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33"/>
  </p:normalViewPr>
  <p:slideViewPr>
    <p:cSldViewPr snapToGrid="0">
      <p:cViewPr varScale="1">
        <p:scale>
          <a:sx n="111" d="100"/>
          <a:sy n="111"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B2B5B-BE64-8E7A-82E0-BAB2DEE7A02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502F994-4BC7-9EF6-3DBB-2BF3725F9E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80E791F-FCB4-B9E0-5F21-155A14F11EC2}"/>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61EA5020-3D05-3F70-5C5D-0435E59E1B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75AC51-5019-1A2E-05FD-3F7B7DCACBCE}"/>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3346036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69DB-5B7E-D261-B62C-A0F93D250DA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58C58C-ED40-7B4B-30EA-91A2ED47C93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30C433C-3F17-8410-FC42-A58545C6C34D}"/>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4C48490B-7F8E-F76E-F561-53F5360DD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EC085-DF40-5E80-48E7-2271E0A0B370}"/>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1449031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79CA88-40D6-936F-C900-182569B3044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606D992-013E-9DA8-7970-A2791C5C092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F04A50-3FF5-0034-A8F4-D4DDB26AD49B}"/>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E2C69D9C-984D-01AE-AEC6-02A0503A20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ECDE5B-6F1F-C278-5504-D7152FF4854A}"/>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1745387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6BDFD-4808-A9AA-D2BF-8F389D5555E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46D71E8-81B4-6381-6917-2D44A06CCDF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1E4B04A-8F6F-6B9F-AD53-7B6F9B2E0E36}"/>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F60DA1E0-6A73-D47B-AB40-B82E7CA92B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A3AAC-EEAD-F9EC-7698-E5F7C4996102}"/>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5172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0B3D5-A0E0-C1E1-086C-AA449B49525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4E37137-7514-A9EA-B990-F7F9DDFB30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7979B47-E23A-9EB4-FF49-B1846F8C6F32}"/>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B7BE0C41-6FAB-5DBB-E55E-EEE5CFC8BE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0DA37-F602-E351-1643-2C685196516E}"/>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4199691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F4D02-E608-9D4D-E836-5ADFDAC22A0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49F540E-62EC-4968-DB75-D3A3AB9926F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FE4C4A2-A91A-89F0-DC1B-D208605649B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B355D47-946D-D74B-3972-49E9CF66E042}"/>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6" name="Footer Placeholder 5">
            <a:extLst>
              <a:ext uri="{FF2B5EF4-FFF2-40B4-BE49-F238E27FC236}">
                <a16:creationId xmlns:a16="http://schemas.microsoft.com/office/drawing/2014/main" id="{DE824E2D-9779-F48F-9CB0-6EDD7C7536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EB2475-AA3A-9EAB-1892-7FD5DF29032E}"/>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2041987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779D7-A6E3-B908-3CE1-03A9D1C53FE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040E45B-D685-0473-8421-D5115030D7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2D1FAB6-1223-F9D0-9252-E0433FF611C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3917AB3-FFA2-EC31-2B95-9FD669EB79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472A783-E3C2-1B8A-8DCC-0D59C1898A6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46B8FD7-7D8D-357B-3016-55513D6CA03D}"/>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8" name="Footer Placeholder 7">
            <a:extLst>
              <a:ext uri="{FF2B5EF4-FFF2-40B4-BE49-F238E27FC236}">
                <a16:creationId xmlns:a16="http://schemas.microsoft.com/office/drawing/2014/main" id="{4DD35C02-423E-D204-7201-330609F606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990605-1279-598E-3B51-E7F5BEA618EC}"/>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311388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6A042-2DA0-C199-BBDE-DDE8529B8E1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6623368-4D73-EBE3-FD8D-9BB6DF120240}"/>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4" name="Footer Placeholder 3">
            <a:extLst>
              <a:ext uri="{FF2B5EF4-FFF2-40B4-BE49-F238E27FC236}">
                <a16:creationId xmlns:a16="http://schemas.microsoft.com/office/drawing/2014/main" id="{E7EE82AD-2540-7B65-84A0-2E93E68A04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DAD1E3-02E4-E844-9B10-51A524F1C068}"/>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452067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7FD42-7AC6-7F3F-ED3A-87FA8D152E6B}"/>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3" name="Footer Placeholder 2">
            <a:extLst>
              <a:ext uri="{FF2B5EF4-FFF2-40B4-BE49-F238E27FC236}">
                <a16:creationId xmlns:a16="http://schemas.microsoft.com/office/drawing/2014/main" id="{866EF13C-C38A-BED6-4559-B83EBDFCFA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19F948-21C7-B25B-EAAD-575F55D74782}"/>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439923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FB29E-4001-8F55-5C73-D47BBDB5E72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80748D8-E47C-9B26-0456-39F7E014E8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40AE918-DD94-992A-80D9-C7D575AFC9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1F7356A-9C55-5D91-7CE2-9A6779B0786A}"/>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6" name="Footer Placeholder 5">
            <a:extLst>
              <a:ext uri="{FF2B5EF4-FFF2-40B4-BE49-F238E27FC236}">
                <a16:creationId xmlns:a16="http://schemas.microsoft.com/office/drawing/2014/main" id="{438D373D-67B5-1C0E-BB59-DA1C997A3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41182C-FD02-F0EF-D03F-183B514EB8CA}"/>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177356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8318-A596-ADC9-46FC-66637F42AEF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A5D667C-37E0-2A85-8A93-B74578B40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D843E6-4B3E-6EA2-DDD2-437C7ADF9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15B4570-A5DF-6838-75FD-7B73C16A00D4}"/>
              </a:ext>
            </a:extLst>
          </p:cNvPr>
          <p:cNvSpPr>
            <a:spLocks noGrp="1"/>
          </p:cNvSpPr>
          <p:nvPr>
            <p:ph type="dt" sz="half" idx="10"/>
          </p:nvPr>
        </p:nvSpPr>
        <p:spPr/>
        <p:txBody>
          <a:bodyPr/>
          <a:lstStyle/>
          <a:p>
            <a:fld id="{852AE7C2-4FD5-AA43-A841-A62AB28EA5A7}" type="datetimeFigureOut">
              <a:rPr lang="en-US" smtClean="0"/>
              <a:t>9/20/24</a:t>
            </a:fld>
            <a:endParaRPr lang="en-US"/>
          </a:p>
        </p:txBody>
      </p:sp>
      <p:sp>
        <p:nvSpPr>
          <p:cNvPr id="6" name="Footer Placeholder 5">
            <a:extLst>
              <a:ext uri="{FF2B5EF4-FFF2-40B4-BE49-F238E27FC236}">
                <a16:creationId xmlns:a16="http://schemas.microsoft.com/office/drawing/2014/main" id="{402E1A45-42F2-F2C6-62DF-1EFF903C0B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B15B6-95CA-B223-A6EF-262B35764911}"/>
              </a:ext>
            </a:extLst>
          </p:cNvPr>
          <p:cNvSpPr>
            <a:spLocks noGrp="1"/>
          </p:cNvSpPr>
          <p:nvPr>
            <p:ph type="sldNum" sz="quarter" idx="12"/>
          </p:nvPr>
        </p:nvSpPr>
        <p:spPr/>
        <p:txBody>
          <a:bodyPr/>
          <a:lstStyle/>
          <a:p>
            <a:fld id="{26AAEB4C-BE69-9746-BCD5-CA8704849BA7}" type="slidenum">
              <a:rPr lang="en-US" smtClean="0"/>
              <a:t>‹#›</a:t>
            </a:fld>
            <a:endParaRPr lang="en-US"/>
          </a:p>
        </p:txBody>
      </p:sp>
    </p:spTree>
    <p:extLst>
      <p:ext uri="{BB962C8B-B14F-4D97-AF65-F5344CB8AC3E}">
        <p14:creationId xmlns:p14="http://schemas.microsoft.com/office/powerpoint/2010/main" val="104149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5CD253-0EB8-3946-94F7-7C92E6F9A2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F0AAA66-B5B1-24AA-63ED-62AB558BE1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CD412F-4D94-D32F-4793-3198BEB3B5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AE7C2-4FD5-AA43-A841-A62AB28EA5A7}" type="datetimeFigureOut">
              <a:rPr lang="en-US" smtClean="0"/>
              <a:t>9/20/24</a:t>
            </a:fld>
            <a:endParaRPr lang="en-US"/>
          </a:p>
        </p:txBody>
      </p:sp>
      <p:sp>
        <p:nvSpPr>
          <p:cNvPr id="5" name="Footer Placeholder 4">
            <a:extLst>
              <a:ext uri="{FF2B5EF4-FFF2-40B4-BE49-F238E27FC236}">
                <a16:creationId xmlns:a16="http://schemas.microsoft.com/office/drawing/2014/main" id="{9E7BE19A-FCB3-DC63-0DC8-CCD8B8C7C2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A4B271-F577-C2F6-EF66-A54CBEAD62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AEB4C-BE69-9746-BCD5-CA8704849BA7}" type="slidenum">
              <a:rPr lang="en-US" smtClean="0"/>
              <a:t>‹#›</a:t>
            </a:fld>
            <a:endParaRPr lang="en-US"/>
          </a:p>
        </p:txBody>
      </p:sp>
    </p:spTree>
    <p:extLst>
      <p:ext uri="{BB962C8B-B14F-4D97-AF65-F5344CB8AC3E}">
        <p14:creationId xmlns:p14="http://schemas.microsoft.com/office/powerpoint/2010/main" val="3961668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DD796-F03D-A114-EF6F-2AD0FC6C3DD0}"/>
              </a:ext>
            </a:extLst>
          </p:cNvPr>
          <p:cNvSpPr>
            <a:spLocks noGrp="1"/>
          </p:cNvSpPr>
          <p:nvPr>
            <p:ph type="ctrTitle"/>
          </p:nvPr>
        </p:nvSpPr>
        <p:spPr/>
        <p:txBody>
          <a:bodyPr>
            <a:normAutofit fontScale="90000"/>
          </a:bodyPr>
          <a:lstStyle/>
          <a:p>
            <a:r>
              <a:rPr lang="en-IN" sz="6000" cap="none" dirty="0">
                <a:latin typeface="Gill Sans MT" panose="020B0502020104020203" pitchFamily="34" charset="77"/>
              </a:rPr>
              <a:t>UNIT-IV</a:t>
            </a:r>
            <a:br>
              <a:rPr lang="en-IN" sz="6000" cap="none" dirty="0">
                <a:latin typeface="Gill Sans MT" panose="020B0502020104020203" pitchFamily="34" charset="77"/>
              </a:rPr>
            </a:br>
            <a:r>
              <a:rPr lang="en-IN" sz="6000" cap="none" dirty="0">
                <a:latin typeface="Gill Sans MT" panose="020B0502020104020203" pitchFamily="34" charset="77"/>
              </a:rPr>
              <a:t>Components: Icons And Images, Multimedia, </a:t>
            </a:r>
            <a:r>
              <a:rPr lang="en-IN" sz="6000" cap="none" dirty="0" err="1">
                <a:latin typeface="Gill Sans MT" panose="020B0502020104020203" pitchFamily="34" charset="77"/>
              </a:rPr>
              <a:t>Color</a:t>
            </a:r>
            <a:r>
              <a:rPr lang="en-IN" sz="6000" cap="none" dirty="0">
                <a:latin typeface="Gill Sans MT" panose="020B0502020104020203" pitchFamily="34" charset="77"/>
              </a:rPr>
              <a:t> And Its Uses </a:t>
            </a:r>
            <a:br>
              <a:rPr lang="en-IN" sz="6000" cap="none" dirty="0">
                <a:latin typeface="Gill Sans MT" panose="020B0502020104020203" pitchFamily="34" charset="77"/>
              </a:rPr>
            </a:br>
            <a:endParaRPr lang="en-US" dirty="0">
              <a:latin typeface="Gill Sans MT" panose="020B0502020104020203" pitchFamily="34" charset="77"/>
            </a:endParaRPr>
          </a:p>
        </p:txBody>
      </p:sp>
      <p:sp>
        <p:nvSpPr>
          <p:cNvPr id="3" name="Subtitle 2">
            <a:extLst>
              <a:ext uri="{FF2B5EF4-FFF2-40B4-BE49-F238E27FC236}">
                <a16:creationId xmlns:a16="http://schemas.microsoft.com/office/drawing/2014/main" id="{90B0D4CB-7976-F6BE-1DAA-F5F3F2286C2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8058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CHOOSING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1. Use Existing Icons:</a:t>
            </a:r>
          </a:p>
          <a:p>
            <a:pPr marL="0" indent="0">
              <a:buNone/>
            </a:pPr>
            <a:r>
              <a:rPr lang="en-IN" dirty="0">
                <a:latin typeface="Gill Sans MT" panose="020B0502020104020203" pitchFamily="34" charset="77"/>
              </a:rPr>
              <a:t>If there are already icons for something, use them! This keeps things consistent across different systems. For example, the "trash bin" icon is widely recognized for deleting files—no need to change it.</a:t>
            </a:r>
          </a:p>
          <a:p>
            <a:pPr marL="0" indent="0">
              <a:buNone/>
            </a:pPr>
            <a:r>
              <a:rPr lang="en-IN" b="1" dirty="0">
                <a:latin typeface="Gill Sans MT" panose="020B0502020104020203" pitchFamily="34" charset="77"/>
              </a:rPr>
              <a:t>2. Focus on Nouns (Objects):</a:t>
            </a:r>
          </a:p>
          <a:p>
            <a:pPr marL="0" indent="0">
              <a:buNone/>
            </a:pPr>
            <a:r>
              <a:rPr lang="en-IN" dirty="0">
                <a:latin typeface="Gill Sans MT" panose="020B0502020104020203" pitchFamily="34" charset="77"/>
              </a:rPr>
              <a:t>It’s much easier to show an object (a </a:t>
            </a:r>
            <a:r>
              <a:rPr lang="en-IN" b="1" dirty="0">
                <a:latin typeface="Gill Sans MT" panose="020B0502020104020203" pitchFamily="34" charset="77"/>
              </a:rPr>
              <a:t>noun</a:t>
            </a:r>
            <a:r>
              <a:rPr lang="en-IN" dirty="0">
                <a:latin typeface="Gill Sans MT" panose="020B0502020104020203" pitchFamily="34" charset="77"/>
              </a:rPr>
              <a:t>) than an action (a </a:t>
            </a:r>
            <a:r>
              <a:rPr lang="en-IN" b="1" dirty="0">
                <a:latin typeface="Gill Sans MT" panose="020B0502020104020203" pitchFamily="34" charset="77"/>
              </a:rPr>
              <a:t>verb</a:t>
            </a:r>
            <a:r>
              <a:rPr lang="en-IN" dirty="0">
                <a:latin typeface="Gill Sans MT" panose="020B0502020104020203" pitchFamily="34" charset="77"/>
              </a:rPr>
              <a:t>). For example, a picture of a folder (noun) is clear, but showing "save" (an action) is harder to do with an image. So, use nouns when choosing icons.</a:t>
            </a:r>
          </a:p>
        </p:txBody>
      </p:sp>
    </p:spTree>
    <p:extLst>
      <p:ext uri="{BB962C8B-B14F-4D97-AF65-F5344CB8AC3E}">
        <p14:creationId xmlns:p14="http://schemas.microsoft.com/office/powerpoint/2010/main" val="240032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CHOOSING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3. Stick with Traditional Images:</a:t>
            </a:r>
          </a:p>
          <a:p>
            <a:pPr marL="0" indent="0">
              <a:buNone/>
            </a:pPr>
            <a:r>
              <a:rPr lang="en-IN" b="1" dirty="0">
                <a:latin typeface="Gill Sans MT" panose="020B0502020104020203" pitchFamily="34" charset="77"/>
              </a:rPr>
              <a:t>Old but Gold</a:t>
            </a:r>
            <a:r>
              <a:rPr lang="en-IN" dirty="0">
                <a:latin typeface="Gill Sans MT" panose="020B0502020104020203" pitchFamily="34" charset="77"/>
              </a:rPr>
              <a:t>: Traditional images like a floppy disk for saving or an envelope for email work well because people are already familiar with them. Even if they’re old, users understand them better.</a:t>
            </a:r>
          </a:p>
          <a:p>
            <a:pPr marL="0" indent="0">
              <a:buNone/>
            </a:pPr>
            <a:r>
              <a:rPr lang="en-IN" b="1" dirty="0">
                <a:latin typeface="Gill Sans MT" panose="020B0502020104020203" pitchFamily="34" charset="77"/>
              </a:rPr>
              <a:t>4. Respect Cultural Differences:</a:t>
            </a:r>
          </a:p>
          <a:p>
            <a:pPr marL="0" indent="0">
              <a:buNone/>
            </a:pPr>
            <a:r>
              <a:rPr lang="en-IN" b="1" dirty="0">
                <a:latin typeface="Gill Sans MT" panose="020B0502020104020203" pitchFamily="34" charset="77"/>
              </a:rPr>
              <a:t>Think Globally</a:t>
            </a:r>
            <a:r>
              <a:rPr lang="en-IN" dirty="0">
                <a:latin typeface="Gill Sans MT" panose="020B0502020104020203" pitchFamily="34" charset="77"/>
              </a:rPr>
              <a:t>: Different cultures see things differently. An icon that works in one country might be confusing or inappropriate in another. So, consider the culture of the users when designing or choosing icons.</a:t>
            </a:r>
          </a:p>
        </p:txBody>
      </p:sp>
    </p:spTree>
    <p:extLst>
      <p:ext uri="{BB962C8B-B14F-4D97-AF65-F5344CB8AC3E}">
        <p14:creationId xmlns:p14="http://schemas.microsoft.com/office/powerpoint/2010/main" val="1303191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CREATING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1. Use Familiar and Concrete Shapes:</a:t>
            </a:r>
          </a:p>
          <a:p>
            <a:pPr marL="0" indent="0">
              <a:buNone/>
            </a:pPr>
            <a:r>
              <a:rPr lang="en-IN" b="1" dirty="0">
                <a:latin typeface="Gill Sans MT" panose="020B0502020104020203" pitchFamily="34" charset="77"/>
              </a:rPr>
              <a:t>Make it look like the real thing</a:t>
            </a:r>
            <a:r>
              <a:rPr lang="en-IN" dirty="0">
                <a:latin typeface="Gill Sans MT" panose="020B0502020104020203" pitchFamily="34" charset="77"/>
              </a:rPr>
              <a:t>: The icon should look like the object it represents. For example, a folder icon should look like an actual folder. When icons are familiar, people understand them faster.</a:t>
            </a:r>
          </a:p>
          <a:p>
            <a:pPr marL="0" indent="0">
              <a:buNone/>
            </a:pPr>
            <a:r>
              <a:rPr lang="en-IN" b="1" dirty="0">
                <a:latin typeface="Gill Sans MT" panose="020B0502020104020203" pitchFamily="34" charset="77"/>
              </a:rPr>
              <a:t>Relate it to what people know</a:t>
            </a:r>
            <a:r>
              <a:rPr lang="en-IN" dirty="0">
                <a:latin typeface="Gill Sans MT" panose="020B0502020104020203" pitchFamily="34" charset="77"/>
              </a:rPr>
              <a:t>: Think about what people already recognize, but remember that different cultures or groups may not be familiar with certain objects.</a:t>
            </a:r>
          </a:p>
          <a:p>
            <a:pPr marL="0" indent="0">
              <a:buNone/>
            </a:pPr>
            <a:endParaRPr lang="en-IN" dirty="0">
              <a:latin typeface="Gill Sans MT" panose="020B0502020104020203" pitchFamily="34" charset="77"/>
            </a:endParaRPr>
          </a:p>
        </p:txBody>
      </p:sp>
      <p:pic>
        <p:nvPicPr>
          <p:cNvPr id="5" name="Picture 4">
            <a:extLst>
              <a:ext uri="{FF2B5EF4-FFF2-40B4-BE49-F238E27FC236}">
                <a16:creationId xmlns:a16="http://schemas.microsoft.com/office/drawing/2014/main" id="{3C386B22-E722-0851-6EFB-88A397374544}"/>
              </a:ext>
            </a:extLst>
          </p:cNvPr>
          <p:cNvPicPr>
            <a:picLocks noChangeAspect="1"/>
          </p:cNvPicPr>
          <p:nvPr/>
        </p:nvPicPr>
        <p:blipFill>
          <a:blip r:embed="rId2"/>
          <a:stretch>
            <a:fillRect/>
          </a:stretch>
        </p:blipFill>
        <p:spPr>
          <a:xfrm>
            <a:off x="6096000" y="3537619"/>
            <a:ext cx="4802605" cy="2959100"/>
          </a:xfrm>
          <a:prstGeom prst="rect">
            <a:avLst/>
          </a:prstGeom>
        </p:spPr>
      </p:pic>
    </p:spTree>
    <p:extLst>
      <p:ext uri="{BB962C8B-B14F-4D97-AF65-F5344CB8AC3E}">
        <p14:creationId xmlns:p14="http://schemas.microsoft.com/office/powerpoint/2010/main" val="1643727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CREATING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sz="2600" b="1" dirty="0">
                <a:latin typeface="Gill Sans MT" panose="020B0502020104020203" pitchFamily="34" charset="77"/>
              </a:rPr>
              <a:t>2. Make Icons Visually and Conceptually Distinct:</a:t>
            </a:r>
          </a:p>
          <a:p>
            <a:pPr marL="0" indent="0">
              <a:buNone/>
            </a:pPr>
            <a:r>
              <a:rPr lang="en-IN" sz="2600" b="1" dirty="0">
                <a:latin typeface="Gill Sans MT" panose="020B0502020104020203" pitchFamily="34" charset="77"/>
              </a:rPr>
              <a:t>Icons should be easy to tell apart</a:t>
            </a:r>
            <a:r>
              <a:rPr lang="en-IN" sz="2600" dirty="0">
                <a:latin typeface="Gill Sans MT" panose="020B0502020104020203" pitchFamily="34" charset="77"/>
              </a:rPr>
              <a:t>: Every icon should look different enough so that people don’t get confused. For example, if you design icons for a dictionary and a phone book, show letters for the dictionary and numbers for the phone book.</a:t>
            </a:r>
          </a:p>
          <a:p>
            <a:pPr marL="0" indent="0">
              <a:buNone/>
            </a:pPr>
            <a:r>
              <a:rPr lang="en-IN" sz="2600" b="1" dirty="0">
                <a:latin typeface="Gill Sans MT" panose="020B0502020104020203" pitchFamily="34" charset="77"/>
              </a:rPr>
              <a:t>Avoid using borders</a:t>
            </a:r>
            <a:r>
              <a:rPr lang="en-IN" sz="2600" dirty="0">
                <a:latin typeface="Gill Sans MT" panose="020B0502020104020203" pitchFamily="34" charset="77"/>
              </a:rPr>
              <a:t>: Borders can hide the shape of the icon and make it harder to recognize.</a:t>
            </a:r>
          </a:p>
          <a:p>
            <a:pPr marL="0" indent="0">
              <a:buNone/>
            </a:pPr>
            <a:r>
              <a:rPr lang="en-IN" sz="2600" b="1" dirty="0">
                <a:latin typeface="Gill Sans MT" panose="020B0502020104020203" pitchFamily="34" charset="77"/>
              </a:rPr>
              <a:t>3. Reflect the Object Clearly:</a:t>
            </a:r>
          </a:p>
          <a:p>
            <a:pPr marL="0" indent="0">
              <a:buNone/>
            </a:pPr>
            <a:r>
              <a:rPr lang="en-IN" sz="2600" b="1" dirty="0">
                <a:latin typeface="Gill Sans MT" panose="020B0502020104020203" pitchFamily="34" charset="77"/>
              </a:rPr>
              <a:t>Keep it clear</a:t>
            </a:r>
            <a:r>
              <a:rPr lang="en-IN" sz="2600" dirty="0">
                <a:latin typeface="Gill Sans MT" panose="020B0502020104020203" pitchFamily="34" charset="77"/>
              </a:rPr>
              <a:t>: The icon should be easy to see and not blurry. If it's unclear, users will struggle to recognize it.</a:t>
            </a:r>
          </a:p>
          <a:p>
            <a:pPr marL="0" indent="0">
              <a:buNone/>
            </a:pPr>
            <a:endParaRPr lang="en-IN" sz="2600" dirty="0">
              <a:latin typeface="Gill Sans MT" panose="020B0502020104020203" pitchFamily="34" charset="77"/>
            </a:endParaRPr>
          </a:p>
        </p:txBody>
      </p:sp>
      <p:pic>
        <p:nvPicPr>
          <p:cNvPr id="5" name="Picture 4">
            <a:extLst>
              <a:ext uri="{FF2B5EF4-FFF2-40B4-BE49-F238E27FC236}">
                <a16:creationId xmlns:a16="http://schemas.microsoft.com/office/drawing/2014/main" id="{1129C349-04BF-685D-EB1F-32157EEF24C3}"/>
              </a:ext>
            </a:extLst>
          </p:cNvPr>
          <p:cNvPicPr>
            <a:picLocks noChangeAspect="1"/>
          </p:cNvPicPr>
          <p:nvPr/>
        </p:nvPicPr>
        <p:blipFill>
          <a:blip r:embed="rId2"/>
          <a:stretch>
            <a:fillRect/>
          </a:stretch>
        </p:blipFill>
        <p:spPr>
          <a:xfrm>
            <a:off x="7033796" y="3378200"/>
            <a:ext cx="4813300" cy="3479800"/>
          </a:xfrm>
          <a:prstGeom prst="rect">
            <a:avLst/>
          </a:prstGeom>
        </p:spPr>
      </p:pic>
    </p:spTree>
    <p:extLst>
      <p:ext uri="{BB962C8B-B14F-4D97-AF65-F5344CB8AC3E}">
        <p14:creationId xmlns:p14="http://schemas.microsoft.com/office/powerpoint/2010/main" val="3149428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CREATING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4. Keep It Simple:</a:t>
            </a:r>
          </a:p>
          <a:p>
            <a:pPr marL="0" indent="0">
              <a:buNone/>
            </a:pPr>
            <a:r>
              <a:rPr lang="en-IN" b="1" dirty="0">
                <a:latin typeface="Gill Sans MT" panose="020B0502020104020203" pitchFamily="34" charset="77"/>
              </a:rPr>
              <a:t>Use minimal details</a:t>
            </a:r>
            <a:r>
              <a:rPr lang="en-IN" dirty="0">
                <a:latin typeface="Gill Sans MT" panose="020B0502020104020203" pitchFamily="34" charset="77"/>
              </a:rPr>
              <a:t>: Only include what's necessary for the icon to be understood. Avoid extra decorations or complex shapes that could confuse the user. Simple icons are easier to see and find on the screen.</a:t>
            </a:r>
          </a:p>
          <a:p>
            <a:pPr marL="0" indent="0">
              <a:buNone/>
            </a:pPr>
            <a:r>
              <a:rPr lang="en-IN" b="1" dirty="0">
                <a:latin typeface="Gill Sans MT" panose="020B0502020104020203" pitchFamily="34" charset="77"/>
              </a:rPr>
              <a:t>5. Create Icons as a Set:</a:t>
            </a:r>
          </a:p>
          <a:p>
            <a:pPr marL="0" indent="0">
              <a:buNone/>
            </a:pPr>
            <a:r>
              <a:rPr lang="en-IN" b="1" dirty="0">
                <a:latin typeface="Gill Sans MT" panose="020B0502020104020203" pitchFamily="34" charset="77"/>
              </a:rPr>
              <a:t>Make related icons look similar</a:t>
            </a:r>
            <a:r>
              <a:rPr lang="en-IN" dirty="0">
                <a:latin typeface="Gill Sans MT" panose="020B0502020104020203" pitchFamily="34" charset="77"/>
              </a:rPr>
              <a:t>: If the icons represent a group of related objects (like tools), give them similar shapes or styles so users know they belong together.</a:t>
            </a:r>
          </a:p>
          <a:p>
            <a:pPr marL="0" indent="0">
              <a:buNone/>
            </a:pPr>
            <a:endParaRPr lang="en-IN" sz="4000" dirty="0">
              <a:latin typeface="Gill Sans MT" panose="020B0502020104020203" pitchFamily="34" charset="77"/>
            </a:endParaRPr>
          </a:p>
        </p:txBody>
      </p:sp>
      <p:pic>
        <p:nvPicPr>
          <p:cNvPr id="6" name="Picture 5">
            <a:extLst>
              <a:ext uri="{FF2B5EF4-FFF2-40B4-BE49-F238E27FC236}">
                <a16:creationId xmlns:a16="http://schemas.microsoft.com/office/drawing/2014/main" id="{4D08C49A-2433-70C4-A02B-7BCFC66047A2}"/>
              </a:ext>
            </a:extLst>
          </p:cNvPr>
          <p:cNvPicPr>
            <a:picLocks noChangeAspect="1"/>
          </p:cNvPicPr>
          <p:nvPr/>
        </p:nvPicPr>
        <p:blipFill>
          <a:blip r:embed="rId2"/>
          <a:stretch>
            <a:fillRect/>
          </a:stretch>
        </p:blipFill>
        <p:spPr>
          <a:xfrm>
            <a:off x="6647447" y="4208463"/>
            <a:ext cx="3733800" cy="1968500"/>
          </a:xfrm>
          <a:prstGeom prst="rect">
            <a:avLst/>
          </a:prstGeom>
        </p:spPr>
      </p:pic>
    </p:spTree>
    <p:extLst>
      <p:ext uri="{BB962C8B-B14F-4D97-AF65-F5344CB8AC3E}">
        <p14:creationId xmlns:p14="http://schemas.microsoft.com/office/powerpoint/2010/main" val="3195473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CREATING ICON IMAGES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6. Consistent Emotional Tone:</a:t>
            </a:r>
          </a:p>
          <a:p>
            <a:pPr marL="0" indent="0">
              <a:buNone/>
            </a:pPr>
            <a:r>
              <a:rPr lang="en-IN" dirty="0">
                <a:latin typeface="Gill Sans MT" panose="020B0502020104020203" pitchFamily="34" charset="77"/>
              </a:rPr>
              <a:t>If an icon represents something serious, like a warning, the design should reflect that tone (for example, using strong </a:t>
            </a:r>
            <a:r>
              <a:rPr lang="en-IN" dirty="0" err="1">
                <a:latin typeface="Gill Sans MT" panose="020B0502020104020203" pitchFamily="34" charset="77"/>
              </a:rPr>
              <a:t>colors</a:t>
            </a:r>
            <a:r>
              <a:rPr lang="en-IN" dirty="0">
                <a:latin typeface="Gill Sans MT" panose="020B0502020104020203" pitchFamily="34" charset="77"/>
              </a:rPr>
              <a:t> like red or black).</a:t>
            </a:r>
          </a:p>
          <a:p>
            <a:pPr marL="0" indent="0">
              <a:buNone/>
            </a:pPr>
            <a:endParaRPr lang="en-IN" sz="4000" dirty="0">
              <a:latin typeface="Gill Sans MT" panose="020B0502020104020203" pitchFamily="34" charset="77"/>
            </a:endParaRPr>
          </a:p>
        </p:txBody>
      </p:sp>
      <p:pic>
        <p:nvPicPr>
          <p:cNvPr id="5" name="Picture 4">
            <a:extLst>
              <a:ext uri="{FF2B5EF4-FFF2-40B4-BE49-F238E27FC236}">
                <a16:creationId xmlns:a16="http://schemas.microsoft.com/office/drawing/2014/main" id="{F875595C-7ECF-3EB4-60D4-D081B075E0F5}"/>
              </a:ext>
            </a:extLst>
          </p:cNvPr>
          <p:cNvPicPr>
            <a:picLocks noChangeAspect="1"/>
          </p:cNvPicPr>
          <p:nvPr/>
        </p:nvPicPr>
        <p:blipFill>
          <a:blip r:embed="rId2"/>
          <a:stretch>
            <a:fillRect/>
          </a:stretch>
        </p:blipFill>
        <p:spPr>
          <a:xfrm>
            <a:off x="1779003" y="2915737"/>
            <a:ext cx="3695700" cy="3261226"/>
          </a:xfrm>
          <a:prstGeom prst="rect">
            <a:avLst/>
          </a:prstGeom>
        </p:spPr>
      </p:pic>
      <p:pic>
        <p:nvPicPr>
          <p:cNvPr id="8" name="Picture 7">
            <a:extLst>
              <a:ext uri="{FF2B5EF4-FFF2-40B4-BE49-F238E27FC236}">
                <a16:creationId xmlns:a16="http://schemas.microsoft.com/office/drawing/2014/main" id="{F9117CA6-911B-0F4C-8069-DCFC28125E32}"/>
              </a:ext>
            </a:extLst>
          </p:cNvPr>
          <p:cNvPicPr>
            <a:picLocks noChangeAspect="1"/>
          </p:cNvPicPr>
          <p:nvPr/>
        </p:nvPicPr>
        <p:blipFill>
          <a:blip r:embed="rId3"/>
          <a:stretch>
            <a:fillRect/>
          </a:stretch>
        </p:blipFill>
        <p:spPr>
          <a:xfrm>
            <a:off x="7418805" y="2428374"/>
            <a:ext cx="4127500" cy="3924300"/>
          </a:xfrm>
          <a:prstGeom prst="rect">
            <a:avLst/>
          </a:prstGeom>
        </p:spPr>
      </p:pic>
    </p:spTree>
    <p:extLst>
      <p:ext uri="{BB962C8B-B14F-4D97-AF65-F5344CB8AC3E}">
        <p14:creationId xmlns:p14="http://schemas.microsoft.com/office/powerpoint/2010/main" val="1655051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IN" dirty="0">
                <a:latin typeface="Gill Sans MT" panose="020B0502020104020203" pitchFamily="34" charset="77"/>
              </a:rPr>
              <a:t>How to draw icon images</a:t>
            </a:r>
            <a:endParaRPr lang="en-US" dirty="0">
              <a:latin typeface="Gill Sans MT" panose="020B0502020104020203" pitchFamily="34" charset="77"/>
            </a:endParaRP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sz="2800" b="1" dirty="0">
                <a:latin typeface="Gill Sans MT" panose="020B0502020104020203" pitchFamily="34" charset="77"/>
              </a:rPr>
              <a:t>1. Consistency in Shape:</a:t>
            </a:r>
          </a:p>
          <a:p>
            <a:pPr marL="0" indent="0">
              <a:buNone/>
            </a:pPr>
            <a:r>
              <a:rPr lang="en-IN" sz="2800" b="1" dirty="0">
                <a:latin typeface="Gill Sans MT" panose="020B0502020104020203" pitchFamily="34" charset="77"/>
              </a:rPr>
              <a:t>Keep the same shape</a:t>
            </a:r>
            <a:r>
              <a:rPr lang="en-IN" sz="2800" dirty="0">
                <a:latin typeface="Gill Sans MT" panose="020B0502020104020203" pitchFamily="34" charset="77"/>
              </a:rPr>
              <a:t> for icons even if they are shown in different sizes. This helps users recognize them quickly. For example, if a folder icon is resized, make sure it still looks like a folder at every size.</a:t>
            </a:r>
          </a:p>
          <a:p>
            <a:pPr marL="0" indent="0">
              <a:buNone/>
            </a:pPr>
            <a:r>
              <a:rPr lang="en-IN" sz="2800" b="1" dirty="0">
                <a:latin typeface="Gill Sans MT" panose="020B0502020104020203" pitchFamily="34" charset="77"/>
              </a:rPr>
              <a:t>2. Avoid Triangular Arrows:</a:t>
            </a:r>
          </a:p>
          <a:p>
            <a:pPr marL="0" indent="0">
              <a:buNone/>
            </a:pPr>
            <a:r>
              <a:rPr lang="en-IN" sz="2800" b="1" dirty="0">
                <a:latin typeface="Gill Sans MT" panose="020B0502020104020203" pitchFamily="34" charset="77"/>
              </a:rPr>
              <a:t>Don’t use triangular arrows</a:t>
            </a:r>
            <a:r>
              <a:rPr lang="en-IN" sz="2800" dirty="0">
                <a:latin typeface="Gill Sans MT" panose="020B0502020104020203" pitchFamily="34" charset="77"/>
              </a:rPr>
              <a:t> because they are often used for other things in the system, like dropdown menus or scroll buttons. This can confuse users. Instead, use different symbols that won’t be mistaken for other features.</a:t>
            </a:r>
          </a:p>
          <a:p>
            <a:pPr marL="0" indent="0">
              <a:buNone/>
            </a:pPr>
            <a:endParaRPr lang="en-IN" sz="4000" dirty="0">
              <a:latin typeface="Gill Sans MT" panose="020B0502020104020203" pitchFamily="34" charset="77"/>
            </a:endParaRPr>
          </a:p>
        </p:txBody>
      </p:sp>
    </p:spTree>
    <p:extLst>
      <p:ext uri="{BB962C8B-B14F-4D97-AF65-F5344CB8AC3E}">
        <p14:creationId xmlns:p14="http://schemas.microsoft.com/office/powerpoint/2010/main" val="530174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IN" dirty="0">
                <a:latin typeface="Gill Sans MT" panose="020B0502020104020203" pitchFamily="34" charset="77"/>
              </a:rPr>
              <a:t>How to draw icon images</a:t>
            </a:r>
            <a:endParaRPr lang="en-US" dirty="0">
              <a:latin typeface="Gill Sans MT" panose="020B0502020104020203" pitchFamily="34" charset="77"/>
            </a:endParaRP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3. Express Attributes Meaningfully:</a:t>
            </a:r>
          </a:p>
          <a:p>
            <a:pPr marL="0" indent="0">
              <a:buNone/>
            </a:pPr>
            <a:r>
              <a:rPr lang="en-IN" dirty="0">
                <a:latin typeface="Gill Sans MT" panose="020B0502020104020203" pitchFamily="34" charset="77"/>
              </a:rPr>
              <a:t>If an icon shows different </a:t>
            </a:r>
            <a:r>
              <a:rPr lang="en-IN" b="1" dirty="0">
                <a:latin typeface="Gill Sans MT" panose="020B0502020104020203" pitchFamily="34" charset="77"/>
              </a:rPr>
              <a:t>statuses or attributes</a:t>
            </a:r>
            <a:r>
              <a:rPr lang="en-IN" dirty="0">
                <a:latin typeface="Gill Sans MT" panose="020B0502020104020203" pitchFamily="34" charset="77"/>
              </a:rPr>
              <a:t>, make these clear. For example, if a document is "completed" or "in progress," use </a:t>
            </a:r>
            <a:r>
              <a:rPr lang="en-IN" b="1" dirty="0">
                <a:latin typeface="Gill Sans MT" panose="020B0502020104020203" pitchFamily="34" charset="77"/>
              </a:rPr>
              <a:t>obvious visual cues</a:t>
            </a:r>
            <a:r>
              <a:rPr lang="en-IN" dirty="0">
                <a:latin typeface="Gill Sans MT" panose="020B0502020104020203" pitchFamily="34" charset="77"/>
              </a:rPr>
              <a:t> like a filled bar rather than subtle shading, which can be confusing.</a:t>
            </a:r>
          </a:p>
          <a:p>
            <a:pPr marL="0" indent="0">
              <a:buNone/>
            </a:pPr>
            <a:r>
              <a:rPr lang="en-IN" b="1" dirty="0">
                <a:latin typeface="Gill Sans MT" panose="020B0502020104020203" pitchFamily="34" charset="77"/>
              </a:rPr>
              <a:t>4. Proper Scale and Orientation:</a:t>
            </a:r>
          </a:p>
          <a:p>
            <a:pPr marL="0" indent="0">
              <a:buNone/>
            </a:pPr>
            <a:r>
              <a:rPr lang="en-IN" dirty="0">
                <a:latin typeface="Gill Sans MT" panose="020B0502020104020203" pitchFamily="34" charset="77"/>
              </a:rPr>
              <a:t>Make sure the icon </a:t>
            </a:r>
            <a:r>
              <a:rPr lang="en-IN" b="1" dirty="0">
                <a:latin typeface="Gill Sans MT" panose="020B0502020104020203" pitchFamily="34" charset="77"/>
              </a:rPr>
              <a:t>fits well on the screen</a:t>
            </a:r>
            <a:r>
              <a:rPr lang="en-IN" dirty="0">
                <a:latin typeface="Gill Sans MT" panose="020B0502020104020203" pitchFamily="34" charset="77"/>
              </a:rPr>
              <a:t> and is </a:t>
            </a:r>
            <a:r>
              <a:rPr lang="en-IN" b="1" dirty="0">
                <a:latin typeface="Gill Sans MT" panose="020B0502020104020203" pitchFamily="34" charset="77"/>
              </a:rPr>
              <a:t>consistent in size</a:t>
            </a:r>
            <a:r>
              <a:rPr lang="en-IN" dirty="0">
                <a:latin typeface="Gill Sans MT" panose="020B0502020104020203" pitchFamily="34" charset="77"/>
              </a:rPr>
              <a:t> and </a:t>
            </a:r>
            <a:r>
              <a:rPr lang="en-IN" b="1" dirty="0">
                <a:latin typeface="Gill Sans MT" panose="020B0502020104020203" pitchFamily="34" charset="77"/>
              </a:rPr>
              <a:t>direction</a:t>
            </a:r>
            <a:r>
              <a:rPr lang="en-IN" dirty="0">
                <a:latin typeface="Gill Sans MT" panose="020B0502020104020203" pitchFamily="34" charset="77"/>
              </a:rPr>
              <a:t> with other similar icons. For instance, a small and large version of a book icon should both look like books and have the same orientation.</a:t>
            </a:r>
          </a:p>
          <a:p>
            <a:pPr marL="0" indent="0">
              <a:buNone/>
            </a:pPr>
            <a:endParaRPr lang="en-IN" sz="4000" dirty="0">
              <a:latin typeface="Gill Sans MT" panose="020B0502020104020203" pitchFamily="34" charset="77"/>
            </a:endParaRPr>
          </a:p>
        </p:txBody>
      </p:sp>
    </p:spTree>
    <p:extLst>
      <p:ext uri="{BB962C8B-B14F-4D97-AF65-F5344CB8AC3E}">
        <p14:creationId xmlns:p14="http://schemas.microsoft.com/office/powerpoint/2010/main" val="2410139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IN" dirty="0">
                <a:latin typeface="Gill Sans MT" panose="020B0502020104020203" pitchFamily="34" charset="77"/>
              </a:rPr>
              <a:t>How to draw icon images</a:t>
            </a:r>
            <a:endParaRPr lang="en-US" dirty="0">
              <a:latin typeface="Gill Sans MT" panose="020B0502020104020203" pitchFamily="34" charset="77"/>
            </a:endParaRP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5. Use Perspective and Dimension:</a:t>
            </a:r>
          </a:p>
          <a:p>
            <a:pPr marL="0" indent="0">
              <a:buNone/>
            </a:pPr>
            <a:r>
              <a:rPr lang="en-IN" b="1" dirty="0">
                <a:latin typeface="Gill Sans MT" panose="020B0502020104020203" pitchFamily="34" charset="77"/>
              </a:rPr>
              <a:t>Add depth and shadow</a:t>
            </a:r>
            <a:r>
              <a:rPr lang="en-IN" dirty="0">
                <a:latin typeface="Gill Sans MT" panose="020B0502020104020203" pitchFamily="34" charset="77"/>
              </a:rPr>
              <a:t> to make the icon look more like a real object. Always place the light source from the top-left corner, as this is how other screen elements are usually shaded, helping it appear realistic.</a:t>
            </a:r>
          </a:p>
          <a:p>
            <a:pPr marL="0" indent="0">
              <a:buNone/>
            </a:pPr>
            <a:r>
              <a:rPr lang="en-IN" b="1" dirty="0">
                <a:latin typeface="Gill Sans MT" panose="020B0502020104020203" pitchFamily="34" charset="77"/>
              </a:rPr>
              <a:t>6. Include a Label or Caption:</a:t>
            </a:r>
          </a:p>
          <a:p>
            <a:pPr marL="0" indent="0">
              <a:buNone/>
            </a:pPr>
            <a:r>
              <a:rPr lang="en-IN" b="1" dirty="0">
                <a:latin typeface="Gill Sans MT" panose="020B0502020104020203" pitchFamily="34" charset="77"/>
              </a:rPr>
              <a:t>Always include a text label</a:t>
            </a:r>
            <a:r>
              <a:rPr lang="en-IN" dirty="0">
                <a:latin typeface="Gill Sans MT" panose="020B0502020104020203" pitchFamily="34" charset="77"/>
              </a:rPr>
              <a:t> below the icon so users know exactly what it represents, especially for new or less frequent users. For example, under a printer icon, include the word "Print" so people don't have to guess.</a:t>
            </a:r>
          </a:p>
          <a:p>
            <a:pPr marL="0" indent="0">
              <a:buNone/>
            </a:pPr>
            <a:r>
              <a:rPr lang="en-IN" b="1" dirty="0">
                <a:latin typeface="Gill Sans MT" panose="020B0502020104020203" pitchFamily="34" charset="77"/>
              </a:rPr>
              <a:t>ToolTips (pop-up labels)</a:t>
            </a:r>
            <a:r>
              <a:rPr lang="en-IN" dirty="0">
                <a:latin typeface="Gill Sans MT" panose="020B0502020104020203" pitchFamily="34" charset="77"/>
              </a:rPr>
              <a:t> can also help, but they take time to appear, so having a label always visible underneath is faster and easier.</a:t>
            </a:r>
          </a:p>
        </p:txBody>
      </p:sp>
    </p:spTree>
    <p:extLst>
      <p:ext uri="{BB962C8B-B14F-4D97-AF65-F5344CB8AC3E}">
        <p14:creationId xmlns:p14="http://schemas.microsoft.com/office/powerpoint/2010/main" val="4236428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IN" b="1" dirty="0">
                <a:latin typeface="Gill Sans MT" panose="020B0502020104020203" pitchFamily="34" charset="77"/>
              </a:rPr>
              <a:t>Icon Animation</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Why use it?</a:t>
            </a:r>
            <a:endParaRPr lang="en-IN" dirty="0">
              <a:latin typeface="Gill Sans MT" panose="020B0502020104020203" pitchFamily="34" charset="77"/>
            </a:endParaRPr>
          </a:p>
          <a:p>
            <a:pPr marL="457200" lvl="1" indent="0">
              <a:buNone/>
            </a:pPr>
            <a:r>
              <a:rPr lang="en-IN" dirty="0">
                <a:latin typeface="Gill Sans MT" panose="020B0502020104020203" pitchFamily="34" charset="77"/>
              </a:rPr>
              <a:t>To give </a:t>
            </a:r>
            <a:r>
              <a:rPr lang="en-IN" b="1" dirty="0">
                <a:latin typeface="Gill Sans MT" panose="020B0502020104020203" pitchFamily="34" charset="77"/>
              </a:rPr>
              <a:t>feedback</a:t>
            </a:r>
            <a:r>
              <a:rPr lang="en-IN" dirty="0">
                <a:latin typeface="Gill Sans MT" panose="020B0502020104020203" pitchFamily="34" charset="77"/>
              </a:rPr>
              <a:t> (like showing something is loading).</a:t>
            </a:r>
          </a:p>
          <a:p>
            <a:pPr marL="457200" lvl="1" indent="0">
              <a:buNone/>
            </a:pPr>
            <a:r>
              <a:rPr lang="en-IN" dirty="0">
                <a:latin typeface="Gill Sans MT" panose="020B0502020104020203" pitchFamily="34" charset="77"/>
              </a:rPr>
              <a:t>To make the interface </a:t>
            </a:r>
            <a:r>
              <a:rPr lang="en-IN" b="1" dirty="0">
                <a:latin typeface="Gill Sans MT" panose="020B0502020104020203" pitchFamily="34" charset="77"/>
              </a:rPr>
              <a:t>visually interesting</a:t>
            </a:r>
            <a:r>
              <a:rPr lang="en-IN" dirty="0">
                <a:latin typeface="Gill Sans MT" panose="020B0502020104020203" pitchFamily="34" charset="77"/>
              </a:rPr>
              <a:t>.</a:t>
            </a:r>
          </a:p>
          <a:p>
            <a:pPr marL="0" indent="0">
              <a:buNone/>
            </a:pPr>
            <a:r>
              <a:rPr lang="en-IN" b="1" dirty="0">
                <a:latin typeface="Gill Sans MT" panose="020B0502020104020203" pitchFamily="34" charset="77"/>
              </a:rPr>
              <a:t>Tips for Animation</a:t>
            </a:r>
            <a:r>
              <a:rPr lang="en-IN" dirty="0">
                <a:latin typeface="Gill Sans MT" panose="020B0502020104020203" pitchFamily="34" charset="77"/>
              </a:rPr>
              <a:t>:</a:t>
            </a:r>
          </a:p>
          <a:p>
            <a:pPr marL="457200" lvl="1" indent="0">
              <a:buNone/>
            </a:pPr>
            <a:r>
              <a:rPr lang="en-IN" b="1" dirty="0">
                <a:latin typeface="Gill Sans MT" panose="020B0502020104020203" pitchFamily="34" charset="77"/>
              </a:rPr>
              <a:t>Don’t interrupt the user</a:t>
            </a:r>
            <a:r>
              <a:rPr lang="en-IN" dirty="0">
                <a:latin typeface="Gill Sans MT" panose="020B0502020104020203" pitchFamily="34" charset="77"/>
              </a:rPr>
              <a:t>: The animation should not stop users from interacting with the system.</a:t>
            </a:r>
          </a:p>
          <a:p>
            <a:pPr marL="457200" lvl="1" indent="0">
              <a:buNone/>
            </a:pPr>
            <a:r>
              <a:rPr lang="en-IN" b="1" dirty="0">
                <a:latin typeface="Gill Sans MT" panose="020B0502020104020203" pitchFamily="34" charset="77"/>
              </a:rPr>
              <a:t>Make it optional</a:t>
            </a:r>
            <a:r>
              <a:rPr lang="en-IN" dirty="0">
                <a:latin typeface="Gill Sans MT" panose="020B0502020104020203" pitchFamily="34" charset="77"/>
              </a:rPr>
              <a:t>: Users should be able to turn off animations if they find them distracting.</a:t>
            </a:r>
          </a:p>
          <a:p>
            <a:pPr marL="457200" lvl="1" indent="0">
              <a:buNone/>
            </a:pPr>
            <a:r>
              <a:rPr lang="en-IN" b="1" dirty="0">
                <a:latin typeface="Gill Sans MT" panose="020B0502020104020203" pitchFamily="34" charset="77"/>
              </a:rPr>
              <a:t>Not for decoration</a:t>
            </a:r>
            <a:r>
              <a:rPr lang="en-IN" dirty="0">
                <a:latin typeface="Gill Sans MT" panose="020B0502020104020203" pitchFamily="34" charset="77"/>
              </a:rPr>
              <a:t>: Avoid using animation just to make things look "cool"—use it only when it helps the user.</a:t>
            </a:r>
          </a:p>
          <a:p>
            <a:pPr marL="457200" lvl="1" indent="0">
              <a:buNone/>
            </a:pPr>
            <a:r>
              <a:rPr lang="en-IN" b="1" dirty="0">
                <a:latin typeface="Gill Sans MT" panose="020B0502020104020203" pitchFamily="34" charset="77"/>
              </a:rPr>
              <a:t>Smooth animation</a:t>
            </a:r>
            <a:r>
              <a:rPr lang="en-IN" dirty="0">
                <a:latin typeface="Gill Sans MT" panose="020B0502020104020203" pitchFamily="34" charset="77"/>
              </a:rPr>
              <a:t>: For smooth movement, display at least </a:t>
            </a:r>
            <a:r>
              <a:rPr lang="en-IN" b="1" dirty="0">
                <a:latin typeface="Gill Sans MT" panose="020B0502020104020203" pitchFamily="34" charset="77"/>
              </a:rPr>
              <a:t>16 frames per second</a:t>
            </a:r>
            <a:r>
              <a:rPr lang="en-IN" dirty="0">
                <a:latin typeface="Gill Sans MT" panose="020B0502020104020203" pitchFamily="34" charset="77"/>
              </a:rPr>
              <a:t>.</a:t>
            </a:r>
          </a:p>
          <a:p>
            <a:pPr marL="0" indent="0">
              <a:buNone/>
            </a:pPr>
            <a:endParaRPr lang="en-IN" dirty="0">
              <a:latin typeface="Gill Sans MT" panose="020B0502020104020203" pitchFamily="34" charset="77"/>
            </a:endParaRPr>
          </a:p>
        </p:txBody>
      </p:sp>
    </p:spTree>
    <p:extLst>
      <p:ext uri="{BB962C8B-B14F-4D97-AF65-F5344CB8AC3E}">
        <p14:creationId xmlns:p14="http://schemas.microsoft.com/office/powerpoint/2010/main" val="51795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204537"/>
            <a:ext cx="10515600" cy="5972426"/>
          </a:xfrm>
        </p:spPr>
        <p:txBody>
          <a:bodyPr>
            <a:normAutofit/>
          </a:bodyPr>
          <a:lstStyle/>
          <a:p>
            <a:r>
              <a:rPr lang="en-US" dirty="0">
                <a:latin typeface="Gill Sans MT" panose="020B0502020104020203" pitchFamily="34" charset="77"/>
              </a:rPr>
              <a:t>The era of graphical user interfaces (GUIs) started with the </a:t>
            </a:r>
            <a:r>
              <a:rPr lang="en-US" dirty="0">
                <a:solidFill>
                  <a:srgbClr val="FF0000"/>
                </a:solidFill>
                <a:latin typeface="Gill Sans MT" panose="020B0502020104020203" pitchFamily="34" charset="77"/>
              </a:rPr>
              <a:t>Xerox Star in the 1970s </a:t>
            </a:r>
            <a:r>
              <a:rPr lang="en-US" dirty="0">
                <a:latin typeface="Gill Sans MT" panose="020B0502020104020203" pitchFamily="34" charset="77"/>
              </a:rPr>
              <a:t>and became widespread with </a:t>
            </a:r>
            <a:r>
              <a:rPr lang="en-US" dirty="0">
                <a:solidFill>
                  <a:srgbClr val="FF0000"/>
                </a:solidFill>
                <a:latin typeface="Gill Sans MT" panose="020B0502020104020203" pitchFamily="34" charset="77"/>
              </a:rPr>
              <a:t>Apple's Macintosh and Lisa in the 1980s</a:t>
            </a:r>
            <a:r>
              <a:rPr lang="en-US" dirty="0">
                <a:latin typeface="Gill Sans MT" panose="020B0502020104020203" pitchFamily="34" charset="77"/>
              </a:rPr>
              <a:t>, followed by Microsoft's Windows. GUIs replaced older text-based systems by using **icons** to represent objects and actions. This evolved further in the </a:t>
            </a:r>
            <a:r>
              <a:rPr lang="en-US" dirty="0">
                <a:solidFill>
                  <a:srgbClr val="FF0000"/>
                </a:solidFill>
                <a:latin typeface="Gill Sans MT" panose="020B0502020104020203" pitchFamily="34" charset="77"/>
              </a:rPr>
              <a:t>1990s with the rise of the **World Wide Web**</a:t>
            </a:r>
            <a:r>
              <a:rPr lang="en-US" dirty="0">
                <a:latin typeface="Gill Sans MT" panose="020B0502020104020203" pitchFamily="34" charset="77"/>
              </a:rPr>
              <a:t>, which allowed the inclusion of </a:t>
            </a:r>
            <a:r>
              <a:rPr lang="en-US" dirty="0">
                <a:solidFill>
                  <a:srgbClr val="FF0000"/>
                </a:solidFill>
                <a:latin typeface="Gill Sans MT" panose="020B0502020104020203" pitchFamily="34" charset="77"/>
              </a:rPr>
              <a:t>multimedia</a:t>
            </a:r>
            <a:r>
              <a:rPr lang="en-US" dirty="0">
                <a:latin typeface="Gill Sans MT" panose="020B0502020104020203" pitchFamily="34" charset="77"/>
              </a:rPr>
              <a:t> (images, video, audio, etc.) on screens.</a:t>
            </a:r>
          </a:p>
          <a:p>
            <a:endParaRPr lang="en-US" dirty="0">
              <a:latin typeface="Gill Sans MT" panose="020B0502020104020203" pitchFamily="34" charset="77"/>
            </a:endParaRPr>
          </a:p>
          <a:p>
            <a:r>
              <a:rPr lang="en-US" dirty="0">
                <a:latin typeface="Gill Sans MT" panose="020B0502020104020203" pitchFamily="34" charset="77"/>
              </a:rPr>
              <a:t>Graphics in screen design are powerful tools to engage users, enhance communication, and improve learning and recall. However, they must be used properly to avoid confusion and distractions. The guidelines cover icon usage, the icon design process, and the integration of other media like photos, animations, and diagrams. The goal is to ensure graphics serve a functional purpose and enhance the user experience.</a:t>
            </a:r>
          </a:p>
        </p:txBody>
      </p:sp>
    </p:spTree>
    <p:extLst>
      <p:ext uri="{BB962C8B-B14F-4D97-AF65-F5344CB8AC3E}">
        <p14:creationId xmlns:p14="http://schemas.microsoft.com/office/powerpoint/2010/main" val="3344843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marL="0" indent="0" algn="ctr">
              <a:buNone/>
            </a:pPr>
            <a:r>
              <a:rPr lang="en-IN" b="1" dirty="0">
                <a:latin typeface="Gill Sans MT" panose="020B0502020104020203" pitchFamily="34" charset="77"/>
              </a:rPr>
              <a:t>Auditory Icons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What are they?</a:t>
            </a:r>
            <a:r>
              <a:rPr lang="en-IN" dirty="0">
                <a:latin typeface="Gill Sans MT" panose="020B0502020104020203" pitchFamily="34" charset="77"/>
              </a:rPr>
              <a:t>: Sounds that mimic real-world events, like the noise a printer makes when printing.</a:t>
            </a:r>
          </a:p>
          <a:p>
            <a:pPr marL="0" indent="0">
              <a:buNone/>
            </a:pPr>
            <a:r>
              <a:rPr lang="en-IN" b="1" dirty="0">
                <a:latin typeface="Gill Sans MT" panose="020B0502020104020203" pitchFamily="34" charset="77"/>
              </a:rPr>
              <a:t>Why use sound?</a:t>
            </a:r>
            <a:endParaRPr lang="en-IN" dirty="0">
              <a:latin typeface="Gill Sans MT" panose="020B0502020104020203" pitchFamily="34" charset="77"/>
            </a:endParaRPr>
          </a:p>
          <a:p>
            <a:pPr marL="457200" lvl="1" indent="0">
              <a:buNone/>
            </a:pPr>
            <a:r>
              <a:rPr lang="en-IN" b="1" dirty="0">
                <a:latin typeface="Gill Sans MT" panose="020B0502020104020203" pitchFamily="34" charset="77"/>
              </a:rPr>
              <a:t>Feedback</a:t>
            </a:r>
            <a:r>
              <a:rPr lang="en-IN" dirty="0">
                <a:latin typeface="Gill Sans MT" panose="020B0502020104020203" pitchFamily="34" charset="77"/>
              </a:rPr>
              <a:t>: Like hearing a sound when a file is deleted.</a:t>
            </a:r>
          </a:p>
          <a:p>
            <a:pPr marL="457200" lvl="1" indent="0">
              <a:buNone/>
            </a:pPr>
            <a:r>
              <a:rPr lang="en-IN" b="1" dirty="0">
                <a:latin typeface="Gill Sans MT" panose="020B0502020104020203" pitchFamily="34" charset="77"/>
              </a:rPr>
              <a:t>Helping navigation</a:t>
            </a:r>
            <a:r>
              <a:rPr lang="en-IN" dirty="0">
                <a:latin typeface="Gill Sans MT" panose="020B0502020104020203" pitchFamily="34" charset="77"/>
              </a:rPr>
              <a:t>: Sounds can indicate different actions or modes in a system.</a:t>
            </a:r>
          </a:p>
          <a:p>
            <a:pPr marL="0" indent="0">
              <a:buNone/>
            </a:pPr>
            <a:r>
              <a:rPr lang="en-IN" b="1" dirty="0">
                <a:latin typeface="Gill Sans MT" panose="020B0502020104020203" pitchFamily="34" charset="77"/>
              </a:rPr>
              <a:t>Examples</a:t>
            </a:r>
            <a:r>
              <a:rPr lang="en-IN" dirty="0">
                <a:latin typeface="Gill Sans MT" panose="020B0502020104020203" pitchFamily="34" charset="77"/>
              </a:rPr>
              <a:t>:</a:t>
            </a:r>
          </a:p>
          <a:p>
            <a:pPr marL="457200" lvl="1" indent="0">
              <a:buNone/>
            </a:pPr>
            <a:r>
              <a:rPr lang="en-IN" dirty="0">
                <a:latin typeface="Gill Sans MT" panose="020B0502020104020203" pitchFamily="34" charset="77"/>
              </a:rPr>
              <a:t>A </a:t>
            </a:r>
            <a:r>
              <a:rPr lang="en-IN" b="1" dirty="0">
                <a:latin typeface="Gill Sans MT" panose="020B0502020104020203" pitchFamily="34" charset="77"/>
              </a:rPr>
              <a:t>trash bin sound</a:t>
            </a:r>
            <a:r>
              <a:rPr lang="en-IN" dirty="0">
                <a:latin typeface="Gill Sans MT" panose="020B0502020104020203" pitchFamily="34" charset="77"/>
              </a:rPr>
              <a:t> when you delete a file, or a sound that plays when dragging an object.</a:t>
            </a:r>
          </a:p>
          <a:p>
            <a:pPr marL="0" indent="0">
              <a:buNone/>
            </a:pPr>
            <a:endParaRPr lang="en-IN" dirty="0">
              <a:latin typeface="Gill Sans MT" panose="020B0502020104020203" pitchFamily="34" charset="77"/>
            </a:endParaRPr>
          </a:p>
        </p:txBody>
      </p:sp>
    </p:spTree>
    <p:extLst>
      <p:ext uri="{BB962C8B-B14F-4D97-AF65-F5344CB8AC3E}">
        <p14:creationId xmlns:p14="http://schemas.microsoft.com/office/powerpoint/2010/main" val="513890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marL="0" indent="0" algn="ctr">
              <a:buNone/>
            </a:pPr>
            <a:r>
              <a:rPr lang="en-IN" b="1" dirty="0">
                <a:latin typeface="Gill Sans MT" panose="020B0502020104020203" pitchFamily="34" charset="77"/>
              </a:rPr>
              <a:t>Icon Design Process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endParaRPr lang="en-IN" dirty="0">
              <a:latin typeface="Gill Sans MT" panose="020B0502020104020203" pitchFamily="34" charset="77"/>
            </a:endParaRPr>
          </a:p>
          <a:p>
            <a:pPr marL="0" indent="0">
              <a:buNone/>
            </a:pPr>
            <a:r>
              <a:rPr lang="en-IN" b="1" dirty="0">
                <a:latin typeface="Gill Sans MT" panose="020B0502020104020203" pitchFamily="34" charset="77"/>
              </a:rPr>
              <a:t>1. Define the Icon’s Purpose</a:t>
            </a:r>
          </a:p>
          <a:p>
            <a:pPr marL="0" indent="0">
              <a:buNone/>
            </a:pPr>
            <a:r>
              <a:rPr lang="en-IN" b="1" dirty="0">
                <a:latin typeface="Gill Sans MT" panose="020B0502020104020203" pitchFamily="34" charset="77"/>
              </a:rPr>
              <a:t>Start with a clear idea</a:t>
            </a:r>
            <a:r>
              <a:rPr lang="en-IN" dirty="0">
                <a:latin typeface="Gill Sans MT" panose="020B0502020104020203" pitchFamily="34" charset="77"/>
              </a:rPr>
              <a:t>: Understand what the icon is supposed to represent or do. Think of </a:t>
            </a:r>
            <a:r>
              <a:rPr lang="en-IN" b="1" dirty="0">
                <a:latin typeface="Gill Sans MT" panose="020B0502020104020203" pitchFamily="34" charset="77"/>
              </a:rPr>
              <a:t>real-world metaphors</a:t>
            </a:r>
            <a:r>
              <a:rPr lang="en-IN" dirty="0">
                <a:latin typeface="Gill Sans MT" panose="020B0502020104020203" pitchFamily="34" charset="77"/>
              </a:rPr>
              <a:t> (like a trash bin for delete).</a:t>
            </a:r>
          </a:p>
          <a:p>
            <a:pPr marL="0" indent="0">
              <a:buNone/>
            </a:pPr>
            <a:r>
              <a:rPr lang="en-IN" b="1" dirty="0">
                <a:latin typeface="Gill Sans MT" panose="020B0502020104020203" pitchFamily="34" charset="77"/>
              </a:rPr>
              <a:t>2. Sketch Ideas on Paper</a:t>
            </a:r>
          </a:p>
          <a:p>
            <a:pPr marL="0" indent="0">
              <a:buNone/>
            </a:pPr>
            <a:r>
              <a:rPr lang="en-IN" b="1" dirty="0">
                <a:latin typeface="Gill Sans MT" panose="020B0502020104020203" pitchFamily="34" charset="77"/>
              </a:rPr>
              <a:t>Sketch first</a:t>
            </a:r>
            <a:r>
              <a:rPr lang="en-IN" dirty="0">
                <a:latin typeface="Gill Sans MT" panose="020B0502020104020203" pitchFamily="34" charset="77"/>
              </a:rPr>
              <a:t>: Draw rough ideas on paper before using a computer. It doesn't need to be perfect at this stage.</a:t>
            </a:r>
          </a:p>
          <a:p>
            <a:pPr marL="0" indent="0">
              <a:buNone/>
            </a:pPr>
            <a:r>
              <a:rPr lang="en-IN" b="1" dirty="0">
                <a:latin typeface="Gill Sans MT" panose="020B0502020104020203" pitchFamily="34" charset="77"/>
              </a:rPr>
              <a:t>3. Draw in Black and White</a:t>
            </a:r>
          </a:p>
          <a:p>
            <a:pPr marL="0" indent="0">
              <a:buNone/>
            </a:pPr>
            <a:r>
              <a:rPr lang="en-IN" b="1" dirty="0">
                <a:latin typeface="Gill Sans MT" panose="020B0502020104020203" pitchFamily="34" charset="77"/>
              </a:rPr>
              <a:t>Focus on shape</a:t>
            </a:r>
            <a:r>
              <a:rPr lang="en-IN" dirty="0">
                <a:latin typeface="Gill Sans MT" panose="020B0502020104020203" pitchFamily="34" charset="77"/>
              </a:rPr>
              <a:t>: Start designing in black and white because many icons are displayed without </a:t>
            </a:r>
            <a:r>
              <a:rPr lang="en-IN" dirty="0" err="1">
                <a:latin typeface="Gill Sans MT" panose="020B0502020104020203" pitchFamily="34" charset="77"/>
              </a:rPr>
              <a:t>color</a:t>
            </a:r>
            <a:r>
              <a:rPr lang="en-IN" dirty="0">
                <a:latin typeface="Gill Sans MT" panose="020B0502020104020203" pitchFamily="34" charset="77"/>
              </a:rPr>
              <a:t>. </a:t>
            </a:r>
            <a:r>
              <a:rPr lang="en-IN" dirty="0" err="1">
                <a:latin typeface="Gill Sans MT" panose="020B0502020104020203" pitchFamily="34" charset="77"/>
              </a:rPr>
              <a:t>Color</a:t>
            </a:r>
            <a:r>
              <a:rPr lang="en-IN" dirty="0">
                <a:latin typeface="Gill Sans MT" panose="020B0502020104020203" pitchFamily="34" charset="77"/>
              </a:rPr>
              <a:t> is optional and just adds extra detail.</a:t>
            </a:r>
          </a:p>
        </p:txBody>
      </p:sp>
    </p:spTree>
    <p:extLst>
      <p:ext uri="{BB962C8B-B14F-4D97-AF65-F5344CB8AC3E}">
        <p14:creationId xmlns:p14="http://schemas.microsoft.com/office/powerpoint/2010/main" val="2378481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marL="0" indent="0" algn="ctr">
              <a:buNone/>
            </a:pPr>
            <a:r>
              <a:rPr lang="en-IN" b="1" dirty="0">
                <a:latin typeface="Gill Sans MT" panose="020B0502020104020203" pitchFamily="34" charset="77"/>
              </a:rPr>
              <a:t>Icon Design Process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4. Test the Icon</a:t>
            </a:r>
          </a:p>
          <a:p>
            <a:pPr marL="0" indent="0">
              <a:buNone/>
            </a:pPr>
            <a:r>
              <a:rPr lang="en-IN" b="1" dirty="0">
                <a:latin typeface="Gill Sans MT" panose="020B0502020104020203" pitchFamily="34" charset="77"/>
              </a:rPr>
              <a:t>Test for 3 things</a:t>
            </a:r>
            <a:r>
              <a:rPr lang="en-IN" dirty="0">
                <a:latin typeface="Gill Sans MT" panose="020B0502020104020203" pitchFamily="34" charset="77"/>
              </a:rPr>
              <a:t>:</a:t>
            </a:r>
          </a:p>
          <a:p>
            <a:pPr marL="457200" lvl="1" indent="0">
              <a:buNone/>
            </a:pPr>
            <a:r>
              <a:rPr lang="en-IN" b="1" dirty="0">
                <a:latin typeface="Gill Sans MT" panose="020B0502020104020203" pitchFamily="34" charset="77"/>
              </a:rPr>
              <a:t>Expectations</a:t>
            </a:r>
            <a:r>
              <a:rPr lang="en-IN" dirty="0">
                <a:latin typeface="Gill Sans MT" panose="020B0502020104020203" pitchFamily="34" charset="77"/>
              </a:rPr>
              <a:t>: Does it match what users expect?</a:t>
            </a:r>
          </a:p>
          <a:p>
            <a:pPr marL="457200" lvl="1" indent="0">
              <a:buNone/>
            </a:pPr>
            <a:r>
              <a:rPr lang="en-IN" b="1" dirty="0">
                <a:latin typeface="Gill Sans MT" panose="020B0502020104020203" pitchFamily="34" charset="77"/>
              </a:rPr>
              <a:t>Recognition</a:t>
            </a:r>
            <a:r>
              <a:rPr lang="en-IN" dirty="0">
                <a:latin typeface="Gill Sans MT" panose="020B0502020104020203" pitchFamily="34" charset="77"/>
              </a:rPr>
              <a:t>: Is it easy to recognize what it represents?</a:t>
            </a:r>
          </a:p>
          <a:p>
            <a:pPr marL="457200" lvl="1" indent="0">
              <a:buNone/>
            </a:pPr>
            <a:r>
              <a:rPr lang="en-IN" b="1" dirty="0">
                <a:latin typeface="Gill Sans MT" panose="020B0502020104020203" pitchFamily="34" charset="77"/>
              </a:rPr>
              <a:t>Learning</a:t>
            </a:r>
            <a:r>
              <a:rPr lang="en-IN" dirty="0">
                <a:latin typeface="Gill Sans MT" panose="020B0502020104020203" pitchFamily="34" charset="77"/>
              </a:rPr>
              <a:t>: Can users quickly learn what it means?</a:t>
            </a:r>
          </a:p>
          <a:p>
            <a:pPr marL="0" indent="0">
              <a:buNone/>
            </a:pPr>
            <a:r>
              <a:rPr lang="en-IN" b="1" dirty="0">
                <a:latin typeface="Gill Sans MT" panose="020B0502020104020203" pitchFamily="34" charset="77"/>
              </a:rPr>
              <a:t>5. Test for Legibility</a:t>
            </a:r>
          </a:p>
          <a:p>
            <a:pPr marL="0" indent="0">
              <a:buNone/>
            </a:pPr>
            <a:r>
              <a:rPr lang="en-IN" b="1" dirty="0">
                <a:latin typeface="Gill Sans MT" panose="020B0502020104020203" pitchFamily="34" charset="77"/>
              </a:rPr>
              <a:t>Check clarity</a:t>
            </a:r>
            <a:r>
              <a:rPr lang="en-IN" dirty="0">
                <a:latin typeface="Gill Sans MT" panose="020B0502020104020203" pitchFamily="34" charset="77"/>
              </a:rPr>
              <a:t>: Make sure the icon is </a:t>
            </a:r>
            <a:r>
              <a:rPr lang="en-IN" b="1" dirty="0">
                <a:latin typeface="Gill Sans MT" panose="020B0502020104020203" pitchFamily="34" charset="77"/>
              </a:rPr>
              <a:t>clear and easy to see</a:t>
            </a:r>
            <a:r>
              <a:rPr lang="en-IN" dirty="0">
                <a:latin typeface="Gill Sans MT" panose="020B0502020104020203" pitchFamily="34" charset="77"/>
              </a:rPr>
              <a:t> against different screen backgrounds (white, </a:t>
            </a:r>
            <a:r>
              <a:rPr lang="en-IN" dirty="0" err="1">
                <a:latin typeface="Gill Sans MT" panose="020B0502020104020203" pitchFamily="34" charset="77"/>
              </a:rPr>
              <a:t>gray</a:t>
            </a:r>
            <a:r>
              <a:rPr lang="en-IN" dirty="0">
                <a:latin typeface="Gill Sans MT" panose="020B0502020104020203" pitchFamily="34" charset="77"/>
              </a:rPr>
              <a:t>, etc.).</a:t>
            </a:r>
          </a:p>
          <a:p>
            <a:pPr marL="0" indent="0">
              <a:buNone/>
            </a:pPr>
            <a:r>
              <a:rPr lang="en-IN" b="1" dirty="0">
                <a:latin typeface="Gill Sans MT" panose="020B0502020104020203" pitchFamily="34" charset="77"/>
              </a:rPr>
              <a:t>6. Register New Icons</a:t>
            </a:r>
          </a:p>
          <a:p>
            <a:pPr marL="0" indent="0">
              <a:buNone/>
            </a:pPr>
            <a:r>
              <a:rPr lang="en-IN" b="1" dirty="0">
                <a:latin typeface="Gill Sans MT" panose="020B0502020104020203" pitchFamily="34" charset="77"/>
              </a:rPr>
              <a:t>System registration</a:t>
            </a:r>
            <a:r>
              <a:rPr lang="en-IN" dirty="0">
                <a:latin typeface="Gill Sans MT" panose="020B0502020104020203" pitchFamily="34" charset="77"/>
              </a:rPr>
              <a:t>: After finalizing, make sure to </a:t>
            </a:r>
            <a:r>
              <a:rPr lang="en-IN" b="1" dirty="0">
                <a:latin typeface="Gill Sans MT" panose="020B0502020104020203" pitchFamily="34" charset="77"/>
              </a:rPr>
              <a:t>register the icon</a:t>
            </a:r>
            <a:r>
              <a:rPr lang="en-IN" dirty="0">
                <a:latin typeface="Gill Sans MT" panose="020B0502020104020203" pitchFamily="34" charset="77"/>
              </a:rPr>
              <a:t> in the system with a detailed description so it's ready for use.</a:t>
            </a:r>
          </a:p>
          <a:p>
            <a:pPr marL="0" indent="0">
              <a:buNone/>
            </a:pPr>
            <a:endParaRPr lang="en-IN" dirty="0">
              <a:latin typeface="Gill Sans MT" panose="020B0502020104020203" pitchFamily="34" charset="77"/>
            </a:endParaRPr>
          </a:p>
        </p:txBody>
      </p:sp>
    </p:spTree>
    <p:extLst>
      <p:ext uri="{BB962C8B-B14F-4D97-AF65-F5344CB8AC3E}">
        <p14:creationId xmlns:p14="http://schemas.microsoft.com/office/powerpoint/2010/main" val="2765990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marL="0" indent="0" algn="ctr">
              <a:buNone/>
            </a:pPr>
            <a:r>
              <a:rPr lang="en-IN" b="1" dirty="0">
                <a:latin typeface="Gill Sans MT" panose="020B0502020104020203" pitchFamily="34" charset="77"/>
              </a:rPr>
              <a:t>Screen Presentation Tips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marL="0" indent="0">
              <a:buNone/>
            </a:pPr>
            <a:r>
              <a:rPr lang="en-IN" b="1" dirty="0">
                <a:latin typeface="Gill Sans MT" panose="020B0502020104020203" pitchFamily="34" charset="77"/>
              </a:rPr>
              <a:t>Limit the number of icons</a:t>
            </a:r>
            <a:r>
              <a:rPr lang="en-IN" dirty="0">
                <a:latin typeface="Gill Sans MT" panose="020B0502020104020203" pitchFamily="34" charset="77"/>
              </a:rPr>
              <a:t>: Ideally, display only </a:t>
            </a:r>
            <a:r>
              <a:rPr lang="en-IN" b="1" dirty="0">
                <a:latin typeface="Gill Sans MT" panose="020B0502020104020203" pitchFamily="34" charset="77"/>
              </a:rPr>
              <a:t>8 to 12 icons</a:t>
            </a:r>
            <a:r>
              <a:rPr lang="en-IN" dirty="0">
                <a:latin typeface="Gill Sans MT" panose="020B0502020104020203" pitchFamily="34" charset="77"/>
              </a:rPr>
              <a:t> at a time to avoid clutter.</a:t>
            </a:r>
          </a:p>
          <a:p>
            <a:pPr marL="0" indent="0">
              <a:buNone/>
            </a:pPr>
            <a:r>
              <a:rPr lang="en-IN" b="1" dirty="0">
                <a:latin typeface="Gill Sans MT" panose="020B0502020104020203" pitchFamily="34" charset="77"/>
              </a:rPr>
              <a:t>Arrange icons logically</a:t>
            </a:r>
            <a:r>
              <a:rPr lang="en-IN" dirty="0">
                <a:latin typeface="Gill Sans MT" panose="020B0502020104020203" pitchFamily="34" charset="77"/>
              </a:rPr>
              <a:t>: Group similar icons together, such as object icons separate from action icons.</a:t>
            </a:r>
          </a:p>
          <a:p>
            <a:pPr marL="0" indent="0">
              <a:buNone/>
            </a:pPr>
            <a:r>
              <a:rPr lang="en-IN" b="1" dirty="0">
                <a:latin typeface="Gill Sans MT" panose="020B0502020104020203" pitchFamily="34" charset="77"/>
              </a:rPr>
              <a:t>Make selected icons obvious</a:t>
            </a:r>
            <a:r>
              <a:rPr lang="en-IN" dirty="0">
                <a:latin typeface="Gill Sans MT" panose="020B0502020104020203" pitchFamily="34" charset="77"/>
              </a:rPr>
              <a:t>: Use a visual cue like a pressed or highlighted state when an icon is selected.</a:t>
            </a:r>
          </a:p>
          <a:p>
            <a:pPr marL="0" indent="0">
              <a:buNone/>
            </a:pPr>
            <a:r>
              <a:rPr lang="en-IN" b="1" dirty="0">
                <a:latin typeface="Gill Sans MT" panose="020B0502020104020203" pitchFamily="34" charset="77"/>
              </a:rPr>
              <a:t>Allow user control</a:t>
            </a:r>
            <a:r>
              <a:rPr lang="en-IN" dirty="0">
                <a:latin typeface="Gill Sans MT" panose="020B0502020104020203" pitchFamily="34" charset="77"/>
              </a:rPr>
              <a:t>: Let users </a:t>
            </a:r>
            <a:r>
              <a:rPr lang="en-IN" b="1" dirty="0">
                <a:latin typeface="Gill Sans MT" panose="020B0502020104020203" pitchFamily="34" charset="77"/>
              </a:rPr>
              <a:t>rearrange icons</a:t>
            </a:r>
            <a:r>
              <a:rPr lang="en-IN" dirty="0">
                <a:latin typeface="Gill Sans MT" panose="020B0502020104020203" pitchFamily="34" charset="77"/>
              </a:rPr>
              <a:t> or switch between </a:t>
            </a:r>
            <a:r>
              <a:rPr lang="en-IN" b="1" dirty="0">
                <a:latin typeface="Gill Sans MT" panose="020B0502020104020203" pitchFamily="34" charset="77"/>
              </a:rPr>
              <a:t>icons and text</a:t>
            </a:r>
            <a:r>
              <a:rPr lang="en-IN" dirty="0">
                <a:latin typeface="Gill Sans MT" panose="020B0502020104020203" pitchFamily="34" charset="77"/>
              </a:rPr>
              <a:t> for more flexibility.</a:t>
            </a:r>
          </a:p>
          <a:p>
            <a:pPr marL="0" indent="0">
              <a:buNone/>
            </a:pPr>
            <a:endParaRPr lang="en-IN" dirty="0">
              <a:latin typeface="Gill Sans MT" panose="020B0502020104020203" pitchFamily="34" charset="77"/>
            </a:endParaRPr>
          </a:p>
        </p:txBody>
      </p:sp>
    </p:spTree>
    <p:extLst>
      <p:ext uri="{BB962C8B-B14F-4D97-AF65-F5344CB8AC3E}">
        <p14:creationId xmlns:p14="http://schemas.microsoft.com/office/powerpoint/2010/main" val="357239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ICONS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fontScale="92500"/>
          </a:bodyPr>
          <a:lstStyle/>
          <a:p>
            <a:pPr algn="just"/>
            <a:r>
              <a:rPr lang="en-US" dirty="0">
                <a:latin typeface="Gill Sans MT" panose="020B0502020104020203" pitchFamily="34" charset="77"/>
              </a:rPr>
              <a:t>Icons are pictorial images on a screen that represent objects, actions, or commands users can interact with. They have been used throughout history, like in ancient pictographs, to communicate ideas. In modern user interfaces, icons come in different types:</a:t>
            </a:r>
            <a:r>
              <a:rPr lang="en-IN" sz="1800" dirty="0">
                <a:effectLst/>
                <a:latin typeface="Palatino" pitchFamily="2" charset="77"/>
              </a:rPr>
              <a:t> </a:t>
            </a:r>
            <a:r>
              <a:rPr lang="en-IN" dirty="0">
                <a:latin typeface="Gill Sans MT" panose="020B0502020104020203" pitchFamily="34" charset="77"/>
              </a:rPr>
              <a:t>Rogers (1989) </a:t>
            </a:r>
            <a:endParaRPr lang="en-US" dirty="0">
              <a:latin typeface="Gill Sans MT" panose="020B0502020104020203" pitchFamily="34" charset="77"/>
            </a:endParaRPr>
          </a:p>
          <a:p>
            <a:pPr marL="0" indent="0" algn="just">
              <a:buNone/>
            </a:pPr>
            <a:r>
              <a:rPr lang="en-US" dirty="0">
                <a:latin typeface="Gill Sans MT" panose="020B0502020104020203" pitchFamily="34" charset="77"/>
              </a:rPr>
              <a:t>1. Resemblance icons look like what they represent, such as a book icon for a dictionary.</a:t>
            </a:r>
          </a:p>
          <a:p>
            <a:pPr marL="0" indent="0" algn="just">
              <a:buNone/>
            </a:pPr>
            <a:r>
              <a:rPr lang="en-US" dirty="0">
                <a:latin typeface="Gill Sans MT" panose="020B0502020104020203" pitchFamily="34" charset="77"/>
              </a:rPr>
              <a:t>2. Symbolic icons are abstract images, like a cracked glass symbol for "fragile."</a:t>
            </a:r>
          </a:p>
          <a:p>
            <a:pPr marL="0" indent="0" algn="just">
              <a:buNone/>
            </a:pPr>
            <a:r>
              <a:rPr lang="en-US" dirty="0">
                <a:latin typeface="Gill Sans MT" panose="020B0502020104020203" pitchFamily="34" charset="77"/>
              </a:rPr>
              <a:t>3. Exemplar icons show examples, like a knife and fork icon for a restaurant.</a:t>
            </a:r>
          </a:p>
          <a:p>
            <a:pPr marL="0" indent="0" algn="just">
              <a:buNone/>
            </a:pPr>
            <a:r>
              <a:rPr lang="en-US" dirty="0">
                <a:latin typeface="Gill Sans MT" panose="020B0502020104020203" pitchFamily="34" charset="77"/>
              </a:rPr>
              <a:t>4. Arbitrary icons are unrelated images whose meanings must be learned.</a:t>
            </a:r>
          </a:p>
          <a:p>
            <a:pPr marL="0" indent="0" algn="just">
              <a:buNone/>
            </a:pPr>
            <a:r>
              <a:rPr lang="en-US" dirty="0">
                <a:latin typeface="Gill Sans MT" panose="020B0502020104020203" pitchFamily="34" charset="77"/>
              </a:rPr>
              <a:t>5. Analogy icons are associated with the object or action, like a wheelbarrow for the "move" command.</a:t>
            </a:r>
          </a:p>
          <a:p>
            <a:pPr algn="just"/>
            <a:r>
              <a:rPr lang="en-US" dirty="0">
                <a:latin typeface="Gill Sans MT" panose="020B0502020104020203" pitchFamily="34" charset="77"/>
              </a:rPr>
              <a:t>Icons help users quickly recognize and perform actions but must be carefully designed for clarity and effectiveness.</a:t>
            </a:r>
          </a:p>
        </p:txBody>
      </p:sp>
    </p:spTree>
    <p:extLst>
      <p:ext uri="{BB962C8B-B14F-4D97-AF65-F5344CB8AC3E}">
        <p14:creationId xmlns:p14="http://schemas.microsoft.com/office/powerpoint/2010/main" val="42134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ICONS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r>
              <a:rPr lang="en-IN" dirty="0">
                <a:latin typeface="Gill Sans MT" panose="020B0502020104020203" pitchFamily="34" charset="77"/>
              </a:rPr>
              <a:t>To explain the characteristics of icons to students simply, focus on these key points:</a:t>
            </a:r>
          </a:p>
          <a:p>
            <a:pPr>
              <a:buFont typeface="+mj-lt"/>
              <a:buAutoNum type="arabicPeriod"/>
            </a:pPr>
            <a:r>
              <a:rPr lang="en-IN" b="1" dirty="0">
                <a:latin typeface="Gill Sans MT" panose="020B0502020104020203" pitchFamily="34" charset="77"/>
              </a:rPr>
              <a:t>Syntactics</a:t>
            </a:r>
            <a:r>
              <a:rPr lang="en-IN" dirty="0">
                <a:latin typeface="Gill Sans MT" panose="020B0502020104020203" pitchFamily="34" charset="77"/>
              </a:rPr>
              <a:t>: This refers to how an icon looks. Is it square, round, big, or small? Icons that look similar should belong to the same group, making it easy to understand relationships between them.</a:t>
            </a:r>
          </a:p>
          <a:p>
            <a:pPr>
              <a:buFont typeface="+mj-lt"/>
              <a:buAutoNum type="arabicPeriod"/>
            </a:pPr>
            <a:r>
              <a:rPr lang="en-IN" b="1" dirty="0">
                <a:latin typeface="Gill Sans MT" panose="020B0502020104020203" pitchFamily="34" charset="77"/>
              </a:rPr>
              <a:t>Semantics</a:t>
            </a:r>
            <a:r>
              <a:rPr lang="en-IN" dirty="0">
                <a:latin typeface="Gill Sans MT" panose="020B0502020104020203" pitchFamily="34" charset="77"/>
              </a:rPr>
              <a:t>: This is the meaning behind the icon. Does the icon clearly represent what it's supposed to (like a trash bin icon for deleting)?</a:t>
            </a:r>
          </a:p>
          <a:p>
            <a:pPr>
              <a:buFont typeface="+mj-lt"/>
              <a:buAutoNum type="arabicPeriod"/>
            </a:pPr>
            <a:r>
              <a:rPr lang="en-IN" b="1" dirty="0">
                <a:latin typeface="Gill Sans MT" panose="020B0502020104020203" pitchFamily="34" charset="77"/>
              </a:rPr>
              <a:t>Pragmatics</a:t>
            </a:r>
            <a:r>
              <a:rPr lang="en-IN" dirty="0">
                <a:latin typeface="Gill Sans MT" panose="020B0502020104020203" pitchFamily="34" charset="77"/>
              </a:rPr>
              <a:t>: This deals with how the icon is displayed. Is the screen quality good enough to show the icon clearly?</a:t>
            </a:r>
          </a:p>
          <a:p>
            <a:pPr algn="just"/>
            <a:endParaRPr lang="en-US" dirty="0">
              <a:latin typeface="Gill Sans MT" panose="020B0502020104020203" pitchFamily="34" charset="77"/>
            </a:endParaRPr>
          </a:p>
        </p:txBody>
      </p:sp>
    </p:spTree>
    <p:extLst>
      <p:ext uri="{BB962C8B-B14F-4D97-AF65-F5344CB8AC3E}">
        <p14:creationId xmlns:p14="http://schemas.microsoft.com/office/powerpoint/2010/main" val="47659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ICON CHARACTERISTICS</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r>
              <a:rPr lang="en-IN" dirty="0">
                <a:latin typeface="Gill Sans MT" panose="020B0502020104020203" pitchFamily="34" charset="77"/>
              </a:rPr>
              <a:t>For an icon to be effective, it needs to be:</a:t>
            </a:r>
          </a:p>
          <a:p>
            <a:pPr>
              <a:buFont typeface="Arial" panose="020B0604020202020204" pitchFamily="34" charset="0"/>
              <a:buChar char="•"/>
            </a:pPr>
            <a:r>
              <a:rPr lang="en-IN" b="1" dirty="0">
                <a:latin typeface="Gill Sans MT" panose="020B0502020104020203" pitchFamily="34" charset="77"/>
              </a:rPr>
              <a:t>Familiar</a:t>
            </a:r>
            <a:r>
              <a:rPr lang="en-IN" dirty="0">
                <a:latin typeface="Gill Sans MT" panose="020B0502020104020203" pitchFamily="34" charset="77"/>
              </a:rPr>
              <a:t>: Easy to recognize without needing to learn.</a:t>
            </a:r>
          </a:p>
          <a:p>
            <a:pPr>
              <a:buFont typeface="Arial" panose="020B0604020202020204" pitchFamily="34" charset="0"/>
              <a:buChar char="•"/>
            </a:pPr>
            <a:r>
              <a:rPr lang="en-IN" b="1" dirty="0">
                <a:latin typeface="Gill Sans MT" panose="020B0502020104020203" pitchFamily="34" charset="77"/>
              </a:rPr>
              <a:t>Clear</a:t>
            </a:r>
            <a:r>
              <a:rPr lang="en-IN" dirty="0">
                <a:latin typeface="Gill Sans MT" panose="020B0502020104020203" pitchFamily="34" charset="77"/>
              </a:rPr>
              <a:t>: Easy to see and understand.</a:t>
            </a:r>
          </a:p>
          <a:p>
            <a:pPr>
              <a:buFont typeface="Arial" panose="020B0604020202020204" pitchFamily="34" charset="0"/>
              <a:buChar char="•"/>
            </a:pPr>
            <a:r>
              <a:rPr lang="en-IN" b="1" dirty="0">
                <a:latin typeface="Gill Sans MT" panose="020B0502020104020203" pitchFamily="34" charset="77"/>
              </a:rPr>
              <a:t>Simple</a:t>
            </a:r>
            <a:r>
              <a:rPr lang="en-IN" dirty="0">
                <a:latin typeface="Gill Sans MT" panose="020B0502020104020203" pitchFamily="34" charset="77"/>
              </a:rPr>
              <a:t>: No extra details that confuse the user.</a:t>
            </a:r>
          </a:p>
          <a:p>
            <a:pPr>
              <a:buFont typeface="Arial" panose="020B0604020202020204" pitchFamily="34" charset="0"/>
              <a:buChar char="•"/>
            </a:pPr>
            <a:r>
              <a:rPr lang="en-IN" b="1" dirty="0">
                <a:latin typeface="Gill Sans MT" panose="020B0502020104020203" pitchFamily="34" charset="77"/>
              </a:rPr>
              <a:t>Consistent</a:t>
            </a:r>
            <a:r>
              <a:rPr lang="en-IN" dirty="0">
                <a:latin typeface="Gill Sans MT" panose="020B0502020104020203" pitchFamily="34" charset="77"/>
              </a:rPr>
              <a:t>: Look the same across all screens and sizes.</a:t>
            </a:r>
          </a:p>
          <a:p>
            <a:pPr>
              <a:buFont typeface="Arial" panose="020B0604020202020204" pitchFamily="34" charset="0"/>
              <a:buChar char="•"/>
            </a:pPr>
            <a:r>
              <a:rPr lang="en-IN" b="1" dirty="0">
                <a:latin typeface="Gill Sans MT" panose="020B0502020104020203" pitchFamily="34" charset="77"/>
              </a:rPr>
              <a:t>Direct</a:t>
            </a:r>
            <a:r>
              <a:rPr lang="en-IN" dirty="0">
                <a:latin typeface="Gill Sans MT" panose="020B0502020104020203" pitchFamily="34" charset="77"/>
              </a:rPr>
              <a:t>: It should clearly represent what it does.</a:t>
            </a:r>
          </a:p>
          <a:p>
            <a:pPr>
              <a:buFont typeface="Arial" panose="020B0604020202020204" pitchFamily="34" charset="0"/>
              <a:buChar char="•"/>
            </a:pPr>
            <a:r>
              <a:rPr lang="en-IN" b="1" dirty="0">
                <a:latin typeface="Gill Sans MT" panose="020B0502020104020203" pitchFamily="34" charset="77"/>
              </a:rPr>
              <a:t>Efficient</a:t>
            </a:r>
            <a:r>
              <a:rPr lang="en-IN" dirty="0">
                <a:latin typeface="Gill Sans MT" panose="020B0502020104020203" pitchFamily="34" charset="77"/>
              </a:rPr>
              <a:t>: It should save space and effort compared to words.</a:t>
            </a:r>
          </a:p>
          <a:p>
            <a:pPr>
              <a:buFont typeface="Arial" panose="020B0604020202020204" pitchFamily="34" charset="0"/>
              <a:buChar char="•"/>
            </a:pPr>
            <a:r>
              <a:rPr lang="en-IN" b="1" dirty="0">
                <a:latin typeface="Gill Sans MT" panose="020B0502020104020203" pitchFamily="34" charset="77"/>
              </a:rPr>
              <a:t>Discriminable</a:t>
            </a:r>
            <a:r>
              <a:rPr lang="en-IN" dirty="0">
                <a:latin typeface="Gill Sans MT" panose="020B0502020104020203" pitchFamily="34" charset="77"/>
              </a:rPr>
              <a:t>: Easily distinguishable from other icons.</a:t>
            </a:r>
          </a:p>
          <a:p>
            <a:pPr marL="0" indent="0">
              <a:buNone/>
            </a:pPr>
            <a:r>
              <a:rPr lang="en-IN" dirty="0">
                <a:latin typeface="Gill Sans MT" panose="020B0502020104020203" pitchFamily="34" charset="77"/>
              </a:rPr>
              <a:t> Also, consider the </a:t>
            </a:r>
            <a:r>
              <a:rPr lang="en-IN" b="1" dirty="0">
                <a:latin typeface="Gill Sans MT" panose="020B0502020104020203" pitchFamily="34" charset="77"/>
              </a:rPr>
              <a:t>context</a:t>
            </a:r>
            <a:r>
              <a:rPr lang="en-IN" dirty="0">
                <a:latin typeface="Gill Sans MT" panose="020B0502020104020203" pitchFamily="34" charset="77"/>
              </a:rPr>
              <a:t> in which the icon is used, the </a:t>
            </a:r>
            <a:r>
              <a:rPr lang="en-IN" b="1" dirty="0">
                <a:latin typeface="Gill Sans MT" panose="020B0502020104020203" pitchFamily="34" charset="77"/>
              </a:rPr>
              <a:t>expectations</a:t>
            </a:r>
            <a:r>
              <a:rPr lang="en-IN" dirty="0">
                <a:latin typeface="Gill Sans MT" panose="020B0502020104020203" pitchFamily="34" charset="77"/>
              </a:rPr>
              <a:t> users have, and how </a:t>
            </a:r>
            <a:r>
              <a:rPr lang="en-IN" b="1" dirty="0">
                <a:latin typeface="Gill Sans MT" panose="020B0502020104020203" pitchFamily="34" charset="77"/>
              </a:rPr>
              <a:t>complex</a:t>
            </a:r>
            <a:r>
              <a:rPr lang="en-IN" dirty="0">
                <a:latin typeface="Gill Sans MT" panose="020B0502020104020203" pitchFamily="34" charset="77"/>
              </a:rPr>
              <a:t> the task is—more complex tasks may need words in addition to icons.</a:t>
            </a:r>
          </a:p>
          <a:p>
            <a:pPr algn="just"/>
            <a:endParaRPr lang="en-US" dirty="0">
              <a:latin typeface="Gill Sans MT" panose="020B0502020104020203" pitchFamily="34" charset="77"/>
            </a:endParaRPr>
          </a:p>
        </p:txBody>
      </p:sp>
    </p:spTree>
    <p:extLst>
      <p:ext uri="{BB962C8B-B14F-4D97-AF65-F5344CB8AC3E}">
        <p14:creationId xmlns:p14="http://schemas.microsoft.com/office/powerpoint/2010/main" val="404845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ICONS EXAMPLES</a:t>
            </a:r>
          </a:p>
        </p:txBody>
      </p:sp>
      <p:pic>
        <p:nvPicPr>
          <p:cNvPr id="7" name="Content Placeholder 6">
            <a:extLst>
              <a:ext uri="{FF2B5EF4-FFF2-40B4-BE49-F238E27FC236}">
                <a16:creationId xmlns:a16="http://schemas.microsoft.com/office/drawing/2014/main" id="{718EF42C-3C26-EC11-ADF6-A0868C986C59}"/>
              </a:ext>
            </a:extLst>
          </p:cNvPr>
          <p:cNvPicPr>
            <a:picLocks noGrp="1" noChangeAspect="1"/>
          </p:cNvPicPr>
          <p:nvPr>
            <p:ph idx="1"/>
          </p:nvPr>
        </p:nvPicPr>
        <p:blipFill>
          <a:blip r:embed="rId2"/>
          <a:stretch>
            <a:fillRect/>
          </a:stretch>
        </p:blipFill>
        <p:spPr>
          <a:xfrm>
            <a:off x="6529470" y="1463424"/>
            <a:ext cx="4775200" cy="3914273"/>
          </a:xfrm>
        </p:spPr>
      </p:pic>
      <p:pic>
        <p:nvPicPr>
          <p:cNvPr id="5" name="Picture 4">
            <a:extLst>
              <a:ext uri="{FF2B5EF4-FFF2-40B4-BE49-F238E27FC236}">
                <a16:creationId xmlns:a16="http://schemas.microsoft.com/office/drawing/2014/main" id="{C8E09D86-8C89-FB9D-F6EB-74AC05C15A7F}"/>
              </a:ext>
            </a:extLst>
          </p:cNvPr>
          <p:cNvPicPr>
            <a:picLocks noChangeAspect="1"/>
          </p:cNvPicPr>
          <p:nvPr/>
        </p:nvPicPr>
        <p:blipFill>
          <a:blip r:embed="rId3"/>
          <a:stretch>
            <a:fillRect/>
          </a:stretch>
        </p:blipFill>
        <p:spPr>
          <a:xfrm>
            <a:off x="1007646" y="1235242"/>
            <a:ext cx="5219700" cy="3914273"/>
          </a:xfrm>
          <a:prstGeom prst="rect">
            <a:avLst/>
          </a:prstGeom>
        </p:spPr>
      </p:pic>
    </p:spTree>
    <p:extLst>
      <p:ext uri="{BB962C8B-B14F-4D97-AF65-F5344CB8AC3E}">
        <p14:creationId xmlns:p14="http://schemas.microsoft.com/office/powerpoint/2010/main" val="1578918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CHOOSING ICON</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algn="ctr"/>
            <a:r>
              <a:rPr lang="en-IN" b="1" dirty="0">
                <a:solidFill>
                  <a:srgbClr val="FF0000"/>
                </a:solidFill>
                <a:latin typeface="Gill Sans MT" panose="020B0502020104020203" pitchFamily="34" charset="77"/>
              </a:rPr>
              <a:t>What Makes a Good Icon?</a:t>
            </a:r>
          </a:p>
          <a:p>
            <a:pPr>
              <a:buFont typeface="Arial" panose="020B0604020202020204" pitchFamily="34" charset="0"/>
              <a:buChar char="•"/>
            </a:pPr>
            <a:r>
              <a:rPr lang="en-IN" b="1" dirty="0">
                <a:latin typeface="Gill Sans MT" panose="020B0502020104020203" pitchFamily="34" charset="77"/>
              </a:rPr>
              <a:t>Looks Unique</a:t>
            </a:r>
            <a:r>
              <a:rPr lang="en-IN" dirty="0">
                <a:latin typeface="Gill Sans MT" panose="020B0502020104020203" pitchFamily="34" charset="77"/>
              </a:rPr>
              <a:t>: The icon should stand out and not look like other icons to avoid confusion.</a:t>
            </a:r>
          </a:p>
          <a:p>
            <a:pPr>
              <a:buFont typeface="Arial" panose="020B0604020202020204" pitchFamily="34" charset="0"/>
              <a:buChar char="•"/>
            </a:pPr>
            <a:r>
              <a:rPr lang="en-IN" b="1" dirty="0">
                <a:latin typeface="Gill Sans MT" panose="020B0502020104020203" pitchFamily="34" charset="77"/>
              </a:rPr>
              <a:t>Clear Purpose</a:t>
            </a:r>
            <a:r>
              <a:rPr lang="en-IN" dirty="0">
                <a:latin typeface="Gill Sans MT" panose="020B0502020104020203" pitchFamily="34" charset="77"/>
              </a:rPr>
              <a:t>: It should be obvious what the icon represents or does, so users know how to use it right away.</a:t>
            </a:r>
          </a:p>
          <a:p>
            <a:pPr>
              <a:buFont typeface="Arial" panose="020B0604020202020204" pitchFamily="34" charset="0"/>
              <a:buChar char="•"/>
            </a:pPr>
            <a:r>
              <a:rPr lang="en-IN" b="1" dirty="0">
                <a:latin typeface="Gill Sans MT" panose="020B0502020104020203" pitchFamily="34" charset="77"/>
              </a:rPr>
              <a:t>Recognizable at Small Sizes</a:t>
            </a:r>
            <a:r>
              <a:rPr lang="en-IN" dirty="0">
                <a:latin typeface="Gill Sans MT" panose="020B0502020104020203" pitchFamily="34" charset="77"/>
              </a:rPr>
              <a:t>: Icons are often tiny (16 pixels), so they need to be clear and easy to recognize even when very small.</a:t>
            </a:r>
          </a:p>
          <a:p>
            <a:pPr>
              <a:buFont typeface="Arial" panose="020B0604020202020204" pitchFamily="34" charset="0"/>
              <a:buChar char="•"/>
            </a:pPr>
            <a:r>
              <a:rPr lang="en-IN" b="1" dirty="0">
                <a:latin typeface="Gill Sans MT" panose="020B0502020104020203" pitchFamily="34" charset="77"/>
              </a:rPr>
              <a:t>Good in Both </a:t>
            </a:r>
            <a:r>
              <a:rPr lang="en-IN" b="1" dirty="0" err="1">
                <a:latin typeface="Gill Sans MT" panose="020B0502020104020203" pitchFamily="34" charset="77"/>
              </a:rPr>
              <a:t>Color</a:t>
            </a:r>
            <a:r>
              <a:rPr lang="en-IN" b="1" dirty="0">
                <a:latin typeface="Gill Sans MT" panose="020B0502020104020203" pitchFamily="34" charset="77"/>
              </a:rPr>
              <a:t> and Black &amp; White</a:t>
            </a:r>
            <a:r>
              <a:rPr lang="en-IN" dirty="0">
                <a:latin typeface="Gill Sans MT" panose="020B0502020104020203" pitchFamily="34" charset="77"/>
              </a:rPr>
              <a:t>: The icon should look great in </a:t>
            </a:r>
            <a:r>
              <a:rPr lang="en-IN" dirty="0" err="1">
                <a:latin typeface="Gill Sans MT" panose="020B0502020104020203" pitchFamily="34" charset="77"/>
              </a:rPr>
              <a:t>color</a:t>
            </a:r>
            <a:r>
              <a:rPr lang="en-IN" dirty="0">
                <a:latin typeface="Gill Sans MT" panose="020B0502020104020203" pitchFamily="34" charset="77"/>
              </a:rPr>
              <a:t> but still be recognizable in black and white.</a:t>
            </a:r>
          </a:p>
          <a:p>
            <a:pPr algn="just"/>
            <a:endParaRPr lang="en-US" dirty="0">
              <a:latin typeface="Gill Sans MT" panose="020B0502020104020203" pitchFamily="34" charset="77"/>
            </a:endParaRPr>
          </a:p>
        </p:txBody>
      </p:sp>
    </p:spTree>
    <p:extLst>
      <p:ext uri="{BB962C8B-B14F-4D97-AF65-F5344CB8AC3E}">
        <p14:creationId xmlns:p14="http://schemas.microsoft.com/office/powerpoint/2010/main" val="3260061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CHOOSING ICON</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algn="ctr"/>
            <a:r>
              <a:rPr lang="en-IN" b="1" dirty="0">
                <a:solidFill>
                  <a:srgbClr val="FF0000"/>
                </a:solidFill>
                <a:latin typeface="Gill Sans MT" panose="020B0502020104020203" pitchFamily="34" charset="77"/>
              </a:rPr>
              <a:t>Size and </a:t>
            </a:r>
            <a:r>
              <a:rPr lang="en-IN" b="1" dirty="0" err="1">
                <a:solidFill>
                  <a:srgbClr val="FF0000"/>
                </a:solidFill>
                <a:latin typeface="Gill Sans MT" panose="020B0502020104020203" pitchFamily="34" charset="77"/>
              </a:rPr>
              <a:t>Color</a:t>
            </a:r>
            <a:r>
              <a:rPr lang="en-IN" b="1" dirty="0">
                <a:solidFill>
                  <a:srgbClr val="FF0000"/>
                </a:solidFill>
                <a:latin typeface="Gill Sans MT" panose="020B0502020104020203" pitchFamily="34" charset="77"/>
              </a:rPr>
              <a:t> Guidelines</a:t>
            </a:r>
          </a:p>
          <a:p>
            <a:pPr>
              <a:buFont typeface="Arial" panose="020B0604020202020204" pitchFamily="34" charset="0"/>
              <a:buChar char="•"/>
            </a:pPr>
            <a:r>
              <a:rPr lang="en-IN" b="1" dirty="0">
                <a:latin typeface="Gill Sans MT" panose="020B0502020104020203" pitchFamily="34" charset="77"/>
              </a:rPr>
              <a:t>Standard Sizes</a:t>
            </a:r>
            <a:r>
              <a:rPr lang="en-IN" dirty="0">
                <a:latin typeface="Gill Sans MT" panose="020B0502020104020203" pitchFamily="34" charset="77"/>
              </a:rPr>
              <a:t>: Icons come in a few standard sizes:</a:t>
            </a:r>
          </a:p>
          <a:p>
            <a:pPr marL="742950" lvl="1" indent="-285750">
              <a:buFont typeface="Arial" panose="020B0604020202020204" pitchFamily="34" charset="0"/>
              <a:buChar char="•"/>
            </a:pPr>
            <a:r>
              <a:rPr lang="en-IN" dirty="0">
                <a:latin typeface="Gill Sans MT" panose="020B0502020104020203" pitchFamily="34" charset="77"/>
              </a:rPr>
              <a:t>16x16 pixels</a:t>
            </a:r>
          </a:p>
          <a:p>
            <a:pPr marL="742950" lvl="1" indent="-285750">
              <a:buFont typeface="Arial" panose="020B0604020202020204" pitchFamily="34" charset="0"/>
              <a:buChar char="•"/>
            </a:pPr>
            <a:r>
              <a:rPr lang="en-IN" dirty="0">
                <a:latin typeface="Gill Sans MT" panose="020B0502020104020203" pitchFamily="34" charset="77"/>
              </a:rPr>
              <a:t>32x32 pixels</a:t>
            </a:r>
          </a:p>
          <a:p>
            <a:pPr marL="742950" lvl="1" indent="-285750">
              <a:buFont typeface="Arial" panose="020B0604020202020204" pitchFamily="34" charset="0"/>
              <a:buChar char="•"/>
            </a:pPr>
            <a:r>
              <a:rPr lang="en-IN" dirty="0">
                <a:latin typeface="Gill Sans MT" panose="020B0502020104020203" pitchFamily="34" charset="77"/>
              </a:rPr>
              <a:t>48x48 pixels</a:t>
            </a:r>
          </a:p>
          <a:p>
            <a:pPr>
              <a:buFont typeface="Arial" panose="020B0604020202020204" pitchFamily="34" charset="0"/>
              <a:buChar char="•"/>
            </a:pPr>
            <a:r>
              <a:rPr lang="en-IN" b="1" dirty="0">
                <a:latin typeface="Gill Sans MT" panose="020B0502020104020203" pitchFamily="34" charset="77"/>
              </a:rPr>
              <a:t>Why These Sizes?</a:t>
            </a:r>
            <a:r>
              <a:rPr lang="en-IN" dirty="0">
                <a:latin typeface="Gill Sans MT" panose="020B0502020104020203" pitchFamily="34" charset="77"/>
              </a:rPr>
              <a:t> Smaller icons like 16x16 pixels are used in toolbars, while larger ones (32x32 or 48x48) are used for apps or on the desktop.</a:t>
            </a:r>
          </a:p>
          <a:p>
            <a:pPr>
              <a:buFont typeface="Arial" panose="020B0604020202020204" pitchFamily="34" charset="0"/>
              <a:buChar char="•"/>
            </a:pPr>
            <a:r>
              <a:rPr lang="en-IN" b="1" dirty="0">
                <a:latin typeface="Gill Sans MT" panose="020B0502020104020203" pitchFamily="34" charset="77"/>
              </a:rPr>
              <a:t>Use System </a:t>
            </a:r>
            <a:r>
              <a:rPr lang="en-IN" b="1" dirty="0" err="1">
                <a:latin typeface="Gill Sans MT" panose="020B0502020104020203" pitchFamily="34" charset="77"/>
              </a:rPr>
              <a:t>Colors</a:t>
            </a:r>
            <a:r>
              <a:rPr lang="en-IN" dirty="0">
                <a:latin typeface="Gill Sans MT" panose="020B0502020104020203" pitchFamily="34" charset="77"/>
              </a:rPr>
              <a:t>: Stick to </a:t>
            </a:r>
            <a:r>
              <a:rPr lang="en-IN" dirty="0" err="1">
                <a:latin typeface="Gill Sans MT" panose="020B0502020104020203" pitchFamily="34" charset="77"/>
              </a:rPr>
              <a:t>colors</a:t>
            </a:r>
            <a:r>
              <a:rPr lang="en-IN" dirty="0">
                <a:latin typeface="Gill Sans MT" panose="020B0502020104020203" pitchFamily="34" charset="77"/>
              </a:rPr>
              <a:t> from the system’s </a:t>
            </a:r>
            <a:r>
              <a:rPr lang="en-IN" dirty="0" err="1">
                <a:latin typeface="Gill Sans MT" panose="020B0502020104020203" pitchFamily="34" charset="77"/>
              </a:rPr>
              <a:t>color</a:t>
            </a:r>
            <a:r>
              <a:rPr lang="en-IN" dirty="0">
                <a:latin typeface="Gill Sans MT" panose="020B0502020104020203" pitchFamily="34" charset="77"/>
              </a:rPr>
              <a:t> palette, so the icons look good on all computers, even those with different </a:t>
            </a:r>
            <a:r>
              <a:rPr lang="en-IN" dirty="0" err="1">
                <a:latin typeface="Gill Sans MT" panose="020B0502020104020203" pitchFamily="34" charset="77"/>
              </a:rPr>
              <a:t>color</a:t>
            </a:r>
            <a:r>
              <a:rPr lang="en-IN" dirty="0">
                <a:latin typeface="Gill Sans MT" panose="020B0502020104020203" pitchFamily="34" charset="77"/>
              </a:rPr>
              <a:t> settings.</a:t>
            </a:r>
          </a:p>
        </p:txBody>
      </p:sp>
    </p:spTree>
    <p:extLst>
      <p:ext uri="{BB962C8B-B14F-4D97-AF65-F5344CB8AC3E}">
        <p14:creationId xmlns:p14="http://schemas.microsoft.com/office/powerpoint/2010/main" val="3004153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9518-97E8-009C-7748-6EF5752B957B}"/>
              </a:ext>
            </a:extLst>
          </p:cNvPr>
          <p:cNvSpPr>
            <a:spLocks noGrp="1"/>
          </p:cNvSpPr>
          <p:nvPr>
            <p:ph type="title"/>
          </p:nvPr>
        </p:nvSpPr>
        <p:spPr>
          <a:xfrm>
            <a:off x="645695" y="0"/>
            <a:ext cx="10515600" cy="681037"/>
          </a:xfrm>
        </p:spPr>
        <p:txBody>
          <a:bodyPr>
            <a:normAutofit fontScale="90000"/>
          </a:bodyPr>
          <a:lstStyle/>
          <a:p>
            <a:pPr algn="ctr"/>
            <a:r>
              <a:rPr lang="en-US" dirty="0">
                <a:latin typeface="Gill Sans MT" panose="020B0502020104020203" pitchFamily="34" charset="77"/>
              </a:rPr>
              <a:t>CHOOSING ICON</a:t>
            </a:r>
          </a:p>
        </p:txBody>
      </p:sp>
      <p:sp>
        <p:nvSpPr>
          <p:cNvPr id="3" name="Content Placeholder 2">
            <a:extLst>
              <a:ext uri="{FF2B5EF4-FFF2-40B4-BE49-F238E27FC236}">
                <a16:creationId xmlns:a16="http://schemas.microsoft.com/office/drawing/2014/main" id="{814E9243-E734-A472-4BF0-7EC4DE209DEA}"/>
              </a:ext>
            </a:extLst>
          </p:cNvPr>
          <p:cNvSpPr>
            <a:spLocks noGrp="1"/>
          </p:cNvSpPr>
          <p:nvPr>
            <p:ph idx="1"/>
          </p:nvPr>
        </p:nvSpPr>
        <p:spPr>
          <a:xfrm>
            <a:off x="838200" y="681037"/>
            <a:ext cx="10515600" cy="6261184"/>
          </a:xfrm>
        </p:spPr>
        <p:txBody>
          <a:bodyPr>
            <a:normAutofit/>
          </a:bodyPr>
          <a:lstStyle/>
          <a:p>
            <a:pPr algn="ctr"/>
            <a:r>
              <a:rPr lang="en-IN" b="1" dirty="0">
                <a:solidFill>
                  <a:srgbClr val="FF0000"/>
                </a:solidFill>
                <a:latin typeface="Gill Sans MT" panose="020B0502020104020203" pitchFamily="34" charset="77"/>
              </a:rPr>
              <a:t>Practical Design Tips</a:t>
            </a:r>
          </a:p>
          <a:p>
            <a:pPr>
              <a:buFont typeface="Arial" panose="020B0604020202020204" pitchFamily="34" charset="0"/>
              <a:buChar char="•"/>
            </a:pPr>
            <a:r>
              <a:rPr lang="en-IN" b="1" dirty="0">
                <a:latin typeface="Gill Sans MT" panose="020B0502020104020203" pitchFamily="34" charset="77"/>
              </a:rPr>
              <a:t>Odd-Numbered Pixels</a:t>
            </a:r>
            <a:r>
              <a:rPr lang="en-IN" dirty="0">
                <a:latin typeface="Gill Sans MT" panose="020B0502020104020203" pitchFamily="34" charset="77"/>
              </a:rPr>
              <a:t>: When designing, use an odd number of pixels (e.g., 15 or 21) so you have a </a:t>
            </a:r>
            <a:r>
              <a:rPr lang="en-IN" dirty="0" err="1">
                <a:latin typeface="Gill Sans MT" panose="020B0502020104020203" pitchFamily="34" charset="77"/>
              </a:rPr>
              <a:t>center</a:t>
            </a:r>
            <a:r>
              <a:rPr lang="en-IN" dirty="0">
                <a:latin typeface="Gill Sans MT" panose="020B0502020104020203" pitchFamily="34" charset="77"/>
              </a:rPr>
              <a:t> point, making the design easier to focus.</a:t>
            </a:r>
          </a:p>
          <a:p>
            <a:pPr>
              <a:buFont typeface="Arial" panose="020B0604020202020204" pitchFamily="34" charset="0"/>
              <a:buChar char="•"/>
            </a:pPr>
            <a:r>
              <a:rPr lang="en-IN" b="1" dirty="0">
                <a:latin typeface="Gill Sans MT" panose="020B0502020104020203" pitchFamily="34" charset="77"/>
              </a:rPr>
              <a:t>Selection Areas (Hot Zones)</a:t>
            </a:r>
            <a:r>
              <a:rPr lang="en-IN" dirty="0">
                <a:latin typeface="Gill Sans MT" panose="020B0502020104020203" pitchFamily="34" charset="77"/>
              </a:rPr>
              <a:t>: The entire icon should be clickable (this is called the "hot zone"), so users don’t struggle to click on it. The bigger the clickable area, the better.</a:t>
            </a:r>
          </a:p>
          <a:p>
            <a:pPr>
              <a:buFont typeface="Arial" panose="020B0604020202020204" pitchFamily="34" charset="0"/>
              <a:buChar char="•"/>
            </a:pPr>
            <a:r>
              <a:rPr lang="en-IN" b="1" dirty="0">
                <a:latin typeface="Gill Sans MT" panose="020B0502020104020203" pitchFamily="34" charset="77"/>
              </a:rPr>
              <a:t>Different Devices Need Different Icon Sizes</a:t>
            </a:r>
            <a:r>
              <a:rPr lang="en-IN" dirty="0">
                <a:latin typeface="Gill Sans MT" panose="020B0502020104020203" pitchFamily="34" charset="77"/>
              </a:rPr>
              <a:t>:</a:t>
            </a:r>
          </a:p>
          <a:p>
            <a:pPr marL="742950" lvl="1" indent="-285750">
              <a:buFont typeface="Arial" panose="020B0604020202020204" pitchFamily="34" charset="0"/>
              <a:buChar char="•"/>
            </a:pPr>
            <a:r>
              <a:rPr lang="en-IN" b="1" dirty="0">
                <a:latin typeface="Gill Sans MT" panose="020B0502020104020203" pitchFamily="34" charset="77"/>
              </a:rPr>
              <a:t>Stylus/Pen</a:t>
            </a:r>
            <a:r>
              <a:rPr lang="en-IN" dirty="0">
                <a:latin typeface="Gill Sans MT" panose="020B0502020104020203" pitchFamily="34" charset="77"/>
              </a:rPr>
              <a:t>: Minimum icon size is 15 pixels.</a:t>
            </a:r>
          </a:p>
          <a:p>
            <a:pPr marL="742950" lvl="1" indent="-285750">
              <a:buFont typeface="Arial" panose="020B0604020202020204" pitchFamily="34" charset="0"/>
              <a:buChar char="•"/>
            </a:pPr>
            <a:r>
              <a:rPr lang="en-IN" b="1" dirty="0">
                <a:latin typeface="Gill Sans MT" panose="020B0502020104020203" pitchFamily="34" charset="77"/>
              </a:rPr>
              <a:t>Mouse</a:t>
            </a:r>
            <a:r>
              <a:rPr lang="en-IN" dirty="0">
                <a:latin typeface="Gill Sans MT" panose="020B0502020104020203" pitchFamily="34" charset="77"/>
              </a:rPr>
              <a:t>: Minimum size is 20 pixels.</a:t>
            </a:r>
          </a:p>
          <a:p>
            <a:pPr marL="742950" lvl="1" indent="-285750">
              <a:buFont typeface="Arial" panose="020B0604020202020204" pitchFamily="34" charset="0"/>
              <a:buChar char="•"/>
            </a:pPr>
            <a:r>
              <a:rPr lang="en-IN" b="1" dirty="0">
                <a:latin typeface="Gill Sans MT" panose="020B0502020104020203" pitchFamily="34" charset="77"/>
              </a:rPr>
              <a:t>Finger (touchscreen)</a:t>
            </a:r>
            <a:r>
              <a:rPr lang="en-IN" dirty="0">
                <a:latin typeface="Gill Sans MT" panose="020B0502020104020203" pitchFamily="34" charset="77"/>
              </a:rPr>
              <a:t>: Minimum size is 40 pixels.</a:t>
            </a:r>
          </a:p>
        </p:txBody>
      </p:sp>
    </p:spTree>
    <p:extLst>
      <p:ext uri="{BB962C8B-B14F-4D97-AF65-F5344CB8AC3E}">
        <p14:creationId xmlns:p14="http://schemas.microsoft.com/office/powerpoint/2010/main" val="4000818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2190</Words>
  <Application>Microsoft Macintosh PowerPoint</Application>
  <PresentationFormat>Widescreen</PresentationFormat>
  <Paragraphs>134</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Gill Sans MT</vt:lpstr>
      <vt:lpstr>Palatino</vt:lpstr>
      <vt:lpstr>Office Theme</vt:lpstr>
      <vt:lpstr>UNIT-IV Components: Icons And Images, Multimedia, Color And Its Uses  </vt:lpstr>
      <vt:lpstr> </vt:lpstr>
      <vt:lpstr>ICONS</vt:lpstr>
      <vt:lpstr>ICONS</vt:lpstr>
      <vt:lpstr>ICON CHARACTERISTICS</vt:lpstr>
      <vt:lpstr>ICONS EXAMPLES</vt:lpstr>
      <vt:lpstr>CHOOSING ICON</vt:lpstr>
      <vt:lpstr>CHOOSING ICON</vt:lpstr>
      <vt:lpstr>CHOOSING ICON</vt:lpstr>
      <vt:lpstr>CHOOSING ICON IMAGES</vt:lpstr>
      <vt:lpstr>CHOOSING ICON IMAGES</vt:lpstr>
      <vt:lpstr>CREATING ICON IMAGES</vt:lpstr>
      <vt:lpstr>CREATING ICON IMAGES</vt:lpstr>
      <vt:lpstr>CREATING ICON IMAGES</vt:lpstr>
      <vt:lpstr>CREATING ICON IMAGES</vt:lpstr>
      <vt:lpstr>How to draw icon images</vt:lpstr>
      <vt:lpstr>How to draw icon images</vt:lpstr>
      <vt:lpstr>How to draw icon images</vt:lpstr>
      <vt:lpstr>Icon Animation</vt:lpstr>
      <vt:lpstr>Auditory Icons</vt:lpstr>
      <vt:lpstr>Icon Design Process</vt:lpstr>
      <vt:lpstr>Icon Design Process</vt:lpstr>
      <vt:lpstr>Screen Presentation 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UNIT-IV Components: Icons And Images, Multimedia, Color And Its Uses  </dc:title>
  <dc:creator>Uddagiri Sirisha 20PHD7077</dc:creator>
  <cp:lastModifiedBy>Uddagiri Sirisha 20PHD7077</cp:lastModifiedBy>
  <cp:revision>3</cp:revision>
  <dcterms:created xsi:type="dcterms:W3CDTF">2024-09-11T03:49:55Z</dcterms:created>
  <dcterms:modified xsi:type="dcterms:W3CDTF">2024-09-20T03:43:33Z</dcterms:modified>
</cp:coreProperties>
</file>