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5" r:id="rId28"/>
    <p:sldId id="286" r:id="rId29"/>
    <p:sldId id="287" r:id="rId30"/>
    <p:sldId id="288" r:id="rId31"/>
    <p:sldId id="282" r:id="rId32"/>
    <p:sldId id="283" r:id="rId33"/>
    <p:sldId id="284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9"/>
  </p:normalViewPr>
  <p:slideViewPr>
    <p:cSldViewPr snapToGrid="0">
      <p:cViewPr varScale="1">
        <p:scale>
          <a:sx n="113" d="100"/>
          <a:sy n="113" d="100"/>
        </p:scale>
        <p:origin x="5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71B75-49D2-87F9-908F-CBE803847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B2C2BD-C61D-D59E-C86D-CF8FE2375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DBDC1-2CED-4D4B-560B-6A2BA6F9D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08238-5970-2F8A-F1AC-41650EB35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5F7DB-F758-366B-85B9-35E4DCA0F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041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DB2DB-AF8F-33F0-FA09-D5BD6FE8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84E14E-268A-CC15-473B-E697B0682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E0DF8-A3E4-64DD-271B-39172790E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5C5B0A-1838-18DF-A7F6-B9CFECAC4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B3F6D-EAB2-ABB5-652A-2331F7562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0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242891-0C04-B3D2-236F-A97354C8BB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E26122-0689-A26E-A97C-2F40B7A7B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86CA0-48EB-B9BA-FA08-F1AE3AF4D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FCA2B7-BE1B-285C-8AEF-B89B0F3E1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39592-52DF-380B-AEE3-A6DB6B1C2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60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19D79-3B59-8ADE-5EF4-76C05C0CB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5FF5A-09C9-5A46-8AEF-2F8361A2EE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D15080-98F7-7F8C-A4DE-1D4604995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9BA4A0-7A78-041A-9B31-6CE6E731B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9A94D1-CA51-1835-F588-81C429C54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26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40F7F-DF0C-C6BF-AFDA-1D2B2E224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6F22F-17F3-CB83-BF91-56378BFFB3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554E88-DDC7-D28D-7DF1-A53D33870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F9D688-37E4-91BF-B77A-DC9C32CDE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D5407C-4E44-292F-E0DD-3C0DE257F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39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423B-CC35-46AF-9605-45CCD2558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9F9DD1-0575-EEF0-3E84-4677A47161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1B49A3-7009-FD3B-3BD4-5AB39E60C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0BF95-7E24-D052-0C61-A7D828428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0030B3-DA17-0288-244F-4C88069AE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81B613-CD0C-5D25-6D25-6D9C8BC0A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665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71FC2-B888-7EBE-09CB-8534417BA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A4724-2280-B695-CDBD-2510E3F90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E63BCF-BEC5-E8E5-A657-3322A39FE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3CEE7-EBF0-6C52-FE61-E30AA8BD7E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B452BC-A3C3-B87C-8CED-3B58F6507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A34164-0ED0-8EB5-B022-DFF5BD34C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F2EAC4-F59D-0152-D30D-FAE61C954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88ECBD-F498-1BEA-186C-CD8643EA5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1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0D835-47D3-CF0B-9FCF-B0C470A38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5A6E3B-0812-DDB4-5B2E-D64A4003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B2569B-C39B-D521-BF84-9C88ECC45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01730B-B37C-0D29-4675-C8AA5C984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86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97581D-5763-A800-9E3D-9B9A5AF1F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4A0F6-C8D6-7F67-F5C6-D362B85B4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C329F5-AF73-1A3E-5C57-25D79FD4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33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2AFDE-B2E7-B598-BD18-714C5BC6D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2634B-8F89-B744-C8E2-63E1D2A01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966DE1-E323-B304-DCB1-840E75139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7166E7-8732-2A2D-91A2-38078B195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39268-66F6-996D-0DD2-6C20BD4A0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E29FCC-3047-9F08-112E-502BD52D1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052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CBCAE-7999-227C-CEF6-979DC6FE8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D894F-369F-54B5-BEF8-D2030CF632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344565-3374-4EB6-2FA7-B6A71B03B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7423DB-EE38-B8A6-3FE8-D113347F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D99EF-FB5D-280B-EBDB-A5F55E44C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60BA4A-2623-F0B1-2D1D-2CA476CC0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366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17EF71-F213-49A1-3CB9-B5DCAFA2E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8B375F-42E0-B30C-CAD0-C0C0A1066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FA6C43-F512-DD5A-BA50-361D4CD79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21855-5C98-D14A-82AB-CE74ACD66D44}" type="datetimeFigureOut">
              <a:rPr lang="en-US" smtClean="0"/>
              <a:t>9/19/24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18F49-15E5-46C0-6D53-E4CB23BF86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68448-F53A-9AE5-5B80-443DEAEB0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435EB-18D0-9A45-AC1F-CAD70EF88D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74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34C57-2AE0-2F52-5E0D-5BCE5506D9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UNIT-V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B3298B-F5A0-8C25-B506-53AC92FEA3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sz="3200" dirty="0">
                <a:effectLst/>
                <a:latin typeface="Gill Sans MT" panose="020B0502020104020203" pitchFamily="34" charset="77"/>
              </a:rPr>
              <a:t>Interaction devices:</a:t>
            </a:r>
            <a:br>
              <a:rPr lang="en-IN" sz="3200" dirty="0">
                <a:effectLst/>
                <a:latin typeface="Gill Sans MT" panose="020B0502020104020203" pitchFamily="34" charset="77"/>
              </a:rPr>
            </a:br>
            <a:r>
              <a:rPr lang="en-IN" sz="3200" dirty="0">
                <a:effectLst/>
                <a:latin typeface="Gill Sans MT" panose="020B0502020104020203" pitchFamily="34" charset="77"/>
              </a:rPr>
              <a:t>Keyboards and Keypads, pointing devices, speech and Auditory </a:t>
            </a:r>
            <a:endParaRPr lang="en-IN" sz="4000" dirty="0">
              <a:latin typeface="Gill Sans MT" panose="020B0502020104020203" pitchFamily="34" charset="77"/>
            </a:endParaRPr>
          </a:p>
          <a:p>
            <a:r>
              <a:rPr lang="en-IN" sz="3200" dirty="0">
                <a:effectLst/>
                <a:latin typeface="Gill Sans MT" panose="020B0502020104020203" pitchFamily="34" charset="77"/>
              </a:rPr>
              <a:t>Interfaces </a:t>
            </a:r>
            <a:endParaRPr lang="en-IN" sz="4000" dirty="0">
              <a:latin typeface="Gill Sans MT" panose="020B05020201040202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962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BFB6D-FC93-1FE7-C4A3-26FD4F899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811AA-01EE-E5E5-DEB4-4CB4587D5B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b="1" dirty="0">
                <a:latin typeface="Gill Sans MT" panose="020B0502020104020203" pitchFamily="34" charset="77"/>
              </a:rPr>
              <a:t>Innovation in Mobile Keyboards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Tiny keyboards on mobile devices, such as those on Blackberries or phones, are evolving, with designs ranging from </a:t>
            </a:r>
            <a:r>
              <a:rPr lang="en-IN" b="1" dirty="0">
                <a:latin typeface="Gill Sans MT" panose="020B0502020104020203" pitchFamily="34" charset="77"/>
              </a:rPr>
              <a:t>static and dynamically </a:t>
            </a:r>
            <a:r>
              <a:rPr lang="en-IN" b="1" dirty="0" err="1">
                <a:latin typeface="Gill Sans MT" panose="020B0502020104020203" pitchFamily="34" charset="77"/>
              </a:rPr>
              <a:t>labeled</a:t>
            </a:r>
            <a:r>
              <a:rPr lang="en-IN" b="1" dirty="0">
                <a:latin typeface="Gill Sans MT" panose="020B0502020104020203" pitchFamily="34" charset="77"/>
              </a:rPr>
              <a:t> keys</a:t>
            </a:r>
            <a:r>
              <a:rPr lang="en-IN" dirty="0">
                <a:latin typeface="Gill Sans MT" panose="020B0502020104020203" pitchFamily="34" charset="77"/>
              </a:rPr>
              <a:t> to </a:t>
            </a:r>
            <a:r>
              <a:rPr lang="en-IN" b="1" dirty="0">
                <a:latin typeface="Gill Sans MT" panose="020B0502020104020203" pitchFamily="34" charset="77"/>
              </a:rPr>
              <a:t>virtual keyboards</a:t>
            </a:r>
            <a:r>
              <a:rPr lang="en-IN" dirty="0">
                <a:latin typeface="Gill Sans MT" panose="020B0502020104020203" pitchFamily="34" charset="77"/>
              </a:rPr>
              <a:t> and </a:t>
            </a:r>
            <a:r>
              <a:rPr lang="en-IN" b="1" dirty="0">
                <a:latin typeface="Gill Sans MT" panose="020B0502020104020203" pitchFamily="34" charset="77"/>
              </a:rPr>
              <a:t>foldable designs</a:t>
            </a:r>
            <a:r>
              <a:rPr lang="en-IN" dirty="0">
                <a:latin typeface="Gill Sans MT" panose="020B0502020104020203" pitchFamily="34" charset="77"/>
              </a:rPr>
              <a:t>, to improve user experience and portability.</a:t>
            </a:r>
          </a:p>
          <a:p>
            <a:pPr algn="just"/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55141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85E0D-B9E8-E572-0306-48E7F3FBA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30" y="-252392"/>
            <a:ext cx="10515600" cy="1325563"/>
          </a:xfrm>
        </p:spPr>
        <p:txBody>
          <a:bodyPr/>
          <a:lstStyle/>
          <a:p>
            <a:r>
              <a:rPr lang="en-US" dirty="0">
                <a:latin typeface="Gill Sans MT" panose="020B0502020104020203" pitchFamily="34" charset="77"/>
              </a:rPr>
              <a:t>KEYBOARD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A710C-BB19-DADF-9317-B8C8987F7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314" y="1253331"/>
            <a:ext cx="10171216" cy="43513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IN" b="1" dirty="0">
                <a:latin typeface="Gill Sans MT" panose="020B0502020104020203" pitchFamily="34" charset="77"/>
              </a:rPr>
              <a:t>QWERTY Layout</a:t>
            </a:r>
            <a:endParaRPr lang="en-IN" dirty="0">
              <a:latin typeface="Gill Sans MT" panose="020B0502020104020203" pitchFamily="34" charset="77"/>
            </a:endParaRPr>
          </a:p>
          <a:p>
            <a:pPr marL="0" indent="0" algn="just">
              <a:buNone/>
            </a:pPr>
            <a:r>
              <a:rPr lang="en-IN" dirty="0">
                <a:latin typeface="Gill Sans MT" panose="020B0502020104020203" pitchFamily="34" charset="77"/>
              </a:rPr>
              <a:t>Developed by Christopher Latham Sholes in the 1870s to prevent typewriter jams by spacing frequently used letter pairs far apart.</a:t>
            </a:r>
          </a:p>
          <a:p>
            <a:pPr marL="0" indent="0" algn="just">
              <a:buNone/>
            </a:pPr>
            <a:r>
              <a:rPr lang="en-IN" dirty="0">
                <a:latin typeface="Gill Sans MT" panose="020B0502020104020203" pitchFamily="34" charset="77"/>
              </a:rPr>
              <a:t>This layout became the standard, even after the mechanical problems it addressed were eliminated by electronic keyboards.</a:t>
            </a:r>
          </a:p>
          <a:p>
            <a:pPr marL="0" indent="0" algn="just">
              <a:buNone/>
            </a:pPr>
            <a:r>
              <a:rPr lang="en-IN" b="1" dirty="0">
                <a:latin typeface="Gill Sans MT" panose="020B0502020104020203" pitchFamily="34" charset="77"/>
              </a:rPr>
              <a:t>Dvorak Layout</a:t>
            </a:r>
            <a:endParaRPr lang="en-IN" dirty="0">
              <a:latin typeface="Gill Sans MT" panose="020B0502020104020203" pitchFamily="34" charset="77"/>
            </a:endParaRPr>
          </a:p>
          <a:p>
            <a:pPr marL="0" indent="0" algn="just">
              <a:buNone/>
            </a:pPr>
            <a:r>
              <a:rPr lang="en-IN" dirty="0">
                <a:latin typeface="Gill Sans MT" panose="020B0502020104020203" pitchFamily="34" charset="77"/>
              </a:rPr>
              <a:t>Created in the 1920s to reduce finger travel and increase typing speed (potentially more than 200 words per minute).</a:t>
            </a:r>
          </a:p>
          <a:p>
            <a:pPr marL="0" indent="0" algn="just">
              <a:buNone/>
            </a:pPr>
            <a:r>
              <a:rPr lang="en-IN" dirty="0">
                <a:latin typeface="Gill Sans MT" panose="020B0502020104020203" pitchFamily="34" charset="77"/>
              </a:rPr>
              <a:t>Despite its documented efficiency, it has seen limited acceptance due to the effort required to learn and switch from QWERTY.</a:t>
            </a:r>
          </a:p>
          <a:p>
            <a:pPr>
              <a:buFont typeface="Arial" panose="020B0604020202020204" pitchFamily="34" charset="0"/>
              <a:buChar char="•"/>
            </a:pPr>
            <a:endParaRPr lang="en-IN" dirty="0"/>
          </a:p>
          <a:p>
            <a:endParaRPr lang="en-US" dirty="0"/>
          </a:p>
        </p:txBody>
      </p:sp>
      <p:pic>
        <p:nvPicPr>
          <p:cNvPr id="2050" name="Picture 2" descr="The Dvorak Keyboard |">
            <a:extLst>
              <a:ext uri="{FF2B5EF4-FFF2-40B4-BE49-F238E27FC236}">
                <a16:creationId xmlns:a16="http://schemas.microsoft.com/office/drawing/2014/main" id="{6835B49A-6931-284C-3014-9162707498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933" y="0"/>
            <a:ext cx="3937000" cy="183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1619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11189-7D09-DDB0-53F5-E98C2EFB91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1AE31-66C5-2220-CB44-8C6CB87AB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195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>
                <a:latin typeface="Gill Sans MT" panose="020B0502020104020203" pitchFamily="34" charset="77"/>
              </a:rPr>
              <a:t>ABCDE Layout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An alphabetical keyboard arrangement, designed for easier use by non-typists.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Despite its intuitive layout, it shows no advantage over QWERTY, and users generally prefer to learn QWERTY instead.</a:t>
            </a:r>
          </a:p>
          <a:p>
            <a:r>
              <a:rPr lang="en-IN" b="1" dirty="0">
                <a:latin typeface="Gill Sans MT" panose="020B0502020104020203" pitchFamily="34" charset="77"/>
              </a:rPr>
              <a:t>Placement of Non-Alphabetic Keys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 debate over the placement of keys like HOME or INSERT has lessened due to the rise of smaller keyboards on laptops and pocket devices.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There’s also a minor controversy over the number pad layout, where telephones use the 1-2-3 order on the top row, but most computer keyboards follow the 7-8-9 calculator layout.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  <p:pic>
        <p:nvPicPr>
          <p:cNvPr id="4" name="Picture 2" descr="Why our keyboard has a weird layout ...">
            <a:extLst>
              <a:ext uri="{FF2B5EF4-FFF2-40B4-BE49-F238E27FC236}">
                <a16:creationId xmlns:a16="http://schemas.microsoft.com/office/drawing/2014/main" id="{7AEFBBAB-24AD-9C23-7D9E-9B639305DB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332" y="202406"/>
            <a:ext cx="4914900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1100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34335-F49E-4E5A-3BD8-C850D4221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760FB-7499-D296-3B16-4BD97015B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IN" b="1" dirty="0">
                <a:latin typeface="Gill Sans MT" panose="020B0502020104020203" pitchFamily="34" charset="77"/>
              </a:rPr>
              <a:t>Ergonomic Keyboards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n-IN" dirty="0">
                <a:latin typeface="Gill Sans MT" panose="020B0502020104020203" pitchFamily="34" charset="77"/>
              </a:rPr>
              <a:t>Redesigned split keyboards aim to reduce strain by separating keys for each hand and supporting better posture.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n-IN" dirty="0">
                <a:latin typeface="Gill Sans MT" panose="020B0502020104020203" pitchFamily="34" charset="77"/>
              </a:rPr>
              <a:t>Although these designs have shown preference for comfort, there’s limited empirical evidence of improvements in typing speed, accuracy, or reduced strain.</a:t>
            </a:r>
          </a:p>
          <a:p>
            <a:pPr marL="0" indent="0" algn="just">
              <a:buNone/>
            </a:pPr>
            <a:r>
              <a:rPr lang="en-IN" b="1" dirty="0">
                <a:latin typeface="Gill Sans MT" panose="020B0502020104020203" pitchFamily="34" charset="77"/>
              </a:rPr>
              <a:t>Specialized Keyboards for Users with Disabilities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n-IN" dirty="0">
                <a:latin typeface="Gill Sans MT" panose="020B0502020104020203" pitchFamily="34" charset="77"/>
              </a:rPr>
              <a:t>Innovative designs, like </a:t>
            </a:r>
            <a:r>
              <a:rPr lang="en-IN" dirty="0" err="1">
                <a:latin typeface="Gill Sans MT" panose="020B0502020104020203" pitchFamily="34" charset="77"/>
              </a:rPr>
              <a:t>KeyBowl’s</a:t>
            </a:r>
            <a:r>
              <a:rPr lang="en-IN" dirty="0">
                <a:latin typeface="Gill Sans MT" panose="020B0502020104020203" pitchFamily="34" charset="77"/>
              </a:rPr>
              <a:t> </a:t>
            </a:r>
            <a:r>
              <a:rPr lang="en-IN" dirty="0" err="1">
                <a:latin typeface="Gill Sans MT" panose="020B0502020104020203" pitchFamily="34" charset="77"/>
              </a:rPr>
              <a:t>orbiTouch</a:t>
            </a:r>
            <a:r>
              <a:rPr lang="en-IN" dirty="0">
                <a:latin typeface="Gill Sans MT" panose="020B0502020104020203" pitchFamily="34" charset="77"/>
              </a:rPr>
              <a:t> (which replaces keys with bowls), help users with conditions like carpal tunnel syndrome or arthritis by reducing wrist and finger movements.</a:t>
            </a:r>
          </a:p>
          <a:p>
            <a:pPr marL="742950" lvl="1" indent="-285750" algn="just">
              <a:buFont typeface="+mj-lt"/>
              <a:buAutoNum type="arabicPeriod"/>
            </a:pPr>
            <a:r>
              <a:rPr lang="en-IN" dirty="0">
                <a:latin typeface="Gill Sans MT" panose="020B0502020104020203" pitchFamily="34" charset="77"/>
              </a:rPr>
              <a:t>Other devices, like Dasher, allow users to input text through continuous 2D streams of predicted characters, using pointing devices such as mice, touchpads, or eye-trackers.</a:t>
            </a:r>
          </a:p>
          <a:p>
            <a:pPr algn="just"/>
            <a:endParaRPr lang="en-US" dirty="0">
              <a:latin typeface="Gill Sans MT" panose="020B0502020104020203" pitchFamily="34" charset="77"/>
            </a:endParaRPr>
          </a:p>
        </p:txBody>
      </p:sp>
      <p:pic>
        <p:nvPicPr>
          <p:cNvPr id="4" name="Picture 2" descr="DeLUX Wired Ergonomic Split Keyboard ...">
            <a:extLst>
              <a:ext uri="{FF2B5EF4-FFF2-40B4-BE49-F238E27FC236}">
                <a16:creationId xmlns:a16="http://schemas.microsoft.com/office/drawing/2014/main" id="{25CF4021-E2BC-2648-F4E8-519B2ED0EA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1559" y="-205148"/>
            <a:ext cx="3810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Keyboard and mouse alternatives and ...">
            <a:extLst>
              <a:ext uri="{FF2B5EF4-FFF2-40B4-BE49-F238E27FC236}">
                <a16:creationId xmlns:a16="http://schemas.microsoft.com/office/drawing/2014/main" id="{3127BD6D-761E-4B42-B264-F2F343C3A2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71862"/>
            <a:ext cx="4203700" cy="193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65901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C9BA1-3E86-58AE-F6C7-54C6060CD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panose="020B0502020104020203" pitchFamily="34" charset="77"/>
              </a:rPr>
              <a:t>KEYS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33431-BC2F-0809-94A3-ADFD6DF822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>
                <a:latin typeface="Gill Sans MT" panose="020B0502020104020203" pitchFamily="34" charset="77"/>
              </a:rPr>
              <a:t>Key Design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Modern keyboards have refined 12-millimeter-square keys with concave surfaces and a matte finish for better finger contact and reduced glare.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A keypress requires 40-125 grams of force and a 3-5 </a:t>
            </a:r>
            <a:r>
              <a:rPr lang="en-IN" dirty="0" err="1">
                <a:latin typeface="Gill Sans MT" panose="020B0502020104020203" pitchFamily="34" charset="77"/>
              </a:rPr>
              <a:t>millimeter</a:t>
            </a:r>
            <a:r>
              <a:rPr lang="en-IN" dirty="0">
                <a:latin typeface="Gill Sans MT" panose="020B0502020104020203" pitchFamily="34" charset="77"/>
              </a:rPr>
              <a:t> displacement, optimized for rapid typing, low error rates, and suitable feedback.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 tactile and audible feedback from a light click is crucial for touch typing, which is why membrane keyboards (with </a:t>
            </a:r>
            <a:r>
              <a:rPr lang="en-IN" dirty="0" err="1">
                <a:latin typeface="Gill Sans MT" panose="020B0502020104020203" pitchFamily="34" charset="77"/>
              </a:rPr>
              <a:t>nonmoving</a:t>
            </a:r>
            <a:r>
              <a:rPr lang="en-IN" dirty="0">
                <a:latin typeface="Gill Sans MT" panose="020B0502020104020203" pitchFamily="34" charset="77"/>
              </a:rPr>
              <a:t> surfaces) are unsuitable for extensive typing but acceptable for harsh environments like fast food restaurants or factories.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086372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9EF34-1131-F52F-D4D9-EF11F1274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AA139-AD9D-A292-F960-A8BBC3363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Special Key Design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Larger keys, such as the space bar, ENTER, SHIFT, and CTRL, are designed for easier and more reliable access.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Keys like CAPS LOCK and NUM LOCK provide visual feedback (e.g., physical locking or an embedded light) to show their state.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"Home" keys (F and J) often have a deeper concavity or raised dots to help touch typists position their fingers correctly.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Key labels should be readable, permanent, and meaningful; large-print keyboards are available for visually impaired users.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407567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F1241-C945-C165-6308-40EAF5982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E6201B-29B3-D3BB-A27F-41BBA6DF48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b="1" dirty="0">
                <a:latin typeface="Gill Sans MT" panose="020B0502020104020203" pitchFamily="34" charset="77"/>
              </a:rPr>
              <a:t>Function Keys and Key Combinations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Function keys (e.g., F1-F10) are less commonly used today, with key combinations (e.g., CTRL-C for Copy) becoming more popular due to mnemonic value and keeping hands on the home keys.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Function keys may still be used for special or programmed functions.</a:t>
            </a:r>
          </a:p>
          <a:p>
            <a:pPr algn="just"/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28188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5E4D-A06C-81EB-8B08-585B05FC8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AB63F4-449B-33CA-EB59-B7E3DA5C4B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Cursor Movement Keys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Cursor-movement keys (up, down, left, right) have become more important with form-filling and direct-manipulation interfaces.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 popular inverted-T arrangement minimizes hand and finger movement for quick, error-free navigation.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Additional keys like TAB, HOME, END, and key combinations (e.g., CTRL with arrow keys) allow for faster, larger movements.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In some applications, letter keys may be reassigned as cursor-movement keys to minimize finger motion (e.g., in games).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549363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71782-4F60-E036-03CC-AF8AA968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3B96AD-56FC-F329-CBF0-87AD3A978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Auto-Repeat Feature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Most keys have an auto-repeat function, where holding down the key automatically repeats the character or action.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600755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48C31-26FA-2C8D-D697-473DE527E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MT" panose="020B0502020104020203" pitchFamily="34" charset="77"/>
              </a:rPr>
              <a:t>SMALL SIZED KEYBOARDS FOR OTHER 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5FE3F-3865-A8C9-FE5A-559F6F1A47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b="1" dirty="0">
                <a:latin typeface="Gill Sans MT" panose="020B0502020104020203" pitchFamily="34" charset="77"/>
              </a:rPr>
              <a:t>Reduced-Size Keyboards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Mini Keyboards</a:t>
            </a:r>
            <a:r>
              <a:rPr lang="en-IN" dirty="0">
                <a:latin typeface="Gill Sans MT" panose="020B0502020104020203" pitchFamily="34" charset="77"/>
              </a:rPr>
              <a:t>: Smaller devices like laptops use full-sized keyboards, but some portable devices have greatly reduced sizes. Wireless or foldable keyboards allow greater flexibility.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Virtual Keyboards</a:t>
            </a:r>
            <a:r>
              <a:rPr lang="en-IN" dirty="0">
                <a:latin typeface="Gill Sans MT" panose="020B0502020104020203" pitchFamily="34" charset="77"/>
              </a:rPr>
              <a:t>: These project an image of a keyboard on a flat surface, with sensors tracking finger movements. They accommodate various sizes and international layouts but lack tactile feedback for touch typing.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Cloth Keyboards</a:t>
            </a:r>
            <a:r>
              <a:rPr lang="en-IN" dirty="0">
                <a:latin typeface="Gill Sans MT" panose="020B0502020104020203" pitchFamily="34" charset="77"/>
              </a:rPr>
              <a:t>: A new innovation by </a:t>
            </a:r>
            <a:r>
              <a:rPr lang="en-IN" dirty="0" err="1">
                <a:latin typeface="Gill Sans MT" panose="020B0502020104020203" pitchFamily="34" charset="77"/>
              </a:rPr>
              <a:t>ElekSen</a:t>
            </a:r>
            <a:r>
              <a:rPr lang="en-IN" dirty="0">
                <a:latin typeface="Gill Sans MT" panose="020B0502020104020203" pitchFamily="34" charset="77"/>
              </a:rPr>
              <a:t> that can be folded into any shape, but like virtual keyboards, they also lack tactile feedback.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83455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C76B6-0A03-1628-7A18-3A1984303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sz="4400" dirty="0">
                <a:effectLst/>
                <a:latin typeface="Gill Sans MT" panose="020B0502020104020203" pitchFamily="34" charset="77"/>
              </a:rPr>
              <a:t>Interaction devices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B4CE8-837D-42EF-617D-4B46D7FA5A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dirty="0">
                <a:latin typeface="Gill Sans MT" panose="020B0502020104020203" pitchFamily="34" charset="77"/>
              </a:rPr>
              <a:t>Advancements in processing speed, storage capabilities, and input/output technologies, and provides an overview of key innovations that have transformed how users interact with computers.</a:t>
            </a:r>
            <a:endParaRPr lang="en-US" dirty="0">
              <a:latin typeface="Gill Sans MT" panose="020B05020201040202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8309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C6DB2-0EB7-992D-AB80-3D5462681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5D076-8AED-D8A6-F6EB-7A4299526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b="1" dirty="0">
                <a:latin typeface="Gill Sans MT" panose="020B0502020104020203" pitchFamily="34" charset="77"/>
              </a:rPr>
              <a:t>Mobile Phone Keypads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Multi-function Devices</a:t>
            </a:r>
            <a:r>
              <a:rPr lang="en-IN" dirty="0">
                <a:latin typeface="Gill Sans MT" panose="020B0502020104020203" pitchFamily="34" charset="77"/>
              </a:rPr>
              <a:t>: Phones now handle messaging, photography, and web access, leading to innovations in text entry.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Softkeys</a:t>
            </a:r>
            <a:r>
              <a:rPr lang="en-IN" dirty="0">
                <a:latin typeface="Gill Sans MT" panose="020B0502020104020203" pitchFamily="34" charset="77"/>
              </a:rPr>
              <a:t>: Dynamically </a:t>
            </a:r>
            <a:r>
              <a:rPr lang="en-IN" dirty="0" err="1">
                <a:latin typeface="Gill Sans MT" panose="020B0502020104020203" pitchFamily="34" charset="77"/>
              </a:rPr>
              <a:t>labeled</a:t>
            </a:r>
            <a:r>
              <a:rPr lang="en-IN" dirty="0">
                <a:latin typeface="Gill Sans MT" panose="020B0502020104020203" pitchFamily="34" charset="77"/>
              </a:rPr>
              <a:t> keys located below the display that change based on the device's status and context.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Number Keypad Layout</a:t>
            </a:r>
            <a:r>
              <a:rPr lang="en-IN" dirty="0">
                <a:latin typeface="Gill Sans MT" panose="020B0502020104020203" pitchFamily="34" charset="77"/>
              </a:rPr>
              <a:t>: Phones typically use a standard number layout, with some rare exceptions, like circular layouts.</a:t>
            </a:r>
          </a:p>
          <a:p>
            <a:pPr algn="just"/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051882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A91B9-F53B-4251-73BC-6DA58D1C3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243A0-26C9-E847-4B67-AE2A1CE7C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Text Entry Methods for Phones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 err="1">
                <a:latin typeface="Gill Sans MT" panose="020B0502020104020203" pitchFamily="34" charset="77"/>
              </a:rPr>
              <a:t>MultiTap</a:t>
            </a:r>
            <a:r>
              <a:rPr lang="en-IN" dirty="0">
                <a:latin typeface="Gill Sans MT" panose="020B0502020104020203" pitchFamily="34" charset="77"/>
              </a:rPr>
              <a:t>: Users press a number key multiple times to specify a letter and pause between letters on the same key.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Predictive Text (T9)</a:t>
            </a:r>
            <a:r>
              <a:rPr lang="en-IN" dirty="0">
                <a:latin typeface="Gill Sans MT" panose="020B0502020104020203" pitchFamily="34" charset="77"/>
              </a:rPr>
              <a:t>: Dictionary-based predictive text entry is preferred for faster messaging.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 err="1">
                <a:latin typeface="Gill Sans MT" panose="020B0502020104020203" pitchFamily="34" charset="77"/>
              </a:rPr>
              <a:t>LetterWise</a:t>
            </a:r>
            <a:r>
              <a:rPr lang="en-IN" dirty="0">
                <a:latin typeface="Gill Sans MT" panose="020B0502020104020203" pitchFamily="34" charset="77"/>
              </a:rPr>
              <a:t>: A method that uses probabilities of prefixes for easier text input of non-dictionary words, resulting in faster typing speeds (20 words per minute) compared to </a:t>
            </a:r>
            <a:r>
              <a:rPr lang="en-IN" dirty="0" err="1">
                <a:latin typeface="Gill Sans MT" panose="020B0502020104020203" pitchFamily="34" charset="77"/>
              </a:rPr>
              <a:t>MultiTap</a:t>
            </a:r>
            <a:r>
              <a:rPr lang="en-IN" dirty="0">
                <a:latin typeface="Gill Sans MT" panose="020B0502020104020203" pitchFamily="34" charset="77"/>
              </a:rPr>
              <a:t> (15 words per minute).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333155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0FB5C-64D4-E12F-B0F8-E0E712C2C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BCE61-F661-CF9D-EAF8-5A7337DF58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Pointing and Drawing Devices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Many handheld devices have dropped physical keyboards, relying on touchscreens and styluses for text entry.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Virtual Keyboards</a:t>
            </a:r>
            <a:r>
              <a:rPr lang="en-IN" dirty="0">
                <a:latin typeface="Gill Sans MT" panose="020B0502020104020203" pitchFamily="34" charset="77"/>
              </a:rPr>
              <a:t>: On larger screens, users can tap virtual keyboards to type. Studies show typing speeds of 20-30 words per minute with practice.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Handwriting Recognition</a:t>
            </a:r>
            <a:r>
              <a:rPr lang="en-IN" dirty="0">
                <a:latin typeface="Gill Sans MT" panose="020B0502020104020203" pitchFamily="34" charset="77"/>
              </a:rPr>
              <a:t>: Writing on touch-sensitive surfaces with a stylus is another option, but accuracy is often problematic. Improved recognition can be achieved using context, stroke speed, and direction.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969092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8A9E1-DCB5-BCF1-D71E-488261106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32D1D-7209-93B1-0DF7-358499537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Gestural Data Entry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Simplified Character Sets (Graffiti)</a:t>
            </a:r>
            <a:r>
              <a:rPr lang="en-IN" dirty="0">
                <a:latin typeface="Gill Sans MT" panose="020B0502020104020203" pitchFamily="34" charset="77"/>
              </a:rPr>
              <a:t>: Graffiti, used by Palm devices, simplifies the character set for easier recognition but requires user training.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 err="1">
                <a:latin typeface="Gill Sans MT" panose="020B0502020104020203" pitchFamily="34" charset="77"/>
              </a:rPr>
              <a:t>EdgeWrite</a:t>
            </a:r>
            <a:r>
              <a:rPr lang="en-IN" dirty="0">
                <a:latin typeface="Gill Sans MT" panose="020B0502020104020203" pitchFamily="34" charset="77"/>
              </a:rPr>
              <a:t>: Developed for users with disabilities, this method uses a physical border to frame the drawing area, recognizing characters based on hitting corners. </a:t>
            </a:r>
            <a:r>
              <a:rPr lang="en-IN" dirty="0" err="1">
                <a:latin typeface="Gill Sans MT" panose="020B0502020104020203" pitchFamily="34" charset="77"/>
              </a:rPr>
              <a:t>EdgeWrite</a:t>
            </a:r>
            <a:r>
              <a:rPr lang="en-IN" dirty="0">
                <a:latin typeface="Gill Sans MT" panose="020B0502020104020203" pitchFamily="34" charset="77"/>
              </a:rPr>
              <a:t> improves accuracy and accessibility for users with motor impairments who struggle with traditional keyboards.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103717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954F1-4453-1476-3CA1-FF21AA235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Gill Sans MT" panose="020B0502020104020203" pitchFamily="34" charset="77"/>
              </a:rPr>
              <a:t>Pointing Devices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558DD-0DD4-48A7-6161-3CBED511A4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Gill Sans MT" panose="020B0502020104020203" pitchFamily="34" charset="77"/>
              </a:rPr>
              <a:t>Pointing devices enable users to avoid learning keyboard commands, reducing errors and improving efficiency in tasks like computer-aided design or air-traffic control.</a:t>
            </a:r>
          </a:p>
          <a:p>
            <a:r>
              <a:rPr lang="en-IN" dirty="0">
                <a:latin typeface="Gill Sans MT" panose="020B0502020104020203" pitchFamily="34" charset="77"/>
              </a:rPr>
              <a:t>They are particularly useful for smaller devices and large displays where keyboards are impractical, allowing direct interaction with the interface.</a:t>
            </a:r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30390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954F1-4453-1476-3CA1-FF21AA235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173657"/>
            <a:ext cx="10515600" cy="1325563"/>
          </a:xfrm>
        </p:spPr>
        <p:txBody>
          <a:bodyPr/>
          <a:lstStyle/>
          <a:p>
            <a:r>
              <a:rPr lang="en-IN" dirty="0">
                <a:latin typeface="Gill Sans MT" panose="020B0502020104020203" pitchFamily="34" charset="77"/>
              </a:rPr>
              <a:t>Pointing Devices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558DD-0DD4-48A7-6161-3CBED511A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1906"/>
            <a:ext cx="10515600" cy="5025057"/>
          </a:xfrm>
        </p:spPr>
        <p:txBody>
          <a:bodyPr>
            <a:normAutofit fontScale="92500" lnSpcReduction="10000"/>
          </a:bodyPr>
          <a:lstStyle/>
          <a:p>
            <a:r>
              <a:rPr lang="en-IN" b="1" dirty="0">
                <a:latin typeface="Gill Sans MT" panose="020B0502020104020203" pitchFamily="34" charset="77"/>
              </a:rPr>
              <a:t>Categories of Pointing Tasks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Select</a:t>
            </a:r>
            <a:r>
              <a:rPr lang="en-IN" dirty="0">
                <a:latin typeface="Gill Sans MT" panose="020B0502020104020203" pitchFamily="34" charset="77"/>
              </a:rPr>
              <a:t>: Users pick an item from a set, such as choosing a file from a directory or a part in a design.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Position</a:t>
            </a:r>
            <a:r>
              <a:rPr lang="en-IN" dirty="0">
                <a:latin typeface="Gill Sans MT" panose="020B0502020104020203" pitchFamily="34" charset="77"/>
              </a:rPr>
              <a:t>: Users place a point in one, two, or three-dimensional space, such as positioning windows or moving text blocks.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Orient</a:t>
            </a:r>
            <a:r>
              <a:rPr lang="en-IN" dirty="0">
                <a:latin typeface="Gill Sans MT" panose="020B0502020104020203" pitchFamily="34" charset="77"/>
              </a:rPr>
              <a:t>: Users choose a direction in space, such as rotating symbols, controlling a robot, or indicating motion.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Path</a:t>
            </a:r>
            <a:r>
              <a:rPr lang="en-IN" dirty="0">
                <a:latin typeface="Gill Sans MT" panose="020B0502020104020203" pitchFamily="34" charset="77"/>
              </a:rPr>
              <a:t>: Involves rapid movements for creating paths, like drawing curves or issuing machine instructions.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Quantify</a:t>
            </a:r>
            <a:r>
              <a:rPr lang="en-IN" dirty="0">
                <a:latin typeface="Gill Sans MT" panose="020B0502020104020203" pitchFamily="34" charset="77"/>
              </a:rPr>
              <a:t>: Users specify numeric values, like setting sound amplitude or page numbers.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Text</a:t>
            </a:r>
            <a:r>
              <a:rPr lang="en-IN" dirty="0">
                <a:latin typeface="Gill Sans MT" panose="020B0502020104020203" pitchFamily="34" charset="77"/>
              </a:rPr>
              <a:t>: Involves editing and manipulating text, including </a:t>
            </a:r>
            <a:r>
              <a:rPr lang="en-IN" dirty="0" err="1">
                <a:latin typeface="Gill Sans MT" panose="020B0502020104020203" pitchFamily="34" charset="77"/>
              </a:rPr>
              <a:t>centering</a:t>
            </a:r>
            <a:r>
              <a:rPr lang="en-IN" dirty="0">
                <a:latin typeface="Gill Sans MT" panose="020B0502020104020203" pitchFamily="34" charset="77"/>
              </a:rPr>
              <a:t>, setting margins, and page layout.</a:t>
            </a:r>
          </a:p>
        </p:txBody>
      </p:sp>
    </p:spTree>
    <p:extLst>
      <p:ext uri="{BB962C8B-B14F-4D97-AF65-F5344CB8AC3E}">
        <p14:creationId xmlns:p14="http://schemas.microsoft.com/office/powerpoint/2010/main" val="42850109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E8D25-CDF1-CDC0-2116-4D5081AE0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FCED8-B67D-CC2B-F876-40880982E7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IN" b="1" dirty="0">
                <a:latin typeface="Gill Sans MT" panose="020B0502020104020203" pitchFamily="34" charset="77"/>
              </a:rPr>
              <a:t>Categories of Pointing Devices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Direct Control</a:t>
            </a:r>
            <a:r>
              <a:rPr lang="en-IN" dirty="0">
                <a:latin typeface="Gill Sans MT" panose="020B0502020104020203" pitchFamily="34" charset="77"/>
              </a:rPr>
              <a:t>: Devices like touchscreens and styluses allow interaction directly on the screen surface.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Indirect Control</a:t>
            </a:r>
            <a:r>
              <a:rPr lang="en-IN" dirty="0">
                <a:latin typeface="Gill Sans MT" panose="020B0502020104020203" pitchFamily="34" charset="77"/>
              </a:rPr>
              <a:t>: Devices such as mice, trackballs, joysticks, graphics tablets, and touchpads offer indirect control, with frequent novel designs emerging in both categories.</a:t>
            </a:r>
          </a:p>
          <a:p>
            <a:pPr algn="just"/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677510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28FA1-8D0B-C531-22F7-2572D3FB5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Direct-Control Pointing Devices</a:t>
            </a:r>
            <a:br>
              <a:rPr lang="en-IN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5B78A-E727-3D0C-0597-7B615E83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latin typeface="Gill Sans MT" panose="020B0502020104020203" pitchFamily="34" charset="77"/>
              </a:rPr>
              <a:t>Direct-control pointing devices allow users to interact directly with the screen or surface. These devices create a sense of immediate control, as users touch or manipulate items directly on the display surface where the action occurs. Some of the most common direct-control devices include: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441759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8D676-7706-7AD5-F59B-3F0287A79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9DA91-209A-2961-2760-E968C87098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Touchscreens</a:t>
            </a:r>
          </a:p>
          <a:p>
            <a:r>
              <a:rPr lang="en-IN" b="1" dirty="0"/>
              <a:t>Stylus Pens</a:t>
            </a:r>
          </a:p>
          <a:p>
            <a:r>
              <a:rPr lang="en-IN" b="1" dirty="0" err="1"/>
              <a:t>Lightpens</a:t>
            </a:r>
            <a:endParaRPr lang="en-IN" b="1" dirty="0"/>
          </a:p>
          <a:p>
            <a:r>
              <a:rPr lang="en-IN" b="1" dirty="0"/>
              <a:t>Multi-touch Surfaces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51928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B80BC-2D89-39E8-E9E3-8346B5784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91FB2-CC04-9C1E-4BA0-D52AD65C9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Indirect-Control Pointing Devices</a:t>
            </a:r>
          </a:p>
          <a:p>
            <a:r>
              <a:rPr lang="en-IN" dirty="0">
                <a:latin typeface="Gill Sans MT" panose="020B0502020104020203" pitchFamily="34" charset="77"/>
              </a:rPr>
              <a:t>Indirect-control pointing devices function away from the display screen, requiring users to control an on-screen cursor or pointer through the device. These devices typically offer more precision for detailed tasks but can demand greater hand-eye coordination. Examples of indirect-control devices include: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6679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66E7F-20A0-0EE2-7391-9368AB732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Advancements in input devices</a:t>
            </a:r>
            <a:r>
              <a:rPr lang="en-IN" dirty="0"/>
              <a:t>:</a:t>
            </a:r>
            <a:br>
              <a:rPr lang="en-IN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B8A2F-6DE4-09C3-3ED7-E19A605B6C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Traditional text input via the QWERTY keyboard remains dominant, but novel strategies for mobile devices have emerged.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Pointing devices, like the mouse and touchscreen, have expanded functionality and freed users from relying solely on keyboards.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New input methods, such as gestural input, voice input/output, and wearable devices, are becoming more prominent.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484513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23A9A-6059-0A45-E1B3-75A0ED20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CD43E-69E9-C140-E01E-5D600B519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/>
              <a:t>Mouse</a:t>
            </a:r>
          </a:p>
          <a:p>
            <a:r>
              <a:rPr lang="en-IN" b="1" dirty="0"/>
              <a:t>Trackball</a:t>
            </a:r>
          </a:p>
          <a:p>
            <a:r>
              <a:rPr lang="en-IN" dirty="0"/>
              <a:t>Joystick</a:t>
            </a:r>
            <a:endParaRPr lang="en-IN" b="1" dirty="0"/>
          </a:p>
          <a:p>
            <a:r>
              <a:rPr lang="en-IN" dirty="0" err="1"/>
              <a:t>Trackpoint</a:t>
            </a:r>
            <a:endParaRPr lang="en-IN" b="1" dirty="0"/>
          </a:p>
          <a:p>
            <a:r>
              <a:rPr lang="en-IN" b="1" dirty="0"/>
              <a:t>Touchpad</a:t>
            </a:r>
          </a:p>
          <a:p>
            <a:r>
              <a:rPr lang="en-IN" dirty="0"/>
              <a:t>Graphics Tablet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6655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218509-F58F-5207-5D61-62D191767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A6DD1E3-F815-AB23-4FF3-BEB2D314F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51262"/>
            <a:ext cx="10372106" cy="5725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0036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59F17-D44C-CE53-7787-A4E6F0FAA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E86AE12-7D56-B4E1-2949-A8408DE07C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1293" y="720529"/>
            <a:ext cx="9287494" cy="5416942"/>
          </a:xfrm>
        </p:spPr>
      </p:pic>
    </p:spTree>
    <p:extLst>
      <p:ext uri="{BB962C8B-B14F-4D97-AF65-F5344CB8AC3E}">
        <p14:creationId xmlns:p14="http://schemas.microsoft.com/office/powerpoint/2010/main" val="23697997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08E91-5497-514C-A185-00A4F7B2D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57C1A50-075F-C381-96AF-81C6E1D203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49234" y="1876302"/>
            <a:ext cx="8782297" cy="4037002"/>
          </a:xfrm>
        </p:spPr>
      </p:pic>
    </p:spTree>
    <p:extLst>
      <p:ext uri="{BB962C8B-B14F-4D97-AF65-F5344CB8AC3E}">
        <p14:creationId xmlns:p14="http://schemas.microsoft.com/office/powerpoint/2010/main" val="148908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3A777-511B-654B-58F9-4C894A509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Specialized input/output technologies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  <a:br>
              <a:rPr lang="en-IN" dirty="0">
                <a:latin typeface="Gill Sans MT" panose="020B0502020104020203" pitchFamily="34" charset="77"/>
              </a:rPr>
            </a:b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39130-5700-D489-41B9-7E06E7018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Devices like eye-trackers, </a:t>
            </a:r>
            <a:r>
              <a:rPr lang="en-IN" dirty="0" err="1">
                <a:latin typeface="Gill Sans MT" panose="020B0502020104020203" pitchFamily="34" charset="77"/>
              </a:rPr>
              <a:t>DataGloves</a:t>
            </a:r>
            <a:r>
              <a:rPr lang="en-IN" dirty="0">
                <a:latin typeface="Gill Sans MT" panose="020B0502020104020203" pitchFamily="34" charset="77"/>
              </a:rPr>
              <a:t>, and haptic feedback systems have niche applications, especially in fields like telemedicine and accessibility for users with disabilities.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Innovations such as brain-controlled devices are pushing the boundaries of human-computer interaction.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18841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E0373-A71E-5DE5-9C7E-512C75C93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Multimodal interfaces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  <a:br>
              <a:rPr lang="en-IN" dirty="0">
                <a:latin typeface="Gill Sans MT" panose="020B0502020104020203" pitchFamily="34" charset="77"/>
              </a:rPr>
            </a:b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D5344-C383-3CD1-645B-C58BD298C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These combine different modes of input/output, like voice and touch, allowing users to switch between them based on context, such as while driving.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These interfaces are crucial for users with disabilities and contribute to the goal of universal usability.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11474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89867-8345-1988-C994-A54D5140E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Context-aware computing</a:t>
            </a:r>
            <a:r>
              <a:rPr lang="en-IN" dirty="0">
                <a:latin typeface="Gill Sans MT" panose="020B0502020104020203" pitchFamily="34" charset="77"/>
              </a:rPr>
              <a:t>:</a:t>
            </a:r>
            <a:br>
              <a:rPr lang="en-IN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464662-383B-D278-FBF9-485AA3B5B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 rise of mobile devices and GPS enables context-aware applications, such as location-based services, that can enhance user experiences by adapting to their surroundings.</a:t>
            </a:r>
          </a:p>
          <a:p>
            <a:pPr algn="just"/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0477017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CAF71-C89C-77F2-51CA-A759E8AC7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Gill Sans MT" panose="020B0502020104020203" pitchFamily="34" charset="77"/>
              </a:rPr>
              <a:t>5.1</a:t>
            </a:r>
            <a:r>
              <a:rPr lang="en-IN" dirty="0">
                <a:solidFill>
                  <a:srgbClr val="FF0000"/>
                </a:solidFill>
                <a:latin typeface="Gill Sans MT" panose="020B0502020104020203" pitchFamily="34" charset="77"/>
              </a:rPr>
              <a:t>Keyboards</a:t>
            </a:r>
            <a:r>
              <a:rPr lang="en-IN" dirty="0">
                <a:latin typeface="Gill Sans MT" panose="020B0502020104020203" pitchFamily="34" charset="77"/>
              </a:rPr>
              <a:t> and Keypads</a:t>
            </a:r>
            <a:endParaRPr lang="en-US" dirty="0">
              <a:latin typeface="Gill Sans MT" panose="020B05020201040202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C0F1FD-D105-2FB3-E9C5-706797109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Keyboard Efficiency and Usage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 keyboard, despite being criticized, remains highly effective and widely used.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Typing speeds range from 1 keystroke per second for beginners to 15 keystrokes per second (about 150 words per minute) for highly skilled users.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It highlights that current keyboards mostly permit one keypress at a time, with dual keypresses (e.g., SHIFT + a letter) for specific functions.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031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E7ADF-A984-4FDD-4CF6-617EF1D0F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B029E-37C7-6234-F445-AF7F515AC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b="1" dirty="0">
                <a:latin typeface="Gill Sans MT" panose="020B0502020104020203" pitchFamily="34" charset="77"/>
              </a:rPr>
              <a:t>Potential for Higher Data Entry Rates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There is a suggestion that </a:t>
            </a:r>
            <a:r>
              <a:rPr lang="en-IN" b="1" dirty="0">
                <a:latin typeface="Gill Sans MT" panose="020B0502020104020203" pitchFamily="34" charset="77"/>
              </a:rPr>
              <a:t>higher data entry speeds</a:t>
            </a:r>
            <a:r>
              <a:rPr lang="en-IN" dirty="0">
                <a:latin typeface="Gill Sans MT" panose="020B0502020104020203" pitchFamily="34" charset="77"/>
              </a:rPr>
              <a:t> could be achieved with new designs inspired by devices like the piano, which allows multiple simultaneous keypresses.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Chord keyboards</a:t>
            </a:r>
            <a:r>
              <a:rPr lang="en-IN" dirty="0">
                <a:latin typeface="Gill Sans MT" panose="020B0502020104020203" pitchFamily="34" charset="77"/>
              </a:rPr>
              <a:t> are introduced as an example, used by courtroom recorders, allowing faster typing speeds (up to 300 words per minute), though they require specialized training.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766367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2EE5E-24C6-70DA-3A5D-792E56F4B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2F509-EB40-1A82-F0CD-73E094731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031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IN" b="1" dirty="0">
                <a:latin typeface="Gill Sans MT" panose="020B0502020104020203" pitchFamily="34" charset="77"/>
              </a:rPr>
              <a:t>Variations in Keyboard Design</a:t>
            </a:r>
            <a:r>
              <a:rPr lang="en-IN" dirty="0">
                <a:latin typeface="Gill Sans MT" panose="020B0502020104020203" pitchFamily="34" charset="77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Size and packaging</a:t>
            </a:r>
            <a:r>
              <a:rPr lang="en-IN" dirty="0">
                <a:latin typeface="Gill Sans MT" panose="020B0502020104020203" pitchFamily="34" charset="77"/>
              </a:rPr>
              <a:t> of keyboards affect user satisfaction. Larger keyboards are perceived as professional but may intimidate novice users, while smaller keyboards are seen as compact and useful for mobile devices.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dirty="0">
                <a:latin typeface="Gill Sans MT" panose="020B0502020104020203" pitchFamily="34" charset="77"/>
              </a:rPr>
              <a:t>Special </a:t>
            </a:r>
            <a:r>
              <a:rPr lang="en-IN" b="1" dirty="0">
                <a:latin typeface="Gill Sans MT" panose="020B0502020104020203" pitchFamily="34" charset="77"/>
              </a:rPr>
              <a:t>one-handed keyboards</a:t>
            </a:r>
            <a:r>
              <a:rPr lang="en-IN" dirty="0">
                <a:latin typeface="Gill Sans MT" panose="020B0502020104020203" pitchFamily="34" charset="77"/>
              </a:rPr>
              <a:t> are highlighted for tasks requiring simultaneous data entry and object manipulation, which can be helpful for certain professional roles.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N" b="1" dirty="0">
                <a:latin typeface="Gill Sans MT" panose="020B0502020104020203" pitchFamily="34" charset="77"/>
              </a:rPr>
              <a:t>Ergonomic keyboards</a:t>
            </a:r>
            <a:r>
              <a:rPr lang="en-IN" dirty="0">
                <a:latin typeface="Gill Sans MT" panose="020B0502020104020203" pitchFamily="34" charset="77"/>
              </a:rPr>
              <a:t>, which are adjustable or split to reduce physical strain, are shown to benefit users by reducing stress on hands and arms.</a:t>
            </a:r>
          </a:p>
          <a:p>
            <a:endParaRPr lang="en-US" dirty="0">
              <a:latin typeface="Gill Sans MT" panose="020B0502020104020203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45CB34-3317-E1C3-AEF0-D10AC028B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0008" y="4989203"/>
            <a:ext cx="2095500" cy="1825625"/>
          </a:xfrm>
          <a:prstGeom prst="rect">
            <a:avLst/>
          </a:prstGeom>
        </p:spPr>
      </p:pic>
      <p:pic>
        <p:nvPicPr>
          <p:cNvPr id="1026" name="Picture 2" descr="DeLUX Wired Ergonomic Split Keyboard ...">
            <a:extLst>
              <a:ext uri="{FF2B5EF4-FFF2-40B4-BE49-F238E27FC236}">
                <a16:creationId xmlns:a16="http://schemas.microsoft.com/office/drawing/2014/main" id="{61D938FA-2010-F897-0961-D0ABE4E508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7316" y="4465369"/>
            <a:ext cx="38100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43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1936</Words>
  <Application>Microsoft Macintosh PowerPoint</Application>
  <PresentationFormat>Widescreen</PresentationFormat>
  <Paragraphs>119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Calibri</vt:lpstr>
      <vt:lpstr>Calibri Light</vt:lpstr>
      <vt:lpstr>Gill Sans MT</vt:lpstr>
      <vt:lpstr>Office Theme</vt:lpstr>
      <vt:lpstr>UNIT-V</vt:lpstr>
      <vt:lpstr>Interaction devices</vt:lpstr>
      <vt:lpstr>Advancements in input devices: </vt:lpstr>
      <vt:lpstr>Specialized input/output technologies: </vt:lpstr>
      <vt:lpstr>Multimodal interfaces: </vt:lpstr>
      <vt:lpstr>Context-aware computing: </vt:lpstr>
      <vt:lpstr>5.1Keyboards and Keypads</vt:lpstr>
      <vt:lpstr>PowerPoint Presentation</vt:lpstr>
      <vt:lpstr> </vt:lpstr>
      <vt:lpstr>PowerPoint Presentation</vt:lpstr>
      <vt:lpstr>KEYBOARD LAYOUT</vt:lpstr>
      <vt:lpstr>PowerPoint Presentation</vt:lpstr>
      <vt:lpstr>PowerPoint Presentation</vt:lpstr>
      <vt:lpstr>KEYS</vt:lpstr>
      <vt:lpstr>PowerPoint Presentation</vt:lpstr>
      <vt:lpstr>PowerPoint Presentation</vt:lpstr>
      <vt:lpstr>PowerPoint Presentation</vt:lpstr>
      <vt:lpstr>PowerPoint Presentation</vt:lpstr>
      <vt:lpstr>SMALL SIZED KEYBOARDS FOR OTHER DEVICES</vt:lpstr>
      <vt:lpstr>PowerPoint Presentation</vt:lpstr>
      <vt:lpstr>PowerPoint Presentation</vt:lpstr>
      <vt:lpstr>PowerPoint Presentation</vt:lpstr>
      <vt:lpstr>PowerPoint Presentation</vt:lpstr>
      <vt:lpstr>Pointing Devices</vt:lpstr>
      <vt:lpstr>Pointing Devices</vt:lpstr>
      <vt:lpstr>PowerPoint Presentation</vt:lpstr>
      <vt:lpstr>Direct-Control Pointing Devices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UNIT-V</dc:title>
  <dc:creator>Uddagiri Sirisha 20PHD7077</dc:creator>
  <cp:lastModifiedBy>Uddagiri Sirisha 20PHD7077</cp:lastModifiedBy>
  <cp:revision>2</cp:revision>
  <dcterms:created xsi:type="dcterms:W3CDTF">2024-09-19T03:40:59Z</dcterms:created>
  <dcterms:modified xsi:type="dcterms:W3CDTF">2024-09-19T06:04:26Z</dcterms:modified>
</cp:coreProperties>
</file>