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6" r:id="rId1"/>
  </p:sldMasterIdLst>
  <p:sldIdLst>
    <p:sldId id="256" r:id="rId2"/>
    <p:sldId id="258" r:id="rId3"/>
    <p:sldId id="260" r:id="rId4"/>
    <p:sldId id="259" r:id="rId5"/>
    <p:sldId id="261" r:id="rId6"/>
    <p:sldId id="263"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1" r:id="rId35"/>
    <p:sldId id="292" r:id="rId36"/>
    <p:sldId id="293" r:id="rId37"/>
    <p:sldId id="290"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01"/>
  </p:normalViewPr>
  <p:slideViewPr>
    <p:cSldViewPr snapToGrid="0">
      <p:cViewPr>
        <p:scale>
          <a:sx n="140" d="100"/>
          <a:sy n="140" d="100"/>
        </p:scale>
        <p:origin x="14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C83F147-4BB5-CB40-A60D-686A68576043}" type="datetimeFigureOut">
              <a:rPr lang="en-US" smtClean="0"/>
              <a:t>9/17/24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2823624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C83F147-4BB5-CB40-A60D-686A68576043}" type="datetimeFigureOut">
              <a:rPr lang="en-US" smtClean="0"/>
              <a:t>9/17/24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2750254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C83F147-4BB5-CB40-A60D-686A68576043}" type="datetimeFigureOut">
              <a:rPr lang="en-US" smtClean="0"/>
              <a:t>9/17/24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8212B-1682-974C-B85C-654DFFF07E3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22801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C83F147-4BB5-CB40-A60D-686A68576043}" type="datetimeFigureOut">
              <a:rPr lang="en-US" smtClean="0"/>
              <a:t>9/17/24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19496743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C83F147-4BB5-CB40-A60D-686A68576043}" type="datetimeFigureOut">
              <a:rPr lang="en-US" smtClean="0"/>
              <a:t>9/17/24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8212B-1682-974C-B85C-654DFFF07E3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034172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C83F147-4BB5-CB40-A60D-686A68576043}" type="datetimeFigureOut">
              <a:rPr lang="en-US" smtClean="0"/>
              <a:t>9/17/24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34703622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C83F147-4BB5-CB40-A60D-686A68576043}" type="datetimeFigureOut">
              <a:rPr lang="en-US" smtClean="0"/>
              <a:t>9/17/24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13177583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C83F147-4BB5-CB40-A60D-686A68576043}" type="datetimeFigureOut">
              <a:rPr lang="en-US" smtClean="0"/>
              <a:t>9/17/24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851312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C83F147-4BB5-CB40-A60D-686A68576043}" type="datetimeFigureOut">
              <a:rPr lang="en-US" smtClean="0"/>
              <a:t>9/17/24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926124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C83F147-4BB5-CB40-A60D-686A68576043}" type="datetimeFigureOut">
              <a:rPr lang="en-US" smtClean="0"/>
              <a:t>9/17/24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2773918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C83F147-4BB5-CB40-A60D-686A68576043}" type="datetimeFigureOut">
              <a:rPr lang="en-US" smtClean="0"/>
              <a:t>9/17/24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2881773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C83F147-4BB5-CB40-A60D-686A68576043}" type="datetimeFigureOut">
              <a:rPr lang="en-US" smtClean="0"/>
              <a:t>9/17/24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3052441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C83F147-4BB5-CB40-A60D-686A68576043}" type="datetimeFigureOut">
              <a:rPr lang="en-US" smtClean="0"/>
              <a:t>9/17/24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1996272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83F147-4BB5-CB40-A60D-686A68576043}" type="datetimeFigureOut">
              <a:rPr lang="en-US" smtClean="0"/>
              <a:t>9/17/24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2225930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C83F147-4BB5-CB40-A60D-686A68576043}" type="datetimeFigureOut">
              <a:rPr lang="en-US" smtClean="0"/>
              <a:t>9/17/24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1062412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C83F147-4BB5-CB40-A60D-686A68576043}" type="datetimeFigureOut">
              <a:rPr lang="en-US" smtClean="0"/>
              <a:t>9/17/24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C8212B-1682-974C-B85C-654DFFF07E39}" type="slidenum">
              <a:rPr lang="en-US" smtClean="0"/>
              <a:t>‹#›</a:t>
            </a:fld>
            <a:endParaRPr lang="en-US"/>
          </a:p>
        </p:txBody>
      </p:sp>
    </p:spTree>
    <p:extLst>
      <p:ext uri="{BB962C8B-B14F-4D97-AF65-F5344CB8AC3E}">
        <p14:creationId xmlns:p14="http://schemas.microsoft.com/office/powerpoint/2010/main" val="875296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C83F147-4BB5-CB40-A60D-686A68576043}" type="datetimeFigureOut">
              <a:rPr lang="en-US" smtClean="0"/>
              <a:t>9/17/24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DC8212B-1682-974C-B85C-654DFFF07E39}" type="slidenum">
              <a:rPr lang="en-US" smtClean="0"/>
              <a:t>‹#›</a:t>
            </a:fld>
            <a:endParaRPr lang="en-US"/>
          </a:p>
        </p:txBody>
      </p:sp>
    </p:spTree>
    <p:extLst>
      <p:ext uri="{BB962C8B-B14F-4D97-AF65-F5344CB8AC3E}">
        <p14:creationId xmlns:p14="http://schemas.microsoft.com/office/powerpoint/2010/main" val="361572819"/>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 id="2147483948" r:id="rId12"/>
    <p:sldLayoutId id="2147483949" r:id="rId13"/>
    <p:sldLayoutId id="2147483950" r:id="rId14"/>
    <p:sldLayoutId id="2147483951" r:id="rId15"/>
    <p:sldLayoutId id="214748395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5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7252E-8EC5-BCAC-5774-FAADEA644E09}"/>
              </a:ext>
            </a:extLst>
          </p:cNvPr>
          <p:cNvSpPr>
            <a:spLocks noGrp="1"/>
          </p:cNvSpPr>
          <p:nvPr>
            <p:ph type="ctrTitle"/>
          </p:nvPr>
        </p:nvSpPr>
        <p:spPr/>
        <p:txBody>
          <a:bodyPr/>
          <a:lstStyle/>
          <a:p>
            <a:r>
              <a:rPr lang="en-US" dirty="0"/>
              <a:t>UNIT-IV</a:t>
            </a:r>
          </a:p>
        </p:txBody>
      </p:sp>
      <p:sp>
        <p:nvSpPr>
          <p:cNvPr id="3" name="Subtitle 2">
            <a:extLst>
              <a:ext uri="{FF2B5EF4-FFF2-40B4-BE49-F238E27FC236}">
                <a16:creationId xmlns:a16="http://schemas.microsoft.com/office/drawing/2014/main" id="{23130F06-9DBB-5C71-0D57-C87E32F4770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97740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p:txBody>
          <a:bodyPr/>
          <a:lstStyle/>
          <a:p>
            <a:pPr algn="ctr"/>
            <a:r>
              <a:rPr lang="en-US" b="1" dirty="0">
                <a:latin typeface="Gill Sans MT" panose="020B0502020104020203" pitchFamily="34" charset="77"/>
              </a:rPr>
              <a:t>1.1 COMMAND BUTTONS</a:t>
            </a:r>
          </a:p>
        </p:txBody>
      </p:sp>
      <p:sp>
        <p:nvSpPr>
          <p:cNvPr id="5" name="TextBox 4">
            <a:extLst>
              <a:ext uri="{FF2B5EF4-FFF2-40B4-BE49-F238E27FC236}">
                <a16:creationId xmlns:a16="http://schemas.microsoft.com/office/drawing/2014/main" id="{8E9EFF86-E27B-4423-F908-91740818C1D8}"/>
              </a:ext>
            </a:extLst>
          </p:cNvPr>
          <p:cNvSpPr txBox="1"/>
          <p:nvPr/>
        </p:nvSpPr>
        <p:spPr>
          <a:xfrm>
            <a:off x="340191" y="1562130"/>
            <a:ext cx="10393002" cy="3416320"/>
          </a:xfrm>
          <a:prstGeom prst="rect">
            <a:avLst/>
          </a:prstGeom>
          <a:noFill/>
        </p:spPr>
        <p:txBody>
          <a:bodyPr wrap="square">
            <a:spAutoFit/>
          </a:bodyPr>
          <a:lstStyle/>
          <a:p>
            <a:pPr algn="just"/>
            <a:r>
              <a:rPr lang="en-IN" sz="2400" b="1" dirty="0">
                <a:latin typeface="Gill Sans MT" panose="020B0502020104020203" pitchFamily="34" charset="77"/>
              </a:rPr>
              <a:t>Layout</a:t>
            </a:r>
          </a:p>
          <a:p>
            <a:pPr algn="just">
              <a:buFont typeface="Arial" panose="020B0604020202020204" pitchFamily="34" charset="0"/>
              <a:buChar char="•"/>
            </a:pPr>
            <a:r>
              <a:rPr lang="en-IN" sz="2400" dirty="0">
                <a:latin typeface="Gill Sans MT" panose="020B0502020104020203" pitchFamily="34" charset="77"/>
              </a:rPr>
              <a:t>Keep button locations consistent across screens.</a:t>
            </a:r>
          </a:p>
          <a:p>
            <a:pPr algn="just">
              <a:buFont typeface="Arial" panose="020B0604020202020204" pitchFamily="34" charset="0"/>
              <a:buChar char="•"/>
            </a:pPr>
            <a:r>
              <a:rPr lang="en-IN" sz="2400" b="1" dirty="0">
                <a:latin typeface="Gill Sans MT" panose="020B0502020104020203" pitchFamily="34" charset="77"/>
              </a:rPr>
              <a:t>Exiting buttons</a:t>
            </a:r>
            <a:r>
              <a:rPr lang="en-IN" sz="2400" dirty="0">
                <a:latin typeface="Gill Sans MT" panose="020B0502020104020203" pitchFamily="34" charset="77"/>
              </a:rPr>
              <a:t> (like "OK" or "Cancel") should be centered at the bottom.</a:t>
            </a:r>
          </a:p>
          <a:p>
            <a:pPr algn="just">
              <a:buFont typeface="Arial" panose="020B0604020202020204" pitchFamily="34" charset="0"/>
              <a:buChar char="•"/>
            </a:pPr>
            <a:r>
              <a:rPr lang="en-IN" sz="2400" b="1" dirty="0">
                <a:latin typeface="Gill Sans MT" panose="020B0502020104020203" pitchFamily="34" charset="77"/>
              </a:rPr>
              <a:t>Feature buttons</a:t>
            </a:r>
            <a:r>
              <a:rPr lang="en-IN" sz="2400" dirty="0">
                <a:latin typeface="Gill Sans MT" panose="020B0502020104020203" pitchFamily="34" charset="77"/>
              </a:rPr>
              <a:t> (for extra actions) go on the right side or near related controls.</a:t>
            </a:r>
          </a:p>
          <a:p>
            <a:pPr algn="just"/>
            <a:r>
              <a:rPr lang="en-IN" sz="2400" b="1" dirty="0">
                <a:latin typeface="Gill Sans MT" panose="020B0502020104020203" pitchFamily="34" charset="77"/>
              </a:rPr>
              <a:t>Organization</a:t>
            </a:r>
          </a:p>
          <a:p>
            <a:pPr algn="just">
              <a:buFont typeface="Arial" panose="020B0604020202020204" pitchFamily="34" charset="0"/>
              <a:buChar char="•"/>
            </a:pPr>
            <a:r>
              <a:rPr lang="en-IN" sz="2400" dirty="0">
                <a:latin typeface="Gill Sans MT" panose="020B0502020104020203" pitchFamily="34" charset="77"/>
              </a:rPr>
              <a:t>Group related buttons together, with the most frequent actions placed prominently (left-to-right or top-to-bottom).</a:t>
            </a:r>
          </a:p>
          <a:p>
            <a:pPr algn="just">
              <a:buFont typeface="Arial" panose="020B0604020202020204" pitchFamily="34" charset="0"/>
              <a:buChar char="•"/>
            </a:pPr>
            <a:r>
              <a:rPr lang="en-IN" sz="2400" dirty="0">
                <a:latin typeface="Gill Sans MT" panose="020B0502020104020203" pitchFamily="34" charset="77"/>
              </a:rPr>
              <a:t>Keep potentially harmful buttons separated from frequently used ones.</a:t>
            </a:r>
          </a:p>
        </p:txBody>
      </p:sp>
    </p:spTree>
    <p:extLst>
      <p:ext uri="{BB962C8B-B14F-4D97-AF65-F5344CB8AC3E}">
        <p14:creationId xmlns:p14="http://schemas.microsoft.com/office/powerpoint/2010/main" val="1061144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p:txBody>
          <a:bodyPr/>
          <a:lstStyle/>
          <a:p>
            <a:pPr algn="ctr"/>
            <a:r>
              <a:rPr lang="en-US" b="1" dirty="0">
                <a:latin typeface="Gill Sans MT" panose="020B0502020104020203" pitchFamily="34" charset="77"/>
              </a:rPr>
              <a:t>1.1 COMMAND BUTTONS</a:t>
            </a:r>
          </a:p>
        </p:txBody>
      </p:sp>
      <p:sp>
        <p:nvSpPr>
          <p:cNvPr id="5" name="TextBox 4">
            <a:extLst>
              <a:ext uri="{FF2B5EF4-FFF2-40B4-BE49-F238E27FC236}">
                <a16:creationId xmlns:a16="http://schemas.microsoft.com/office/drawing/2014/main" id="{8E9EFF86-E27B-4423-F908-91740818C1D8}"/>
              </a:ext>
            </a:extLst>
          </p:cNvPr>
          <p:cNvSpPr txBox="1"/>
          <p:nvPr/>
        </p:nvSpPr>
        <p:spPr>
          <a:xfrm>
            <a:off x="340191" y="1562130"/>
            <a:ext cx="10393002" cy="3539430"/>
          </a:xfrm>
          <a:prstGeom prst="rect">
            <a:avLst/>
          </a:prstGeom>
          <a:noFill/>
        </p:spPr>
        <p:txBody>
          <a:bodyPr wrap="square">
            <a:spAutoFit/>
          </a:bodyPr>
          <a:lstStyle/>
          <a:p>
            <a:r>
              <a:rPr lang="en-IN" sz="3200" b="1" dirty="0">
                <a:latin typeface="Gill Sans MT" panose="020B0502020104020203" pitchFamily="34" charset="77"/>
              </a:rPr>
              <a:t>Visual Indicators</a:t>
            </a:r>
          </a:p>
          <a:p>
            <a:pPr>
              <a:buFont typeface="Arial" panose="020B0604020202020204" pitchFamily="34" charset="0"/>
              <a:buChar char="•"/>
            </a:pPr>
            <a:r>
              <a:rPr lang="en-IN" sz="3200" dirty="0">
                <a:latin typeface="Gill Sans MT" panose="020B0502020104020203" pitchFamily="34" charset="77"/>
              </a:rPr>
              <a:t>Buttons should visually change when hovered or pressed.</a:t>
            </a:r>
          </a:p>
          <a:p>
            <a:pPr>
              <a:buFont typeface="Arial" panose="020B0604020202020204" pitchFamily="34" charset="0"/>
              <a:buChar char="•"/>
            </a:pPr>
            <a:r>
              <a:rPr lang="en-IN" sz="3200" dirty="0">
                <a:latin typeface="Gill Sans MT" panose="020B0502020104020203" pitchFamily="34" charset="77"/>
              </a:rPr>
              <a:t>Disable (dim or </a:t>
            </a:r>
            <a:r>
              <a:rPr lang="en-IN" sz="3200" dirty="0" err="1">
                <a:latin typeface="Gill Sans MT" panose="020B0502020104020203" pitchFamily="34" charset="77"/>
              </a:rPr>
              <a:t>gray</a:t>
            </a:r>
            <a:r>
              <a:rPr lang="en-IN" sz="3200" dirty="0">
                <a:latin typeface="Gill Sans MT" panose="020B0502020104020203" pitchFamily="34" charset="77"/>
              </a:rPr>
              <a:t> out) buttons that are unavailable.</a:t>
            </a:r>
          </a:p>
          <a:p>
            <a:r>
              <a:rPr lang="en-IN" sz="3200" b="1" dirty="0">
                <a:latin typeface="Gill Sans MT" panose="020B0502020104020203" pitchFamily="34" charset="77"/>
              </a:rPr>
              <a:t>Keyboard Shortcuts</a:t>
            </a:r>
          </a:p>
          <a:p>
            <a:pPr>
              <a:buFont typeface="Arial" panose="020B0604020202020204" pitchFamily="34" charset="0"/>
              <a:buChar char="•"/>
            </a:pPr>
            <a:r>
              <a:rPr lang="en-IN" sz="3200" dirty="0">
                <a:latin typeface="Gill Sans MT" panose="020B0502020104020203" pitchFamily="34" charset="77"/>
              </a:rPr>
              <a:t>Provide keyboard mnemonics for each button, typically the first letter of its label. This helps users navigate without a mouse.</a:t>
            </a:r>
          </a:p>
        </p:txBody>
      </p:sp>
    </p:spTree>
    <p:extLst>
      <p:ext uri="{BB962C8B-B14F-4D97-AF65-F5344CB8AC3E}">
        <p14:creationId xmlns:p14="http://schemas.microsoft.com/office/powerpoint/2010/main" val="244620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2306-B664-D40D-5A29-8908840C1AEC}"/>
              </a:ext>
            </a:extLst>
          </p:cNvPr>
          <p:cNvSpPr>
            <a:spLocks noGrp="1"/>
          </p:cNvSpPr>
          <p:nvPr>
            <p:ph type="title"/>
          </p:nvPr>
        </p:nvSpPr>
        <p:spPr/>
        <p:txBody>
          <a:bodyPr/>
          <a:lstStyle/>
          <a:p>
            <a:endParaRPr lang="en-US"/>
          </a:p>
        </p:txBody>
      </p:sp>
      <p:pic>
        <p:nvPicPr>
          <p:cNvPr id="4" name="Picture 3">
            <a:extLst>
              <a:ext uri="{FF2B5EF4-FFF2-40B4-BE49-F238E27FC236}">
                <a16:creationId xmlns:a16="http://schemas.microsoft.com/office/drawing/2014/main" id="{CB2D0BD8-C269-F155-01CD-095226A19D71}"/>
              </a:ext>
            </a:extLst>
          </p:cNvPr>
          <p:cNvPicPr>
            <a:picLocks noChangeAspect="1"/>
          </p:cNvPicPr>
          <p:nvPr/>
        </p:nvPicPr>
        <p:blipFill>
          <a:blip r:embed="rId2"/>
          <a:stretch>
            <a:fillRect/>
          </a:stretch>
        </p:blipFill>
        <p:spPr>
          <a:xfrm>
            <a:off x="677334" y="517954"/>
            <a:ext cx="10319850" cy="5730446"/>
          </a:xfrm>
          <a:prstGeom prst="rect">
            <a:avLst/>
          </a:prstGeom>
        </p:spPr>
      </p:pic>
    </p:spTree>
    <p:extLst>
      <p:ext uri="{BB962C8B-B14F-4D97-AF65-F5344CB8AC3E}">
        <p14:creationId xmlns:p14="http://schemas.microsoft.com/office/powerpoint/2010/main" val="644461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22F4E-FB6F-960D-FE12-83650BF21D8D}"/>
              </a:ext>
            </a:extLst>
          </p:cNvPr>
          <p:cNvSpPr>
            <a:spLocks noGrp="1"/>
          </p:cNvSpPr>
          <p:nvPr>
            <p:ph type="title"/>
          </p:nvPr>
        </p:nvSpPr>
        <p:spPr/>
        <p:txBody>
          <a:bodyPr/>
          <a:lstStyle/>
          <a:p>
            <a:endParaRPr lang="en-US"/>
          </a:p>
        </p:txBody>
      </p:sp>
      <p:pic>
        <p:nvPicPr>
          <p:cNvPr id="4" name="Picture 3">
            <a:extLst>
              <a:ext uri="{FF2B5EF4-FFF2-40B4-BE49-F238E27FC236}">
                <a16:creationId xmlns:a16="http://schemas.microsoft.com/office/drawing/2014/main" id="{CA6DC77F-5C9A-F893-AB96-90705C07775B}"/>
              </a:ext>
            </a:extLst>
          </p:cNvPr>
          <p:cNvPicPr>
            <a:picLocks noChangeAspect="1"/>
          </p:cNvPicPr>
          <p:nvPr/>
        </p:nvPicPr>
        <p:blipFill>
          <a:blip r:embed="rId2"/>
          <a:stretch>
            <a:fillRect/>
          </a:stretch>
        </p:blipFill>
        <p:spPr>
          <a:xfrm>
            <a:off x="677334" y="609600"/>
            <a:ext cx="9015306" cy="4584700"/>
          </a:xfrm>
          <a:prstGeom prst="rect">
            <a:avLst/>
          </a:prstGeom>
        </p:spPr>
      </p:pic>
    </p:spTree>
    <p:extLst>
      <p:ext uri="{BB962C8B-B14F-4D97-AF65-F5344CB8AC3E}">
        <p14:creationId xmlns:p14="http://schemas.microsoft.com/office/powerpoint/2010/main" val="3111803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p:txBody>
          <a:bodyPr/>
          <a:lstStyle/>
          <a:p>
            <a:pPr algn="ctr"/>
            <a:r>
              <a:rPr lang="en-US" b="1" dirty="0">
                <a:latin typeface="Gill Sans MT" panose="020B0502020104020203" pitchFamily="34" charset="77"/>
              </a:rPr>
              <a:t>1.2 TOOLBAR BUTTONS</a:t>
            </a:r>
          </a:p>
        </p:txBody>
      </p:sp>
      <p:sp>
        <p:nvSpPr>
          <p:cNvPr id="5" name="TextBox 4">
            <a:extLst>
              <a:ext uri="{FF2B5EF4-FFF2-40B4-BE49-F238E27FC236}">
                <a16:creationId xmlns:a16="http://schemas.microsoft.com/office/drawing/2014/main" id="{8E9EFF86-E27B-4423-F908-91740818C1D8}"/>
              </a:ext>
            </a:extLst>
          </p:cNvPr>
          <p:cNvSpPr txBox="1"/>
          <p:nvPr/>
        </p:nvSpPr>
        <p:spPr>
          <a:xfrm>
            <a:off x="340191" y="1562130"/>
            <a:ext cx="10393002" cy="3108543"/>
          </a:xfrm>
          <a:prstGeom prst="rect">
            <a:avLst/>
          </a:prstGeom>
          <a:noFill/>
        </p:spPr>
        <p:txBody>
          <a:bodyPr wrap="square">
            <a:spAutoFit/>
          </a:bodyPr>
          <a:lstStyle/>
          <a:p>
            <a:r>
              <a:rPr lang="en-IN" sz="2800" dirty="0">
                <a:latin typeface="Gill Sans MT" panose="020B0502020104020203" pitchFamily="34" charset="77"/>
              </a:rPr>
              <a:t>Toolbars are groups of commands or functions (mostly icons, sometimes text) that offer quick access to frequently used features. Here’s a simplified breakdown:</a:t>
            </a:r>
          </a:p>
          <a:p>
            <a:r>
              <a:rPr lang="en-IN" sz="2800" b="1" dirty="0">
                <a:latin typeface="Gill Sans MT" panose="020B0502020104020203" pitchFamily="34" charset="77"/>
              </a:rPr>
              <a:t>Usage</a:t>
            </a:r>
          </a:p>
          <a:p>
            <a:pPr>
              <a:buFont typeface="Arial" panose="020B0604020202020204" pitchFamily="34" charset="0"/>
              <a:buChar char="•"/>
            </a:pPr>
            <a:r>
              <a:rPr lang="en-IN" sz="2800" dirty="0">
                <a:latin typeface="Gill Sans MT" panose="020B0502020104020203" pitchFamily="34" charset="77"/>
              </a:rPr>
              <a:t>Toolbars provide easy access to common commands across multiple screens.</a:t>
            </a:r>
          </a:p>
          <a:p>
            <a:pPr>
              <a:buFont typeface="Arial" panose="020B0604020202020204" pitchFamily="34" charset="0"/>
              <a:buChar char="•"/>
            </a:pPr>
            <a:r>
              <a:rPr lang="en-IN" sz="2800" dirty="0">
                <a:latin typeface="Gill Sans MT" panose="020B0502020104020203" pitchFamily="34" charset="77"/>
              </a:rPr>
              <a:t>They can replace some menu items or launch sub-applications.</a:t>
            </a:r>
          </a:p>
        </p:txBody>
      </p:sp>
    </p:spTree>
    <p:extLst>
      <p:ext uri="{BB962C8B-B14F-4D97-AF65-F5344CB8AC3E}">
        <p14:creationId xmlns:p14="http://schemas.microsoft.com/office/powerpoint/2010/main" val="3220190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p:txBody>
          <a:bodyPr/>
          <a:lstStyle/>
          <a:p>
            <a:pPr algn="ctr"/>
            <a:r>
              <a:rPr lang="en-US" b="1" dirty="0">
                <a:latin typeface="Gill Sans MT" panose="020B0502020104020203" pitchFamily="34" charset="77"/>
              </a:rPr>
              <a:t>1.2 TOOLBAR BUTTONS</a:t>
            </a:r>
          </a:p>
        </p:txBody>
      </p:sp>
      <p:sp>
        <p:nvSpPr>
          <p:cNvPr id="5" name="TextBox 4">
            <a:extLst>
              <a:ext uri="{FF2B5EF4-FFF2-40B4-BE49-F238E27FC236}">
                <a16:creationId xmlns:a16="http://schemas.microsoft.com/office/drawing/2014/main" id="{8E9EFF86-E27B-4423-F908-91740818C1D8}"/>
              </a:ext>
            </a:extLst>
          </p:cNvPr>
          <p:cNvSpPr txBox="1"/>
          <p:nvPr/>
        </p:nvSpPr>
        <p:spPr>
          <a:xfrm>
            <a:off x="340191" y="1562130"/>
            <a:ext cx="10393002" cy="4401205"/>
          </a:xfrm>
          <a:prstGeom prst="rect">
            <a:avLst/>
          </a:prstGeom>
          <a:noFill/>
        </p:spPr>
        <p:txBody>
          <a:bodyPr wrap="square">
            <a:spAutoFit/>
          </a:bodyPr>
          <a:lstStyle/>
          <a:p>
            <a:r>
              <a:rPr lang="en-IN" sz="2800" b="1" dirty="0">
                <a:latin typeface="Gill Sans MT" panose="020B0502020104020203" pitchFamily="34" charset="77"/>
              </a:rPr>
              <a:t>Structure</a:t>
            </a:r>
          </a:p>
          <a:p>
            <a:pPr>
              <a:buFont typeface="Arial" panose="020B0604020202020204" pitchFamily="34" charset="0"/>
              <a:buChar char="•"/>
            </a:pPr>
            <a:r>
              <a:rPr lang="en-IN" sz="2800" b="1" dirty="0">
                <a:latin typeface="Gill Sans MT" panose="020B0502020104020203" pitchFamily="34" charset="77"/>
              </a:rPr>
              <a:t>Icons</a:t>
            </a:r>
            <a:r>
              <a:rPr lang="en-IN" sz="2800" dirty="0">
                <a:latin typeface="Gill Sans MT" panose="020B0502020104020203" pitchFamily="34" charset="77"/>
              </a:rPr>
              <a:t>: Buttons should be the same size, with clear, unique icons centered and raised in appearance.</a:t>
            </a:r>
          </a:p>
          <a:p>
            <a:pPr>
              <a:buFont typeface="Arial" panose="020B0604020202020204" pitchFamily="34" charset="0"/>
              <a:buChar char="•"/>
            </a:pPr>
            <a:r>
              <a:rPr lang="en-IN" sz="2800" b="1" dirty="0">
                <a:latin typeface="Gill Sans MT" panose="020B0502020104020203" pitchFamily="34" charset="77"/>
              </a:rPr>
              <a:t>Text</a:t>
            </a:r>
            <a:r>
              <a:rPr lang="en-IN" sz="2800" dirty="0">
                <a:latin typeface="Gill Sans MT" panose="020B0502020104020203" pitchFamily="34" charset="77"/>
              </a:rPr>
              <a:t>: Labels should be clear and follow command button guidelines.</a:t>
            </a:r>
          </a:p>
          <a:p>
            <a:pPr>
              <a:buFont typeface="Arial" panose="020B0604020202020204" pitchFamily="34" charset="0"/>
              <a:buChar char="•"/>
            </a:pPr>
            <a:r>
              <a:rPr lang="en-IN" sz="2800" b="1" dirty="0">
                <a:latin typeface="Gill Sans MT" panose="020B0502020104020203" pitchFamily="34" charset="77"/>
              </a:rPr>
              <a:t>Consistency</a:t>
            </a:r>
            <a:r>
              <a:rPr lang="en-IN" sz="2800" dirty="0">
                <a:latin typeface="Gill Sans MT" panose="020B0502020104020203" pitchFamily="34" charset="77"/>
              </a:rPr>
              <a:t>: Use the same icons throughout the app.</a:t>
            </a:r>
          </a:p>
          <a:p>
            <a:r>
              <a:rPr lang="en-IN" sz="2800" b="1" dirty="0">
                <a:latin typeface="Gill Sans MT" panose="020B0502020104020203" pitchFamily="34" charset="77"/>
              </a:rPr>
              <a:t>Size</a:t>
            </a:r>
          </a:p>
          <a:p>
            <a:pPr>
              <a:buFont typeface="Arial" panose="020B0604020202020204" pitchFamily="34" charset="0"/>
              <a:buChar char="•"/>
            </a:pPr>
            <a:r>
              <a:rPr lang="en-IN" sz="2800" b="1" dirty="0">
                <a:latin typeface="Gill Sans MT" panose="020B0502020104020203" pitchFamily="34" charset="77"/>
              </a:rPr>
              <a:t>Buttons</a:t>
            </a:r>
            <a:r>
              <a:rPr lang="en-IN" sz="2800" dirty="0">
                <a:latin typeface="Gill Sans MT" panose="020B0502020104020203" pitchFamily="34" charset="77"/>
              </a:rPr>
              <a:t>: Typically 24x22 or 32x30 pixels. Larger buttons for high-resolution screens.</a:t>
            </a:r>
          </a:p>
          <a:p>
            <a:pPr>
              <a:buFont typeface="Arial" panose="020B0604020202020204" pitchFamily="34" charset="0"/>
              <a:buChar char="•"/>
            </a:pPr>
            <a:r>
              <a:rPr lang="en-IN" sz="2800" b="1" dirty="0">
                <a:latin typeface="Gill Sans MT" panose="020B0502020104020203" pitchFamily="34" charset="77"/>
              </a:rPr>
              <a:t>Icons</a:t>
            </a:r>
            <a:r>
              <a:rPr lang="en-IN" sz="2800" dirty="0">
                <a:latin typeface="Gill Sans MT" panose="020B0502020104020203" pitchFamily="34" charset="77"/>
              </a:rPr>
              <a:t>: Common sizes are 16x16 or 14x24 pixels.</a:t>
            </a:r>
          </a:p>
          <a:p>
            <a:r>
              <a:rPr lang="en-IN" sz="2800" dirty="0">
                <a:latin typeface="Gill Sans MT" panose="020B0502020104020203" pitchFamily="34" charset="77"/>
              </a:rPr>
              <a:t>.</a:t>
            </a:r>
          </a:p>
        </p:txBody>
      </p:sp>
    </p:spTree>
    <p:extLst>
      <p:ext uri="{BB962C8B-B14F-4D97-AF65-F5344CB8AC3E}">
        <p14:creationId xmlns:p14="http://schemas.microsoft.com/office/powerpoint/2010/main" val="660101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p:txBody>
          <a:bodyPr/>
          <a:lstStyle/>
          <a:p>
            <a:pPr algn="ctr"/>
            <a:r>
              <a:rPr lang="en-US" b="1" dirty="0">
                <a:latin typeface="Gill Sans MT" panose="020B0502020104020203" pitchFamily="34" charset="77"/>
              </a:rPr>
              <a:t>1.2  TOOLBAR BUTTONS</a:t>
            </a:r>
          </a:p>
        </p:txBody>
      </p:sp>
      <p:sp>
        <p:nvSpPr>
          <p:cNvPr id="5" name="TextBox 4">
            <a:extLst>
              <a:ext uri="{FF2B5EF4-FFF2-40B4-BE49-F238E27FC236}">
                <a16:creationId xmlns:a16="http://schemas.microsoft.com/office/drawing/2014/main" id="{8E9EFF86-E27B-4423-F908-91740818C1D8}"/>
              </a:ext>
            </a:extLst>
          </p:cNvPr>
          <p:cNvSpPr txBox="1"/>
          <p:nvPr/>
        </p:nvSpPr>
        <p:spPr>
          <a:xfrm>
            <a:off x="340191" y="1562130"/>
            <a:ext cx="10393002" cy="3970318"/>
          </a:xfrm>
          <a:prstGeom prst="rect">
            <a:avLst/>
          </a:prstGeom>
          <a:noFill/>
        </p:spPr>
        <p:txBody>
          <a:bodyPr wrap="square">
            <a:spAutoFit/>
          </a:bodyPr>
          <a:lstStyle/>
          <a:p>
            <a:r>
              <a:rPr lang="en-IN" sz="2800" b="1" dirty="0">
                <a:latin typeface="Gill Sans MT" panose="020B0502020104020203" pitchFamily="34" charset="77"/>
              </a:rPr>
              <a:t>Organization</a:t>
            </a:r>
          </a:p>
          <a:p>
            <a:pPr>
              <a:buFont typeface="Arial" panose="020B0604020202020204" pitchFamily="34" charset="0"/>
              <a:buChar char="•"/>
            </a:pPr>
            <a:r>
              <a:rPr lang="en-IN" sz="2800" dirty="0">
                <a:latin typeface="Gill Sans MT" panose="020B0502020104020203" pitchFamily="34" charset="77"/>
              </a:rPr>
              <a:t>Group related buttons together.</a:t>
            </a:r>
          </a:p>
          <a:p>
            <a:pPr>
              <a:buFont typeface="Arial" panose="020B0604020202020204" pitchFamily="34" charset="0"/>
              <a:buChar char="•"/>
            </a:pPr>
            <a:r>
              <a:rPr lang="en-IN" sz="2800" dirty="0">
                <a:latin typeface="Gill Sans MT" panose="020B0502020104020203" pitchFamily="34" charset="77"/>
              </a:rPr>
              <a:t>Place frequently used buttons on the left (or top if vertical).</a:t>
            </a:r>
          </a:p>
          <a:p>
            <a:pPr>
              <a:buFont typeface="Arial" panose="020B0604020202020204" pitchFamily="34" charset="0"/>
              <a:buChar char="•"/>
            </a:pPr>
            <a:r>
              <a:rPr lang="en-IN" sz="2800" dirty="0">
                <a:latin typeface="Gill Sans MT" panose="020B0502020104020203" pitchFamily="34" charset="77"/>
              </a:rPr>
              <a:t>Separate destructive buttons from others.</a:t>
            </a:r>
          </a:p>
          <a:p>
            <a:r>
              <a:rPr lang="en-IN" sz="2800" b="1" dirty="0">
                <a:latin typeface="Gill Sans MT" panose="020B0502020104020203" pitchFamily="34" charset="77"/>
              </a:rPr>
              <a:t>Location</a:t>
            </a:r>
          </a:p>
          <a:p>
            <a:pPr>
              <a:buFont typeface="Arial" panose="020B0604020202020204" pitchFamily="34" charset="0"/>
              <a:buChar char="•"/>
            </a:pPr>
            <a:r>
              <a:rPr lang="en-IN" sz="2800" dirty="0">
                <a:latin typeface="Gill Sans MT" panose="020B0502020104020203" pitchFamily="34" charset="77"/>
              </a:rPr>
              <a:t>Place the main toolbar across the top of the window.</a:t>
            </a:r>
          </a:p>
          <a:p>
            <a:pPr>
              <a:buFont typeface="Arial" panose="020B0604020202020204" pitchFamily="34" charset="0"/>
              <a:buChar char="•"/>
            </a:pPr>
            <a:r>
              <a:rPr lang="en-IN" sz="2800" dirty="0">
                <a:latin typeface="Gill Sans MT" panose="020B0502020104020203" pitchFamily="34" charset="77"/>
              </a:rPr>
              <a:t>Allow users to move or turn the toolbar on/off and access toolbar functions through menus.</a:t>
            </a:r>
          </a:p>
          <a:p>
            <a:r>
              <a:rPr lang="en-IN" sz="2800" dirty="0">
                <a:latin typeface="Gill Sans MT" panose="020B0502020104020203" pitchFamily="34" charset="77"/>
              </a:rPr>
              <a:t>.</a:t>
            </a:r>
          </a:p>
        </p:txBody>
      </p:sp>
    </p:spTree>
    <p:extLst>
      <p:ext uri="{BB962C8B-B14F-4D97-AF65-F5344CB8AC3E}">
        <p14:creationId xmlns:p14="http://schemas.microsoft.com/office/powerpoint/2010/main" val="2342756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p:txBody>
          <a:bodyPr/>
          <a:lstStyle/>
          <a:p>
            <a:pPr algn="ctr"/>
            <a:r>
              <a:rPr lang="en-US" b="1" dirty="0">
                <a:latin typeface="Gill Sans MT" panose="020B0502020104020203" pitchFamily="34" charset="77"/>
              </a:rPr>
              <a:t>1.2 TOOLBAR BUTTONS</a:t>
            </a:r>
          </a:p>
        </p:txBody>
      </p:sp>
      <p:sp>
        <p:nvSpPr>
          <p:cNvPr id="5" name="TextBox 4">
            <a:extLst>
              <a:ext uri="{FF2B5EF4-FFF2-40B4-BE49-F238E27FC236}">
                <a16:creationId xmlns:a16="http://schemas.microsoft.com/office/drawing/2014/main" id="{8E9EFF86-E27B-4423-F908-91740818C1D8}"/>
              </a:ext>
            </a:extLst>
          </p:cNvPr>
          <p:cNvSpPr txBox="1"/>
          <p:nvPr/>
        </p:nvSpPr>
        <p:spPr>
          <a:xfrm>
            <a:off x="340191" y="1562130"/>
            <a:ext cx="9197348" cy="5262979"/>
          </a:xfrm>
          <a:prstGeom prst="rect">
            <a:avLst/>
          </a:prstGeom>
          <a:noFill/>
        </p:spPr>
        <p:txBody>
          <a:bodyPr wrap="square">
            <a:spAutoFit/>
          </a:bodyPr>
          <a:lstStyle/>
          <a:p>
            <a:pPr algn="just"/>
            <a:r>
              <a:rPr lang="en-IN" sz="2800" b="1" dirty="0">
                <a:latin typeface="Gill Sans MT" panose="020B0502020104020203" pitchFamily="34" charset="77"/>
              </a:rPr>
              <a:t>Customization</a:t>
            </a:r>
          </a:p>
          <a:p>
            <a:pPr algn="just">
              <a:buFont typeface="Arial" panose="020B0604020202020204" pitchFamily="34" charset="0"/>
              <a:buChar char="•"/>
            </a:pPr>
            <a:r>
              <a:rPr lang="en-IN" sz="2800" dirty="0">
                <a:latin typeface="Gill Sans MT" panose="020B0502020104020203" pitchFamily="34" charset="77"/>
              </a:rPr>
              <a:t>Let users customize or turn off the toolbar but provide a default setup.</a:t>
            </a:r>
          </a:p>
          <a:p>
            <a:pPr algn="just"/>
            <a:r>
              <a:rPr lang="en-IN" sz="2800" b="1" dirty="0">
                <a:latin typeface="Gill Sans MT" panose="020B0502020104020203" pitchFamily="34" charset="77"/>
              </a:rPr>
              <a:t>Keyboard Shortcuts</a:t>
            </a:r>
          </a:p>
          <a:p>
            <a:pPr algn="just">
              <a:buFont typeface="Arial" panose="020B0604020202020204" pitchFamily="34" charset="0"/>
              <a:buChar char="•"/>
            </a:pPr>
            <a:r>
              <a:rPr lang="en-IN" sz="2800" dirty="0">
                <a:latin typeface="Gill Sans MT" panose="020B0502020104020203" pitchFamily="34" charset="77"/>
              </a:rPr>
              <a:t>Assign keyboard shortcuts (mnemonics) to toolbar buttons for quick access.</a:t>
            </a:r>
          </a:p>
          <a:p>
            <a:pPr algn="just"/>
            <a:r>
              <a:rPr lang="en-IN" sz="2800" b="1" dirty="0">
                <a:latin typeface="Gill Sans MT" panose="020B0502020104020203" pitchFamily="34" charset="77"/>
              </a:rPr>
              <a:t>Activation</a:t>
            </a:r>
          </a:p>
          <a:p>
            <a:pPr algn="just">
              <a:buFont typeface="Arial" panose="020B0604020202020204" pitchFamily="34" charset="0"/>
              <a:buChar char="•"/>
            </a:pPr>
            <a:r>
              <a:rPr lang="en-IN" sz="2800" dirty="0">
                <a:latin typeface="Gill Sans MT" panose="020B0502020104020203" pitchFamily="34" charset="77"/>
              </a:rPr>
              <a:t>Highlight buttons visually when hovered or pressed. </a:t>
            </a:r>
            <a:r>
              <a:rPr lang="en-IN" sz="2800" dirty="0" err="1">
                <a:latin typeface="Gill Sans MT" panose="020B0502020104020203" pitchFamily="34" charset="77"/>
              </a:rPr>
              <a:t>Grayed</a:t>
            </a:r>
            <a:r>
              <a:rPr lang="en-IN" sz="2800" dirty="0">
                <a:latin typeface="Gill Sans MT" panose="020B0502020104020203" pitchFamily="34" charset="77"/>
              </a:rPr>
              <a:t>-out buttons indicate unavailable actions.</a:t>
            </a:r>
          </a:p>
          <a:p>
            <a:pPr algn="just"/>
            <a:r>
              <a:rPr lang="en-IN" sz="2800" dirty="0">
                <a:latin typeface="Gill Sans MT" panose="020B0502020104020203" pitchFamily="34" charset="77"/>
              </a:rPr>
              <a:t>This ensures toolbars are user-friendly, organized, and customizable.</a:t>
            </a:r>
          </a:p>
          <a:p>
            <a:pPr algn="just"/>
            <a:r>
              <a:rPr lang="en-IN" sz="2800" dirty="0">
                <a:latin typeface="Gill Sans MT" panose="020B0502020104020203" pitchFamily="34" charset="77"/>
              </a:rPr>
              <a:t>.</a:t>
            </a:r>
          </a:p>
        </p:txBody>
      </p:sp>
    </p:spTree>
    <p:extLst>
      <p:ext uri="{BB962C8B-B14F-4D97-AF65-F5344CB8AC3E}">
        <p14:creationId xmlns:p14="http://schemas.microsoft.com/office/powerpoint/2010/main" val="468605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ED4D0-6289-7440-C0D2-299BF161BFD5}"/>
              </a:ext>
            </a:extLst>
          </p:cNvPr>
          <p:cNvSpPr>
            <a:spLocks noGrp="1"/>
          </p:cNvSpPr>
          <p:nvPr>
            <p:ph type="title"/>
          </p:nvPr>
        </p:nvSpPr>
        <p:spPr>
          <a:xfrm>
            <a:off x="677334" y="0"/>
            <a:ext cx="8596668" cy="548640"/>
          </a:xfrm>
        </p:spPr>
        <p:txBody>
          <a:bodyPr>
            <a:normAutofit fontScale="90000"/>
          </a:bodyPr>
          <a:lstStyle/>
          <a:p>
            <a:r>
              <a:rPr lang="en-US" dirty="0"/>
              <a:t>Multimedia</a:t>
            </a:r>
          </a:p>
        </p:txBody>
      </p:sp>
      <p:sp>
        <p:nvSpPr>
          <p:cNvPr id="4" name="TextBox 3">
            <a:extLst>
              <a:ext uri="{FF2B5EF4-FFF2-40B4-BE49-F238E27FC236}">
                <a16:creationId xmlns:a16="http://schemas.microsoft.com/office/drawing/2014/main" id="{C72FC4B8-034E-D283-C1C1-A35749700BD2}"/>
              </a:ext>
            </a:extLst>
          </p:cNvPr>
          <p:cNvSpPr txBox="1"/>
          <p:nvPr/>
        </p:nvSpPr>
        <p:spPr>
          <a:xfrm>
            <a:off x="585894" y="548640"/>
            <a:ext cx="8596668" cy="6124754"/>
          </a:xfrm>
          <a:prstGeom prst="rect">
            <a:avLst/>
          </a:prstGeom>
          <a:noFill/>
        </p:spPr>
        <p:txBody>
          <a:bodyPr wrap="square">
            <a:spAutoFit/>
          </a:bodyPr>
          <a:lstStyle/>
          <a:p>
            <a:pPr algn="just"/>
            <a:r>
              <a:rPr lang="en-IN" sz="2800" b="1" dirty="0">
                <a:latin typeface="Gill Sans MT" panose="020B0502020104020203" pitchFamily="34" charset="77"/>
              </a:rPr>
              <a:t>Multimedia</a:t>
            </a:r>
            <a:r>
              <a:rPr lang="en-IN" sz="2800" dirty="0">
                <a:latin typeface="Gill Sans MT" panose="020B0502020104020203" pitchFamily="34" charset="77"/>
              </a:rPr>
              <a:t> refers to using more than one type of media (e.g., text, images, audio, video, animations) to communicate on a webpage.</a:t>
            </a:r>
          </a:p>
          <a:p>
            <a:pPr algn="just"/>
            <a:r>
              <a:rPr lang="en-IN" sz="2800" dirty="0">
                <a:solidFill>
                  <a:srgbClr val="FF0000"/>
                </a:solidFill>
                <a:latin typeface="Gill Sans MT" panose="020B0502020104020203" pitchFamily="34" charset="77"/>
              </a:rPr>
              <a:t>Advantages</a:t>
            </a:r>
          </a:p>
          <a:p>
            <a:pPr marL="457200" indent="-457200" algn="just">
              <a:buFont typeface="Wingdings" pitchFamily="2" charset="2"/>
              <a:buChar char="Ø"/>
            </a:pPr>
            <a:r>
              <a:rPr lang="en-IN" sz="2800" b="1" dirty="0"/>
              <a:t>Captures attention</a:t>
            </a:r>
            <a:r>
              <a:rPr lang="en-IN" sz="2800" dirty="0"/>
              <a:t>: Using visuals, videos, or audio can keep visitors more engaged than just plain text.</a:t>
            </a:r>
            <a:endParaRPr lang="en-IN" sz="2800" dirty="0">
              <a:latin typeface="Gill Sans MT" panose="020B0502020104020203" pitchFamily="34" charset="77"/>
            </a:endParaRPr>
          </a:p>
          <a:p>
            <a:pPr marL="457200" indent="-457200" algn="just">
              <a:buFont typeface="Wingdings" pitchFamily="2" charset="2"/>
              <a:buChar char="Ø"/>
            </a:pPr>
            <a:r>
              <a:rPr lang="en-IN" sz="2800" b="1" dirty="0"/>
              <a:t>Conveys complex information quickly</a:t>
            </a:r>
            <a:r>
              <a:rPr lang="en-IN" sz="2800" dirty="0"/>
              <a:t>: Some things are easier to explain with a picture, diagram, or video rather than words.</a:t>
            </a:r>
          </a:p>
          <a:p>
            <a:pPr marL="457200" indent="-457200" algn="just">
              <a:buFont typeface="Wingdings" pitchFamily="2" charset="2"/>
              <a:buChar char="Ø"/>
            </a:pPr>
            <a:r>
              <a:rPr lang="en-IN" sz="2800" b="1" dirty="0"/>
              <a:t>Accessibility for users with disabilities</a:t>
            </a:r>
            <a:r>
              <a:rPr lang="en-IN" sz="2800" dirty="0"/>
              <a:t>: Multimedia can make the web more accessible, like audio descriptions for visually impaired users or closed captions for people who are deaf.</a:t>
            </a:r>
            <a:endParaRPr lang="en-US" sz="2800" dirty="0">
              <a:latin typeface="Gill Sans MT" panose="020B0502020104020203" pitchFamily="34" charset="77"/>
            </a:endParaRPr>
          </a:p>
        </p:txBody>
      </p:sp>
    </p:spTree>
    <p:extLst>
      <p:ext uri="{BB962C8B-B14F-4D97-AF65-F5344CB8AC3E}">
        <p14:creationId xmlns:p14="http://schemas.microsoft.com/office/powerpoint/2010/main" val="1179846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D6580-8875-1313-F13E-3A227291C474}"/>
              </a:ext>
            </a:extLst>
          </p:cNvPr>
          <p:cNvSpPr>
            <a:spLocks noGrp="1"/>
          </p:cNvSpPr>
          <p:nvPr>
            <p:ph type="title"/>
          </p:nvPr>
        </p:nvSpPr>
        <p:spPr/>
        <p:txBody>
          <a:bodyPr/>
          <a:lstStyle/>
          <a:p>
            <a:r>
              <a:rPr lang="en-IN" dirty="0"/>
              <a:t>Drawbacks of Overusing Multimedia</a:t>
            </a:r>
            <a:endParaRPr lang="en-US" dirty="0"/>
          </a:p>
        </p:txBody>
      </p:sp>
      <p:sp>
        <p:nvSpPr>
          <p:cNvPr id="4" name="TextBox 3">
            <a:extLst>
              <a:ext uri="{FF2B5EF4-FFF2-40B4-BE49-F238E27FC236}">
                <a16:creationId xmlns:a16="http://schemas.microsoft.com/office/drawing/2014/main" id="{A1F4E86B-F792-8F76-7B4D-67C79462208A}"/>
              </a:ext>
            </a:extLst>
          </p:cNvPr>
          <p:cNvSpPr txBox="1"/>
          <p:nvPr/>
        </p:nvSpPr>
        <p:spPr>
          <a:xfrm>
            <a:off x="677334" y="1189990"/>
            <a:ext cx="8935296" cy="5262979"/>
          </a:xfrm>
          <a:prstGeom prst="rect">
            <a:avLst/>
          </a:prstGeom>
          <a:noFill/>
        </p:spPr>
        <p:txBody>
          <a:bodyPr wrap="square">
            <a:spAutoFit/>
          </a:bodyPr>
          <a:lstStyle/>
          <a:p>
            <a:pPr algn="just"/>
            <a:r>
              <a:rPr lang="en-IN" sz="2800" b="1" dirty="0">
                <a:latin typeface="Gill Sans MT" panose="020B0502020104020203" pitchFamily="34" charset="77"/>
              </a:rPr>
              <a:t>Slow loading times</a:t>
            </a:r>
            <a:r>
              <a:rPr lang="en-IN" sz="2800" dirty="0">
                <a:latin typeface="Gill Sans MT" panose="020B0502020104020203" pitchFamily="34" charset="77"/>
              </a:rPr>
              <a:t>: Heavy images or videos can make websites load slower, which frustrates users, especially on slow internet connections.</a:t>
            </a:r>
          </a:p>
          <a:p>
            <a:pPr algn="just">
              <a:buFont typeface="Arial" panose="020B0604020202020204" pitchFamily="34" charset="0"/>
              <a:buChar char="•"/>
            </a:pPr>
            <a:r>
              <a:rPr lang="en-IN" sz="2800" b="1" dirty="0">
                <a:latin typeface="Gill Sans MT" panose="020B0502020104020203" pitchFamily="34" charset="77"/>
              </a:rPr>
              <a:t>Example</a:t>
            </a:r>
            <a:r>
              <a:rPr lang="en-IN" sz="2800" dirty="0">
                <a:latin typeface="Gill Sans MT" panose="020B0502020104020203" pitchFamily="34" charset="77"/>
              </a:rPr>
              <a:t>: Imagine waiting for a website to load because it's filled with large images and videos—you might leave before it even finishes loading.</a:t>
            </a:r>
          </a:p>
          <a:p>
            <a:pPr algn="just">
              <a:buFont typeface="Arial" panose="020B0604020202020204" pitchFamily="34" charset="0"/>
              <a:buChar char="•"/>
            </a:pPr>
            <a:r>
              <a:rPr lang="en-IN" sz="2800" b="1" dirty="0">
                <a:latin typeface="Gill Sans MT" panose="020B0502020104020203" pitchFamily="34" charset="77"/>
              </a:rPr>
              <a:t>User confusion and frustration</a:t>
            </a:r>
            <a:r>
              <a:rPr lang="en-IN" sz="2800" dirty="0">
                <a:latin typeface="Gill Sans MT" panose="020B0502020104020203" pitchFamily="34" charset="77"/>
              </a:rPr>
              <a:t>: When multimedia is overused or used in the wrong way, it can make it hard for users to find the information they’re looking for.</a:t>
            </a:r>
          </a:p>
          <a:p>
            <a:pPr algn="just">
              <a:buFont typeface="Arial" panose="020B0604020202020204" pitchFamily="34" charset="0"/>
              <a:buChar char="•"/>
            </a:pPr>
            <a:r>
              <a:rPr lang="en-IN" sz="2800" b="1" dirty="0">
                <a:latin typeface="Gill Sans MT" panose="020B0502020104020203" pitchFamily="34" charset="77"/>
              </a:rPr>
              <a:t>Accessibility issues</a:t>
            </a:r>
            <a:r>
              <a:rPr lang="en-IN" sz="2800" dirty="0">
                <a:latin typeface="Gill Sans MT" panose="020B0502020104020203" pitchFamily="34" charset="77"/>
              </a:rPr>
              <a:t>: Some multimedia elements may not be accessible to people with disabilities if not properly designed.</a:t>
            </a:r>
          </a:p>
        </p:txBody>
      </p:sp>
    </p:spTree>
    <p:extLst>
      <p:ext uri="{BB962C8B-B14F-4D97-AF65-F5344CB8AC3E}">
        <p14:creationId xmlns:p14="http://schemas.microsoft.com/office/powerpoint/2010/main" val="393954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p:txBody>
          <a:bodyPr/>
          <a:lstStyle/>
          <a:p>
            <a:pPr algn="ctr"/>
            <a:r>
              <a:rPr lang="en-US" b="1" dirty="0">
                <a:latin typeface="Gill Sans MT" panose="020B0502020104020203" pitchFamily="34" charset="77"/>
              </a:rPr>
              <a:t>Choose the proper screen based controls</a:t>
            </a:r>
          </a:p>
        </p:txBody>
      </p:sp>
      <p:sp>
        <p:nvSpPr>
          <p:cNvPr id="5" name="TextBox 4">
            <a:extLst>
              <a:ext uri="{FF2B5EF4-FFF2-40B4-BE49-F238E27FC236}">
                <a16:creationId xmlns:a16="http://schemas.microsoft.com/office/drawing/2014/main" id="{1E4EC005-9780-95CD-97C1-59A911CA3108}"/>
              </a:ext>
            </a:extLst>
          </p:cNvPr>
          <p:cNvSpPr txBox="1"/>
          <p:nvPr/>
        </p:nvSpPr>
        <p:spPr>
          <a:xfrm>
            <a:off x="677334" y="1930400"/>
            <a:ext cx="9064074" cy="4154984"/>
          </a:xfrm>
          <a:prstGeom prst="rect">
            <a:avLst/>
          </a:prstGeom>
          <a:noFill/>
        </p:spPr>
        <p:txBody>
          <a:bodyPr wrap="square">
            <a:spAutoFit/>
          </a:bodyPr>
          <a:lstStyle/>
          <a:p>
            <a:r>
              <a:rPr lang="en-IN" sz="2400" dirty="0">
                <a:latin typeface="Gill Sans MT" panose="020B0502020104020203" pitchFamily="34" charset="77"/>
              </a:rPr>
              <a:t>Screen controls, or widgets, are the parts of a screen you interact with. They can:</a:t>
            </a:r>
          </a:p>
          <a:p>
            <a:pPr>
              <a:buFont typeface="Arial" panose="020B0604020202020204" pitchFamily="34" charset="0"/>
              <a:buChar char="•"/>
            </a:pPr>
            <a:r>
              <a:rPr lang="en-IN" sz="2400" dirty="0">
                <a:latin typeface="Gill Sans MT" panose="020B0502020104020203" pitchFamily="34" charset="77"/>
              </a:rPr>
              <a:t>Let you enter or pick a value (like typing in a number or choosing from a list).</a:t>
            </a:r>
          </a:p>
          <a:p>
            <a:pPr>
              <a:buFont typeface="Arial" panose="020B0604020202020204" pitchFamily="34" charset="0"/>
              <a:buChar char="•"/>
            </a:pPr>
            <a:r>
              <a:rPr lang="en-IN" sz="2400" dirty="0">
                <a:latin typeface="Gill Sans MT" panose="020B0502020104020203" pitchFamily="34" charset="77"/>
              </a:rPr>
              <a:t>Allow you to change or edit a value (like updating your address).</a:t>
            </a:r>
          </a:p>
          <a:p>
            <a:pPr>
              <a:buFont typeface="Arial" panose="020B0604020202020204" pitchFamily="34" charset="0"/>
              <a:buChar char="•"/>
            </a:pPr>
            <a:r>
              <a:rPr lang="en-IN" sz="2400" dirty="0">
                <a:latin typeface="Gill Sans MT" panose="020B0502020104020203" pitchFamily="34" charset="77"/>
              </a:rPr>
              <a:t>Show you text, numbers, or images (like displaying your name or a picture).</a:t>
            </a:r>
          </a:p>
          <a:p>
            <a:pPr>
              <a:buFont typeface="Arial" panose="020B0604020202020204" pitchFamily="34" charset="0"/>
              <a:buChar char="•"/>
            </a:pPr>
            <a:r>
              <a:rPr lang="en-IN" sz="2400" dirty="0">
                <a:latin typeface="Gill Sans MT" panose="020B0502020104020203" pitchFamily="34" charset="77"/>
              </a:rPr>
              <a:t>Perform actions when you click or tap them (like saving a file or sending a message).</a:t>
            </a:r>
          </a:p>
          <a:p>
            <a:pPr>
              <a:buFont typeface="Arial" panose="020B0604020202020204" pitchFamily="34" charset="0"/>
              <a:buChar char="•"/>
            </a:pPr>
            <a:r>
              <a:rPr lang="en-IN" sz="2400" dirty="0">
                <a:latin typeface="Gill Sans MT" panose="020B0502020104020203" pitchFamily="34" charset="77"/>
              </a:rPr>
              <a:t>Provide extra options or information in a pop-up window (like showing more details when you hover over a button).</a:t>
            </a:r>
          </a:p>
        </p:txBody>
      </p:sp>
    </p:spTree>
    <p:extLst>
      <p:ext uri="{BB962C8B-B14F-4D97-AF65-F5344CB8AC3E}">
        <p14:creationId xmlns:p14="http://schemas.microsoft.com/office/powerpoint/2010/main" val="38393800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00D31-E964-D4A5-47DC-F21C8822E2A7}"/>
              </a:ext>
            </a:extLst>
          </p:cNvPr>
          <p:cNvSpPr>
            <a:spLocks noGrp="1"/>
          </p:cNvSpPr>
          <p:nvPr>
            <p:ph type="title"/>
          </p:nvPr>
        </p:nvSpPr>
        <p:spPr>
          <a:xfrm>
            <a:off x="677334" y="609600"/>
            <a:ext cx="8596668" cy="601980"/>
          </a:xfrm>
        </p:spPr>
        <p:txBody>
          <a:bodyPr>
            <a:normAutofit fontScale="90000"/>
          </a:bodyPr>
          <a:lstStyle/>
          <a:p>
            <a:r>
              <a:rPr lang="en-US" dirty="0"/>
              <a:t>1.Graphics</a:t>
            </a:r>
          </a:p>
        </p:txBody>
      </p:sp>
      <p:sp>
        <p:nvSpPr>
          <p:cNvPr id="3" name="TextBox 2">
            <a:extLst>
              <a:ext uri="{FF2B5EF4-FFF2-40B4-BE49-F238E27FC236}">
                <a16:creationId xmlns:a16="http://schemas.microsoft.com/office/drawing/2014/main" id="{62C6FAD0-D1DF-104B-B5D1-C6D426FCF689}"/>
              </a:ext>
            </a:extLst>
          </p:cNvPr>
          <p:cNvSpPr txBox="1"/>
          <p:nvPr/>
        </p:nvSpPr>
        <p:spPr>
          <a:xfrm>
            <a:off x="330142" y="1783080"/>
            <a:ext cx="11531716" cy="5262979"/>
          </a:xfrm>
          <a:prstGeom prst="rect">
            <a:avLst/>
          </a:prstGeom>
          <a:noFill/>
        </p:spPr>
        <p:txBody>
          <a:bodyPr wrap="square" rtlCol="0">
            <a:spAutoFit/>
          </a:bodyPr>
          <a:lstStyle/>
          <a:p>
            <a:pPr algn="just"/>
            <a:r>
              <a:rPr lang="en-IN" sz="2400" b="1" dirty="0"/>
              <a:t>Purpose of Graphics</a:t>
            </a:r>
          </a:p>
          <a:p>
            <a:pPr algn="just"/>
            <a:r>
              <a:rPr lang="en-IN" sz="2400" dirty="0"/>
              <a:t>Graphics on a webpage are </a:t>
            </a:r>
            <a:r>
              <a:rPr lang="en-IN" sz="2400" b="1" dirty="0"/>
              <a:t>not just for decoration</a:t>
            </a:r>
            <a:r>
              <a:rPr lang="en-IN" sz="2400" dirty="0"/>
              <a:t>. </a:t>
            </a:r>
          </a:p>
          <a:p>
            <a:pPr algn="just"/>
            <a:r>
              <a:rPr lang="en-IN" sz="2400" dirty="0"/>
              <a:t>Each graphic should serve a purpose that improves the user experience. </a:t>
            </a:r>
          </a:p>
          <a:p>
            <a:pPr algn="just"/>
            <a:r>
              <a:rPr lang="en-IN" sz="2400" dirty="0"/>
              <a:t>The five main purposes of graphics are:</a:t>
            </a:r>
          </a:p>
          <a:p>
            <a:pPr algn="just">
              <a:buFont typeface="Arial" panose="020B0604020202020204" pitchFamily="34" charset="0"/>
              <a:buChar char="•"/>
            </a:pPr>
            <a:r>
              <a:rPr lang="en-IN" sz="2400" b="1" dirty="0"/>
              <a:t>Navigational</a:t>
            </a:r>
            <a:r>
              <a:rPr lang="en-IN" sz="2400" dirty="0"/>
              <a:t>: Help users find their way around the site (e.g., icons for menus or links).</a:t>
            </a:r>
          </a:p>
          <a:p>
            <a:pPr algn="just">
              <a:buFont typeface="Arial" panose="020B0604020202020204" pitchFamily="34" charset="0"/>
              <a:buChar char="•"/>
            </a:pPr>
            <a:r>
              <a:rPr lang="en-IN" sz="2400" b="1" dirty="0"/>
              <a:t>Representational</a:t>
            </a:r>
            <a:r>
              <a:rPr lang="en-IN" sz="2400" dirty="0"/>
              <a:t>: Show what’s being talked about in the text (e.g., an image of a product).</a:t>
            </a:r>
          </a:p>
          <a:p>
            <a:pPr algn="just">
              <a:buFont typeface="Arial" panose="020B0604020202020204" pitchFamily="34" charset="0"/>
              <a:buChar char="•"/>
            </a:pPr>
            <a:r>
              <a:rPr lang="en-IN" sz="2400" b="1" dirty="0"/>
              <a:t>Organizational</a:t>
            </a:r>
            <a:r>
              <a:rPr lang="en-IN" sz="2400" dirty="0"/>
              <a:t>: Show relationships between items (e.g., flowcharts or diagrams).</a:t>
            </a:r>
          </a:p>
          <a:p>
            <a:pPr algn="just">
              <a:buFont typeface="Arial" panose="020B0604020202020204" pitchFamily="34" charset="0"/>
              <a:buChar char="•"/>
            </a:pPr>
            <a:r>
              <a:rPr lang="en-IN" sz="2400" b="1" dirty="0"/>
              <a:t>Explanative</a:t>
            </a:r>
            <a:r>
              <a:rPr lang="en-IN" sz="2400" dirty="0"/>
              <a:t>: Demonstrate how something works (e.g., a step-by-step illustration).</a:t>
            </a:r>
          </a:p>
          <a:p>
            <a:pPr algn="just">
              <a:buFont typeface="Arial" panose="020B0604020202020204" pitchFamily="34" charset="0"/>
              <a:buChar char="•"/>
            </a:pPr>
            <a:r>
              <a:rPr lang="en-IN" sz="2400" b="1" dirty="0"/>
              <a:t>Decorative</a:t>
            </a:r>
            <a:r>
              <a:rPr lang="en-IN" sz="2400" dirty="0"/>
              <a:t>: Add visual appeal, but this should always support the site's overall message.</a:t>
            </a:r>
          </a:p>
          <a:p>
            <a:pPr algn="just"/>
            <a:endParaRPr lang="en-US" sz="2400" dirty="0"/>
          </a:p>
        </p:txBody>
      </p:sp>
    </p:spTree>
    <p:extLst>
      <p:ext uri="{BB962C8B-B14F-4D97-AF65-F5344CB8AC3E}">
        <p14:creationId xmlns:p14="http://schemas.microsoft.com/office/powerpoint/2010/main" val="2941576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00D31-E964-D4A5-47DC-F21C8822E2A7}"/>
              </a:ext>
            </a:extLst>
          </p:cNvPr>
          <p:cNvSpPr>
            <a:spLocks noGrp="1"/>
          </p:cNvSpPr>
          <p:nvPr>
            <p:ph type="title"/>
          </p:nvPr>
        </p:nvSpPr>
        <p:spPr>
          <a:xfrm>
            <a:off x="677334" y="609600"/>
            <a:ext cx="8596668" cy="601980"/>
          </a:xfrm>
        </p:spPr>
        <p:txBody>
          <a:bodyPr>
            <a:normAutofit fontScale="90000"/>
          </a:bodyPr>
          <a:lstStyle/>
          <a:p>
            <a:r>
              <a:rPr lang="en-US" dirty="0"/>
              <a:t>Graphics</a:t>
            </a:r>
          </a:p>
        </p:txBody>
      </p:sp>
      <p:sp>
        <p:nvSpPr>
          <p:cNvPr id="3" name="TextBox 2">
            <a:extLst>
              <a:ext uri="{FF2B5EF4-FFF2-40B4-BE49-F238E27FC236}">
                <a16:creationId xmlns:a16="http://schemas.microsoft.com/office/drawing/2014/main" id="{62C6FAD0-D1DF-104B-B5D1-C6D426FCF689}"/>
              </a:ext>
            </a:extLst>
          </p:cNvPr>
          <p:cNvSpPr txBox="1"/>
          <p:nvPr/>
        </p:nvSpPr>
        <p:spPr>
          <a:xfrm>
            <a:off x="410152" y="1360170"/>
            <a:ext cx="11531716" cy="3785652"/>
          </a:xfrm>
          <a:prstGeom prst="rect">
            <a:avLst/>
          </a:prstGeom>
          <a:noFill/>
        </p:spPr>
        <p:txBody>
          <a:bodyPr wrap="square" rtlCol="0">
            <a:spAutoFit/>
          </a:bodyPr>
          <a:lstStyle/>
          <a:p>
            <a:r>
              <a:rPr lang="en-IN" sz="2400" b="1" dirty="0"/>
              <a:t>Graphics Should Supplement, Not Replace Text</a:t>
            </a:r>
          </a:p>
          <a:p>
            <a:pPr>
              <a:buFont typeface="Arial" panose="020B0604020202020204" pitchFamily="34" charset="0"/>
              <a:buChar char="•"/>
            </a:pPr>
            <a:r>
              <a:rPr lang="en-IN" sz="2400" dirty="0"/>
              <a:t>Graphics should supplement the text, not substitute for it. Text is generally faster to load, easier to search, and more accessible to all users.</a:t>
            </a:r>
          </a:p>
          <a:p>
            <a:r>
              <a:rPr lang="en-IN" sz="2400" b="1" dirty="0"/>
              <a:t>Use Graphics to Convey Information That Text Can’t</a:t>
            </a:r>
          </a:p>
          <a:p>
            <a:pPr>
              <a:buFont typeface="Arial" panose="020B0604020202020204" pitchFamily="34" charset="0"/>
              <a:buChar char="•"/>
            </a:pPr>
            <a:r>
              <a:rPr lang="en-IN" sz="2400" dirty="0"/>
              <a:t>Images, videos, diagrams, and drawings can often explain something more efficiently or clearly than words alone.</a:t>
            </a:r>
          </a:p>
          <a:p>
            <a:r>
              <a:rPr lang="en-IN" sz="2400" b="1" dirty="0"/>
              <a:t>Enhance Navigation with Graphics</a:t>
            </a:r>
          </a:p>
          <a:p>
            <a:pPr>
              <a:buFont typeface="Arial" panose="020B0604020202020204" pitchFamily="34" charset="0"/>
              <a:buChar char="•"/>
            </a:pPr>
            <a:r>
              <a:rPr lang="en-IN" sz="2400" dirty="0"/>
              <a:t>Graphics can help users navigate a website more easily by providing visual cues (e.g., icons that represent different sections of the website).</a:t>
            </a:r>
          </a:p>
          <a:p>
            <a:pPr>
              <a:buFont typeface="Arial" panose="020B0604020202020204" pitchFamily="34" charset="0"/>
              <a:buChar char="•"/>
            </a:pPr>
            <a:endParaRPr lang="en-IN" sz="2400" dirty="0"/>
          </a:p>
        </p:txBody>
      </p:sp>
    </p:spTree>
    <p:extLst>
      <p:ext uri="{BB962C8B-B14F-4D97-AF65-F5344CB8AC3E}">
        <p14:creationId xmlns:p14="http://schemas.microsoft.com/office/powerpoint/2010/main" val="25504552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00D31-E964-D4A5-47DC-F21C8822E2A7}"/>
              </a:ext>
            </a:extLst>
          </p:cNvPr>
          <p:cNvSpPr>
            <a:spLocks noGrp="1"/>
          </p:cNvSpPr>
          <p:nvPr>
            <p:ph type="title"/>
          </p:nvPr>
        </p:nvSpPr>
        <p:spPr>
          <a:xfrm>
            <a:off x="677334" y="609600"/>
            <a:ext cx="8596668" cy="601980"/>
          </a:xfrm>
        </p:spPr>
        <p:txBody>
          <a:bodyPr>
            <a:normAutofit fontScale="90000"/>
          </a:bodyPr>
          <a:lstStyle/>
          <a:p>
            <a:r>
              <a:rPr lang="en-US" dirty="0"/>
              <a:t>Graphics</a:t>
            </a:r>
          </a:p>
        </p:txBody>
      </p:sp>
      <p:sp>
        <p:nvSpPr>
          <p:cNvPr id="3" name="TextBox 2">
            <a:extLst>
              <a:ext uri="{FF2B5EF4-FFF2-40B4-BE49-F238E27FC236}">
                <a16:creationId xmlns:a16="http://schemas.microsoft.com/office/drawing/2014/main" id="{62C6FAD0-D1DF-104B-B5D1-C6D426FCF689}"/>
              </a:ext>
            </a:extLst>
          </p:cNvPr>
          <p:cNvSpPr txBox="1"/>
          <p:nvPr/>
        </p:nvSpPr>
        <p:spPr>
          <a:xfrm>
            <a:off x="410152" y="1360170"/>
            <a:ext cx="11531716" cy="3785652"/>
          </a:xfrm>
          <a:prstGeom prst="rect">
            <a:avLst/>
          </a:prstGeom>
          <a:noFill/>
        </p:spPr>
        <p:txBody>
          <a:bodyPr wrap="square" rtlCol="0">
            <a:spAutoFit/>
          </a:bodyPr>
          <a:lstStyle/>
          <a:p>
            <a:r>
              <a:rPr lang="en-IN" sz="2400" b="1" dirty="0"/>
              <a:t>Limit Long-Loading Graphics</a:t>
            </a:r>
          </a:p>
          <a:p>
            <a:pPr>
              <a:buFont typeface="Arial" panose="020B0604020202020204" pitchFamily="34" charset="0"/>
              <a:buChar char="•"/>
            </a:pPr>
            <a:r>
              <a:rPr lang="en-IN" sz="2400" dirty="0"/>
              <a:t>Large or richly </a:t>
            </a:r>
            <a:r>
              <a:rPr lang="en-IN" sz="2400" dirty="0" err="1"/>
              <a:t>colored</a:t>
            </a:r>
            <a:r>
              <a:rPr lang="en-IN" sz="2400" dirty="0"/>
              <a:t> images take longer to load, which can frustrate users, especially those with slow internet connections.</a:t>
            </a:r>
          </a:p>
          <a:p>
            <a:r>
              <a:rPr lang="en-IN" sz="2400" b="1" dirty="0"/>
              <a:t>Coordinate Graphics with Page Elements</a:t>
            </a:r>
          </a:p>
          <a:p>
            <a:pPr>
              <a:buFont typeface="Arial" panose="020B0604020202020204" pitchFamily="34" charset="0"/>
              <a:buChar char="•"/>
            </a:pPr>
            <a:r>
              <a:rPr lang="en-IN" sz="2400" dirty="0"/>
              <a:t>Graphics should </a:t>
            </a:r>
            <a:r>
              <a:rPr lang="en-IN" sz="2400" b="1" dirty="0"/>
              <a:t>fit in</a:t>
            </a:r>
            <a:r>
              <a:rPr lang="en-IN" sz="2400" dirty="0"/>
              <a:t> with the overall design of the webpage. This means coordinating the style of graphics with fonts, </a:t>
            </a:r>
            <a:r>
              <a:rPr lang="en-IN" sz="2400" dirty="0" err="1"/>
              <a:t>colors</a:t>
            </a:r>
            <a:r>
              <a:rPr lang="en-IN" sz="2400" dirty="0"/>
              <a:t>, and layout.</a:t>
            </a:r>
          </a:p>
          <a:p>
            <a:r>
              <a:rPr lang="en-IN" sz="2400" b="1" dirty="0"/>
              <a:t>Avoid Gratuitous Decorations or Banner-Like Graphics</a:t>
            </a:r>
          </a:p>
          <a:p>
            <a:pPr>
              <a:buFont typeface="Arial" panose="020B0604020202020204" pitchFamily="34" charset="0"/>
              <a:buChar char="•"/>
            </a:pPr>
            <a:r>
              <a:rPr lang="en-IN" sz="2400" dirty="0"/>
              <a:t>Important graphics should not look like ads or unnecessary decorations.</a:t>
            </a:r>
          </a:p>
          <a:p>
            <a:pPr>
              <a:buFont typeface="Arial" panose="020B0604020202020204" pitchFamily="34" charset="0"/>
              <a:buChar char="•"/>
            </a:pPr>
            <a:r>
              <a:rPr lang="en-IN" sz="2400" b="1" dirty="0"/>
              <a:t>Users tend to ignore anything that looks like a banner ad</a:t>
            </a:r>
            <a:r>
              <a:rPr lang="en-IN" sz="2400" dirty="0"/>
              <a:t> even if it's an important graphic.</a:t>
            </a:r>
          </a:p>
        </p:txBody>
      </p:sp>
    </p:spTree>
    <p:extLst>
      <p:ext uri="{BB962C8B-B14F-4D97-AF65-F5344CB8AC3E}">
        <p14:creationId xmlns:p14="http://schemas.microsoft.com/office/powerpoint/2010/main" val="11490916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E30E7-FE9E-882A-8CAB-E4D95A5EC47D}"/>
              </a:ext>
            </a:extLst>
          </p:cNvPr>
          <p:cNvSpPr>
            <a:spLocks noGrp="1"/>
          </p:cNvSpPr>
          <p:nvPr>
            <p:ph type="title"/>
          </p:nvPr>
        </p:nvSpPr>
        <p:spPr>
          <a:xfrm>
            <a:off x="643044" y="83820"/>
            <a:ext cx="8596668" cy="739140"/>
          </a:xfrm>
        </p:spPr>
        <p:txBody>
          <a:bodyPr/>
          <a:lstStyle/>
          <a:p>
            <a:r>
              <a:rPr lang="en-US" dirty="0"/>
              <a:t>2. Images</a:t>
            </a:r>
          </a:p>
        </p:txBody>
      </p:sp>
      <p:sp>
        <p:nvSpPr>
          <p:cNvPr id="4" name="TextBox 3">
            <a:extLst>
              <a:ext uri="{FF2B5EF4-FFF2-40B4-BE49-F238E27FC236}">
                <a16:creationId xmlns:a16="http://schemas.microsoft.com/office/drawing/2014/main" id="{1DF5BFDB-D571-7FB6-795D-02A75A2D6061}"/>
              </a:ext>
            </a:extLst>
          </p:cNvPr>
          <p:cNvSpPr txBox="1"/>
          <p:nvPr/>
        </p:nvSpPr>
        <p:spPr>
          <a:xfrm>
            <a:off x="643044" y="699552"/>
            <a:ext cx="8596668" cy="6001643"/>
          </a:xfrm>
          <a:prstGeom prst="rect">
            <a:avLst/>
          </a:prstGeom>
          <a:noFill/>
        </p:spPr>
        <p:txBody>
          <a:bodyPr wrap="square">
            <a:spAutoFit/>
          </a:bodyPr>
          <a:lstStyle/>
          <a:p>
            <a:pPr fontAlgn="auto">
              <a:buFont typeface="Arial" panose="020B0604020202020204" pitchFamily="34" charset="0"/>
              <a:buChar char="•"/>
            </a:pPr>
            <a:r>
              <a:rPr lang="en-IN" sz="2400" dirty="0">
                <a:effectLst/>
                <a:latin typeface="Gill Sans MT" panose="020B0502020104020203" pitchFamily="34" charset="77"/>
              </a:rPr>
              <a:t>Ensure all images convey their intended messages. </a:t>
            </a:r>
            <a:endParaRPr lang="en-IN" sz="1600" dirty="0">
              <a:effectLst/>
              <a:latin typeface="Gill Sans MT" panose="020B0502020104020203" pitchFamily="34" charset="77"/>
            </a:endParaRPr>
          </a:p>
          <a:p>
            <a:pPr fontAlgn="auto">
              <a:buFont typeface="Arial" panose="020B0604020202020204" pitchFamily="34" charset="0"/>
              <a:buChar char="•"/>
            </a:pPr>
            <a:r>
              <a:rPr lang="en-IN" sz="2400" dirty="0">
                <a:effectLst/>
                <a:latin typeface="Gill Sans MT" panose="020B0502020104020203" pitchFamily="34" charset="77"/>
              </a:rPr>
              <a:t>General: </a:t>
            </a:r>
            <a:endParaRPr lang="en-IN" sz="1600" dirty="0">
              <a:effectLst/>
              <a:latin typeface="Gill Sans MT" panose="020B0502020104020203" pitchFamily="34" charset="77"/>
            </a:endParaRPr>
          </a:p>
          <a:p>
            <a:pPr marL="742950" lvl="1" indent="-285750" fontAlgn="auto">
              <a:buFont typeface="Arial" panose="020B0604020202020204" pitchFamily="34" charset="0"/>
              <a:buChar char="•"/>
            </a:pPr>
            <a:r>
              <a:rPr lang="en-IN" sz="2400" dirty="0">
                <a:effectLst/>
                <a:latin typeface="Gill Sans MT" panose="020B0502020104020203" pitchFamily="34" charset="77"/>
              </a:rPr>
              <a:t>—  Use standard images. </a:t>
            </a:r>
            <a:endParaRPr lang="en-IN" sz="1600" dirty="0">
              <a:effectLst/>
              <a:latin typeface="Gill Sans MT" panose="020B0502020104020203" pitchFamily="34" charset="77"/>
            </a:endParaRPr>
          </a:p>
          <a:p>
            <a:pPr marL="742950" lvl="1" indent="-285750" fontAlgn="auto">
              <a:buFont typeface="Arial" panose="020B0604020202020204" pitchFamily="34" charset="0"/>
              <a:buChar char="•"/>
            </a:pPr>
            <a:r>
              <a:rPr lang="en-IN" sz="2400" dirty="0">
                <a:effectLst/>
                <a:latin typeface="Gill Sans MT" panose="020B0502020104020203" pitchFamily="34" charset="77"/>
              </a:rPr>
              <a:t>—  Emulate real-world objects. </a:t>
            </a:r>
            <a:endParaRPr lang="en-IN" sz="1600" dirty="0">
              <a:effectLst/>
              <a:latin typeface="Gill Sans MT" panose="020B0502020104020203" pitchFamily="34" charset="77"/>
            </a:endParaRPr>
          </a:p>
          <a:p>
            <a:pPr marL="742950" lvl="1" indent="-285750" fontAlgn="auto">
              <a:buFont typeface="Arial" panose="020B0604020202020204" pitchFamily="34" charset="0"/>
              <a:buChar char="•"/>
            </a:pPr>
            <a:r>
              <a:rPr lang="en-IN" sz="2400" dirty="0">
                <a:effectLst/>
                <a:latin typeface="Gill Sans MT" panose="020B0502020104020203" pitchFamily="34" charset="77"/>
              </a:rPr>
              <a:t>—  Use images consistently. </a:t>
            </a:r>
            <a:endParaRPr lang="en-IN" sz="1600" dirty="0">
              <a:effectLst/>
              <a:latin typeface="Gill Sans MT" panose="020B0502020104020203" pitchFamily="34" charset="77"/>
            </a:endParaRPr>
          </a:p>
          <a:p>
            <a:pPr marL="742950" lvl="1" indent="-285750" fontAlgn="auto">
              <a:buFont typeface="Arial" panose="020B0604020202020204" pitchFamily="34" charset="0"/>
              <a:buChar char="•"/>
            </a:pPr>
            <a:r>
              <a:rPr lang="en-IN" sz="2400" dirty="0">
                <a:effectLst/>
                <a:latin typeface="Gill Sans MT" panose="020B0502020104020203" pitchFamily="34" charset="77"/>
              </a:rPr>
              <a:t>—  Produce legible images. </a:t>
            </a:r>
            <a:endParaRPr lang="en-IN" sz="1600" dirty="0">
              <a:effectLst/>
              <a:latin typeface="Gill Sans MT" panose="020B0502020104020203" pitchFamily="34" charset="77"/>
            </a:endParaRPr>
          </a:p>
          <a:p>
            <a:pPr marL="742950" lvl="1" indent="-285750" fontAlgn="auto">
              <a:buFont typeface="Arial" panose="020B0604020202020204" pitchFamily="34" charset="0"/>
              <a:buChar char="•"/>
            </a:pPr>
            <a:r>
              <a:rPr lang="en-IN" sz="2400" dirty="0">
                <a:effectLst/>
                <a:latin typeface="Gill Sans MT" panose="020B0502020104020203" pitchFamily="34" charset="77"/>
              </a:rPr>
              <a:t>—  Provide descriptive text or labels with all images. </a:t>
            </a:r>
            <a:endParaRPr lang="en-IN" sz="1600" dirty="0">
              <a:effectLst/>
              <a:latin typeface="Gill Sans MT" panose="020B0502020104020203" pitchFamily="34" charset="77"/>
            </a:endParaRPr>
          </a:p>
          <a:p>
            <a:pPr marL="742950" lvl="1" indent="-285750" fontAlgn="auto">
              <a:buFont typeface="Arial" panose="020B0604020202020204" pitchFamily="34" charset="0"/>
              <a:buChar char="•"/>
            </a:pPr>
            <a:r>
              <a:rPr lang="en-IN" sz="2400" dirty="0">
                <a:effectLst/>
                <a:latin typeface="Gill Sans MT" panose="020B0502020104020203" pitchFamily="34" charset="77"/>
              </a:rPr>
              <a:t>—  Distinguish navigational images from decorative images. </a:t>
            </a:r>
            <a:endParaRPr lang="en-IN" sz="1600" dirty="0">
              <a:effectLst/>
              <a:latin typeface="Gill Sans MT" panose="020B0502020104020203" pitchFamily="34" charset="77"/>
            </a:endParaRPr>
          </a:p>
          <a:p>
            <a:pPr marL="742950" lvl="1" indent="-285750" fontAlgn="auto">
              <a:buFont typeface="Arial" panose="020B0604020202020204" pitchFamily="34" charset="0"/>
              <a:buChar char="•"/>
            </a:pPr>
            <a:r>
              <a:rPr lang="en-IN" sz="2400" dirty="0">
                <a:effectLst/>
                <a:latin typeface="Gill Sans MT" panose="020B0502020104020203" pitchFamily="34" charset="77"/>
              </a:rPr>
              <a:t>—  Minimize </a:t>
            </a:r>
            <a:endParaRPr lang="en-IN" sz="1600" dirty="0">
              <a:effectLst/>
              <a:latin typeface="Gill Sans MT" panose="020B0502020104020203" pitchFamily="34" charset="77"/>
            </a:endParaRPr>
          </a:p>
          <a:p>
            <a:pPr marL="1143000" lvl="2" indent="-228600" fontAlgn="auto">
              <a:buFont typeface="Arial" panose="020B0604020202020204" pitchFamily="34" charset="0"/>
              <a:buChar char="•"/>
            </a:pPr>
            <a:r>
              <a:rPr lang="en-IN" sz="2400" dirty="0">
                <a:effectLst/>
                <a:latin typeface="Gill Sans MT" panose="020B0502020104020203" pitchFamily="34" charset="77"/>
              </a:rPr>
              <a:t>The number of presented images. </a:t>
            </a:r>
          </a:p>
          <a:p>
            <a:pPr marL="1143000" lvl="2" indent="-228600" fontAlgn="auto">
              <a:buFont typeface="Arial" panose="020B0604020202020204" pitchFamily="34" charset="0"/>
              <a:buChar char="•"/>
            </a:pPr>
            <a:r>
              <a:rPr lang="en-IN" sz="2400" dirty="0">
                <a:effectLst/>
                <a:latin typeface="Gill Sans MT" panose="020B0502020104020203" pitchFamily="34" charset="77"/>
              </a:rPr>
              <a:t>The size of presented images. </a:t>
            </a:r>
          </a:p>
          <a:p>
            <a:pPr marL="1600200" lvl="3" indent="-228600" fontAlgn="auto">
              <a:buFont typeface="Arial" panose="020B0604020202020204" pitchFamily="34" charset="0"/>
              <a:buChar char="•"/>
            </a:pPr>
            <a:r>
              <a:rPr lang="en-IN" sz="2400" dirty="0">
                <a:effectLst/>
                <a:latin typeface="Gill Sans MT" panose="020B0502020104020203" pitchFamily="34" charset="77"/>
              </a:rPr>
              <a:t>Restrict single images to 5KB. </a:t>
            </a:r>
          </a:p>
          <a:p>
            <a:pPr marL="1600200" lvl="3" indent="-228600" fontAlgn="auto">
              <a:buFont typeface="Arial" panose="020B0604020202020204" pitchFamily="34" charset="0"/>
              <a:buChar char="•"/>
            </a:pPr>
            <a:r>
              <a:rPr lang="en-IN" sz="2400" dirty="0">
                <a:effectLst/>
                <a:latin typeface="Gill Sans MT" panose="020B0502020104020203" pitchFamily="34" charset="77"/>
              </a:rPr>
              <a:t>Restrict page images to 20KB. </a:t>
            </a:r>
          </a:p>
          <a:p>
            <a:pPr marL="1600200" lvl="3" indent="-228600" fontAlgn="auto">
              <a:buFont typeface="Arial" panose="020B0604020202020204" pitchFamily="34" charset="0"/>
              <a:buChar char="•"/>
            </a:pPr>
            <a:r>
              <a:rPr lang="en-IN" sz="2400" dirty="0">
                <a:effectLst/>
                <a:latin typeface="Gill Sans MT" panose="020B0502020104020203" pitchFamily="34" charset="77"/>
              </a:rPr>
              <a:t>Provide thumbnail size images. </a:t>
            </a:r>
          </a:p>
          <a:p>
            <a:pPr marL="1143000" lvl="2" indent="-228600" fontAlgn="auto">
              <a:buFont typeface="Arial" panose="020B0604020202020204" pitchFamily="34" charset="0"/>
              <a:buChar char="•"/>
            </a:pPr>
            <a:r>
              <a:rPr lang="en-IN" sz="2400" dirty="0">
                <a:effectLst/>
                <a:latin typeface="Gill Sans MT" panose="020B0502020104020203" pitchFamily="34" charset="77"/>
              </a:rPr>
              <a:t>Image animation. </a:t>
            </a:r>
          </a:p>
          <a:p>
            <a:pPr marL="742950" lvl="1" indent="-285750" fontAlgn="auto">
              <a:buFont typeface="Arial" panose="020B0604020202020204" pitchFamily="34" charset="0"/>
              <a:buChar char="•"/>
            </a:pPr>
            <a:r>
              <a:rPr lang="en-IN" sz="2400" dirty="0">
                <a:effectLst/>
                <a:latin typeface="Gill Sans MT" panose="020B0502020104020203" pitchFamily="34" charset="77"/>
              </a:rPr>
              <a:t>—  Avoid extraneous or gratuitous images. </a:t>
            </a:r>
            <a:endParaRPr lang="en-IN" sz="1600" dirty="0">
              <a:effectLst/>
              <a:latin typeface="Gill Sans MT" panose="020B0502020104020203" pitchFamily="34" charset="77"/>
            </a:endParaRPr>
          </a:p>
        </p:txBody>
      </p:sp>
    </p:spTree>
    <p:extLst>
      <p:ext uri="{BB962C8B-B14F-4D97-AF65-F5344CB8AC3E}">
        <p14:creationId xmlns:p14="http://schemas.microsoft.com/office/powerpoint/2010/main" val="5798839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E30E7-FE9E-882A-8CAB-E4D95A5EC47D}"/>
              </a:ext>
            </a:extLst>
          </p:cNvPr>
          <p:cNvSpPr>
            <a:spLocks noGrp="1"/>
          </p:cNvSpPr>
          <p:nvPr>
            <p:ph type="title"/>
          </p:nvPr>
        </p:nvSpPr>
        <p:spPr>
          <a:xfrm>
            <a:off x="643044" y="83820"/>
            <a:ext cx="8596668" cy="739140"/>
          </a:xfrm>
        </p:spPr>
        <p:txBody>
          <a:bodyPr/>
          <a:lstStyle/>
          <a:p>
            <a:r>
              <a:rPr lang="en-US" dirty="0"/>
              <a:t>2. Images</a:t>
            </a:r>
          </a:p>
        </p:txBody>
      </p:sp>
      <p:sp>
        <p:nvSpPr>
          <p:cNvPr id="4" name="TextBox 3">
            <a:extLst>
              <a:ext uri="{FF2B5EF4-FFF2-40B4-BE49-F238E27FC236}">
                <a16:creationId xmlns:a16="http://schemas.microsoft.com/office/drawing/2014/main" id="{1DF5BFDB-D571-7FB6-795D-02A75A2D6061}"/>
              </a:ext>
            </a:extLst>
          </p:cNvPr>
          <p:cNvSpPr txBox="1"/>
          <p:nvPr/>
        </p:nvSpPr>
        <p:spPr>
          <a:xfrm>
            <a:off x="643044" y="699552"/>
            <a:ext cx="8596668" cy="4524315"/>
          </a:xfrm>
          <a:prstGeom prst="rect">
            <a:avLst/>
          </a:prstGeom>
          <a:noFill/>
        </p:spPr>
        <p:txBody>
          <a:bodyPr wrap="square">
            <a:spAutoFit/>
          </a:bodyPr>
          <a:lstStyle/>
          <a:p>
            <a:pPr fontAlgn="auto">
              <a:buFont typeface="Arial" panose="020B0604020202020204" pitchFamily="34" charset="0"/>
              <a:buChar char="•"/>
            </a:pPr>
            <a:r>
              <a:rPr lang="en-IN" sz="2400" dirty="0" err="1">
                <a:effectLst/>
                <a:latin typeface="Gill Sans MT" panose="020B0502020104020203" pitchFamily="34" charset="77"/>
              </a:rPr>
              <a:t>Color</a:t>
            </a:r>
            <a:r>
              <a:rPr lang="en-IN" sz="2400" dirty="0">
                <a:effectLst/>
                <a:latin typeface="Gill Sans MT" panose="020B0502020104020203" pitchFamily="34" charset="77"/>
              </a:rPr>
              <a:t>:</a:t>
            </a:r>
            <a:br>
              <a:rPr lang="en-IN" sz="2400" dirty="0">
                <a:effectLst/>
                <a:latin typeface="Gill Sans MT" panose="020B0502020104020203" pitchFamily="34" charset="77"/>
              </a:rPr>
            </a:br>
            <a:r>
              <a:rPr lang="en-IN" sz="2400" dirty="0">
                <a:effectLst/>
                <a:latin typeface="Gill Sans MT" panose="020B0502020104020203" pitchFamily="34" charset="77"/>
              </a:rPr>
              <a:t>— Minimize the number of </a:t>
            </a:r>
            <a:r>
              <a:rPr lang="en-IN" sz="2400" dirty="0" err="1">
                <a:effectLst/>
                <a:latin typeface="Gill Sans MT" panose="020B0502020104020203" pitchFamily="34" charset="77"/>
              </a:rPr>
              <a:t>colors</a:t>
            </a:r>
            <a:r>
              <a:rPr lang="en-IN" sz="2400" dirty="0">
                <a:effectLst/>
                <a:latin typeface="Gill Sans MT" panose="020B0502020104020203" pitchFamily="34" charset="77"/>
              </a:rPr>
              <a:t> in an image. </a:t>
            </a:r>
            <a:endParaRPr lang="en-IN" sz="800" dirty="0">
              <a:effectLst/>
              <a:latin typeface="Gill Sans MT" panose="020B0502020104020203" pitchFamily="34" charset="77"/>
            </a:endParaRPr>
          </a:p>
          <a:p>
            <a:pPr fontAlgn="auto">
              <a:buFont typeface="Arial" panose="020B0604020202020204" pitchFamily="34" charset="0"/>
              <a:buChar char="•"/>
            </a:pPr>
            <a:r>
              <a:rPr lang="en-IN" sz="2400" dirty="0">
                <a:effectLst/>
                <a:latin typeface="Gill Sans MT" panose="020B0502020104020203" pitchFamily="34" charset="77"/>
              </a:rPr>
              <a:t>Format:</a:t>
            </a:r>
            <a:br>
              <a:rPr lang="en-IN" sz="2400" dirty="0">
                <a:effectLst/>
                <a:latin typeface="Gill Sans MT" panose="020B0502020104020203" pitchFamily="34" charset="77"/>
              </a:rPr>
            </a:br>
            <a:r>
              <a:rPr lang="en-IN" sz="2400" dirty="0">
                <a:effectLst/>
                <a:latin typeface="Gill Sans MT" panose="020B0502020104020203" pitchFamily="34" charset="77"/>
              </a:rPr>
              <a:t>— Produce images in the most appropriate format. </a:t>
            </a:r>
            <a:endParaRPr lang="en-IN" sz="800" dirty="0">
              <a:effectLst/>
              <a:latin typeface="Gill Sans MT" panose="020B0502020104020203" pitchFamily="34" charset="77"/>
            </a:endParaRPr>
          </a:p>
          <a:p>
            <a:pPr fontAlgn="auto"/>
            <a:r>
              <a:rPr lang="en-IN" sz="2400" dirty="0">
                <a:effectLst/>
                <a:latin typeface="Gill Sans MT" panose="020B0502020104020203" pitchFamily="34" charset="77"/>
              </a:rPr>
              <a:t>• GIF. </a:t>
            </a:r>
            <a:endParaRPr lang="en-IN" sz="800" dirty="0">
              <a:effectLst/>
              <a:latin typeface="Gill Sans MT" panose="020B0502020104020203" pitchFamily="34" charset="77"/>
            </a:endParaRPr>
          </a:p>
          <a:p>
            <a:pPr fontAlgn="auto"/>
            <a:r>
              <a:rPr lang="en-IN" sz="2400" dirty="0">
                <a:effectLst/>
                <a:latin typeface="Gill Sans MT" panose="020B0502020104020203" pitchFamily="34" charset="77"/>
              </a:rPr>
              <a:t>• JPEG. </a:t>
            </a:r>
            <a:endParaRPr lang="en-IN" sz="800" dirty="0">
              <a:effectLst/>
              <a:latin typeface="Gill Sans MT" panose="020B0502020104020203" pitchFamily="34" charset="77"/>
            </a:endParaRPr>
          </a:p>
          <a:p>
            <a:pPr fontAlgn="auto">
              <a:buFont typeface="Arial" panose="020B0604020202020204" pitchFamily="34" charset="0"/>
              <a:buChar char="•"/>
            </a:pPr>
            <a:r>
              <a:rPr lang="en-IN" sz="2400" dirty="0">
                <a:effectLst/>
                <a:latin typeface="Gill Sans MT" panose="020B0502020104020203" pitchFamily="34" charset="77"/>
              </a:rPr>
              <a:t>Internationalization: </a:t>
            </a:r>
            <a:endParaRPr lang="en-IN" sz="800" dirty="0">
              <a:effectLst/>
              <a:latin typeface="Gill Sans MT" panose="020B0502020104020203" pitchFamily="34" charset="77"/>
            </a:endParaRPr>
          </a:p>
          <a:p>
            <a:pPr fontAlgn="auto">
              <a:buFont typeface="Arial" panose="020B0604020202020204" pitchFamily="34" charset="0"/>
              <a:buChar char="•"/>
            </a:pPr>
            <a:r>
              <a:rPr lang="en-IN" sz="2400" dirty="0">
                <a:effectLst/>
                <a:latin typeface="Gill Sans MT" panose="020B0502020104020203" pitchFamily="34" charset="77"/>
              </a:rPr>
              <a:t>— Provide for image internationalization. </a:t>
            </a:r>
            <a:endParaRPr lang="en-IN" sz="800" dirty="0">
              <a:effectLst/>
              <a:latin typeface="Gill Sans MT" panose="020B0502020104020203" pitchFamily="34" charset="77"/>
            </a:endParaRPr>
          </a:p>
          <a:p>
            <a:pPr fontAlgn="auto">
              <a:buFont typeface="Arial" panose="020B0604020202020204" pitchFamily="34" charset="0"/>
              <a:buChar char="•"/>
            </a:pPr>
            <a:r>
              <a:rPr lang="en-IN" sz="2400" dirty="0">
                <a:effectLst/>
                <a:latin typeface="Gill Sans MT" panose="020B0502020104020203" pitchFamily="34" charset="77"/>
              </a:rPr>
              <a:t>Design: </a:t>
            </a:r>
            <a:endParaRPr lang="en-IN" sz="800" dirty="0">
              <a:effectLst/>
              <a:latin typeface="Gill Sans MT" panose="020B0502020104020203" pitchFamily="34" charset="77"/>
            </a:endParaRPr>
          </a:p>
          <a:p>
            <a:pPr fontAlgn="auto">
              <a:buFont typeface="Arial" panose="020B0604020202020204" pitchFamily="34" charset="0"/>
              <a:buChar char="•"/>
            </a:pPr>
            <a:r>
              <a:rPr lang="en-IN" sz="2400" dirty="0">
                <a:effectLst/>
                <a:latin typeface="Gill Sans MT" panose="020B0502020104020203" pitchFamily="34" charset="77"/>
              </a:rPr>
              <a:t>— Limit large images above the page fold. — Use simple background images.</a:t>
            </a:r>
            <a:br>
              <a:rPr lang="en-IN" sz="2400" dirty="0">
                <a:effectLst/>
                <a:latin typeface="Gill Sans MT" panose="020B0502020104020203" pitchFamily="34" charset="77"/>
              </a:rPr>
            </a:br>
            <a:r>
              <a:rPr lang="en-IN" sz="2400" dirty="0">
                <a:effectLst/>
                <a:latin typeface="Gill Sans MT" panose="020B0502020104020203" pitchFamily="34" charset="77"/>
              </a:rPr>
              <a:t>–– Reuse images on multiple pages. </a:t>
            </a:r>
            <a:endParaRPr lang="en-IN" sz="800" dirty="0">
              <a:effectLst/>
              <a:latin typeface="Gill Sans MT" panose="020B0502020104020203" pitchFamily="34" charset="77"/>
            </a:endParaRPr>
          </a:p>
        </p:txBody>
      </p:sp>
    </p:spTree>
    <p:extLst>
      <p:ext uri="{BB962C8B-B14F-4D97-AF65-F5344CB8AC3E}">
        <p14:creationId xmlns:p14="http://schemas.microsoft.com/office/powerpoint/2010/main" val="25047942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E30E7-FE9E-882A-8CAB-E4D95A5EC47D}"/>
              </a:ext>
            </a:extLst>
          </p:cNvPr>
          <p:cNvSpPr>
            <a:spLocks noGrp="1"/>
          </p:cNvSpPr>
          <p:nvPr>
            <p:ph type="title"/>
          </p:nvPr>
        </p:nvSpPr>
        <p:spPr>
          <a:xfrm>
            <a:off x="643044" y="83820"/>
            <a:ext cx="8596668" cy="739140"/>
          </a:xfrm>
        </p:spPr>
        <p:txBody>
          <a:bodyPr/>
          <a:lstStyle/>
          <a:p>
            <a:r>
              <a:rPr lang="en-US" dirty="0"/>
              <a:t>3. Image maps</a:t>
            </a:r>
          </a:p>
        </p:txBody>
      </p:sp>
      <p:sp>
        <p:nvSpPr>
          <p:cNvPr id="5" name="TextBox 4">
            <a:extLst>
              <a:ext uri="{FF2B5EF4-FFF2-40B4-BE49-F238E27FC236}">
                <a16:creationId xmlns:a16="http://schemas.microsoft.com/office/drawing/2014/main" id="{1C46849E-2A83-E82D-C1A3-25C26AC3ABFF}"/>
              </a:ext>
            </a:extLst>
          </p:cNvPr>
          <p:cNvSpPr txBox="1"/>
          <p:nvPr/>
        </p:nvSpPr>
        <p:spPr>
          <a:xfrm>
            <a:off x="500062" y="1028343"/>
            <a:ext cx="9192577" cy="4893647"/>
          </a:xfrm>
          <a:prstGeom prst="rect">
            <a:avLst/>
          </a:prstGeom>
          <a:noFill/>
        </p:spPr>
        <p:txBody>
          <a:bodyPr wrap="square">
            <a:spAutoFit/>
          </a:bodyPr>
          <a:lstStyle/>
          <a:p>
            <a:r>
              <a:rPr lang="en-IN" sz="2400" b="1" dirty="0">
                <a:latin typeface="Gill Sans MT" panose="020B0502020104020203" pitchFamily="34" charset="77"/>
              </a:rPr>
              <a:t>Image Maps</a:t>
            </a:r>
          </a:p>
          <a:p>
            <a:pPr>
              <a:buFont typeface="+mj-lt"/>
              <a:buAutoNum type="arabicPeriod"/>
            </a:pPr>
            <a:r>
              <a:rPr lang="en-IN" sz="2400" b="1" dirty="0">
                <a:latin typeface="Gill Sans MT" panose="020B0502020104020203" pitchFamily="34" charset="77"/>
              </a:rPr>
              <a:t>Use</a:t>
            </a:r>
            <a:r>
              <a:rPr lang="en-IN" sz="2400" dirty="0">
                <a:latin typeface="Gill Sans MT" panose="020B0502020104020203" pitchFamily="34" charset="77"/>
              </a:rPr>
              <a:t>:</a:t>
            </a:r>
          </a:p>
          <a:p>
            <a:pPr marL="742950" lvl="1" indent="-285750">
              <a:buFont typeface="+mj-lt"/>
              <a:buAutoNum type="arabicPeriod"/>
            </a:pPr>
            <a:r>
              <a:rPr lang="en-IN" sz="2400" b="1" dirty="0">
                <a:latin typeface="Gill Sans MT" panose="020B0502020104020203" pitchFamily="34" charset="77"/>
              </a:rPr>
              <a:t>To provide navigation links to other content</a:t>
            </a:r>
            <a:r>
              <a:rPr lang="en-IN" sz="2400" dirty="0">
                <a:latin typeface="Gill Sans MT" panose="020B0502020104020203" pitchFamily="34" charset="77"/>
              </a:rPr>
              <a:t>.</a:t>
            </a:r>
            <a:br>
              <a:rPr lang="en-IN" sz="2400" dirty="0">
                <a:latin typeface="Gill Sans MT" panose="020B0502020104020203" pitchFamily="34" charset="77"/>
              </a:rPr>
            </a:br>
            <a:r>
              <a:rPr lang="en-IN" sz="2400" i="1" dirty="0">
                <a:latin typeface="Gill Sans MT" panose="020B0502020104020203" pitchFamily="34" charset="77"/>
              </a:rPr>
              <a:t>(Example: A world map image where clicking on different countries takes the user to pages about those countries.)</a:t>
            </a:r>
            <a:endParaRPr lang="en-IN" sz="2400" dirty="0">
              <a:latin typeface="Gill Sans MT" panose="020B0502020104020203" pitchFamily="34" charset="77"/>
            </a:endParaRPr>
          </a:p>
          <a:p>
            <a:pPr>
              <a:buFont typeface="+mj-lt"/>
              <a:buAutoNum type="arabicPeriod"/>
            </a:pPr>
            <a:r>
              <a:rPr lang="en-IN" sz="2400" b="1" dirty="0">
                <a:latin typeface="Gill Sans MT" panose="020B0502020104020203" pitchFamily="34" charset="77"/>
              </a:rPr>
              <a:t>Advantages</a:t>
            </a:r>
            <a:r>
              <a:rPr lang="en-IN" sz="2400" dirty="0">
                <a:latin typeface="Gill Sans MT" panose="020B0502020104020203" pitchFamily="34" charset="77"/>
              </a:rPr>
              <a:t>:</a:t>
            </a:r>
          </a:p>
          <a:p>
            <a:pPr marL="742950" lvl="1" indent="-285750">
              <a:buFont typeface="+mj-lt"/>
              <a:buAutoNum type="arabicPeriod"/>
            </a:pPr>
            <a:r>
              <a:rPr lang="en-IN" sz="2400" b="1" dirty="0">
                <a:latin typeface="Gill Sans MT" panose="020B0502020104020203" pitchFamily="34" charset="77"/>
              </a:rPr>
              <a:t>Can be arrayed in a meaningful and obvious structure</a:t>
            </a:r>
            <a:r>
              <a:rPr lang="en-IN" sz="2400" dirty="0">
                <a:latin typeface="Gill Sans MT" panose="020B0502020104020203" pitchFamily="34" charset="77"/>
              </a:rPr>
              <a:t>.</a:t>
            </a:r>
            <a:br>
              <a:rPr lang="en-IN" sz="2400" dirty="0">
                <a:latin typeface="Gill Sans MT" panose="020B0502020104020203" pitchFamily="34" charset="77"/>
              </a:rPr>
            </a:br>
            <a:r>
              <a:rPr lang="en-IN" sz="2400" i="1" dirty="0">
                <a:latin typeface="Gill Sans MT" panose="020B0502020104020203" pitchFamily="34" charset="77"/>
              </a:rPr>
              <a:t>(Example: A floor plan image where different rooms are clickable, allowing users to navigate to specific room information.)</a:t>
            </a:r>
            <a:endParaRPr lang="en-IN" sz="2400" dirty="0">
              <a:latin typeface="Gill Sans MT" panose="020B0502020104020203" pitchFamily="34" charset="77"/>
            </a:endParaRPr>
          </a:p>
          <a:p>
            <a:pPr marL="742950" lvl="1" indent="-285750">
              <a:buFont typeface="+mj-lt"/>
              <a:buAutoNum type="arabicPeriod"/>
            </a:pPr>
            <a:r>
              <a:rPr lang="en-IN" sz="2400" b="1" dirty="0">
                <a:latin typeface="Gill Sans MT" panose="020B0502020104020203" pitchFamily="34" charset="77"/>
              </a:rPr>
              <a:t>Faster to load than separate images</a:t>
            </a:r>
            <a:r>
              <a:rPr lang="en-IN" sz="2400" dirty="0">
                <a:latin typeface="Gill Sans MT" panose="020B0502020104020203" pitchFamily="34" charset="77"/>
              </a:rPr>
              <a:t>.</a:t>
            </a:r>
            <a:br>
              <a:rPr lang="en-IN" sz="2400" dirty="0">
                <a:latin typeface="Gill Sans MT" panose="020B0502020104020203" pitchFamily="34" charset="77"/>
              </a:rPr>
            </a:br>
            <a:r>
              <a:rPr lang="en-IN" sz="2400" i="1" dirty="0">
                <a:latin typeface="Gill Sans MT" panose="020B0502020104020203" pitchFamily="34" charset="77"/>
              </a:rPr>
              <a:t>(Example: A single image with clickable sections loads faster than loading multiple individual images for each clickable section, like different parts of a car diagram.)</a:t>
            </a:r>
            <a:endParaRPr lang="en-IN" sz="2400" dirty="0">
              <a:latin typeface="Gill Sans MT" panose="020B0502020104020203" pitchFamily="34" charset="77"/>
            </a:endParaRPr>
          </a:p>
        </p:txBody>
      </p:sp>
    </p:spTree>
    <p:extLst>
      <p:ext uri="{BB962C8B-B14F-4D97-AF65-F5344CB8AC3E}">
        <p14:creationId xmlns:p14="http://schemas.microsoft.com/office/powerpoint/2010/main" val="35810126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E30E7-FE9E-882A-8CAB-E4D95A5EC47D}"/>
              </a:ext>
            </a:extLst>
          </p:cNvPr>
          <p:cNvSpPr>
            <a:spLocks noGrp="1"/>
          </p:cNvSpPr>
          <p:nvPr>
            <p:ph type="title"/>
          </p:nvPr>
        </p:nvSpPr>
        <p:spPr>
          <a:xfrm>
            <a:off x="643044" y="83820"/>
            <a:ext cx="8596668" cy="739140"/>
          </a:xfrm>
        </p:spPr>
        <p:txBody>
          <a:bodyPr/>
          <a:lstStyle/>
          <a:p>
            <a:r>
              <a:rPr lang="en-US" dirty="0"/>
              <a:t>3. Image maps</a:t>
            </a:r>
          </a:p>
        </p:txBody>
      </p:sp>
      <p:sp>
        <p:nvSpPr>
          <p:cNvPr id="4" name="TextBox 3">
            <a:extLst>
              <a:ext uri="{FF2B5EF4-FFF2-40B4-BE49-F238E27FC236}">
                <a16:creationId xmlns:a16="http://schemas.microsoft.com/office/drawing/2014/main" id="{1DF5BFDB-D571-7FB6-795D-02A75A2D6061}"/>
              </a:ext>
            </a:extLst>
          </p:cNvPr>
          <p:cNvSpPr txBox="1"/>
          <p:nvPr/>
        </p:nvSpPr>
        <p:spPr>
          <a:xfrm>
            <a:off x="643044" y="699552"/>
            <a:ext cx="8596668" cy="215444"/>
          </a:xfrm>
          <a:prstGeom prst="rect">
            <a:avLst/>
          </a:prstGeom>
          <a:noFill/>
        </p:spPr>
        <p:txBody>
          <a:bodyPr wrap="square">
            <a:spAutoFit/>
          </a:bodyPr>
          <a:lstStyle/>
          <a:p>
            <a:pPr fontAlgn="auto">
              <a:buFont typeface="Arial" panose="020B0604020202020204" pitchFamily="34" charset="0"/>
              <a:buChar char="•"/>
            </a:pPr>
            <a:endParaRPr lang="en-IN" sz="800" dirty="0">
              <a:effectLst/>
              <a:latin typeface="Gill Sans MT" panose="020B0502020104020203" pitchFamily="34" charset="77"/>
            </a:endParaRPr>
          </a:p>
        </p:txBody>
      </p:sp>
      <p:sp>
        <p:nvSpPr>
          <p:cNvPr id="5" name="TextBox 4">
            <a:extLst>
              <a:ext uri="{FF2B5EF4-FFF2-40B4-BE49-F238E27FC236}">
                <a16:creationId xmlns:a16="http://schemas.microsoft.com/office/drawing/2014/main" id="{1C46849E-2A83-E82D-C1A3-25C26AC3ABFF}"/>
              </a:ext>
            </a:extLst>
          </p:cNvPr>
          <p:cNvSpPr txBox="1"/>
          <p:nvPr/>
        </p:nvSpPr>
        <p:spPr>
          <a:xfrm>
            <a:off x="500062" y="1028343"/>
            <a:ext cx="9192577" cy="3785652"/>
          </a:xfrm>
          <a:prstGeom prst="rect">
            <a:avLst/>
          </a:prstGeom>
          <a:noFill/>
        </p:spPr>
        <p:txBody>
          <a:bodyPr wrap="square">
            <a:spAutoFit/>
          </a:bodyPr>
          <a:lstStyle/>
          <a:p>
            <a:r>
              <a:rPr lang="en-IN" sz="2400" b="1" dirty="0">
                <a:latin typeface="Gill Sans MT" panose="020B0502020104020203" pitchFamily="34" charset="77"/>
              </a:rPr>
              <a:t>Disadvantages</a:t>
            </a:r>
            <a:r>
              <a:rPr lang="en-IN" sz="2400" dirty="0">
                <a:latin typeface="Gill Sans MT" panose="020B0502020104020203" pitchFamily="34" charset="77"/>
              </a:rPr>
              <a:t>:</a:t>
            </a:r>
          </a:p>
          <a:p>
            <a:pPr>
              <a:buFont typeface="Arial" panose="020B0604020202020204" pitchFamily="34" charset="0"/>
              <a:buChar char="•"/>
            </a:pPr>
            <a:r>
              <a:rPr lang="en-IN" sz="2400" b="1" dirty="0">
                <a:latin typeface="Gill Sans MT" panose="020B0502020104020203" pitchFamily="34" charset="77"/>
              </a:rPr>
              <a:t>Consume a significant amount of screen space</a:t>
            </a:r>
            <a:r>
              <a:rPr lang="en-IN" sz="2400" dirty="0">
                <a:latin typeface="Gill Sans MT" panose="020B0502020104020203" pitchFamily="34" charset="77"/>
              </a:rPr>
              <a:t>.</a:t>
            </a:r>
            <a:br>
              <a:rPr lang="en-IN" sz="2400" dirty="0">
                <a:latin typeface="Gill Sans MT" panose="020B0502020104020203" pitchFamily="34" charset="77"/>
              </a:rPr>
            </a:br>
            <a:r>
              <a:rPr lang="en-IN" sz="2400" i="1" dirty="0">
                <a:latin typeface="Gill Sans MT" panose="020B0502020104020203" pitchFamily="34" charset="77"/>
              </a:rPr>
              <a:t>(Example: A large interactive map that takes up the majority of the webpage, pushing other content below the fold.)</a:t>
            </a:r>
            <a:endParaRPr lang="en-IN" sz="2400" dirty="0">
              <a:latin typeface="Gill Sans MT" panose="020B0502020104020203" pitchFamily="34" charset="77"/>
            </a:endParaRPr>
          </a:p>
          <a:p>
            <a:pPr>
              <a:buFont typeface="Arial" panose="020B0604020202020204" pitchFamily="34" charset="0"/>
              <a:buChar char="•"/>
            </a:pPr>
            <a:r>
              <a:rPr lang="en-IN" sz="2400" b="1" dirty="0">
                <a:latin typeface="Gill Sans MT" panose="020B0502020104020203" pitchFamily="34" charset="77"/>
              </a:rPr>
              <a:t>Hot spots not always obvious</a:t>
            </a:r>
            <a:r>
              <a:rPr lang="en-IN" sz="2400" dirty="0">
                <a:latin typeface="Gill Sans MT" panose="020B0502020104020203" pitchFamily="34" charset="77"/>
              </a:rPr>
              <a:t>.</a:t>
            </a:r>
            <a:br>
              <a:rPr lang="en-IN" sz="2400" dirty="0">
                <a:latin typeface="Gill Sans MT" panose="020B0502020104020203" pitchFamily="34" charset="77"/>
              </a:rPr>
            </a:br>
            <a:r>
              <a:rPr lang="en-IN" sz="2400" i="1" dirty="0">
                <a:latin typeface="Gill Sans MT" panose="020B0502020104020203" pitchFamily="34" charset="77"/>
              </a:rPr>
              <a:t>(Example: A complex product image where it’s unclear which parts are clickable without hovering over them.)</a:t>
            </a:r>
            <a:endParaRPr lang="en-IN" sz="2400" dirty="0">
              <a:latin typeface="Gill Sans MT" panose="020B0502020104020203" pitchFamily="34" charset="77"/>
            </a:endParaRPr>
          </a:p>
          <a:p>
            <a:pPr>
              <a:buFont typeface="Arial" panose="020B0604020202020204" pitchFamily="34" charset="0"/>
              <a:buChar char="•"/>
            </a:pPr>
            <a:r>
              <a:rPr lang="en-IN" sz="2400" b="1" dirty="0">
                <a:latin typeface="Gill Sans MT" panose="020B0502020104020203" pitchFamily="34" charset="77"/>
              </a:rPr>
              <a:t>One’s location within the image map is not always obvious</a:t>
            </a:r>
            <a:r>
              <a:rPr lang="en-IN" sz="2400" dirty="0">
                <a:latin typeface="Gill Sans MT" panose="020B0502020104020203" pitchFamily="34" charset="77"/>
              </a:rPr>
              <a:t>.</a:t>
            </a:r>
            <a:br>
              <a:rPr lang="en-IN" sz="2400" dirty="0">
                <a:latin typeface="Gill Sans MT" panose="020B0502020104020203" pitchFamily="34" charset="77"/>
              </a:rPr>
            </a:br>
            <a:r>
              <a:rPr lang="en-IN" sz="2400" i="1" dirty="0">
                <a:latin typeface="Gill Sans MT" panose="020B0502020104020203" pitchFamily="34" charset="77"/>
              </a:rPr>
              <a:t>(Example: On a clickable world map, users might not easily identify which country or region they are currently hovering over.)</a:t>
            </a:r>
            <a:endParaRPr lang="en-IN" sz="2400" dirty="0">
              <a:latin typeface="Gill Sans MT" panose="020B0502020104020203" pitchFamily="34" charset="77"/>
            </a:endParaRPr>
          </a:p>
        </p:txBody>
      </p:sp>
    </p:spTree>
    <p:extLst>
      <p:ext uri="{BB962C8B-B14F-4D97-AF65-F5344CB8AC3E}">
        <p14:creationId xmlns:p14="http://schemas.microsoft.com/office/powerpoint/2010/main" val="2861642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E30E7-FE9E-882A-8CAB-E4D95A5EC47D}"/>
              </a:ext>
            </a:extLst>
          </p:cNvPr>
          <p:cNvSpPr>
            <a:spLocks noGrp="1"/>
          </p:cNvSpPr>
          <p:nvPr>
            <p:ph type="title"/>
          </p:nvPr>
        </p:nvSpPr>
        <p:spPr>
          <a:xfrm>
            <a:off x="643044" y="83820"/>
            <a:ext cx="8596668" cy="739140"/>
          </a:xfrm>
        </p:spPr>
        <p:txBody>
          <a:bodyPr/>
          <a:lstStyle/>
          <a:p>
            <a:r>
              <a:rPr lang="en-US" dirty="0"/>
              <a:t>4. photographs</a:t>
            </a:r>
          </a:p>
        </p:txBody>
      </p:sp>
      <p:sp>
        <p:nvSpPr>
          <p:cNvPr id="4" name="TextBox 3">
            <a:extLst>
              <a:ext uri="{FF2B5EF4-FFF2-40B4-BE49-F238E27FC236}">
                <a16:creationId xmlns:a16="http://schemas.microsoft.com/office/drawing/2014/main" id="{1DF5BFDB-D571-7FB6-795D-02A75A2D6061}"/>
              </a:ext>
            </a:extLst>
          </p:cNvPr>
          <p:cNvSpPr txBox="1"/>
          <p:nvPr/>
        </p:nvSpPr>
        <p:spPr>
          <a:xfrm>
            <a:off x="643044" y="699552"/>
            <a:ext cx="8596668" cy="215444"/>
          </a:xfrm>
          <a:prstGeom prst="rect">
            <a:avLst/>
          </a:prstGeom>
          <a:noFill/>
        </p:spPr>
        <p:txBody>
          <a:bodyPr wrap="square">
            <a:spAutoFit/>
          </a:bodyPr>
          <a:lstStyle/>
          <a:p>
            <a:pPr fontAlgn="auto">
              <a:buFont typeface="Arial" panose="020B0604020202020204" pitchFamily="34" charset="0"/>
              <a:buChar char="•"/>
            </a:pPr>
            <a:endParaRPr lang="en-IN" sz="800" dirty="0">
              <a:effectLst/>
              <a:latin typeface="Gill Sans MT" panose="020B0502020104020203" pitchFamily="34" charset="77"/>
            </a:endParaRPr>
          </a:p>
        </p:txBody>
      </p:sp>
      <p:sp>
        <p:nvSpPr>
          <p:cNvPr id="5" name="TextBox 4">
            <a:extLst>
              <a:ext uri="{FF2B5EF4-FFF2-40B4-BE49-F238E27FC236}">
                <a16:creationId xmlns:a16="http://schemas.microsoft.com/office/drawing/2014/main" id="{1C46849E-2A83-E82D-C1A3-25C26AC3ABFF}"/>
              </a:ext>
            </a:extLst>
          </p:cNvPr>
          <p:cNvSpPr txBox="1"/>
          <p:nvPr/>
        </p:nvSpPr>
        <p:spPr>
          <a:xfrm>
            <a:off x="500062" y="1028343"/>
            <a:ext cx="9192577" cy="5755422"/>
          </a:xfrm>
          <a:prstGeom prst="rect">
            <a:avLst/>
          </a:prstGeom>
          <a:noFill/>
        </p:spPr>
        <p:txBody>
          <a:bodyPr wrap="square">
            <a:spAutoFit/>
          </a:bodyPr>
          <a:lstStyle/>
          <a:p>
            <a:r>
              <a:rPr lang="en-IN" sz="2000" i="1" dirty="0">
                <a:latin typeface="Gill Sans MT" panose="020B0502020104020203" pitchFamily="34" charset="77"/>
              </a:rPr>
              <a:t>Use:</a:t>
            </a:r>
          </a:p>
          <a:p>
            <a:pPr>
              <a:buFont typeface="Arial" panose="020B0604020202020204" pitchFamily="34" charset="0"/>
              <a:buChar char="•"/>
            </a:pPr>
            <a:r>
              <a:rPr lang="en-IN" sz="2000" i="1" dirty="0">
                <a:latin typeface="Gill Sans MT" panose="020B0502020104020203" pitchFamily="34" charset="77"/>
              </a:rPr>
              <a:t>When every aspect of the image is relevant.</a:t>
            </a:r>
            <a:br>
              <a:rPr lang="en-IN" sz="2000" i="1" dirty="0">
                <a:latin typeface="Gill Sans MT" panose="020B0502020104020203" pitchFamily="34" charset="77"/>
              </a:rPr>
            </a:br>
            <a:r>
              <a:rPr lang="en-IN" sz="2000" i="1" dirty="0">
                <a:latin typeface="Gill Sans MT" panose="020B0502020104020203" pitchFamily="34" charset="77"/>
              </a:rPr>
              <a:t>(Example: A product photo where all parts of the product, like buttons or features, need to be visible to the user.)</a:t>
            </a:r>
          </a:p>
          <a:p>
            <a:r>
              <a:rPr lang="en-IN" sz="2000" b="1" dirty="0">
                <a:latin typeface="Gill Sans MT" panose="020B0502020104020203" pitchFamily="34" charset="77"/>
              </a:rPr>
              <a:t>Guidelines</a:t>
            </a:r>
            <a:r>
              <a:rPr lang="en-IN" sz="2000" dirty="0">
                <a:latin typeface="Gill Sans MT" panose="020B0502020104020203" pitchFamily="34" charset="77"/>
              </a:rPr>
              <a:t>:</a:t>
            </a:r>
          </a:p>
          <a:p>
            <a:pPr>
              <a:buFont typeface="Arial" panose="020B0604020202020204" pitchFamily="34" charset="0"/>
              <a:buChar char="•"/>
            </a:pPr>
            <a:r>
              <a:rPr lang="en-IN" sz="2000" b="1" dirty="0">
                <a:latin typeface="Gill Sans MT" panose="020B0502020104020203" pitchFamily="34" charset="77"/>
              </a:rPr>
              <a:t>Use JPEG format</a:t>
            </a:r>
            <a:r>
              <a:rPr lang="en-IN" sz="2000" dirty="0">
                <a:latin typeface="Gill Sans MT" panose="020B0502020104020203" pitchFamily="34" charset="77"/>
              </a:rPr>
              <a:t>.</a:t>
            </a:r>
            <a:br>
              <a:rPr lang="en-IN" sz="2000" dirty="0">
                <a:latin typeface="Gill Sans MT" panose="020B0502020104020203" pitchFamily="34" charset="77"/>
              </a:rPr>
            </a:br>
            <a:r>
              <a:rPr lang="en-IN" sz="2000" i="1" dirty="0">
                <a:latin typeface="Gill Sans MT" panose="020B0502020104020203" pitchFamily="34" charset="77"/>
              </a:rPr>
              <a:t>(Example: Save and display the image in JPEG format, which is ideal for photos with rich </a:t>
            </a:r>
            <a:r>
              <a:rPr lang="en-IN" sz="2000" i="1" dirty="0" err="1">
                <a:latin typeface="Gill Sans MT" panose="020B0502020104020203" pitchFamily="34" charset="77"/>
              </a:rPr>
              <a:t>color</a:t>
            </a:r>
            <a:r>
              <a:rPr lang="en-IN" sz="2000" i="1" dirty="0">
                <a:latin typeface="Gill Sans MT" panose="020B0502020104020203" pitchFamily="34" charset="77"/>
              </a:rPr>
              <a:t> and detail.)</a:t>
            </a:r>
            <a:endParaRPr lang="en-IN" sz="2000" dirty="0">
              <a:latin typeface="Gill Sans MT" panose="020B0502020104020203" pitchFamily="34" charset="77"/>
            </a:endParaRPr>
          </a:p>
          <a:p>
            <a:pPr>
              <a:buFont typeface="Arial" panose="020B0604020202020204" pitchFamily="34" charset="0"/>
              <a:buChar char="•"/>
            </a:pPr>
            <a:r>
              <a:rPr lang="en-IN" sz="2000" b="1" dirty="0">
                <a:latin typeface="Gill Sans MT" panose="020B0502020104020203" pitchFamily="34" charset="77"/>
              </a:rPr>
              <a:t>On the initial page, display a small version</a:t>
            </a:r>
            <a:r>
              <a:rPr lang="en-IN" sz="2000" dirty="0">
                <a:latin typeface="Gill Sans MT" panose="020B0502020104020203" pitchFamily="34" charset="77"/>
              </a:rPr>
              <a:t>:</a:t>
            </a:r>
          </a:p>
          <a:p>
            <a:pPr marL="742950" lvl="1" indent="-285750">
              <a:buFont typeface="Arial" panose="020B0604020202020204" pitchFamily="34" charset="0"/>
              <a:buChar char="•"/>
            </a:pPr>
            <a:r>
              <a:rPr lang="en-IN" sz="2000" b="1" dirty="0">
                <a:latin typeface="Gill Sans MT" panose="020B0502020104020203" pitchFamily="34" charset="77"/>
              </a:rPr>
              <a:t>Display a thumbnail size image</a:t>
            </a:r>
            <a:r>
              <a:rPr lang="en-IN" sz="2000" dirty="0">
                <a:latin typeface="Gill Sans MT" panose="020B0502020104020203" pitchFamily="34" charset="77"/>
              </a:rPr>
              <a:t>.</a:t>
            </a:r>
            <a:br>
              <a:rPr lang="en-IN" sz="2000" dirty="0">
                <a:latin typeface="Gill Sans MT" panose="020B0502020104020203" pitchFamily="34" charset="77"/>
              </a:rPr>
            </a:br>
            <a:r>
              <a:rPr lang="en-IN" sz="2000" i="1" dirty="0">
                <a:latin typeface="Gill Sans MT" panose="020B0502020104020203" pitchFamily="34" charset="77"/>
              </a:rPr>
              <a:t>(Example: A small preview of a product photo, which loads quickly and can be clicked to view the full-size image.)</a:t>
            </a:r>
            <a:endParaRPr lang="en-IN" sz="2000" dirty="0">
              <a:latin typeface="Gill Sans MT" panose="020B0502020104020203" pitchFamily="34" charset="77"/>
            </a:endParaRPr>
          </a:p>
          <a:p>
            <a:pPr marL="742950" lvl="1" indent="-285750">
              <a:buFont typeface="Arial" panose="020B0604020202020204" pitchFamily="34" charset="0"/>
              <a:buChar char="•"/>
            </a:pPr>
            <a:r>
              <a:rPr lang="en-IN" sz="2000" b="1" dirty="0">
                <a:latin typeface="Gill Sans MT" panose="020B0502020104020203" pitchFamily="34" charset="77"/>
              </a:rPr>
              <a:t>Zoom in on the most relevant detail</a:t>
            </a:r>
            <a:r>
              <a:rPr lang="en-IN" sz="2000" dirty="0">
                <a:latin typeface="Gill Sans MT" panose="020B0502020104020203" pitchFamily="34" charset="77"/>
              </a:rPr>
              <a:t>.</a:t>
            </a:r>
            <a:br>
              <a:rPr lang="en-IN" sz="2000" dirty="0">
                <a:latin typeface="Gill Sans MT" panose="020B0502020104020203" pitchFamily="34" charset="77"/>
              </a:rPr>
            </a:br>
            <a:r>
              <a:rPr lang="en-IN" sz="2000" i="1" dirty="0">
                <a:latin typeface="Gill Sans MT" panose="020B0502020104020203" pitchFamily="34" charset="77"/>
              </a:rPr>
              <a:t>(Example: A close-up of the camera lens on a smartphone to highlight its quality.)</a:t>
            </a:r>
            <a:endParaRPr lang="en-IN" sz="2000" dirty="0">
              <a:latin typeface="Gill Sans MT" panose="020B0502020104020203" pitchFamily="34" charset="77"/>
            </a:endParaRPr>
          </a:p>
          <a:p>
            <a:pPr marL="742950" lvl="1" indent="-285750">
              <a:buFont typeface="Arial" panose="020B0604020202020204" pitchFamily="34" charset="0"/>
              <a:buChar char="•"/>
            </a:pPr>
            <a:r>
              <a:rPr lang="en-IN" sz="2000" b="1" dirty="0">
                <a:latin typeface="Gill Sans MT" panose="020B0502020104020203" pitchFamily="34" charset="77"/>
              </a:rPr>
              <a:t>Link to larger photos showing as much detail as needed</a:t>
            </a:r>
            <a:r>
              <a:rPr lang="en-IN" sz="2000" dirty="0">
                <a:latin typeface="Gill Sans MT" panose="020B0502020104020203" pitchFamily="34" charset="77"/>
              </a:rPr>
              <a:t>.</a:t>
            </a:r>
            <a:br>
              <a:rPr lang="en-IN" sz="2000" dirty="0">
                <a:latin typeface="Gill Sans MT" panose="020B0502020104020203" pitchFamily="34" charset="77"/>
              </a:rPr>
            </a:br>
            <a:r>
              <a:rPr lang="en-IN" sz="2000" i="1" dirty="0">
                <a:latin typeface="Gill Sans MT" panose="020B0502020104020203" pitchFamily="34" charset="77"/>
              </a:rPr>
              <a:t>(Example: Clicking the thumbnail of a car image leads to a high-resolution version showing the full exterior and interior details.)</a:t>
            </a:r>
            <a:endParaRPr lang="en-IN" sz="2000" dirty="0">
              <a:latin typeface="Gill Sans MT" panose="020B0502020104020203" pitchFamily="34" charset="77"/>
            </a:endParaRPr>
          </a:p>
          <a:p>
            <a:pPr>
              <a:buFont typeface="Arial" panose="020B0604020202020204" pitchFamily="34" charset="0"/>
              <a:buChar char="•"/>
            </a:pPr>
            <a:endParaRPr lang="en-IN" sz="2800" dirty="0">
              <a:latin typeface="Gill Sans MT" panose="020B0502020104020203" pitchFamily="34" charset="77"/>
            </a:endParaRPr>
          </a:p>
        </p:txBody>
      </p:sp>
    </p:spTree>
    <p:extLst>
      <p:ext uri="{BB962C8B-B14F-4D97-AF65-F5344CB8AC3E}">
        <p14:creationId xmlns:p14="http://schemas.microsoft.com/office/powerpoint/2010/main" val="4946907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E30E7-FE9E-882A-8CAB-E4D95A5EC47D}"/>
              </a:ext>
            </a:extLst>
          </p:cNvPr>
          <p:cNvSpPr>
            <a:spLocks noGrp="1"/>
          </p:cNvSpPr>
          <p:nvPr>
            <p:ph type="title"/>
          </p:nvPr>
        </p:nvSpPr>
        <p:spPr>
          <a:xfrm>
            <a:off x="643044" y="83820"/>
            <a:ext cx="8596668" cy="739140"/>
          </a:xfrm>
        </p:spPr>
        <p:txBody>
          <a:bodyPr/>
          <a:lstStyle/>
          <a:p>
            <a:r>
              <a:rPr lang="en-US" dirty="0"/>
              <a:t>4. photographs</a:t>
            </a:r>
          </a:p>
        </p:txBody>
      </p:sp>
      <p:sp>
        <p:nvSpPr>
          <p:cNvPr id="4" name="TextBox 3">
            <a:extLst>
              <a:ext uri="{FF2B5EF4-FFF2-40B4-BE49-F238E27FC236}">
                <a16:creationId xmlns:a16="http://schemas.microsoft.com/office/drawing/2014/main" id="{1DF5BFDB-D571-7FB6-795D-02A75A2D6061}"/>
              </a:ext>
            </a:extLst>
          </p:cNvPr>
          <p:cNvSpPr txBox="1"/>
          <p:nvPr/>
        </p:nvSpPr>
        <p:spPr>
          <a:xfrm>
            <a:off x="643044" y="699552"/>
            <a:ext cx="8596668" cy="215444"/>
          </a:xfrm>
          <a:prstGeom prst="rect">
            <a:avLst/>
          </a:prstGeom>
          <a:noFill/>
        </p:spPr>
        <p:txBody>
          <a:bodyPr wrap="square">
            <a:spAutoFit/>
          </a:bodyPr>
          <a:lstStyle/>
          <a:p>
            <a:pPr fontAlgn="auto">
              <a:buFont typeface="Arial" panose="020B0604020202020204" pitchFamily="34" charset="0"/>
              <a:buChar char="•"/>
            </a:pPr>
            <a:endParaRPr lang="en-IN" sz="800" dirty="0">
              <a:effectLst/>
              <a:latin typeface="Gill Sans MT" panose="020B0502020104020203" pitchFamily="34" charset="77"/>
            </a:endParaRPr>
          </a:p>
        </p:txBody>
      </p:sp>
      <p:sp>
        <p:nvSpPr>
          <p:cNvPr id="5" name="TextBox 4">
            <a:extLst>
              <a:ext uri="{FF2B5EF4-FFF2-40B4-BE49-F238E27FC236}">
                <a16:creationId xmlns:a16="http://schemas.microsoft.com/office/drawing/2014/main" id="{1C46849E-2A83-E82D-C1A3-25C26AC3ABFF}"/>
              </a:ext>
            </a:extLst>
          </p:cNvPr>
          <p:cNvSpPr txBox="1"/>
          <p:nvPr/>
        </p:nvSpPr>
        <p:spPr>
          <a:xfrm>
            <a:off x="500062" y="1028343"/>
            <a:ext cx="9192577" cy="2246769"/>
          </a:xfrm>
          <a:prstGeom prst="rect">
            <a:avLst/>
          </a:prstGeom>
          <a:noFill/>
        </p:spPr>
        <p:txBody>
          <a:bodyPr wrap="square">
            <a:spAutoFit/>
          </a:bodyPr>
          <a:lstStyle/>
          <a:p>
            <a:r>
              <a:rPr lang="en-IN" sz="2000" b="1" dirty="0"/>
              <a:t>Include fewer people and objects in less complicated settings than in photos for print</a:t>
            </a:r>
            <a:r>
              <a:rPr lang="en-IN" sz="2000" dirty="0"/>
              <a:t>.</a:t>
            </a:r>
            <a:br>
              <a:rPr lang="en-IN" sz="2000" dirty="0"/>
            </a:br>
            <a:r>
              <a:rPr lang="en-IN" sz="2000" i="1" dirty="0"/>
              <a:t>(Example: A product image with a simple background and one person using the product, rather than a crowded, busy scene.)</a:t>
            </a:r>
            <a:r>
              <a:rPr lang="en-IN" sz="2000" b="1" dirty="0"/>
              <a:t>Emphasize close-up shots with clean backgrounds</a:t>
            </a:r>
            <a:r>
              <a:rPr lang="en-IN" sz="2000" dirty="0"/>
              <a:t>.</a:t>
            </a:r>
            <a:br>
              <a:rPr lang="en-IN" sz="2000" dirty="0"/>
            </a:br>
            <a:r>
              <a:rPr lang="en-IN" sz="2000" i="1" dirty="0"/>
              <a:t>(Example: A clear, close-up shot of a wristwatch on a plain white background to highlight its design.)</a:t>
            </a:r>
            <a:endParaRPr lang="en-IN" sz="2800" dirty="0">
              <a:latin typeface="Gill Sans MT" panose="020B0502020104020203" pitchFamily="34" charset="77"/>
            </a:endParaRPr>
          </a:p>
        </p:txBody>
      </p:sp>
    </p:spTree>
    <p:extLst>
      <p:ext uri="{BB962C8B-B14F-4D97-AF65-F5344CB8AC3E}">
        <p14:creationId xmlns:p14="http://schemas.microsoft.com/office/powerpoint/2010/main" val="15644173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E30E7-FE9E-882A-8CAB-E4D95A5EC47D}"/>
              </a:ext>
            </a:extLst>
          </p:cNvPr>
          <p:cNvSpPr>
            <a:spLocks noGrp="1"/>
          </p:cNvSpPr>
          <p:nvPr>
            <p:ph type="title"/>
          </p:nvPr>
        </p:nvSpPr>
        <p:spPr>
          <a:xfrm>
            <a:off x="643044" y="83820"/>
            <a:ext cx="8596668" cy="502385"/>
          </a:xfrm>
        </p:spPr>
        <p:txBody>
          <a:bodyPr>
            <a:normAutofit fontScale="90000"/>
          </a:bodyPr>
          <a:lstStyle/>
          <a:p>
            <a:r>
              <a:rPr lang="en-US" dirty="0"/>
              <a:t>5. video</a:t>
            </a:r>
          </a:p>
        </p:txBody>
      </p:sp>
      <p:sp>
        <p:nvSpPr>
          <p:cNvPr id="4" name="TextBox 3">
            <a:extLst>
              <a:ext uri="{FF2B5EF4-FFF2-40B4-BE49-F238E27FC236}">
                <a16:creationId xmlns:a16="http://schemas.microsoft.com/office/drawing/2014/main" id="{1DF5BFDB-D571-7FB6-795D-02A75A2D6061}"/>
              </a:ext>
            </a:extLst>
          </p:cNvPr>
          <p:cNvSpPr txBox="1"/>
          <p:nvPr/>
        </p:nvSpPr>
        <p:spPr>
          <a:xfrm>
            <a:off x="643044" y="699552"/>
            <a:ext cx="8596668" cy="215444"/>
          </a:xfrm>
          <a:prstGeom prst="rect">
            <a:avLst/>
          </a:prstGeom>
          <a:noFill/>
        </p:spPr>
        <p:txBody>
          <a:bodyPr wrap="square">
            <a:spAutoFit/>
          </a:bodyPr>
          <a:lstStyle/>
          <a:p>
            <a:pPr fontAlgn="auto">
              <a:buFont typeface="Arial" panose="020B0604020202020204" pitchFamily="34" charset="0"/>
              <a:buChar char="•"/>
            </a:pPr>
            <a:endParaRPr lang="en-IN" sz="800" dirty="0">
              <a:effectLst/>
              <a:latin typeface="Gill Sans MT" panose="020B0502020104020203" pitchFamily="34" charset="77"/>
            </a:endParaRPr>
          </a:p>
        </p:txBody>
      </p:sp>
      <p:sp>
        <p:nvSpPr>
          <p:cNvPr id="5" name="TextBox 4">
            <a:extLst>
              <a:ext uri="{FF2B5EF4-FFF2-40B4-BE49-F238E27FC236}">
                <a16:creationId xmlns:a16="http://schemas.microsoft.com/office/drawing/2014/main" id="{1C46849E-2A83-E82D-C1A3-25C26AC3ABFF}"/>
              </a:ext>
            </a:extLst>
          </p:cNvPr>
          <p:cNvSpPr txBox="1"/>
          <p:nvPr/>
        </p:nvSpPr>
        <p:spPr>
          <a:xfrm>
            <a:off x="534352" y="699195"/>
            <a:ext cx="9192577" cy="6863417"/>
          </a:xfrm>
          <a:prstGeom prst="rect">
            <a:avLst/>
          </a:prstGeom>
          <a:noFill/>
        </p:spPr>
        <p:txBody>
          <a:bodyPr wrap="square">
            <a:spAutoFit/>
          </a:bodyPr>
          <a:lstStyle/>
          <a:p>
            <a:pPr fontAlgn="auto"/>
            <a:r>
              <a:rPr lang="en-IN" sz="2000" dirty="0">
                <a:effectLst/>
                <a:latin typeface="Gill Sans MT" panose="020B0502020104020203" pitchFamily="34" charset="77"/>
              </a:rPr>
              <a:t>Uses:</a:t>
            </a:r>
            <a:br>
              <a:rPr lang="en-IN" sz="2000" dirty="0">
                <a:effectLst/>
                <a:latin typeface="Gill Sans MT" panose="020B0502020104020203" pitchFamily="34" charset="77"/>
              </a:rPr>
            </a:br>
            <a:r>
              <a:rPr lang="en-IN" sz="2000" dirty="0">
                <a:effectLst/>
                <a:latin typeface="Gill Sans MT" panose="020B0502020104020203" pitchFamily="34" charset="77"/>
              </a:rPr>
              <a:t>— To show things that move or change over time.</a:t>
            </a:r>
          </a:p>
          <a:p>
            <a:pPr fontAlgn="auto"/>
            <a:r>
              <a:rPr lang="en-IN" sz="2000" dirty="0">
                <a:effectLst/>
                <a:latin typeface="Gill Sans MT" panose="020B0502020104020203" pitchFamily="34" charset="77"/>
              </a:rPr>
              <a:t> — To show the proper way to perform a task. </a:t>
            </a:r>
            <a:endParaRPr lang="en-IN" sz="1400" dirty="0">
              <a:effectLst/>
              <a:latin typeface="Gill Sans MT" panose="020B0502020104020203" pitchFamily="34" charset="77"/>
            </a:endParaRPr>
          </a:p>
          <a:p>
            <a:pPr fontAlgn="auto"/>
            <a:r>
              <a:rPr lang="en-IN" sz="2000" dirty="0">
                <a:effectLst/>
                <a:latin typeface="Gill Sans MT" panose="020B0502020104020203" pitchFamily="34" charset="77"/>
              </a:rPr>
              <a:t>		To show events that cannot be seen directly. </a:t>
            </a:r>
            <a:endParaRPr lang="en-IN" sz="1400" dirty="0">
              <a:effectLst/>
              <a:latin typeface="Gill Sans MT" panose="020B0502020104020203" pitchFamily="34" charset="77"/>
            </a:endParaRPr>
          </a:p>
          <a:p>
            <a:pPr lvl="2"/>
            <a:r>
              <a:rPr lang="en-IN" sz="2000" dirty="0">
                <a:effectLst/>
                <a:latin typeface="Gill Sans MT" panose="020B0502020104020203" pitchFamily="34" charset="77"/>
              </a:rPr>
              <a:t>To convey human </a:t>
            </a:r>
            <a:r>
              <a:rPr lang="en-IN" sz="2000" dirty="0" err="1">
                <a:effectLst/>
                <a:latin typeface="Gill Sans MT" panose="020B0502020104020203" pitchFamily="34" charset="77"/>
              </a:rPr>
              <a:t>behavior</a:t>
            </a:r>
            <a:r>
              <a:rPr lang="en-IN" sz="2000" dirty="0">
                <a:effectLst/>
                <a:latin typeface="Gill Sans MT" panose="020B0502020104020203" pitchFamily="34" charset="77"/>
              </a:rPr>
              <a:t> and emotions. </a:t>
            </a:r>
            <a:endParaRPr lang="en-IN" sz="1400" dirty="0">
              <a:effectLst/>
              <a:latin typeface="Gill Sans MT" panose="020B0502020104020203" pitchFamily="34" charset="77"/>
            </a:endParaRPr>
          </a:p>
          <a:p>
            <a:pPr fontAlgn="auto"/>
            <a:r>
              <a:rPr lang="en-IN" sz="2000" dirty="0">
                <a:effectLst/>
                <a:latin typeface="Gill Sans MT" panose="020B0502020104020203" pitchFamily="34" charset="77"/>
              </a:rPr>
              <a:t>— To provide a personal message. </a:t>
            </a:r>
            <a:endParaRPr lang="en-IN" sz="1400" dirty="0">
              <a:effectLst/>
              <a:latin typeface="Gill Sans MT" panose="020B0502020104020203" pitchFamily="34" charset="77"/>
            </a:endParaRPr>
          </a:p>
          <a:p>
            <a:pPr fontAlgn="auto"/>
            <a:r>
              <a:rPr lang="en-IN" sz="2000" dirty="0">
                <a:effectLst/>
                <a:latin typeface="Gill Sans MT" panose="020B0502020104020203" pitchFamily="34" charset="77"/>
              </a:rPr>
              <a:t>— To grab attention. </a:t>
            </a:r>
            <a:endParaRPr lang="en-IN" sz="1400" dirty="0">
              <a:effectLst/>
              <a:latin typeface="Gill Sans MT" panose="020B0502020104020203" pitchFamily="34" charset="77"/>
            </a:endParaRPr>
          </a:p>
          <a:p>
            <a:pPr fontAlgn="auto">
              <a:buFont typeface="Arial" panose="020B0604020202020204" pitchFamily="34" charset="0"/>
              <a:buChar char="•"/>
            </a:pPr>
            <a:r>
              <a:rPr lang="en-IN" sz="2000" dirty="0">
                <a:effectLst/>
                <a:latin typeface="Gill Sans MT" panose="020B0502020104020203" pitchFamily="34" charset="77"/>
              </a:rPr>
              <a:t>Disadvantages: </a:t>
            </a:r>
            <a:endParaRPr lang="en-IN" sz="1400" dirty="0">
              <a:effectLst/>
              <a:latin typeface="Gill Sans MT" panose="020B0502020104020203" pitchFamily="34" charset="77"/>
            </a:endParaRPr>
          </a:p>
          <a:p>
            <a:pPr fontAlgn="auto"/>
            <a:r>
              <a:rPr lang="en-IN" sz="2000" dirty="0">
                <a:effectLst/>
                <a:latin typeface="Gill Sans MT" panose="020B0502020104020203" pitchFamily="34" charset="77"/>
              </a:rPr>
              <a:t>— Expensive to produce.</a:t>
            </a:r>
            <a:br>
              <a:rPr lang="en-IN" sz="2000" dirty="0">
                <a:effectLst/>
                <a:latin typeface="Gill Sans MT" panose="020B0502020104020203" pitchFamily="34" charset="77"/>
              </a:rPr>
            </a:br>
            <a:r>
              <a:rPr lang="en-IN" sz="2000" dirty="0">
                <a:effectLst/>
                <a:latin typeface="Gill Sans MT" panose="020B0502020104020203" pitchFamily="34" charset="77"/>
              </a:rPr>
              <a:t>— Slow to download.</a:t>
            </a:r>
            <a:br>
              <a:rPr lang="en-IN" sz="2000" dirty="0">
                <a:effectLst/>
                <a:latin typeface="Gill Sans MT" panose="020B0502020104020203" pitchFamily="34" charset="77"/>
              </a:rPr>
            </a:br>
            <a:r>
              <a:rPr lang="en-IN" sz="2000" dirty="0">
                <a:effectLst/>
                <a:latin typeface="Gill Sans MT" panose="020B0502020104020203" pitchFamily="34" charset="77"/>
              </a:rPr>
              <a:t>— Small and difficult to discern detail. </a:t>
            </a:r>
            <a:endParaRPr lang="en-IN" sz="1400" dirty="0">
              <a:effectLst/>
              <a:latin typeface="Gill Sans MT" panose="020B0502020104020203" pitchFamily="34" charset="77"/>
            </a:endParaRPr>
          </a:p>
          <a:p>
            <a:pPr fontAlgn="auto">
              <a:buFont typeface="Arial" panose="020B0604020202020204" pitchFamily="34" charset="0"/>
              <a:buChar char="•"/>
            </a:pPr>
            <a:r>
              <a:rPr lang="en-IN" sz="2000" dirty="0">
                <a:effectLst/>
                <a:latin typeface="Gill Sans MT" panose="020B0502020104020203" pitchFamily="34" charset="77"/>
              </a:rPr>
              <a:t>Guidelines: </a:t>
            </a:r>
            <a:endParaRPr lang="en-IN" sz="1400" dirty="0">
              <a:effectLst/>
              <a:latin typeface="Gill Sans MT" panose="020B0502020104020203" pitchFamily="34" charset="77"/>
            </a:endParaRPr>
          </a:p>
          <a:p>
            <a:pPr lvl="1" fontAlgn="auto"/>
            <a:r>
              <a:rPr lang="en-IN" sz="2000" dirty="0">
                <a:effectLst/>
                <a:latin typeface="Gill Sans MT" panose="020B0502020104020203" pitchFamily="34" charset="77"/>
              </a:rPr>
              <a:t>—  Never automatically download a video into a page. </a:t>
            </a:r>
            <a:endParaRPr lang="en-IN" sz="1400" dirty="0">
              <a:effectLst/>
              <a:latin typeface="Gill Sans MT" panose="020B0502020104020203" pitchFamily="34" charset="77"/>
            </a:endParaRPr>
          </a:p>
          <a:p>
            <a:pPr lvl="1" fontAlgn="auto"/>
            <a:r>
              <a:rPr lang="en-IN" sz="2000" dirty="0">
                <a:effectLst/>
                <a:latin typeface="Gill Sans MT" panose="020B0502020104020203" pitchFamily="34" charset="77"/>
              </a:rPr>
              <a:t>—  Create short segments. </a:t>
            </a:r>
            <a:endParaRPr lang="en-IN" sz="1400" dirty="0">
              <a:effectLst/>
              <a:latin typeface="Gill Sans MT" panose="020B0502020104020203" pitchFamily="34" charset="77"/>
            </a:endParaRPr>
          </a:p>
          <a:p>
            <a:pPr lvl="1" fontAlgn="auto"/>
            <a:r>
              <a:rPr lang="en-IN" sz="2000" dirty="0">
                <a:effectLst/>
                <a:latin typeface="Gill Sans MT" panose="020B0502020104020203" pitchFamily="34" charset="77"/>
              </a:rPr>
              <a:t>—  Provide controls, including those for playing, pausing, and stopping. </a:t>
            </a:r>
            <a:endParaRPr lang="en-IN" sz="1400" dirty="0">
              <a:effectLst/>
              <a:latin typeface="Gill Sans MT" panose="020B0502020104020203" pitchFamily="34" charset="77"/>
            </a:endParaRPr>
          </a:p>
          <a:p>
            <a:pPr lvl="1" fontAlgn="auto"/>
            <a:r>
              <a:rPr lang="en-IN" sz="2000" dirty="0">
                <a:effectLst/>
                <a:latin typeface="Gill Sans MT" panose="020B0502020104020203" pitchFamily="34" charset="77"/>
              </a:rPr>
              <a:t>—  Consider using </a:t>
            </a:r>
            <a:endParaRPr lang="en-IN" sz="1400" dirty="0">
              <a:effectLst/>
              <a:latin typeface="Gill Sans MT" panose="020B0502020104020203" pitchFamily="34" charset="77"/>
            </a:endParaRPr>
          </a:p>
          <a:p>
            <a:pPr lvl="2" fontAlgn="auto"/>
            <a:r>
              <a:rPr lang="en-IN" sz="2000" dirty="0">
                <a:effectLst/>
                <a:latin typeface="Gill Sans MT" panose="020B0502020104020203" pitchFamily="34" charset="77"/>
              </a:rPr>
              <a:t>Existing video. </a:t>
            </a:r>
          </a:p>
          <a:p>
            <a:pPr lvl="2" fontAlgn="auto"/>
            <a:r>
              <a:rPr lang="en-IN" sz="2000" dirty="0">
                <a:effectLst/>
                <a:latin typeface="Gill Sans MT" panose="020B0502020104020203" pitchFamily="34" charset="77"/>
              </a:rPr>
              <a:t>Audio only. </a:t>
            </a:r>
          </a:p>
          <a:p>
            <a:pPr lvl="2" fontAlgn="auto"/>
            <a:r>
              <a:rPr lang="en-IN" sz="2000" dirty="0">
                <a:effectLst/>
                <a:latin typeface="Gill Sans MT" panose="020B0502020104020203" pitchFamily="34" charset="77"/>
              </a:rPr>
              <a:t>A slide show with audio. </a:t>
            </a:r>
          </a:p>
          <a:p>
            <a:endParaRPr lang="en-IN" sz="6000" dirty="0">
              <a:latin typeface="Gill Sans MT" panose="020B0502020104020203" pitchFamily="34" charset="77"/>
            </a:endParaRPr>
          </a:p>
        </p:txBody>
      </p:sp>
    </p:spTree>
    <p:extLst>
      <p:ext uri="{BB962C8B-B14F-4D97-AF65-F5344CB8AC3E}">
        <p14:creationId xmlns:p14="http://schemas.microsoft.com/office/powerpoint/2010/main" val="1473324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p:txBody>
          <a:bodyPr/>
          <a:lstStyle/>
          <a:p>
            <a:pPr algn="ctr"/>
            <a:r>
              <a:rPr lang="en-US" b="1" dirty="0">
                <a:latin typeface="Gill Sans MT" panose="020B0502020104020203" pitchFamily="34" charset="77"/>
              </a:rPr>
              <a:t>Screen based controls</a:t>
            </a:r>
          </a:p>
        </p:txBody>
      </p:sp>
      <p:sp>
        <p:nvSpPr>
          <p:cNvPr id="5" name="TextBox 4">
            <a:extLst>
              <a:ext uri="{FF2B5EF4-FFF2-40B4-BE49-F238E27FC236}">
                <a16:creationId xmlns:a16="http://schemas.microsoft.com/office/drawing/2014/main" id="{1E4EC005-9780-95CD-97C1-59A911CA3108}"/>
              </a:ext>
            </a:extLst>
          </p:cNvPr>
          <p:cNvSpPr txBox="1"/>
          <p:nvPr/>
        </p:nvSpPr>
        <p:spPr>
          <a:xfrm>
            <a:off x="677334" y="1515872"/>
            <a:ext cx="9064074" cy="3046988"/>
          </a:xfrm>
          <a:prstGeom prst="rect">
            <a:avLst/>
          </a:prstGeom>
          <a:noFill/>
        </p:spPr>
        <p:txBody>
          <a:bodyPr wrap="square">
            <a:spAutoFit/>
          </a:bodyPr>
          <a:lstStyle/>
          <a:p>
            <a:r>
              <a:rPr lang="en-IN" sz="2400" dirty="0"/>
              <a:t>To ensure a good user experience, remember these principles:</a:t>
            </a:r>
          </a:p>
          <a:p>
            <a:pPr>
              <a:buFont typeface="Arial" panose="020B0604020202020204" pitchFamily="34" charset="0"/>
              <a:buChar char="•"/>
            </a:pPr>
            <a:r>
              <a:rPr lang="en-IN" sz="2400" b="1" dirty="0"/>
              <a:t>Appearance</a:t>
            </a:r>
            <a:r>
              <a:rPr lang="en-IN" sz="2400" dirty="0"/>
              <a:t>: Controls should look like what they do (e.g., buttons should look clickable).</a:t>
            </a:r>
          </a:p>
          <a:p>
            <a:pPr>
              <a:buFont typeface="Arial" panose="020B0604020202020204" pitchFamily="34" charset="0"/>
              <a:buChar char="•"/>
            </a:pPr>
            <a:r>
              <a:rPr lang="en-IN" sz="2400" b="1" dirty="0"/>
              <a:t>Functionality</a:t>
            </a:r>
            <a:r>
              <a:rPr lang="en-IN" sz="2400" dirty="0"/>
              <a:t>: They should work as they appear (e.g., pressing a button should activate it).</a:t>
            </a:r>
          </a:p>
          <a:p>
            <a:pPr>
              <a:buFont typeface="Arial" panose="020B0604020202020204" pitchFamily="34" charset="0"/>
              <a:buChar char="•"/>
            </a:pPr>
            <a:r>
              <a:rPr lang="en-IN" sz="2400" b="1" dirty="0"/>
              <a:t>Consistency</a:t>
            </a:r>
            <a:r>
              <a:rPr lang="en-IN" sz="2400" dirty="0"/>
              <a:t>: Use controls in a standard way to avoid confusing users.</a:t>
            </a:r>
          </a:p>
          <a:p>
            <a:endParaRPr lang="en-IN" sz="2400" dirty="0">
              <a:effectLst/>
              <a:latin typeface="Gill Sans MT" panose="020B0502020104020203" pitchFamily="34" charset="77"/>
            </a:endParaRPr>
          </a:p>
        </p:txBody>
      </p:sp>
    </p:spTree>
    <p:extLst>
      <p:ext uri="{BB962C8B-B14F-4D97-AF65-F5344CB8AC3E}">
        <p14:creationId xmlns:p14="http://schemas.microsoft.com/office/powerpoint/2010/main" val="16992319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E30E7-FE9E-882A-8CAB-E4D95A5EC47D}"/>
              </a:ext>
            </a:extLst>
          </p:cNvPr>
          <p:cNvSpPr>
            <a:spLocks noGrp="1"/>
          </p:cNvSpPr>
          <p:nvPr>
            <p:ph type="title"/>
          </p:nvPr>
        </p:nvSpPr>
        <p:spPr>
          <a:xfrm>
            <a:off x="643044" y="83820"/>
            <a:ext cx="8596668" cy="502385"/>
          </a:xfrm>
        </p:spPr>
        <p:txBody>
          <a:bodyPr>
            <a:normAutofit fontScale="90000"/>
          </a:bodyPr>
          <a:lstStyle/>
          <a:p>
            <a:r>
              <a:rPr lang="en-US" dirty="0"/>
              <a:t>5. </a:t>
            </a:r>
            <a:r>
              <a:rPr lang="en-IN" sz="3600" b="0" dirty="0">
                <a:effectLst/>
                <a:latin typeface="Gill Sans MT" panose="020B0502020104020203" pitchFamily="34" charset="77"/>
              </a:rPr>
              <a:t>Diagrams </a:t>
            </a:r>
            <a:br>
              <a:rPr lang="en-IN" sz="4000" dirty="0">
                <a:latin typeface="Gill Sans MT" panose="020B0502020104020203" pitchFamily="34" charset="77"/>
              </a:rPr>
            </a:br>
            <a:endParaRPr lang="en-US" dirty="0"/>
          </a:p>
        </p:txBody>
      </p:sp>
      <p:sp>
        <p:nvSpPr>
          <p:cNvPr id="4" name="TextBox 3">
            <a:extLst>
              <a:ext uri="{FF2B5EF4-FFF2-40B4-BE49-F238E27FC236}">
                <a16:creationId xmlns:a16="http://schemas.microsoft.com/office/drawing/2014/main" id="{1DF5BFDB-D571-7FB6-795D-02A75A2D6061}"/>
              </a:ext>
            </a:extLst>
          </p:cNvPr>
          <p:cNvSpPr txBox="1"/>
          <p:nvPr/>
        </p:nvSpPr>
        <p:spPr>
          <a:xfrm>
            <a:off x="643044" y="699552"/>
            <a:ext cx="8596668" cy="215444"/>
          </a:xfrm>
          <a:prstGeom prst="rect">
            <a:avLst/>
          </a:prstGeom>
          <a:noFill/>
        </p:spPr>
        <p:txBody>
          <a:bodyPr wrap="square">
            <a:spAutoFit/>
          </a:bodyPr>
          <a:lstStyle/>
          <a:p>
            <a:pPr fontAlgn="auto">
              <a:buFont typeface="Arial" panose="020B0604020202020204" pitchFamily="34" charset="0"/>
              <a:buChar char="•"/>
            </a:pPr>
            <a:endParaRPr lang="en-IN" sz="800" dirty="0">
              <a:effectLst/>
              <a:latin typeface="Gill Sans MT" panose="020B0502020104020203" pitchFamily="34" charset="77"/>
            </a:endParaRPr>
          </a:p>
        </p:txBody>
      </p:sp>
      <p:sp>
        <p:nvSpPr>
          <p:cNvPr id="5" name="TextBox 4">
            <a:extLst>
              <a:ext uri="{FF2B5EF4-FFF2-40B4-BE49-F238E27FC236}">
                <a16:creationId xmlns:a16="http://schemas.microsoft.com/office/drawing/2014/main" id="{1C46849E-2A83-E82D-C1A3-25C26AC3ABFF}"/>
              </a:ext>
            </a:extLst>
          </p:cNvPr>
          <p:cNvSpPr txBox="1"/>
          <p:nvPr/>
        </p:nvSpPr>
        <p:spPr>
          <a:xfrm>
            <a:off x="534352" y="699195"/>
            <a:ext cx="9192577" cy="6247864"/>
          </a:xfrm>
          <a:prstGeom prst="rect">
            <a:avLst/>
          </a:prstGeom>
          <a:noFill/>
        </p:spPr>
        <p:txBody>
          <a:bodyPr wrap="square">
            <a:spAutoFit/>
          </a:bodyPr>
          <a:lstStyle/>
          <a:p>
            <a:pPr fontAlgn="auto">
              <a:buFont typeface="Arial" panose="020B0604020202020204" pitchFamily="34" charset="0"/>
              <a:buChar char="•"/>
            </a:pPr>
            <a:r>
              <a:rPr lang="en-IN" sz="2000" dirty="0">
                <a:effectLst/>
                <a:latin typeface="Gill Sans MT" panose="020B0502020104020203" pitchFamily="34" charset="77"/>
              </a:rPr>
              <a:t>Uses:</a:t>
            </a:r>
            <a:br>
              <a:rPr lang="en-IN" sz="2000" dirty="0">
                <a:effectLst/>
                <a:latin typeface="Gill Sans MT" panose="020B0502020104020203" pitchFamily="34" charset="77"/>
              </a:rPr>
            </a:br>
            <a:r>
              <a:rPr lang="en-IN" sz="2000" dirty="0">
                <a:effectLst/>
                <a:latin typeface="Gill Sans MT" panose="020B0502020104020203" pitchFamily="34" charset="77"/>
              </a:rPr>
              <a:t>— To show the structure of objects.</a:t>
            </a:r>
            <a:br>
              <a:rPr lang="en-IN" sz="2000" dirty="0">
                <a:effectLst/>
                <a:latin typeface="Gill Sans MT" panose="020B0502020104020203" pitchFamily="34" charset="77"/>
              </a:rPr>
            </a:br>
            <a:r>
              <a:rPr lang="en-IN" sz="2000" dirty="0">
                <a:effectLst/>
                <a:latin typeface="Gill Sans MT" panose="020B0502020104020203" pitchFamily="34" charset="77"/>
              </a:rPr>
              <a:t>— To show the relationship of objects. </a:t>
            </a:r>
          </a:p>
          <a:p>
            <a:pPr fontAlgn="auto"/>
            <a:r>
              <a:rPr lang="en-IN" sz="2000" dirty="0">
                <a:effectLst/>
                <a:latin typeface="Gill Sans MT" panose="020B0502020104020203" pitchFamily="34" charset="77"/>
              </a:rPr>
              <a:t>— To show the flow of a process or task. </a:t>
            </a:r>
          </a:p>
          <a:p>
            <a:pPr fontAlgn="auto"/>
            <a:r>
              <a:rPr lang="en-IN" sz="2000" dirty="0">
                <a:effectLst/>
                <a:latin typeface="Gill Sans MT" panose="020B0502020104020203" pitchFamily="34" charset="77"/>
              </a:rPr>
              <a:t>— To reveal a temporal or spatial order. </a:t>
            </a:r>
          </a:p>
          <a:p>
            <a:pPr fontAlgn="auto">
              <a:buFont typeface="Arial" panose="020B0604020202020204" pitchFamily="34" charset="0"/>
              <a:buChar char="•"/>
            </a:pPr>
            <a:r>
              <a:rPr lang="en-IN" sz="2000" dirty="0">
                <a:effectLst/>
                <a:latin typeface="Gill Sans MT" panose="020B0502020104020203" pitchFamily="34" charset="77"/>
              </a:rPr>
              <a:t>Kinds:</a:t>
            </a:r>
            <a:br>
              <a:rPr lang="en-IN" sz="2000" dirty="0">
                <a:effectLst/>
                <a:latin typeface="Gill Sans MT" panose="020B0502020104020203" pitchFamily="34" charset="77"/>
              </a:rPr>
            </a:br>
            <a:r>
              <a:rPr lang="en-IN" sz="2000" dirty="0">
                <a:effectLst/>
                <a:latin typeface="Gill Sans MT" panose="020B0502020104020203" pitchFamily="34" charset="77"/>
              </a:rPr>
              <a:t>— Flow charts.</a:t>
            </a:r>
            <a:br>
              <a:rPr lang="en-IN" sz="2000" dirty="0">
                <a:effectLst/>
                <a:latin typeface="Gill Sans MT" panose="020B0502020104020203" pitchFamily="34" charset="77"/>
              </a:rPr>
            </a:br>
            <a:r>
              <a:rPr lang="en-IN" sz="2000" dirty="0">
                <a:effectLst/>
                <a:latin typeface="Gill Sans MT" panose="020B0502020104020203" pitchFamily="34" charset="77"/>
              </a:rPr>
              <a:t>— Cause and effect charts.</a:t>
            </a:r>
            <a:br>
              <a:rPr lang="en-IN" sz="2000" dirty="0">
                <a:effectLst/>
                <a:latin typeface="Gill Sans MT" panose="020B0502020104020203" pitchFamily="34" charset="77"/>
              </a:rPr>
            </a:br>
            <a:r>
              <a:rPr lang="en-IN" sz="2000" dirty="0">
                <a:effectLst/>
                <a:latin typeface="Gill Sans MT" panose="020B0502020104020203" pitchFamily="34" charset="77"/>
              </a:rPr>
              <a:t>— Gantt charts.</a:t>
            </a:r>
            <a:br>
              <a:rPr lang="en-IN" sz="2000" dirty="0">
                <a:effectLst/>
                <a:latin typeface="Gill Sans MT" panose="020B0502020104020203" pitchFamily="34" charset="77"/>
              </a:rPr>
            </a:br>
            <a:r>
              <a:rPr lang="en-IN" sz="2000" dirty="0">
                <a:effectLst/>
                <a:latin typeface="Gill Sans MT" panose="020B0502020104020203" pitchFamily="34" charset="77"/>
              </a:rPr>
              <a:t>— Entity relationship diagrams.</a:t>
            </a:r>
          </a:p>
          <a:p>
            <a:pPr fontAlgn="auto"/>
            <a:r>
              <a:rPr lang="en-IN" sz="2000" dirty="0">
                <a:effectLst/>
                <a:latin typeface="Gill Sans MT" panose="020B0502020104020203" pitchFamily="34" charset="77"/>
              </a:rPr>
              <a:t> — Organization charts.</a:t>
            </a:r>
            <a:br>
              <a:rPr lang="en-IN" sz="2000" dirty="0">
                <a:effectLst/>
                <a:latin typeface="Gill Sans MT" panose="020B0502020104020203" pitchFamily="34" charset="77"/>
              </a:rPr>
            </a:br>
            <a:r>
              <a:rPr lang="en-IN" sz="2000" dirty="0">
                <a:effectLst/>
                <a:latin typeface="Gill Sans MT" panose="020B0502020104020203" pitchFamily="34" charset="77"/>
              </a:rPr>
              <a:t>— Network diagrams. </a:t>
            </a:r>
          </a:p>
          <a:p>
            <a:pPr fontAlgn="auto">
              <a:buFont typeface="Arial" panose="020B0604020202020204" pitchFamily="34" charset="0"/>
              <a:buChar char="•"/>
            </a:pPr>
            <a:r>
              <a:rPr lang="en-IN" sz="2000" dirty="0">
                <a:latin typeface="Gill Sans MT" panose="020B0502020104020203" pitchFamily="34" charset="77"/>
              </a:rPr>
              <a:t>Parts:</a:t>
            </a:r>
            <a:br>
              <a:rPr lang="en-IN" sz="2000" dirty="0">
                <a:latin typeface="Gill Sans MT" panose="020B0502020104020203" pitchFamily="34" charset="77"/>
              </a:rPr>
            </a:br>
            <a:r>
              <a:rPr lang="en-IN" sz="2000" dirty="0">
                <a:latin typeface="Gill Sans MT" panose="020B0502020104020203" pitchFamily="34" charset="77"/>
              </a:rPr>
              <a:t>— Shapes. </a:t>
            </a:r>
          </a:p>
          <a:p>
            <a:pPr fontAlgn="auto">
              <a:buFont typeface="Arial" panose="020B0604020202020204" pitchFamily="34" charset="0"/>
              <a:buChar char="•"/>
            </a:pPr>
            <a:r>
              <a:rPr lang="en-IN" sz="2000" dirty="0">
                <a:latin typeface="Gill Sans MT" panose="020B0502020104020203" pitchFamily="34" charset="77"/>
              </a:rPr>
              <a:t>— Lines. </a:t>
            </a:r>
          </a:p>
          <a:p>
            <a:pPr fontAlgn="auto">
              <a:buFont typeface="Arial" panose="020B0604020202020204" pitchFamily="34" charset="0"/>
              <a:buChar char="•"/>
            </a:pPr>
            <a:r>
              <a:rPr lang="en-IN" sz="2000" dirty="0">
                <a:latin typeface="Gill Sans MT" panose="020B0502020104020203" pitchFamily="34" charset="77"/>
              </a:rPr>
              <a:t>— Labels. </a:t>
            </a:r>
          </a:p>
          <a:p>
            <a:pPr fontAlgn="auto">
              <a:buFont typeface="Arial" panose="020B0604020202020204" pitchFamily="34" charset="0"/>
              <a:buChar char="•"/>
            </a:pPr>
            <a:r>
              <a:rPr lang="en-IN" sz="2000" dirty="0">
                <a:latin typeface="Gill Sans MT" panose="020B0502020104020203" pitchFamily="34" charset="77"/>
              </a:rPr>
              <a:t>Guidelines: </a:t>
            </a:r>
          </a:p>
          <a:p>
            <a:pPr fontAlgn="auto">
              <a:buFont typeface="Arial" panose="020B0604020202020204" pitchFamily="34" charset="0"/>
              <a:buChar char="•"/>
            </a:pPr>
            <a:r>
              <a:rPr lang="en-IN" sz="2000" dirty="0">
                <a:latin typeface="Gill Sans MT" panose="020B0502020104020203" pitchFamily="34" charset="77"/>
              </a:rPr>
              <a:t>— Provide simple diagrams. </a:t>
            </a:r>
          </a:p>
          <a:p>
            <a:pPr fontAlgn="auto">
              <a:buFont typeface="Arial" panose="020B0604020202020204" pitchFamily="34" charset="0"/>
              <a:buChar char="•"/>
            </a:pPr>
            <a:r>
              <a:rPr lang="en-IN" sz="2000" dirty="0">
                <a:latin typeface="Gill Sans MT" panose="020B0502020104020203" pitchFamily="34" charset="77"/>
              </a:rPr>
              <a:t>–– Provide cutaway diagrams or exploded views to illustrate key points. </a:t>
            </a:r>
          </a:p>
          <a:p>
            <a:pPr fontAlgn="auto">
              <a:buFont typeface="Arial" panose="020B0604020202020204" pitchFamily="34" charset="0"/>
              <a:buChar char="•"/>
            </a:pPr>
            <a:endParaRPr lang="en-IN" sz="2000" dirty="0">
              <a:effectLst/>
              <a:latin typeface="Gill Sans MT" panose="020B0502020104020203" pitchFamily="34" charset="77"/>
            </a:endParaRPr>
          </a:p>
        </p:txBody>
      </p:sp>
    </p:spTree>
    <p:extLst>
      <p:ext uri="{BB962C8B-B14F-4D97-AF65-F5344CB8AC3E}">
        <p14:creationId xmlns:p14="http://schemas.microsoft.com/office/powerpoint/2010/main" val="18078496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D98BD-2DFF-41E1-0A7B-E2A523258E28}"/>
              </a:ext>
            </a:extLst>
          </p:cNvPr>
          <p:cNvSpPr>
            <a:spLocks noGrp="1"/>
          </p:cNvSpPr>
          <p:nvPr>
            <p:ph type="title"/>
          </p:nvPr>
        </p:nvSpPr>
        <p:spPr/>
        <p:txBody>
          <a:bodyPr/>
          <a:lstStyle/>
          <a:p>
            <a:endParaRPr lang="en-US"/>
          </a:p>
        </p:txBody>
      </p:sp>
      <p:pic>
        <p:nvPicPr>
          <p:cNvPr id="4" name="Picture 3">
            <a:extLst>
              <a:ext uri="{FF2B5EF4-FFF2-40B4-BE49-F238E27FC236}">
                <a16:creationId xmlns:a16="http://schemas.microsoft.com/office/drawing/2014/main" id="{A35281A7-D6E2-C103-2B8C-3538F607465D}"/>
              </a:ext>
            </a:extLst>
          </p:cNvPr>
          <p:cNvPicPr>
            <a:picLocks noChangeAspect="1"/>
          </p:cNvPicPr>
          <p:nvPr/>
        </p:nvPicPr>
        <p:blipFill>
          <a:blip r:embed="rId2"/>
          <a:stretch>
            <a:fillRect/>
          </a:stretch>
        </p:blipFill>
        <p:spPr>
          <a:xfrm>
            <a:off x="1817370" y="1677670"/>
            <a:ext cx="7117080" cy="3923030"/>
          </a:xfrm>
          <a:prstGeom prst="rect">
            <a:avLst/>
          </a:prstGeom>
        </p:spPr>
      </p:pic>
    </p:spTree>
    <p:extLst>
      <p:ext uri="{BB962C8B-B14F-4D97-AF65-F5344CB8AC3E}">
        <p14:creationId xmlns:p14="http://schemas.microsoft.com/office/powerpoint/2010/main" val="19273471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86A05-BE69-4030-3F0A-7537C0022914}"/>
              </a:ext>
            </a:extLst>
          </p:cNvPr>
          <p:cNvSpPr>
            <a:spLocks noGrp="1"/>
          </p:cNvSpPr>
          <p:nvPr>
            <p:ph type="title"/>
          </p:nvPr>
        </p:nvSpPr>
        <p:spPr/>
        <p:txBody>
          <a:bodyPr/>
          <a:lstStyle/>
          <a:p>
            <a:r>
              <a:rPr lang="en-US" dirty="0"/>
              <a:t>6.</a:t>
            </a:r>
            <a:r>
              <a:rPr lang="en-IN" sz="3600" b="0" dirty="0">
                <a:effectLst/>
                <a:latin typeface="Gill Sans MT" panose="020B0502020104020203" pitchFamily="34" charset="77"/>
              </a:rPr>
              <a:t> Drawings </a:t>
            </a:r>
            <a:br>
              <a:rPr lang="en-IN" sz="2000" dirty="0">
                <a:latin typeface="Gill Sans MT" panose="020B0502020104020203" pitchFamily="34" charset="77"/>
              </a:rPr>
            </a:br>
            <a:endParaRPr lang="en-US" dirty="0"/>
          </a:p>
        </p:txBody>
      </p:sp>
      <p:sp>
        <p:nvSpPr>
          <p:cNvPr id="4" name="TextBox 3">
            <a:extLst>
              <a:ext uri="{FF2B5EF4-FFF2-40B4-BE49-F238E27FC236}">
                <a16:creationId xmlns:a16="http://schemas.microsoft.com/office/drawing/2014/main" id="{2B8E4BED-A685-B3D7-8B7A-60949159387D}"/>
              </a:ext>
            </a:extLst>
          </p:cNvPr>
          <p:cNvSpPr txBox="1"/>
          <p:nvPr/>
        </p:nvSpPr>
        <p:spPr>
          <a:xfrm>
            <a:off x="677334" y="1536174"/>
            <a:ext cx="8775276" cy="2677656"/>
          </a:xfrm>
          <a:prstGeom prst="rect">
            <a:avLst/>
          </a:prstGeom>
          <a:noFill/>
        </p:spPr>
        <p:txBody>
          <a:bodyPr wrap="square">
            <a:spAutoFit/>
          </a:bodyPr>
          <a:lstStyle/>
          <a:p>
            <a:pPr fontAlgn="auto"/>
            <a:r>
              <a:rPr lang="en-IN" sz="2800" dirty="0">
                <a:effectLst/>
                <a:latin typeface="Gill Sans MT" panose="020B0502020104020203" pitchFamily="34" charset="77"/>
              </a:rPr>
              <a:t>Use:</a:t>
            </a:r>
            <a:br>
              <a:rPr lang="en-IN" sz="2800" dirty="0">
                <a:effectLst/>
                <a:latin typeface="Gill Sans MT" panose="020B0502020104020203" pitchFamily="34" charset="77"/>
              </a:rPr>
            </a:br>
            <a:r>
              <a:rPr lang="en-IN" sz="2800" dirty="0">
                <a:effectLst/>
                <a:latin typeface="Gill Sans MT" panose="020B0502020104020203" pitchFamily="34" charset="77"/>
              </a:rPr>
              <a:t>— When selective parts need to be emphasized or represented. </a:t>
            </a:r>
            <a:endParaRPr lang="en-IN" sz="1050" dirty="0">
              <a:effectLst/>
              <a:latin typeface="Gill Sans MT" panose="020B0502020104020203" pitchFamily="34" charset="77"/>
            </a:endParaRPr>
          </a:p>
          <a:p>
            <a:pPr fontAlgn="auto"/>
            <a:r>
              <a:rPr lang="en-IN" sz="2800" dirty="0">
                <a:effectLst/>
                <a:latin typeface="Gill Sans MT" panose="020B0502020104020203" pitchFamily="34" charset="77"/>
              </a:rPr>
              <a:t>Guidelines:</a:t>
            </a:r>
            <a:br>
              <a:rPr lang="en-IN" sz="2800" dirty="0">
                <a:effectLst/>
                <a:latin typeface="Gill Sans MT" panose="020B0502020104020203" pitchFamily="34" charset="77"/>
              </a:rPr>
            </a:br>
            <a:r>
              <a:rPr lang="en-IN" sz="2800" dirty="0">
                <a:effectLst/>
                <a:latin typeface="Gill Sans MT" panose="020B0502020104020203" pitchFamily="34" charset="77"/>
              </a:rPr>
              <a:t>— Provide simple drawings showing minimal detail. </a:t>
            </a:r>
          </a:p>
          <a:p>
            <a:pPr fontAlgn="auto"/>
            <a:r>
              <a:rPr lang="en-IN" sz="2800" dirty="0">
                <a:effectLst/>
                <a:latin typeface="Gill Sans MT" panose="020B0502020104020203" pitchFamily="34" charset="77"/>
              </a:rPr>
              <a:t>–– Provide a link to a complete drawing. </a:t>
            </a:r>
            <a:endParaRPr lang="en-IN" sz="1050" dirty="0">
              <a:effectLst/>
              <a:latin typeface="Gill Sans MT" panose="020B0502020104020203" pitchFamily="34" charset="77"/>
            </a:endParaRPr>
          </a:p>
        </p:txBody>
      </p:sp>
    </p:spTree>
    <p:extLst>
      <p:ext uri="{BB962C8B-B14F-4D97-AF65-F5344CB8AC3E}">
        <p14:creationId xmlns:p14="http://schemas.microsoft.com/office/powerpoint/2010/main" val="22170248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044C1-5BCC-D5D3-1B87-95A1B9464333}"/>
              </a:ext>
            </a:extLst>
          </p:cNvPr>
          <p:cNvSpPr>
            <a:spLocks noGrp="1"/>
          </p:cNvSpPr>
          <p:nvPr>
            <p:ph type="title"/>
          </p:nvPr>
        </p:nvSpPr>
        <p:spPr>
          <a:xfrm>
            <a:off x="585894" y="129540"/>
            <a:ext cx="8596668" cy="590550"/>
          </a:xfrm>
        </p:spPr>
        <p:txBody>
          <a:bodyPr>
            <a:normAutofit fontScale="90000"/>
          </a:bodyPr>
          <a:lstStyle/>
          <a:p>
            <a:r>
              <a:rPr lang="en-US" dirty="0"/>
              <a:t>7.  </a:t>
            </a:r>
            <a:r>
              <a:rPr lang="en-IN" sz="3600" b="0" dirty="0">
                <a:effectLst/>
                <a:latin typeface="Gill Sans MT" panose="020B0502020104020203" pitchFamily="34" charset="77"/>
              </a:rPr>
              <a:t>Animation </a:t>
            </a:r>
            <a:br>
              <a:rPr lang="en-IN" dirty="0">
                <a:effectLst/>
                <a:latin typeface="Gill Sans MT" panose="020B0502020104020203" pitchFamily="34" charset="77"/>
              </a:rPr>
            </a:br>
            <a:endParaRPr lang="en-US" dirty="0"/>
          </a:p>
        </p:txBody>
      </p:sp>
      <p:sp>
        <p:nvSpPr>
          <p:cNvPr id="4" name="TextBox 3">
            <a:extLst>
              <a:ext uri="{FF2B5EF4-FFF2-40B4-BE49-F238E27FC236}">
                <a16:creationId xmlns:a16="http://schemas.microsoft.com/office/drawing/2014/main" id="{04080243-B180-FEFE-F74A-C7FA0A0FA6E9}"/>
              </a:ext>
            </a:extLst>
          </p:cNvPr>
          <p:cNvSpPr txBox="1"/>
          <p:nvPr/>
        </p:nvSpPr>
        <p:spPr>
          <a:xfrm>
            <a:off x="585894" y="720090"/>
            <a:ext cx="8049577" cy="5909310"/>
          </a:xfrm>
          <a:prstGeom prst="rect">
            <a:avLst/>
          </a:prstGeom>
          <a:noFill/>
        </p:spPr>
        <p:txBody>
          <a:bodyPr wrap="square">
            <a:spAutoFit/>
          </a:bodyPr>
          <a:lstStyle/>
          <a:p>
            <a:r>
              <a:rPr lang="en-IN" dirty="0">
                <a:latin typeface="Gill Sans MT" panose="020B0502020104020203" pitchFamily="34" charset="77"/>
              </a:rPr>
              <a:t>■ Uses: </a:t>
            </a:r>
          </a:p>
          <a:p>
            <a:pPr lvl="1"/>
            <a:r>
              <a:rPr lang="en-IN" dirty="0">
                <a:latin typeface="Gill Sans MT" panose="020B0502020104020203" pitchFamily="34" charset="77"/>
              </a:rPr>
              <a:t>—  To explain ideas involving a change in </a:t>
            </a:r>
          </a:p>
          <a:p>
            <a:pPr lvl="1"/>
            <a:r>
              <a:rPr lang="en-IN" dirty="0">
                <a:latin typeface="Gill Sans MT" panose="020B0502020104020203" pitchFamily="34" charset="77"/>
              </a:rPr>
              <a:t>• Time. </a:t>
            </a:r>
          </a:p>
          <a:p>
            <a:pPr lvl="1"/>
            <a:r>
              <a:rPr lang="en-IN" dirty="0">
                <a:latin typeface="Gill Sans MT" panose="020B0502020104020203" pitchFamily="34" charset="77"/>
              </a:rPr>
              <a:t>• Position. </a:t>
            </a:r>
          </a:p>
          <a:p>
            <a:pPr lvl="1"/>
            <a:r>
              <a:rPr lang="en-IN" dirty="0">
                <a:latin typeface="Gill Sans MT" panose="020B0502020104020203" pitchFamily="34" charset="77"/>
              </a:rPr>
              <a:t>—  To illustrate the location or state of a process. </a:t>
            </a:r>
          </a:p>
          <a:p>
            <a:pPr lvl="1"/>
            <a:r>
              <a:rPr lang="en-IN" dirty="0">
                <a:latin typeface="Gill Sans MT" panose="020B0502020104020203" pitchFamily="34" charset="77"/>
              </a:rPr>
              <a:t>—  To provide feedback. </a:t>
            </a:r>
          </a:p>
          <a:p>
            <a:pPr lvl="1"/>
            <a:r>
              <a:rPr lang="en-IN" dirty="0">
                <a:latin typeface="Gill Sans MT" panose="020B0502020104020203" pitchFamily="34" charset="77"/>
              </a:rPr>
              <a:t>—  To show continuity in transitions. </a:t>
            </a:r>
          </a:p>
          <a:p>
            <a:r>
              <a:rPr lang="en-IN" sz="1800" dirty="0">
                <a:effectLst/>
                <a:latin typeface="Gill Sans MT" panose="020B0502020104020203" pitchFamily="34" charset="77"/>
              </a:rPr>
              <a:t>— To enrich graphical representations.</a:t>
            </a:r>
            <a:br>
              <a:rPr lang="en-IN" sz="1800" dirty="0">
                <a:effectLst/>
                <a:latin typeface="Gill Sans MT" panose="020B0502020104020203" pitchFamily="34" charset="77"/>
              </a:rPr>
            </a:br>
            <a:r>
              <a:rPr lang="en-IN" sz="1800" dirty="0">
                <a:effectLst/>
                <a:latin typeface="Gill Sans MT" panose="020B0502020104020203" pitchFamily="34" charset="77"/>
              </a:rPr>
              <a:t>— To aid visualization of three-dimensional structures.</a:t>
            </a:r>
          </a:p>
          <a:p>
            <a:r>
              <a:rPr lang="en-IN" sz="1800" dirty="0">
                <a:effectLst/>
                <a:latin typeface="Gill Sans MT" panose="020B0502020104020203" pitchFamily="34" charset="77"/>
              </a:rPr>
              <a:t> — To attract attention. </a:t>
            </a:r>
            <a:endParaRPr lang="en-IN" dirty="0">
              <a:latin typeface="Gill Sans MT" panose="020B0502020104020203" pitchFamily="34" charset="77"/>
            </a:endParaRPr>
          </a:p>
          <a:p>
            <a:pPr fontAlgn="auto">
              <a:buFont typeface="Arial" panose="020B0604020202020204" pitchFamily="34" charset="0"/>
              <a:buChar char="•"/>
            </a:pPr>
            <a:r>
              <a:rPr lang="en-IN" sz="1800" dirty="0">
                <a:effectLst/>
                <a:latin typeface="Gill Sans MT" panose="020B0502020104020203" pitchFamily="34" charset="77"/>
              </a:rPr>
              <a:t>Disadvantages:</a:t>
            </a:r>
            <a:br>
              <a:rPr lang="en-IN" sz="1800" dirty="0">
                <a:effectLst/>
                <a:latin typeface="Gill Sans MT" panose="020B0502020104020203" pitchFamily="34" charset="77"/>
              </a:rPr>
            </a:br>
            <a:r>
              <a:rPr lang="en-IN" sz="1800" dirty="0">
                <a:effectLst/>
                <a:latin typeface="Gill Sans MT" panose="020B0502020104020203" pitchFamily="34" charset="77"/>
              </a:rPr>
              <a:t>— Very distracting.</a:t>
            </a:r>
            <a:br>
              <a:rPr lang="en-IN" sz="1800" dirty="0">
                <a:effectLst/>
                <a:latin typeface="Gill Sans MT" panose="020B0502020104020203" pitchFamily="34" charset="77"/>
              </a:rPr>
            </a:br>
            <a:r>
              <a:rPr lang="en-IN" sz="1800" dirty="0">
                <a:effectLst/>
                <a:latin typeface="Gill Sans MT" panose="020B0502020104020203" pitchFamily="34" charset="77"/>
              </a:rPr>
              <a:t>— Can potentially create problems for people with some disabilities.</a:t>
            </a:r>
          </a:p>
          <a:p>
            <a:pPr fontAlgn="auto"/>
            <a:r>
              <a:rPr lang="en-IN" sz="1800" dirty="0">
                <a:effectLst/>
                <a:latin typeface="Gill Sans MT" panose="020B0502020104020203" pitchFamily="34" charset="77"/>
              </a:rPr>
              <a:t>— Slow loading. </a:t>
            </a:r>
          </a:p>
          <a:p>
            <a:pPr fontAlgn="auto">
              <a:buFont typeface="Arial" panose="020B0604020202020204" pitchFamily="34" charset="0"/>
              <a:buChar char="•"/>
            </a:pPr>
            <a:r>
              <a:rPr lang="en-IN" sz="1800" dirty="0">
                <a:effectLst/>
                <a:latin typeface="Gill Sans MT" panose="020B0502020104020203" pitchFamily="34" charset="77"/>
              </a:rPr>
              <a:t>Guidelines:</a:t>
            </a:r>
            <a:br>
              <a:rPr lang="en-IN" sz="1800" dirty="0">
                <a:effectLst/>
                <a:latin typeface="Gill Sans MT" panose="020B0502020104020203" pitchFamily="34" charset="77"/>
              </a:rPr>
            </a:br>
            <a:r>
              <a:rPr lang="en-IN" sz="1800" dirty="0">
                <a:effectLst/>
                <a:latin typeface="Gill Sans MT" panose="020B0502020104020203" pitchFamily="34" charset="77"/>
              </a:rPr>
              <a:t>— Use only when an integral and meaningful part of the content. </a:t>
            </a:r>
          </a:p>
          <a:p>
            <a:pPr fontAlgn="auto"/>
            <a:r>
              <a:rPr lang="en-IN" sz="1800" dirty="0">
                <a:effectLst/>
                <a:latin typeface="Gill Sans MT" panose="020B0502020104020203" pitchFamily="34" charset="77"/>
              </a:rPr>
              <a:t>— Introduce animation.</a:t>
            </a:r>
            <a:br>
              <a:rPr lang="en-IN" sz="1800" dirty="0">
                <a:effectLst/>
                <a:latin typeface="Gill Sans MT" panose="020B0502020104020203" pitchFamily="34" charset="77"/>
              </a:rPr>
            </a:br>
            <a:r>
              <a:rPr lang="en-IN" sz="1800" dirty="0">
                <a:effectLst/>
                <a:latin typeface="Gill Sans MT" panose="020B0502020104020203" pitchFamily="34" charset="77"/>
              </a:rPr>
              <a:t>— Create short segments.</a:t>
            </a:r>
            <a:br>
              <a:rPr lang="en-IN" sz="1800" dirty="0">
                <a:effectLst/>
                <a:latin typeface="Gill Sans MT" panose="020B0502020104020203" pitchFamily="34" charset="77"/>
              </a:rPr>
            </a:br>
            <a:r>
              <a:rPr lang="en-IN" sz="1800" dirty="0">
                <a:effectLst/>
                <a:latin typeface="Gill Sans MT" panose="020B0502020104020203" pitchFamily="34" charset="77"/>
              </a:rPr>
              <a:t>— Provide a freeze frame, stop, and replay mode.</a:t>
            </a:r>
            <a:br>
              <a:rPr lang="en-IN" sz="1800" dirty="0">
                <a:effectLst/>
                <a:latin typeface="Gill Sans MT" panose="020B0502020104020203" pitchFamily="34" charset="77"/>
              </a:rPr>
            </a:br>
            <a:r>
              <a:rPr lang="en-IN" sz="1800" dirty="0">
                <a:effectLst/>
                <a:latin typeface="Gill Sans MT" panose="020B0502020104020203" pitchFamily="34" charset="77"/>
              </a:rPr>
              <a:t>–– Avoid distracting animation. </a:t>
            </a:r>
          </a:p>
          <a:p>
            <a:pPr marL="742950" lvl="1" indent="-285750">
              <a:buFont typeface="Arial" panose="020B0604020202020204" pitchFamily="34" charset="0"/>
              <a:buChar char="•"/>
            </a:pPr>
            <a:endParaRPr lang="en-IN" dirty="0">
              <a:effectLst/>
              <a:latin typeface="Gill Sans MT" panose="020B0502020104020203" pitchFamily="34" charset="77"/>
            </a:endParaRPr>
          </a:p>
        </p:txBody>
      </p:sp>
    </p:spTree>
    <p:extLst>
      <p:ext uri="{BB962C8B-B14F-4D97-AF65-F5344CB8AC3E}">
        <p14:creationId xmlns:p14="http://schemas.microsoft.com/office/powerpoint/2010/main" val="37870539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044C1-5BCC-D5D3-1B87-95A1B9464333}"/>
              </a:ext>
            </a:extLst>
          </p:cNvPr>
          <p:cNvSpPr>
            <a:spLocks noGrp="1"/>
          </p:cNvSpPr>
          <p:nvPr>
            <p:ph type="title"/>
          </p:nvPr>
        </p:nvSpPr>
        <p:spPr>
          <a:xfrm>
            <a:off x="585894" y="129540"/>
            <a:ext cx="8596668" cy="590550"/>
          </a:xfrm>
        </p:spPr>
        <p:txBody>
          <a:bodyPr>
            <a:normAutofit fontScale="90000"/>
          </a:bodyPr>
          <a:lstStyle/>
          <a:p>
            <a:r>
              <a:rPr lang="en-US" dirty="0"/>
              <a:t>8.  </a:t>
            </a:r>
            <a:r>
              <a:rPr lang="en-IN" sz="3600" b="0" dirty="0">
                <a:effectLst/>
                <a:latin typeface="Gill Sans MT" panose="020B0502020104020203" pitchFamily="34" charset="77"/>
              </a:rPr>
              <a:t>Audition</a:t>
            </a:r>
            <a:br>
              <a:rPr lang="en-IN" dirty="0">
                <a:effectLst/>
                <a:latin typeface="Gill Sans MT" panose="020B0502020104020203" pitchFamily="34" charset="77"/>
              </a:rPr>
            </a:br>
            <a:endParaRPr lang="en-US" dirty="0"/>
          </a:p>
        </p:txBody>
      </p:sp>
      <p:sp>
        <p:nvSpPr>
          <p:cNvPr id="4" name="TextBox 3">
            <a:extLst>
              <a:ext uri="{FF2B5EF4-FFF2-40B4-BE49-F238E27FC236}">
                <a16:creationId xmlns:a16="http://schemas.microsoft.com/office/drawing/2014/main" id="{04080243-B180-FEFE-F74A-C7FA0A0FA6E9}"/>
              </a:ext>
            </a:extLst>
          </p:cNvPr>
          <p:cNvSpPr txBox="1"/>
          <p:nvPr/>
        </p:nvSpPr>
        <p:spPr>
          <a:xfrm>
            <a:off x="585894" y="720090"/>
            <a:ext cx="8049577" cy="6186309"/>
          </a:xfrm>
          <a:prstGeom prst="rect">
            <a:avLst/>
          </a:prstGeom>
          <a:noFill/>
        </p:spPr>
        <p:txBody>
          <a:bodyPr wrap="square">
            <a:spAutoFit/>
          </a:bodyPr>
          <a:lstStyle/>
          <a:p>
            <a:r>
              <a:rPr lang="en-IN" sz="1200" dirty="0">
                <a:effectLst/>
                <a:latin typeface="Gill Sans MT" panose="020B0502020104020203" pitchFamily="34" charset="77"/>
              </a:rPr>
              <a:t>■ </a:t>
            </a:r>
            <a:r>
              <a:rPr lang="en-IN" dirty="0">
                <a:effectLst/>
                <a:latin typeface="Gill Sans MT" panose="020B0502020104020203" pitchFamily="34" charset="77"/>
              </a:rPr>
              <a:t>Uses: </a:t>
            </a:r>
            <a:endParaRPr lang="en-IN" sz="4000" dirty="0">
              <a:latin typeface="Gill Sans MT" panose="020B0502020104020203" pitchFamily="34" charset="77"/>
            </a:endParaRPr>
          </a:p>
          <a:p>
            <a:r>
              <a:rPr lang="en-IN" dirty="0">
                <a:effectLst/>
                <a:latin typeface="Gill Sans MT" panose="020B0502020104020203" pitchFamily="34" charset="77"/>
              </a:rPr>
              <a:t>—  As a supplement to text and graphics. </a:t>
            </a:r>
            <a:endParaRPr lang="en-IN" sz="4000" dirty="0">
              <a:effectLst/>
              <a:latin typeface="Gill Sans MT" panose="020B0502020104020203" pitchFamily="34" charset="77"/>
            </a:endParaRPr>
          </a:p>
          <a:p>
            <a:r>
              <a:rPr lang="en-IN" dirty="0">
                <a:effectLst/>
                <a:latin typeface="Gill Sans MT" panose="020B0502020104020203" pitchFamily="34" charset="77"/>
              </a:rPr>
              <a:t>—  To establish atmosphere. </a:t>
            </a:r>
            <a:endParaRPr lang="en-IN" sz="4000" dirty="0">
              <a:effectLst/>
              <a:latin typeface="Gill Sans MT" panose="020B0502020104020203" pitchFamily="34" charset="77"/>
            </a:endParaRPr>
          </a:p>
          <a:p>
            <a:r>
              <a:rPr lang="en-IN" dirty="0">
                <a:effectLst/>
                <a:latin typeface="Gill Sans MT" panose="020B0502020104020203" pitchFamily="34" charset="77"/>
              </a:rPr>
              <a:t>—  To create a sense of place. </a:t>
            </a:r>
            <a:endParaRPr lang="en-IN" sz="4000" dirty="0">
              <a:effectLst/>
              <a:latin typeface="Gill Sans MT" panose="020B0502020104020203" pitchFamily="34" charset="77"/>
            </a:endParaRPr>
          </a:p>
          <a:p>
            <a:r>
              <a:rPr lang="en-IN" dirty="0">
                <a:effectLst/>
                <a:latin typeface="Gill Sans MT" panose="020B0502020104020203" pitchFamily="34" charset="77"/>
              </a:rPr>
              <a:t>—  To teach. </a:t>
            </a:r>
            <a:endParaRPr lang="en-IN" sz="4000" dirty="0">
              <a:effectLst/>
              <a:latin typeface="Gill Sans MT" panose="020B0502020104020203" pitchFamily="34" charset="77"/>
            </a:endParaRPr>
          </a:p>
          <a:p>
            <a:r>
              <a:rPr lang="en-IN" dirty="0">
                <a:effectLst/>
                <a:latin typeface="Gill Sans MT" panose="020B0502020104020203" pitchFamily="34" charset="77"/>
              </a:rPr>
              <a:t>—  To sample. </a:t>
            </a:r>
            <a:endParaRPr lang="en-IN" sz="4000" dirty="0">
              <a:effectLst/>
              <a:latin typeface="Gill Sans MT" panose="020B0502020104020203" pitchFamily="34" charset="77"/>
            </a:endParaRPr>
          </a:p>
          <a:p>
            <a:r>
              <a:rPr lang="en-IN" dirty="0">
                <a:effectLst/>
                <a:latin typeface="Gill Sans MT" panose="020B0502020104020203" pitchFamily="34" charset="77"/>
              </a:rPr>
              <a:t>—  For users </a:t>
            </a:r>
            <a:endParaRPr lang="en-IN" sz="4000" dirty="0">
              <a:effectLst/>
              <a:latin typeface="Gill Sans MT" panose="020B0502020104020203" pitchFamily="34" charset="77"/>
            </a:endParaRPr>
          </a:p>
          <a:p>
            <a:pPr lvl="1"/>
            <a:r>
              <a:rPr lang="en-IN" dirty="0">
                <a:effectLst/>
                <a:latin typeface="Gill Sans MT" panose="020B0502020104020203" pitchFamily="34" charset="77"/>
              </a:rPr>
              <a:t>With disabilities. </a:t>
            </a:r>
          </a:p>
          <a:p>
            <a:pPr lvl="1"/>
            <a:r>
              <a:rPr lang="en-IN" dirty="0">
                <a:effectLst/>
                <a:latin typeface="Gill Sans MT" panose="020B0502020104020203" pitchFamily="34" charset="77"/>
              </a:rPr>
              <a:t>In an eyes-busy and hands-busy situation. </a:t>
            </a:r>
          </a:p>
          <a:p>
            <a:pPr lvl="1"/>
            <a:r>
              <a:rPr lang="en-IN" dirty="0">
                <a:effectLst/>
                <a:latin typeface="Gill Sans MT" panose="020B0502020104020203" pitchFamily="34" charset="77"/>
              </a:rPr>
              <a:t>Who do not have access to keyboard and/or monitor. </a:t>
            </a:r>
            <a:endParaRPr lang="en-IN" sz="4000" dirty="0">
              <a:latin typeface="Gill Sans MT" panose="020B0502020104020203" pitchFamily="34" charset="77"/>
            </a:endParaRPr>
          </a:p>
          <a:p>
            <a:pPr fontAlgn="auto"/>
            <a:r>
              <a:rPr lang="en-IN" dirty="0">
                <a:latin typeface="Gill Sans MT" panose="020B0502020104020203" pitchFamily="34" charset="77"/>
              </a:rPr>
              <a:t>Advantages:</a:t>
            </a:r>
            <a:br>
              <a:rPr lang="en-IN" dirty="0">
                <a:latin typeface="Gill Sans MT" panose="020B0502020104020203" pitchFamily="34" charset="77"/>
              </a:rPr>
            </a:br>
            <a:r>
              <a:rPr lang="en-IN" dirty="0">
                <a:latin typeface="Gill Sans MT" panose="020B0502020104020203" pitchFamily="34" charset="77"/>
              </a:rPr>
              <a:t>— Does not obscure information on the screen. — Shorter downloading time than video. </a:t>
            </a:r>
          </a:p>
          <a:p>
            <a:pPr fontAlgn="auto"/>
            <a:r>
              <a:rPr lang="en-IN" dirty="0">
                <a:latin typeface="Gill Sans MT" panose="020B0502020104020203" pitchFamily="34" charset="77"/>
              </a:rPr>
              <a:t>Disadvantages: </a:t>
            </a:r>
          </a:p>
          <a:p>
            <a:pPr lvl="1" fontAlgn="auto"/>
            <a:r>
              <a:rPr lang="en-IN" dirty="0">
                <a:latin typeface="Gill Sans MT" panose="020B0502020104020203" pitchFamily="34" charset="77"/>
              </a:rPr>
              <a:t>—  Is annoying to many people, including users and nonusers in the vicinity. </a:t>
            </a:r>
          </a:p>
          <a:p>
            <a:pPr lvl="1" fontAlgn="auto"/>
            <a:r>
              <a:rPr lang="en-IN" dirty="0">
                <a:latin typeface="Gill Sans MT" panose="020B0502020104020203" pitchFamily="34" charset="77"/>
              </a:rPr>
              <a:t>—  Can easily be overused, increasing the possibility that it will be ignored. </a:t>
            </a:r>
          </a:p>
          <a:p>
            <a:pPr lvl="1" fontAlgn="auto"/>
            <a:r>
              <a:rPr lang="en-IN" dirty="0">
                <a:latin typeface="Gill Sans MT" panose="020B0502020104020203" pitchFamily="34" charset="77"/>
              </a:rPr>
              <a:t>—  Is not reliable because </a:t>
            </a:r>
          </a:p>
          <a:p>
            <a:pPr lvl="2" fontAlgn="auto"/>
            <a:r>
              <a:rPr lang="en-IN" dirty="0">
                <a:latin typeface="Gill Sans MT" panose="020B0502020104020203" pitchFamily="34" charset="77"/>
              </a:rPr>
              <a:t>Some people are hard of hearing. </a:t>
            </a:r>
          </a:p>
          <a:p>
            <a:pPr lvl="2" fontAlgn="auto"/>
            <a:r>
              <a:rPr lang="en-IN" dirty="0">
                <a:latin typeface="Gill Sans MT" panose="020B0502020104020203" pitchFamily="34" charset="77"/>
              </a:rPr>
              <a:t>If it is not heard, it may leave no permanent record of having occurred. </a:t>
            </a:r>
          </a:p>
          <a:p>
            <a:pPr lvl="2" fontAlgn="auto"/>
            <a:r>
              <a:rPr lang="en-IN" dirty="0">
                <a:latin typeface="Gill Sans MT" panose="020B0502020104020203" pitchFamily="34" charset="77"/>
              </a:rPr>
              <a:t>The user can turn it off. </a:t>
            </a:r>
          </a:p>
          <a:p>
            <a:pPr lvl="2" fontAlgn="auto"/>
            <a:r>
              <a:rPr lang="en-IN" dirty="0">
                <a:latin typeface="Gill Sans MT" panose="020B0502020104020203" pitchFamily="34" charset="77"/>
              </a:rPr>
              <a:t>Audio capability may not exist for the user. </a:t>
            </a:r>
          </a:p>
          <a:p>
            <a:pPr marL="742950" lvl="1" indent="-285750">
              <a:buFont typeface="Arial" panose="020B0604020202020204" pitchFamily="34" charset="0"/>
              <a:buChar char="•"/>
            </a:pPr>
            <a:endParaRPr lang="en-IN" dirty="0">
              <a:effectLst/>
              <a:latin typeface="Gill Sans MT" panose="020B0502020104020203" pitchFamily="34" charset="77"/>
            </a:endParaRPr>
          </a:p>
        </p:txBody>
      </p:sp>
    </p:spTree>
    <p:extLst>
      <p:ext uri="{BB962C8B-B14F-4D97-AF65-F5344CB8AC3E}">
        <p14:creationId xmlns:p14="http://schemas.microsoft.com/office/powerpoint/2010/main" val="16596528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044C1-5BCC-D5D3-1B87-95A1B9464333}"/>
              </a:ext>
            </a:extLst>
          </p:cNvPr>
          <p:cNvSpPr>
            <a:spLocks noGrp="1"/>
          </p:cNvSpPr>
          <p:nvPr>
            <p:ph type="title"/>
          </p:nvPr>
        </p:nvSpPr>
        <p:spPr>
          <a:xfrm>
            <a:off x="585894" y="129540"/>
            <a:ext cx="8596668" cy="590550"/>
          </a:xfrm>
        </p:spPr>
        <p:txBody>
          <a:bodyPr>
            <a:normAutofit fontScale="90000"/>
          </a:bodyPr>
          <a:lstStyle/>
          <a:p>
            <a:r>
              <a:rPr lang="en-US" dirty="0"/>
              <a:t>8.  </a:t>
            </a:r>
            <a:r>
              <a:rPr lang="en-IN" sz="3600" b="0" dirty="0">
                <a:effectLst/>
                <a:latin typeface="Gill Sans MT" panose="020B0502020104020203" pitchFamily="34" charset="77"/>
              </a:rPr>
              <a:t>Audition</a:t>
            </a:r>
            <a:br>
              <a:rPr lang="en-IN" dirty="0">
                <a:effectLst/>
                <a:latin typeface="Gill Sans MT" panose="020B0502020104020203" pitchFamily="34" charset="77"/>
              </a:rPr>
            </a:br>
            <a:endParaRPr lang="en-US" dirty="0"/>
          </a:p>
        </p:txBody>
      </p:sp>
      <p:sp>
        <p:nvSpPr>
          <p:cNvPr id="4" name="TextBox 3">
            <a:extLst>
              <a:ext uri="{FF2B5EF4-FFF2-40B4-BE49-F238E27FC236}">
                <a16:creationId xmlns:a16="http://schemas.microsoft.com/office/drawing/2014/main" id="{04080243-B180-FEFE-F74A-C7FA0A0FA6E9}"/>
              </a:ext>
            </a:extLst>
          </p:cNvPr>
          <p:cNvSpPr txBox="1"/>
          <p:nvPr/>
        </p:nvSpPr>
        <p:spPr>
          <a:xfrm>
            <a:off x="585894" y="720090"/>
            <a:ext cx="8049577" cy="4770537"/>
          </a:xfrm>
          <a:prstGeom prst="rect">
            <a:avLst/>
          </a:prstGeom>
          <a:noFill/>
        </p:spPr>
        <p:txBody>
          <a:bodyPr wrap="square">
            <a:spAutoFit/>
          </a:bodyPr>
          <a:lstStyle/>
          <a:p>
            <a:pPr fontAlgn="auto">
              <a:buFont typeface="Arial" panose="020B0604020202020204" pitchFamily="34" charset="0"/>
              <a:buChar char="•"/>
            </a:pPr>
            <a:r>
              <a:rPr lang="en-IN" sz="2000" dirty="0">
                <a:effectLst/>
                <a:latin typeface="Gill Sans MT" panose="020B0502020104020203" pitchFamily="34" charset="77"/>
              </a:rPr>
              <a:t>Guidelines: </a:t>
            </a:r>
            <a:endParaRPr lang="en-IN" sz="1400" dirty="0">
              <a:effectLst/>
              <a:latin typeface="Gill Sans MT" panose="020B0502020104020203" pitchFamily="34" charset="77"/>
            </a:endParaRPr>
          </a:p>
          <a:p>
            <a:pPr marL="742950" lvl="1" indent="-285750" fontAlgn="auto">
              <a:buFont typeface="Arial" panose="020B0604020202020204" pitchFamily="34" charset="0"/>
              <a:buChar char="•"/>
            </a:pPr>
            <a:r>
              <a:rPr lang="en-IN" sz="2000" dirty="0">
                <a:effectLst/>
                <a:latin typeface="Gill Sans MT" panose="020B0502020104020203" pitchFamily="34" charset="77"/>
              </a:rPr>
              <a:t>—  When words are spoken </a:t>
            </a:r>
            <a:endParaRPr lang="en-IN" sz="1400" dirty="0">
              <a:effectLst/>
              <a:latin typeface="Gill Sans MT" panose="020B0502020104020203" pitchFamily="34" charset="77"/>
            </a:endParaRPr>
          </a:p>
          <a:p>
            <a:pPr marL="1143000" lvl="2" indent="-228600" fontAlgn="auto">
              <a:buFont typeface="Arial" panose="020B0604020202020204" pitchFamily="34" charset="0"/>
              <a:buChar char="•"/>
            </a:pPr>
            <a:r>
              <a:rPr lang="en-IN" sz="2000" dirty="0">
                <a:effectLst/>
                <a:latin typeface="Gill Sans MT" panose="020B0502020104020203" pitchFamily="34" charset="77"/>
              </a:rPr>
              <a:t>The content should be simple. </a:t>
            </a:r>
          </a:p>
          <a:p>
            <a:pPr marL="1143000" lvl="2" indent="-228600" fontAlgn="auto">
              <a:buFont typeface="Arial" panose="020B0604020202020204" pitchFamily="34" charset="0"/>
              <a:buChar char="•"/>
            </a:pPr>
            <a:r>
              <a:rPr lang="en-IN" sz="2000" dirty="0">
                <a:effectLst/>
                <a:latin typeface="Gill Sans MT" panose="020B0502020104020203" pitchFamily="34" charset="77"/>
              </a:rPr>
              <a:t>The speed of narration should be about 160 words per minute. </a:t>
            </a:r>
          </a:p>
          <a:p>
            <a:pPr marL="742950" lvl="1" indent="-285750" fontAlgn="auto">
              <a:buFont typeface="Arial" panose="020B0604020202020204" pitchFamily="34" charset="0"/>
              <a:buChar char="•"/>
            </a:pPr>
            <a:r>
              <a:rPr lang="en-IN" sz="2000" dirty="0">
                <a:effectLst/>
                <a:latin typeface="Gill Sans MT" panose="020B0502020104020203" pitchFamily="34" charset="77"/>
              </a:rPr>
              <a:t>—  When used to introduce new ideas or concepts, the narration should be slowed. </a:t>
            </a:r>
            <a:endParaRPr lang="en-IN" sz="1400" dirty="0">
              <a:effectLst/>
              <a:latin typeface="Gill Sans MT" panose="020B0502020104020203" pitchFamily="34" charset="77"/>
            </a:endParaRPr>
          </a:p>
          <a:p>
            <a:pPr marL="742950" lvl="1" indent="-285750" fontAlgn="auto">
              <a:buFont typeface="Arial" panose="020B0604020202020204" pitchFamily="34" charset="0"/>
              <a:buChar char="•"/>
            </a:pPr>
            <a:r>
              <a:rPr lang="en-IN" sz="2000" dirty="0">
                <a:effectLst/>
                <a:latin typeface="Gill Sans MT" panose="020B0502020104020203" pitchFamily="34" charset="77"/>
              </a:rPr>
              <a:t>—  Off-screen narration should be used rather than on-screen narration. </a:t>
            </a:r>
            <a:endParaRPr lang="en-IN" sz="1400" dirty="0">
              <a:effectLst/>
              <a:latin typeface="Gill Sans MT" panose="020B0502020104020203" pitchFamily="34" charset="77"/>
            </a:endParaRPr>
          </a:p>
          <a:p>
            <a:r>
              <a:rPr lang="en-IN" sz="2000" dirty="0">
                <a:effectLst/>
                <a:latin typeface="Gill Sans MT" panose="020B0502020104020203" pitchFamily="34" charset="77"/>
              </a:rPr>
              <a:t>• Unless the narrator is a recognized authority on the topic. </a:t>
            </a:r>
            <a:endParaRPr lang="en-IN" sz="4400" dirty="0">
              <a:latin typeface="Gill Sans MT" panose="020B0502020104020203" pitchFamily="34" charset="77"/>
            </a:endParaRPr>
          </a:p>
          <a:p>
            <a:pPr>
              <a:buFont typeface="Arial" panose="020B0604020202020204" pitchFamily="34" charset="0"/>
              <a:buChar char="•"/>
            </a:pPr>
            <a:r>
              <a:rPr lang="en-IN" sz="2000" dirty="0">
                <a:effectLst/>
                <a:latin typeface="Gill Sans MT" panose="020B0502020104020203" pitchFamily="34" charset="77"/>
              </a:rPr>
              <a:t>—  Create short segments. </a:t>
            </a:r>
            <a:endParaRPr lang="en-IN" sz="4400" dirty="0">
              <a:effectLst/>
              <a:latin typeface="Gill Sans MT" panose="020B0502020104020203" pitchFamily="34" charset="77"/>
            </a:endParaRPr>
          </a:p>
          <a:p>
            <a:pPr>
              <a:buFont typeface="Arial" panose="020B0604020202020204" pitchFamily="34" charset="0"/>
              <a:buChar char="•"/>
            </a:pPr>
            <a:r>
              <a:rPr lang="en-IN" sz="2000" dirty="0">
                <a:effectLst/>
                <a:latin typeface="Gill Sans MT" panose="020B0502020104020203" pitchFamily="34" charset="77"/>
              </a:rPr>
              <a:t>—  Provide segments of high quality. </a:t>
            </a:r>
            <a:endParaRPr lang="en-IN" sz="4400" dirty="0">
              <a:effectLst/>
              <a:latin typeface="Gill Sans MT" panose="020B0502020104020203" pitchFamily="34" charset="77"/>
            </a:endParaRPr>
          </a:p>
          <a:p>
            <a:pPr>
              <a:buFont typeface="Arial" panose="020B0604020202020204" pitchFamily="34" charset="0"/>
              <a:buChar char="•"/>
            </a:pPr>
            <a:r>
              <a:rPr lang="en-IN" sz="2000" dirty="0">
                <a:effectLst/>
                <a:latin typeface="Gill Sans MT" panose="020B0502020104020203" pitchFamily="34" charset="77"/>
              </a:rPr>
              <a:t>—  Provide audio controls. </a:t>
            </a:r>
            <a:endParaRPr lang="en-IN" sz="4400" dirty="0">
              <a:effectLst/>
              <a:latin typeface="Gill Sans MT" panose="020B0502020104020203" pitchFamily="34" charset="77"/>
            </a:endParaRPr>
          </a:p>
          <a:p>
            <a:r>
              <a:rPr lang="en-IN" sz="2000" dirty="0">
                <a:effectLst/>
                <a:latin typeface="Gill Sans MT" panose="020B0502020104020203" pitchFamily="34" charset="77"/>
              </a:rPr>
              <a:t>–– Play background audio softly. </a:t>
            </a:r>
            <a:endParaRPr lang="en-IN" sz="4400" dirty="0">
              <a:latin typeface="Gill Sans MT" panose="020B0502020104020203" pitchFamily="34" charset="77"/>
            </a:endParaRPr>
          </a:p>
          <a:p>
            <a:pPr marL="742950" lvl="1" indent="-285750">
              <a:buFont typeface="Arial" panose="020B0604020202020204" pitchFamily="34" charset="0"/>
              <a:buChar char="•"/>
            </a:pPr>
            <a:endParaRPr lang="en-IN" sz="4400" dirty="0">
              <a:effectLst/>
              <a:latin typeface="Gill Sans MT" panose="020B0502020104020203" pitchFamily="34" charset="77"/>
            </a:endParaRPr>
          </a:p>
        </p:txBody>
      </p:sp>
    </p:spTree>
    <p:extLst>
      <p:ext uri="{BB962C8B-B14F-4D97-AF65-F5344CB8AC3E}">
        <p14:creationId xmlns:p14="http://schemas.microsoft.com/office/powerpoint/2010/main" val="630234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044C1-5BCC-D5D3-1B87-95A1B9464333}"/>
              </a:ext>
            </a:extLst>
          </p:cNvPr>
          <p:cNvSpPr>
            <a:spLocks noGrp="1"/>
          </p:cNvSpPr>
          <p:nvPr>
            <p:ph type="title"/>
          </p:nvPr>
        </p:nvSpPr>
        <p:spPr>
          <a:xfrm>
            <a:off x="585894" y="129540"/>
            <a:ext cx="8596668" cy="590550"/>
          </a:xfrm>
        </p:spPr>
        <p:txBody>
          <a:bodyPr>
            <a:normAutofit fontScale="90000"/>
          </a:bodyPr>
          <a:lstStyle/>
          <a:p>
            <a:r>
              <a:rPr lang="en-US" dirty="0"/>
              <a:t>9. </a:t>
            </a:r>
            <a:r>
              <a:rPr lang="en-IN" sz="3600" b="0" dirty="0">
                <a:effectLst/>
                <a:latin typeface="Formata"/>
              </a:rPr>
              <a:t>Combining Mediums </a:t>
            </a:r>
            <a:br>
              <a:rPr lang="en-IN" dirty="0"/>
            </a:br>
            <a:br>
              <a:rPr lang="en-IN" dirty="0">
                <a:effectLst/>
                <a:latin typeface="Gill Sans MT" panose="020B0502020104020203" pitchFamily="34" charset="77"/>
              </a:rPr>
            </a:br>
            <a:endParaRPr lang="en-US" dirty="0"/>
          </a:p>
        </p:txBody>
      </p:sp>
      <p:sp>
        <p:nvSpPr>
          <p:cNvPr id="4" name="TextBox 3">
            <a:extLst>
              <a:ext uri="{FF2B5EF4-FFF2-40B4-BE49-F238E27FC236}">
                <a16:creationId xmlns:a16="http://schemas.microsoft.com/office/drawing/2014/main" id="{04080243-B180-FEFE-F74A-C7FA0A0FA6E9}"/>
              </a:ext>
            </a:extLst>
          </p:cNvPr>
          <p:cNvSpPr txBox="1"/>
          <p:nvPr/>
        </p:nvSpPr>
        <p:spPr>
          <a:xfrm>
            <a:off x="585894" y="720090"/>
            <a:ext cx="8049577" cy="6524863"/>
          </a:xfrm>
          <a:prstGeom prst="rect">
            <a:avLst/>
          </a:prstGeom>
          <a:noFill/>
        </p:spPr>
        <p:txBody>
          <a:bodyPr wrap="square">
            <a:spAutoFit/>
          </a:bodyPr>
          <a:lstStyle/>
          <a:p>
            <a:pPr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Combinations:</a:t>
            </a:r>
            <a:br>
              <a:rPr lang="en-IN" sz="1600" dirty="0">
                <a:effectLst/>
                <a:latin typeface="Gill Sans MT" panose="020B0502020104020203" pitchFamily="34" charset="77"/>
                <a:cs typeface="Times New Roman" panose="02020603050405020304" pitchFamily="18" charset="0"/>
              </a:rPr>
            </a:br>
            <a:r>
              <a:rPr lang="en-IN" sz="1600" dirty="0">
                <a:effectLst/>
                <a:latin typeface="Gill Sans MT" panose="020B0502020104020203" pitchFamily="34" charset="77"/>
                <a:cs typeface="Times New Roman" panose="02020603050405020304" pitchFamily="18" charset="0"/>
              </a:rPr>
              <a:t>— Use sensory combinations that work best together: </a:t>
            </a:r>
            <a:endParaRPr lang="en-IN" sz="1100" dirty="0">
              <a:effectLst/>
              <a:latin typeface="Gill Sans MT" panose="020B0502020104020203" pitchFamily="34" charset="77"/>
              <a:cs typeface="Times New Roman" panose="02020603050405020304" pitchFamily="18" charset="0"/>
            </a:endParaRPr>
          </a:p>
          <a:p>
            <a:pPr marL="742950" lvl="1" indent="-285750"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Auditory text with visual graphics. </a:t>
            </a:r>
          </a:p>
          <a:p>
            <a:pPr marL="742950" lvl="1" indent="-285750"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Screen text with visual graphics. </a:t>
            </a:r>
          </a:p>
          <a:p>
            <a:pPr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Integration: </a:t>
            </a:r>
            <a:endParaRPr lang="en-IN" sz="1100" dirty="0">
              <a:effectLst/>
              <a:latin typeface="Gill Sans MT" panose="020B0502020104020203" pitchFamily="34" charset="77"/>
              <a:cs typeface="Times New Roman" panose="02020603050405020304" pitchFamily="18" charset="0"/>
            </a:endParaRPr>
          </a:p>
          <a:p>
            <a:pPr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 Closely integrate screen text with graphics. </a:t>
            </a:r>
            <a:endParaRPr lang="en-IN" sz="1100" dirty="0">
              <a:effectLst/>
              <a:latin typeface="Gill Sans MT" panose="020B0502020104020203" pitchFamily="34" charset="77"/>
              <a:cs typeface="Times New Roman" panose="02020603050405020304" pitchFamily="18" charset="0"/>
            </a:endParaRPr>
          </a:p>
          <a:p>
            <a:pPr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Relevance: </a:t>
            </a:r>
            <a:endParaRPr lang="en-IN" sz="1100" dirty="0">
              <a:effectLst/>
              <a:latin typeface="Gill Sans MT" panose="020B0502020104020203" pitchFamily="34" charset="77"/>
              <a:cs typeface="Times New Roman" panose="02020603050405020304" pitchFamily="18" charset="0"/>
            </a:endParaRPr>
          </a:p>
          <a:p>
            <a:pPr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 Both the visual and auditory information should be totally relevant to the task being performed. </a:t>
            </a:r>
            <a:endParaRPr lang="en-IN" sz="1100" dirty="0">
              <a:effectLst/>
              <a:latin typeface="Gill Sans MT" panose="020B0502020104020203" pitchFamily="34" charset="77"/>
              <a:cs typeface="Times New Roman" panose="02020603050405020304" pitchFamily="18" charset="0"/>
            </a:endParaRPr>
          </a:p>
          <a:p>
            <a:pPr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Presentation: </a:t>
            </a:r>
            <a:endParaRPr lang="en-IN" sz="1100" dirty="0">
              <a:effectLst/>
              <a:latin typeface="Gill Sans MT" panose="020B0502020104020203" pitchFamily="34" charset="77"/>
              <a:cs typeface="Times New Roman" panose="02020603050405020304" pitchFamily="18" charset="0"/>
            </a:endParaRPr>
          </a:p>
          <a:p>
            <a:pPr marL="742950" lvl="1" indent="-285750"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  Visual and auditory textual narrative should be presented simultaneously, or the </a:t>
            </a:r>
            <a:endParaRPr lang="en-IN" sz="1100" dirty="0">
              <a:effectLst/>
              <a:latin typeface="Gill Sans MT" panose="020B0502020104020203" pitchFamily="34" charset="77"/>
              <a:cs typeface="Times New Roman" panose="02020603050405020304" pitchFamily="18" charset="0"/>
            </a:endParaRPr>
          </a:p>
          <a:p>
            <a:pPr marL="742950" lvl="1" indent="-285750"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visuals should precede the narrative by no more than 7 seconds. </a:t>
            </a:r>
            <a:endParaRPr lang="en-IN" sz="1100" dirty="0">
              <a:effectLst/>
              <a:latin typeface="Gill Sans MT" panose="020B0502020104020203" pitchFamily="34" charset="77"/>
              <a:cs typeface="Times New Roman" panose="02020603050405020304" pitchFamily="18" charset="0"/>
            </a:endParaRPr>
          </a:p>
          <a:p>
            <a:pPr marL="742950" lvl="1" indent="-285750"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  To control attention, reveal information systematically. </a:t>
            </a:r>
            <a:endParaRPr lang="en-IN" sz="1100" dirty="0">
              <a:effectLst/>
              <a:latin typeface="Gill Sans MT" panose="020B0502020104020203" pitchFamily="34" charset="77"/>
              <a:cs typeface="Times New Roman" panose="02020603050405020304" pitchFamily="18" charset="0"/>
            </a:endParaRPr>
          </a:p>
          <a:p>
            <a:pPr marL="742950" lvl="1" indent="-285750"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 Limit elements revealed to one item at a time and use sequential revelations for related elements. </a:t>
            </a:r>
            <a:endParaRPr lang="en-IN" sz="1100" dirty="0">
              <a:effectLst/>
              <a:latin typeface="Gill Sans MT" panose="020B0502020104020203" pitchFamily="34" charset="77"/>
              <a:cs typeface="Times New Roman" panose="02020603050405020304" pitchFamily="18" charset="0"/>
            </a:endParaRPr>
          </a:p>
          <a:p>
            <a:pPr marL="742950" lvl="1" indent="-285750"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  Animation must show action initiation as well as the action’s result. </a:t>
            </a:r>
            <a:endParaRPr lang="en-IN" sz="1100" dirty="0">
              <a:effectLst/>
              <a:latin typeface="Gill Sans MT" panose="020B0502020104020203" pitchFamily="34" charset="77"/>
              <a:cs typeface="Times New Roman" panose="02020603050405020304" pitchFamily="18" charset="0"/>
            </a:endParaRPr>
          </a:p>
          <a:p>
            <a:pPr marL="742950" lvl="1" indent="-285750"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  Avoid animation that distracts from other more important information. </a:t>
            </a:r>
            <a:endParaRPr lang="en-IN" sz="1100" dirty="0">
              <a:effectLst/>
              <a:latin typeface="Gill Sans MT" panose="020B0502020104020203" pitchFamily="34" charset="77"/>
              <a:cs typeface="Times New Roman" panose="02020603050405020304" pitchFamily="18" charset="0"/>
            </a:endParaRPr>
          </a:p>
          <a:p>
            <a:pPr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Downloading times: </a:t>
            </a:r>
            <a:endParaRPr lang="en-IN" sz="1100" dirty="0">
              <a:effectLst/>
              <a:latin typeface="Gill Sans MT" panose="020B0502020104020203" pitchFamily="34" charset="77"/>
              <a:cs typeface="Times New Roman" panose="02020603050405020304" pitchFamily="18" charset="0"/>
            </a:endParaRPr>
          </a:p>
          <a:p>
            <a:pPr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 Consider downloading times when choosing a media. </a:t>
            </a:r>
            <a:endParaRPr lang="en-IN" sz="1100" dirty="0">
              <a:effectLst/>
              <a:latin typeface="Gill Sans MT" panose="020B0502020104020203" pitchFamily="34" charset="77"/>
              <a:cs typeface="Times New Roman" panose="02020603050405020304" pitchFamily="18" charset="0"/>
            </a:endParaRPr>
          </a:p>
          <a:p>
            <a:pPr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Testing: </a:t>
            </a:r>
            <a:endParaRPr lang="en-IN" sz="1100" dirty="0">
              <a:effectLst/>
              <a:latin typeface="Gill Sans MT" panose="020B0502020104020203" pitchFamily="34" charset="77"/>
              <a:cs typeface="Times New Roman" panose="02020603050405020304" pitchFamily="18" charset="0"/>
            </a:endParaRPr>
          </a:p>
          <a:p>
            <a:pPr fontAlgn="auto">
              <a:buFont typeface="Arial" panose="020B0604020202020204" pitchFamily="34" charset="0"/>
              <a:buChar char="•"/>
            </a:pPr>
            <a:r>
              <a:rPr lang="en-IN" sz="1600" dirty="0">
                <a:effectLst/>
                <a:latin typeface="Gill Sans MT" panose="020B0502020104020203" pitchFamily="34" charset="77"/>
                <a:cs typeface="Times New Roman" panose="02020603050405020304" pitchFamily="18" charset="0"/>
              </a:rPr>
              <a:t>— Thoroughly test all graphics for • Legibility.</a:t>
            </a:r>
            <a:br>
              <a:rPr lang="en-IN" sz="1600" dirty="0">
                <a:effectLst/>
                <a:latin typeface="Gill Sans MT" panose="020B0502020104020203" pitchFamily="34" charset="77"/>
                <a:cs typeface="Times New Roman" panose="02020603050405020304" pitchFamily="18" charset="0"/>
              </a:rPr>
            </a:br>
            <a:r>
              <a:rPr lang="en-IN" sz="1600" dirty="0">
                <a:effectLst/>
                <a:latin typeface="Gill Sans MT" panose="020B0502020104020203" pitchFamily="34" charset="77"/>
                <a:cs typeface="Times New Roman" panose="02020603050405020304" pitchFamily="18" charset="0"/>
              </a:rPr>
              <a:t>• Comprehensibility.</a:t>
            </a:r>
            <a:br>
              <a:rPr lang="en-IN" sz="1600" dirty="0">
                <a:effectLst/>
                <a:latin typeface="Gill Sans MT" panose="020B0502020104020203" pitchFamily="34" charset="77"/>
                <a:cs typeface="Times New Roman" panose="02020603050405020304" pitchFamily="18" charset="0"/>
              </a:rPr>
            </a:br>
            <a:r>
              <a:rPr lang="en-IN" sz="1600" dirty="0">
                <a:effectLst/>
                <a:latin typeface="Gill Sans MT" panose="020B0502020104020203" pitchFamily="34" charset="77"/>
                <a:cs typeface="Times New Roman" panose="02020603050405020304" pitchFamily="18" charset="0"/>
              </a:rPr>
              <a:t>• Acceptance. </a:t>
            </a:r>
            <a:endParaRPr lang="en-IN" sz="1100" dirty="0">
              <a:effectLst/>
              <a:latin typeface="Gill Sans MT" panose="020B0502020104020203" pitchFamily="34" charset="77"/>
              <a:cs typeface="Times New Roman" panose="02020603050405020304" pitchFamily="18" charset="0"/>
            </a:endParaRPr>
          </a:p>
          <a:p>
            <a:pPr marL="742950" lvl="1" indent="-285750">
              <a:buFont typeface="Arial" panose="020B0604020202020204" pitchFamily="34" charset="0"/>
              <a:buChar char="•"/>
            </a:pPr>
            <a:endParaRPr lang="en-IN" sz="4400" dirty="0">
              <a:effectLst/>
              <a:latin typeface="Gill Sans MT" panose="020B0502020104020203" pitchFamily="34" charset="77"/>
            </a:endParaRPr>
          </a:p>
        </p:txBody>
      </p:sp>
    </p:spTree>
    <p:extLst>
      <p:ext uri="{BB962C8B-B14F-4D97-AF65-F5344CB8AC3E}">
        <p14:creationId xmlns:p14="http://schemas.microsoft.com/office/powerpoint/2010/main" val="16293021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B89A1-1F5E-F887-3EAA-26390546302C}"/>
              </a:ext>
            </a:extLst>
          </p:cNvPr>
          <p:cNvSpPr>
            <a:spLocks noGrp="1"/>
          </p:cNvSpPr>
          <p:nvPr>
            <p:ph type="title"/>
          </p:nvPr>
        </p:nvSpPr>
        <p:spPr>
          <a:xfrm>
            <a:off x="288714" y="0"/>
            <a:ext cx="8596668" cy="1320800"/>
          </a:xfrm>
        </p:spPr>
        <p:txBody>
          <a:bodyPr/>
          <a:lstStyle/>
          <a:p>
            <a:r>
              <a:rPr lang="en-IN" sz="3200" b="1" dirty="0">
                <a:effectLst/>
                <a:latin typeface="Gill Sans MT" panose="020B0502020104020203" pitchFamily="34" charset="77"/>
              </a:rPr>
              <a:t>Choose the Proper </a:t>
            </a:r>
            <a:r>
              <a:rPr lang="en-IN" sz="3200" b="1" dirty="0" err="1">
                <a:effectLst/>
                <a:latin typeface="Gill Sans MT" panose="020B0502020104020203" pitchFamily="34" charset="77"/>
              </a:rPr>
              <a:t>Colors</a:t>
            </a:r>
            <a:r>
              <a:rPr lang="en-IN" sz="3200" b="1" dirty="0">
                <a:effectLst/>
                <a:latin typeface="Gill Sans MT" panose="020B0502020104020203" pitchFamily="34" charset="77"/>
              </a:rPr>
              <a:t> </a:t>
            </a:r>
            <a:br>
              <a:rPr lang="en-IN" dirty="0"/>
            </a:br>
            <a:endParaRPr lang="en-US" dirty="0"/>
          </a:p>
        </p:txBody>
      </p:sp>
      <p:sp>
        <p:nvSpPr>
          <p:cNvPr id="4" name="TextBox 3">
            <a:extLst>
              <a:ext uri="{FF2B5EF4-FFF2-40B4-BE49-F238E27FC236}">
                <a16:creationId xmlns:a16="http://schemas.microsoft.com/office/drawing/2014/main" id="{ABAE4C24-975F-8215-7677-301CF7063BCF}"/>
              </a:ext>
            </a:extLst>
          </p:cNvPr>
          <p:cNvSpPr txBox="1"/>
          <p:nvPr/>
        </p:nvSpPr>
        <p:spPr>
          <a:xfrm>
            <a:off x="111442" y="674400"/>
            <a:ext cx="9638347" cy="3970318"/>
          </a:xfrm>
          <a:prstGeom prst="rect">
            <a:avLst/>
          </a:prstGeom>
          <a:noFill/>
        </p:spPr>
        <p:txBody>
          <a:bodyPr wrap="square">
            <a:spAutoFit/>
          </a:bodyPr>
          <a:lstStyle/>
          <a:p>
            <a:pPr marL="457200" indent="-457200" algn="just">
              <a:buFont typeface="Arial" panose="020B0604020202020204" pitchFamily="34" charset="0"/>
              <a:buChar char="•"/>
            </a:pPr>
            <a:r>
              <a:rPr lang="en-IN" sz="2800" dirty="0" err="1">
                <a:latin typeface="Gill Sans MT" panose="020B0502020104020203" pitchFamily="34" charset="77"/>
              </a:rPr>
              <a:t>Color</a:t>
            </a:r>
            <a:r>
              <a:rPr lang="en-IN" sz="2800" dirty="0">
                <a:latin typeface="Gill Sans MT" panose="020B0502020104020203" pitchFamily="34" charset="77"/>
              </a:rPr>
              <a:t> enhances screen usability by grabbing attention and helping users understand information faster. However, it must be used thoughtfully to avoid distractions.</a:t>
            </a:r>
          </a:p>
          <a:p>
            <a:pPr marL="457200" indent="-457200" algn="just">
              <a:buFont typeface="Arial" panose="020B0604020202020204" pitchFamily="34" charset="0"/>
              <a:buChar char="•"/>
            </a:pPr>
            <a:r>
              <a:rPr lang="en-IN" sz="2800" dirty="0" err="1">
                <a:latin typeface="Gill Sans MT" panose="020B0502020104020203" pitchFamily="34" charset="77"/>
              </a:rPr>
              <a:t>Color</a:t>
            </a:r>
            <a:r>
              <a:rPr lang="en-IN" sz="2800" dirty="0">
                <a:latin typeface="Gill Sans MT" panose="020B0502020104020203" pitchFamily="34" charset="77"/>
              </a:rPr>
              <a:t> organizes information, makes screens more attractive, and helps distinguish between elements.</a:t>
            </a:r>
          </a:p>
          <a:p>
            <a:pPr marL="457200" indent="-457200" algn="just">
              <a:buFont typeface="Arial" panose="020B0604020202020204" pitchFamily="34" charset="0"/>
              <a:buChar char="•"/>
            </a:pPr>
            <a:r>
              <a:rPr lang="en-IN" sz="2800" dirty="0">
                <a:latin typeface="Gill Sans MT" panose="020B0502020104020203" pitchFamily="34" charset="77"/>
              </a:rPr>
              <a:t>Misuse of </a:t>
            </a:r>
            <a:r>
              <a:rPr lang="en-IN" sz="2800" dirty="0" err="1">
                <a:latin typeface="Gill Sans MT" panose="020B0502020104020203" pitchFamily="34" charset="77"/>
              </a:rPr>
              <a:t>color</a:t>
            </a:r>
            <a:r>
              <a:rPr lang="en-IN" sz="2800" dirty="0">
                <a:latin typeface="Gill Sans MT" panose="020B0502020104020203" pitchFamily="34" charset="77"/>
              </a:rPr>
              <a:t> can cause distractions, visual fatigue, or confusion, making the screen harder to use.</a:t>
            </a:r>
          </a:p>
          <a:p>
            <a:pPr marL="457200" indent="-457200" algn="just">
              <a:buFont typeface="Arial" panose="020B0604020202020204" pitchFamily="34" charset="0"/>
              <a:buChar char="•"/>
            </a:pPr>
            <a:r>
              <a:rPr lang="en-IN" sz="2800" dirty="0" err="1">
                <a:latin typeface="Gill Sans MT" panose="020B0502020104020203" pitchFamily="34" charset="77"/>
              </a:rPr>
              <a:t>Colors</a:t>
            </a:r>
            <a:r>
              <a:rPr lang="en-IN" sz="2800" dirty="0">
                <a:latin typeface="Gill Sans MT" panose="020B0502020104020203" pitchFamily="34" charset="77"/>
              </a:rPr>
              <a:t> carry meanings. For instance, red often signals danger or urgency, while blue can be calming and trustworthy.</a:t>
            </a:r>
            <a:endParaRPr lang="en-US" sz="2800" dirty="0">
              <a:latin typeface="Gill Sans MT" panose="020B0502020104020203" pitchFamily="34" charset="77"/>
            </a:endParaRPr>
          </a:p>
        </p:txBody>
      </p:sp>
    </p:spTree>
    <p:extLst>
      <p:ext uri="{BB962C8B-B14F-4D97-AF65-F5344CB8AC3E}">
        <p14:creationId xmlns:p14="http://schemas.microsoft.com/office/powerpoint/2010/main" val="13288353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B89A1-1F5E-F887-3EAA-26390546302C}"/>
              </a:ext>
            </a:extLst>
          </p:cNvPr>
          <p:cNvSpPr>
            <a:spLocks noGrp="1"/>
          </p:cNvSpPr>
          <p:nvPr>
            <p:ph type="title"/>
          </p:nvPr>
        </p:nvSpPr>
        <p:spPr>
          <a:xfrm>
            <a:off x="300144" y="-50800"/>
            <a:ext cx="8596668" cy="1320800"/>
          </a:xfrm>
        </p:spPr>
        <p:txBody>
          <a:bodyPr/>
          <a:lstStyle/>
          <a:p>
            <a:r>
              <a:rPr lang="en-IN" sz="3200" b="1" dirty="0">
                <a:effectLst/>
                <a:latin typeface="Gill Sans MT" panose="020B0502020104020203" pitchFamily="34" charset="77"/>
              </a:rPr>
              <a:t>Choose the Proper </a:t>
            </a:r>
            <a:r>
              <a:rPr lang="en-IN" sz="3200" b="1" dirty="0" err="1">
                <a:effectLst/>
                <a:latin typeface="Gill Sans MT" panose="020B0502020104020203" pitchFamily="34" charset="77"/>
              </a:rPr>
              <a:t>Colors</a:t>
            </a:r>
            <a:r>
              <a:rPr lang="en-IN" sz="3200" b="1" dirty="0">
                <a:effectLst/>
                <a:latin typeface="Gill Sans MT" panose="020B0502020104020203" pitchFamily="34" charset="77"/>
              </a:rPr>
              <a:t> </a:t>
            </a:r>
            <a:br>
              <a:rPr lang="en-IN" dirty="0"/>
            </a:br>
            <a:endParaRPr lang="en-US" dirty="0"/>
          </a:p>
        </p:txBody>
      </p:sp>
      <p:sp>
        <p:nvSpPr>
          <p:cNvPr id="4" name="TextBox 3">
            <a:extLst>
              <a:ext uri="{FF2B5EF4-FFF2-40B4-BE49-F238E27FC236}">
                <a16:creationId xmlns:a16="http://schemas.microsoft.com/office/drawing/2014/main" id="{ABAE4C24-975F-8215-7677-301CF7063BCF}"/>
              </a:ext>
            </a:extLst>
          </p:cNvPr>
          <p:cNvSpPr txBox="1"/>
          <p:nvPr/>
        </p:nvSpPr>
        <p:spPr>
          <a:xfrm>
            <a:off x="300144" y="707797"/>
            <a:ext cx="9638347" cy="4401205"/>
          </a:xfrm>
          <a:prstGeom prst="rect">
            <a:avLst/>
          </a:prstGeom>
          <a:noFill/>
        </p:spPr>
        <p:txBody>
          <a:bodyPr wrap="square">
            <a:spAutoFit/>
          </a:bodyPr>
          <a:lstStyle/>
          <a:p>
            <a:pPr marL="457200" indent="-457200" algn="just">
              <a:buFont typeface="Arial" panose="020B0604020202020204" pitchFamily="34" charset="0"/>
              <a:buChar char="•"/>
            </a:pPr>
            <a:r>
              <a:rPr lang="en-IN" sz="2800" dirty="0">
                <a:latin typeface="Gill Sans MT" panose="020B0502020104020203" pitchFamily="34" charset="77"/>
              </a:rPr>
              <a:t>Past studies have shown that too many </a:t>
            </a:r>
            <a:r>
              <a:rPr lang="en-IN" sz="2800" dirty="0" err="1">
                <a:latin typeface="Gill Sans MT" panose="020B0502020104020203" pitchFamily="34" charset="77"/>
              </a:rPr>
              <a:t>colors</a:t>
            </a:r>
            <a:r>
              <a:rPr lang="en-IN" sz="2800" dirty="0">
                <a:latin typeface="Gill Sans MT" panose="020B0502020104020203" pitchFamily="34" charset="77"/>
              </a:rPr>
              <a:t> or improper use of </a:t>
            </a:r>
            <a:r>
              <a:rPr lang="en-IN" sz="2800" dirty="0" err="1">
                <a:latin typeface="Gill Sans MT" panose="020B0502020104020203" pitchFamily="34" charset="77"/>
              </a:rPr>
              <a:t>colors</a:t>
            </a:r>
            <a:r>
              <a:rPr lang="en-IN" sz="2800" dirty="0">
                <a:latin typeface="Gill Sans MT" panose="020B0502020104020203" pitchFamily="34" charset="77"/>
              </a:rPr>
              <a:t> can confuse users and reduce screen effectiveness. Pastel </a:t>
            </a:r>
            <a:r>
              <a:rPr lang="en-IN" sz="2800" dirty="0" err="1">
                <a:latin typeface="Gill Sans MT" panose="020B0502020104020203" pitchFamily="34" charset="77"/>
              </a:rPr>
              <a:t>colors</a:t>
            </a:r>
            <a:r>
              <a:rPr lang="en-IN" sz="2800" dirty="0">
                <a:latin typeface="Gill Sans MT" panose="020B0502020104020203" pitchFamily="34" charset="77"/>
              </a:rPr>
              <a:t> and limiting the </a:t>
            </a:r>
            <a:r>
              <a:rPr lang="en-IN" sz="2800" dirty="0" err="1">
                <a:latin typeface="Gill Sans MT" panose="020B0502020104020203" pitchFamily="34" charset="77"/>
              </a:rPr>
              <a:t>color</a:t>
            </a:r>
            <a:r>
              <a:rPr lang="en-IN" sz="2800" dirty="0">
                <a:latin typeface="Gill Sans MT" panose="020B0502020104020203" pitchFamily="34" charset="77"/>
              </a:rPr>
              <a:t> palette can improve readability and focus.</a:t>
            </a:r>
          </a:p>
          <a:p>
            <a:pPr marL="457200" indent="-457200" algn="just">
              <a:buFont typeface="Arial" panose="020B0604020202020204" pitchFamily="34" charset="0"/>
              <a:buChar char="•"/>
            </a:pPr>
            <a:r>
              <a:rPr lang="en-IN" sz="2800" dirty="0">
                <a:latin typeface="Gill Sans MT" panose="020B0502020104020203" pitchFamily="34" charset="77"/>
              </a:rPr>
              <a:t>Use </a:t>
            </a:r>
            <a:r>
              <a:rPr lang="en-IN" sz="2800" dirty="0" err="1">
                <a:latin typeface="Gill Sans MT" panose="020B0502020104020203" pitchFamily="34" charset="77"/>
              </a:rPr>
              <a:t>color</a:t>
            </a:r>
            <a:r>
              <a:rPr lang="en-IN" sz="2800" dirty="0">
                <a:latin typeface="Gill Sans MT" panose="020B0502020104020203" pitchFamily="34" charset="77"/>
              </a:rPr>
              <a:t> to highlight important information without overwhelming the user. Use contrast effectively to ensure readability.</a:t>
            </a:r>
          </a:p>
          <a:p>
            <a:pPr marL="457200" indent="-457200" algn="just">
              <a:buFont typeface="Arial" panose="020B0604020202020204" pitchFamily="34" charset="0"/>
              <a:buChar char="•"/>
            </a:pPr>
            <a:r>
              <a:rPr lang="en-IN" sz="2800" dirty="0">
                <a:latin typeface="Gill Sans MT" panose="020B0502020104020203" pitchFamily="34" charset="77"/>
              </a:rPr>
              <a:t>Text and graphics need to have enough contrast for readability. Avoid too many bright, clashing </a:t>
            </a:r>
            <a:r>
              <a:rPr lang="en-IN" sz="2800" dirty="0" err="1">
                <a:latin typeface="Gill Sans MT" panose="020B0502020104020203" pitchFamily="34" charset="77"/>
              </a:rPr>
              <a:t>colors</a:t>
            </a:r>
            <a:r>
              <a:rPr lang="en-IN" sz="2800" dirty="0">
                <a:latin typeface="Gill Sans MT" panose="020B0502020104020203" pitchFamily="34" charset="77"/>
              </a:rPr>
              <a:t> that can distract or confuse users.</a:t>
            </a:r>
          </a:p>
        </p:txBody>
      </p:sp>
    </p:spTree>
    <p:extLst>
      <p:ext uri="{BB962C8B-B14F-4D97-AF65-F5344CB8AC3E}">
        <p14:creationId xmlns:p14="http://schemas.microsoft.com/office/powerpoint/2010/main" val="7071685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B89A1-1F5E-F887-3EAA-26390546302C}"/>
              </a:ext>
            </a:extLst>
          </p:cNvPr>
          <p:cNvSpPr>
            <a:spLocks noGrp="1"/>
          </p:cNvSpPr>
          <p:nvPr>
            <p:ph type="title"/>
          </p:nvPr>
        </p:nvSpPr>
        <p:spPr>
          <a:xfrm>
            <a:off x="300144" y="-50800"/>
            <a:ext cx="8596668" cy="1320800"/>
          </a:xfrm>
        </p:spPr>
        <p:txBody>
          <a:bodyPr/>
          <a:lstStyle/>
          <a:p>
            <a:r>
              <a:rPr lang="en-IN" sz="3200" b="1" dirty="0">
                <a:effectLst/>
                <a:latin typeface="Gill Sans MT" panose="020B0502020104020203" pitchFamily="34" charset="77"/>
              </a:rPr>
              <a:t>Choose the Proper </a:t>
            </a:r>
            <a:r>
              <a:rPr lang="en-IN" sz="3200" b="1" dirty="0" err="1">
                <a:effectLst/>
                <a:latin typeface="Gill Sans MT" panose="020B0502020104020203" pitchFamily="34" charset="77"/>
              </a:rPr>
              <a:t>Colors</a:t>
            </a:r>
            <a:r>
              <a:rPr lang="en-IN" sz="3200" b="1" dirty="0">
                <a:effectLst/>
                <a:latin typeface="Gill Sans MT" panose="020B0502020104020203" pitchFamily="34" charset="77"/>
              </a:rPr>
              <a:t> </a:t>
            </a:r>
            <a:br>
              <a:rPr lang="en-IN" dirty="0"/>
            </a:br>
            <a:endParaRPr lang="en-US" dirty="0"/>
          </a:p>
        </p:txBody>
      </p:sp>
      <p:sp>
        <p:nvSpPr>
          <p:cNvPr id="4" name="TextBox 3">
            <a:extLst>
              <a:ext uri="{FF2B5EF4-FFF2-40B4-BE49-F238E27FC236}">
                <a16:creationId xmlns:a16="http://schemas.microsoft.com/office/drawing/2014/main" id="{ABAE4C24-975F-8215-7677-301CF7063BCF}"/>
              </a:ext>
            </a:extLst>
          </p:cNvPr>
          <p:cNvSpPr txBox="1"/>
          <p:nvPr/>
        </p:nvSpPr>
        <p:spPr>
          <a:xfrm>
            <a:off x="214312" y="582067"/>
            <a:ext cx="9912668" cy="3108543"/>
          </a:xfrm>
          <a:prstGeom prst="rect">
            <a:avLst/>
          </a:prstGeom>
          <a:noFill/>
        </p:spPr>
        <p:txBody>
          <a:bodyPr wrap="square">
            <a:spAutoFit/>
          </a:bodyPr>
          <a:lstStyle/>
          <a:p>
            <a:pPr marL="457200" indent="-457200" algn="just">
              <a:buFont typeface="Arial" panose="020B0604020202020204" pitchFamily="34" charset="0"/>
              <a:buChar char="•"/>
            </a:pPr>
            <a:endParaRPr lang="en-IN" sz="2800" dirty="0">
              <a:latin typeface="Gill Sans MT" panose="020B0502020104020203" pitchFamily="34" charset="77"/>
            </a:endParaRPr>
          </a:p>
          <a:p>
            <a:pPr marL="457200" indent="-457200" algn="just">
              <a:buFont typeface="Arial" panose="020B0604020202020204" pitchFamily="34" charset="0"/>
              <a:buChar char="•"/>
            </a:pPr>
            <a:r>
              <a:rPr lang="en-IN" sz="2800" dirty="0">
                <a:latin typeface="Gill Sans MT" panose="020B0502020104020203" pitchFamily="34" charset="77"/>
              </a:rPr>
              <a:t>In data visualizations, </a:t>
            </a:r>
            <a:r>
              <a:rPr lang="en-IN" sz="2800" dirty="0" err="1">
                <a:latin typeface="Gill Sans MT" panose="020B0502020104020203" pitchFamily="34" charset="77"/>
              </a:rPr>
              <a:t>color</a:t>
            </a:r>
            <a:r>
              <a:rPr lang="en-IN" sz="2800" dirty="0">
                <a:latin typeface="Gill Sans MT" panose="020B0502020104020203" pitchFamily="34" charset="77"/>
              </a:rPr>
              <a:t> can distinguish different data sets or highlight important trends. However, use a limited palette to avoid confusion.</a:t>
            </a:r>
            <a:endParaRPr lang="en-US" sz="2800" dirty="0">
              <a:latin typeface="Gill Sans MT" panose="020B0502020104020203" pitchFamily="34" charset="77"/>
            </a:endParaRPr>
          </a:p>
          <a:p>
            <a:pPr marL="457200" indent="-457200" algn="just">
              <a:buFont typeface="Arial" panose="020B0604020202020204" pitchFamily="34" charset="0"/>
              <a:buChar char="•"/>
            </a:pPr>
            <a:r>
              <a:rPr lang="en-IN" sz="2800" dirty="0">
                <a:latin typeface="Gill Sans MT" panose="020B0502020104020203" pitchFamily="34" charset="77"/>
              </a:rPr>
              <a:t>On websites, </a:t>
            </a:r>
            <a:r>
              <a:rPr lang="en-IN" sz="2800" dirty="0" err="1">
                <a:latin typeface="Gill Sans MT" panose="020B0502020104020203" pitchFamily="34" charset="77"/>
              </a:rPr>
              <a:t>colors</a:t>
            </a:r>
            <a:r>
              <a:rPr lang="en-IN" sz="2800" dirty="0">
                <a:latin typeface="Gill Sans MT" panose="020B0502020104020203" pitchFamily="34" charset="77"/>
              </a:rPr>
              <a:t> should be used sparingly and thoughtfully. Avoid flashy designs that distract from the content. Choose </a:t>
            </a:r>
            <a:r>
              <a:rPr lang="en-IN" sz="2800" dirty="0" err="1">
                <a:latin typeface="Gill Sans MT" panose="020B0502020104020203" pitchFamily="34" charset="77"/>
              </a:rPr>
              <a:t>colors</a:t>
            </a:r>
            <a:r>
              <a:rPr lang="en-IN" sz="2800" dirty="0">
                <a:latin typeface="Gill Sans MT" panose="020B0502020104020203" pitchFamily="34" charset="77"/>
              </a:rPr>
              <a:t> that work well across all devices and screens.</a:t>
            </a:r>
            <a:endParaRPr lang="en-US" sz="2800" dirty="0">
              <a:latin typeface="Gill Sans MT" panose="020B0502020104020203" pitchFamily="34" charset="77"/>
            </a:endParaRPr>
          </a:p>
        </p:txBody>
      </p:sp>
    </p:spTree>
    <p:extLst>
      <p:ext uri="{BB962C8B-B14F-4D97-AF65-F5344CB8AC3E}">
        <p14:creationId xmlns:p14="http://schemas.microsoft.com/office/powerpoint/2010/main" val="903971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p:txBody>
          <a:bodyPr/>
          <a:lstStyle/>
          <a:p>
            <a:pPr algn="ctr"/>
            <a:r>
              <a:rPr lang="en-US" b="1" dirty="0">
                <a:latin typeface="Gill Sans MT" panose="020B0502020104020203" pitchFamily="34" charset="77"/>
              </a:rPr>
              <a:t>Screen based controls</a:t>
            </a:r>
          </a:p>
        </p:txBody>
      </p:sp>
      <p:sp>
        <p:nvSpPr>
          <p:cNvPr id="5" name="TextBox 4">
            <a:extLst>
              <a:ext uri="{FF2B5EF4-FFF2-40B4-BE49-F238E27FC236}">
                <a16:creationId xmlns:a16="http://schemas.microsoft.com/office/drawing/2014/main" id="{1E4EC005-9780-95CD-97C1-59A911CA3108}"/>
              </a:ext>
            </a:extLst>
          </p:cNvPr>
          <p:cNvSpPr txBox="1"/>
          <p:nvPr/>
        </p:nvSpPr>
        <p:spPr>
          <a:xfrm>
            <a:off x="677334" y="1515872"/>
            <a:ext cx="9064074" cy="5078313"/>
          </a:xfrm>
          <a:prstGeom prst="rect">
            <a:avLst/>
          </a:prstGeom>
          <a:noFill/>
        </p:spPr>
        <p:txBody>
          <a:bodyPr wrap="square">
            <a:spAutoFit/>
          </a:bodyPr>
          <a:lstStyle/>
          <a:p>
            <a:pPr marL="742950" indent="-742950">
              <a:buFont typeface="+mj-lt"/>
              <a:buAutoNum type="arabicPeriod"/>
            </a:pPr>
            <a:r>
              <a:rPr lang="en-IN" sz="3600" dirty="0">
                <a:effectLst/>
                <a:latin typeface="Gill Sans MT" panose="020B0502020104020203" pitchFamily="34" charset="77"/>
              </a:rPr>
              <a:t>Buttons. </a:t>
            </a:r>
          </a:p>
          <a:p>
            <a:pPr marL="742950" indent="-742950">
              <a:buFont typeface="+mj-lt"/>
              <a:buAutoNum type="arabicPeriod"/>
            </a:pPr>
            <a:r>
              <a:rPr lang="en-IN" sz="3600" dirty="0">
                <a:effectLst/>
                <a:latin typeface="Gill Sans MT" panose="020B0502020104020203" pitchFamily="34" charset="77"/>
              </a:rPr>
              <a:t>Text entry/read-only controls. </a:t>
            </a:r>
          </a:p>
          <a:p>
            <a:pPr marL="742950" indent="-742950">
              <a:buFont typeface="+mj-lt"/>
              <a:buAutoNum type="arabicPeriod"/>
            </a:pPr>
            <a:r>
              <a:rPr lang="en-IN" sz="3600" dirty="0">
                <a:effectLst/>
                <a:latin typeface="Gill Sans MT" panose="020B0502020104020203" pitchFamily="34" charset="77"/>
              </a:rPr>
              <a:t>Selection controls. </a:t>
            </a:r>
          </a:p>
          <a:p>
            <a:pPr marL="742950" indent="-742950">
              <a:buFont typeface="+mj-lt"/>
              <a:buAutoNum type="arabicPeriod"/>
            </a:pPr>
            <a:r>
              <a:rPr lang="en-IN" sz="3600" dirty="0">
                <a:effectLst/>
                <a:latin typeface="Gill Sans MT" panose="020B0502020104020203" pitchFamily="34" charset="77"/>
              </a:rPr>
              <a:t> Combination entry/selection controls. </a:t>
            </a:r>
          </a:p>
          <a:p>
            <a:pPr marL="742950" indent="-742950">
              <a:buFont typeface="+mj-lt"/>
              <a:buAutoNum type="arabicPeriod"/>
            </a:pPr>
            <a:r>
              <a:rPr lang="en-IN" sz="3600" dirty="0">
                <a:effectLst/>
                <a:latin typeface="Gill Sans MT" panose="020B0502020104020203" pitchFamily="34" charset="77"/>
              </a:rPr>
              <a:t>Specialized operable controls. </a:t>
            </a:r>
          </a:p>
          <a:p>
            <a:pPr marL="742950" indent="-742950">
              <a:buFont typeface="+mj-lt"/>
              <a:buAutoNum type="arabicPeriod"/>
            </a:pPr>
            <a:r>
              <a:rPr lang="en-IN" sz="3600" dirty="0">
                <a:effectLst/>
                <a:latin typeface="Gill Sans MT" panose="020B0502020104020203" pitchFamily="34" charset="77"/>
              </a:rPr>
              <a:t> Custom controls. </a:t>
            </a:r>
          </a:p>
          <a:p>
            <a:pPr marL="742950" indent="-742950">
              <a:buFont typeface="+mj-lt"/>
              <a:buAutoNum type="arabicPeriod"/>
            </a:pPr>
            <a:r>
              <a:rPr lang="en-IN" sz="3600" dirty="0">
                <a:effectLst/>
                <a:latin typeface="Gill Sans MT" panose="020B0502020104020203" pitchFamily="34" charset="77"/>
              </a:rPr>
              <a:t> Presentation controls. </a:t>
            </a:r>
          </a:p>
          <a:p>
            <a:pPr marL="742950" indent="-742950">
              <a:buFont typeface="+mj-lt"/>
              <a:buAutoNum type="arabicPeriod"/>
            </a:pPr>
            <a:r>
              <a:rPr lang="en-IN" sz="3600" dirty="0">
                <a:effectLst/>
                <a:latin typeface="Gill Sans MT" panose="020B0502020104020203" pitchFamily="34" charset="77"/>
              </a:rPr>
              <a:t> Web controls. </a:t>
            </a:r>
          </a:p>
          <a:p>
            <a:endParaRPr lang="en-IN" sz="3600" dirty="0">
              <a:effectLst/>
              <a:latin typeface="Gill Sans MT" panose="020B0502020104020203" pitchFamily="34" charset="77"/>
            </a:endParaRPr>
          </a:p>
        </p:txBody>
      </p:sp>
    </p:spTree>
    <p:extLst>
      <p:ext uri="{BB962C8B-B14F-4D97-AF65-F5344CB8AC3E}">
        <p14:creationId xmlns:p14="http://schemas.microsoft.com/office/powerpoint/2010/main" val="18200732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B89A1-1F5E-F887-3EAA-26390546302C}"/>
              </a:ext>
            </a:extLst>
          </p:cNvPr>
          <p:cNvSpPr>
            <a:spLocks noGrp="1"/>
          </p:cNvSpPr>
          <p:nvPr>
            <p:ph type="title"/>
          </p:nvPr>
        </p:nvSpPr>
        <p:spPr>
          <a:xfrm>
            <a:off x="300144" y="-50800"/>
            <a:ext cx="8596668" cy="1320800"/>
          </a:xfrm>
        </p:spPr>
        <p:txBody>
          <a:bodyPr/>
          <a:lstStyle/>
          <a:p>
            <a:r>
              <a:rPr lang="en-IN" sz="3200" b="1" dirty="0">
                <a:effectLst/>
                <a:latin typeface="Gill Sans MT" panose="020B0502020104020203" pitchFamily="34" charset="77"/>
              </a:rPr>
              <a:t>Properties of </a:t>
            </a:r>
            <a:r>
              <a:rPr lang="en-IN" sz="3200" b="1" dirty="0" err="1">
                <a:effectLst/>
                <a:latin typeface="Gill Sans MT" panose="020B0502020104020203" pitchFamily="34" charset="77"/>
              </a:rPr>
              <a:t>colors</a:t>
            </a:r>
            <a:br>
              <a:rPr lang="en-IN" dirty="0"/>
            </a:br>
            <a:endParaRPr lang="en-US" dirty="0"/>
          </a:p>
        </p:txBody>
      </p:sp>
      <p:sp>
        <p:nvSpPr>
          <p:cNvPr id="10" name="TextBox 9">
            <a:extLst>
              <a:ext uri="{FF2B5EF4-FFF2-40B4-BE49-F238E27FC236}">
                <a16:creationId xmlns:a16="http://schemas.microsoft.com/office/drawing/2014/main" id="{9735FCEE-3C59-849B-3107-F7CDB1EEB2BE}"/>
              </a:ext>
            </a:extLst>
          </p:cNvPr>
          <p:cNvSpPr txBox="1"/>
          <p:nvPr/>
        </p:nvSpPr>
        <p:spPr>
          <a:xfrm>
            <a:off x="511492" y="763042"/>
            <a:ext cx="8838248" cy="4401205"/>
          </a:xfrm>
          <a:prstGeom prst="rect">
            <a:avLst/>
          </a:prstGeom>
          <a:noFill/>
        </p:spPr>
        <p:txBody>
          <a:bodyPr wrap="square">
            <a:spAutoFit/>
          </a:bodyPr>
          <a:lstStyle/>
          <a:p>
            <a:pPr algn="just"/>
            <a:r>
              <a:rPr lang="en-IN" sz="2800" dirty="0">
                <a:latin typeface="Gill Sans MT" panose="020B0502020104020203" pitchFamily="34" charset="77"/>
              </a:rPr>
              <a:t>Three key properties of </a:t>
            </a:r>
            <a:r>
              <a:rPr lang="en-IN" sz="2800" dirty="0" err="1">
                <a:latin typeface="Gill Sans MT" panose="020B0502020104020203" pitchFamily="34" charset="77"/>
              </a:rPr>
              <a:t>color</a:t>
            </a:r>
            <a:r>
              <a:rPr lang="en-IN" sz="2800" dirty="0">
                <a:latin typeface="Gill Sans MT" panose="020B0502020104020203" pitchFamily="34" charset="77"/>
              </a:rPr>
              <a:t>: </a:t>
            </a:r>
            <a:r>
              <a:rPr lang="en-IN" sz="2800" b="1" dirty="0">
                <a:latin typeface="Gill Sans MT" panose="020B0502020104020203" pitchFamily="34" charset="77"/>
              </a:rPr>
              <a:t>hue</a:t>
            </a:r>
            <a:r>
              <a:rPr lang="en-IN" sz="2800" dirty="0">
                <a:latin typeface="Gill Sans MT" panose="020B0502020104020203" pitchFamily="34" charset="77"/>
              </a:rPr>
              <a:t>, </a:t>
            </a:r>
            <a:r>
              <a:rPr lang="en-IN" sz="2800" b="1" dirty="0">
                <a:latin typeface="Gill Sans MT" panose="020B0502020104020203" pitchFamily="34" charset="77"/>
              </a:rPr>
              <a:t>chroma (saturation)</a:t>
            </a:r>
            <a:r>
              <a:rPr lang="en-IN" sz="2800" dirty="0">
                <a:latin typeface="Gill Sans MT" panose="020B0502020104020203" pitchFamily="34" charset="77"/>
              </a:rPr>
              <a:t>, and </a:t>
            </a:r>
            <a:r>
              <a:rPr lang="en-IN" sz="2800" b="1" dirty="0">
                <a:latin typeface="Gill Sans MT" panose="020B0502020104020203" pitchFamily="34" charset="77"/>
              </a:rPr>
              <a:t>value (intensity)</a:t>
            </a:r>
            <a:r>
              <a:rPr lang="en-IN" sz="2800" dirty="0">
                <a:latin typeface="Gill Sans MT" panose="020B0502020104020203" pitchFamily="34" charset="77"/>
              </a:rPr>
              <a:t>.</a:t>
            </a:r>
          </a:p>
          <a:p>
            <a:pPr algn="just">
              <a:buFont typeface="Arial" panose="020B0604020202020204" pitchFamily="34" charset="0"/>
              <a:buChar char="•"/>
            </a:pPr>
            <a:r>
              <a:rPr lang="en-IN" sz="2800" b="1" dirty="0">
                <a:latin typeface="Gill Sans MT" panose="020B0502020104020203" pitchFamily="34" charset="77"/>
              </a:rPr>
              <a:t>Hue</a:t>
            </a:r>
            <a:r>
              <a:rPr lang="en-IN" sz="2800" dirty="0">
                <a:latin typeface="Gill Sans MT" panose="020B0502020104020203" pitchFamily="34" charset="77"/>
              </a:rPr>
              <a:t> refers to the </a:t>
            </a:r>
            <a:r>
              <a:rPr lang="en-IN" sz="2800" dirty="0" err="1">
                <a:latin typeface="Gill Sans MT" panose="020B0502020104020203" pitchFamily="34" charset="77"/>
              </a:rPr>
              <a:t>color</a:t>
            </a:r>
            <a:r>
              <a:rPr lang="en-IN" sz="2800" dirty="0">
                <a:latin typeface="Gill Sans MT" panose="020B0502020104020203" pitchFamily="34" charset="77"/>
              </a:rPr>
              <a:t> itself, like red or blue.</a:t>
            </a:r>
          </a:p>
          <a:p>
            <a:pPr algn="just">
              <a:buFont typeface="Arial" panose="020B0604020202020204" pitchFamily="34" charset="0"/>
              <a:buChar char="•"/>
            </a:pPr>
            <a:r>
              <a:rPr lang="en-IN" sz="2800" b="1" dirty="0">
                <a:latin typeface="Gill Sans MT" panose="020B0502020104020203" pitchFamily="34" charset="77"/>
              </a:rPr>
              <a:t>Chroma</a:t>
            </a:r>
            <a:r>
              <a:rPr lang="en-IN" sz="2800" dirty="0">
                <a:latin typeface="Gill Sans MT" panose="020B0502020104020203" pitchFamily="34" charset="77"/>
              </a:rPr>
              <a:t> measures how pure or vivid a </a:t>
            </a:r>
            <a:r>
              <a:rPr lang="en-IN" sz="2800" dirty="0" err="1">
                <a:latin typeface="Gill Sans MT" panose="020B0502020104020203" pitchFamily="34" charset="77"/>
              </a:rPr>
              <a:t>color</a:t>
            </a:r>
            <a:r>
              <a:rPr lang="en-IN" sz="2800" dirty="0">
                <a:latin typeface="Gill Sans MT" panose="020B0502020104020203" pitchFamily="34" charset="77"/>
              </a:rPr>
              <a:t> is, with higher saturation making a </a:t>
            </a:r>
            <a:r>
              <a:rPr lang="en-IN" sz="2800" dirty="0" err="1">
                <a:latin typeface="Gill Sans MT" panose="020B0502020104020203" pitchFamily="34" charset="77"/>
              </a:rPr>
              <a:t>color</a:t>
            </a:r>
            <a:r>
              <a:rPr lang="en-IN" sz="2800" dirty="0">
                <a:latin typeface="Gill Sans MT" panose="020B0502020104020203" pitchFamily="34" charset="77"/>
              </a:rPr>
              <a:t> more visible.</a:t>
            </a:r>
          </a:p>
          <a:p>
            <a:pPr algn="just">
              <a:buFont typeface="Arial" panose="020B0604020202020204" pitchFamily="34" charset="0"/>
              <a:buChar char="•"/>
            </a:pPr>
            <a:r>
              <a:rPr lang="en-IN" sz="2800" b="1" dirty="0">
                <a:latin typeface="Gill Sans MT" panose="020B0502020104020203" pitchFamily="34" charset="77"/>
              </a:rPr>
              <a:t>Value</a:t>
            </a:r>
            <a:r>
              <a:rPr lang="en-IN" sz="2800" dirty="0">
                <a:latin typeface="Gill Sans MT" panose="020B0502020104020203" pitchFamily="34" charset="77"/>
              </a:rPr>
              <a:t> refers to how light or dark a </a:t>
            </a:r>
            <a:r>
              <a:rPr lang="en-IN" sz="2800" dirty="0" err="1">
                <a:latin typeface="Gill Sans MT" panose="020B0502020104020203" pitchFamily="34" charset="77"/>
              </a:rPr>
              <a:t>color</a:t>
            </a:r>
            <a:r>
              <a:rPr lang="en-IN" sz="2800" dirty="0">
                <a:latin typeface="Gill Sans MT" panose="020B0502020104020203" pitchFamily="34" charset="77"/>
              </a:rPr>
              <a:t> is.</a:t>
            </a:r>
          </a:p>
          <a:p>
            <a:pPr algn="just">
              <a:buFont typeface="Arial" panose="020B0604020202020204" pitchFamily="34" charset="0"/>
              <a:buChar char="•"/>
            </a:pPr>
            <a:r>
              <a:rPr lang="en-IN" sz="2800" dirty="0">
                <a:latin typeface="Gill Sans MT" panose="020B0502020104020203" pitchFamily="34" charset="77"/>
              </a:rPr>
              <a:t>The primary </a:t>
            </a:r>
            <a:r>
              <a:rPr lang="en-IN" sz="2800" dirty="0" err="1">
                <a:latin typeface="Gill Sans MT" panose="020B0502020104020203" pitchFamily="34" charset="77"/>
              </a:rPr>
              <a:t>colors</a:t>
            </a:r>
            <a:r>
              <a:rPr lang="en-IN" sz="2800" dirty="0">
                <a:latin typeface="Gill Sans MT" panose="020B0502020104020203" pitchFamily="34" charset="77"/>
              </a:rPr>
              <a:t> of light are </a:t>
            </a:r>
            <a:r>
              <a:rPr lang="en-IN" sz="2800" b="1" dirty="0">
                <a:latin typeface="Gill Sans MT" panose="020B0502020104020203" pitchFamily="34" charset="77"/>
              </a:rPr>
              <a:t>red, green, and blue</a:t>
            </a:r>
            <a:r>
              <a:rPr lang="en-IN" sz="2800" dirty="0">
                <a:latin typeface="Gill Sans MT" panose="020B0502020104020203" pitchFamily="34" charset="77"/>
              </a:rPr>
              <a:t>, which combine to form other </a:t>
            </a:r>
            <a:r>
              <a:rPr lang="en-IN" sz="2800" dirty="0" err="1">
                <a:latin typeface="Gill Sans MT" panose="020B0502020104020203" pitchFamily="34" charset="77"/>
              </a:rPr>
              <a:t>colors</a:t>
            </a:r>
            <a:r>
              <a:rPr lang="en-IN" sz="2800" dirty="0">
                <a:latin typeface="Gill Sans MT" panose="020B0502020104020203" pitchFamily="34" charset="77"/>
              </a:rPr>
              <a:t> and white light. </a:t>
            </a:r>
          </a:p>
          <a:p>
            <a:pPr algn="just">
              <a:buFont typeface="Arial" panose="020B0604020202020204" pitchFamily="34" charset="0"/>
              <a:buChar char="•"/>
            </a:pPr>
            <a:r>
              <a:rPr lang="en-IN" sz="2800" dirty="0">
                <a:solidFill>
                  <a:srgbClr val="FF0000"/>
                </a:solidFill>
                <a:latin typeface="Gill Sans MT" panose="020B0502020104020203" pitchFamily="34" charset="77"/>
              </a:rPr>
              <a:t>Warm </a:t>
            </a:r>
            <a:r>
              <a:rPr lang="en-IN" sz="2800" dirty="0" err="1">
                <a:solidFill>
                  <a:srgbClr val="FF0000"/>
                </a:solidFill>
                <a:latin typeface="Gill Sans MT" panose="020B0502020104020203" pitchFamily="34" charset="77"/>
              </a:rPr>
              <a:t>colors</a:t>
            </a:r>
            <a:r>
              <a:rPr lang="en-IN" sz="2800" dirty="0">
                <a:solidFill>
                  <a:srgbClr val="FF0000"/>
                </a:solidFill>
                <a:latin typeface="Gill Sans MT" panose="020B0502020104020203" pitchFamily="34" charset="77"/>
              </a:rPr>
              <a:t> are associated with longer wavelengths (like red), and cool </a:t>
            </a:r>
            <a:r>
              <a:rPr lang="en-IN" sz="2800" dirty="0" err="1">
                <a:solidFill>
                  <a:srgbClr val="FF0000"/>
                </a:solidFill>
                <a:latin typeface="Gill Sans MT" panose="020B0502020104020203" pitchFamily="34" charset="77"/>
              </a:rPr>
              <a:t>colors</a:t>
            </a:r>
            <a:r>
              <a:rPr lang="en-IN" sz="2800" dirty="0">
                <a:solidFill>
                  <a:srgbClr val="FF0000"/>
                </a:solidFill>
                <a:latin typeface="Gill Sans MT" panose="020B0502020104020203" pitchFamily="34" charset="77"/>
              </a:rPr>
              <a:t> with shorter wavelengths (like blue).</a:t>
            </a:r>
          </a:p>
        </p:txBody>
      </p:sp>
    </p:spTree>
    <p:extLst>
      <p:ext uri="{BB962C8B-B14F-4D97-AF65-F5344CB8AC3E}">
        <p14:creationId xmlns:p14="http://schemas.microsoft.com/office/powerpoint/2010/main" val="40081224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B89A1-1F5E-F887-3EAA-26390546302C}"/>
              </a:ext>
            </a:extLst>
          </p:cNvPr>
          <p:cNvSpPr>
            <a:spLocks noGrp="1"/>
          </p:cNvSpPr>
          <p:nvPr>
            <p:ph type="title"/>
          </p:nvPr>
        </p:nvSpPr>
        <p:spPr>
          <a:xfrm>
            <a:off x="300144" y="-50800"/>
            <a:ext cx="8596668" cy="1320800"/>
          </a:xfrm>
        </p:spPr>
        <p:txBody>
          <a:bodyPr/>
          <a:lstStyle/>
          <a:p>
            <a:r>
              <a:rPr lang="en-IN" sz="3200" b="1" dirty="0">
                <a:effectLst/>
                <a:latin typeface="Gill Sans MT" panose="020B0502020104020203" pitchFamily="34" charset="77"/>
              </a:rPr>
              <a:t>Relationship between </a:t>
            </a:r>
            <a:r>
              <a:rPr lang="en-IN" sz="3200" b="1" dirty="0" err="1">
                <a:effectLst/>
                <a:latin typeface="Gill Sans MT" panose="020B0502020104020203" pitchFamily="34" charset="77"/>
              </a:rPr>
              <a:t>colors</a:t>
            </a:r>
            <a:br>
              <a:rPr lang="en-IN" dirty="0"/>
            </a:br>
            <a:endParaRPr lang="en-US" dirty="0"/>
          </a:p>
        </p:txBody>
      </p:sp>
      <p:pic>
        <p:nvPicPr>
          <p:cNvPr id="3" name="Picture 2">
            <a:extLst>
              <a:ext uri="{FF2B5EF4-FFF2-40B4-BE49-F238E27FC236}">
                <a16:creationId xmlns:a16="http://schemas.microsoft.com/office/drawing/2014/main" id="{F36C2DA6-9D3A-B037-81D1-79C1EAE94C83}"/>
              </a:ext>
            </a:extLst>
          </p:cNvPr>
          <p:cNvPicPr>
            <a:picLocks noChangeAspect="1"/>
          </p:cNvPicPr>
          <p:nvPr/>
        </p:nvPicPr>
        <p:blipFill>
          <a:blip r:embed="rId2"/>
          <a:stretch>
            <a:fillRect/>
          </a:stretch>
        </p:blipFill>
        <p:spPr>
          <a:xfrm>
            <a:off x="640080" y="1189990"/>
            <a:ext cx="5130800" cy="4749800"/>
          </a:xfrm>
          <a:prstGeom prst="rect">
            <a:avLst/>
          </a:prstGeom>
        </p:spPr>
      </p:pic>
      <p:pic>
        <p:nvPicPr>
          <p:cNvPr id="8" name="Picture 7">
            <a:extLst>
              <a:ext uri="{FF2B5EF4-FFF2-40B4-BE49-F238E27FC236}">
                <a16:creationId xmlns:a16="http://schemas.microsoft.com/office/drawing/2014/main" id="{0A2CB671-CF8C-D178-24A8-AFEC1F224539}"/>
              </a:ext>
            </a:extLst>
          </p:cNvPr>
          <p:cNvPicPr>
            <a:picLocks noChangeAspect="1"/>
          </p:cNvPicPr>
          <p:nvPr/>
        </p:nvPicPr>
        <p:blipFill>
          <a:blip r:embed="rId3"/>
          <a:stretch>
            <a:fillRect/>
          </a:stretch>
        </p:blipFill>
        <p:spPr>
          <a:xfrm>
            <a:off x="5924550" y="2334260"/>
            <a:ext cx="3771900" cy="2854960"/>
          </a:xfrm>
          <a:prstGeom prst="rect">
            <a:avLst/>
          </a:prstGeom>
        </p:spPr>
      </p:pic>
    </p:spTree>
    <p:extLst>
      <p:ext uri="{BB962C8B-B14F-4D97-AF65-F5344CB8AC3E}">
        <p14:creationId xmlns:p14="http://schemas.microsoft.com/office/powerpoint/2010/main" val="19303483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19BEA-8164-60A6-7DE0-D8CB98789500}"/>
              </a:ext>
            </a:extLst>
          </p:cNvPr>
          <p:cNvSpPr>
            <a:spLocks noGrp="1"/>
          </p:cNvSpPr>
          <p:nvPr>
            <p:ph type="title"/>
          </p:nvPr>
        </p:nvSpPr>
        <p:spPr/>
        <p:txBody>
          <a:bodyPr/>
          <a:lstStyle/>
          <a:p>
            <a:r>
              <a:rPr lang="en-US" dirty="0"/>
              <a:t> </a:t>
            </a:r>
          </a:p>
        </p:txBody>
      </p:sp>
      <p:sp>
        <p:nvSpPr>
          <p:cNvPr id="4" name="TextBox 3">
            <a:extLst>
              <a:ext uri="{FF2B5EF4-FFF2-40B4-BE49-F238E27FC236}">
                <a16:creationId xmlns:a16="http://schemas.microsoft.com/office/drawing/2014/main" id="{B415CDDD-77B5-D979-9160-5AB12A4B62D5}"/>
              </a:ext>
            </a:extLst>
          </p:cNvPr>
          <p:cNvSpPr txBox="1"/>
          <p:nvPr/>
        </p:nvSpPr>
        <p:spPr>
          <a:xfrm>
            <a:off x="568642" y="503903"/>
            <a:ext cx="9421177" cy="6124754"/>
          </a:xfrm>
          <a:prstGeom prst="rect">
            <a:avLst/>
          </a:prstGeom>
          <a:noFill/>
        </p:spPr>
        <p:txBody>
          <a:bodyPr wrap="square">
            <a:spAutoFit/>
          </a:bodyPr>
          <a:lstStyle/>
          <a:p>
            <a:r>
              <a:rPr lang="en-IN" sz="2800" b="1" dirty="0" err="1">
                <a:solidFill>
                  <a:schemeClr val="accent1"/>
                </a:solidFill>
                <a:latin typeface="Gill Sans MT" panose="020B0502020104020203" pitchFamily="34" charset="77"/>
              </a:rPr>
              <a:t>Color</a:t>
            </a:r>
            <a:r>
              <a:rPr lang="en-IN" sz="2800" b="1" dirty="0">
                <a:solidFill>
                  <a:schemeClr val="accent1"/>
                </a:solidFill>
                <a:latin typeface="Gill Sans MT" panose="020B0502020104020203" pitchFamily="34" charset="77"/>
              </a:rPr>
              <a:t> Uses</a:t>
            </a:r>
            <a:endParaRPr lang="en-IN" sz="2800" dirty="0">
              <a:solidFill>
                <a:schemeClr val="accent1"/>
              </a:solidFill>
              <a:latin typeface="Gill Sans MT" panose="020B0502020104020203" pitchFamily="34" charset="77"/>
            </a:endParaRPr>
          </a:p>
          <a:p>
            <a:pPr>
              <a:buFont typeface="+mj-lt"/>
              <a:buAutoNum type="arabicPeriod"/>
            </a:pPr>
            <a:r>
              <a:rPr lang="en-IN" sz="2800" b="1" dirty="0">
                <a:latin typeface="Gill Sans MT" panose="020B0502020104020203" pitchFamily="34" charset="77"/>
              </a:rPr>
              <a:t>Use </a:t>
            </a:r>
            <a:r>
              <a:rPr lang="en-IN" sz="2800" b="1" dirty="0" err="1">
                <a:latin typeface="Gill Sans MT" panose="020B0502020104020203" pitchFamily="34" charset="77"/>
              </a:rPr>
              <a:t>color</a:t>
            </a:r>
            <a:r>
              <a:rPr lang="en-IN" sz="2800" b="1" dirty="0">
                <a:latin typeface="Gill Sans MT" panose="020B0502020104020203" pitchFamily="34" charset="77"/>
              </a:rPr>
              <a:t> to assist in formatting a screen:</a:t>
            </a:r>
            <a:endParaRPr lang="en-IN" sz="2800" dirty="0">
              <a:latin typeface="Gill Sans MT" panose="020B0502020104020203" pitchFamily="34" charset="77"/>
            </a:endParaRPr>
          </a:p>
          <a:p>
            <a:pPr marL="742950" lvl="1" indent="-285750">
              <a:buFont typeface="+mj-lt"/>
              <a:buAutoNum type="arabicPeriod"/>
            </a:pPr>
            <a:r>
              <a:rPr lang="en-IN" sz="2800" b="1" dirty="0">
                <a:latin typeface="Gill Sans MT" panose="020B0502020104020203" pitchFamily="34" charset="77"/>
              </a:rPr>
              <a:t>Relating or tying elements into groupings</a:t>
            </a:r>
            <a:r>
              <a:rPr lang="en-IN" sz="2800" dirty="0">
                <a:latin typeface="Gill Sans MT" panose="020B0502020104020203" pitchFamily="34" charset="77"/>
              </a:rPr>
              <a:t> (e.g., using the same background </a:t>
            </a:r>
            <a:r>
              <a:rPr lang="en-IN" sz="2800" dirty="0" err="1">
                <a:latin typeface="Gill Sans MT" panose="020B0502020104020203" pitchFamily="34" charset="77"/>
              </a:rPr>
              <a:t>color</a:t>
            </a:r>
            <a:r>
              <a:rPr lang="en-IN" sz="2800" dirty="0">
                <a:latin typeface="Gill Sans MT" panose="020B0502020104020203" pitchFamily="34" charset="77"/>
              </a:rPr>
              <a:t> for similar sections on a form to indicate they belong together).</a:t>
            </a:r>
          </a:p>
          <a:p>
            <a:pPr marL="742950" lvl="1" indent="-285750">
              <a:buFont typeface="+mj-lt"/>
              <a:buAutoNum type="arabicPeriod"/>
            </a:pPr>
            <a:r>
              <a:rPr lang="en-IN" sz="2800" b="1" dirty="0">
                <a:latin typeface="Gill Sans MT" panose="020B0502020104020203" pitchFamily="34" charset="77"/>
              </a:rPr>
              <a:t>Breaking apart separate groupings of information</a:t>
            </a:r>
            <a:r>
              <a:rPr lang="en-IN" sz="2800" dirty="0">
                <a:latin typeface="Gill Sans MT" panose="020B0502020104020203" pitchFamily="34" charset="77"/>
              </a:rPr>
              <a:t> (e.g., using different background </a:t>
            </a:r>
            <a:r>
              <a:rPr lang="en-IN" sz="2800" dirty="0" err="1">
                <a:latin typeface="Gill Sans MT" panose="020B0502020104020203" pitchFamily="34" charset="77"/>
              </a:rPr>
              <a:t>colors</a:t>
            </a:r>
            <a:r>
              <a:rPr lang="en-IN" sz="2800" dirty="0">
                <a:latin typeface="Gill Sans MT" panose="020B0502020104020203" pitchFamily="34" charset="77"/>
              </a:rPr>
              <a:t> to separate headers from body text).</a:t>
            </a:r>
          </a:p>
          <a:p>
            <a:pPr marL="742950" lvl="1" indent="-285750">
              <a:buFont typeface="+mj-lt"/>
              <a:buAutoNum type="arabicPeriod"/>
            </a:pPr>
            <a:r>
              <a:rPr lang="en-IN" sz="2800" b="1" dirty="0">
                <a:latin typeface="Gill Sans MT" panose="020B0502020104020203" pitchFamily="34" charset="77"/>
              </a:rPr>
              <a:t>Associating information that is widely separated on the screen</a:t>
            </a:r>
            <a:r>
              <a:rPr lang="en-IN" sz="2800" dirty="0">
                <a:latin typeface="Gill Sans MT" panose="020B0502020104020203" pitchFamily="34" charset="77"/>
              </a:rPr>
              <a:t> (e.g., using the same </a:t>
            </a:r>
            <a:r>
              <a:rPr lang="en-IN" sz="2800" dirty="0" err="1">
                <a:latin typeface="Gill Sans MT" panose="020B0502020104020203" pitchFamily="34" charset="77"/>
              </a:rPr>
              <a:t>color</a:t>
            </a:r>
            <a:r>
              <a:rPr lang="en-IN" sz="2800" dirty="0">
                <a:latin typeface="Gill Sans MT" panose="020B0502020104020203" pitchFamily="34" charset="77"/>
              </a:rPr>
              <a:t> for labels and their corresponding data even if they are far apart).</a:t>
            </a:r>
          </a:p>
          <a:p>
            <a:pPr marL="742950" lvl="1" indent="-285750">
              <a:buFont typeface="+mj-lt"/>
              <a:buAutoNum type="arabicPeriod"/>
            </a:pPr>
            <a:r>
              <a:rPr lang="en-IN" sz="2800" b="1" dirty="0">
                <a:latin typeface="Gill Sans MT" panose="020B0502020104020203" pitchFamily="34" charset="77"/>
              </a:rPr>
              <a:t>Highlighting or calling attention to important information</a:t>
            </a:r>
            <a:r>
              <a:rPr lang="en-IN" sz="2800" dirty="0">
                <a:latin typeface="Gill Sans MT" panose="020B0502020104020203" pitchFamily="34" charset="77"/>
              </a:rPr>
              <a:t> (e.g., using red to highlight critical warnings or alerts).</a:t>
            </a:r>
          </a:p>
        </p:txBody>
      </p:sp>
    </p:spTree>
    <p:extLst>
      <p:ext uri="{BB962C8B-B14F-4D97-AF65-F5344CB8AC3E}">
        <p14:creationId xmlns:p14="http://schemas.microsoft.com/office/powerpoint/2010/main" val="22248097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19BEA-8164-60A6-7DE0-D8CB98789500}"/>
              </a:ext>
            </a:extLst>
          </p:cNvPr>
          <p:cNvSpPr>
            <a:spLocks noGrp="1"/>
          </p:cNvSpPr>
          <p:nvPr>
            <p:ph type="title"/>
          </p:nvPr>
        </p:nvSpPr>
        <p:spPr/>
        <p:txBody>
          <a:bodyPr/>
          <a:lstStyle/>
          <a:p>
            <a:r>
              <a:rPr lang="en-US" dirty="0"/>
              <a:t> </a:t>
            </a:r>
          </a:p>
        </p:txBody>
      </p:sp>
      <p:sp>
        <p:nvSpPr>
          <p:cNvPr id="4" name="TextBox 3">
            <a:extLst>
              <a:ext uri="{FF2B5EF4-FFF2-40B4-BE49-F238E27FC236}">
                <a16:creationId xmlns:a16="http://schemas.microsoft.com/office/drawing/2014/main" id="{B415CDDD-77B5-D979-9160-5AB12A4B62D5}"/>
              </a:ext>
            </a:extLst>
          </p:cNvPr>
          <p:cNvSpPr txBox="1"/>
          <p:nvPr/>
        </p:nvSpPr>
        <p:spPr>
          <a:xfrm>
            <a:off x="568642" y="503903"/>
            <a:ext cx="9421177" cy="4832092"/>
          </a:xfrm>
          <a:prstGeom prst="rect">
            <a:avLst/>
          </a:prstGeom>
          <a:noFill/>
        </p:spPr>
        <p:txBody>
          <a:bodyPr wrap="square">
            <a:spAutoFit/>
          </a:bodyPr>
          <a:lstStyle/>
          <a:p>
            <a:pPr algn="just"/>
            <a:r>
              <a:rPr lang="en-IN" sz="2800" b="1" dirty="0" err="1">
                <a:solidFill>
                  <a:schemeClr val="accent1"/>
                </a:solidFill>
                <a:latin typeface="Gill Sans MT" panose="020B0502020104020203" pitchFamily="34" charset="77"/>
              </a:rPr>
              <a:t>Color</a:t>
            </a:r>
            <a:r>
              <a:rPr lang="en-IN" sz="2800" b="1" dirty="0">
                <a:solidFill>
                  <a:schemeClr val="accent1"/>
                </a:solidFill>
                <a:latin typeface="Gill Sans MT" panose="020B0502020104020203" pitchFamily="34" charset="77"/>
              </a:rPr>
              <a:t> Uses</a:t>
            </a:r>
            <a:endParaRPr lang="en-IN" sz="2800" dirty="0">
              <a:solidFill>
                <a:schemeClr val="accent1"/>
              </a:solidFill>
              <a:latin typeface="Gill Sans MT" panose="020B0502020104020203" pitchFamily="34" charset="77"/>
            </a:endParaRPr>
          </a:p>
          <a:p>
            <a:pPr algn="just"/>
            <a:r>
              <a:rPr lang="en-IN" sz="2800" b="1" dirty="0">
                <a:latin typeface="Gill Sans MT" panose="020B0502020104020203" pitchFamily="34" charset="77"/>
              </a:rPr>
              <a:t>Use </a:t>
            </a:r>
            <a:r>
              <a:rPr lang="en-IN" sz="2800" b="1" dirty="0" err="1">
                <a:latin typeface="Gill Sans MT" panose="020B0502020104020203" pitchFamily="34" charset="77"/>
              </a:rPr>
              <a:t>color</a:t>
            </a:r>
            <a:r>
              <a:rPr lang="en-IN" sz="2800" b="1" dirty="0">
                <a:latin typeface="Gill Sans MT" panose="020B0502020104020203" pitchFamily="34" charset="77"/>
              </a:rPr>
              <a:t> as a visual code to identify:</a:t>
            </a:r>
            <a:endParaRPr lang="en-IN" sz="2800" dirty="0">
              <a:latin typeface="Gill Sans MT" panose="020B0502020104020203" pitchFamily="34" charset="77"/>
            </a:endParaRPr>
          </a:p>
          <a:p>
            <a:pPr algn="just">
              <a:buFont typeface="Arial" panose="020B0604020202020204" pitchFamily="34" charset="0"/>
              <a:buChar char="•"/>
            </a:pPr>
            <a:r>
              <a:rPr lang="en-IN" sz="2800" b="1" dirty="0">
                <a:latin typeface="Gill Sans MT" panose="020B0502020104020203" pitchFamily="34" charset="77"/>
              </a:rPr>
              <a:t>Screen components</a:t>
            </a:r>
            <a:r>
              <a:rPr lang="en-IN" sz="2800" dirty="0">
                <a:latin typeface="Gill Sans MT" panose="020B0502020104020203" pitchFamily="34" charset="77"/>
              </a:rPr>
              <a:t> (e.g., different </a:t>
            </a:r>
            <a:r>
              <a:rPr lang="en-IN" sz="2800" dirty="0" err="1">
                <a:latin typeface="Gill Sans MT" panose="020B0502020104020203" pitchFamily="34" charset="77"/>
              </a:rPr>
              <a:t>colors</a:t>
            </a:r>
            <a:r>
              <a:rPr lang="en-IN" sz="2800" dirty="0">
                <a:latin typeface="Gill Sans MT" panose="020B0502020104020203" pitchFamily="34" charset="77"/>
              </a:rPr>
              <a:t> for buttons, text fields, and links to make navigation easier).</a:t>
            </a:r>
          </a:p>
          <a:p>
            <a:pPr algn="just">
              <a:buFont typeface="Arial" panose="020B0604020202020204" pitchFamily="34" charset="0"/>
              <a:buChar char="•"/>
            </a:pPr>
            <a:r>
              <a:rPr lang="en-IN" sz="2800" b="1" dirty="0">
                <a:latin typeface="Gill Sans MT" panose="020B0502020104020203" pitchFamily="34" charset="77"/>
              </a:rPr>
              <a:t>The logical structure of ideas, processes, or sequences</a:t>
            </a:r>
            <a:r>
              <a:rPr lang="en-IN" sz="2800" dirty="0">
                <a:latin typeface="Gill Sans MT" panose="020B0502020104020203" pitchFamily="34" charset="77"/>
              </a:rPr>
              <a:t> (e.g., using </a:t>
            </a:r>
            <a:r>
              <a:rPr lang="en-IN" sz="2800" dirty="0" err="1">
                <a:latin typeface="Gill Sans MT" panose="020B0502020104020203" pitchFamily="34" charset="77"/>
              </a:rPr>
              <a:t>color</a:t>
            </a:r>
            <a:r>
              <a:rPr lang="en-IN" sz="2800" dirty="0">
                <a:latin typeface="Gill Sans MT" panose="020B0502020104020203" pitchFamily="34" charset="77"/>
              </a:rPr>
              <a:t> gradients to show progression through steps in a process).</a:t>
            </a:r>
          </a:p>
          <a:p>
            <a:pPr algn="just">
              <a:buFont typeface="Arial" panose="020B0604020202020204" pitchFamily="34" charset="0"/>
              <a:buChar char="•"/>
            </a:pPr>
            <a:r>
              <a:rPr lang="en-IN" sz="2800" b="1" dirty="0">
                <a:latin typeface="Gill Sans MT" panose="020B0502020104020203" pitchFamily="34" charset="77"/>
              </a:rPr>
              <a:t>Sources of information</a:t>
            </a:r>
            <a:r>
              <a:rPr lang="en-IN" sz="2800" dirty="0">
                <a:latin typeface="Gill Sans MT" panose="020B0502020104020203" pitchFamily="34" charset="77"/>
              </a:rPr>
              <a:t> (e.g., blue for hyperlinks that direct users to external sources).</a:t>
            </a:r>
          </a:p>
          <a:p>
            <a:pPr algn="just">
              <a:buFont typeface="Arial" panose="020B0604020202020204" pitchFamily="34" charset="0"/>
              <a:buChar char="•"/>
            </a:pPr>
            <a:r>
              <a:rPr lang="en-IN" sz="2800" b="1" dirty="0">
                <a:latin typeface="Gill Sans MT" panose="020B0502020104020203" pitchFamily="34" charset="77"/>
              </a:rPr>
              <a:t>Status of information</a:t>
            </a:r>
            <a:r>
              <a:rPr lang="en-IN" sz="2800" dirty="0">
                <a:latin typeface="Gill Sans MT" panose="020B0502020104020203" pitchFamily="34" charset="77"/>
              </a:rPr>
              <a:t> (e.g., green for active, yellow for warning, and red for error status).</a:t>
            </a:r>
          </a:p>
        </p:txBody>
      </p:sp>
    </p:spTree>
    <p:extLst>
      <p:ext uri="{BB962C8B-B14F-4D97-AF65-F5344CB8AC3E}">
        <p14:creationId xmlns:p14="http://schemas.microsoft.com/office/powerpoint/2010/main" val="1507992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19BEA-8164-60A6-7DE0-D8CB98789500}"/>
              </a:ext>
            </a:extLst>
          </p:cNvPr>
          <p:cNvSpPr>
            <a:spLocks noGrp="1"/>
          </p:cNvSpPr>
          <p:nvPr>
            <p:ph type="title"/>
          </p:nvPr>
        </p:nvSpPr>
        <p:spPr/>
        <p:txBody>
          <a:bodyPr/>
          <a:lstStyle/>
          <a:p>
            <a:r>
              <a:rPr lang="en-US" dirty="0"/>
              <a:t> </a:t>
            </a:r>
          </a:p>
        </p:txBody>
      </p:sp>
      <p:sp>
        <p:nvSpPr>
          <p:cNvPr id="4" name="TextBox 3">
            <a:extLst>
              <a:ext uri="{FF2B5EF4-FFF2-40B4-BE49-F238E27FC236}">
                <a16:creationId xmlns:a16="http://schemas.microsoft.com/office/drawing/2014/main" id="{B415CDDD-77B5-D979-9160-5AB12A4B62D5}"/>
              </a:ext>
            </a:extLst>
          </p:cNvPr>
          <p:cNvSpPr txBox="1"/>
          <p:nvPr/>
        </p:nvSpPr>
        <p:spPr>
          <a:xfrm>
            <a:off x="568642" y="503903"/>
            <a:ext cx="9421177" cy="2677656"/>
          </a:xfrm>
          <a:prstGeom prst="rect">
            <a:avLst/>
          </a:prstGeom>
          <a:noFill/>
        </p:spPr>
        <p:txBody>
          <a:bodyPr wrap="square">
            <a:spAutoFit/>
          </a:bodyPr>
          <a:lstStyle/>
          <a:p>
            <a:pPr algn="just"/>
            <a:r>
              <a:rPr lang="en-IN" sz="2800" b="1" dirty="0" err="1">
                <a:solidFill>
                  <a:schemeClr val="accent1"/>
                </a:solidFill>
                <a:latin typeface="Gill Sans MT" panose="020B0502020104020203" pitchFamily="34" charset="77"/>
              </a:rPr>
              <a:t>Color</a:t>
            </a:r>
            <a:r>
              <a:rPr lang="en-IN" sz="2800" b="1" dirty="0">
                <a:solidFill>
                  <a:schemeClr val="accent1"/>
                </a:solidFill>
                <a:latin typeface="Gill Sans MT" panose="020B0502020104020203" pitchFamily="34" charset="77"/>
              </a:rPr>
              <a:t> Uses</a:t>
            </a:r>
            <a:endParaRPr lang="en-IN" sz="2800" dirty="0">
              <a:solidFill>
                <a:schemeClr val="accent1"/>
              </a:solidFill>
              <a:latin typeface="Gill Sans MT" panose="020B0502020104020203" pitchFamily="34" charset="77"/>
            </a:endParaRPr>
          </a:p>
          <a:p>
            <a:r>
              <a:rPr lang="en-IN" sz="2800" b="1" dirty="0">
                <a:latin typeface="Gill Sans MT" panose="020B0502020104020203" pitchFamily="34" charset="77"/>
              </a:rPr>
              <a:t>Use </a:t>
            </a:r>
            <a:r>
              <a:rPr lang="en-IN" sz="2800" b="1" dirty="0" err="1">
                <a:latin typeface="Gill Sans MT" panose="020B0502020104020203" pitchFamily="34" charset="77"/>
              </a:rPr>
              <a:t>color</a:t>
            </a:r>
            <a:r>
              <a:rPr lang="en-IN" sz="2800" b="1" dirty="0">
                <a:latin typeface="Gill Sans MT" panose="020B0502020104020203" pitchFamily="34" charset="77"/>
              </a:rPr>
              <a:t> to:</a:t>
            </a:r>
            <a:endParaRPr lang="en-IN" sz="2800" dirty="0">
              <a:latin typeface="Gill Sans MT" panose="020B0502020104020203" pitchFamily="34" charset="77"/>
            </a:endParaRPr>
          </a:p>
          <a:p>
            <a:pPr>
              <a:buFont typeface="Arial" panose="020B0604020202020204" pitchFamily="34" charset="0"/>
              <a:buChar char="•"/>
            </a:pPr>
            <a:r>
              <a:rPr lang="en-IN" sz="2800" b="1" dirty="0">
                <a:latin typeface="Gill Sans MT" panose="020B0502020104020203" pitchFamily="34" charset="77"/>
              </a:rPr>
              <a:t>Realistically portray natural objects</a:t>
            </a:r>
            <a:r>
              <a:rPr lang="en-IN" sz="2800" dirty="0">
                <a:latin typeface="Gill Sans MT" panose="020B0502020104020203" pitchFamily="34" charset="77"/>
              </a:rPr>
              <a:t> (e.g., green for trees, blue for the sky).</a:t>
            </a:r>
          </a:p>
          <a:p>
            <a:pPr>
              <a:buFont typeface="Arial" panose="020B0604020202020204" pitchFamily="34" charset="0"/>
              <a:buChar char="•"/>
            </a:pPr>
            <a:r>
              <a:rPr lang="en-IN" sz="2800" b="1" dirty="0">
                <a:latin typeface="Gill Sans MT" panose="020B0502020104020203" pitchFamily="34" charset="77"/>
              </a:rPr>
              <a:t>Increase screen appeal</a:t>
            </a:r>
            <a:r>
              <a:rPr lang="en-IN" sz="2800" dirty="0">
                <a:latin typeface="Gill Sans MT" panose="020B0502020104020203" pitchFamily="34" charset="77"/>
              </a:rPr>
              <a:t> (e.g., adding subtle, attractive </a:t>
            </a:r>
            <a:r>
              <a:rPr lang="en-IN" sz="2800" dirty="0" err="1">
                <a:latin typeface="Gill Sans MT" panose="020B0502020104020203" pitchFamily="34" charset="77"/>
              </a:rPr>
              <a:t>colors</a:t>
            </a:r>
            <a:r>
              <a:rPr lang="en-IN" sz="2800" dirty="0">
                <a:latin typeface="Gill Sans MT" panose="020B0502020104020203" pitchFamily="34" charset="77"/>
              </a:rPr>
              <a:t> to make a design look more engaging).</a:t>
            </a:r>
          </a:p>
        </p:txBody>
      </p:sp>
    </p:spTree>
    <p:extLst>
      <p:ext uri="{BB962C8B-B14F-4D97-AF65-F5344CB8AC3E}">
        <p14:creationId xmlns:p14="http://schemas.microsoft.com/office/powerpoint/2010/main" val="18913166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19BEA-8164-60A6-7DE0-D8CB98789500}"/>
              </a:ext>
            </a:extLst>
          </p:cNvPr>
          <p:cNvSpPr>
            <a:spLocks noGrp="1"/>
          </p:cNvSpPr>
          <p:nvPr>
            <p:ph type="title"/>
          </p:nvPr>
        </p:nvSpPr>
        <p:spPr/>
        <p:txBody>
          <a:bodyPr/>
          <a:lstStyle/>
          <a:p>
            <a:r>
              <a:rPr lang="en-US" dirty="0"/>
              <a:t> </a:t>
            </a:r>
          </a:p>
        </p:txBody>
      </p:sp>
      <p:sp>
        <p:nvSpPr>
          <p:cNvPr id="4" name="TextBox 3">
            <a:extLst>
              <a:ext uri="{FF2B5EF4-FFF2-40B4-BE49-F238E27FC236}">
                <a16:creationId xmlns:a16="http://schemas.microsoft.com/office/drawing/2014/main" id="{B415CDDD-77B5-D979-9160-5AB12A4B62D5}"/>
              </a:ext>
            </a:extLst>
          </p:cNvPr>
          <p:cNvSpPr txBox="1"/>
          <p:nvPr/>
        </p:nvSpPr>
        <p:spPr>
          <a:xfrm>
            <a:off x="511492" y="86380"/>
            <a:ext cx="9421177" cy="523220"/>
          </a:xfrm>
          <a:prstGeom prst="rect">
            <a:avLst/>
          </a:prstGeom>
          <a:noFill/>
        </p:spPr>
        <p:txBody>
          <a:bodyPr wrap="square">
            <a:spAutoFit/>
          </a:bodyPr>
          <a:lstStyle/>
          <a:p>
            <a:r>
              <a:rPr lang="en-IN" sz="2800" b="0" dirty="0">
                <a:solidFill>
                  <a:schemeClr val="accent1"/>
                </a:solidFill>
                <a:effectLst/>
                <a:latin typeface="Gill Sans MT" panose="020B0502020104020203" pitchFamily="34" charset="77"/>
              </a:rPr>
              <a:t>Possible Problems with </a:t>
            </a:r>
            <a:r>
              <a:rPr lang="en-IN" sz="2800" b="0" dirty="0" err="1">
                <a:solidFill>
                  <a:schemeClr val="accent1"/>
                </a:solidFill>
                <a:effectLst/>
                <a:latin typeface="Gill Sans MT" panose="020B0502020104020203" pitchFamily="34" charset="77"/>
              </a:rPr>
              <a:t>Color</a:t>
            </a:r>
            <a:r>
              <a:rPr lang="en-IN" sz="2800" b="0" dirty="0">
                <a:solidFill>
                  <a:schemeClr val="accent1"/>
                </a:solidFill>
                <a:effectLst/>
                <a:latin typeface="Gill Sans MT" panose="020B0502020104020203" pitchFamily="34" charset="77"/>
              </a:rPr>
              <a:t> </a:t>
            </a:r>
            <a:endParaRPr lang="en-IN" sz="2800" dirty="0">
              <a:solidFill>
                <a:schemeClr val="accent1"/>
              </a:solidFill>
              <a:latin typeface="Gill Sans MT" panose="020B0502020104020203" pitchFamily="34" charset="77"/>
            </a:endParaRPr>
          </a:p>
        </p:txBody>
      </p:sp>
      <p:sp>
        <p:nvSpPr>
          <p:cNvPr id="5" name="TextBox 4">
            <a:extLst>
              <a:ext uri="{FF2B5EF4-FFF2-40B4-BE49-F238E27FC236}">
                <a16:creationId xmlns:a16="http://schemas.microsoft.com/office/drawing/2014/main" id="{EE11F9DC-11D4-CE11-01C2-DA62557A5DD9}"/>
              </a:ext>
            </a:extLst>
          </p:cNvPr>
          <p:cNvSpPr txBox="1"/>
          <p:nvPr/>
        </p:nvSpPr>
        <p:spPr>
          <a:xfrm>
            <a:off x="456480" y="933510"/>
            <a:ext cx="8817522" cy="2862322"/>
          </a:xfrm>
          <a:prstGeom prst="rect">
            <a:avLst/>
          </a:prstGeom>
          <a:noFill/>
        </p:spPr>
        <p:txBody>
          <a:bodyPr wrap="square">
            <a:spAutoFit/>
          </a:bodyPr>
          <a:lstStyle/>
          <a:p>
            <a:pPr algn="just"/>
            <a:r>
              <a:rPr lang="en-IN" sz="2000" b="1" dirty="0" err="1">
                <a:latin typeface="Gill Sans MT" panose="020B0502020104020203" pitchFamily="34" charset="77"/>
              </a:rPr>
              <a:t>Color</a:t>
            </a:r>
            <a:r>
              <a:rPr lang="en-IN" sz="2000" b="1" dirty="0">
                <a:latin typeface="Gill Sans MT" panose="020B0502020104020203" pitchFamily="34" charset="77"/>
              </a:rPr>
              <a:t> Misuse and Performance:</a:t>
            </a:r>
            <a:endParaRPr lang="en-IN" sz="2000" dirty="0">
              <a:latin typeface="Gill Sans MT" panose="020B0502020104020203" pitchFamily="34" charset="77"/>
            </a:endParaRPr>
          </a:p>
          <a:p>
            <a:pPr algn="just">
              <a:buFont typeface="Arial" panose="020B0604020202020204" pitchFamily="34" charset="0"/>
              <a:buChar char="•"/>
            </a:pPr>
            <a:r>
              <a:rPr lang="en-IN" sz="2000" dirty="0">
                <a:latin typeface="Gill Sans MT" panose="020B0502020104020203" pitchFamily="34" charset="77"/>
              </a:rPr>
              <a:t>Simply adding </a:t>
            </a:r>
            <a:r>
              <a:rPr lang="en-IN" sz="2000" dirty="0" err="1">
                <a:latin typeface="Gill Sans MT" panose="020B0502020104020203" pitchFamily="34" charset="77"/>
              </a:rPr>
              <a:t>color</a:t>
            </a:r>
            <a:r>
              <a:rPr lang="en-IN" sz="2000" dirty="0">
                <a:latin typeface="Gill Sans MT" panose="020B0502020104020203" pitchFamily="34" charset="77"/>
              </a:rPr>
              <a:t> doesn't improve performance. Poor design will remain ineffective even if </a:t>
            </a:r>
            <a:r>
              <a:rPr lang="en-IN" sz="2000" dirty="0" err="1">
                <a:latin typeface="Gill Sans MT" panose="020B0502020104020203" pitchFamily="34" charset="77"/>
              </a:rPr>
              <a:t>color</a:t>
            </a:r>
            <a:r>
              <a:rPr lang="en-IN" sz="2000" dirty="0">
                <a:latin typeface="Gill Sans MT" panose="020B0502020104020203" pitchFamily="34" charset="77"/>
              </a:rPr>
              <a:t> is added. Misusing </a:t>
            </a:r>
            <a:r>
              <a:rPr lang="en-IN" sz="2000" dirty="0" err="1">
                <a:latin typeface="Gill Sans MT" panose="020B0502020104020203" pitchFamily="34" charset="77"/>
              </a:rPr>
              <a:t>color</a:t>
            </a:r>
            <a:r>
              <a:rPr lang="en-IN" sz="2000" dirty="0">
                <a:latin typeface="Gill Sans MT" panose="020B0502020104020203" pitchFamily="34" charset="77"/>
              </a:rPr>
              <a:t> can distract users and hinder information processing.</a:t>
            </a:r>
          </a:p>
          <a:p>
            <a:pPr algn="just"/>
            <a:r>
              <a:rPr lang="en-IN" sz="2000" b="1" dirty="0">
                <a:latin typeface="Gill Sans MT" panose="020B0502020104020203" pitchFamily="34" charset="77"/>
              </a:rPr>
              <a:t>Cross-Disciplinary and Cross-Cultural Differences:</a:t>
            </a:r>
            <a:endParaRPr lang="en-IN" sz="2000" dirty="0">
              <a:latin typeface="Gill Sans MT" panose="020B0502020104020203" pitchFamily="34" charset="77"/>
            </a:endParaRPr>
          </a:p>
          <a:p>
            <a:pPr algn="just">
              <a:buFont typeface="Arial" panose="020B0604020202020204" pitchFamily="34" charset="0"/>
              <a:buChar char="•"/>
            </a:pPr>
            <a:r>
              <a:rPr lang="en-IN" sz="2000" dirty="0" err="1">
                <a:latin typeface="Gill Sans MT" panose="020B0502020104020203" pitchFamily="34" charset="77"/>
              </a:rPr>
              <a:t>Color</a:t>
            </a:r>
            <a:r>
              <a:rPr lang="en-IN" sz="2000" dirty="0">
                <a:latin typeface="Gill Sans MT" panose="020B0502020104020203" pitchFamily="34" charset="77"/>
              </a:rPr>
              <a:t> meanings differ across professions and cultures. For example, blue symbolizes reliability in finance but death in healthcare. Red represents danger in the U.S., death in Egypt, and life in India. Designers must consider these differences to avoid confusion.</a:t>
            </a:r>
          </a:p>
        </p:txBody>
      </p:sp>
    </p:spTree>
    <p:extLst>
      <p:ext uri="{BB962C8B-B14F-4D97-AF65-F5344CB8AC3E}">
        <p14:creationId xmlns:p14="http://schemas.microsoft.com/office/powerpoint/2010/main" val="12597989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19BEA-8164-60A6-7DE0-D8CB98789500}"/>
              </a:ext>
            </a:extLst>
          </p:cNvPr>
          <p:cNvSpPr>
            <a:spLocks noGrp="1"/>
          </p:cNvSpPr>
          <p:nvPr>
            <p:ph type="title"/>
          </p:nvPr>
        </p:nvSpPr>
        <p:spPr/>
        <p:txBody>
          <a:bodyPr/>
          <a:lstStyle/>
          <a:p>
            <a:r>
              <a:rPr lang="en-US" dirty="0"/>
              <a:t> </a:t>
            </a:r>
          </a:p>
        </p:txBody>
      </p:sp>
      <p:sp>
        <p:nvSpPr>
          <p:cNvPr id="4" name="TextBox 3">
            <a:extLst>
              <a:ext uri="{FF2B5EF4-FFF2-40B4-BE49-F238E27FC236}">
                <a16:creationId xmlns:a16="http://schemas.microsoft.com/office/drawing/2014/main" id="{B415CDDD-77B5-D979-9160-5AB12A4B62D5}"/>
              </a:ext>
            </a:extLst>
          </p:cNvPr>
          <p:cNvSpPr txBox="1"/>
          <p:nvPr/>
        </p:nvSpPr>
        <p:spPr>
          <a:xfrm>
            <a:off x="511492" y="86380"/>
            <a:ext cx="9421177" cy="523220"/>
          </a:xfrm>
          <a:prstGeom prst="rect">
            <a:avLst/>
          </a:prstGeom>
          <a:noFill/>
        </p:spPr>
        <p:txBody>
          <a:bodyPr wrap="square">
            <a:spAutoFit/>
          </a:bodyPr>
          <a:lstStyle/>
          <a:p>
            <a:r>
              <a:rPr lang="en-IN" sz="2800" b="0" dirty="0">
                <a:solidFill>
                  <a:schemeClr val="accent1"/>
                </a:solidFill>
                <a:effectLst/>
                <a:latin typeface="Gill Sans MT" panose="020B0502020104020203" pitchFamily="34" charset="77"/>
              </a:rPr>
              <a:t>Possible Problems with </a:t>
            </a:r>
            <a:r>
              <a:rPr lang="en-IN" sz="2800" b="0" dirty="0" err="1">
                <a:solidFill>
                  <a:schemeClr val="accent1"/>
                </a:solidFill>
                <a:effectLst/>
                <a:latin typeface="Gill Sans MT" panose="020B0502020104020203" pitchFamily="34" charset="77"/>
              </a:rPr>
              <a:t>Color</a:t>
            </a:r>
            <a:r>
              <a:rPr lang="en-IN" sz="2800" b="0" dirty="0">
                <a:solidFill>
                  <a:schemeClr val="accent1"/>
                </a:solidFill>
                <a:effectLst/>
                <a:latin typeface="Gill Sans MT" panose="020B0502020104020203" pitchFamily="34" charset="77"/>
              </a:rPr>
              <a:t> </a:t>
            </a:r>
            <a:endParaRPr lang="en-IN" sz="2800" dirty="0">
              <a:solidFill>
                <a:schemeClr val="accent1"/>
              </a:solidFill>
              <a:latin typeface="Gill Sans MT" panose="020B0502020104020203" pitchFamily="34" charset="77"/>
            </a:endParaRPr>
          </a:p>
        </p:txBody>
      </p:sp>
      <p:sp>
        <p:nvSpPr>
          <p:cNvPr id="5" name="TextBox 4">
            <a:extLst>
              <a:ext uri="{FF2B5EF4-FFF2-40B4-BE49-F238E27FC236}">
                <a16:creationId xmlns:a16="http://schemas.microsoft.com/office/drawing/2014/main" id="{EE11F9DC-11D4-CE11-01C2-DA62557A5DD9}"/>
              </a:ext>
            </a:extLst>
          </p:cNvPr>
          <p:cNvSpPr txBox="1"/>
          <p:nvPr/>
        </p:nvSpPr>
        <p:spPr>
          <a:xfrm>
            <a:off x="456480" y="933510"/>
            <a:ext cx="8817522" cy="4401205"/>
          </a:xfrm>
          <a:prstGeom prst="rect">
            <a:avLst/>
          </a:prstGeom>
          <a:noFill/>
        </p:spPr>
        <p:txBody>
          <a:bodyPr wrap="square">
            <a:spAutoFit/>
          </a:bodyPr>
          <a:lstStyle/>
          <a:p>
            <a:pPr algn="just"/>
            <a:r>
              <a:rPr lang="en-IN" sz="2800" b="1" dirty="0" err="1">
                <a:latin typeface="Gill Sans MT" panose="020B0502020104020203" pitchFamily="34" charset="77"/>
              </a:rPr>
              <a:t>Color</a:t>
            </a:r>
            <a:r>
              <a:rPr lang="en-IN" sz="2800" b="1" dirty="0">
                <a:latin typeface="Gill Sans MT" panose="020B0502020104020203" pitchFamily="34" charset="77"/>
              </a:rPr>
              <a:t> Misuse and Performance:</a:t>
            </a:r>
            <a:endParaRPr lang="en-IN" sz="2800" dirty="0">
              <a:latin typeface="Gill Sans MT" panose="020B0502020104020203" pitchFamily="34" charset="77"/>
            </a:endParaRPr>
          </a:p>
          <a:p>
            <a:pPr algn="just">
              <a:buFont typeface="Arial" panose="020B0604020202020204" pitchFamily="34" charset="0"/>
              <a:buChar char="•"/>
            </a:pPr>
            <a:r>
              <a:rPr lang="en-IN" sz="2800" dirty="0">
                <a:latin typeface="Gill Sans MT" panose="020B0502020104020203" pitchFamily="34" charset="77"/>
              </a:rPr>
              <a:t>Simply adding </a:t>
            </a:r>
            <a:r>
              <a:rPr lang="en-IN" sz="2800" dirty="0" err="1">
                <a:latin typeface="Gill Sans MT" panose="020B0502020104020203" pitchFamily="34" charset="77"/>
              </a:rPr>
              <a:t>color</a:t>
            </a:r>
            <a:r>
              <a:rPr lang="en-IN" sz="2800" dirty="0">
                <a:latin typeface="Gill Sans MT" panose="020B0502020104020203" pitchFamily="34" charset="77"/>
              </a:rPr>
              <a:t> doesn't improve performance. Poor design will remain ineffective even if </a:t>
            </a:r>
            <a:r>
              <a:rPr lang="en-IN" sz="2800" dirty="0" err="1">
                <a:latin typeface="Gill Sans MT" panose="020B0502020104020203" pitchFamily="34" charset="77"/>
              </a:rPr>
              <a:t>color</a:t>
            </a:r>
            <a:r>
              <a:rPr lang="en-IN" sz="2800" dirty="0">
                <a:latin typeface="Gill Sans MT" panose="020B0502020104020203" pitchFamily="34" charset="77"/>
              </a:rPr>
              <a:t> is added. Misusing </a:t>
            </a:r>
            <a:r>
              <a:rPr lang="en-IN" sz="2800" dirty="0" err="1">
                <a:latin typeface="Gill Sans MT" panose="020B0502020104020203" pitchFamily="34" charset="77"/>
              </a:rPr>
              <a:t>color</a:t>
            </a:r>
            <a:r>
              <a:rPr lang="en-IN" sz="2800" dirty="0">
                <a:latin typeface="Gill Sans MT" panose="020B0502020104020203" pitchFamily="34" charset="77"/>
              </a:rPr>
              <a:t> can distract users and hinder information processing.</a:t>
            </a:r>
          </a:p>
          <a:p>
            <a:pPr algn="just"/>
            <a:r>
              <a:rPr lang="en-IN" sz="2800" b="1" dirty="0">
                <a:latin typeface="Gill Sans MT" panose="020B0502020104020203" pitchFamily="34" charset="77"/>
              </a:rPr>
              <a:t>Cross-Disciplinary and Cross-Cultural Differences:</a:t>
            </a:r>
            <a:endParaRPr lang="en-IN" sz="2800" dirty="0">
              <a:latin typeface="Gill Sans MT" panose="020B0502020104020203" pitchFamily="34" charset="77"/>
            </a:endParaRPr>
          </a:p>
          <a:p>
            <a:pPr algn="just">
              <a:buFont typeface="Arial" panose="020B0604020202020204" pitchFamily="34" charset="0"/>
              <a:buChar char="•"/>
            </a:pPr>
            <a:r>
              <a:rPr lang="en-IN" sz="2800" dirty="0" err="1">
                <a:latin typeface="Gill Sans MT" panose="020B0502020104020203" pitchFamily="34" charset="77"/>
              </a:rPr>
              <a:t>Color</a:t>
            </a:r>
            <a:r>
              <a:rPr lang="en-IN" sz="2800" dirty="0">
                <a:latin typeface="Gill Sans MT" panose="020B0502020104020203" pitchFamily="34" charset="77"/>
              </a:rPr>
              <a:t> meanings differ across professions and cultures. For example, blue symbolizes reliability in finance but death in healthcare. Red represents danger in the U.S., death in Egypt, and life in India. Designers must consider these differences to avoid confusion.</a:t>
            </a:r>
          </a:p>
        </p:txBody>
      </p:sp>
    </p:spTree>
    <p:extLst>
      <p:ext uri="{BB962C8B-B14F-4D97-AF65-F5344CB8AC3E}">
        <p14:creationId xmlns:p14="http://schemas.microsoft.com/office/powerpoint/2010/main" val="31748488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19BEA-8164-60A6-7DE0-D8CB98789500}"/>
              </a:ext>
            </a:extLst>
          </p:cNvPr>
          <p:cNvSpPr>
            <a:spLocks noGrp="1"/>
          </p:cNvSpPr>
          <p:nvPr>
            <p:ph type="title"/>
          </p:nvPr>
        </p:nvSpPr>
        <p:spPr/>
        <p:txBody>
          <a:bodyPr/>
          <a:lstStyle/>
          <a:p>
            <a:r>
              <a:rPr lang="en-US" dirty="0"/>
              <a:t> </a:t>
            </a:r>
          </a:p>
        </p:txBody>
      </p:sp>
      <p:sp>
        <p:nvSpPr>
          <p:cNvPr id="4" name="TextBox 3">
            <a:extLst>
              <a:ext uri="{FF2B5EF4-FFF2-40B4-BE49-F238E27FC236}">
                <a16:creationId xmlns:a16="http://schemas.microsoft.com/office/drawing/2014/main" id="{B415CDDD-77B5-D979-9160-5AB12A4B62D5}"/>
              </a:ext>
            </a:extLst>
          </p:cNvPr>
          <p:cNvSpPr txBox="1"/>
          <p:nvPr/>
        </p:nvSpPr>
        <p:spPr>
          <a:xfrm>
            <a:off x="511492" y="86380"/>
            <a:ext cx="9421177" cy="523220"/>
          </a:xfrm>
          <a:prstGeom prst="rect">
            <a:avLst/>
          </a:prstGeom>
          <a:noFill/>
        </p:spPr>
        <p:txBody>
          <a:bodyPr wrap="square">
            <a:spAutoFit/>
          </a:bodyPr>
          <a:lstStyle/>
          <a:p>
            <a:r>
              <a:rPr lang="en-IN" sz="2800" b="0" dirty="0">
                <a:solidFill>
                  <a:schemeClr val="accent1"/>
                </a:solidFill>
                <a:effectLst/>
                <a:latin typeface="Gill Sans MT" panose="020B0502020104020203" pitchFamily="34" charset="77"/>
              </a:rPr>
              <a:t>Possible Problems with </a:t>
            </a:r>
            <a:r>
              <a:rPr lang="en-IN" sz="2800" b="0" dirty="0" err="1">
                <a:solidFill>
                  <a:schemeClr val="accent1"/>
                </a:solidFill>
                <a:effectLst/>
                <a:latin typeface="Gill Sans MT" panose="020B0502020104020203" pitchFamily="34" charset="77"/>
              </a:rPr>
              <a:t>Color</a:t>
            </a:r>
            <a:r>
              <a:rPr lang="en-IN" sz="2800" b="0" dirty="0">
                <a:solidFill>
                  <a:schemeClr val="accent1"/>
                </a:solidFill>
                <a:effectLst/>
                <a:latin typeface="Gill Sans MT" panose="020B0502020104020203" pitchFamily="34" charset="77"/>
              </a:rPr>
              <a:t> </a:t>
            </a:r>
            <a:endParaRPr lang="en-IN" sz="2800" dirty="0">
              <a:solidFill>
                <a:schemeClr val="accent1"/>
              </a:solidFill>
              <a:latin typeface="Gill Sans MT" panose="020B0502020104020203" pitchFamily="34" charset="77"/>
            </a:endParaRPr>
          </a:p>
        </p:txBody>
      </p:sp>
      <p:sp>
        <p:nvSpPr>
          <p:cNvPr id="5" name="TextBox 4">
            <a:extLst>
              <a:ext uri="{FF2B5EF4-FFF2-40B4-BE49-F238E27FC236}">
                <a16:creationId xmlns:a16="http://schemas.microsoft.com/office/drawing/2014/main" id="{EE11F9DC-11D4-CE11-01C2-DA62557A5DD9}"/>
              </a:ext>
            </a:extLst>
          </p:cNvPr>
          <p:cNvSpPr txBox="1"/>
          <p:nvPr/>
        </p:nvSpPr>
        <p:spPr>
          <a:xfrm>
            <a:off x="456480" y="933510"/>
            <a:ext cx="8817522" cy="4154984"/>
          </a:xfrm>
          <a:prstGeom prst="rect">
            <a:avLst/>
          </a:prstGeom>
          <a:noFill/>
        </p:spPr>
        <p:txBody>
          <a:bodyPr wrap="square">
            <a:spAutoFit/>
          </a:bodyPr>
          <a:lstStyle/>
          <a:p>
            <a:pPr algn="just"/>
            <a:r>
              <a:rPr lang="en-IN" sz="2400" b="1" dirty="0">
                <a:latin typeface="Gill Sans MT" panose="020B0502020104020203" pitchFamily="34" charset="77"/>
              </a:rPr>
              <a:t>Varying Sensitivity of the Eye to </a:t>
            </a:r>
            <a:r>
              <a:rPr lang="en-IN" sz="2400" b="1" dirty="0" err="1">
                <a:latin typeface="Gill Sans MT" panose="020B0502020104020203" pitchFamily="34" charset="77"/>
              </a:rPr>
              <a:t>Colors</a:t>
            </a:r>
            <a:r>
              <a:rPr lang="en-IN" sz="2400" b="1" dirty="0">
                <a:latin typeface="Gill Sans MT" panose="020B0502020104020203" pitchFamily="34" charset="77"/>
              </a:rPr>
              <a:t>:</a:t>
            </a:r>
            <a:endParaRPr lang="en-IN" sz="2400" dirty="0">
              <a:latin typeface="Gill Sans MT" panose="020B0502020104020203" pitchFamily="34" charset="77"/>
            </a:endParaRPr>
          </a:p>
          <a:p>
            <a:pPr algn="just">
              <a:buFont typeface="Arial" panose="020B0604020202020204" pitchFamily="34" charset="0"/>
              <a:buChar char="•"/>
            </a:pPr>
            <a:r>
              <a:rPr lang="en-IN" sz="2400" dirty="0">
                <a:latin typeface="Gill Sans MT" panose="020B0502020104020203" pitchFamily="34" charset="77"/>
              </a:rPr>
              <a:t>The human eye is more sensitive to mid-spectrum </a:t>
            </a:r>
            <a:r>
              <a:rPr lang="en-IN" sz="2400" dirty="0" err="1">
                <a:latin typeface="Gill Sans MT" panose="020B0502020104020203" pitchFamily="34" charset="77"/>
              </a:rPr>
              <a:t>colors</a:t>
            </a:r>
            <a:r>
              <a:rPr lang="en-IN" sz="2400" dirty="0">
                <a:latin typeface="Gill Sans MT" panose="020B0502020104020203" pitchFamily="34" charset="77"/>
              </a:rPr>
              <a:t> (yellow, green) than to extreme </a:t>
            </a:r>
            <a:r>
              <a:rPr lang="en-IN" sz="2400" dirty="0" err="1">
                <a:latin typeface="Gill Sans MT" panose="020B0502020104020203" pitchFamily="34" charset="77"/>
              </a:rPr>
              <a:t>colors</a:t>
            </a:r>
            <a:r>
              <a:rPr lang="en-IN" sz="2400" dirty="0">
                <a:latin typeface="Gill Sans MT" panose="020B0502020104020203" pitchFamily="34" charset="77"/>
              </a:rPr>
              <a:t> (red, blue). This affects how easily text or elements in these </a:t>
            </a:r>
            <a:r>
              <a:rPr lang="en-IN" sz="2400" dirty="0" err="1">
                <a:latin typeface="Gill Sans MT" panose="020B0502020104020203" pitchFamily="34" charset="77"/>
              </a:rPr>
              <a:t>colors</a:t>
            </a:r>
            <a:r>
              <a:rPr lang="en-IN" sz="2400" dirty="0">
                <a:latin typeface="Gill Sans MT" panose="020B0502020104020203" pitchFamily="34" charset="77"/>
              </a:rPr>
              <a:t> can be read. Some </a:t>
            </a:r>
            <a:r>
              <a:rPr lang="en-IN" sz="2400" dirty="0" err="1">
                <a:latin typeface="Gill Sans MT" panose="020B0502020104020203" pitchFamily="34" charset="77"/>
              </a:rPr>
              <a:t>color</a:t>
            </a:r>
            <a:r>
              <a:rPr lang="en-IN" sz="2400" dirty="0">
                <a:latin typeface="Gill Sans MT" panose="020B0502020104020203" pitchFamily="34" charset="77"/>
              </a:rPr>
              <a:t> combinations (like red and blue) can also strain the eyes and lead to visual fatigue.</a:t>
            </a:r>
          </a:p>
          <a:p>
            <a:pPr algn="just"/>
            <a:r>
              <a:rPr lang="en-IN" sz="2400" b="1" dirty="0" err="1">
                <a:latin typeface="Gill Sans MT" panose="020B0502020104020203" pitchFamily="34" charset="77"/>
              </a:rPr>
              <a:t>Color</a:t>
            </a:r>
            <a:r>
              <a:rPr lang="en-IN" sz="2400" b="1" dirty="0">
                <a:latin typeface="Gill Sans MT" panose="020B0502020104020203" pitchFamily="34" charset="77"/>
              </a:rPr>
              <a:t>-Viewing Deficiencies:</a:t>
            </a:r>
            <a:endParaRPr lang="en-IN" sz="2400" dirty="0">
              <a:latin typeface="Gill Sans MT" panose="020B0502020104020203" pitchFamily="34" charset="77"/>
            </a:endParaRPr>
          </a:p>
          <a:p>
            <a:pPr algn="just">
              <a:buFont typeface="Arial" panose="020B0604020202020204" pitchFamily="34" charset="0"/>
              <a:buChar char="•"/>
            </a:pPr>
            <a:r>
              <a:rPr lang="en-IN" sz="2400" dirty="0">
                <a:latin typeface="Gill Sans MT" panose="020B0502020104020203" pitchFamily="34" charset="77"/>
              </a:rPr>
              <a:t>About 8% of men and 0.4% of women have some form of </a:t>
            </a:r>
            <a:r>
              <a:rPr lang="en-IN" sz="2400" dirty="0" err="1">
                <a:latin typeface="Gill Sans MT" panose="020B0502020104020203" pitchFamily="34" charset="77"/>
              </a:rPr>
              <a:t>color</a:t>
            </a:r>
            <a:r>
              <a:rPr lang="en-IN" sz="2400" dirty="0">
                <a:latin typeface="Gill Sans MT" panose="020B0502020104020203" pitchFamily="34" charset="77"/>
              </a:rPr>
              <a:t> blindness. Red-green deficiencies (protanopia and deuteranopia) and blue deficiencies (tritanopia) are common. Designers must ensure that </a:t>
            </a:r>
            <a:r>
              <a:rPr lang="en-IN" sz="2400" dirty="0" err="1">
                <a:latin typeface="Gill Sans MT" panose="020B0502020104020203" pitchFamily="34" charset="77"/>
              </a:rPr>
              <a:t>color</a:t>
            </a:r>
            <a:r>
              <a:rPr lang="en-IN" sz="2400" dirty="0">
                <a:latin typeface="Gill Sans MT" panose="020B0502020104020203" pitchFamily="34" charset="77"/>
              </a:rPr>
              <a:t>-deficient users can still effectively use a screen by avoiding reliance on </a:t>
            </a:r>
            <a:r>
              <a:rPr lang="en-IN" sz="2400" dirty="0" err="1">
                <a:latin typeface="Gill Sans MT" panose="020B0502020104020203" pitchFamily="34" charset="77"/>
              </a:rPr>
              <a:t>color</a:t>
            </a:r>
            <a:r>
              <a:rPr lang="en-IN" sz="2400" dirty="0">
                <a:latin typeface="Gill Sans MT" panose="020B0502020104020203" pitchFamily="34" charset="77"/>
              </a:rPr>
              <a:t> alone for conveying important information.</a:t>
            </a:r>
          </a:p>
        </p:txBody>
      </p:sp>
    </p:spTree>
    <p:extLst>
      <p:ext uri="{BB962C8B-B14F-4D97-AF65-F5344CB8AC3E}">
        <p14:creationId xmlns:p14="http://schemas.microsoft.com/office/powerpoint/2010/main" val="15550208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19BEA-8164-60A6-7DE0-D8CB98789500}"/>
              </a:ext>
            </a:extLst>
          </p:cNvPr>
          <p:cNvSpPr>
            <a:spLocks noGrp="1"/>
          </p:cNvSpPr>
          <p:nvPr>
            <p:ph type="title"/>
          </p:nvPr>
        </p:nvSpPr>
        <p:spPr/>
        <p:txBody>
          <a:bodyPr/>
          <a:lstStyle/>
          <a:p>
            <a:r>
              <a:rPr lang="en-US" dirty="0"/>
              <a:t> </a:t>
            </a:r>
          </a:p>
        </p:txBody>
      </p:sp>
      <p:sp>
        <p:nvSpPr>
          <p:cNvPr id="4" name="TextBox 3">
            <a:extLst>
              <a:ext uri="{FF2B5EF4-FFF2-40B4-BE49-F238E27FC236}">
                <a16:creationId xmlns:a16="http://schemas.microsoft.com/office/drawing/2014/main" id="{B415CDDD-77B5-D979-9160-5AB12A4B62D5}"/>
              </a:ext>
            </a:extLst>
          </p:cNvPr>
          <p:cNvSpPr txBox="1"/>
          <p:nvPr/>
        </p:nvSpPr>
        <p:spPr>
          <a:xfrm>
            <a:off x="511492" y="86380"/>
            <a:ext cx="9421177" cy="523220"/>
          </a:xfrm>
          <a:prstGeom prst="rect">
            <a:avLst/>
          </a:prstGeom>
          <a:noFill/>
        </p:spPr>
        <p:txBody>
          <a:bodyPr wrap="square">
            <a:spAutoFit/>
          </a:bodyPr>
          <a:lstStyle/>
          <a:p>
            <a:r>
              <a:rPr lang="en-IN" sz="2800" b="0" dirty="0">
                <a:solidFill>
                  <a:schemeClr val="accent1"/>
                </a:solidFill>
                <a:effectLst/>
                <a:latin typeface="Gill Sans MT" panose="020B0502020104020203" pitchFamily="34" charset="77"/>
              </a:rPr>
              <a:t>Possible Problems with </a:t>
            </a:r>
            <a:r>
              <a:rPr lang="en-IN" sz="2800" b="0" dirty="0" err="1">
                <a:solidFill>
                  <a:schemeClr val="accent1"/>
                </a:solidFill>
                <a:effectLst/>
                <a:latin typeface="Gill Sans MT" panose="020B0502020104020203" pitchFamily="34" charset="77"/>
              </a:rPr>
              <a:t>Color</a:t>
            </a:r>
            <a:r>
              <a:rPr lang="en-IN" sz="2800" b="0" dirty="0">
                <a:solidFill>
                  <a:schemeClr val="accent1"/>
                </a:solidFill>
                <a:effectLst/>
                <a:latin typeface="Gill Sans MT" panose="020B0502020104020203" pitchFamily="34" charset="77"/>
              </a:rPr>
              <a:t> </a:t>
            </a:r>
            <a:endParaRPr lang="en-IN" sz="2800" dirty="0">
              <a:solidFill>
                <a:schemeClr val="accent1"/>
              </a:solidFill>
              <a:latin typeface="Gill Sans MT" panose="020B0502020104020203" pitchFamily="34" charset="77"/>
            </a:endParaRPr>
          </a:p>
        </p:txBody>
      </p:sp>
      <p:sp>
        <p:nvSpPr>
          <p:cNvPr id="5" name="TextBox 4">
            <a:extLst>
              <a:ext uri="{FF2B5EF4-FFF2-40B4-BE49-F238E27FC236}">
                <a16:creationId xmlns:a16="http://schemas.microsoft.com/office/drawing/2014/main" id="{EE11F9DC-11D4-CE11-01C2-DA62557A5DD9}"/>
              </a:ext>
            </a:extLst>
          </p:cNvPr>
          <p:cNvSpPr txBox="1"/>
          <p:nvPr/>
        </p:nvSpPr>
        <p:spPr>
          <a:xfrm>
            <a:off x="456480" y="933510"/>
            <a:ext cx="8817522" cy="4524315"/>
          </a:xfrm>
          <a:prstGeom prst="rect">
            <a:avLst/>
          </a:prstGeom>
          <a:noFill/>
        </p:spPr>
        <p:txBody>
          <a:bodyPr wrap="square">
            <a:spAutoFit/>
          </a:bodyPr>
          <a:lstStyle/>
          <a:p>
            <a:r>
              <a:rPr lang="en-IN" sz="2400" b="1" dirty="0" err="1">
                <a:latin typeface="Gill Sans MT" panose="020B0502020104020203" pitchFamily="34" charset="77"/>
              </a:rPr>
              <a:t>Color</a:t>
            </a:r>
            <a:r>
              <a:rPr lang="en-IN" sz="2400" b="1" dirty="0">
                <a:latin typeface="Gill Sans MT" panose="020B0502020104020203" pitchFamily="34" charset="77"/>
              </a:rPr>
              <a:t> Connotations:</a:t>
            </a:r>
            <a:endParaRPr lang="en-IN" sz="2400" dirty="0">
              <a:latin typeface="Gill Sans MT" panose="020B0502020104020203" pitchFamily="34" charset="77"/>
            </a:endParaRPr>
          </a:p>
          <a:p>
            <a:pPr>
              <a:buFont typeface="Arial" panose="020B0604020202020204" pitchFamily="34" charset="0"/>
              <a:buChar char="•"/>
            </a:pPr>
            <a:r>
              <a:rPr lang="en-IN" sz="2400" dirty="0" err="1">
                <a:latin typeface="Gill Sans MT" panose="020B0502020104020203" pitchFamily="34" charset="77"/>
              </a:rPr>
              <a:t>Colors</a:t>
            </a:r>
            <a:r>
              <a:rPr lang="en-IN" sz="2400" dirty="0">
                <a:latin typeface="Gill Sans MT" panose="020B0502020104020203" pitchFamily="34" charset="77"/>
              </a:rPr>
              <a:t> carry learned meanings or associations. For instance, red is often associated with danger or stop, while green is linked to go or safety. Unexpected uses of </a:t>
            </a:r>
            <a:r>
              <a:rPr lang="en-IN" sz="2400" dirty="0" err="1">
                <a:latin typeface="Gill Sans MT" panose="020B0502020104020203" pitchFamily="34" charset="77"/>
              </a:rPr>
              <a:t>color</a:t>
            </a:r>
            <a:r>
              <a:rPr lang="en-IN" sz="2400" dirty="0">
                <a:latin typeface="Gill Sans MT" panose="020B0502020104020203" pitchFamily="34" charset="77"/>
              </a:rPr>
              <a:t> (e.g., using green for an error message) can confuse users.</a:t>
            </a:r>
          </a:p>
          <a:p>
            <a:r>
              <a:rPr lang="en-IN" sz="2400" b="1" dirty="0">
                <a:latin typeface="Gill Sans MT" panose="020B0502020104020203" pitchFamily="34" charset="77"/>
              </a:rPr>
              <a:t>Attention-Getting Capacity:</a:t>
            </a:r>
            <a:endParaRPr lang="en-IN" sz="2400" dirty="0">
              <a:latin typeface="Gill Sans MT" panose="020B0502020104020203" pitchFamily="34" charset="77"/>
            </a:endParaRPr>
          </a:p>
          <a:p>
            <a:pPr>
              <a:buFont typeface="Arial" panose="020B0604020202020204" pitchFamily="34" charset="0"/>
              <a:buChar char="•"/>
            </a:pPr>
            <a:r>
              <a:rPr lang="en-IN" sz="2400" dirty="0" err="1">
                <a:latin typeface="Gill Sans MT" panose="020B0502020104020203" pitchFamily="34" charset="77"/>
              </a:rPr>
              <a:t>Color</a:t>
            </a:r>
            <a:r>
              <a:rPr lang="en-IN" sz="2400" dirty="0">
                <a:latin typeface="Gill Sans MT" panose="020B0502020104020203" pitchFamily="34" charset="77"/>
              </a:rPr>
              <a:t> strongly draws attention and can cause users to mistakenly associate unrelated elements simply because they share the same </a:t>
            </a:r>
            <a:r>
              <a:rPr lang="en-IN" sz="2400" dirty="0" err="1">
                <a:latin typeface="Gill Sans MT" panose="020B0502020104020203" pitchFamily="34" charset="77"/>
              </a:rPr>
              <a:t>color</a:t>
            </a:r>
            <a:r>
              <a:rPr lang="en-IN" sz="2400" dirty="0">
                <a:latin typeface="Gill Sans MT" panose="020B0502020104020203" pitchFamily="34" charset="77"/>
              </a:rPr>
              <a:t>, leading to confusion. Overuse of </a:t>
            </a:r>
            <a:r>
              <a:rPr lang="en-IN" sz="2400" dirty="0" err="1">
                <a:latin typeface="Gill Sans MT" panose="020B0502020104020203" pitchFamily="34" charset="77"/>
              </a:rPr>
              <a:t>color</a:t>
            </a:r>
            <a:r>
              <a:rPr lang="en-IN" sz="2400" dirty="0">
                <a:latin typeface="Gill Sans MT" panose="020B0502020104020203" pitchFamily="34" charset="77"/>
              </a:rPr>
              <a:t> can result in the "Christmas tree" effect, where the screen becomes cluttered and distracting.</a:t>
            </a:r>
          </a:p>
          <a:p>
            <a:pPr algn="just"/>
            <a:endParaRPr lang="en-IN" sz="2400" dirty="0">
              <a:latin typeface="Gill Sans MT" panose="020B0502020104020203" pitchFamily="34" charset="77"/>
            </a:endParaRPr>
          </a:p>
        </p:txBody>
      </p:sp>
    </p:spTree>
    <p:extLst>
      <p:ext uri="{BB962C8B-B14F-4D97-AF65-F5344CB8AC3E}">
        <p14:creationId xmlns:p14="http://schemas.microsoft.com/office/powerpoint/2010/main" val="14755168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0A464-F0BF-9B3D-A780-84B98C0AA5B2}"/>
              </a:ext>
            </a:extLst>
          </p:cNvPr>
          <p:cNvSpPr>
            <a:spLocks noGrp="1"/>
          </p:cNvSpPr>
          <p:nvPr>
            <p:ph type="title"/>
          </p:nvPr>
        </p:nvSpPr>
        <p:spPr>
          <a:xfrm>
            <a:off x="688764" y="129540"/>
            <a:ext cx="8596668" cy="1320800"/>
          </a:xfrm>
        </p:spPr>
        <p:txBody>
          <a:bodyPr>
            <a:normAutofit fontScale="90000"/>
          </a:bodyPr>
          <a:lstStyle/>
          <a:p>
            <a:r>
              <a:rPr lang="en-IN" sz="3200" b="0" dirty="0" err="1">
                <a:effectLst/>
                <a:latin typeface="Formata"/>
              </a:rPr>
              <a:t>Color</a:t>
            </a:r>
            <a:r>
              <a:rPr lang="en-IN" sz="3200" b="0" dirty="0">
                <a:effectLst/>
                <a:latin typeface="Formata"/>
              </a:rPr>
              <a:t> and Human Vision </a:t>
            </a:r>
            <a:br>
              <a:rPr lang="en-IN" sz="1600" dirty="0"/>
            </a:br>
            <a:endParaRPr lang="en-US" sz="5400" dirty="0"/>
          </a:p>
        </p:txBody>
      </p:sp>
      <p:sp>
        <p:nvSpPr>
          <p:cNvPr id="4" name="TextBox 3">
            <a:extLst>
              <a:ext uri="{FF2B5EF4-FFF2-40B4-BE49-F238E27FC236}">
                <a16:creationId xmlns:a16="http://schemas.microsoft.com/office/drawing/2014/main" id="{9899D91A-0D9B-423E-AA6A-F192C0FA71F4}"/>
              </a:ext>
            </a:extLst>
          </p:cNvPr>
          <p:cNvSpPr txBox="1"/>
          <p:nvPr/>
        </p:nvSpPr>
        <p:spPr>
          <a:xfrm>
            <a:off x="688764" y="694174"/>
            <a:ext cx="10814472" cy="6463308"/>
          </a:xfrm>
          <a:prstGeom prst="rect">
            <a:avLst/>
          </a:prstGeom>
          <a:noFill/>
        </p:spPr>
        <p:txBody>
          <a:bodyPr wrap="square">
            <a:spAutoFit/>
          </a:bodyPr>
          <a:lstStyle/>
          <a:p>
            <a:pPr algn="just"/>
            <a:r>
              <a:rPr lang="en-IN" dirty="0"/>
              <a:t>The physiology of the human eye impacts </a:t>
            </a:r>
            <a:r>
              <a:rPr lang="en-IN" dirty="0" err="1"/>
              <a:t>color</a:t>
            </a:r>
            <a:r>
              <a:rPr lang="en-IN" dirty="0"/>
              <a:t> perception and screen design:</a:t>
            </a:r>
          </a:p>
          <a:p>
            <a:pPr algn="just">
              <a:buFont typeface="+mj-lt"/>
              <a:buAutoNum type="arabicPeriod"/>
            </a:pPr>
            <a:r>
              <a:rPr lang="en-IN" b="1" dirty="0"/>
              <a:t>Lens:</a:t>
            </a:r>
            <a:endParaRPr lang="en-IN" dirty="0"/>
          </a:p>
          <a:p>
            <a:pPr marL="742950" lvl="1" indent="-285750" algn="just">
              <a:buFont typeface="+mj-lt"/>
              <a:buAutoNum type="arabicPeriod"/>
            </a:pPr>
            <a:r>
              <a:rPr lang="en-IN" dirty="0"/>
              <a:t>The lens focuses light on the retina, but different wavelengths (</a:t>
            </a:r>
            <a:r>
              <a:rPr lang="en-IN" dirty="0" err="1"/>
              <a:t>colors</a:t>
            </a:r>
            <a:r>
              <a:rPr lang="en-IN" dirty="0"/>
              <a:t>) focus at different distances. Red wavelengths focus farther back, and blue wavelengths focus in front, which can make blue appear blurry and lead to eye fatigue when switching between red and blue. This causes reds to seem closer and blues more distant, giving a 3D effect.</a:t>
            </a:r>
          </a:p>
          <a:p>
            <a:pPr marL="742950" lvl="1" indent="-285750" algn="just">
              <a:buFont typeface="+mj-lt"/>
              <a:buAutoNum type="arabicPeriod"/>
            </a:pPr>
            <a:r>
              <a:rPr lang="en-IN" dirty="0"/>
              <a:t>Older lenses tend to yellow, making it harder to perceive blue. Large brightness contrasts also require frequent eye adjustments, causing visual fatigue.</a:t>
            </a:r>
          </a:p>
          <a:p>
            <a:pPr algn="just">
              <a:buFont typeface="+mj-lt"/>
              <a:buAutoNum type="arabicPeriod"/>
            </a:pPr>
            <a:r>
              <a:rPr lang="en-IN" b="1" dirty="0"/>
              <a:t>Retina:</a:t>
            </a:r>
            <a:endParaRPr lang="en-IN" dirty="0"/>
          </a:p>
          <a:p>
            <a:pPr marL="742950" lvl="1" indent="-285750" algn="just">
              <a:buFont typeface="+mj-lt"/>
              <a:buAutoNum type="arabicPeriod"/>
            </a:pPr>
            <a:r>
              <a:rPr lang="en-IN" dirty="0"/>
              <a:t>The retina has </a:t>
            </a:r>
            <a:r>
              <a:rPr lang="en-IN" b="1" dirty="0"/>
              <a:t>rods</a:t>
            </a:r>
            <a:r>
              <a:rPr lang="en-IN" dirty="0"/>
              <a:t> (sensitive to low light) and </a:t>
            </a:r>
            <a:r>
              <a:rPr lang="en-IN" b="1" dirty="0"/>
              <a:t>cones</a:t>
            </a:r>
            <a:r>
              <a:rPr lang="en-IN" dirty="0"/>
              <a:t> (sensitive to </a:t>
            </a:r>
            <a:r>
              <a:rPr lang="en-IN" dirty="0" err="1"/>
              <a:t>color</a:t>
            </a:r>
            <a:r>
              <a:rPr lang="en-IN" dirty="0"/>
              <a:t>). Cones are divided into red (64%), green (32%), and blue (2%) sensitive types. The proportion of cone stimulation determines perceived </a:t>
            </a:r>
            <a:r>
              <a:rPr lang="en-IN" dirty="0" err="1"/>
              <a:t>color</a:t>
            </a:r>
            <a:r>
              <a:rPr lang="en-IN" dirty="0"/>
              <a:t>.</a:t>
            </a:r>
          </a:p>
          <a:p>
            <a:pPr marL="742950" lvl="1" indent="-285750" algn="just">
              <a:buFont typeface="+mj-lt"/>
              <a:buAutoNum type="arabicPeriod"/>
            </a:pPr>
            <a:r>
              <a:rPr lang="en-IN" dirty="0"/>
              <a:t>Cones are concentrated in the </a:t>
            </a:r>
            <a:r>
              <a:rPr lang="en-IN" dirty="0" err="1"/>
              <a:t>center</a:t>
            </a:r>
            <a:r>
              <a:rPr lang="en-IN" dirty="0"/>
              <a:t> of the retina, while rods dominate the periphery. As a result, </a:t>
            </a:r>
            <a:r>
              <a:rPr lang="en-IN" dirty="0" err="1"/>
              <a:t>color</a:t>
            </a:r>
            <a:r>
              <a:rPr lang="en-IN" dirty="0"/>
              <a:t> sensitivity decreases toward the edges, and small blue objects in the </a:t>
            </a:r>
            <a:r>
              <a:rPr lang="en-IN" dirty="0" err="1"/>
              <a:t>center</a:t>
            </a:r>
            <a:r>
              <a:rPr lang="en-IN" dirty="0"/>
              <a:t> may not be seen due to "blue-blindness."</a:t>
            </a:r>
          </a:p>
          <a:p>
            <a:pPr algn="just">
              <a:buFont typeface="+mj-lt"/>
              <a:buAutoNum type="arabicPeriod"/>
            </a:pPr>
            <a:r>
              <a:rPr lang="en-IN" b="1" dirty="0" err="1"/>
              <a:t>Color</a:t>
            </a:r>
            <a:r>
              <a:rPr lang="en-IN" b="1" dirty="0"/>
              <a:t> Perception:</a:t>
            </a:r>
            <a:endParaRPr lang="en-IN" dirty="0"/>
          </a:p>
          <a:p>
            <a:pPr marL="742950" lvl="1" indent="-285750" algn="just">
              <a:buFont typeface="+mj-lt"/>
              <a:buAutoNum type="arabicPeriod"/>
            </a:pPr>
            <a:r>
              <a:rPr lang="en-IN" dirty="0"/>
              <a:t>The eye is most sensitive to </a:t>
            </a:r>
            <a:r>
              <a:rPr lang="en-IN" dirty="0" err="1"/>
              <a:t>colors</a:t>
            </a:r>
            <a:r>
              <a:rPr lang="en-IN" dirty="0"/>
              <a:t> in the middle of the spectrum (yellow, green), and less to extreme </a:t>
            </a:r>
            <a:r>
              <a:rPr lang="en-IN" dirty="0" err="1"/>
              <a:t>colors</a:t>
            </a:r>
            <a:r>
              <a:rPr lang="en-IN" dirty="0"/>
              <a:t> (red, blue). To perceive blue or red, they must be more intense than yellow or green.</a:t>
            </a:r>
          </a:p>
          <a:p>
            <a:pPr marL="742950" lvl="1" indent="-285750" algn="just">
              <a:buFont typeface="+mj-lt"/>
              <a:buAutoNum type="arabicPeriod"/>
            </a:pPr>
            <a:r>
              <a:rPr lang="en-IN" dirty="0"/>
              <a:t>Sharpness of images depends on brightness differences between objects, not just </a:t>
            </a:r>
            <a:r>
              <a:rPr lang="en-IN" dirty="0" err="1"/>
              <a:t>color</a:t>
            </a:r>
            <a:r>
              <a:rPr lang="en-IN" dirty="0"/>
              <a:t>. Differences in brightness create clearer edges, while </a:t>
            </a:r>
            <a:r>
              <a:rPr lang="en-IN" dirty="0" err="1"/>
              <a:t>color</a:t>
            </a:r>
            <a:r>
              <a:rPr lang="en-IN" dirty="0"/>
              <a:t> differences alone can result in blurry edges.</a:t>
            </a:r>
          </a:p>
          <a:p>
            <a:endParaRPr lang="en-IN" dirty="0"/>
          </a:p>
        </p:txBody>
      </p:sp>
    </p:spTree>
    <p:extLst>
      <p:ext uri="{BB962C8B-B14F-4D97-AF65-F5344CB8AC3E}">
        <p14:creationId xmlns:p14="http://schemas.microsoft.com/office/powerpoint/2010/main" val="3152243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p:txBody>
          <a:bodyPr/>
          <a:lstStyle/>
          <a:p>
            <a:pPr algn="ctr"/>
            <a:r>
              <a:rPr lang="en-US" b="1" dirty="0">
                <a:latin typeface="Gill Sans MT" panose="020B0502020104020203" pitchFamily="34" charset="77"/>
              </a:rPr>
              <a:t>1.BUTTONS</a:t>
            </a:r>
          </a:p>
        </p:txBody>
      </p:sp>
      <p:sp>
        <p:nvSpPr>
          <p:cNvPr id="5" name="TextBox 4">
            <a:extLst>
              <a:ext uri="{FF2B5EF4-FFF2-40B4-BE49-F238E27FC236}">
                <a16:creationId xmlns:a16="http://schemas.microsoft.com/office/drawing/2014/main" id="{1E4EC005-9780-95CD-97C1-59A911CA3108}"/>
              </a:ext>
            </a:extLst>
          </p:cNvPr>
          <p:cNvSpPr txBox="1"/>
          <p:nvPr/>
        </p:nvSpPr>
        <p:spPr>
          <a:xfrm>
            <a:off x="632676" y="1443841"/>
            <a:ext cx="9064074" cy="3539430"/>
          </a:xfrm>
          <a:prstGeom prst="rect">
            <a:avLst/>
          </a:prstGeom>
          <a:noFill/>
        </p:spPr>
        <p:txBody>
          <a:bodyPr wrap="square">
            <a:spAutoFit/>
          </a:bodyPr>
          <a:lstStyle/>
          <a:p>
            <a:pPr fontAlgn="auto"/>
            <a:r>
              <a:rPr lang="en-IN" sz="2800" dirty="0">
                <a:effectLst/>
                <a:latin typeface="Gill Sans MT" panose="020B0502020104020203" pitchFamily="34" charset="77"/>
              </a:rPr>
              <a:t>Description:</a:t>
            </a:r>
            <a:br>
              <a:rPr lang="en-IN" sz="2800" dirty="0">
                <a:effectLst/>
                <a:latin typeface="Gill Sans MT" panose="020B0502020104020203" pitchFamily="34" charset="77"/>
              </a:rPr>
            </a:br>
            <a:r>
              <a:rPr lang="en-IN" sz="2800" dirty="0">
                <a:effectLst/>
                <a:latin typeface="Gill Sans MT" panose="020B0502020104020203" pitchFamily="34" charset="77"/>
              </a:rPr>
              <a:t>— A square or rectangular-shaped control with a label inside that indicates action to be accomplished.</a:t>
            </a:r>
            <a:br>
              <a:rPr lang="en-IN" sz="2800" dirty="0">
                <a:effectLst/>
                <a:latin typeface="Gill Sans MT" panose="020B0502020104020203" pitchFamily="34" charset="77"/>
              </a:rPr>
            </a:br>
            <a:r>
              <a:rPr lang="en-IN" sz="2800" dirty="0">
                <a:effectLst/>
                <a:latin typeface="Gill Sans MT" panose="020B0502020104020203" pitchFamily="34" charset="77"/>
              </a:rPr>
              <a:t>— The label may consist of text, graphics, or both. </a:t>
            </a:r>
          </a:p>
          <a:p>
            <a:pPr fontAlgn="auto"/>
            <a:r>
              <a:rPr lang="en-IN" sz="2800" dirty="0">
                <a:effectLst/>
                <a:latin typeface="Gill Sans MT" panose="020B0502020104020203" pitchFamily="34" charset="77"/>
              </a:rPr>
              <a:t>Purpose:</a:t>
            </a:r>
            <a:br>
              <a:rPr lang="en-IN" sz="2800" dirty="0">
                <a:effectLst/>
                <a:latin typeface="Gill Sans MT" panose="020B0502020104020203" pitchFamily="34" charset="77"/>
              </a:rPr>
            </a:br>
            <a:r>
              <a:rPr lang="en-IN" sz="2800" dirty="0">
                <a:effectLst/>
                <a:latin typeface="Gill Sans MT" panose="020B0502020104020203" pitchFamily="34" charset="77"/>
              </a:rPr>
              <a:t>— To start actions.</a:t>
            </a:r>
            <a:br>
              <a:rPr lang="en-IN" sz="2800" dirty="0">
                <a:effectLst/>
                <a:latin typeface="Gill Sans MT" panose="020B0502020104020203" pitchFamily="34" charset="77"/>
              </a:rPr>
            </a:br>
            <a:r>
              <a:rPr lang="en-IN" sz="2800" dirty="0">
                <a:effectLst/>
                <a:latin typeface="Gill Sans MT" panose="020B0502020104020203" pitchFamily="34" charset="77"/>
              </a:rPr>
              <a:t>— To change properties.</a:t>
            </a:r>
            <a:br>
              <a:rPr lang="en-IN" sz="2800" dirty="0">
                <a:effectLst/>
                <a:latin typeface="Gill Sans MT" panose="020B0502020104020203" pitchFamily="34" charset="77"/>
              </a:rPr>
            </a:br>
            <a:r>
              <a:rPr lang="en-IN" sz="2800" dirty="0">
                <a:effectLst/>
                <a:latin typeface="Gill Sans MT" panose="020B0502020104020203" pitchFamily="34" charset="77"/>
              </a:rPr>
              <a:t>— To display a pop-up menu. </a:t>
            </a:r>
          </a:p>
        </p:txBody>
      </p:sp>
    </p:spTree>
    <p:extLst>
      <p:ext uri="{BB962C8B-B14F-4D97-AF65-F5344CB8AC3E}">
        <p14:creationId xmlns:p14="http://schemas.microsoft.com/office/powerpoint/2010/main" val="38581196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0A464-F0BF-9B3D-A780-84B98C0AA5B2}"/>
              </a:ext>
            </a:extLst>
          </p:cNvPr>
          <p:cNvSpPr>
            <a:spLocks noGrp="1"/>
          </p:cNvSpPr>
          <p:nvPr>
            <p:ph type="title"/>
          </p:nvPr>
        </p:nvSpPr>
        <p:spPr>
          <a:xfrm>
            <a:off x="688764" y="129540"/>
            <a:ext cx="8596668" cy="567690"/>
          </a:xfrm>
        </p:spPr>
        <p:txBody>
          <a:bodyPr>
            <a:noAutofit/>
          </a:bodyPr>
          <a:lstStyle/>
          <a:p>
            <a:r>
              <a:rPr lang="en-IN" sz="2800" dirty="0">
                <a:latin typeface="Gill Sans MT" panose="020B0502020104020203" pitchFamily="34" charset="77"/>
              </a:rPr>
              <a:t>Guideline for choosing </a:t>
            </a:r>
            <a:r>
              <a:rPr lang="en-IN" sz="2800" dirty="0" err="1">
                <a:latin typeface="Gill Sans MT" panose="020B0502020104020203" pitchFamily="34" charset="77"/>
              </a:rPr>
              <a:t>colors</a:t>
            </a:r>
            <a:r>
              <a:rPr lang="en-IN" sz="2800" dirty="0">
                <a:latin typeface="Gill Sans MT" panose="020B0502020104020203" pitchFamily="34" charset="77"/>
              </a:rPr>
              <a:t> for categories of information:</a:t>
            </a:r>
            <a:br>
              <a:rPr lang="en-IN" sz="4800" dirty="0">
                <a:latin typeface="Gill Sans MT" panose="020B0502020104020203" pitchFamily="34" charset="77"/>
              </a:rPr>
            </a:br>
            <a:endParaRPr lang="en-US" sz="7200" dirty="0">
              <a:latin typeface="Gill Sans MT" panose="020B0502020104020203" pitchFamily="34" charset="77"/>
            </a:endParaRPr>
          </a:p>
        </p:txBody>
      </p:sp>
      <p:sp>
        <p:nvSpPr>
          <p:cNvPr id="5" name="TextBox 4">
            <a:extLst>
              <a:ext uri="{FF2B5EF4-FFF2-40B4-BE49-F238E27FC236}">
                <a16:creationId xmlns:a16="http://schemas.microsoft.com/office/drawing/2014/main" id="{F03EAB28-14A6-92C0-6337-EE5B4E310BFD}"/>
              </a:ext>
            </a:extLst>
          </p:cNvPr>
          <p:cNvSpPr txBox="1"/>
          <p:nvPr/>
        </p:nvSpPr>
        <p:spPr>
          <a:xfrm>
            <a:off x="891540" y="1582341"/>
            <a:ext cx="9864090" cy="4154984"/>
          </a:xfrm>
          <a:prstGeom prst="rect">
            <a:avLst/>
          </a:prstGeom>
          <a:noFill/>
        </p:spPr>
        <p:txBody>
          <a:bodyPr wrap="square">
            <a:spAutoFit/>
          </a:bodyPr>
          <a:lstStyle/>
          <a:p>
            <a:pPr algn="just"/>
            <a:r>
              <a:rPr lang="en-IN" sz="2400" b="1" dirty="0" err="1">
                <a:latin typeface="Gill Sans MT" panose="020B0502020104020203" pitchFamily="34" charset="77"/>
              </a:rPr>
              <a:t>Color</a:t>
            </a:r>
            <a:r>
              <a:rPr lang="en-IN" sz="2400" b="1" dirty="0">
                <a:latin typeface="Gill Sans MT" panose="020B0502020104020203" pitchFamily="34" charset="77"/>
              </a:rPr>
              <a:t>-code different screen parts for selective attention</a:t>
            </a:r>
            <a:br>
              <a:rPr lang="en-IN" sz="2400" dirty="0">
                <a:latin typeface="Gill Sans MT" panose="020B0502020104020203" pitchFamily="34" charset="77"/>
              </a:rPr>
            </a:br>
            <a:r>
              <a:rPr lang="en-IN" sz="2400" dirty="0">
                <a:latin typeface="Gill Sans MT" panose="020B0502020104020203" pitchFamily="34" charset="77"/>
              </a:rPr>
              <a:t>(Use different </a:t>
            </a:r>
            <a:r>
              <a:rPr lang="en-IN" sz="2400" dirty="0" err="1">
                <a:latin typeface="Gill Sans MT" panose="020B0502020104020203" pitchFamily="34" charset="77"/>
              </a:rPr>
              <a:t>colors</a:t>
            </a:r>
            <a:r>
              <a:rPr lang="en-IN" sz="2400" dirty="0">
                <a:latin typeface="Gill Sans MT" panose="020B0502020104020203" pitchFamily="34" charset="77"/>
              </a:rPr>
              <a:t> to highlight distinct areas of the screen so that users can focus on one part at a time, such as using blue for headers and green for footers.)</a:t>
            </a:r>
          </a:p>
          <a:p>
            <a:pPr algn="just"/>
            <a:r>
              <a:rPr lang="en-IN" sz="2400" b="1" dirty="0" err="1">
                <a:latin typeface="Gill Sans MT" panose="020B0502020104020203" pitchFamily="34" charset="77"/>
              </a:rPr>
              <a:t>Color</a:t>
            </a:r>
            <a:r>
              <a:rPr lang="en-IN" sz="2400" b="1" dirty="0">
                <a:latin typeface="Gill Sans MT" panose="020B0502020104020203" pitchFamily="34" charset="77"/>
              </a:rPr>
              <a:t>-code status types for decision-making</a:t>
            </a:r>
            <a:br>
              <a:rPr lang="en-IN" sz="2400" dirty="0">
                <a:latin typeface="Gill Sans MT" panose="020B0502020104020203" pitchFamily="34" charset="77"/>
              </a:rPr>
            </a:br>
            <a:r>
              <a:rPr lang="en-IN" sz="2400" dirty="0">
                <a:latin typeface="Gill Sans MT" panose="020B0502020104020203" pitchFamily="34" charset="77"/>
              </a:rPr>
              <a:t>(Use </a:t>
            </a:r>
            <a:r>
              <a:rPr lang="en-IN" sz="2400" dirty="0" err="1">
                <a:latin typeface="Gill Sans MT" panose="020B0502020104020203" pitchFamily="34" charset="77"/>
              </a:rPr>
              <a:t>colors</a:t>
            </a:r>
            <a:r>
              <a:rPr lang="en-IN" sz="2400" dirty="0">
                <a:latin typeface="Gill Sans MT" panose="020B0502020104020203" pitchFamily="34" charset="77"/>
              </a:rPr>
              <a:t> to indicate the status of information, like red for errors, yellow for warnings, and green for success.)</a:t>
            </a:r>
          </a:p>
          <a:p>
            <a:pPr algn="just"/>
            <a:r>
              <a:rPr lang="en-IN" sz="2400" b="1" dirty="0" err="1">
                <a:latin typeface="Gill Sans MT" panose="020B0502020104020203" pitchFamily="34" charset="77"/>
              </a:rPr>
              <a:t>Color</a:t>
            </a:r>
            <a:r>
              <a:rPr lang="en-IN" sz="2400" b="1" dirty="0">
                <a:latin typeface="Gill Sans MT" panose="020B0502020104020203" pitchFamily="34" charset="77"/>
              </a:rPr>
              <a:t>-code for screen searching</a:t>
            </a:r>
            <a:br>
              <a:rPr lang="en-IN" sz="2400" dirty="0">
                <a:latin typeface="Gill Sans MT" panose="020B0502020104020203" pitchFamily="34" charset="77"/>
              </a:rPr>
            </a:br>
            <a:r>
              <a:rPr lang="en-IN" sz="2400" dirty="0">
                <a:latin typeface="Gill Sans MT" panose="020B0502020104020203" pitchFamily="34" charset="77"/>
              </a:rPr>
              <a:t>(When users need to find specific information, use contrasting </a:t>
            </a:r>
            <a:r>
              <a:rPr lang="en-IN" sz="2400" dirty="0" err="1">
                <a:latin typeface="Gill Sans MT" panose="020B0502020104020203" pitchFamily="34" charset="77"/>
              </a:rPr>
              <a:t>colors</a:t>
            </a:r>
            <a:r>
              <a:rPr lang="en-IN" sz="2400" dirty="0">
                <a:latin typeface="Gill Sans MT" panose="020B0502020104020203" pitchFamily="34" charset="77"/>
              </a:rPr>
              <a:t> to make those items stand out, such as highlighting urgent messages in red while regular updates are in black.)</a:t>
            </a:r>
          </a:p>
        </p:txBody>
      </p:sp>
    </p:spTree>
    <p:extLst>
      <p:ext uri="{BB962C8B-B14F-4D97-AF65-F5344CB8AC3E}">
        <p14:creationId xmlns:p14="http://schemas.microsoft.com/office/powerpoint/2010/main" val="40789637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0A464-F0BF-9B3D-A780-84B98C0AA5B2}"/>
              </a:ext>
            </a:extLst>
          </p:cNvPr>
          <p:cNvSpPr>
            <a:spLocks noGrp="1"/>
          </p:cNvSpPr>
          <p:nvPr>
            <p:ph type="title"/>
          </p:nvPr>
        </p:nvSpPr>
        <p:spPr>
          <a:xfrm>
            <a:off x="688764" y="129540"/>
            <a:ext cx="8596668" cy="567690"/>
          </a:xfrm>
        </p:spPr>
        <p:txBody>
          <a:bodyPr>
            <a:noAutofit/>
          </a:bodyPr>
          <a:lstStyle/>
          <a:p>
            <a:r>
              <a:rPr lang="en-IN" sz="2800" dirty="0">
                <a:latin typeface="Gill Sans MT" panose="020B0502020104020203" pitchFamily="34" charset="77"/>
              </a:rPr>
              <a:t>Guideline for choosing </a:t>
            </a:r>
            <a:r>
              <a:rPr lang="en-IN" sz="2800" dirty="0" err="1">
                <a:latin typeface="Gill Sans MT" panose="020B0502020104020203" pitchFamily="34" charset="77"/>
              </a:rPr>
              <a:t>colors</a:t>
            </a:r>
            <a:r>
              <a:rPr lang="en-IN" sz="2800" dirty="0">
                <a:latin typeface="Gill Sans MT" panose="020B0502020104020203" pitchFamily="34" charset="77"/>
              </a:rPr>
              <a:t> for categories of information:</a:t>
            </a:r>
            <a:br>
              <a:rPr lang="en-IN" sz="4800" dirty="0">
                <a:latin typeface="Gill Sans MT" panose="020B0502020104020203" pitchFamily="34" charset="77"/>
              </a:rPr>
            </a:br>
            <a:endParaRPr lang="en-US" sz="7200" dirty="0">
              <a:latin typeface="Gill Sans MT" panose="020B0502020104020203" pitchFamily="34" charset="77"/>
            </a:endParaRPr>
          </a:p>
        </p:txBody>
      </p:sp>
      <p:sp>
        <p:nvSpPr>
          <p:cNvPr id="5" name="TextBox 4">
            <a:extLst>
              <a:ext uri="{FF2B5EF4-FFF2-40B4-BE49-F238E27FC236}">
                <a16:creationId xmlns:a16="http://schemas.microsoft.com/office/drawing/2014/main" id="{F03EAB28-14A6-92C0-6337-EE5B4E310BFD}"/>
              </a:ext>
            </a:extLst>
          </p:cNvPr>
          <p:cNvSpPr txBox="1"/>
          <p:nvPr/>
        </p:nvSpPr>
        <p:spPr>
          <a:xfrm>
            <a:off x="457200" y="1342311"/>
            <a:ext cx="9864090" cy="3785652"/>
          </a:xfrm>
          <a:prstGeom prst="rect">
            <a:avLst/>
          </a:prstGeom>
          <a:noFill/>
        </p:spPr>
        <p:txBody>
          <a:bodyPr wrap="square">
            <a:spAutoFit/>
          </a:bodyPr>
          <a:lstStyle/>
          <a:p>
            <a:pPr algn="just"/>
            <a:r>
              <a:rPr lang="en-IN" sz="2400" b="1" dirty="0" err="1">
                <a:latin typeface="Gill Sans MT" panose="020B0502020104020203" pitchFamily="34" charset="77"/>
              </a:rPr>
              <a:t>Color</a:t>
            </a:r>
            <a:r>
              <a:rPr lang="en-IN" sz="2400" b="1" dirty="0">
                <a:latin typeface="Gill Sans MT" panose="020B0502020104020203" pitchFamily="34" charset="77"/>
              </a:rPr>
              <a:t>-code for ordered sequences</a:t>
            </a:r>
            <a:br>
              <a:rPr lang="en-IN" sz="2400" dirty="0">
                <a:latin typeface="Gill Sans MT" panose="020B0502020104020203" pitchFamily="34" charset="77"/>
              </a:rPr>
            </a:br>
            <a:r>
              <a:rPr lang="en-IN" sz="2400" dirty="0">
                <a:latin typeface="Gill Sans MT" panose="020B0502020104020203" pitchFamily="34" charset="77"/>
              </a:rPr>
              <a:t>(Use </a:t>
            </a:r>
            <a:r>
              <a:rPr lang="en-IN" sz="2400" dirty="0" err="1">
                <a:latin typeface="Gill Sans MT" panose="020B0502020104020203" pitchFamily="34" charset="77"/>
              </a:rPr>
              <a:t>color</a:t>
            </a:r>
            <a:r>
              <a:rPr lang="en-IN" sz="2400" dirty="0">
                <a:latin typeface="Gill Sans MT" panose="020B0502020104020203" pitchFamily="34" charset="77"/>
              </a:rPr>
              <a:t> to guide users through a process or workflow, such as numbering steps in a form with different </a:t>
            </a:r>
            <a:r>
              <a:rPr lang="en-IN" sz="2400" dirty="0" err="1">
                <a:latin typeface="Gill Sans MT" panose="020B0502020104020203" pitchFamily="34" charset="77"/>
              </a:rPr>
              <a:t>colors</a:t>
            </a:r>
            <a:r>
              <a:rPr lang="en-IN" sz="2400" dirty="0">
                <a:latin typeface="Gill Sans MT" panose="020B0502020104020203" pitchFamily="34" charset="77"/>
              </a:rPr>
              <a:t> like step 1 in blue, step 2 in green, etc.)</a:t>
            </a:r>
          </a:p>
          <a:p>
            <a:pPr algn="just"/>
            <a:r>
              <a:rPr lang="en-IN" sz="2400" b="1" dirty="0" err="1">
                <a:latin typeface="Gill Sans MT" panose="020B0502020104020203" pitchFamily="34" charset="77"/>
              </a:rPr>
              <a:t>Color</a:t>
            </a:r>
            <a:r>
              <a:rPr lang="en-IN" sz="2400" b="1" dirty="0">
                <a:latin typeface="Gill Sans MT" panose="020B0502020104020203" pitchFamily="34" charset="77"/>
              </a:rPr>
              <a:t>-code for visual groupings in crowded screens</a:t>
            </a:r>
            <a:br>
              <a:rPr lang="en-IN" sz="2400" dirty="0">
                <a:latin typeface="Gill Sans MT" panose="020B0502020104020203" pitchFamily="34" charset="77"/>
              </a:rPr>
            </a:br>
            <a:r>
              <a:rPr lang="en-IN" sz="2400" dirty="0">
                <a:latin typeface="Gill Sans MT" panose="020B0502020104020203" pitchFamily="34" charset="77"/>
              </a:rPr>
              <a:t>(When a lot of information is on the screen, use </a:t>
            </a:r>
            <a:r>
              <a:rPr lang="en-IN" sz="2400" dirty="0" err="1">
                <a:latin typeface="Gill Sans MT" panose="020B0502020104020203" pitchFamily="34" charset="77"/>
              </a:rPr>
              <a:t>colors</a:t>
            </a:r>
            <a:r>
              <a:rPr lang="en-IN" sz="2400" dirty="0">
                <a:latin typeface="Gill Sans MT" panose="020B0502020104020203" pitchFamily="34" charset="77"/>
              </a:rPr>
              <a:t> to group related items together, such as using different shades of a single </a:t>
            </a:r>
            <a:r>
              <a:rPr lang="en-IN" sz="2400" dirty="0" err="1">
                <a:latin typeface="Gill Sans MT" panose="020B0502020104020203" pitchFamily="34" charset="77"/>
              </a:rPr>
              <a:t>color</a:t>
            </a:r>
            <a:r>
              <a:rPr lang="en-IN" sz="2400" dirty="0">
                <a:latin typeface="Gill Sans MT" panose="020B0502020104020203" pitchFamily="34" charset="77"/>
              </a:rPr>
              <a:t> to link connected items.)</a:t>
            </a:r>
          </a:p>
          <a:p>
            <a:pPr algn="just"/>
            <a:r>
              <a:rPr lang="en-IN" sz="2400" b="1" dirty="0">
                <a:latin typeface="Gill Sans MT" panose="020B0502020104020203" pitchFamily="34" charset="77"/>
              </a:rPr>
              <a:t>Use </a:t>
            </a:r>
            <a:r>
              <a:rPr lang="en-IN" sz="2400" b="1" dirty="0" err="1">
                <a:latin typeface="Gill Sans MT" panose="020B0502020104020203" pitchFamily="34" charset="77"/>
              </a:rPr>
              <a:t>color</a:t>
            </a:r>
            <a:r>
              <a:rPr lang="en-IN" sz="2400" b="1" dirty="0">
                <a:latin typeface="Gill Sans MT" panose="020B0502020104020203" pitchFamily="34" charset="77"/>
              </a:rPr>
              <a:t> as a redundant code</a:t>
            </a:r>
            <a:br>
              <a:rPr lang="en-IN" sz="2400" dirty="0">
                <a:latin typeface="Gill Sans MT" panose="020B0502020104020203" pitchFamily="34" charset="77"/>
              </a:rPr>
            </a:br>
            <a:r>
              <a:rPr lang="en-IN" sz="2400" dirty="0">
                <a:latin typeface="Gill Sans MT" panose="020B0502020104020203" pitchFamily="34" charset="77"/>
              </a:rPr>
              <a:t>(Besides </a:t>
            </a:r>
            <a:r>
              <a:rPr lang="en-IN" sz="2400" dirty="0" err="1">
                <a:latin typeface="Gill Sans MT" panose="020B0502020104020203" pitchFamily="34" charset="77"/>
              </a:rPr>
              <a:t>color</a:t>
            </a:r>
            <a:r>
              <a:rPr lang="en-IN" sz="2400" dirty="0">
                <a:latin typeface="Gill Sans MT" panose="020B0502020104020203" pitchFamily="34" charset="77"/>
              </a:rPr>
              <a:t>, also use other cues like shapes or labels, so that users who can’t perceive </a:t>
            </a:r>
            <a:r>
              <a:rPr lang="en-IN" sz="2400" dirty="0" err="1">
                <a:latin typeface="Gill Sans MT" panose="020B0502020104020203" pitchFamily="34" charset="77"/>
              </a:rPr>
              <a:t>color</a:t>
            </a:r>
            <a:r>
              <a:rPr lang="en-IN" sz="2400" dirty="0">
                <a:latin typeface="Gill Sans MT" panose="020B0502020104020203" pitchFamily="34" charset="77"/>
              </a:rPr>
              <a:t> differences still understand the information.)</a:t>
            </a:r>
          </a:p>
        </p:txBody>
      </p:sp>
    </p:spTree>
    <p:extLst>
      <p:ext uri="{BB962C8B-B14F-4D97-AF65-F5344CB8AC3E}">
        <p14:creationId xmlns:p14="http://schemas.microsoft.com/office/powerpoint/2010/main" val="26698904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0A464-F0BF-9B3D-A780-84B98C0AA5B2}"/>
              </a:ext>
            </a:extLst>
          </p:cNvPr>
          <p:cNvSpPr>
            <a:spLocks noGrp="1"/>
          </p:cNvSpPr>
          <p:nvPr>
            <p:ph type="title"/>
          </p:nvPr>
        </p:nvSpPr>
        <p:spPr>
          <a:xfrm>
            <a:off x="688764" y="129540"/>
            <a:ext cx="8596668" cy="567690"/>
          </a:xfrm>
        </p:spPr>
        <p:txBody>
          <a:bodyPr>
            <a:noAutofit/>
          </a:bodyPr>
          <a:lstStyle/>
          <a:p>
            <a:r>
              <a:rPr lang="en-IN" sz="2000" dirty="0"/>
              <a:t>Guidelines for using </a:t>
            </a:r>
            <a:r>
              <a:rPr lang="en-IN" sz="2000" dirty="0" err="1"/>
              <a:t>color</a:t>
            </a:r>
            <a:r>
              <a:rPr lang="en-IN" sz="2000" dirty="0"/>
              <a:t> to ensure clarity and aesthetic harmony:</a:t>
            </a:r>
            <a:br>
              <a:rPr lang="en-IN" sz="3200" dirty="0"/>
            </a:br>
            <a:br>
              <a:rPr lang="en-IN" sz="8800" dirty="0">
                <a:latin typeface="Gill Sans MT" panose="020B0502020104020203" pitchFamily="34" charset="77"/>
              </a:rPr>
            </a:br>
            <a:endParaRPr lang="en-US" sz="16600" dirty="0">
              <a:latin typeface="Gill Sans MT" panose="020B0502020104020203" pitchFamily="34" charset="77"/>
            </a:endParaRPr>
          </a:p>
        </p:txBody>
      </p:sp>
      <p:sp>
        <p:nvSpPr>
          <p:cNvPr id="4" name="TextBox 3">
            <a:extLst>
              <a:ext uri="{FF2B5EF4-FFF2-40B4-BE49-F238E27FC236}">
                <a16:creationId xmlns:a16="http://schemas.microsoft.com/office/drawing/2014/main" id="{B7DB9E46-FF95-B27A-3267-F273709E19E2}"/>
              </a:ext>
            </a:extLst>
          </p:cNvPr>
          <p:cNvSpPr txBox="1"/>
          <p:nvPr/>
        </p:nvSpPr>
        <p:spPr>
          <a:xfrm>
            <a:off x="928116" y="918847"/>
            <a:ext cx="8357316" cy="3416320"/>
          </a:xfrm>
          <a:prstGeom prst="rect">
            <a:avLst/>
          </a:prstGeom>
          <a:noFill/>
        </p:spPr>
        <p:txBody>
          <a:bodyPr wrap="square">
            <a:spAutoFit/>
          </a:bodyPr>
          <a:lstStyle/>
          <a:p>
            <a:r>
              <a:rPr lang="en-IN" sz="2400" b="1" dirty="0">
                <a:latin typeface="Gill Sans MT" panose="020B0502020104020203" pitchFamily="34" charset="77"/>
              </a:rPr>
              <a:t>Best Absolute Discrimination</a:t>
            </a:r>
            <a:r>
              <a:rPr lang="en-IN" sz="2400" dirty="0">
                <a:latin typeface="Gill Sans MT" panose="020B0502020104020203" pitchFamily="34" charset="77"/>
              </a:rPr>
              <a:t>:</a:t>
            </a:r>
          </a:p>
          <a:p>
            <a:pPr>
              <a:buFont typeface="Arial" panose="020B0604020202020204" pitchFamily="34" charset="0"/>
              <a:buChar char="•"/>
            </a:pPr>
            <a:r>
              <a:rPr lang="en-IN" sz="2400" dirty="0">
                <a:latin typeface="Gill Sans MT" panose="020B0502020104020203" pitchFamily="34" charset="77"/>
              </a:rPr>
              <a:t>Use no more than four or five distinct </a:t>
            </a:r>
            <a:r>
              <a:rPr lang="en-IN" sz="2400" dirty="0" err="1">
                <a:latin typeface="Gill Sans MT" panose="020B0502020104020203" pitchFamily="34" charset="77"/>
              </a:rPr>
              <a:t>colors</a:t>
            </a:r>
            <a:r>
              <a:rPr lang="en-IN" sz="2400" dirty="0">
                <a:latin typeface="Gill Sans MT" panose="020B0502020104020203" pitchFamily="34" charset="77"/>
              </a:rPr>
              <a:t> that are widely spaced on the </a:t>
            </a:r>
            <a:r>
              <a:rPr lang="en-IN" sz="2400" dirty="0" err="1">
                <a:latin typeface="Gill Sans MT" panose="020B0502020104020203" pitchFamily="34" charset="77"/>
              </a:rPr>
              <a:t>color</a:t>
            </a:r>
            <a:r>
              <a:rPr lang="en-IN" sz="2400" dirty="0">
                <a:latin typeface="Gill Sans MT" panose="020B0502020104020203" pitchFamily="34" charset="77"/>
              </a:rPr>
              <a:t> spectrum for easy identification (e.g., using red, yellow, green, blue, and brown to label different sections of a chart).</a:t>
            </a:r>
          </a:p>
          <a:p>
            <a:r>
              <a:rPr lang="en-IN" sz="2400" b="1" dirty="0">
                <a:latin typeface="Gill Sans MT" panose="020B0502020104020203" pitchFamily="34" charset="77"/>
              </a:rPr>
              <a:t>Best Comparative Discrimination</a:t>
            </a:r>
            <a:r>
              <a:rPr lang="en-IN" sz="2400" dirty="0">
                <a:latin typeface="Gill Sans MT" panose="020B0502020104020203" pitchFamily="34" charset="77"/>
              </a:rPr>
              <a:t>:</a:t>
            </a:r>
          </a:p>
          <a:p>
            <a:pPr>
              <a:buFont typeface="Arial" panose="020B0604020202020204" pitchFamily="34" charset="0"/>
              <a:buChar char="•"/>
            </a:pPr>
            <a:r>
              <a:rPr lang="en-IN" sz="2400" dirty="0">
                <a:latin typeface="Gill Sans MT" panose="020B0502020104020203" pitchFamily="34" charset="77"/>
              </a:rPr>
              <a:t>For comparing items, you can use six or seven distinct </a:t>
            </a:r>
            <a:r>
              <a:rPr lang="en-IN" sz="2400" dirty="0" err="1">
                <a:latin typeface="Gill Sans MT" panose="020B0502020104020203" pitchFamily="34" charset="77"/>
              </a:rPr>
              <a:t>colors</a:t>
            </a:r>
            <a:r>
              <a:rPr lang="en-IN" sz="2400" dirty="0">
                <a:latin typeface="Gill Sans MT" panose="020B0502020104020203" pitchFamily="34" charset="77"/>
              </a:rPr>
              <a:t>, also widely spaced (e.g., using orange, yellow-green, cyan, violet, and magenta to compare different data groups on a graph).</a:t>
            </a:r>
          </a:p>
        </p:txBody>
      </p:sp>
    </p:spTree>
    <p:extLst>
      <p:ext uri="{BB962C8B-B14F-4D97-AF65-F5344CB8AC3E}">
        <p14:creationId xmlns:p14="http://schemas.microsoft.com/office/powerpoint/2010/main" val="394044390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0A464-F0BF-9B3D-A780-84B98C0AA5B2}"/>
              </a:ext>
            </a:extLst>
          </p:cNvPr>
          <p:cNvSpPr>
            <a:spLocks noGrp="1"/>
          </p:cNvSpPr>
          <p:nvPr>
            <p:ph type="title"/>
          </p:nvPr>
        </p:nvSpPr>
        <p:spPr>
          <a:xfrm>
            <a:off x="688764" y="129540"/>
            <a:ext cx="8596668" cy="567690"/>
          </a:xfrm>
        </p:spPr>
        <p:txBody>
          <a:bodyPr>
            <a:noAutofit/>
          </a:bodyPr>
          <a:lstStyle/>
          <a:p>
            <a:r>
              <a:rPr lang="en-IN" sz="2000" dirty="0"/>
              <a:t>Guidelines for using </a:t>
            </a:r>
            <a:r>
              <a:rPr lang="en-IN" sz="2000" dirty="0" err="1"/>
              <a:t>color</a:t>
            </a:r>
            <a:r>
              <a:rPr lang="en-IN" sz="2000" dirty="0"/>
              <a:t> to ensure clarity and aesthetic harmony:</a:t>
            </a:r>
            <a:br>
              <a:rPr lang="en-IN" sz="3200" dirty="0"/>
            </a:br>
            <a:br>
              <a:rPr lang="en-IN" sz="8800" dirty="0">
                <a:latin typeface="Gill Sans MT" panose="020B0502020104020203" pitchFamily="34" charset="77"/>
              </a:rPr>
            </a:br>
            <a:endParaRPr lang="en-US" sz="16600" dirty="0">
              <a:latin typeface="Gill Sans MT" panose="020B0502020104020203" pitchFamily="34" charset="77"/>
            </a:endParaRPr>
          </a:p>
        </p:txBody>
      </p:sp>
      <p:sp>
        <p:nvSpPr>
          <p:cNvPr id="4" name="TextBox 3">
            <a:extLst>
              <a:ext uri="{FF2B5EF4-FFF2-40B4-BE49-F238E27FC236}">
                <a16:creationId xmlns:a16="http://schemas.microsoft.com/office/drawing/2014/main" id="{B7DB9E46-FF95-B27A-3267-F273709E19E2}"/>
              </a:ext>
            </a:extLst>
          </p:cNvPr>
          <p:cNvSpPr txBox="1"/>
          <p:nvPr/>
        </p:nvSpPr>
        <p:spPr>
          <a:xfrm>
            <a:off x="489204" y="827407"/>
            <a:ext cx="8357316" cy="4154984"/>
          </a:xfrm>
          <a:prstGeom prst="rect">
            <a:avLst/>
          </a:prstGeom>
          <a:noFill/>
        </p:spPr>
        <p:txBody>
          <a:bodyPr wrap="square">
            <a:spAutoFit/>
          </a:bodyPr>
          <a:lstStyle/>
          <a:p>
            <a:r>
              <a:rPr lang="en-IN" sz="2400" b="1" dirty="0">
                <a:latin typeface="Gill Sans MT" panose="020B0502020104020203" pitchFamily="34" charset="77"/>
              </a:rPr>
              <a:t>Choose Harmonious </a:t>
            </a:r>
            <a:r>
              <a:rPr lang="en-IN" sz="2400" b="1" dirty="0" err="1">
                <a:latin typeface="Gill Sans MT" panose="020B0502020104020203" pitchFamily="34" charset="77"/>
              </a:rPr>
              <a:t>Colors</a:t>
            </a:r>
            <a:r>
              <a:rPr lang="en-IN" sz="2400" dirty="0">
                <a:latin typeface="Gill Sans MT" panose="020B0502020104020203" pitchFamily="34" charset="77"/>
              </a:rPr>
              <a:t>:</a:t>
            </a:r>
          </a:p>
          <a:p>
            <a:pPr>
              <a:buFont typeface="Arial" panose="020B0604020202020204" pitchFamily="34" charset="0"/>
              <a:buChar char="•"/>
            </a:pPr>
            <a:r>
              <a:rPr lang="en-IN" sz="2400" dirty="0">
                <a:latin typeface="Gill Sans MT" panose="020B0502020104020203" pitchFamily="34" charset="77"/>
              </a:rPr>
              <a:t>Use combinations that work well together visually:</a:t>
            </a:r>
          </a:p>
          <a:p>
            <a:pPr marL="742950" lvl="1" indent="-285750">
              <a:buFont typeface="Arial" panose="020B0604020202020204" pitchFamily="34" charset="0"/>
              <a:buChar char="•"/>
            </a:pPr>
            <a:r>
              <a:rPr lang="en-IN" sz="2400" dirty="0">
                <a:latin typeface="Gill Sans MT" panose="020B0502020104020203" pitchFamily="34" charset="77"/>
              </a:rPr>
              <a:t>One </a:t>
            </a:r>
            <a:r>
              <a:rPr lang="en-IN" sz="2400" dirty="0" err="1">
                <a:latin typeface="Gill Sans MT" panose="020B0502020104020203" pitchFamily="34" charset="77"/>
              </a:rPr>
              <a:t>color</a:t>
            </a:r>
            <a:r>
              <a:rPr lang="en-IN" sz="2400" dirty="0">
                <a:latin typeface="Gill Sans MT" panose="020B0502020104020203" pitchFamily="34" charset="77"/>
              </a:rPr>
              <a:t> plus two others near its complementary </a:t>
            </a:r>
            <a:r>
              <a:rPr lang="en-IN" sz="2400" dirty="0" err="1">
                <a:latin typeface="Gill Sans MT" panose="020B0502020104020203" pitchFamily="34" charset="77"/>
              </a:rPr>
              <a:t>color</a:t>
            </a:r>
            <a:r>
              <a:rPr lang="en-IN" sz="2400" dirty="0">
                <a:latin typeface="Gill Sans MT" panose="020B0502020104020203" pitchFamily="34" charset="77"/>
              </a:rPr>
              <a:t> (e.g., blue with yellow-orange and red-orange).</a:t>
            </a:r>
          </a:p>
          <a:p>
            <a:pPr marL="742950" lvl="1" indent="-285750">
              <a:buFont typeface="Arial" panose="020B0604020202020204" pitchFamily="34" charset="0"/>
              <a:buChar char="•"/>
            </a:pPr>
            <a:r>
              <a:rPr lang="en-IN" sz="2400" dirty="0">
                <a:latin typeface="Gill Sans MT" panose="020B0502020104020203" pitchFamily="34" charset="77"/>
              </a:rPr>
              <a:t>Three </a:t>
            </a:r>
            <a:r>
              <a:rPr lang="en-IN" sz="2400" dirty="0" err="1">
                <a:latin typeface="Gill Sans MT" panose="020B0502020104020203" pitchFamily="34" charset="77"/>
              </a:rPr>
              <a:t>colors</a:t>
            </a:r>
            <a:r>
              <a:rPr lang="en-IN" sz="2400" dirty="0">
                <a:latin typeface="Gill Sans MT" panose="020B0502020104020203" pitchFamily="34" charset="77"/>
              </a:rPr>
              <a:t> spaced evenly around the </a:t>
            </a:r>
            <a:r>
              <a:rPr lang="en-IN" sz="2400" dirty="0" err="1">
                <a:latin typeface="Gill Sans MT" panose="020B0502020104020203" pitchFamily="34" charset="77"/>
              </a:rPr>
              <a:t>color</a:t>
            </a:r>
            <a:r>
              <a:rPr lang="en-IN" sz="2400" dirty="0">
                <a:latin typeface="Gill Sans MT" panose="020B0502020104020203" pitchFamily="34" charset="77"/>
              </a:rPr>
              <a:t> wheel (e.g., red, blue, and yellow for a balanced palette).</a:t>
            </a:r>
          </a:p>
          <a:p>
            <a:r>
              <a:rPr lang="en-IN" sz="2400" b="1" dirty="0">
                <a:latin typeface="Gill Sans MT" panose="020B0502020104020203" pitchFamily="34" charset="77"/>
              </a:rPr>
              <a:t>Extended Viewing or Older Viewers</a:t>
            </a:r>
            <a:r>
              <a:rPr lang="en-IN" sz="2400" dirty="0">
                <a:latin typeface="Gill Sans MT" panose="020B0502020104020203" pitchFamily="34" charset="77"/>
              </a:rPr>
              <a:t>:</a:t>
            </a:r>
          </a:p>
          <a:p>
            <a:pPr>
              <a:buFont typeface="Arial" panose="020B0604020202020204" pitchFamily="34" charset="0"/>
              <a:buChar char="•"/>
            </a:pPr>
            <a:r>
              <a:rPr lang="en-IN" sz="2400" dirty="0">
                <a:latin typeface="Gill Sans MT" panose="020B0502020104020203" pitchFamily="34" charset="77"/>
              </a:rPr>
              <a:t>Use brighter </a:t>
            </a:r>
            <a:r>
              <a:rPr lang="en-IN" sz="2400" dirty="0" err="1">
                <a:latin typeface="Gill Sans MT" panose="020B0502020104020203" pitchFamily="34" charset="77"/>
              </a:rPr>
              <a:t>colors</a:t>
            </a:r>
            <a:r>
              <a:rPr lang="en-IN" sz="2400" dirty="0">
                <a:latin typeface="Gill Sans MT" panose="020B0502020104020203" pitchFamily="34" charset="77"/>
              </a:rPr>
              <a:t> for people who will be looking at the screen for long periods or for older viewers who may have decreased </a:t>
            </a:r>
            <a:r>
              <a:rPr lang="en-IN" sz="2400" dirty="0" err="1">
                <a:latin typeface="Gill Sans MT" panose="020B0502020104020203" pitchFamily="34" charset="77"/>
              </a:rPr>
              <a:t>color</a:t>
            </a:r>
            <a:r>
              <a:rPr lang="en-IN" sz="2400" dirty="0">
                <a:latin typeface="Gill Sans MT" panose="020B0502020104020203" pitchFamily="34" charset="77"/>
              </a:rPr>
              <a:t> sensitivity (e.g., bright yellow or bright green for clear labels on a medical monitoring device).</a:t>
            </a:r>
          </a:p>
        </p:txBody>
      </p:sp>
    </p:spTree>
    <p:extLst>
      <p:ext uri="{BB962C8B-B14F-4D97-AF65-F5344CB8AC3E}">
        <p14:creationId xmlns:p14="http://schemas.microsoft.com/office/powerpoint/2010/main" val="42322479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3127-C2B1-EEA5-5CAF-7643FD8692B7}"/>
              </a:ext>
            </a:extLst>
          </p:cNvPr>
          <p:cNvSpPr>
            <a:spLocks noGrp="1"/>
          </p:cNvSpPr>
          <p:nvPr>
            <p:ph type="title"/>
          </p:nvPr>
        </p:nvSpPr>
        <p:spPr>
          <a:xfrm>
            <a:off x="723054" y="97536"/>
            <a:ext cx="8596668" cy="1320800"/>
          </a:xfrm>
        </p:spPr>
        <p:txBody>
          <a:bodyPr/>
          <a:lstStyle/>
          <a:p>
            <a:r>
              <a:rPr lang="en-US" dirty="0"/>
              <a:t>Emphasis</a:t>
            </a:r>
          </a:p>
        </p:txBody>
      </p:sp>
      <p:sp>
        <p:nvSpPr>
          <p:cNvPr id="4" name="TextBox 3">
            <a:extLst>
              <a:ext uri="{FF2B5EF4-FFF2-40B4-BE49-F238E27FC236}">
                <a16:creationId xmlns:a16="http://schemas.microsoft.com/office/drawing/2014/main" id="{6E923721-33C6-3E26-ADFA-2B53C673DDE6}"/>
              </a:ext>
            </a:extLst>
          </p:cNvPr>
          <p:cNvSpPr txBox="1"/>
          <p:nvPr/>
        </p:nvSpPr>
        <p:spPr>
          <a:xfrm>
            <a:off x="210312" y="1184023"/>
            <a:ext cx="8759952" cy="3416320"/>
          </a:xfrm>
          <a:prstGeom prst="rect">
            <a:avLst/>
          </a:prstGeom>
          <a:noFill/>
        </p:spPr>
        <p:txBody>
          <a:bodyPr wrap="square">
            <a:spAutoFit/>
          </a:bodyPr>
          <a:lstStyle/>
          <a:p>
            <a:pPr fontAlgn="auto">
              <a:buFont typeface="Arial" panose="020B0604020202020204" pitchFamily="34" charset="0"/>
              <a:buChar char="•"/>
            </a:pPr>
            <a:r>
              <a:rPr lang="en-IN" sz="2400" dirty="0">
                <a:effectLst/>
                <a:latin typeface="Gill Sans MT" panose="020B0502020104020203" pitchFamily="34" charset="77"/>
              </a:rPr>
              <a:t>To draw attention or to emphasize elements, use bright or highlighted </a:t>
            </a:r>
            <a:r>
              <a:rPr lang="en-IN" sz="2400" dirty="0" err="1">
                <a:effectLst/>
                <a:latin typeface="Gill Sans MT" panose="020B0502020104020203" pitchFamily="34" charset="77"/>
              </a:rPr>
              <a:t>colors</a:t>
            </a:r>
            <a:r>
              <a:rPr lang="en-IN" sz="2400" dirty="0">
                <a:effectLst/>
                <a:latin typeface="Gill Sans MT" panose="020B0502020104020203" pitchFamily="34" charset="77"/>
              </a:rPr>
              <a:t>. To deemphasize elements, use less bright </a:t>
            </a:r>
            <a:r>
              <a:rPr lang="en-IN" sz="2400" dirty="0" err="1">
                <a:effectLst/>
                <a:latin typeface="Gill Sans MT" panose="020B0502020104020203" pitchFamily="34" charset="77"/>
              </a:rPr>
              <a:t>colors</a:t>
            </a:r>
            <a:r>
              <a:rPr lang="en-IN" sz="2400" dirty="0">
                <a:effectLst/>
                <a:latin typeface="Gill Sans MT" panose="020B0502020104020203" pitchFamily="34" charset="77"/>
              </a:rPr>
              <a:t>.</a:t>
            </a:r>
            <a:br>
              <a:rPr lang="en-IN" sz="2400" dirty="0">
                <a:effectLst/>
                <a:latin typeface="Gill Sans MT" panose="020B0502020104020203" pitchFamily="34" charset="77"/>
              </a:rPr>
            </a:br>
            <a:r>
              <a:rPr lang="en-IN" sz="2400" dirty="0">
                <a:effectLst/>
                <a:latin typeface="Gill Sans MT" panose="020B0502020104020203" pitchFamily="34" charset="77"/>
              </a:rPr>
              <a:t>— The perceived brightness of </a:t>
            </a:r>
            <a:r>
              <a:rPr lang="en-IN" sz="2400" dirty="0" err="1">
                <a:effectLst/>
                <a:latin typeface="Gill Sans MT" panose="020B0502020104020203" pitchFamily="34" charset="77"/>
              </a:rPr>
              <a:t>colors</a:t>
            </a:r>
            <a:r>
              <a:rPr lang="en-IN" sz="2400" dirty="0">
                <a:effectLst/>
                <a:latin typeface="Gill Sans MT" panose="020B0502020104020203" pitchFamily="34" charset="77"/>
              </a:rPr>
              <a:t> from most to least is white, yellow, green, </a:t>
            </a:r>
            <a:endParaRPr lang="en-IN" sz="1000" dirty="0">
              <a:effectLst/>
              <a:latin typeface="Gill Sans MT" panose="020B0502020104020203" pitchFamily="34" charset="77"/>
            </a:endParaRPr>
          </a:p>
          <a:p>
            <a:pPr fontAlgn="auto">
              <a:buFont typeface="Arial" panose="020B0604020202020204" pitchFamily="34" charset="0"/>
              <a:buChar char="•"/>
            </a:pPr>
            <a:r>
              <a:rPr lang="en-IN" sz="2400" dirty="0">
                <a:effectLst/>
                <a:latin typeface="Gill Sans MT" panose="020B0502020104020203" pitchFamily="34" charset="77"/>
              </a:rPr>
              <a:t>red, blue. </a:t>
            </a:r>
            <a:endParaRPr lang="en-IN" sz="1000" dirty="0">
              <a:effectLst/>
              <a:latin typeface="Gill Sans MT" panose="020B0502020104020203" pitchFamily="34" charset="77"/>
            </a:endParaRPr>
          </a:p>
          <a:p>
            <a:pPr fontAlgn="auto">
              <a:buFont typeface="Arial" panose="020B0604020202020204" pitchFamily="34" charset="0"/>
              <a:buChar char="•"/>
            </a:pPr>
            <a:r>
              <a:rPr lang="en-IN" sz="2400" dirty="0">
                <a:effectLst/>
                <a:latin typeface="Gill Sans MT" panose="020B0502020104020203" pitchFamily="34" charset="77"/>
              </a:rPr>
              <a:t>To emphasize separation, use contrasting </a:t>
            </a:r>
            <a:r>
              <a:rPr lang="en-IN" sz="2400" dirty="0" err="1">
                <a:effectLst/>
                <a:latin typeface="Gill Sans MT" panose="020B0502020104020203" pitchFamily="34" charset="77"/>
              </a:rPr>
              <a:t>colors</a:t>
            </a:r>
            <a:r>
              <a:rPr lang="en-IN" sz="2400" dirty="0">
                <a:effectLst/>
                <a:latin typeface="Gill Sans MT" panose="020B0502020104020203" pitchFamily="34" charset="77"/>
              </a:rPr>
              <a:t>. </a:t>
            </a:r>
            <a:endParaRPr lang="en-IN" sz="1000" dirty="0">
              <a:effectLst/>
              <a:latin typeface="Gill Sans MT" panose="020B0502020104020203" pitchFamily="34" charset="77"/>
            </a:endParaRPr>
          </a:p>
          <a:p>
            <a:pPr fontAlgn="auto">
              <a:buFont typeface="Arial" panose="020B0604020202020204" pitchFamily="34" charset="0"/>
              <a:buChar char="•"/>
            </a:pPr>
            <a:r>
              <a:rPr lang="en-IN" sz="2400" dirty="0">
                <a:effectLst/>
                <a:latin typeface="Gill Sans MT" panose="020B0502020104020203" pitchFamily="34" charset="77"/>
              </a:rPr>
              <a:t>— Red and green, blue and yellow. </a:t>
            </a:r>
            <a:endParaRPr lang="en-IN" sz="1000" dirty="0">
              <a:effectLst/>
              <a:latin typeface="Gill Sans MT" panose="020B0502020104020203" pitchFamily="34" charset="77"/>
            </a:endParaRPr>
          </a:p>
          <a:p>
            <a:pPr fontAlgn="auto">
              <a:buFont typeface="Arial" panose="020B0604020202020204" pitchFamily="34" charset="0"/>
              <a:buChar char="•"/>
            </a:pPr>
            <a:r>
              <a:rPr lang="en-IN" sz="2400" dirty="0">
                <a:effectLst/>
                <a:latin typeface="Gill Sans MT" panose="020B0502020104020203" pitchFamily="34" charset="77"/>
              </a:rPr>
              <a:t>To convey similarity, use similar </a:t>
            </a:r>
            <a:r>
              <a:rPr lang="en-IN" sz="2400" dirty="0" err="1">
                <a:effectLst/>
                <a:latin typeface="Gill Sans MT" panose="020B0502020104020203" pitchFamily="34" charset="77"/>
              </a:rPr>
              <a:t>colors</a:t>
            </a:r>
            <a:r>
              <a:rPr lang="en-IN" sz="2400" dirty="0">
                <a:effectLst/>
                <a:latin typeface="Gill Sans MT" panose="020B0502020104020203" pitchFamily="34" charset="77"/>
              </a:rPr>
              <a:t>. </a:t>
            </a:r>
            <a:endParaRPr lang="en-IN" sz="1000" dirty="0">
              <a:effectLst/>
              <a:latin typeface="Gill Sans MT" panose="020B0502020104020203" pitchFamily="34" charset="77"/>
            </a:endParaRPr>
          </a:p>
          <a:p>
            <a:pPr fontAlgn="auto">
              <a:buFont typeface="Arial" panose="020B0604020202020204" pitchFamily="34" charset="0"/>
              <a:buChar char="•"/>
            </a:pPr>
            <a:r>
              <a:rPr lang="en-IN" sz="2400" dirty="0">
                <a:effectLst/>
                <a:latin typeface="Gill Sans MT" panose="020B0502020104020203" pitchFamily="34" charset="77"/>
              </a:rPr>
              <a:t>–– Orange and yellow, blue and violet. </a:t>
            </a:r>
            <a:endParaRPr lang="en-IN" sz="1000" dirty="0">
              <a:effectLst/>
              <a:latin typeface="Gill Sans MT" panose="020B0502020104020203" pitchFamily="34" charset="77"/>
            </a:endParaRPr>
          </a:p>
        </p:txBody>
      </p:sp>
    </p:spTree>
    <p:extLst>
      <p:ext uri="{BB962C8B-B14F-4D97-AF65-F5344CB8AC3E}">
        <p14:creationId xmlns:p14="http://schemas.microsoft.com/office/powerpoint/2010/main" val="3640344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3127-C2B1-EEA5-5CAF-7643FD8692B7}"/>
              </a:ext>
            </a:extLst>
          </p:cNvPr>
          <p:cNvSpPr>
            <a:spLocks noGrp="1"/>
          </p:cNvSpPr>
          <p:nvPr>
            <p:ph type="title"/>
          </p:nvPr>
        </p:nvSpPr>
        <p:spPr>
          <a:xfrm>
            <a:off x="723054" y="97536"/>
            <a:ext cx="8596668" cy="1320800"/>
          </a:xfrm>
        </p:spPr>
        <p:txBody>
          <a:bodyPr>
            <a:normAutofit/>
          </a:bodyPr>
          <a:lstStyle/>
          <a:p>
            <a:r>
              <a:rPr lang="en-IN" sz="2400" b="0" dirty="0">
                <a:effectLst/>
                <a:latin typeface="Gill Sans MT" panose="020B0502020104020203" pitchFamily="34" charset="77"/>
              </a:rPr>
              <a:t>Common Meanings </a:t>
            </a:r>
            <a:endParaRPr lang="en-IN" sz="4400" dirty="0">
              <a:effectLst/>
              <a:latin typeface="Gill Sans MT" panose="020B0502020104020203" pitchFamily="34" charset="77"/>
            </a:endParaRPr>
          </a:p>
        </p:txBody>
      </p:sp>
      <p:sp>
        <p:nvSpPr>
          <p:cNvPr id="4" name="TextBox 3">
            <a:extLst>
              <a:ext uri="{FF2B5EF4-FFF2-40B4-BE49-F238E27FC236}">
                <a16:creationId xmlns:a16="http://schemas.microsoft.com/office/drawing/2014/main" id="{6E923721-33C6-3E26-ADFA-2B53C673DDE6}"/>
              </a:ext>
            </a:extLst>
          </p:cNvPr>
          <p:cNvSpPr txBox="1"/>
          <p:nvPr/>
        </p:nvSpPr>
        <p:spPr>
          <a:xfrm>
            <a:off x="192024" y="757936"/>
            <a:ext cx="8851392" cy="3539430"/>
          </a:xfrm>
          <a:prstGeom prst="rect">
            <a:avLst/>
          </a:prstGeom>
          <a:noFill/>
        </p:spPr>
        <p:txBody>
          <a:bodyPr wrap="square">
            <a:spAutoFit/>
          </a:bodyPr>
          <a:lstStyle/>
          <a:p>
            <a:pPr fontAlgn="auto">
              <a:buFont typeface="Arial" panose="020B0604020202020204" pitchFamily="34" charset="0"/>
              <a:buChar char="•"/>
            </a:pPr>
            <a:r>
              <a:rPr lang="en-IN" sz="2800" dirty="0">
                <a:effectLst/>
                <a:latin typeface="Gill Sans MT" panose="020B0502020104020203" pitchFamily="34" charset="77"/>
              </a:rPr>
              <a:t>To indicate that actions are necessary, use warm </a:t>
            </a:r>
            <a:r>
              <a:rPr lang="en-IN" sz="2800" dirty="0" err="1">
                <a:effectLst/>
                <a:latin typeface="Gill Sans MT" panose="020B0502020104020203" pitchFamily="34" charset="77"/>
              </a:rPr>
              <a:t>colors</a:t>
            </a:r>
            <a:r>
              <a:rPr lang="en-IN" sz="2800" dirty="0">
                <a:effectLst/>
                <a:latin typeface="Gill Sans MT" panose="020B0502020104020203" pitchFamily="34" charset="77"/>
              </a:rPr>
              <a:t>. — Red, orange, yellow. </a:t>
            </a:r>
          </a:p>
          <a:p>
            <a:pPr fontAlgn="auto">
              <a:buFont typeface="Arial" panose="020B0604020202020204" pitchFamily="34" charset="0"/>
              <a:buChar char="•"/>
            </a:pPr>
            <a:r>
              <a:rPr lang="en-IN" sz="2800" dirty="0">
                <a:effectLst/>
                <a:latin typeface="Gill Sans MT" panose="020B0502020104020203" pitchFamily="34" charset="77"/>
              </a:rPr>
              <a:t>To provide status or background information, use cool </a:t>
            </a:r>
            <a:r>
              <a:rPr lang="en-IN" sz="2800" dirty="0" err="1">
                <a:effectLst/>
                <a:latin typeface="Gill Sans MT" panose="020B0502020104020203" pitchFamily="34" charset="77"/>
              </a:rPr>
              <a:t>colors</a:t>
            </a:r>
            <a:r>
              <a:rPr lang="en-IN" sz="2800" dirty="0">
                <a:effectLst/>
                <a:latin typeface="Gill Sans MT" panose="020B0502020104020203" pitchFamily="34" charset="77"/>
              </a:rPr>
              <a:t>.</a:t>
            </a:r>
          </a:p>
          <a:p>
            <a:pPr fontAlgn="auto"/>
            <a:r>
              <a:rPr lang="en-IN" sz="2800" dirty="0">
                <a:effectLst/>
                <a:latin typeface="Gill Sans MT" panose="020B0502020104020203" pitchFamily="34" charset="77"/>
              </a:rPr>
              <a:t> — Green, blue, violet, purple. </a:t>
            </a:r>
          </a:p>
          <a:p>
            <a:pPr fontAlgn="auto">
              <a:buFont typeface="Arial" panose="020B0604020202020204" pitchFamily="34" charset="0"/>
              <a:buChar char="•"/>
            </a:pPr>
            <a:r>
              <a:rPr lang="en-IN" sz="2800" dirty="0">
                <a:effectLst/>
                <a:latin typeface="Gill Sans MT" panose="020B0502020104020203" pitchFamily="34" charset="77"/>
              </a:rPr>
              <a:t>Conform to human expectations.</a:t>
            </a:r>
          </a:p>
          <a:p>
            <a:pPr fontAlgn="auto"/>
            <a:r>
              <a:rPr lang="en-IN" sz="2800" dirty="0">
                <a:effectLst/>
                <a:latin typeface="Gill Sans MT" panose="020B0502020104020203" pitchFamily="34" charset="77"/>
              </a:rPr>
              <a:t> — In the job.</a:t>
            </a:r>
            <a:br>
              <a:rPr lang="en-IN" sz="2800" dirty="0">
                <a:effectLst/>
                <a:latin typeface="Gill Sans MT" panose="020B0502020104020203" pitchFamily="34" charset="77"/>
              </a:rPr>
            </a:br>
            <a:r>
              <a:rPr lang="en-IN" sz="2800" dirty="0">
                <a:effectLst/>
                <a:latin typeface="Gill Sans MT" panose="020B0502020104020203" pitchFamily="34" charset="77"/>
              </a:rPr>
              <a:t>–– In the world at large. </a:t>
            </a:r>
          </a:p>
        </p:txBody>
      </p:sp>
    </p:spTree>
    <p:extLst>
      <p:ext uri="{BB962C8B-B14F-4D97-AF65-F5344CB8AC3E}">
        <p14:creationId xmlns:p14="http://schemas.microsoft.com/office/powerpoint/2010/main" val="3731003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3127-C2B1-EEA5-5CAF-7643FD8692B7}"/>
              </a:ext>
            </a:extLst>
          </p:cNvPr>
          <p:cNvSpPr>
            <a:spLocks noGrp="1"/>
          </p:cNvSpPr>
          <p:nvPr>
            <p:ph type="title"/>
          </p:nvPr>
        </p:nvSpPr>
        <p:spPr>
          <a:xfrm>
            <a:off x="723054" y="97536"/>
            <a:ext cx="8596668" cy="1320800"/>
          </a:xfrm>
        </p:spPr>
        <p:txBody>
          <a:bodyPr>
            <a:normAutofit/>
          </a:bodyPr>
          <a:lstStyle/>
          <a:p>
            <a:r>
              <a:rPr lang="en-IN" sz="3200" b="0" dirty="0">
                <a:effectLst/>
                <a:latin typeface="Gill Sans MT" panose="020B0502020104020203" pitchFamily="34" charset="77"/>
              </a:rPr>
              <a:t>Location</a:t>
            </a:r>
            <a:endParaRPr lang="en-IN" sz="5400" dirty="0">
              <a:effectLst/>
              <a:latin typeface="Gill Sans MT" panose="020B0502020104020203" pitchFamily="34" charset="77"/>
            </a:endParaRPr>
          </a:p>
        </p:txBody>
      </p:sp>
      <p:sp>
        <p:nvSpPr>
          <p:cNvPr id="4" name="TextBox 3">
            <a:extLst>
              <a:ext uri="{FF2B5EF4-FFF2-40B4-BE49-F238E27FC236}">
                <a16:creationId xmlns:a16="http://schemas.microsoft.com/office/drawing/2014/main" id="{6E923721-33C6-3E26-ADFA-2B53C673DDE6}"/>
              </a:ext>
            </a:extLst>
          </p:cNvPr>
          <p:cNvSpPr txBox="1"/>
          <p:nvPr/>
        </p:nvSpPr>
        <p:spPr>
          <a:xfrm>
            <a:off x="509694" y="757936"/>
            <a:ext cx="7959852" cy="1569660"/>
          </a:xfrm>
          <a:prstGeom prst="rect">
            <a:avLst/>
          </a:prstGeom>
          <a:noFill/>
        </p:spPr>
        <p:txBody>
          <a:bodyPr wrap="square">
            <a:spAutoFit/>
          </a:bodyPr>
          <a:lstStyle/>
          <a:p>
            <a:pPr>
              <a:buFont typeface="Arial" panose="020B0604020202020204" pitchFamily="34" charset="0"/>
              <a:buChar char="•"/>
            </a:pPr>
            <a:r>
              <a:rPr lang="en-IN" sz="2400" dirty="0">
                <a:effectLst/>
                <a:latin typeface="Gill Sans MT" panose="020B0502020104020203" pitchFamily="34" charset="77"/>
              </a:rPr>
              <a:t>In the </a:t>
            </a:r>
            <a:r>
              <a:rPr lang="en-IN" sz="2400" dirty="0" err="1">
                <a:effectLst/>
                <a:latin typeface="Gill Sans MT" panose="020B0502020104020203" pitchFamily="34" charset="77"/>
              </a:rPr>
              <a:t>center</a:t>
            </a:r>
            <a:r>
              <a:rPr lang="en-IN" sz="2400" dirty="0">
                <a:effectLst/>
                <a:latin typeface="Gill Sans MT" panose="020B0502020104020203" pitchFamily="34" charset="77"/>
              </a:rPr>
              <a:t> of the visual field, use red and green.</a:t>
            </a:r>
          </a:p>
          <a:p>
            <a:pPr>
              <a:buFont typeface="Arial" panose="020B0604020202020204" pitchFamily="34" charset="0"/>
              <a:buChar char="•"/>
            </a:pPr>
            <a:r>
              <a:rPr lang="en-IN" sz="2400" dirty="0">
                <a:effectLst/>
                <a:latin typeface="Gill Sans MT" panose="020B0502020104020203" pitchFamily="34" charset="77"/>
              </a:rPr>
              <a:t>For peripheral viewing, use blue, yellow, black, and white. </a:t>
            </a:r>
          </a:p>
          <a:p>
            <a:pPr>
              <a:buFont typeface="Arial" panose="020B0604020202020204" pitchFamily="34" charset="0"/>
              <a:buChar char="•"/>
            </a:pPr>
            <a:r>
              <a:rPr lang="en-IN" sz="2400" dirty="0">
                <a:effectLst/>
                <a:latin typeface="Gill Sans MT" panose="020B0502020104020203" pitchFamily="34" charset="77"/>
              </a:rPr>
              <a:t>Use adjacent </a:t>
            </a:r>
            <a:r>
              <a:rPr lang="en-IN" sz="2400" dirty="0" err="1">
                <a:effectLst/>
                <a:latin typeface="Gill Sans MT" panose="020B0502020104020203" pitchFamily="34" charset="77"/>
              </a:rPr>
              <a:t>colors</a:t>
            </a:r>
            <a:r>
              <a:rPr lang="en-IN" sz="2400" dirty="0">
                <a:effectLst/>
                <a:latin typeface="Gill Sans MT" panose="020B0502020104020203" pitchFamily="34" charset="77"/>
              </a:rPr>
              <a:t> that differ by hue and value or lightness. </a:t>
            </a:r>
            <a:endParaRPr lang="en-IN" sz="3200" dirty="0">
              <a:latin typeface="Gill Sans MT" panose="020B0502020104020203" pitchFamily="34" charset="77"/>
            </a:endParaRPr>
          </a:p>
          <a:p>
            <a:pPr fontAlgn="auto">
              <a:buFont typeface="Arial" panose="020B0604020202020204" pitchFamily="34" charset="0"/>
              <a:buChar char="•"/>
            </a:pPr>
            <a:endParaRPr lang="en-IN" sz="2400" dirty="0">
              <a:effectLst/>
              <a:latin typeface="ZapfDingbats"/>
            </a:endParaRPr>
          </a:p>
        </p:txBody>
      </p:sp>
      <p:sp>
        <p:nvSpPr>
          <p:cNvPr id="7" name="TextBox 6">
            <a:extLst>
              <a:ext uri="{FF2B5EF4-FFF2-40B4-BE49-F238E27FC236}">
                <a16:creationId xmlns:a16="http://schemas.microsoft.com/office/drawing/2014/main" id="{A13183E5-635D-E4D8-0B7C-0C5241DD2EAC}"/>
              </a:ext>
            </a:extLst>
          </p:cNvPr>
          <p:cNvSpPr txBox="1"/>
          <p:nvPr/>
        </p:nvSpPr>
        <p:spPr>
          <a:xfrm>
            <a:off x="723054" y="2722101"/>
            <a:ext cx="7817442" cy="1631216"/>
          </a:xfrm>
          <a:prstGeom prst="rect">
            <a:avLst/>
          </a:prstGeom>
          <a:noFill/>
        </p:spPr>
        <p:txBody>
          <a:bodyPr wrap="square">
            <a:spAutoFit/>
          </a:bodyPr>
          <a:lstStyle/>
          <a:p>
            <a:r>
              <a:rPr lang="en-IN" sz="4400" b="0" dirty="0">
                <a:solidFill>
                  <a:schemeClr val="accent1"/>
                </a:solidFill>
                <a:effectLst/>
                <a:latin typeface="Gill Sans MT" panose="020B0502020104020203" pitchFamily="34" charset="77"/>
              </a:rPr>
              <a:t>Ordering </a:t>
            </a:r>
            <a:endParaRPr lang="en-IN" sz="2800" dirty="0">
              <a:solidFill>
                <a:schemeClr val="accent1"/>
              </a:solidFill>
              <a:latin typeface="Gill Sans MT" panose="020B0502020104020203" pitchFamily="34" charset="77"/>
            </a:endParaRPr>
          </a:p>
          <a:p>
            <a:r>
              <a:rPr lang="en-IN" sz="1050" dirty="0">
                <a:effectLst/>
                <a:latin typeface="Gill Sans MT" panose="020B0502020104020203" pitchFamily="34" charset="77"/>
              </a:rPr>
              <a:t>■ </a:t>
            </a:r>
            <a:r>
              <a:rPr lang="en-IN" sz="2800" dirty="0">
                <a:effectLst/>
                <a:latin typeface="Gill Sans MT" panose="020B0502020104020203" pitchFamily="34" charset="77"/>
              </a:rPr>
              <a:t>Order </a:t>
            </a:r>
            <a:r>
              <a:rPr lang="en-IN" sz="2800" dirty="0" err="1">
                <a:effectLst/>
                <a:latin typeface="Gill Sans MT" panose="020B0502020104020203" pitchFamily="34" charset="77"/>
              </a:rPr>
              <a:t>colors</a:t>
            </a:r>
            <a:r>
              <a:rPr lang="en-IN" sz="2800" dirty="0">
                <a:effectLst/>
                <a:latin typeface="Gill Sans MT" panose="020B0502020104020203" pitchFamily="34" charset="77"/>
              </a:rPr>
              <a:t> by their spectral position.</a:t>
            </a:r>
            <a:br>
              <a:rPr lang="en-IN" sz="2800" dirty="0">
                <a:effectLst/>
                <a:latin typeface="Gill Sans MT" panose="020B0502020104020203" pitchFamily="34" charset="77"/>
              </a:rPr>
            </a:br>
            <a:r>
              <a:rPr lang="en-IN" sz="2800" dirty="0">
                <a:effectLst/>
                <a:latin typeface="Gill Sans MT" panose="020B0502020104020203" pitchFamily="34" charset="77"/>
              </a:rPr>
              <a:t>–– Red, orange, yellow, green, blue, indigo, violet. </a:t>
            </a:r>
            <a:endParaRPr lang="en-IN" sz="2800" dirty="0">
              <a:latin typeface="Gill Sans MT" panose="020B0502020104020203" pitchFamily="34" charset="77"/>
            </a:endParaRPr>
          </a:p>
        </p:txBody>
      </p:sp>
    </p:spTree>
    <p:extLst>
      <p:ext uri="{BB962C8B-B14F-4D97-AF65-F5344CB8AC3E}">
        <p14:creationId xmlns:p14="http://schemas.microsoft.com/office/powerpoint/2010/main" val="26615300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3127-C2B1-EEA5-5CAF-7643FD8692B7}"/>
              </a:ext>
            </a:extLst>
          </p:cNvPr>
          <p:cNvSpPr>
            <a:spLocks noGrp="1"/>
          </p:cNvSpPr>
          <p:nvPr>
            <p:ph type="title"/>
          </p:nvPr>
        </p:nvSpPr>
        <p:spPr>
          <a:xfrm>
            <a:off x="723054" y="97536"/>
            <a:ext cx="8596668" cy="1320800"/>
          </a:xfrm>
        </p:spPr>
        <p:txBody>
          <a:bodyPr>
            <a:normAutofit/>
          </a:bodyPr>
          <a:lstStyle/>
          <a:p>
            <a:r>
              <a:rPr lang="en-IN" sz="2400" b="0" dirty="0">
                <a:effectLst/>
                <a:latin typeface="Gill Sans MT" panose="020B0502020104020203" pitchFamily="34" charset="77"/>
              </a:rPr>
              <a:t>Foregrounds &amp; backgrounds</a:t>
            </a:r>
            <a:endParaRPr lang="en-IN" sz="4400" dirty="0">
              <a:effectLst/>
              <a:latin typeface="Gill Sans MT" panose="020B0502020104020203" pitchFamily="34" charset="77"/>
            </a:endParaRPr>
          </a:p>
        </p:txBody>
      </p:sp>
      <p:sp>
        <p:nvSpPr>
          <p:cNvPr id="7" name="TextBox 6">
            <a:extLst>
              <a:ext uri="{FF2B5EF4-FFF2-40B4-BE49-F238E27FC236}">
                <a16:creationId xmlns:a16="http://schemas.microsoft.com/office/drawing/2014/main" id="{A13183E5-635D-E4D8-0B7C-0C5241DD2EAC}"/>
              </a:ext>
            </a:extLst>
          </p:cNvPr>
          <p:cNvSpPr txBox="1"/>
          <p:nvPr/>
        </p:nvSpPr>
        <p:spPr>
          <a:xfrm>
            <a:off x="631614" y="483616"/>
            <a:ext cx="9097602" cy="5570756"/>
          </a:xfrm>
          <a:prstGeom prst="rect">
            <a:avLst/>
          </a:prstGeom>
          <a:noFill/>
        </p:spPr>
        <p:txBody>
          <a:bodyPr wrap="square">
            <a:spAutoFit/>
          </a:bodyPr>
          <a:lstStyle/>
          <a:p>
            <a:pPr algn="just" fontAlgn="auto">
              <a:buFont typeface="Arial" panose="020B0604020202020204" pitchFamily="34" charset="0"/>
              <a:buChar char="•"/>
            </a:pPr>
            <a:r>
              <a:rPr lang="en-IN" dirty="0">
                <a:effectLst/>
                <a:latin typeface="Gill Sans MT" panose="020B0502020104020203" pitchFamily="34" charset="77"/>
              </a:rPr>
              <a:t>Foregrounds: </a:t>
            </a:r>
            <a:endParaRPr lang="en-IN" sz="1200" dirty="0">
              <a:effectLst/>
              <a:latin typeface="Gill Sans MT" panose="020B0502020104020203" pitchFamily="34" charset="77"/>
            </a:endParaRPr>
          </a:p>
          <a:p>
            <a:pPr marL="742950" lvl="1" indent="-285750" algn="just" fontAlgn="auto">
              <a:buFont typeface="Arial" panose="020B0604020202020204" pitchFamily="34" charset="0"/>
              <a:buChar char="•"/>
            </a:pPr>
            <a:r>
              <a:rPr lang="en-IN" dirty="0">
                <a:effectLst/>
                <a:latin typeface="Gill Sans MT" panose="020B0502020104020203" pitchFamily="34" charset="77"/>
              </a:rPr>
              <a:t>—  Use </a:t>
            </a:r>
            <a:r>
              <a:rPr lang="en-IN" dirty="0" err="1">
                <a:effectLst/>
                <a:latin typeface="Gill Sans MT" panose="020B0502020104020203" pitchFamily="34" charset="77"/>
              </a:rPr>
              <a:t>colors</a:t>
            </a:r>
            <a:r>
              <a:rPr lang="en-IN" dirty="0">
                <a:effectLst/>
                <a:latin typeface="Gill Sans MT" panose="020B0502020104020203" pitchFamily="34" charset="77"/>
              </a:rPr>
              <a:t> that highly contrast with the background </a:t>
            </a:r>
            <a:r>
              <a:rPr lang="en-IN" dirty="0" err="1">
                <a:effectLst/>
                <a:latin typeface="Gill Sans MT" panose="020B0502020104020203" pitchFamily="34" charset="77"/>
              </a:rPr>
              <a:t>color</a:t>
            </a:r>
            <a:r>
              <a:rPr lang="en-IN" dirty="0">
                <a:effectLst/>
                <a:latin typeface="Gill Sans MT" panose="020B0502020104020203" pitchFamily="34" charset="77"/>
              </a:rPr>
              <a:t>. </a:t>
            </a:r>
            <a:endParaRPr lang="en-IN" sz="1200" dirty="0">
              <a:effectLst/>
              <a:latin typeface="Gill Sans MT" panose="020B0502020104020203" pitchFamily="34" charset="77"/>
            </a:endParaRPr>
          </a:p>
          <a:p>
            <a:pPr marL="742950" lvl="1" indent="-285750" algn="just" fontAlgn="auto">
              <a:buFont typeface="Arial" panose="020B0604020202020204" pitchFamily="34" charset="0"/>
              <a:buChar char="•"/>
            </a:pPr>
            <a:r>
              <a:rPr lang="en-IN" dirty="0">
                <a:effectLst/>
                <a:latin typeface="Gill Sans MT" panose="020B0502020104020203" pitchFamily="34" charset="77"/>
              </a:rPr>
              <a:t>—  For text or data, use </a:t>
            </a:r>
            <a:endParaRPr lang="en-IN" sz="1200" dirty="0">
              <a:effectLst/>
              <a:latin typeface="Gill Sans MT" panose="020B0502020104020203" pitchFamily="34" charset="77"/>
            </a:endParaRPr>
          </a:p>
          <a:p>
            <a:pPr marL="1143000" lvl="2" indent="-228600" algn="just" fontAlgn="auto">
              <a:buFont typeface="Arial" panose="020B0604020202020204" pitchFamily="34" charset="0"/>
              <a:buChar char="•"/>
            </a:pPr>
            <a:r>
              <a:rPr lang="en-IN" dirty="0">
                <a:effectLst/>
                <a:latin typeface="Gill Sans MT" panose="020B0502020104020203" pitchFamily="34" charset="77"/>
              </a:rPr>
              <a:t>Black. </a:t>
            </a:r>
          </a:p>
          <a:p>
            <a:pPr marL="1143000" lvl="2" indent="-228600" algn="just" fontAlgn="auto">
              <a:buFont typeface="Arial" panose="020B0604020202020204" pitchFamily="34" charset="0"/>
              <a:buChar char="•"/>
            </a:pPr>
            <a:r>
              <a:rPr lang="en-IN" dirty="0">
                <a:effectLst/>
                <a:latin typeface="Gill Sans MT" panose="020B0502020104020203" pitchFamily="34" charset="77"/>
              </a:rPr>
              <a:t>Desaturated or spectrum </a:t>
            </a:r>
            <a:r>
              <a:rPr lang="en-IN" dirty="0" err="1">
                <a:effectLst/>
                <a:latin typeface="Gill Sans MT" panose="020B0502020104020203" pitchFamily="34" charset="77"/>
              </a:rPr>
              <a:t>center</a:t>
            </a:r>
            <a:r>
              <a:rPr lang="en-IN" dirty="0">
                <a:effectLst/>
                <a:latin typeface="Gill Sans MT" panose="020B0502020104020203" pitchFamily="34" charset="77"/>
              </a:rPr>
              <a:t> </a:t>
            </a:r>
            <a:r>
              <a:rPr lang="en-IN" dirty="0" err="1">
                <a:effectLst/>
                <a:latin typeface="Gill Sans MT" panose="020B0502020104020203" pitchFamily="34" charset="77"/>
              </a:rPr>
              <a:t>colors</a:t>
            </a:r>
            <a:r>
              <a:rPr lang="en-IN" dirty="0">
                <a:effectLst/>
                <a:latin typeface="Gill Sans MT" panose="020B0502020104020203" pitchFamily="34" charset="77"/>
              </a:rPr>
              <a:t> such as white, yellow, or green. </a:t>
            </a:r>
          </a:p>
          <a:p>
            <a:pPr marL="1143000" lvl="2" indent="-228600" algn="just" fontAlgn="auto">
              <a:buFont typeface="Arial" panose="020B0604020202020204" pitchFamily="34" charset="0"/>
              <a:buChar char="•"/>
            </a:pPr>
            <a:r>
              <a:rPr lang="en-IN" dirty="0">
                <a:effectLst/>
                <a:latin typeface="Gill Sans MT" panose="020B0502020104020203" pitchFamily="34" charset="77"/>
              </a:rPr>
              <a:t>Warmer more active </a:t>
            </a:r>
            <a:r>
              <a:rPr lang="en-IN" dirty="0" err="1">
                <a:effectLst/>
                <a:latin typeface="Gill Sans MT" panose="020B0502020104020203" pitchFamily="34" charset="77"/>
              </a:rPr>
              <a:t>colors</a:t>
            </a:r>
            <a:r>
              <a:rPr lang="en-IN" dirty="0">
                <a:effectLst/>
                <a:latin typeface="Gill Sans MT" panose="020B0502020104020203" pitchFamily="34" charset="77"/>
              </a:rPr>
              <a:t>. </a:t>
            </a:r>
          </a:p>
          <a:p>
            <a:pPr marL="742950" lvl="1" indent="-285750" algn="just" fontAlgn="auto">
              <a:buFont typeface="Arial" panose="020B0604020202020204" pitchFamily="34" charset="0"/>
              <a:buChar char="•"/>
            </a:pPr>
            <a:r>
              <a:rPr lang="en-IN" dirty="0">
                <a:effectLst/>
                <a:latin typeface="Gill Sans MT" panose="020B0502020104020203" pitchFamily="34" charset="77"/>
              </a:rPr>
              <a:t>—  Use </a:t>
            </a:r>
            <a:r>
              <a:rPr lang="en-IN" dirty="0" err="1">
                <a:effectLst/>
                <a:latin typeface="Gill Sans MT" panose="020B0502020104020203" pitchFamily="34" charset="77"/>
              </a:rPr>
              <a:t>colors</a:t>
            </a:r>
            <a:r>
              <a:rPr lang="en-IN" dirty="0">
                <a:effectLst/>
                <a:latin typeface="Gill Sans MT" panose="020B0502020104020203" pitchFamily="34" charset="77"/>
              </a:rPr>
              <a:t> that possess the same saturation and lightness. </a:t>
            </a:r>
            <a:endParaRPr lang="en-IN" sz="1200" dirty="0">
              <a:effectLst/>
              <a:latin typeface="Gill Sans MT" panose="020B0502020104020203" pitchFamily="34" charset="77"/>
            </a:endParaRPr>
          </a:p>
          <a:p>
            <a:pPr marL="742950" lvl="1" indent="-285750" algn="just" fontAlgn="auto">
              <a:buFont typeface="Arial" panose="020B0604020202020204" pitchFamily="34" charset="0"/>
              <a:buChar char="•"/>
            </a:pPr>
            <a:r>
              <a:rPr lang="en-IN" dirty="0">
                <a:effectLst/>
                <a:latin typeface="Gill Sans MT" panose="020B0502020104020203" pitchFamily="34" charset="77"/>
              </a:rPr>
              <a:t>—  To emphasize an element, highlight it in a light value of the foreground </a:t>
            </a:r>
            <a:r>
              <a:rPr lang="en-IN" dirty="0" err="1">
                <a:effectLst/>
                <a:latin typeface="Gill Sans MT" panose="020B0502020104020203" pitchFamily="34" charset="77"/>
              </a:rPr>
              <a:t>color</a:t>
            </a:r>
            <a:r>
              <a:rPr lang="en-IN" dirty="0">
                <a:effectLst/>
                <a:latin typeface="Gill Sans MT" panose="020B0502020104020203" pitchFamily="34" charset="77"/>
              </a:rPr>
              <a:t>, </a:t>
            </a:r>
            <a:endParaRPr lang="en-IN" sz="1200" dirty="0">
              <a:effectLst/>
              <a:latin typeface="Gill Sans MT" panose="020B0502020104020203" pitchFamily="34" charset="77"/>
            </a:endParaRPr>
          </a:p>
          <a:p>
            <a:pPr marL="742950" lvl="1" indent="-285750" algn="just" fontAlgn="auto">
              <a:buFont typeface="Arial" panose="020B0604020202020204" pitchFamily="34" charset="0"/>
              <a:buChar char="•"/>
            </a:pPr>
            <a:r>
              <a:rPr lang="en-IN" dirty="0">
                <a:effectLst/>
                <a:latin typeface="Gill Sans MT" panose="020B0502020104020203" pitchFamily="34" charset="77"/>
              </a:rPr>
              <a:t>pure white, or yellow. </a:t>
            </a:r>
            <a:endParaRPr lang="en-IN" sz="1200" dirty="0">
              <a:effectLst/>
              <a:latin typeface="Gill Sans MT" panose="020B0502020104020203" pitchFamily="34" charset="77"/>
            </a:endParaRPr>
          </a:p>
          <a:p>
            <a:pPr marL="742950" lvl="1" indent="-285750" algn="just" fontAlgn="auto">
              <a:buFont typeface="Arial" panose="020B0604020202020204" pitchFamily="34" charset="0"/>
              <a:buChar char="•"/>
            </a:pPr>
            <a:r>
              <a:rPr lang="en-IN" dirty="0">
                <a:effectLst/>
                <a:latin typeface="Gill Sans MT" panose="020B0502020104020203" pitchFamily="34" charset="77"/>
              </a:rPr>
              <a:t>—  To deemphasize an element, lowlight it in a dark value of the foreground </a:t>
            </a:r>
            <a:r>
              <a:rPr lang="en-IN" dirty="0" err="1">
                <a:effectLst/>
                <a:latin typeface="Gill Sans MT" panose="020B0502020104020203" pitchFamily="34" charset="77"/>
              </a:rPr>
              <a:t>color</a:t>
            </a:r>
            <a:r>
              <a:rPr lang="en-IN" dirty="0">
                <a:effectLst/>
                <a:latin typeface="Gill Sans MT" panose="020B0502020104020203" pitchFamily="34" charset="77"/>
              </a:rPr>
              <a:t>. </a:t>
            </a:r>
            <a:endParaRPr lang="en-IN" sz="1200" dirty="0">
              <a:effectLst/>
              <a:latin typeface="Gill Sans MT" panose="020B0502020104020203" pitchFamily="34" charset="77"/>
            </a:endParaRPr>
          </a:p>
          <a:p>
            <a:pPr algn="just" fontAlgn="auto">
              <a:buFont typeface="Arial" panose="020B0604020202020204" pitchFamily="34" charset="0"/>
              <a:buChar char="•"/>
            </a:pPr>
            <a:r>
              <a:rPr lang="en-IN" dirty="0">
                <a:effectLst/>
                <a:latin typeface="Gill Sans MT" panose="020B0502020104020203" pitchFamily="34" charset="77"/>
              </a:rPr>
              <a:t>Backgrounds: </a:t>
            </a:r>
            <a:endParaRPr lang="en-IN" sz="1200" dirty="0">
              <a:effectLst/>
              <a:latin typeface="Gill Sans MT" panose="020B0502020104020203" pitchFamily="34" charset="77"/>
            </a:endParaRPr>
          </a:p>
          <a:p>
            <a:pPr marL="742950" lvl="1" indent="-285750" algn="just" fontAlgn="auto">
              <a:buFont typeface="Arial" panose="020B0604020202020204" pitchFamily="34" charset="0"/>
              <a:buChar char="•"/>
            </a:pPr>
            <a:r>
              <a:rPr lang="en-IN" dirty="0">
                <a:effectLst/>
                <a:latin typeface="Gill Sans MT" panose="020B0502020104020203" pitchFamily="34" charset="77"/>
              </a:rPr>
              <a:t>—  Use a background </a:t>
            </a:r>
            <a:r>
              <a:rPr lang="en-IN" dirty="0" err="1">
                <a:effectLst/>
                <a:latin typeface="Gill Sans MT" panose="020B0502020104020203" pitchFamily="34" charset="77"/>
              </a:rPr>
              <a:t>color</a:t>
            </a:r>
            <a:r>
              <a:rPr lang="en-IN" dirty="0">
                <a:effectLst/>
                <a:latin typeface="Gill Sans MT" panose="020B0502020104020203" pitchFamily="34" charset="77"/>
              </a:rPr>
              <a:t> to organize a group of elements into a unified whole. </a:t>
            </a:r>
            <a:endParaRPr lang="en-IN" sz="1200" dirty="0">
              <a:effectLst/>
              <a:latin typeface="Gill Sans MT" panose="020B0502020104020203" pitchFamily="34" charset="77"/>
            </a:endParaRPr>
          </a:p>
          <a:p>
            <a:pPr marL="742950" lvl="1" indent="-285750" algn="just" fontAlgn="auto">
              <a:buFont typeface="Arial" panose="020B0604020202020204" pitchFamily="34" charset="0"/>
              <a:buChar char="•"/>
            </a:pPr>
            <a:r>
              <a:rPr lang="en-IN" dirty="0">
                <a:effectLst/>
                <a:latin typeface="Gill Sans MT" panose="020B0502020104020203" pitchFamily="34" charset="77"/>
              </a:rPr>
              <a:t>—  Use </a:t>
            </a:r>
            <a:r>
              <a:rPr lang="en-IN" dirty="0" err="1">
                <a:effectLst/>
                <a:latin typeface="Gill Sans MT" panose="020B0502020104020203" pitchFamily="34" charset="77"/>
              </a:rPr>
              <a:t>colors</a:t>
            </a:r>
            <a:r>
              <a:rPr lang="en-IN" dirty="0">
                <a:effectLst/>
                <a:latin typeface="Gill Sans MT" panose="020B0502020104020203" pitchFamily="34" charset="77"/>
              </a:rPr>
              <a:t> that do not compete with the foreground. </a:t>
            </a:r>
            <a:endParaRPr lang="en-IN" sz="1200" dirty="0">
              <a:effectLst/>
              <a:latin typeface="Gill Sans MT" panose="020B0502020104020203" pitchFamily="34" charset="77"/>
            </a:endParaRPr>
          </a:p>
          <a:p>
            <a:pPr marL="742950" lvl="1" indent="-285750" algn="just" fontAlgn="auto">
              <a:buFont typeface="Arial" panose="020B0604020202020204" pitchFamily="34" charset="0"/>
              <a:buChar char="•"/>
            </a:pPr>
            <a:r>
              <a:rPr lang="en-IN" dirty="0">
                <a:effectLst/>
                <a:latin typeface="Gill Sans MT" panose="020B0502020104020203" pitchFamily="34" charset="77"/>
              </a:rPr>
              <a:t>—  Use </a:t>
            </a:r>
            <a:endParaRPr lang="en-IN" sz="1200" dirty="0">
              <a:effectLst/>
              <a:latin typeface="Gill Sans MT" panose="020B0502020104020203" pitchFamily="34" charset="77"/>
            </a:endParaRPr>
          </a:p>
          <a:p>
            <a:pPr marL="1143000" lvl="2" indent="-228600" algn="just" fontAlgn="auto">
              <a:buFont typeface="Arial" panose="020B0604020202020204" pitchFamily="34" charset="0"/>
              <a:buChar char="•"/>
            </a:pPr>
            <a:r>
              <a:rPr lang="en-IN" dirty="0">
                <a:effectLst/>
                <a:latin typeface="Gill Sans MT" panose="020B0502020104020203" pitchFamily="34" charset="77"/>
              </a:rPr>
              <a:t>Light-</a:t>
            </a:r>
            <a:r>
              <a:rPr lang="en-IN" dirty="0" err="1">
                <a:effectLst/>
                <a:latin typeface="Gill Sans MT" panose="020B0502020104020203" pitchFamily="34" charset="77"/>
              </a:rPr>
              <a:t>colored</a:t>
            </a:r>
            <a:r>
              <a:rPr lang="en-IN" dirty="0">
                <a:effectLst/>
                <a:latin typeface="Gill Sans MT" panose="020B0502020104020203" pitchFamily="34" charset="77"/>
              </a:rPr>
              <a:t> backgrounds of low intensity: off-white or light </a:t>
            </a:r>
            <a:r>
              <a:rPr lang="en-IN" dirty="0" err="1">
                <a:effectLst/>
                <a:latin typeface="Gill Sans MT" panose="020B0502020104020203" pitchFamily="34" charset="77"/>
              </a:rPr>
              <a:t>gray</a:t>
            </a:r>
            <a:r>
              <a:rPr lang="en-IN" dirty="0">
                <a:effectLst/>
                <a:latin typeface="Gill Sans MT" panose="020B0502020104020203" pitchFamily="34" charset="77"/>
              </a:rPr>
              <a:t>. </a:t>
            </a:r>
          </a:p>
          <a:p>
            <a:pPr marL="1143000" lvl="2" indent="-228600" algn="just" fontAlgn="auto">
              <a:buFont typeface="Arial" panose="020B0604020202020204" pitchFamily="34" charset="0"/>
              <a:buChar char="•"/>
            </a:pPr>
            <a:r>
              <a:rPr lang="en-IN" dirty="0">
                <a:effectLst/>
                <a:latin typeface="Gill Sans MT" panose="020B0502020104020203" pitchFamily="34" charset="77"/>
              </a:rPr>
              <a:t>Desaturated </a:t>
            </a:r>
            <a:r>
              <a:rPr lang="en-IN" dirty="0" err="1">
                <a:effectLst/>
                <a:latin typeface="Gill Sans MT" panose="020B0502020104020203" pitchFamily="34" charset="77"/>
              </a:rPr>
              <a:t>colors</a:t>
            </a:r>
            <a:r>
              <a:rPr lang="en-IN" dirty="0">
                <a:effectLst/>
                <a:latin typeface="Gill Sans MT" panose="020B0502020104020203" pitchFamily="34" charset="77"/>
              </a:rPr>
              <a:t>. </a:t>
            </a:r>
          </a:p>
          <a:p>
            <a:pPr marL="1143000" lvl="2" indent="-228600" algn="just" fontAlgn="auto">
              <a:buFont typeface="Arial" panose="020B0604020202020204" pitchFamily="34" charset="0"/>
              <a:buChar char="•"/>
            </a:pPr>
            <a:r>
              <a:rPr lang="en-IN" dirty="0">
                <a:effectLst/>
                <a:latin typeface="Gill Sans MT" panose="020B0502020104020203" pitchFamily="34" charset="77"/>
              </a:rPr>
              <a:t>Cool, dark </a:t>
            </a:r>
            <a:r>
              <a:rPr lang="en-IN" dirty="0" err="1">
                <a:effectLst/>
                <a:latin typeface="Gill Sans MT" panose="020B0502020104020203" pitchFamily="34" charset="77"/>
              </a:rPr>
              <a:t>colors</a:t>
            </a:r>
            <a:r>
              <a:rPr lang="en-IN" dirty="0">
                <a:effectLst/>
                <a:latin typeface="Gill Sans MT" panose="020B0502020104020203" pitchFamily="34" charset="77"/>
              </a:rPr>
              <a:t> such as blue or black. </a:t>
            </a:r>
          </a:p>
          <a:p>
            <a:pPr marL="1143000" lvl="2" indent="-228600" algn="just" fontAlgn="auto">
              <a:buFont typeface="Arial" panose="020B0604020202020204" pitchFamily="34" charset="0"/>
              <a:buChar char="•"/>
            </a:pPr>
            <a:r>
              <a:rPr lang="en-IN" dirty="0" err="1">
                <a:effectLst/>
                <a:latin typeface="Gill Sans MT" panose="020B0502020104020203" pitchFamily="34" charset="77"/>
              </a:rPr>
              <a:t>Colors</a:t>
            </a:r>
            <a:r>
              <a:rPr lang="en-IN" dirty="0">
                <a:effectLst/>
                <a:latin typeface="Gill Sans MT" panose="020B0502020104020203" pitchFamily="34" charset="77"/>
              </a:rPr>
              <a:t> on the spectral extremes. </a:t>
            </a:r>
          </a:p>
          <a:p>
            <a:pPr algn="just"/>
            <a:r>
              <a:rPr lang="en-IN" sz="3200" dirty="0">
                <a:effectLst/>
                <a:latin typeface="Gill Sans MT" panose="020B0502020104020203" pitchFamily="34" charset="77"/>
              </a:rPr>
              <a:t>. </a:t>
            </a:r>
            <a:endParaRPr lang="en-IN" sz="3200" dirty="0">
              <a:latin typeface="Gill Sans MT" panose="020B0502020104020203" pitchFamily="34" charset="77"/>
            </a:endParaRPr>
          </a:p>
        </p:txBody>
      </p:sp>
      <p:pic>
        <p:nvPicPr>
          <p:cNvPr id="2049" name="Picture 3" descr="page738image21185760">
            <a:extLst>
              <a:ext uri="{FF2B5EF4-FFF2-40B4-BE49-F238E27FC236}">
                <a16:creationId xmlns:a16="http://schemas.microsoft.com/office/drawing/2014/main" id="{6E5A7853-90C5-3345-751A-2720FA10C0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584700"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30571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3127-C2B1-EEA5-5CAF-7643FD8692B7}"/>
              </a:ext>
            </a:extLst>
          </p:cNvPr>
          <p:cNvSpPr>
            <a:spLocks noGrp="1"/>
          </p:cNvSpPr>
          <p:nvPr>
            <p:ph type="title"/>
          </p:nvPr>
        </p:nvSpPr>
        <p:spPr>
          <a:xfrm>
            <a:off x="723054" y="97536"/>
            <a:ext cx="8596668" cy="1320800"/>
          </a:xfrm>
        </p:spPr>
        <p:txBody>
          <a:bodyPr>
            <a:normAutofit/>
          </a:bodyPr>
          <a:lstStyle/>
          <a:p>
            <a:r>
              <a:rPr lang="en-IN" sz="2400" b="0" dirty="0">
                <a:effectLst/>
                <a:latin typeface="Formata"/>
              </a:rPr>
              <a:t>Three-Dimensional Look </a:t>
            </a:r>
            <a:endParaRPr lang="en-IN" sz="1600" dirty="0"/>
          </a:p>
        </p:txBody>
      </p:sp>
      <p:sp>
        <p:nvSpPr>
          <p:cNvPr id="7" name="TextBox 6">
            <a:extLst>
              <a:ext uri="{FF2B5EF4-FFF2-40B4-BE49-F238E27FC236}">
                <a16:creationId xmlns:a16="http://schemas.microsoft.com/office/drawing/2014/main" id="{A13183E5-635D-E4D8-0B7C-0C5241DD2EAC}"/>
              </a:ext>
            </a:extLst>
          </p:cNvPr>
          <p:cNvSpPr txBox="1"/>
          <p:nvPr/>
        </p:nvSpPr>
        <p:spPr>
          <a:xfrm>
            <a:off x="201168" y="757936"/>
            <a:ext cx="8887968" cy="3970318"/>
          </a:xfrm>
          <a:prstGeom prst="rect">
            <a:avLst/>
          </a:prstGeom>
          <a:noFill/>
        </p:spPr>
        <p:txBody>
          <a:bodyPr wrap="square">
            <a:spAutoFit/>
          </a:bodyPr>
          <a:lstStyle/>
          <a:p>
            <a:pPr algn="just"/>
            <a:r>
              <a:rPr lang="en-IN" sz="2000" dirty="0">
                <a:effectLst/>
                <a:latin typeface="Gill Sans MT" panose="020B0502020104020203" pitchFamily="34" charset="77"/>
              </a:rPr>
              <a:t>■ </a:t>
            </a:r>
            <a:r>
              <a:rPr lang="en-IN" sz="2400" dirty="0">
                <a:effectLst/>
                <a:latin typeface="Gill Sans MT" panose="020B0502020104020203" pitchFamily="34" charset="77"/>
              </a:rPr>
              <a:t>Use at least five </a:t>
            </a:r>
            <a:r>
              <a:rPr lang="en-IN" sz="2400" dirty="0" err="1">
                <a:effectLst/>
                <a:latin typeface="Gill Sans MT" panose="020B0502020104020203" pitchFamily="34" charset="77"/>
              </a:rPr>
              <a:t>colors</a:t>
            </a:r>
            <a:r>
              <a:rPr lang="en-IN" sz="2400" dirty="0">
                <a:effectLst/>
                <a:latin typeface="Gill Sans MT" panose="020B0502020104020203" pitchFamily="34" charset="77"/>
              </a:rPr>
              <a:t> or </a:t>
            </a:r>
            <a:r>
              <a:rPr lang="en-IN" sz="2400" dirty="0" err="1">
                <a:effectLst/>
                <a:latin typeface="Gill Sans MT" panose="020B0502020104020203" pitchFamily="34" charset="77"/>
              </a:rPr>
              <a:t>color</a:t>
            </a:r>
            <a:r>
              <a:rPr lang="en-IN" sz="2400" dirty="0">
                <a:effectLst/>
                <a:latin typeface="Gill Sans MT" panose="020B0502020104020203" pitchFamily="34" charset="77"/>
              </a:rPr>
              <a:t> values to create a 3-D look on a screen. </a:t>
            </a:r>
          </a:p>
          <a:p>
            <a:pPr algn="just"/>
            <a:r>
              <a:rPr lang="en-IN" sz="2400" dirty="0">
                <a:effectLst/>
                <a:latin typeface="Gill Sans MT" panose="020B0502020104020203" pitchFamily="34" charset="77"/>
              </a:rPr>
              <a:t>— Background: the control itself and the window on which it appears</a:t>
            </a:r>
          </a:p>
          <a:p>
            <a:pPr algn="just"/>
            <a:r>
              <a:rPr lang="en-IN" sz="2400" dirty="0">
                <a:effectLst/>
                <a:latin typeface="Gill Sans MT" panose="020B0502020104020203" pitchFamily="34" charset="77"/>
              </a:rPr>
              <a:t> — Foreground: captions and lines for buttons, icons, and other objects. </a:t>
            </a:r>
            <a:endParaRPr lang="en-IN" sz="4000" dirty="0">
              <a:latin typeface="Gill Sans MT" panose="020B0502020104020203" pitchFamily="34" charset="77"/>
            </a:endParaRPr>
          </a:p>
          <a:p>
            <a:pPr algn="just"/>
            <a:r>
              <a:rPr lang="en-IN" sz="2400" dirty="0">
                <a:effectLst/>
                <a:latin typeface="Gill Sans MT" panose="020B0502020104020203" pitchFamily="34" charset="77"/>
              </a:rPr>
              <a:t>• Usually black or white. </a:t>
            </a:r>
            <a:endParaRPr lang="en-IN" sz="4000" dirty="0">
              <a:latin typeface="Gill Sans MT" panose="020B0502020104020203" pitchFamily="34" charset="77"/>
            </a:endParaRPr>
          </a:p>
          <a:p>
            <a:pPr algn="just"/>
            <a:r>
              <a:rPr lang="en-IN" sz="2400" dirty="0">
                <a:effectLst/>
                <a:latin typeface="Gill Sans MT" panose="020B0502020104020203" pitchFamily="34" charset="77"/>
              </a:rPr>
              <a:t>— Selected mode: the </a:t>
            </a:r>
            <a:r>
              <a:rPr lang="en-IN" sz="2400" dirty="0" err="1">
                <a:effectLst/>
                <a:latin typeface="Gill Sans MT" panose="020B0502020104020203" pitchFamily="34" charset="77"/>
              </a:rPr>
              <a:t>color</a:t>
            </a:r>
            <a:r>
              <a:rPr lang="en-IN" sz="2400" dirty="0">
                <a:effectLst/>
                <a:latin typeface="Gill Sans MT" panose="020B0502020104020203" pitchFamily="34" charset="77"/>
              </a:rPr>
              <a:t> used when the item is selected.</a:t>
            </a:r>
            <a:br>
              <a:rPr lang="en-IN" sz="2400" dirty="0">
                <a:effectLst/>
                <a:latin typeface="Gill Sans MT" panose="020B0502020104020203" pitchFamily="34" charset="77"/>
              </a:rPr>
            </a:br>
            <a:r>
              <a:rPr lang="en-IN" sz="2400" dirty="0">
                <a:effectLst/>
                <a:latin typeface="Gill Sans MT" panose="020B0502020104020203" pitchFamily="34" charset="77"/>
              </a:rPr>
              <a:t>— Top shadow: the bezel on the top and left of the control.</a:t>
            </a:r>
            <a:br>
              <a:rPr lang="en-IN" sz="2400" dirty="0">
                <a:effectLst/>
                <a:latin typeface="Gill Sans MT" panose="020B0502020104020203" pitchFamily="34" charset="77"/>
              </a:rPr>
            </a:br>
            <a:r>
              <a:rPr lang="en-IN" sz="2400" dirty="0">
                <a:effectLst/>
                <a:latin typeface="Gill Sans MT" panose="020B0502020104020203" pitchFamily="34" charset="77"/>
              </a:rPr>
              <a:t>–– Bottom shadow: the bezel on the bottom and right of the control. </a:t>
            </a:r>
            <a:endParaRPr lang="en-IN" sz="4000" dirty="0">
              <a:latin typeface="Gill Sans MT" panose="020B0502020104020203" pitchFamily="34" charset="77"/>
            </a:endParaRPr>
          </a:p>
          <a:p>
            <a:pPr algn="just" fontAlgn="auto">
              <a:buFont typeface="Arial" panose="020B0604020202020204" pitchFamily="34" charset="0"/>
              <a:buChar char="•"/>
            </a:pPr>
            <a:endParaRPr lang="en-IN" sz="3600" dirty="0">
              <a:latin typeface="Gill Sans MT" panose="020B0502020104020203" pitchFamily="34" charset="77"/>
            </a:endParaRPr>
          </a:p>
        </p:txBody>
      </p:sp>
      <p:pic>
        <p:nvPicPr>
          <p:cNvPr id="2049" name="Picture 3" descr="page738image21185760">
            <a:extLst>
              <a:ext uri="{FF2B5EF4-FFF2-40B4-BE49-F238E27FC236}">
                <a16:creationId xmlns:a16="http://schemas.microsoft.com/office/drawing/2014/main" id="{6E5A7853-90C5-3345-751A-2720FA10C0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584700"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58122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3127-C2B1-EEA5-5CAF-7643FD8692B7}"/>
              </a:ext>
            </a:extLst>
          </p:cNvPr>
          <p:cNvSpPr>
            <a:spLocks noGrp="1"/>
          </p:cNvSpPr>
          <p:nvPr>
            <p:ph type="title"/>
          </p:nvPr>
        </p:nvSpPr>
        <p:spPr>
          <a:xfrm>
            <a:off x="723054" y="97536"/>
            <a:ext cx="8596668" cy="1320800"/>
          </a:xfrm>
        </p:spPr>
        <p:txBody>
          <a:bodyPr>
            <a:normAutofit/>
          </a:bodyPr>
          <a:lstStyle/>
          <a:p>
            <a:r>
              <a:rPr lang="en-IN" sz="2000" b="0" dirty="0" err="1">
                <a:effectLst/>
                <a:latin typeface="Gill Sans MT" panose="020B0502020104020203" pitchFamily="34" charset="77"/>
              </a:rPr>
              <a:t>Color</a:t>
            </a:r>
            <a:r>
              <a:rPr lang="en-IN" sz="2000" b="0" dirty="0">
                <a:effectLst/>
                <a:latin typeface="Gill Sans MT" panose="020B0502020104020203" pitchFamily="34" charset="77"/>
              </a:rPr>
              <a:t> Palette, Defaults, and Customization </a:t>
            </a:r>
            <a:endParaRPr lang="en-IN" sz="1400" dirty="0">
              <a:effectLst/>
              <a:latin typeface="Gill Sans MT" panose="020B0502020104020203" pitchFamily="34" charset="77"/>
            </a:endParaRPr>
          </a:p>
        </p:txBody>
      </p:sp>
      <p:sp>
        <p:nvSpPr>
          <p:cNvPr id="7" name="TextBox 6">
            <a:extLst>
              <a:ext uri="{FF2B5EF4-FFF2-40B4-BE49-F238E27FC236}">
                <a16:creationId xmlns:a16="http://schemas.microsoft.com/office/drawing/2014/main" id="{A13183E5-635D-E4D8-0B7C-0C5241DD2EAC}"/>
              </a:ext>
            </a:extLst>
          </p:cNvPr>
          <p:cNvSpPr txBox="1"/>
          <p:nvPr/>
        </p:nvSpPr>
        <p:spPr>
          <a:xfrm>
            <a:off x="979086" y="757936"/>
            <a:ext cx="9097602" cy="3231654"/>
          </a:xfrm>
          <a:prstGeom prst="rect">
            <a:avLst/>
          </a:prstGeom>
          <a:noFill/>
        </p:spPr>
        <p:txBody>
          <a:bodyPr wrap="square">
            <a:spAutoFit/>
          </a:bodyPr>
          <a:lstStyle/>
          <a:p>
            <a:pPr fontAlgn="auto">
              <a:buFont typeface="Arial" panose="020B0604020202020204" pitchFamily="34" charset="0"/>
              <a:buChar char="•"/>
            </a:pPr>
            <a:r>
              <a:rPr lang="en-IN" sz="2400" dirty="0">
                <a:effectLst/>
                <a:latin typeface="Gill Sans MT" panose="020B0502020104020203" pitchFamily="34" charset="77"/>
              </a:rPr>
              <a:t>Permit users to customize their </a:t>
            </a:r>
            <a:r>
              <a:rPr lang="en-IN" sz="2400" dirty="0" err="1">
                <a:effectLst/>
                <a:latin typeface="Gill Sans MT" panose="020B0502020104020203" pitchFamily="34" charset="77"/>
              </a:rPr>
              <a:t>colors</a:t>
            </a:r>
            <a:r>
              <a:rPr lang="en-IN" sz="2400" dirty="0">
                <a:effectLst/>
                <a:latin typeface="Gill Sans MT" panose="020B0502020104020203" pitchFamily="34" charset="77"/>
              </a:rPr>
              <a:t>. </a:t>
            </a:r>
          </a:p>
          <a:p>
            <a:pPr fontAlgn="auto">
              <a:buFont typeface="Arial" panose="020B0604020202020204" pitchFamily="34" charset="0"/>
              <a:buChar char="•"/>
            </a:pPr>
            <a:r>
              <a:rPr lang="en-IN" sz="2400" dirty="0">
                <a:effectLst/>
                <a:latin typeface="Gill Sans MT" panose="020B0502020104020203" pitchFamily="34" charset="77"/>
              </a:rPr>
              <a:t>Provide a default set of </a:t>
            </a:r>
            <a:r>
              <a:rPr lang="en-IN" sz="2400" dirty="0" err="1">
                <a:effectLst/>
                <a:latin typeface="Gill Sans MT" panose="020B0502020104020203" pitchFamily="34" charset="77"/>
              </a:rPr>
              <a:t>colors</a:t>
            </a:r>
            <a:r>
              <a:rPr lang="en-IN" sz="2400" dirty="0">
                <a:effectLst/>
                <a:latin typeface="Gill Sans MT" panose="020B0502020104020203" pitchFamily="34" charset="77"/>
              </a:rPr>
              <a:t> for all screen components. </a:t>
            </a:r>
          </a:p>
          <a:p>
            <a:pPr fontAlgn="auto">
              <a:buFont typeface="Arial" panose="020B0604020202020204" pitchFamily="34" charset="0"/>
              <a:buChar char="•"/>
            </a:pPr>
            <a:r>
              <a:rPr lang="en-IN" sz="2400" dirty="0">
                <a:effectLst/>
                <a:latin typeface="Gill Sans MT" panose="020B0502020104020203" pitchFamily="34" charset="77"/>
              </a:rPr>
              <a:t>Provide a palette of six or seven foreground </a:t>
            </a:r>
            <a:r>
              <a:rPr lang="en-IN" sz="2400" dirty="0" err="1">
                <a:effectLst/>
                <a:latin typeface="Gill Sans MT" panose="020B0502020104020203" pitchFamily="34" charset="77"/>
              </a:rPr>
              <a:t>colors</a:t>
            </a:r>
            <a:r>
              <a:rPr lang="en-IN" sz="2400" dirty="0">
                <a:effectLst/>
                <a:latin typeface="Gill Sans MT" panose="020B0502020104020203" pitchFamily="34" charset="77"/>
              </a:rPr>
              <a:t>. </a:t>
            </a:r>
          </a:p>
          <a:p>
            <a:pPr fontAlgn="auto">
              <a:buFont typeface="Arial" panose="020B0604020202020204" pitchFamily="34" charset="0"/>
              <a:buChar char="•"/>
            </a:pPr>
            <a:r>
              <a:rPr lang="en-IN" sz="2400" dirty="0">
                <a:effectLst/>
                <a:latin typeface="Gill Sans MT" panose="020B0502020104020203" pitchFamily="34" charset="77"/>
              </a:rPr>
              <a:t>— Provide two to five values or lightness shades for each foreground </a:t>
            </a:r>
            <a:r>
              <a:rPr lang="en-IN" sz="2400" dirty="0" err="1">
                <a:effectLst/>
                <a:latin typeface="Gill Sans MT" panose="020B0502020104020203" pitchFamily="34" charset="77"/>
              </a:rPr>
              <a:t>color</a:t>
            </a:r>
            <a:r>
              <a:rPr lang="en-IN" sz="2400" dirty="0">
                <a:effectLst/>
                <a:latin typeface="Gill Sans MT" panose="020B0502020104020203" pitchFamily="34" charset="77"/>
              </a:rPr>
              <a:t>. </a:t>
            </a:r>
          </a:p>
          <a:p>
            <a:pPr fontAlgn="auto">
              <a:buFont typeface="Arial" panose="020B0604020202020204" pitchFamily="34" charset="0"/>
              <a:buChar char="•"/>
            </a:pPr>
            <a:r>
              <a:rPr lang="en-IN" sz="2400" dirty="0">
                <a:effectLst/>
                <a:latin typeface="Gill Sans MT" panose="020B0502020104020203" pitchFamily="34" charset="77"/>
              </a:rPr>
              <a:t>Provide a palette of six or seven background </a:t>
            </a:r>
            <a:r>
              <a:rPr lang="en-IN" sz="2400" dirty="0" err="1">
                <a:effectLst/>
                <a:latin typeface="Gill Sans MT" panose="020B0502020104020203" pitchFamily="34" charset="77"/>
              </a:rPr>
              <a:t>colors</a:t>
            </a:r>
            <a:r>
              <a:rPr lang="en-IN" sz="2400" dirty="0">
                <a:effectLst/>
                <a:latin typeface="Gill Sans MT" panose="020B0502020104020203" pitchFamily="34" charset="77"/>
              </a:rPr>
              <a:t>. </a:t>
            </a:r>
          </a:p>
          <a:p>
            <a:pPr fontAlgn="auto">
              <a:buFont typeface="Arial" panose="020B0604020202020204" pitchFamily="34" charset="0"/>
              <a:buChar char="•"/>
            </a:pPr>
            <a:r>
              <a:rPr lang="en-IN" sz="2400" dirty="0">
                <a:effectLst/>
                <a:latin typeface="Gill Sans MT" panose="020B0502020104020203" pitchFamily="34" charset="77"/>
              </a:rPr>
              <a:t>Never refer to a screen element by its </a:t>
            </a:r>
            <a:r>
              <a:rPr lang="en-IN" sz="2400" dirty="0" err="1">
                <a:effectLst/>
                <a:latin typeface="Gill Sans MT" panose="020B0502020104020203" pitchFamily="34" charset="77"/>
              </a:rPr>
              <a:t>color</a:t>
            </a:r>
            <a:r>
              <a:rPr lang="en-IN" sz="2400" dirty="0">
                <a:effectLst/>
                <a:latin typeface="Gill Sans MT" panose="020B0502020104020203" pitchFamily="34" charset="77"/>
              </a:rPr>
              <a:t>. </a:t>
            </a:r>
          </a:p>
          <a:p>
            <a:pPr algn="just"/>
            <a:endParaRPr lang="en-IN" sz="3600" dirty="0">
              <a:latin typeface="Gill Sans MT" panose="020B0502020104020203" pitchFamily="34" charset="77"/>
            </a:endParaRPr>
          </a:p>
        </p:txBody>
      </p:sp>
      <p:pic>
        <p:nvPicPr>
          <p:cNvPr id="2049" name="Picture 3" descr="page738image21185760">
            <a:extLst>
              <a:ext uri="{FF2B5EF4-FFF2-40B4-BE49-F238E27FC236}">
                <a16:creationId xmlns:a16="http://schemas.microsoft.com/office/drawing/2014/main" id="{6E5A7853-90C5-3345-751A-2720FA10C0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584700"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0376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a:xfrm>
            <a:off x="866379" y="0"/>
            <a:ext cx="8596668" cy="1320800"/>
          </a:xfrm>
        </p:spPr>
        <p:txBody>
          <a:bodyPr/>
          <a:lstStyle/>
          <a:p>
            <a:pPr algn="ctr"/>
            <a:r>
              <a:rPr lang="en-US" b="1" dirty="0">
                <a:latin typeface="Gill Sans MT" panose="020B0502020104020203" pitchFamily="34" charset="77"/>
              </a:rPr>
              <a:t>1.BUTTONS</a:t>
            </a:r>
          </a:p>
        </p:txBody>
      </p:sp>
      <p:sp>
        <p:nvSpPr>
          <p:cNvPr id="5" name="TextBox 4">
            <a:extLst>
              <a:ext uri="{FF2B5EF4-FFF2-40B4-BE49-F238E27FC236}">
                <a16:creationId xmlns:a16="http://schemas.microsoft.com/office/drawing/2014/main" id="{1E4EC005-9780-95CD-97C1-59A911CA3108}"/>
              </a:ext>
            </a:extLst>
          </p:cNvPr>
          <p:cNvSpPr txBox="1"/>
          <p:nvPr/>
        </p:nvSpPr>
        <p:spPr>
          <a:xfrm>
            <a:off x="632676" y="1443841"/>
            <a:ext cx="9064074" cy="5016758"/>
          </a:xfrm>
          <a:prstGeom prst="rect">
            <a:avLst/>
          </a:prstGeom>
          <a:noFill/>
        </p:spPr>
        <p:txBody>
          <a:bodyPr wrap="square">
            <a:spAutoFit/>
          </a:bodyPr>
          <a:lstStyle/>
          <a:p>
            <a:pPr fontAlgn="auto"/>
            <a:r>
              <a:rPr lang="en-IN" sz="2000" dirty="0">
                <a:effectLst/>
                <a:latin typeface="Gill Sans MT" panose="020B0502020104020203" pitchFamily="34" charset="77"/>
              </a:rPr>
              <a:t>Advantages: </a:t>
            </a:r>
            <a:endParaRPr lang="en-IN" sz="1400" dirty="0">
              <a:effectLst/>
              <a:latin typeface="Gill Sans MT" panose="020B0502020104020203" pitchFamily="34" charset="77"/>
            </a:endParaRPr>
          </a:p>
          <a:p>
            <a:pPr lvl="1" fontAlgn="auto"/>
            <a:r>
              <a:rPr lang="en-IN" sz="2000" dirty="0">
                <a:effectLst/>
                <a:latin typeface="Gill Sans MT" panose="020B0502020104020203" pitchFamily="34" charset="77"/>
              </a:rPr>
              <a:t>—  Always visible, reminding one of the choices available. </a:t>
            </a:r>
            <a:endParaRPr lang="en-IN" sz="1400" dirty="0">
              <a:effectLst/>
              <a:latin typeface="Gill Sans MT" panose="020B0502020104020203" pitchFamily="34" charset="77"/>
            </a:endParaRPr>
          </a:p>
          <a:p>
            <a:pPr lvl="1" fontAlgn="auto"/>
            <a:r>
              <a:rPr lang="en-IN" sz="2000" dirty="0">
                <a:effectLst/>
                <a:latin typeface="Gill Sans MT" panose="020B0502020104020203" pitchFamily="34" charset="77"/>
              </a:rPr>
              <a:t>—  Convenient. </a:t>
            </a:r>
            <a:endParaRPr lang="en-IN" sz="1400" dirty="0">
              <a:effectLst/>
              <a:latin typeface="Gill Sans MT" panose="020B0502020104020203" pitchFamily="34" charset="77"/>
            </a:endParaRPr>
          </a:p>
          <a:p>
            <a:pPr lvl="1" fontAlgn="auto"/>
            <a:r>
              <a:rPr lang="en-IN" sz="2000" dirty="0">
                <a:effectLst/>
                <a:latin typeface="Gill Sans MT" panose="020B0502020104020203" pitchFamily="34" charset="77"/>
              </a:rPr>
              <a:t>—  Can be logically organized in the work area. </a:t>
            </a:r>
            <a:endParaRPr lang="en-IN" sz="1400" dirty="0">
              <a:effectLst/>
              <a:latin typeface="Gill Sans MT" panose="020B0502020104020203" pitchFamily="34" charset="77"/>
            </a:endParaRPr>
          </a:p>
          <a:p>
            <a:pPr lvl="1" fontAlgn="auto"/>
            <a:r>
              <a:rPr lang="en-IN" sz="2000" dirty="0">
                <a:effectLst/>
                <a:latin typeface="Gill Sans MT" panose="020B0502020104020203" pitchFamily="34" charset="77"/>
              </a:rPr>
              <a:t>—  Can provide meaningful descriptions of the actions that will be performed. </a:t>
            </a:r>
            <a:endParaRPr lang="en-IN" sz="1400" dirty="0">
              <a:effectLst/>
              <a:latin typeface="Gill Sans MT" panose="020B0502020104020203" pitchFamily="34" charset="77"/>
            </a:endParaRPr>
          </a:p>
          <a:p>
            <a:pPr lvl="1" fontAlgn="auto"/>
            <a:r>
              <a:rPr lang="en-IN" sz="2000" dirty="0">
                <a:effectLst/>
                <a:latin typeface="Gill Sans MT" panose="020B0502020104020203" pitchFamily="34" charset="77"/>
              </a:rPr>
              <a:t>—  Larger size generally provides faster selection target. </a:t>
            </a:r>
            <a:endParaRPr lang="en-IN" sz="1400" dirty="0">
              <a:effectLst/>
              <a:latin typeface="Gill Sans MT" panose="020B0502020104020203" pitchFamily="34" charset="77"/>
            </a:endParaRPr>
          </a:p>
          <a:p>
            <a:pPr lvl="1" fontAlgn="auto"/>
            <a:r>
              <a:rPr lang="en-IN" sz="2000" dirty="0">
                <a:effectLst/>
                <a:latin typeface="Gill Sans MT" panose="020B0502020104020203" pitchFamily="34" charset="77"/>
              </a:rPr>
              <a:t>—  Can possess 3-D appearance: </a:t>
            </a:r>
            <a:endParaRPr lang="en-IN" sz="1400" dirty="0">
              <a:effectLst/>
              <a:latin typeface="Gill Sans MT" panose="020B0502020104020203" pitchFamily="34" charset="77"/>
            </a:endParaRPr>
          </a:p>
          <a:p>
            <a:pPr lvl="2" fontAlgn="auto"/>
            <a:r>
              <a:rPr lang="en-IN" sz="2000" dirty="0">
                <a:effectLst/>
                <a:latin typeface="Gill Sans MT" panose="020B0502020104020203" pitchFamily="34" charset="77"/>
              </a:rPr>
              <a:t>Adds an aesthetically pleasing style to the screen. </a:t>
            </a:r>
          </a:p>
          <a:p>
            <a:pPr lvl="2" fontAlgn="auto"/>
            <a:r>
              <a:rPr lang="en-IN" sz="2000" dirty="0">
                <a:effectLst/>
                <a:latin typeface="Gill Sans MT" panose="020B0502020104020203" pitchFamily="34" charset="77"/>
              </a:rPr>
              <a:t>Provides visual feedback through button movement when activated. </a:t>
            </a:r>
          </a:p>
          <a:p>
            <a:pPr lvl="1" fontAlgn="auto"/>
            <a:r>
              <a:rPr lang="en-IN" sz="2000" dirty="0">
                <a:effectLst/>
                <a:latin typeface="Gill Sans MT" panose="020B0502020104020203" pitchFamily="34" charset="77"/>
              </a:rPr>
              <a:t>—  May permit use of keyboard equivalents and accelerators. </a:t>
            </a:r>
            <a:endParaRPr lang="en-IN" sz="1400" dirty="0">
              <a:effectLst/>
              <a:latin typeface="Gill Sans MT" panose="020B0502020104020203" pitchFamily="34" charset="77"/>
            </a:endParaRPr>
          </a:p>
          <a:p>
            <a:pPr lvl="1" fontAlgn="auto"/>
            <a:r>
              <a:rPr lang="en-IN" sz="2000" dirty="0">
                <a:effectLst/>
                <a:latin typeface="Gill Sans MT" panose="020B0502020104020203" pitchFamily="34" charset="77"/>
              </a:rPr>
              <a:t>—  Faster than using a two-step menu bar/pull-down sequence. </a:t>
            </a:r>
            <a:endParaRPr lang="en-IN" sz="1400" dirty="0">
              <a:effectLst/>
              <a:latin typeface="Gill Sans MT" panose="020B0502020104020203" pitchFamily="34" charset="77"/>
            </a:endParaRPr>
          </a:p>
          <a:p>
            <a:pPr fontAlgn="auto"/>
            <a:r>
              <a:rPr lang="en-IN" sz="2000" dirty="0">
                <a:effectLst/>
                <a:latin typeface="Gill Sans MT" panose="020B0502020104020203" pitchFamily="34" charset="77"/>
              </a:rPr>
              <a:t>Disadvantages:</a:t>
            </a:r>
            <a:br>
              <a:rPr lang="en-IN" sz="2000" dirty="0">
                <a:effectLst/>
                <a:latin typeface="Gill Sans MT" panose="020B0502020104020203" pitchFamily="34" charset="77"/>
              </a:rPr>
            </a:br>
            <a:r>
              <a:rPr lang="en-IN" sz="2000" dirty="0">
                <a:effectLst/>
                <a:latin typeface="Gill Sans MT" panose="020B0502020104020203" pitchFamily="34" charset="77"/>
              </a:rPr>
              <a:t>— Consumes screen space.</a:t>
            </a:r>
            <a:br>
              <a:rPr lang="en-IN" sz="2000" dirty="0">
                <a:effectLst/>
                <a:latin typeface="Gill Sans MT" panose="020B0502020104020203" pitchFamily="34" charset="77"/>
              </a:rPr>
            </a:br>
            <a:r>
              <a:rPr lang="en-IN" sz="2000" dirty="0">
                <a:effectLst/>
                <a:latin typeface="Gill Sans MT" panose="020B0502020104020203" pitchFamily="34" charset="77"/>
              </a:rPr>
              <a:t>— Size limits the number that may be displayed.</a:t>
            </a:r>
            <a:br>
              <a:rPr lang="en-IN" sz="2000" dirty="0">
                <a:effectLst/>
                <a:latin typeface="Gill Sans MT" panose="020B0502020104020203" pitchFamily="34" charset="77"/>
              </a:rPr>
            </a:br>
            <a:r>
              <a:rPr lang="en-IN" sz="2000" dirty="0">
                <a:effectLst/>
                <a:latin typeface="Gill Sans MT" panose="020B0502020104020203" pitchFamily="34" charset="77"/>
              </a:rPr>
              <a:t>— Requires looking away from main working area to activate. — Requires moving the pointer to select. </a:t>
            </a:r>
            <a:endParaRPr lang="en-IN" sz="1400" dirty="0">
              <a:effectLst/>
              <a:latin typeface="Gill Sans MT" panose="020B0502020104020203" pitchFamily="34" charset="77"/>
            </a:endParaRPr>
          </a:p>
        </p:txBody>
      </p:sp>
    </p:spTree>
    <p:extLst>
      <p:ext uri="{BB962C8B-B14F-4D97-AF65-F5344CB8AC3E}">
        <p14:creationId xmlns:p14="http://schemas.microsoft.com/office/powerpoint/2010/main" val="2105362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3127-C2B1-EEA5-5CAF-7643FD8692B7}"/>
              </a:ext>
            </a:extLst>
          </p:cNvPr>
          <p:cNvSpPr>
            <a:spLocks noGrp="1"/>
          </p:cNvSpPr>
          <p:nvPr>
            <p:ph type="title"/>
          </p:nvPr>
        </p:nvSpPr>
        <p:spPr>
          <a:xfrm>
            <a:off x="723054" y="97536"/>
            <a:ext cx="8596668" cy="1320800"/>
          </a:xfrm>
        </p:spPr>
        <p:txBody>
          <a:bodyPr>
            <a:normAutofit/>
          </a:bodyPr>
          <a:lstStyle/>
          <a:p>
            <a:r>
              <a:rPr lang="en-IN" sz="2000" b="0" dirty="0" err="1">
                <a:effectLst/>
                <a:latin typeface="Gill Sans MT" panose="020B0502020104020203" pitchFamily="34" charset="77"/>
              </a:rPr>
              <a:t>Color</a:t>
            </a:r>
            <a:r>
              <a:rPr lang="en-IN" sz="2000" b="0" dirty="0">
                <a:effectLst/>
                <a:latin typeface="Gill Sans MT" panose="020B0502020104020203" pitchFamily="34" charset="77"/>
              </a:rPr>
              <a:t> Palette, Defaults, and Customization </a:t>
            </a:r>
            <a:endParaRPr lang="en-IN" sz="1400" dirty="0">
              <a:effectLst/>
              <a:latin typeface="Gill Sans MT" panose="020B0502020104020203" pitchFamily="34" charset="77"/>
            </a:endParaRPr>
          </a:p>
        </p:txBody>
      </p:sp>
      <p:pic>
        <p:nvPicPr>
          <p:cNvPr id="2049" name="Picture 3" descr="page738image21185760">
            <a:extLst>
              <a:ext uri="{FF2B5EF4-FFF2-40B4-BE49-F238E27FC236}">
                <a16:creationId xmlns:a16="http://schemas.microsoft.com/office/drawing/2014/main" id="{6E5A7853-90C5-3345-751A-2720FA10C0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584700"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5538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a:xfrm>
            <a:off x="738294" y="0"/>
            <a:ext cx="8596668" cy="1320800"/>
          </a:xfrm>
        </p:spPr>
        <p:txBody>
          <a:bodyPr/>
          <a:lstStyle/>
          <a:p>
            <a:pPr algn="ctr"/>
            <a:r>
              <a:rPr lang="en-US" b="1" dirty="0">
                <a:latin typeface="Gill Sans MT" panose="020B0502020104020203" pitchFamily="34" charset="77"/>
              </a:rPr>
              <a:t>1.BUTTONS</a:t>
            </a:r>
          </a:p>
        </p:txBody>
      </p:sp>
      <p:sp>
        <p:nvSpPr>
          <p:cNvPr id="7" name="TextBox 6">
            <a:extLst>
              <a:ext uri="{FF2B5EF4-FFF2-40B4-BE49-F238E27FC236}">
                <a16:creationId xmlns:a16="http://schemas.microsoft.com/office/drawing/2014/main" id="{211DC8B6-BF37-9B0A-7A38-91E2A07FE379}"/>
              </a:ext>
            </a:extLst>
          </p:cNvPr>
          <p:cNvSpPr txBox="1"/>
          <p:nvPr/>
        </p:nvSpPr>
        <p:spPr>
          <a:xfrm>
            <a:off x="629628" y="858256"/>
            <a:ext cx="8596668" cy="5693866"/>
          </a:xfrm>
          <a:prstGeom prst="rect">
            <a:avLst/>
          </a:prstGeom>
          <a:noFill/>
        </p:spPr>
        <p:txBody>
          <a:bodyPr wrap="square">
            <a:spAutoFit/>
          </a:bodyPr>
          <a:lstStyle/>
          <a:p>
            <a:r>
              <a:rPr lang="en-IN" sz="2800" dirty="0">
                <a:latin typeface="Gill Sans MT" panose="020B0502020104020203" pitchFamily="34" charset="77"/>
              </a:rPr>
              <a:t>Buttons come in three styles:</a:t>
            </a:r>
          </a:p>
          <a:p>
            <a:pPr>
              <a:buFont typeface="+mj-lt"/>
              <a:buAutoNum type="arabicPeriod"/>
            </a:pPr>
            <a:r>
              <a:rPr lang="en-IN" sz="2800" b="1" dirty="0">
                <a:latin typeface="Gill Sans MT" panose="020B0502020104020203" pitchFamily="34" charset="77"/>
              </a:rPr>
              <a:t>Pushbuttons (Command Buttons)</a:t>
            </a:r>
            <a:r>
              <a:rPr lang="en-IN" sz="2800" dirty="0">
                <a:latin typeface="Gill Sans MT" panose="020B0502020104020203" pitchFamily="34" charset="77"/>
              </a:rPr>
              <a:t>: Typically rectangular, with text indicating an action. When clicked, they execute the action immediately, commonly found in windows.</a:t>
            </a:r>
          </a:p>
          <a:p>
            <a:pPr>
              <a:buFont typeface="+mj-lt"/>
              <a:buAutoNum type="arabicPeriod"/>
            </a:pPr>
            <a:r>
              <a:rPr lang="en-IN" sz="2800" b="1" dirty="0">
                <a:latin typeface="Gill Sans MT" panose="020B0502020104020203" pitchFamily="34" charset="77"/>
              </a:rPr>
              <a:t>Icon or Toolbar Buttons</a:t>
            </a:r>
            <a:r>
              <a:rPr lang="en-IN" sz="2800" dirty="0">
                <a:latin typeface="Gill Sans MT" panose="020B0502020104020203" pitchFamily="34" charset="77"/>
              </a:rPr>
              <a:t>: Square or rectangular with an icon or graphic. They may have a label or ToolTip and are often grouped in toolbars for quick access to commands.</a:t>
            </a:r>
          </a:p>
          <a:p>
            <a:pPr>
              <a:buFont typeface="+mj-lt"/>
              <a:buAutoNum type="arabicPeriod"/>
            </a:pPr>
            <a:r>
              <a:rPr lang="en-IN" sz="2800" b="1" dirty="0">
                <a:latin typeface="Gill Sans MT" panose="020B0502020104020203" pitchFamily="34" charset="77"/>
              </a:rPr>
              <a:t>Symbol Buttons</a:t>
            </a:r>
            <a:r>
              <a:rPr lang="en-IN" sz="2800" dirty="0">
                <a:latin typeface="Gill Sans MT" panose="020B0502020104020203" pitchFamily="34" charset="77"/>
              </a:rPr>
              <a:t>: Square or rectangular with a symbol, specific to a platform. These buttons are found in window borders and are used for actions like resizing or accessing menus.</a:t>
            </a:r>
          </a:p>
        </p:txBody>
      </p:sp>
    </p:spTree>
    <p:extLst>
      <p:ext uri="{BB962C8B-B14F-4D97-AF65-F5344CB8AC3E}">
        <p14:creationId xmlns:p14="http://schemas.microsoft.com/office/powerpoint/2010/main" val="2532833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p:txBody>
          <a:bodyPr/>
          <a:lstStyle/>
          <a:p>
            <a:pPr algn="ctr"/>
            <a:r>
              <a:rPr lang="en-US" b="1" dirty="0">
                <a:latin typeface="Gill Sans MT" panose="020B0502020104020203" pitchFamily="34" charset="77"/>
              </a:rPr>
              <a:t>1.BUTTONS</a:t>
            </a:r>
          </a:p>
        </p:txBody>
      </p:sp>
      <p:pic>
        <p:nvPicPr>
          <p:cNvPr id="4" name="Picture 3">
            <a:extLst>
              <a:ext uri="{FF2B5EF4-FFF2-40B4-BE49-F238E27FC236}">
                <a16:creationId xmlns:a16="http://schemas.microsoft.com/office/drawing/2014/main" id="{CE7EE254-04CF-2A46-7683-1DD5BAB7C19F}"/>
              </a:ext>
            </a:extLst>
          </p:cNvPr>
          <p:cNvPicPr>
            <a:picLocks noChangeAspect="1"/>
          </p:cNvPicPr>
          <p:nvPr/>
        </p:nvPicPr>
        <p:blipFill>
          <a:blip r:embed="rId2"/>
          <a:stretch>
            <a:fillRect/>
          </a:stretch>
        </p:blipFill>
        <p:spPr>
          <a:xfrm>
            <a:off x="2155952" y="1748123"/>
            <a:ext cx="6197600" cy="3873500"/>
          </a:xfrm>
          <a:prstGeom prst="rect">
            <a:avLst/>
          </a:prstGeom>
        </p:spPr>
      </p:pic>
    </p:spTree>
    <p:extLst>
      <p:ext uri="{BB962C8B-B14F-4D97-AF65-F5344CB8AC3E}">
        <p14:creationId xmlns:p14="http://schemas.microsoft.com/office/powerpoint/2010/main" val="4155425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C4E2-53CD-B3A6-B9B4-4E4F019C1073}"/>
              </a:ext>
            </a:extLst>
          </p:cNvPr>
          <p:cNvSpPr>
            <a:spLocks noGrp="1"/>
          </p:cNvSpPr>
          <p:nvPr>
            <p:ph type="title"/>
          </p:nvPr>
        </p:nvSpPr>
        <p:spPr/>
        <p:txBody>
          <a:bodyPr/>
          <a:lstStyle/>
          <a:p>
            <a:pPr algn="ctr"/>
            <a:r>
              <a:rPr lang="en-US" b="1" dirty="0">
                <a:latin typeface="Gill Sans MT" panose="020B0502020104020203" pitchFamily="34" charset="77"/>
              </a:rPr>
              <a:t>1.1 COMMAND BUTTONS</a:t>
            </a:r>
          </a:p>
        </p:txBody>
      </p:sp>
      <p:sp>
        <p:nvSpPr>
          <p:cNvPr id="5" name="TextBox 4">
            <a:extLst>
              <a:ext uri="{FF2B5EF4-FFF2-40B4-BE49-F238E27FC236}">
                <a16:creationId xmlns:a16="http://schemas.microsoft.com/office/drawing/2014/main" id="{8E9EFF86-E27B-4423-F908-91740818C1D8}"/>
              </a:ext>
            </a:extLst>
          </p:cNvPr>
          <p:cNvSpPr txBox="1"/>
          <p:nvPr/>
        </p:nvSpPr>
        <p:spPr>
          <a:xfrm>
            <a:off x="677334" y="1608296"/>
            <a:ext cx="10393002" cy="1200329"/>
          </a:xfrm>
          <a:prstGeom prst="rect">
            <a:avLst/>
          </a:prstGeom>
          <a:noFill/>
        </p:spPr>
        <p:txBody>
          <a:bodyPr wrap="square">
            <a:spAutoFit/>
          </a:bodyPr>
          <a:lstStyle/>
          <a:p>
            <a:r>
              <a:rPr lang="en-IN" sz="2400" b="1" dirty="0">
                <a:latin typeface="Gill Sans MT" panose="020B0502020104020203" pitchFamily="34" charset="77"/>
              </a:rPr>
              <a:t>Usage</a:t>
            </a:r>
          </a:p>
          <a:p>
            <a:pPr>
              <a:buFont typeface="Arial" panose="020B0604020202020204" pitchFamily="34" charset="0"/>
              <a:buChar char="•"/>
            </a:pPr>
            <a:r>
              <a:rPr lang="en-IN" sz="2400" dirty="0">
                <a:latin typeface="Gill Sans MT" panose="020B0502020104020203" pitchFamily="34" charset="77"/>
              </a:rPr>
              <a:t>With a menu bar: Use buttons for quick access to important commands.</a:t>
            </a:r>
          </a:p>
          <a:p>
            <a:pPr>
              <a:buFont typeface="Arial" panose="020B0604020202020204" pitchFamily="34" charset="0"/>
              <a:buChar char="•"/>
            </a:pPr>
            <a:r>
              <a:rPr lang="en-IN" sz="2400" dirty="0">
                <a:latin typeface="Gill Sans MT" panose="020B0502020104020203" pitchFamily="34" charset="77"/>
              </a:rPr>
              <a:t>Without a menu bar: Use buttons for all essential commands.</a:t>
            </a:r>
          </a:p>
        </p:txBody>
      </p:sp>
      <p:sp>
        <p:nvSpPr>
          <p:cNvPr id="7" name="TextBox 6">
            <a:extLst>
              <a:ext uri="{FF2B5EF4-FFF2-40B4-BE49-F238E27FC236}">
                <a16:creationId xmlns:a16="http://schemas.microsoft.com/office/drawing/2014/main" id="{38560252-C546-36B2-C8AE-FB83A511F156}"/>
              </a:ext>
            </a:extLst>
          </p:cNvPr>
          <p:cNvSpPr txBox="1"/>
          <p:nvPr/>
        </p:nvSpPr>
        <p:spPr>
          <a:xfrm>
            <a:off x="795528" y="2808625"/>
            <a:ext cx="9482328" cy="2308324"/>
          </a:xfrm>
          <a:prstGeom prst="rect">
            <a:avLst/>
          </a:prstGeom>
          <a:noFill/>
        </p:spPr>
        <p:txBody>
          <a:bodyPr wrap="square">
            <a:spAutoFit/>
          </a:bodyPr>
          <a:lstStyle/>
          <a:p>
            <a:r>
              <a:rPr lang="en-IN" sz="2400" b="1" dirty="0">
                <a:latin typeface="Gill Sans MT" panose="020B0502020104020203" pitchFamily="34" charset="77"/>
              </a:rPr>
              <a:t>Structure</a:t>
            </a:r>
          </a:p>
          <a:p>
            <a:r>
              <a:rPr lang="en-IN" sz="2400" dirty="0">
                <a:latin typeface="Gill Sans MT" panose="020B0502020104020203" pitchFamily="34" charset="77"/>
              </a:rPr>
              <a:t>Shape: Rectangular, with a raised look.</a:t>
            </a:r>
          </a:p>
          <a:p>
            <a:r>
              <a:rPr lang="en-IN" sz="2400" dirty="0">
                <a:latin typeface="Gill Sans MT" panose="020B0502020104020203" pitchFamily="34" charset="77"/>
              </a:rPr>
              <a:t>Labels: Use meaningful, concise words (preferably one or two) with mixed-case letters. Keep labels consistent and clear.</a:t>
            </a:r>
          </a:p>
          <a:p>
            <a:r>
              <a:rPr lang="en-IN" sz="2400" dirty="0">
                <a:latin typeface="Gill Sans MT" panose="020B0502020104020203" pitchFamily="34" charset="77"/>
              </a:rPr>
              <a:t>Size: Buttons should be large enough for readability, with uniform height and width.</a:t>
            </a:r>
          </a:p>
        </p:txBody>
      </p:sp>
    </p:spTree>
    <p:extLst>
      <p:ext uri="{BB962C8B-B14F-4D97-AF65-F5344CB8AC3E}">
        <p14:creationId xmlns:p14="http://schemas.microsoft.com/office/powerpoint/2010/main" val="61723364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{CD33DBC6-0687-8A40-A1FB-F11B7BBC16F8}tf10001060</Template>
  <TotalTime>2964</TotalTime>
  <Words>5236</Words>
  <Application>Microsoft Macintosh PowerPoint</Application>
  <PresentationFormat>Widescreen</PresentationFormat>
  <Paragraphs>429</Paragraphs>
  <Slides>60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60</vt:i4>
      </vt:variant>
    </vt:vector>
  </HeadingPairs>
  <TitlesOfParts>
    <vt:vector size="68" baseType="lpstr">
      <vt:lpstr>Arial</vt:lpstr>
      <vt:lpstr>Formata</vt:lpstr>
      <vt:lpstr>Gill Sans MT</vt:lpstr>
      <vt:lpstr>Trebuchet MS</vt:lpstr>
      <vt:lpstr>Wingdings</vt:lpstr>
      <vt:lpstr>Wingdings 3</vt:lpstr>
      <vt:lpstr>ZapfDingbats</vt:lpstr>
      <vt:lpstr>Facet</vt:lpstr>
      <vt:lpstr>UNIT-IV</vt:lpstr>
      <vt:lpstr>Choose the proper screen based controls</vt:lpstr>
      <vt:lpstr>Screen based controls</vt:lpstr>
      <vt:lpstr>Screen based controls</vt:lpstr>
      <vt:lpstr>1.BUTTONS</vt:lpstr>
      <vt:lpstr>1.BUTTONS</vt:lpstr>
      <vt:lpstr>1.BUTTONS</vt:lpstr>
      <vt:lpstr>1.BUTTONS</vt:lpstr>
      <vt:lpstr>1.1 COMMAND BUTTONS</vt:lpstr>
      <vt:lpstr>1.1 COMMAND BUTTONS</vt:lpstr>
      <vt:lpstr>1.1 COMMAND BUTTONS</vt:lpstr>
      <vt:lpstr>PowerPoint Presentation</vt:lpstr>
      <vt:lpstr>PowerPoint Presentation</vt:lpstr>
      <vt:lpstr>1.2 TOOLBAR BUTTONS</vt:lpstr>
      <vt:lpstr>1.2 TOOLBAR BUTTONS</vt:lpstr>
      <vt:lpstr>1.2  TOOLBAR BUTTONS</vt:lpstr>
      <vt:lpstr>1.2 TOOLBAR BUTTONS</vt:lpstr>
      <vt:lpstr>Multimedia</vt:lpstr>
      <vt:lpstr>Drawbacks of Overusing Multimedia</vt:lpstr>
      <vt:lpstr>1.Graphics</vt:lpstr>
      <vt:lpstr>Graphics</vt:lpstr>
      <vt:lpstr>Graphics</vt:lpstr>
      <vt:lpstr>2. Images</vt:lpstr>
      <vt:lpstr>2. Images</vt:lpstr>
      <vt:lpstr>3. Image maps</vt:lpstr>
      <vt:lpstr>3. Image maps</vt:lpstr>
      <vt:lpstr>4. photographs</vt:lpstr>
      <vt:lpstr>4. photographs</vt:lpstr>
      <vt:lpstr>5. video</vt:lpstr>
      <vt:lpstr>5. Diagrams  </vt:lpstr>
      <vt:lpstr>PowerPoint Presentation</vt:lpstr>
      <vt:lpstr>6. Drawings  </vt:lpstr>
      <vt:lpstr>7.  Animation  </vt:lpstr>
      <vt:lpstr>8.  Audition </vt:lpstr>
      <vt:lpstr>8.  Audition </vt:lpstr>
      <vt:lpstr>9. Combining Mediums   </vt:lpstr>
      <vt:lpstr>Choose the Proper Colors  </vt:lpstr>
      <vt:lpstr>Choose the Proper Colors  </vt:lpstr>
      <vt:lpstr>Choose the Proper Colors  </vt:lpstr>
      <vt:lpstr>Properties of colors </vt:lpstr>
      <vt:lpstr>Relationship between colors </vt:lpstr>
      <vt:lpstr> </vt:lpstr>
      <vt:lpstr> </vt:lpstr>
      <vt:lpstr> </vt:lpstr>
      <vt:lpstr> </vt:lpstr>
      <vt:lpstr> </vt:lpstr>
      <vt:lpstr> </vt:lpstr>
      <vt:lpstr> </vt:lpstr>
      <vt:lpstr>Color and Human Vision  </vt:lpstr>
      <vt:lpstr>Guideline for choosing colors for categories of information: </vt:lpstr>
      <vt:lpstr>Guideline for choosing colors for categories of information: </vt:lpstr>
      <vt:lpstr>Guidelines for using color to ensure clarity and aesthetic harmony:  </vt:lpstr>
      <vt:lpstr>Guidelines for using color to ensure clarity and aesthetic harmony:  </vt:lpstr>
      <vt:lpstr>Emphasis</vt:lpstr>
      <vt:lpstr>Common Meanings </vt:lpstr>
      <vt:lpstr>Location</vt:lpstr>
      <vt:lpstr>Foregrounds &amp; backgrounds</vt:lpstr>
      <vt:lpstr>Three-Dimensional Look </vt:lpstr>
      <vt:lpstr>Color Palette, Defaults, and Customization </vt:lpstr>
      <vt:lpstr>Color Palette, Defaults, and Customization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UNIT-IV</dc:title>
  <dc:creator>Uddagiri Sirisha 20PHD7077</dc:creator>
  <cp:lastModifiedBy>Uddagiri Sirisha 20PHD7077</cp:lastModifiedBy>
  <cp:revision>5</cp:revision>
  <dcterms:created xsi:type="dcterms:W3CDTF">2024-09-10T05:35:12Z</dcterms:created>
  <dcterms:modified xsi:type="dcterms:W3CDTF">2024-09-19T03:40:21Z</dcterms:modified>
</cp:coreProperties>
</file>