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sldIdLst>
    <p:sldId id="258" r:id="rId2"/>
    <p:sldId id="259" r:id="rId3"/>
    <p:sldId id="260" r:id="rId4"/>
    <p:sldId id="261" r:id="rId5"/>
    <p:sldId id="262" r:id="rId6"/>
    <p:sldId id="264" r:id="rId7"/>
    <p:sldId id="265" r:id="rId8"/>
    <p:sldId id="266" r:id="rId9"/>
    <p:sldId id="267" r:id="rId10"/>
    <p:sldId id="263" r:id="rId11"/>
    <p:sldId id="268" r:id="rId12"/>
    <p:sldId id="269" r:id="rId13"/>
    <p:sldId id="270" r:id="rId14"/>
    <p:sldId id="272" r:id="rId15"/>
    <p:sldId id="273" r:id="rId16"/>
    <p:sldId id="274" r:id="rId17"/>
    <p:sldId id="275" r:id="rId18"/>
    <p:sldId id="271"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1" r:id="rId42"/>
    <p:sldId id="299" r:id="rId43"/>
    <p:sldId id="300" r:id="rId44"/>
    <p:sldId id="302" r:id="rId45"/>
    <p:sldId id="303" r:id="rId46"/>
    <p:sldId id="304" r:id="rId47"/>
    <p:sldId id="305" r:id="rId48"/>
    <p:sldId id="307" r:id="rId49"/>
    <p:sldId id="278" r:id="rId50"/>
    <p:sldId id="308" r:id="rId51"/>
    <p:sldId id="306" r:id="rId52"/>
    <p:sldId id="309" r:id="rId53"/>
    <p:sldId id="310" r:id="rId54"/>
    <p:sldId id="311" r:id="rId55"/>
    <p:sldId id="312" r:id="rId56"/>
    <p:sldId id="314" r:id="rId57"/>
    <p:sldId id="315" r:id="rId58"/>
    <p:sldId id="316" r:id="rId59"/>
    <p:sldId id="317" r:id="rId60"/>
    <p:sldId id="313" r:id="rId61"/>
    <p:sldId id="318" r:id="rId62"/>
    <p:sldId id="320" r:id="rId63"/>
    <p:sldId id="319" r:id="rId64"/>
    <p:sldId id="322" r:id="rId65"/>
    <p:sldId id="326" r:id="rId66"/>
    <p:sldId id="323" r:id="rId67"/>
    <p:sldId id="325" r:id="rId68"/>
    <p:sldId id="328" r:id="rId69"/>
    <p:sldId id="329" r:id="rId70"/>
    <p:sldId id="330" r:id="rId71"/>
    <p:sldId id="331" r:id="rId72"/>
    <p:sldId id="332" r:id="rId73"/>
    <p:sldId id="333" r:id="rId74"/>
    <p:sldId id="327" r:id="rId75"/>
    <p:sldId id="334" r:id="rId76"/>
    <p:sldId id="335" r:id="rId77"/>
    <p:sldId id="324" r:id="rId78"/>
    <p:sldId id="336" r:id="rId79"/>
    <p:sldId id="337" r:id="rId80"/>
    <p:sldId id="338" r:id="rId81"/>
    <p:sldId id="339"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0B9097F-052F-7D42-8205-43133973C0B6}"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1673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96852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47423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996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342506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0B9097F-052F-7D42-8205-43133973C0B6}" type="datetimeFigureOut">
              <a:rPr lang="en-US" smtClean="0"/>
              <a:t>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82899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0B9097F-052F-7D42-8205-43133973C0B6}" type="datetimeFigureOut">
              <a:rPr lang="en-US" smtClean="0"/>
              <a:t>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483324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B9097F-052F-7D42-8205-43133973C0B6}"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302919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B9097F-052F-7D42-8205-43133973C0B6}"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2009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B9097F-052F-7D42-8205-43133973C0B6}"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17086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0B9097F-052F-7D42-8205-43133973C0B6}"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03492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9838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0B9097F-052F-7D42-8205-43133973C0B6}" type="datetimeFigureOut">
              <a:rPr lang="en-US" smtClean="0"/>
              <a:t>9/10/24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04463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97F-052F-7D42-8205-43133973C0B6}" type="datetimeFigureOut">
              <a:rPr lang="en-US" smtClean="0"/>
              <a:t>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01373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0B9097F-052F-7D42-8205-43133973C0B6}" type="datetimeFigureOut">
              <a:rPr lang="en-US" smtClean="0"/>
              <a:t>9/10/24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261213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59020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B9097F-052F-7D42-8205-43133973C0B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92B806-E3AA-0F44-9094-E6F4796BD6AE}" type="slidenum">
              <a:rPr lang="en-US" smtClean="0"/>
              <a:t>‹#›</a:t>
            </a:fld>
            <a:endParaRPr lang="en-US"/>
          </a:p>
        </p:txBody>
      </p:sp>
    </p:spTree>
    <p:extLst>
      <p:ext uri="{BB962C8B-B14F-4D97-AF65-F5344CB8AC3E}">
        <p14:creationId xmlns:p14="http://schemas.microsoft.com/office/powerpoint/2010/main" val="142077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0B9097F-052F-7D42-8205-43133973C0B6}" type="datetimeFigureOut">
              <a:rPr lang="en-US" smtClean="0"/>
              <a:t>9/10/24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292B806-E3AA-0F44-9094-E6F4796BD6AE}" type="slidenum">
              <a:rPr lang="en-US" smtClean="0"/>
              <a:t>‹#›</a:t>
            </a:fld>
            <a:endParaRPr lang="en-US"/>
          </a:p>
        </p:txBody>
      </p:sp>
    </p:spTree>
    <p:extLst>
      <p:ext uri="{BB962C8B-B14F-4D97-AF65-F5344CB8AC3E}">
        <p14:creationId xmlns:p14="http://schemas.microsoft.com/office/powerpoint/2010/main" val="171018730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p:txBody>
          <a:bodyPr/>
          <a:lstStyle/>
          <a:p>
            <a:r>
              <a:rPr lang="en-US" dirty="0"/>
              <a:t>unit-iv</a:t>
            </a:r>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p:txBody>
          <a:bodyPr/>
          <a:lstStyle/>
          <a:p>
            <a:pPr marL="0" indent="0" algn="just">
              <a:lnSpc>
                <a:spcPct val="90000"/>
              </a:lnSpc>
              <a:spcBef>
                <a:spcPct val="0"/>
              </a:spcBef>
              <a:buNone/>
            </a:pPr>
            <a:r>
              <a:rPr lang="en-IN" sz="3600" cap="none" dirty="0">
                <a:latin typeface="+mj-lt"/>
                <a:ea typeface="+mj-ea"/>
                <a:cs typeface="+mj-cs"/>
              </a:rPr>
              <a:t>Windows: Characteristics, Components, Types, Selection Of Device Based And Screen Based Controls.</a:t>
            </a:r>
            <a:br>
              <a:rPr lang="en-IN" sz="3600" cap="none" dirty="0">
                <a:latin typeface="+mj-lt"/>
                <a:ea typeface="+mj-ea"/>
                <a:cs typeface="+mj-cs"/>
              </a:rPr>
            </a:br>
            <a:endParaRPr lang="en-IN" sz="3600" cap="none" dirty="0">
              <a:latin typeface="+mj-lt"/>
              <a:ea typeface="+mj-ea"/>
              <a:cs typeface="+mj-cs"/>
            </a:endParaRPr>
          </a:p>
          <a:p>
            <a:pPr marL="0" indent="0" algn="just">
              <a:lnSpc>
                <a:spcPct val="90000"/>
              </a:lnSpc>
              <a:spcBef>
                <a:spcPct val="0"/>
              </a:spcBef>
              <a:buNone/>
            </a:pPr>
            <a:r>
              <a:rPr lang="en-IN" sz="3600" cap="none" dirty="0">
                <a:latin typeface="+mj-lt"/>
                <a:ea typeface="+mj-ea"/>
                <a:cs typeface="+mj-cs"/>
              </a:rPr>
              <a:t>Components: Icons And Images, Multimedia, </a:t>
            </a:r>
            <a:r>
              <a:rPr lang="en-IN" sz="3600" cap="none" dirty="0" err="1">
                <a:latin typeface="+mj-lt"/>
                <a:ea typeface="+mj-ea"/>
                <a:cs typeface="+mj-cs"/>
              </a:rPr>
              <a:t>Color</a:t>
            </a:r>
            <a:r>
              <a:rPr lang="en-IN" sz="3600" cap="none" dirty="0">
                <a:latin typeface="+mj-lt"/>
                <a:ea typeface="+mj-ea"/>
                <a:cs typeface="+mj-cs"/>
              </a:rPr>
              <a:t> And Its Uses </a:t>
            </a:r>
          </a:p>
          <a:p>
            <a:endParaRPr lang="en-US" dirty="0"/>
          </a:p>
        </p:txBody>
      </p:sp>
    </p:spTree>
    <p:extLst>
      <p:ext uri="{BB962C8B-B14F-4D97-AF65-F5344CB8AC3E}">
        <p14:creationId xmlns:p14="http://schemas.microsoft.com/office/powerpoint/2010/main" val="267882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342900" y="173462"/>
            <a:ext cx="10364451" cy="1596177"/>
          </a:xfrm>
        </p:spPr>
        <p:txBody>
          <a:bodyPr/>
          <a:lstStyle/>
          <a:p>
            <a:r>
              <a:rPr lang="en-IN" sz="3200" cap="none" dirty="0">
                <a:latin typeface="+mn-lt"/>
                <a:ea typeface="+mn-ea"/>
                <a:cs typeface="+mn-cs"/>
              </a:rPr>
              <a:t>Constraints in Window System Design</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1485274" y="1143000"/>
            <a:ext cx="10363826" cy="5972175"/>
          </a:xfrm>
        </p:spPr>
        <p:txBody>
          <a:bodyPr>
            <a:normAutofit/>
          </a:bodyPr>
          <a:lstStyle/>
          <a:p>
            <a:pPr marL="0" indent="0" algn="just">
              <a:lnSpc>
                <a:spcPct val="90000"/>
              </a:lnSpc>
              <a:spcBef>
                <a:spcPct val="0"/>
              </a:spcBef>
              <a:buNone/>
            </a:pPr>
            <a:r>
              <a:rPr lang="en-IN" sz="3200" cap="none" dirty="0"/>
              <a:t>The problems with windowing systems can be attributed to three factors: </a:t>
            </a:r>
          </a:p>
          <a:p>
            <a:pPr algn="just">
              <a:lnSpc>
                <a:spcPct val="90000"/>
              </a:lnSpc>
              <a:spcBef>
                <a:spcPct val="0"/>
              </a:spcBef>
            </a:pPr>
            <a:r>
              <a:rPr lang="en-IN" sz="3200" cap="none" dirty="0"/>
              <a:t>historical considerations, </a:t>
            </a:r>
          </a:p>
          <a:p>
            <a:pPr algn="just">
              <a:lnSpc>
                <a:spcPct val="90000"/>
              </a:lnSpc>
              <a:spcBef>
                <a:spcPct val="0"/>
              </a:spcBef>
            </a:pPr>
            <a:r>
              <a:rPr lang="en-IN" sz="3200" cap="none" dirty="0"/>
              <a:t>hardware limitations, </a:t>
            </a:r>
          </a:p>
          <a:p>
            <a:pPr algn="just">
              <a:lnSpc>
                <a:spcPct val="90000"/>
              </a:lnSpc>
              <a:spcBef>
                <a:spcPct val="0"/>
              </a:spcBef>
            </a:pPr>
            <a:r>
              <a:rPr lang="en-IN" sz="3200" cap="none" dirty="0"/>
              <a:t>and human limitations. </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61079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1285875" y="-183726"/>
            <a:ext cx="10364451" cy="1596177"/>
          </a:xfrm>
        </p:spPr>
        <p:txBody>
          <a:bodyPr/>
          <a:lstStyle/>
          <a:p>
            <a:r>
              <a:rPr lang="en-IN" sz="2800" cap="none" dirty="0">
                <a:latin typeface="+mn-lt"/>
                <a:ea typeface="+mn-ea"/>
                <a:cs typeface="+mn-cs"/>
              </a:rPr>
              <a:t>Constraints in Window System Design-</a:t>
            </a:r>
            <a:r>
              <a:rPr lang="en-IN" sz="3200" cap="none" dirty="0"/>
              <a:t> historical considerations</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1442411" y="614362"/>
            <a:ext cx="10363826" cy="5972175"/>
          </a:xfrm>
        </p:spPr>
        <p:txBody>
          <a:bodyPr>
            <a:normAutofit fontScale="92500" lnSpcReduction="20000"/>
          </a:bodyPr>
          <a:lstStyle/>
          <a:p>
            <a:r>
              <a:rPr lang="en-IN" sz="3200" b="1" cap="none" dirty="0"/>
              <a:t>Focus on Technical Problems Over User Considerations:</a:t>
            </a:r>
          </a:p>
          <a:p>
            <a:pPr>
              <a:buFont typeface="Arial" panose="020B0604020202020204" pitchFamily="34" charset="0"/>
              <a:buChar char="•"/>
            </a:pPr>
            <a:r>
              <a:rPr lang="en-IN" sz="3200" cap="none" dirty="0"/>
              <a:t>Historically, system developers have prioritized solving technical and hardware-related issues over considering user experience and usability. This has led to a lack of research and attention to design issues that directly impact how easy and intuitive window systems are for users.</a:t>
            </a:r>
          </a:p>
          <a:p>
            <a:r>
              <a:rPr lang="en-IN" sz="3200" b="1" cap="none" dirty="0"/>
              <a:t>Lack of Concrete Design Guidelines:</a:t>
            </a:r>
          </a:p>
          <a:p>
            <a:pPr>
              <a:buFont typeface="Arial" panose="020B0604020202020204" pitchFamily="34" charset="0"/>
              <a:buChar char="•"/>
            </a:pPr>
            <a:r>
              <a:rPr lang="en-IN" sz="3200" cap="none" dirty="0"/>
              <a:t>Due to the limited research and focus on usability, there are few established guidelines for designing window systems. This makes it challenging for designers to create consistent and user-friendly interfaces, as they have little concrete guidance to follow.</a:t>
            </a:r>
          </a:p>
          <a:p>
            <a:pPr>
              <a:buFont typeface="Arial" panose="020B0604020202020204" pitchFamily="34" charset="0"/>
              <a:buChar char="•"/>
            </a:pPr>
            <a:endParaRPr lang="en-IN" sz="3200" cap="none" dirty="0"/>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28226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1285875" y="-183726"/>
            <a:ext cx="10364451" cy="1596177"/>
          </a:xfrm>
        </p:spPr>
        <p:txBody>
          <a:bodyPr/>
          <a:lstStyle/>
          <a:p>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historical considerations</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1442411" y="614362"/>
            <a:ext cx="10363826" cy="5972175"/>
          </a:xfrm>
        </p:spPr>
        <p:txBody>
          <a:bodyPr>
            <a:normAutofit fontScale="92500" lnSpcReduction="20000"/>
          </a:bodyPr>
          <a:lstStyle/>
          <a:p>
            <a:pPr algn="just"/>
            <a:r>
              <a:rPr lang="en-IN" sz="3200" b="1" cap="none" dirty="0"/>
              <a:t>Resistance to Standardization:</a:t>
            </a:r>
          </a:p>
          <a:p>
            <a:pPr algn="just">
              <a:buFont typeface="Arial" panose="020B0604020202020204" pitchFamily="34" charset="0"/>
              <a:buChar char="•"/>
            </a:pPr>
            <a:r>
              <a:rPr lang="en-IN" sz="3200" cap="none" dirty="0"/>
              <a:t>Standardization efforts are also hindered by several factors:</a:t>
            </a:r>
          </a:p>
          <a:p>
            <a:pPr marL="742950" lvl="1" indent="-285750" algn="just">
              <a:buFont typeface="Arial" panose="020B0604020202020204" pitchFamily="34" charset="0"/>
              <a:buChar char="•"/>
            </a:pPr>
            <a:r>
              <a:rPr lang="en-IN" sz="3200" b="1" cap="none" dirty="0"/>
              <a:t>Creativity and Originality Concerns: </a:t>
            </a:r>
            <a:r>
              <a:rPr lang="en-IN" sz="3200" cap="none" dirty="0"/>
              <a:t>Some software developers resist standardization because they see it as a threat to their creativity and the potential financial rewards that come with creating unique interfaces.</a:t>
            </a:r>
          </a:p>
          <a:p>
            <a:pPr marL="742950" lvl="1" indent="-285750" algn="just">
              <a:buFont typeface="Arial" panose="020B0604020202020204" pitchFamily="34" charset="0"/>
              <a:buChar char="•"/>
            </a:pPr>
            <a:r>
              <a:rPr lang="en-IN" sz="3200" b="1" cap="none" dirty="0"/>
              <a:t>Corporate Competition: </a:t>
            </a:r>
            <a:r>
              <a:rPr lang="en-IN" sz="3200" cap="none" dirty="0"/>
              <a:t>Companies may fear that standards promoted by others are biased towards those companies approaches, leading to reluctance in adopting them.</a:t>
            </a:r>
          </a:p>
          <a:p>
            <a:pPr marL="742950" lvl="1" indent="-285750" algn="just">
              <a:buFont typeface="Arial" panose="020B0604020202020204" pitchFamily="34" charset="0"/>
              <a:buChar char="•"/>
            </a:pPr>
            <a:r>
              <a:rPr lang="en-IN" sz="3200" b="1" cap="none" dirty="0"/>
              <a:t>Legal Concerns: </a:t>
            </a:r>
            <a:r>
              <a:rPr lang="en-IN" sz="3200" cap="none" dirty="0"/>
              <a:t>Some companies have even resorted to legal action to protect their proprietary designs, further complicating efforts to standardize windowing interfaces.</a:t>
            </a:r>
          </a:p>
          <a:p>
            <a:pPr>
              <a:buFont typeface="Arial" panose="020B0604020202020204" pitchFamily="34" charset="0"/>
              <a:buChar char="•"/>
            </a:pPr>
            <a:endParaRPr lang="en-IN" sz="3200" cap="none" dirty="0"/>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418829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1285875" y="-183726"/>
            <a:ext cx="10364451" cy="1596177"/>
          </a:xfrm>
        </p:spPr>
        <p:txBody>
          <a:bodyPr/>
          <a:lstStyle/>
          <a:p>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historical considerations</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541674" y="614362"/>
            <a:ext cx="11264563" cy="5972175"/>
          </a:xfrm>
        </p:spPr>
        <p:txBody>
          <a:bodyPr>
            <a:normAutofit/>
          </a:bodyPr>
          <a:lstStyle/>
          <a:p>
            <a:r>
              <a:rPr lang="en-IN" sz="3200" b="1" cap="none" dirty="0"/>
              <a:t>Resulting Fragmentation:</a:t>
            </a:r>
          </a:p>
          <a:p>
            <a:pPr algn="just">
              <a:buFont typeface="Arial" panose="020B0604020202020204" pitchFamily="34" charset="0"/>
              <a:buChar char="•"/>
            </a:pPr>
            <a:r>
              <a:rPr lang="en-IN" sz="3200" cap="none" dirty="0"/>
              <a:t>Due to these factors, each new system tends to introduce its own variation of windowing interfaces, leading to a fragmented experience where users must learn and adapt to a new interface with every new system they use.</a:t>
            </a:r>
          </a:p>
          <a:p>
            <a:pPr>
              <a:buFont typeface="Arial" panose="020B0604020202020204" pitchFamily="34" charset="0"/>
              <a:buChar char="•"/>
            </a:pPr>
            <a:endParaRPr lang="en-IN" sz="3200" cap="none" dirty="0"/>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32724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1285875" y="-183726"/>
            <a:ext cx="10364451" cy="1596177"/>
          </a:xfrm>
        </p:spPr>
        <p:txBody>
          <a:bodyPr>
            <a:normAutofit fontScale="90000"/>
          </a:bodyPr>
          <a:lstStyle/>
          <a:p>
            <a:b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a:t>
            </a:r>
            <a:r>
              <a:rPr lang="en-IN" sz="3200" cap="none" dirty="0"/>
              <a:t>hardware limitations, </a:t>
            </a:r>
            <a:br>
              <a:rPr lang="en-IN" sz="3200" cap="none" dirty="0"/>
            </a:b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541674" y="614362"/>
            <a:ext cx="11264563" cy="5972175"/>
          </a:xfrm>
        </p:spPr>
        <p:txBody>
          <a:bodyPr>
            <a:normAutofit/>
          </a:bodyPr>
          <a:lstStyle/>
          <a:p>
            <a:pPr marL="0" indent="0">
              <a:buNone/>
            </a:pPr>
            <a:r>
              <a:rPr lang="en-IN" sz="2800" b="1" dirty="0"/>
              <a:t>1.</a:t>
            </a:r>
            <a:r>
              <a:rPr lang="en-IN" sz="2500" b="1" cap="none" dirty="0">
                <a:solidFill>
                  <a:prstClr val="black"/>
                </a:solidFill>
                <a:latin typeface="Tw Cen MT" panose="020B0602020104020603"/>
                <a:ea typeface="+mj-ea"/>
                <a:cs typeface="+mj-cs"/>
              </a:rPr>
              <a:t>Screen Size:</a:t>
            </a:r>
          </a:p>
          <a:p>
            <a:pPr>
              <a:buFont typeface="Arial" panose="020B0604020202020204" pitchFamily="34" charset="0"/>
              <a:buChar char="•"/>
            </a:pPr>
            <a:r>
              <a:rPr lang="en-IN" sz="2500" cap="none" dirty="0">
                <a:solidFill>
                  <a:prstClr val="black"/>
                </a:solidFill>
                <a:latin typeface="Tw Cen MT" panose="020B0602020104020603"/>
                <a:ea typeface="+mj-ea"/>
                <a:cs typeface="+mj-cs"/>
              </a:rPr>
              <a:t>Small Screens: Many of the screens we use today, like those on laptops or tablets, are not big enough to show multiple windows clearly.</a:t>
            </a:r>
          </a:p>
          <a:p>
            <a:pPr>
              <a:buFont typeface="Arial" panose="020B0604020202020204" pitchFamily="34" charset="0"/>
              <a:buChar char="•"/>
            </a:pPr>
            <a:r>
              <a:rPr lang="en-IN" sz="2500" cap="none" dirty="0">
                <a:solidFill>
                  <a:prstClr val="black"/>
                </a:solidFill>
                <a:latin typeface="Tw Cen MT" panose="020B0602020104020603"/>
                <a:ea typeface="+mj-ea"/>
                <a:cs typeface="+mj-cs"/>
              </a:rPr>
              <a:t>Full-Screen Windows: Some people prefer to make one window big enough to cover the whole screen, just like using a big notebook so they can see the whole drawing at once. </a:t>
            </a:r>
          </a:p>
          <a:p>
            <a:pPr>
              <a:lnSpc>
                <a:spcPct val="130000"/>
              </a:lnSpc>
            </a:pPr>
            <a:r>
              <a:rPr lang="en-IN" sz="3200" cap="none" dirty="0"/>
              <a:t>2.</a:t>
            </a:r>
            <a:r>
              <a:rPr lang="en-IN" sz="2800" b="1" dirty="0"/>
              <a:t> </a:t>
            </a:r>
            <a:r>
              <a:rPr lang="en-IN" sz="2500" b="1" cap="none" dirty="0">
                <a:solidFill>
                  <a:prstClr val="black"/>
                </a:solidFill>
                <a:latin typeface="Tw Cen MT" panose="020B0602020104020603"/>
                <a:ea typeface="+mj-ea"/>
                <a:cs typeface="+mj-cs"/>
              </a:rPr>
              <a:t>Computer Power:</a:t>
            </a:r>
          </a:p>
          <a:p>
            <a:pPr>
              <a:lnSpc>
                <a:spcPct val="130000"/>
              </a:lnSpc>
            </a:pPr>
            <a:r>
              <a:rPr lang="en-IN" sz="2500" cap="none" dirty="0">
                <a:solidFill>
                  <a:prstClr val="black"/>
                </a:solidFill>
                <a:latin typeface="Tw Cen MT" panose="020B0602020104020603"/>
                <a:ea typeface="+mj-ea"/>
                <a:cs typeface="+mj-cs"/>
              </a:rPr>
              <a:t>Processing Speed: Computers have a certain amount of power to do tasks.</a:t>
            </a:r>
          </a:p>
          <a:p>
            <a:pPr>
              <a:lnSpc>
                <a:spcPct val="130000"/>
              </a:lnSpc>
            </a:pPr>
            <a:r>
              <a:rPr lang="en-IN" sz="2500" cap="none" dirty="0">
                <a:solidFill>
                  <a:prstClr val="black"/>
                </a:solidFill>
                <a:latin typeface="Tw Cen MT" panose="020B0602020104020603"/>
                <a:ea typeface="+mj-ea"/>
                <a:cs typeface="+mj-cs"/>
              </a:rPr>
              <a:t>Memory Size: Just like our brains can only remember so much at one time, a computer has a limited amount of memory. </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275156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385763" y="-183727"/>
            <a:ext cx="10364451" cy="1596177"/>
          </a:xfrm>
        </p:spPr>
        <p:txBody>
          <a:bodyPr>
            <a:normAutofit fontScale="90000"/>
          </a:bodyPr>
          <a:lstStyle/>
          <a:p>
            <a:b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a:t>
            </a:r>
            <a:r>
              <a:rPr lang="en-IN" sz="3200" cap="none" dirty="0"/>
              <a:t>hardware limitations, </a:t>
            </a:r>
            <a:br>
              <a:rPr lang="en-IN" sz="3200" cap="none" dirty="0"/>
            </a:b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541674" y="614362"/>
            <a:ext cx="11264563" cy="5972175"/>
          </a:xfrm>
        </p:spPr>
        <p:txBody>
          <a:bodyPr>
            <a:normAutofit/>
          </a:bodyPr>
          <a:lstStyle/>
          <a:p>
            <a:r>
              <a:rPr lang="en-IN" sz="2500" cap="none" dirty="0">
                <a:solidFill>
                  <a:prstClr val="black"/>
                </a:solidFill>
                <a:latin typeface="Tw Cen MT" panose="020B0602020104020603"/>
                <a:ea typeface="+mj-ea"/>
                <a:cs typeface="+mj-cs"/>
              </a:rPr>
              <a:t>3. Screen Quality:</a:t>
            </a:r>
          </a:p>
          <a:p>
            <a:pPr marL="0" indent="0">
              <a:buNone/>
            </a:pPr>
            <a:r>
              <a:rPr lang="en-IN" sz="2500" b="1" cap="none" dirty="0">
                <a:solidFill>
                  <a:prstClr val="black"/>
                </a:solidFill>
                <a:latin typeface="Tw Cen MT" panose="020B0602020104020603"/>
                <a:ea typeface="+mj-ea"/>
                <a:cs typeface="+mj-cs"/>
              </a:rPr>
              <a:t>Resolution: </a:t>
            </a:r>
            <a:r>
              <a:rPr lang="en-IN" sz="2500" cap="none" dirty="0">
                <a:solidFill>
                  <a:prstClr val="black"/>
                </a:solidFill>
                <a:latin typeface="Tw Cen MT" panose="020B0602020104020603"/>
                <a:ea typeface="+mj-ea"/>
                <a:cs typeface="+mj-cs"/>
              </a:rPr>
              <a:t>The sharpness of what you see on the screen (called resolution) matters too. If the resolution isn’t good, the pictures, text, and shapes in the windows might look blurry or unclear, just like a fuzzy picture. This can make it hard to work with detailed content.</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369887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385763" y="-183727"/>
            <a:ext cx="10364451" cy="1596177"/>
          </a:xfrm>
        </p:spPr>
        <p:txBody>
          <a:bodyPr>
            <a:normAutofit fontScale="90000"/>
          </a:bodyPr>
          <a:lstStyle/>
          <a:p>
            <a:b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a:t>
            </a:r>
            <a:r>
              <a:rPr lang="en-IN" sz="3200" cap="none" dirty="0"/>
              <a:t>human limitations, </a:t>
            </a:r>
            <a:br>
              <a:rPr lang="en-IN" sz="3200" cap="none" dirty="0"/>
            </a:b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541674" y="614362"/>
            <a:ext cx="11264563" cy="5972175"/>
          </a:xfrm>
        </p:spPr>
        <p:txBody>
          <a:bodyPr>
            <a:normAutofit/>
          </a:bodyPr>
          <a:lstStyle/>
          <a:p>
            <a:pPr marL="0" indent="0">
              <a:buNone/>
            </a:pPr>
            <a:r>
              <a:rPr lang="en-IN" sz="2500" cap="none" dirty="0">
                <a:solidFill>
                  <a:prstClr val="black"/>
                </a:solidFill>
                <a:latin typeface="Tw Cen MT" panose="020B0602020104020603"/>
                <a:ea typeface="+mj-ea"/>
                <a:cs typeface="+mj-cs"/>
              </a:rPr>
              <a:t>1.</a:t>
            </a:r>
            <a:r>
              <a:rPr lang="en-IN" sz="3200" b="1" cap="none" dirty="0">
                <a:solidFill>
                  <a:prstClr val="black"/>
                </a:solidFill>
                <a:latin typeface="Tw Cen MT" panose="020B0602020104020603"/>
                <a:ea typeface="+mj-ea"/>
                <a:cs typeface="+mj-cs"/>
              </a:rPr>
              <a:t>Increased Complexity: </a:t>
            </a:r>
            <a:r>
              <a:rPr lang="en-IN" sz="3200" cap="none" dirty="0">
                <a:solidFill>
                  <a:prstClr val="black"/>
                </a:solidFill>
                <a:latin typeface="Tw Cen MT" panose="020B0602020104020603"/>
                <a:ea typeface="+mj-ea"/>
                <a:cs typeface="+mj-cs"/>
              </a:rPr>
              <a:t>Using a windowing system adds complexity because it requires learning and managing additional operations.</a:t>
            </a:r>
          </a:p>
          <a:p>
            <a:pPr marL="0" indent="0">
              <a:buNone/>
            </a:pPr>
            <a:r>
              <a:rPr lang="en-IN" sz="3200" cap="none" dirty="0">
                <a:solidFill>
                  <a:prstClr val="black"/>
                </a:solidFill>
                <a:latin typeface="Tw Cen MT" panose="020B0602020104020603"/>
                <a:ea typeface="+mj-ea"/>
                <a:cs typeface="+mj-cs"/>
              </a:rPr>
              <a:t>2.</a:t>
            </a:r>
            <a:r>
              <a:rPr lang="en-IN" sz="3200" b="1" cap="none" dirty="0">
                <a:solidFill>
                  <a:prstClr val="black"/>
                </a:solidFill>
                <a:latin typeface="Tw Cen MT" panose="020B0602020104020603"/>
                <a:ea typeface="+mj-ea"/>
                <a:cs typeface="+mj-cs"/>
              </a:rPr>
              <a:t>Impact on Task Focus: </a:t>
            </a:r>
            <a:r>
              <a:rPr lang="en-IN" sz="3200" cap="none" dirty="0">
                <a:solidFill>
                  <a:prstClr val="black"/>
                </a:solidFill>
                <a:latin typeface="Tw Cen MT" panose="020B0602020104020603"/>
                <a:ea typeface="+mj-ea"/>
                <a:cs typeface="+mj-cs"/>
              </a:rPr>
              <a:t>Managing windows can distract from the actual task, making it harder to concentrate on the work at hand.</a:t>
            </a:r>
          </a:p>
          <a:p>
            <a:pPr marL="0" indent="0">
              <a:buNone/>
            </a:pPr>
            <a:r>
              <a:rPr lang="en-IN" sz="3200" cap="none" dirty="0">
                <a:solidFill>
                  <a:prstClr val="black"/>
                </a:solidFill>
                <a:latin typeface="Tw Cen MT" panose="020B0602020104020603"/>
                <a:ea typeface="+mj-ea"/>
                <a:cs typeface="+mj-cs"/>
              </a:rPr>
              <a:t>3.</a:t>
            </a:r>
            <a:r>
              <a:rPr lang="en-IN" sz="3200" b="1" cap="none" dirty="0">
                <a:solidFill>
                  <a:prstClr val="black"/>
                </a:solidFill>
                <a:latin typeface="Tw Cen MT" panose="020B0602020104020603"/>
                <a:ea typeface="+mj-ea"/>
                <a:cs typeface="+mj-cs"/>
              </a:rPr>
              <a:t>Performance Trade-Offs: </a:t>
            </a:r>
            <a:r>
              <a:rPr lang="en-IN" sz="3200" cap="none" dirty="0">
                <a:solidFill>
                  <a:prstClr val="black"/>
                </a:solidFill>
                <a:latin typeface="Tw Cen MT" panose="020B0602020104020603"/>
                <a:ea typeface="+mj-ea"/>
                <a:cs typeface="+mj-cs"/>
              </a:rPr>
              <a:t>Studies show that while window systems can make it easier to organize information, they can also slow down task completion due to the time spent on window management.</a:t>
            </a:r>
          </a:p>
          <a:p>
            <a:pPr marL="0" indent="0">
              <a:buNone/>
            </a:pPr>
            <a:endParaRPr lang="en-IN" sz="2500" cap="none" dirty="0">
              <a:solidFill>
                <a:prstClr val="black"/>
              </a:solidFill>
              <a:latin typeface="Tw Cen MT" panose="020B0602020104020603"/>
              <a:ea typeface="+mj-ea"/>
              <a:cs typeface="+mj-cs"/>
            </a:endParaRP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403129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385763" y="-183727"/>
            <a:ext cx="10364451" cy="1596177"/>
          </a:xfrm>
        </p:spPr>
        <p:txBody>
          <a:bodyPr>
            <a:normAutofit fontScale="90000"/>
          </a:bodyPr>
          <a:lstStyle/>
          <a:p>
            <a:b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IN" sz="2800" b="0" i="0" u="none" strike="noStrike" kern="1200" cap="none" spc="0" normalizeH="0" baseline="0" noProof="0" dirty="0">
                <a:ln>
                  <a:noFill/>
                </a:ln>
                <a:solidFill>
                  <a:prstClr val="black"/>
                </a:solidFill>
                <a:effectLst/>
                <a:uLnTx/>
                <a:uFillTx/>
                <a:latin typeface="Tw Cen MT" panose="020B0602020104020603"/>
                <a:ea typeface="+mj-ea"/>
                <a:cs typeface="+mj-cs"/>
              </a:rPr>
              <a:t>Constraints in Window System Design-</a:t>
            </a:r>
            <a:r>
              <a:rPr kumimoji="0" lang="en-IN" sz="3200" b="0" i="0" u="none" strike="noStrike" kern="1200" cap="none" spc="0" normalizeH="0" baseline="0" noProof="0" dirty="0">
                <a:ln>
                  <a:noFill/>
                </a:ln>
                <a:solidFill>
                  <a:prstClr val="black"/>
                </a:solidFill>
                <a:effectLst/>
                <a:uLnTx/>
                <a:uFillTx/>
                <a:latin typeface="Tw Cen MT" panose="020B0602020104020603"/>
                <a:ea typeface="+mj-ea"/>
                <a:cs typeface="+mj-cs"/>
              </a:rPr>
              <a:t> </a:t>
            </a:r>
            <a:r>
              <a:rPr lang="en-IN" sz="3200" cap="none" dirty="0"/>
              <a:t>human limitations, </a:t>
            </a:r>
            <a:br>
              <a:rPr lang="en-IN" sz="3200" cap="none" dirty="0"/>
            </a:b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541674" y="614362"/>
            <a:ext cx="11264563" cy="5972175"/>
          </a:xfrm>
        </p:spPr>
        <p:txBody>
          <a:bodyPr>
            <a:normAutofit lnSpcReduction="10000"/>
          </a:bodyPr>
          <a:lstStyle/>
          <a:p>
            <a:r>
              <a:rPr lang="en-IN" sz="3200" b="1" cap="none" dirty="0">
                <a:solidFill>
                  <a:prstClr val="black"/>
                </a:solidFill>
                <a:latin typeface="Tw Cen MT" panose="020B0602020104020603"/>
                <a:ea typeface="+mj-ea"/>
                <a:cs typeface="+mj-cs"/>
              </a:rPr>
              <a:t>Error Rates: </a:t>
            </a:r>
            <a:r>
              <a:rPr lang="en-IN" sz="3200" cap="none" dirty="0">
                <a:solidFill>
                  <a:prstClr val="black"/>
                </a:solidFill>
                <a:latin typeface="Tw Cen MT" panose="020B0602020104020603"/>
                <a:ea typeface="+mj-ea"/>
                <a:cs typeface="+mj-cs"/>
              </a:rPr>
              <a:t>Non-window systems may lead to more user errors, even though tasks might be completed faster when window arrangement time is excluded.</a:t>
            </a:r>
          </a:p>
          <a:p>
            <a:r>
              <a:rPr lang="en-IN" sz="3200" b="1" cap="none" dirty="0">
                <a:solidFill>
                  <a:prstClr val="black"/>
                </a:solidFill>
                <a:latin typeface="Tw Cen MT" panose="020B0602020104020603"/>
                <a:ea typeface="+mj-ea"/>
                <a:cs typeface="+mj-cs"/>
              </a:rPr>
              <a:t>Implicit vs. Explicit Management: </a:t>
            </a:r>
            <a:r>
              <a:rPr lang="en-IN" sz="3200" cap="none" dirty="0">
                <a:solidFill>
                  <a:prstClr val="black"/>
                </a:solidFill>
                <a:latin typeface="Tw Cen MT" panose="020B0602020104020603"/>
                <a:ea typeface="+mj-ea"/>
                <a:cs typeface="+mj-cs"/>
              </a:rPr>
              <a:t>Effective window management should ideally happen automatically (implicitly) based on user actions, rather than requiring the user to explicitly manage the windows.</a:t>
            </a:r>
          </a:p>
          <a:p>
            <a:r>
              <a:rPr lang="en-IN" sz="3200" b="1" cap="none" dirty="0">
                <a:solidFill>
                  <a:prstClr val="black"/>
                </a:solidFill>
                <a:latin typeface="Tw Cen MT" panose="020B0602020104020603"/>
                <a:ea typeface="+mj-ea"/>
                <a:cs typeface="+mj-cs"/>
              </a:rPr>
              <a:t>Balance is Key: </a:t>
            </a:r>
            <a:r>
              <a:rPr lang="en-IN" sz="3200" cap="none" dirty="0">
                <a:solidFill>
                  <a:prstClr val="black"/>
                </a:solidFill>
                <a:latin typeface="Tw Cen MT" panose="020B0602020104020603"/>
                <a:ea typeface="+mj-ea"/>
                <a:cs typeface="+mj-cs"/>
              </a:rPr>
              <a:t>The benefits of using windows can be lost if the system requires too much manual window manipulation, so a balance is necessary for windows to be truly effective.</a:t>
            </a:r>
          </a:p>
          <a:p>
            <a:pPr marL="0" indent="0">
              <a:buNone/>
            </a:pPr>
            <a:endParaRPr lang="en-IN" sz="2500" cap="none" dirty="0">
              <a:solidFill>
                <a:prstClr val="black"/>
              </a:solidFill>
              <a:latin typeface="Tw Cen MT" panose="020B0602020104020603"/>
              <a:ea typeface="+mj-ea"/>
              <a:cs typeface="+mj-cs"/>
            </a:endParaRP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173389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913775" y="301525"/>
            <a:ext cx="10364451" cy="1596177"/>
          </a:xfrm>
        </p:spPr>
        <p:txBody>
          <a:bodyPr>
            <a:normAutofit/>
          </a:bodyPr>
          <a:lstStyle/>
          <a:p>
            <a:r>
              <a:rPr lang="en-IN" sz="3200"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914399" y="1313688"/>
            <a:ext cx="10363826" cy="4230623"/>
          </a:xfrm>
        </p:spPr>
        <p:txBody>
          <a:bodyPr>
            <a:normAutofit/>
          </a:bodyPr>
          <a:lstStyle/>
          <a:p>
            <a:pPr algn="just"/>
            <a:r>
              <a:rPr lang="en-IN" sz="3200" cap="none" dirty="0">
                <a:latin typeface="+mj-lt"/>
                <a:ea typeface="+mj-ea"/>
                <a:cs typeface="+mj-cs"/>
              </a:rPr>
              <a:t>A window typically consists of numerous elements, some of which are universally present across all windows, while others appear only in specific types of windows or under certain conditions. </a:t>
            </a:r>
            <a:endParaRPr lang="en-US" sz="3200" cap="none" dirty="0">
              <a:latin typeface="+mj-lt"/>
              <a:ea typeface="+mj-ea"/>
              <a:cs typeface="+mj-cs"/>
            </a:endParaRPr>
          </a:p>
        </p:txBody>
      </p:sp>
      <p:pic>
        <p:nvPicPr>
          <p:cNvPr id="5" name="Picture 4">
            <a:extLst>
              <a:ext uri="{FF2B5EF4-FFF2-40B4-BE49-F238E27FC236}">
                <a16:creationId xmlns:a16="http://schemas.microsoft.com/office/drawing/2014/main" id="{878A9A9F-E149-4881-4F71-F6A6E17CA261}"/>
              </a:ext>
            </a:extLst>
          </p:cNvPr>
          <p:cNvPicPr>
            <a:picLocks noChangeAspect="1"/>
          </p:cNvPicPr>
          <p:nvPr/>
        </p:nvPicPr>
        <p:blipFill>
          <a:blip r:embed="rId2"/>
          <a:stretch>
            <a:fillRect/>
          </a:stretch>
        </p:blipFill>
        <p:spPr>
          <a:xfrm>
            <a:off x="3083560" y="3156753"/>
            <a:ext cx="6756400" cy="3258312"/>
          </a:xfrm>
          <a:prstGeom prst="rect">
            <a:avLst/>
          </a:prstGeom>
        </p:spPr>
      </p:pic>
    </p:spTree>
    <p:extLst>
      <p:ext uri="{BB962C8B-B14F-4D97-AF65-F5344CB8AC3E}">
        <p14:creationId xmlns:p14="http://schemas.microsoft.com/office/powerpoint/2010/main" val="376860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218575" y="0"/>
            <a:ext cx="10364451" cy="1596177"/>
          </a:xfrm>
        </p:spPr>
        <p:txBody>
          <a:bodyPr>
            <a:normAutofit/>
          </a:bodyPr>
          <a:lstStyle/>
          <a:p>
            <a:r>
              <a:rPr lang="en-IN" sz="3200"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914398" y="841248"/>
            <a:ext cx="11277601" cy="5888736"/>
          </a:xfrm>
        </p:spPr>
        <p:txBody>
          <a:bodyPr>
            <a:normAutofit/>
          </a:bodyPr>
          <a:lstStyle/>
          <a:p>
            <a:pPr marL="0" indent="0" algn="just">
              <a:buNone/>
            </a:pPr>
            <a:r>
              <a:rPr lang="en-US" sz="3200" cap="none" dirty="0">
                <a:latin typeface="+mj-lt"/>
                <a:ea typeface="+mj-ea"/>
                <a:cs typeface="+mj-cs"/>
              </a:rPr>
              <a:t>1.</a:t>
            </a:r>
            <a:r>
              <a:rPr lang="en-US" sz="3200" b="1" cap="none" dirty="0">
                <a:latin typeface="+mj-lt"/>
                <a:ea typeface="+mj-ea"/>
                <a:cs typeface="+mj-cs"/>
              </a:rPr>
              <a:t>Frame or Border</a:t>
            </a:r>
          </a:p>
          <a:p>
            <a:pPr algn="just">
              <a:buFont typeface="Wingdings" pitchFamily="2" charset="2"/>
              <a:buChar char="Ø"/>
            </a:pPr>
            <a:r>
              <a:rPr lang="en-IN" sz="2800" cap="none" dirty="0"/>
              <a:t>A window typically has a frame or border, usually rectangular, that defines its boundaries and differentiates it from other windows. </a:t>
            </a:r>
          </a:p>
          <a:p>
            <a:pPr algn="just">
              <a:buFont typeface="Wingdings" pitchFamily="2" charset="2"/>
              <a:buChar char="Ø"/>
            </a:pPr>
            <a:r>
              <a:rPr lang="en-IN" sz="2800" cap="none" dirty="0"/>
              <a:t>The rectangular shape is preferred because it efficiently accommodates textual content, which is typically read from left to right. </a:t>
            </a:r>
          </a:p>
          <a:p>
            <a:pPr algn="just">
              <a:buFont typeface="Wingdings" pitchFamily="2" charset="2"/>
              <a:buChar char="Ø"/>
            </a:pPr>
            <a:r>
              <a:rPr lang="en-IN" sz="2800" cap="none" dirty="0"/>
              <a:t>The border can vary in thickness and </a:t>
            </a:r>
            <a:r>
              <a:rPr lang="en-IN" sz="2800" cap="none" dirty="0" err="1"/>
              <a:t>color</a:t>
            </a:r>
            <a:r>
              <a:rPr lang="en-IN" sz="2800" cap="none" dirty="0"/>
              <a:t>, helping to identify the type of window. For windows that fill the entire screen, the screen edge may serve as the border. </a:t>
            </a:r>
          </a:p>
          <a:p>
            <a:pPr algn="just">
              <a:buFont typeface="Wingdings" pitchFamily="2" charset="2"/>
              <a:buChar char="Ø"/>
            </a:pPr>
            <a:r>
              <a:rPr lang="en-IN" sz="2800" cap="none" dirty="0"/>
              <a:t>Resizable windows may include control points for adjusting their size, while non-resizable windows have borders that align with the window's edge.</a:t>
            </a:r>
            <a:endParaRPr lang="en-US" sz="3200" cap="none" dirty="0">
              <a:latin typeface="+mj-lt"/>
              <a:ea typeface="+mj-ea"/>
              <a:cs typeface="+mj-cs"/>
            </a:endParaRPr>
          </a:p>
        </p:txBody>
      </p:sp>
    </p:spTree>
    <p:extLst>
      <p:ext uri="{BB962C8B-B14F-4D97-AF65-F5344CB8AC3E}">
        <p14:creationId xmlns:p14="http://schemas.microsoft.com/office/powerpoint/2010/main" val="239518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913774" y="-324459"/>
            <a:ext cx="10364451" cy="1596177"/>
          </a:xfrm>
        </p:spPr>
        <p:txBody>
          <a:bodyPr/>
          <a:lstStyle/>
          <a:p>
            <a:r>
              <a:rPr lang="en-US" dirty="0"/>
              <a:t>4.1 </a:t>
            </a:r>
            <a:r>
              <a:rPr lang="en-IN" sz="3600" cap="none" dirty="0">
                <a:latin typeface="+mj-lt"/>
                <a:ea typeface="+mj-ea"/>
                <a:cs typeface="+mj-cs"/>
              </a:rPr>
              <a:t>Window</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913774" y="885825"/>
            <a:ext cx="10363826" cy="5614987"/>
          </a:xfrm>
        </p:spPr>
        <p:txBody>
          <a:bodyPr>
            <a:normAutofit fontScale="92500" lnSpcReduction="10000"/>
          </a:bodyPr>
          <a:lstStyle/>
          <a:p>
            <a:pPr algn="just"/>
            <a:r>
              <a:rPr lang="en-IN" sz="3200" cap="none" dirty="0"/>
              <a:t>A window is an area of the screen, usually rectangular in shape, defined by a border that contains a particular view of some area of the computer or some portion of a person’s dialog with the computer.</a:t>
            </a:r>
          </a:p>
          <a:p>
            <a:pPr algn="just"/>
            <a:r>
              <a:rPr lang="en-IN" sz="3200" cap="none" dirty="0"/>
              <a:t> It can be moved and rendered independently on the screen. A window may be small, containing a short message or a single field, or it may be large, consuming most or all of the available display space. </a:t>
            </a:r>
          </a:p>
          <a:p>
            <a:pPr algn="just"/>
            <a:r>
              <a:rPr lang="en-IN" sz="3200" cap="none" dirty="0"/>
              <a:t>A display may contain one, two, or more windows within its boundaries.</a:t>
            </a:r>
            <a:endParaRPr lang="en-US" sz="3200" cap="none" dirty="0"/>
          </a:p>
        </p:txBody>
      </p:sp>
    </p:spTree>
    <p:extLst>
      <p:ext uri="{BB962C8B-B14F-4D97-AF65-F5344CB8AC3E}">
        <p14:creationId xmlns:p14="http://schemas.microsoft.com/office/powerpoint/2010/main" val="35838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45423" y="0"/>
            <a:ext cx="10364451" cy="1596177"/>
          </a:xfrm>
        </p:spPr>
        <p:txBody>
          <a:bodyPr>
            <a:normAutofit/>
          </a:bodyPr>
          <a:lstStyle/>
          <a:p>
            <a:r>
              <a:rPr lang="en-IN" sz="3200"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798088"/>
            <a:ext cx="11448287" cy="5449824"/>
          </a:xfrm>
        </p:spPr>
        <p:txBody>
          <a:bodyPr>
            <a:normAutofit fontScale="85000" lnSpcReduction="20000"/>
          </a:bodyPr>
          <a:lstStyle/>
          <a:p>
            <a:pPr marL="0" indent="0" algn="just">
              <a:buNone/>
            </a:pPr>
            <a:r>
              <a:rPr lang="en-US" sz="3200" cap="none" dirty="0">
                <a:latin typeface="+mj-lt"/>
                <a:ea typeface="+mj-ea"/>
                <a:cs typeface="+mj-cs"/>
              </a:rPr>
              <a:t>2.</a:t>
            </a:r>
            <a:r>
              <a:rPr lang="en-US" sz="3200" b="1" cap="none" dirty="0">
                <a:latin typeface="+mj-lt"/>
                <a:ea typeface="+mj-ea"/>
                <a:cs typeface="+mj-cs"/>
              </a:rPr>
              <a:t>Title Bar</a:t>
            </a:r>
          </a:p>
          <a:p>
            <a:pPr algn="just">
              <a:buFont typeface="Wingdings" pitchFamily="2" charset="2"/>
              <a:buChar char="Ø"/>
            </a:pPr>
            <a:r>
              <a:rPr lang="en-IN" sz="2800" cap="none" dirty="0"/>
              <a:t>The title bar, located at the top edge of a window within its border, spans the entire width of the window and contains a descriptive title that identifies the window's purpose or content.</a:t>
            </a:r>
          </a:p>
          <a:p>
            <a:pPr algn="just">
              <a:buFont typeface="Wingdings" pitchFamily="2" charset="2"/>
              <a:buChar char="Ø"/>
            </a:pPr>
            <a:r>
              <a:rPr lang="en-IN" sz="2800" cap="none" dirty="0"/>
              <a:t> Also known as the caption or title area on some platforms, the title bar in Microsoft Windows may include control buttons on the far left and right ends for accessing the system menu and resizing the window.</a:t>
            </a:r>
          </a:p>
          <a:p>
            <a:pPr algn="just">
              <a:buFont typeface="Wingdings" pitchFamily="2" charset="2"/>
              <a:buChar char="Ø"/>
            </a:pPr>
            <a:r>
              <a:rPr lang="en-IN" sz="2800" cap="none" dirty="0"/>
              <a:t> It also serves as a control point for moving the window and provides access to commands, such as displaying a shortcut menu when clicked with the secondary mouse button or using the </a:t>
            </a:r>
            <a:r>
              <a:rPr lang="en-IN" sz="2800" cap="none" dirty="0" err="1"/>
              <a:t>Alt+Spacebar</a:t>
            </a:r>
            <a:r>
              <a:rPr lang="en-IN" sz="2800" cap="none" dirty="0"/>
              <a:t> key combination. </a:t>
            </a:r>
          </a:p>
          <a:p>
            <a:pPr algn="just">
              <a:buFont typeface="Wingdings" pitchFamily="2" charset="2"/>
              <a:buChar char="Ø"/>
            </a:pPr>
            <a:r>
              <a:rPr lang="en-IN" sz="2800" cap="none" dirty="0"/>
              <a:t>Title bars are present on all primary and secondary windows. Microsoft advises against placing application commands or other controls in the title bar to avoid conflicts, especially in configurations supporting multiple languages.</a:t>
            </a:r>
            <a:endParaRPr lang="en-US" sz="3200" cap="none" dirty="0">
              <a:latin typeface="+mj-lt"/>
              <a:ea typeface="+mj-ea"/>
              <a:cs typeface="+mj-cs"/>
            </a:endParaRPr>
          </a:p>
        </p:txBody>
      </p:sp>
    </p:spTree>
    <p:extLst>
      <p:ext uri="{BB962C8B-B14F-4D97-AF65-F5344CB8AC3E}">
        <p14:creationId xmlns:p14="http://schemas.microsoft.com/office/powerpoint/2010/main" val="181196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sz="3200"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lgn="just">
              <a:buNone/>
            </a:pPr>
            <a:r>
              <a:rPr lang="en-US" b="1" cap="none" dirty="0">
                <a:latin typeface="+mj-lt"/>
                <a:ea typeface="+mj-ea"/>
                <a:cs typeface="+mj-cs"/>
              </a:rPr>
              <a:t>3.Title Bar Icon</a:t>
            </a:r>
          </a:p>
          <a:p>
            <a:pPr algn="just">
              <a:buFont typeface="Wingdings" pitchFamily="2" charset="2"/>
              <a:buChar char="Ø"/>
            </a:pPr>
            <a:r>
              <a:rPr lang="en-IN" sz="2400" cap="none" dirty="0">
                <a:latin typeface="+mj-lt"/>
                <a:ea typeface="+mj-ea"/>
                <a:cs typeface="+mj-cs"/>
              </a:rPr>
              <a:t>The Title Bar Icon is a small icon located at the left corner of the title bar in a window. It represents the application or file that is currently open in the window.</a:t>
            </a:r>
          </a:p>
          <a:p>
            <a:pPr algn="just">
              <a:buFont typeface="Wingdings" pitchFamily="2" charset="2"/>
              <a:buChar char="Ø"/>
            </a:pPr>
            <a:r>
              <a:rPr lang="en-IN" sz="2400" cap="none" dirty="0">
                <a:latin typeface="+mj-lt"/>
                <a:ea typeface="+mj-ea"/>
                <a:cs typeface="+mj-cs"/>
              </a:rPr>
              <a:t>When you click this icon with the secondary mouse button (usually the right mouse button), a menu appears with commands that you can use, like "Minimize," "Maximize," or "Close.</a:t>
            </a:r>
          </a:p>
          <a:p>
            <a:pPr algn="just">
              <a:buFont typeface="Wingdings" pitchFamily="2" charset="2"/>
              <a:buChar char="Ø"/>
            </a:pPr>
            <a:r>
              <a:rPr lang="en-IN" sz="2400" b="1" cap="none" dirty="0">
                <a:latin typeface="+mj-lt"/>
                <a:ea typeface="+mj-ea"/>
                <a:cs typeface="+mj-cs"/>
              </a:rPr>
              <a:t>Tools and Utilities: </a:t>
            </a:r>
            <a:r>
              <a:rPr lang="en-IN" sz="2400" cap="none" dirty="0">
                <a:latin typeface="+mj-lt"/>
                <a:ea typeface="+mj-ea"/>
                <a:cs typeface="+mj-cs"/>
              </a:rPr>
              <a:t>If you're using a tool or utility that doesn't create files (like a calculator), the icon in the title bar will usually be a small version of the application's icon.</a:t>
            </a:r>
          </a:p>
          <a:p>
            <a:pPr algn="just">
              <a:buFont typeface="Wingdings" pitchFamily="2" charset="2"/>
              <a:buChar char="Ø"/>
            </a:pPr>
            <a:r>
              <a:rPr lang="en-IN" sz="2400" b="1" cap="none" dirty="0">
                <a:latin typeface="+mj-lt"/>
                <a:ea typeface="+mj-ea"/>
                <a:cs typeface="+mj-cs"/>
              </a:rPr>
              <a:t>Documents or Data Files: </a:t>
            </a:r>
            <a:r>
              <a:rPr lang="en-IN" sz="2400" cap="none" dirty="0">
                <a:latin typeface="+mj-lt"/>
                <a:ea typeface="+mj-ea"/>
                <a:cs typeface="+mj-cs"/>
              </a:rPr>
              <a:t>If you're working on a document (like a text file or spreadsheet), the icon will represent the type of file you’re working on, not just the application. For example, if you're editing a Word document, the icon might look like a small page with a "W" on it.</a:t>
            </a:r>
          </a:p>
          <a:p>
            <a:pPr algn="just">
              <a:buFont typeface="Wingdings" pitchFamily="2" charset="2"/>
              <a:buChar char="Ø"/>
            </a:pPr>
            <a:r>
              <a:rPr lang="en-IN" sz="2400" b="1" cap="none" dirty="0">
                <a:latin typeface="+mj-lt"/>
                <a:ea typeface="+mj-ea"/>
                <a:cs typeface="+mj-cs"/>
              </a:rPr>
              <a:t>Saving Files: </a:t>
            </a:r>
            <a:r>
              <a:rPr lang="en-IN" sz="2400" cap="none" dirty="0">
                <a:latin typeface="+mj-lt"/>
                <a:ea typeface="+mj-ea"/>
                <a:cs typeface="+mj-cs"/>
              </a:rPr>
              <a:t>Even if you haven’t saved your file yet, the icon will still represent the type of file you're working on. After you save the file, the icon stays the same.</a:t>
            </a:r>
            <a:endParaRPr lang="en-US" sz="2400" cap="none" dirty="0">
              <a:latin typeface="+mj-lt"/>
              <a:ea typeface="+mj-ea"/>
              <a:cs typeface="+mj-cs"/>
            </a:endParaRPr>
          </a:p>
        </p:txBody>
      </p:sp>
    </p:spTree>
    <p:extLst>
      <p:ext uri="{BB962C8B-B14F-4D97-AF65-F5344CB8AC3E}">
        <p14:creationId xmlns:p14="http://schemas.microsoft.com/office/powerpoint/2010/main" val="104220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sz="3200"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a:bodyPr>
          <a:lstStyle/>
          <a:p>
            <a:pPr marL="0" indent="0" algn="just">
              <a:buNone/>
            </a:pPr>
            <a:r>
              <a:rPr lang="en-US" b="1" cap="none" dirty="0">
                <a:latin typeface="+mj-lt"/>
                <a:ea typeface="+mj-ea"/>
                <a:cs typeface="+mj-cs"/>
              </a:rPr>
              <a:t>4.Window Sizing Buttons</a:t>
            </a:r>
          </a:p>
          <a:p>
            <a:r>
              <a:rPr lang="en-IN" sz="2000" b="1" cap="none" dirty="0"/>
              <a:t>Minimize button (looks like a small line):</a:t>
            </a:r>
            <a:endParaRPr lang="en-IN" sz="2000" cap="none" dirty="0"/>
          </a:p>
          <a:p>
            <a:pPr>
              <a:buFont typeface="Arial" panose="020B0604020202020204" pitchFamily="34" charset="0"/>
              <a:buChar char="•"/>
            </a:pPr>
            <a:r>
              <a:rPr lang="en-IN" sz="2000" cap="none" dirty="0"/>
              <a:t>Think of this as putting a piece of paper away in a drawer temporarily. It’s still there, but it’s hidden. When you click the minimize button, the window disappears from your screen and shrinks down to the taskbar (like putting the paper in the drawer).</a:t>
            </a:r>
          </a:p>
          <a:p>
            <a:r>
              <a:rPr lang="en-IN" sz="2000" b="1" cap="none" dirty="0"/>
              <a:t>Maximize button (looks like a big box):</a:t>
            </a:r>
            <a:endParaRPr lang="en-IN" sz="2000" cap="none" dirty="0"/>
          </a:p>
          <a:p>
            <a:pPr>
              <a:buFont typeface="Arial" panose="020B0604020202020204" pitchFamily="34" charset="0"/>
              <a:buChar char="•"/>
            </a:pPr>
            <a:r>
              <a:rPr lang="en-IN" sz="2000" cap="none" dirty="0"/>
              <a:t>This button makes your window take up the entire screen, like spreading out your paper so it covers your whole desk. When you click maximize, the window fills your screen, making it easier to see everything at once.</a:t>
            </a:r>
          </a:p>
          <a:p>
            <a:r>
              <a:rPr lang="en-IN" sz="2000" b="1" cap="none" dirty="0"/>
              <a:t>Restore button (looks like two overlapping boxes):</a:t>
            </a:r>
            <a:endParaRPr lang="en-IN" sz="2000" cap="none" dirty="0"/>
          </a:p>
          <a:p>
            <a:pPr>
              <a:buFont typeface="Arial" panose="020B0604020202020204" pitchFamily="34" charset="0"/>
              <a:buChar char="•"/>
            </a:pPr>
            <a:r>
              <a:rPr lang="en-IN" sz="2000" cap="none" dirty="0"/>
              <a:t>After you maximize a window, the restore button appears. This button shrinks the window back to the size it was before you made it full screen. It’s like taking the paper off the whole desk and putting it back to the corner.</a:t>
            </a:r>
          </a:p>
          <a:p>
            <a:r>
              <a:rPr lang="en-IN" sz="2000" b="1" cap="none" dirty="0"/>
              <a:t>Close button (looks like an x):</a:t>
            </a:r>
            <a:endParaRPr lang="en-IN" sz="2000" cap="none" dirty="0"/>
          </a:p>
          <a:p>
            <a:pPr>
              <a:buFont typeface="Arial" panose="020B0604020202020204" pitchFamily="34" charset="0"/>
              <a:buChar char="•"/>
            </a:pPr>
            <a:r>
              <a:rPr lang="en-IN" sz="2000" cap="none" dirty="0"/>
              <a:t>When you're done with your piece of paper, you can put it away completely. The close button removes the window from your screen entirely, like throwing the paper away or putting it back in a folder.</a:t>
            </a:r>
          </a:p>
        </p:txBody>
      </p:sp>
    </p:spTree>
    <p:extLst>
      <p:ext uri="{BB962C8B-B14F-4D97-AF65-F5344CB8AC3E}">
        <p14:creationId xmlns:p14="http://schemas.microsoft.com/office/powerpoint/2010/main" val="284589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a:bodyPr>
          <a:lstStyle/>
          <a:p>
            <a:pPr marL="0" indent="0" algn="just">
              <a:buNone/>
            </a:pPr>
            <a:r>
              <a:rPr lang="en-US" b="1" cap="none" dirty="0">
                <a:latin typeface="Gill Sans MT" panose="020B0502020104020203" pitchFamily="34" charset="77"/>
                <a:ea typeface="+mj-ea"/>
                <a:cs typeface="+mj-cs"/>
              </a:rPr>
              <a:t>5.Window Sizing Buttons</a:t>
            </a:r>
          </a:p>
          <a:p>
            <a:r>
              <a:rPr lang="en-IN" sz="2000" b="1" cap="none" dirty="0">
                <a:latin typeface="Gill Sans MT" panose="020B0502020104020203" pitchFamily="34" charset="77"/>
              </a:rPr>
              <a:t>Minimize button (looks like a small line):</a:t>
            </a:r>
            <a:endParaRPr lang="en-IN" sz="2000" cap="none" dirty="0">
              <a:latin typeface="Gill Sans MT" panose="020B0502020104020203" pitchFamily="34" charset="77"/>
            </a:endParaRPr>
          </a:p>
          <a:p>
            <a:pPr>
              <a:buFont typeface="Arial" panose="020B0604020202020204" pitchFamily="34" charset="0"/>
              <a:buChar char="•"/>
            </a:pPr>
            <a:r>
              <a:rPr lang="en-IN" sz="2000" cap="none" dirty="0">
                <a:latin typeface="Gill Sans MT" panose="020B0502020104020203" pitchFamily="34" charset="77"/>
              </a:rPr>
              <a:t>Think of this as putting a piece of paper away in a drawer temporarily. It’s still there, but it’s hidden. When you click the minimize button, the window disappears from your screen and shrinks down to the taskbar (like putting the paper in the drawer).</a:t>
            </a:r>
          </a:p>
          <a:p>
            <a:r>
              <a:rPr lang="en-IN" sz="2000" b="1" cap="none" dirty="0">
                <a:latin typeface="Gill Sans MT" panose="020B0502020104020203" pitchFamily="34" charset="77"/>
              </a:rPr>
              <a:t>Maximize button (looks like a big box):</a:t>
            </a:r>
            <a:endParaRPr lang="en-IN" sz="2000" cap="none" dirty="0">
              <a:latin typeface="Gill Sans MT" panose="020B0502020104020203" pitchFamily="34" charset="77"/>
            </a:endParaRPr>
          </a:p>
          <a:p>
            <a:pPr>
              <a:buFont typeface="Arial" panose="020B0604020202020204" pitchFamily="34" charset="0"/>
              <a:buChar char="•"/>
            </a:pPr>
            <a:r>
              <a:rPr lang="en-IN" sz="2000" cap="none" dirty="0">
                <a:latin typeface="Gill Sans MT" panose="020B0502020104020203" pitchFamily="34" charset="77"/>
              </a:rPr>
              <a:t>This button makes your window take up the entire screen, like spreading out your paper so it covers your whole desk. When you click maximize, the window fills your screen, making it easier to see everything at once.</a:t>
            </a:r>
          </a:p>
          <a:p>
            <a:r>
              <a:rPr lang="en-IN" sz="2000" b="1" cap="none" dirty="0">
                <a:latin typeface="Gill Sans MT" panose="020B0502020104020203" pitchFamily="34" charset="77"/>
              </a:rPr>
              <a:t>Restore button (looks like two overlapping boxes):</a:t>
            </a:r>
            <a:endParaRPr lang="en-IN" sz="2000" cap="none" dirty="0">
              <a:latin typeface="Gill Sans MT" panose="020B0502020104020203" pitchFamily="34" charset="77"/>
            </a:endParaRPr>
          </a:p>
          <a:p>
            <a:pPr>
              <a:buFont typeface="Arial" panose="020B0604020202020204" pitchFamily="34" charset="0"/>
              <a:buChar char="•"/>
            </a:pPr>
            <a:r>
              <a:rPr lang="en-IN" sz="2000" cap="none" dirty="0">
                <a:latin typeface="Gill Sans MT" panose="020B0502020104020203" pitchFamily="34" charset="77"/>
              </a:rPr>
              <a:t>After you maximize a window, the restore button appears. This button shrinks the window back to the size it was before you made it full screen. It’s like taking the paper off the whole desk and putting it back to the corner.</a:t>
            </a:r>
          </a:p>
          <a:p>
            <a:r>
              <a:rPr lang="en-IN" sz="2000" b="1" cap="none" dirty="0">
                <a:latin typeface="Gill Sans MT" panose="020B0502020104020203" pitchFamily="34" charset="77"/>
              </a:rPr>
              <a:t>Close button (looks like an x):</a:t>
            </a:r>
            <a:endParaRPr lang="en-IN" sz="2000" cap="none" dirty="0">
              <a:latin typeface="Gill Sans MT" panose="020B0502020104020203" pitchFamily="34" charset="77"/>
            </a:endParaRPr>
          </a:p>
          <a:p>
            <a:pPr>
              <a:buFont typeface="Arial" panose="020B0604020202020204" pitchFamily="34" charset="0"/>
              <a:buChar char="•"/>
            </a:pPr>
            <a:r>
              <a:rPr lang="en-IN" sz="2000" cap="none" dirty="0">
                <a:latin typeface="Gill Sans MT" panose="020B0502020104020203" pitchFamily="34" charset="77"/>
              </a:rPr>
              <a:t>When you're done with your piece of paper, you can put it away completely. The close button removes the window from your screen entirely, like throwing the paper away or putting it back in a folder.</a:t>
            </a:r>
          </a:p>
        </p:txBody>
      </p:sp>
    </p:spTree>
    <p:extLst>
      <p:ext uri="{BB962C8B-B14F-4D97-AF65-F5344CB8AC3E}">
        <p14:creationId xmlns:p14="http://schemas.microsoft.com/office/powerpoint/2010/main" val="319832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lgn="just">
              <a:buNone/>
            </a:pPr>
            <a:r>
              <a:rPr lang="en-US" sz="2400" b="1" cap="none" dirty="0">
                <a:latin typeface="Gill Sans MT" panose="020B0502020104020203" pitchFamily="34" charset="77"/>
                <a:ea typeface="+mj-ea"/>
                <a:cs typeface="+mj-cs"/>
              </a:rPr>
              <a:t>6.</a:t>
            </a:r>
            <a:r>
              <a:rPr lang="en-IN" sz="2400" b="1" dirty="0"/>
              <a:t> </a:t>
            </a:r>
            <a:r>
              <a:rPr lang="en-IN" sz="2400" b="1" cap="none" dirty="0">
                <a:latin typeface="Gill Sans MT" panose="020B0502020104020203" pitchFamily="34" charset="77"/>
              </a:rPr>
              <a:t>Menu bar </a:t>
            </a:r>
            <a:endParaRPr lang="en-IN" sz="2400" b="1" dirty="0"/>
          </a:p>
          <a:p>
            <a:pPr marL="0" indent="0" algn="just">
              <a:buNone/>
            </a:pPr>
            <a:r>
              <a:rPr lang="en-IN" sz="2400" b="1" cap="none" dirty="0">
                <a:latin typeface="Gill Sans MT" panose="020B0502020104020203" pitchFamily="34" charset="77"/>
              </a:rPr>
              <a:t>Purpose: </a:t>
            </a:r>
            <a:r>
              <a:rPr lang="en-IN" sz="2400" cap="none" dirty="0">
                <a:latin typeface="Gill Sans MT" panose="020B0502020104020203" pitchFamily="34" charset="77"/>
              </a:rPr>
              <a:t>A menu bar is used to organize and provide access to actions within a software application.</a:t>
            </a:r>
          </a:p>
          <a:p>
            <a:pPr marL="0" indent="0" algn="just">
              <a:buNone/>
            </a:pPr>
            <a:r>
              <a:rPr lang="en-IN" sz="2400" b="1" cap="none" dirty="0">
                <a:latin typeface="Gill Sans MT" panose="020B0502020104020203" pitchFamily="34" charset="77"/>
              </a:rPr>
              <a:t>Location: </a:t>
            </a:r>
            <a:r>
              <a:rPr lang="en-IN" sz="2400" cap="none" dirty="0">
                <a:latin typeface="Gill Sans MT" panose="020B0502020104020203" pitchFamily="34" charset="77"/>
              </a:rPr>
              <a:t>It is located horizontally at the top of the window, just below the title bar.</a:t>
            </a:r>
          </a:p>
          <a:p>
            <a:pPr marL="0" indent="0" algn="just">
              <a:buNone/>
            </a:pPr>
            <a:r>
              <a:rPr lang="en-IN" sz="2400" b="1" cap="none" dirty="0">
                <a:latin typeface="Gill Sans MT" panose="020B0502020104020203" pitchFamily="34" charset="77"/>
              </a:rPr>
              <a:t>Functionality: </a:t>
            </a:r>
            <a:r>
              <a:rPr lang="en-IN" sz="2400" cap="none" dirty="0">
                <a:latin typeface="Gill Sans MT" panose="020B0502020104020203" pitchFamily="34" charset="77"/>
              </a:rPr>
              <a:t>The menu bar contains a list of topics or items, which, when selected, display a pull-down menu with further options.</a:t>
            </a:r>
          </a:p>
          <a:p>
            <a:pPr marL="0" indent="0" algn="just">
              <a:buNone/>
            </a:pPr>
            <a:r>
              <a:rPr lang="en-IN" sz="2400" b="1" cap="none" dirty="0">
                <a:latin typeface="Gill Sans MT" panose="020B0502020104020203" pitchFamily="34" charset="77"/>
              </a:rPr>
              <a:t>Default and Custom Actions: </a:t>
            </a:r>
            <a:r>
              <a:rPr lang="en-IN" sz="2400" cap="none" dirty="0">
                <a:latin typeface="Gill Sans MT" panose="020B0502020104020203" pitchFamily="34" charset="77"/>
              </a:rPr>
              <a:t>The system typically provides a default set of menu actions, which can be customized or augmented by the application.</a:t>
            </a:r>
          </a:p>
          <a:p>
            <a:pPr marL="0" indent="0" algn="just">
              <a:buNone/>
            </a:pPr>
            <a:r>
              <a:rPr lang="en-IN" sz="2400" b="1" cap="none" dirty="0">
                <a:latin typeface="Gill Sans MT" panose="020B0502020104020203" pitchFamily="34" charset="77"/>
              </a:rPr>
              <a:t>Context-Sensitivity: </a:t>
            </a:r>
            <a:r>
              <a:rPr lang="en-IN" sz="2400" cap="none" dirty="0">
                <a:latin typeface="Gill Sans MT" panose="020B0502020104020203" pitchFamily="34" charset="77"/>
              </a:rPr>
              <a:t>The contents of the menu bar and its options are determined by the application's functionality and the specific context of the user interaction.</a:t>
            </a:r>
          </a:p>
          <a:p>
            <a:pPr marL="0" indent="0" algn="just">
              <a:buNone/>
            </a:pPr>
            <a:r>
              <a:rPr lang="en-IN" sz="2400" b="1" cap="none" dirty="0">
                <a:latin typeface="Gill Sans MT" panose="020B0502020104020203" pitchFamily="34" charset="77"/>
              </a:rPr>
              <a:t>Alternative Name: </a:t>
            </a:r>
            <a:r>
              <a:rPr lang="en-IN" sz="2400" cap="none" dirty="0">
                <a:latin typeface="Gill Sans MT" panose="020B0502020104020203" pitchFamily="34" charset="77"/>
              </a:rPr>
              <a:t>In the past, some platforms referred to the menu bar as an "action bar."</a:t>
            </a:r>
          </a:p>
        </p:txBody>
      </p:sp>
    </p:spTree>
    <p:extLst>
      <p:ext uri="{BB962C8B-B14F-4D97-AF65-F5344CB8AC3E}">
        <p14:creationId xmlns:p14="http://schemas.microsoft.com/office/powerpoint/2010/main" val="20254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lnSpcReduction="20000"/>
          </a:bodyPr>
          <a:lstStyle/>
          <a:p>
            <a:pPr marL="0" indent="0" algn="just">
              <a:buNone/>
            </a:pPr>
            <a:r>
              <a:rPr lang="en-US" sz="2400" b="1" cap="none" dirty="0">
                <a:latin typeface="Gill Sans MT" panose="020B0502020104020203" pitchFamily="34" charset="77"/>
                <a:ea typeface="+mj-ea"/>
                <a:cs typeface="+mj-cs"/>
              </a:rPr>
              <a:t>7.</a:t>
            </a:r>
            <a:r>
              <a:rPr lang="en-IN" sz="2400" b="1" dirty="0"/>
              <a:t> </a:t>
            </a:r>
            <a:r>
              <a:rPr lang="en-IN" sz="3300" b="1" cap="none" dirty="0">
                <a:latin typeface="Gill Sans MT" panose="020B0502020104020203" pitchFamily="34" charset="77"/>
              </a:rPr>
              <a:t>Status bar </a:t>
            </a:r>
            <a:endParaRPr lang="en-IN" sz="3300" b="1" dirty="0"/>
          </a:p>
          <a:p>
            <a:pPr marL="0" indent="0" algn="just">
              <a:buNone/>
            </a:pPr>
            <a:r>
              <a:rPr lang="en-IN" sz="3300" b="1" cap="none" dirty="0">
                <a:latin typeface="+mj-lt"/>
                <a:ea typeface="+mj-ea"/>
                <a:cs typeface="+mj-cs"/>
              </a:rPr>
              <a:t>Purpose: </a:t>
            </a:r>
            <a:r>
              <a:rPr lang="en-IN" sz="3300" cap="none" dirty="0">
                <a:latin typeface="+mj-lt"/>
                <a:ea typeface="+mj-ea"/>
                <a:cs typeface="+mj-cs"/>
              </a:rPr>
              <a:t>A status bar is used to display information useful to the user, such as the current state of what is being viewed or descriptive messages about selected menu or toolbar buttons.</a:t>
            </a:r>
          </a:p>
          <a:p>
            <a:pPr marL="0" indent="0" algn="just">
              <a:buNone/>
            </a:pPr>
            <a:r>
              <a:rPr lang="en-IN" sz="3300" b="1" cap="none" dirty="0">
                <a:latin typeface="+mj-lt"/>
                <a:ea typeface="+mj-ea"/>
                <a:cs typeface="+mj-cs"/>
              </a:rPr>
              <a:t>Location: </a:t>
            </a:r>
            <a:r>
              <a:rPr lang="en-IN" sz="3300" cap="none" dirty="0">
                <a:latin typeface="+mj-lt"/>
                <a:ea typeface="+mj-ea"/>
                <a:cs typeface="+mj-cs"/>
              </a:rPr>
              <a:t>It is typically located at the bottom of the screen, as recommended by Microsoft, but it may also be at the top on some platforms.</a:t>
            </a:r>
          </a:p>
          <a:p>
            <a:pPr marL="0" indent="0" algn="just">
              <a:buNone/>
            </a:pPr>
            <a:r>
              <a:rPr lang="en-IN" sz="3300" b="1" cap="none" dirty="0">
                <a:latin typeface="+mj-lt"/>
                <a:ea typeface="+mj-ea"/>
                <a:cs typeface="+mj-cs"/>
              </a:rPr>
              <a:t>Alternative Names: </a:t>
            </a:r>
            <a:r>
              <a:rPr lang="en-IN" sz="3300" cap="none" dirty="0">
                <a:latin typeface="+mj-lt"/>
                <a:ea typeface="+mj-ea"/>
                <a:cs typeface="+mj-cs"/>
              </a:rPr>
              <a:t>Other platforms may refer to it as a status area, message area, or message bar.</a:t>
            </a:r>
          </a:p>
          <a:p>
            <a:pPr marL="0" indent="0" algn="just">
              <a:buNone/>
            </a:pPr>
            <a:r>
              <a:rPr lang="en-IN" sz="3300" b="1" cap="none" dirty="0">
                <a:latin typeface="+mj-lt"/>
                <a:ea typeface="+mj-ea"/>
                <a:cs typeface="+mj-cs"/>
              </a:rPr>
              <a:t>Functionality: </a:t>
            </a:r>
            <a:r>
              <a:rPr lang="en-IN" sz="3300" cap="none" dirty="0">
                <a:latin typeface="+mj-lt"/>
                <a:ea typeface="+mj-ea"/>
                <a:cs typeface="+mj-cs"/>
              </a:rPr>
              <a:t>The status bar provides noninteractive information and can explain menu and control bar items as they are highlighted by the user</a:t>
            </a:r>
            <a:r>
              <a:rPr lang="en-IN" sz="1900" dirty="0"/>
              <a:t>.</a:t>
            </a:r>
            <a:endParaRPr lang="en-IN" sz="2400" cap="none" dirty="0">
              <a:latin typeface="Gill Sans MT" panose="020B0502020104020203" pitchFamily="34" charset="77"/>
            </a:endParaRPr>
          </a:p>
        </p:txBody>
      </p:sp>
    </p:spTree>
    <p:extLst>
      <p:ext uri="{BB962C8B-B14F-4D97-AF65-F5344CB8AC3E}">
        <p14:creationId xmlns:p14="http://schemas.microsoft.com/office/powerpoint/2010/main" val="260799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lnSpcReduction="10000"/>
          </a:bodyPr>
          <a:lstStyle/>
          <a:p>
            <a:pPr marL="0" indent="0" algn="just">
              <a:buNone/>
            </a:pPr>
            <a:r>
              <a:rPr lang="en-US" sz="2400" b="1" cap="none" dirty="0">
                <a:latin typeface="Gill Sans MT" panose="020B0502020104020203" pitchFamily="34" charset="77"/>
                <a:ea typeface="+mj-ea"/>
                <a:cs typeface="+mj-cs"/>
              </a:rPr>
              <a:t>8.</a:t>
            </a:r>
            <a:r>
              <a:rPr lang="en-IN" sz="2400" b="1" dirty="0"/>
              <a:t> </a:t>
            </a:r>
            <a:r>
              <a:rPr lang="en-IN" sz="3200" b="1" cap="none" dirty="0">
                <a:latin typeface="+mj-lt"/>
                <a:ea typeface="+mj-ea"/>
                <a:cs typeface="+mj-cs"/>
              </a:rPr>
              <a:t>Split Box </a:t>
            </a:r>
            <a:endParaRPr lang="en-IN" sz="3300" b="1" dirty="0"/>
          </a:p>
          <a:p>
            <a:pPr algn="just"/>
            <a:r>
              <a:rPr lang="en-IN" sz="3600" cap="none" dirty="0">
                <a:latin typeface="+mj-lt"/>
                <a:ea typeface="+mj-ea"/>
                <a:cs typeface="+mj-cs"/>
              </a:rPr>
              <a:t>A split box allows you to divide a window into multiple sections, called panes, enabling you to view different parts of the same document simultaneously. </a:t>
            </a:r>
          </a:p>
          <a:p>
            <a:pPr algn="just"/>
            <a:r>
              <a:rPr lang="en-IN" sz="3600" cap="none" dirty="0">
                <a:latin typeface="+mj-lt"/>
                <a:ea typeface="+mj-ea"/>
                <a:cs typeface="+mj-cs"/>
              </a:rPr>
              <a:t>It is located above the vertical scroll bar or to the left of the horizontal scroll bar. By clicking and dragging the split box, you can create separate viewing areas, which is useful for comparing different sections of a document or examining two parts at once.</a:t>
            </a:r>
          </a:p>
          <a:p>
            <a:pPr algn="just"/>
            <a:r>
              <a:rPr lang="en-IN" sz="3600" cap="none" dirty="0">
                <a:latin typeface="+mj-lt"/>
                <a:ea typeface="+mj-ea"/>
                <a:cs typeface="+mj-cs"/>
              </a:rPr>
              <a:t>The split box is designed to be easily clickable, making it a convenient tool for multitasking within a single window.</a:t>
            </a:r>
          </a:p>
        </p:txBody>
      </p:sp>
    </p:spTree>
    <p:extLst>
      <p:ext uri="{BB962C8B-B14F-4D97-AF65-F5344CB8AC3E}">
        <p14:creationId xmlns:p14="http://schemas.microsoft.com/office/powerpoint/2010/main" val="136719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85000" lnSpcReduction="20000"/>
          </a:bodyPr>
          <a:lstStyle/>
          <a:p>
            <a:pPr marL="0" indent="0" algn="just">
              <a:buNone/>
            </a:pPr>
            <a:r>
              <a:rPr lang="en-US" sz="2400" b="1" cap="none" dirty="0">
                <a:latin typeface="Gill Sans MT" panose="020B0502020104020203" pitchFamily="34" charset="77"/>
                <a:ea typeface="+mj-ea"/>
                <a:cs typeface="+mj-cs"/>
              </a:rPr>
              <a:t>9.</a:t>
            </a:r>
            <a:r>
              <a:rPr lang="en-IN" sz="2400" b="1" dirty="0"/>
              <a:t> </a:t>
            </a:r>
            <a:r>
              <a:rPr lang="en-IN" sz="3200" b="1" cap="none" dirty="0">
                <a:latin typeface="+mj-lt"/>
                <a:ea typeface="+mj-ea"/>
                <a:cs typeface="+mj-cs"/>
              </a:rPr>
              <a:t>Toolbar</a:t>
            </a:r>
            <a:endParaRPr lang="en-IN" sz="3300" b="1" dirty="0"/>
          </a:p>
          <a:p>
            <a:pPr algn="just"/>
            <a:r>
              <a:rPr lang="en-IN" sz="3200" cap="none" dirty="0">
                <a:latin typeface="+mj-lt"/>
                <a:ea typeface="+mj-ea"/>
                <a:cs typeface="+mj-cs"/>
              </a:rPr>
              <a:t>A toolbar is a panel or a row of buttons that gives you quick access to the most commonly used commands or tools in a program, like saving a file, copying text, or undoing an action.</a:t>
            </a:r>
          </a:p>
          <a:p>
            <a:pPr algn="just"/>
            <a:r>
              <a:rPr lang="en-IN" sz="3200" cap="none" dirty="0">
                <a:latin typeface="+mj-lt"/>
                <a:ea typeface="+mj-ea"/>
                <a:cs typeface="+mj-cs"/>
              </a:rPr>
              <a:t>Alternate Names: Sometimes, toolbars are called command bars, and specialized versions may be known as ribbons, toolboxes, rulers, or palettes.</a:t>
            </a:r>
          </a:p>
          <a:p>
            <a:pPr>
              <a:buFont typeface="Arial" panose="020B0604020202020204" pitchFamily="34" charset="0"/>
              <a:buChar char="•"/>
            </a:pPr>
            <a:r>
              <a:rPr lang="en-IN" sz="3200" cap="none" dirty="0">
                <a:latin typeface="+mj-lt"/>
                <a:ea typeface="+mj-ea"/>
                <a:cs typeface="+mj-cs"/>
              </a:rPr>
              <a:t>Easy Access: The toolbar is designed so you can quickly find and use the commands you need without having to search through menus.</a:t>
            </a:r>
          </a:p>
          <a:p>
            <a:pPr>
              <a:buFont typeface="Arial" panose="020B0604020202020204" pitchFamily="34" charset="0"/>
              <a:buChar char="•"/>
            </a:pPr>
            <a:r>
              <a:rPr lang="en-IN" sz="3200" cap="none" dirty="0">
                <a:latin typeface="+mj-lt"/>
                <a:ea typeface="+mj-ea"/>
                <a:cs typeface="+mj-cs"/>
              </a:rPr>
              <a:t>Location and Movement: Toolbars can be fixed at the top or side of a window, moved around, or even appear in a pop-up window.</a:t>
            </a:r>
          </a:p>
          <a:p>
            <a:r>
              <a:rPr lang="en-IN" sz="3200" cap="none" dirty="0">
                <a:latin typeface="+mj-lt"/>
                <a:ea typeface="+mj-ea"/>
                <a:cs typeface="+mj-cs"/>
              </a:rPr>
              <a:t>Example: In programs like Microsoft Word, the toolbar at the top (often called a ribbon) lets you quickly change the font, align text, or insert images with just a click.</a:t>
            </a:r>
          </a:p>
          <a:p>
            <a:pPr>
              <a:buFont typeface="Arial" panose="020B0604020202020204" pitchFamily="34" charset="0"/>
              <a:buChar char="•"/>
            </a:pPr>
            <a:endParaRPr lang="en-IN" sz="3200" cap="none" dirty="0">
              <a:latin typeface="+mj-lt"/>
              <a:ea typeface="+mj-ea"/>
              <a:cs typeface="+mj-cs"/>
            </a:endParaRP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325303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buFont typeface="Arial" panose="020B0604020202020204" pitchFamily="34" charset="0"/>
              <a:buChar char="•"/>
            </a:pPr>
            <a:r>
              <a:rPr lang="en-US" sz="2400" b="1" cap="none" dirty="0">
                <a:latin typeface="Gill Sans MT" panose="020B0502020104020203" pitchFamily="34" charset="77"/>
                <a:ea typeface="+mj-ea"/>
                <a:cs typeface="+mj-cs"/>
              </a:rPr>
              <a:t>10. </a:t>
            </a:r>
            <a:r>
              <a:rPr lang="en-IN" sz="3600" b="1" cap="none" dirty="0">
                <a:latin typeface="+mj-lt"/>
                <a:ea typeface="+mj-ea"/>
                <a:cs typeface="+mj-cs"/>
              </a:rPr>
              <a:t>Command Area </a:t>
            </a:r>
          </a:p>
          <a:p>
            <a:pPr algn="just">
              <a:buFont typeface="Arial" panose="020B0604020202020204" pitchFamily="34" charset="0"/>
              <a:buChar char="•"/>
            </a:pPr>
            <a:r>
              <a:rPr lang="en-IN" sz="3200" cap="none" dirty="0">
                <a:latin typeface="+mj-lt"/>
                <a:ea typeface="+mj-ea"/>
                <a:cs typeface="+mj-cs"/>
              </a:rPr>
              <a:t>A command area is a specific space on your screen where you can type commands or instructions directly into the computer.</a:t>
            </a:r>
          </a:p>
          <a:p>
            <a:pPr algn="just">
              <a:buFont typeface="Arial" panose="020B0604020202020204" pitchFamily="34" charset="0"/>
              <a:buChar char="•"/>
            </a:pPr>
            <a:r>
              <a:rPr lang="en-IN" sz="3200" cap="none" dirty="0">
                <a:latin typeface="+mj-lt"/>
                <a:ea typeface="+mj-ea"/>
                <a:cs typeface="+mj-cs"/>
              </a:rPr>
              <a:t>Purpose: It’s used when you need to manually enter a command instead of clicking a button or selecting an option from a menu.</a:t>
            </a:r>
          </a:p>
          <a:p>
            <a:pPr>
              <a:buFont typeface="Arial" panose="020B0604020202020204" pitchFamily="34" charset="0"/>
              <a:buChar char="•"/>
            </a:pPr>
            <a:r>
              <a:rPr lang="en-IN" sz="3200" cap="none" dirty="0">
                <a:latin typeface="+mj-lt"/>
                <a:ea typeface="+mj-ea"/>
                <a:cs typeface="+mj-cs"/>
              </a:rPr>
              <a:t>Positioning: The command area is usually found at the bottom of the window. If there’s a horizontal scroll bar: The command area will be right below it. If there’s a message area: The command area will be just above the message area.</a:t>
            </a:r>
          </a:p>
          <a:p>
            <a:pPr algn="just">
              <a:buFont typeface="Arial" panose="020B0604020202020204" pitchFamily="34" charset="0"/>
              <a:buChar char="•"/>
            </a:pPr>
            <a:endParaRPr lang="en-IN" sz="3200" cap="none" dirty="0">
              <a:latin typeface="+mj-lt"/>
              <a:ea typeface="+mj-ea"/>
              <a:cs typeface="+mj-cs"/>
            </a:endParaRPr>
          </a:p>
          <a:p>
            <a:pPr marL="0" indent="0" algn="just">
              <a:buNone/>
            </a:pPr>
            <a:endParaRPr lang="en-IN" sz="3200" cap="none" dirty="0">
              <a:latin typeface="+mj-lt"/>
              <a:ea typeface="+mj-ea"/>
              <a:cs typeface="+mj-cs"/>
            </a:endParaRP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237681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lnSpcReduction="10000"/>
          </a:bodyPr>
          <a:lstStyle/>
          <a:p>
            <a:pPr algn="just">
              <a:buFont typeface="Arial" panose="020B0604020202020204" pitchFamily="34" charset="0"/>
              <a:buChar char="•"/>
            </a:pPr>
            <a:r>
              <a:rPr lang="en-US" sz="2400" b="1" cap="none" dirty="0">
                <a:latin typeface="Gill Sans MT" panose="020B0502020104020203" pitchFamily="34" charset="77"/>
                <a:ea typeface="+mj-ea"/>
                <a:cs typeface="+mj-cs"/>
              </a:rPr>
              <a:t>10. </a:t>
            </a:r>
            <a:r>
              <a:rPr lang="en-IN" sz="3200" b="1" cap="none" dirty="0">
                <a:latin typeface="+mj-lt"/>
                <a:ea typeface="+mj-ea"/>
                <a:cs typeface="+mj-cs"/>
              </a:rPr>
              <a:t>Size Grip </a:t>
            </a:r>
          </a:p>
          <a:p>
            <a:pPr algn="just">
              <a:buFont typeface="Arial" panose="020B0604020202020204" pitchFamily="34" charset="0"/>
              <a:buChar char="•"/>
            </a:pPr>
            <a:r>
              <a:rPr lang="en-IN" sz="3600" cap="none" dirty="0">
                <a:latin typeface="+mj-lt"/>
                <a:ea typeface="+mj-ea"/>
                <a:cs typeface="+mj-cs"/>
              </a:rPr>
              <a:t>A size grip is a small area in the lower-right corner of a window on your computer screen that lets you resize the window. </a:t>
            </a:r>
          </a:p>
          <a:p>
            <a:pPr algn="just">
              <a:buFont typeface="Arial" panose="020B0604020202020204" pitchFamily="34" charset="0"/>
              <a:buChar char="•"/>
            </a:pPr>
            <a:r>
              <a:rPr lang="en-IN" sz="3600" cap="none" dirty="0">
                <a:latin typeface="+mj-lt"/>
                <a:ea typeface="+mj-ea"/>
                <a:cs typeface="+mj-cs"/>
              </a:rPr>
              <a:t>Imagine it as a little handle that you can click and drag to make the window bigger or smaller. It usually looks like three small lines stacked diagonally. </a:t>
            </a:r>
          </a:p>
          <a:p>
            <a:pPr algn="just">
              <a:buFont typeface="Arial" panose="020B0604020202020204" pitchFamily="34" charset="0"/>
              <a:buChar char="•"/>
            </a:pPr>
            <a:r>
              <a:rPr lang="en-IN" sz="3600" cap="none" dirty="0">
                <a:latin typeface="+mj-lt"/>
                <a:ea typeface="+mj-ea"/>
                <a:cs typeface="+mj-cs"/>
              </a:rPr>
              <a:t>We can find it at the bottom-right corner of the window, especially if there's a status bar or scroll bars in the window. Just click on it, drag it in any direction, and watch the window change size."</a:t>
            </a:r>
          </a:p>
          <a:p>
            <a:pPr marL="0" indent="0" algn="just">
              <a:buNone/>
            </a:pPr>
            <a:endParaRPr lang="en-IN" sz="3200" cap="none" dirty="0">
              <a:latin typeface="+mj-lt"/>
              <a:ea typeface="+mj-ea"/>
              <a:cs typeface="+mj-cs"/>
            </a:endParaRP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359351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1686551" y="87736"/>
            <a:ext cx="10364451" cy="1596177"/>
          </a:xfrm>
        </p:spPr>
        <p:txBody>
          <a:bodyPr/>
          <a:lstStyle/>
          <a:p>
            <a:r>
              <a:rPr lang="en-US" sz="3000" b="1" cap="none" dirty="0">
                <a:latin typeface="+mn-lt"/>
                <a:ea typeface="+mn-ea"/>
                <a:cs typeface="+mn-cs"/>
              </a:rPr>
              <a:t>4.1 </a:t>
            </a:r>
            <a:r>
              <a:rPr lang="en-IN" sz="3000" b="1" cap="none" dirty="0">
                <a:latin typeface="+mn-lt"/>
                <a:ea typeface="+mn-ea"/>
                <a:cs typeface="+mn-cs"/>
              </a:rPr>
              <a:t>Window Characteristics </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913774" y="885825"/>
            <a:ext cx="10363826" cy="5614987"/>
          </a:xfrm>
        </p:spPr>
        <p:txBody>
          <a:bodyPr>
            <a:normAutofit fontScale="92500"/>
          </a:bodyPr>
          <a:lstStyle/>
          <a:p>
            <a:pPr algn="just"/>
            <a:r>
              <a:rPr lang="en-IN" sz="3200" b="1" cap="none" dirty="0"/>
              <a:t>Name or Title: </a:t>
            </a:r>
            <a:r>
              <a:rPr lang="en-IN" sz="3200" cap="none" dirty="0"/>
              <a:t>Every window has a name or title at the top. This helps you know what the window is for.</a:t>
            </a:r>
          </a:p>
          <a:p>
            <a:pPr algn="just"/>
            <a:r>
              <a:rPr lang="en-IN" sz="3200" cap="none" dirty="0"/>
              <a:t> </a:t>
            </a:r>
            <a:r>
              <a:rPr lang="en-IN" sz="3200" b="1" cap="none" dirty="0"/>
              <a:t>Size:</a:t>
            </a:r>
            <a:r>
              <a:rPr lang="en-IN" sz="3200" cap="none" dirty="0"/>
              <a:t> A window has a certain height and width, and you can change how big or small it is.</a:t>
            </a:r>
          </a:p>
          <a:p>
            <a:pPr algn="just"/>
            <a:r>
              <a:rPr lang="en-IN" sz="3200" b="1" cap="none" dirty="0"/>
              <a:t>State (Active or Not Active): </a:t>
            </a:r>
            <a:r>
              <a:rPr lang="en-IN" sz="3200" cap="none" dirty="0"/>
              <a:t>A window can be active (you’re working on it) or not active (you’re not working on it right now).</a:t>
            </a:r>
          </a:p>
          <a:p>
            <a:pPr algn="just"/>
            <a:r>
              <a:rPr lang="en-IN" sz="3200" b="1" cap="none" dirty="0"/>
              <a:t>Visibility: </a:t>
            </a:r>
            <a:r>
              <a:rPr lang="en-IN" sz="3200" cap="none" dirty="0"/>
              <a:t>Sometimes, only part of a window is visible because it might be behind another window or too big to fit on the screen.</a:t>
            </a:r>
          </a:p>
          <a:p>
            <a:pPr algn="just"/>
            <a:endParaRPr lang="en-IN" sz="3200" cap="none" dirty="0"/>
          </a:p>
          <a:p>
            <a:pPr algn="just"/>
            <a:endParaRPr lang="en-IN" sz="3200" cap="none" dirty="0"/>
          </a:p>
        </p:txBody>
      </p:sp>
    </p:spTree>
    <p:extLst>
      <p:ext uri="{BB962C8B-B14F-4D97-AF65-F5344CB8AC3E}">
        <p14:creationId xmlns:p14="http://schemas.microsoft.com/office/powerpoint/2010/main" val="7087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Components of A window </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lnSpcReduction="10000"/>
          </a:bodyPr>
          <a:lstStyle/>
          <a:p>
            <a:pPr algn="just">
              <a:buFont typeface="Arial" panose="020B0604020202020204" pitchFamily="34" charset="0"/>
              <a:buChar char="•"/>
            </a:pPr>
            <a:r>
              <a:rPr lang="en-US" sz="2400" b="1" cap="none" dirty="0">
                <a:latin typeface="Gill Sans MT" panose="020B0502020104020203" pitchFamily="34" charset="77"/>
                <a:ea typeface="+mj-ea"/>
                <a:cs typeface="+mj-cs"/>
              </a:rPr>
              <a:t>10. </a:t>
            </a:r>
            <a:r>
              <a:rPr lang="en-IN" sz="3200" b="1" cap="none" dirty="0">
                <a:latin typeface="+mj-lt"/>
                <a:ea typeface="+mj-ea"/>
                <a:cs typeface="+mj-cs"/>
              </a:rPr>
              <a:t>Work Area </a:t>
            </a:r>
          </a:p>
          <a:p>
            <a:pPr algn="just">
              <a:buFont typeface="Arial" panose="020B0604020202020204" pitchFamily="34" charset="0"/>
              <a:buChar char="•"/>
            </a:pPr>
            <a:r>
              <a:rPr lang="en-IN" sz="3600" cap="none" dirty="0">
                <a:latin typeface="+mj-lt"/>
                <a:ea typeface="+mj-ea"/>
                <a:cs typeface="+mj-cs"/>
              </a:rPr>
              <a:t>The work area is the part of a window on your screen where you actually do your work. </a:t>
            </a:r>
          </a:p>
          <a:p>
            <a:pPr algn="just">
              <a:buFont typeface="Arial" panose="020B0604020202020204" pitchFamily="34" charset="0"/>
              <a:buChar char="•"/>
            </a:pPr>
            <a:r>
              <a:rPr lang="en-IN" sz="3600" cap="none" dirty="0">
                <a:latin typeface="+mj-lt"/>
                <a:ea typeface="+mj-ea"/>
                <a:cs typeface="+mj-cs"/>
              </a:rPr>
              <a:t>It's like your workspace inside the window's borders. This area can include tools like menus, scroll bars, or message bars that help you with your tasks. </a:t>
            </a:r>
          </a:p>
          <a:p>
            <a:pPr algn="just">
              <a:buFont typeface="Arial" panose="020B0604020202020204" pitchFamily="34" charset="0"/>
              <a:buChar char="•"/>
            </a:pPr>
            <a:r>
              <a:rPr lang="en-IN" sz="3600" cap="none" dirty="0">
                <a:latin typeface="+mj-lt"/>
                <a:ea typeface="+mj-ea"/>
                <a:cs typeface="+mj-cs"/>
              </a:rPr>
              <a:t>Depending on what you're doing, the work area might be where you type, fill out forms, or work on things like spreadsheets. </a:t>
            </a:r>
          </a:p>
          <a:p>
            <a:pPr algn="just">
              <a:buFont typeface="Arial" panose="020B0604020202020204" pitchFamily="34" charset="0"/>
              <a:buChar char="•"/>
            </a:pPr>
            <a:r>
              <a:rPr lang="en-IN" sz="3600" cap="none" dirty="0">
                <a:latin typeface="+mj-lt"/>
                <a:ea typeface="+mj-ea"/>
                <a:cs typeface="+mj-cs"/>
              </a:rPr>
              <a:t>It's also known as the client area because it's the main space where you interact with the program."</a:t>
            </a: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134489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200" cap="none" dirty="0">
                <a:latin typeface="+mj-lt"/>
                <a:ea typeface="+mj-ea"/>
                <a:cs typeface="+mj-cs"/>
              </a:rPr>
              <a:t>There are three basic presentation styles</a:t>
            </a:r>
          </a:p>
          <a:p>
            <a:pPr algn="just"/>
            <a:r>
              <a:rPr lang="en-IN" sz="3200" cap="none" dirty="0">
                <a:latin typeface="+mj-lt"/>
                <a:ea typeface="+mj-ea"/>
                <a:cs typeface="+mj-cs"/>
              </a:rPr>
              <a:t>1.Tiled windows.</a:t>
            </a:r>
          </a:p>
          <a:p>
            <a:pPr algn="just"/>
            <a:r>
              <a:rPr lang="en-IN" sz="3200" cap="none" dirty="0">
                <a:latin typeface="+mj-lt"/>
                <a:ea typeface="+mj-ea"/>
                <a:cs typeface="+mj-cs"/>
              </a:rPr>
              <a:t>2.</a:t>
            </a:r>
            <a:r>
              <a:rPr lang="en-IN" sz="1800" b="0" dirty="0">
                <a:effectLst/>
                <a:latin typeface="Formata"/>
              </a:rPr>
              <a:t> </a:t>
            </a:r>
            <a:r>
              <a:rPr lang="en-IN" sz="3200" cap="none" dirty="0">
                <a:latin typeface="+mj-lt"/>
                <a:ea typeface="+mj-ea"/>
                <a:cs typeface="+mj-cs"/>
              </a:rPr>
              <a:t>Overlapping Windows.</a:t>
            </a:r>
          </a:p>
          <a:p>
            <a:pPr algn="just"/>
            <a:r>
              <a:rPr lang="en-IN" sz="3200" cap="none" dirty="0">
                <a:latin typeface="+mj-lt"/>
                <a:ea typeface="+mj-ea"/>
                <a:cs typeface="+mj-cs"/>
              </a:rPr>
              <a:t>3.</a:t>
            </a:r>
            <a:r>
              <a:rPr lang="en-IN" sz="1800" b="0" dirty="0">
                <a:effectLst/>
                <a:latin typeface="Formata"/>
              </a:rPr>
              <a:t> </a:t>
            </a:r>
            <a:r>
              <a:rPr lang="en-IN" sz="3200" cap="none" dirty="0">
                <a:latin typeface="+mj-lt"/>
                <a:ea typeface="+mj-ea"/>
                <a:cs typeface="+mj-cs"/>
              </a:rPr>
              <a:t>Cascading Windows </a:t>
            </a: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307764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lgn="just">
              <a:buNone/>
            </a:pPr>
            <a:r>
              <a:rPr lang="en-IN" sz="3200" cap="none" dirty="0">
                <a:latin typeface="+mj-lt"/>
                <a:ea typeface="+mj-ea"/>
                <a:cs typeface="+mj-cs"/>
              </a:rPr>
              <a:t>1.Tiled windows.</a:t>
            </a:r>
          </a:p>
          <a:p>
            <a:pPr algn="just"/>
            <a:r>
              <a:rPr lang="en-IN" sz="2800" cap="none" dirty="0">
                <a:latin typeface="+mj-lt"/>
                <a:ea typeface="+mj-ea"/>
                <a:cs typeface="+mj-cs"/>
              </a:rPr>
              <a:t>Tiled windows are like tiles on a floor or wall. Just like tiles fit together to cover a surface, tiled windows are arranged on your screen so that they fit together neatly without overlapping. </a:t>
            </a:r>
          </a:p>
          <a:p>
            <a:pPr algn="just"/>
            <a:r>
              <a:rPr lang="en-IN" sz="2800" cap="none" dirty="0">
                <a:latin typeface="+mj-lt"/>
                <a:ea typeface="+mj-ea"/>
                <a:cs typeface="+mj-cs"/>
              </a:rPr>
              <a:t>They adjust their size to fill up the available space on your screen. Usually, we can change both the height and width of these windows, but on some older or less powerful computers, we might only be able to change one dimension, like just making the window taller or shorter</a:t>
            </a:r>
            <a:r>
              <a:rPr lang="en-IN" sz="3600" cap="none" dirty="0">
                <a:latin typeface="+mj-lt"/>
                <a:ea typeface="+mj-ea"/>
                <a:cs typeface="+mj-cs"/>
              </a:rPr>
              <a:t>.</a:t>
            </a:r>
          </a:p>
          <a:p>
            <a:pPr algn="just"/>
            <a:endParaRPr lang="en-IN" sz="3200" cap="none" dirty="0">
              <a:latin typeface="+mj-lt"/>
              <a:ea typeface="+mj-ea"/>
              <a:cs typeface="+mj-cs"/>
            </a:endParaRPr>
          </a:p>
          <a:p>
            <a:pPr algn="just"/>
            <a:endParaRPr lang="en-IN" sz="3600" cap="none" dirty="0">
              <a:latin typeface="+mj-lt"/>
              <a:ea typeface="+mj-ea"/>
              <a:cs typeface="+mj-cs"/>
            </a:endParaRPr>
          </a:p>
        </p:txBody>
      </p:sp>
      <p:pic>
        <p:nvPicPr>
          <p:cNvPr id="7" name="Picture 6">
            <a:extLst>
              <a:ext uri="{FF2B5EF4-FFF2-40B4-BE49-F238E27FC236}">
                <a16:creationId xmlns:a16="http://schemas.microsoft.com/office/drawing/2014/main" id="{5BA95FD9-2C8E-4FDC-51CA-31113BC0804F}"/>
              </a:ext>
            </a:extLst>
          </p:cNvPr>
          <p:cNvPicPr>
            <a:picLocks noChangeAspect="1"/>
          </p:cNvPicPr>
          <p:nvPr/>
        </p:nvPicPr>
        <p:blipFill>
          <a:blip r:embed="rId2"/>
          <a:stretch>
            <a:fillRect/>
          </a:stretch>
        </p:blipFill>
        <p:spPr>
          <a:xfrm>
            <a:off x="6498844" y="4425696"/>
            <a:ext cx="5583428" cy="2156847"/>
          </a:xfrm>
          <a:prstGeom prst="rect">
            <a:avLst/>
          </a:prstGeom>
        </p:spPr>
      </p:pic>
    </p:spTree>
    <p:extLst>
      <p:ext uri="{BB962C8B-B14F-4D97-AF65-F5344CB8AC3E}">
        <p14:creationId xmlns:p14="http://schemas.microsoft.com/office/powerpoint/2010/main" val="5398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55000" lnSpcReduction="20000"/>
          </a:bodyPr>
          <a:lstStyle/>
          <a:p>
            <a:pPr marL="0" indent="0">
              <a:buNone/>
            </a:pPr>
            <a:r>
              <a:rPr lang="en-IN" sz="4600" cap="none" dirty="0">
                <a:latin typeface="+mj-lt"/>
                <a:ea typeface="+mj-ea"/>
                <a:cs typeface="+mj-cs"/>
              </a:rPr>
              <a:t>Tiled windows are the oldest type of window layout and offer several advantages:</a:t>
            </a:r>
          </a:p>
          <a:p>
            <a:pPr>
              <a:buFont typeface="+mj-lt"/>
              <a:buAutoNum type="arabicPeriod"/>
            </a:pPr>
            <a:r>
              <a:rPr lang="en-IN" sz="4600" b="1" cap="none" dirty="0">
                <a:latin typeface="+mj-lt"/>
                <a:ea typeface="+mj-ea"/>
                <a:cs typeface="+mj-cs"/>
              </a:rPr>
              <a:t>Automatic Arrangement:</a:t>
            </a:r>
            <a:r>
              <a:rPr lang="en-IN" sz="4600" cap="none" dirty="0">
                <a:latin typeface="+mj-lt"/>
                <a:ea typeface="+mj-ea"/>
                <a:cs typeface="+mj-cs"/>
              </a:rPr>
              <a:t> The computer automatically places and sizes the windows for you, so you don't have to decide where to put them.</a:t>
            </a:r>
          </a:p>
          <a:p>
            <a:pPr>
              <a:buFont typeface="+mj-lt"/>
              <a:buAutoNum type="arabicPeriod"/>
            </a:pPr>
            <a:r>
              <a:rPr lang="en-IN" sz="4600" b="1" cap="none" dirty="0">
                <a:latin typeface="+mj-lt"/>
                <a:ea typeface="+mj-ea"/>
                <a:cs typeface="+mj-cs"/>
              </a:rPr>
              <a:t>Always Visible: </a:t>
            </a:r>
            <a:r>
              <a:rPr lang="en-IN" sz="4600" cap="none" dirty="0">
                <a:latin typeface="+mj-lt"/>
                <a:ea typeface="+mj-ea"/>
                <a:cs typeface="+mj-cs"/>
              </a:rPr>
              <a:t>Since the windows don’t overlap, you can always see all the open windows, so you won’t accidentally lose or forget about any of them.</a:t>
            </a:r>
          </a:p>
          <a:p>
            <a:pPr>
              <a:buFont typeface="+mj-lt"/>
              <a:buAutoNum type="arabicPeriod"/>
            </a:pPr>
            <a:r>
              <a:rPr lang="en-IN" sz="4600" b="1" cap="none" dirty="0">
                <a:latin typeface="+mj-lt"/>
                <a:ea typeface="+mj-ea"/>
                <a:cs typeface="+mj-cs"/>
              </a:rPr>
              <a:t>Complete Visibility: </a:t>
            </a:r>
            <a:r>
              <a:rPr lang="en-IN" sz="4600" cap="none" dirty="0">
                <a:latin typeface="+mj-lt"/>
                <a:ea typeface="+mj-ea"/>
                <a:cs typeface="+mj-cs"/>
              </a:rPr>
              <a:t>Every part of every window is always visible, so no information gets hidden behind other windows.</a:t>
            </a:r>
          </a:p>
          <a:p>
            <a:pPr>
              <a:buFont typeface="+mj-lt"/>
              <a:buAutoNum type="arabicPeriod"/>
            </a:pPr>
            <a:r>
              <a:rPr lang="en-IN" sz="4600" b="1" cap="none" dirty="0">
                <a:latin typeface="+mj-lt"/>
                <a:ea typeface="+mj-ea"/>
                <a:cs typeface="+mj-cs"/>
              </a:rPr>
              <a:t>Simplicity: </a:t>
            </a:r>
            <a:r>
              <a:rPr lang="en-IN" sz="4600" cap="none" dirty="0">
                <a:latin typeface="+mj-lt"/>
                <a:ea typeface="+mj-ea"/>
                <a:cs typeface="+mj-cs"/>
              </a:rPr>
              <a:t>Tiled windows are simpler and easier to manage, especially for beginners, because there’s less to worry about compared to overlapping windows.</a:t>
            </a:r>
          </a:p>
          <a:p>
            <a:pPr>
              <a:buFont typeface="+mj-lt"/>
              <a:buAutoNum type="arabicPeriod"/>
            </a:pPr>
            <a:r>
              <a:rPr lang="en-IN" sz="4600" b="1" cap="none" dirty="0">
                <a:latin typeface="+mj-lt"/>
                <a:ea typeface="+mj-ea"/>
                <a:cs typeface="+mj-cs"/>
              </a:rPr>
              <a:t>Easier Learning Curve: </a:t>
            </a:r>
            <a:r>
              <a:rPr lang="en-IN" sz="4600" cap="none" dirty="0">
                <a:latin typeface="+mj-lt"/>
                <a:ea typeface="+mj-ea"/>
                <a:cs typeface="+mj-cs"/>
              </a:rPr>
              <a:t>Studies show that new users find tiled windows easier to learn and use.</a:t>
            </a:r>
          </a:p>
          <a:p>
            <a:pPr>
              <a:buFont typeface="+mj-lt"/>
              <a:buAutoNum type="arabicPeriod"/>
            </a:pPr>
            <a:r>
              <a:rPr lang="en-IN" sz="4600" b="1" cap="none" dirty="0">
                <a:latin typeface="+mj-lt"/>
                <a:ea typeface="+mj-ea"/>
                <a:cs typeface="+mj-cs"/>
              </a:rPr>
              <a:t>Efficiency for Simple Tasks: </a:t>
            </a:r>
            <a:r>
              <a:rPr lang="en-IN" sz="4600" cap="none" dirty="0">
                <a:latin typeface="+mj-lt"/>
                <a:ea typeface="+mj-ea"/>
                <a:cs typeface="+mj-cs"/>
              </a:rPr>
              <a:t>Tiled windows are better for tasks that don’t require moving or resizing windows a lot, as they keep everything organized.</a:t>
            </a:r>
          </a:p>
          <a:p>
            <a:pPr algn="just"/>
            <a:endParaRPr lang="en-IN" sz="3200" cap="none" dirty="0">
              <a:latin typeface="+mj-lt"/>
              <a:ea typeface="+mj-ea"/>
              <a:cs typeface="+mj-cs"/>
            </a:endParaRPr>
          </a:p>
          <a:p>
            <a:pPr algn="just"/>
            <a:endParaRPr lang="en-IN" sz="3600" cap="none" dirty="0">
              <a:latin typeface="+mj-lt"/>
              <a:ea typeface="+mj-ea"/>
              <a:cs typeface="+mj-cs"/>
            </a:endParaRPr>
          </a:p>
        </p:txBody>
      </p:sp>
    </p:spTree>
    <p:extLst>
      <p:ext uri="{BB962C8B-B14F-4D97-AF65-F5344CB8AC3E}">
        <p14:creationId xmlns:p14="http://schemas.microsoft.com/office/powerpoint/2010/main" val="74923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92500" lnSpcReduction="10000"/>
          </a:bodyPr>
          <a:lstStyle/>
          <a:p>
            <a:pPr marL="0" indent="0">
              <a:buNone/>
            </a:pPr>
            <a:r>
              <a:rPr lang="en-IN" sz="2800" cap="none" dirty="0">
                <a:latin typeface="+mj-lt"/>
                <a:ea typeface="+mj-ea"/>
                <a:cs typeface="+mj-cs"/>
              </a:rPr>
              <a:t>Tiled windows also have some downsides:</a:t>
            </a:r>
          </a:p>
          <a:p>
            <a:pPr>
              <a:buFont typeface="+mj-lt"/>
              <a:buAutoNum type="arabicPeriod"/>
            </a:pPr>
            <a:r>
              <a:rPr lang="en-IN" sz="2800" b="1" cap="none" dirty="0">
                <a:latin typeface="+mj-lt"/>
                <a:ea typeface="+mj-ea"/>
                <a:cs typeface="+mj-cs"/>
              </a:rPr>
              <a:t>Limited Space: </a:t>
            </a:r>
            <a:r>
              <a:rPr lang="en-IN" sz="2800" cap="none" dirty="0">
                <a:latin typeface="+mj-lt"/>
                <a:ea typeface="+mj-ea"/>
                <a:cs typeface="+mj-cs"/>
              </a:rPr>
              <a:t>You can only fit a few windows on the screen.</a:t>
            </a:r>
          </a:p>
          <a:p>
            <a:pPr>
              <a:buFont typeface="+mj-lt"/>
              <a:buAutoNum type="arabicPeriod"/>
            </a:pPr>
            <a:r>
              <a:rPr lang="en-IN" sz="2800" b="1" cap="none" dirty="0">
                <a:latin typeface="+mj-lt"/>
                <a:ea typeface="+mj-ea"/>
                <a:cs typeface="+mj-cs"/>
              </a:rPr>
              <a:t>Constant Resizing: </a:t>
            </a:r>
            <a:r>
              <a:rPr lang="en-IN" sz="2800" cap="none" dirty="0">
                <a:latin typeface="+mj-lt"/>
                <a:ea typeface="+mj-ea"/>
                <a:cs typeface="+mj-cs"/>
              </a:rPr>
              <a:t>As you open or close windows, others change size, which can be annoying.</a:t>
            </a:r>
          </a:p>
          <a:p>
            <a:pPr>
              <a:buFont typeface="+mj-lt"/>
              <a:buAutoNum type="arabicPeriod"/>
            </a:pPr>
            <a:r>
              <a:rPr lang="en-IN" sz="2800" b="1" cap="none" dirty="0">
                <a:latin typeface="+mj-lt"/>
                <a:ea typeface="+mj-ea"/>
                <a:cs typeface="+mj-cs"/>
              </a:rPr>
              <a:t>Unpredictable Changes: </a:t>
            </a:r>
            <a:r>
              <a:rPr lang="en-IN" sz="2800" cap="none" dirty="0">
                <a:latin typeface="+mj-lt"/>
                <a:ea typeface="+mj-ea"/>
                <a:cs typeface="+mj-cs"/>
              </a:rPr>
              <a:t>The windows might move or resize unexpectedly, which can be distracting.</a:t>
            </a:r>
          </a:p>
          <a:p>
            <a:pPr>
              <a:buFont typeface="+mj-lt"/>
              <a:buAutoNum type="arabicPeriod"/>
            </a:pPr>
            <a:r>
              <a:rPr lang="en-IN" sz="2800" b="1" cap="none" dirty="0">
                <a:latin typeface="+mj-lt"/>
                <a:ea typeface="+mj-ea"/>
                <a:cs typeface="+mj-cs"/>
              </a:rPr>
              <a:t>Small Windows: </a:t>
            </a:r>
            <a:r>
              <a:rPr lang="en-IN" sz="2800" cap="none" dirty="0">
                <a:latin typeface="+mj-lt"/>
                <a:ea typeface="+mj-ea"/>
                <a:cs typeface="+mj-cs"/>
              </a:rPr>
              <a:t>With too many windows open, each one can become tiny and hard to use.</a:t>
            </a:r>
          </a:p>
          <a:p>
            <a:pPr>
              <a:buFont typeface="+mj-lt"/>
              <a:buAutoNum type="arabicPeriod"/>
            </a:pPr>
            <a:r>
              <a:rPr lang="en-IN" sz="2800" b="1" cap="none" dirty="0">
                <a:latin typeface="+mj-lt"/>
                <a:ea typeface="+mj-ea"/>
                <a:cs typeface="+mj-cs"/>
              </a:rPr>
              <a:t>Less User Control: </a:t>
            </a:r>
            <a:r>
              <a:rPr lang="en-IN" sz="2800" cap="none" dirty="0">
                <a:latin typeface="+mj-lt"/>
                <a:ea typeface="+mj-ea"/>
                <a:cs typeface="+mj-cs"/>
              </a:rPr>
              <a:t>The system decides how windows are arranged, which might not suit your needs.</a:t>
            </a:r>
          </a:p>
          <a:p>
            <a:pPr>
              <a:buFont typeface="+mj-lt"/>
              <a:buAutoNum type="arabicPeriod"/>
            </a:pPr>
            <a:r>
              <a:rPr lang="en-IN" sz="2800" b="1" cap="none" dirty="0">
                <a:latin typeface="+mj-lt"/>
                <a:ea typeface="+mj-ea"/>
                <a:cs typeface="+mj-cs"/>
              </a:rPr>
              <a:t>Crowded Screen: </a:t>
            </a:r>
            <a:r>
              <a:rPr lang="en-IN" sz="2800" cap="none" dirty="0">
                <a:latin typeface="+mj-lt"/>
                <a:ea typeface="+mj-ea"/>
                <a:cs typeface="+mj-cs"/>
              </a:rPr>
              <a:t>The windows fill the entire screen, making it look cluttered, especially with all the borders and controls visible.</a:t>
            </a:r>
          </a:p>
          <a:p>
            <a:pPr algn="just"/>
            <a:endParaRPr lang="en-IN" sz="1400" cap="none" dirty="0">
              <a:latin typeface="+mj-lt"/>
              <a:ea typeface="+mj-ea"/>
              <a:cs typeface="+mj-cs"/>
            </a:endParaRPr>
          </a:p>
          <a:p>
            <a:pPr algn="just"/>
            <a:endParaRPr lang="en-IN" sz="1400" cap="none" dirty="0">
              <a:latin typeface="+mj-lt"/>
              <a:ea typeface="+mj-ea"/>
              <a:cs typeface="+mj-cs"/>
            </a:endParaRPr>
          </a:p>
        </p:txBody>
      </p:sp>
    </p:spTree>
    <p:extLst>
      <p:ext uri="{BB962C8B-B14F-4D97-AF65-F5344CB8AC3E}">
        <p14:creationId xmlns:p14="http://schemas.microsoft.com/office/powerpoint/2010/main" val="216350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buNone/>
            </a:pPr>
            <a:r>
              <a:rPr lang="en-IN" sz="3200" b="1" cap="none" dirty="0">
                <a:latin typeface="+mj-lt"/>
                <a:ea typeface="+mj-ea"/>
                <a:cs typeface="+mj-cs"/>
              </a:rPr>
              <a:t>Overlapping windows </a:t>
            </a:r>
          </a:p>
          <a:p>
            <a:r>
              <a:rPr lang="en-IN" sz="3200" cap="none" dirty="0">
                <a:latin typeface="+mj-lt"/>
                <a:ea typeface="+mj-ea"/>
                <a:cs typeface="+mj-cs"/>
              </a:rPr>
              <a:t>Overlapping windows are like papers stacked on a desk, where one window can be placed on top of another. </a:t>
            </a:r>
          </a:p>
          <a:p>
            <a:r>
              <a:rPr lang="en-IN" sz="3200" cap="none" dirty="0">
                <a:latin typeface="+mj-lt"/>
                <a:ea typeface="+mj-ea"/>
                <a:cs typeface="+mj-cs"/>
              </a:rPr>
              <a:t>They look like they’re on different layers, giving them a 3D effect. We can control where these windows are placed and which one is on top. We can also resize many of them. This is the style of windows most computers use today.</a:t>
            </a:r>
          </a:p>
          <a:p>
            <a:pPr algn="just"/>
            <a:endParaRPr lang="en-IN" sz="1200" cap="none" dirty="0">
              <a:latin typeface="+mj-lt"/>
              <a:ea typeface="+mj-ea"/>
              <a:cs typeface="+mj-cs"/>
            </a:endParaRPr>
          </a:p>
        </p:txBody>
      </p:sp>
      <p:pic>
        <p:nvPicPr>
          <p:cNvPr id="5" name="Picture 4">
            <a:extLst>
              <a:ext uri="{FF2B5EF4-FFF2-40B4-BE49-F238E27FC236}">
                <a16:creationId xmlns:a16="http://schemas.microsoft.com/office/drawing/2014/main" id="{AB4CFAA3-03DB-905C-2AE1-DF836BB1AFE1}"/>
              </a:ext>
            </a:extLst>
          </p:cNvPr>
          <p:cNvPicPr>
            <a:picLocks noChangeAspect="1"/>
          </p:cNvPicPr>
          <p:nvPr/>
        </p:nvPicPr>
        <p:blipFill>
          <a:blip r:embed="rId2"/>
          <a:stretch>
            <a:fillRect/>
          </a:stretch>
        </p:blipFill>
        <p:spPr>
          <a:xfrm>
            <a:off x="6912864" y="4425442"/>
            <a:ext cx="5193792" cy="2432558"/>
          </a:xfrm>
          <a:prstGeom prst="rect">
            <a:avLst/>
          </a:prstGeom>
        </p:spPr>
      </p:pic>
    </p:spTree>
    <p:extLst>
      <p:ext uri="{BB962C8B-B14F-4D97-AF65-F5344CB8AC3E}">
        <p14:creationId xmlns:p14="http://schemas.microsoft.com/office/powerpoint/2010/main" val="303383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62500" lnSpcReduction="20000"/>
          </a:bodyPr>
          <a:lstStyle/>
          <a:p>
            <a:pPr marL="0" indent="0">
              <a:buNone/>
            </a:pPr>
            <a:r>
              <a:rPr lang="en-IN" sz="3200" b="1" cap="none" dirty="0">
                <a:latin typeface="+mj-lt"/>
                <a:ea typeface="+mj-ea"/>
                <a:cs typeface="+mj-cs"/>
              </a:rPr>
              <a:t>Overlapping windows </a:t>
            </a:r>
          </a:p>
          <a:p>
            <a:r>
              <a:rPr lang="en-IN" sz="4200" cap="none" dirty="0">
                <a:latin typeface="+mj-lt"/>
                <a:ea typeface="+mj-ea"/>
                <a:cs typeface="+mj-cs"/>
              </a:rPr>
              <a:t>Overlapping windows have several benefits:</a:t>
            </a:r>
          </a:p>
          <a:p>
            <a:pPr>
              <a:buFont typeface="+mj-lt"/>
              <a:buAutoNum type="arabicPeriod"/>
            </a:pPr>
            <a:r>
              <a:rPr lang="en-IN" sz="4200" cap="none" dirty="0">
                <a:latin typeface="+mj-lt"/>
                <a:ea typeface="+mj-ea"/>
                <a:cs typeface="+mj-cs"/>
              </a:rPr>
              <a:t>Familiar Look: They have a 3D appearance, like papers on a desk, which feels natural.</a:t>
            </a:r>
          </a:p>
          <a:p>
            <a:pPr>
              <a:buFont typeface="+mj-lt"/>
              <a:buAutoNum type="arabicPeriod"/>
            </a:pPr>
            <a:r>
              <a:rPr lang="en-IN" sz="4200" cap="none" dirty="0">
                <a:latin typeface="+mj-lt"/>
                <a:ea typeface="+mj-ea"/>
                <a:cs typeface="+mj-cs"/>
              </a:rPr>
              <a:t>More Control: You can arrange and organize the windows exactly how you want.</a:t>
            </a:r>
          </a:p>
          <a:p>
            <a:pPr>
              <a:buFont typeface="+mj-lt"/>
              <a:buAutoNum type="arabicPeriod"/>
            </a:pPr>
            <a:r>
              <a:rPr lang="en-IN" sz="4200" cap="none" dirty="0">
                <a:latin typeface="+mj-lt"/>
                <a:ea typeface="+mj-ea"/>
                <a:cs typeface="+mj-cs"/>
              </a:rPr>
              <a:t>Consistent Size and Position: Windows can stay the same size and in the same place.</a:t>
            </a:r>
          </a:p>
          <a:p>
            <a:pPr>
              <a:buFont typeface="+mj-lt"/>
              <a:buAutoNum type="arabicPeriod"/>
            </a:pPr>
            <a:r>
              <a:rPr lang="en-IN" sz="4200" cap="none" dirty="0">
                <a:latin typeface="+mj-lt"/>
                <a:ea typeface="+mj-ea"/>
                <a:cs typeface="+mj-cs"/>
              </a:rPr>
              <a:t>Space Flexibility: You can stack windows on top of each other, saving screen space.</a:t>
            </a:r>
          </a:p>
          <a:p>
            <a:pPr>
              <a:buFont typeface="+mj-lt"/>
              <a:buAutoNum type="arabicPeriod"/>
            </a:pPr>
            <a:r>
              <a:rPr lang="en-IN" sz="4200" cap="none" dirty="0">
                <a:latin typeface="+mj-lt"/>
                <a:ea typeface="+mj-ea"/>
                <a:cs typeface="+mj-cs"/>
              </a:rPr>
              <a:t>Less Crowding: There's less visual clutter because windows can have clear borders and can even fill the whole screen.</a:t>
            </a:r>
          </a:p>
          <a:p>
            <a:pPr>
              <a:buFont typeface="+mj-lt"/>
              <a:buAutoNum type="arabicPeriod"/>
            </a:pPr>
            <a:r>
              <a:rPr lang="en-IN" sz="4200" cap="none" dirty="0">
                <a:latin typeface="+mj-lt"/>
                <a:ea typeface="+mj-ea"/>
                <a:cs typeface="+mj-cs"/>
              </a:rPr>
              <a:t>Better for Complex Tasks: They work well when you need to move and resize windows a lot during a task."</a:t>
            </a:r>
          </a:p>
          <a:p>
            <a:pPr algn="just"/>
            <a:endParaRPr lang="en-IN" sz="1200" cap="none" dirty="0">
              <a:latin typeface="+mj-lt"/>
              <a:ea typeface="+mj-ea"/>
              <a:cs typeface="+mj-cs"/>
            </a:endParaRPr>
          </a:p>
        </p:txBody>
      </p:sp>
    </p:spTree>
    <p:extLst>
      <p:ext uri="{BB962C8B-B14F-4D97-AF65-F5344CB8AC3E}">
        <p14:creationId xmlns:p14="http://schemas.microsoft.com/office/powerpoint/2010/main" val="291657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85000" lnSpcReduction="20000"/>
          </a:bodyPr>
          <a:lstStyle/>
          <a:p>
            <a:pPr marL="0" indent="0">
              <a:buNone/>
            </a:pPr>
            <a:r>
              <a:rPr lang="en-IN" sz="3200" b="1" cap="none" dirty="0">
                <a:latin typeface="+mj-lt"/>
                <a:ea typeface="+mj-ea"/>
                <a:cs typeface="+mj-cs"/>
              </a:rPr>
              <a:t>Overlapping windows </a:t>
            </a:r>
          </a:p>
          <a:p>
            <a:r>
              <a:rPr lang="en-IN" sz="4200" cap="none" dirty="0">
                <a:latin typeface="+mj-lt"/>
                <a:ea typeface="+mj-ea"/>
                <a:cs typeface="+mj-cs"/>
              </a:rPr>
              <a:t>Overlapping windows also have some downsides:</a:t>
            </a:r>
          </a:p>
          <a:p>
            <a:pPr>
              <a:buFont typeface="+mj-lt"/>
              <a:buAutoNum type="arabicPeriod"/>
            </a:pPr>
            <a:r>
              <a:rPr lang="en-IN" sz="4200" cap="none" dirty="0">
                <a:latin typeface="+mj-lt"/>
                <a:ea typeface="+mj-ea"/>
                <a:cs typeface="+mj-cs"/>
              </a:rPr>
              <a:t>More Complex: They require more effort to manage, which can be distracting.</a:t>
            </a:r>
          </a:p>
          <a:p>
            <a:pPr>
              <a:buFont typeface="+mj-lt"/>
              <a:buAutoNum type="arabicPeriod"/>
            </a:pPr>
            <a:r>
              <a:rPr lang="en-IN" sz="4200" cap="none" dirty="0">
                <a:latin typeface="+mj-lt"/>
                <a:ea typeface="+mj-ea"/>
                <a:cs typeface="+mj-cs"/>
              </a:rPr>
              <a:t>Hidden Information: Important information can get covered up by other windows.</a:t>
            </a:r>
          </a:p>
          <a:p>
            <a:pPr>
              <a:buFont typeface="+mj-lt"/>
              <a:buAutoNum type="arabicPeriod"/>
            </a:pPr>
            <a:r>
              <a:rPr lang="en-IN" sz="4200" cap="none" dirty="0">
                <a:latin typeface="+mj-lt"/>
                <a:ea typeface="+mj-ea"/>
                <a:cs typeface="+mj-cs"/>
              </a:rPr>
              <a:t>Lost Windows: Windows can get buried and be hard to find, leading to confusion.</a:t>
            </a:r>
          </a:p>
          <a:p>
            <a:pPr>
              <a:buFont typeface="+mj-lt"/>
              <a:buAutoNum type="arabicPeriod"/>
            </a:pPr>
            <a:r>
              <a:rPr lang="en-IN" sz="4200" cap="none" dirty="0">
                <a:latin typeface="+mj-lt"/>
                <a:ea typeface="+mj-ea"/>
                <a:cs typeface="+mj-cs"/>
              </a:rPr>
              <a:t>Visual Clutter: Too many overlapping windows can make the screen look messy and overwhelming.</a:t>
            </a:r>
          </a:p>
          <a:p>
            <a:pPr algn="just"/>
            <a:endParaRPr lang="en-IN" sz="1200" cap="none" dirty="0">
              <a:latin typeface="+mj-lt"/>
              <a:ea typeface="+mj-ea"/>
              <a:cs typeface="+mj-cs"/>
            </a:endParaRPr>
          </a:p>
        </p:txBody>
      </p:sp>
    </p:spTree>
    <p:extLst>
      <p:ext uri="{BB962C8B-B14F-4D97-AF65-F5344CB8AC3E}">
        <p14:creationId xmlns:p14="http://schemas.microsoft.com/office/powerpoint/2010/main" val="207167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lnSpc>
                <a:spcPct val="90000"/>
              </a:lnSpc>
              <a:spcBef>
                <a:spcPct val="0"/>
              </a:spcBef>
              <a:buNone/>
            </a:pPr>
            <a:r>
              <a:rPr lang="en-IN" sz="3600" b="1" cap="none" dirty="0">
                <a:latin typeface="+mj-lt"/>
                <a:ea typeface="+mj-ea"/>
                <a:cs typeface="+mj-cs"/>
              </a:rPr>
              <a:t>Cascading Windows </a:t>
            </a:r>
          </a:p>
          <a:p>
            <a:pPr algn="just">
              <a:lnSpc>
                <a:spcPct val="90000"/>
              </a:lnSpc>
              <a:spcBef>
                <a:spcPct val="0"/>
              </a:spcBef>
            </a:pPr>
            <a:r>
              <a:rPr lang="en-IN" sz="3600" cap="none" dirty="0">
                <a:latin typeface="+mj-lt"/>
                <a:ea typeface="+mj-ea"/>
                <a:cs typeface="+mj-cs"/>
              </a:rPr>
              <a:t>A special type of overlapping window has the windows automatically arranged in a regular progression. Each window is slightly offset from others, as illustrated in Figure 5.6. </a:t>
            </a:r>
          </a:p>
          <a:p>
            <a:pPr algn="just"/>
            <a:endParaRPr lang="en-IN" sz="1200" cap="none" dirty="0">
              <a:latin typeface="+mj-lt"/>
              <a:ea typeface="+mj-ea"/>
              <a:cs typeface="+mj-cs"/>
            </a:endParaRPr>
          </a:p>
        </p:txBody>
      </p:sp>
      <p:pic>
        <p:nvPicPr>
          <p:cNvPr id="5" name="Picture 4">
            <a:extLst>
              <a:ext uri="{FF2B5EF4-FFF2-40B4-BE49-F238E27FC236}">
                <a16:creationId xmlns:a16="http://schemas.microsoft.com/office/drawing/2014/main" id="{F698B4A1-6181-D1A3-B90D-3C388C1C59EA}"/>
              </a:ext>
            </a:extLst>
          </p:cNvPr>
          <p:cNvPicPr>
            <a:picLocks noChangeAspect="1"/>
          </p:cNvPicPr>
          <p:nvPr/>
        </p:nvPicPr>
        <p:blipFill>
          <a:blip r:embed="rId2"/>
          <a:stretch>
            <a:fillRect/>
          </a:stretch>
        </p:blipFill>
        <p:spPr>
          <a:xfrm>
            <a:off x="3098292" y="2989072"/>
            <a:ext cx="4800600" cy="3708400"/>
          </a:xfrm>
          <a:prstGeom prst="rect">
            <a:avLst/>
          </a:prstGeom>
        </p:spPr>
      </p:pic>
    </p:spTree>
    <p:extLst>
      <p:ext uri="{BB962C8B-B14F-4D97-AF65-F5344CB8AC3E}">
        <p14:creationId xmlns:p14="http://schemas.microsoft.com/office/powerpoint/2010/main" val="267469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33231" y="-170688"/>
            <a:ext cx="10364451" cy="1596177"/>
          </a:xfrm>
        </p:spPr>
        <p:txBody>
          <a:bodyPr>
            <a:normAutofit/>
          </a:bodyPr>
          <a:lstStyle/>
          <a:p>
            <a:r>
              <a:rPr lang="en-IN" b="0" cap="none" dirty="0">
                <a:effectLst/>
              </a:rPr>
              <a:t>Window’s presentation styles</a:t>
            </a: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endParaRPr lang="en-IN" sz="1200" cap="none" dirty="0">
              <a:latin typeface="+mj-lt"/>
              <a:ea typeface="+mj-ea"/>
              <a:cs typeface="+mj-cs"/>
            </a:endParaRPr>
          </a:p>
        </p:txBody>
      </p:sp>
      <p:pic>
        <p:nvPicPr>
          <p:cNvPr id="6" name="Picture 5">
            <a:extLst>
              <a:ext uri="{FF2B5EF4-FFF2-40B4-BE49-F238E27FC236}">
                <a16:creationId xmlns:a16="http://schemas.microsoft.com/office/drawing/2014/main" id="{2CF9EC2E-D963-E77A-05FB-2D7B6CE50C20}"/>
              </a:ext>
            </a:extLst>
          </p:cNvPr>
          <p:cNvPicPr>
            <a:picLocks noChangeAspect="1"/>
          </p:cNvPicPr>
          <p:nvPr/>
        </p:nvPicPr>
        <p:blipFill>
          <a:blip r:embed="rId2"/>
          <a:stretch>
            <a:fillRect/>
          </a:stretch>
        </p:blipFill>
        <p:spPr>
          <a:xfrm>
            <a:off x="574548" y="463296"/>
            <a:ext cx="10923134" cy="6035040"/>
          </a:xfrm>
          <a:prstGeom prst="rect">
            <a:avLst/>
          </a:prstGeom>
        </p:spPr>
      </p:pic>
    </p:spTree>
    <p:extLst>
      <p:ext uri="{BB962C8B-B14F-4D97-AF65-F5344CB8AC3E}">
        <p14:creationId xmlns:p14="http://schemas.microsoft.com/office/powerpoint/2010/main" val="350869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570874" y="-126577"/>
            <a:ext cx="10364451" cy="1596177"/>
          </a:xfrm>
        </p:spPr>
        <p:txBody>
          <a:bodyPr/>
          <a:lstStyle/>
          <a:p>
            <a:r>
              <a:rPr lang="en-US" sz="3000" b="1" cap="none" dirty="0">
                <a:latin typeface="+mn-lt"/>
                <a:ea typeface="+mn-ea"/>
                <a:cs typeface="+mn-cs"/>
              </a:rPr>
              <a:t>4.1 </a:t>
            </a:r>
            <a:r>
              <a:rPr lang="en-IN" sz="3000" b="1" cap="none" dirty="0">
                <a:latin typeface="+mn-lt"/>
                <a:ea typeface="+mn-ea"/>
                <a:cs typeface="+mn-cs"/>
              </a:rPr>
              <a:t>Window Characteristics </a:t>
            </a:r>
            <a:br>
              <a:rPr lang="en-IN" dirty="0">
                <a:effectLst/>
              </a:rPr>
            </a:b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913774" y="885825"/>
            <a:ext cx="10363826" cy="5614987"/>
          </a:xfrm>
        </p:spPr>
        <p:txBody>
          <a:bodyPr>
            <a:normAutofit fontScale="92500" lnSpcReduction="20000"/>
          </a:bodyPr>
          <a:lstStyle/>
          <a:p>
            <a:pPr algn="just"/>
            <a:r>
              <a:rPr lang="en-IN" sz="3300" b="1" cap="none" dirty="0"/>
              <a:t>Location:</a:t>
            </a:r>
            <a:r>
              <a:rPr lang="en-IN" sz="3300" cap="none" dirty="0"/>
              <a:t> A window has a specific place on your screen</a:t>
            </a:r>
          </a:p>
          <a:p>
            <a:pPr algn="just"/>
            <a:r>
              <a:rPr lang="en-IN" sz="3400" b="1" cap="none" dirty="0"/>
              <a:t>Presentation: </a:t>
            </a:r>
            <a:r>
              <a:rPr lang="en-IN" sz="3300" cap="none" dirty="0"/>
              <a:t>Windows can be arranged in different ways: side by side (tiled), overlapping each other, or in a cascading pattern like falling dominos.</a:t>
            </a:r>
          </a:p>
          <a:p>
            <a:pPr algn="just"/>
            <a:r>
              <a:rPr lang="en-IN" sz="3400" b="1" cap="none" dirty="0"/>
              <a:t>Management Capabilities: </a:t>
            </a:r>
            <a:r>
              <a:rPr lang="en-IN" sz="3300" cap="none" dirty="0"/>
              <a:t>You can move, resize, minimize, maximize, or close a window.</a:t>
            </a:r>
          </a:p>
          <a:p>
            <a:pPr algn="just"/>
            <a:r>
              <a:rPr lang="en-IN" sz="3400" b="1" cap="none" dirty="0"/>
              <a:t>Highlight: </a:t>
            </a:r>
            <a:r>
              <a:rPr lang="en-IN" sz="3300" cap="none" dirty="0"/>
              <a:t>The highlight shows the part of the window you’re working on.</a:t>
            </a:r>
          </a:p>
          <a:p>
            <a:pPr algn="just"/>
            <a:r>
              <a:rPr lang="en-IN" sz="3400" b="1" cap="none" dirty="0"/>
              <a:t>Function: </a:t>
            </a:r>
            <a:r>
              <a:rPr lang="en-IN" sz="3300" cap="none" dirty="0"/>
              <a:t>Each window is dedicated to a specific task or application.</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487576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600" cap="none" dirty="0">
                <a:latin typeface="+mj-lt"/>
                <a:ea typeface="+mj-ea"/>
                <a:cs typeface="+mj-cs"/>
              </a:rPr>
              <a:t>Primary Window </a:t>
            </a:r>
          </a:p>
          <a:p>
            <a:pPr algn="just"/>
            <a:r>
              <a:rPr lang="en-IN" sz="3600" cap="none" dirty="0">
                <a:latin typeface="+mj-lt"/>
                <a:ea typeface="+mj-ea"/>
                <a:cs typeface="+mj-cs"/>
              </a:rPr>
              <a:t>Secondary Windows </a:t>
            </a:r>
          </a:p>
          <a:p>
            <a:pPr algn="just"/>
            <a:endParaRPr lang="en-IN" sz="1200" cap="none" dirty="0">
              <a:latin typeface="+mj-lt"/>
              <a:ea typeface="+mj-ea"/>
              <a:cs typeface="+mj-cs"/>
            </a:endParaRPr>
          </a:p>
        </p:txBody>
      </p:sp>
    </p:spTree>
    <p:extLst>
      <p:ext uri="{BB962C8B-B14F-4D97-AF65-F5344CB8AC3E}">
        <p14:creationId xmlns:p14="http://schemas.microsoft.com/office/powerpoint/2010/main" val="300822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fontScale="47500" lnSpcReduction="20000"/>
          </a:bodyPr>
          <a:lstStyle/>
          <a:p>
            <a:r>
              <a:rPr lang="en-IN" sz="4800" cap="none" dirty="0">
                <a:latin typeface="+mj-lt"/>
                <a:ea typeface="+mj-ea"/>
                <a:cs typeface="+mj-cs"/>
              </a:rPr>
              <a:t>Primary Window </a:t>
            </a:r>
          </a:p>
          <a:p>
            <a:pPr>
              <a:buFont typeface="Arial" panose="020B0604020202020204" pitchFamily="34" charset="0"/>
              <a:buChar char="•"/>
            </a:pPr>
            <a:r>
              <a:rPr lang="en-IN" sz="4900" cap="none" dirty="0">
                <a:latin typeface="+mj-lt"/>
                <a:ea typeface="+mj-ea"/>
                <a:cs typeface="+mj-cs"/>
              </a:rPr>
              <a:t>—  Use to represent an independent function or application. </a:t>
            </a:r>
          </a:p>
          <a:p>
            <a:pPr>
              <a:buFont typeface="Arial" panose="020B0604020202020204" pitchFamily="34" charset="0"/>
              <a:buChar char="•"/>
            </a:pPr>
            <a:r>
              <a:rPr lang="en-IN" sz="4900" cap="none" dirty="0">
                <a:latin typeface="+mj-lt"/>
                <a:ea typeface="+mj-ea"/>
                <a:cs typeface="+mj-cs"/>
              </a:rPr>
              <a:t>—  Use to present constantly used window components and controls. </a:t>
            </a:r>
          </a:p>
          <a:p>
            <a:pPr marL="742950" lvl="1" indent="-285750">
              <a:buFont typeface="Arial" panose="020B0604020202020204" pitchFamily="34" charset="0"/>
              <a:buChar char="•"/>
            </a:pPr>
            <a:r>
              <a:rPr lang="en-IN" sz="4900" cap="none" dirty="0">
                <a:latin typeface="+mj-lt"/>
                <a:ea typeface="+mj-ea"/>
                <a:cs typeface="+mj-cs"/>
              </a:rPr>
              <a:t>Menu bar items that are </a:t>
            </a:r>
          </a:p>
          <a:p>
            <a:pPr marL="1143000" lvl="2" indent="-228600">
              <a:buFont typeface="Arial" panose="020B0604020202020204" pitchFamily="34" charset="0"/>
              <a:buChar char="•"/>
            </a:pPr>
            <a:r>
              <a:rPr lang="en-IN" sz="4900" cap="none" dirty="0">
                <a:latin typeface="+mj-lt"/>
                <a:ea typeface="+mj-ea"/>
                <a:cs typeface="+mj-cs"/>
              </a:rPr>
              <a:t>Used frequently. </a:t>
            </a:r>
          </a:p>
          <a:p>
            <a:pPr marL="1143000" lvl="2" indent="-228600">
              <a:buFont typeface="Arial" panose="020B0604020202020204" pitchFamily="34" charset="0"/>
              <a:buChar char="•"/>
            </a:pPr>
            <a:r>
              <a:rPr lang="en-IN" sz="4900" cap="none" dirty="0">
                <a:latin typeface="+mj-lt"/>
                <a:ea typeface="+mj-ea"/>
                <a:cs typeface="+mj-cs"/>
              </a:rPr>
              <a:t>Used by most, or all, primary or secondary windows. </a:t>
            </a:r>
          </a:p>
          <a:p>
            <a:pPr marL="742950" lvl="1" indent="-285750">
              <a:buFont typeface="Arial" panose="020B0604020202020204" pitchFamily="34" charset="0"/>
              <a:buChar char="•"/>
            </a:pPr>
            <a:r>
              <a:rPr lang="en-IN" sz="4900" cap="none" dirty="0">
                <a:latin typeface="+mj-lt"/>
                <a:ea typeface="+mj-ea"/>
                <a:cs typeface="+mj-cs"/>
              </a:rPr>
              <a:t>Controls used by dependent windows </a:t>
            </a:r>
          </a:p>
          <a:p>
            <a:pPr>
              <a:buFont typeface="Arial" panose="020B0604020202020204" pitchFamily="34" charset="0"/>
              <a:buChar char="•"/>
            </a:pPr>
            <a:r>
              <a:rPr lang="en-IN" sz="4900" cap="none" dirty="0">
                <a:latin typeface="+mj-lt"/>
                <a:ea typeface="+mj-ea"/>
                <a:cs typeface="+mj-cs"/>
              </a:rPr>
              <a:t>—  Use for presenting information that is continually updated, such as date and time. </a:t>
            </a:r>
          </a:p>
          <a:p>
            <a:pPr>
              <a:buFont typeface="Arial" panose="020B0604020202020204" pitchFamily="34" charset="0"/>
              <a:buChar char="•"/>
            </a:pPr>
            <a:r>
              <a:rPr lang="en-IN" sz="4900" cap="none" dirty="0">
                <a:latin typeface="+mj-lt"/>
                <a:ea typeface="+mj-ea"/>
                <a:cs typeface="+mj-cs"/>
              </a:rPr>
              <a:t>—  Use for providing context for dependent windows to be created. </a:t>
            </a:r>
          </a:p>
          <a:p>
            <a:pPr>
              <a:buFont typeface="Arial" panose="020B0604020202020204" pitchFamily="34" charset="0"/>
              <a:buChar char="•"/>
            </a:pPr>
            <a:r>
              <a:rPr lang="en-IN" sz="4900" cap="none" dirty="0">
                <a:latin typeface="+mj-lt"/>
                <a:ea typeface="+mj-ea"/>
                <a:cs typeface="+mj-cs"/>
              </a:rPr>
              <a:t>—  Do not </a:t>
            </a:r>
          </a:p>
          <a:p>
            <a:pPr marL="742950" lvl="1" indent="-285750">
              <a:buFont typeface="Arial" panose="020B0604020202020204" pitchFamily="34" charset="0"/>
              <a:buChar char="•"/>
            </a:pPr>
            <a:r>
              <a:rPr lang="en-IN" sz="4900" cap="none" dirty="0">
                <a:latin typeface="+mj-lt"/>
                <a:ea typeface="+mj-ea"/>
                <a:cs typeface="+mj-cs"/>
              </a:rPr>
              <a:t>Divide an independent function into two or more primary windows. </a:t>
            </a:r>
          </a:p>
          <a:p>
            <a:pPr marL="742950" lvl="1" indent="-285750">
              <a:buFont typeface="Arial" panose="020B0604020202020204" pitchFamily="34" charset="0"/>
              <a:buChar char="•"/>
            </a:pPr>
            <a:r>
              <a:rPr lang="en-IN" sz="4900" cap="none" dirty="0">
                <a:latin typeface="+mj-lt"/>
                <a:ea typeface="+mj-ea"/>
                <a:cs typeface="+mj-cs"/>
              </a:rPr>
              <a:t>Present unrelated functions in one primary window. </a:t>
            </a:r>
          </a:p>
          <a:p>
            <a:pPr algn="just"/>
            <a:endParaRPr lang="en-IN" sz="1200" cap="none" dirty="0">
              <a:latin typeface="+mj-lt"/>
              <a:ea typeface="+mj-ea"/>
              <a:cs typeface="+mj-cs"/>
            </a:endParaRPr>
          </a:p>
        </p:txBody>
      </p:sp>
    </p:spTree>
    <p:extLst>
      <p:ext uri="{BB962C8B-B14F-4D97-AF65-F5344CB8AC3E}">
        <p14:creationId xmlns:p14="http://schemas.microsoft.com/office/powerpoint/2010/main" val="3109526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600" cap="none" dirty="0">
                <a:latin typeface="+mj-lt"/>
                <a:ea typeface="+mj-ea"/>
                <a:cs typeface="+mj-cs"/>
              </a:rPr>
              <a:t>Primary Window </a:t>
            </a:r>
          </a:p>
          <a:p>
            <a:pPr algn="just"/>
            <a:endParaRPr lang="en-IN" sz="1200" cap="none" dirty="0">
              <a:latin typeface="+mj-lt"/>
              <a:ea typeface="+mj-ea"/>
              <a:cs typeface="+mj-cs"/>
            </a:endParaRPr>
          </a:p>
        </p:txBody>
      </p:sp>
      <p:pic>
        <p:nvPicPr>
          <p:cNvPr id="6" name="Picture 5">
            <a:extLst>
              <a:ext uri="{FF2B5EF4-FFF2-40B4-BE49-F238E27FC236}">
                <a16:creationId xmlns:a16="http://schemas.microsoft.com/office/drawing/2014/main" id="{36B5661C-0D10-C366-B150-6E1F8B34AB40}"/>
              </a:ext>
            </a:extLst>
          </p:cNvPr>
          <p:cNvPicPr>
            <a:picLocks noChangeAspect="1"/>
          </p:cNvPicPr>
          <p:nvPr/>
        </p:nvPicPr>
        <p:blipFill>
          <a:blip r:embed="rId2"/>
          <a:stretch>
            <a:fillRect/>
          </a:stretch>
        </p:blipFill>
        <p:spPr>
          <a:xfrm>
            <a:off x="2305050" y="2109236"/>
            <a:ext cx="7581900" cy="4394200"/>
          </a:xfrm>
          <a:prstGeom prst="rect">
            <a:avLst/>
          </a:prstGeom>
        </p:spPr>
      </p:pic>
    </p:spTree>
    <p:extLst>
      <p:ext uri="{BB962C8B-B14F-4D97-AF65-F5344CB8AC3E}">
        <p14:creationId xmlns:p14="http://schemas.microsoft.com/office/powerpoint/2010/main" val="2995975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600" cap="none" dirty="0">
                <a:latin typeface="+mj-lt"/>
                <a:ea typeface="+mj-ea"/>
                <a:cs typeface="+mj-cs"/>
              </a:rPr>
              <a:t>Primary Window </a:t>
            </a:r>
          </a:p>
          <a:p>
            <a:pPr algn="just"/>
            <a:endParaRPr lang="en-IN" sz="1200" cap="none" dirty="0">
              <a:latin typeface="+mj-lt"/>
              <a:ea typeface="+mj-ea"/>
              <a:cs typeface="+mj-cs"/>
            </a:endParaRPr>
          </a:p>
        </p:txBody>
      </p:sp>
      <p:pic>
        <p:nvPicPr>
          <p:cNvPr id="4" name="Picture 3">
            <a:extLst>
              <a:ext uri="{FF2B5EF4-FFF2-40B4-BE49-F238E27FC236}">
                <a16:creationId xmlns:a16="http://schemas.microsoft.com/office/drawing/2014/main" id="{15D79939-5B53-B267-EC04-D5D05CD18F43}"/>
              </a:ext>
            </a:extLst>
          </p:cNvPr>
          <p:cNvPicPr>
            <a:picLocks noChangeAspect="1"/>
          </p:cNvPicPr>
          <p:nvPr/>
        </p:nvPicPr>
        <p:blipFill>
          <a:blip r:embed="rId2"/>
          <a:stretch>
            <a:fillRect/>
          </a:stretch>
        </p:blipFill>
        <p:spPr>
          <a:xfrm>
            <a:off x="1336413" y="1292352"/>
            <a:ext cx="10197845" cy="5297115"/>
          </a:xfrm>
          <a:prstGeom prst="rect">
            <a:avLst/>
          </a:prstGeom>
        </p:spPr>
      </p:pic>
    </p:spTree>
    <p:extLst>
      <p:ext uri="{BB962C8B-B14F-4D97-AF65-F5344CB8AC3E}">
        <p14:creationId xmlns:p14="http://schemas.microsoft.com/office/powerpoint/2010/main" val="3092897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600" cap="none" dirty="0">
                <a:latin typeface="+mj-lt"/>
                <a:ea typeface="+mj-ea"/>
                <a:cs typeface="+mj-cs"/>
              </a:rPr>
              <a:t>Secondary Windows </a:t>
            </a:r>
          </a:p>
          <a:p>
            <a:pPr algn="just"/>
            <a:endParaRPr lang="en-IN" sz="1200" cap="none" dirty="0">
              <a:latin typeface="+mj-lt"/>
              <a:ea typeface="+mj-ea"/>
              <a:cs typeface="+mj-cs"/>
            </a:endParaRPr>
          </a:p>
        </p:txBody>
      </p:sp>
      <p:pic>
        <p:nvPicPr>
          <p:cNvPr id="5" name="Picture 4">
            <a:extLst>
              <a:ext uri="{FF2B5EF4-FFF2-40B4-BE49-F238E27FC236}">
                <a16:creationId xmlns:a16="http://schemas.microsoft.com/office/drawing/2014/main" id="{8049639A-6F63-48BB-5730-5E2A89CB9BBD}"/>
              </a:ext>
            </a:extLst>
          </p:cNvPr>
          <p:cNvPicPr>
            <a:picLocks noChangeAspect="1"/>
          </p:cNvPicPr>
          <p:nvPr/>
        </p:nvPicPr>
        <p:blipFill>
          <a:blip r:embed="rId2"/>
          <a:stretch>
            <a:fillRect/>
          </a:stretch>
        </p:blipFill>
        <p:spPr>
          <a:xfrm>
            <a:off x="1780794" y="1984076"/>
            <a:ext cx="8630412" cy="4134358"/>
          </a:xfrm>
          <a:prstGeom prst="rect">
            <a:avLst/>
          </a:prstGeom>
        </p:spPr>
      </p:pic>
    </p:spTree>
    <p:extLst>
      <p:ext uri="{BB962C8B-B14F-4D97-AF65-F5344CB8AC3E}">
        <p14:creationId xmlns:p14="http://schemas.microsoft.com/office/powerpoint/2010/main" val="1064707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r>
              <a:rPr lang="en-IN" sz="5400" cap="none" dirty="0">
                <a:latin typeface="+mj-lt"/>
                <a:ea typeface="+mj-ea"/>
                <a:cs typeface="+mj-cs"/>
              </a:rPr>
              <a:t>Types of Windows </a:t>
            </a:r>
            <a:br>
              <a:rPr lang="en-IN" sz="5400" cap="none" dirty="0">
                <a:latin typeface="+mj-lt"/>
                <a:ea typeface="+mj-ea"/>
                <a:cs typeface="+mj-cs"/>
              </a:rPr>
            </a:b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r>
              <a:rPr lang="en-IN" sz="3600" cap="none" dirty="0">
                <a:latin typeface="+mj-lt"/>
                <a:ea typeface="+mj-ea"/>
                <a:cs typeface="+mj-cs"/>
              </a:rPr>
              <a:t>Secondary Windows</a:t>
            </a:r>
          </a:p>
          <a:p>
            <a:pPr marL="0" indent="0" algn="just">
              <a:buNone/>
            </a:pPr>
            <a:br>
              <a:rPr lang="en-IN" sz="2800" cap="none" dirty="0">
                <a:latin typeface="+mj-lt"/>
                <a:ea typeface="+mj-ea"/>
                <a:cs typeface="+mj-cs"/>
              </a:rPr>
            </a:br>
            <a:r>
              <a:rPr lang="en-IN" sz="2800" cap="none" dirty="0">
                <a:latin typeface="+mj-lt"/>
                <a:ea typeface="+mj-ea"/>
                <a:cs typeface="+mj-cs"/>
              </a:rPr>
              <a:t>— For performing subordinate, supplemental, or ancillary actions that are </a:t>
            </a:r>
          </a:p>
          <a:p>
            <a:pPr marL="228600" lvl="1" algn="just" fontAlgn="auto">
              <a:spcBef>
                <a:spcPts val="1000"/>
              </a:spcBef>
            </a:pPr>
            <a:r>
              <a:rPr lang="en-IN" sz="2800" cap="none" dirty="0">
                <a:latin typeface="+mj-lt"/>
                <a:ea typeface="+mj-ea"/>
                <a:cs typeface="+mj-cs"/>
              </a:rPr>
              <a:t>Extended or more complex in nature. </a:t>
            </a:r>
          </a:p>
          <a:p>
            <a:pPr marL="228600" lvl="1" algn="just" fontAlgn="auto">
              <a:spcBef>
                <a:spcPts val="1000"/>
              </a:spcBef>
            </a:pPr>
            <a:r>
              <a:rPr lang="en-IN" sz="2800" cap="none" dirty="0">
                <a:latin typeface="+mj-lt"/>
                <a:ea typeface="+mj-ea"/>
                <a:cs typeface="+mj-cs"/>
              </a:rPr>
              <a:t>Related to objects in the primary window.</a:t>
            </a:r>
            <a:br>
              <a:rPr lang="en-IN" sz="2800" cap="none" dirty="0">
                <a:latin typeface="+mj-lt"/>
                <a:ea typeface="+mj-ea"/>
                <a:cs typeface="+mj-cs"/>
              </a:rPr>
            </a:br>
            <a:r>
              <a:rPr lang="en-IN" sz="2800" cap="none" dirty="0">
                <a:latin typeface="+mj-lt"/>
                <a:ea typeface="+mj-ea"/>
                <a:cs typeface="+mj-cs"/>
              </a:rPr>
              <a:t>— For presenting frequently or occasionally used window components. </a:t>
            </a:r>
          </a:p>
          <a:p>
            <a:pPr algn="just" fontAlgn="auto"/>
            <a:r>
              <a:rPr lang="en-IN" sz="2800" cap="none" dirty="0">
                <a:latin typeface="+mj-lt"/>
                <a:ea typeface="+mj-ea"/>
                <a:cs typeface="+mj-cs"/>
              </a:rPr>
              <a:t>Important guidelines:</a:t>
            </a:r>
            <a:br>
              <a:rPr lang="en-IN" sz="2800" cap="none" dirty="0">
                <a:latin typeface="+mj-lt"/>
                <a:ea typeface="+mj-ea"/>
                <a:cs typeface="+mj-cs"/>
              </a:rPr>
            </a:br>
            <a:r>
              <a:rPr lang="en-IN" sz="2800" cap="none" dirty="0">
                <a:latin typeface="+mj-lt"/>
                <a:ea typeface="+mj-ea"/>
                <a:cs typeface="+mj-cs"/>
              </a:rPr>
              <a:t>— Should typically not appear as an entry on the taskbar.</a:t>
            </a:r>
            <a:br>
              <a:rPr lang="en-IN" sz="2800" cap="none" dirty="0">
                <a:latin typeface="+mj-lt"/>
                <a:ea typeface="+mj-ea"/>
                <a:cs typeface="+mj-cs"/>
              </a:rPr>
            </a:br>
            <a:r>
              <a:rPr lang="en-IN" sz="2800" cap="none" dirty="0">
                <a:latin typeface="+mj-lt"/>
                <a:ea typeface="+mj-ea"/>
                <a:cs typeface="+mj-cs"/>
              </a:rPr>
              <a:t>–– A secondary window should not be larger than 263 dialog units x 263 dialog  units. </a:t>
            </a:r>
          </a:p>
          <a:p>
            <a:pPr algn="just"/>
            <a:endParaRPr lang="en-IN" sz="1200" cap="none" dirty="0">
              <a:latin typeface="+mj-lt"/>
              <a:ea typeface="+mj-ea"/>
              <a:cs typeface="+mj-cs"/>
            </a:endParaRPr>
          </a:p>
        </p:txBody>
      </p:sp>
    </p:spTree>
    <p:extLst>
      <p:ext uri="{BB962C8B-B14F-4D97-AF65-F5344CB8AC3E}">
        <p14:creationId xmlns:p14="http://schemas.microsoft.com/office/powerpoint/2010/main" val="1246071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br>
              <a:rPr lang="en-IN" sz="5400" cap="none" dirty="0">
                <a:latin typeface="+mj-lt"/>
                <a:ea typeface="+mj-ea"/>
                <a:cs typeface="+mj-cs"/>
              </a:rPr>
            </a:br>
            <a:br>
              <a:rPr lang="en-IN" sz="5400" cap="none" dirty="0">
                <a:latin typeface="+mj-lt"/>
                <a:ea typeface="+mj-ea"/>
                <a:cs typeface="+mj-cs"/>
              </a:rPr>
            </a:br>
            <a:r>
              <a:rPr lang="en-IN" sz="5400" cap="none" dirty="0">
                <a:latin typeface="+mj-lt"/>
                <a:ea typeface="+mj-ea"/>
                <a:cs typeface="+mj-cs"/>
              </a:rPr>
              <a:t>Types of Windows </a:t>
            </a:r>
            <a:br>
              <a:rPr lang="en-IN" sz="5400" cap="none" dirty="0">
                <a:latin typeface="+mj-lt"/>
                <a:ea typeface="+mj-ea"/>
                <a:cs typeface="+mj-cs"/>
              </a:rPr>
            </a:b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algn="just"/>
            <a:endParaRPr lang="en-IN" sz="3600" cap="none" dirty="0">
              <a:latin typeface="+mj-lt"/>
              <a:ea typeface="+mj-ea"/>
              <a:cs typeface="+mj-cs"/>
            </a:endParaRPr>
          </a:p>
          <a:p>
            <a:pPr algn="just"/>
            <a:r>
              <a:rPr lang="en-IN" sz="3600" cap="none" dirty="0">
                <a:latin typeface="+mj-lt"/>
                <a:ea typeface="+mj-ea"/>
                <a:cs typeface="+mj-cs"/>
              </a:rPr>
              <a:t>Secondary Windows</a:t>
            </a:r>
          </a:p>
          <a:p>
            <a:pPr marL="0" indent="0" algn="just">
              <a:buNone/>
            </a:pPr>
            <a:br>
              <a:rPr lang="en-IN" sz="2800" cap="none" dirty="0">
                <a:latin typeface="+mj-lt"/>
                <a:ea typeface="+mj-ea"/>
                <a:cs typeface="+mj-cs"/>
              </a:rPr>
            </a:br>
            <a:endParaRPr lang="en-IN" sz="1200" cap="none" dirty="0">
              <a:latin typeface="+mj-lt"/>
              <a:ea typeface="+mj-ea"/>
              <a:cs typeface="+mj-cs"/>
            </a:endParaRPr>
          </a:p>
        </p:txBody>
      </p:sp>
      <p:pic>
        <p:nvPicPr>
          <p:cNvPr id="5" name="Picture 4">
            <a:extLst>
              <a:ext uri="{FF2B5EF4-FFF2-40B4-BE49-F238E27FC236}">
                <a16:creationId xmlns:a16="http://schemas.microsoft.com/office/drawing/2014/main" id="{1C96D038-B958-DE6F-819F-EA1BCCE31B4D}"/>
              </a:ext>
            </a:extLst>
          </p:cNvPr>
          <p:cNvPicPr>
            <a:picLocks noChangeAspect="1"/>
          </p:cNvPicPr>
          <p:nvPr/>
        </p:nvPicPr>
        <p:blipFill>
          <a:blip r:embed="rId2"/>
          <a:stretch>
            <a:fillRect/>
          </a:stretch>
        </p:blipFill>
        <p:spPr>
          <a:xfrm>
            <a:off x="607441" y="2292116"/>
            <a:ext cx="10769854" cy="4028440"/>
          </a:xfrm>
          <a:prstGeom prst="rect">
            <a:avLst/>
          </a:prstGeom>
        </p:spPr>
      </p:pic>
    </p:spTree>
    <p:extLst>
      <p:ext uri="{BB962C8B-B14F-4D97-AF65-F5344CB8AC3E}">
        <p14:creationId xmlns:p14="http://schemas.microsoft.com/office/powerpoint/2010/main" val="4160480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rmAutofit fontScale="90000"/>
          </a:bodyPr>
          <a:lstStyle/>
          <a:p>
            <a:br>
              <a:rPr lang="en-IN" sz="5400" cap="none" dirty="0">
                <a:latin typeface="+mj-lt"/>
                <a:ea typeface="+mj-ea"/>
                <a:cs typeface="+mj-cs"/>
              </a:rPr>
            </a:br>
            <a:br>
              <a:rPr lang="en-IN" sz="5400" cap="none" dirty="0">
                <a:latin typeface="+mj-lt"/>
                <a:ea typeface="+mj-ea"/>
                <a:cs typeface="+mj-cs"/>
              </a:rPr>
            </a:br>
            <a:br>
              <a:rPr lang="en-IN" sz="5400" dirty="0"/>
            </a:br>
            <a:endParaRPr lang="en-US" sz="5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68225" y="463296"/>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800" cap="none" dirty="0">
                <a:latin typeface="+mj-lt"/>
                <a:ea typeface="+mj-ea"/>
                <a:cs typeface="+mj-cs"/>
              </a:rPr>
            </a:br>
            <a:endParaRPr lang="en-IN" sz="12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475488" y="1131725"/>
            <a:ext cx="10070592" cy="5262979"/>
          </a:xfrm>
          <a:prstGeom prst="rect">
            <a:avLst/>
          </a:prstGeom>
          <a:noFill/>
        </p:spPr>
        <p:txBody>
          <a:bodyPr wrap="square">
            <a:spAutoFit/>
          </a:bodyPr>
          <a:lstStyle/>
          <a:p>
            <a:r>
              <a:rPr lang="en-IN" sz="2400" b="1" dirty="0">
                <a:latin typeface="+mj-lt"/>
                <a:ea typeface="+mj-ea"/>
                <a:cs typeface="+mj-cs"/>
              </a:rPr>
              <a:t>Modal and Modeless </a:t>
            </a:r>
          </a:p>
          <a:p>
            <a:pPr fontAlgn="auto">
              <a:buFont typeface="Arial" panose="020B0604020202020204" pitchFamily="34" charset="0"/>
              <a:buChar char="•"/>
            </a:pPr>
            <a:r>
              <a:rPr lang="en-IN" sz="2400" dirty="0">
                <a:latin typeface="+mj-lt"/>
                <a:ea typeface="+mj-ea"/>
                <a:cs typeface="+mj-cs"/>
              </a:rPr>
              <a:t>Modal: </a:t>
            </a:r>
          </a:p>
          <a:p>
            <a:pPr marL="742950" lvl="1" indent="-285750" fontAlgn="auto">
              <a:buFont typeface="Arial" panose="020B0604020202020204" pitchFamily="34" charset="0"/>
              <a:buChar char="•"/>
            </a:pPr>
            <a:r>
              <a:rPr lang="en-IN" sz="2400" dirty="0">
                <a:latin typeface="+mj-lt"/>
                <a:ea typeface="+mj-ea"/>
                <a:cs typeface="+mj-cs"/>
              </a:rPr>
              <a:t>—  Use when interaction with any other window must not be permitted. </a:t>
            </a:r>
          </a:p>
          <a:p>
            <a:pPr marL="742950" lvl="1" indent="-285750" fontAlgn="auto">
              <a:buFont typeface="Arial" panose="020B0604020202020204" pitchFamily="34" charset="0"/>
              <a:buChar char="•"/>
            </a:pPr>
            <a:r>
              <a:rPr lang="en-IN" sz="2400" dirty="0">
                <a:latin typeface="+mj-lt"/>
                <a:ea typeface="+mj-ea"/>
                <a:cs typeface="+mj-cs"/>
              </a:rPr>
              <a:t>—  Use for </a:t>
            </a:r>
          </a:p>
          <a:p>
            <a:pPr marL="1143000" lvl="2" indent="-228600" fontAlgn="auto">
              <a:buFont typeface="Arial" panose="020B0604020202020204" pitchFamily="34" charset="0"/>
              <a:buChar char="•"/>
            </a:pPr>
            <a:r>
              <a:rPr lang="en-IN" sz="2400" dirty="0">
                <a:latin typeface="+mj-lt"/>
                <a:ea typeface="+mj-ea"/>
                <a:cs typeface="+mj-cs"/>
              </a:rPr>
              <a:t>Presenting information; for example, messages (sometimes called a message box). </a:t>
            </a:r>
          </a:p>
          <a:p>
            <a:pPr marL="1143000" lvl="2" indent="-228600" fontAlgn="auto">
              <a:buFont typeface="Arial" panose="020B0604020202020204" pitchFamily="34" charset="0"/>
              <a:buChar char="•"/>
            </a:pPr>
            <a:r>
              <a:rPr lang="en-IN" sz="2400" dirty="0">
                <a:latin typeface="+mj-lt"/>
                <a:ea typeface="+mj-ea"/>
                <a:cs typeface="+mj-cs"/>
              </a:rPr>
              <a:t>Receiving user input; for example, data or information (sometimes called a prompt box). </a:t>
            </a:r>
          </a:p>
          <a:p>
            <a:pPr marL="1143000" lvl="2" indent="-228600" fontAlgn="auto">
              <a:buFont typeface="Arial" panose="020B0604020202020204" pitchFamily="34" charset="0"/>
              <a:buChar char="•"/>
            </a:pPr>
            <a:r>
              <a:rPr lang="en-IN" sz="2400" dirty="0">
                <a:latin typeface="+mj-lt"/>
                <a:ea typeface="+mj-ea"/>
                <a:cs typeface="+mj-cs"/>
              </a:rPr>
              <a:t>Asking questions; for example, data, information, or directions (sometimes called a question box). </a:t>
            </a:r>
          </a:p>
          <a:p>
            <a:pPr marL="742950" lvl="1" indent="-285750" fontAlgn="auto">
              <a:buFont typeface="Arial" panose="020B0604020202020204" pitchFamily="34" charset="0"/>
              <a:buChar char="•"/>
            </a:pPr>
            <a:r>
              <a:rPr lang="en-IN" sz="2400" dirty="0">
                <a:latin typeface="+mj-lt"/>
                <a:ea typeface="+mj-ea"/>
                <a:cs typeface="+mj-cs"/>
              </a:rPr>
              <a:t>—  Use carefully because it constrains what the user can do. </a:t>
            </a:r>
          </a:p>
          <a:p>
            <a:pPr fontAlgn="auto">
              <a:buFont typeface="Arial" panose="020B0604020202020204" pitchFamily="34" charset="0"/>
              <a:buChar char="•"/>
            </a:pPr>
            <a:r>
              <a:rPr lang="en-IN" sz="2400" dirty="0">
                <a:latin typeface="+mj-lt"/>
                <a:ea typeface="+mj-ea"/>
                <a:cs typeface="+mj-cs"/>
              </a:rPr>
              <a:t>Modeless: </a:t>
            </a:r>
          </a:p>
          <a:p>
            <a:pPr fontAlgn="auto">
              <a:buFont typeface="Arial" panose="020B0604020202020204" pitchFamily="34" charset="0"/>
              <a:buChar char="•"/>
            </a:pPr>
            <a:r>
              <a:rPr lang="en-IN" sz="2400" dirty="0">
                <a:latin typeface="+mj-lt"/>
                <a:ea typeface="+mj-ea"/>
                <a:cs typeface="+mj-cs"/>
              </a:rPr>
              <a:t>— Use when interaction with other windows must be permitted.</a:t>
            </a:r>
          </a:p>
          <a:p>
            <a:pPr fontAlgn="auto">
              <a:buFont typeface="Arial" panose="020B0604020202020204" pitchFamily="34" charset="0"/>
              <a:buChar char="•"/>
            </a:pPr>
            <a:r>
              <a:rPr lang="en-IN" sz="2400" dirty="0">
                <a:latin typeface="+mj-lt"/>
                <a:ea typeface="+mj-ea"/>
                <a:cs typeface="+mj-cs"/>
              </a:rPr>
              <a:t> — Use when interaction with other windows must be repeated</a:t>
            </a:r>
            <a:r>
              <a:rPr lang="en-IN" sz="700" dirty="0">
                <a:effectLst/>
                <a:latin typeface="Palatino" pitchFamily="2" charset="77"/>
              </a:rPr>
              <a:t>. </a:t>
            </a:r>
            <a:endParaRPr lang="en-IN" sz="400" dirty="0">
              <a:effectLst/>
              <a:latin typeface="ZapfDingbats"/>
            </a:endParaRPr>
          </a:p>
        </p:txBody>
      </p:sp>
    </p:spTree>
    <p:extLst>
      <p:ext uri="{BB962C8B-B14F-4D97-AF65-F5344CB8AC3E}">
        <p14:creationId xmlns:p14="http://schemas.microsoft.com/office/powerpoint/2010/main" val="3959921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304800"/>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181629" y="1131725"/>
            <a:ext cx="10644867" cy="4970591"/>
          </a:xfrm>
          <a:prstGeom prst="rect">
            <a:avLst/>
          </a:prstGeom>
          <a:noFill/>
        </p:spPr>
        <p:txBody>
          <a:bodyPr wrap="square">
            <a:spAutoFit/>
          </a:bodyPr>
          <a:lstStyle/>
          <a:p>
            <a:r>
              <a:rPr lang="en-IN" sz="2600" b="1" dirty="0"/>
              <a:t>Cascading window</a:t>
            </a:r>
          </a:p>
          <a:p>
            <a:pPr>
              <a:buFont typeface="Arial" panose="020B0604020202020204" pitchFamily="34" charset="0"/>
              <a:buChar char="•"/>
            </a:pPr>
            <a:r>
              <a:rPr lang="en-IN" sz="2600" b="1" dirty="0"/>
              <a:t>Purpose:</a:t>
            </a:r>
            <a:r>
              <a:rPr lang="en-IN" sz="2600" dirty="0"/>
              <a:t> Cascading is like opening a series of drawers in a filing cabinet. Each drawer might have more specific or advanced options.</a:t>
            </a:r>
          </a:p>
          <a:p>
            <a:pPr>
              <a:buFont typeface="Arial" panose="020B0604020202020204" pitchFamily="34" charset="0"/>
              <a:buChar char="•"/>
            </a:pPr>
            <a:r>
              <a:rPr lang="en-IN" sz="2600" b="1" dirty="0"/>
              <a:t>How It Works:</a:t>
            </a:r>
            <a:r>
              <a:rPr lang="en-IN" sz="2600" dirty="0"/>
              <a:t> Imagine you click on a button in a software dialog box, and it opens another smaller box with more choices. </a:t>
            </a:r>
          </a:p>
          <a:p>
            <a:pPr>
              <a:buFont typeface="Arial" panose="020B0604020202020204" pitchFamily="34" charset="0"/>
              <a:buChar char="•"/>
            </a:pPr>
            <a:r>
              <a:rPr lang="en-IN" sz="2600" b="1" dirty="0"/>
              <a:t>Guidelines:</a:t>
            </a:r>
            <a:endParaRPr lang="en-IN" sz="2600" dirty="0"/>
          </a:p>
          <a:p>
            <a:pPr marL="742950" lvl="1" indent="-285750">
              <a:buFont typeface="Arial" panose="020B0604020202020204" pitchFamily="34" charset="0"/>
              <a:buChar char="•"/>
            </a:pPr>
            <a:r>
              <a:rPr lang="en-IN" sz="2600" dirty="0"/>
              <a:t>A button with three dots (...) indicates there are more choices available.</a:t>
            </a:r>
          </a:p>
          <a:p>
            <a:pPr marL="742950" lvl="1" indent="-285750">
              <a:buFont typeface="Arial" panose="020B0604020202020204" pitchFamily="34" charset="0"/>
              <a:buChar char="•"/>
            </a:pPr>
            <a:r>
              <a:rPr lang="en-IN" sz="2600" dirty="0"/>
              <a:t>The new box (or window) should appear slightly offset (cascaded) from the original one.</a:t>
            </a:r>
          </a:p>
          <a:p>
            <a:pPr marL="742950" lvl="1" indent="-285750">
              <a:buFont typeface="Arial" panose="020B0604020202020204" pitchFamily="34" charset="0"/>
              <a:buChar char="•"/>
            </a:pPr>
            <a:r>
              <a:rPr lang="en-IN" sz="2600" dirty="0"/>
              <a:t>Only two levels of these connected boxes should be used, to keep things simple.</a:t>
            </a:r>
          </a:p>
          <a:p>
            <a:pPr marL="742950" lvl="1" indent="-285750">
              <a:buFont typeface="Arial" panose="020B0604020202020204" pitchFamily="34" charset="0"/>
              <a:buChar char="•"/>
            </a:pPr>
            <a:r>
              <a:rPr lang="en-IN" sz="2600" dirty="0"/>
              <a:t>The original box should stay visible and not be covered by the new one.</a:t>
            </a:r>
          </a:p>
          <a:p>
            <a:endParaRPr lang="en-IN" sz="500" dirty="0">
              <a:effectLst/>
              <a:latin typeface="ZapfDingbats"/>
            </a:endParaRPr>
          </a:p>
        </p:txBody>
      </p:sp>
    </p:spTree>
    <p:extLst>
      <p:ext uri="{BB962C8B-B14F-4D97-AF65-F5344CB8AC3E}">
        <p14:creationId xmlns:p14="http://schemas.microsoft.com/office/powerpoint/2010/main" val="3766017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F2E7-787F-83C1-B2DC-16F722611A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75A6E3-0AB0-920D-CFBC-EED86DBA97F7}"/>
              </a:ext>
            </a:extLst>
          </p:cNvPr>
          <p:cNvPicPr>
            <a:picLocks noGrp="1" noChangeAspect="1"/>
          </p:cNvPicPr>
          <p:nvPr>
            <p:ph sz="quarter" idx="13"/>
          </p:nvPr>
        </p:nvPicPr>
        <p:blipFill>
          <a:blip r:embed="rId2"/>
          <a:stretch>
            <a:fillRect/>
          </a:stretch>
        </p:blipFill>
        <p:spPr>
          <a:xfrm>
            <a:off x="566996" y="72996"/>
            <a:ext cx="6546968" cy="3424237"/>
          </a:xfrm>
        </p:spPr>
      </p:pic>
      <p:pic>
        <p:nvPicPr>
          <p:cNvPr id="7" name="Picture 6">
            <a:extLst>
              <a:ext uri="{FF2B5EF4-FFF2-40B4-BE49-F238E27FC236}">
                <a16:creationId xmlns:a16="http://schemas.microsoft.com/office/drawing/2014/main" id="{53713813-1FBC-9B9D-7CF7-B3BE89105D6C}"/>
              </a:ext>
            </a:extLst>
          </p:cNvPr>
          <p:cNvPicPr>
            <a:picLocks noChangeAspect="1"/>
          </p:cNvPicPr>
          <p:nvPr/>
        </p:nvPicPr>
        <p:blipFill>
          <a:blip r:embed="rId3"/>
          <a:stretch>
            <a:fillRect/>
          </a:stretch>
        </p:blipFill>
        <p:spPr>
          <a:xfrm>
            <a:off x="3505826" y="3160960"/>
            <a:ext cx="7772400" cy="3477740"/>
          </a:xfrm>
          <a:prstGeom prst="rect">
            <a:avLst/>
          </a:prstGeom>
        </p:spPr>
      </p:pic>
    </p:spTree>
    <p:extLst>
      <p:ext uri="{BB962C8B-B14F-4D97-AF65-F5344CB8AC3E}">
        <p14:creationId xmlns:p14="http://schemas.microsoft.com/office/powerpoint/2010/main" val="263970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613736" y="-426615"/>
            <a:ext cx="10364451" cy="1596177"/>
          </a:xfrm>
        </p:spPr>
        <p:txBody>
          <a:bodyPr/>
          <a:lstStyle/>
          <a:p>
            <a:r>
              <a:rPr lang="en-US" sz="3000" cap="none" dirty="0">
                <a:latin typeface="+mn-lt"/>
                <a:ea typeface="+mn-ea"/>
                <a:cs typeface="+mn-cs"/>
              </a:rPr>
              <a:t>4.1 </a:t>
            </a:r>
            <a:r>
              <a:rPr lang="en-IN" sz="3200" cap="none" dirty="0"/>
              <a:t>Advantages </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614361" y="714375"/>
            <a:ext cx="10363826" cy="5972175"/>
          </a:xfrm>
        </p:spPr>
        <p:txBody>
          <a:bodyPr>
            <a:normAutofit fontScale="62500" lnSpcReduction="20000"/>
          </a:bodyPr>
          <a:lstStyle/>
          <a:p>
            <a:r>
              <a:rPr lang="en-IN" sz="4500" b="1" cap="none" dirty="0"/>
              <a:t>Presentation of Different Levels of Information:</a:t>
            </a:r>
          </a:p>
          <a:p>
            <a:pPr algn="just"/>
            <a:r>
              <a:rPr lang="en-IN" sz="4500" cap="none" dirty="0"/>
              <a:t>Windows enable users to explore information at different levels of detail. For example, a table of contents can be shown in one window, and selecting an item from this window can open more detailed content in another. This allows users to drill down into the information as needed.</a:t>
            </a:r>
          </a:p>
          <a:p>
            <a:r>
              <a:rPr lang="en-IN" sz="4500" b="1" cap="none" dirty="0"/>
              <a:t>Presentation of Multiple Kinds of Information:</a:t>
            </a:r>
          </a:p>
          <a:p>
            <a:pPr algn="just"/>
            <a:r>
              <a:rPr lang="en-IN" sz="4500" cap="none" dirty="0"/>
              <a:t>Windows allow different types of information to be displayed simultaneously. For example, in an order-processing system, one window might show customer details, another the order details, and a third the availability and shipping dates. This helps users manage all relevant information in one view.</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1920375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304800"/>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145053" y="1131725"/>
            <a:ext cx="10644867" cy="4909036"/>
          </a:xfrm>
          <a:prstGeom prst="rect">
            <a:avLst/>
          </a:prstGeom>
          <a:noFill/>
        </p:spPr>
        <p:txBody>
          <a:bodyPr wrap="square">
            <a:spAutoFit/>
          </a:bodyPr>
          <a:lstStyle/>
          <a:p>
            <a:r>
              <a:rPr lang="en-IN" sz="2800" b="1" dirty="0"/>
              <a:t>Unfolding window</a:t>
            </a:r>
          </a:p>
          <a:p>
            <a:pPr>
              <a:buFont typeface="Arial" panose="020B0604020202020204" pitchFamily="34" charset="0"/>
              <a:buChar char="•"/>
            </a:pPr>
            <a:r>
              <a:rPr lang="en-IN" sz="2800" b="1" dirty="0"/>
              <a:t>Purpose:</a:t>
            </a:r>
            <a:r>
              <a:rPr lang="en-IN" sz="2800" dirty="0"/>
              <a:t> Unfolding is like pulling down a flap on a backpack to reveal more pockets. It happens on the same level, right where you are.</a:t>
            </a:r>
          </a:p>
          <a:p>
            <a:pPr>
              <a:buFont typeface="Arial" panose="020B0604020202020204" pitchFamily="34" charset="0"/>
              <a:buChar char="•"/>
            </a:pPr>
            <a:r>
              <a:rPr lang="en-IN" sz="2800" b="1" dirty="0"/>
              <a:t>How It Works:</a:t>
            </a:r>
            <a:r>
              <a:rPr lang="en-IN" sz="2800" dirty="0"/>
              <a:t> If you click on a button with arrows (&gt;&gt;), more options appear, usually right beside or below the current options. It's like your dialog box suddenly has more room to show extra features.</a:t>
            </a:r>
          </a:p>
          <a:p>
            <a:pPr>
              <a:buFont typeface="Arial" panose="020B0604020202020204" pitchFamily="34" charset="0"/>
              <a:buChar char="•"/>
            </a:pPr>
            <a:r>
              <a:rPr lang="en-IN" sz="2800" b="1" dirty="0"/>
              <a:t>Guidelines:</a:t>
            </a:r>
            <a:endParaRPr lang="en-IN" sz="2800" dirty="0"/>
          </a:p>
          <a:p>
            <a:pPr marL="742950" lvl="1" indent="-285750">
              <a:buFont typeface="Arial" panose="020B0604020202020204" pitchFamily="34" charset="0"/>
              <a:buChar char="•"/>
            </a:pPr>
            <a:r>
              <a:rPr lang="en-IN" sz="2800" dirty="0"/>
              <a:t>The button with arrows (&gt;&gt;) is used to reveal more choices on the same screen.</a:t>
            </a:r>
          </a:p>
          <a:p>
            <a:pPr marL="742950" lvl="1" indent="-285750">
              <a:buFont typeface="Arial" panose="020B0604020202020204" pitchFamily="34" charset="0"/>
              <a:buChar char="•"/>
            </a:pPr>
            <a:r>
              <a:rPr lang="en-IN" sz="2800" dirty="0"/>
              <a:t>The box can expand to the right or down, depending on where there's space.</a:t>
            </a:r>
          </a:p>
          <a:p>
            <a:endParaRPr lang="en-IN" sz="500" dirty="0">
              <a:effectLst/>
              <a:latin typeface="ZapfDingbats"/>
            </a:endParaRPr>
          </a:p>
        </p:txBody>
      </p:sp>
    </p:spTree>
    <p:extLst>
      <p:ext uri="{BB962C8B-B14F-4D97-AF65-F5344CB8AC3E}">
        <p14:creationId xmlns:p14="http://schemas.microsoft.com/office/powerpoint/2010/main" val="249800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D23C-8CD4-2C05-6822-2BA237AC89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59BDD5-E0AE-6A1F-744A-189E9C3BA24C}"/>
              </a:ext>
            </a:extLst>
          </p:cNvPr>
          <p:cNvPicPr>
            <a:picLocks noGrp="1" noChangeAspect="1"/>
          </p:cNvPicPr>
          <p:nvPr>
            <p:ph sz="quarter" idx="13"/>
          </p:nvPr>
        </p:nvPicPr>
        <p:blipFill>
          <a:blip r:embed="rId2"/>
          <a:stretch>
            <a:fillRect/>
          </a:stretch>
        </p:blipFill>
        <p:spPr>
          <a:xfrm>
            <a:off x="174655" y="208979"/>
            <a:ext cx="7599873" cy="3424237"/>
          </a:xfrm>
        </p:spPr>
      </p:pic>
      <p:pic>
        <p:nvPicPr>
          <p:cNvPr id="7" name="Picture 6">
            <a:extLst>
              <a:ext uri="{FF2B5EF4-FFF2-40B4-BE49-F238E27FC236}">
                <a16:creationId xmlns:a16="http://schemas.microsoft.com/office/drawing/2014/main" id="{281C0A95-7857-F27E-6467-4E8CDA1140B8}"/>
              </a:ext>
            </a:extLst>
          </p:cNvPr>
          <p:cNvPicPr>
            <a:picLocks noChangeAspect="1"/>
          </p:cNvPicPr>
          <p:nvPr/>
        </p:nvPicPr>
        <p:blipFill>
          <a:blip r:embed="rId3"/>
          <a:stretch>
            <a:fillRect/>
          </a:stretch>
        </p:blipFill>
        <p:spPr>
          <a:xfrm>
            <a:off x="3362960" y="3160776"/>
            <a:ext cx="7416800" cy="4108196"/>
          </a:xfrm>
          <a:prstGeom prst="rect">
            <a:avLst/>
          </a:prstGeom>
        </p:spPr>
      </p:pic>
    </p:spTree>
    <p:extLst>
      <p:ext uri="{BB962C8B-B14F-4D97-AF65-F5344CB8AC3E}">
        <p14:creationId xmlns:p14="http://schemas.microsoft.com/office/powerpoint/2010/main" val="3871717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304800"/>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377326" y="956584"/>
            <a:ext cx="10644867" cy="4478149"/>
          </a:xfrm>
          <a:prstGeom prst="rect">
            <a:avLst/>
          </a:prstGeom>
          <a:noFill/>
        </p:spPr>
        <p:txBody>
          <a:bodyPr wrap="square">
            <a:spAutoFit/>
          </a:bodyPr>
          <a:lstStyle/>
          <a:p>
            <a:r>
              <a:rPr lang="en-IN" sz="2800" b="1" dirty="0">
                <a:effectLst/>
              </a:rPr>
              <a:t>Dialog Boxes </a:t>
            </a:r>
            <a:endParaRPr lang="en-IN" sz="4000" b="1" dirty="0"/>
          </a:p>
          <a:p>
            <a:pPr fontAlgn="auto">
              <a:buFont typeface="Arial" panose="020B0604020202020204" pitchFamily="34" charset="0"/>
              <a:buChar char="•"/>
            </a:pPr>
            <a:r>
              <a:rPr lang="en-IN" sz="2800" dirty="0">
                <a:effectLst/>
              </a:rPr>
              <a:t>Use for presenting brief messages. </a:t>
            </a:r>
          </a:p>
          <a:p>
            <a:pPr fontAlgn="auto">
              <a:buFont typeface="Arial" panose="020B0604020202020204" pitchFamily="34" charset="0"/>
              <a:buChar char="•"/>
            </a:pPr>
            <a:r>
              <a:rPr lang="en-IN" sz="2800" dirty="0">
                <a:effectLst/>
              </a:rPr>
              <a:t>Use for requesting specific, transient actions. </a:t>
            </a:r>
          </a:p>
          <a:p>
            <a:pPr fontAlgn="auto">
              <a:buFont typeface="Arial" panose="020B0604020202020204" pitchFamily="34" charset="0"/>
              <a:buChar char="•"/>
            </a:pPr>
            <a:r>
              <a:rPr lang="en-IN" sz="2800" dirty="0">
                <a:effectLst/>
              </a:rPr>
              <a:t>Use for performing actions that </a:t>
            </a:r>
          </a:p>
          <a:p>
            <a:pPr fontAlgn="auto">
              <a:buFont typeface="Arial" panose="020B0604020202020204" pitchFamily="34" charset="0"/>
              <a:buChar char="•"/>
            </a:pPr>
            <a:r>
              <a:rPr lang="en-IN" sz="2800" dirty="0">
                <a:effectLst/>
              </a:rPr>
              <a:t>— Take a short time to complete. </a:t>
            </a:r>
          </a:p>
          <a:p>
            <a:pPr fontAlgn="auto">
              <a:buFont typeface="Arial" panose="020B0604020202020204" pitchFamily="34" charset="0"/>
              <a:buChar char="•"/>
            </a:pPr>
            <a:r>
              <a:rPr lang="en-IN" sz="2800" dirty="0">
                <a:effectLst/>
              </a:rPr>
              <a:t>— Are not frequently changed. </a:t>
            </a:r>
          </a:p>
          <a:p>
            <a:pPr fontAlgn="auto">
              <a:buFont typeface="Arial" panose="020B0604020202020204" pitchFamily="34" charset="0"/>
              <a:buChar char="•"/>
            </a:pPr>
            <a:r>
              <a:rPr lang="en-IN" sz="2800" dirty="0">
                <a:effectLst/>
              </a:rPr>
              <a:t>Command buttons to include </a:t>
            </a:r>
          </a:p>
          <a:p>
            <a:pPr fontAlgn="auto">
              <a:buFont typeface="Arial" panose="020B0604020202020204" pitchFamily="34" charset="0"/>
              <a:buChar char="•"/>
            </a:pPr>
            <a:r>
              <a:rPr lang="en-IN" sz="2800" dirty="0">
                <a:effectLst/>
              </a:rPr>
              <a:t>— OK.</a:t>
            </a:r>
            <a:br>
              <a:rPr lang="en-IN" sz="2800" dirty="0">
                <a:effectLst/>
              </a:rPr>
            </a:br>
            <a:r>
              <a:rPr lang="en-IN" sz="2800" dirty="0">
                <a:effectLst/>
              </a:rPr>
              <a:t>— Cancel.</a:t>
            </a:r>
            <a:br>
              <a:rPr lang="en-IN" sz="2800" dirty="0">
                <a:effectLst/>
              </a:rPr>
            </a:br>
            <a:r>
              <a:rPr lang="en-IN" sz="2800" dirty="0">
                <a:effectLst/>
              </a:rPr>
              <a:t>— Others as necessary. </a:t>
            </a:r>
          </a:p>
          <a:p>
            <a:endParaRPr lang="en-IN" sz="500" dirty="0">
              <a:effectLst/>
              <a:latin typeface="ZapfDingbats"/>
            </a:endParaRPr>
          </a:p>
        </p:txBody>
      </p:sp>
      <p:pic>
        <p:nvPicPr>
          <p:cNvPr id="5" name="Picture 4">
            <a:extLst>
              <a:ext uri="{FF2B5EF4-FFF2-40B4-BE49-F238E27FC236}">
                <a16:creationId xmlns:a16="http://schemas.microsoft.com/office/drawing/2014/main" id="{1A2D3958-19B4-E813-F12D-6E12E8FC882C}"/>
              </a:ext>
            </a:extLst>
          </p:cNvPr>
          <p:cNvPicPr>
            <a:picLocks noChangeAspect="1"/>
          </p:cNvPicPr>
          <p:nvPr/>
        </p:nvPicPr>
        <p:blipFill>
          <a:blip r:embed="rId2"/>
          <a:stretch>
            <a:fillRect/>
          </a:stretch>
        </p:blipFill>
        <p:spPr>
          <a:xfrm>
            <a:off x="6803136" y="1423267"/>
            <a:ext cx="5388864" cy="5445863"/>
          </a:xfrm>
          <a:prstGeom prst="rect">
            <a:avLst/>
          </a:prstGeom>
        </p:spPr>
      </p:pic>
    </p:spTree>
    <p:extLst>
      <p:ext uri="{BB962C8B-B14F-4D97-AF65-F5344CB8AC3E}">
        <p14:creationId xmlns:p14="http://schemas.microsoft.com/office/powerpoint/2010/main" val="5275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66387" y="0"/>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366387" y="656502"/>
            <a:ext cx="10644867" cy="5262979"/>
          </a:xfrm>
          <a:prstGeom prst="rect">
            <a:avLst/>
          </a:prstGeom>
          <a:noFill/>
        </p:spPr>
        <p:txBody>
          <a:bodyPr wrap="square">
            <a:spAutoFit/>
          </a:bodyPr>
          <a:lstStyle/>
          <a:p>
            <a:pPr algn="just"/>
            <a:r>
              <a:rPr lang="en-IN" sz="2400" b="1" dirty="0">
                <a:effectLst/>
              </a:rPr>
              <a:t>Property Sheets and Property Inspectors </a:t>
            </a:r>
          </a:p>
          <a:p>
            <a:pPr algn="just">
              <a:buFont typeface="Arial" panose="020B0604020202020204" pitchFamily="34" charset="0"/>
              <a:buChar char="•"/>
            </a:pPr>
            <a:r>
              <a:rPr lang="en-IN" sz="2400" dirty="0"/>
              <a:t>A property sheet is like your one-stop control panel where you can see and adjust all the settings for an object.</a:t>
            </a:r>
          </a:p>
          <a:p>
            <a:pPr algn="just">
              <a:buFont typeface="Arial" panose="020B0604020202020204" pitchFamily="34" charset="0"/>
              <a:buChar char="•"/>
            </a:pPr>
            <a:r>
              <a:rPr lang="en-IN" sz="2400" b="1" dirty="0"/>
              <a:t>Organize Settings with Tabs:</a:t>
            </a:r>
            <a:r>
              <a:rPr lang="en-IN" sz="2400" dirty="0"/>
              <a:t> If there are too many settings, they are organized into different sections using tabs. It's like having tabs for "Personal Info," "Privacy," and "Notifications" in your profile settings. Each tab groups related settings together.</a:t>
            </a:r>
          </a:p>
          <a:p>
            <a:pPr>
              <a:buFont typeface="Arial" panose="020B0604020202020204" pitchFamily="34" charset="0"/>
              <a:buChar char="•"/>
            </a:pPr>
            <a:r>
              <a:rPr lang="en-IN" sz="2400" dirty="0"/>
              <a:t>Command buttons to include </a:t>
            </a:r>
          </a:p>
          <a:p>
            <a:pPr marL="742950" lvl="1" indent="-285750">
              <a:buFont typeface="Arial" panose="020B0604020202020204" pitchFamily="34" charset="0"/>
              <a:buChar char="•"/>
            </a:pPr>
            <a:r>
              <a:rPr lang="en-IN" sz="2400" dirty="0"/>
              <a:t>OK. </a:t>
            </a:r>
          </a:p>
          <a:p>
            <a:pPr marL="742950" lvl="1" indent="-285750">
              <a:buFont typeface="Arial" panose="020B0604020202020204" pitchFamily="34" charset="0"/>
              <a:buChar char="•"/>
            </a:pPr>
            <a:r>
              <a:rPr lang="en-IN" sz="2400" dirty="0"/>
              <a:t>Cancel. </a:t>
            </a:r>
          </a:p>
          <a:p>
            <a:pPr marL="742950" lvl="1" indent="-285750">
              <a:buFont typeface="Arial" panose="020B0604020202020204" pitchFamily="34" charset="0"/>
              <a:buChar char="•"/>
            </a:pPr>
            <a:r>
              <a:rPr lang="en-IN" sz="2400" dirty="0"/>
              <a:t>Apply. </a:t>
            </a:r>
          </a:p>
          <a:p>
            <a:pPr marL="742950" lvl="1" indent="-285750">
              <a:buFont typeface="Arial" panose="020B0604020202020204" pitchFamily="34" charset="0"/>
              <a:buChar char="•"/>
            </a:pPr>
            <a:r>
              <a:rPr lang="en-IN" sz="2400" dirty="0"/>
              <a:t>Reset. </a:t>
            </a:r>
          </a:p>
          <a:p>
            <a:pPr marL="742950" lvl="1" indent="-285750">
              <a:buFont typeface="Arial" panose="020B0604020202020204" pitchFamily="34" charset="0"/>
              <a:buChar char="•"/>
            </a:pPr>
            <a:r>
              <a:rPr lang="en-IN" sz="2400" dirty="0"/>
              <a:t>Others as necessary. </a:t>
            </a:r>
          </a:p>
          <a:p>
            <a:pPr algn="just">
              <a:buFont typeface="Arial" panose="020B0604020202020204" pitchFamily="34" charset="0"/>
              <a:buChar char="•"/>
            </a:pPr>
            <a:endParaRPr lang="en-IN" sz="2400" dirty="0"/>
          </a:p>
          <a:p>
            <a:pPr algn="just"/>
            <a:endParaRPr lang="en-IN" sz="2400" dirty="0">
              <a:effectLst/>
              <a:latin typeface="ZapfDingbats"/>
            </a:endParaRPr>
          </a:p>
        </p:txBody>
      </p:sp>
    </p:spTree>
    <p:extLst>
      <p:ext uri="{BB962C8B-B14F-4D97-AF65-F5344CB8AC3E}">
        <p14:creationId xmlns:p14="http://schemas.microsoft.com/office/powerpoint/2010/main" val="843199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66387" y="0"/>
            <a:ext cx="11448287" cy="6394704"/>
          </a:xfrm>
        </p:spPr>
        <p:txBody>
          <a:bodyPr>
            <a:normAutofit/>
          </a:bodyPr>
          <a:lstStyle/>
          <a:p>
            <a:pPr marL="0" indent="0" algn="ctr">
              <a:buNone/>
            </a:pPr>
            <a:r>
              <a:rPr lang="en-IN" sz="3200" b="1" cap="none" dirty="0">
                <a:latin typeface="+mj-lt"/>
                <a:ea typeface="+mj-ea"/>
                <a:cs typeface="+mj-cs"/>
              </a:rPr>
              <a:t>Secondary Windows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366387" y="499389"/>
            <a:ext cx="10644867" cy="2754600"/>
          </a:xfrm>
          <a:prstGeom prst="rect">
            <a:avLst/>
          </a:prstGeom>
          <a:noFill/>
        </p:spPr>
        <p:txBody>
          <a:bodyPr wrap="square">
            <a:spAutoFit/>
          </a:bodyPr>
          <a:lstStyle/>
          <a:p>
            <a:pPr>
              <a:buFont typeface="Arial" panose="020B0604020202020204" pitchFamily="34" charset="0"/>
              <a:buChar char="•"/>
            </a:pPr>
            <a:r>
              <a:rPr lang="en-IN" sz="2400" b="1" dirty="0"/>
              <a:t>Single Property Sheet (No Tabs):</a:t>
            </a:r>
            <a:r>
              <a:rPr lang="en-IN" sz="2400" dirty="0"/>
              <a:t> If there are no tabs and everything is on one page, the command buttons like OK, Cancel, Apply, and Reset are placed right on that page.</a:t>
            </a:r>
          </a:p>
          <a:p>
            <a:pPr>
              <a:buFont typeface="Arial" panose="020B0604020202020204" pitchFamily="34" charset="0"/>
              <a:buChar char="•"/>
            </a:pPr>
            <a:r>
              <a:rPr lang="en-IN" sz="2400" b="1" dirty="0"/>
              <a:t>Tabbed Property Pages:</a:t>
            </a:r>
            <a:r>
              <a:rPr lang="en-IN" sz="2400" dirty="0"/>
              <a:t> If the settings are divided into tabs, these command buttons are placed outside the tabs, because they apply to all the tabs, not just the one you’re looking at. It’s like having a "Save" button that works for all sections of your profile, not just one</a:t>
            </a:r>
          </a:p>
          <a:p>
            <a:endParaRPr lang="en-IN" sz="400" dirty="0">
              <a:effectLst/>
              <a:latin typeface="ZapfDingbats"/>
            </a:endParaRPr>
          </a:p>
        </p:txBody>
      </p:sp>
      <p:pic>
        <p:nvPicPr>
          <p:cNvPr id="6" name="Picture 5">
            <a:extLst>
              <a:ext uri="{FF2B5EF4-FFF2-40B4-BE49-F238E27FC236}">
                <a16:creationId xmlns:a16="http://schemas.microsoft.com/office/drawing/2014/main" id="{8E113863-AF7A-EF00-4AE4-038A8A007A4A}"/>
              </a:ext>
            </a:extLst>
          </p:cNvPr>
          <p:cNvPicPr>
            <a:picLocks noChangeAspect="1"/>
          </p:cNvPicPr>
          <p:nvPr/>
        </p:nvPicPr>
        <p:blipFill>
          <a:blip r:embed="rId2"/>
          <a:stretch>
            <a:fillRect/>
          </a:stretch>
        </p:blipFill>
        <p:spPr>
          <a:xfrm>
            <a:off x="366387" y="3253989"/>
            <a:ext cx="6057900" cy="3815334"/>
          </a:xfrm>
          <a:prstGeom prst="rect">
            <a:avLst/>
          </a:prstGeom>
        </p:spPr>
      </p:pic>
      <p:pic>
        <p:nvPicPr>
          <p:cNvPr id="9" name="Picture 8">
            <a:extLst>
              <a:ext uri="{FF2B5EF4-FFF2-40B4-BE49-F238E27FC236}">
                <a16:creationId xmlns:a16="http://schemas.microsoft.com/office/drawing/2014/main" id="{85E00C8E-A684-0371-6F4B-F068BBC0315C}"/>
              </a:ext>
            </a:extLst>
          </p:cNvPr>
          <p:cNvPicPr>
            <a:picLocks noChangeAspect="1"/>
          </p:cNvPicPr>
          <p:nvPr/>
        </p:nvPicPr>
        <p:blipFill>
          <a:blip r:embed="rId3"/>
          <a:stretch>
            <a:fillRect/>
          </a:stretch>
        </p:blipFill>
        <p:spPr>
          <a:xfrm>
            <a:off x="5495762" y="2997200"/>
            <a:ext cx="5205984" cy="3860800"/>
          </a:xfrm>
          <a:prstGeom prst="rect">
            <a:avLst/>
          </a:prstGeom>
        </p:spPr>
      </p:pic>
    </p:spTree>
    <p:extLst>
      <p:ext uri="{BB962C8B-B14F-4D97-AF65-F5344CB8AC3E}">
        <p14:creationId xmlns:p14="http://schemas.microsoft.com/office/powerpoint/2010/main" val="4196436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87138" y="304800"/>
            <a:ext cx="11448287" cy="6394704"/>
          </a:xfrm>
        </p:spPr>
        <p:txBody>
          <a:bodyPr>
            <a:normAutofit/>
          </a:bodyPr>
          <a:lstStyle/>
          <a:p>
            <a:pPr marL="0" indent="0" algn="ctr">
              <a:buNone/>
            </a:pPr>
            <a:r>
              <a:rPr lang="en-IN" sz="3200" b="1" cap="none" dirty="0">
                <a:latin typeface="+mj-lt"/>
                <a:ea typeface="+mj-ea"/>
                <a:cs typeface="+mj-cs"/>
              </a:rPr>
              <a:t>Secondary Windows</a:t>
            </a:r>
          </a:p>
          <a:p>
            <a:pPr marL="0" algn="just" defTabSz="457200"/>
            <a:r>
              <a:rPr lang="en-IN" sz="2800" cap="none" dirty="0"/>
              <a:t>A property inspector only shows you the most common or frequently used properties for an object. It’s like having just the essential tools you need, without digging through complicated menus.</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377326" y="766120"/>
            <a:ext cx="10644867" cy="153888"/>
          </a:xfrm>
          <a:prstGeom prst="rect">
            <a:avLst/>
          </a:prstGeom>
          <a:noFill/>
        </p:spPr>
        <p:txBody>
          <a:bodyPr wrap="square">
            <a:spAutoFit/>
          </a:bodyPr>
          <a:lstStyle/>
          <a:p>
            <a:endParaRPr lang="en-IN" sz="400" dirty="0">
              <a:effectLst/>
              <a:latin typeface="ZapfDingbats"/>
            </a:endParaRPr>
          </a:p>
        </p:txBody>
      </p:sp>
      <p:pic>
        <p:nvPicPr>
          <p:cNvPr id="13" name="Picture 12">
            <a:extLst>
              <a:ext uri="{FF2B5EF4-FFF2-40B4-BE49-F238E27FC236}">
                <a16:creationId xmlns:a16="http://schemas.microsoft.com/office/drawing/2014/main" id="{FC4FA77A-6D4E-4744-84E6-5A1928DC9DDA}"/>
              </a:ext>
            </a:extLst>
          </p:cNvPr>
          <p:cNvPicPr>
            <a:picLocks noChangeAspect="1"/>
          </p:cNvPicPr>
          <p:nvPr/>
        </p:nvPicPr>
        <p:blipFill>
          <a:blip r:embed="rId2"/>
          <a:stretch>
            <a:fillRect/>
          </a:stretch>
        </p:blipFill>
        <p:spPr>
          <a:xfrm>
            <a:off x="1296162" y="2992842"/>
            <a:ext cx="7772400" cy="2110486"/>
          </a:xfrm>
          <a:prstGeom prst="rect">
            <a:avLst/>
          </a:prstGeom>
        </p:spPr>
      </p:pic>
    </p:spTree>
    <p:extLst>
      <p:ext uri="{BB962C8B-B14F-4D97-AF65-F5344CB8AC3E}">
        <p14:creationId xmlns:p14="http://schemas.microsoft.com/office/powerpoint/2010/main" val="892130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287138" y="304800"/>
            <a:ext cx="11448287" cy="6394704"/>
          </a:xfrm>
        </p:spPr>
        <p:txBody>
          <a:bodyPr>
            <a:normAutofit fontScale="92500" lnSpcReduction="10000"/>
          </a:bodyPr>
          <a:lstStyle/>
          <a:p>
            <a:pPr marL="0" indent="0" algn="ctr">
              <a:buNone/>
            </a:pPr>
            <a:r>
              <a:rPr lang="en-IN" sz="3200" b="1" cap="none" dirty="0">
                <a:latin typeface="+mj-lt"/>
                <a:ea typeface="+mj-ea"/>
                <a:cs typeface="+mj-cs"/>
              </a:rPr>
              <a:t>Secondary Windows</a:t>
            </a:r>
          </a:p>
          <a:p>
            <a:pPr marL="0" indent="0">
              <a:buNone/>
            </a:pPr>
            <a:r>
              <a:rPr lang="en-IN" sz="2600" b="1" cap="none" dirty="0">
                <a:effectLst/>
                <a:latin typeface="Formata"/>
              </a:rPr>
              <a:t>Message boxes </a:t>
            </a:r>
            <a:endParaRPr lang="en-IN" sz="3500" b="1" cap="none" dirty="0"/>
          </a:p>
          <a:p>
            <a:pPr marL="0" indent="-285750" defTabSz="457200" fontAlgn="auto"/>
            <a:r>
              <a:rPr lang="en-IN" sz="2400" cap="none" dirty="0"/>
              <a:t>Use for displaying a message about a particular situation or condition. </a:t>
            </a:r>
          </a:p>
          <a:p>
            <a:pPr marL="0" indent="-285750" defTabSz="457200" fontAlgn="auto"/>
            <a:r>
              <a:rPr lang="en-IN" sz="2400" cap="none" dirty="0"/>
              <a:t>Command buttons to include </a:t>
            </a:r>
          </a:p>
          <a:p>
            <a:pPr marL="0" indent="0" defTabSz="457200" fontAlgn="auto">
              <a:buNone/>
            </a:pPr>
            <a:r>
              <a:rPr lang="en-IN" sz="2400" cap="none" dirty="0"/>
              <a:t>— ok.</a:t>
            </a:r>
            <a:br>
              <a:rPr lang="en-IN" sz="2400" cap="none" dirty="0"/>
            </a:br>
            <a:r>
              <a:rPr lang="en-IN" sz="2400" cap="none" dirty="0"/>
              <a:t>— Cancel.</a:t>
            </a:r>
            <a:br>
              <a:rPr lang="en-IN" sz="2400" cap="none" dirty="0"/>
            </a:br>
            <a:r>
              <a:rPr lang="en-IN" sz="2400" cap="none" dirty="0"/>
              <a:t>— Help.</a:t>
            </a:r>
            <a:br>
              <a:rPr lang="en-IN" sz="2400" cap="none" dirty="0"/>
            </a:br>
            <a:r>
              <a:rPr lang="en-IN" sz="2400" cap="none" dirty="0"/>
              <a:t>— Yes and no.</a:t>
            </a:r>
            <a:br>
              <a:rPr lang="en-IN" sz="2400" cap="none" dirty="0"/>
            </a:br>
            <a:r>
              <a:rPr lang="en-IN" sz="2400" cap="none" dirty="0"/>
              <a:t>— Stop.</a:t>
            </a:r>
            <a:br>
              <a:rPr lang="en-IN" sz="2400" cap="none" dirty="0"/>
            </a:br>
            <a:r>
              <a:rPr lang="en-IN" sz="2400" cap="none" dirty="0"/>
              <a:t>— Buttons to correct the action that caused the message box to be displayed. </a:t>
            </a:r>
          </a:p>
          <a:p>
            <a:pPr marL="0" indent="-285750" defTabSz="457200" fontAlgn="auto"/>
            <a:r>
              <a:rPr lang="en-IN" sz="2400" cap="none" dirty="0"/>
              <a:t>Enable the title bar close box only if the message includes a cancel button. </a:t>
            </a:r>
          </a:p>
          <a:p>
            <a:pPr marL="0" indent="-285750" defTabSz="457200" fontAlgn="auto"/>
            <a:r>
              <a:rPr lang="en-IN" sz="2400" cap="none" dirty="0"/>
              <a:t>Designate the most frequent or least destructive option as the default command  Button. </a:t>
            </a:r>
          </a:p>
          <a:p>
            <a:pPr marL="0" indent="0" algn="just">
              <a:buNone/>
            </a:pPr>
            <a:br>
              <a:rPr lang="en-IN" sz="2400" cap="none" dirty="0">
                <a:latin typeface="+mj-lt"/>
                <a:ea typeface="+mj-ea"/>
                <a:cs typeface="+mj-cs"/>
              </a:rPr>
            </a:br>
            <a:endParaRPr lang="en-IN" sz="1100" cap="none" dirty="0">
              <a:latin typeface="+mj-lt"/>
              <a:ea typeface="+mj-ea"/>
              <a:cs typeface="+mj-cs"/>
            </a:endParaRPr>
          </a:p>
        </p:txBody>
      </p:sp>
      <p:sp>
        <p:nvSpPr>
          <p:cNvPr id="8" name="TextBox 7">
            <a:extLst>
              <a:ext uri="{FF2B5EF4-FFF2-40B4-BE49-F238E27FC236}">
                <a16:creationId xmlns:a16="http://schemas.microsoft.com/office/drawing/2014/main" id="{3F90CB8A-CA0C-8EDD-DDE0-50BD56899EDA}"/>
              </a:ext>
            </a:extLst>
          </p:cNvPr>
          <p:cNvSpPr txBox="1"/>
          <p:nvPr/>
        </p:nvSpPr>
        <p:spPr>
          <a:xfrm>
            <a:off x="377326" y="766120"/>
            <a:ext cx="10644867" cy="153888"/>
          </a:xfrm>
          <a:prstGeom prst="rect">
            <a:avLst/>
          </a:prstGeom>
          <a:noFill/>
        </p:spPr>
        <p:txBody>
          <a:bodyPr wrap="square">
            <a:spAutoFit/>
          </a:bodyPr>
          <a:lstStyle/>
          <a:p>
            <a:endParaRPr lang="en-IN" sz="400" dirty="0">
              <a:effectLst/>
              <a:latin typeface="ZapfDingbats"/>
            </a:endParaRPr>
          </a:p>
        </p:txBody>
      </p:sp>
      <p:pic>
        <p:nvPicPr>
          <p:cNvPr id="5" name="Picture 4">
            <a:extLst>
              <a:ext uri="{FF2B5EF4-FFF2-40B4-BE49-F238E27FC236}">
                <a16:creationId xmlns:a16="http://schemas.microsoft.com/office/drawing/2014/main" id="{548891F5-C507-CD41-2CF2-41D3597C13BC}"/>
              </a:ext>
            </a:extLst>
          </p:cNvPr>
          <p:cNvPicPr>
            <a:picLocks noChangeAspect="1"/>
          </p:cNvPicPr>
          <p:nvPr/>
        </p:nvPicPr>
        <p:blipFill>
          <a:blip r:embed="rId2"/>
          <a:stretch>
            <a:fillRect/>
          </a:stretch>
        </p:blipFill>
        <p:spPr>
          <a:xfrm>
            <a:off x="4695952" y="1830873"/>
            <a:ext cx="6604000" cy="2070100"/>
          </a:xfrm>
          <a:prstGeom prst="rect">
            <a:avLst/>
          </a:prstGeom>
        </p:spPr>
      </p:pic>
    </p:spTree>
    <p:extLst>
      <p:ext uri="{BB962C8B-B14F-4D97-AF65-F5344CB8AC3E}">
        <p14:creationId xmlns:p14="http://schemas.microsoft.com/office/powerpoint/2010/main" val="1328648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13737"/>
            <a:ext cx="11448287" cy="6394704"/>
          </a:xfrm>
        </p:spPr>
        <p:txBody>
          <a:bodyPr>
            <a:normAutofit/>
          </a:bodyPr>
          <a:lstStyle/>
          <a:p>
            <a:pPr marL="0" indent="0" algn="ctr">
              <a:buNone/>
            </a:pPr>
            <a:r>
              <a:rPr lang="en-IN" sz="4000" b="1" cap="none" dirty="0">
                <a:ea typeface="+mj-ea"/>
                <a:cs typeface="+mj-cs"/>
              </a:rPr>
              <a:t>Secondary Windows</a:t>
            </a:r>
            <a:br>
              <a:rPr lang="en-IN" sz="4000" cap="none" dirty="0">
                <a:ea typeface="+mj-ea"/>
                <a:cs typeface="+mj-cs"/>
              </a:rPr>
            </a:br>
            <a:r>
              <a:rPr lang="en-IN" sz="2400" b="1" cap="none" dirty="0"/>
              <a:t>What is a palette window?</a:t>
            </a:r>
          </a:p>
          <a:p>
            <a:pPr>
              <a:buFont typeface="Arial" panose="020B0604020202020204" pitchFamily="34" charset="0"/>
              <a:buChar char="•"/>
            </a:pPr>
            <a:r>
              <a:rPr lang="en-IN" sz="2400" b="1" cap="none" dirty="0"/>
              <a:t>Imagine </a:t>
            </a:r>
            <a:r>
              <a:rPr lang="en-IN" sz="2400" cap="none" dirty="0"/>
              <a:t>you’re doing an art project, and you have a small box with all your tools—like brushes, paints, and pencils—right next to you. A </a:t>
            </a:r>
            <a:r>
              <a:rPr lang="en-IN" sz="2400" b="1" cap="none" dirty="0"/>
              <a:t>palette window</a:t>
            </a:r>
            <a:r>
              <a:rPr lang="en-IN" sz="2400" cap="none" dirty="0"/>
              <a:t> in software is like that toolbox. It’s a small window that contains a set of controls or tools that you can use while working on something else. </a:t>
            </a:r>
          </a:p>
          <a:p>
            <a:r>
              <a:rPr lang="en-IN" sz="2400" cap="none" dirty="0"/>
              <a:t>Palette windows are distinguished by their visual appearance, a collection of images, </a:t>
            </a:r>
            <a:r>
              <a:rPr lang="en-IN" sz="2400" cap="none" dirty="0" err="1"/>
              <a:t>colors</a:t>
            </a:r>
            <a:r>
              <a:rPr lang="en-IN" sz="2400" cap="none" dirty="0"/>
              <a:t> or patterns. The title bar for a palette window is shorter and includes only a close button. </a:t>
            </a:r>
          </a:p>
          <a:p>
            <a:r>
              <a:rPr lang="en-IN" sz="1800" dirty="0">
                <a:effectLst/>
                <a:latin typeface="Palatino" pitchFamily="2" charset="77"/>
              </a:rPr>
              <a:t>A </a:t>
            </a:r>
            <a:r>
              <a:rPr lang="en-IN" sz="2400" cap="none" dirty="0"/>
              <a:t>palette window can be defined as fixed in size, or, more typically, resizable by the user. </a:t>
            </a:r>
          </a:p>
          <a:p>
            <a:pPr>
              <a:buFont typeface="Arial" panose="020B0604020202020204" pitchFamily="34" charset="0"/>
              <a:buChar char="•"/>
            </a:pPr>
            <a:endParaRPr lang="en-IN" sz="2400" cap="none" dirty="0"/>
          </a:p>
          <a:p>
            <a:pPr marL="0" indent="0" algn="just">
              <a:buNone/>
            </a:pPr>
            <a:endParaRPr lang="en-IN" sz="1800" cap="none" dirty="0">
              <a:ea typeface="+mj-ea"/>
              <a:cs typeface="+mj-cs"/>
            </a:endParaRPr>
          </a:p>
        </p:txBody>
      </p:sp>
      <p:pic>
        <p:nvPicPr>
          <p:cNvPr id="6" name="Picture 5">
            <a:extLst>
              <a:ext uri="{FF2B5EF4-FFF2-40B4-BE49-F238E27FC236}">
                <a16:creationId xmlns:a16="http://schemas.microsoft.com/office/drawing/2014/main" id="{3C17B7AA-CB60-5A2C-8C74-76D72F169AB2}"/>
              </a:ext>
            </a:extLst>
          </p:cNvPr>
          <p:cNvPicPr>
            <a:picLocks noChangeAspect="1"/>
          </p:cNvPicPr>
          <p:nvPr/>
        </p:nvPicPr>
        <p:blipFill>
          <a:blip r:embed="rId2"/>
          <a:stretch>
            <a:fillRect/>
          </a:stretch>
        </p:blipFill>
        <p:spPr>
          <a:xfrm>
            <a:off x="2740777" y="5193792"/>
            <a:ext cx="7467600" cy="1802384"/>
          </a:xfrm>
          <a:prstGeom prst="rect">
            <a:avLst/>
          </a:prstGeom>
        </p:spPr>
      </p:pic>
    </p:spTree>
    <p:extLst>
      <p:ext uri="{BB962C8B-B14F-4D97-AF65-F5344CB8AC3E}">
        <p14:creationId xmlns:p14="http://schemas.microsoft.com/office/powerpoint/2010/main" val="2115391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13737"/>
            <a:ext cx="11448287" cy="6394704"/>
          </a:xfrm>
        </p:spPr>
        <p:txBody>
          <a:bodyPr>
            <a:normAutofit/>
          </a:bodyPr>
          <a:lstStyle/>
          <a:p>
            <a:pPr marL="0" indent="0" algn="ctr">
              <a:buNone/>
            </a:pPr>
            <a:r>
              <a:rPr lang="en-IN" sz="4000" b="1" cap="none" dirty="0">
                <a:ea typeface="+mj-ea"/>
                <a:cs typeface="+mj-cs"/>
              </a:rPr>
              <a:t>Secondary Windows</a:t>
            </a:r>
            <a:br>
              <a:rPr lang="en-IN" sz="4000" cap="none" dirty="0">
                <a:ea typeface="+mj-ea"/>
                <a:cs typeface="+mj-cs"/>
              </a:rPr>
            </a:br>
            <a:r>
              <a:rPr lang="en-IN" sz="3600" b="0" cap="none" dirty="0">
                <a:effectLst/>
                <a:latin typeface="+mj-lt"/>
              </a:rPr>
              <a:t>Pop-up windows </a:t>
            </a:r>
            <a:endParaRPr lang="en-IN" sz="4800" cap="none" dirty="0">
              <a:effectLst/>
              <a:latin typeface="+mj-lt"/>
            </a:endParaRPr>
          </a:p>
          <a:p>
            <a:pPr lvl="1"/>
            <a:r>
              <a:rPr lang="en-IN" sz="2000" cap="none" dirty="0">
                <a:effectLst/>
                <a:latin typeface="+mj-lt"/>
              </a:rPr>
              <a:t>Use pop-up windows to </a:t>
            </a:r>
            <a:endParaRPr lang="en-IN" sz="1400" cap="none" dirty="0">
              <a:effectLst/>
              <a:latin typeface="+mj-lt"/>
            </a:endParaRPr>
          </a:p>
          <a:p>
            <a:pPr lvl="2"/>
            <a:r>
              <a:rPr lang="en-IN" sz="2000" cap="none" dirty="0">
                <a:effectLst/>
                <a:latin typeface="+mj-lt"/>
              </a:rPr>
              <a:t>—  display additional information when an abbreviated form of the information is </a:t>
            </a:r>
            <a:endParaRPr lang="en-IN" sz="1400" cap="none" dirty="0">
              <a:effectLst/>
              <a:latin typeface="+mj-lt"/>
            </a:endParaRPr>
          </a:p>
          <a:p>
            <a:pPr lvl="2"/>
            <a:r>
              <a:rPr lang="en-IN" sz="2000" cap="none" dirty="0">
                <a:effectLst/>
                <a:latin typeface="+mj-lt"/>
              </a:rPr>
              <a:t>The main presentation. </a:t>
            </a:r>
            <a:endParaRPr lang="en-IN" sz="1400" cap="none" dirty="0">
              <a:effectLst/>
              <a:latin typeface="+mj-lt"/>
            </a:endParaRPr>
          </a:p>
          <a:p>
            <a:pPr lvl="2"/>
            <a:r>
              <a:rPr lang="en-IN" sz="2000" cap="none" dirty="0">
                <a:effectLst/>
                <a:latin typeface="+mj-lt"/>
              </a:rPr>
              <a:t>—  Collect secondary information. </a:t>
            </a:r>
            <a:endParaRPr lang="en-IN" sz="1400" cap="none" dirty="0">
              <a:effectLst/>
              <a:latin typeface="+mj-lt"/>
            </a:endParaRPr>
          </a:p>
          <a:p>
            <a:pPr lvl="2"/>
            <a:r>
              <a:rPr lang="en-IN" sz="2000" cap="none" dirty="0">
                <a:effectLst/>
                <a:latin typeface="+mj-lt"/>
              </a:rPr>
              <a:t>—  Display textual labels for graphical controls. </a:t>
            </a:r>
            <a:endParaRPr lang="en-IN" sz="1400" cap="none" dirty="0">
              <a:effectLst/>
              <a:latin typeface="+mj-lt"/>
            </a:endParaRPr>
          </a:p>
          <a:p>
            <a:pPr lvl="2"/>
            <a:r>
              <a:rPr lang="en-IN" sz="2000" cap="none" dirty="0">
                <a:effectLst/>
                <a:latin typeface="+mj-lt"/>
              </a:rPr>
              <a:t>—  Display context-sensitive help information. </a:t>
            </a:r>
            <a:endParaRPr lang="en-IN" sz="1400" cap="none" dirty="0">
              <a:effectLst/>
              <a:latin typeface="+mj-lt"/>
            </a:endParaRPr>
          </a:p>
          <a:p>
            <a:pPr lvl="1"/>
            <a:r>
              <a:rPr lang="en-IN" sz="2000" cap="none" dirty="0">
                <a:effectLst/>
                <a:latin typeface="+mj-lt"/>
              </a:rPr>
              <a:t>Present the pop-up at the front of the screen. </a:t>
            </a:r>
            <a:endParaRPr lang="en-IN" sz="1400" cap="none" dirty="0">
              <a:effectLst/>
              <a:latin typeface="+mj-lt"/>
            </a:endParaRPr>
          </a:p>
          <a:p>
            <a:pPr lvl="1"/>
            <a:r>
              <a:rPr lang="en-IN" sz="2000" cap="none" dirty="0">
                <a:effectLst/>
                <a:latin typeface="+mj-lt"/>
              </a:rPr>
              <a:t>Make the pop-up one-quarter to one-third of the window size. </a:t>
            </a:r>
            <a:endParaRPr lang="en-IN" sz="1400" cap="none" dirty="0">
              <a:effectLst/>
              <a:latin typeface="+mj-lt"/>
            </a:endParaRPr>
          </a:p>
          <a:p>
            <a:pPr lvl="1"/>
            <a:r>
              <a:rPr lang="en-IN" sz="2000" cap="none" dirty="0">
                <a:effectLst/>
                <a:latin typeface="+mj-lt"/>
              </a:rPr>
              <a:t>Provide ok or save and cancel buttons. </a:t>
            </a:r>
            <a:endParaRPr lang="en-IN" sz="1400" cap="none" dirty="0">
              <a:effectLst/>
              <a:latin typeface="+mj-lt"/>
            </a:endParaRPr>
          </a:p>
          <a:p>
            <a:pPr lvl="1"/>
            <a:r>
              <a:rPr lang="en-IN" sz="2000" cap="none" dirty="0">
                <a:effectLst/>
                <a:latin typeface="+mj-lt"/>
              </a:rPr>
              <a:t>Never display unsolicited pop-up windows. </a:t>
            </a:r>
            <a:endParaRPr lang="en-IN" sz="1400" cap="none" dirty="0">
              <a:effectLst/>
              <a:latin typeface="+mj-lt"/>
            </a:endParaRPr>
          </a:p>
          <a:p>
            <a:pPr>
              <a:buFont typeface="Arial" panose="020B0604020202020204" pitchFamily="34" charset="0"/>
              <a:buChar char="•"/>
            </a:pPr>
            <a:endParaRPr lang="en-IN" sz="2400" cap="none" dirty="0"/>
          </a:p>
          <a:p>
            <a:pPr marL="0" indent="0" algn="just">
              <a:buNone/>
            </a:pPr>
            <a:endParaRPr lang="en-IN" sz="1800" cap="none" dirty="0">
              <a:ea typeface="+mj-ea"/>
              <a:cs typeface="+mj-cs"/>
            </a:endParaRPr>
          </a:p>
        </p:txBody>
      </p:sp>
      <p:pic>
        <p:nvPicPr>
          <p:cNvPr id="5" name="Picture 4">
            <a:extLst>
              <a:ext uri="{FF2B5EF4-FFF2-40B4-BE49-F238E27FC236}">
                <a16:creationId xmlns:a16="http://schemas.microsoft.com/office/drawing/2014/main" id="{3AADEB77-92AF-9DC5-9F79-4CA59022BC54}"/>
              </a:ext>
            </a:extLst>
          </p:cNvPr>
          <p:cNvPicPr>
            <a:picLocks noChangeAspect="1"/>
          </p:cNvPicPr>
          <p:nvPr/>
        </p:nvPicPr>
        <p:blipFill>
          <a:blip r:embed="rId2"/>
          <a:stretch>
            <a:fillRect/>
          </a:stretch>
        </p:blipFill>
        <p:spPr>
          <a:xfrm>
            <a:off x="6449568" y="2147887"/>
            <a:ext cx="5867400" cy="2562225"/>
          </a:xfrm>
          <a:prstGeom prst="rect">
            <a:avLst/>
          </a:prstGeom>
        </p:spPr>
      </p:pic>
    </p:spTree>
    <p:extLst>
      <p:ext uri="{BB962C8B-B14F-4D97-AF65-F5344CB8AC3E}">
        <p14:creationId xmlns:p14="http://schemas.microsoft.com/office/powerpoint/2010/main" val="270577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C39-8F9F-1A94-94F0-1132E6DF1C7A}"/>
              </a:ext>
            </a:extLst>
          </p:cNvPr>
          <p:cNvSpPr>
            <a:spLocks noGrp="1"/>
          </p:cNvSpPr>
          <p:nvPr>
            <p:ph type="title"/>
          </p:nvPr>
        </p:nvSpPr>
        <p:spPr>
          <a:xfrm>
            <a:off x="1169807" y="158496"/>
            <a:ext cx="10364451" cy="1596177"/>
          </a:xfrm>
        </p:spPr>
        <p:txBody>
          <a:bodyPr>
            <a:noAutofit/>
          </a:bodyPr>
          <a:lstStyle/>
          <a:p>
            <a:br>
              <a:rPr lang="en-IN" sz="4400" cap="none" dirty="0">
                <a:latin typeface="+mj-lt"/>
                <a:ea typeface="+mj-ea"/>
                <a:cs typeface="+mj-cs"/>
              </a:rPr>
            </a:br>
            <a:br>
              <a:rPr lang="en-IN" sz="4400" cap="none" dirty="0">
                <a:latin typeface="+mj-lt"/>
                <a:ea typeface="+mj-ea"/>
                <a:cs typeface="+mj-cs"/>
              </a:rPr>
            </a:br>
            <a:br>
              <a:rPr lang="en-IN" sz="4400" cap="none" dirty="0">
                <a:latin typeface="+mj-lt"/>
                <a:ea typeface="+mj-ea"/>
                <a:cs typeface="+mj-cs"/>
              </a:rPr>
            </a:br>
            <a:br>
              <a:rPr lang="en-IN" sz="4400" dirty="0"/>
            </a:br>
            <a:endParaRPr lang="en-US" sz="4400" dirty="0"/>
          </a:p>
        </p:txBody>
      </p:sp>
      <p:sp>
        <p:nvSpPr>
          <p:cNvPr id="3" name="Content Placeholder 2">
            <a:extLst>
              <a:ext uri="{FF2B5EF4-FFF2-40B4-BE49-F238E27FC236}">
                <a16:creationId xmlns:a16="http://schemas.microsoft.com/office/drawing/2014/main" id="{A84292A7-987F-E8D6-5BB3-BD8CFEB20057}"/>
              </a:ext>
            </a:extLst>
          </p:cNvPr>
          <p:cNvSpPr>
            <a:spLocks noGrp="1"/>
          </p:cNvSpPr>
          <p:nvPr>
            <p:ph sz="quarter" idx="13"/>
          </p:nvPr>
        </p:nvSpPr>
        <p:spPr>
          <a:xfrm>
            <a:off x="371856" y="13737"/>
            <a:ext cx="11448287" cy="6394704"/>
          </a:xfrm>
        </p:spPr>
        <p:txBody>
          <a:bodyPr>
            <a:normAutofit/>
          </a:bodyPr>
          <a:lstStyle/>
          <a:p>
            <a:pPr marL="0" indent="0" algn="ctr">
              <a:buNone/>
            </a:pPr>
            <a:r>
              <a:rPr lang="en-IN" sz="4000" b="1" cap="none" dirty="0">
                <a:ea typeface="+mj-ea"/>
                <a:cs typeface="+mj-cs"/>
              </a:rPr>
              <a:t>Secondary Windows</a:t>
            </a:r>
            <a:br>
              <a:rPr lang="en-IN" sz="4000" cap="none" dirty="0">
                <a:ea typeface="+mj-ea"/>
                <a:cs typeface="+mj-cs"/>
              </a:rPr>
            </a:br>
            <a:r>
              <a:rPr lang="en-IN" sz="2400" b="1" cap="none" dirty="0"/>
              <a:t>What is a palette window?</a:t>
            </a:r>
          </a:p>
          <a:p>
            <a:pPr>
              <a:buFont typeface="Arial" panose="020B0604020202020204" pitchFamily="34" charset="0"/>
              <a:buChar char="•"/>
            </a:pPr>
            <a:r>
              <a:rPr lang="en-IN" sz="2400" b="1" cap="none" dirty="0"/>
              <a:t>Imagine </a:t>
            </a:r>
            <a:r>
              <a:rPr lang="en-IN" sz="2400" cap="none" dirty="0"/>
              <a:t>you’re doing an art project, and you have a small box with all your tools—like brushes, paints, and pencils—right next to you. A </a:t>
            </a:r>
            <a:r>
              <a:rPr lang="en-IN" sz="2400" b="1" cap="none" dirty="0"/>
              <a:t>palette window</a:t>
            </a:r>
            <a:r>
              <a:rPr lang="en-IN" sz="2400" cap="none" dirty="0"/>
              <a:t> in software is like that toolbox. It’s a small window that contains a set of controls or tools that you can use while working on something else. </a:t>
            </a:r>
          </a:p>
          <a:p>
            <a:r>
              <a:rPr lang="en-IN" sz="2400" cap="none" dirty="0"/>
              <a:t>Palette windows are distinguished by their visual appearance, a collection of images, </a:t>
            </a:r>
            <a:r>
              <a:rPr lang="en-IN" sz="2400" cap="none" dirty="0" err="1"/>
              <a:t>colors</a:t>
            </a:r>
            <a:r>
              <a:rPr lang="en-IN" sz="2400" cap="none" dirty="0"/>
              <a:t> or patterns. The title bar for a palette window is shorter and includes only a close button. </a:t>
            </a:r>
          </a:p>
          <a:p>
            <a:r>
              <a:rPr lang="en-IN" sz="1800" dirty="0">
                <a:effectLst/>
                <a:latin typeface="Palatino" pitchFamily="2" charset="77"/>
              </a:rPr>
              <a:t>A </a:t>
            </a:r>
            <a:r>
              <a:rPr lang="en-IN" sz="2400" cap="none" dirty="0"/>
              <a:t>palette window can be defined as fixed in size, or, more typically, resizable by the user. </a:t>
            </a:r>
          </a:p>
          <a:p>
            <a:pPr>
              <a:buFont typeface="Arial" panose="020B0604020202020204" pitchFamily="34" charset="0"/>
              <a:buChar char="•"/>
            </a:pPr>
            <a:endParaRPr lang="en-IN" sz="2400" cap="none" dirty="0"/>
          </a:p>
          <a:p>
            <a:pPr marL="0" indent="0" algn="just">
              <a:buNone/>
            </a:pPr>
            <a:endParaRPr lang="en-IN" sz="1800" cap="none" dirty="0">
              <a:ea typeface="+mj-ea"/>
              <a:cs typeface="+mj-cs"/>
            </a:endParaRPr>
          </a:p>
        </p:txBody>
      </p:sp>
      <p:pic>
        <p:nvPicPr>
          <p:cNvPr id="6" name="Picture 5">
            <a:extLst>
              <a:ext uri="{FF2B5EF4-FFF2-40B4-BE49-F238E27FC236}">
                <a16:creationId xmlns:a16="http://schemas.microsoft.com/office/drawing/2014/main" id="{3C17B7AA-CB60-5A2C-8C74-76D72F169AB2}"/>
              </a:ext>
            </a:extLst>
          </p:cNvPr>
          <p:cNvPicPr>
            <a:picLocks noChangeAspect="1"/>
          </p:cNvPicPr>
          <p:nvPr/>
        </p:nvPicPr>
        <p:blipFill>
          <a:blip r:embed="rId2"/>
          <a:stretch>
            <a:fillRect/>
          </a:stretch>
        </p:blipFill>
        <p:spPr>
          <a:xfrm>
            <a:off x="2740777" y="5193792"/>
            <a:ext cx="7467600" cy="1802384"/>
          </a:xfrm>
          <a:prstGeom prst="rect">
            <a:avLst/>
          </a:prstGeom>
        </p:spPr>
      </p:pic>
    </p:spTree>
    <p:extLst>
      <p:ext uri="{BB962C8B-B14F-4D97-AF65-F5344CB8AC3E}">
        <p14:creationId xmlns:p14="http://schemas.microsoft.com/office/powerpoint/2010/main" val="5147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613736" y="-426615"/>
            <a:ext cx="10364451" cy="1596177"/>
          </a:xfrm>
        </p:spPr>
        <p:txBody>
          <a:bodyPr/>
          <a:lstStyle/>
          <a:p>
            <a:r>
              <a:rPr lang="en-IN" sz="3200" cap="none" dirty="0"/>
              <a:t>Advantages </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614361" y="714375"/>
            <a:ext cx="10363826" cy="5972175"/>
          </a:xfrm>
        </p:spPr>
        <p:txBody>
          <a:bodyPr>
            <a:normAutofit fontScale="55000" lnSpcReduction="20000"/>
          </a:bodyPr>
          <a:lstStyle/>
          <a:p>
            <a:r>
              <a:rPr lang="en-IN" sz="5100" b="1" cap="none" dirty="0"/>
              <a:t>Sequential Presentation of Information:</a:t>
            </a:r>
          </a:p>
          <a:p>
            <a:pPr algn="just"/>
            <a:r>
              <a:rPr lang="en-IN" sz="5100" cap="none" dirty="0"/>
              <a:t>Windows can guide users through a process step by step. As users complete one step, new windows appear to gather further details. This approach is useful for tasks that have multiple steps, such as filling out an insurance application where different types of coverage require specific information.</a:t>
            </a:r>
          </a:p>
          <a:p>
            <a:r>
              <a:rPr lang="en-IN" sz="5100" b="1" cap="none" dirty="0"/>
              <a:t>Access to Different Sources of Information:</a:t>
            </a:r>
          </a:p>
          <a:p>
            <a:pPr algn="just"/>
            <a:r>
              <a:rPr lang="en-IN" sz="5100" cap="none" dirty="0"/>
              <a:t>Windows allow users to access and view information from multiple sources at the same time. This is particularly useful for tasks that require comparing or referencing different pieces of information, such as a travel agent comparing destinations or a writer referencing multiple parts of a text.</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882785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DCCB-F35F-ED19-B15D-E498B355EE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DAF3A5-9BEE-648A-87FD-5F43712363BF}"/>
              </a:ext>
            </a:extLst>
          </p:cNvPr>
          <p:cNvPicPr>
            <a:picLocks noGrp="1" noChangeAspect="1"/>
          </p:cNvPicPr>
          <p:nvPr>
            <p:ph sz="quarter" idx="13"/>
          </p:nvPr>
        </p:nvPicPr>
        <p:blipFill>
          <a:blip r:embed="rId2"/>
          <a:stretch>
            <a:fillRect/>
          </a:stretch>
        </p:blipFill>
        <p:spPr>
          <a:xfrm>
            <a:off x="913774" y="618517"/>
            <a:ext cx="10497311" cy="5376672"/>
          </a:xfrm>
        </p:spPr>
      </p:pic>
    </p:spTree>
    <p:extLst>
      <p:ext uri="{BB962C8B-B14F-4D97-AF65-F5344CB8AC3E}">
        <p14:creationId xmlns:p14="http://schemas.microsoft.com/office/powerpoint/2010/main" val="1195674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B422-872D-3745-B4CD-246A603FE2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563DB1-F332-0D24-9D74-50DA6603E770}"/>
              </a:ext>
            </a:extLst>
          </p:cNvPr>
          <p:cNvPicPr>
            <a:picLocks noGrp="1" noChangeAspect="1"/>
          </p:cNvPicPr>
          <p:nvPr>
            <p:ph sz="quarter" idx="13"/>
          </p:nvPr>
        </p:nvPicPr>
        <p:blipFill>
          <a:blip r:embed="rId2"/>
          <a:stretch>
            <a:fillRect/>
          </a:stretch>
        </p:blipFill>
        <p:spPr>
          <a:xfrm>
            <a:off x="658369" y="618516"/>
            <a:ext cx="11216640" cy="6038315"/>
          </a:xfrm>
        </p:spPr>
      </p:pic>
    </p:spTree>
    <p:extLst>
      <p:ext uri="{BB962C8B-B14F-4D97-AF65-F5344CB8AC3E}">
        <p14:creationId xmlns:p14="http://schemas.microsoft.com/office/powerpoint/2010/main" val="1367691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251D-D309-481E-A01D-0BEF829C1C8A}"/>
              </a:ext>
            </a:extLst>
          </p:cNvPr>
          <p:cNvSpPr>
            <a:spLocks noGrp="1"/>
          </p:cNvSpPr>
          <p:nvPr>
            <p:ph type="title"/>
          </p:nvPr>
        </p:nvSpPr>
        <p:spPr>
          <a:xfrm>
            <a:off x="804047" y="188976"/>
            <a:ext cx="10364451" cy="1596177"/>
          </a:xfrm>
        </p:spPr>
        <p:txBody>
          <a:bodyPr>
            <a:normAutofit/>
          </a:bodyPr>
          <a:lstStyle/>
          <a:p>
            <a:r>
              <a:rPr lang="en-IN" sz="3600" cap="none" dirty="0">
                <a:latin typeface="+mj-lt"/>
                <a:ea typeface="+mj-ea"/>
                <a:cs typeface="+mj-cs"/>
              </a:rPr>
              <a:t>Selection Of Device Based Controls.</a:t>
            </a:r>
            <a:br>
              <a:rPr lang="en-IN" cap="none" dirty="0">
                <a:latin typeface="+mj-lt"/>
                <a:ea typeface="+mj-ea"/>
                <a:cs typeface="+mj-cs"/>
              </a:rPr>
            </a:br>
            <a:r>
              <a:rPr lang="en-IN" sz="3200" b="0" cap="none" dirty="0">
                <a:effectLst/>
              </a:rPr>
              <a:t>Characteristics of input devices </a:t>
            </a:r>
            <a:br>
              <a:rPr lang="en-IN" sz="4800" cap="none" dirty="0">
                <a:effectLst/>
              </a:rPr>
            </a:br>
            <a:endParaRPr lang="en-US" dirty="0"/>
          </a:p>
        </p:txBody>
      </p:sp>
      <p:sp>
        <p:nvSpPr>
          <p:cNvPr id="3" name="Content Placeholder 2">
            <a:extLst>
              <a:ext uri="{FF2B5EF4-FFF2-40B4-BE49-F238E27FC236}">
                <a16:creationId xmlns:a16="http://schemas.microsoft.com/office/drawing/2014/main" id="{AE090865-B2FD-4DFA-B389-16C0D156AD78}"/>
              </a:ext>
            </a:extLst>
          </p:cNvPr>
          <p:cNvSpPr>
            <a:spLocks noGrp="1"/>
          </p:cNvSpPr>
          <p:nvPr>
            <p:ph sz="quarter" idx="13"/>
          </p:nvPr>
        </p:nvSpPr>
        <p:spPr>
          <a:xfrm>
            <a:off x="913774" y="1207008"/>
            <a:ext cx="10363826" cy="5462016"/>
          </a:xfrm>
        </p:spPr>
        <p:txBody>
          <a:bodyPr>
            <a:normAutofit/>
          </a:bodyPr>
          <a:lstStyle/>
          <a:p>
            <a:pPr marL="0" indent="0" algn="just">
              <a:buNone/>
            </a:pPr>
            <a:r>
              <a:rPr lang="en-IN" sz="2600" cap="none" dirty="0">
                <a:effectLst/>
              </a:rPr>
              <a:t>Several specific tasks are performed using today’s systems: </a:t>
            </a:r>
            <a:endParaRPr lang="en-IN" sz="58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point at an object on the screen.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select the object or identify it as the focus of attention.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drag an object across the screen.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draw something free-form on the screen.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track or follow a moving object.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orient or position an object. </a:t>
            </a:r>
            <a:endParaRPr lang="en-IN" sz="5200" cap="none" dirty="0">
              <a:effectLst/>
            </a:endParaRPr>
          </a:p>
          <a:p>
            <a:pPr marL="742950" lvl="1" indent="-285750" algn="just">
              <a:buFont typeface="Arial" panose="020B0604020202020204" pitchFamily="34" charset="0"/>
              <a:buChar char="•"/>
            </a:pPr>
            <a:r>
              <a:rPr lang="en-IN" sz="1500" cap="none" dirty="0">
                <a:effectLst/>
              </a:rPr>
              <a:t>■■  </a:t>
            </a:r>
            <a:r>
              <a:rPr lang="en-IN" sz="2600" cap="none" dirty="0">
                <a:effectLst/>
              </a:rPr>
              <a:t>To enter or manipulate data or information. </a:t>
            </a:r>
            <a:endParaRPr lang="en-IN" sz="5200" cap="none" dirty="0">
              <a:effectLst/>
            </a:endParaRPr>
          </a:p>
          <a:p>
            <a:endParaRPr lang="en-US" sz="3600" cap="none" dirty="0"/>
          </a:p>
        </p:txBody>
      </p:sp>
    </p:spTree>
    <p:extLst>
      <p:ext uri="{BB962C8B-B14F-4D97-AF65-F5344CB8AC3E}">
        <p14:creationId xmlns:p14="http://schemas.microsoft.com/office/powerpoint/2010/main" val="2378653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2DA0-4F1D-602B-92AE-1D230FCCFD9F}"/>
              </a:ext>
            </a:extLst>
          </p:cNvPr>
          <p:cNvSpPr>
            <a:spLocks noGrp="1"/>
          </p:cNvSpPr>
          <p:nvPr>
            <p:ph type="title"/>
          </p:nvPr>
        </p:nvSpPr>
        <p:spPr/>
        <p:txBody>
          <a:bodyPr/>
          <a:lstStyle/>
          <a:p>
            <a:r>
              <a:rPr lang="en-IN" sz="3600" cap="none" dirty="0">
                <a:latin typeface="+mj-lt"/>
                <a:ea typeface="+mj-ea"/>
                <a:cs typeface="+mj-cs"/>
              </a:rPr>
              <a:t>Selection Of Device Based Controls.</a:t>
            </a:r>
            <a:br>
              <a:rPr lang="en-IN" sz="3600" cap="none" dirty="0">
                <a:latin typeface="+mj-lt"/>
                <a:ea typeface="+mj-ea"/>
                <a:cs typeface="+mj-cs"/>
              </a:rPr>
            </a:br>
            <a:endParaRPr lang="en-US" dirty="0"/>
          </a:p>
        </p:txBody>
      </p:sp>
      <p:sp>
        <p:nvSpPr>
          <p:cNvPr id="3" name="Content Placeholder 2">
            <a:extLst>
              <a:ext uri="{FF2B5EF4-FFF2-40B4-BE49-F238E27FC236}">
                <a16:creationId xmlns:a16="http://schemas.microsoft.com/office/drawing/2014/main" id="{1F8E6BE0-FA87-E0E4-7FDF-37662F5AB503}"/>
              </a:ext>
            </a:extLst>
          </p:cNvPr>
          <p:cNvSpPr>
            <a:spLocks noGrp="1"/>
          </p:cNvSpPr>
          <p:nvPr>
            <p:ph sz="quarter" idx="13"/>
          </p:nvPr>
        </p:nvSpPr>
        <p:spPr>
          <a:xfrm>
            <a:off x="913774" y="1694688"/>
            <a:ext cx="10363826" cy="4096511"/>
          </a:xfrm>
        </p:spPr>
        <p:txBody>
          <a:bodyPr>
            <a:normAutofit lnSpcReduction="10000"/>
          </a:bodyPr>
          <a:lstStyle/>
          <a:p>
            <a:pPr marL="0" indent="0" algn="ctr">
              <a:buNone/>
            </a:pPr>
            <a:r>
              <a:rPr lang="en-IN" b="1" dirty="0">
                <a:solidFill>
                  <a:srgbClr val="FF0000"/>
                </a:solidFill>
                <a:effectLst/>
                <a:latin typeface="Gill Sans MT" panose="020B0502020104020203" pitchFamily="34" charset="77"/>
              </a:rPr>
              <a:t>Input Devices </a:t>
            </a:r>
            <a:endParaRPr lang="en-IN" sz="2400" b="1" dirty="0">
              <a:solidFill>
                <a:srgbClr val="FF0000"/>
              </a:solidFill>
              <a:latin typeface="Gill Sans MT" panose="020B0502020104020203" pitchFamily="34" charset="77"/>
            </a:endParaRPr>
          </a:p>
          <a:p>
            <a:pPr marL="0" indent="0">
              <a:buNone/>
            </a:pPr>
            <a:r>
              <a:rPr lang="en-IN" sz="1800" dirty="0">
                <a:effectLst/>
                <a:latin typeface="Gill Sans MT" panose="020B0502020104020203" pitchFamily="34" charset="77"/>
              </a:rPr>
              <a:t>■■  Trackball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Joystick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Graphic tablet or trackpad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Touch screen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Light pen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Voice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Mouse </a:t>
            </a:r>
            <a:endParaRPr lang="en-IN" dirty="0">
              <a:effectLst/>
              <a:latin typeface="Gill Sans MT" panose="020B0502020104020203" pitchFamily="34" charset="77"/>
            </a:endParaRPr>
          </a:p>
          <a:p>
            <a:pPr marL="0" indent="0">
              <a:buNone/>
            </a:pPr>
            <a:r>
              <a:rPr lang="en-IN" sz="1800" dirty="0">
                <a:effectLst/>
                <a:latin typeface="Gill Sans MT" panose="020B0502020104020203" pitchFamily="34" charset="77"/>
              </a:rPr>
              <a:t>■■  Keyboard </a:t>
            </a:r>
            <a:endParaRPr lang="en-IN" dirty="0">
              <a:effectLst/>
              <a:latin typeface="Gill Sans MT" panose="020B0502020104020203" pitchFamily="34" charset="77"/>
            </a:endParaRPr>
          </a:p>
          <a:p>
            <a:endParaRPr lang="en-US" dirty="0"/>
          </a:p>
        </p:txBody>
      </p:sp>
    </p:spTree>
    <p:extLst>
      <p:ext uri="{BB962C8B-B14F-4D97-AF65-F5344CB8AC3E}">
        <p14:creationId xmlns:p14="http://schemas.microsoft.com/office/powerpoint/2010/main" val="203906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85344" y="0"/>
            <a:ext cx="12106656" cy="3424107"/>
          </a:xfrm>
        </p:spPr>
        <p:txBody>
          <a:bodyPr>
            <a:noAutofit/>
          </a:bodyPr>
          <a:lstStyle/>
          <a:p>
            <a:pPr marL="0" indent="0" algn="ctr">
              <a:buNone/>
            </a:pPr>
            <a:r>
              <a:rPr lang="en-IN" sz="2800" b="1" i="1" cap="none" dirty="0">
                <a:solidFill>
                  <a:srgbClr val="FF0000"/>
                </a:solidFill>
                <a:effectLst/>
              </a:rPr>
              <a:t>Trackball</a:t>
            </a:r>
            <a:endParaRPr lang="en-IN" sz="1600" b="1" i="1" cap="none" dirty="0">
              <a:solidFill>
                <a:srgbClr val="FF0000"/>
              </a:solidFill>
            </a:endParaRPr>
          </a:p>
          <a:p>
            <a:pPr marL="0" indent="0">
              <a:buNone/>
            </a:pPr>
            <a:r>
              <a:rPr lang="en-IN" sz="3200" cap="none" dirty="0">
                <a:effectLst/>
              </a:rPr>
              <a:t>–– A spherical object (ball) that rotates freely in all directions in its socket. </a:t>
            </a:r>
          </a:p>
          <a:p>
            <a:pPr marL="0" indent="0" fontAlgn="auto">
              <a:buNone/>
            </a:pPr>
            <a:r>
              <a:rPr lang="en-IN" sz="3200" cap="none" dirty="0">
                <a:effectLst/>
              </a:rPr>
              <a:t>–– Direction and speed is tracked and translated into cursor movement. </a:t>
            </a:r>
          </a:p>
          <a:p>
            <a:endParaRPr lang="en-US" sz="1400" cap="none" dirty="0"/>
          </a:p>
        </p:txBody>
      </p:sp>
      <p:pic>
        <p:nvPicPr>
          <p:cNvPr id="3074" name="Picture 2" descr="Rechargeable Bluetooth Trackball Mouse ...">
            <a:extLst>
              <a:ext uri="{FF2B5EF4-FFF2-40B4-BE49-F238E27FC236}">
                <a16:creationId xmlns:a16="http://schemas.microsoft.com/office/drawing/2014/main" id="{6C58D798-899B-E346-BB02-D4FE1FA11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60" y="3424107"/>
            <a:ext cx="2477516" cy="227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94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85344" y="0"/>
            <a:ext cx="12106656" cy="3424107"/>
          </a:xfrm>
        </p:spPr>
        <p:txBody>
          <a:bodyPr>
            <a:noAutofit/>
          </a:bodyPr>
          <a:lstStyle/>
          <a:p>
            <a:pPr marL="0" indent="0" algn="ctr">
              <a:buNone/>
            </a:pPr>
            <a:r>
              <a:rPr lang="en-IN" sz="2800" b="1" i="1" cap="none" dirty="0">
                <a:solidFill>
                  <a:srgbClr val="FF0000"/>
                </a:solidFill>
                <a:effectLst/>
              </a:rPr>
              <a:t>Trackball</a:t>
            </a:r>
            <a:endParaRPr lang="en-IN" sz="1600" b="1" i="1" cap="none" dirty="0">
              <a:solidFill>
                <a:srgbClr val="FF0000"/>
              </a:solidFill>
            </a:endParaRPr>
          </a:p>
          <a:p>
            <a:pPr marL="0" indent="0" fontAlgn="auto">
              <a:buNone/>
            </a:pPr>
            <a:r>
              <a:rPr lang="en-IN" b="1" cap="none" dirty="0">
                <a:effectLst/>
              </a:rPr>
              <a:t>Advantages: </a:t>
            </a:r>
          </a:p>
          <a:p>
            <a:pPr marL="742950" lvl="1" indent="-285750" fontAlgn="auto">
              <a:buFont typeface="Arial" panose="020B0604020202020204" pitchFamily="34" charset="0"/>
              <a:buChar char="•"/>
            </a:pPr>
            <a:r>
              <a:rPr lang="en-IN" sz="2000" cap="none" dirty="0">
                <a:effectLst/>
              </a:rPr>
              <a:t>––  direct relationship between hand and pointer movement in terms of direction And speed. </a:t>
            </a:r>
          </a:p>
          <a:p>
            <a:pPr marL="742950" lvl="1" indent="-285750" fontAlgn="auto">
              <a:buFont typeface="Arial" panose="020B0604020202020204" pitchFamily="34" charset="0"/>
              <a:buChar char="•"/>
            </a:pPr>
            <a:r>
              <a:rPr lang="en-IN" sz="2000" cap="none" dirty="0">
                <a:effectLst/>
              </a:rPr>
              <a:t>––  Does not obscure vision of the screen. </a:t>
            </a:r>
          </a:p>
          <a:p>
            <a:pPr marL="742950" lvl="1" indent="-285750" fontAlgn="auto">
              <a:buFont typeface="Arial" panose="020B0604020202020204" pitchFamily="34" charset="0"/>
              <a:buChar char="•"/>
            </a:pPr>
            <a:r>
              <a:rPr lang="en-IN" sz="2000" cap="none" dirty="0">
                <a:effectLst/>
              </a:rPr>
              <a:t>––  Does not require additional desk space (if mounted on keyboard). </a:t>
            </a:r>
          </a:p>
          <a:p>
            <a:pPr marL="0" indent="0" fontAlgn="auto">
              <a:buNone/>
            </a:pPr>
            <a:r>
              <a:rPr lang="en-IN" b="1" cap="none" dirty="0">
                <a:effectLst/>
              </a:rPr>
              <a:t>Disadvantages: </a:t>
            </a:r>
          </a:p>
          <a:p>
            <a:pPr marL="742950" lvl="1" indent="-285750" fontAlgn="auto">
              <a:buFont typeface="Arial" panose="020B0604020202020204" pitchFamily="34" charset="0"/>
              <a:buChar char="•"/>
            </a:pPr>
            <a:r>
              <a:rPr lang="en-IN" sz="2000" cap="none" dirty="0">
                <a:effectLst/>
              </a:rPr>
              <a:t>––  movement is indirect, in a plane different from the screen. </a:t>
            </a:r>
          </a:p>
          <a:p>
            <a:pPr marL="742950" lvl="1" indent="-285750" fontAlgn="auto">
              <a:buFont typeface="Arial" panose="020B0604020202020204" pitchFamily="34" charset="0"/>
              <a:buChar char="•"/>
            </a:pPr>
            <a:r>
              <a:rPr lang="en-IN" sz="2000" cap="none" dirty="0">
                <a:effectLst/>
              </a:rPr>
              <a:t>––  No direct relationship exists between hand and pointer movement in terms of Distance. </a:t>
            </a:r>
          </a:p>
          <a:p>
            <a:pPr marL="742950" lvl="1" indent="-285750" fontAlgn="auto">
              <a:buFont typeface="Arial" panose="020B0604020202020204" pitchFamily="34" charset="0"/>
              <a:buChar char="•"/>
            </a:pPr>
            <a:r>
              <a:rPr lang="en-IN" sz="2000" cap="none" dirty="0">
                <a:effectLst/>
              </a:rPr>
              <a:t>––  Requires a degree of eye-hand coordination. </a:t>
            </a:r>
          </a:p>
          <a:p>
            <a:pPr marL="742950" lvl="1" indent="-285750" fontAlgn="auto">
              <a:buFont typeface="Arial" panose="020B0604020202020204" pitchFamily="34" charset="0"/>
              <a:buChar char="•"/>
            </a:pPr>
            <a:r>
              <a:rPr lang="en-IN" sz="2000" cap="none" dirty="0">
                <a:effectLst/>
              </a:rPr>
              <a:t>––  Requires hand to be removed from keyboard keys. </a:t>
            </a:r>
          </a:p>
          <a:p>
            <a:pPr marL="742950" lvl="1" indent="-285750" fontAlgn="auto">
              <a:buFont typeface="Arial" panose="020B0604020202020204" pitchFamily="34" charset="0"/>
              <a:buChar char="•"/>
            </a:pPr>
            <a:r>
              <a:rPr lang="en-IN" sz="2000" cap="none" dirty="0">
                <a:effectLst/>
              </a:rPr>
              <a:t>––  Requires different hand movements. </a:t>
            </a:r>
          </a:p>
          <a:p>
            <a:pPr marL="742950" lvl="1" indent="-285750" fontAlgn="auto">
              <a:buFont typeface="Arial" panose="020B0604020202020204" pitchFamily="34" charset="0"/>
              <a:buChar char="•"/>
            </a:pPr>
            <a:r>
              <a:rPr lang="en-IN" sz="2000" cap="none" dirty="0">
                <a:effectLst/>
              </a:rPr>
              <a:t>––  Requires hand to be removed from keyboard (if not mounted on keyboard). </a:t>
            </a:r>
          </a:p>
          <a:p>
            <a:pPr marL="742950" lvl="1" indent="-285750" fontAlgn="auto">
              <a:buFont typeface="Arial" panose="020B0604020202020204" pitchFamily="34" charset="0"/>
              <a:buChar char="•"/>
            </a:pPr>
            <a:r>
              <a:rPr lang="en-IN" sz="2000" cap="none" dirty="0">
                <a:effectLst/>
              </a:rPr>
              <a:t>––  Requires additional desk space (if not mounted on keyboard). </a:t>
            </a:r>
          </a:p>
          <a:p>
            <a:pPr marL="742950" lvl="1" indent="-285750" fontAlgn="auto">
              <a:buFont typeface="Arial" panose="020B0604020202020204" pitchFamily="34" charset="0"/>
              <a:buChar char="•"/>
            </a:pPr>
            <a:r>
              <a:rPr lang="en-IN" sz="2000" cap="none" dirty="0">
                <a:effectLst/>
              </a:rPr>
              <a:t>––  May be difficult to control. </a:t>
            </a:r>
          </a:p>
          <a:p>
            <a:pPr marL="742950" lvl="1" indent="-285750" fontAlgn="auto">
              <a:buFont typeface="Arial" panose="020B0604020202020204" pitchFamily="34" charset="0"/>
              <a:buChar char="•"/>
            </a:pPr>
            <a:r>
              <a:rPr lang="en-IN" sz="2000" cap="none" dirty="0">
                <a:effectLst/>
              </a:rPr>
              <a:t>––  May be fatiguing to use over extended time. </a:t>
            </a:r>
          </a:p>
          <a:p>
            <a:endParaRPr lang="en-US" sz="1400" cap="none" dirty="0"/>
          </a:p>
        </p:txBody>
      </p:sp>
      <p:pic>
        <p:nvPicPr>
          <p:cNvPr id="3074" name="Picture 2" descr="Rechargeable Bluetooth Trackball Mouse ...">
            <a:extLst>
              <a:ext uri="{FF2B5EF4-FFF2-40B4-BE49-F238E27FC236}">
                <a16:creationId xmlns:a16="http://schemas.microsoft.com/office/drawing/2014/main" id="{6C58D798-899B-E346-BB02-D4FE1FA11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528" y="4042624"/>
            <a:ext cx="2477516" cy="227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46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257556" y="109728"/>
            <a:ext cx="12106656" cy="3157216"/>
          </a:xfrm>
        </p:spPr>
        <p:txBody>
          <a:bodyPr>
            <a:noAutofit/>
          </a:bodyPr>
          <a:lstStyle/>
          <a:p>
            <a:pPr marL="0" indent="0" algn="ctr">
              <a:lnSpc>
                <a:spcPct val="100000"/>
              </a:lnSpc>
              <a:buNone/>
            </a:pPr>
            <a:r>
              <a:rPr lang="en-IN" sz="3600" i="1" cap="none" dirty="0">
                <a:solidFill>
                  <a:srgbClr val="FF0000"/>
                </a:solidFill>
                <a:effectLst/>
                <a:latin typeface="+mj-lt"/>
              </a:rPr>
              <a:t>Joystick</a:t>
            </a:r>
            <a:r>
              <a:rPr lang="en-IN" sz="2800" i="1" cap="none" dirty="0">
                <a:effectLst/>
                <a:latin typeface="+mj-lt"/>
              </a:rPr>
              <a:t> </a:t>
            </a:r>
          </a:p>
          <a:p>
            <a:pPr marL="742950" lvl="1" indent="-285750" fontAlgn="auto">
              <a:lnSpc>
                <a:spcPct val="100000"/>
              </a:lnSpc>
              <a:buFont typeface="Arial" panose="020B0604020202020204" pitchFamily="34" charset="0"/>
              <a:buChar char="•"/>
            </a:pPr>
            <a:r>
              <a:rPr lang="en-IN" sz="2800" cap="none" dirty="0">
                <a:effectLst/>
                <a:latin typeface="+mj-lt"/>
              </a:rPr>
              <a:t>––  A stick or bat-shaped device anchored at the bottom. </a:t>
            </a:r>
            <a:endParaRPr lang="en-IN" cap="none" dirty="0">
              <a:effectLst/>
              <a:latin typeface="+mj-lt"/>
            </a:endParaRPr>
          </a:p>
          <a:p>
            <a:pPr marL="742950" lvl="1" indent="-285750" fontAlgn="auto">
              <a:lnSpc>
                <a:spcPct val="100000"/>
              </a:lnSpc>
              <a:buFont typeface="Arial" panose="020B0604020202020204" pitchFamily="34" charset="0"/>
              <a:buChar char="•"/>
            </a:pPr>
            <a:r>
              <a:rPr lang="en-IN" sz="2800" cap="none" dirty="0">
                <a:effectLst/>
                <a:latin typeface="+mj-lt"/>
              </a:rPr>
              <a:t>––  Variable in size, smaller ones being operated by fingers, larger ones requiring the </a:t>
            </a:r>
            <a:r>
              <a:rPr lang="en-IN" cap="none" dirty="0">
                <a:latin typeface="+mj-lt"/>
              </a:rPr>
              <a:t> </a:t>
            </a:r>
            <a:r>
              <a:rPr lang="en-IN" sz="2800" cap="none" dirty="0">
                <a:effectLst/>
                <a:latin typeface="+mj-lt"/>
              </a:rPr>
              <a:t>Whole hand. </a:t>
            </a:r>
            <a:endParaRPr lang="en-IN" cap="none" dirty="0">
              <a:effectLst/>
              <a:latin typeface="+mj-lt"/>
            </a:endParaRPr>
          </a:p>
          <a:p>
            <a:pPr marL="742950" lvl="1" indent="-285750" fontAlgn="auto">
              <a:lnSpc>
                <a:spcPct val="100000"/>
              </a:lnSpc>
              <a:buFont typeface="Arial" panose="020B0604020202020204" pitchFamily="34" charset="0"/>
              <a:buChar char="•"/>
            </a:pPr>
            <a:r>
              <a:rPr lang="en-IN" sz="2800" cap="none" dirty="0">
                <a:effectLst/>
                <a:latin typeface="+mj-lt"/>
              </a:rPr>
              <a:t>––  Variable in cursor direction movement method, force joysticks respond to pressure; movable ones respond to movement. </a:t>
            </a:r>
            <a:endParaRPr lang="en-IN" cap="none" dirty="0">
              <a:effectLst/>
              <a:latin typeface="+mj-lt"/>
            </a:endParaRPr>
          </a:p>
          <a:p>
            <a:pPr marL="742950" lvl="1" indent="-285750" fontAlgn="auto">
              <a:lnSpc>
                <a:spcPct val="100000"/>
              </a:lnSpc>
              <a:buFont typeface="Arial" panose="020B0604020202020204" pitchFamily="34" charset="0"/>
              <a:buChar char="•"/>
            </a:pPr>
            <a:r>
              <a:rPr lang="en-IN" sz="2800" cap="none" dirty="0">
                <a:effectLst/>
                <a:latin typeface="+mj-lt"/>
              </a:rPr>
              <a:t>––  Variable in degree of movement allowed, from horizontal-vertical only to Continuous. </a:t>
            </a:r>
            <a:endParaRPr lang="en-IN" cap="none" dirty="0">
              <a:effectLst/>
              <a:latin typeface="+mj-lt"/>
            </a:endParaRPr>
          </a:p>
          <a:p>
            <a:endParaRPr lang="en-IN" sz="1200" dirty="0"/>
          </a:p>
          <a:p>
            <a:endParaRPr lang="en-US" sz="1400" cap="none" dirty="0"/>
          </a:p>
        </p:txBody>
      </p:sp>
      <p:pic>
        <p:nvPicPr>
          <p:cNvPr id="5122" name="Picture 2" descr="Gaming Controller, Joystick Gamepad ...">
            <a:extLst>
              <a:ext uri="{FF2B5EF4-FFF2-40B4-BE49-F238E27FC236}">
                <a16:creationId xmlns:a16="http://schemas.microsoft.com/office/drawing/2014/main" id="{6F9F3E08-0E57-5F77-4B69-8BB38501C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726" y="4313515"/>
            <a:ext cx="3492500" cy="201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61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473964" y="271784"/>
            <a:ext cx="12106656" cy="3157216"/>
          </a:xfrm>
        </p:spPr>
        <p:txBody>
          <a:bodyPr>
            <a:noAutofit/>
          </a:bodyPr>
          <a:lstStyle/>
          <a:p>
            <a:pPr marL="0" indent="0" algn="ctr">
              <a:lnSpc>
                <a:spcPct val="100000"/>
              </a:lnSpc>
              <a:buNone/>
            </a:pPr>
            <a:r>
              <a:rPr lang="en-IN" sz="3600" i="1" cap="none" dirty="0">
                <a:solidFill>
                  <a:srgbClr val="FF0000"/>
                </a:solidFill>
                <a:effectLst/>
                <a:latin typeface="+mj-lt"/>
              </a:rPr>
              <a:t>Joystick</a:t>
            </a:r>
            <a:r>
              <a:rPr lang="en-IN" sz="2800" i="1" cap="none" dirty="0">
                <a:effectLst/>
                <a:latin typeface="+mj-lt"/>
              </a:rPr>
              <a:t> </a:t>
            </a:r>
          </a:p>
          <a:p>
            <a:pPr fontAlgn="auto">
              <a:lnSpc>
                <a:spcPct val="100000"/>
              </a:lnSpc>
              <a:buFont typeface="Arial" panose="020B0604020202020204" pitchFamily="34" charset="0"/>
              <a:buChar char="•"/>
            </a:pPr>
            <a:r>
              <a:rPr lang="en-IN" sz="2400" b="1" cap="none" dirty="0">
                <a:effectLst/>
                <a:latin typeface="+mj-lt"/>
              </a:rPr>
              <a:t>Advantages: </a:t>
            </a:r>
            <a:endParaRPr lang="en-IN" sz="1600" b="1" cap="none" dirty="0">
              <a:effectLst/>
              <a:latin typeface="+mj-lt"/>
            </a:endParaRPr>
          </a:p>
          <a:p>
            <a:pPr marL="0" indent="0" fontAlgn="auto">
              <a:lnSpc>
                <a:spcPct val="100000"/>
              </a:lnSpc>
              <a:buNone/>
            </a:pPr>
            <a:r>
              <a:rPr lang="en-IN" sz="2400" cap="none" dirty="0">
                <a:effectLst/>
                <a:latin typeface="+mj-lt"/>
              </a:rPr>
              <a:t>–– direct relationship between hand and pointer movement in terms of direction. </a:t>
            </a:r>
          </a:p>
          <a:p>
            <a:pPr marL="0" indent="0" fontAlgn="auto">
              <a:lnSpc>
                <a:spcPct val="100000"/>
              </a:lnSpc>
              <a:buNone/>
            </a:pPr>
            <a:r>
              <a:rPr lang="en-IN" sz="2400" cap="none" dirty="0">
                <a:effectLst/>
                <a:latin typeface="+mj-lt"/>
              </a:rPr>
              <a:t>–– Does not obscure the vision of the screen.</a:t>
            </a:r>
            <a:br>
              <a:rPr lang="en-IN" sz="2400" cap="none" dirty="0">
                <a:effectLst/>
                <a:latin typeface="+mj-lt"/>
              </a:rPr>
            </a:br>
            <a:r>
              <a:rPr lang="en-IN" sz="2400" cap="none" dirty="0">
                <a:effectLst/>
                <a:latin typeface="+mj-lt"/>
              </a:rPr>
              <a:t>–– Does not require additional desk space (if mounted on keyboard). </a:t>
            </a:r>
            <a:endParaRPr lang="en-IN" sz="1600" cap="none" dirty="0">
              <a:effectLst/>
              <a:latin typeface="+mj-lt"/>
            </a:endParaRPr>
          </a:p>
          <a:p>
            <a:pPr fontAlgn="auto">
              <a:lnSpc>
                <a:spcPct val="100000"/>
              </a:lnSpc>
              <a:buFont typeface="Arial" panose="020B0604020202020204" pitchFamily="34" charset="0"/>
              <a:buChar char="•"/>
            </a:pPr>
            <a:r>
              <a:rPr lang="en-IN" sz="2400" b="1" cap="none" dirty="0">
                <a:effectLst/>
                <a:latin typeface="+mj-lt"/>
              </a:rPr>
              <a:t>Disadvantages:</a:t>
            </a:r>
            <a:br>
              <a:rPr lang="en-IN" sz="2400" cap="none" dirty="0">
                <a:effectLst/>
                <a:latin typeface="+mj-lt"/>
              </a:rPr>
            </a:br>
            <a:r>
              <a:rPr lang="en-IN" sz="2400" cap="none" dirty="0">
                <a:effectLst/>
                <a:latin typeface="+mj-lt"/>
              </a:rPr>
              <a:t>–– movement indirect, in a plane different from screen.</a:t>
            </a:r>
            <a:br>
              <a:rPr lang="en-IN" sz="2400" cap="none" dirty="0">
                <a:effectLst/>
                <a:latin typeface="+mj-lt"/>
              </a:rPr>
            </a:br>
            <a:r>
              <a:rPr lang="en-IN" sz="2400" cap="none" dirty="0">
                <a:effectLst/>
                <a:latin typeface="+mj-lt"/>
              </a:rPr>
              <a:t>–– Indirect relationship between hand and pointer in terms of speed and distance. –– Requires a degree of eye-hand coordination.</a:t>
            </a:r>
            <a:br>
              <a:rPr lang="en-IN" sz="2400" cap="none" dirty="0">
                <a:effectLst/>
                <a:latin typeface="+mj-lt"/>
              </a:rPr>
            </a:br>
            <a:r>
              <a:rPr lang="en-IN" sz="2400" cap="none" dirty="0">
                <a:effectLst/>
                <a:latin typeface="+mj-lt"/>
              </a:rPr>
              <a:t>–– Requires hand to be removed from keyboard keys.</a:t>
            </a:r>
            <a:br>
              <a:rPr lang="en-IN" sz="2400" cap="none" dirty="0">
                <a:effectLst/>
                <a:latin typeface="+mj-lt"/>
              </a:rPr>
            </a:br>
            <a:r>
              <a:rPr lang="en-IN" sz="2400" cap="none" dirty="0">
                <a:effectLst/>
                <a:latin typeface="+mj-lt"/>
              </a:rPr>
              <a:t>–– Requires different hand movements to use.</a:t>
            </a:r>
            <a:br>
              <a:rPr lang="en-IN" sz="2400" cap="none" dirty="0">
                <a:effectLst/>
                <a:latin typeface="+mj-lt"/>
              </a:rPr>
            </a:br>
            <a:r>
              <a:rPr lang="en-IN" sz="2400" cap="none" dirty="0">
                <a:effectLst/>
                <a:latin typeface="+mj-lt"/>
              </a:rPr>
              <a:t>–– Requires hand to be removed from keyboard (if not mounted on keyboard).</a:t>
            </a:r>
            <a:br>
              <a:rPr lang="en-IN" sz="2400" cap="none" dirty="0">
                <a:effectLst/>
                <a:latin typeface="+mj-lt"/>
              </a:rPr>
            </a:br>
            <a:r>
              <a:rPr lang="en-IN" sz="2400" cap="none" dirty="0">
                <a:effectLst/>
                <a:latin typeface="+mj-lt"/>
              </a:rPr>
              <a:t>–– Requires additional desk space (if not mounted on keyboard).</a:t>
            </a:r>
            <a:br>
              <a:rPr lang="en-IN" sz="2400" cap="none" dirty="0">
                <a:effectLst/>
                <a:latin typeface="+mj-lt"/>
              </a:rPr>
            </a:br>
            <a:r>
              <a:rPr lang="en-IN" sz="2400" cap="none" dirty="0">
                <a:effectLst/>
                <a:latin typeface="+mj-lt"/>
              </a:rPr>
              <a:t>–– Maybe fatiguing to use over an extended time.</a:t>
            </a:r>
            <a:br>
              <a:rPr lang="en-IN" sz="2400" cap="none" dirty="0">
                <a:effectLst/>
                <a:latin typeface="+mj-lt"/>
              </a:rPr>
            </a:br>
            <a:r>
              <a:rPr lang="en-IN" sz="2400" cap="none" dirty="0">
                <a:effectLst/>
                <a:latin typeface="+mj-lt"/>
              </a:rPr>
              <a:t>–– May be slow and inaccurate. </a:t>
            </a:r>
            <a:endParaRPr lang="en-IN" sz="1600" cap="none" dirty="0">
              <a:effectLst/>
              <a:latin typeface="+mj-lt"/>
            </a:endParaRPr>
          </a:p>
          <a:p>
            <a:endParaRPr lang="en-IN" sz="1200" dirty="0"/>
          </a:p>
          <a:p>
            <a:endParaRPr lang="en-US" sz="1400" cap="none" dirty="0"/>
          </a:p>
        </p:txBody>
      </p:sp>
    </p:spTree>
    <p:extLst>
      <p:ext uri="{BB962C8B-B14F-4D97-AF65-F5344CB8AC3E}">
        <p14:creationId xmlns:p14="http://schemas.microsoft.com/office/powerpoint/2010/main" val="2686744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473964" y="271784"/>
            <a:ext cx="11145012" cy="3157216"/>
          </a:xfrm>
        </p:spPr>
        <p:txBody>
          <a:bodyPr>
            <a:noAutofit/>
          </a:bodyPr>
          <a:lstStyle/>
          <a:p>
            <a:pPr marL="0" indent="0" algn="ctr">
              <a:buNone/>
            </a:pPr>
            <a:r>
              <a:rPr lang="en-IN" sz="4400" b="0" i="1" cap="none" dirty="0">
                <a:effectLst/>
                <a:latin typeface="Gill Sans MT" panose="020B0502020104020203" pitchFamily="34" charset="77"/>
              </a:rPr>
              <a:t>Graphic tablet or trackpad </a:t>
            </a:r>
            <a:endParaRPr lang="en-IN" sz="6600" cap="none" dirty="0">
              <a:latin typeface="Gill Sans MT" panose="020B0502020104020203" pitchFamily="34" charset="77"/>
            </a:endParaRPr>
          </a:p>
          <a:p>
            <a:pPr marL="0" indent="0" algn="just" fontAlgn="auto">
              <a:buNone/>
            </a:pPr>
            <a:r>
              <a:rPr lang="en-IN" sz="3200" cap="none" dirty="0">
                <a:latin typeface="Gill Sans MT" panose="020B0502020104020203" pitchFamily="34" charset="77"/>
              </a:rPr>
              <a:t>A</a:t>
            </a:r>
            <a:r>
              <a:rPr lang="en-IN" sz="1800" dirty="0">
                <a:effectLst/>
                <a:latin typeface="Palatino" pitchFamily="2" charset="77"/>
              </a:rPr>
              <a:t> </a:t>
            </a:r>
            <a:r>
              <a:rPr lang="en-IN" sz="3200" cap="none" dirty="0">
                <a:latin typeface="Gill Sans MT" panose="020B0502020104020203" pitchFamily="34" charset="77"/>
              </a:rPr>
              <a:t>graphic tablet, also called a “trackpad,” “touch tablet,” “touchpad,” or simply “tablet,” is a device with a horizontal surface sensitive to pressure, heat, light, or the blockage of light. It may lie on the desk or may be incorporated on a keyboard, and it is operated with fingers, light pen, or objects like a pencil or stylus. The screen pointer imitates movement on the tablet. </a:t>
            </a:r>
          </a:p>
          <a:p>
            <a:endParaRPr lang="en-IN" sz="1200" dirty="0"/>
          </a:p>
          <a:p>
            <a:endParaRPr lang="en-US" sz="1400" cap="none" dirty="0"/>
          </a:p>
        </p:txBody>
      </p:sp>
    </p:spTree>
    <p:extLst>
      <p:ext uri="{BB962C8B-B14F-4D97-AF65-F5344CB8AC3E}">
        <p14:creationId xmlns:p14="http://schemas.microsoft.com/office/powerpoint/2010/main" val="554494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473964" y="271784"/>
            <a:ext cx="11145012" cy="3157216"/>
          </a:xfrm>
        </p:spPr>
        <p:txBody>
          <a:bodyPr>
            <a:noAutofit/>
          </a:bodyPr>
          <a:lstStyle/>
          <a:p>
            <a:pPr marL="0" indent="0" algn="ctr">
              <a:buNone/>
            </a:pPr>
            <a:r>
              <a:rPr lang="en-IN" sz="4400" b="0" i="1" cap="none" dirty="0">
                <a:solidFill>
                  <a:srgbClr val="FF0000"/>
                </a:solidFill>
                <a:effectLst/>
                <a:latin typeface="Gill Sans MT" panose="020B0502020104020203" pitchFamily="34" charset="77"/>
              </a:rPr>
              <a:t>Graphic tablet or trackpad </a:t>
            </a:r>
            <a:endParaRPr lang="en-IN" sz="6600" cap="none" dirty="0">
              <a:solidFill>
                <a:srgbClr val="FF0000"/>
              </a:solidFill>
              <a:latin typeface="Gill Sans MT" panose="020B0502020104020203" pitchFamily="34" charset="77"/>
            </a:endParaRPr>
          </a:p>
          <a:p>
            <a:pPr fontAlgn="auto">
              <a:buFont typeface="Arial" panose="020B0604020202020204" pitchFamily="34" charset="0"/>
              <a:buChar char="•"/>
            </a:pPr>
            <a:r>
              <a:rPr lang="en-IN" cap="none" dirty="0">
                <a:effectLst/>
                <a:latin typeface="Gill Sans MT" panose="020B0502020104020203" pitchFamily="34" charset="77"/>
              </a:rPr>
              <a:t>Advantages: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direct relationship between touch movements and pointer movements in terms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Of direction, distance, and speed.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More comfortable horizontal operating plane.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Does not obscure vision of screen. </a:t>
            </a:r>
            <a:endParaRPr lang="en-IN" sz="1400" cap="none" dirty="0">
              <a:effectLst/>
              <a:latin typeface="Gill Sans MT" panose="020B0502020104020203" pitchFamily="34" charset="77"/>
            </a:endParaRPr>
          </a:p>
          <a:p>
            <a:pPr fontAlgn="auto">
              <a:buFont typeface="Arial" panose="020B0604020202020204" pitchFamily="34" charset="0"/>
              <a:buChar char="•"/>
            </a:pPr>
            <a:r>
              <a:rPr lang="en-IN" cap="none" dirty="0">
                <a:effectLst/>
                <a:latin typeface="Gill Sans MT" panose="020B0502020104020203" pitchFamily="34" charset="77"/>
              </a:rPr>
              <a:t>Disadvantages:</a:t>
            </a:r>
            <a:br>
              <a:rPr lang="en-IN" cap="none" dirty="0">
                <a:effectLst/>
                <a:latin typeface="Gill Sans MT" panose="020B0502020104020203" pitchFamily="34" charset="77"/>
              </a:rPr>
            </a:br>
            <a:r>
              <a:rPr lang="en-IN" cap="none" dirty="0">
                <a:effectLst/>
                <a:latin typeface="Gill Sans MT" panose="020B0502020104020203" pitchFamily="34" charset="77"/>
              </a:rPr>
              <a:t>–– movement is indirect, in a plane different from screen. –– Requires hand to be removed from keyboard.</a:t>
            </a:r>
            <a:br>
              <a:rPr lang="en-IN" cap="none" dirty="0">
                <a:effectLst/>
                <a:latin typeface="Gill Sans MT" panose="020B0502020104020203" pitchFamily="34" charset="77"/>
              </a:rPr>
            </a:br>
            <a:r>
              <a:rPr lang="en-IN" cap="none" dirty="0">
                <a:effectLst/>
                <a:latin typeface="Gill Sans MT" panose="020B0502020104020203" pitchFamily="34" charset="77"/>
              </a:rPr>
              <a:t>–– Requires hand to be removed from keyboard keys.</a:t>
            </a:r>
            <a:br>
              <a:rPr lang="en-IN" cap="none" dirty="0">
                <a:effectLst/>
                <a:latin typeface="Gill Sans MT" panose="020B0502020104020203" pitchFamily="34" charset="77"/>
              </a:rPr>
            </a:br>
            <a:r>
              <a:rPr lang="en-IN" cap="none" dirty="0">
                <a:effectLst/>
                <a:latin typeface="Gill Sans MT" panose="020B0502020104020203" pitchFamily="34" charset="77"/>
              </a:rPr>
              <a:t>–– Requires different hand movements to use.</a:t>
            </a:r>
            <a:br>
              <a:rPr lang="en-IN" cap="none" dirty="0">
                <a:effectLst/>
                <a:latin typeface="Gill Sans MT" panose="020B0502020104020203" pitchFamily="34" charset="77"/>
              </a:rPr>
            </a:br>
            <a:r>
              <a:rPr lang="en-IN" cap="none" dirty="0">
                <a:effectLst/>
                <a:latin typeface="Gill Sans MT" panose="020B0502020104020203" pitchFamily="34" charset="77"/>
              </a:rPr>
              <a:t>–– Requires additional desk space.</a:t>
            </a:r>
            <a:br>
              <a:rPr lang="en-IN" cap="none" dirty="0">
                <a:effectLst/>
                <a:latin typeface="Gill Sans MT" panose="020B0502020104020203" pitchFamily="34" charset="77"/>
              </a:rPr>
            </a:br>
            <a:r>
              <a:rPr lang="en-IN" cap="none" dirty="0">
                <a:effectLst/>
                <a:latin typeface="Gill Sans MT" panose="020B0502020104020203" pitchFamily="34" charset="77"/>
              </a:rPr>
              <a:t>–– Finger may be too large for accuracy with small objects </a:t>
            </a:r>
            <a:endParaRPr lang="en-IN" sz="1400" cap="none" dirty="0">
              <a:effectLst/>
              <a:latin typeface="Gill Sans MT" panose="020B0502020104020203" pitchFamily="34" charset="77"/>
            </a:endParaRPr>
          </a:p>
          <a:p>
            <a:endParaRPr lang="en-IN" sz="1200" dirty="0"/>
          </a:p>
          <a:p>
            <a:endParaRPr lang="en-US" sz="1400" cap="none" dirty="0"/>
          </a:p>
        </p:txBody>
      </p:sp>
    </p:spTree>
    <p:extLst>
      <p:ext uri="{BB962C8B-B14F-4D97-AF65-F5344CB8AC3E}">
        <p14:creationId xmlns:p14="http://schemas.microsoft.com/office/powerpoint/2010/main" val="261843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613736" y="-426615"/>
            <a:ext cx="10364451" cy="1596177"/>
          </a:xfrm>
        </p:spPr>
        <p:txBody>
          <a:bodyPr/>
          <a:lstStyle/>
          <a:p>
            <a:r>
              <a:rPr lang="en-IN" sz="3200" cap="none" dirty="0"/>
              <a:t>Advantages </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614361" y="714375"/>
            <a:ext cx="10363826" cy="5972175"/>
          </a:xfrm>
        </p:spPr>
        <p:txBody>
          <a:bodyPr>
            <a:normAutofit fontScale="62500" lnSpcReduction="20000"/>
          </a:bodyPr>
          <a:lstStyle/>
          <a:p>
            <a:r>
              <a:rPr lang="en-IN" sz="5100" b="1" cap="none" dirty="0"/>
              <a:t>Combining Multiple Sources of Information:</a:t>
            </a:r>
          </a:p>
          <a:p>
            <a:pPr algn="just"/>
            <a:r>
              <a:rPr lang="en-IN" sz="5100" cap="none" dirty="0"/>
              <a:t>Users can combine information from different windows into a single document. For instance, relevant text can be copied from several documents into one, making it easier to compile and synthesize information.</a:t>
            </a:r>
          </a:p>
          <a:p>
            <a:r>
              <a:rPr lang="en-IN" sz="5100" b="1" cap="none" dirty="0"/>
              <a:t>Performing More Than One Task:</a:t>
            </a:r>
          </a:p>
          <a:p>
            <a:r>
              <a:rPr lang="en-IN" sz="5100" cap="none" dirty="0"/>
              <a:t>Windows support multitasking, allowing users to work on more than one task at a time. For example, while waiting for a process to finish, another task can be performed. This flexibility increases productivity by enabling the user to shift focus between tasks as needed.</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3060561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473964" y="271784"/>
            <a:ext cx="11145012" cy="3157216"/>
          </a:xfrm>
        </p:spPr>
        <p:txBody>
          <a:bodyPr>
            <a:noAutofit/>
          </a:bodyPr>
          <a:lstStyle/>
          <a:p>
            <a:pPr marL="0" indent="0" algn="ctr">
              <a:buNone/>
            </a:pPr>
            <a:r>
              <a:rPr lang="en-IN" sz="3200" b="1" i="1" dirty="0">
                <a:solidFill>
                  <a:srgbClr val="FF0000"/>
                </a:solidFill>
                <a:effectLst/>
                <a:latin typeface="Formata"/>
              </a:rPr>
              <a:t>Touch Screen </a:t>
            </a:r>
            <a:endParaRPr lang="en-IN" sz="6000" b="1" dirty="0">
              <a:solidFill>
                <a:srgbClr val="FF0000"/>
              </a:solidFill>
            </a:endParaRPr>
          </a:p>
          <a:p>
            <a:pPr marL="0" indent="0">
              <a:buNone/>
            </a:pPr>
            <a:r>
              <a:rPr lang="en-IN" sz="2400" cap="none" dirty="0">
                <a:effectLst/>
                <a:latin typeface="Gill Sans MT" panose="020B0502020104020203" pitchFamily="34" charset="77"/>
              </a:rPr>
              <a:t>A touch screen is a screen that consists of a special surface sensitive to finger or stylus touch. Objects on the screen are pointed to and touched to select them. </a:t>
            </a:r>
          </a:p>
          <a:p>
            <a:pPr fontAlgn="auto">
              <a:buFont typeface="Arial" panose="020B0604020202020204" pitchFamily="34" charset="0"/>
              <a:buChar char="•"/>
            </a:pPr>
            <a:r>
              <a:rPr lang="en-IN" cap="none" dirty="0">
                <a:effectLst/>
                <a:latin typeface="Gill Sans MT" panose="020B0502020104020203" pitchFamily="34" charset="77"/>
              </a:rPr>
              <a:t>Design guidelines: </a:t>
            </a:r>
            <a:endParaRPr lang="en-IN" sz="1400" cap="none" dirty="0">
              <a:effectLst/>
              <a:latin typeface="Gill Sans MT" panose="020B0502020104020203" pitchFamily="34" charset="77"/>
            </a:endParaRPr>
          </a:p>
          <a:p>
            <a:pPr marL="457200" lvl="1" indent="0" fontAlgn="auto">
              <a:buNone/>
            </a:pPr>
            <a:r>
              <a:rPr lang="en-IN" sz="2400" cap="none" dirty="0">
                <a:latin typeface="Gill Sans MT" panose="020B0502020104020203" pitchFamily="34" charset="77"/>
              </a:rPr>
              <a:t>––  screen objects should be at least 3⁄4 × 3⁄4 inches in size. </a:t>
            </a:r>
          </a:p>
          <a:p>
            <a:pPr marL="457200" lvl="1" indent="0" fontAlgn="auto">
              <a:buNone/>
            </a:pPr>
            <a:r>
              <a:rPr lang="en-IN" sz="2400" cap="none" dirty="0">
                <a:latin typeface="Gill Sans MT" panose="020B0502020104020203" pitchFamily="34" charset="77"/>
              </a:rPr>
              <a:t>––  Object separation should be at least 1⁄8 inch. </a:t>
            </a:r>
          </a:p>
          <a:p>
            <a:pPr marL="457200" lvl="1" indent="0" fontAlgn="auto">
              <a:buNone/>
            </a:pPr>
            <a:r>
              <a:rPr lang="en-IN" sz="2400" cap="none" dirty="0">
                <a:latin typeface="Gill Sans MT" panose="020B0502020104020203" pitchFamily="34" charset="77"/>
              </a:rPr>
              <a:t>––  Provide visual feedback in response to activation. Auditory feedback may also </a:t>
            </a:r>
          </a:p>
          <a:p>
            <a:pPr marL="457200" lvl="1" indent="0" fontAlgn="auto">
              <a:buNone/>
            </a:pPr>
            <a:r>
              <a:rPr lang="en-IN" sz="2400" cap="none" dirty="0">
                <a:latin typeface="Gill Sans MT" panose="020B0502020104020203" pitchFamily="34" charset="77"/>
              </a:rPr>
              <a:t>Be appropriate. </a:t>
            </a:r>
          </a:p>
          <a:p>
            <a:pPr marL="457200" lvl="1" indent="0" fontAlgn="auto">
              <a:buNone/>
            </a:pPr>
            <a:r>
              <a:rPr lang="en-IN" sz="2400" cap="none" dirty="0">
                <a:latin typeface="Gill Sans MT" panose="020B0502020104020203" pitchFamily="34" charset="77"/>
              </a:rPr>
              <a:t>––  When the consequences are destructive, require confirmation after selection to </a:t>
            </a:r>
          </a:p>
          <a:p>
            <a:pPr marL="457200" lvl="1" indent="0" fontAlgn="auto">
              <a:buNone/>
            </a:pPr>
            <a:r>
              <a:rPr lang="en-IN" sz="2400" cap="none" dirty="0">
                <a:latin typeface="Gill Sans MT" panose="020B0502020104020203" pitchFamily="34" charset="77"/>
              </a:rPr>
              <a:t>Eliminate inadvertent selection. </a:t>
            </a:r>
          </a:p>
          <a:p>
            <a:pPr marL="457200" lvl="1" indent="0" fontAlgn="auto">
              <a:buNone/>
            </a:pPr>
            <a:r>
              <a:rPr lang="en-IN" sz="2400" cap="none" dirty="0">
                <a:latin typeface="Gill Sans MT" panose="020B0502020104020203" pitchFamily="34" charset="77"/>
              </a:rPr>
              <a:t>––  Provide an instructional invitation to begin using. </a:t>
            </a:r>
          </a:p>
          <a:p>
            <a:pPr marL="0" indent="0">
              <a:buNone/>
            </a:pPr>
            <a:endParaRPr lang="en-IN" sz="3600" cap="none" dirty="0">
              <a:effectLst/>
              <a:latin typeface="Gill Sans MT" panose="020B0502020104020203" pitchFamily="34" charset="77"/>
            </a:endParaRPr>
          </a:p>
          <a:p>
            <a:endParaRPr lang="en-IN" sz="1200" dirty="0"/>
          </a:p>
          <a:p>
            <a:endParaRPr lang="en-US" sz="1400" cap="none" dirty="0"/>
          </a:p>
        </p:txBody>
      </p:sp>
    </p:spTree>
    <p:extLst>
      <p:ext uri="{BB962C8B-B14F-4D97-AF65-F5344CB8AC3E}">
        <p14:creationId xmlns:p14="http://schemas.microsoft.com/office/powerpoint/2010/main" val="1246674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523494" y="479048"/>
            <a:ext cx="11145012" cy="3157216"/>
          </a:xfrm>
        </p:spPr>
        <p:txBody>
          <a:bodyPr>
            <a:noAutofit/>
          </a:bodyPr>
          <a:lstStyle/>
          <a:p>
            <a:pPr marL="0" indent="0" algn="ctr">
              <a:buNone/>
            </a:pPr>
            <a:r>
              <a:rPr lang="en-IN" sz="3200" b="1" i="1" dirty="0">
                <a:solidFill>
                  <a:srgbClr val="FF0000"/>
                </a:solidFill>
                <a:effectLst/>
                <a:latin typeface="Formata"/>
              </a:rPr>
              <a:t>Touch Screen </a:t>
            </a:r>
            <a:endParaRPr lang="en-IN" sz="6000" b="1" dirty="0">
              <a:solidFill>
                <a:srgbClr val="FF0000"/>
              </a:solidFill>
            </a:endParaRPr>
          </a:p>
          <a:p>
            <a:pPr fontAlgn="auto">
              <a:buFont typeface="Arial" panose="020B0604020202020204" pitchFamily="34" charset="0"/>
              <a:buChar char="•"/>
            </a:pPr>
            <a:r>
              <a:rPr lang="en-IN" cap="none" dirty="0">
                <a:effectLst/>
                <a:latin typeface="Gill Sans MT" panose="020B0502020104020203" pitchFamily="34" charset="77"/>
              </a:rPr>
              <a:t>Advantages: </a:t>
            </a:r>
            <a:endParaRPr lang="en-IN" sz="1400" cap="none" dirty="0">
              <a:effectLst/>
              <a:latin typeface="Gill Sans MT" panose="020B0502020104020203" pitchFamily="34" charset="77"/>
            </a:endParaRPr>
          </a:p>
          <a:p>
            <a:pPr marL="457200" lvl="1" indent="0" fontAlgn="auto">
              <a:buNone/>
            </a:pPr>
            <a:r>
              <a:rPr lang="en-IN" sz="2000" cap="none" dirty="0">
                <a:effectLst/>
                <a:latin typeface="Gill Sans MT" panose="020B0502020104020203" pitchFamily="34" charset="77"/>
              </a:rPr>
              <a:t>––  direct relationship between hand and pointer location in terms of direction, distance, and speed. </a:t>
            </a:r>
            <a:endParaRPr lang="en-IN" sz="1400" cap="none" dirty="0">
              <a:effectLst/>
              <a:latin typeface="Gill Sans MT" panose="020B0502020104020203" pitchFamily="34" charset="77"/>
            </a:endParaRPr>
          </a:p>
          <a:p>
            <a:pPr marL="457200" lvl="1" indent="0" fontAlgn="auto">
              <a:buNone/>
            </a:pPr>
            <a:r>
              <a:rPr lang="en-IN" sz="2000" cap="none" dirty="0">
                <a:effectLst/>
                <a:latin typeface="Gill Sans MT" panose="020B0502020104020203" pitchFamily="34" charset="77"/>
              </a:rPr>
              <a:t>––  Movement is direct, in the same plane as screen. </a:t>
            </a:r>
            <a:endParaRPr lang="en-IN" sz="1400" cap="none" dirty="0">
              <a:effectLst/>
              <a:latin typeface="Gill Sans MT" panose="020B0502020104020203" pitchFamily="34" charset="77"/>
            </a:endParaRPr>
          </a:p>
          <a:p>
            <a:pPr marL="457200" lvl="1" indent="0" fontAlgn="auto">
              <a:buNone/>
            </a:pPr>
            <a:r>
              <a:rPr lang="en-IN" sz="2000" cap="none" dirty="0">
                <a:effectLst/>
                <a:latin typeface="Gill Sans MT" panose="020B0502020104020203" pitchFamily="34" charset="77"/>
              </a:rPr>
              <a:t>––  Requires no additional desk space. </a:t>
            </a:r>
            <a:endParaRPr lang="en-IN" sz="1400" cap="none" dirty="0">
              <a:effectLst/>
              <a:latin typeface="Gill Sans MT" panose="020B0502020104020203" pitchFamily="34" charset="77"/>
            </a:endParaRPr>
          </a:p>
          <a:p>
            <a:pPr marL="457200" lvl="1" indent="0" fontAlgn="auto">
              <a:buNone/>
            </a:pPr>
            <a:r>
              <a:rPr lang="en-IN" sz="2000" cap="none" dirty="0">
                <a:effectLst/>
                <a:latin typeface="Gill Sans MT" panose="020B0502020104020203" pitchFamily="34" charset="77"/>
              </a:rPr>
              <a:t>––  Stands up well in high-use environments. </a:t>
            </a:r>
            <a:endParaRPr lang="en-IN" sz="1400" cap="none" dirty="0">
              <a:effectLst/>
              <a:latin typeface="Gill Sans MT" panose="020B0502020104020203" pitchFamily="34" charset="77"/>
            </a:endParaRPr>
          </a:p>
          <a:p>
            <a:pPr marL="0" indent="0" fontAlgn="auto">
              <a:buNone/>
            </a:pPr>
            <a:r>
              <a:rPr lang="en-IN" cap="none" dirty="0">
                <a:effectLst/>
                <a:latin typeface="Gill Sans MT" panose="020B0502020104020203" pitchFamily="34" charset="77"/>
              </a:rPr>
              <a:t>Disadvantages:</a:t>
            </a:r>
            <a:br>
              <a:rPr lang="en-IN" cap="none" dirty="0">
                <a:effectLst/>
                <a:latin typeface="Gill Sans MT" panose="020B0502020104020203" pitchFamily="34" charset="77"/>
              </a:rPr>
            </a:br>
            <a:r>
              <a:rPr lang="en-IN" cap="none" dirty="0">
                <a:effectLst/>
                <a:latin typeface="Gill Sans MT" panose="020B0502020104020203" pitchFamily="34" charset="77"/>
              </a:rPr>
              <a:t>–– finger may obscure part of screen.</a:t>
            </a:r>
            <a:br>
              <a:rPr lang="en-IN" cap="none" dirty="0">
                <a:effectLst/>
                <a:latin typeface="Gill Sans MT" panose="020B0502020104020203" pitchFamily="34" charset="77"/>
              </a:rPr>
            </a:br>
            <a:r>
              <a:rPr lang="en-IN" cap="none" dirty="0">
                <a:effectLst/>
                <a:latin typeface="Gill Sans MT" panose="020B0502020104020203" pitchFamily="34" charset="77"/>
              </a:rPr>
              <a:t>–– Finger may be too large for accuracy with small objects. </a:t>
            </a:r>
          </a:p>
          <a:p>
            <a:pPr marL="0" indent="0" fontAlgn="auto">
              <a:buNone/>
            </a:pPr>
            <a:r>
              <a:rPr lang="en-IN" cap="none" dirty="0">
                <a:effectLst/>
                <a:latin typeface="Gill Sans MT" panose="020B0502020104020203" pitchFamily="34" charset="77"/>
              </a:rPr>
              <a:t>–– Requires moving the hand far from the keyboard to use. </a:t>
            </a:r>
          </a:p>
          <a:p>
            <a:pPr marL="0" indent="0" fontAlgn="auto">
              <a:buNone/>
            </a:pPr>
            <a:r>
              <a:rPr lang="en-IN" cap="none" dirty="0">
                <a:effectLst/>
                <a:latin typeface="Gill Sans MT" panose="020B0502020104020203" pitchFamily="34" charset="77"/>
              </a:rPr>
              <a:t>–– Very fatiguing to use for extended period of time.</a:t>
            </a:r>
            <a:br>
              <a:rPr lang="en-IN" cap="none" dirty="0">
                <a:effectLst/>
                <a:latin typeface="Gill Sans MT" panose="020B0502020104020203" pitchFamily="34" charset="77"/>
              </a:rPr>
            </a:br>
            <a:r>
              <a:rPr lang="en-IN" cap="none" dirty="0">
                <a:effectLst/>
                <a:latin typeface="Gill Sans MT" panose="020B0502020104020203" pitchFamily="34" charset="77"/>
              </a:rPr>
              <a:t>–– May soil or damage the screen. </a:t>
            </a:r>
            <a:endParaRPr lang="en-IN" sz="1400" cap="none" dirty="0">
              <a:effectLst/>
              <a:latin typeface="Gill Sans MT" panose="020B0502020104020203" pitchFamily="34" charset="77"/>
            </a:endParaRPr>
          </a:p>
          <a:p>
            <a:endParaRPr lang="en-IN" sz="1200" dirty="0"/>
          </a:p>
          <a:p>
            <a:endParaRPr lang="en-US" sz="1400" cap="none" dirty="0"/>
          </a:p>
        </p:txBody>
      </p:sp>
    </p:spTree>
    <p:extLst>
      <p:ext uri="{BB962C8B-B14F-4D97-AF65-F5344CB8AC3E}">
        <p14:creationId xmlns:p14="http://schemas.microsoft.com/office/powerpoint/2010/main" val="1635363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621030" y="636086"/>
            <a:ext cx="11145012" cy="3157216"/>
          </a:xfrm>
        </p:spPr>
        <p:txBody>
          <a:bodyPr>
            <a:noAutofit/>
          </a:bodyPr>
          <a:lstStyle/>
          <a:p>
            <a:pPr marL="0" indent="0">
              <a:buNone/>
            </a:pPr>
            <a:r>
              <a:rPr lang="en-IN" b="1" i="1" dirty="0">
                <a:solidFill>
                  <a:srgbClr val="FF0000"/>
                </a:solidFill>
                <a:effectLst/>
                <a:latin typeface="Formata"/>
              </a:rPr>
              <a:t>Light Pen </a:t>
            </a:r>
          </a:p>
          <a:p>
            <a:pPr marL="0" indent="0" algn="just">
              <a:buNone/>
            </a:pPr>
            <a:r>
              <a:rPr lang="en-IN" sz="2800" b="1" cap="none" dirty="0">
                <a:effectLst/>
                <a:latin typeface="Gill Sans MT" panose="020B0502020104020203" pitchFamily="34" charset="77"/>
              </a:rPr>
              <a:t>Description:</a:t>
            </a:r>
          </a:p>
          <a:p>
            <a:pPr marL="0" indent="0" algn="just">
              <a:buNone/>
            </a:pPr>
            <a:r>
              <a:rPr lang="en-IN" sz="2800" cap="none" dirty="0">
                <a:effectLst/>
                <a:latin typeface="Gill Sans MT" panose="020B0502020104020203" pitchFamily="34" charset="77"/>
              </a:rPr>
              <a:t>A light pen, or pen, also utilizes a touch screen, but one that is sensitive in a specific way to one kind of pen or stylus. </a:t>
            </a:r>
            <a:endParaRPr lang="en-IN" sz="2400" cap="none" dirty="0">
              <a:effectLst/>
              <a:latin typeface="Gill Sans MT" panose="020B0502020104020203" pitchFamily="34" charset="77"/>
            </a:endParaRPr>
          </a:p>
          <a:p>
            <a:pPr marL="0" indent="0" algn="just">
              <a:buNone/>
            </a:pPr>
            <a:endParaRPr lang="en-IN" sz="2800" b="1" dirty="0">
              <a:solidFill>
                <a:srgbClr val="FF0000"/>
              </a:solidFill>
            </a:endParaRPr>
          </a:p>
          <a:p>
            <a:endParaRPr lang="en-IN" sz="1200" dirty="0"/>
          </a:p>
          <a:p>
            <a:endParaRPr lang="en-US" sz="1400" cap="none" dirty="0"/>
          </a:p>
        </p:txBody>
      </p:sp>
    </p:spTree>
    <p:extLst>
      <p:ext uri="{BB962C8B-B14F-4D97-AF65-F5344CB8AC3E}">
        <p14:creationId xmlns:p14="http://schemas.microsoft.com/office/powerpoint/2010/main" val="1875044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F64E-4A70-E7A4-4BB4-6F7D3E76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CEA1884-E4B7-0322-6ABC-563E163275D5}"/>
              </a:ext>
            </a:extLst>
          </p:cNvPr>
          <p:cNvSpPr>
            <a:spLocks noGrp="1"/>
          </p:cNvSpPr>
          <p:nvPr>
            <p:ph sz="quarter" idx="13"/>
          </p:nvPr>
        </p:nvSpPr>
        <p:spPr>
          <a:xfrm>
            <a:off x="621030" y="636086"/>
            <a:ext cx="11145012" cy="3157216"/>
          </a:xfrm>
        </p:spPr>
        <p:txBody>
          <a:bodyPr>
            <a:noAutofit/>
          </a:bodyPr>
          <a:lstStyle/>
          <a:p>
            <a:pPr marL="0" indent="0">
              <a:buNone/>
            </a:pPr>
            <a:r>
              <a:rPr lang="en-IN" b="1" i="1" dirty="0">
                <a:solidFill>
                  <a:srgbClr val="FF0000"/>
                </a:solidFill>
                <a:effectLst/>
                <a:latin typeface="Formata"/>
              </a:rPr>
              <a:t>Light Pen </a:t>
            </a:r>
          </a:p>
          <a:p>
            <a:pPr fontAlgn="auto">
              <a:buFont typeface="Arial" panose="020B0604020202020204" pitchFamily="34" charset="0"/>
              <a:buChar char="•"/>
            </a:pPr>
            <a:r>
              <a:rPr lang="en-IN" cap="none" dirty="0">
                <a:effectLst/>
                <a:latin typeface="Gill Sans MT" panose="020B0502020104020203" pitchFamily="34" charset="77"/>
              </a:rPr>
              <a:t>Advantages: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direct relationship between hand and pointer movement in terms of direction, Distance, and speed.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Movement is direct, in the same plane as screen.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Requires minimal additional desk space.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Stands up well in high-use environments. </a:t>
            </a:r>
            <a:endParaRPr lang="en-IN" sz="1400" cap="none" dirty="0">
              <a:effectLst/>
              <a:latin typeface="Gill Sans MT" panose="020B0502020104020203" pitchFamily="34" charset="77"/>
            </a:endParaRPr>
          </a:p>
          <a:p>
            <a:pPr marL="742950" lvl="1" indent="-285750" fontAlgn="auto">
              <a:buFont typeface="Arial" panose="020B0604020202020204" pitchFamily="34" charset="0"/>
              <a:buChar char="•"/>
            </a:pPr>
            <a:r>
              <a:rPr lang="en-IN" sz="2000" cap="none" dirty="0">
                <a:effectLst/>
                <a:latin typeface="Gill Sans MT" panose="020B0502020104020203" pitchFamily="34" charset="77"/>
              </a:rPr>
              <a:t>––  More accurate than finger touching. </a:t>
            </a:r>
            <a:endParaRPr lang="en-IN" sz="1400" cap="none" dirty="0">
              <a:effectLst/>
              <a:latin typeface="Gill Sans MT" panose="020B0502020104020203" pitchFamily="34" charset="77"/>
            </a:endParaRPr>
          </a:p>
          <a:p>
            <a:pPr fontAlgn="auto">
              <a:buFont typeface="Arial" panose="020B0604020202020204" pitchFamily="34" charset="0"/>
              <a:buChar char="•"/>
            </a:pPr>
            <a:r>
              <a:rPr lang="en-IN" cap="none" dirty="0">
                <a:effectLst/>
                <a:latin typeface="Gill Sans MT" panose="020B0502020104020203" pitchFamily="34" charset="77"/>
              </a:rPr>
              <a:t>Disadvantages:</a:t>
            </a:r>
            <a:br>
              <a:rPr lang="en-IN" cap="none" dirty="0">
                <a:effectLst/>
                <a:latin typeface="Gill Sans MT" panose="020B0502020104020203" pitchFamily="34" charset="77"/>
              </a:rPr>
            </a:br>
            <a:r>
              <a:rPr lang="en-IN" cap="none" dirty="0">
                <a:effectLst/>
                <a:latin typeface="Gill Sans MT" panose="020B0502020104020203" pitchFamily="34" charset="77"/>
              </a:rPr>
              <a:t>–– hand may obscure part of screen.</a:t>
            </a:r>
            <a:br>
              <a:rPr lang="en-IN" cap="none" dirty="0">
                <a:effectLst/>
                <a:latin typeface="Gill Sans MT" panose="020B0502020104020203" pitchFamily="34" charset="77"/>
              </a:rPr>
            </a:br>
            <a:r>
              <a:rPr lang="en-IN" cap="none" dirty="0">
                <a:effectLst/>
                <a:latin typeface="Gill Sans MT" panose="020B0502020104020203" pitchFamily="34" charset="77"/>
              </a:rPr>
              <a:t>–– Requires picking it up to use.</a:t>
            </a:r>
            <a:br>
              <a:rPr lang="en-IN" cap="none" dirty="0">
                <a:effectLst/>
                <a:latin typeface="Gill Sans MT" panose="020B0502020104020203" pitchFamily="34" charset="77"/>
              </a:rPr>
            </a:br>
            <a:r>
              <a:rPr lang="en-IN" cap="none" dirty="0">
                <a:effectLst/>
                <a:latin typeface="Gill Sans MT" panose="020B0502020104020203" pitchFamily="34" charset="77"/>
              </a:rPr>
              <a:t>–– Requires moving the hand far from the keyboard to use. </a:t>
            </a:r>
          </a:p>
          <a:p>
            <a:pPr marL="0" indent="0" fontAlgn="auto">
              <a:buNone/>
            </a:pPr>
            <a:r>
              <a:rPr lang="en-IN" cap="none" dirty="0">
                <a:effectLst/>
                <a:latin typeface="Gill Sans MT" panose="020B0502020104020203" pitchFamily="34" charset="77"/>
              </a:rPr>
              <a:t>–– Very fatiguing to use for extended period of time. </a:t>
            </a:r>
            <a:endParaRPr lang="en-IN" sz="1400" cap="none" dirty="0">
              <a:effectLst/>
              <a:latin typeface="Gill Sans MT" panose="020B0502020104020203" pitchFamily="34" charset="77"/>
            </a:endParaRPr>
          </a:p>
          <a:p>
            <a:pPr marL="0" indent="0" algn="just">
              <a:buNone/>
            </a:pPr>
            <a:endParaRPr lang="en-IN" sz="2800" b="1" dirty="0">
              <a:solidFill>
                <a:srgbClr val="FF0000"/>
              </a:solidFill>
            </a:endParaRPr>
          </a:p>
          <a:p>
            <a:endParaRPr lang="en-IN" sz="1200" dirty="0"/>
          </a:p>
          <a:p>
            <a:endParaRPr lang="en-US" sz="1400" cap="none" dirty="0"/>
          </a:p>
        </p:txBody>
      </p:sp>
    </p:spTree>
    <p:extLst>
      <p:ext uri="{BB962C8B-B14F-4D97-AF65-F5344CB8AC3E}">
        <p14:creationId xmlns:p14="http://schemas.microsoft.com/office/powerpoint/2010/main" val="1093516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162B-178D-1015-C680-4707E717C9D3}"/>
              </a:ext>
            </a:extLst>
          </p:cNvPr>
          <p:cNvSpPr>
            <a:spLocks noGrp="1"/>
          </p:cNvSpPr>
          <p:nvPr>
            <p:ph type="title"/>
          </p:nvPr>
        </p:nvSpPr>
        <p:spPr>
          <a:xfrm>
            <a:off x="913775" y="618517"/>
            <a:ext cx="10364451" cy="661643"/>
          </a:xfrm>
        </p:spPr>
        <p:txBody>
          <a:bodyPr>
            <a:normAutofit fontScale="90000"/>
          </a:bodyPr>
          <a:lstStyle/>
          <a:p>
            <a:r>
              <a:rPr lang="en-IN" sz="3200" b="1" i="1" dirty="0">
                <a:solidFill>
                  <a:srgbClr val="FF0000"/>
                </a:solidFill>
                <a:effectLst/>
                <a:latin typeface="Formata"/>
              </a:rPr>
              <a:t>Voice </a:t>
            </a:r>
            <a:br>
              <a:rPr lang="en-IN" dirty="0"/>
            </a:br>
            <a:endParaRPr lang="en-US" dirty="0"/>
          </a:p>
        </p:txBody>
      </p:sp>
      <p:sp>
        <p:nvSpPr>
          <p:cNvPr id="3" name="Content Placeholder 2">
            <a:extLst>
              <a:ext uri="{FF2B5EF4-FFF2-40B4-BE49-F238E27FC236}">
                <a16:creationId xmlns:a16="http://schemas.microsoft.com/office/drawing/2014/main" id="{114A7BB5-7CAA-2850-2111-FBF707A18C76}"/>
              </a:ext>
            </a:extLst>
          </p:cNvPr>
          <p:cNvSpPr>
            <a:spLocks noGrp="1"/>
          </p:cNvSpPr>
          <p:nvPr>
            <p:ph sz="quarter" idx="13"/>
          </p:nvPr>
        </p:nvSpPr>
        <p:spPr>
          <a:xfrm>
            <a:off x="913774" y="1048512"/>
            <a:ext cx="10363826" cy="4742687"/>
          </a:xfrm>
        </p:spPr>
        <p:txBody>
          <a:bodyPr>
            <a:normAutofit/>
          </a:bodyPr>
          <a:lstStyle/>
          <a:p>
            <a:pPr marL="0" indent="0" fontAlgn="auto">
              <a:buNone/>
            </a:pPr>
            <a:r>
              <a:rPr lang="en-IN" sz="1800" cap="none" dirty="0">
                <a:effectLst/>
                <a:latin typeface="Gill Sans MT" panose="020B0502020104020203" pitchFamily="34" charset="77"/>
              </a:rPr>
              <a:t>Description:</a:t>
            </a:r>
            <a:br>
              <a:rPr lang="en-IN" sz="1800" cap="none" dirty="0">
                <a:effectLst/>
                <a:latin typeface="Gill Sans MT" panose="020B0502020104020203" pitchFamily="34" charset="77"/>
              </a:rPr>
            </a:br>
            <a:r>
              <a:rPr lang="en-IN" sz="1800" cap="none" dirty="0">
                <a:effectLst/>
                <a:latin typeface="Gill Sans MT" panose="020B0502020104020203" pitchFamily="34" charset="77"/>
              </a:rPr>
              <a:t>–– automatic speech recognition by the computer. </a:t>
            </a:r>
            <a:endParaRPr lang="en-IN" sz="1200" cap="none" dirty="0">
              <a:effectLst/>
              <a:latin typeface="Gill Sans MT" panose="020B0502020104020203" pitchFamily="34" charset="77"/>
            </a:endParaRPr>
          </a:p>
          <a:p>
            <a:pPr marL="0" indent="0" fontAlgn="auto">
              <a:buNone/>
            </a:pPr>
            <a:r>
              <a:rPr lang="en-IN" sz="1800" cap="none" dirty="0">
                <a:effectLst/>
                <a:latin typeface="Gill Sans MT" panose="020B0502020104020203" pitchFamily="34" charset="77"/>
              </a:rPr>
              <a:t>Advantages:</a:t>
            </a:r>
            <a:br>
              <a:rPr lang="en-IN" sz="1800" cap="none" dirty="0">
                <a:effectLst/>
                <a:latin typeface="Gill Sans MT" panose="020B0502020104020203" pitchFamily="34" charset="77"/>
              </a:rPr>
            </a:br>
            <a:r>
              <a:rPr lang="en-IN" sz="1800" cap="none" dirty="0">
                <a:effectLst/>
                <a:latin typeface="Gill Sans MT" panose="020B0502020104020203" pitchFamily="34" charset="77"/>
              </a:rPr>
              <a:t>–– simple and direct.</a:t>
            </a:r>
            <a:br>
              <a:rPr lang="en-IN" sz="1800" cap="none" dirty="0">
                <a:effectLst/>
                <a:latin typeface="Gill Sans MT" panose="020B0502020104020203" pitchFamily="34" charset="77"/>
              </a:rPr>
            </a:br>
            <a:r>
              <a:rPr lang="en-IN" sz="1800" cap="none" dirty="0">
                <a:effectLst/>
                <a:latin typeface="Gill Sans MT" panose="020B0502020104020203" pitchFamily="34" charset="77"/>
              </a:rPr>
              <a:t>–– Useful for people who cannot use a keyboard. –– Useful when the user’s hands are occupied. </a:t>
            </a:r>
            <a:endParaRPr lang="en-IN" sz="1200" cap="none" dirty="0">
              <a:effectLst/>
              <a:latin typeface="Gill Sans MT" panose="020B0502020104020203" pitchFamily="34" charset="77"/>
            </a:endParaRPr>
          </a:p>
          <a:p>
            <a:pPr marL="0" indent="0" fontAlgn="auto">
              <a:buNone/>
            </a:pPr>
            <a:r>
              <a:rPr lang="en-IN" sz="1800" cap="none" dirty="0">
                <a:effectLst/>
                <a:latin typeface="Gill Sans MT" panose="020B0502020104020203" pitchFamily="34" charset="77"/>
              </a:rPr>
              <a:t>Disadvantages: </a:t>
            </a:r>
            <a:endParaRPr lang="en-IN" sz="1200" cap="none" dirty="0">
              <a:effectLst/>
              <a:latin typeface="Gill Sans MT" panose="020B0502020104020203" pitchFamily="34" charset="77"/>
            </a:endParaRPr>
          </a:p>
          <a:p>
            <a:pPr marL="457200" lvl="1" indent="0" fontAlgn="auto">
              <a:buNone/>
            </a:pPr>
            <a:r>
              <a:rPr lang="en-IN" cap="none" dirty="0">
                <a:effectLst/>
                <a:latin typeface="Gill Sans MT" panose="020B0502020104020203" pitchFamily="34" charset="77"/>
              </a:rPr>
              <a:t>––  high error rates because of difficulties in </a:t>
            </a:r>
            <a:endParaRPr lang="en-IN" sz="1200" cap="none" dirty="0">
              <a:effectLst/>
              <a:latin typeface="Gill Sans MT" panose="020B0502020104020203" pitchFamily="34" charset="77"/>
            </a:endParaRPr>
          </a:p>
          <a:p>
            <a:pPr lvl="2"/>
            <a:r>
              <a:rPr lang="en-IN" sz="1800" cap="none" dirty="0">
                <a:effectLst/>
                <a:latin typeface="Gill Sans MT" panose="020B0502020104020203" pitchFamily="34" charset="77"/>
              </a:rPr>
              <a:t>Recognizing boundaries between spoken words. </a:t>
            </a:r>
          </a:p>
          <a:p>
            <a:pPr lvl="2"/>
            <a:r>
              <a:rPr lang="en-IN" sz="1800" cap="none" dirty="0">
                <a:effectLst/>
                <a:latin typeface="Gill Sans MT" panose="020B0502020104020203" pitchFamily="34" charset="77"/>
              </a:rPr>
              <a:t>Blurred word boundaries because of normal speech patterns. </a:t>
            </a:r>
          </a:p>
          <a:p>
            <a:pPr marL="457200" lvl="1" indent="0" fontAlgn="auto">
              <a:buNone/>
            </a:pPr>
            <a:r>
              <a:rPr lang="en-IN" cap="none" dirty="0">
                <a:effectLst/>
                <a:latin typeface="Gill Sans MT" panose="020B0502020104020203" pitchFamily="34" charset="77"/>
              </a:rPr>
              <a:t>––  Slower throughput than with typing. </a:t>
            </a:r>
            <a:endParaRPr lang="en-IN" sz="1200" cap="none" dirty="0">
              <a:effectLst/>
              <a:latin typeface="Gill Sans MT" panose="020B0502020104020203" pitchFamily="34" charset="77"/>
            </a:endParaRPr>
          </a:p>
          <a:p>
            <a:pPr marL="457200" lvl="1" indent="0" fontAlgn="auto">
              <a:buNone/>
            </a:pPr>
            <a:r>
              <a:rPr lang="en-IN" cap="none" dirty="0">
                <a:effectLst/>
                <a:latin typeface="Gill Sans MT" panose="020B0502020104020203" pitchFamily="34" charset="77"/>
              </a:rPr>
              <a:t>––  Difficult to use in noisy environments. </a:t>
            </a:r>
            <a:endParaRPr lang="en-IN" sz="1200" cap="none" dirty="0">
              <a:effectLst/>
              <a:latin typeface="Gill Sans MT" panose="020B0502020104020203" pitchFamily="34" charset="77"/>
            </a:endParaRPr>
          </a:p>
          <a:p>
            <a:pPr marL="457200" lvl="1" indent="0" fontAlgn="auto">
              <a:buNone/>
            </a:pPr>
            <a:r>
              <a:rPr lang="en-IN" cap="none" dirty="0">
                <a:effectLst/>
                <a:latin typeface="Gill Sans MT" panose="020B0502020104020203" pitchFamily="34" charset="77"/>
              </a:rPr>
              <a:t>––  Impractical to use in quiet environments. </a:t>
            </a:r>
            <a:endParaRPr lang="en-IN" sz="1200" cap="none" dirty="0">
              <a:effectLst/>
              <a:latin typeface="Gill Sans MT" panose="020B0502020104020203" pitchFamily="34" charset="77"/>
            </a:endParaRPr>
          </a:p>
          <a:p>
            <a:pPr marL="0" indent="0">
              <a:buNone/>
            </a:pPr>
            <a:endParaRPr lang="en-US" sz="4400" cap="none" dirty="0">
              <a:latin typeface="Gill Sans MT" panose="020B0502020104020203" pitchFamily="34" charset="77"/>
            </a:endParaRPr>
          </a:p>
        </p:txBody>
      </p:sp>
    </p:spTree>
    <p:extLst>
      <p:ext uri="{BB962C8B-B14F-4D97-AF65-F5344CB8AC3E}">
        <p14:creationId xmlns:p14="http://schemas.microsoft.com/office/powerpoint/2010/main" val="10326648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162B-178D-1015-C680-4707E717C9D3}"/>
              </a:ext>
            </a:extLst>
          </p:cNvPr>
          <p:cNvSpPr>
            <a:spLocks noGrp="1"/>
          </p:cNvSpPr>
          <p:nvPr>
            <p:ph type="title"/>
          </p:nvPr>
        </p:nvSpPr>
        <p:spPr>
          <a:xfrm>
            <a:off x="913775" y="618517"/>
            <a:ext cx="10364451" cy="661643"/>
          </a:xfrm>
        </p:spPr>
        <p:txBody>
          <a:bodyPr>
            <a:normAutofit fontScale="90000"/>
          </a:bodyPr>
          <a:lstStyle/>
          <a:p>
            <a:r>
              <a:rPr lang="en-IN" sz="2700" b="1" i="1" dirty="0">
                <a:solidFill>
                  <a:srgbClr val="FF0000"/>
                </a:solidFill>
                <a:effectLst/>
                <a:latin typeface="Formata"/>
              </a:rPr>
              <a:t>Mouse </a:t>
            </a:r>
            <a:br>
              <a:rPr lang="en-IN" sz="2200" b="1" dirty="0">
                <a:solidFill>
                  <a:srgbClr val="FF0000"/>
                </a:solidFill>
              </a:rPr>
            </a:br>
            <a:br>
              <a:rPr lang="en-IN" dirty="0"/>
            </a:br>
            <a:endParaRPr lang="en-US" dirty="0"/>
          </a:p>
        </p:txBody>
      </p:sp>
      <p:sp>
        <p:nvSpPr>
          <p:cNvPr id="3" name="Content Placeholder 2">
            <a:extLst>
              <a:ext uri="{FF2B5EF4-FFF2-40B4-BE49-F238E27FC236}">
                <a16:creationId xmlns:a16="http://schemas.microsoft.com/office/drawing/2014/main" id="{114A7BB5-7CAA-2850-2111-FBF707A18C76}"/>
              </a:ext>
            </a:extLst>
          </p:cNvPr>
          <p:cNvSpPr>
            <a:spLocks noGrp="1"/>
          </p:cNvSpPr>
          <p:nvPr>
            <p:ph sz="quarter" idx="13"/>
          </p:nvPr>
        </p:nvSpPr>
        <p:spPr>
          <a:xfrm>
            <a:off x="913774" y="1048512"/>
            <a:ext cx="10363826" cy="5681472"/>
          </a:xfrm>
        </p:spPr>
        <p:txBody>
          <a:bodyPr>
            <a:normAutofit/>
          </a:bodyPr>
          <a:lstStyle/>
          <a:p>
            <a:pPr fontAlgn="auto">
              <a:buFont typeface="Arial" panose="020B0604020202020204" pitchFamily="34" charset="0"/>
              <a:buChar char="•"/>
            </a:pPr>
            <a:r>
              <a:rPr lang="en-IN" sz="1600" cap="none" dirty="0">
                <a:effectLst/>
                <a:latin typeface="Gill Sans MT" panose="020B0502020104020203" pitchFamily="34" charset="77"/>
              </a:rPr>
              <a:t>Description: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A rectangular or dome-shaped, movable, desktop control containing from one to Three buttons used to manipulate objects and information on the screen.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Movement of screen pointer mimics the mouse movement. </a:t>
            </a:r>
            <a:endParaRPr lang="en-IN" sz="1100" cap="none" dirty="0">
              <a:effectLst/>
              <a:latin typeface="Gill Sans MT" panose="020B0502020104020203" pitchFamily="34" charset="77"/>
            </a:endParaRPr>
          </a:p>
          <a:p>
            <a:pPr fontAlgn="auto">
              <a:buFont typeface="Arial" panose="020B0604020202020204" pitchFamily="34" charset="0"/>
              <a:buChar char="•"/>
            </a:pPr>
            <a:r>
              <a:rPr lang="en-IN" sz="1600" cap="none" dirty="0">
                <a:effectLst/>
                <a:latin typeface="Gill Sans MT" panose="020B0502020104020203" pitchFamily="34" charset="77"/>
              </a:rPr>
              <a:t>Advantages: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direct relationship between hand and pointer movement in terms of direction, Distance, and speed.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Permits a comfortable hand resting position.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Selection mechanisms are included on mouse. </a:t>
            </a:r>
            <a:endParaRPr lang="en-IN" sz="1100" cap="none" dirty="0">
              <a:effectLst/>
              <a:latin typeface="Gill Sans MT" panose="020B0502020104020203" pitchFamily="34" charset="77"/>
            </a:endParaRPr>
          </a:p>
          <a:p>
            <a:pPr marL="457200" lvl="1" indent="0" fontAlgn="auto">
              <a:buNone/>
            </a:pPr>
            <a:r>
              <a:rPr lang="en-IN" sz="1600" cap="none" dirty="0">
                <a:effectLst/>
                <a:latin typeface="Gill Sans MT" panose="020B0502020104020203" pitchFamily="34" charset="77"/>
              </a:rPr>
              <a:t>––  Does not obscure vision of the screen. </a:t>
            </a:r>
            <a:endParaRPr lang="en-IN" sz="1100" cap="none" dirty="0">
              <a:effectLst/>
              <a:latin typeface="Gill Sans MT" panose="020B0502020104020203" pitchFamily="34" charset="77"/>
            </a:endParaRPr>
          </a:p>
          <a:p>
            <a:pPr marL="0" indent="0" fontAlgn="auto">
              <a:buNone/>
            </a:pPr>
            <a:r>
              <a:rPr lang="en-IN" sz="1600" cap="none" dirty="0">
                <a:effectLst/>
                <a:latin typeface="Gill Sans MT" panose="020B0502020104020203" pitchFamily="34" charset="77"/>
              </a:rPr>
              <a:t>Disadvantages:</a:t>
            </a:r>
            <a:br>
              <a:rPr lang="en-IN" sz="1600" cap="none" dirty="0">
                <a:effectLst/>
                <a:latin typeface="Gill Sans MT" panose="020B0502020104020203" pitchFamily="34" charset="77"/>
              </a:rPr>
            </a:br>
            <a:r>
              <a:rPr lang="en-IN" sz="1600" cap="none" dirty="0">
                <a:effectLst/>
                <a:latin typeface="Gill Sans MT" panose="020B0502020104020203" pitchFamily="34" charset="77"/>
              </a:rPr>
              <a:t>–– movement is indirect, in a plane different from screen. </a:t>
            </a:r>
          </a:p>
          <a:p>
            <a:pPr marL="0" indent="0" fontAlgn="auto">
              <a:buNone/>
            </a:pPr>
            <a:r>
              <a:rPr lang="en-IN" sz="1600" cap="none" dirty="0">
                <a:effectLst/>
                <a:latin typeface="Gill Sans MT" panose="020B0502020104020203" pitchFamily="34" charset="77"/>
              </a:rPr>
              <a:t>–– Requires hand to be removed from keyboard.</a:t>
            </a:r>
            <a:br>
              <a:rPr lang="en-IN" sz="1600" cap="none" dirty="0">
                <a:effectLst/>
                <a:latin typeface="Gill Sans MT" panose="020B0502020104020203" pitchFamily="34" charset="77"/>
              </a:rPr>
            </a:br>
            <a:r>
              <a:rPr lang="en-IN" sz="1600" cap="none" dirty="0">
                <a:effectLst/>
                <a:latin typeface="Gill Sans MT" panose="020B0502020104020203" pitchFamily="34" charset="77"/>
              </a:rPr>
              <a:t>–– Requires additional desk space.</a:t>
            </a:r>
            <a:br>
              <a:rPr lang="en-IN" sz="1600" cap="none" dirty="0">
                <a:effectLst/>
                <a:latin typeface="Gill Sans MT" panose="020B0502020104020203" pitchFamily="34" charset="77"/>
              </a:rPr>
            </a:br>
            <a:r>
              <a:rPr lang="en-IN" sz="1600" cap="none" dirty="0">
                <a:effectLst/>
                <a:latin typeface="Gill Sans MT" panose="020B0502020104020203" pitchFamily="34" charset="77"/>
              </a:rPr>
              <a:t>–– May require long movement distances.</a:t>
            </a:r>
            <a:br>
              <a:rPr lang="en-IN" sz="1600" cap="none" dirty="0">
                <a:effectLst/>
                <a:latin typeface="Gill Sans MT" panose="020B0502020104020203" pitchFamily="34" charset="77"/>
              </a:rPr>
            </a:br>
            <a:r>
              <a:rPr lang="en-IN" sz="1600" cap="none" dirty="0">
                <a:effectLst/>
                <a:latin typeface="Gill Sans MT" panose="020B0502020104020203" pitchFamily="34" charset="77"/>
              </a:rPr>
              <a:t>–– Requires a degree of eye-hand coordination. </a:t>
            </a:r>
            <a:endParaRPr lang="en-IN" sz="1100" cap="none" dirty="0">
              <a:effectLst/>
              <a:latin typeface="Gill Sans MT" panose="020B0502020104020203" pitchFamily="34" charset="77"/>
            </a:endParaRPr>
          </a:p>
          <a:p>
            <a:pPr marL="0" indent="0">
              <a:buNone/>
            </a:pPr>
            <a:endParaRPr lang="en-US" sz="4400" cap="none" dirty="0">
              <a:latin typeface="Gill Sans MT" panose="020B0502020104020203" pitchFamily="34" charset="77"/>
            </a:endParaRPr>
          </a:p>
        </p:txBody>
      </p:sp>
    </p:spTree>
    <p:extLst>
      <p:ext uri="{BB962C8B-B14F-4D97-AF65-F5344CB8AC3E}">
        <p14:creationId xmlns:p14="http://schemas.microsoft.com/office/powerpoint/2010/main" val="422466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2802-FFA7-3D07-A50B-05284242201A}"/>
              </a:ext>
            </a:extLst>
          </p:cNvPr>
          <p:cNvSpPr>
            <a:spLocks noGrp="1"/>
          </p:cNvSpPr>
          <p:nvPr>
            <p:ph type="title"/>
          </p:nvPr>
        </p:nvSpPr>
        <p:spPr>
          <a:xfrm>
            <a:off x="913775" y="158496"/>
            <a:ext cx="10364451" cy="908306"/>
          </a:xfrm>
        </p:spPr>
        <p:txBody>
          <a:bodyPr>
            <a:normAutofit/>
          </a:bodyPr>
          <a:lstStyle/>
          <a:p>
            <a:r>
              <a:rPr lang="en-IN" sz="1800" b="1" i="1" dirty="0">
                <a:solidFill>
                  <a:srgbClr val="FF0000"/>
                </a:solidFill>
                <a:effectLst/>
                <a:latin typeface="Formata"/>
              </a:rPr>
              <a:t>Keyboard </a:t>
            </a:r>
            <a:br>
              <a:rPr lang="en-IN" dirty="0">
                <a:effectLst/>
              </a:rPr>
            </a:br>
            <a:endParaRPr lang="en-US" dirty="0"/>
          </a:p>
        </p:txBody>
      </p:sp>
      <p:sp>
        <p:nvSpPr>
          <p:cNvPr id="3" name="Content Placeholder 2">
            <a:extLst>
              <a:ext uri="{FF2B5EF4-FFF2-40B4-BE49-F238E27FC236}">
                <a16:creationId xmlns:a16="http://schemas.microsoft.com/office/drawing/2014/main" id="{47E0EB25-7BC7-E1E6-4204-C7E56E3D5042}"/>
              </a:ext>
            </a:extLst>
          </p:cNvPr>
          <p:cNvSpPr>
            <a:spLocks noGrp="1"/>
          </p:cNvSpPr>
          <p:nvPr>
            <p:ph sz="quarter" idx="13"/>
          </p:nvPr>
        </p:nvSpPr>
        <p:spPr>
          <a:xfrm>
            <a:off x="913774" y="609600"/>
            <a:ext cx="11107538" cy="6248400"/>
          </a:xfrm>
        </p:spPr>
        <p:txBody>
          <a:bodyPr>
            <a:normAutofit fontScale="85000" lnSpcReduction="20000"/>
          </a:bodyPr>
          <a:lstStyle/>
          <a:p>
            <a:pPr marL="0" indent="0" fontAlgn="auto">
              <a:buNone/>
            </a:pPr>
            <a:r>
              <a:rPr lang="en-IN" sz="1500" cap="none" dirty="0">
                <a:effectLst/>
                <a:latin typeface="Gill Sans MT" panose="020B0502020104020203" pitchFamily="34" charset="77"/>
              </a:rPr>
              <a:t>Description:</a:t>
            </a:r>
            <a:br>
              <a:rPr lang="en-IN" sz="1500" cap="none" dirty="0">
                <a:effectLst/>
                <a:latin typeface="Gill Sans MT" panose="020B0502020104020203" pitchFamily="34" charset="77"/>
              </a:rPr>
            </a:br>
            <a:r>
              <a:rPr lang="en-IN" sz="1500" cap="none" dirty="0">
                <a:effectLst/>
                <a:latin typeface="Gill Sans MT" panose="020B0502020104020203" pitchFamily="34" charset="77"/>
              </a:rPr>
              <a:t>–– standard typewriter keyboard and cursor movement keys. </a:t>
            </a:r>
          </a:p>
          <a:p>
            <a:pPr marL="0" indent="0" fontAlgn="auto">
              <a:buNone/>
            </a:pPr>
            <a:r>
              <a:rPr lang="en-IN" sz="1500" cap="none" dirty="0">
                <a:effectLst/>
                <a:latin typeface="Gill Sans MT" panose="020B0502020104020203" pitchFamily="34" charset="77"/>
              </a:rPr>
              <a:t>Advantages: </a:t>
            </a:r>
          </a:p>
          <a:p>
            <a:pPr marL="457200" lvl="1" indent="0" fontAlgn="auto">
              <a:buNone/>
            </a:pPr>
            <a:r>
              <a:rPr lang="en-IN" sz="1500" cap="none" dirty="0">
                <a:effectLst/>
                <a:latin typeface="Gill Sans MT" panose="020B0502020104020203" pitchFamily="34" charset="77"/>
              </a:rPr>
              <a:t>––  familiar. </a:t>
            </a:r>
          </a:p>
          <a:p>
            <a:pPr marL="457200" lvl="1" indent="0" fontAlgn="auto">
              <a:buNone/>
            </a:pPr>
            <a:r>
              <a:rPr lang="en-IN" sz="1500" cap="none" dirty="0">
                <a:effectLst/>
                <a:latin typeface="Gill Sans MT" panose="020B0502020104020203" pitchFamily="34" charset="77"/>
              </a:rPr>
              <a:t>––  Accurate. </a:t>
            </a:r>
          </a:p>
          <a:p>
            <a:pPr marL="457200" lvl="1" indent="0" fontAlgn="auto">
              <a:buNone/>
            </a:pPr>
            <a:r>
              <a:rPr lang="en-IN" sz="1500" cap="none" dirty="0">
                <a:effectLst/>
                <a:latin typeface="Gill Sans MT" panose="020B0502020104020203" pitchFamily="34" charset="77"/>
              </a:rPr>
              <a:t>––  Does not take up additional desk space. </a:t>
            </a:r>
          </a:p>
          <a:p>
            <a:pPr marL="457200" lvl="1" indent="0" fontAlgn="auto">
              <a:buNone/>
            </a:pPr>
            <a:r>
              <a:rPr lang="en-IN" sz="1500" cap="none" dirty="0">
                <a:effectLst/>
                <a:latin typeface="Gill Sans MT" panose="020B0502020104020203" pitchFamily="34" charset="77"/>
              </a:rPr>
              <a:t>––  Very useful for </a:t>
            </a:r>
          </a:p>
          <a:p>
            <a:pPr marL="914400" lvl="2" indent="0" fontAlgn="auto">
              <a:buNone/>
            </a:pPr>
            <a:r>
              <a:rPr lang="en-IN" sz="1500" cap="none" dirty="0">
                <a:effectLst/>
                <a:latin typeface="Gill Sans MT" panose="020B0502020104020203" pitchFamily="34" charset="77"/>
              </a:rPr>
              <a:t>Entering text and alphanumeric data. </a:t>
            </a:r>
          </a:p>
          <a:p>
            <a:pPr marL="914400" lvl="2" indent="0" fontAlgn="auto">
              <a:buNone/>
            </a:pPr>
            <a:r>
              <a:rPr lang="en-IN" sz="1500" cap="none" dirty="0">
                <a:effectLst/>
                <a:latin typeface="Gill Sans MT" panose="020B0502020104020203" pitchFamily="34" charset="77"/>
              </a:rPr>
              <a:t>Editing text and alphanumeric data. </a:t>
            </a:r>
          </a:p>
          <a:p>
            <a:pPr marL="914400" lvl="2" indent="0" fontAlgn="auto">
              <a:buNone/>
            </a:pPr>
            <a:r>
              <a:rPr lang="en-IN" sz="1500" cap="none" dirty="0">
                <a:effectLst/>
                <a:latin typeface="Gill Sans MT" panose="020B0502020104020203" pitchFamily="34" charset="77"/>
              </a:rPr>
              <a:t>Keyed shortcuts — accelerators. </a:t>
            </a:r>
          </a:p>
          <a:p>
            <a:pPr marL="914400" lvl="2" indent="0" fontAlgn="auto">
              <a:buNone/>
            </a:pPr>
            <a:r>
              <a:rPr lang="en-IN" sz="1500" cap="none" dirty="0">
                <a:effectLst/>
                <a:latin typeface="Gill Sans MT" panose="020B0502020104020203" pitchFamily="34" charset="77"/>
              </a:rPr>
              <a:t>Keyboard mnemonics — equivalents. </a:t>
            </a:r>
          </a:p>
          <a:p>
            <a:pPr marL="457200" lvl="1" indent="0" fontAlgn="auto">
              <a:buNone/>
            </a:pPr>
            <a:r>
              <a:rPr lang="en-IN" sz="1500" cap="none" dirty="0">
                <a:effectLst/>
                <a:latin typeface="Gill Sans MT" panose="020B0502020104020203" pitchFamily="34" charset="77"/>
              </a:rPr>
              <a:t>––  Advantageous for </a:t>
            </a:r>
          </a:p>
          <a:p>
            <a:pPr marL="914400" lvl="2" indent="0" fontAlgn="auto">
              <a:buNone/>
            </a:pPr>
            <a:r>
              <a:rPr lang="en-IN" sz="1500" cap="none" dirty="0">
                <a:effectLst/>
                <a:latin typeface="Gill Sans MT" panose="020B0502020104020203" pitchFamily="34" charset="77"/>
              </a:rPr>
              <a:t>Performing actions when less than three mouse buttons exist. </a:t>
            </a:r>
          </a:p>
          <a:p>
            <a:pPr marL="914400" lvl="2" indent="0" fontAlgn="auto">
              <a:buNone/>
            </a:pPr>
            <a:r>
              <a:rPr lang="en-IN" sz="1500" cap="none" dirty="0">
                <a:effectLst/>
                <a:latin typeface="Gill Sans MT" panose="020B0502020104020203" pitchFamily="34" charset="77"/>
              </a:rPr>
              <a:t>Use with very large screens. </a:t>
            </a:r>
          </a:p>
          <a:p>
            <a:pPr marL="914400" lvl="2" indent="0" fontAlgn="auto">
              <a:buNone/>
            </a:pPr>
            <a:r>
              <a:rPr lang="en-IN" sz="1500" cap="none" dirty="0">
                <a:effectLst/>
                <a:latin typeface="Gill Sans MT" panose="020B0502020104020203" pitchFamily="34" charset="77"/>
              </a:rPr>
              <a:t>Touch typists. </a:t>
            </a:r>
          </a:p>
          <a:p>
            <a:pPr marL="0" indent="0" fontAlgn="auto">
              <a:buNone/>
            </a:pPr>
            <a:r>
              <a:rPr lang="en-IN" sz="1500" cap="none" dirty="0">
                <a:effectLst/>
                <a:latin typeface="Gill Sans MT" panose="020B0502020104020203" pitchFamily="34" charset="77"/>
              </a:rPr>
              <a:t>Disadvantages: </a:t>
            </a:r>
          </a:p>
          <a:p>
            <a:pPr marL="457200" lvl="1" indent="0" fontAlgn="auto">
              <a:buNone/>
            </a:pPr>
            <a:r>
              <a:rPr lang="en-IN" sz="1500" cap="none" dirty="0">
                <a:effectLst/>
                <a:latin typeface="Gill Sans MT" panose="020B0502020104020203" pitchFamily="34" charset="77"/>
              </a:rPr>
              <a:t>––  slow for non-touch-typists. </a:t>
            </a:r>
          </a:p>
          <a:p>
            <a:pPr marL="457200" lvl="1" indent="0" fontAlgn="auto">
              <a:buNone/>
            </a:pPr>
            <a:r>
              <a:rPr lang="en-IN" sz="1500" cap="none" dirty="0">
                <a:effectLst/>
                <a:latin typeface="Gill Sans MT" panose="020B0502020104020203" pitchFamily="34" charset="77"/>
              </a:rPr>
              <a:t>––  Can be over-elaborate. </a:t>
            </a:r>
          </a:p>
          <a:p>
            <a:pPr marL="457200" lvl="1" indent="0" fontAlgn="auto">
              <a:buNone/>
            </a:pPr>
            <a:r>
              <a:rPr lang="en-IN" sz="1500" cap="none" dirty="0">
                <a:effectLst/>
                <a:latin typeface="Gill Sans MT" panose="020B0502020104020203" pitchFamily="34" charset="77"/>
              </a:rPr>
              <a:t>––  Slower than other devices in pointing. </a:t>
            </a:r>
          </a:p>
          <a:p>
            <a:pPr marL="457200" lvl="1" indent="0" fontAlgn="auto">
              <a:buNone/>
            </a:pPr>
            <a:r>
              <a:rPr lang="en-IN" sz="1500" cap="none" dirty="0">
                <a:effectLst/>
                <a:latin typeface="Gill Sans MT" panose="020B0502020104020203" pitchFamily="34" charset="77"/>
              </a:rPr>
              <a:t>––  Requires discrete actions to operate. </a:t>
            </a:r>
          </a:p>
          <a:p>
            <a:pPr marL="457200" lvl="1" indent="0" fontAlgn="auto">
              <a:buNone/>
            </a:pPr>
            <a:r>
              <a:rPr lang="en-IN" sz="1500" cap="none" dirty="0">
                <a:effectLst/>
                <a:latin typeface="Gill Sans MT" panose="020B0502020104020203" pitchFamily="34" charset="77"/>
              </a:rPr>
              <a:t>––  No direct relationship between finger or hand movement on the keys and cursor </a:t>
            </a:r>
          </a:p>
          <a:p>
            <a:pPr marL="457200" lvl="1" indent="0" fontAlgn="auto">
              <a:buNone/>
            </a:pPr>
            <a:r>
              <a:rPr lang="en-IN" sz="1500" cap="none" dirty="0">
                <a:effectLst/>
                <a:latin typeface="Gill Sans MT" panose="020B0502020104020203" pitchFamily="34" charset="77"/>
              </a:rPr>
              <a:t>Movement on screen in terms of speed and distance. </a:t>
            </a:r>
          </a:p>
          <a:p>
            <a:endParaRPr lang="en-US" dirty="0"/>
          </a:p>
        </p:txBody>
      </p:sp>
    </p:spTree>
    <p:extLst>
      <p:ext uri="{BB962C8B-B14F-4D97-AF65-F5344CB8AC3E}">
        <p14:creationId xmlns:p14="http://schemas.microsoft.com/office/powerpoint/2010/main" val="105918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307D-7549-9DCA-AA66-1269D3F663D1}"/>
              </a:ext>
            </a:extLst>
          </p:cNvPr>
          <p:cNvSpPr>
            <a:spLocks noGrp="1"/>
          </p:cNvSpPr>
          <p:nvPr>
            <p:ph type="title"/>
          </p:nvPr>
        </p:nvSpPr>
        <p:spPr>
          <a:xfrm>
            <a:off x="913774" y="1"/>
            <a:ext cx="10364451" cy="902208"/>
          </a:xfrm>
        </p:spPr>
        <p:txBody>
          <a:bodyPr/>
          <a:lstStyle/>
          <a:p>
            <a:r>
              <a:rPr lang="en-IN" sz="1800" b="1" i="1" dirty="0">
                <a:solidFill>
                  <a:srgbClr val="FF0000"/>
                </a:solidFill>
                <a:effectLst/>
                <a:latin typeface="Gill Sans MT" panose="020B0502020104020203" pitchFamily="34" charset="77"/>
              </a:rPr>
              <a:t>Guidelines for Selecting the Proper Input Device </a:t>
            </a:r>
            <a:br>
              <a:rPr lang="en-IN" dirty="0">
                <a:effectLst/>
              </a:rPr>
            </a:br>
            <a:endParaRPr lang="en-US" dirty="0"/>
          </a:p>
        </p:txBody>
      </p:sp>
      <p:sp>
        <p:nvSpPr>
          <p:cNvPr id="3" name="Content Placeholder 2">
            <a:extLst>
              <a:ext uri="{FF2B5EF4-FFF2-40B4-BE49-F238E27FC236}">
                <a16:creationId xmlns:a16="http://schemas.microsoft.com/office/drawing/2014/main" id="{0A94B42C-DD62-17D5-14B0-58DB88AEDCAD}"/>
              </a:ext>
            </a:extLst>
          </p:cNvPr>
          <p:cNvSpPr>
            <a:spLocks noGrp="1"/>
          </p:cNvSpPr>
          <p:nvPr>
            <p:ph sz="quarter" idx="13"/>
          </p:nvPr>
        </p:nvSpPr>
        <p:spPr>
          <a:xfrm>
            <a:off x="913774" y="426720"/>
            <a:ext cx="10363826" cy="6431280"/>
          </a:xfrm>
        </p:spPr>
        <p:txBody>
          <a:bodyPr>
            <a:normAutofit/>
          </a:bodyPr>
          <a:lstStyle/>
          <a:p>
            <a:pPr marL="0" indent="0">
              <a:buNone/>
            </a:pPr>
            <a:r>
              <a:rPr lang="en-IN" sz="1100" cap="none" dirty="0">
                <a:effectLst/>
                <a:latin typeface="Gill Sans MT" panose="020B0502020104020203" pitchFamily="34" charset="77"/>
              </a:rPr>
              <a:t>■ </a:t>
            </a:r>
            <a:r>
              <a:rPr lang="en-IN" sz="1600" cap="none" dirty="0">
                <a:effectLst/>
                <a:latin typeface="Gill Sans MT" panose="020B0502020104020203" pitchFamily="34" charset="77"/>
              </a:rPr>
              <a:t>Consider the characteristics of the task. </a:t>
            </a:r>
            <a:endParaRPr lang="en-IN" sz="4000" cap="none" dirty="0">
              <a:latin typeface="Gill Sans MT" panose="020B0502020104020203" pitchFamily="34" charset="77"/>
            </a:endParaRPr>
          </a:p>
          <a:p>
            <a:pPr marL="0" indent="0">
              <a:buNone/>
            </a:pPr>
            <a:r>
              <a:rPr lang="en-IN" sz="1600" cap="none" dirty="0">
                <a:effectLst/>
                <a:latin typeface="Gill Sans MT" panose="020B0502020104020203" pitchFamily="34" charset="77"/>
              </a:rPr>
              <a:t>—  Provide keyboards for tasks involving </a:t>
            </a:r>
            <a:endParaRPr lang="en-IN" sz="4000" cap="none" dirty="0">
              <a:effectLst/>
              <a:latin typeface="Gill Sans MT" panose="020B0502020104020203" pitchFamily="34" charset="77"/>
            </a:endParaRPr>
          </a:p>
          <a:p>
            <a:pPr marL="457200" lvl="1" indent="0">
              <a:buNone/>
            </a:pPr>
            <a:r>
              <a:rPr lang="en-IN" sz="1600" cap="none" dirty="0">
                <a:effectLst/>
                <a:latin typeface="Gill Sans MT" panose="020B0502020104020203" pitchFamily="34" charset="77"/>
              </a:rPr>
              <a:t>Heavy text entry and manipulation. </a:t>
            </a:r>
          </a:p>
          <a:p>
            <a:pPr marL="457200" lvl="1" indent="0">
              <a:buNone/>
            </a:pPr>
            <a:r>
              <a:rPr lang="en-IN" sz="1600" cap="none" dirty="0">
                <a:effectLst/>
                <a:latin typeface="Gill Sans MT" panose="020B0502020104020203" pitchFamily="34" charset="77"/>
              </a:rPr>
              <a:t>Movement through structured arrays consisting of a few discrete objects. </a:t>
            </a:r>
          </a:p>
          <a:p>
            <a:pPr marL="0" indent="0">
              <a:buNone/>
            </a:pPr>
            <a:r>
              <a:rPr lang="en-IN" sz="1600" cap="none" dirty="0">
                <a:effectLst/>
                <a:latin typeface="Gill Sans MT" panose="020B0502020104020203" pitchFamily="34" charset="77"/>
              </a:rPr>
              <a:t>—  Provide an alternative pointing device for graphical or drawing tasks. The following are some suggested best uses: </a:t>
            </a:r>
            <a:endParaRPr lang="en-IN" sz="4000" cap="none" dirty="0">
              <a:effectLst/>
              <a:latin typeface="Gill Sans MT" panose="020B0502020104020203" pitchFamily="34" charset="77"/>
            </a:endParaRPr>
          </a:p>
          <a:p>
            <a:pPr marL="457200" lvl="1" indent="0">
              <a:buNone/>
            </a:pPr>
            <a:r>
              <a:rPr lang="en-IN" sz="1600" cap="none" dirty="0">
                <a:effectLst/>
                <a:latin typeface="Gill Sans MT" panose="020B0502020104020203" pitchFamily="34" charset="77"/>
              </a:rPr>
              <a:t>Mouse — pointing, selecting, drawing, and dragging. </a:t>
            </a:r>
          </a:p>
          <a:p>
            <a:pPr marL="457200" lvl="1" indent="0">
              <a:buNone/>
            </a:pPr>
            <a:r>
              <a:rPr lang="en-IN" sz="1600" cap="none" dirty="0">
                <a:effectLst/>
                <a:latin typeface="Gill Sans MT" panose="020B0502020104020203" pitchFamily="34" charset="77"/>
              </a:rPr>
              <a:t>Joystick — selecting and tracking. </a:t>
            </a:r>
          </a:p>
          <a:p>
            <a:pPr marL="457200" lvl="1" indent="0">
              <a:buNone/>
            </a:pPr>
            <a:r>
              <a:rPr lang="en-IN" sz="1600" cap="none" dirty="0">
                <a:effectLst/>
                <a:latin typeface="Gill Sans MT" panose="020B0502020104020203" pitchFamily="34" charset="77"/>
              </a:rPr>
              <a:t>Trackball — pointing, selecting, and tracking. </a:t>
            </a:r>
          </a:p>
          <a:p>
            <a:pPr marL="457200" lvl="1" indent="0">
              <a:buNone/>
            </a:pPr>
            <a:r>
              <a:rPr lang="en-IN" sz="1600" cap="none" dirty="0">
                <a:effectLst/>
                <a:latin typeface="Gill Sans MT" panose="020B0502020104020203" pitchFamily="34" charset="77"/>
              </a:rPr>
              <a:t>Touch screen — pointing and selecting. </a:t>
            </a:r>
          </a:p>
          <a:p>
            <a:pPr marL="457200" lvl="1" indent="0">
              <a:buNone/>
            </a:pPr>
            <a:r>
              <a:rPr lang="en-IN" sz="1600" cap="none" dirty="0">
                <a:effectLst/>
                <a:latin typeface="Gill Sans MT" panose="020B0502020104020203" pitchFamily="34" charset="77"/>
              </a:rPr>
              <a:t>Graphic tablet — pointing, selecting, drawing, and dragging. </a:t>
            </a:r>
          </a:p>
          <a:p>
            <a:pPr marL="0" indent="0">
              <a:buNone/>
            </a:pPr>
            <a:r>
              <a:rPr lang="en-IN" sz="1600" cap="none" dirty="0">
                <a:effectLst/>
                <a:latin typeface="Gill Sans MT" panose="020B0502020104020203" pitchFamily="34" charset="77"/>
              </a:rPr>
              <a:t>—  Provide touch screens under the following conditions: </a:t>
            </a:r>
            <a:endParaRPr lang="en-IN" sz="4000" cap="none" dirty="0">
              <a:effectLst/>
              <a:latin typeface="Gill Sans MT" panose="020B0502020104020203" pitchFamily="34" charset="77"/>
            </a:endParaRPr>
          </a:p>
          <a:p>
            <a:pPr marL="457200" lvl="1" indent="0">
              <a:buNone/>
            </a:pPr>
            <a:r>
              <a:rPr lang="en-IN" sz="1600" cap="none" dirty="0">
                <a:effectLst/>
                <a:latin typeface="Gill Sans MT" panose="020B0502020104020203" pitchFamily="34" charset="77"/>
              </a:rPr>
              <a:t>The opportunity for training is minimal. </a:t>
            </a:r>
          </a:p>
          <a:p>
            <a:pPr marL="457200" lvl="1" indent="0">
              <a:buNone/>
            </a:pPr>
            <a:r>
              <a:rPr lang="en-IN" sz="1600" cap="none" dirty="0">
                <a:effectLst/>
                <a:latin typeface="Gill Sans MT" panose="020B0502020104020203" pitchFamily="34" charset="77"/>
              </a:rPr>
              <a:t>Targets are large, discrete, and spread out. </a:t>
            </a:r>
          </a:p>
          <a:p>
            <a:pPr marL="457200" lvl="1" indent="0">
              <a:buNone/>
            </a:pPr>
            <a:r>
              <a:rPr lang="en-IN" sz="1600" cap="none" dirty="0">
                <a:effectLst/>
                <a:latin typeface="Gill Sans MT" panose="020B0502020104020203" pitchFamily="34" charset="77"/>
              </a:rPr>
              <a:t>Frequency of use is low. </a:t>
            </a:r>
          </a:p>
          <a:p>
            <a:pPr marL="457200" lvl="1" indent="0">
              <a:buNone/>
            </a:pPr>
            <a:r>
              <a:rPr lang="en-IN" sz="1600" cap="none" dirty="0">
                <a:effectLst/>
                <a:latin typeface="Gill Sans MT" panose="020B0502020104020203" pitchFamily="34" charset="77"/>
              </a:rPr>
              <a:t>Desk space is at a premium. </a:t>
            </a:r>
          </a:p>
          <a:p>
            <a:pPr marL="457200" lvl="1" indent="0">
              <a:buNone/>
            </a:pPr>
            <a:r>
              <a:rPr lang="en-IN" sz="1600" cap="none" dirty="0">
                <a:effectLst/>
                <a:latin typeface="Gill Sans MT" panose="020B0502020104020203" pitchFamily="34" charset="77"/>
              </a:rPr>
              <a:t>Little or no text input requirement exists. </a:t>
            </a:r>
          </a:p>
          <a:p>
            <a:endParaRPr lang="en-US" dirty="0"/>
          </a:p>
        </p:txBody>
      </p:sp>
    </p:spTree>
    <p:extLst>
      <p:ext uri="{BB962C8B-B14F-4D97-AF65-F5344CB8AC3E}">
        <p14:creationId xmlns:p14="http://schemas.microsoft.com/office/powerpoint/2010/main" val="947456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307D-7549-9DCA-AA66-1269D3F663D1}"/>
              </a:ext>
            </a:extLst>
          </p:cNvPr>
          <p:cNvSpPr>
            <a:spLocks noGrp="1"/>
          </p:cNvSpPr>
          <p:nvPr>
            <p:ph type="title"/>
          </p:nvPr>
        </p:nvSpPr>
        <p:spPr>
          <a:xfrm>
            <a:off x="913774" y="1"/>
            <a:ext cx="10364451" cy="902208"/>
          </a:xfrm>
        </p:spPr>
        <p:txBody>
          <a:bodyPr/>
          <a:lstStyle/>
          <a:p>
            <a:r>
              <a:rPr lang="en-IN" sz="1800" b="1" i="1" dirty="0">
                <a:solidFill>
                  <a:srgbClr val="FF0000"/>
                </a:solidFill>
                <a:effectLst/>
                <a:latin typeface="Gill Sans MT" panose="020B0502020104020203" pitchFamily="34" charset="77"/>
              </a:rPr>
              <a:t>Guidelines for Selecting the Proper Input Device </a:t>
            </a:r>
            <a:br>
              <a:rPr lang="en-IN" dirty="0">
                <a:effectLst/>
              </a:rPr>
            </a:br>
            <a:endParaRPr lang="en-US" dirty="0"/>
          </a:p>
        </p:txBody>
      </p:sp>
      <p:sp>
        <p:nvSpPr>
          <p:cNvPr id="3" name="Content Placeholder 2">
            <a:extLst>
              <a:ext uri="{FF2B5EF4-FFF2-40B4-BE49-F238E27FC236}">
                <a16:creationId xmlns:a16="http://schemas.microsoft.com/office/drawing/2014/main" id="{0A94B42C-DD62-17D5-14B0-58DB88AEDCAD}"/>
              </a:ext>
            </a:extLst>
          </p:cNvPr>
          <p:cNvSpPr>
            <a:spLocks noGrp="1"/>
          </p:cNvSpPr>
          <p:nvPr>
            <p:ph sz="quarter" idx="13"/>
          </p:nvPr>
        </p:nvSpPr>
        <p:spPr>
          <a:xfrm>
            <a:off x="913774" y="426720"/>
            <a:ext cx="10363826" cy="6431280"/>
          </a:xfrm>
        </p:spPr>
        <p:txBody>
          <a:bodyPr>
            <a:normAutofit/>
          </a:bodyPr>
          <a:lstStyle/>
          <a:p>
            <a:r>
              <a:rPr lang="en-IN" sz="1800" cap="none" dirty="0">
                <a:effectLst/>
                <a:latin typeface="Gill Sans MT" panose="020B0502020104020203" pitchFamily="34" charset="77"/>
              </a:rPr>
              <a:t>Consider user characteristics and preferences. </a:t>
            </a:r>
          </a:p>
          <a:p>
            <a:pPr marL="0" indent="0">
              <a:buNone/>
            </a:pPr>
            <a:r>
              <a:rPr lang="en-IN" sz="1800" cap="none" dirty="0">
                <a:effectLst/>
                <a:latin typeface="Gill Sans MT" panose="020B0502020104020203" pitchFamily="34" charset="77"/>
              </a:rPr>
              <a:t>— Provide keyboards for touch typists. </a:t>
            </a:r>
          </a:p>
          <a:p>
            <a:r>
              <a:rPr lang="en-IN" sz="1800" cap="none" dirty="0">
                <a:effectLst/>
                <a:latin typeface="Gill Sans MT" panose="020B0502020104020203" pitchFamily="34" charset="77"/>
              </a:rPr>
              <a:t>Consider the characteristics of the environment. </a:t>
            </a:r>
          </a:p>
          <a:p>
            <a:r>
              <a:rPr lang="en-IN" sz="1800" cap="none" dirty="0">
                <a:effectLst/>
                <a:latin typeface="Gill Sans MT" panose="020B0502020104020203" pitchFamily="34" charset="77"/>
              </a:rPr>
              <a:t>Consider the characteristics of the hardware. </a:t>
            </a:r>
          </a:p>
          <a:p>
            <a:r>
              <a:rPr lang="en-IN" sz="1800" cap="none" dirty="0">
                <a:effectLst/>
                <a:latin typeface="Gill Sans MT" panose="020B0502020104020203" pitchFamily="34" charset="77"/>
              </a:rPr>
              <a:t>Consider the characteristics of the device in relation to the application. </a:t>
            </a:r>
          </a:p>
          <a:p>
            <a:r>
              <a:rPr lang="en-IN" sz="1800" cap="none" dirty="0">
                <a:effectLst/>
                <a:latin typeface="Gill Sans MT" panose="020B0502020104020203" pitchFamily="34" charset="77"/>
              </a:rPr>
              <a:t>Provide flexibility. </a:t>
            </a:r>
          </a:p>
          <a:p>
            <a:r>
              <a:rPr lang="en-IN" sz="1800" cap="none" dirty="0">
                <a:effectLst/>
                <a:latin typeface="Gill Sans MT" panose="020B0502020104020203" pitchFamily="34" charset="77"/>
              </a:rPr>
              <a:t>Minimize eye and hand movements between devices. </a:t>
            </a:r>
          </a:p>
          <a:p>
            <a:endParaRPr lang="en-US" dirty="0"/>
          </a:p>
        </p:txBody>
      </p:sp>
    </p:spTree>
    <p:extLst>
      <p:ext uri="{BB962C8B-B14F-4D97-AF65-F5344CB8AC3E}">
        <p14:creationId xmlns:p14="http://schemas.microsoft.com/office/powerpoint/2010/main" val="3372132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83F-F047-33BE-B4A6-F9D6BD437723}"/>
              </a:ext>
            </a:extLst>
          </p:cNvPr>
          <p:cNvSpPr>
            <a:spLocks noGrp="1"/>
          </p:cNvSpPr>
          <p:nvPr>
            <p:ph type="title"/>
          </p:nvPr>
        </p:nvSpPr>
        <p:spPr>
          <a:xfrm>
            <a:off x="913775" y="1"/>
            <a:ext cx="10364451" cy="1066800"/>
          </a:xfrm>
        </p:spPr>
        <p:txBody>
          <a:bodyPr/>
          <a:lstStyle/>
          <a:p>
            <a:r>
              <a:rPr lang="en-IN" sz="1800" b="1" dirty="0">
                <a:solidFill>
                  <a:srgbClr val="FF0000"/>
                </a:solidFill>
                <a:effectLst/>
                <a:latin typeface="Gill Sans MT" panose="020B0502020104020203" pitchFamily="34" charset="77"/>
              </a:rPr>
              <a:t>Output Devices </a:t>
            </a:r>
            <a:br>
              <a:rPr lang="en-IN" dirty="0"/>
            </a:br>
            <a:endParaRPr lang="en-US" dirty="0"/>
          </a:p>
        </p:txBody>
      </p:sp>
      <p:sp>
        <p:nvSpPr>
          <p:cNvPr id="3" name="Content Placeholder 2">
            <a:extLst>
              <a:ext uri="{FF2B5EF4-FFF2-40B4-BE49-F238E27FC236}">
                <a16:creationId xmlns:a16="http://schemas.microsoft.com/office/drawing/2014/main" id="{8731369A-407C-A7E8-48F9-9287BF695292}"/>
              </a:ext>
            </a:extLst>
          </p:cNvPr>
          <p:cNvSpPr>
            <a:spLocks noGrp="1"/>
          </p:cNvSpPr>
          <p:nvPr>
            <p:ph sz="quarter" idx="13"/>
          </p:nvPr>
        </p:nvSpPr>
        <p:spPr>
          <a:xfrm>
            <a:off x="402336" y="533401"/>
            <a:ext cx="10607040" cy="5254751"/>
          </a:xfrm>
        </p:spPr>
        <p:txBody>
          <a:bodyPr>
            <a:normAutofit fontScale="85000" lnSpcReduction="20000"/>
          </a:bodyPr>
          <a:lstStyle/>
          <a:p>
            <a:r>
              <a:rPr lang="en-IN" sz="3200" cap="none" dirty="0">
                <a:effectLst/>
                <a:latin typeface="Gill Sans MT" panose="020B0502020104020203" pitchFamily="34" charset="77"/>
              </a:rPr>
              <a:t>The computer communicates to the user through output devices. The most common is the display screen. </a:t>
            </a:r>
            <a:endParaRPr lang="en-IN" sz="3600" cap="none" dirty="0">
              <a:latin typeface="Gill Sans MT" panose="020B0502020104020203" pitchFamily="34" charset="77"/>
            </a:endParaRPr>
          </a:p>
          <a:p>
            <a:pPr algn="just"/>
            <a:r>
              <a:rPr lang="en-IN" sz="3200" b="1" cap="none" dirty="0"/>
              <a:t>Screens:</a:t>
            </a:r>
          </a:p>
          <a:p>
            <a:pPr algn="just"/>
            <a:r>
              <a:rPr lang="en-IN" sz="3200" cap="none" dirty="0"/>
              <a:t>For many years, </a:t>
            </a:r>
            <a:r>
              <a:rPr lang="en-IN" sz="3200" b="1" cap="none" dirty="0"/>
              <a:t>cathode ray tube (CRT)</a:t>
            </a:r>
            <a:r>
              <a:rPr lang="en-IN" sz="3200" cap="none" dirty="0"/>
              <a:t> monitors were used. These monitors were bulky and heavy but provided good image quality. Over time, they improved to become flicker-free and provided sharp images, but their size and weight were a downside.</a:t>
            </a:r>
          </a:p>
          <a:p>
            <a:pPr algn="just"/>
            <a:r>
              <a:rPr lang="en-IN" sz="3200" cap="none" dirty="0"/>
              <a:t>Now, </a:t>
            </a:r>
            <a:r>
              <a:rPr lang="en-IN" sz="3200" b="1" cap="none" dirty="0"/>
              <a:t>liquid crystal display (lcd)</a:t>
            </a:r>
            <a:r>
              <a:rPr lang="en-IN" sz="3200" cap="none" dirty="0"/>
              <a:t> screens are much more common. They are thinner, lighter, and take up less space than </a:t>
            </a:r>
            <a:r>
              <a:rPr lang="en-IN" sz="3200" cap="none" dirty="0" err="1"/>
              <a:t>crts</a:t>
            </a:r>
            <a:r>
              <a:rPr lang="en-IN" sz="3200" cap="none" dirty="0"/>
              <a:t>, making them more portable and easier to use in small spaces. Lcds also consume less power and are affordable.</a:t>
            </a:r>
          </a:p>
          <a:p>
            <a:endParaRPr lang="en-US" sz="3600" dirty="0"/>
          </a:p>
        </p:txBody>
      </p:sp>
    </p:spTree>
    <p:extLst>
      <p:ext uri="{BB962C8B-B14F-4D97-AF65-F5344CB8AC3E}">
        <p14:creationId xmlns:p14="http://schemas.microsoft.com/office/powerpoint/2010/main" val="109266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613736" y="-426615"/>
            <a:ext cx="10364451" cy="1596177"/>
          </a:xfrm>
        </p:spPr>
        <p:txBody>
          <a:bodyPr/>
          <a:lstStyle/>
          <a:p>
            <a:r>
              <a:rPr lang="en-IN" sz="3200" cap="none" dirty="0"/>
              <a:t>Advantages </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614361" y="714375"/>
            <a:ext cx="10363826" cy="5972175"/>
          </a:xfrm>
        </p:spPr>
        <p:txBody>
          <a:bodyPr>
            <a:normAutofit fontScale="62500" lnSpcReduction="20000"/>
          </a:bodyPr>
          <a:lstStyle/>
          <a:p>
            <a:r>
              <a:rPr lang="en-IN" sz="5100" b="1" cap="none" dirty="0"/>
              <a:t>Reminding:</a:t>
            </a:r>
          </a:p>
          <a:p>
            <a:r>
              <a:rPr lang="en-IN" sz="5100" cap="none" dirty="0"/>
              <a:t>Windows can serve as reminders by displaying information that might be useful in the near future, such as menus, a history of actions, or important upcoming events.</a:t>
            </a:r>
          </a:p>
          <a:p>
            <a:r>
              <a:rPr lang="en-IN" sz="5100" b="1" cap="none" dirty="0"/>
              <a:t>Monitoring:</a:t>
            </a:r>
          </a:p>
          <a:p>
            <a:r>
              <a:rPr lang="en-IN" sz="5100" cap="none" dirty="0"/>
              <a:t>Windows can be used to monitor changes, both internal and external. For example, users can observe how changes in one window affect another, or keep an eye on external data like stock prices while working on a different task.</a:t>
            </a:r>
          </a:p>
          <a:p>
            <a:pPr>
              <a:buFont typeface="Arial" panose="020B0604020202020204" pitchFamily="34" charset="0"/>
              <a:buChar char="•"/>
            </a:pPr>
            <a:endParaRPr lang="en-IN" sz="2800"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731055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83F-F047-33BE-B4A6-F9D6BD437723}"/>
              </a:ext>
            </a:extLst>
          </p:cNvPr>
          <p:cNvSpPr>
            <a:spLocks noGrp="1"/>
          </p:cNvSpPr>
          <p:nvPr>
            <p:ph type="title"/>
          </p:nvPr>
        </p:nvSpPr>
        <p:spPr>
          <a:xfrm>
            <a:off x="913775" y="1"/>
            <a:ext cx="10364451" cy="1066800"/>
          </a:xfrm>
        </p:spPr>
        <p:txBody>
          <a:bodyPr/>
          <a:lstStyle/>
          <a:p>
            <a:r>
              <a:rPr lang="en-IN" sz="1800" b="1" dirty="0">
                <a:solidFill>
                  <a:srgbClr val="FF0000"/>
                </a:solidFill>
                <a:effectLst/>
                <a:latin typeface="Gill Sans MT" panose="020B0502020104020203" pitchFamily="34" charset="77"/>
              </a:rPr>
              <a:t>Output Devices </a:t>
            </a:r>
            <a:br>
              <a:rPr lang="en-IN" dirty="0"/>
            </a:br>
            <a:endParaRPr lang="en-US" dirty="0"/>
          </a:p>
        </p:txBody>
      </p:sp>
      <p:sp>
        <p:nvSpPr>
          <p:cNvPr id="3" name="Content Placeholder 2">
            <a:extLst>
              <a:ext uri="{FF2B5EF4-FFF2-40B4-BE49-F238E27FC236}">
                <a16:creationId xmlns:a16="http://schemas.microsoft.com/office/drawing/2014/main" id="{8731369A-407C-A7E8-48F9-9287BF695292}"/>
              </a:ext>
            </a:extLst>
          </p:cNvPr>
          <p:cNvSpPr>
            <a:spLocks noGrp="1"/>
          </p:cNvSpPr>
          <p:nvPr>
            <p:ph sz="quarter" idx="13"/>
          </p:nvPr>
        </p:nvSpPr>
        <p:spPr>
          <a:xfrm>
            <a:off x="402336" y="533401"/>
            <a:ext cx="10607040" cy="5254751"/>
          </a:xfrm>
        </p:spPr>
        <p:txBody>
          <a:bodyPr>
            <a:normAutofit fontScale="92500" lnSpcReduction="20000"/>
          </a:bodyPr>
          <a:lstStyle/>
          <a:p>
            <a:r>
              <a:rPr lang="en-IN" sz="2800" cap="none" dirty="0"/>
              <a:t>When choosing a screen, consider:</a:t>
            </a:r>
          </a:p>
          <a:p>
            <a:pPr>
              <a:buFont typeface="Arial" panose="020B0604020202020204" pitchFamily="34" charset="0"/>
              <a:buChar char="•"/>
            </a:pPr>
            <a:r>
              <a:rPr lang="en-IN" sz="2800" b="1" cap="none" dirty="0"/>
              <a:t>Image quality</a:t>
            </a:r>
            <a:r>
              <a:rPr lang="en-IN" sz="2800" cap="none" dirty="0"/>
              <a:t>: if you work with graphics or photos, a high-resolution screen is better. For simple text work, a lower resolution might be fine.</a:t>
            </a:r>
          </a:p>
          <a:p>
            <a:pPr>
              <a:buFont typeface="Arial" panose="020B0604020202020204" pitchFamily="34" charset="0"/>
              <a:buChar char="•"/>
            </a:pPr>
            <a:r>
              <a:rPr lang="en-IN" sz="2800" b="1" cap="none" dirty="0" err="1"/>
              <a:t>Colors</a:t>
            </a:r>
            <a:r>
              <a:rPr lang="en-IN" sz="2800" cap="none" dirty="0"/>
              <a:t>: some applications need only basic </a:t>
            </a:r>
            <a:r>
              <a:rPr lang="en-IN" sz="2800" cap="none" dirty="0" err="1"/>
              <a:t>colors</a:t>
            </a:r>
            <a:r>
              <a:rPr lang="en-IN" sz="2800" cap="none" dirty="0"/>
              <a:t>, while others might need millions.</a:t>
            </a:r>
          </a:p>
          <a:p>
            <a:pPr>
              <a:buFont typeface="Arial" panose="020B0604020202020204" pitchFamily="34" charset="0"/>
              <a:buChar char="•"/>
            </a:pPr>
            <a:r>
              <a:rPr lang="en-IN" sz="2800" b="1" cap="none" dirty="0"/>
              <a:t>Size</a:t>
            </a:r>
            <a:r>
              <a:rPr lang="en-IN" sz="2800" cap="none" dirty="0"/>
              <a:t>: screen size is measured diagonally. Larger screens show more information, while smaller screens are useful for portable devices.</a:t>
            </a:r>
          </a:p>
          <a:p>
            <a:pPr>
              <a:buFont typeface="Arial" panose="020B0604020202020204" pitchFamily="34" charset="0"/>
              <a:buChar char="•"/>
            </a:pPr>
            <a:r>
              <a:rPr lang="en-IN" sz="2800" b="1" cap="none" dirty="0"/>
              <a:t>Portability</a:t>
            </a:r>
            <a:r>
              <a:rPr lang="en-IN" sz="2800" cap="none" dirty="0"/>
              <a:t>: lcds are easier to carry and use in different places compared to heavy </a:t>
            </a:r>
            <a:r>
              <a:rPr lang="en-IN" sz="2800" cap="none" dirty="0" err="1"/>
              <a:t>crts</a:t>
            </a:r>
            <a:r>
              <a:rPr lang="en-IN" sz="2800" cap="none" dirty="0"/>
              <a:t>.</a:t>
            </a:r>
          </a:p>
          <a:p>
            <a:pPr>
              <a:buFont typeface="Arial" panose="020B0604020202020204" pitchFamily="34" charset="0"/>
              <a:buChar char="•"/>
            </a:pPr>
            <a:r>
              <a:rPr lang="en-IN" sz="2800" b="1" cap="none" dirty="0"/>
              <a:t>Space</a:t>
            </a:r>
            <a:r>
              <a:rPr lang="en-IN" sz="2800" cap="none" dirty="0"/>
              <a:t>: lcds take up less desk space, which is helpful in crowded work environments.</a:t>
            </a:r>
          </a:p>
          <a:p>
            <a:endParaRPr lang="en-US" sz="3600" dirty="0"/>
          </a:p>
        </p:txBody>
      </p:sp>
    </p:spTree>
    <p:extLst>
      <p:ext uri="{BB962C8B-B14F-4D97-AF65-F5344CB8AC3E}">
        <p14:creationId xmlns:p14="http://schemas.microsoft.com/office/powerpoint/2010/main" val="3998905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83F-F047-33BE-B4A6-F9D6BD437723}"/>
              </a:ext>
            </a:extLst>
          </p:cNvPr>
          <p:cNvSpPr>
            <a:spLocks noGrp="1"/>
          </p:cNvSpPr>
          <p:nvPr>
            <p:ph type="title"/>
          </p:nvPr>
        </p:nvSpPr>
        <p:spPr>
          <a:xfrm>
            <a:off x="913775" y="1"/>
            <a:ext cx="10364451" cy="1066800"/>
          </a:xfrm>
        </p:spPr>
        <p:txBody>
          <a:bodyPr/>
          <a:lstStyle/>
          <a:p>
            <a:r>
              <a:rPr lang="en-IN" sz="1800" b="1" dirty="0">
                <a:solidFill>
                  <a:srgbClr val="FF0000"/>
                </a:solidFill>
                <a:effectLst/>
                <a:latin typeface="Gill Sans MT" panose="020B0502020104020203" pitchFamily="34" charset="77"/>
              </a:rPr>
              <a:t>Output Devices </a:t>
            </a:r>
            <a:br>
              <a:rPr lang="en-IN" dirty="0"/>
            </a:br>
            <a:endParaRPr lang="en-US" dirty="0"/>
          </a:p>
        </p:txBody>
      </p:sp>
      <p:sp>
        <p:nvSpPr>
          <p:cNvPr id="3" name="Content Placeholder 2">
            <a:extLst>
              <a:ext uri="{FF2B5EF4-FFF2-40B4-BE49-F238E27FC236}">
                <a16:creationId xmlns:a16="http://schemas.microsoft.com/office/drawing/2014/main" id="{8731369A-407C-A7E8-48F9-9287BF695292}"/>
              </a:ext>
            </a:extLst>
          </p:cNvPr>
          <p:cNvSpPr>
            <a:spLocks noGrp="1"/>
          </p:cNvSpPr>
          <p:nvPr>
            <p:ph sz="quarter" idx="13"/>
          </p:nvPr>
        </p:nvSpPr>
        <p:spPr>
          <a:xfrm>
            <a:off x="402336" y="533401"/>
            <a:ext cx="10607040" cy="5254751"/>
          </a:xfrm>
        </p:spPr>
        <p:txBody>
          <a:bodyPr>
            <a:normAutofit/>
          </a:bodyPr>
          <a:lstStyle/>
          <a:p>
            <a:r>
              <a:rPr lang="en-IN" sz="2400" b="1" cap="none" dirty="0"/>
              <a:t>Speakers:</a:t>
            </a:r>
          </a:p>
          <a:p>
            <a:r>
              <a:rPr lang="en-IN" sz="2400" cap="none" dirty="0"/>
              <a:t>Computers now can play sounds ranging from simple beeps to full music tracks and sound effects. Good speakers are important for clear sound, especially when you're listening to music or using speech recognition programs. The quality of the speaker should match the type of sound being played—better speakers for higher quality sounds.</a:t>
            </a:r>
          </a:p>
          <a:p>
            <a:endParaRPr lang="en-US" sz="3600" dirty="0"/>
          </a:p>
        </p:txBody>
      </p:sp>
    </p:spTree>
    <p:extLst>
      <p:ext uri="{BB962C8B-B14F-4D97-AF65-F5344CB8AC3E}">
        <p14:creationId xmlns:p14="http://schemas.microsoft.com/office/powerpoint/2010/main" val="260725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C19-2D7C-1BD7-8679-053049A30653}"/>
              </a:ext>
            </a:extLst>
          </p:cNvPr>
          <p:cNvSpPr>
            <a:spLocks noGrp="1"/>
          </p:cNvSpPr>
          <p:nvPr>
            <p:ph type="title"/>
          </p:nvPr>
        </p:nvSpPr>
        <p:spPr>
          <a:xfrm>
            <a:off x="613736" y="-426615"/>
            <a:ext cx="10364451" cy="1596177"/>
          </a:xfrm>
        </p:spPr>
        <p:txBody>
          <a:bodyPr/>
          <a:lstStyle/>
          <a:p>
            <a:r>
              <a:rPr lang="en-IN" sz="3200" cap="none" dirty="0"/>
              <a:t>Advantages </a:t>
            </a:r>
            <a:endParaRPr lang="en-US" dirty="0"/>
          </a:p>
        </p:txBody>
      </p:sp>
      <p:sp>
        <p:nvSpPr>
          <p:cNvPr id="3" name="Content Placeholder 2">
            <a:extLst>
              <a:ext uri="{FF2B5EF4-FFF2-40B4-BE49-F238E27FC236}">
                <a16:creationId xmlns:a16="http://schemas.microsoft.com/office/drawing/2014/main" id="{0346D3EE-6DE6-65ED-5C7C-ACEB8BB79EF2}"/>
              </a:ext>
            </a:extLst>
          </p:cNvPr>
          <p:cNvSpPr>
            <a:spLocks noGrp="1"/>
          </p:cNvSpPr>
          <p:nvPr>
            <p:ph sz="quarter" idx="13"/>
          </p:nvPr>
        </p:nvSpPr>
        <p:spPr>
          <a:xfrm>
            <a:off x="614360" y="714375"/>
            <a:ext cx="11387139" cy="5972175"/>
          </a:xfrm>
        </p:spPr>
        <p:txBody>
          <a:bodyPr>
            <a:normAutofit/>
          </a:bodyPr>
          <a:lstStyle/>
          <a:p>
            <a:r>
              <a:rPr lang="en-IN" sz="4000" b="1" cap="none" dirty="0"/>
              <a:t>Multiple representations of the same task:</a:t>
            </a:r>
            <a:endParaRPr lang="en-IN" sz="4000" cap="none" dirty="0"/>
          </a:p>
          <a:p>
            <a:pPr algn="just">
              <a:buFont typeface="Arial" panose="020B0604020202020204" pitchFamily="34" charset="0"/>
              <a:buChar char="•"/>
            </a:pPr>
            <a:r>
              <a:rPr lang="en-IN" sz="4000" cap="none" dirty="0"/>
              <a:t>The same task or data can be viewed in different ways through multiple windows. This could involve comparing different drafts of a document, viewing different versions of a screen, or displaying various graphical representations of the same data.</a:t>
            </a:r>
          </a:p>
          <a:p>
            <a:pPr>
              <a:buFont typeface="Arial" panose="020B0604020202020204" pitchFamily="34" charset="0"/>
              <a:buChar char="•"/>
            </a:pPr>
            <a:endParaRPr lang="en-IN" sz="2800" cap="none" dirty="0"/>
          </a:p>
          <a:p>
            <a:pPr marL="0" indent="0">
              <a:buNone/>
            </a:pPr>
            <a:endParaRPr lang="en-IN" sz="3200" cap="none" dirty="0"/>
          </a:p>
          <a:p>
            <a:pPr algn="just"/>
            <a:endParaRPr lang="en-IN" sz="3200" cap="none" dirty="0"/>
          </a:p>
        </p:txBody>
      </p:sp>
    </p:spTree>
    <p:extLst>
      <p:ext uri="{BB962C8B-B14F-4D97-AF65-F5344CB8AC3E}">
        <p14:creationId xmlns:p14="http://schemas.microsoft.com/office/powerpoint/2010/main" val="294708165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{D829901F-649E-D840-8A77-2B02A3990088}tf10001073</Template>
  <TotalTime>7232</TotalTime>
  <Words>7239</Words>
  <Application>Microsoft Macintosh PowerPoint</Application>
  <PresentationFormat>Widescreen</PresentationFormat>
  <Paragraphs>545</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Formata</vt:lpstr>
      <vt:lpstr>Gill Sans MT</vt:lpstr>
      <vt:lpstr>Palatino</vt:lpstr>
      <vt:lpstr>Tw Cen MT</vt:lpstr>
      <vt:lpstr>Wingdings</vt:lpstr>
      <vt:lpstr>ZapfDingbats</vt:lpstr>
      <vt:lpstr>Droplet</vt:lpstr>
      <vt:lpstr>unit-iv</vt:lpstr>
      <vt:lpstr>4.1 Window</vt:lpstr>
      <vt:lpstr>4.1 Window Characteristics  </vt:lpstr>
      <vt:lpstr>4.1 Window Characteristics  </vt:lpstr>
      <vt:lpstr>4.1 Advantages </vt:lpstr>
      <vt:lpstr>Advantages </vt:lpstr>
      <vt:lpstr>Advantages </vt:lpstr>
      <vt:lpstr>Advantages </vt:lpstr>
      <vt:lpstr>Advantages </vt:lpstr>
      <vt:lpstr>Constraints in Window System Design </vt:lpstr>
      <vt:lpstr>Constraints in Window System Design- historical considerations </vt:lpstr>
      <vt:lpstr>Constraints in Window System Design- historical considerations </vt:lpstr>
      <vt:lpstr>Constraints in Window System Design- historical considerations </vt:lpstr>
      <vt:lpstr> Constraints in Window System Design- hardware limitations,   </vt:lpstr>
      <vt:lpstr> Constraints in Window System Design- hardware limitations,   </vt:lpstr>
      <vt:lpstr> Constraints in Window System Design- human limitations,   </vt:lpstr>
      <vt:lpstr> Constraints in Window System Design- human limitations,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Components of A window  </vt:lpstr>
      <vt:lpstr>Window’s presentation styles </vt:lpstr>
      <vt:lpstr>Window’s presentation styles </vt:lpstr>
      <vt:lpstr>Window’s presentation styles </vt:lpstr>
      <vt:lpstr>Window’s presentation styles </vt:lpstr>
      <vt:lpstr>Window’s presentation styles </vt:lpstr>
      <vt:lpstr>Window’s presentation styles </vt:lpstr>
      <vt:lpstr>Window’s presentation styles </vt:lpstr>
      <vt:lpstr>Window’s presentation styles </vt:lpstr>
      <vt:lpstr>Window’s presentation styles </vt:lpstr>
      <vt:lpstr>Types of Windows   </vt:lpstr>
      <vt:lpstr>Types of Windows   </vt:lpstr>
      <vt:lpstr>Types of Windows   </vt:lpstr>
      <vt:lpstr>Types of Windows   </vt:lpstr>
      <vt:lpstr>Types of Windows   </vt:lpstr>
      <vt:lpstr>Types of Windows    </vt:lpstr>
      <vt:lpstr>  Types of Windows    </vt:lpstr>
      <vt:lpstr>   </vt:lpstr>
      <vt:lpstr>    </vt:lpstr>
      <vt:lpstr>PowerPoint Presentation</vt:lpstr>
      <vt:lpstr>    </vt:lpstr>
      <vt:lpstr>PowerPoint Presentation</vt:lpstr>
      <vt:lpstr>    </vt:lpstr>
      <vt:lpstr>    </vt:lpstr>
      <vt:lpstr>    </vt:lpstr>
      <vt:lpstr>    </vt:lpstr>
      <vt:lpstr>    </vt:lpstr>
      <vt:lpstr>    </vt:lpstr>
      <vt:lpstr>    </vt:lpstr>
      <vt:lpstr>    </vt:lpstr>
      <vt:lpstr>PowerPoint Presentation</vt:lpstr>
      <vt:lpstr>PowerPoint Presentation</vt:lpstr>
      <vt:lpstr>Selection Of Device Based Controls. Characteristics of input devices  </vt:lpstr>
      <vt:lpstr>Selection Of Device Based Controls. </vt:lpstr>
      <vt:lpstr> </vt:lpstr>
      <vt:lpstr> </vt:lpstr>
      <vt:lpstr> </vt:lpstr>
      <vt:lpstr> </vt:lpstr>
      <vt:lpstr> </vt:lpstr>
      <vt:lpstr> </vt:lpstr>
      <vt:lpstr> </vt:lpstr>
      <vt:lpstr> </vt:lpstr>
      <vt:lpstr> </vt:lpstr>
      <vt:lpstr> </vt:lpstr>
      <vt:lpstr>Voice  </vt:lpstr>
      <vt:lpstr>Mouse   </vt:lpstr>
      <vt:lpstr>Keyboard  </vt:lpstr>
      <vt:lpstr>Guidelines for Selecting the Proper Input Device  </vt:lpstr>
      <vt:lpstr>Guidelines for Selecting the Proper Input Device  </vt:lpstr>
      <vt:lpstr>Output Devices  </vt:lpstr>
      <vt:lpstr>Output Devices  </vt:lpstr>
      <vt:lpstr>Output Devices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unit-iv</dc:title>
  <dc:creator>Uddagiri Sirisha 20PHD7077</dc:creator>
  <cp:lastModifiedBy>Uddagiri Sirisha 20PHD7077</cp:lastModifiedBy>
  <cp:revision>13</cp:revision>
  <dcterms:created xsi:type="dcterms:W3CDTF">2024-08-09T08:42:19Z</dcterms:created>
  <dcterms:modified xsi:type="dcterms:W3CDTF">2024-09-10T07:49:53Z</dcterms:modified>
</cp:coreProperties>
</file>