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82" r:id="rId5"/>
    <p:sldId id="259" r:id="rId6"/>
    <p:sldId id="260" r:id="rId7"/>
    <p:sldId id="261" r:id="rId8"/>
    <p:sldId id="283" r:id="rId9"/>
    <p:sldId id="262" r:id="rId10"/>
    <p:sldId id="284"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5" r:id="rId31"/>
    <p:sldId id="286" r:id="rId32"/>
    <p:sldId id="287" r:id="rId33"/>
    <p:sldId id="289" r:id="rId34"/>
    <p:sldId id="290" r:id="rId35"/>
    <p:sldId id="288" r:id="rId36"/>
    <p:sldId id="291" r:id="rId37"/>
    <p:sldId id="292"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54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4E0D31-14DB-42FC-8E2F-B460E401B9F9}" type="datetimeFigureOut">
              <a:rPr lang="en-US" smtClean="0"/>
              <a:t>9/26/2018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5E53B8-7B65-43EE-B03E-F1ECD8D6B005}" type="slidenum">
              <a:rPr lang="en-US" smtClean="0"/>
              <a:t>‹#›</a:t>
            </a:fld>
            <a:endParaRPr lang="en-US"/>
          </a:p>
        </p:txBody>
      </p:sp>
    </p:spTree>
    <p:extLst>
      <p:ext uri="{BB962C8B-B14F-4D97-AF65-F5344CB8AC3E}">
        <p14:creationId xmlns:p14="http://schemas.microsoft.com/office/powerpoint/2010/main" val="764895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700EC9-7E7D-40F8-84DF-42E1C1CFF38C}" type="slidenum">
              <a:rPr lang="en-CA"/>
              <a:pPr/>
              <a:t>5</a:t>
            </a:fld>
            <a:endParaRPr lang="en-CA"/>
          </a:p>
        </p:txBody>
      </p:sp>
      <p:sp>
        <p:nvSpPr>
          <p:cNvPr id="674818" name="Rectangle 2"/>
          <p:cNvSpPr>
            <a:spLocks noGrp="1" noRot="1" noChangeAspect="1" noChangeArrowheads="1" noTextEdit="1"/>
          </p:cNvSpPr>
          <p:nvPr>
            <p:ph type="sldImg"/>
          </p:nvPr>
        </p:nvSpPr>
        <p:spPr>
          <a:ln/>
        </p:spPr>
      </p:sp>
      <p:sp>
        <p:nvSpPr>
          <p:cNvPr id="674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F0ABCC-CA92-4282-97AE-28D76CDBB0F4}" type="slidenum">
              <a:rPr lang="en-CA"/>
              <a:pPr/>
              <a:t>16</a:t>
            </a:fld>
            <a:endParaRPr lang="en-CA"/>
          </a:p>
        </p:txBody>
      </p:sp>
      <p:sp>
        <p:nvSpPr>
          <p:cNvPr id="695298" name="Rectangle 2"/>
          <p:cNvSpPr>
            <a:spLocks noGrp="1" noRot="1" noChangeAspect="1" noChangeArrowheads="1" noTextEdit="1"/>
          </p:cNvSpPr>
          <p:nvPr>
            <p:ph type="sldImg"/>
          </p:nvPr>
        </p:nvSpPr>
        <p:spPr>
          <a:ln/>
        </p:spPr>
      </p:sp>
      <p:sp>
        <p:nvSpPr>
          <p:cNvPr id="69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2F2BC1-0B3A-4BD7-9421-69493E4ECCFD}" type="slidenum">
              <a:rPr lang="en-CA"/>
              <a:pPr/>
              <a:t>17</a:t>
            </a:fld>
            <a:endParaRPr lang="en-CA"/>
          </a:p>
        </p:txBody>
      </p:sp>
      <p:sp>
        <p:nvSpPr>
          <p:cNvPr id="793602" name="Rectangle 2"/>
          <p:cNvSpPr>
            <a:spLocks noGrp="1" noRot="1" noChangeAspect="1" noChangeArrowheads="1" noTextEdit="1"/>
          </p:cNvSpPr>
          <p:nvPr>
            <p:ph type="sldImg"/>
          </p:nvPr>
        </p:nvSpPr>
        <p:spPr>
          <a:ln/>
        </p:spPr>
      </p:sp>
      <p:sp>
        <p:nvSpPr>
          <p:cNvPr id="79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44A0EE-28C5-44EC-B7BC-859E0FADEEFC}" type="slidenum">
              <a:rPr lang="en-CA"/>
              <a:pPr/>
              <a:t>18</a:t>
            </a:fld>
            <a:endParaRPr lang="en-CA"/>
          </a:p>
        </p:txBody>
      </p:sp>
      <p:sp>
        <p:nvSpPr>
          <p:cNvPr id="795650" name="Rectangle 2"/>
          <p:cNvSpPr>
            <a:spLocks noGrp="1" noRot="1" noChangeAspect="1" noChangeArrowheads="1" noTextEdit="1"/>
          </p:cNvSpPr>
          <p:nvPr>
            <p:ph type="sldImg"/>
          </p:nvPr>
        </p:nvSpPr>
        <p:spPr>
          <a:ln/>
        </p:spPr>
      </p:sp>
      <p:sp>
        <p:nvSpPr>
          <p:cNvPr id="795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1D7A4E-B218-4B06-B2D6-790CC9A9FA0A}" type="slidenum">
              <a:rPr lang="en-CA"/>
              <a:pPr/>
              <a:t>19</a:t>
            </a:fld>
            <a:endParaRPr lang="en-CA"/>
          </a:p>
        </p:txBody>
      </p:sp>
      <p:sp>
        <p:nvSpPr>
          <p:cNvPr id="701442" name="Rectangle 2"/>
          <p:cNvSpPr>
            <a:spLocks noGrp="1" noRot="1" noChangeAspect="1" noChangeArrowheads="1" noTextEdit="1"/>
          </p:cNvSpPr>
          <p:nvPr>
            <p:ph type="sldImg"/>
          </p:nvPr>
        </p:nvSpPr>
        <p:spPr>
          <a:ln/>
        </p:spPr>
      </p:sp>
      <p:sp>
        <p:nvSpPr>
          <p:cNvPr id="70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868A10-038B-40C2-AB37-122A5B9B36BC}" type="slidenum">
              <a:rPr lang="en-CA"/>
              <a:pPr/>
              <a:t>20</a:t>
            </a:fld>
            <a:endParaRPr lang="en-CA"/>
          </a:p>
        </p:txBody>
      </p:sp>
      <p:sp>
        <p:nvSpPr>
          <p:cNvPr id="703490" name="Rectangle 2"/>
          <p:cNvSpPr>
            <a:spLocks noGrp="1" noRot="1" noChangeAspect="1" noChangeArrowheads="1" noTextEdit="1"/>
          </p:cNvSpPr>
          <p:nvPr>
            <p:ph type="sldImg"/>
          </p:nvPr>
        </p:nvSpPr>
        <p:spPr>
          <a:ln/>
        </p:spPr>
      </p:sp>
      <p:sp>
        <p:nvSpPr>
          <p:cNvPr id="703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766505-89CC-4D6B-BE15-B59C849689ED}" type="slidenum">
              <a:rPr lang="en-CA"/>
              <a:pPr/>
              <a:t>21</a:t>
            </a:fld>
            <a:endParaRPr lang="en-CA"/>
          </a:p>
        </p:txBody>
      </p:sp>
      <p:sp>
        <p:nvSpPr>
          <p:cNvPr id="705538" name="Rectangle 2"/>
          <p:cNvSpPr>
            <a:spLocks noGrp="1" noRot="1" noChangeAspect="1" noChangeArrowheads="1" noTextEdit="1"/>
          </p:cNvSpPr>
          <p:nvPr>
            <p:ph type="sldImg"/>
          </p:nvPr>
        </p:nvSpPr>
        <p:spPr>
          <a:ln/>
        </p:spPr>
      </p:sp>
      <p:sp>
        <p:nvSpPr>
          <p:cNvPr id="70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404F0C-C9A1-458E-BE53-D8D6D68BE654}" type="slidenum">
              <a:rPr lang="en-CA"/>
              <a:pPr/>
              <a:t>22</a:t>
            </a:fld>
            <a:endParaRPr lang="en-CA"/>
          </a:p>
        </p:txBody>
      </p:sp>
      <p:sp>
        <p:nvSpPr>
          <p:cNvPr id="707586" name="Rectangle 2"/>
          <p:cNvSpPr>
            <a:spLocks noGrp="1" noRot="1" noChangeAspect="1" noChangeArrowheads="1" noTextEdit="1"/>
          </p:cNvSpPr>
          <p:nvPr>
            <p:ph type="sldImg"/>
          </p:nvPr>
        </p:nvSpPr>
        <p:spPr>
          <a:ln/>
        </p:spPr>
      </p:sp>
      <p:sp>
        <p:nvSpPr>
          <p:cNvPr id="70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549772-130D-41D3-97FC-D6D7509E4A47}" type="slidenum">
              <a:rPr lang="en-CA"/>
              <a:pPr/>
              <a:t>23</a:t>
            </a:fld>
            <a:endParaRPr lang="en-CA"/>
          </a:p>
        </p:txBody>
      </p:sp>
      <p:sp>
        <p:nvSpPr>
          <p:cNvPr id="709634" name="Rectangle 2"/>
          <p:cNvSpPr>
            <a:spLocks noGrp="1" noRot="1" noChangeAspect="1" noChangeArrowheads="1" noTextEdit="1"/>
          </p:cNvSpPr>
          <p:nvPr>
            <p:ph type="sldImg"/>
          </p:nvPr>
        </p:nvSpPr>
        <p:spPr>
          <a:ln/>
        </p:spPr>
      </p:sp>
      <p:sp>
        <p:nvSpPr>
          <p:cNvPr id="70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958FB0-4598-4D34-A1AB-B13C43F1C3E0}" type="slidenum">
              <a:rPr lang="en-CA"/>
              <a:pPr/>
              <a:t>24</a:t>
            </a:fld>
            <a:endParaRPr lang="en-CA"/>
          </a:p>
        </p:txBody>
      </p:sp>
      <p:sp>
        <p:nvSpPr>
          <p:cNvPr id="711682" name="Rectangle 2"/>
          <p:cNvSpPr>
            <a:spLocks noGrp="1" noRot="1" noChangeAspect="1" noChangeArrowheads="1" noTextEdit="1"/>
          </p:cNvSpPr>
          <p:nvPr>
            <p:ph type="sldImg"/>
          </p:nvPr>
        </p:nvSpPr>
        <p:spPr>
          <a:ln/>
        </p:spPr>
      </p:sp>
      <p:sp>
        <p:nvSpPr>
          <p:cNvPr id="71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751098-9048-4EAE-B54A-7A9B7EE125EE}" type="slidenum">
              <a:rPr lang="en-CA"/>
              <a:pPr/>
              <a:t>25</a:t>
            </a:fld>
            <a:endParaRPr lang="en-CA"/>
          </a:p>
        </p:txBody>
      </p:sp>
      <p:sp>
        <p:nvSpPr>
          <p:cNvPr id="713730" name="Rectangle 2"/>
          <p:cNvSpPr>
            <a:spLocks noGrp="1" noRot="1" noChangeAspect="1" noChangeArrowheads="1" noTextEdit="1"/>
          </p:cNvSpPr>
          <p:nvPr>
            <p:ph type="sldImg"/>
          </p:nvPr>
        </p:nvSpPr>
        <p:spPr>
          <a:ln/>
        </p:spPr>
      </p:sp>
      <p:sp>
        <p:nvSpPr>
          <p:cNvPr id="71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4F7C54-3C9D-4607-A109-8CD207FD4CFC}" type="slidenum">
              <a:rPr lang="en-CA"/>
              <a:pPr/>
              <a:t>6</a:t>
            </a:fld>
            <a:endParaRPr lang="en-CA"/>
          </a:p>
        </p:txBody>
      </p:sp>
      <p:sp>
        <p:nvSpPr>
          <p:cNvPr id="676866" name="Rectangle 2"/>
          <p:cNvSpPr>
            <a:spLocks noGrp="1" noRot="1" noChangeAspect="1" noChangeArrowheads="1" noTextEdit="1"/>
          </p:cNvSpPr>
          <p:nvPr>
            <p:ph type="sldImg"/>
          </p:nvPr>
        </p:nvSpPr>
        <p:spPr>
          <a:ln/>
        </p:spPr>
      </p:sp>
      <p:sp>
        <p:nvSpPr>
          <p:cNvPr id="67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5D1FE9-C1E2-48E5-9C42-8E1C16A08F98}" type="slidenum">
              <a:rPr lang="en-CA"/>
              <a:pPr/>
              <a:t>26</a:t>
            </a:fld>
            <a:endParaRPr lang="en-CA"/>
          </a:p>
        </p:txBody>
      </p:sp>
      <p:sp>
        <p:nvSpPr>
          <p:cNvPr id="715778" name="Rectangle 2"/>
          <p:cNvSpPr>
            <a:spLocks noGrp="1" noRot="1" noChangeAspect="1" noChangeArrowheads="1" noTextEdit="1"/>
          </p:cNvSpPr>
          <p:nvPr>
            <p:ph type="sldImg"/>
          </p:nvPr>
        </p:nvSpPr>
        <p:spPr>
          <a:ln/>
        </p:spPr>
      </p:sp>
      <p:sp>
        <p:nvSpPr>
          <p:cNvPr id="71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39B684-0EA8-46BB-B153-E3DFCB1F64BD}" type="slidenum">
              <a:rPr lang="en-CA"/>
              <a:pPr/>
              <a:t>27</a:t>
            </a:fld>
            <a:endParaRPr lang="en-CA"/>
          </a:p>
        </p:txBody>
      </p:sp>
      <p:sp>
        <p:nvSpPr>
          <p:cNvPr id="717826" name="Rectangle 2"/>
          <p:cNvSpPr>
            <a:spLocks noGrp="1" noRot="1" noChangeAspect="1" noChangeArrowheads="1" noTextEdit="1"/>
          </p:cNvSpPr>
          <p:nvPr>
            <p:ph type="sldImg"/>
          </p:nvPr>
        </p:nvSpPr>
        <p:spPr>
          <a:ln/>
        </p:spPr>
      </p:sp>
      <p:sp>
        <p:nvSpPr>
          <p:cNvPr id="71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3BECF8-BF6D-4470-99F4-3840EA62D9CC}" type="slidenum">
              <a:rPr lang="en-CA"/>
              <a:pPr/>
              <a:t>28</a:t>
            </a:fld>
            <a:endParaRPr lang="en-CA"/>
          </a:p>
        </p:txBody>
      </p:sp>
      <p:sp>
        <p:nvSpPr>
          <p:cNvPr id="719874" name="Rectangle 2"/>
          <p:cNvSpPr>
            <a:spLocks noGrp="1" noRot="1" noChangeAspect="1" noChangeArrowheads="1" noTextEdit="1"/>
          </p:cNvSpPr>
          <p:nvPr>
            <p:ph type="sldImg"/>
          </p:nvPr>
        </p:nvSpPr>
        <p:spPr>
          <a:ln/>
        </p:spPr>
      </p:sp>
      <p:sp>
        <p:nvSpPr>
          <p:cNvPr id="71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3252E6-6593-4C03-80B2-B7476CBAF6D1}" type="slidenum">
              <a:rPr lang="en-CA"/>
              <a:pPr/>
              <a:t>29</a:t>
            </a:fld>
            <a:endParaRPr lang="en-CA"/>
          </a:p>
        </p:txBody>
      </p:sp>
      <p:sp>
        <p:nvSpPr>
          <p:cNvPr id="721922" name="Rectangle 2"/>
          <p:cNvSpPr>
            <a:spLocks noGrp="1" noRot="1" noChangeAspect="1" noChangeArrowheads="1" noTextEdit="1"/>
          </p:cNvSpPr>
          <p:nvPr>
            <p:ph type="sldImg"/>
          </p:nvPr>
        </p:nvSpPr>
        <p:spPr>
          <a:ln/>
        </p:spPr>
      </p:sp>
      <p:sp>
        <p:nvSpPr>
          <p:cNvPr id="72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defTabSz="914485" eaLnBrk="0" hangingPunct="0">
              <a:defRPr sz="1900">
                <a:solidFill>
                  <a:schemeClr val="tx1"/>
                </a:solidFill>
                <a:latin typeface="Helvetica" pitchFamily="34" charset="0"/>
              </a:defRPr>
            </a:lvl1pPr>
            <a:lvl2pPr marL="702756" indent="-270291" defTabSz="914485" eaLnBrk="0" hangingPunct="0">
              <a:defRPr sz="1900">
                <a:solidFill>
                  <a:schemeClr val="tx1"/>
                </a:solidFill>
                <a:latin typeface="Helvetica" pitchFamily="34" charset="0"/>
              </a:defRPr>
            </a:lvl2pPr>
            <a:lvl3pPr marL="1081164" indent="-216233" defTabSz="914485" eaLnBrk="0" hangingPunct="0">
              <a:defRPr sz="1900">
                <a:solidFill>
                  <a:schemeClr val="tx1"/>
                </a:solidFill>
                <a:latin typeface="Helvetica" pitchFamily="34" charset="0"/>
              </a:defRPr>
            </a:lvl3pPr>
            <a:lvl4pPr marL="1513629" indent="-216233" defTabSz="914485" eaLnBrk="0" hangingPunct="0">
              <a:defRPr sz="1900">
                <a:solidFill>
                  <a:schemeClr val="tx1"/>
                </a:solidFill>
                <a:latin typeface="Helvetica" pitchFamily="34" charset="0"/>
              </a:defRPr>
            </a:lvl4pPr>
            <a:lvl5pPr marL="1946095" indent="-216233" defTabSz="914485" eaLnBrk="0" hangingPunct="0">
              <a:defRPr sz="1900">
                <a:solidFill>
                  <a:schemeClr val="tx1"/>
                </a:solidFill>
                <a:latin typeface="Helvetica" pitchFamily="34" charset="0"/>
              </a:defRPr>
            </a:lvl5pPr>
            <a:lvl6pPr marL="2378560" indent="-216233" defTabSz="914485" eaLnBrk="0" fontAlgn="base" hangingPunct="0">
              <a:spcBef>
                <a:spcPct val="0"/>
              </a:spcBef>
              <a:spcAft>
                <a:spcPct val="0"/>
              </a:spcAft>
              <a:defRPr sz="1900">
                <a:solidFill>
                  <a:schemeClr val="tx1"/>
                </a:solidFill>
                <a:latin typeface="Helvetica" pitchFamily="34" charset="0"/>
              </a:defRPr>
            </a:lvl6pPr>
            <a:lvl7pPr marL="2811026" indent="-216233" defTabSz="914485" eaLnBrk="0" fontAlgn="base" hangingPunct="0">
              <a:spcBef>
                <a:spcPct val="0"/>
              </a:spcBef>
              <a:spcAft>
                <a:spcPct val="0"/>
              </a:spcAft>
              <a:defRPr sz="1900">
                <a:solidFill>
                  <a:schemeClr val="tx1"/>
                </a:solidFill>
                <a:latin typeface="Helvetica" pitchFamily="34" charset="0"/>
              </a:defRPr>
            </a:lvl7pPr>
            <a:lvl8pPr marL="3243491" indent="-216233" defTabSz="914485" eaLnBrk="0" fontAlgn="base" hangingPunct="0">
              <a:spcBef>
                <a:spcPct val="0"/>
              </a:spcBef>
              <a:spcAft>
                <a:spcPct val="0"/>
              </a:spcAft>
              <a:defRPr sz="1900">
                <a:solidFill>
                  <a:schemeClr val="tx1"/>
                </a:solidFill>
                <a:latin typeface="Helvetica" pitchFamily="34" charset="0"/>
              </a:defRPr>
            </a:lvl8pPr>
            <a:lvl9pPr marL="3675957" indent="-216233" defTabSz="914485" eaLnBrk="0" fontAlgn="base" hangingPunct="0">
              <a:spcBef>
                <a:spcPct val="0"/>
              </a:spcBef>
              <a:spcAft>
                <a:spcPct val="0"/>
              </a:spcAft>
              <a:defRPr sz="1900">
                <a:solidFill>
                  <a:schemeClr val="tx1"/>
                </a:solidFill>
                <a:latin typeface="Helvetica" pitchFamily="34" charset="0"/>
              </a:defRPr>
            </a:lvl9pPr>
          </a:lstStyle>
          <a:p>
            <a:fld id="{40CBAD8A-5741-4C06-B5E7-355C58BFB08C}" type="slidenum">
              <a:rPr lang="en-US" sz="1200"/>
              <a:pPr/>
              <a:t>33</a:t>
            </a:fld>
            <a:endParaRPr lang="en-US" sz="120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p:spPr>
        <p:txBody>
          <a:bodyPr/>
          <a:lstStyle/>
          <a:p>
            <a:endParaRPr lang="pt-PT"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F48EE8-7254-4D10-A8A0-8F080B5AE4AE}" type="slidenum">
              <a:rPr lang="en-CA"/>
              <a:pPr/>
              <a:t>7</a:t>
            </a:fld>
            <a:endParaRPr lang="en-CA"/>
          </a:p>
        </p:txBody>
      </p:sp>
      <p:sp>
        <p:nvSpPr>
          <p:cNvPr id="678914" name="Rectangle 2"/>
          <p:cNvSpPr>
            <a:spLocks noGrp="1" noRot="1" noChangeAspect="1" noChangeArrowheads="1" noTextEdit="1"/>
          </p:cNvSpPr>
          <p:nvPr>
            <p:ph type="sldImg"/>
          </p:nvPr>
        </p:nvSpPr>
        <p:spPr>
          <a:ln/>
        </p:spPr>
      </p:sp>
      <p:sp>
        <p:nvSpPr>
          <p:cNvPr id="678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A73BB1-74EF-4862-B411-BD60B14F2BD8}" type="slidenum">
              <a:rPr lang="en-CA"/>
              <a:pPr/>
              <a:t>9</a:t>
            </a:fld>
            <a:endParaRPr lang="en-CA"/>
          </a:p>
        </p:txBody>
      </p:sp>
      <p:sp>
        <p:nvSpPr>
          <p:cNvPr id="680962" name="Rectangle 2"/>
          <p:cNvSpPr>
            <a:spLocks noGrp="1" noRot="1" noChangeAspect="1" noChangeArrowheads="1" noTextEdit="1"/>
          </p:cNvSpPr>
          <p:nvPr>
            <p:ph type="sldImg"/>
          </p:nvPr>
        </p:nvSpPr>
        <p:spPr>
          <a:ln/>
        </p:spPr>
      </p:sp>
      <p:sp>
        <p:nvSpPr>
          <p:cNvPr id="680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DBDBB0-50A7-49F7-84E0-C0EAD854A45A}" type="slidenum">
              <a:rPr lang="en-CA"/>
              <a:pPr/>
              <a:t>11</a:t>
            </a:fld>
            <a:endParaRPr lang="en-CA"/>
          </a:p>
        </p:txBody>
      </p:sp>
      <p:sp>
        <p:nvSpPr>
          <p:cNvPr id="683010" name="Rectangle 2"/>
          <p:cNvSpPr>
            <a:spLocks noGrp="1" noRot="1" noChangeAspect="1" noChangeArrowheads="1" noTextEdit="1"/>
          </p:cNvSpPr>
          <p:nvPr>
            <p:ph type="sldImg"/>
          </p:nvPr>
        </p:nvSpPr>
        <p:spPr>
          <a:ln/>
        </p:spPr>
      </p:sp>
      <p:sp>
        <p:nvSpPr>
          <p:cNvPr id="683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77AD1A-941B-40BE-996B-7CF74DDBAB50}" type="slidenum">
              <a:rPr lang="en-CA"/>
              <a:pPr/>
              <a:t>12</a:t>
            </a:fld>
            <a:endParaRPr lang="en-CA"/>
          </a:p>
        </p:txBody>
      </p:sp>
      <p:sp>
        <p:nvSpPr>
          <p:cNvPr id="685058" name="Rectangle 2"/>
          <p:cNvSpPr>
            <a:spLocks noGrp="1" noRot="1" noChangeAspect="1" noChangeArrowheads="1" noTextEdit="1"/>
          </p:cNvSpPr>
          <p:nvPr>
            <p:ph type="sldImg"/>
          </p:nvPr>
        </p:nvSpPr>
        <p:spPr>
          <a:ln/>
        </p:spPr>
      </p:sp>
      <p:sp>
        <p:nvSpPr>
          <p:cNvPr id="68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F2E671-3C1A-4929-8082-F647200F01E7}" type="slidenum">
              <a:rPr lang="en-CA"/>
              <a:pPr/>
              <a:t>13</a:t>
            </a:fld>
            <a:endParaRPr lang="en-CA"/>
          </a:p>
        </p:txBody>
      </p:sp>
      <p:sp>
        <p:nvSpPr>
          <p:cNvPr id="689154" name="Rectangle 2"/>
          <p:cNvSpPr>
            <a:spLocks noGrp="1" noRot="1" noChangeAspect="1" noChangeArrowheads="1" noTextEdit="1"/>
          </p:cNvSpPr>
          <p:nvPr>
            <p:ph type="sldImg"/>
          </p:nvPr>
        </p:nvSpPr>
        <p:spPr>
          <a:ln/>
        </p:spPr>
      </p:sp>
      <p:sp>
        <p:nvSpPr>
          <p:cNvPr id="68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E0C894-B7EF-450C-A9A5-981B7484DBA9}" type="slidenum">
              <a:rPr lang="en-CA"/>
              <a:pPr/>
              <a:t>14</a:t>
            </a:fld>
            <a:endParaRPr lang="en-CA"/>
          </a:p>
        </p:txBody>
      </p:sp>
      <p:sp>
        <p:nvSpPr>
          <p:cNvPr id="691202" name="Rectangle 2"/>
          <p:cNvSpPr>
            <a:spLocks noGrp="1" noRot="1" noChangeAspect="1" noChangeArrowheads="1" noTextEdit="1"/>
          </p:cNvSpPr>
          <p:nvPr>
            <p:ph type="sldImg"/>
          </p:nvPr>
        </p:nvSpPr>
        <p:spPr>
          <a:ln/>
        </p:spPr>
      </p:sp>
      <p:sp>
        <p:nvSpPr>
          <p:cNvPr id="69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6E09F8-4C01-4CCB-970B-309DA1FF3CC9}" type="slidenum">
              <a:rPr lang="en-CA"/>
              <a:pPr/>
              <a:t>15</a:t>
            </a:fld>
            <a:endParaRPr lang="en-CA"/>
          </a:p>
        </p:txBody>
      </p:sp>
      <p:sp>
        <p:nvSpPr>
          <p:cNvPr id="693250" name="Rectangle 2"/>
          <p:cNvSpPr>
            <a:spLocks noGrp="1" noRot="1" noChangeAspect="1" noChangeArrowheads="1" noTextEdit="1"/>
          </p:cNvSpPr>
          <p:nvPr>
            <p:ph type="sldImg"/>
          </p:nvPr>
        </p:nvSpPr>
        <p:spPr>
          <a:ln/>
        </p:spPr>
      </p:sp>
      <p:sp>
        <p:nvSpPr>
          <p:cNvPr id="6932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BE88E8-40FD-4175-8896-44AF20DBE3BF}"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62EF0-6AFA-4880-8451-2FD1A71BB010}" type="slidenum">
              <a:rPr lang="en-US" smtClean="0"/>
              <a:t>‹#›</a:t>
            </a:fld>
            <a:endParaRPr lang="en-US"/>
          </a:p>
        </p:txBody>
      </p:sp>
    </p:spTree>
    <p:extLst>
      <p:ext uri="{BB962C8B-B14F-4D97-AF65-F5344CB8AC3E}">
        <p14:creationId xmlns:p14="http://schemas.microsoft.com/office/powerpoint/2010/main" val="2006767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BE88E8-40FD-4175-8896-44AF20DBE3BF}"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62EF0-6AFA-4880-8451-2FD1A71BB010}" type="slidenum">
              <a:rPr lang="en-US" smtClean="0"/>
              <a:t>‹#›</a:t>
            </a:fld>
            <a:endParaRPr lang="en-US"/>
          </a:p>
        </p:txBody>
      </p:sp>
    </p:spTree>
    <p:extLst>
      <p:ext uri="{BB962C8B-B14F-4D97-AF65-F5344CB8AC3E}">
        <p14:creationId xmlns:p14="http://schemas.microsoft.com/office/powerpoint/2010/main" val="27803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BE88E8-40FD-4175-8896-44AF20DBE3BF}"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62EF0-6AFA-4880-8451-2FD1A71BB010}" type="slidenum">
              <a:rPr lang="en-US" smtClean="0"/>
              <a:t>‹#›</a:t>
            </a:fld>
            <a:endParaRPr lang="en-US"/>
          </a:p>
        </p:txBody>
      </p:sp>
    </p:spTree>
    <p:extLst>
      <p:ext uri="{BB962C8B-B14F-4D97-AF65-F5344CB8AC3E}">
        <p14:creationId xmlns:p14="http://schemas.microsoft.com/office/powerpoint/2010/main" val="2498214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BE88E8-40FD-4175-8896-44AF20DBE3BF}"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62EF0-6AFA-4880-8451-2FD1A71BB010}" type="slidenum">
              <a:rPr lang="en-US" smtClean="0"/>
              <a:t>‹#›</a:t>
            </a:fld>
            <a:endParaRPr lang="en-US"/>
          </a:p>
        </p:txBody>
      </p:sp>
    </p:spTree>
    <p:extLst>
      <p:ext uri="{BB962C8B-B14F-4D97-AF65-F5344CB8AC3E}">
        <p14:creationId xmlns:p14="http://schemas.microsoft.com/office/powerpoint/2010/main" val="1060356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BE88E8-40FD-4175-8896-44AF20DBE3BF}" type="datetimeFigureOut">
              <a:rPr lang="en-US" smtClean="0"/>
              <a:t>9/26/2018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562EF0-6AFA-4880-8451-2FD1A71BB010}" type="slidenum">
              <a:rPr lang="en-US" smtClean="0"/>
              <a:t>‹#›</a:t>
            </a:fld>
            <a:endParaRPr lang="en-US"/>
          </a:p>
        </p:txBody>
      </p:sp>
    </p:spTree>
    <p:extLst>
      <p:ext uri="{BB962C8B-B14F-4D97-AF65-F5344CB8AC3E}">
        <p14:creationId xmlns:p14="http://schemas.microsoft.com/office/powerpoint/2010/main" val="2138073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BE88E8-40FD-4175-8896-44AF20DBE3BF}" type="datetimeFigureOut">
              <a:rPr lang="en-US" smtClean="0"/>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62EF0-6AFA-4880-8451-2FD1A71BB010}" type="slidenum">
              <a:rPr lang="en-US" smtClean="0"/>
              <a:t>‹#›</a:t>
            </a:fld>
            <a:endParaRPr lang="en-US"/>
          </a:p>
        </p:txBody>
      </p:sp>
    </p:spTree>
    <p:extLst>
      <p:ext uri="{BB962C8B-B14F-4D97-AF65-F5344CB8AC3E}">
        <p14:creationId xmlns:p14="http://schemas.microsoft.com/office/powerpoint/2010/main" val="1332136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BE88E8-40FD-4175-8896-44AF20DBE3BF}" type="datetimeFigureOut">
              <a:rPr lang="en-US" smtClean="0"/>
              <a:t>9/26/2018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562EF0-6AFA-4880-8451-2FD1A71BB010}" type="slidenum">
              <a:rPr lang="en-US" smtClean="0"/>
              <a:t>‹#›</a:t>
            </a:fld>
            <a:endParaRPr lang="en-US"/>
          </a:p>
        </p:txBody>
      </p:sp>
    </p:spTree>
    <p:extLst>
      <p:ext uri="{BB962C8B-B14F-4D97-AF65-F5344CB8AC3E}">
        <p14:creationId xmlns:p14="http://schemas.microsoft.com/office/powerpoint/2010/main" val="2873846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BE88E8-40FD-4175-8896-44AF20DBE3BF}" type="datetimeFigureOut">
              <a:rPr lang="en-US" smtClean="0"/>
              <a:t>9/26/2018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562EF0-6AFA-4880-8451-2FD1A71BB010}" type="slidenum">
              <a:rPr lang="en-US" smtClean="0"/>
              <a:t>‹#›</a:t>
            </a:fld>
            <a:endParaRPr lang="en-US"/>
          </a:p>
        </p:txBody>
      </p:sp>
    </p:spTree>
    <p:extLst>
      <p:ext uri="{BB962C8B-B14F-4D97-AF65-F5344CB8AC3E}">
        <p14:creationId xmlns:p14="http://schemas.microsoft.com/office/powerpoint/2010/main" val="2928247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BE88E8-40FD-4175-8896-44AF20DBE3BF}" type="datetimeFigureOut">
              <a:rPr lang="en-US" smtClean="0"/>
              <a:t>9/26/2018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562EF0-6AFA-4880-8451-2FD1A71BB010}" type="slidenum">
              <a:rPr lang="en-US" smtClean="0"/>
              <a:t>‹#›</a:t>
            </a:fld>
            <a:endParaRPr lang="en-US"/>
          </a:p>
        </p:txBody>
      </p:sp>
    </p:spTree>
    <p:extLst>
      <p:ext uri="{BB962C8B-B14F-4D97-AF65-F5344CB8AC3E}">
        <p14:creationId xmlns:p14="http://schemas.microsoft.com/office/powerpoint/2010/main" val="1211002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BE88E8-40FD-4175-8896-44AF20DBE3BF}" type="datetimeFigureOut">
              <a:rPr lang="en-US" smtClean="0"/>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62EF0-6AFA-4880-8451-2FD1A71BB010}" type="slidenum">
              <a:rPr lang="en-US" smtClean="0"/>
              <a:t>‹#›</a:t>
            </a:fld>
            <a:endParaRPr lang="en-US"/>
          </a:p>
        </p:txBody>
      </p:sp>
    </p:spTree>
    <p:extLst>
      <p:ext uri="{BB962C8B-B14F-4D97-AF65-F5344CB8AC3E}">
        <p14:creationId xmlns:p14="http://schemas.microsoft.com/office/powerpoint/2010/main" val="2776987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BE88E8-40FD-4175-8896-44AF20DBE3BF}" type="datetimeFigureOut">
              <a:rPr lang="en-US" smtClean="0"/>
              <a:t>9/26/2018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562EF0-6AFA-4880-8451-2FD1A71BB010}" type="slidenum">
              <a:rPr lang="en-US" smtClean="0"/>
              <a:t>‹#›</a:t>
            </a:fld>
            <a:endParaRPr lang="en-US"/>
          </a:p>
        </p:txBody>
      </p:sp>
    </p:spTree>
    <p:extLst>
      <p:ext uri="{BB962C8B-B14F-4D97-AF65-F5344CB8AC3E}">
        <p14:creationId xmlns:p14="http://schemas.microsoft.com/office/powerpoint/2010/main" val="3936091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BE88E8-40FD-4175-8896-44AF20DBE3BF}" type="datetimeFigureOut">
              <a:rPr lang="en-US" smtClean="0"/>
              <a:t>9/26/2018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562EF0-6AFA-4880-8451-2FD1A71BB010}" type="slidenum">
              <a:rPr lang="en-US" smtClean="0"/>
              <a:t>‹#›</a:t>
            </a:fld>
            <a:endParaRPr lang="en-US"/>
          </a:p>
        </p:txBody>
      </p:sp>
    </p:spTree>
    <p:extLst>
      <p:ext uri="{BB962C8B-B14F-4D97-AF65-F5344CB8AC3E}">
        <p14:creationId xmlns:p14="http://schemas.microsoft.com/office/powerpoint/2010/main" val="19736728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ecomputernotes.com/fundamental/what-is-a-database/advantages-and-disadvantages-of-dbms"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2400"/>
            <a:ext cx="7772400" cy="914399"/>
          </a:xfrm>
        </p:spPr>
        <p:txBody>
          <a:bodyPr>
            <a:noAutofit/>
          </a:bodyPr>
          <a:lstStyle/>
          <a:p>
            <a:r>
              <a:rPr lang="en-US" sz="6000" b="1" dirty="0">
                <a:solidFill>
                  <a:srgbClr val="FF0000"/>
                </a:solidFill>
              </a:rPr>
              <a:t>Transaction </a:t>
            </a:r>
            <a:r>
              <a:rPr lang="en-US" sz="6000" b="1" dirty="0" smtClean="0">
                <a:solidFill>
                  <a:srgbClr val="FF0000"/>
                </a:solidFill>
              </a:rPr>
              <a:t>Processing</a:t>
            </a:r>
            <a:endParaRPr lang="en-US" sz="6000" dirty="0">
              <a:solidFill>
                <a:srgbClr val="FF0000"/>
              </a:solidFill>
            </a:endParaRPr>
          </a:p>
        </p:txBody>
      </p:sp>
      <p:sp>
        <p:nvSpPr>
          <p:cNvPr id="3" name="Subtitle 2"/>
          <p:cNvSpPr>
            <a:spLocks noGrp="1"/>
          </p:cNvSpPr>
          <p:nvPr>
            <p:ph type="subTitle" idx="1"/>
          </p:nvPr>
        </p:nvSpPr>
        <p:spPr>
          <a:xfrm>
            <a:off x="152400" y="1219200"/>
            <a:ext cx="8839200" cy="5410200"/>
          </a:xfrm>
        </p:spPr>
        <p:txBody>
          <a:bodyPr>
            <a:normAutofit lnSpcReduction="10000"/>
          </a:bodyPr>
          <a:lstStyle/>
          <a:p>
            <a:pPr marL="533400" indent="-522288" algn="l">
              <a:spcBef>
                <a:spcPts val="700"/>
              </a:spcBef>
              <a:tabLst>
                <a:tab pos="533400" algn="l"/>
                <a:tab pos="646113" algn="l"/>
                <a:tab pos="1103313" algn="l"/>
                <a:tab pos="1560513" algn="l"/>
                <a:tab pos="2017713" algn="l"/>
                <a:tab pos="2474913" algn="l"/>
                <a:tab pos="2932113" algn="l"/>
                <a:tab pos="3389313" algn="l"/>
                <a:tab pos="3846513" algn="l"/>
                <a:tab pos="4303713" algn="l"/>
                <a:tab pos="4760913" algn="l"/>
                <a:tab pos="5218113" algn="l"/>
                <a:tab pos="5675313" algn="l"/>
                <a:tab pos="6132513" algn="l"/>
                <a:tab pos="6589713" algn="l"/>
                <a:tab pos="7046913" algn="l"/>
                <a:tab pos="7504113" algn="l"/>
                <a:tab pos="7961313" algn="l"/>
                <a:tab pos="8418513" algn="l"/>
                <a:tab pos="8875713" algn="l"/>
                <a:tab pos="9332913" algn="l"/>
              </a:tabLst>
            </a:pPr>
            <a:r>
              <a:rPr lang="en-US" sz="4000" b="1" dirty="0" smtClean="0">
                <a:solidFill>
                  <a:srgbClr val="0070C0"/>
                </a:solidFill>
                <a:cs typeface="Times New Roman" charset="0"/>
              </a:rPr>
              <a:t>1 Introduction to Transaction Processing</a:t>
            </a:r>
          </a:p>
          <a:p>
            <a:pPr marL="533400" indent="-522288" algn="l">
              <a:spcBef>
                <a:spcPts val="700"/>
              </a:spcBef>
              <a:tabLst>
                <a:tab pos="533400" algn="l"/>
                <a:tab pos="646113" algn="l"/>
                <a:tab pos="1103313" algn="l"/>
                <a:tab pos="1560513" algn="l"/>
                <a:tab pos="2017713" algn="l"/>
                <a:tab pos="2474913" algn="l"/>
                <a:tab pos="2932113" algn="l"/>
                <a:tab pos="3389313" algn="l"/>
                <a:tab pos="3846513" algn="l"/>
                <a:tab pos="4303713" algn="l"/>
                <a:tab pos="4760913" algn="l"/>
                <a:tab pos="5218113" algn="l"/>
                <a:tab pos="5675313" algn="l"/>
                <a:tab pos="6132513" algn="l"/>
                <a:tab pos="6589713" algn="l"/>
                <a:tab pos="7046913" algn="l"/>
                <a:tab pos="7504113" algn="l"/>
                <a:tab pos="7961313" algn="l"/>
                <a:tab pos="8418513" algn="l"/>
                <a:tab pos="8875713" algn="l"/>
                <a:tab pos="9332913" algn="l"/>
              </a:tabLst>
            </a:pPr>
            <a:r>
              <a:rPr lang="en-US" sz="4000" b="1" dirty="0" smtClean="0">
                <a:solidFill>
                  <a:srgbClr val="0070C0"/>
                </a:solidFill>
                <a:cs typeface="Times New Roman" charset="0"/>
              </a:rPr>
              <a:t>2 Transaction and System Concepts</a:t>
            </a:r>
          </a:p>
          <a:p>
            <a:pPr marL="533400" indent="-522288" algn="l">
              <a:spcBef>
                <a:spcPts val="700"/>
              </a:spcBef>
              <a:tabLst>
                <a:tab pos="533400" algn="l"/>
                <a:tab pos="646113" algn="l"/>
                <a:tab pos="1103313" algn="l"/>
                <a:tab pos="1560513" algn="l"/>
                <a:tab pos="2017713" algn="l"/>
                <a:tab pos="2474913" algn="l"/>
                <a:tab pos="2932113" algn="l"/>
                <a:tab pos="3389313" algn="l"/>
                <a:tab pos="3846513" algn="l"/>
                <a:tab pos="4303713" algn="l"/>
                <a:tab pos="4760913" algn="l"/>
                <a:tab pos="5218113" algn="l"/>
                <a:tab pos="5675313" algn="l"/>
                <a:tab pos="6132513" algn="l"/>
                <a:tab pos="6589713" algn="l"/>
                <a:tab pos="7046913" algn="l"/>
                <a:tab pos="7504113" algn="l"/>
                <a:tab pos="7961313" algn="l"/>
                <a:tab pos="8418513" algn="l"/>
                <a:tab pos="8875713" algn="l"/>
                <a:tab pos="9332913" algn="l"/>
              </a:tabLst>
            </a:pPr>
            <a:r>
              <a:rPr lang="en-US" sz="4000" b="1" dirty="0" smtClean="0">
                <a:solidFill>
                  <a:srgbClr val="0070C0"/>
                </a:solidFill>
                <a:cs typeface="Times New Roman" charset="0"/>
              </a:rPr>
              <a:t>3 Desirable Properties of Transactions</a:t>
            </a:r>
          </a:p>
          <a:p>
            <a:pPr marL="533400" indent="-522288" algn="l">
              <a:spcBef>
                <a:spcPts val="700"/>
              </a:spcBef>
              <a:tabLst>
                <a:tab pos="533400" algn="l"/>
                <a:tab pos="646113" algn="l"/>
                <a:tab pos="1103313" algn="l"/>
                <a:tab pos="1560513" algn="l"/>
                <a:tab pos="2017713" algn="l"/>
                <a:tab pos="2474913" algn="l"/>
                <a:tab pos="2932113" algn="l"/>
                <a:tab pos="3389313" algn="l"/>
                <a:tab pos="3846513" algn="l"/>
                <a:tab pos="4303713" algn="l"/>
                <a:tab pos="4760913" algn="l"/>
                <a:tab pos="5218113" algn="l"/>
                <a:tab pos="5675313" algn="l"/>
                <a:tab pos="6132513" algn="l"/>
                <a:tab pos="6589713" algn="l"/>
                <a:tab pos="7046913" algn="l"/>
                <a:tab pos="7504113" algn="l"/>
                <a:tab pos="7961313" algn="l"/>
                <a:tab pos="8418513" algn="l"/>
                <a:tab pos="8875713" algn="l"/>
                <a:tab pos="9332913" algn="l"/>
              </a:tabLst>
            </a:pPr>
            <a:r>
              <a:rPr lang="en-US" sz="4000" b="1" dirty="0" smtClean="0">
                <a:solidFill>
                  <a:srgbClr val="0070C0"/>
                </a:solidFill>
                <a:cs typeface="Times New Roman" charset="0"/>
              </a:rPr>
              <a:t>4 Characterizing Schedules based on Recoverability</a:t>
            </a:r>
          </a:p>
          <a:p>
            <a:pPr marL="533400" indent="-522288" algn="l">
              <a:spcBef>
                <a:spcPts val="700"/>
              </a:spcBef>
              <a:tabLst>
                <a:tab pos="533400" algn="l"/>
                <a:tab pos="646113" algn="l"/>
                <a:tab pos="1103313" algn="l"/>
                <a:tab pos="1560513" algn="l"/>
                <a:tab pos="2017713" algn="l"/>
                <a:tab pos="2474913" algn="l"/>
                <a:tab pos="2932113" algn="l"/>
                <a:tab pos="3389313" algn="l"/>
                <a:tab pos="3846513" algn="l"/>
                <a:tab pos="4303713" algn="l"/>
                <a:tab pos="4760913" algn="l"/>
                <a:tab pos="5218113" algn="l"/>
                <a:tab pos="5675313" algn="l"/>
                <a:tab pos="6132513" algn="l"/>
                <a:tab pos="6589713" algn="l"/>
                <a:tab pos="7046913" algn="l"/>
                <a:tab pos="7504113" algn="l"/>
                <a:tab pos="7961313" algn="l"/>
                <a:tab pos="8418513" algn="l"/>
                <a:tab pos="8875713" algn="l"/>
                <a:tab pos="9332913" algn="l"/>
              </a:tabLst>
            </a:pPr>
            <a:r>
              <a:rPr lang="en-US" sz="4000" b="1" dirty="0" smtClean="0">
                <a:solidFill>
                  <a:srgbClr val="0070C0"/>
                </a:solidFill>
                <a:cs typeface="Times New Roman" charset="0"/>
              </a:rPr>
              <a:t>5 Characterizing Schedules based on Serializability</a:t>
            </a:r>
          </a:p>
          <a:p>
            <a:pPr marL="533400" indent="-522288" algn="l">
              <a:spcBef>
                <a:spcPts val="700"/>
              </a:spcBef>
              <a:tabLst>
                <a:tab pos="533400" algn="l"/>
                <a:tab pos="646113" algn="l"/>
                <a:tab pos="1103313" algn="l"/>
                <a:tab pos="1560513" algn="l"/>
                <a:tab pos="2017713" algn="l"/>
                <a:tab pos="2474913" algn="l"/>
                <a:tab pos="2932113" algn="l"/>
                <a:tab pos="3389313" algn="l"/>
                <a:tab pos="3846513" algn="l"/>
                <a:tab pos="4303713" algn="l"/>
                <a:tab pos="4760913" algn="l"/>
                <a:tab pos="5218113" algn="l"/>
                <a:tab pos="5675313" algn="l"/>
                <a:tab pos="6132513" algn="l"/>
                <a:tab pos="6589713" algn="l"/>
                <a:tab pos="7046913" algn="l"/>
                <a:tab pos="7504113" algn="l"/>
                <a:tab pos="7961313" algn="l"/>
                <a:tab pos="8418513" algn="l"/>
                <a:tab pos="8875713" algn="l"/>
                <a:tab pos="9332913" algn="l"/>
              </a:tabLst>
            </a:pPr>
            <a:r>
              <a:rPr lang="en-US" sz="4000" b="1" dirty="0" smtClean="0">
                <a:solidFill>
                  <a:srgbClr val="0070C0"/>
                </a:solidFill>
                <a:cs typeface="Times New Roman" charset="0"/>
              </a:rPr>
              <a:t>6 Transaction Support in SQL</a:t>
            </a:r>
          </a:p>
          <a:p>
            <a:endParaRPr lang="en-US" dirty="0"/>
          </a:p>
        </p:txBody>
      </p:sp>
    </p:spTree>
    <p:extLst>
      <p:ext uri="{BB962C8B-B14F-4D97-AF65-F5344CB8AC3E}">
        <p14:creationId xmlns:p14="http://schemas.microsoft.com/office/powerpoint/2010/main" val="7652879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Write Ope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4800"/>
            <a:ext cx="8991601"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176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9" name="Rectangle 5"/>
          <p:cNvSpPr>
            <a:spLocks noGrp="1" noChangeArrowheads="1"/>
          </p:cNvSpPr>
          <p:nvPr>
            <p:ph type="title"/>
          </p:nvPr>
        </p:nvSpPr>
        <p:spPr/>
        <p:txBody>
          <a:bodyPr>
            <a:normAutofit/>
          </a:bodyPr>
          <a:lstStyle/>
          <a:p>
            <a:r>
              <a:rPr lang="en-US" sz="4800" b="1" dirty="0"/>
              <a:t>Two sample transactions</a:t>
            </a:r>
          </a:p>
        </p:txBody>
      </p:sp>
      <p:sp>
        <p:nvSpPr>
          <p:cNvPr id="681990" name="Rectangle 6"/>
          <p:cNvSpPr>
            <a:spLocks noGrp="1" noChangeArrowheads="1"/>
          </p:cNvSpPr>
          <p:nvPr>
            <p:ph type="body" idx="1"/>
          </p:nvPr>
        </p:nvSpPr>
        <p:spPr>
          <a:xfrm>
            <a:off x="239713" y="1600200"/>
            <a:ext cx="8294687" cy="1295400"/>
          </a:xfrm>
        </p:spPr>
        <p:txBody>
          <a:bodyPr>
            <a:normAutofit lnSpcReduction="10000"/>
          </a:bodyPr>
          <a:lstStyle/>
          <a:p>
            <a:pPr>
              <a:lnSpc>
                <a:spcPct val="80000"/>
              </a:lnSpc>
            </a:pPr>
            <a:r>
              <a:rPr lang="en-US" dirty="0"/>
              <a:t>FIGURE 17.2 Two sample transactions:</a:t>
            </a:r>
          </a:p>
          <a:p>
            <a:pPr lvl="1">
              <a:lnSpc>
                <a:spcPct val="80000"/>
              </a:lnSpc>
            </a:pPr>
            <a:r>
              <a:rPr lang="en-US" dirty="0"/>
              <a:t>(a) Transaction T1</a:t>
            </a:r>
          </a:p>
          <a:p>
            <a:pPr lvl="1">
              <a:lnSpc>
                <a:spcPct val="80000"/>
              </a:lnSpc>
            </a:pPr>
            <a:r>
              <a:rPr lang="en-US" dirty="0"/>
              <a:t>(b) Transaction T2</a:t>
            </a:r>
          </a:p>
        </p:txBody>
      </p:sp>
      <p:pic>
        <p:nvPicPr>
          <p:cNvPr id="681987" name="Picture 3"/>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239713" y="2819400"/>
            <a:ext cx="8294687" cy="3667125"/>
          </a:xfrm>
        </p:spPr>
      </p:pic>
    </p:spTree>
    <p:extLst>
      <p:ext uri="{BB962C8B-B14F-4D97-AF65-F5344CB8AC3E}">
        <p14:creationId xmlns:p14="http://schemas.microsoft.com/office/powerpoint/2010/main" val="5272190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4036" name="Rectangle 4"/>
          <p:cNvSpPr>
            <a:spLocks noGrp="1" noChangeArrowheads="1"/>
          </p:cNvSpPr>
          <p:nvPr>
            <p:ph type="title"/>
          </p:nvPr>
        </p:nvSpPr>
        <p:spPr/>
        <p:txBody>
          <a:bodyPr>
            <a:noAutofit/>
          </a:bodyPr>
          <a:lstStyle/>
          <a:p>
            <a:r>
              <a:rPr lang="en-US" sz="3600" b="1" dirty="0"/>
              <a:t>Introduction to Transaction Processing (6)</a:t>
            </a:r>
          </a:p>
        </p:txBody>
      </p:sp>
      <p:sp>
        <p:nvSpPr>
          <p:cNvPr id="684037" name="Rectangle 5"/>
          <p:cNvSpPr>
            <a:spLocks noGrp="1" noChangeArrowheads="1"/>
          </p:cNvSpPr>
          <p:nvPr>
            <p:ph type="body" idx="1"/>
          </p:nvPr>
        </p:nvSpPr>
        <p:spPr>
          <a:xfrm>
            <a:off x="457200" y="1219200"/>
            <a:ext cx="8229600" cy="5486400"/>
          </a:xfrm>
        </p:spPr>
        <p:txBody>
          <a:bodyPr>
            <a:normAutofit lnSpcReduction="10000"/>
          </a:bodyPr>
          <a:lstStyle/>
          <a:p>
            <a:pPr>
              <a:lnSpc>
                <a:spcPct val="80000"/>
              </a:lnSpc>
              <a:buFont typeface="Wingdings" pitchFamily="2" charset="2"/>
              <a:buNone/>
            </a:pPr>
            <a:r>
              <a:rPr lang="en-US" sz="2800" dirty="0"/>
              <a:t>Why Concurrency Control is needed:</a:t>
            </a:r>
          </a:p>
          <a:p>
            <a:pPr>
              <a:lnSpc>
                <a:spcPct val="80000"/>
              </a:lnSpc>
            </a:pPr>
            <a:r>
              <a:rPr lang="en-US" sz="2800" b="1" dirty="0"/>
              <a:t>The Lost Update Problem</a:t>
            </a:r>
          </a:p>
          <a:p>
            <a:pPr lvl="1">
              <a:lnSpc>
                <a:spcPct val="80000"/>
              </a:lnSpc>
            </a:pPr>
            <a:r>
              <a:rPr lang="en-US" sz="2400" dirty="0"/>
              <a:t>This occurs when two transactions that access the same database items have their operations interleaved in a way that makes the value of some database item incorrect. </a:t>
            </a:r>
          </a:p>
          <a:p>
            <a:pPr>
              <a:lnSpc>
                <a:spcPct val="80000"/>
              </a:lnSpc>
            </a:pPr>
            <a:r>
              <a:rPr lang="en-US" sz="2800" b="1" dirty="0"/>
              <a:t>The Temporary Update (or Dirty Read) Problem </a:t>
            </a:r>
          </a:p>
          <a:p>
            <a:pPr lvl="1">
              <a:lnSpc>
                <a:spcPct val="80000"/>
              </a:lnSpc>
            </a:pPr>
            <a:r>
              <a:rPr lang="en-US" sz="2400" dirty="0"/>
              <a:t>This occurs when one transaction updates a database item and then the transaction fails for some reason (see Section 17.1.4).</a:t>
            </a:r>
          </a:p>
          <a:p>
            <a:pPr lvl="1">
              <a:lnSpc>
                <a:spcPct val="80000"/>
              </a:lnSpc>
            </a:pPr>
            <a:r>
              <a:rPr lang="en-US" sz="2400" dirty="0"/>
              <a:t>The updated item is accessed by another transaction before it is changed back to its original value. </a:t>
            </a:r>
          </a:p>
          <a:p>
            <a:pPr>
              <a:lnSpc>
                <a:spcPct val="80000"/>
              </a:lnSpc>
            </a:pPr>
            <a:r>
              <a:rPr lang="en-US" sz="2800" b="1" dirty="0"/>
              <a:t>The Incorrect Summary Problem</a:t>
            </a:r>
          </a:p>
          <a:p>
            <a:pPr lvl="1">
              <a:lnSpc>
                <a:spcPct val="80000"/>
              </a:lnSpc>
            </a:pPr>
            <a:r>
              <a:rPr lang="en-US" sz="2400" dirty="0"/>
              <a:t>If one transaction is calculating an aggregate summary function on a number of records while other transactions are updating some of these records, the aggregate function may calculate some values before they are updated and others after they are updated. </a:t>
            </a:r>
          </a:p>
          <a:p>
            <a:pPr lvl="1">
              <a:lnSpc>
                <a:spcPct val="80000"/>
              </a:lnSpc>
            </a:pPr>
            <a:endParaRPr lang="en-US" sz="1900" dirty="0"/>
          </a:p>
        </p:txBody>
      </p:sp>
    </p:spTree>
    <p:extLst>
      <p:ext uri="{BB962C8B-B14F-4D97-AF65-F5344CB8AC3E}">
        <p14:creationId xmlns:p14="http://schemas.microsoft.com/office/powerpoint/2010/main" val="17993696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133" name="Rectangle 5"/>
          <p:cNvSpPr>
            <a:spLocks noGrp="1" noChangeArrowheads="1"/>
          </p:cNvSpPr>
          <p:nvPr>
            <p:ph type="title"/>
          </p:nvPr>
        </p:nvSpPr>
        <p:spPr/>
        <p:txBody>
          <a:bodyPr>
            <a:normAutofit fontScale="90000"/>
          </a:bodyPr>
          <a:lstStyle/>
          <a:p>
            <a:r>
              <a:rPr lang="en-US" b="1" dirty="0"/>
              <a:t>Concurrent execution is uncontrolled: (a) The lost update problem. </a:t>
            </a:r>
          </a:p>
        </p:txBody>
      </p:sp>
      <p:pic>
        <p:nvPicPr>
          <p:cNvPr id="688137" name="Picture 9" descr="fig17_03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524000"/>
            <a:ext cx="8534400" cy="502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87002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0181" name="Rectangle 5"/>
          <p:cNvSpPr>
            <a:spLocks noGrp="1" noChangeArrowheads="1"/>
          </p:cNvSpPr>
          <p:nvPr>
            <p:ph type="title"/>
          </p:nvPr>
        </p:nvSpPr>
        <p:spPr/>
        <p:txBody>
          <a:bodyPr>
            <a:normAutofit fontScale="90000"/>
          </a:bodyPr>
          <a:lstStyle/>
          <a:p>
            <a:r>
              <a:rPr lang="en-US"/>
              <a:t>Concurrent execution is uncontrolled: (b) The temporary update problem.</a:t>
            </a:r>
          </a:p>
        </p:txBody>
      </p:sp>
      <p:pic>
        <p:nvPicPr>
          <p:cNvPr id="690186" name="Picture 10" descr="fig17_03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752600"/>
            <a:ext cx="8305800" cy="487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214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9" name="Rectangle 5"/>
          <p:cNvSpPr>
            <a:spLocks noGrp="1" noChangeArrowheads="1"/>
          </p:cNvSpPr>
          <p:nvPr>
            <p:ph type="title"/>
          </p:nvPr>
        </p:nvSpPr>
        <p:spPr/>
        <p:txBody>
          <a:bodyPr>
            <a:normAutofit fontScale="90000"/>
          </a:bodyPr>
          <a:lstStyle/>
          <a:p>
            <a:r>
              <a:rPr lang="en-US"/>
              <a:t>Concurrent execution is uncontrolled: (c) The incorrect summary problem.</a:t>
            </a:r>
          </a:p>
        </p:txBody>
      </p:sp>
      <p:pic>
        <p:nvPicPr>
          <p:cNvPr id="692233" name="Picture 9" descr="fig17_03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752600"/>
            <a:ext cx="7696200" cy="4335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4856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AE951BBA-8BBE-4553-A605-15AB2485FF45}" type="slidenum">
              <a:rPr lang="en-US"/>
              <a:pPr/>
              <a:t>16</a:t>
            </a:fld>
            <a:endParaRPr lang="en-CA"/>
          </a:p>
        </p:txBody>
      </p:sp>
      <p:sp>
        <p:nvSpPr>
          <p:cNvPr id="694276" name="Rectangle 4"/>
          <p:cNvSpPr>
            <a:spLocks noGrp="1" noChangeArrowheads="1"/>
          </p:cNvSpPr>
          <p:nvPr>
            <p:ph type="title"/>
          </p:nvPr>
        </p:nvSpPr>
        <p:spPr/>
        <p:txBody>
          <a:bodyPr>
            <a:normAutofit fontScale="90000"/>
          </a:bodyPr>
          <a:lstStyle/>
          <a:p>
            <a:r>
              <a:rPr lang="en-US" b="1" dirty="0"/>
              <a:t>Introduction to Transaction Processing (12)</a:t>
            </a:r>
          </a:p>
        </p:txBody>
      </p:sp>
      <p:sp>
        <p:nvSpPr>
          <p:cNvPr id="694277" name="Rectangle 5"/>
          <p:cNvSpPr>
            <a:spLocks noGrp="1" noChangeArrowheads="1"/>
          </p:cNvSpPr>
          <p:nvPr>
            <p:ph type="body" idx="1"/>
          </p:nvPr>
        </p:nvSpPr>
        <p:spPr>
          <a:xfrm>
            <a:off x="239713" y="1600200"/>
            <a:ext cx="8294687" cy="5257800"/>
          </a:xfrm>
        </p:spPr>
        <p:txBody>
          <a:bodyPr/>
          <a:lstStyle/>
          <a:p>
            <a:pPr marL="533400" indent="-533400">
              <a:lnSpc>
                <a:spcPct val="80000"/>
              </a:lnSpc>
              <a:buFont typeface="Wingdings" pitchFamily="2" charset="2"/>
              <a:buNone/>
            </a:pPr>
            <a:r>
              <a:rPr lang="en-US" dirty="0"/>
              <a:t>Why </a:t>
            </a:r>
            <a:r>
              <a:rPr lang="en-US" b="1" dirty="0"/>
              <a:t>recovery</a:t>
            </a:r>
            <a:r>
              <a:rPr lang="en-US" dirty="0"/>
              <a:t> is needed: </a:t>
            </a:r>
          </a:p>
          <a:p>
            <a:pPr marL="533400" indent="-533400">
              <a:lnSpc>
                <a:spcPct val="80000"/>
              </a:lnSpc>
              <a:buFont typeface="Wingdings" pitchFamily="2" charset="2"/>
              <a:buNone/>
            </a:pPr>
            <a:r>
              <a:rPr lang="en-US" dirty="0"/>
              <a:t>(What causes a Transaction to fail)</a:t>
            </a:r>
          </a:p>
          <a:p>
            <a:pPr marL="952500" lvl="1" indent="-495300">
              <a:lnSpc>
                <a:spcPct val="80000"/>
              </a:lnSpc>
              <a:buSzTx/>
              <a:buFont typeface="Wingdings" pitchFamily="2" charset="2"/>
              <a:buNone/>
            </a:pPr>
            <a:r>
              <a:rPr lang="en-US" sz="2400" dirty="0"/>
              <a:t>1. A computer failure (system crash):</a:t>
            </a:r>
          </a:p>
          <a:p>
            <a:pPr marL="1371600" lvl="2" indent="-457200">
              <a:lnSpc>
                <a:spcPct val="80000"/>
              </a:lnSpc>
              <a:buSzTx/>
              <a:buFont typeface="Wingdings" pitchFamily="2" charset="2"/>
              <a:buNone/>
            </a:pPr>
            <a:r>
              <a:rPr lang="en-US" dirty="0"/>
              <a:t>A hardware or software error occurs in the computer system during transaction execution. If the hardware crashes, the contents of the computer’s internal memory may be lost.</a:t>
            </a:r>
          </a:p>
          <a:p>
            <a:pPr marL="952500" lvl="1" indent="-495300">
              <a:lnSpc>
                <a:spcPct val="80000"/>
              </a:lnSpc>
              <a:buSzTx/>
              <a:buFont typeface="Wingdings" pitchFamily="2" charset="2"/>
              <a:buNone/>
            </a:pPr>
            <a:r>
              <a:rPr lang="en-US" sz="2400" dirty="0"/>
              <a:t>2. A transaction or system error:</a:t>
            </a:r>
          </a:p>
          <a:p>
            <a:pPr marL="1371600" lvl="2" indent="-457200">
              <a:lnSpc>
                <a:spcPct val="80000"/>
              </a:lnSpc>
              <a:buSzTx/>
              <a:buFont typeface="Wingdings" pitchFamily="2" charset="2"/>
              <a:buNone/>
            </a:pPr>
            <a:r>
              <a:rPr lang="en-US" dirty="0"/>
              <a:t>Some operation in the transaction may cause it to fail, such as integer overflow or division by zero. Transaction failure may also occur because of erroneous parameter values or because of a logical programming error. In addition, the user may interrupt the transaction during its execution</a:t>
            </a:r>
            <a:r>
              <a:rPr lang="en-US" sz="2000" dirty="0"/>
              <a:t>.</a:t>
            </a:r>
          </a:p>
        </p:txBody>
      </p:sp>
    </p:spTree>
    <p:extLst>
      <p:ext uri="{BB962C8B-B14F-4D97-AF65-F5344CB8AC3E}">
        <p14:creationId xmlns:p14="http://schemas.microsoft.com/office/powerpoint/2010/main" val="3729027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611E531B-A60A-4B4D-B54E-049DD59AAE2F}" type="slidenum">
              <a:rPr lang="en-US"/>
              <a:pPr/>
              <a:t>17</a:t>
            </a:fld>
            <a:endParaRPr lang="en-CA"/>
          </a:p>
        </p:txBody>
      </p:sp>
      <p:sp>
        <p:nvSpPr>
          <p:cNvPr id="792578" name="Rectangle 2"/>
          <p:cNvSpPr>
            <a:spLocks noGrp="1" noChangeArrowheads="1"/>
          </p:cNvSpPr>
          <p:nvPr>
            <p:ph type="title"/>
          </p:nvPr>
        </p:nvSpPr>
        <p:spPr/>
        <p:txBody>
          <a:bodyPr>
            <a:normAutofit fontScale="90000"/>
          </a:bodyPr>
          <a:lstStyle/>
          <a:p>
            <a:r>
              <a:rPr lang="en-US" b="1" dirty="0"/>
              <a:t>Introduction to Transaction Processing (13)</a:t>
            </a:r>
          </a:p>
        </p:txBody>
      </p:sp>
      <p:sp>
        <p:nvSpPr>
          <p:cNvPr id="792579" name="Rectangle 3"/>
          <p:cNvSpPr>
            <a:spLocks noGrp="1" noChangeArrowheads="1"/>
          </p:cNvSpPr>
          <p:nvPr>
            <p:ph type="body" idx="1"/>
          </p:nvPr>
        </p:nvSpPr>
        <p:spPr/>
        <p:txBody>
          <a:bodyPr/>
          <a:lstStyle/>
          <a:p>
            <a:pPr marL="533400" indent="-533400">
              <a:lnSpc>
                <a:spcPct val="80000"/>
              </a:lnSpc>
              <a:buFont typeface="Wingdings" pitchFamily="2" charset="2"/>
              <a:buNone/>
            </a:pPr>
            <a:r>
              <a:rPr lang="en-US" sz="2400"/>
              <a:t>Why </a:t>
            </a:r>
            <a:r>
              <a:rPr lang="en-US" sz="2400" b="1"/>
              <a:t>recovery</a:t>
            </a:r>
            <a:r>
              <a:rPr lang="en-US" sz="2400"/>
              <a:t> is needed (Contd.): </a:t>
            </a:r>
          </a:p>
          <a:p>
            <a:pPr marL="533400" indent="-533400">
              <a:lnSpc>
                <a:spcPct val="80000"/>
              </a:lnSpc>
              <a:buFont typeface="Wingdings" pitchFamily="2" charset="2"/>
              <a:buNone/>
            </a:pPr>
            <a:r>
              <a:rPr lang="en-US" sz="2400"/>
              <a:t>(What causes a Transaction to fail)</a:t>
            </a:r>
          </a:p>
          <a:p>
            <a:pPr marL="952500" lvl="1" indent="-495300">
              <a:lnSpc>
                <a:spcPct val="80000"/>
              </a:lnSpc>
              <a:buSzTx/>
              <a:buFont typeface="Wingdings" pitchFamily="2" charset="2"/>
              <a:buNone/>
            </a:pPr>
            <a:r>
              <a:rPr lang="en-US" sz="2300"/>
              <a:t>3. Local errors or exception conditions detected by the transaction:</a:t>
            </a:r>
          </a:p>
          <a:p>
            <a:pPr marL="1371600" lvl="2" indent="-457200">
              <a:lnSpc>
                <a:spcPct val="80000"/>
              </a:lnSpc>
              <a:buSzTx/>
              <a:buFont typeface="Wingdings" pitchFamily="2" charset="2"/>
              <a:buNone/>
            </a:pPr>
            <a:r>
              <a:rPr lang="en-US" sz="2000"/>
              <a:t>Certain conditions necessitate cancellation of the transaction. For example, data for the transaction may not be found. A condition, such as insufficient account balance in a banking database, may cause a transaction, such as a fund withdrawal from that account, to be canceled. </a:t>
            </a:r>
          </a:p>
          <a:p>
            <a:pPr marL="1371600" lvl="2" indent="-457200">
              <a:lnSpc>
                <a:spcPct val="80000"/>
              </a:lnSpc>
              <a:buSzTx/>
              <a:buFont typeface="Wingdings" pitchFamily="2" charset="2"/>
              <a:buNone/>
            </a:pPr>
            <a:r>
              <a:rPr lang="en-US" sz="2000"/>
              <a:t>A programmed abort in the transaction causes it to fail.</a:t>
            </a:r>
          </a:p>
          <a:p>
            <a:pPr marL="952500" lvl="1" indent="-495300">
              <a:lnSpc>
                <a:spcPct val="80000"/>
              </a:lnSpc>
              <a:buSzTx/>
              <a:buFont typeface="Wingdings" pitchFamily="2" charset="2"/>
              <a:buNone/>
            </a:pPr>
            <a:r>
              <a:rPr lang="en-US" sz="2300"/>
              <a:t>4. Concurrency control enforcement:</a:t>
            </a:r>
          </a:p>
          <a:p>
            <a:pPr marL="1371600" lvl="2" indent="-457200">
              <a:lnSpc>
                <a:spcPct val="80000"/>
              </a:lnSpc>
              <a:buSzTx/>
              <a:buFont typeface="Wingdings" pitchFamily="2" charset="2"/>
              <a:buNone/>
            </a:pPr>
            <a:r>
              <a:rPr lang="en-US" sz="2000"/>
              <a:t>The concurrency control method may decide to abort the transaction, to be restarted later, because it violates serializability or because several transactions are in a state of deadlock (see Chapter 18).</a:t>
            </a:r>
          </a:p>
        </p:txBody>
      </p:sp>
    </p:spTree>
    <p:extLst>
      <p:ext uri="{BB962C8B-B14F-4D97-AF65-F5344CB8AC3E}">
        <p14:creationId xmlns:p14="http://schemas.microsoft.com/office/powerpoint/2010/main" val="22890918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4626" name="Rectangle 2"/>
          <p:cNvSpPr>
            <a:spLocks noGrp="1" noChangeArrowheads="1"/>
          </p:cNvSpPr>
          <p:nvPr>
            <p:ph type="title"/>
          </p:nvPr>
        </p:nvSpPr>
        <p:spPr/>
        <p:txBody>
          <a:bodyPr>
            <a:normAutofit fontScale="90000"/>
          </a:bodyPr>
          <a:lstStyle/>
          <a:p>
            <a:r>
              <a:rPr lang="en-US" b="1" dirty="0"/>
              <a:t>Introduction to Transaction Processing (14)</a:t>
            </a:r>
          </a:p>
        </p:txBody>
      </p:sp>
      <p:sp>
        <p:nvSpPr>
          <p:cNvPr id="794627" name="Rectangle 3"/>
          <p:cNvSpPr>
            <a:spLocks noGrp="1" noChangeArrowheads="1"/>
          </p:cNvSpPr>
          <p:nvPr>
            <p:ph type="body" idx="1"/>
          </p:nvPr>
        </p:nvSpPr>
        <p:spPr/>
        <p:txBody>
          <a:bodyPr/>
          <a:lstStyle/>
          <a:p>
            <a:pPr marL="533400" indent="-533400">
              <a:lnSpc>
                <a:spcPct val="80000"/>
              </a:lnSpc>
              <a:buFont typeface="Wingdings" pitchFamily="2" charset="2"/>
              <a:buNone/>
            </a:pPr>
            <a:r>
              <a:rPr lang="en-US"/>
              <a:t>Why </a:t>
            </a:r>
            <a:r>
              <a:rPr lang="en-US" b="1"/>
              <a:t>recovery</a:t>
            </a:r>
            <a:r>
              <a:rPr lang="en-US"/>
              <a:t> is needed (contd.): </a:t>
            </a:r>
          </a:p>
          <a:p>
            <a:pPr marL="533400" indent="-533400">
              <a:lnSpc>
                <a:spcPct val="80000"/>
              </a:lnSpc>
              <a:buFont typeface="Wingdings" pitchFamily="2" charset="2"/>
              <a:buNone/>
            </a:pPr>
            <a:r>
              <a:rPr lang="en-US"/>
              <a:t>(What causes a Transaction to fail)</a:t>
            </a:r>
          </a:p>
          <a:p>
            <a:pPr marL="952500" lvl="1" indent="-495300">
              <a:lnSpc>
                <a:spcPct val="80000"/>
              </a:lnSpc>
              <a:buSzTx/>
              <a:buFont typeface="Wingdings" pitchFamily="2" charset="2"/>
              <a:buNone/>
            </a:pPr>
            <a:r>
              <a:rPr lang="en-US" sz="2700"/>
              <a:t>5. Disk failure:</a:t>
            </a:r>
          </a:p>
          <a:p>
            <a:pPr marL="1371600" lvl="2" indent="-457200">
              <a:lnSpc>
                <a:spcPct val="80000"/>
              </a:lnSpc>
              <a:buSzTx/>
              <a:buFont typeface="Wingdings" pitchFamily="2" charset="2"/>
              <a:buNone/>
            </a:pPr>
            <a:r>
              <a:rPr lang="en-US"/>
              <a:t>Some disk blocks may lose their data because of a read or write malfunction or because of a disk read/write head crash. This may happen during a read or a write operation of the transaction.</a:t>
            </a:r>
          </a:p>
          <a:p>
            <a:pPr marL="952500" lvl="1" indent="-495300">
              <a:lnSpc>
                <a:spcPct val="80000"/>
              </a:lnSpc>
              <a:buSzTx/>
              <a:buFont typeface="Wingdings" pitchFamily="2" charset="2"/>
              <a:buNone/>
            </a:pPr>
            <a:r>
              <a:rPr lang="en-US" sz="2700"/>
              <a:t>6. Physical problems and catastrophes:</a:t>
            </a:r>
          </a:p>
          <a:p>
            <a:pPr marL="1371600" lvl="2" indent="-457200">
              <a:lnSpc>
                <a:spcPct val="80000"/>
              </a:lnSpc>
              <a:buSzTx/>
              <a:buFont typeface="Wingdings" pitchFamily="2" charset="2"/>
              <a:buNone/>
            </a:pPr>
            <a:r>
              <a:rPr lang="en-US"/>
              <a:t>This refers to an endless list of problems that includes power or air-conditioning failure, fire, theft, sabotage, overwriting disks or tapes by mistake, and mounting of a wrong tape by the operator. </a:t>
            </a:r>
          </a:p>
        </p:txBody>
      </p:sp>
    </p:spTree>
    <p:extLst>
      <p:ext uri="{BB962C8B-B14F-4D97-AF65-F5344CB8AC3E}">
        <p14:creationId xmlns:p14="http://schemas.microsoft.com/office/powerpoint/2010/main" val="15162429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420" name="Rectangle 4"/>
          <p:cNvSpPr>
            <a:spLocks noGrp="1" noChangeArrowheads="1"/>
          </p:cNvSpPr>
          <p:nvPr>
            <p:ph type="title"/>
          </p:nvPr>
        </p:nvSpPr>
        <p:spPr/>
        <p:txBody>
          <a:bodyPr>
            <a:noAutofit/>
          </a:bodyPr>
          <a:lstStyle/>
          <a:p>
            <a:r>
              <a:rPr lang="en-US" sz="3600" b="1" dirty="0"/>
              <a:t>2 Transaction and System Concepts (1)</a:t>
            </a:r>
          </a:p>
        </p:txBody>
      </p:sp>
      <p:sp>
        <p:nvSpPr>
          <p:cNvPr id="700421" name="Rectangle 5"/>
          <p:cNvSpPr>
            <a:spLocks noGrp="1" noChangeArrowheads="1"/>
          </p:cNvSpPr>
          <p:nvPr>
            <p:ph type="body" idx="1"/>
          </p:nvPr>
        </p:nvSpPr>
        <p:spPr/>
        <p:txBody>
          <a:bodyPr>
            <a:normAutofit lnSpcReduction="10000"/>
          </a:bodyPr>
          <a:lstStyle/>
          <a:p>
            <a:pPr>
              <a:lnSpc>
                <a:spcPct val="80000"/>
              </a:lnSpc>
            </a:pPr>
            <a:r>
              <a:rPr lang="en-US"/>
              <a:t>A </a:t>
            </a:r>
            <a:r>
              <a:rPr lang="en-US" b="1"/>
              <a:t>transaction</a:t>
            </a:r>
            <a:r>
              <a:rPr lang="en-US"/>
              <a:t> is an atomic unit of work that is either completed in its entirety or not done at all. </a:t>
            </a:r>
          </a:p>
          <a:p>
            <a:pPr lvl="1">
              <a:lnSpc>
                <a:spcPct val="80000"/>
              </a:lnSpc>
            </a:pPr>
            <a:r>
              <a:rPr lang="en-US" sz="2800"/>
              <a:t>For recovery purposes, the system needs to keep track of when the transaction starts, terminates, and commits or aborts.</a:t>
            </a:r>
          </a:p>
          <a:p>
            <a:pPr>
              <a:lnSpc>
                <a:spcPct val="80000"/>
              </a:lnSpc>
            </a:pPr>
            <a:r>
              <a:rPr lang="en-US" b="1"/>
              <a:t>Transaction</a:t>
            </a:r>
            <a:r>
              <a:rPr lang="en-US"/>
              <a:t> </a:t>
            </a:r>
            <a:r>
              <a:rPr lang="en-US" b="1"/>
              <a:t>states</a:t>
            </a:r>
            <a:r>
              <a:rPr lang="en-US"/>
              <a:t>:</a:t>
            </a:r>
          </a:p>
          <a:p>
            <a:pPr lvl="1">
              <a:lnSpc>
                <a:spcPct val="80000"/>
              </a:lnSpc>
            </a:pPr>
            <a:r>
              <a:rPr lang="en-US" sz="2800"/>
              <a:t>Active state</a:t>
            </a:r>
          </a:p>
          <a:p>
            <a:pPr lvl="1">
              <a:lnSpc>
                <a:spcPct val="80000"/>
              </a:lnSpc>
            </a:pPr>
            <a:r>
              <a:rPr lang="en-US" sz="2800"/>
              <a:t>Partially committed state</a:t>
            </a:r>
          </a:p>
          <a:p>
            <a:pPr lvl="1">
              <a:lnSpc>
                <a:spcPct val="80000"/>
              </a:lnSpc>
            </a:pPr>
            <a:r>
              <a:rPr lang="en-US" sz="2800"/>
              <a:t>Committed state</a:t>
            </a:r>
          </a:p>
          <a:p>
            <a:pPr lvl="1">
              <a:lnSpc>
                <a:spcPct val="80000"/>
              </a:lnSpc>
            </a:pPr>
            <a:r>
              <a:rPr lang="en-US" sz="2800"/>
              <a:t>Failed state</a:t>
            </a:r>
          </a:p>
          <a:p>
            <a:pPr lvl="1">
              <a:lnSpc>
                <a:spcPct val="80000"/>
              </a:lnSpc>
            </a:pPr>
            <a:r>
              <a:rPr lang="en-US" sz="2800"/>
              <a:t>Terminated State </a:t>
            </a:r>
          </a:p>
        </p:txBody>
      </p:sp>
    </p:spTree>
    <p:extLst>
      <p:ext uri="{BB962C8B-B14F-4D97-AF65-F5344CB8AC3E}">
        <p14:creationId xmlns:p14="http://schemas.microsoft.com/office/powerpoint/2010/main" val="27939350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5300" b="1" dirty="0" smtClean="0"/>
              <a:t>Transaction Concep</a:t>
            </a:r>
            <a:r>
              <a:rPr lang="en-US" dirty="0" smtClean="0"/>
              <a:t>t</a:t>
            </a:r>
            <a:endParaRPr lang="en-US" dirty="0"/>
          </a:p>
        </p:txBody>
      </p:sp>
      <p:sp>
        <p:nvSpPr>
          <p:cNvPr id="3" name="Content Placeholder 2"/>
          <p:cNvSpPr>
            <a:spLocks noGrp="1"/>
          </p:cNvSpPr>
          <p:nvPr>
            <p:ph idx="1"/>
          </p:nvPr>
        </p:nvSpPr>
        <p:spPr>
          <a:xfrm>
            <a:off x="228600" y="990600"/>
            <a:ext cx="8763000" cy="5638800"/>
          </a:xfrm>
        </p:spPr>
        <p:txBody>
          <a:bodyPr>
            <a:normAutofit fontScale="92500"/>
          </a:bodyPr>
          <a:lstStyle/>
          <a:p>
            <a:r>
              <a:rPr lang="en-US" dirty="0" smtClean="0"/>
              <a:t>A </a:t>
            </a:r>
            <a:r>
              <a:rPr lang="en-US" b="1" dirty="0" smtClean="0">
                <a:solidFill>
                  <a:schemeClr val="tx2"/>
                </a:solidFill>
              </a:rPr>
              <a:t>transaction</a:t>
            </a:r>
            <a:r>
              <a:rPr lang="en-US" i="1" dirty="0" smtClean="0"/>
              <a:t> </a:t>
            </a:r>
            <a:r>
              <a:rPr lang="en-US" dirty="0" smtClean="0"/>
              <a:t>is a </a:t>
            </a:r>
            <a:r>
              <a:rPr lang="en-US" i="1" dirty="0" smtClean="0"/>
              <a:t>unit </a:t>
            </a:r>
            <a:r>
              <a:rPr lang="en-US" dirty="0" smtClean="0"/>
              <a:t>of program execution that accesses and  possibly updates various data items.</a:t>
            </a:r>
          </a:p>
          <a:p>
            <a:r>
              <a:rPr lang="en-US" dirty="0" smtClean="0"/>
              <a:t>E.g. transaction to transfer €50 from account A to account B:</a:t>
            </a:r>
          </a:p>
          <a:p>
            <a:pPr lvl="1">
              <a:buFont typeface="Monotype Sorts" charset="2"/>
              <a:buNone/>
            </a:pPr>
            <a:r>
              <a:rPr lang="en-US" sz="1600" dirty="0" smtClean="0"/>
              <a:t>1.	</a:t>
            </a:r>
            <a:r>
              <a:rPr lang="en-US" sz="1600" b="1" dirty="0" err="1" smtClean="0"/>
              <a:t>read_from_acoount</a:t>
            </a:r>
            <a:r>
              <a:rPr lang="en-US" sz="1600" dirty="0" smtClean="0"/>
              <a:t>(</a:t>
            </a:r>
            <a:r>
              <a:rPr lang="en-US" sz="1600" i="1" dirty="0" smtClean="0"/>
              <a:t>A</a:t>
            </a:r>
            <a:r>
              <a:rPr lang="en-US" sz="1600" dirty="0" smtClean="0"/>
              <a:t>)</a:t>
            </a:r>
          </a:p>
          <a:p>
            <a:pPr lvl="1">
              <a:buFont typeface="Monotype Sorts" charset="2"/>
              <a:buNone/>
            </a:pPr>
            <a:r>
              <a:rPr lang="en-US" sz="1600" dirty="0" smtClean="0"/>
              <a:t>2.	</a:t>
            </a:r>
            <a:r>
              <a:rPr lang="en-US" sz="1600" i="1" dirty="0" smtClean="0"/>
              <a:t>A</a:t>
            </a:r>
            <a:r>
              <a:rPr lang="en-US" sz="1600" dirty="0" smtClean="0"/>
              <a:t> := </a:t>
            </a:r>
            <a:r>
              <a:rPr lang="en-US" sz="1600" i="1" dirty="0" smtClean="0"/>
              <a:t>A – </a:t>
            </a:r>
            <a:r>
              <a:rPr lang="en-US" sz="1600" dirty="0" smtClean="0"/>
              <a:t>50</a:t>
            </a:r>
          </a:p>
          <a:p>
            <a:pPr lvl="1">
              <a:buFont typeface="Monotype Sorts" charset="2"/>
              <a:buNone/>
            </a:pPr>
            <a:r>
              <a:rPr lang="en-US" sz="1600" dirty="0" smtClean="0"/>
              <a:t>3.	</a:t>
            </a:r>
            <a:r>
              <a:rPr lang="en-US" sz="1600" b="1" dirty="0" err="1" smtClean="0"/>
              <a:t>write_to_account</a:t>
            </a:r>
            <a:r>
              <a:rPr lang="en-US" sz="1600" dirty="0" smtClean="0"/>
              <a:t>(</a:t>
            </a:r>
            <a:r>
              <a:rPr lang="en-US" sz="1600" i="1" dirty="0" smtClean="0"/>
              <a:t>A</a:t>
            </a:r>
            <a:r>
              <a:rPr lang="en-US" sz="1600" dirty="0" smtClean="0"/>
              <a:t>)</a:t>
            </a:r>
          </a:p>
          <a:p>
            <a:pPr lvl="1">
              <a:buFont typeface="Monotype Sorts" charset="2"/>
              <a:buNone/>
            </a:pPr>
            <a:r>
              <a:rPr lang="en-US" sz="1600" dirty="0" smtClean="0"/>
              <a:t>4.	</a:t>
            </a:r>
            <a:r>
              <a:rPr lang="en-US" sz="1600" b="1" dirty="0" err="1" smtClean="0"/>
              <a:t>read_from_accont</a:t>
            </a:r>
            <a:r>
              <a:rPr lang="en-US" sz="1600" dirty="0" smtClean="0"/>
              <a:t>(</a:t>
            </a:r>
            <a:r>
              <a:rPr lang="en-US" sz="1600" i="1" dirty="0" smtClean="0"/>
              <a:t>B</a:t>
            </a:r>
            <a:r>
              <a:rPr lang="en-US" sz="1600" dirty="0" smtClean="0"/>
              <a:t>)</a:t>
            </a:r>
          </a:p>
          <a:p>
            <a:pPr lvl="1">
              <a:buFont typeface="Monotype Sorts" charset="2"/>
              <a:buNone/>
            </a:pPr>
            <a:r>
              <a:rPr lang="en-US" sz="1600" dirty="0" smtClean="0"/>
              <a:t>5.	</a:t>
            </a:r>
            <a:r>
              <a:rPr lang="en-US" sz="1600" i="1" dirty="0" smtClean="0"/>
              <a:t>B</a:t>
            </a:r>
            <a:r>
              <a:rPr lang="en-US" sz="1600" dirty="0" smtClean="0"/>
              <a:t> := </a:t>
            </a:r>
            <a:r>
              <a:rPr lang="en-US" sz="1600" i="1" dirty="0" smtClean="0"/>
              <a:t>B + </a:t>
            </a:r>
            <a:r>
              <a:rPr lang="en-US" sz="1600" dirty="0" smtClean="0"/>
              <a:t>50</a:t>
            </a:r>
          </a:p>
          <a:p>
            <a:pPr lvl="1">
              <a:buFont typeface="Monotype Sorts" charset="2"/>
              <a:buNone/>
            </a:pPr>
            <a:r>
              <a:rPr lang="en-US" sz="1600" dirty="0" smtClean="0"/>
              <a:t>6.	</a:t>
            </a:r>
            <a:r>
              <a:rPr lang="en-US" sz="1600" b="1" dirty="0" err="1" smtClean="0"/>
              <a:t>write_to_account</a:t>
            </a:r>
            <a:r>
              <a:rPr lang="en-US" sz="1600" dirty="0" smtClean="0"/>
              <a:t>(</a:t>
            </a:r>
            <a:r>
              <a:rPr lang="en-US" sz="1600" i="1" dirty="0" smtClean="0"/>
              <a:t>B)</a:t>
            </a:r>
            <a:endParaRPr lang="en-US" dirty="0" smtClean="0"/>
          </a:p>
          <a:p>
            <a:r>
              <a:rPr lang="en-US" dirty="0" smtClean="0"/>
              <a:t>Two main issues to deal with:</a:t>
            </a:r>
          </a:p>
          <a:p>
            <a:pPr lvl="1"/>
            <a:r>
              <a:rPr lang="en-US" dirty="0" smtClean="0"/>
              <a:t>Failures of various kinds, such as hardware failures and system crashes</a:t>
            </a:r>
          </a:p>
          <a:p>
            <a:pPr lvl="1"/>
            <a:r>
              <a:rPr lang="en-US" dirty="0" smtClean="0"/>
              <a:t>Concurrent execution of multiple transactions</a:t>
            </a:r>
          </a:p>
          <a:p>
            <a:endParaRPr lang="en-US" dirty="0"/>
          </a:p>
        </p:txBody>
      </p:sp>
    </p:spTree>
    <p:extLst>
      <p:ext uri="{BB962C8B-B14F-4D97-AF65-F5344CB8AC3E}">
        <p14:creationId xmlns:p14="http://schemas.microsoft.com/office/powerpoint/2010/main" val="5634480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8" name="Rectangle 4"/>
          <p:cNvSpPr>
            <a:spLocks noGrp="1" noChangeArrowheads="1"/>
          </p:cNvSpPr>
          <p:nvPr>
            <p:ph type="title"/>
          </p:nvPr>
        </p:nvSpPr>
        <p:spPr/>
        <p:txBody>
          <a:bodyPr>
            <a:normAutofit/>
          </a:bodyPr>
          <a:lstStyle/>
          <a:p>
            <a:r>
              <a:rPr lang="en-US" sz="4000" b="1" dirty="0"/>
              <a:t>Transaction and System Concepts (2)</a:t>
            </a:r>
          </a:p>
        </p:txBody>
      </p:sp>
      <p:sp>
        <p:nvSpPr>
          <p:cNvPr id="702469" name="Rectangle 5"/>
          <p:cNvSpPr>
            <a:spLocks noGrp="1" noChangeArrowheads="1"/>
          </p:cNvSpPr>
          <p:nvPr>
            <p:ph type="body" idx="1"/>
          </p:nvPr>
        </p:nvSpPr>
        <p:spPr>
          <a:xfrm>
            <a:off x="152400" y="1600200"/>
            <a:ext cx="8839200" cy="5105400"/>
          </a:xfrm>
        </p:spPr>
        <p:txBody>
          <a:bodyPr>
            <a:noAutofit/>
          </a:bodyPr>
          <a:lstStyle/>
          <a:p>
            <a:pPr algn="just">
              <a:lnSpc>
                <a:spcPct val="80000"/>
              </a:lnSpc>
            </a:pPr>
            <a:r>
              <a:rPr lang="en-US" sz="2800" dirty="0"/>
              <a:t>Recovery manager keeps track of the following operations:</a:t>
            </a:r>
          </a:p>
          <a:p>
            <a:pPr lvl="1" algn="just">
              <a:lnSpc>
                <a:spcPct val="80000"/>
              </a:lnSpc>
            </a:pPr>
            <a:r>
              <a:rPr lang="en-US" sz="2400" b="1" dirty="0" err="1"/>
              <a:t>begin_transaction</a:t>
            </a:r>
            <a:r>
              <a:rPr lang="en-US" sz="2400" dirty="0"/>
              <a:t>: This marks the beginning of transaction execution.</a:t>
            </a:r>
          </a:p>
          <a:p>
            <a:pPr lvl="1" algn="just">
              <a:lnSpc>
                <a:spcPct val="80000"/>
              </a:lnSpc>
            </a:pPr>
            <a:r>
              <a:rPr lang="en-US" sz="2400" b="1" dirty="0"/>
              <a:t>read</a:t>
            </a:r>
            <a:r>
              <a:rPr lang="en-US" sz="2400" dirty="0"/>
              <a:t> or </a:t>
            </a:r>
            <a:r>
              <a:rPr lang="en-US" sz="2400" b="1" dirty="0"/>
              <a:t>write</a:t>
            </a:r>
            <a:r>
              <a:rPr lang="en-US" sz="2400" dirty="0"/>
              <a:t>: These specify read or write operations on the database items that are executed as part of a transaction.</a:t>
            </a:r>
          </a:p>
          <a:p>
            <a:pPr lvl="1" algn="just">
              <a:lnSpc>
                <a:spcPct val="80000"/>
              </a:lnSpc>
            </a:pPr>
            <a:r>
              <a:rPr lang="en-US" sz="2400" b="1" dirty="0" err="1"/>
              <a:t>end_transaction</a:t>
            </a:r>
            <a:r>
              <a:rPr lang="en-US" sz="2400" dirty="0"/>
              <a:t>: This specifies that read and write transaction operations have ended and marks the end limit of transaction execution.</a:t>
            </a:r>
          </a:p>
          <a:p>
            <a:pPr lvl="2" algn="just">
              <a:lnSpc>
                <a:spcPct val="80000"/>
              </a:lnSpc>
            </a:pPr>
            <a:r>
              <a:rPr lang="en-US" dirty="0"/>
              <a:t>At this point it may be necessary to check whether the changes introduced by the transaction can be permanently applied to the database or whether the transaction has to be aborted because it violates concurrency control or for some other reason.</a:t>
            </a:r>
          </a:p>
        </p:txBody>
      </p:sp>
    </p:spTree>
    <p:extLst>
      <p:ext uri="{BB962C8B-B14F-4D97-AF65-F5344CB8AC3E}">
        <p14:creationId xmlns:p14="http://schemas.microsoft.com/office/powerpoint/2010/main" val="4238239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4516" name="Rectangle 4"/>
          <p:cNvSpPr>
            <a:spLocks noGrp="1" noChangeArrowheads="1"/>
          </p:cNvSpPr>
          <p:nvPr>
            <p:ph type="title"/>
          </p:nvPr>
        </p:nvSpPr>
        <p:spPr/>
        <p:txBody>
          <a:bodyPr>
            <a:normAutofit/>
          </a:bodyPr>
          <a:lstStyle/>
          <a:p>
            <a:r>
              <a:rPr lang="en-US" sz="4000" b="1" dirty="0"/>
              <a:t>Transaction and System Concepts (3)</a:t>
            </a:r>
          </a:p>
        </p:txBody>
      </p:sp>
      <p:sp>
        <p:nvSpPr>
          <p:cNvPr id="704517" name="Rectangle 5"/>
          <p:cNvSpPr>
            <a:spLocks noGrp="1" noChangeArrowheads="1"/>
          </p:cNvSpPr>
          <p:nvPr>
            <p:ph type="body" idx="1"/>
          </p:nvPr>
        </p:nvSpPr>
        <p:spPr>
          <a:xfrm>
            <a:off x="457200" y="1219200"/>
            <a:ext cx="8229600" cy="5410200"/>
          </a:xfrm>
        </p:spPr>
        <p:txBody>
          <a:bodyPr>
            <a:normAutofit/>
          </a:bodyPr>
          <a:lstStyle/>
          <a:p>
            <a:r>
              <a:rPr lang="en-US" dirty="0"/>
              <a:t>Recovery manager keeps track of the following operations (</a:t>
            </a:r>
            <a:r>
              <a:rPr lang="en-US" dirty="0" err="1"/>
              <a:t>cont</a:t>
            </a:r>
            <a:r>
              <a:rPr lang="en-US" dirty="0"/>
              <a:t>):</a:t>
            </a:r>
          </a:p>
          <a:p>
            <a:pPr lvl="1"/>
            <a:r>
              <a:rPr lang="en-US" b="1" dirty="0" err="1"/>
              <a:t>commit_transaction</a:t>
            </a:r>
            <a:r>
              <a:rPr lang="en-US" dirty="0"/>
              <a:t>: This signals a successful end of the transaction so that any changes (updates) executed by the transaction can be safely committed to the database and will not be undone.</a:t>
            </a:r>
          </a:p>
          <a:p>
            <a:pPr lvl="1"/>
            <a:r>
              <a:rPr lang="en-US" b="1" dirty="0"/>
              <a:t>rollback</a:t>
            </a:r>
            <a:r>
              <a:rPr lang="en-US" dirty="0"/>
              <a:t> (or </a:t>
            </a:r>
            <a:r>
              <a:rPr lang="en-US" b="1" dirty="0"/>
              <a:t>abort</a:t>
            </a:r>
            <a:r>
              <a:rPr lang="en-US" dirty="0"/>
              <a:t>): This signals that the transaction has ended unsuccessfully, so that any changes or effects that the transaction may have applied to the database must be undone.  </a:t>
            </a:r>
          </a:p>
        </p:txBody>
      </p:sp>
    </p:spTree>
    <p:extLst>
      <p:ext uri="{BB962C8B-B14F-4D97-AF65-F5344CB8AC3E}">
        <p14:creationId xmlns:p14="http://schemas.microsoft.com/office/powerpoint/2010/main" val="33406310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4" name="Rectangle 4"/>
          <p:cNvSpPr>
            <a:spLocks noGrp="1" noChangeArrowheads="1"/>
          </p:cNvSpPr>
          <p:nvPr>
            <p:ph type="title"/>
          </p:nvPr>
        </p:nvSpPr>
        <p:spPr/>
        <p:txBody>
          <a:bodyPr>
            <a:normAutofit/>
          </a:bodyPr>
          <a:lstStyle/>
          <a:p>
            <a:r>
              <a:rPr lang="en-US" sz="3600" b="1" dirty="0"/>
              <a:t>Transaction and System Concepts (4)</a:t>
            </a:r>
          </a:p>
        </p:txBody>
      </p:sp>
      <p:sp>
        <p:nvSpPr>
          <p:cNvPr id="706565" name="Rectangle 5"/>
          <p:cNvSpPr>
            <a:spLocks noGrp="1" noChangeArrowheads="1"/>
          </p:cNvSpPr>
          <p:nvPr>
            <p:ph type="body" idx="1"/>
          </p:nvPr>
        </p:nvSpPr>
        <p:spPr>
          <a:xfrm>
            <a:off x="152400" y="1295400"/>
            <a:ext cx="8839200" cy="5410200"/>
          </a:xfrm>
        </p:spPr>
        <p:txBody>
          <a:bodyPr>
            <a:normAutofit/>
          </a:bodyPr>
          <a:lstStyle/>
          <a:p>
            <a:r>
              <a:rPr lang="en-US" sz="3600" dirty="0"/>
              <a:t>Recovery techniques use the following operators:</a:t>
            </a:r>
          </a:p>
          <a:p>
            <a:pPr lvl="1"/>
            <a:r>
              <a:rPr lang="en-US" sz="3200" b="1" dirty="0"/>
              <a:t>undo</a:t>
            </a:r>
            <a:r>
              <a:rPr lang="en-US" sz="3200" dirty="0"/>
              <a:t>: Similar to rollback except that it applies to a single operation rather than to a whole transaction.</a:t>
            </a:r>
          </a:p>
          <a:p>
            <a:pPr lvl="1"/>
            <a:r>
              <a:rPr lang="en-US" sz="3200" b="1" dirty="0"/>
              <a:t>redo</a:t>
            </a:r>
            <a:r>
              <a:rPr lang="en-US" sz="3200" dirty="0"/>
              <a:t>: This specifies that certain </a:t>
            </a:r>
            <a:r>
              <a:rPr lang="en-US" sz="3200" i="1" dirty="0"/>
              <a:t>transaction</a:t>
            </a:r>
            <a:r>
              <a:rPr lang="en-US" sz="3200" dirty="0"/>
              <a:t> </a:t>
            </a:r>
            <a:r>
              <a:rPr lang="en-US" sz="3200" i="1" dirty="0"/>
              <a:t>operations</a:t>
            </a:r>
            <a:r>
              <a:rPr lang="en-US" sz="3200" dirty="0"/>
              <a:t> must be </a:t>
            </a:r>
            <a:r>
              <a:rPr lang="en-US" sz="3200" i="1" dirty="0"/>
              <a:t>redone</a:t>
            </a:r>
            <a:r>
              <a:rPr lang="en-US" sz="3200" dirty="0"/>
              <a:t> to ensure that all the operations of a committed transaction have been applied successfully to the database. </a:t>
            </a:r>
          </a:p>
        </p:txBody>
      </p:sp>
    </p:spTree>
    <p:extLst>
      <p:ext uri="{BB962C8B-B14F-4D97-AF65-F5344CB8AC3E}">
        <p14:creationId xmlns:p14="http://schemas.microsoft.com/office/powerpoint/2010/main" val="41779501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7497647D-B466-4362-8C84-3623E409A527}" type="slidenum">
              <a:rPr lang="en-US"/>
              <a:pPr/>
              <a:t>23</a:t>
            </a:fld>
            <a:endParaRPr lang="en-CA"/>
          </a:p>
        </p:txBody>
      </p:sp>
      <p:sp>
        <p:nvSpPr>
          <p:cNvPr id="708613" name="Rectangle 5"/>
          <p:cNvSpPr>
            <a:spLocks noGrp="1" noChangeArrowheads="1"/>
          </p:cNvSpPr>
          <p:nvPr>
            <p:ph type="title"/>
          </p:nvPr>
        </p:nvSpPr>
        <p:spPr/>
        <p:txBody>
          <a:bodyPr>
            <a:normAutofit fontScale="90000"/>
          </a:bodyPr>
          <a:lstStyle/>
          <a:p>
            <a:r>
              <a:rPr lang="en-US"/>
              <a:t>State transition diagram illustrating the states for transaction execution</a:t>
            </a:r>
            <a:endParaRPr lang="en-US">
              <a:sym typeface="Symbol" pitchFamily="71" charset="2"/>
            </a:endParaRPr>
          </a:p>
        </p:txBody>
      </p:sp>
      <p:pic>
        <p:nvPicPr>
          <p:cNvPr id="708615" name="Picture 7" descr="fig17_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522538"/>
            <a:ext cx="8305800" cy="2238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18336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17- </a:t>
            </a:r>
            <a:fld id="{03A2142A-88FE-4A8D-AE8D-9447C050738E}" type="slidenum">
              <a:rPr lang="en-US"/>
              <a:pPr/>
              <a:t>24</a:t>
            </a:fld>
            <a:endParaRPr lang="en-CA"/>
          </a:p>
        </p:txBody>
      </p:sp>
      <p:sp>
        <p:nvSpPr>
          <p:cNvPr id="710660" name="Rectangle 4"/>
          <p:cNvSpPr>
            <a:spLocks noGrp="1" noChangeArrowheads="1"/>
          </p:cNvSpPr>
          <p:nvPr>
            <p:ph type="title"/>
          </p:nvPr>
        </p:nvSpPr>
        <p:spPr/>
        <p:txBody>
          <a:bodyPr/>
          <a:lstStyle/>
          <a:p>
            <a:r>
              <a:rPr lang="en-US" sz="3200"/>
              <a:t>Transaction and System Concepts (6)</a:t>
            </a:r>
          </a:p>
        </p:txBody>
      </p:sp>
      <p:sp>
        <p:nvSpPr>
          <p:cNvPr id="710661" name="Rectangle 5"/>
          <p:cNvSpPr>
            <a:spLocks noGrp="1" noChangeArrowheads="1"/>
          </p:cNvSpPr>
          <p:nvPr>
            <p:ph type="body" idx="1"/>
          </p:nvPr>
        </p:nvSpPr>
        <p:spPr/>
        <p:txBody>
          <a:bodyPr>
            <a:normAutofit lnSpcReduction="10000"/>
          </a:bodyPr>
          <a:lstStyle/>
          <a:p>
            <a:r>
              <a:rPr lang="en-US"/>
              <a:t>The System Log</a:t>
            </a:r>
          </a:p>
          <a:p>
            <a:pPr lvl="1"/>
            <a:r>
              <a:rPr lang="en-US" b="1"/>
              <a:t>Log</a:t>
            </a:r>
            <a:r>
              <a:rPr lang="en-US"/>
              <a:t> or </a:t>
            </a:r>
            <a:r>
              <a:rPr lang="en-US" b="1"/>
              <a:t>Journal</a:t>
            </a:r>
            <a:r>
              <a:rPr lang="en-US"/>
              <a:t>: The log keeps track of all transaction operations that affect the values of database items.</a:t>
            </a:r>
          </a:p>
          <a:p>
            <a:pPr lvl="2"/>
            <a:r>
              <a:rPr lang="en-US"/>
              <a:t>This information may be needed to permit recovery from transaction failures.</a:t>
            </a:r>
          </a:p>
          <a:p>
            <a:pPr lvl="2"/>
            <a:r>
              <a:rPr lang="en-US"/>
              <a:t>The log is kept on disk, so it is not affected by any type of failure except for disk or catastrophic failure.</a:t>
            </a:r>
          </a:p>
          <a:p>
            <a:pPr lvl="2"/>
            <a:r>
              <a:rPr lang="en-US"/>
              <a:t>In addition, the log is periodically backed up to archival storage (tape) to guard against such catastrophic failures.  </a:t>
            </a:r>
          </a:p>
        </p:txBody>
      </p:sp>
    </p:spTree>
    <p:extLst>
      <p:ext uri="{BB962C8B-B14F-4D97-AF65-F5344CB8AC3E}">
        <p14:creationId xmlns:p14="http://schemas.microsoft.com/office/powerpoint/2010/main" val="27911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2708" name="Rectangle 4"/>
          <p:cNvSpPr>
            <a:spLocks noGrp="1" noChangeArrowheads="1"/>
          </p:cNvSpPr>
          <p:nvPr>
            <p:ph type="title"/>
          </p:nvPr>
        </p:nvSpPr>
        <p:spPr/>
        <p:txBody>
          <a:bodyPr/>
          <a:lstStyle/>
          <a:p>
            <a:r>
              <a:rPr lang="en-US" sz="3200"/>
              <a:t>Transaction and System Concepts (7)</a:t>
            </a:r>
          </a:p>
        </p:txBody>
      </p:sp>
      <p:sp>
        <p:nvSpPr>
          <p:cNvPr id="712709" name="Rectangle 5"/>
          <p:cNvSpPr>
            <a:spLocks noGrp="1" noChangeArrowheads="1"/>
          </p:cNvSpPr>
          <p:nvPr>
            <p:ph type="body" idx="1"/>
          </p:nvPr>
        </p:nvSpPr>
        <p:spPr/>
        <p:txBody>
          <a:bodyPr/>
          <a:lstStyle/>
          <a:p>
            <a:pPr>
              <a:lnSpc>
                <a:spcPct val="80000"/>
              </a:lnSpc>
            </a:pPr>
            <a:r>
              <a:rPr lang="en-US" sz="2400"/>
              <a:t>The System Log (cont):</a:t>
            </a:r>
          </a:p>
          <a:p>
            <a:pPr lvl="1">
              <a:lnSpc>
                <a:spcPct val="80000"/>
              </a:lnSpc>
            </a:pPr>
            <a:r>
              <a:rPr lang="en-US" sz="2100"/>
              <a:t>T in the following discussion refers to a unique </a:t>
            </a:r>
            <a:r>
              <a:rPr lang="en-US" sz="2100" b="1"/>
              <a:t>transaction-id</a:t>
            </a:r>
            <a:r>
              <a:rPr lang="en-US" sz="2100"/>
              <a:t> that is generated automatically by the system and is used to identify each transaction: </a:t>
            </a:r>
          </a:p>
          <a:p>
            <a:pPr lvl="1">
              <a:lnSpc>
                <a:spcPct val="80000"/>
              </a:lnSpc>
            </a:pPr>
            <a:r>
              <a:rPr lang="en-US" sz="2100"/>
              <a:t>Types of log record: </a:t>
            </a:r>
          </a:p>
          <a:p>
            <a:pPr lvl="2">
              <a:lnSpc>
                <a:spcPct val="80000"/>
              </a:lnSpc>
            </a:pPr>
            <a:r>
              <a:rPr lang="en-US" sz="2000"/>
              <a:t>[start_transaction,T]: Records that transaction T has started execution.</a:t>
            </a:r>
          </a:p>
          <a:p>
            <a:pPr lvl="2">
              <a:lnSpc>
                <a:spcPct val="80000"/>
              </a:lnSpc>
            </a:pPr>
            <a:r>
              <a:rPr lang="en-US" sz="2000"/>
              <a:t>[write_item,T,X,old_value,new_value]: Records that transaction T has changed the value of database item X from old_value to new_value.</a:t>
            </a:r>
          </a:p>
          <a:p>
            <a:pPr lvl="2">
              <a:lnSpc>
                <a:spcPct val="80000"/>
              </a:lnSpc>
            </a:pPr>
            <a:r>
              <a:rPr lang="en-US" sz="2000"/>
              <a:t>[read_item,T,X]: Records that transaction T  has read the value of database item X.</a:t>
            </a:r>
          </a:p>
          <a:p>
            <a:pPr lvl="2">
              <a:lnSpc>
                <a:spcPct val="80000"/>
              </a:lnSpc>
            </a:pPr>
            <a:r>
              <a:rPr lang="en-US" sz="2000"/>
              <a:t>[commit,T]: Records that transaction T has completed successfully, and affirms that its effect can be committed (recorded permanently) to the database.</a:t>
            </a:r>
          </a:p>
          <a:p>
            <a:pPr lvl="2">
              <a:lnSpc>
                <a:spcPct val="80000"/>
              </a:lnSpc>
            </a:pPr>
            <a:r>
              <a:rPr lang="en-US" sz="2000"/>
              <a:t>[abort,T]: Records that transaction T has been aborted. </a:t>
            </a:r>
          </a:p>
        </p:txBody>
      </p:sp>
    </p:spTree>
    <p:extLst>
      <p:ext uri="{BB962C8B-B14F-4D97-AF65-F5344CB8AC3E}">
        <p14:creationId xmlns:p14="http://schemas.microsoft.com/office/powerpoint/2010/main" val="1655484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4756" name="Rectangle 4"/>
          <p:cNvSpPr>
            <a:spLocks noGrp="1" noChangeArrowheads="1"/>
          </p:cNvSpPr>
          <p:nvPr>
            <p:ph type="title"/>
          </p:nvPr>
        </p:nvSpPr>
        <p:spPr/>
        <p:txBody>
          <a:bodyPr>
            <a:normAutofit/>
          </a:bodyPr>
          <a:lstStyle/>
          <a:p>
            <a:r>
              <a:rPr lang="en-US" sz="4000" b="1" dirty="0"/>
              <a:t>Transaction and System Concepts (8)</a:t>
            </a:r>
          </a:p>
        </p:txBody>
      </p:sp>
      <p:sp>
        <p:nvSpPr>
          <p:cNvPr id="714757" name="Rectangle 5"/>
          <p:cNvSpPr>
            <a:spLocks noGrp="1" noChangeArrowheads="1"/>
          </p:cNvSpPr>
          <p:nvPr>
            <p:ph type="body" idx="1"/>
          </p:nvPr>
        </p:nvSpPr>
        <p:spPr/>
        <p:txBody>
          <a:bodyPr>
            <a:normAutofit lnSpcReduction="10000"/>
          </a:bodyPr>
          <a:lstStyle/>
          <a:p>
            <a:r>
              <a:rPr lang="en-US" b="1" dirty="0"/>
              <a:t>The System Log (</a:t>
            </a:r>
            <a:r>
              <a:rPr lang="en-US" b="1" dirty="0" err="1"/>
              <a:t>cont</a:t>
            </a:r>
            <a:r>
              <a:rPr lang="en-US" b="1" dirty="0"/>
              <a:t>):</a:t>
            </a:r>
          </a:p>
          <a:p>
            <a:pPr lvl="1" algn="just"/>
            <a:r>
              <a:rPr lang="en-US" sz="3200" dirty="0"/>
              <a:t>Protocols for recovery that </a:t>
            </a:r>
            <a:r>
              <a:rPr lang="en-US" sz="3200" i="1" dirty="0"/>
              <a:t>avoid cascading rollbacks do not require that read operations be written to the system log</a:t>
            </a:r>
            <a:r>
              <a:rPr lang="en-US" sz="3200" dirty="0"/>
              <a:t>, whereas other protocols require these entries for recovery. </a:t>
            </a:r>
          </a:p>
          <a:p>
            <a:pPr lvl="1" algn="just"/>
            <a:r>
              <a:rPr lang="en-US" sz="3200" dirty="0"/>
              <a:t>Strict protocols require simpler write entries that do not include </a:t>
            </a:r>
            <a:r>
              <a:rPr lang="en-US" sz="3200" dirty="0" err="1"/>
              <a:t>new_value</a:t>
            </a:r>
            <a:r>
              <a:rPr lang="en-US" sz="3200" dirty="0"/>
              <a:t> (see Section 17.4). </a:t>
            </a:r>
          </a:p>
        </p:txBody>
      </p:sp>
    </p:spTree>
    <p:extLst>
      <p:ext uri="{BB962C8B-B14F-4D97-AF65-F5344CB8AC3E}">
        <p14:creationId xmlns:p14="http://schemas.microsoft.com/office/powerpoint/2010/main" val="18054201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04" name="Rectangle 4"/>
          <p:cNvSpPr>
            <a:spLocks noGrp="1" noChangeArrowheads="1"/>
          </p:cNvSpPr>
          <p:nvPr>
            <p:ph type="title"/>
          </p:nvPr>
        </p:nvSpPr>
        <p:spPr/>
        <p:txBody>
          <a:bodyPr>
            <a:normAutofit/>
          </a:bodyPr>
          <a:lstStyle/>
          <a:p>
            <a:r>
              <a:rPr lang="en-US" sz="4000" b="1" dirty="0"/>
              <a:t>Transaction and System Concepts (9)</a:t>
            </a:r>
          </a:p>
        </p:txBody>
      </p:sp>
      <p:sp>
        <p:nvSpPr>
          <p:cNvPr id="716805" name="Rectangle 5"/>
          <p:cNvSpPr>
            <a:spLocks noGrp="1" noChangeArrowheads="1"/>
          </p:cNvSpPr>
          <p:nvPr>
            <p:ph type="body" idx="1"/>
          </p:nvPr>
        </p:nvSpPr>
        <p:spPr>
          <a:xfrm>
            <a:off x="457200" y="1295400"/>
            <a:ext cx="8534400" cy="5257800"/>
          </a:xfrm>
        </p:spPr>
        <p:txBody>
          <a:bodyPr>
            <a:normAutofit/>
          </a:bodyPr>
          <a:lstStyle/>
          <a:p>
            <a:pPr marL="533400" indent="-533400">
              <a:lnSpc>
                <a:spcPct val="80000"/>
              </a:lnSpc>
              <a:buFont typeface="Wingdings" pitchFamily="2" charset="2"/>
              <a:buNone/>
            </a:pPr>
            <a:r>
              <a:rPr lang="en-US" sz="2800" b="1" dirty="0"/>
              <a:t>Recovery using log records</a:t>
            </a:r>
            <a:r>
              <a:rPr lang="en-US" sz="2800" b="1" dirty="0" smtClean="0"/>
              <a:t>:</a:t>
            </a:r>
          </a:p>
          <a:p>
            <a:pPr marL="533400" indent="-533400">
              <a:lnSpc>
                <a:spcPct val="80000"/>
              </a:lnSpc>
              <a:buFont typeface="Wingdings" pitchFamily="2" charset="2"/>
              <a:buNone/>
            </a:pPr>
            <a:endParaRPr lang="en-US" sz="2800" b="1" dirty="0"/>
          </a:p>
          <a:p>
            <a:pPr marL="533400" indent="-533400">
              <a:lnSpc>
                <a:spcPct val="80000"/>
              </a:lnSpc>
            </a:pPr>
            <a:r>
              <a:rPr lang="en-US" sz="2800" dirty="0"/>
              <a:t>If the system crashes, we can recover to a consistent database state by examining the log and using one of the techniques described in Chapter 19.</a:t>
            </a:r>
          </a:p>
          <a:p>
            <a:pPr marL="952500" lvl="1" indent="-495300" algn="just">
              <a:lnSpc>
                <a:spcPct val="80000"/>
              </a:lnSpc>
              <a:buSzTx/>
              <a:buFont typeface="Wingdings" pitchFamily="2" charset="2"/>
              <a:buAutoNum type="arabicPeriod"/>
            </a:pPr>
            <a:r>
              <a:rPr lang="en-US" sz="2400" dirty="0"/>
              <a:t>Because the log contains a record of every write operation that changes the value of some database item, it is possible to </a:t>
            </a:r>
            <a:r>
              <a:rPr lang="en-US" sz="2400" b="1" dirty="0"/>
              <a:t>undo</a:t>
            </a:r>
            <a:r>
              <a:rPr lang="en-US" sz="2400" dirty="0"/>
              <a:t> the effect of these write operations of a transaction T by tracing backward through the log and resetting all items changed by a write operation of T to their </a:t>
            </a:r>
            <a:r>
              <a:rPr lang="en-US" sz="2400" dirty="0" err="1"/>
              <a:t>old_values</a:t>
            </a:r>
            <a:r>
              <a:rPr lang="en-US" sz="2400" dirty="0"/>
              <a:t>.</a:t>
            </a:r>
          </a:p>
          <a:p>
            <a:pPr marL="952500" lvl="1" indent="-495300" algn="just">
              <a:lnSpc>
                <a:spcPct val="80000"/>
              </a:lnSpc>
              <a:buSzTx/>
              <a:buFont typeface="Wingdings" pitchFamily="2" charset="2"/>
              <a:buAutoNum type="arabicPeriod"/>
            </a:pPr>
            <a:r>
              <a:rPr lang="en-US" sz="2400" dirty="0"/>
              <a:t>We can also </a:t>
            </a:r>
            <a:r>
              <a:rPr lang="en-US" sz="2400" b="1" dirty="0"/>
              <a:t>redo</a:t>
            </a:r>
            <a:r>
              <a:rPr lang="en-US" sz="2400" dirty="0"/>
              <a:t> the effect of the write operations of a transaction T by tracing forward through the log and setting all items changed by a write operation of T (that did not get done permanently) to their </a:t>
            </a:r>
            <a:r>
              <a:rPr lang="en-US" sz="2400" dirty="0" err="1"/>
              <a:t>new_values</a:t>
            </a:r>
            <a:r>
              <a:rPr lang="en-US" sz="2400" dirty="0"/>
              <a:t>.   </a:t>
            </a:r>
          </a:p>
        </p:txBody>
      </p:sp>
    </p:spTree>
    <p:extLst>
      <p:ext uri="{BB962C8B-B14F-4D97-AF65-F5344CB8AC3E}">
        <p14:creationId xmlns:p14="http://schemas.microsoft.com/office/powerpoint/2010/main" val="8070377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852" name="Rectangle 4"/>
          <p:cNvSpPr>
            <a:spLocks noGrp="1" noChangeArrowheads="1"/>
          </p:cNvSpPr>
          <p:nvPr>
            <p:ph type="title"/>
          </p:nvPr>
        </p:nvSpPr>
        <p:spPr/>
        <p:txBody>
          <a:bodyPr>
            <a:normAutofit/>
          </a:bodyPr>
          <a:lstStyle/>
          <a:p>
            <a:r>
              <a:rPr lang="en-US" sz="3600" b="1" dirty="0"/>
              <a:t>Transaction and System Concepts (10)</a:t>
            </a:r>
          </a:p>
        </p:txBody>
      </p:sp>
      <p:sp>
        <p:nvSpPr>
          <p:cNvPr id="718853" name="Rectangle 5"/>
          <p:cNvSpPr>
            <a:spLocks noGrp="1" noChangeArrowheads="1"/>
          </p:cNvSpPr>
          <p:nvPr>
            <p:ph type="body" idx="1"/>
          </p:nvPr>
        </p:nvSpPr>
        <p:spPr>
          <a:xfrm>
            <a:off x="228600" y="1295400"/>
            <a:ext cx="8763000" cy="5257800"/>
          </a:xfrm>
        </p:spPr>
        <p:txBody>
          <a:bodyPr/>
          <a:lstStyle/>
          <a:p>
            <a:pPr>
              <a:lnSpc>
                <a:spcPct val="80000"/>
              </a:lnSpc>
              <a:buFont typeface="Wingdings" pitchFamily="2" charset="2"/>
              <a:buNone/>
            </a:pPr>
            <a:r>
              <a:rPr lang="en-US" sz="2800" b="1" dirty="0"/>
              <a:t>Commit Point of a Transaction:</a:t>
            </a:r>
            <a:endParaRPr lang="en-US" sz="2400" b="1" dirty="0"/>
          </a:p>
          <a:p>
            <a:pPr algn="just">
              <a:lnSpc>
                <a:spcPct val="80000"/>
              </a:lnSpc>
            </a:pPr>
            <a:r>
              <a:rPr lang="en-US" sz="2800" b="1" dirty="0"/>
              <a:t>Definition a Commit Point: </a:t>
            </a:r>
          </a:p>
          <a:p>
            <a:pPr lvl="1" algn="just">
              <a:lnSpc>
                <a:spcPct val="80000"/>
              </a:lnSpc>
            </a:pPr>
            <a:r>
              <a:rPr lang="en-US" sz="2400" dirty="0"/>
              <a:t>A transaction T reaches its </a:t>
            </a:r>
            <a:r>
              <a:rPr lang="en-US" sz="2400" b="1" dirty="0"/>
              <a:t>commit point</a:t>
            </a:r>
            <a:r>
              <a:rPr lang="en-US" sz="2400" dirty="0"/>
              <a:t> when all its operations that access the database have been executed successfully </a:t>
            </a:r>
            <a:r>
              <a:rPr lang="en-US" sz="2400" i="1" dirty="0"/>
              <a:t>and</a:t>
            </a:r>
            <a:r>
              <a:rPr lang="en-US" sz="2400" dirty="0"/>
              <a:t> the effect of all the transaction operations on the database has been recorded in the log.</a:t>
            </a:r>
          </a:p>
          <a:p>
            <a:pPr lvl="1" algn="just">
              <a:lnSpc>
                <a:spcPct val="80000"/>
              </a:lnSpc>
            </a:pPr>
            <a:r>
              <a:rPr lang="en-US" sz="2400" dirty="0"/>
              <a:t>Beyond the commit point, the transaction is said to be committed, and its effect is assumed to be permanently recorded in the database.</a:t>
            </a:r>
          </a:p>
          <a:p>
            <a:pPr lvl="1" algn="just">
              <a:lnSpc>
                <a:spcPct val="80000"/>
              </a:lnSpc>
            </a:pPr>
            <a:r>
              <a:rPr lang="en-US" sz="2400" dirty="0"/>
              <a:t>The transaction then writes an entry [</a:t>
            </a:r>
            <a:r>
              <a:rPr lang="en-US" sz="2400" dirty="0" err="1"/>
              <a:t>commit,T</a:t>
            </a:r>
            <a:r>
              <a:rPr lang="en-US" sz="2400" dirty="0"/>
              <a:t>] into the log. </a:t>
            </a:r>
          </a:p>
          <a:p>
            <a:pPr algn="just">
              <a:lnSpc>
                <a:spcPct val="80000"/>
              </a:lnSpc>
            </a:pPr>
            <a:r>
              <a:rPr lang="en-US" sz="2800" b="1" dirty="0"/>
              <a:t>Roll Back of transactions:</a:t>
            </a:r>
          </a:p>
          <a:p>
            <a:pPr lvl="1" algn="just">
              <a:lnSpc>
                <a:spcPct val="80000"/>
              </a:lnSpc>
            </a:pPr>
            <a:r>
              <a:rPr lang="en-US" sz="2400" dirty="0"/>
              <a:t>Needed for transactions that have a [</a:t>
            </a:r>
            <a:r>
              <a:rPr lang="en-US" sz="2400" dirty="0" err="1"/>
              <a:t>start_transaction,T</a:t>
            </a:r>
            <a:r>
              <a:rPr lang="en-US" sz="2400" dirty="0"/>
              <a:t>] entry into the log but no commit entry [</a:t>
            </a:r>
            <a:r>
              <a:rPr lang="en-US" sz="2400" dirty="0" err="1"/>
              <a:t>commit,T</a:t>
            </a:r>
            <a:r>
              <a:rPr lang="en-US" sz="2400" dirty="0"/>
              <a:t>] into the log. </a:t>
            </a:r>
          </a:p>
        </p:txBody>
      </p:sp>
    </p:spTree>
    <p:extLst>
      <p:ext uri="{BB962C8B-B14F-4D97-AF65-F5344CB8AC3E}">
        <p14:creationId xmlns:p14="http://schemas.microsoft.com/office/powerpoint/2010/main" val="10219258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0900" name="Rectangle 4"/>
          <p:cNvSpPr>
            <a:spLocks noGrp="1" noChangeArrowheads="1"/>
          </p:cNvSpPr>
          <p:nvPr>
            <p:ph type="title"/>
          </p:nvPr>
        </p:nvSpPr>
        <p:spPr/>
        <p:txBody>
          <a:bodyPr>
            <a:normAutofit/>
          </a:bodyPr>
          <a:lstStyle/>
          <a:p>
            <a:r>
              <a:rPr lang="en-US" sz="4000" b="1" dirty="0"/>
              <a:t>Transaction and System Concepts (11)</a:t>
            </a:r>
          </a:p>
        </p:txBody>
      </p:sp>
      <p:sp>
        <p:nvSpPr>
          <p:cNvPr id="720901" name="Rectangle 5"/>
          <p:cNvSpPr>
            <a:spLocks noGrp="1" noChangeArrowheads="1"/>
          </p:cNvSpPr>
          <p:nvPr>
            <p:ph type="body" idx="1"/>
          </p:nvPr>
        </p:nvSpPr>
        <p:spPr>
          <a:xfrm>
            <a:off x="228600" y="1219200"/>
            <a:ext cx="8686800" cy="5334000"/>
          </a:xfrm>
        </p:spPr>
        <p:txBody>
          <a:bodyPr>
            <a:normAutofit lnSpcReduction="10000"/>
          </a:bodyPr>
          <a:lstStyle/>
          <a:p>
            <a:pPr>
              <a:lnSpc>
                <a:spcPct val="80000"/>
              </a:lnSpc>
              <a:buFont typeface="Wingdings" pitchFamily="2" charset="2"/>
              <a:buNone/>
            </a:pPr>
            <a:r>
              <a:rPr lang="en-US" sz="2800" b="1" dirty="0"/>
              <a:t>Commit Point of a Transaction (</a:t>
            </a:r>
            <a:r>
              <a:rPr lang="en-US" sz="2800" b="1" dirty="0" err="1"/>
              <a:t>cont</a:t>
            </a:r>
            <a:r>
              <a:rPr lang="en-US" sz="2800" b="1" dirty="0" smtClean="0"/>
              <a:t>):</a:t>
            </a:r>
          </a:p>
          <a:p>
            <a:pPr>
              <a:lnSpc>
                <a:spcPct val="80000"/>
              </a:lnSpc>
              <a:buFont typeface="Wingdings" pitchFamily="2" charset="2"/>
              <a:buNone/>
            </a:pPr>
            <a:endParaRPr lang="en-US" sz="2000" b="1" dirty="0"/>
          </a:p>
          <a:p>
            <a:pPr algn="just">
              <a:lnSpc>
                <a:spcPct val="80000"/>
              </a:lnSpc>
            </a:pPr>
            <a:r>
              <a:rPr lang="en-US" sz="2400" b="1" dirty="0"/>
              <a:t>Redoing transactions:</a:t>
            </a:r>
          </a:p>
          <a:p>
            <a:pPr lvl="1" algn="just">
              <a:lnSpc>
                <a:spcPct val="80000"/>
              </a:lnSpc>
            </a:pPr>
            <a:r>
              <a:rPr lang="en-US" sz="2400" dirty="0"/>
              <a:t>Transactions that have written their commit entry in the log must also have recorded all their write operations in the log; otherwise they would not be committed, so their effect on the database can be redone from the log entries. (Notice that the log file must be kept on disk.</a:t>
            </a:r>
          </a:p>
          <a:p>
            <a:pPr lvl="1" algn="just">
              <a:lnSpc>
                <a:spcPct val="80000"/>
              </a:lnSpc>
            </a:pPr>
            <a:r>
              <a:rPr lang="en-US" sz="2400" dirty="0"/>
              <a:t>At the time of a system crash, only the log entries that have been written back to disk are considered in the recovery process because the contents of main memory may be lost.)</a:t>
            </a:r>
          </a:p>
          <a:p>
            <a:pPr algn="just">
              <a:lnSpc>
                <a:spcPct val="80000"/>
              </a:lnSpc>
            </a:pPr>
            <a:r>
              <a:rPr lang="en-US" sz="2400" b="1" dirty="0"/>
              <a:t>Force writing a log:</a:t>
            </a:r>
          </a:p>
          <a:p>
            <a:pPr lvl="1" algn="just">
              <a:lnSpc>
                <a:spcPct val="80000"/>
              </a:lnSpc>
            </a:pPr>
            <a:r>
              <a:rPr lang="en-US" sz="2400" dirty="0"/>
              <a:t>Before a transaction reaches its commit point, any portion of the log that has not been written to the disk yet must now be written to the disk. </a:t>
            </a:r>
          </a:p>
          <a:p>
            <a:pPr lvl="1" algn="just">
              <a:lnSpc>
                <a:spcPct val="80000"/>
              </a:lnSpc>
            </a:pPr>
            <a:r>
              <a:rPr lang="en-US" sz="2400" dirty="0"/>
              <a:t>This process is called force-writing the log file before committing a transaction. </a:t>
            </a:r>
          </a:p>
        </p:txBody>
      </p:sp>
    </p:spTree>
    <p:extLst>
      <p:ext uri="{BB962C8B-B14F-4D97-AF65-F5344CB8AC3E}">
        <p14:creationId xmlns:p14="http://schemas.microsoft.com/office/powerpoint/2010/main" val="29945221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1 Introduction to Transaction Processing (1)</a:t>
            </a:r>
            <a:endParaRPr lang="en-US" b="1" dirty="0"/>
          </a:p>
        </p:txBody>
      </p:sp>
      <p:sp>
        <p:nvSpPr>
          <p:cNvPr id="3" name="Content Placeholder 2"/>
          <p:cNvSpPr>
            <a:spLocks noGrp="1"/>
          </p:cNvSpPr>
          <p:nvPr>
            <p:ph idx="1"/>
          </p:nvPr>
        </p:nvSpPr>
        <p:spPr/>
        <p:txBody>
          <a:bodyPr/>
          <a:lstStyle/>
          <a:p>
            <a:pPr>
              <a:lnSpc>
                <a:spcPct val="80000"/>
              </a:lnSpc>
            </a:pPr>
            <a:r>
              <a:rPr lang="en-US" b="1" dirty="0" smtClean="0"/>
              <a:t>Single-User System</a:t>
            </a:r>
            <a:r>
              <a:rPr lang="en-US" dirty="0" smtClean="0"/>
              <a:t>:</a:t>
            </a:r>
          </a:p>
          <a:p>
            <a:pPr lvl="1">
              <a:lnSpc>
                <a:spcPct val="80000"/>
              </a:lnSpc>
            </a:pPr>
            <a:r>
              <a:rPr lang="en-US" dirty="0" smtClean="0"/>
              <a:t>At most one user at a time can use the system. </a:t>
            </a:r>
          </a:p>
          <a:p>
            <a:pPr>
              <a:lnSpc>
                <a:spcPct val="80000"/>
              </a:lnSpc>
            </a:pPr>
            <a:r>
              <a:rPr lang="en-US" b="1" dirty="0" smtClean="0"/>
              <a:t>Multiuser System</a:t>
            </a:r>
            <a:r>
              <a:rPr lang="en-US" dirty="0" smtClean="0"/>
              <a:t>:</a:t>
            </a:r>
          </a:p>
          <a:p>
            <a:pPr lvl="1">
              <a:lnSpc>
                <a:spcPct val="80000"/>
              </a:lnSpc>
            </a:pPr>
            <a:r>
              <a:rPr lang="en-US" dirty="0" smtClean="0"/>
              <a:t>Many users can access the system concurrently.</a:t>
            </a:r>
          </a:p>
          <a:p>
            <a:pPr>
              <a:lnSpc>
                <a:spcPct val="80000"/>
              </a:lnSpc>
            </a:pPr>
            <a:r>
              <a:rPr lang="en-US" b="1" dirty="0" smtClean="0"/>
              <a:t>Concurrency</a:t>
            </a:r>
          </a:p>
          <a:p>
            <a:pPr lvl="1">
              <a:lnSpc>
                <a:spcPct val="80000"/>
              </a:lnSpc>
            </a:pPr>
            <a:r>
              <a:rPr lang="en-US" b="1" dirty="0" smtClean="0"/>
              <a:t>Interleaved processing</a:t>
            </a:r>
            <a:r>
              <a:rPr lang="en-US" dirty="0" smtClean="0"/>
              <a:t>:</a:t>
            </a:r>
          </a:p>
          <a:p>
            <a:pPr lvl="2">
              <a:lnSpc>
                <a:spcPct val="80000"/>
              </a:lnSpc>
            </a:pPr>
            <a:r>
              <a:rPr lang="en-US" dirty="0" smtClean="0"/>
              <a:t>Concurrent execution of processes is interleaved in a single CPU</a:t>
            </a:r>
          </a:p>
          <a:p>
            <a:pPr lvl="1">
              <a:lnSpc>
                <a:spcPct val="80000"/>
              </a:lnSpc>
            </a:pPr>
            <a:r>
              <a:rPr lang="en-US" b="1" dirty="0" smtClean="0"/>
              <a:t>Parallel processing</a:t>
            </a:r>
            <a:r>
              <a:rPr lang="en-US" dirty="0" smtClean="0"/>
              <a:t>:</a:t>
            </a:r>
          </a:p>
          <a:p>
            <a:pPr lvl="2">
              <a:lnSpc>
                <a:spcPct val="80000"/>
              </a:lnSpc>
            </a:pPr>
            <a:r>
              <a:rPr lang="en-US" dirty="0" smtClean="0"/>
              <a:t>Processes are concurrently executed in multiple CPUs. </a:t>
            </a:r>
          </a:p>
          <a:p>
            <a:endParaRPr lang="en-US" dirty="0"/>
          </a:p>
        </p:txBody>
      </p:sp>
    </p:spTree>
    <p:extLst>
      <p:ext uri="{BB962C8B-B14F-4D97-AF65-F5344CB8AC3E}">
        <p14:creationId xmlns:p14="http://schemas.microsoft.com/office/powerpoint/2010/main" val="38034745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Desirable Properties of Transactions</a:t>
            </a:r>
          </a:p>
        </p:txBody>
      </p:sp>
      <p:sp>
        <p:nvSpPr>
          <p:cNvPr id="3" name="Content Placeholder 2"/>
          <p:cNvSpPr>
            <a:spLocks noGrp="1"/>
          </p:cNvSpPr>
          <p:nvPr>
            <p:ph idx="1"/>
          </p:nvPr>
        </p:nvSpPr>
        <p:spPr>
          <a:xfrm>
            <a:off x="152400" y="1219200"/>
            <a:ext cx="8763000" cy="5334000"/>
          </a:xfrm>
        </p:spPr>
        <p:txBody>
          <a:bodyPr>
            <a:normAutofit fontScale="85000" lnSpcReduction="10000"/>
          </a:bodyPr>
          <a:lstStyle/>
          <a:p>
            <a:pPr>
              <a:lnSpc>
                <a:spcPct val="90000"/>
              </a:lnSpc>
              <a:buNone/>
            </a:pPr>
            <a:r>
              <a:rPr lang="en-US" dirty="0"/>
              <a:t>ACID properties:</a:t>
            </a:r>
          </a:p>
          <a:p>
            <a:pPr>
              <a:lnSpc>
                <a:spcPct val="90000"/>
              </a:lnSpc>
            </a:pPr>
            <a:r>
              <a:rPr lang="en-US" b="1" dirty="0"/>
              <a:t>Atomicity</a:t>
            </a:r>
            <a:r>
              <a:rPr lang="en-US" dirty="0"/>
              <a:t>: A transaction is an atomic unit of processing; it is either performed in its entirety or not performed at all.</a:t>
            </a:r>
          </a:p>
          <a:p>
            <a:pPr>
              <a:lnSpc>
                <a:spcPct val="90000"/>
              </a:lnSpc>
            </a:pPr>
            <a:r>
              <a:rPr lang="en-US" b="1" dirty="0"/>
              <a:t>Consistency preservation</a:t>
            </a:r>
            <a:r>
              <a:rPr lang="en-US" dirty="0"/>
              <a:t>: A correct execution of the transaction must take the database from one consistent state to another.</a:t>
            </a:r>
          </a:p>
          <a:p>
            <a:pPr>
              <a:lnSpc>
                <a:spcPct val="90000"/>
              </a:lnSpc>
            </a:pPr>
            <a:r>
              <a:rPr lang="en-US" b="1" dirty="0"/>
              <a:t>Isolation</a:t>
            </a:r>
            <a:r>
              <a:rPr lang="en-US" dirty="0"/>
              <a:t>: A transaction should not make its updates visible to other transactions until it is committed; this property, when enforced strictly, solves the temporary update problem and makes cascading rollbacks of transactions  unnecessary </a:t>
            </a:r>
            <a:endParaRPr lang="en-US" dirty="0" smtClean="0"/>
          </a:p>
          <a:p>
            <a:pPr>
              <a:lnSpc>
                <a:spcPct val="90000"/>
              </a:lnSpc>
            </a:pPr>
            <a:r>
              <a:rPr lang="en-US" b="1" dirty="0" smtClean="0"/>
              <a:t>Durability </a:t>
            </a:r>
            <a:r>
              <a:rPr lang="en-US" b="1" dirty="0"/>
              <a:t>or permanency</a:t>
            </a:r>
            <a:r>
              <a:rPr lang="en-US" dirty="0"/>
              <a:t>: Once a transaction changes the database and the changes are committed, these changes must never be lost because of subsequent failure.</a:t>
            </a:r>
          </a:p>
          <a:p>
            <a:endParaRPr lang="en-US" dirty="0"/>
          </a:p>
        </p:txBody>
      </p:sp>
    </p:spTree>
    <p:extLst>
      <p:ext uri="{BB962C8B-B14F-4D97-AF65-F5344CB8AC3E}">
        <p14:creationId xmlns:p14="http://schemas.microsoft.com/office/powerpoint/2010/main" val="41359794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686800" cy="6629400"/>
          </a:xfrm>
        </p:spPr>
        <p:txBody>
          <a:bodyPr>
            <a:noAutofit/>
          </a:bodyPr>
          <a:lstStyle/>
          <a:p>
            <a:pPr>
              <a:lnSpc>
                <a:spcPct val="80000"/>
              </a:lnSpc>
              <a:defRPr/>
            </a:pPr>
            <a:r>
              <a:rPr lang="en-US" sz="2400" b="1" dirty="0"/>
              <a:t>E.g. transaction to transfer €50 from account A to account B:</a:t>
            </a:r>
          </a:p>
          <a:p>
            <a:pPr marL="342900" lvl="1" indent="-342900">
              <a:lnSpc>
                <a:spcPct val="80000"/>
              </a:lnSpc>
              <a:buFont typeface="Arial" pitchFamily="34" charset="0"/>
              <a:buChar char="•"/>
              <a:defRPr/>
            </a:pPr>
            <a:r>
              <a:rPr lang="en-US" sz="2400" b="1" dirty="0"/>
              <a:t>1.	</a:t>
            </a:r>
            <a:r>
              <a:rPr lang="en-US" sz="2400" dirty="0" err="1"/>
              <a:t>read_from_acoount</a:t>
            </a:r>
            <a:r>
              <a:rPr lang="en-US" sz="2400" dirty="0"/>
              <a:t>(A)</a:t>
            </a:r>
          </a:p>
          <a:p>
            <a:pPr marL="342900" lvl="1" indent="-342900">
              <a:lnSpc>
                <a:spcPct val="80000"/>
              </a:lnSpc>
              <a:buFont typeface="Arial" pitchFamily="34" charset="0"/>
              <a:buChar char="•"/>
              <a:defRPr/>
            </a:pPr>
            <a:r>
              <a:rPr lang="en-US" sz="2400" dirty="0"/>
              <a:t>2.	A := A – 50</a:t>
            </a:r>
          </a:p>
          <a:p>
            <a:pPr marL="342900" lvl="1" indent="-342900">
              <a:lnSpc>
                <a:spcPct val="80000"/>
              </a:lnSpc>
              <a:buFont typeface="Arial" pitchFamily="34" charset="0"/>
              <a:buChar char="•"/>
              <a:defRPr/>
            </a:pPr>
            <a:r>
              <a:rPr lang="en-US" sz="2400" dirty="0"/>
              <a:t>3.	</a:t>
            </a:r>
            <a:r>
              <a:rPr lang="en-US" sz="2400" dirty="0" err="1"/>
              <a:t>write_to_account</a:t>
            </a:r>
            <a:r>
              <a:rPr lang="en-US" sz="2400" dirty="0"/>
              <a:t>(A)</a:t>
            </a:r>
          </a:p>
          <a:p>
            <a:pPr marL="342900" lvl="1" indent="-342900">
              <a:lnSpc>
                <a:spcPct val="80000"/>
              </a:lnSpc>
              <a:buFont typeface="Arial" pitchFamily="34" charset="0"/>
              <a:buChar char="•"/>
              <a:defRPr/>
            </a:pPr>
            <a:r>
              <a:rPr lang="en-US" sz="2400" dirty="0"/>
              <a:t>4.	</a:t>
            </a:r>
            <a:r>
              <a:rPr lang="en-US" sz="2400" dirty="0" err="1"/>
              <a:t>read_from_accont</a:t>
            </a:r>
            <a:r>
              <a:rPr lang="en-US" sz="2400" dirty="0"/>
              <a:t>(B)</a:t>
            </a:r>
          </a:p>
          <a:p>
            <a:pPr marL="342900" lvl="1" indent="-342900">
              <a:lnSpc>
                <a:spcPct val="80000"/>
              </a:lnSpc>
              <a:buFont typeface="Arial" pitchFamily="34" charset="0"/>
              <a:buChar char="•"/>
              <a:defRPr/>
            </a:pPr>
            <a:r>
              <a:rPr lang="en-US" sz="2400" dirty="0"/>
              <a:t>5.	B := B + 50</a:t>
            </a:r>
          </a:p>
          <a:p>
            <a:pPr marL="342900" lvl="1" indent="-342900">
              <a:lnSpc>
                <a:spcPct val="80000"/>
              </a:lnSpc>
              <a:buFont typeface="Arial" pitchFamily="34" charset="0"/>
              <a:buChar char="•"/>
              <a:defRPr/>
            </a:pPr>
            <a:r>
              <a:rPr lang="en-US" sz="2400" dirty="0"/>
              <a:t>6.	</a:t>
            </a:r>
            <a:r>
              <a:rPr lang="en-US" sz="2400" dirty="0" err="1"/>
              <a:t>write_to_account</a:t>
            </a:r>
            <a:r>
              <a:rPr lang="en-US" sz="2400" dirty="0"/>
              <a:t>(B</a:t>
            </a:r>
            <a:r>
              <a:rPr lang="en-US" sz="2400" dirty="0" smtClean="0"/>
              <a:t>)</a:t>
            </a:r>
          </a:p>
          <a:p>
            <a:pPr>
              <a:lnSpc>
                <a:spcPct val="80000"/>
              </a:lnSpc>
              <a:defRPr/>
            </a:pPr>
            <a:r>
              <a:rPr lang="en-US" sz="3600" b="1" dirty="0" smtClean="0"/>
              <a:t>Atomicity </a:t>
            </a:r>
            <a:r>
              <a:rPr lang="en-US" sz="3600" b="1" dirty="0"/>
              <a:t>requirement</a:t>
            </a:r>
            <a:r>
              <a:rPr lang="en-US" sz="2400" b="1" dirty="0"/>
              <a:t> </a:t>
            </a:r>
          </a:p>
          <a:p>
            <a:pPr marL="342900" lvl="1" indent="-342900" algn="just">
              <a:lnSpc>
                <a:spcPct val="80000"/>
              </a:lnSpc>
              <a:buFont typeface="Arial" pitchFamily="34" charset="0"/>
              <a:buChar char="•"/>
              <a:defRPr/>
            </a:pPr>
            <a:r>
              <a:rPr lang="en-US" sz="2400" dirty="0"/>
              <a:t>if the transaction fails after step 3 and before step 6, money will be “lost” leading to an inconsistent database state</a:t>
            </a:r>
          </a:p>
          <a:p>
            <a:pPr marL="342900" lvl="2" indent="-342900" algn="just">
              <a:lnSpc>
                <a:spcPct val="80000"/>
              </a:lnSpc>
              <a:defRPr/>
            </a:pPr>
            <a:r>
              <a:rPr lang="en-US" dirty="0"/>
              <a:t>Failure could be due to software or hardware</a:t>
            </a:r>
          </a:p>
          <a:p>
            <a:pPr marL="342900" lvl="1" indent="-342900" algn="just">
              <a:lnSpc>
                <a:spcPct val="80000"/>
              </a:lnSpc>
              <a:buFont typeface="Arial" pitchFamily="34" charset="0"/>
              <a:buChar char="•"/>
              <a:defRPr/>
            </a:pPr>
            <a:r>
              <a:rPr lang="en-US" sz="2400" dirty="0"/>
              <a:t>the system should ensure that updates of a partially executed transaction are not reflected in the database</a:t>
            </a:r>
          </a:p>
          <a:p>
            <a:pPr marL="342900" lvl="1" indent="-342900" algn="just">
              <a:lnSpc>
                <a:spcPct val="80000"/>
              </a:lnSpc>
              <a:buFont typeface="Arial" pitchFamily="34" charset="0"/>
              <a:buChar char="•"/>
              <a:defRPr/>
            </a:pPr>
            <a:r>
              <a:rPr lang="en-US" sz="2400" dirty="0"/>
              <a:t>All or nothing, regarding the execution of the transaction</a:t>
            </a:r>
          </a:p>
          <a:p>
            <a:pPr algn="just">
              <a:lnSpc>
                <a:spcPct val="80000"/>
              </a:lnSpc>
              <a:defRPr/>
            </a:pPr>
            <a:r>
              <a:rPr lang="en-US" b="1" dirty="0"/>
              <a:t>Durability requirement —</a:t>
            </a:r>
            <a:r>
              <a:rPr lang="en-US" sz="2400" dirty="0"/>
              <a:t> once the user has been notified of transaction has completion, the updates must persist in the database even if there are software or hardware failures.</a:t>
            </a:r>
          </a:p>
          <a:p>
            <a:pPr>
              <a:lnSpc>
                <a:spcPct val="80000"/>
              </a:lnSpc>
            </a:pPr>
            <a:endParaRPr lang="en-US" sz="2400" b="1" dirty="0"/>
          </a:p>
        </p:txBody>
      </p:sp>
    </p:spTree>
    <p:extLst>
      <p:ext uri="{BB962C8B-B14F-4D97-AF65-F5344CB8AC3E}">
        <p14:creationId xmlns:p14="http://schemas.microsoft.com/office/powerpoint/2010/main" val="54932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705600"/>
          </a:xfrm>
        </p:spPr>
        <p:txBody>
          <a:bodyPr>
            <a:normAutofit fontScale="92500" lnSpcReduction="10000"/>
          </a:bodyPr>
          <a:lstStyle/>
          <a:p>
            <a:pPr>
              <a:lnSpc>
                <a:spcPct val="90000"/>
              </a:lnSpc>
              <a:buFont typeface="Monotype Sorts" charset="2"/>
              <a:buChar char="n"/>
              <a:defRPr/>
            </a:pPr>
            <a:r>
              <a:rPr lang="en-US" sz="2400" dirty="0"/>
              <a:t>Transaction to transfer €50 from account A to account B:</a:t>
            </a:r>
          </a:p>
          <a:p>
            <a:pPr lvl="1">
              <a:lnSpc>
                <a:spcPct val="90000"/>
              </a:lnSpc>
              <a:buFont typeface="Monotype Sorts" charset="2"/>
              <a:buNone/>
              <a:defRPr/>
            </a:pPr>
            <a:r>
              <a:rPr lang="en-US" sz="2400" dirty="0"/>
              <a:t>1.	</a:t>
            </a:r>
            <a:r>
              <a:rPr lang="en-US" sz="2400" dirty="0" err="1"/>
              <a:t>read_from_acoount</a:t>
            </a:r>
            <a:r>
              <a:rPr lang="en-US" sz="2400" dirty="0"/>
              <a:t>(A)</a:t>
            </a:r>
          </a:p>
          <a:p>
            <a:pPr lvl="1">
              <a:lnSpc>
                <a:spcPct val="90000"/>
              </a:lnSpc>
              <a:buFont typeface="Monotype Sorts" charset="2"/>
              <a:buNone/>
              <a:defRPr/>
            </a:pPr>
            <a:r>
              <a:rPr lang="en-US" sz="2400" dirty="0"/>
              <a:t>2.	A := A – 50</a:t>
            </a:r>
          </a:p>
          <a:p>
            <a:pPr lvl="1">
              <a:lnSpc>
                <a:spcPct val="90000"/>
              </a:lnSpc>
              <a:buFont typeface="Monotype Sorts" charset="2"/>
              <a:buNone/>
              <a:defRPr/>
            </a:pPr>
            <a:r>
              <a:rPr lang="en-US" sz="2400" dirty="0"/>
              <a:t>3.	</a:t>
            </a:r>
            <a:r>
              <a:rPr lang="en-US" sz="2400" dirty="0" err="1"/>
              <a:t>write_to_account</a:t>
            </a:r>
            <a:r>
              <a:rPr lang="en-US" sz="2400" dirty="0"/>
              <a:t>(A)</a:t>
            </a:r>
          </a:p>
          <a:p>
            <a:pPr lvl="1">
              <a:lnSpc>
                <a:spcPct val="90000"/>
              </a:lnSpc>
              <a:buFont typeface="Monotype Sorts" charset="2"/>
              <a:buNone/>
              <a:defRPr/>
            </a:pPr>
            <a:r>
              <a:rPr lang="en-US" sz="2400" dirty="0"/>
              <a:t>4.	</a:t>
            </a:r>
            <a:r>
              <a:rPr lang="en-US" sz="2400" dirty="0" err="1"/>
              <a:t>read_from_accont</a:t>
            </a:r>
            <a:r>
              <a:rPr lang="en-US" sz="2400" dirty="0"/>
              <a:t>(B)</a:t>
            </a:r>
          </a:p>
          <a:p>
            <a:pPr lvl="1">
              <a:lnSpc>
                <a:spcPct val="90000"/>
              </a:lnSpc>
              <a:buFont typeface="Monotype Sorts" charset="2"/>
              <a:buNone/>
              <a:defRPr/>
            </a:pPr>
            <a:r>
              <a:rPr lang="en-US" sz="2400" dirty="0"/>
              <a:t>5.	B := B + 50</a:t>
            </a:r>
          </a:p>
          <a:p>
            <a:pPr lvl="1">
              <a:lnSpc>
                <a:spcPct val="90000"/>
              </a:lnSpc>
              <a:buFont typeface="Monotype Sorts" charset="2"/>
              <a:buNone/>
              <a:defRPr/>
            </a:pPr>
            <a:r>
              <a:rPr lang="en-US" sz="2400" dirty="0"/>
              <a:t>6.	</a:t>
            </a:r>
            <a:r>
              <a:rPr lang="en-US" sz="2400" dirty="0" err="1"/>
              <a:t>write_to_account</a:t>
            </a:r>
            <a:r>
              <a:rPr lang="en-US" sz="2400" dirty="0"/>
              <a:t>(B)</a:t>
            </a:r>
          </a:p>
          <a:p>
            <a:pPr>
              <a:lnSpc>
                <a:spcPct val="90000"/>
              </a:lnSpc>
              <a:buFont typeface="Monotype Sorts" charset="2"/>
              <a:buChar char="n"/>
              <a:defRPr/>
            </a:pPr>
            <a:r>
              <a:rPr lang="en-US" sz="3000" b="1" dirty="0"/>
              <a:t>Consistency requirement in above example:</a:t>
            </a:r>
          </a:p>
          <a:p>
            <a:pPr lvl="1">
              <a:lnSpc>
                <a:spcPct val="90000"/>
              </a:lnSpc>
              <a:buFont typeface="Monotype Sorts" charset="2"/>
              <a:buChar char="l"/>
              <a:defRPr/>
            </a:pPr>
            <a:r>
              <a:rPr lang="en-US" sz="2400" dirty="0"/>
              <a:t> the sum of A and B is unchanged by the execution of the transaction</a:t>
            </a:r>
          </a:p>
          <a:p>
            <a:pPr>
              <a:lnSpc>
                <a:spcPct val="90000"/>
              </a:lnSpc>
              <a:buFont typeface="Monotype Sorts" charset="2"/>
              <a:buChar char="n"/>
              <a:defRPr/>
            </a:pPr>
            <a:r>
              <a:rPr lang="en-US" sz="2400" dirty="0"/>
              <a:t>In general, consistency requirements include </a:t>
            </a:r>
          </a:p>
          <a:p>
            <a:pPr lvl="2">
              <a:lnSpc>
                <a:spcPct val="90000"/>
              </a:lnSpc>
              <a:buFont typeface="Webdings" charset="2"/>
              <a:buChar char="4"/>
              <a:defRPr/>
            </a:pPr>
            <a:r>
              <a:rPr lang="en-US" dirty="0"/>
              <a:t>Explicitly specified integrity constraints such as primary keys and foreign keys</a:t>
            </a:r>
          </a:p>
          <a:p>
            <a:pPr lvl="2">
              <a:lnSpc>
                <a:spcPct val="90000"/>
              </a:lnSpc>
              <a:buFont typeface="Webdings" charset="2"/>
              <a:buChar char="4"/>
              <a:defRPr/>
            </a:pPr>
            <a:r>
              <a:rPr lang="en-US" dirty="0"/>
              <a:t>Implicit integrity constraints</a:t>
            </a:r>
          </a:p>
          <a:p>
            <a:pPr lvl="3">
              <a:lnSpc>
                <a:spcPct val="90000"/>
              </a:lnSpc>
              <a:defRPr/>
            </a:pPr>
            <a:r>
              <a:rPr lang="en-US" sz="2400" dirty="0"/>
              <a:t>e.g. sum of balances of all accounts, minus sum of loan amounts must equal value of cash-in-hand</a:t>
            </a:r>
          </a:p>
          <a:p>
            <a:pPr lvl="1">
              <a:lnSpc>
                <a:spcPct val="90000"/>
              </a:lnSpc>
              <a:buFont typeface="Monotype Sorts" charset="2"/>
              <a:buChar char="l"/>
              <a:defRPr/>
            </a:pPr>
            <a:r>
              <a:rPr lang="en-US" sz="2400" dirty="0"/>
              <a:t>A transaction must see a consistent database and must leave a consistent database</a:t>
            </a:r>
          </a:p>
          <a:p>
            <a:pPr lvl="1">
              <a:lnSpc>
                <a:spcPct val="90000"/>
              </a:lnSpc>
              <a:buFont typeface="Monotype Sorts" charset="2"/>
              <a:buChar char="l"/>
              <a:defRPr/>
            </a:pPr>
            <a:r>
              <a:rPr lang="en-US" sz="2400" dirty="0"/>
              <a:t>During transaction execution the database may be temporarily inconsistent.</a:t>
            </a:r>
          </a:p>
          <a:p>
            <a:pPr lvl="2">
              <a:lnSpc>
                <a:spcPct val="90000"/>
              </a:lnSpc>
              <a:buFont typeface="Webdings" charset="2"/>
              <a:buChar char="4"/>
              <a:defRPr/>
            </a:pPr>
            <a:r>
              <a:rPr lang="en-US" dirty="0"/>
              <a:t>Constraints to be verified only at the end of the transaction</a:t>
            </a:r>
          </a:p>
          <a:p>
            <a:endParaRPr lang="en-US" dirty="0"/>
          </a:p>
        </p:txBody>
      </p:sp>
    </p:spTree>
    <p:extLst>
      <p:ext uri="{BB962C8B-B14F-4D97-AF65-F5344CB8AC3E}">
        <p14:creationId xmlns:p14="http://schemas.microsoft.com/office/powerpoint/2010/main" val="26475964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
            <a:ext cx="8839200" cy="6477000"/>
          </a:xfrm>
        </p:spPr>
        <p:txBody>
          <a:bodyPr>
            <a:normAutofit fontScale="92500" lnSpcReduction="20000"/>
          </a:bodyPr>
          <a:lstStyle/>
          <a:p>
            <a:pPr>
              <a:lnSpc>
                <a:spcPct val="90000"/>
              </a:lnSpc>
              <a:buFont typeface="Monotype Sorts" charset="2"/>
              <a:buChar char="n"/>
              <a:defRPr/>
            </a:pPr>
            <a:r>
              <a:rPr lang="en-US" b="1" dirty="0" smtClean="0">
                <a:solidFill>
                  <a:schemeClr val="tx2"/>
                </a:solidFill>
              </a:rPr>
              <a:t>Isolation </a:t>
            </a:r>
            <a:r>
              <a:rPr lang="en-US" b="1" dirty="0">
                <a:solidFill>
                  <a:schemeClr val="tx2"/>
                </a:solidFill>
              </a:rPr>
              <a:t>requirement</a:t>
            </a:r>
            <a:r>
              <a:rPr lang="en-US" dirty="0"/>
              <a:t> — if between steps 3 and 6, another transaction T2 is allowed to access the partially updated database, it will see an inconsistent database (the sum  </a:t>
            </a:r>
            <a:r>
              <a:rPr lang="en-US" i="1" dirty="0"/>
              <a:t>A + B</a:t>
            </a:r>
            <a:r>
              <a:rPr lang="en-US" dirty="0"/>
              <a:t> will be less than it should be).</a:t>
            </a:r>
            <a:br>
              <a:rPr lang="en-US" dirty="0"/>
            </a:br>
            <a:r>
              <a:rPr lang="en-US" dirty="0"/>
              <a:t>         </a:t>
            </a:r>
            <a:r>
              <a:rPr lang="en-US" b="1" dirty="0"/>
              <a:t>T1                                        T2</a:t>
            </a:r>
          </a:p>
          <a:p>
            <a:pPr lvl="1">
              <a:lnSpc>
                <a:spcPct val="90000"/>
              </a:lnSpc>
              <a:buFont typeface="Monotype Sorts" charset="2"/>
              <a:buNone/>
              <a:defRPr/>
            </a:pPr>
            <a:r>
              <a:rPr lang="en-US" sz="1600" dirty="0"/>
              <a:t>1.</a:t>
            </a:r>
            <a:r>
              <a:rPr lang="en-US" sz="3000" dirty="0"/>
              <a:t>	</a:t>
            </a:r>
            <a:r>
              <a:rPr lang="en-US" sz="3000" b="1" dirty="0"/>
              <a:t>read</a:t>
            </a:r>
            <a:r>
              <a:rPr lang="en-US" sz="3000" dirty="0"/>
              <a:t>(</a:t>
            </a:r>
            <a:r>
              <a:rPr lang="en-US" sz="3000" i="1" dirty="0"/>
              <a:t>A</a:t>
            </a:r>
            <a:r>
              <a:rPr lang="en-US" sz="3000" dirty="0"/>
              <a:t>)</a:t>
            </a:r>
          </a:p>
          <a:p>
            <a:pPr lvl="1">
              <a:lnSpc>
                <a:spcPct val="90000"/>
              </a:lnSpc>
              <a:buFont typeface="Monotype Sorts" charset="2"/>
              <a:buNone/>
              <a:defRPr/>
            </a:pPr>
            <a:r>
              <a:rPr lang="en-US" sz="3000" dirty="0"/>
              <a:t>2.	</a:t>
            </a:r>
            <a:r>
              <a:rPr lang="en-US" sz="3000" i="1" dirty="0"/>
              <a:t>A</a:t>
            </a:r>
            <a:r>
              <a:rPr lang="en-US" sz="3000" dirty="0"/>
              <a:t> := </a:t>
            </a:r>
            <a:r>
              <a:rPr lang="en-US" sz="3000" i="1" dirty="0"/>
              <a:t>A – </a:t>
            </a:r>
            <a:r>
              <a:rPr lang="en-US" sz="3000" dirty="0"/>
              <a:t>50</a:t>
            </a:r>
          </a:p>
          <a:p>
            <a:pPr lvl="1">
              <a:lnSpc>
                <a:spcPct val="90000"/>
              </a:lnSpc>
              <a:buFont typeface="Monotype Sorts" charset="2"/>
              <a:buNone/>
              <a:defRPr/>
            </a:pPr>
            <a:r>
              <a:rPr lang="en-US" sz="3000" dirty="0"/>
              <a:t>3.	</a:t>
            </a:r>
            <a:r>
              <a:rPr lang="en-US" sz="3000" b="1" dirty="0"/>
              <a:t>write</a:t>
            </a:r>
            <a:r>
              <a:rPr lang="en-US" sz="3000" dirty="0"/>
              <a:t>(</a:t>
            </a:r>
            <a:r>
              <a:rPr lang="en-US" sz="3000" i="1" dirty="0"/>
              <a:t>A</a:t>
            </a:r>
            <a:r>
              <a:rPr lang="en-US" sz="3000" dirty="0"/>
              <a:t>)</a:t>
            </a:r>
            <a:br>
              <a:rPr lang="en-US" sz="3000" dirty="0"/>
            </a:br>
            <a:r>
              <a:rPr lang="en-US" sz="3000" dirty="0"/>
              <a:t>                                     </a:t>
            </a:r>
            <a:r>
              <a:rPr lang="en-US" sz="3000" dirty="0" smtClean="0"/>
              <a:t>    </a:t>
            </a:r>
            <a:r>
              <a:rPr lang="en-US" sz="3000" dirty="0"/>
              <a:t>read(A), read(B), print(A+B)</a:t>
            </a:r>
          </a:p>
          <a:p>
            <a:pPr lvl="1">
              <a:lnSpc>
                <a:spcPct val="90000"/>
              </a:lnSpc>
              <a:buFont typeface="Monotype Sorts" charset="2"/>
              <a:buNone/>
              <a:defRPr/>
            </a:pPr>
            <a:r>
              <a:rPr lang="en-US" sz="3000" dirty="0"/>
              <a:t>4.	</a:t>
            </a:r>
            <a:r>
              <a:rPr lang="en-US" sz="3000" b="1" dirty="0"/>
              <a:t>read</a:t>
            </a:r>
            <a:r>
              <a:rPr lang="en-US" sz="3000" dirty="0"/>
              <a:t>(</a:t>
            </a:r>
            <a:r>
              <a:rPr lang="en-US" sz="3000" i="1" dirty="0"/>
              <a:t>B</a:t>
            </a:r>
            <a:r>
              <a:rPr lang="en-US" sz="3000" dirty="0"/>
              <a:t>)</a:t>
            </a:r>
          </a:p>
          <a:p>
            <a:pPr lvl="1">
              <a:lnSpc>
                <a:spcPct val="90000"/>
              </a:lnSpc>
              <a:buFont typeface="Monotype Sorts" charset="2"/>
              <a:buNone/>
              <a:defRPr/>
            </a:pPr>
            <a:r>
              <a:rPr lang="en-US" sz="3000" dirty="0"/>
              <a:t>5.	</a:t>
            </a:r>
            <a:r>
              <a:rPr lang="en-US" sz="3000" i="1" dirty="0"/>
              <a:t>B</a:t>
            </a:r>
            <a:r>
              <a:rPr lang="en-US" sz="3000" dirty="0"/>
              <a:t> := </a:t>
            </a:r>
            <a:r>
              <a:rPr lang="en-US" sz="3000" i="1" dirty="0"/>
              <a:t>B + </a:t>
            </a:r>
            <a:r>
              <a:rPr lang="en-US" sz="3000" dirty="0"/>
              <a:t>50</a:t>
            </a:r>
          </a:p>
          <a:p>
            <a:pPr lvl="1">
              <a:lnSpc>
                <a:spcPct val="90000"/>
              </a:lnSpc>
              <a:buFont typeface="Monotype Sorts" charset="2"/>
              <a:buNone/>
              <a:defRPr/>
            </a:pPr>
            <a:r>
              <a:rPr lang="en-US" sz="3000" dirty="0"/>
              <a:t>6.	</a:t>
            </a:r>
            <a:r>
              <a:rPr lang="en-US" sz="3000" b="1" dirty="0"/>
              <a:t>write</a:t>
            </a:r>
            <a:r>
              <a:rPr lang="en-US" sz="3000" dirty="0"/>
              <a:t>(</a:t>
            </a:r>
            <a:r>
              <a:rPr lang="en-US" sz="3000" i="1" dirty="0"/>
              <a:t>B</a:t>
            </a:r>
            <a:endParaRPr lang="en-US" sz="4800" dirty="0"/>
          </a:p>
          <a:p>
            <a:pPr>
              <a:lnSpc>
                <a:spcPct val="90000"/>
              </a:lnSpc>
              <a:buFont typeface="Monotype Sorts" charset="2"/>
              <a:buChar char="n"/>
              <a:defRPr/>
            </a:pPr>
            <a:r>
              <a:rPr lang="en-US" sz="3000" dirty="0"/>
              <a:t>Isolation can be ensured trivially by running transactions </a:t>
            </a:r>
            <a:r>
              <a:rPr lang="en-US" sz="3000" b="1" dirty="0">
                <a:solidFill>
                  <a:schemeClr val="tx2"/>
                </a:solidFill>
              </a:rPr>
              <a:t>serially</a:t>
            </a:r>
          </a:p>
          <a:p>
            <a:pPr lvl="1">
              <a:lnSpc>
                <a:spcPct val="90000"/>
              </a:lnSpc>
              <a:buFont typeface="Monotype Sorts" charset="2"/>
              <a:buChar char="l"/>
              <a:defRPr/>
            </a:pPr>
            <a:r>
              <a:rPr lang="en-US" sz="2600" dirty="0"/>
              <a:t> that is, one after the other.   </a:t>
            </a:r>
          </a:p>
          <a:p>
            <a:pPr>
              <a:lnSpc>
                <a:spcPct val="90000"/>
              </a:lnSpc>
              <a:buFont typeface="Monotype Sorts" charset="2"/>
              <a:buChar char="n"/>
              <a:defRPr/>
            </a:pPr>
            <a:r>
              <a:rPr lang="en-US" sz="3000" dirty="0"/>
              <a:t>However, executing multiple transactions concurrently has significant benefits, as we will see later.</a:t>
            </a:r>
          </a:p>
          <a:p>
            <a:endParaRPr lang="en-US" dirty="0"/>
          </a:p>
        </p:txBody>
      </p:sp>
    </p:spTree>
    <p:extLst>
      <p:ext uri="{BB962C8B-B14F-4D97-AF65-F5344CB8AC3E}">
        <p14:creationId xmlns:p14="http://schemas.microsoft.com/office/powerpoint/2010/main" val="11891016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ACID Properties - Summary</a:t>
            </a:r>
          </a:p>
        </p:txBody>
      </p:sp>
      <p:sp>
        <p:nvSpPr>
          <p:cNvPr id="3" name="Content Placeholder 2"/>
          <p:cNvSpPr>
            <a:spLocks noGrp="1"/>
          </p:cNvSpPr>
          <p:nvPr>
            <p:ph idx="1"/>
          </p:nvPr>
        </p:nvSpPr>
        <p:spPr/>
        <p:txBody>
          <a:bodyPr/>
          <a:lstStyle/>
          <a:p>
            <a:r>
              <a:rPr lang="en-US" dirty="0"/>
              <a:t>A  </a:t>
            </a:r>
            <a:r>
              <a:rPr kumimoji="1" lang="en-US" b="1" dirty="0">
                <a:solidFill>
                  <a:schemeClr val="tx2"/>
                </a:solidFill>
              </a:rPr>
              <a:t>transaction</a:t>
            </a:r>
            <a:r>
              <a:rPr lang="en-US" dirty="0"/>
              <a:t>  is a unit of program execution that accesses and possibly updates various data </a:t>
            </a:r>
            <a:r>
              <a:rPr lang="en-US" dirty="0" err="1"/>
              <a:t>items.To</a:t>
            </a:r>
            <a:r>
              <a:rPr lang="en-US" dirty="0"/>
              <a:t> preserve the integrity of data the database system must ensure:</a:t>
            </a:r>
          </a:p>
          <a:p>
            <a:endParaRPr lang="en-US" dirty="0"/>
          </a:p>
        </p:txBody>
      </p:sp>
    </p:spTree>
    <p:extLst>
      <p:ext uri="{BB962C8B-B14F-4D97-AF65-F5344CB8AC3E}">
        <p14:creationId xmlns:p14="http://schemas.microsoft.com/office/powerpoint/2010/main" val="18599037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92500" lnSpcReduction="20000"/>
          </a:bodyPr>
          <a:lstStyle/>
          <a:p>
            <a:r>
              <a:rPr lang="en-US" b="1" dirty="0">
                <a:solidFill>
                  <a:schemeClr val="tx2"/>
                </a:solidFill>
              </a:rPr>
              <a:t>Atomicity</a:t>
            </a:r>
            <a:r>
              <a:rPr lang="en-US" b="1" dirty="0"/>
              <a:t> </a:t>
            </a:r>
            <a:r>
              <a:rPr lang="en-US" dirty="0"/>
              <a:t> Either all operations of the transaction are properly reflected in the database or none are.</a:t>
            </a:r>
          </a:p>
          <a:p>
            <a:r>
              <a:rPr lang="en-US" b="1" dirty="0">
                <a:solidFill>
                  <a:schemeClr val="tx2"/>
                </a:solidFill>
              </a:rPr>
              <a:t>Consistency</a:t>
            </a:r>
            <a:r>
              <a:rPr lang="en-US" dirty="0"/>
              <a:t>  Execution of a (single) transaction preserves the consistency of the database.</a:t>
            </a:r>
          </a:p>
          <a:p>
            <a:r>
              <a:rPr lang="en-US" b="1" dirty="0">
                <a:solidFill>
                  <a:schemeClr val="tx2"/>
                </a:solidFill>
              </a:rPr>
              <a:t>Isolation</a:t>
            </a:r>
            <a:r>
              <a:rPr lang="en-US" dirty="0"/>
              <a:t>  Although multiple transactions may execute concurrently, each transaction must be unaware of other concurrently executing transactions.  Intermediate transaction results must be hidden from other concurrently executed transactions.  </a:t>
            </a:r>
          </a:p>
          <a:p>
            <a:pPr lvl="1"/>
            <a:r>
              <a:rPr lang="en-US" dirty="0"/>
              <a:t>That is, for every pair of transactions </a:t>
            </a:r>
            <a:r>
              <a:rPr lang="en-US" i="1" dirty="0"/>
              <a:t>T</a:t>
            </a:r>
            <a:r>
              <a:rPr lang="en-US" i="1" baseline="-25000" dirty="0"/>
              <a:t>i</a:t>
            </a:r>
            <a:r>
              <a:rPr lang="en-US" i="1" dirty="0"/>
              <a:t> </a:t>
            </a:r>
            <a:r>
              <a:rPr lang="en-US" dirty="0"/>
              <a:t>and </a:t>
            </a:r>
            <a:r>
              <a:rPr lang="en-US" i="1" dirty="0" err="1"/>
              <a:t>T</a:t>
            </a:r>
            <a:r>
              <a:rPr lang="en-US" i="1" baseline="-25000" dirty="0" err="1"/>
              <a:t>j</a:t>
            </a:r>
            <a:r>
              <a:rPr lang="en-US" i="1" dirty="0"/>
              <a:t>, </a:t>
            </a:r>
            <a:r>
              <a:rPr lang="en-US" dirty="0"/>
              <a:t>it appears to </a:t>
            </a:r>
            <a:r>
              <a:rPr lang="en-US" i="1" dirty="0"/>
              <a:t>T</a:t>
            </a:r>
            <a:r>
              <a:rPr lang="en-US" i="1" baseline="-25000" dirty="0"/>
              <a:t>i</a:t>
            </a:r>
            <a:r>
              <a:rPr lang="en-US" i="1" dirty="0"/>
              <a:t> </a:t>
            </a:r>
            <a:r>
              <a:rPr lang="en-US" dirty="0"/>
              <a:t>that either </a:t>
            </a:r>
            <a:r>
              <a:rPr lang="en-US" i="1" dirty="0" err="1"/>
              <a:t>T</a:t>
            </a:r>
            <a:r>
              <a:rPr lang="en-US" i="1" baseline="-25000" dirty="0" err="1"/>
              <a:t>j</a:t>
            </a:r>
            <a:r>
              <a:rPr lang="en-US" i="1" dirty="0"/>
              <a:t>, </a:t>
            </a:r>
            <a:r>
              <a:rPr lang="en-US" dirty="0"/>
              <a:t>finished execution before </a:t>
            </a:r>
            <a:r>
              <a:rPr lang="en-US" i="1" dirty="0"/>
              <a:t>T</a:t>
            </a:r>
            <a:r>
              <a:rPr lang="en-US" i="1" baseline="-25000" dirty="0"/>
              <a:t>i</a:t>
            </a:r>
            <a:r>
              <a:rPr lang="en-US" dirty="0"/>
              <a:t> started, or </a:t>
            </a:r>
            <a:r>
              <a:rPr lang="en-US" i="1" dirty="0" err="1"/>
              <a:t>T</a:t>
            </a:r>
            <a:r>
              <a:rPr lang="en-US" i="1" baseline="-25000" dirty="0" err="1"/>
              <a:t>j</a:t>
            </a:r>
            <a:r>
              <a:rPr lang="en-US" dirty="0"/>
              <a:t> started execution after </a:t>
            </a:r>
            <a:r>
              <a:rPr lang="en-US" i="1" dirty="0"/>
              <a:t>T</a:t>
            </a:r>
            <a:r>
              <a:rPr lang="en-US" i="1" baseline="-25000" dirty="0"/>
              <a:t>i</a:t>
            </a:r>
            <a:r>
              <a:rPr lang="en-US" dirty="0"/>
              <a:t> finished.</a:t>
            </a:r>
          </a:p>
          <a:p>
            <a:r>
              <a:rPr lang="en-US" b="1" dirty="0">
                <a:solidFill>
                  <a:schemeClr val="tx2"/>
                </a:solidFill>
              </a:rPr>
              <a:t>Durability</a:t>
            </a:r>
            <a:r>
              <a:rPr lang="en-US" b="1" dirty="0"/>
              <a:t>.  </a:t>
            </a:r>
            <a:r>
              <a:rPr lang="en-US" dirty="0"/>
              <a:t>After a transaction completes successfully, the changes it has made to the database persist, even if there are system failures. </a:t>
            </a:r>
            <a:endParaRPr lang="en-US" i="1" dirty="0"/>
          </a:p>
          <a:p>
            <a:endParaRPr lang="en-US" dirty="0"/>
          </a:p>
        </p:txBody>
      </p:sp>
    </p:spTree>
    <p:extLst>
      <p:ext uri="{BB962C8B-B14F-4D97-AF65-F5344CB8AC3E}">
        <p14:creationId xmlns:p14="http://schemas.microsoft.com/office/powerpoint/2010/main" val="36866366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553200"/>
          </a:xfrm>
        </p:spPr>
        <p:txBody>
          <a:bodyPr>
            <a:normAutofit fontScale="92500" lnSpcReduction="20000"/>
          </a:bodyPr>
          <a:lstStyle/>
          <a:p>
            <a:r>
              <a:rPr lang="en-US" sz="4300" b="1" dirty="0"/>
              <a:t>Transaction Properties</a:t>
            </a:r>
          </a:p>
          <a:p>
            <a:r>
              <a:rPr lang="en-US" dirty="0"/>
              <a:t>There are four important properties of transaction that a </a:t>
            </a:r>
            <a:r>
              <a:rPr lang="en-US" u="sng" dirty="0">
                <a:hlinkClick r:id="rId2" tooltip="DBMS"/>
              </a:rPr>
              <a:t>DBMS</a:t>
            </a:r>
            <a:r>
              <a:rPr lang="en-US" dirty="0"/>
              <a:t> must ensure to maintain data in the case of concurrent access and system failures. These are:</a:t>
            </a:r>
          </a:p>
          <a:p>
            <a:r>
              <a:rPr lang="en-US" b="1" dirty="0"/>
              <a:t>Atomicity: (all or nothing)</a:t>
            </a:r>
          </a:p>
          <a:p>
            <a:r>
              <a:rPr lang="en-US" dirty="0"/>
              <a:t>A transaction is said to be atomic if a transaction always executes all its actions in one step or not executes any actions at all It means either all or none of the transactions operations are performed.</a:t>
            </a:r>
          </a:p>
          <a:p>
            <a:r>
              <a:rPr lang="en-US" b="1" dirty="0"/>
              <a:t>Consistency: (No violation of integrity constraints)</a:t>
            </a:r>
          </a:p>
          <a:p>
            <a:r>
              <a:rPr lang="en-US" dirty="0"/>
              <a:t>A transaction must preserve the </a:t>
            </a:r>
            <a:r>
              <a:rPr lang="en-US" i="1" dirty="0"/>
              <a:t>consistency </a:t>
            </a:r>
            <a:r>
              <a:rPr lang="en-US" dirty="0"/>
              <a:t>of a database after the execution. The DBMS assumes that this property holds for each transaction. Ensuring this property of a transaction is the responsibility of the user.</a:t>
            </a:r>
          </a:p>
          <a:p>
            <a:endParaRPr lang="en-US" dirty="0"/>
          </a:p>
        </p:txBody>
      </p:sp>
    </p:spTree>
    <p:extLst>
      <p:ext uri="{BB962C8B-B14F-4D97-AF65-F5344CB8AC3E}">
        <p14:creationId xmlns:p14="http://schemas.microsoft.com/office/powerpoint/2010/main" val="21189550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610600" cy="6705600"/>
          </a:xfrm>
        </p:spPr>
        <p:txBody>
          <a:bodyPr>
            <a:normAutofit fontScale="85000" lnSpcReduction="10000"/>
          </a:bodyPr>
          <a:lstStyle/>
          <a:p>
            <a:r>
              <a:rPr lang="en-US" b="1" dirty="0"/>
              <a:t>Isolation: (concurrent changes invisibles)</a:t>
            </a:r>
          </a:p>
          <a:p>
            <a:r>
              <a:rPr lang="en-US" dirty="0"/>
              <a:t>The transactions must behave as if they are executed in isolation. It means that if several transactions are executed concurrently the results must be same as if they were executed serially in some order. The data used during the execution of a transaction cannot be used by a second transaction until the first one is completed</a:t>
            </a:r>
            <a:r>
              <a:rPr lang="en-US" dirty="0" smtClean="0"/>
              <a:t>.</a:t>
            </a:r>
          </a:p>
          <a:p>
            <a:r>
              <a:rPr lang="en-US" b="1" dirty="0"/>
              <a:t>Durability: (committed update persist)</a:t>
            </a:r>
          </a:p>
          <a:p>
            <a:r>
              <a:rPr lang="en-US" dirty="0"/>
              <a:t>The effect of completed or committed transactions should persist even after a crash. It means once a transaction commits, the system must guarantee that the result of its operations will never be lost, in spite of subsequent failures.</a:t>
            </a:r>
          </a:p>
          <a:p>
            <a:r>
              <a:rPr lang="en-US" dirty="0"/>
              <a:t>The acronym ACID is sometimes used to refer above four properties of transaction that we have presented here: Atomicity, Consistency, Isolation, and Durability.</a:t>
            </a:r>
          </a:p>
          <a:p>
            <a:endParaRPr lang="en-US" dirty="0"/>
          </a:p>
          <a:p>
            <a:endParaRPr lang="en-US" dirty="0"/>
          </a:p>
        </p:txBody>
      </p:sp>
    </p:spTree>
    <p:extLst>
      <p:ext uri="{BB962C8B-B14F-4D97-AF65-F5344CB8AC3E}">
        <p14:creationId xmlns:p14="http://schemas.microsoft.com/office/powerpoint/2010/main" val="16445275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34400" cy="1630362"/>
          </a:xfrm>
        </p:spPr>
        <p:txBody>
          <a:bodyPr>
            <a:normAutofit fontScale="90000"/>
          </a:bodyPr>
          <a:lstStyle/>
          <a:p>
            <a:pPr algn="l"/>
            <a:r>
              <a:rPr lang="en-US" sz="4000" b="1" dirty="0"/>
              <a:t>FIGURE 17.1</a:t>
            </a:r>
            <a:r>
              <a:rPr lang="en-US" sz="4000" dirty="0"/>
              <a:t/>
            </a:r>
            <a:br>
              <a:rPr lang="en-US" sz="4000" dirty="0"/>
            </a:br>
            <a:r>
              <a:rPr lang="en-US" sz="4000" b="1" dirty="0"/>
              <a:t>Interleaved processing versus parallel processing of concurrent transaction</a:t>
            </a:r>
            <a:r>
              <a:rPr lang="en-US" b="1" dirty="0"/>
              <a:t>s.</a:t>
            </a:r>
          </a:p>
        </p:txBody>
      </p:sp>
      <p:pic>
        <p:nvPicPr>
          <p:cNvPr id="4" name="Picture 1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8600" y="2133600"/>
            <a:ext cx="8610869" cy="4343400"/>
          </a:xfrm>
        </p:spPr>
      </p:pic>
    </p:spTree>
    <p:extLst>
      <p:ext uri="{BB962C8B-B14F-4D97-AF65-F5344CB8AC3E}">
        <p14:creationId xmlns:p14="http://schemas.microsoft.com/office/powerpoint/2010/main" val="38106423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3796" name="Rectangle 4"/>
          <p:cNvSpPr>
            <a:spLocks noGrp="1" noChangeArrowheads="1"/>
          </p:cNvSpPr>
          <p:nvPr>
            <p:ph type="title"/>
          </p:nvPr>
        </p:nvSpPr>
        <p:spPr/>
        <p:txBody>
          <a:bodyPr>
            <a:normAutofit/>
          </a:bodyPr>
          <a:lstStyle/>
          <a:p>
            <a:r>
              <a:rPr lang="en-US" sz="3600" b="1" dirty="0"/>
              <a:t>Introduction to Transaction Processing (2)</a:t>
            </a:r>
          </a:p>
        </p:txBody>
      </p:sp>
      <p:sp>
        <p:nvSpPr>
          <p:cNvPr id="673797" name="Rectangle 5"/>
          <p:cNvSpPr>
            <a:spLocks noGrp="1" noChangeArrowheads="1"/>
          </p:cNvSpPr>
          <p:nvPr>
            <p:ph type="body" idx="1"/>
          </p:nvPr>
        </p:nvSpPr>
        <p:spPr>
          <a:xfrm>
            <a:off x="457200" y="1600200"/>
            <a:ext cx="8229600" cy="4953000"/>
          </a:xfrm>
        </p:spPr>
        <p:txBody>
          <a:bodyPr>
            <a:normAutofit/>
          </a:bodyPr>
          <a:lstStyle/>
          <a:p>
            <a:pPr>
              <a:lnSpc>
                <a:spcPct val="80000"/>
              </a:lnSpc>
            </a:pPr>
            <a:r>
              <a:rPr lang="en-US" sz="2800" dirty="0"/>
              <a:t>A </a:t>
            </a:r>
            <a:r>
              <a:rPr lang="en-US" sz="2800" b="1" dirty="0"/>
              <a:t>Transaction</a:t>
            </a:r>
            <a:r>
              <a:rPr lang="en-US" sz="2800" dirty="0"/>
              <a:t>:</a:t>
            </a:r>
          </a:p>
          <a:p>
            <a:pPr lvl="1">
              <a:lnSpc>
                <a:spcPct val="80000"/>
              </a:lnSpc>
            </a:pPr>
            <a:r>
              <a:rPr lang="en-US" sz="2400" dirty="0"/>
              <a:t>Logical unit of database processing that includes one or more access operations (read -retrieval, write - insert or update, delete).</a:t>
            </a:r>
          </a:p>
          <a:p>
            <a:pPr>
              <a:lnSpc>
                <a:spcPct val="80000"/>
              </a:lnSpc>
            </a:pPr>
            <a:r>
              <a:rPr lang="en-US" sz="2800" dirty="0"/>
              <a:t>A transaction (set of operations) may be stand-alone specified in a high level language like SQL submitted interactively, or may be embedded within a program.</a:t>
            </a:r>
          </a:p>
          <a:p>
            <a:pPr>
              <a:lnSpc>
                <a:spcPct val="80000"/>
              </a:lnSpc>
            </a:pPr>
            <a:r>
              <a:rPr lang="en-US" sz="2800" b="1" dirty="0"/>
              <a:t>Transaction boundaries</a:t>
            </a:r>
            <a:r>
              <a:rPr lang="en-US" sz="2800" dirty="0"/>
              <a:t>:</a:t>
            </a:r>
          </a:p>
          <a:p>
            <a:pPr lvl="1">
              <a:lnSpc>
                <a:spcPct val="80000"/>
              </a:lnSpc>
            </a:pPr>
            <a:r>
              <a:rPr lang="en-US" sz="2400" dirty="0"/>
              <a:t>Begin and End transaction.</a:t>
            </a:r>
          </a:p>
          <a:p>
            <a:pPr>
              <a:lnSpc>
                <a:spcPct val="80000"/>
              </a:lnSpc>
            </a:pPr>
            <a:r>
              <a:rPr lang="en-US" sz="2800" dirty="0"/>
              <a:t>An </a:t>
            </a:r>
            <a:r>
              <a:rPr lang="en-US" sz="2800" b="1" dirty="0"/>
              <a:t>application program</a:t>
            </a:r>
            <a:r>
              <a:rPr lang="en-US" sz="2800" dirty="0"/>
              <a:t> may contain several transactions separated by the Begin and End transaction boundaries.</a:t>
            </a:r>
          </a:p>
        </p:txBody>
      </p:sp>
    </p:spTree>
    <p:extLst>
      <p:ext uri="{BB962C8B-B14F-4D97-AF65-F5344CB8AC3E}">
        <p14:creationId xmlns:p14="http://schemas.microsoft.com/office/powerpoint/2010/main" val="292344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4" name="Rectangle 4"/>
          <p:cNvSpPr>
            <a:spLocks noGrp="1" noChangeArrowheads="1"/>
          </p:cNvSpPr>
          <p:nvPr>
            <p:ph type="title"/>
          </p:nvPr>
        </p:nvSpPr>
        <p:spPr>
          <a:xfrm>
            <a:off x="457200" y="152400"/>
            <a:ext cx="8229600" cy="792162"/>
          </a:xfrm>
        </p:spPr>
        <p:txBody>
          <a:bodyPr>
            <a:normAutofit/>
          </a:bodyPr>
          <a:lstStyle/>
          <a:p>
            <a:r>
              <a:rPr lang="en-US" sz="3600" b="1" dirty="0"/>
              <a:t>Introduction to Transaction Processing (3)</a:t>
            </a:r>
          </a:p>
        </p:txBody>
      </p:sp>
      <p:sp>
        <p:nvSpPr>
          <p:cNvPr id="675845" name="Rectangle 5"/>
          <p:cNvSpPr>
            <a:spLocks noGrp="1" noChangeArrowheads="1"/>
          </p:cNvSpPr>
          <p:nvPr>
            <p:ph type="body" idx="1"/>
          </p:nvPr>
        </p:nvSpPr>
        <p:spPr>
          <a:xfrm>
            <a:off x="304800" y="990600"/>
            <a:ext cx="8458200" cy="5410200"/>
          </a:xfrm>
        </p:spPr>
        <p:txBody>
          <a:bodyPr>
            <a:normAutofit fontScale="92500" lnSpcReduction="10000"/>
          </a:bodyPr>
          <a:lstStyle/>
          <a:p>
            <a:pPr algn="just">
              <a:lnSpc>
                <a:spcPct val="90000"/>
              </a:lnSpc>
              <a:buFont typeface="Wingdings" pitchFamily="2" charset="2"/>
              <a:buNone/>
            </a:pPr>
            <a:r>
              <a:rPr lang="en-US" b="1" dirty="0"/>
              <a:t>SIMPLE MODEL OF A DATA</a:t>
            </a:r>
            <a:r>
              <a:rPr lang="en-US" dirty="0"/>
              <a:t>BASE (for purposes of discussing transactions):</a:t>
            </a:r>
          </a:p>
          <a:p>
            <a:pPr algn="just">
              <a:lnSpc>
                <a:spcPct val="90000"/>
              </a:lnSpc>
            </a:pPr>
            <a:r>
              <a:rPr lang="en-US" b="1" dirty="0"/>
              <a:t>A database</a:t>
            </a:r>
            <a:r>
              <a:rPr lang="en-US" dirty="0"/>
              <a:t> is a collection of named data items</a:t>
            </a:r>
          </a:p>
          <a:p>
            <a:pPr algn="just">
              <a:lnSpc>
                <a:spcPct val="90000"/>
              </a:lnSpc>
            </a:pPr>
            <a:r>
              <a:rPr lang="en-US" b="1" dirty="0"/>
              <a:t>Granularity</a:t>
            </a:r>
            <a:r>
              <a:rPr lang="en-US" dirty="0"/>
              <a:t> of data - a field, a record , or a whole disk block (Concepts are independent of granularity)</a:t>
            </a:r>
          </a:p>
          <a:p>
            <a:pPr algn="just">
              <a:lnSpc>
                <a:spcPct val="90000"/>
              </a:lnSpc>
            </a:pPr>
            <a:r>
              <a:rPr lang="en-US" dirty="0"/>
              <a:t>Basic operations are </a:t>
            </a:r>
            <a:r>
              <a:rPr lang="en-US" b="1" dirty="0"/>
              <a:t>read</a:t>
            </a:r>
            <a:r>
              <a:rPr lang="en-US" dirty="0"/>
              <a:t> and </a:t>
            </a:r>
            <a:r>
              <a:rPr lang="en-US" b="1" dirty="0"/>
              <a:t>write</a:t>
            </a:r>
          </a:p>
          <a:p>
            <a:pPr lvl="1" algn="just">
              <a:lnSpc>
                <a:spcPct val="90000"/>
              </a:lnSpc>
            </a:pPr>
            <a:r>
              <a:rPr lang="en-US" sz="3200" b="1" dirty="0" err="1"/>
              <a:t>read_item</a:t>
            </a:r>
            <a:r>
              <a:rPr lang="en-US" sz="3200" b="1" dirty="0"/>
              <a:t>(X</a:t>
            </a:r>
            <a:r>
              <a:rPr lang="en-US" sz="3200" dirty="0"/>
              <a:t>): Reads a database item named X into a program variable. To simplify our notation, we assume that the program variable is also named X.</a:t>
            </a:r>
          </a:p>
          <a:p>
            <a:pPr lvl="1" algn="just">
              <a:lnSpc>
                <a:spcPct val="90000"/>
              </a:lnSpc>
            </a:pPr>
            <a:r>
              <a:rPr lang="en-US" sz="3200" b="1" dirty="0" err="1"/>
              <a:t>write_item</a:t>
            </a:r>
            <a:r>
              <a:rPr lang="en-US" sz="3200" b="1" dirty="0"/>
              <a:t>(X</a:t>
            </a:r>
            <a:r>
              <a:rPr lang="en-US" sz="3200" dirty="0"/>
              <a:t>): Writes the value of program variable X into the database item named X.</a:t>
            </a:r>
            <a:endParaRPr lang="en-US" sz="2400" dirty="0"/>
          </a:p>
        </p:txBody>
      </p:sp>
    </p:spTree>
    <p:extLst>
      <p:ext uri="{BB962C8B-B14F-4D97-AF65-F5344CB8AC3E}">
        <p14:creationId xmlns:p14="http://schemas.microsoft.com/office/powerpoint/2010/main" val="3716764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2" name="Rectangle 4"/>
          <p:cNvSpPr>
            <a:spLocks noGrp="1" noChangeArrowheads="1"/>
          </p:cNvSpPr>
          <p:nvPr>
            <p:ph type="title"/>
          </p:nvPr>
        </p:nvSpPr>
        <p:spPr>
          <a:xfrm>
            <a:off x="533400" y="152400"/>
            <a:ext cx="8229600" cy="685800"/>
          </a:xfrm>
        </p:spPr>
        <p:txBody>
          <a:bodyPr>
            <a:normAutofit/>
          </a:bodyPr>
          <a:lstStyle/>
          <a:p>
            <a:r>
              <a:rPr lang="en-US" sz="3600" b="1" dirty="0"/>
              <a:t>Introduction to Transaction Processing (4)</a:t>
            </a:r>
          </a:p>
        </p:txBody>
      </p:sp>
      <p:sp>
        <p:nvSpPr>
          <p:cNvPr id="677893" name="Rectangle 5"/>
          <p:cNvSpPr>
            <a:spLocks noGrp="1" noChangeArrowheads="1"/>
          </p:cNvSpPr>
          <p:nvPr>
            <p:ph type="body" idx="1"/>
          </p:nvPr>
        </p:nvSpPr>
        <p:spPr>
          <a:xfrm>
            <a:off x="457200" y="838200"/>
            <a:ext cx="8229600" cy="5791200"/>
          </a:xfrm>
        </p:spPr>
        <p:txBody>
          <a:bodyPr>
            <a:noAutofit/>
          </a:bodyPr>
          <a:lstStyle/>
          <a:p>
            <a:pPr algn="just">
              <a:lnSpc>
                <a:spcPct val="80000"/>
              </a:lnSpc>
              <a:buFont typeface="Wingdings" pitchFamily="2" charset="2"/>
              <a:buNone/>
            </a:pPr>
            <a:r>
              <a:rPr lang="en-US" b="1" dirty="0"/>
              <a:t>READ AND WRITE OPERATIONS:</a:t>
            </a:r>
          </a:p>
          <a:p>
            <a:pPr algn="just">
              <a:lnSpc>
                <a:spcPct val="80000"/>
              </a:lnSpc>
            </a:pPr>
            <a:r>
              <a:rPr lang="en-US" sz="2800" dirty="0"/>
              <a:t>Basic unit of data transfer from the disk to the computer main memory is one block. In general, a data item (what is read or written) will be the field of some record in the database, although it may be a larger unit such as a record or even a whole block</a:t>
            </a:r>
            <a:r>
              <a:rPr lang="en-US" sz="2800" dirty="0" smtClean="0"/>
              <a:t>.</a:t>
            </a:r>
          </a:p>
          <a:p>
            <a:pPr algn="just">
              <a:lnSpc>
                <a:spcPct val="80000"/>
              </a:lnSpc>
            </a:pPr>
            <a:r>
              <a:rPr lang="en-US" sz="2800" b="1" dirty="0" err="1" smtClean="0">
                <a:solidFill>
                  <a:srgbClr val="FF0000"/>
                </a:solidFill>
              </a:rPr>
              <a:t>read_item</a:t>
            </a:r>
            <a:r>
              <a:rPr lang="en-US" sz="2800" b="1" dirty="0" smtClean="0">
                <a:solidFill>
                  <a:srgbClr val="FF0000"/>
                </a:solidFill>
              </a:rPr>
              <a:t>(X</a:t>
            </a:r>
            <a:r>
              <a:rPr lang="en-US" sz="2800" b="1" dirty="0">
                <a:solidFill>
                  <a:srgbClr val="FF0000"/>
                </a:solidFill>
              </a:rPr>
              <a:t>) command includes the following steps:</a:t>
            </a:r>
          </a:p>
          <a:p>
            <a:pPr lvl="1" algn="just">
              <a:lnSpc>
                <a:spcPct val="80000"/>
              </a:lnSpc>
            </a:pPr>
            <a:r>
              <a:rPr lang="en-US" dirty="0"/>
              <a:t>Find the address of the disk block that contains item X.</a:t>
            </a:r>
          </a:p>
          <a:p>
            <a:pPr lvl="1" algn="just">
              <a:lnSpc>
                <a:spcPct val="80000"/>
              </a:lnSpc>
            </a:pPr>
            <a:r>
              <a:rPr lang="en-US" dirty="0"/>
              <a:t>Copy that disk block into a buffer in main memory (if that disk block is not already in some main memory buffer).</a:t>
            </a:r>
            <a:endParaRPr lang="en-US" sz="2400" dirty="0"/>
          </a:p>
          <a:p>
            <a:pPr lvl="1" algn="just">
              <a:lnSpc>
                <a:spcPct val="80000"/>
              </a:lnSpc>
            </a:pPr>
            <a:r>
              <a:rPr lang="en-US" dirty="0"/>
              <a:t>Copy item X from the buffer to the program variable named X</a:t>
            </a:r>
            <a:r>
              <a:rPr lang="en-US" sz="3200" dirty="0"/>
              <a:t>.   </a:t>
            </a:r>
            <a:endParaRPr lang="en-US" dirty="0"/>
          </a:p>
        </p:txBody>
      </p:sp>
    </p:spTree>
    <p:extLst>
      <p:ext uri="{BB962C8B-B14F-4D97-AF65-F5344CB8AC3E}">
        <p14:creationId xmlns:p14="http://schemas.microsoft.com/office/powerpoint/2010/main" val="12933520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ead Ope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89916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9596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9940" name="Rectangle 4"/>
          <p:cNvSpPr>
            <a:spLocks noGrp="1" noChangeArrowheads="1"/>
          </p:cNvSpPr>
          <p:nvPr>
            <p:ph type="title"/>
          </p:nvPr>
        </p:nvSpPr>
        <p:spPr>
          <a:xfrm>
            <a:off x="457200" y="274638"/>
            <a:ext cx="8229600" cy="487362"/>
          </a:xfrm>
        </p:spPr>
        <p:txBody>
          <a:bodyPr>
            <a:noAutofit/>
          </a:bodyPr>
          <a:lstStyle/>
          <a:p>
            <a:r>
              <a:rPr lang="en-US" sz="3600" b="1" dirty="0"/>
              <a:t>Introduction to Transaction Processing (5)</a:t>
            </a:r>
          </a:p>
        </p:txBody>
      </p:sp>
      <p:sp>
        <p:nvSpPr>
          <p:cNvPr id="679941" name="Rectangle 5"/>
          <p:cNvSpPr>
            <a:spLocks noGrp="1" noChangeArrowheads="1"/>
          </p:cNvSpPr>
          <p:nvPr>
            <p:ph type="body" idx="1"/>
          </p:nvPr>
        </p:nvSpPr>
        <p:spPr>
          <a:xfrm>
            <a:off x="228600" y="1066800"/>
            <a:ext cx="8763000" cy="5410200"/>
          </a:xfrm>
        </p:spPr>
        <p:txBody>
          <a:bodyPr>
            <a:noAutofit/>
          </a:bodyPr>
          <a:lstStyle/>
          <a:p>
            <a:pPr algn="just">
              <a:lnSpc>
                <a:spcPct val="80000"/>
              </a:lnSpc>
              <a:buFont typeface="Wingdings" pitchFamily="2" charset="2"/>
              <a:buNone/>
            </a:pPr>
            <a:r>
              <a:rPr lang="en-US" sz="3600" b="1" dirty="0"/>
              <a:t>READ AND WRITE OPERATIONS (contd.):</a:t>
            </a:r>
          </a:p>
          <a:p>
            <a:pPr algn="just">
              <a:lnSpc>
                <a:spcPct val="80000"/>
              </a:lnSpc>
            </a:pPr>
            <a:r>
              <a:rPr lang="en-US" b="1" dirty="0" err="1"/>
              <a:t>write_item</a:t>
            </a:r>
            <a:r>
              <a:rPr lang="en-US" b="1" dirty="0"/>
              <a:t>(X</a:t>
            </a:r>
            <a:r>
              <a:rPr lang="en-US" dirty="0"/>
              <a:t>) command includes the following steps:</a:t>
            </a:r>
          </a:p>
          <a:p>
            <a:pPr lvl="1" algn="just">
              <a:lnSpc>
                <a:spcPct val="80000"/>
              </a:lnSpc>
            </a:pPr>
            <a:r>
              <a:rPr lang="en-US" dirty="0"/>
              <a:t>Find the address of the disk block that contains item X.</a:t>
            </a:r>
          </a:p>
          <a:p>
            <a:pPr lvl="1" algn="just">
              <a:lnSpc>
                <a:spcPct val="80000"/>
              </a:lnSpc>
            </a:pPr>
            <a:r>
              <a:rPr lang="en-US" dirty="0"/>
              <a:t>Copy that disk block into a buffer in main memory (if that disk block is not already in some main memory buffer).</a:t>
            </a:r>
          </a:p>
          <a:p>
            <a:pPr lvl="1" algn="just">
              <a:lnSpc>
                <a:spcPct val="80000"/>
              </a:lnSpc>
            </a:pPr>
            <a:r>
              <a:rPr lang="en-US" dirty="0"/>
              <a:t>Copy item X from the program variable named X into its correct location in the buffer.</a:t>
            </a:r>
          </a:p>
          <a:p>
            <a:pPr lvl="1" algn="just">
              <a:lnSpc>
                <a:spcPct val="80000"/>
              </a:lnSpc>
            </a:pPr>
            <a:r>
              <a:rPr lang="en-US" dirty="0"/>
              <a:t>Store the updated block from the buffer back to disk (either immediately or at some later point in time). </a:t>
            </a:r>
            <a:endParaRPr lang="en-US" sz="3200" dirty="0"/>
          </a:p>
        </p:txBody>
      </p:sp>
    </p:spTree>
    <p:extLst>
      <p:ext uri="{BB962C8B-B14F-4D97-AF65-F5344CB8AC3E}">
        <p14:creationId xmlns:p14="http://schemas.microsoft.com/office/powerpoint/2010/main" val="4132976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858</TotalTime>
  <Words>2661</Words>
  <Application>Microsoft Office PowerPoint</Application>
  <PresentationFormat>On-screen Show (4:3)</PresentationFormat>
  <Paragraphs>253</Paragraphs>
  <Slides>37</Slides>
  <Notes>24</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Transaction Processing</vt:lpstr>
      <vt:lpstr>Transaction Concept</vt:lpstr>
      <vt:lpstr>1 Introduction to Transaction Processing (1)</vt:lpstr>
      <vt:lpstr>FIGURE 17.1 Interleaved processing versus parallel processing of concurrent transactions.</vt:lpstr>
      <vt:lpstr>Introduction to Transaction Processing (2)</vt:lpstr>
      <vt:lpstr>Introduction to Transaction Processing (3)</vt:lpstr>
      <vt:lpstr>Introduction to Transaction Processing (4)</vt:lpstr>
      <vt:lpstr>PowerPoint Presentation</vt:lpstr>
      <vt:lpstr>Introduction to Transaction Processing (5)</vt:lpstr>
      <vt:lpstr>PowerPoint Presentation</vt:lpstr>
      <vt:lpstr>Two sample transactions</vt:lpstr>
      <vt:lpstr>Introduction to Transaction Processing (6)</vt:lpstr>
      <vt:lpstr>Concurrent execution is uncontrolled: (a) The lost update problem. </vt:lpstr>
      <vt:lpstr>Concurrent execution is uncontrolled: (b) The temporary update problem.</vt:lpstr>
      <vt:lpstr>Concurrent execution is uncontrolled: (c) The incorrect summary problem.</vt:lpstr>
      <vt:lpstr>Introduction to Transaction Processing (12)</vt:lpstr>
      <vt:lpstr>Introduction to Transaction Processing (13)</vt:lpstr>
      <vt:lpstr>Introduction to Transaction Processing (14)</vt:lpstr>
      <vt:lpstr>2 Transaction and System Concepts (1)</vt:lpstr>
      <vt:lpstr>Transaction and System Concepts (2)</vt:lpstr>
      <vt:lpstr>Transaction and System Concepts (3)</vt:lpstr>
      <vt:lpstr>Transaction and System Concepts (4)</vt:lpstr>
      <vt:lpstr>State transition diagram illustrating the states for transaction execution</vt:lpstr>
      <vt:lpstr>Transaction and System Concepts (6)</vt:lpstr>
      <vt:lpstr>Transaction and System Concepts (7)</vt:lpstr>
      <vt:lpstr>Transaction and System Concepts (8)</vt:lpstr>
      <vt:lpstr>Transaction and System Concepts (9)</vt:lpstr>
      <vt:lpstr>Transaction and System Concepts (10)</vt:lpstr>
      <vt:lpstr>Transaction and System Concepts (11)</vt:lpstr>
      <vt:lpstr>3 Desirable Properties of Transactions</vt:lpstr>
      <vt:lpstr>PowerPoint Presentation</vt:lpstr>
      <vt:lpstr>PowerPoint Presentation</vt:lpstr>
      <vt:lpstr>PowerPoint Presentation</vt:lpstr>
      <vt:lpstr>ACID Properties - Summary</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NEW</dc:creator>
  <cp:lastModifiedBy>NEW</cp:lastModifiedBy>
  <cp:revision>39</cp:revision>
  <dcterms:created xsi:type="dcterms:W3CDTF">2018-09-14T05:30:59Z</dcterms:created>
  <dcterms:modified xsi:type="dcterms:W3CDTF">2018-09-26T10:20:23Z</dcterms:modified>
</cp:coreProperties>
</file>