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60" r:id="rId1"/>
  </p:sldMasterIdLst>
  <p:notesMasterIdLst>
    <p:notesMasterId r:id="rId44"/>
  </p:notesMasterIdLst>
  <p:sldIdLst>
    <p:sldId id="257" r:id="rId2"/>
    <p:sldId id="308" r:id="rId3"/>
    <p:sldId id="258" r:id="rId4"/>
    <p:sldId id="259" r:id="rId5"/>
    <p:sldId id="260" r:id="rId6"/>
    <p:sldId id="261" r:id="rId7"/>
    <p:sldId id="262" r:id="rId8"/>
    <p:sldId id="263" r:id="rId9"/>
    <p:sldId id="264" r:id="rId10"/>
    <p:sldId id="265" r:id="rId11"/>
    <p:sldId id="266" r:id="rId12"/>
    <p:sldId id="268" r:id="rId13"/>
    <p:sldId id="270" r:id="rId14"/>
    <p:sldId id="300" r:id="rId15"/>
    <p:sldId id="30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 id="291" r:id="rId35"/>
    <p:sldId id="292" r:id="rId36"/>
    <p:sldId id="293" r:id="rId37"/>
    <p:sldId id="294" r:id="rId38"/>
    <p:sldId id="304" r:id="rId39"/>
    <p:sldId id="305" r:id="rId40"/>
    <p:sldId id="306" r:id="rId41"/>
    <p:sldId id="307" r:id="rId42"/>
    <p:sldId id="298" r:id="rId4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59"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48"/>
      </p:cViewPr>
      <p:guideLst>
        <p:guide orient="horz" pos="2159"/>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BAFE7F-B495-41BF-9CF6-F393776A52DC}" type="datetimeFigureOut">
              <a:rPr lang="en-IN" smtClean="0"/>
              <a:t>09-04-2025</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A9E58E7-25AD-4552-887B-2ED270EAAB3E}" type="slidenum">
              <a:rPr lang="en-IN" smtClean="0"/>
              <a:t>‹#›</a:t>
            </a:fld>
            <a:endParaRPr lang="en-IN"/>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6433" name="Rectangle 1"/>
          <p:cNvSpPr>
            <a:spLocks noGrp="1" noRot="1" noChangeAspect="1" noChangeArrowheads="1" noTextEdit="1"/>
          </p:cNvSpPr>
          <p:nvPr>
            <p:ph type="sldImg"/>
          </p:nvPr>
        </p:nvSpPr>
        <p:spPr bwMode="auto">
          <a:xfrm>
            <a:off x="990600" y="303213"/>
            <a:ext cx="4875213" cy="3656012"/>
          </a:xfrm>
          <a:prstGeom prst="rect">
            <a:avLst/>
          </a:prstGeom>
          <a:solidFill>
            <a:srgbClr val="FFFFFF"/>
          </a:solidFill>
          <a:ln>
            <a:solidFill>
              <a:srgbClr val="000000"/>
            </a:solidFill>
            <a:miter lim="800000"/>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46434" name="Text Box 2"/>
          <p:cNvSpPr txBox="1">
            <a:spLocks noChangeArrowheads="1"/>
          </p:cNvSpPr>
          <p:nvPr/>
        </p:nvSpPr>
        <p:spPr bwMode="auto">
          <a:xfrm>
            <a:off x="503238" y="4316413"/>
            <a:ext cx="5854700" cy="4059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5649" name="Rectangle 1"/>
          <p:cNvSpPr>
            <a:spLocks noGrp="1" noRot="1" noChangeAspect="1" noChangeArrowheads="1" noTextEdit="1"/>
          </p:cNvSpPr>
          <p:nvPr>
            <p:ph type="sldImg"/>
          </p:nvPr>
        </p:nvSpPr>
        <p:spPr bwMode="auto">
          <a:xfrm>
            <a:off x="990600" y="303213"/>
            <a:ext cx="4875213" cy="3656012"/>
          </a:xfrm>
          <a:prstGeom prst="rect">
            <a:avLst/>
          </a:prstGeom>
          <a:solidFill>
            <a:srgbClr val="FFFFFF"/>
          </a:solidFill>
          <a:ln>
            <a:solidFill>
              <a:srgbClr val="000000"/>
            </a:solidFill>
            <a:miter lim="800000"/>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55650" name="Text Box 2"/>
          <p:cNvSpPr txBox="1">
            <a:spLocks noChangeArrowheads="1"/>
          </p:cNvSpPr>
          <p:nvPr/>
        </p:nvSpPr>
        <p:spPr bwMode="auto">
          <a:xfrm>
            <a:off x="503238" y="4316413"/>
            <a:ext cx="5854700" cy="4059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7697" name="Rectangle 1"/>
          <p:cNvSpPr>
            <a:spLocks noGrp="1" noRot="1" noChangeAspect="1" noChangeArrowheads="1" noTextEdit="1"/>
          </p:cNvSpPr>
          <p:nvPr>
            <p:ph type="sldImg"/>
          </p:nvPr>
        </p:nvSpPr>
        <p:spPr bwMode="auto">
          <a:xfrm>
            <a:off x="990600" y="303213"/>
            <a:ext cx="4875213" cy="3656012"/>
          </a:xfrm>
          <a:prstGeom prst="rect">
            <a:avLst/>
          </a:prstGeom>
          <a:solidFill>
            <a:srgbClr val="FFFFFF"/>
          </a:solidFill>
          <a:ln>
            <a:solidFill>
              <a:srgbClr val="000000"/>
            </a:solidFill>
            <a:miter lim="800000"/>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57698" name="Text Box 2"/>
          <p:cNvSpPr txBox="1">
            <a:spLocks noChangeArrowheads="1"/>
          </p:cNvSpPr>
          <p:nvPr/>
        </p:nvSpPr>
        <p:spPr bwMode="auto">
          <a:xfrm>
            <a:off x="503238" y="4316413"/>
            <a:ext cx="5854700" cy="4059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9745" name="Rectangle 1"/>
          <p:cNvSpPr>
            <a:spLocks noGrp="1" noRot="1" noChangeAspect="1" noChangeArrowheads="1" noTextEdit="1"/>
          </p:cNvSpPr>
          <p:nvPr>
            <p:ph type="sldImg"/>
          </p:nvPr>
        </p:nvSpPr>
        <p:spPr bwMode="auto">
          <a:xfrm>
            <a:off x="990600" y="303213"/>
            <a:ext cx="4875213" cy="3656012"/>
          </a:xfrm>
          <a:prstGeom prst="rect">
            <a:avLst/>
          </a:prstGeom>
          <a:solidFill>
            <a:srgbClr val="FFFFFF"/>
          </a:solidFill>
          <a:ln>
            <a:solidFill>
              <a:srgbClr val="000000"/>
            </a:solidFill>
            <a:miter lim="800000"/>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59746" name="Text Box 2"/>
          <p:cNvSpPr txBox="1">
            <a:spLocks noChangeArrowheads="1"/>
          </p:cNvSpPr>
          <p:nvPr/>
        </p:nvSpPr>
        <p:spPr bwMode="auto">
          <a:xfrm>
            <a:off x="503238" y="4316413"/>
            <a:ext cx="5854700" cy="4059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2817" name="Rectangle 1"/>
          <p:cNvSpPr>
            <a:spLocks noGrp="1" noRot="1" noChangeAspect="1" noChangeArrowheads="1" noTextEdit="1"/>
          </p:cNvSpPr>
          <p:nvPr>
            <p:ph type="sldImg"/>
          </p:nvPr>
        </p:nvSpPr>
        <p:spPr bwMode="auto">
          <a:xfrm>
            <a:off x="990600" y="303213"/>
            <a:ext cx="4875213" cy="3656012"/>
          </a:xfrm>
          <a:prstGeom prst="rect">
            <a:avLst/>
          </a:prstGeom>
          <a:solidFill>
            <a:srgbClr val="FFFFFF"/>
          </a:solidFill>
          <a:ln>
            <a:solidFill>
              <a:srgbClr val="000000"/>
            </a:solidFill>
            <a:miter lim="800000"/>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62818" name="Text Box 2"/>
          <p:cNvSpPr txBox="1">
            <a:spLocks noChangeArrowheads="1"/>
          </p:cNvSpPr>
          <p:nvPr/>
        </p:nvSpPr>
        <p:spPr bwMode="auto">
          <a:xfrm>
            <a:off x="503238" y="4316413"/>
            <a:ext cx="5854700" cy="4059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41" name="Rectangle 1"/>
          <p:cNvSpPr>
            <a:spLocks noGrp="1" noRot="1" noChangeAspect="1" noChangeArrowheads="1" noTextEdit="1"/>
          </p:cNvSpPr>
          <p:nvPr>
            <p:ph type="sldImg"/>
          </p:nvPr>
        </p:nvSpPr>
        <p:spPr bwMode="auto">
          <a:xfrm>
            <a:off x="990600" y="303213"/>
            <a:ext cx="4875213" cy="3656012"/>
          </a:xfrm>
          <a:prstGeom prst="rect">
            <a:avLst/>
          </a:prstGeom>
          <a:solidFill>
            <a:srgbClr val="FFFFFF"/>
          </a:solidFill>
          <a:ln>
            <a:solidFill>
              <a:srgbClr val="000000"/>
            </a:solidFill>
            <a:miter lim="800000"/>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63842" name="Text Box 2"/>
          <p:cNvSpPr txBox="1">
            <a:spLocks noChangeArrowheads="1"/>
          </p:cNvSpPr>
          <p:nvPr/>
        </p:nvSpPr>
        <p:spPr bwMode="auto">
          <a:xfrm>
            <a:off x="503238" y="4316413"/>
            <a:ext cx="5854700" cy="4059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4865" name="Rectangle 1"/>
          <p:cNvSpPr>
            <a:spLocks noGrp="1" noRot="1" noChangeAspect="1" noChangeArrowheads="1" noTextEdit="1"/>
          </p:cNvSpPr>
          <p:nvPr>
            <p:ph type="sldImg"/>
          </p:nvPr>
        </p:nvSpPr>
        <p:spPr bwMode="auto">
          <a:xfrm>
            <a:off x="990600" y="303213"/>
            <a:ext cx="4875213" cy="3656012"/>
          </a:xfrm>
          <a:prstGeom prst="rect">
            <a:avLst/>
          </a:prstGeom>
          <a:solidFill>
            <a:srgbClr val="FFFFFF"/>
          </a:solidFill>
          <a:ln>
            <a:solidFill>
              <a:srgbClr val="000000"/>
            </a:solidFill>
            <a:miter lim="800000"/>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64866" name="Text Box 2"/>
          <p:cNvSpPr txBox="1">
            <a:spLocks noChangeArrowheads="1"/>
          </p:cNvSpPr>
          <p:nvPr/>
        </p:nvSpPr>
        <p:spPr bwMode="auto">
          <a:xfrm>
            <a:off x="503238" y="4316413"/>
            <a:ext cx="5854700" cy="4059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5889" name="Rectangle 1"/>
          <p:cNvSpPr>
            <a:spLocks noGrp="1" noRot="1" noChangeAspect="1" noChangeArrowheads="1" noTextEdit="1"/>
          </p:cNvSpPr>
          <p:nvPr>
            <p:ph type="sldImg"/>
          </p:nvPr>
        </p:nvSpPr>
        <p:spPr bwMode="auto">
          <a:xfrm>
            <a:off x="990600" y="303213"/>
            <a:ext cx="4875213" cy="3656012"/>
          </a:xfrm>
          <a:prstGeom prst="rect">
            <a:avLst/>
          </a:prstGeom>
          <a:solidFill>
            <a:srgbClr val="FFFFFF"/>
          </a:solidFill>
          <a:ln>
            <a:solidFill>
              <a:srgbClr val="000000"/>
            </a:solidFill>
            <a:miter lim="800000"/>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65890" name="Text Box 2"/>
          <p:cNvSpPr txBox="1">
            <a:spLocks noChangeArrowheads="1"/>
          </p:cNvSpPr>
          <p:nvPr/>
        </p:nvSpPr>
        <p:spPr bwMode="auto">
          <a:xfrm>
            <a:off x="503238" y="4316413"/>
            <a:ext cx="5854700" cy="4059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6913" name="Rectangle 1"/>
          <p:cNvSpPr>
            <a:spLocks noGrp="1" noRot="1" noChangeAspect="1" noChangeArrowheads="1" noTextEdit="1"/>
          </p:cNvSpPr>
          <p:nvPr>
            <p:ph type="sldImg"/>
          </p:nvPr>
        </p:nvSpPr>
        <p:spPr bwMode="auto">
          <a:xfrm>
            <a:off x="990600" y="303213"/>
            <a:ext cx="4875213" cy="3656012"/>
          </a:xfrm>
          <a:prstGeom prst="rect">
            <a:avLst/>
          </a:prstGeom>
          <a:solidFill>
            <a:srgbClr val="FFFFFF"/>
          </a:solidFill>
          <a:ln>
            <a:solidFill>
              <a:srgbClr val="000000"/>
            </a:solidFill>
            <a:miter lim="800000"/>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66914" name="Text Box 2"/>
          <p:cNvSpPr txBox="1">
            <a:spLocks noChangeArrowheads="1"/>
          </p:cNvSpPr>
          <p:nvPr/>
        </p:nvSpPr>
        <p:spPr bwMode="auto">
          <a:xfrm>
            <a:off x="503238" y="4316413"/>
            <a:ext cx="5854700" cy="4059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7937" name="Rectangle 1"/>
          <p:cNvSpPr>
            <a:spLocks noGrp="1" noRot="1" noChangeAspect="1" noChangeArrowheads="1" noTextEdit="1"/>
          </p:cNvSpPr>
          <p:nvPr>
            <p:ph type="sldImg"/>
          </p:nvPr>
        </p:nvSpPr>
        <p:spPr bwMode="auto">
          <a:xfrm>
            <a:off x="990600" y="303213"/>
            <a:ext cx="4875213" cy="3656012"/>
          </a:xfrm>
          <a:prstGeom prst="rect">
            <a:avLst/>
          </a:prstGeom>
          <a:solidFill>
            <a:srgbClr val="FFFFFF"/>
          </a:solidFill>
          <a:ln>
            <a:solidFill>
              <a:srgbClr val="000000"/>
            </a:solidFill>
            <a:miter lim="800000"/>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67938" name="Text Box 2"/>
          <p:cNvSpPr txBox="1">
            <a:spLocks noChangeArrowheads="1"/>
          </p:cNvSpPr>
          <p:nvPr/>
        </p:nvSpPr>
        <p:spPr bwMode="auto">
          <a:xfrm>
            <a:off x="503238" y="4316413"/>
            <a:ext cx="5854700" cy="4059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8961" name="Rectangle 1"/>
          <p:cNvSpPr>
            <a:spLocks noGrp="1" noRot="1" noChangeAspect="1" noChangeArrowheads="1" noTextEdit="1"/>
          </p:cNvSpPr>
          <p:nvPr>
            <p:ph type="sldImg"/>
          </p:nvPr>
        </p:nvSpPr>
        <p:spPr bwMode="auto">
          <a:xfrm>
            <a:off x="990600" y="303213"/>
            <a:ext cx="4875213" cy="3656012"/>
          </a:xfrm>
          <a:prstGeom prst="rect">
            <a:avLst/>
          </a:prstGeom>
          <a:solidFill>
            <a:srgbClr val="FFFFFF"/>
          </a:solidFill>
          <a:ln>
            <a:solidFill>
              <a:srgbClr val="000000"/>
            </a:solidFill>
            <a:miter lim="800000"/>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68962" name="Text Box 2"/>
          <p:cNvSpPr txBox="1">
            <a:spLocks noChangeArrowheads="1"/>
          </p:cNvSpPr>
          <p:nvPr/>
        </p:nvSpPr>
        <p:spPr bwMode="auto">
          <a:xfrm>
            <a:off x="503238" y="4316413"/>
            <a:ext cx="5854700" cy="4059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7457" name="Rectangle 1"/>
          <p:cNvSpPr>
            <a:spLocks noGrp="1" noRot="1" noChangeAspect="1" noChangeArrowheads="1" noTextEdit="1"/>
          </p:cNvSpPr>
          <p:nvPr>
            <p:ph type="sldImg"/>
          </p:nvPr>
        </p:nvSpPr>
        <p:spPr bwMode="auto">
          <a:xfrm>
            <a:off x="990600" y="303213"/>
            <a:ext cx="4875213" cy="3656012"/>
          </a:xfrm>
          <a:prstGeom prst="rect">
            <a:avLst/>
          </a:prstGeom>
          <a:solidFill>
            <a:srgbClr val="FFFFFF"/>
          </a:solidFill>
          <a:ln>
            <a:solidFill>
              <a:srgbClr val="000000"/>
            </a:solidFill>
            <a:miter lim="800000"/>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47458" name="Text Box 2"/>
          <p:cNvSpPr txBox="1">
            <a:spLocks noChangeArrowheads="1"/>
          </p:cNvSpPr>
          <p:nvPr/>
        </p:nvSpPr>
        <p:spPr bwMode="auto">
          <a:xfrm>
            <a:off x="503238" y="4316413"/>
            <a:ext cx="5854700" cy="4059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9985" name="Rectangle 1"/>
          <p:cNvSpPr>
            <a:spLocks noGrp="1" noRot="1" noChangeAspect="1" noChangeArrowheads="1" noTextEdit="1"/>
          </p:cNvSpPr>
          <p:nvPr>
            <p:ph type="sldImg"/>
          </p:nvPr>
        </p:nvSpPr>
        <p:spPr bwMode="auto">
          <a:xfrm>
            <a:off x="990600" y="303213"/>
            <a:ext cx="4875213" cy="3656012"/>
          </a:xfrm>
          <a:prstGeom prst="rect">
            <a:avLst/>
          </a:prstGeom>
          <a:solidFill>
            <a:srgbClr val="FFFFFF"/>
          </a:solidFill>
          <a:ln>
            <a:solidFill>
              <a:srgbClr val="000000"/>
            </a:solidFill>
            <a:miter lim="800000"/>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69986" name="Text Box 2"/>
          <p:cNvSpPr txBox="1">
            <a:spLocks noChangeArrowheads="1"/>
          </p:cNvSpPr>
          <p:nvPr/>
        </p:nvSpPr>
        <p:spPr bwMode="auto">
          <a:xfrm>
            <a:off x="503238" y="4316413"/>
            <a:ext cx="5854700" cy="4059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1009" name="Rectangle 1"/>
          <p:cNvSpPr>
            <a:spLocks noGrp="1" noRot="1" noChangeAspect="1" noChangeArrowheads="1" noTextEdit="1"/>
          </p:cNvSpPr>
          <p:nvPr>
            <p:ph type="sldImg"/>
          </p:nvPr>
        </p:nvSpPr>
        <p:spPr bwMode="auto">
          <a:xfrm>
            <a:off x="990600" y="303213"/>
            <a:ext cx="4875213" cy="3656012"/>
          </a:xfrm>
          <a:prstGeom prst="rect">
            <a:avLst/>
          </a:prstGeom>
          <a:solidFill>
            <a:srgbClr val="FFFFFF"/>
          </a:solidFill>
          <a:ln>
            <a:solidFill>
              <a:srgbClr val="000000"/>
            </a:solidFill>
            <a:miter lim="800000"/>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71010" name="Text Box 2"/>
          <p:cNvSpPr txBox="1">
            <a:spLocks noChangeArrowheads="1"/>
          </p:cNvSpPr>
          <p:nvPr/>
        </p:nvSpPr>
        <p:spPr bwMode="auto">
          <a:xfrm>
            <a:off x="503238" y="4316413"/>
            <a:ext cx="5854700" cy="4059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2033" name="Rectangle 1"/>
          <p:cNvSpPr>
            <a:spLocks noGrp="1" noRot="1" noChangeAspect="1" noChangeArrowheads="1" noTextEdit="1"/>
          </p:cNvSpPr>
          <p:nvPr>
            <p:ph type="sldImg"/>
          </p:nvPr>
        </p:nvSpPr>
        <p:spPr bwMode="auto">
          <a:xfrm>
            <a:off x="990600" y="303213"/>
            <a:ext cx="4875213" cy="3656012"/>
          </a:xfrm>
          <a:prstGeom prst="rect">
            <a:avLst/>
          </a:prstGeom>
          <a:solidFill>
            <a:srgbClr val="FFFFFF"/>
          </a:solidFill>
          <a:ln>
            <a:solidFill>
              <a:srgbClr val="000000"/>
            </a:solidFill>
            <a:miter lim="800000"/>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72034" name="Text Box 2"/>
          <p:cNvSpPr txBox="1">
            <a:spLocks noChangeArrowheads="1"/>
          </p:cNvSpPr>
          <p:nvPr/>
        </p:nvSpPr>
        <p:spPr bwMode="auto">
          <a:xfrm>
            <a:off x="503238" y="4316413"/>
            <a:ext cx="5854700" cy="4059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3057" name="Rectangle 1"/>
          <p:cNvSpPr>
            <a:spLocks noGrp="1" noRot="1" noChangeAspect="1" noChangeArrowheads="1" noTextEdit="1"/>
          </p:cNvSpPr>
          <p:nvPr>
            <p:ph type="sldImg"/>
          </p:nvPr>
        </p:nvSpPr>
        <p:spPr bwMode="auto">
          <a:xfrm>
            <a:off x="990600" y="303213"/>
            <a:ext cx="4875213" cy="3656012"/>
          </a:xfrm>
          <a:prstGeom prst="rect">
            <a:avLst/>
          </a:prstGeom>
          <a:solidFill>
            <a:srgbClr val="FFFFFF"/>
          </a:solidFill>
          <a:ln>
            <a:solidFill>
              <a:srgbClr val="000000"/>
            </a:solidFill>
            <a:miter lim="800000"/>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73058" name="Text Box 2"/>
          <p:cNvSpPr txBox="1">
            <a:spLocks noChangeArrowheads="1"/>
          </p:cNvSpPr>
          <p:nvPr/>
        </p:nvSpPr>
        <p:spPr bwMode="auto">
          <a:xfrm>
            <a:off x="503238" y="4316413"/>
            <a:ext cx="5854700" cy="4059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081" name="Rectangle 1"/>
          <p:cNvSpPr>
            <a:spLocks noGrp="1" noRot="1" noChangeAspect="1" noChangeArrowheads="1" noTextEdit="1"/>
          </p:cNvSpPr>
          <p:nvPr>
            <p:ph type="sldImg"/>
          </p:nvPr>
        </p:nvSpPr>
        <p:spPr bwMode="auto">
          <a:xfrm>
            <a:off x="990600" y="303213"/>
            <a:ext cx="4875213" cy="3656012"/>
          </a:xfrm>
          <a:prstGeom prst="rect">
            <a:avLst/>
          </a:prstGeom>
          <a:solidFill>
            <a:srgbClr val="FFFFFF"/>
          </a:solidFill>
          <a:ln>
            <a:solidFill>
              <a:srgbClr val="000000"/>
            </a:solidFill>
            <a:miter lim="800000"/>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74082" name="Text Box 2"/>
          <p:cNvSpPr txBox="1">
            <a:spLocks noChangeArrowheads="1"/>
          </p:cNvSpPr>
          <p:nvPr/>
        </p:nvSpPr>
        <p:spPr bwMode="auto">
          <a:xfrm>
            <a:off x="503238" y="4316413"/>
            <a:ext cx="5854700" cy="4059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5105" name="Rectangle 1"/>
          <p:cNvSpPr>
            <a:spLocks noGrp="1" noRot="1" noChangeAspect="1" noChangeArrowheads="1" noTextEdit="1"/>
          </p:cNvSpPr>
          <p:nvPr>
            <p:ph type="sldImg"/>
          </p:nvPr>
        </p:nvSpPr>
        <p:spPr bwMode="auto">
          <a:xfrm>
            <a:off x="990600" y="303213"/>
            <a:ext cx="4875213" cy="3656012"/>
          </a:xfrm>
          <a:prstGeom prst="rect">
            <a:avLst/>
          </a:prstGeom>
          <a:solidFill>
            <a:srgbClr val="FFFFFF"/>
          </a:solidFill>
          <a:ln>
            <a:solidFill>
              <a:srgbClr val="000000"/>
            </a:solidFill>
            <a:miter lim="800000"/>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75106" name="Text Box 2"/>
          <p:cNvSpPr txBox="1">
            <a:spLocks noChangeArrowheads="1"/>
          </p:cNvSpPr>
          <p:nvPr/>
        </p:nvSpPr>
        <p:spPr bwMode="auto">
          <a:xfrm>
            <a:off x="503238" y="4316413"/>
            <a:ext cx="5854700" cy="4059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6129" name="Rectangle 1"/>
          <p:cNvSpPr>
            <a:spLocks noGrp="1" noRot="1" noChangeAspect="1" noChangeArrowheads="1" noTextEdit="1"/>
          </p:cNvSpPr>
          <p:nvPr>
            <p:ph type="sldImg"/>
          </p:nvPr>
        </p:nvSpPr>
        <p:spPr bwMode="auto">
          <a:xfrm>
            <a:off x="990600" y="303213"/>
            <a:ext cx="4875213" cy="3656012"/>
          </a:xfrm>
          <a:prstGeom prst="rect">
            <a:avLst/>
          </a:prstGeom>
          <a:solidFill>
            <a:srgbClr val="FFFFFF"/>
          </a:solidFill>
          <a:ln>
            <a:solidFill>
              <a:srgbClr val="000000"/>
            </a:solidFill>
            <a:miter lim="800000"/>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76130" name="Text Box 2"/>
          <p:cNvSpPr txBox="1">
            <a:spLocks noChangeArrowheads="1"/>
          </p:cNvSpPr>
          <p:nvPr/>
        </p:nvSpPr>
        <p:spPr bwMode="auto">
          <a:xfrm>
            <a:off x="503238" y="4316413"/>
            <a:ext cx="5854700" cy="4059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7153" name="Rectangle 1"/>
          <p:cNvSpPr>
            <a:spLocks noGrp="1" noRot="1" noChangeAspect="1" noChangeArrowheads="1" noTextEdit="1"/>
          </p:cNvSpPr>
          <p:nvPr>
            <p:ph type="sldImg"/>
          </p:nvPr>
        </p:nvSpPr>
        <p:spPr bwMode="auto">
          <a:xfrm>
            <a:off x="990600" y="303213"/>
            <a:ext cx="4875213" cy="3656012"/>
          </a:xfrm>
          <a:prstGeom prst="rect">
            <a:avLst/>
          </a:prstGeom>
          <a:solidFill>
            <a:srgbClr val="FFFFFF"/>
          </a:solidFill>
          <a:ln>
            <a:solidFill>
              <a:srgbClr val="000000"/>
            </a:solidFill>
            <a:miter lim="800000"/>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77154" name="Text Box 2"/>
          <p:cNvSpPr txBox="1">
            <a:spLocks noChangeArrowheads="1"/>
          </p:cNvSpPr>
          <p:nvPr/>
        </p:nvSpPr>
        <p:spPr bwMode="auto">
          <a:xfrm>
            <a:off x="503238" y="4316413"/>
            <a:ext cx="5854700" cy="4059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8177" name="Rectangle 1"/>
          <p:cNvSpPr>
            <a:spLocks noGrp="1" noRot="1" noChangeAspect="1" noChangeArrowheads="1" noTextEdit="1"/>
          </p:cNvSpPr>
          <p:nvPr>
            <p:ph type="sldImg"/>
          </p:nvPr>
        </p:nvSpPr>
        <p:spPr bwMode="auto">
          <a:xfrm>
            <a:off x="990600" y="303213"/>
            <a:ext cx="4875213" cy="3656012"/>
          </a:xfrm>
          <a:prstGeom prst="rect">
            <a:avLst/>
          </a:prstGeom>
          <a:solidFill>
            <a:srgbClr val="FFFFFF"/>
          </a:solidFill>
          <a:ln>
            <a:solidFill>
              <a:srgbClr val="000000"/>
            </a:solidFill>
            <a:miter lim="800000"/>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78178" name="Text Box 2"/>
          <p:cNvSpPr txBox="1">
            <a:spLocks noChangeArrowheads="1"/>
          </p:cNvSpPr>
          <p:nvPr/>
        </p:nvSpPr>
        <p:spPr bwMode="auto">
          <a:xfrm>
            <a:off x="503238" y="4316413"/>
            <a:ext cx="5854700" cy="4059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9201" name="Rectangle 1"/>
          <p:cNvSpPr>
            <a:spLocks noGrp="1" noRot="1" noChangeAspect="1" noChangeArrowheads="1" noTextEdit="1"/>
          </p:cNvSpPr>
          <p:nvPr>
            <p:ph type="sldImg"/>
          </p:nvPr>
        </p:nvSpPr>
        <p:spPr bwMode="auto">
          <a:xfrm>
            <a:off x="990600" y="303213"/>
            <a:ext cx="4875213" cy="3656012"/>
          </a:xfrm>
          <a:prstGeom prst="rect">
            <a:avLst/>
          </a:prstGeom>
          <a:solidFill>
            <a:srgbClr val="FFFFFF"/>
          </a:solidFill>
          <a:ln>
            <a:solidFill>
              <a:srgbClr val="000000"/>
            </a:solidFill>
            <a:miter lim="800000"/>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79202" name="Text Box 2"/>
          <p:cNvSpPr txBox="1">
            <a:spLocks noChangeArrowheads="1"/>
          </p:cNvSpPr>
          <p:nvPr/>
        </p:nvSpPr>
        <p:spPr bwMode="auto">
          <a:xfrm>
            <a:off x="503238" y="4316413"/>
            <a:ext cx="5854700" cy="4059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8481" name="Rectangle 1"/>
          <p:cNvSpPr>
            <a:spLocks noGrp="1" noRot="1" noChangeAspect="1" noChangeArrowheads="1" noTextEdit="1"/>
          </p:cNvSpPr>
          <p:nvPr>
            <p:ph type="sldImg"/>
          </p:nvPr>
        </p:nvSpPr>
        <p:spPr bwMode="auto">
          <a:xfrm>
            <a:off x="990600" y="303213"/>
            <a:ext cx="4875213" cy="3656012"/>
          </a:xfrm>
          <a:prstGeom prst="rect">
            <a:avLst/>
          </a:prstGeom>
          <a:solidFill>
            <a:srgbClr val="FFFFFF"/>
          </a:solidFill>
          <a:ln>
            <a:solidFill>
              <a:srgbClr val="000000"/>
            </a:solidFill>
            <a:miter lim="800000"/>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48482" name="Text Box 2"/>
          <p:cNvSpPr txBox="1">
            <a:spLocks noChangeArrowheads="1"/>
          </p:cNvSpPr>
          <p:nvPr/>
        </p:nvSpPr>
        <p:spPr bwMode="auto">
          <a:xfrm>
            <a:off x="503238" y="4316413"/>
            <a:ext cx="5854700" cy="4059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0225" name="Rectangle 1"/>
          <p:cNvSpPr>
            <a:spLocks noGrp="1" noRot="1" noChangeAspect="1" noChangeArrowheads="1" noTextEdit="1"/>
          </p:cNvSpPr>
          <p:nvPr>
            <p:ph type="sldImg"/>
          </p:nvPr>
        </p:nvSpPr>
        <p:spPr bwMode="auto">
          <a:xfrm>
            <a:off x="990600" y="303213"/>
            <a:ext cx="4875213" cy="3656012"/>
          </a:xfrm>
          <a:prstGeom prst="rect">
            <a:avLst/>
          </a:prstGeom>
          <a:solidFill>
            <a:srgbClr val="FFFFFF"/>
          </a:solidFill>
          <a:ln>
            <a:solidFill>
              <a:srgbClr val="000000"/>
            </a:solidFill>
            <a:miter lim="800000"/>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80226" name="Text Box 2"/>
          <p:cNvSpPr txBox="1">
            <a:spLocks noChangeArrowheads="1"/>
          </p:cNvSpPr>
          <p:nvPr/>
        </p:nvSpPr>
        <p:spPr bwMode="auto">
          <a:xfrm>
            <a:off x="503238" y="4316413"/>
            <a:ext cx="5854700" cy="4059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1249" name="Rectangle 1"/>
          <p:cNvSpPr>
            <a:spLocks noGrp="1" noRot="1" noChangeAspect="1" noChangeArrowheads="1" noTextEdit="1"/>
          </p:cNvSpPr>
          <p:nvPr>
            <p:ph type="sldImg"/>
          </p:nvPr>
        </p:nvSpPr>
        <p:spPr bwMode="auto">
          <a:xfrm>
            <a:off x="990600" y="303213"/>
            <a:ext cx="4875213" cy="3656012"/>
          </a:xfrm>
          <a:prstGeom prst="rect">
            <a:avLst/>
          </a:prstGeom>
          <a:solidFill>
            <a:srgbClr val="FFFFFF"/>
          </a:solidFill>
          <a:ln>
            <a:solidFill>
              <a:srgbClr val="000000"/>
            </a:solidFill>
            <a:miter lim="800000"/>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81250" name="Text Box 2"/>
          <p:cNvSpPr txBox="1">
            <a:spLocks noChangeArrowheads="1"/>
          </p:cNvSpPr>
          <p:nvPr/>
        </p:nvSpPr>
        <p:spPr bwMode="auto">
          <a:xfrm>
            <a:off x="503238" y="4316413"/>
            <a:ext cx="5854700" cy="4059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2273" name="Rectangle 1"/>
          <p:cNvSpPr>
            <a:spLocks noGrp="1" noRot="1" noChangeAspect="1" noChangeArrowheads="1" noTextEdit="1"/>
          </p:cNvSpPr>
          <p:nvPr>
            <p:ph type="sldImg"/>
          </p:nvPr>
        </p:nvSpPr>
        <p:spPr bwMode="auto">
          <a:xfrm>
            <a:off x="990600" y="303213"/>
            <a:ext cx="4875213" cy="3656012"/>
          </a:xfrm>
          <a:prstGeom prst="rect">
            <a:avLst/>
          </a:prstGeom>
          <a:solidFill>
            <a:srgbClr val="FFFFFF"/>
          </a:solidFill>
          <a:ln>
            <a:solidFill>
              <a:srgbClr val="000000"/>
            </a:solidFill>
            <a:miter lim="800000"/>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82274" name="Text Box 2"/>
          <p:cNvSpPr txBox="1">
            <a:spLocks noChangeArrowheads="1"/>
          </p:cNvSpPr>
          <p:nvPr/>
        </p:nvSpPr>
        <p:spPr bwMode="auto">
          <a:xfrm>
            <a:off x="503238" y="4316413"/>
            <a:ext cx="5854700" cy="4059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3297" name="Rectangle 1"/>
          <p:cNvSpPr>
            <a:spLocks noGrp="1" noRot="1" noChangeAspect="1" noChangeArrowheads="1" noTextEdit="1"/>
          </p:cNvSpPr>
          <p:nvPr>
            <p:ph type="sldImg"/>
          </p:nvPr>
        </p:nvSpPr>
        <p:spPr bwMode="auto">
          <a:xfrm>
            <a:off x="990600" y="303213"/>
            <a:ext cx="4875213" cy="3656012"/>
          </a:xfrm>
          <a:prstGeom prst="rect">
            <a:avLst/>
          </a:prstGeom>
          <a:solidFill>
            <a:srgbClr val="FFFFFF"/>
          </a:solidFill>
          <a:ln>
            <a:solidFill>
              <a:srgbClr val="000000"/>
            </a:solidFill>
            <a:miter lim="800000"/>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83298" name="Text Box 2"/>
          <p:cNvSpPr txBox="1">
            <a:spLocks noChangeArrowheads="1"/>
          </p:cNvSpPr>
          <p:nvPr/>
        </p:nvSpPr>
        <p:spPr bwMode="auto">
          <a:xfrm>
            <a:off x="503238" y="4316413"/>
            <a:ext cx="5854700" cy="4059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4321" name="Rectangle 1"/>
          <p:cNvSpPr>
            <a:spLocks noGrp="1" noRot="1" noChangeAspect="1" noChangeArrowheads="1" noTextEdit="1"/>
          </p:cNvSpPr>
          <p:nvPr>
            <p:ph type="sldImg"/>
          </p:nvPr>
        </p:nvSpPr>
        <p:spPr bwMode="auto">
          <a:xfrm>
            <a:off x="990600" y="303213"/>
            <a:ext cx="4875213" cy="3656012"/>
          </a:xfrm>
          <a:prstGeom prst="rect">
            <a:avLst/>
          </a:prstGeom>
          <a:solidFill>
            <a:srgbClr val="FFFFFF"/>
          </a:solidFill>
          <a:ln>
            <a:solidFill>
              <a:srgbClr val="000000"/>
            </a:solidFill>
            <a:miter lim="800000"/>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84322" name="Text Box 2"/>
          <p:cNvSpPr txBox="1">
            <a:spLocks noChangeArrowheads="1"/>
          </p:cNvSpPr>
          <p:nvPr/>
        </p:nvSpPr>
        <p:spPr bwMode="auto">
          <a:xfrm>
            <a:off x="503238" y="4316413"/>
            <a:ext cx="5854700" cy="4059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8417" name="Rectangle 1"/>
          <p:cNvSpPr>
            <a:spLocks noGrp="1" noRot="1" noChangeAspect="1" noChangeArrowheads="1" noTextEdit="1"/>
          </p:cNvSpPr>
          <p:nvPr>
            <p:ph type="sldImg"/>
          </p:nvPr>
        </p:nvSpPr>
        <p:spPr bwMode="auto">
          <a:xfrm>
            <a:off x="990600" y="303213"/>
            <a:ext cx="4875213" cy="3656012"/>
          </a:xfrm>
          <a:prstGeom prst="rect">
            <a:avLst/>
          </a:prstGeom>
          <a:solidFill>
            <a:srgbClr val="FFFFFF"/>
          </a:solidFill>
          <a:ln>
            <a:solidFill>
              <a:srgbClr val="000000"/>
            </a:solidFill>
            <a:miter lim="800000"/>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88418" name="Text Box 2"/>
          <p:cNvSpPr txBox="1">
            <a:spLocks noChangeArrowheads="1"/>
          </p:cNvSpPr>
          <p:nvPr/>
        </p:nvSpPr>
        <p:spPr bwMode="auto">
          <a:xfrm>
            <a:off x="503238" y="4316413"/>
            <a:ext cx="5854700" cy="4059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9505" name="Rectangle 1"/>
          <p:cNvSpPr>
            <a:spLocks noGrp="1" noRot="1" noChangeAspect="1" noChangeArrowheads="1" noTextEdit="1"/>
          </p:cNvSpPr>
          <p:nvPr>
            <p:ph type="sldImg"/>
          </p:nvPr>
        </p:nvSpPr>
        <p:spPr bwMode="auto">
          <a:xfrm>
            <a:off x="990600" y="303213"/>
            <a:ext cx="4875213" cy="3656012"/>
          </a:xfrm>
          <a:prstGeom prst="rect">
            <a:avLst/>
          </a:prstGeom>
          <a:solidFill>
            <a:srgbClr val="FFFFFF"/>
          </a:solidFill>
          <a:ln>
            <a:solidFill>
              <a:srgbClr val="000000"/>
            </a:solidFill>
            <a:miter lim="800000"/>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49506" name="Text Box 2"/>
          <p:cNvSpPr txBox="1">
            <a:spLocks noChangeArrowheads="1"/>
          </p:cNvSpPr>
          <p:nvPr/>
        </p:nvSpPr>
        <p:spPr bwMode="auto">
          <a:xfrm>
            <a:off x="503238" y="4316413"/>
            <a:ext cx="5854700" cy="4059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0529" name="Rectangle 1"/>
          <p:cNvSpPr>
            <a:spLocks noGrp="1" noRot="1" noChangeAspect="1" noChangeArrowheads="1" noTextEdit="1"/>
          </p:cNvSpPr>
          <p:nvPr>
            <p:ph type="sldImg"/>
          </p:nvPr>
        </p:nvSpPr>
        <p:spPr bwMode="auto">
          <a:xfrm>
            <a:off x="990600" y="303213"/>
            <a:ext cx="4875213" cy="3656012"/>
          </a:xfrm>
          <a:prstGeom prst="rect">
            <a:avLst/>
          </a:prstGeom>
          <a:solidFill>
            <a:srgbClr val="FFFFFF"/>
          </a:solidFill>
          <a:ln>
            <a:solidFill>
              <a:srgbClr val="000000"/>
            </a:solidFill>
            <a:miter lim="800000"/>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50530" name="Text Box 2"/>
          <p:cNvSpPr txBox="1">
            <a:spLocks noChangeArrowheads="1"/>
          </p:cNvSpPr>
          <p:nvPr/>
        </p:nvSpPr>
        <p:spPr bwMode="auto">
          <a:xfrm>
            <a:off x="503238" y="4316413"/>
            <a:ext cx="5854700" cy="4059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1553" name="Rectangle 1"/>
          <p:cNvSpPr>
            <a:spLocks noGrp="1" noRot="1" noChangeAspect="1" noChangeArrowheads="1" noTextEdit="1"/>
          </p:cNvSpPr>
          <p:nvPr>
            <p:ph type="sldImg"/>
          </p:nvPr>
        </p:nvSpPr>
        <p:spPr bwMode="auto">
          <a:xfrm>
            <a:off x="990600" y="303213"/>
            <a:ext cx="4875213" cy="3656012"/>
          </a:xfrm>
          <a:prstGeom prst="rect">
            <a:avLst/>
          </a:prstGeom>
          <a:solidFill>
            <a:srgbClr val="FFFFFF"/>
          </a:solidFill>
          <a:ln>
            <a:solidFill>
              <a:srgbClr val="000000"/>
            </a:solidFill>
            <a:miter lim="800000"/>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51554" name="Text Box 2"/>
          <p:cNvSpPr txBox="1">
            <a:spLocks noChangeArrowheads="1"/>
          </p:cNvSpPr>
          <p:nvPr/>
        </p:nvSpPr>
        <p:spPr bwMode="auto">
          <a:xfrm>
            <a:off x="503238" y="4316413"/>
            <a:ext cx="5854700" cy="4059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2577" name="Rectangle 1"/>
          <p:cNvSpPr>
            <a:spLocks noGrp="1" noRot="1" noChangeAspect="1" noChangeArrowheads="1" noTextEdit="1"/>
          </p:cNvSpPr>
          <p:nvPr>
            <p:ph type="sldImg"/>
          </p:nvPr>
        </p:nvSpPr>
        <p:spPr bwMode="auto">
          <a:xfrm>
            <a:off x="990600" y="303213"/>
            <a:ext cx="4875213" cy="3656012"/>
          </a:xfrm>
          <a:prstGeom prst="rect">
            <a:avLst/>
          </a:prstGeom>
          <a:solidFill>
            <a:srgbClr val="FFFFFF"/>
          </a:solidFill>
          <a:ln>
            <a:solidFill>
              <a:srgbClr val="000000"/>
            </a:solidFill>
            <a:miter lim="800000"/>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52578" name="Text Box 2"/>
          <p:cNvSpPr txBox="1">
            <a:spLocks noChangeArrowheads="1"/>
          </p:cNvSpPr>
          <p:nvPr/>
        </p:nvSpPr>
        <p:spPr bwMode="auto">
          <a:xfrm>
            <a:off x="503238" y="4316413"/>
            <a:ext cx="5854700" cy="4059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01" name="Rectangle 1"/>
          <p:cNvSpPr>
            <a:spLocks noGrp="1" noRot="1" noChangeAspect="1" noChangeArrowheads="1" noTextEdit="1"/>
          </p:cNvSpPr>
          <p:nvPr>
            <p:ph type="sldImg"/>
          </p:nvPr>
        </p:nvSpPr>
        <p:spPr bwMode="auto">
          <a:xfrm>
            <a:off x="990600" y="303213"/>
            <a:ext cx="4875213" cy="3656012"/>
          </a:xfrm>
          <a:prstGeom prst="rect">
            <a:avLst/>
          </a:prstGeom>
          <a:solidFill>
            <a:srgbClr val="FFFFFF"/>
          </a:solidFill>
          <a:ln>
            <a:solidFill>
              <a:srgbClr val="000000"/>
            </a:solidFill>
            <a:miter lim="800000"/>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53602" name="Text Box 2"/>
          <p:cNvSpPr txBox="1">
            <a:spLocks noChangeArrowheads="1"/>
          </p:cNvSpPr>
          <p:nvPr/>
        </p:nvSpPr>
        <p:spPr bwMode="auto">
          <a:xfrm>
            <a:off x="503238" y="4316413"/>
            <a:ext cx="5854700" cy="4059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4625" name="Rectangle 1"/>
          <p:cNvSpPr>
            <a:spLocks noGrp="1" noRot="1" noChangeAspect="1" noChangeArrowheads="1" noTextEdit="1"/>
          </p:cNvSpPr>
          <p:nvPr>
            <p:ph type="sldImg"/>
          </p:nvPr>
        </p:nvSpPr>
        <p:spPr bwMode="auto">
          <a:xfrm>
            <a:off x="990600" y="303213"/>
            <a:ext cx="4875213" cy="3656012"/>
          </a:xfrm>
          <a:prstGeom prst="rect">
            <a:avLst/>
          </a:prstGeom>
          <a:solidFill>
            <a:srgbClr val="FFFFFF"/>
          </a:solidFill>
          <a:ln>
            <a:solidFill>
              <a:srgbClr val="000000"/>
            </a:solidFill>
            <a:miter lim="800000"/>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54626" name="Text Box 2"/>
          <p:cNvSpPr txBox="1">
            <a:spLocks noChangeArrowheads="1"/>
          </p:cNvSpPr>
          <p:nvPr/>
        </p:nvSpPr>
        <p:spPr bwMode="auto">
          <a:xfrm>
            <a:off x="503238" y="4316413"/>
            <a:ext cx="5854700" cy="4059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FD10A99-6AC0-4237-9ED3-E96C96245BF6}" type="datetimeFigureOut">
              <a:rPr lang="en-IN" smtClean="0"/>
              <a:t>09-04-2025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8A1B2DD-8723-4E73-829C-9A63AC6E5AC0}" type="slidenum">
              <a:rPr lang="en-IN" smtClean="0"/>
              <a:t>‹#›</a:t>
            </a:fld>
            <a:endParaRPr lang="en-IN"/>
          </a:p>
        </p:txBody>
      </p:sp>
    </p:spTree>
    <p:extLst>
      <p:ext uri="{BB962C8B-B14F-4D97-AF65-F5344CB8AC3E}">
        <p14:creationId xmlns:p14="http://schemas.microsoft.com/office/powerpoint/2010/main" val="40405260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FD10A99-6AC0-4237-9ED3-E96C96245BF6}" type="datetimeFigureOut">
              <a:rPr lang="en-IN" smtClean="0"/>
              <a:t>09-04-2025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8A1B2DD-8723-4E73-829C-9A63AC6E5AC0}" type="slidenum">
              <a:rPr lang="en-IN" smtClean="0"/>
              <a:t>‹#›</a:t>
            </a:fld>
            <a:endParaRPr lang="en-IN"/>
          </a:p>
        </p:txBody>
      </p:sp>
    </p:spTree>
    <p:extLst>
      <p:ext uri="{BB962C8B-B14F-4D97-AF65-F5344CB8AC3E}">
        <p14:creationId xmlns:p14="http://schemas.microsoft.com/office/powerpoint/2010/main" val="33317360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FD10A99-6AC0-4237-9ED3-E96C96245BF6}" type="datetimeFigureOut">
              <a:rPr lang="en-IN" smtClean="0"/>
              <a:t>09-04-2025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8A1B2DD-8723-4E73-829C-9A63AC6E5AC0}" type="slidenum">
              <a:rPr lang="en-IN" smtClean="0"/>
              <a:t>‹#›</a:t>
            </a:fld>
            <a:endParaRPr lang="en-IN"/>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2740600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FD10A99-6AC0-4237-9ED3-E96C96245BF6}" type="datetimeFigureOut">
              <a:rPr lang="en-IN" smtClean="0"/>
              <a:t>09-04-2025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8A1B2DD-8723-4E73-829C-9A63AC6E5AC0}" type="slidenum">
              <a:rPr lang="en-IN" smtClean="0"/>
              <a:t>‹#›</a:t>
            </a:fld>
            <a:endParaRPr lang="en-IN"/>
          </a:p>
        </p:txBody>
      </p:sp>
    </p:spTree>
    <p:extLst>
      <p:ext uri="{BB962C8B-B14F-4D97-AF65-F5344CB8AC3E}">
        <p14:creationId xmlns:p14="http://schemas.microsoft.com/office/powerpoint/2010/main" val="18637568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FD10A99-6AC0-4237-9ED3-E96C96245BF6}" type="datetimeFigureOut">
              <a:rPr lang="en-IN" smtClean="0"/>
              <a:t>09-04-2025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8A1B2DD-8723-4E73-829C-9A63AC6E5AC0}" type="slidenum">
              <a:rPr lang="en-IN" smtClean="0"/>
              <a:t>‹#›</a:t>
            </a:fld>
            <a:endParaRPr lang="en-IN"/>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9364516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FD10A99-6AC0-4237-9ED3-E96C96245BF6}" type="datetimeFigureOut">
              <a:rPr lang="en-IN" smtClean="0"/>
              <a:t>09-04-2025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8A1B2DD-8723-4E73-829C-9A63AC6E5AC0}" type="slidenum">
              <a:rPr lang="en-IN" smtClean="0"/>
              <a:t>‹#›</a:t>
            </a:fld>
            <a:endParaRPr lang="en-IN"/>
          </a:p>
        </p:txBody>
      </p:sp>
    </p:spTree>
    <p:extLst>
      <p:ext uri="{BB962C8B-B14F-4D97-AF65-F5344CB8AC3E}">
        <p14:creationId xmlns:p14="http://schemas.microsoft.com/office/powerpoint/2010/main" val="8557676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D10A99-6AC0-4237-9ED3-E96C96245BF6}" type="datetimeFigureOut">
              <a:rPr lang="en-IN" smtClean="0"/>
              <a:t>09-04-2025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8A1B2DD-8723-4E73-829C-9A63AC6E5AC0}" type="slidenum">
              <a:rPr lang="en-IN" smtClean="0"/>
              <a:t>‹#›</a:t>
            </a:fld>
            <a:endParaRPr lang="en-IN"/>
          </a:p>
        </p:txBody>
      </p:sp>
    </p:spTree>
    <p:extLst>
      <p:ext uri="{BB962C8B-B14F-4D97-AF65-F5344CB8AC3E}">
        <p14:creationId xmlns:p14="http://schemas.microsoft.com/office/powerpoint/2010/main" val="8307592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D10A99-6AC0-4237-9ED3-E96C96245BF6}" type="datetimeFigureOut">
              <a:rPr lang="en-IN" smtClean="0"/>
              <a:t>09-04-2025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8A1B2DD-8723-4E73-829C-9A63AC6E5AC0}" type="slidenum">
              <a:rPr lang="en-IN" smtClean="0"/>
              <a:t>‹#›</a:t>
            </a:fld>
            <a:endParaRPr lang="en-IN"/>
          </a:p>
        </p:txBody>
      </p:sp>
    </p:spTree>
    <p:extLst>
      <p:ext uri="{BB962C8B-B14F-4D97-AF65-F5344CB8AC3E}">
        <p14:creationId xmlns:p14="http://schemas.microsoft.com/office/powerpoint/2010/main" val="9830655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D10A99-6AC0-4237-9ED3-E96C96245BF6}" type="datetimeFigureOut">
              <a:rPr lang="en-IN" smtClean="0"/>
              <a:t>09-04-2025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8A1B2DD-8723-4E73-829C-9A63AC6E5AC0}" type="slidenum">
              <a:rPr lang="en-IN" smtClean="0"/>
              <a:t>‹#›</a:t>
            </a:fld>
            <a:endParaRPr lang="en-IN"/>
          </a:p>
        </p:txBody>
      </p:sp>
    </p:spTree>
    <p:extLst>
      <p:ext uri="{BB962C8B-B14F-4D97-AF65-F5344CB8AC3E}">
        <p14:creationId xmlns:p14="http://schemas.microsoft.com/office/powerpoint/2010/main" val="29558363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FD10A99-6AC0-4237-9ED3-E96C96245BF6}" type="datetimeFigureOut">
              <a:rPr lang="en-IN" smtClean="0"/>
              <a:t>09-04-2025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8A1B2DD-8723-4E73-829C-9A63AC6E5AC0}" type="slidenum">
              <a:rPr lang="en-IN" smtClean="0"/>
              <a:t>‹#›</a:t>
            </a:fld>
            <a:endParaRPr lang="en-IN"/>
          </a:p>
        </p:txBody>
      </p:sp>
    </p:spTree>
    <p:extLst>
      <p:ext uri="{BB962C8B-B14F-4D97-AF65-F5344CB8AC3E}">
        <p14:creationId xmlns:p14="http://schemas.microsoft.com/office/powerpoint/2010/main" val="25991995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FD10A99-6AC0-4237-9ED3-E96C96245BF6}" type="datetimeFigureOut">
              <a:rPr lang="en-IN" smtClean="0"/>
              <a:t>09-04-2025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8A1B2DD-8723-4E73-829C-9A63AC6E5AC0}" type="slidenum">
              <a:rPr lang="en-IN" smtClean="0"/>
              <a:t>‹#›</a:t>
            </a:fld>
            <a:endParaRPr lang="en-IN"/>
          </a:p>
        </p:txBody>
      </p:sp>
    </p:spTree>
    <p:extLst>
      <p:ext uri="{BB962C8B-B14F-4D97-AF65-F5344CB8AC3E}">
        <p14:creationId xmlns:p14="http://schemas.microsoft.com/office/powerpoint/2010/main" val="26884332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FD10A99-6AC0-4237-9ED3-E96C96245BF6}" type="datetimeFigureOut">
              <a:rPr lang="en-IN" smtClean="0"/>
              <a:t>09-04-2025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C8A1B2DD-8723-4E73-829C-9A63AC6E5AC0}" type="slidenum">
              <a:rPr lang="en-IN" smtClean="0"/>
              <a:t>‹#›</a:t>
            </a:fld>
            <a:endParaRPr lang="en-IN"/>
          </a:p>
        </p:txBody>
      </p:sp>
    </p:spTree>
    <p:extLst>
      <p:ext uri="{BB962C8B-B14F-4D97-AF65-F5344CB8AC3E}">
        <p14:creationId xmlns:p14="http://schemas.microsoft.com/office/powerpoint/2010/main" val="21569936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FD10A99-6AC0-4237-9ED3-E96C96245BF6}" type="datetimeFigureOut">
              <a:rPr lang="en-IN" smtClean="0"/>
              <a:t>09-04-2025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C8A1B2DD-8723-4E73-829C-9A63AC6E5AC0}" type="slidenum">
              <a:rPr lang="en-IN" smtClean="0"/>
              <a:t>‹#›</a:t>
            </a:fld>
            <a:endParaRPr lang="en-IN"/>
          </a:p>
        </p:txBody>
      </p:sp>
    </p:spTree>
    <p:extLst>
      <p:ext uri="{BB962C8B-B14F-4D97-AF65-F5344CB8AC3E}">
        <p14:creationId xmlns:p14="http://schemas.microsoft.com/office/powerpoint/2010/main" val="24573407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D10A99-6AC0-4237-9ED3-E96C96245BF6}" type="datetimeFigureOut">
              <a:rPr lang="en-IN" smtClean="0"/>
              <a:t>09-04-2025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C8A1B2DD-8723-4E73-829C-9A63AC6E5AC0}" type="slidenum">
              <a:rPr lang="en-IN" smtClean="0"/>
              <a:t>‹#›</a:t>
            </a:fld>
            <a:endParaRPr lang="en-IN"/>
          </a:p>
        </p:txBody>
      </p:sp>
    </p:spTree>
    <p:extLst>
      <p:ext uri="{BB962C8B-B14F-4D97-AF65-F5344CB8AC3E}">
        <p14:creationId xmlns:p14="http://schemas.microsoft.com/office/powerpoint/2010/main" val="1331717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DFD10A99-6AC0-4237-9ED3-E96C96245BF6}" type="datetimeFigureOut">
              <a:rPr lang="en-IN" smtClean="0"/>
              <a:t>09-04-2025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8A1B2DD-8723-4E73-829C-9A63AC6E5AC0}" type="slidenum">
              <a:rPr lang="en-IN" smtClean="0"/>
              <a:t>‹#›</a:t>
            </a:fld>
            <a:endParaRPr lang="en-IN"/>
          </a:p>
        </p:txBody>
      </p:sp>
    </p:spTree>
    <p:extLst>
      <p:ext uri="{BB962C8B-B14F-4D97-AF65-F5344CB8AC3E}">
        <p14:creationId xmlns:p14="http://schemas.microsoft.com/office/powerpoint/2010/main" val="4823537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FD10A99-6AC0-4237-9ED3-E96C96245BF6}" type="datetimeFigureOut">
              <a:rPr lang="en-IN" smtClean="0"/>
              <a:t>09-04-2025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8A1B2DD-8723-4E73-829C-9A63AC6E5AC0}" type="slidenum">
              <a:rPr lang="en-IN" smtClean="0"/>
              <a:t>‹#›</a:t>
            </a:fld>
            <a:endParaRPr lang="en-IN"/>
          </a:p>
        </p:txBody>
      </p:sp>
    </p:spTree>
    <p:extLst>
      <p:ext uri="{BB962C8B-B14F-4D97-AF65-F5344CB8AC3E}">
        <p14:creationId xmlns:p14="http://schemas.microsoft.com/office/powerpoint/2010/main" val="36679252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FD10A99-6AC0-4237-9ED3-E96C96245BF6}" type="datetimeFigureOut">
              <a:rPr lang="en-IN" smtClean="0"/>
              <a:t>09-04-2025</a:t>
            </a:fld>
            <a:endParaRPr lang="en-IN"/>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C8A1B2DD-8723-4E73-829C-9A63AC6E5AC0}" type="slidenum">
              <a:rPr lang="en-IN" smtClean="0"/>
              <a:t>‹#›</a:t>
            </a:fld>
            <a:endParaRPr lang="en-IN"/>
          </a:p>
        </p:txBody>
      </p:sp>
    </p:spTree>
    <p:extLst>
      <p:ext uri="{BB962C8B-B14F-4D97-AF65-F5344CB8AC3E}">
        <p14:creationId xmlns:p14="http://schemas.microsoft.com/office/powerpoint/2010/main" val="24585952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1"/>
          <p:cNvSpPr>
            <a:spLocks noGrp="1" noChangeArrowheads="1"/>
          </p:cNvSpPr>
          <p:nvPr>
            <p:ph type="title"/>
          </p:nvPr>
        </p:nvSpPr>
        <p:spPr>
          <a:xfrm>
            <a:off x="686593" y="2204864"/>
            <a:ext cx="8277895" cy="1112168"/>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chor="ctr">
            <a:noAutofit/>
          </a:bodyPr>
          <a:lstStyle/>
          <a:p>
            <a:pPr>
              <a:spcBef>
                <a:spcPts val="725"/>
              </a:spcBef>
            </a:pPr>
            <a:r>
              <a:rPr lang="en-GB" sz="4000" dirty="0">
                <a:latin typeface="Times New Roman" panose="02020603050405020304" pitchFamily="18" charset="0"/>
                <a:cs typeface="Times New Roman" panose="02020603050405020304" pitchFamily="18" charset="0"/>
              </a:rPr>
              <a:t>Computer Aided Software Engineering (CASE)</a:t>
            </a:r>
          </a:p>
        </p:txBody>
      </p:sp>
      <p:sp>
        <p:nvSpPr>
          <p:cNvPr id="6" name="Slide Number Placeholder 5"/>
          <p:cNvSpPr>
            <a:spLocks noGrp="1"/>
          </p:cNvSpPr>
          <p:nvPr>
            <p:ph type="sldNum" sz="quarter" idx="12"/>
          </p:nvPr>
        </p:nvSpPr>
        <p:spPr/>
        <p:txBody>
          <a:bodyPr/>
          <a:lstStyle/>
          <a:p>
            <a:fld id="{55B4D2CB-6849-44E5-96BF-F07782DAD366}" type="slidenum">
              <a:rPr lang="en-US"/>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1"/>
          <p:cNvSpPr>
            <a:spLocks noGrp="1" noChangeArrowheads="1"/>
          </p:cNvSpPr>
          <p:nvPr>
            <p:ph type="title"/>
          </p:nvPr>
        </p:nvSpPr>
        <p:spPr>
          <a:xfrm>
            <a:off x="609599" y="116632"/>
            <a:ext cx="6347713" cy="1008112"/>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chor="ctr">
            <a:normAutofit/>
          </a:bodyPr>
          <a:lstStyle/>
          <a:p>
            <a:pPr>
              <a:lnSpc>
                <a:spcPct val="63000"/>
              </a:lnSpc>
              <a:spcBef>
                <a:spcPts val="625"/>
              </a:spcBef>
            </a:pPr>
            <a:r>
              <a:rPr lang="en-IN" altLang="en-GB" sz="4000" b="1" dirty="0">
                <a:latin typeface="Times New Roman" panose="02020603050405020304" pitchFamily="18" charset="0"/>
                <a:cs typeface="Times New Roman" panose="02020603050405020304" pitchFamily="18" charset="0"/>
              </a:rPr>
              <a:t>A </a:t>
            </a:r>
            <a:r>
              <a:rPr lang="en-GB" sz="4000" b="1" dirty="0">
                <a:latin typeface="Times New Roman" panose="02020603050405020304" pitchFamily="18" charset="0"/>
                <a:cs typeface="Times New Roman" panose="02020603050405020304" pitchFamily="18" charset="0"/>
              </a:rPr>
              <a:t>CASE </a:t>
            </a:r>
            <a:r>
              <a:rPr lang="en-IN" altLang="en-GB" sz="4000" b="1" dirty="0">
                <a:latin typeface="Times New Roman" panose="02020603050405020304" pitchFamily="18" charset="0"/>
                <a:cs typeface="Times New Roman" panose="02020603050405020304" pitchFamily="18" charset="0"/>
              </a:rPr>
              <a:t>E</a:t>
            </a:r>
            <a:r>
              <a:rPr lang="en-GB" sz="4000" b="1" dirty="0">
                <a:latin typeface="Times New Roman" panose="02020603050405020304" pitchFamily="18" charset="0"/>
                <a:cs typeface="Times New Roman" panose="02020603050405020304" pitchFamily="18" charset="0"/>
              </a:rPr>
              <a:t>nvironment</a:t>
            </a:r>
          </a:p>
        </p:txBody>
      </p:sp>
      <p:pic>
        <p:nvPicPr>
          <p:cNvPr id="5" name="Content Placeholder 4"/>
          <p:cNvPicPr>
            <a:picLocks noGrp="1" noChangeAspect="1"/>
          </p:cNvPicPr>
          <p:nvPr>
            <p:ph idx="1"/>
          </p:nvPr>
        </p:nvPicPr>
        <p:blipFill>
          <a:blip r:embed="rId3"/>
          <a:stretch>
            <a:fillRect/>
          </a:stretch>
        </p:blipFill>
        <p:spPr>
          <a:xfrm>
            <a:off x="1104900" y="1124744"/>
            <a:ext cx="6995492" cy="5181441"/>
          </a:xfrm>
          <a:prstGeom prst="rect">
            <a:avLst/>
          </a:prstGeom>
        </p:spPr>
      </p:pic>
      <p:sp>
        <p:nvSpPr>
          <p:cNvPr id="25" name="Slide Number Placeholder 4"/>
          <p:cNvSpPr>
            <a:spLocks noGrp="1"/>
          </p:cNvSpPr>
          <p:nvPr>
            <p:ph type="sldNum" sz="quarter" idx="12"/>
          </p:nvPr>
        </p:nvSpPr>
        <p:spPr/>
        <p:txBody>
          <a:bodyPr/>
          <a:lstStyle/>
          <a:p>
            <a:fld id="{CD59382B-ED1C-4904-B2D1-0AE2B29E6A26}" type="slidenum">
              <a:rPr lang="en-US"/>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1"/>
          <p:cNvSpPr>
            <a:spLocks noGrp="1" noChangeArrowheads="1"/>
          </p:cNvSpPr>
          <p:nvPr>
            <p:ph type="title"/>
          </p:nvPr>
        </p:nvSpPr>
        <p:spPr>
          <a:xfrm>
            <a:off x="611560" y="228600"/>
            <a:ext cx="7565653" cy="1141413"/>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chor="ctr">
            <a:normAutofit/>
          </a:bodyPr>
          <a:lstStyle/>
          <a:p>
            <a:pPr>
              <a:spcBef>
                <a:spcPts val="1090"/>
              </a:spcBef>
            </a:pPr>
            <a:r>
              <a:rPr lang="en-GB" sz="4000" b="1" dirty="0">
                <a:latin typeface="Times New Roman" panose="02020603050405020304" pitchFamily="18" charset="0"/>
                <a:cs typeface="Times New Roman" panose="02020603050405020304" pitchFamily="18" charset="0"/>
              </a:rPr>
              <a:t>Benefits of CASE</a:t>
            </a:r>
          </a:p>
        </p:txBody>
      </p:sp>
      <p:sp>
        <p:nvSpPr>
          <p:cNvPr id="62466" name="Rectangle 2"/>
          <p:cNvSpPr>
            <a:spLocks noGrp="1" noChangeArrowheads="1"/>
          </p:cNvSpPr>
          <p:nvPr>
            <p:ph idx="1"/>
          </p:nvPr>
        </p:nvSpPr>
        <p:spPr>
          <a:xfrm>
            <a:off x="685800" y="1371600"/>
            <a:ext cx="7770813" cy="5153744"/>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ormAutofit fontScale="92500" lnSpcReduction="20000"/>
          </a:bodyPr>
          <a:lstStyle/>
          <a:p>
            <a:pPr>
              <a:spcBef>
                <a:spcPts val="800"/>
              </a:spcBef>
            </a:pPr>
            <a:r>
              <a:rPr lang="en-GB" sz="3000" dirty="0">
                <a:latin typeface="Times New Roman" panose="02020603050405020304" pitchFamily="18" charset="0"/>
                <a:cs typeface="Times New Roman" panose="02020603050405020304" pitchFamily="18" charset="0"/>
              </a:rPr>
              <a:t>A key benefit of using CASE environment:</a:t>
            </a:r>
          </a:p>
          <a:p>
            <a:pPr lvl="1">
              <a:spcBef>
                <a:spcPts val="725"/>
              </a:spcBef>
            </a:pPr>
            <a:r>
              <a:rPr lang="en-GB" sz="3000" dirty="0">
                <a:solidFill>
                  <a:srgbClr val="0000CC"/>
                </a:solidFill>
                <a:latin typeface="Times New Roman" panose="02020603050405020304" pitchFamily="18" charset="0"/>
                <a:cs typeface="Times New Roman" panose="02020603050405020304" pitchFamily="18" charset="0"/>
              </a:rPr>
              <a:t>cost saving through all developmental phases.</a:t>
            </a:r>
          </a:p>
          <a:p>
            <a:pPr>
              <a:spcBef>
                <a:spcPts val="800"/>
              </a:spcBef>
            </a:pPr>
            <a:r>
              <a:rPr lang="en-GB" sz="3000" dirty="0">
                <a:latin typeface="Times New Roman" panose="02020603050405020304" pitchFamily="18" charset="0"/>
                <a:cs typeface="Times New Roman" panose="02020603050405020304" pitchFamily="18" charset="0"/>
              </a:rPr>
              <a:t>Studies carried out to measure the impact of CASE usage: </a:t>
            </a:r>
          </a:p>
          <a:p>
            <a:pPr lvl="1">
              <a:spcBef>
                <a:spcPts val="725"/>
              </a:spcBef>
            </a:pPr>
            <a:r>
              <a:rPr lang="en-GB" sz="3000" dirty="0">
                <a:solidFill>
                  <a:srgbClr val="0000CC"/>
                </a:solidFill>
                <a:latin typeface="Times New Roman" panose="02020603050405020304" pitchFamily="18" charset="0"/>
                <a:cs typeface="Times New Roman" panose="02020603050405020304" pitchFamily="18" charset="0"/>
              </a:rPr>
              <a:t>cost saving between 30% to 40%.</a:t>
            </a:r>
          </a:p>
          <a:p>
            <a:pPr>
              <a:spcBef>
                <a:spcPts val="800"/>
              </a:spcBef>
            </a:pPr>
            <a:r>
              <a:rPr lang="en-GB" sz="3000" dirty="0">
                <a:latin typeface="Times New Roman" panose="02020603050405020304" pitchFamily="18" charset="0"/>
                <a:cs typeface="Times New Roman" panose="02020603050405020304" pitchFamily="18" charset="0"/>
              </a:rPr>
              <a:t>Use of CASE tools leads to improvements in quality:</a:t>
            </a:r>
          </a:p>
          <a:p>
            <a:pPr lvl="1">
              <a:spcBef>
                <a:spcPts val="725"/>
              </a:spcBef>
            </a:pPr>
            <a:r>
              <a:rPr lang="en-GB" sz="3000" dirty="0">
                <a:solidFill>
                  <a:srgbClr val="0000CC"/>
                </a:solidFill>
                <a:latin typeface="Times New Roman" panose="02020603050405020304" pitchFamily="18" charset="0"/>
                <a:cs typeface="Times New Roman" panose="02020603050405020304" pitchFamily="18" charset="0"/>
              </a:rPr>
              <a:t>becomes easy to iterate through different software development phases.</a:t>
            </a:r>
          </a:p>
          <a:p>
            <a:pPr lvl="1">
              <a:spcBef>
                <a:spcPts val="725"/>
              </a:spcBef>
            </a:pPr>
            <a:r>
              <a:rPr lang="en-GB" sz="3000" dirty="0">
                <a:solidFill>
                  <a:srgbClr val="0000CC"/>
                </a:solidFill>
                <a:latin typeface="Times New Roman" panose="02020603050405020304" pitchFamily="18" charset="0"/>
                <a:cs typeface="Times New Roman" panose="02020603050405020304" pitchFamily="18" charset="0"/>
              </a:rPr>
              <a:t>chances of human error is reduced.</a:t>
            </a:r>
          </a:p>
          <a:p>
            <a:pPr lvl="1">
              <a:spcBef>
                <a:spcPts val="725"/>
              </a:spcBef>
            </a:pPr>
            <a:r>
              <a:rPr lang="en-GB" sz="3000" dirty="0">
                <a:solidFill>
                  <a:srgbClr val="0000CC"/>
                </a:solidFill>
                <a:latin typeface="Times New Roman" panose="02020603050405020304" pitchFamily="18" charset="0"/>
                <a:cs typeface="Times New Roman" panose="02020603050405020304" pitchFamily="18" charset="0"/>
              </a:rPr>
              <a:t>CASE tools help produce higher quality  and consistent documents.</a:t>
            </a:r>
          </a:p>
          <a:p>
            <a:pPr lvl="1">
              <a:spcBef>
                <a:spcPts val="725"/>
              </a:spcBef>
            </a:pPr>
            <a:endParaRPr lang="en-GB" sz="2000" dirty="0">
              <a:solidFill>
                <a:srgbClr val="0000CC"/>
              </a:solidFill>
              <a:latin typeface="Times New Roman" panose="02020603050405020304" pitchFamily="18" charset="0"/>
              <a:cs typeface="Times New Roman" panose="02020603050405020304" pitchFamily="18" charset="0"/>
            </a:endParaRPr>
          </a:p>
        </p:txBody>
      </p:sp>
      <p:sp>
        <p:nvSpPr>
          <p:cNvPr id="6" name="Slide Number Placeholder 5"/>
          <p:cNvSpPr>
            <a:spLocks noGrp="1"/>
          </p:cNvSpPr>
          <p:nvPr>
            <p:ph type="sldNum" sz="quarter" idx="12"/>
          </p:nvPr>
        </p:nvSpPr>
        <p:spPr/>
        <p:txBody>
          <a:bodyPr/>
          <a:lstStyle/>
          <a:p>
            <a:fld id="{BBA7BDF5-9E32-421C-90FF-133A43D21281}" type="slidenum">
              <a:rPr lang="en-US"/>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1"/>
          <p:cNvSpPr>
            <a:spLocks noGrp="1" noChangeArrowheads="1"/>
          </p:cNvSpPr>
          <p:nvPr>
            <p:ph type="title"/>
          </p:nvPr>
        </p:nvSpPr>
        <p:spPr>
          <a:xfrm>
            <a:off x="406400" y="228600"/>
            <a:ext cx="7770813" cy="1141413"/>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chor="ctr">
            <a:normAutofit/>
          </a:bodyPr>
          <a:lstStyle/>
          <a:p>
            <a:pPr>
              <a:spcBef>
                <a:spcPts val="1090"/>
              </a:spcBef>
            </a:pPr>
            <a:r>
              <a:rPr lang="en-GB" sz="4000" b="1" dirty="0">
                <a:latin typeface="Times New Roman" panose="02020603050405020304" pitchFamily="18" charset="0"/>
                <a:cs typeface="Times New Roman" panose="02020603050405020304" pitchFamily="18" charset="0"/>
              </a:rPr>
              <a:t>Benefits of CASE</a:t>
            </a:r>
          </a:p>
        </p:txBody>
      </p:sp>
      <p:sp>
        <p:nvSpPr>
          <p:cNvPr id="64514" name="Rectangle 2"/>
          <p:cNvSpPr>
            <a:spLocks noGrp="1" noChangeArrowheads="1"/>
          </p:cNvSpPr>
          <p:nvPr>
            <p:ph idx="1"/>
          </p:nvPr>
        </p:nvSpPr>
        <p:spPr>
          <a:xfrm>
            <a:off x="685800" y="1371600"/>
            <a:ext cx="7770813" cy="4865712"/>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ormAutofit fontScale="92500" lnSpcReduction="10000"/>
          </a:bodyPr>
          <a:lstStyle/>
          <a:p>
            <a:pPr>
              <a:spcBef>
                <a:spcPts val="890"/>
              </a:spcBef>
            </a:pPr>
            <a:r>
              <a:rPr lang="en-GB" sz="3000" dirty="0">
                <a:latin typeface="Times New Roman" panose="02020603050405020304" pitchFamily="18" charset="0"/>
                <a:cs typeface="Times New Roman" panose="02020603050405020304" pitchFamily="18" charset="0"/>
              </a:rPr>
              <a:t>Data relating to a software product  are maintained in a central repository: </a:t>
            </a:r>
          </a:p>
          <a:p>
            <a:pPr lvl="1">
              <a:spcBef>
                <a:spcPts val="800"/>
              </a:spcBef>
            </a:pPr>
            <a:r>
              <a:rPr lang="en-GB" sz="3000" dirty="0">
                <a:solidFill>
                  <a:srgbClr val="0000CC"/>
                </a:solidFill>
                <a:latin typeface="Times New Roman" panose="02020603050405020304" pitchFamily="18" charset="0"/>
                <a:cs typeface="Times New Roman" panose="02020603050405020304" pitchFamily="18" charset="0"/>
              </a:rPr>
              <a:t>redundancy in the stored data is reduced. </a:t>
            </a:r>
          </a:p>
          <a:p>
            <a:pPr lvl="1">
              <a:spcBef>
                <a:spcPts val="800"/>
              </a:spcBef>
            </a:pPr>
            <a:r>
              <a:rPr lang="en-GB" sz="3000" dirty="0">
                <a:solidFill>
                  <a:srgbClr val="0000CC"/>
                </a:solidFill>
                <a:latin typeface="Times New Roman" panose="02020603050405020304" pitchFamily="18" charset="0"/>
                <a:cs typeface="Times New Roman" panose="02020603050405020304" pitchFamily="18" charset="0"/>
              </a:rPr>
              <a:t>chances of inconsistent documentation is reduced.</a:t>
            </a:r>
          </a:p>
          <a:p>
            <a:pPr>
              <a:spcBef>
                <a:spcPts val="890"/>
              </a:spcBef>
            </a:pPr>
            <a:r>
              <a:rPr lang="en-GB" sz="3000" dirty="0">
                <a:latin typeface="Times New Roman" panose="02020603050405020304" pitchFamily="18" charset="0"/>
                <a:cs typeface="Times New Roman" panose="02020603050405020304" pitchFamily="18" charset="0"/>
              </a:rPr>
              <a:t>CASE tools take drudgery out from software engineers’ work: </a:t>
            </a:r>
          </a:p>
          <a:p>
            <a:pPr lvl="1">
              <a:spcBef>
                <a:spcPts val="800"/>
              </a:spcBef>
            </a:pPr>
            <a:r>
              <a:rPr lang="en-GB" sz="3000" dirty="0">
                <a:solidFill>
                  <a:srgbClr val="0000CC"/>
                </a:solidFill>
                <a:latin typeface="Times New Roman" panose="02020603050405020304" pitchFamily="18" charset="0"/>
                <a:cs typeface="Times New Roman" panose="02020603050405020304" pitchFamily="18" charset="0"/>
              </a:rPr>
              <a:t>engineers need not manually check balancing of the DFDs</a:t>
            </a:r>
          </a:p>
          <a:p>
            <a:pPr lvl="1">
              <a:spcBef>
                <a:spcPts val="800"/>
              </a:spcBef>
            </a:pPr>
            <a:r>
              <a:rPr lang="en-GB" sz="3000" dirty="0">
                <a:solidFill>
                  <a:srgbClr val="0000CC"/>
                </a:solidFill>
                <a:latin typeface="Times New Roman" panose="02020603050405020304" pitchFamily="18" charset="0"/>
                <a:cs typeface="Times New Roman" panose="02020603050405020304" pitchFamily="18" charset="0"/>
              </a:rPr>
              <a:t>easily draw diagrams and produce documentation, etc.</a:t>
            </a:r>
          </a:p>
          <a:p>
            <a:pPr lvl="1">
              <a:spcBef>
                <a:spcPts val="800"/>
              </a:spcBef>
            </a:pPr>
            <a:endParaRPr lang="en-GB" sz="2800" dirty="0">
              <a:solidFill>
                <a:srgbClr val="0000CC"/>
              </a:solidFill>
              <a:latin typeface="Times New Roman" panose="02020603050405020304" pitchFamily="18" charset="0"/>
              <a:cs typeface="Times New Roman" panose="02020603050405020304" pitchFamily="18" charset="0"/>
            </a:endParaRPr>
          </a:p>
        </p:txBody>
      </p:sp>
      <p:sp>
        <p:nvSpPr>
          <p:cNvPr id="6" name="Slide Number Placeholder 5"/>
          <p:cNvSpPr>
            <a:spLocks noGrp="1"/>
          </p:cNvSpPr>
          <p:nvPr>
            <p:ph type="sldNum" sz="quarter" idx="12"/>
          </p:nvPr>
        </p:nvSpPr>
        <p:spPr/>
        <p:txBody>
          <a:bodyPr/>
          <a:lstStyle/>
          <a:p>
            <a:fld id="{1758CD23-9E22-4E09-BBED-59733FDD4B7E}" type="slidenum">
              <a:rPr lang="en-US"/>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1"/>
          <p:cNvSpPr>
            <a:spLocks noGrp="1" noChangeArrowheads="1"/>
          </p:cNvSpPr>
          <p:nvPr>
            <p:ph type="title"/>
          </p:nvPr>
        </p:nvSpPr>
        <p:spPr>
          <a:xfrm>
            <a:off x="406400" y="228600"/>
            <a:ext cx="7770813" cy="1141413"/>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chor="ctr">
            <a:normAutofit/>
          </a:bodyPr>
          <a:lstStyle/>
          <a:p>
            <a:pPr>
              <a:spcBef>
                <a:spcPts val="1090"/>
              </a:spcBef>
            </a:pPr>
            <a:r>
              <a:rPr lang="en-GB" sz="4000" b="1" dirty="0">
                <a:latin typeface="Times New Roman" panose="02020603050405020304" pitchFamily="18" charset="0"/>
                <a:cs typeface="Times New Roman" panose="02020603050405020304" pitchFamily="18" charset="0"/>
              </a:rPr>
              <a:t>Benefits of CASE</a:t>
            </a:r>
          </a:p>
        </p:txBody>
      </p:sp>
      <p:sp>
        <p:nvSpPr>
          <p:cNvPr id="66562" name="Rectangle 2"/>
          <p:cNvSpPr>
            <a:spLocks noGrp="1" noChangeArrowheads="1"/>
          </p:cNvSpPr>
          <p:nvPr>
            <p:ph idx="1"/>
          </p:nvPr>
        </p:nvSpPr>
        <p:spPr>
          <a:xfrm>
            <a:off x="685800" y="1447800"/>
            <a:ext cx="7770813" cy="4789512"/>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ormAutofit/>
          </a:bodyPr>
          <a:lstStyle/>
          <a:p>
            <a:pPr>
              <a:spcBef>
                <a:spcPts val="890"/>
              </a:spcBef>
            </a:pPr>
            <a:r>
              <a:rPr lang="en-GB" sz="2800" dirty="0">
                <a:latin typeface="Times New Roman" panose="02020603050405020304" pitchFamily="18" charset="0"/>
                <a:cs typeface="Times New Roman" panose="02020603050405020304" pitchFamily="18" charset="0"/>
              </a:rPr>
              <a:t>CASE tools lead to cost saving in software maintenance effort:</a:t>
            </a:r>
          </a:p>
          <a:p>
            <a:pPr lvl="1">
              <a:spcBef>
                <a:spcPts val="800"/>
              </a:spcBef>
            </a:pPr>
            <a:r>
              <a:rPr lang="en-GB" sz="2800" dirty="0">
                <a:solidFill>
                  <a:srgbClr val="0000CC"/>
                </a:solidFill>
                <a:latin typeface="Times New Roman" panose="02020603050405020304" pitchFamily="18" charset="0"/>
                <a:cs typeface="Times New Roman" panose="02020603050405020304" pitchFamily="18" charset="0"/>
              </a:rPr>
              <a:t>traceability and consistency checks,</a:t>
            </a:r>
          </a:p>
          <a:p>
            <a:pPr lvl="1">
              <a:spcBef>
                <a:spcPts val="800"/>
              </a:spcBef>
            </a:pPr>
            <a:r>
              <a:rPr lang="en-GB" sz="2800" dirty="0">
                <a:solidFill>
                  <a:srgbClr val="0000CC"/>
                </a:solidFill>
                <a:latin typeface="Times New Roman" panose="02020603050405020304" pitchFamily="18" charset="0"/>
                <a:cs typeface="Times New Roman" panose="02020603050405020304" pitchFamily="18" charset="0"/>
              </a:rPr>
              <a:t>systematic information capture during various development phases. </a:t>
            </a:r>
          </a:p>
          <a:p>
            <a:pPr>
              <a:lnSpc>
                <a:spcPct val="72000"/>
              </a:lnSpc>
              <a:spcBef>
                <a:spcPts val="1090"/>
              </a:spcBef>
            </a:pPr>
            <a:r>
              <a:rPr lang="en-GB" sz="2800" dirty="0">
                <a:latin typeface="Times New Roman" panose="02020603050405020304" pitchFamily="18" charset="0"/>
                <a:cs typeface="Times New Roman" panose="02020603050405020304" pitchFamily="18" charset="0"/>
              </a:rPr>
              <a:t>Introduction of a CASE environment:</a:t>
            </a:r>
          </a:p>
          <a:p>
            <a:pPr lvl="1">
              <a:lnSpc>
                <a:spcPct val="72000"/>
              </a:lnSpc>
              <a:spcBef>
                <a:spcPts val="890"/>
              </a:spcBef>
            </a:pPr>
            <a:r>
              <a:rPr lang="en-GB" sz="2800" dirty="0">
                <a:solidFill>
                  <a:srgbClr val="0000CC"/>
                </a:solidFill>
                <a:latin typeface="Times New Roman" panose="02020603050405020304" pitchFamily="18" charset="0"/>
                <a:cs typeface="Times New Roman" panose="02020603050405020304" pitchFamily="18" charset="0"/>
              </a:rPr>
              <a:t>impacts the style of working of engineers.</a:t>
            </a:r>
          </a:p>
          <a:p>
            <a:pPr lvl="1">
              <a:spcBef>
                <a:spcPts val="890"/>
              </a:spcBef>
            </a:pPr>
            <a:r>
              <a:rPr lang="en-GB" sz="2800" dirty="0">
                <a:solidFill>
                  <a:srgbClr val="0000CC"/>
                </a:solidFill>
                <a:latin typeface="Times New Roman" panose="02020603050405020304" pitchFamily="18" charset="0"/>
                <a:cs typeface="Times New Roman" panose="02020603050405020304" pitchFamily="18" charset="0"/>
              </a:rPr>
              <a:t>makes them oriented towards structured and orderly approach.</a:t>
            </a:r>
          </a:p>
          <a:p>
            <a:pPr lvl="1">
              <a:spcBef>
                <a:spcPts val="800"/>
              </a:spcBef>
            </a:pPr>
            <a:endParaRPr lang="en-GB" sz="2800" dirty="0">
              <a:solidFill>
                <a:srgbClr val="0000CC"/>
              </a:solidFill>
              <a:latin typeface="Times New Roman" panose="02020603050405020304" pitchFamily="18" charset="0"/>
              <a:cs typeface="Times New Roman" panose="02020603050405020304" pitchFamily="18" charset="0"/>
            </a:endParaRPr>
          </a:p>
        </p:txBody>
      </p:sp>
      <p:sp>
        <p:nvSpPr>
          <p:cNvPr id="6" name="Slide Number Placeholder 5"/>
          <p:cNvSpPr>
            <a:spLocks noGrp="1"/>
          </p:cNvSpPr>
          <p:nvPr>
            <p:ph type="sldNum" sz="quarter" idx="12"/>
          </p:nvPr>
        </p:nvSpPr>
        <p:spPr/>
        <p:txBody>
          <a:bodyPr/>
          <a:lstStyle/>
          <a:p>
            <a:fld id="{3D406E00-2250-4616-9C8E-3370BE024B1C}" type="slidenum">
              <a:rPr lang="en-US"/>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260648"/>
            <a:ext cx="7490793" cy="1152128"/>
          </a:xfrm>
        </p:spPr>
        <p:txBody>
          <a:bodyPr>
            <a:noAutofit/>
          </a:bodyPr>
          <a:lstStyle/>
          <a:p>
            <a:r>
              <a:rPr lang="en-GB" sz="4000" b="1" dirty="0">
                <a:latin typeface="Times New Roman" panose="02020603050405020304" pitchFamily="18" charset="0"/>
                <a:cs typeface="Times New Roman" panose="02020603050405020304" pitchFamily="18" charset="0"/>
                <a:sym typeface="+mn-ea"/>
              </a:rPr>
              <a:t>CASE support in Softw</a:t>
            </a:r>
            <a:r>
              <a:rPr lang="en-IN" altLang="en-GB" sz="4000" b="1" dirty="0">
                <a:latin typeface="Times New Roman" panose="02020603050405020304" pitchFamily="18" charset="0"/>
                <a:cs typeface="Times New Roman" panose="02020603050405020304" pitchFamily="18" charset="0"/>
                <a:sym typeface="+mn-ea"/>
              </a:rPr>
              <a:t>a</a:t>
            </a:r>
            <a:r>
              <a:rPr lang="en-GB" sz="4000" b="1" dirty="0">
                <a:latin typeface="Times New Roman" panose="02020603050405020304" pitchFamily="18" charset="0"/>
                <a:cs typeface="Times New Roman" panose="02020603050405020304" pitchFamily="18" charset="0"/>
                <a:sym typeface="+mn-ea"/>
              </a:rPr>
              <a:t>re life cycle</a:t>
            </a:r>
            <a:endParaRPr lang="en-US" sz="4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09598" y="1556792"/>
            <a:ext cx="7490793" cy="4484571"/>
          </a:xfrm>
        </p:spPr>
        <p:txBody>
          <a:bodyPr>
            <a:normAutofit/>
          </a:bodyPr>
          <a:lstStyle/>
          <a:p>
            <a:pPr algn="just"/>
            <a:r>
              <a:rPr lang="en-US" altLang="en-US" sz="2800" dirty="0">
                <a:latin typeface="Times New Roman" panose="02020603050405020304" pitchFamily="18" charset="0"/>
                <a:cs typeface="Times New Roman" panose="02020603050405020304" pitchFamily="18" charset="0"/>
              </a:rPr>
              <a:t>CASE provides </a:t>
            </a:r>
            <a:r>
              <a:rPr lang="en-US" altLang="en-US" sz="2800" dirty="0">
                <a:latin typeface="Times New Roman" panose="02020603050405020304" pitchFamily="18" charset="0"/>
                <a:cs typeface="Times New Roman" panose="02020603050405020304" pitchFamily="18" charset="0"/>
                <a:sym typeface="+mn-ea"/>
              </a:rPr>
              <a:t>various types of support</a:t>
            </a:r>
            <a:r>
              <a:rPr lang="en-IN" altLang="en-US" sz="2800" dirty="0">
                <a:latin typeface="Times New Roman" panose="02020603050405020304" pitchFamily="18" charset="0"/>
                <a:cs typeface="Times New Roman" panose="02020603050405020304" pitchFamily="18" charset="0"/>
                <a:sym typeface="+mn-ea"/>
              </a:rPr>
              <a:t>s </a:t>
            </a:r>
            <a:r>
              <a:rPr lang="en-US" altLang="en-US" sz="2800" dirty="0">
                <a:latin typeface="Times New Roman" panose="02020603050405020304" pitchFamily="18" charset="0"/>
                <a:cs typeface="Times New Roman" panose="02020603050405020304" pitchFamily="18" charset="0"/>
              </a:rPr>
              <a:t>during the different phases</a:t>
            </a:r>
            <a:r>
              <a:rPr lang="en-IN" altLang="en-US" sz="2800" dirty="0">
                <a:latin typeface="Times New Roman" panose="02020603050405020304" pitchFamily="18" charset="0"/>
                <a:cs typeface="Times New Roman" panose="02020603050405020304" pitchFamily="18" charset="0"/>
              </a:rPr>
              <a:t> </a:t>
            </a:r>
            <a:r>
              <a:rPr lang="en-US" altLang="en-US" sz="2800" dirty="0">
                <a:latin typeface="Times New Roman" panose="02020603050405020304" pitchFamily="18" charset="0"/>
                <a:cs typeface="Times New Roman" panose="02020603050405020304" pitchFamily="18" charset="0"/>
              </a:rPr>
              <a:t>of a software life cycle. </a:t>
            </a:r>
          </a:p>
          <a:p>
            <a:pPr algn="just"/>
            <a:r>
              <a:rPr lang="en-US" altLang="en-US" sz="2800" dirty="0">
                <a:latin typeface="Times New Roman" panose="02020603050405020304" pitchFamily="18" charset="0"/>
                <a:cs typeface="Times New Roman" panose="02020603050405020304" pitchFamily="18" charset="0"/>
              </a:rPr>
              <a:t>CASE tools should support a development methodology, help enforce the same, and provide certain amount of consistency checking between different</a:t>
            </a:r>
            <a:r>
              <a:rPr lang="en-IN" altLang="en-US" sz="2800" dirty="0">
                <a:latin typeface="Times New Roman" panose="02020603050405020304" pitchFamily="18" charset="0"/>
                <a:cs typeface="Times New Roman" panose="02020603050405020304" pitchFamily="18" charset="0"/>
              </a:rPr>
              <a:t> </a:t>
            </a:r>
            <a:r>
              <a:rPr lang="en-US" altLang="en-US" sz="2800" dirty="0">
                <a:latin typeface="Times New Roman" panose="02020603050405020304" pitchFamily="18" charset="0"/>
                <a:cs typeface="Times New Roman" panose="02020603050405020304" pitchFamily="18" charset="0"/>
              </a:rPr>
              <a:t>phases. </a:t>
            </a:r>
          </a:p>
          <a:p>
            <a:pPr algn="just"/>
            <a:r>
              <a:rPr lang="en-US" altLang="en-US" sz="2800" dirty="0">
                <a:latin typeface="Times New Roman" panose="02020603050405020304" pitchFamily="18" charset="0"/>
                <a:cs typeface="Times New Roman" panose="02020603050405020304" pitchFamily="18" charset="0"/>
              </a:rPr>
              <a:t>Some of the possible support that CASE tools usually provide in the software development life cycle are discussed below.</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332656"/>
            <a:ext cx="6347713" cy="576064"/>
          </a:xfrm>
        </p:spPr>
        <p:txBody>
          <a:bodyPr>
            <a:noAutofit/>
          </a:bodyPr>
          <a:lstStyle/>
          <a:p>
            <a:r>
              <a:rPr lang="en-US" altLang="en-US" sz="4000" b="1" dirty="0">
                <a:latin typeface="Times New Roman" panose="02020603050405020304" pitchFamily="18" charset="0"/>
                <a:cs typeface="Times New Roman" panose="02020603050405020304" pitchFamily="18" charset="0"/>
                <a:sym typeface="+mn-ea"/>
              </a:rPr>
              <a:t>Prototyping Support</a:t>
            </a:r>
            <a:endParaRPr lang="en-US" sz="4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323528" y="908720"/>
            <a:ext cx="8280920" cy="5328592"/>
          </a:xfrm>
        </p:spPr>
        <p:txBody>
          <a:bodyPr>
            <a:noAutofit/>
          </a:bodyPr>
          <a:lstStyle/>
          <a:p>
            <a:pPr>
              <a:spcBef>
                <a:spcPts val="1000"/>
              </a:spcBef>
            </a:pPr>
            <a:r>
              <a:rPr lang="en-US" altLang="en-US" sz="2800" dirty="0">
                <a:latin typeface="Times New Roman" panose="02020603050405020304" pitchFamily="18" charset="0"/>
                <a:cs typeface="Times New Roman" panose="02020603050405020304" pitchFamily="18" charset="0"/>
                <a:sym typeface="+mn-ea"/>
              </a:rPr>
              <a:t>The prototyping CASE tool’s requirements are as follows:</a:t>
            </a:r>
            <a:endParaRPr lang="en-US" altLang="en-US" sz="2800" dirty="0">
              <a:latin typeface="Times New Roman" panose="02020603050405020304" pitchFamily="18" charset="0"/>
              <a:cs typeface="Times New Roman" panose="02020603050405020304" pitchFamily="18" charset="0"/>
            </a:endParaRPr>
          </a:p>
          <a:p>
            <a:pPr>
              <a:spcBef>
                <a:spcPts val="1000"/>
              </a:spcBef>
            </a:pPr>
            <a:r>
              <a:rPr lang="en-US" altLang="en-US" sz="2800" dirty="0">
                <a:latin typeface="Times New Roman" panose="02020603050405020304" pitchFamily="18" charset="0"/>
                <a:cs typeface="Times New Roman" panose="02020603050405020304" pitchFamily="18" charset="0"/>
                <a:sym typeface="+mn-ea"/>
              </a:rPr>
              <a:t>Define user interaction.</a:t>
            </a:r>
            <a:endParaRPr lang="en-US" altLang="en-US" sz="2800" dirty="0">
              <a:latin typeface="Times New Roman" panose="02020603050405020304" pitchFamily="18" charset="0"/>
              <a:cs typeface="Times New Roman" panose="02020603050405020304" pitchFamily="18" charset="0"/>
            </a:endParaRPr>
          </a:p>
          <a:p>
            <a:pPr>
              <a:spcBef>
                <a:spcPts val="1000"/>
              </a:spcBef>
            </a:pPr>
            <a:r>
              <a:rPr lang="en-US" altLang="en-US" sz="2800" dirty="0">
                <a:latin typeface="Times New Roman" panose="02020603050405020304" pitchFamily="18" charset="0"/>
                <a:cs typeface="Times New Roman" panose="02020603050405020304" pitchFamily="18" charset="0"/>
                <a:sym typeface="+mn-ea"/>
              </a:rPr>
              <a:t>Define the system control flow.</a:t>
            </a:r>
            <a:endParaRPr lang="en-US" altLang="en-US" sz="2800" dirty="0">
              <a:latin typeface="Times New Roman" panose="02020603050405020304" pitchFamily="18" charset="0"/>
              <a:cs typeface="Times New Roman" panose="02020603050405020304" pitchFamily="18" charset="0"/>
            </a:endParaRPr>
          </a:p>
          <a:p>
            <a:pPr>
              <a:spcBef>
                <a:spcPts val="1000"/>
              </a:spcBef>
            </a:pPr>
            <a:r>
              <a:rPr lang="en-US" altLang="en-US" sz="2800" dirty="0">
                <a:latin typeface="Times New Roman" panose="02020603050405020304" pitchFamily="18" charset="0"/>
                <a:cs typeface="Times New Roman" panose="02020603050405020304" pitchFamily="18" charset="0"/>
                <a:sym typeface="+mn-ea"/>
              </a:rPr>
              <a:t>Store and retrieve data required by the system.</a:t>
            </a:r>
            <a:endParaRPr lang="en-US" altLang="en-US" sz="2800" dirty="0">
              <a:latin typeface="Times New Roman" panose="02020603050405020304" pitchFamily="18" charset="0"/>
              <a:cs typeface="Times New Roman" panose="02020603050405020304" pitchFamily="18" charset="0"/>
            </a:endParaRPr>
          </a:p>
          <a:p>
            <a:pPr>
              <a:spcBef>
                <a:spcPts val="1000"/>
              </a:spcBef>
            </a:pPr>
            <a:r>
              <a:rPr lang="en-US" altLang="en-US" sz="2800" dirty="0">
                <a:latin typeface="Times New Roman" panose="02020603050405020304" pitchFamily="18" charset="0"/>
                <a:cs typeface="Times New Roman" panose="02020603050405020304" pitchFamily="18" charset="0"/>
                <a:sym typeface="+mn-ea"/>
              </a:rPr>
              <a:t>	incorporate some processing logic.</a:t>
            </a:r>
            <a:endParaRPr lang="en-US" altLang="en-US" sz="2800" dirty="0">
              <a:latin typeface="Times New Roman" panose="02020603050405020304" pitchFamily="18" charset="0"/>
              <a:cs typeface="Times New Roman" panose="02020603050405020304" pitchFamily="18" charset="0"/>
            </a:endParaRPr>
          </a:p>
          <a:p>
            <a:pPr>
              <a:spcBef>
                <a:spcPts val="1000"/>
              </a:spcBef>
            </a:pPr>
            <a:r>
              <a:rPr lang="en-GB" sz="2800" dirty="0">
                <a:latin typeface="Times New Roman" panose="02020603050405020304" pitchFamily="18" charset="0"/>
                <a:cs typeface="Times New Roman" panose="02020603050405020304" pitchFamily="18" charset="0"/>
                <a:sym typeface="+mn-ea"/>
              </a:rPr>
              <a:t>Prototyping CASE tool:</a:t>
            </a:r>
            <a:endParaRPr lang="en-GB" sz="2800" dirty="0">
              <a:latin typeface="Times New Roman" panose="02020603050405020304" pitchFamily="18" charset="0"/>
              <a:cs typeface="Times New Roman" panose="02020603050405020304" pitchFamily="18" charset="0"/>
            </a:endParaRPr>
          </a:p>
          <a:p>
            <a:pPr lvl="1">
              <a:spcBef>
                <a:spcPct val="0"/>
              </a:spcBef>
            </a:pPr>
            <a:r>
              <a:rPr lang="en-GB" sz="2800" dirty="0">
                <a:latin typeface="Times New Roman" panose="02020603050405020304" pitchFamily="18" charset="0"/>
                <a:cs typeface="Times New Roman" panose="02020603050405020304" pitchFamily="18" charset="0"/>
                <a:sym typeface="+mn-ea"/>
              </a:rPr>
              <a:t>often used in graphical user interface (GUI) development, supports  creating a GUI using a graphics editor.</a:t>
            </a:r>
            <a:endParaRPr lang="en-GB"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1"/>
          <p:cNvSpPr>
            <a:spLocks noGrp="1" noChangeArrowheads="1"/>
          </p:cNvSpPr>
          <p:nvPr>
            <p:ph type="title"/>
          </p:nvPr>
        </p:nvSpPr>
        <p:spPr>
          <a:xfrm>
            <a:off x="685800" y="228601"/>
            <a:ext cx="7491413" cy="586450"/>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chor="ctr">
            <a:noAutofit/>
          </a:bodyPr>
          <a:lstStyle/>
          <a:p>
            <a:pPr>
              <a:spcBef>
                <a:spcPts val="1000"/>
              </a:spcBef>
            </a:pPr>
            <a:r>
              <a:rPr lang="en-GB" sz="4000" b="1" dirty="0">
                <a:latin typeface="Times New Roman" panose="02020603050405020304" pitchFamily="18" charset="0"/>
                <a:cs typeface="Times New Roman" panose="02020603050405020304" pitchFamily="18" charset="0"/>
              </a:rPr>
              <a:t>Prototyping Support</a:t>
            </a:r>
          </a:p>
        </p:txBody>
      </p:sp>
      <p:sp>
        <p:nvSpPr>
          <p:cNvPr id="69634" name="Rectangle 2"/>
          <p:cNvSpPr>
            <a:spLocks noGrp="1" noChangeArrowheads="1"/>
          </p:cNvSpPr>
          <p:nvPr>
            <p:ph idx="1"/>
          </p:nvPr>
        </p:nvSpPr>
        <p:spPr>
          <a:xfrm>
            <a:off x="685800" y="815052"/>
            <a:ext cx="7770813" cy="5350252"/>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oAutofit/>
          </a:bodyPr>
          <a:lstStyle/>
          <a:p>
            <a:pPr>
              <a:spcBef>
                <a:spcPts val="890"/>
              </a:spcBef>
            </a:pPr>
            <a:r>
              <a:rPr lang="en-GB" sz="2400" dirty="0">
                <a:latin typeface="Times New Roman" panose="02020603050405020304" pitchFamily="18" charset="0"/>
                <a:cs typeface="Times New Roman" panose="02020603050405020304" pitchFamily="18" charset="0"/>
              </a:rPr>
              <a:t>The user should be allowed to define:</a:t>
            </a:r>
          </a:p>
          <a:p>
            <a:pPr lvl="1">
              <a:spcBef>
                <a:spcPts val="800"/>
              </a:spcBef>
            </a:pPr>
            <a:r>
              <a:rPr lang="en-GB" sz="2400" dirty="0">
                <a:latin typeface="Times New Roman" panose="02020603050405020304" pitchFamily="18" charset="0"/>
                <a:cs typeface="Times New Roman" panose="02020603050405020304" pitchFamily="18" charset="0"/>
              </a:rPr>
              <a:t>data entry forms, menus and controls.</a:t>
            </a:r>
          </a:p>
          <a:p>
            <a:pPr>
              <a:spcBef>
                <a:spcPts val="890"/>
              </a:spcBef>
            </a:pPr>
            <a:r>
              <a:rPr lang="en-GB" sz="2400" dirty="0">
                <a:latin typeface="Times New Roman" panose="02020603050405020304" pitchFamily="18" charset="0"/>
                <a:cs typeface="Times New Roman" panose="02020603050405020304" pitchFamily="18" charset="0"/>
              </a:rPr>
              <a:t>It should integrate with the data dictionary of a CASE environment.</a:t>
            </a:r>
          </a:p>
          <a:p>
            <a:pPr>
              <a:spcBef>
                <a:spcPts val="890"/>
              </a:spcBef>
            </a:pPr>
            <a:r>
              <a:rPr lang="en-US" altLang="en-US" sz="2400" dirty="0">
                <a:latin typeface="Times New Roman" panose="02020603050405020304" pitchFamily="18" charset="0"/>
                <a:cs typeface="Times New Roman" panose="02020603050405020304" pitchFamily="18" charset="0"/>
              </a:rPr>
              <a:t>If possible, it should be able to integrate with external user defined modules written</a:t>
            </a:r>
            <a:r>
              <a:rPr lang="en-IN" altLang="en-US" sz="2400"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in C or some popular high level programming languages.</a:t>
            </a:r>
          </a:p>
          <a:p>
            <a:pPr>
              <a:spcBef>
                <a:spcPts val="890"/>
              </a:spcBef>
            </a:pPr>
            <a:r>
              <a:rPr lang="en-IN" altLang="en-US" sz="2400" dirty="0">
                <a:latin typeface="Times New Roman" panose="02020603050405020304" pitchFamily="18" charset="0"/>
                <a:cs typeface="Times New Roman" panose="02020603050405020304" pitchFamily="18" charset="0"/>
              </a:rPr>
              <a:t>The</a:t>
            </a:r>
            <a:r>
              <a:rPr lang="en-US" altLang="en-US" sz="2400" dirty="0">
                <a:latin typeface="Times New Roman" panose="02020603050405020304" pitchFamily="18" charset="0"/>
                <a:cs typeface="Times New Roman" panose="02020603050405020304" pitchFamily="18" charset="0"/>
              </a:rPr>
              <a:t> user should be able to define the sequence of states through which a created</a:t>
            </a:r>
            <a:r>
              <a:rPr lang="en-IN" altLang="en-US" sz="2400"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prototype can run. The user should also be allowed to control the running of the prototype.</a:t>
            </a:r>
          </a:p>
          <a:p>
            <a:pPr>
              <a:spcBef>
                <a:spcPts val="890"/>
              </a:spcBef>
            </a:pPr>
            <a:r>
              <a:rPr lang="en-US" altLang="en-US" sz="2400" dirty="0">
                <a:latin typeface="Times New Roman" panose="02020603050405020304" pitchFamily="18" charset="0"/>
                <a:cs typeface="Times New Roman" panose="02020603050405020304" pitchFamily="18" charset="0"/>
              </a:rPr>
              <a:t>The run time system of prototype should support mock up run of the actual system and management of the input and output data.</a:t>
            </a:r>
          </a:p>
        </p:txBody>
      </p:sp>
      <p:sp>
        <p:nvSpPr>
          <p:cNvPr id="6" name="Slide Number Placeholder 5"/>
          <p:cNvSpPr>
            <a:spLocks noGrp="1"/>
          </p:cNvSpPr>
          <p:nvPr>
            <p:ph type="sldNum" sz="quarter" idx="12"/>
          </p:nvPr>
        </p:nvSpPr>
        <p:spPr/>
        <p:txBody>
          <a:bodyPr/>
          <a:lstStyle/>
          <a:p>
            <a:fld id="{688C7152-53C7-4FF4-83E6-CF2D37F8529B}" type="slidenum">
              <a:rPr lang="en-US"/>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1"/>
          <p:cNvSpPr>
            <a:spLocks noGrp="1" noChangeArrowheads="1"/>
          </p:cNvSpPr>
          <p:nvPr>
            <p:ph type="title"/>
          </p:nvPr>
        </p:nvSpPr>
        <p:spPr>
          <a:xfrm>
            <a:off x="406400" y="228600"/>
            <a:ext cx="7770813" cy="1141413"/>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chor="ctr">
            <a:normAutofit/>
          </a:bodyPr>
          <a:lstStyle/>
          <a:p>
            <a:pPr>
              <a:lnSpc>
                <a:spcPct val="63000"/>
              </a:lnSpc>
              <a:spcBef>
                <a:spcPts val="1000"/>
              </a:spcBef>
            </a:pPr>
            <a:r>
              <a:rPr lang="en-GB" sz="4000" b="1" dirty="0">
                <a:latin typeface="Times New Roman" panose="02020603050405020304" pitchFamily="18" charset="0"/>
                <a:cs typeface="Times New Roman" panose="02020603050405020304" pitchFamily="18" charset="0"/>
              </a:rPr>
              <a:t>Structured Analysis and Design</a:t>
            </a:r>
          </a:p>
        </p:txBody>
      </p:sp>
      <p:sp>
        <p:nvSpPr>
          <p:cNvPr id="70658" name="Rectangle 2"/>
          <p:cNvSpPr>
            <a:spLocks noGrp="1" noChangeArrowheads="1"/>
          </p:cNvSpPr>
          <p:nvPr>
            <p:ph idx="1"/>
          </p:nvPr>
        </p:nvSpPr>
        <p:spPr>
          <a:xfrm>
            <a:off x="685800" y="1447800"/>
            <a:ext cx="7770813" cy="4146550"/>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ormAutofit/>
          </a:bodyPr>
          <a:lstStyle/>
          <a:p>
            <a:pPr>
              <a:spcBef>
                <a:spcPts val="800"/>
              </a:spcBef>
            </a:pPr>
            <a:r>
              <a:rPr lang="en-GB" sz="2800" dirty="0">
                <a:latin typeface="Times New Roman" panose="02020603050405020304" pitchFamily="18" charset="0"/>
                <a:cs typeface="Times New Roman" panose="02020603050405020304" pitchFamily="18" charset="0"/>
              </a:rPr>
              <a:t>A CASE tool should:</a:t>
            </a:r>
          </a:p>
          <a:p>
            <a:pPr lvl="1">
              <a:spcBef>
                <a:spcPct val="0"/>
              </a:spcBef>
            </a:pPr>
            <a:r>
              <a:rPr lang="en-GB" sz="2800" dirty="0">
                <a:latin typeface="Times New Roman" panose="02020603050405020304" pitchFamily="18" charset="0"/>
                <a:cs typeface="Times New Roman" panose="02020603050405020304" pitchFamily="18" charset="0"/>
              </a:rPr>
              <a:t> support some standard structured analysis and design technique.</a:t>
            </a:r>
          </a:p>
          <a:p>
            <a:pPr lvl="1">
              <a:spcBef>
                <a:spcPts val="725"/>
              </a:spcBef>
            </a:pPr>
            <a:r>
              <a:rPr lang="en-GB" sz="2800" dirty="0">
                <a:latin typeface="Times New Roman" panose="02020603050405020304" pitchFamily="18" charset="0"/>
                <a:cs typeface="Times New Roman" panose="02020603050405020304" pitchFamily="18" charset="0"/>
              </a:rPr>
              <a:t>support easy creation of analysis and design diagrams. </a:t>
            </a:r>
          </a:p>
          <a:p>
            <a:pPr lvl="1">
              <a:spcBef>
                <a:spcPts val="725"/>
              </a:spcBef>
            </a:pPr>
            <a:r>
              <a:rPr lang="en-GB" sz="2800" dirty="0">
                <a:latin typeface="Times New Roman" panose="02020603050405020304" pitchFamily="18" charset="0"/>
                <a:cs typeface="Times New Roman" panose="02020603050405020304" pitchFamily="18" charset="0"/>
              </a:rPr>
              <a:t>should provide easy navigation through different levels of design and analysis diagrams. </a:t>
            </a:r>
          </a:p>
        </p:txBody>
      </p:sp>
      <p:sp>
        <p:nvSpPr>
          <p:cNvPr id="6" name="Slide Number Placeholder 5"/>
          <p:cNvSpPr>
            <a:spLocks noGrp="1"/>
          </p:cNvSpPr>
          <p:nvPr>
            <p:ph type="sldNum" sz="quarter" idx="12"/>
          </p:nvPr>
        </p:nvSpPr>
        <p:spPr/>
        <p:txBody>
          <a:bodyPr/>
          <a:lstStyle/>
          <a:p>
            <a:fld id="{7604C35F-4D05-40F5-8001-89166E76C501}" type="slidenum">
              <a:rPr lang="en-US"/>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1"/>
          <p:cNvSpPr>
            <a:spLocks noGrp="1" noChangeArrowheads="1"/>
          </p:cNvSpPr>
          <p:nvPr>
            <p:ph type="title"/>
          </p:nvPr>
        </p:nvSpPr>
        <p:spPr>
          <a:xfrm>
            <a:off x="406400" y="228600"/>
            <a:ext cx="7770813" cy="1141413"/>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chor="ctr">
            <a:normAutofit/>
          </a:bodyPr>
          <a:lstStyle/>
          <a:p>
            <a:pPr>
              <a:lnSpc>
                <a:spcPct val="63000"/>
              </a:lnSpc>
              <a:spcBef>
                <a:spcPts val="1000"/>
              </a:spcBef>
            </a:pPr>
            <a:r>
              <a:rPr lang="en-GB" sz="4000" b="1" dirty="0">
                <a:latin typeface="Times New Roman" panose="02020603050405020304" pitchFamily="18" charset="0"/>
                <a:cs typeface="Times New Roman" panose="02020603050405020304" pitchFamily="18" charset="0"/>
              </a:rPr>
              <a:t>Structured Analysis and Design</a:t>
            </a:r>
          </a:p>
        </p:txBody>
      </p:sp>
      <p:sp>
        <p:nvSpPr>
          <p:cNvPr id="71682" name="Rectangle 2"/>
          <p:cNvSpPr>
            <a:spLocks noGrp="1" noChangeArrowheads="1"/>
          </p:cNvSpPr>
          <p:nvPr>
            <p:ph idx="1"/>
          </p:nvPr>
        </p:nvSpPr>
        <p:spPr>
          <a:xfrm>
            <a:off x="685800" y="1447800"/>
            <a:ext cx="7770813" cy="4271963"/>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ormAutofit/>
          </a:bodyPr>
          <a:lstStyle/>
          <a:p>
            <a:pPr>
              <a:spcBef>
                <a:spcPts val="1000"/>
              </a:spcBef>
            </a:pPr>
            <a:r>
              <a:rPr lang="en-GB" sz="2800" dirty="0">
                <a:latin typeface="Times New Roman" panose="02020603050405020304" pitchFamily="18" charset="0"/>
                <a:cs typeface="Times New Roman" panose="02020603050405020304" pitchFamily="18" charset="0"/>
              </a:rPr>
              <a:t>The tool must support completeness and consistency checking. </a:t>
            </a:r>
          </a:p>
          <a:p>
            <a:pPr>
              <a:spcBef>
                <a:spcPts val="890"/>
              </a:spcBef>
            </a:pPr>
            <a:r>
              <a:rPr lang="en-GB" sz="2800" dirty="0">
                <a:latin typeface="Times New Roman" panose="02020603050405020304" pitchFamily="18" charset="0"/>
                <a:cs typeface="Times New Roman" panose="02020603050405020304" pitchFamily="18" charset="0"/>
              </a:rPr>
              <a:t>The tool should disallow inconsistent operations: </a:t>
            </a:r>
          </a:p>
          <a:p>
            <a:pPr lvl="1">
              <a:spcBef>
                <a:spcPts val="800"/>
              </a:spcBef>
            </a:pPr>
            <a:r>
              <a:rPr lang="en-GB" sz="2800" dirty="0">
                <a:latin typeface="Times New Roman" panose="02020603050405020304" pitchFamily="18" charset="0"/>
                <a:cs typeface="Times New Roman" panose="02020603050405020304" pitchFamily="18" charset="0"/>
              </a:rPr>
              <a:t>but it is difficult to implement  such a feature.</a:t>
            </a:r>
          </a:p>
        </p:txBody>
      </p:sp>
      <p:sp>
        <p:nvSpPr>
          <p:cNvPr id="6" name="Slide Number Placeholder 5"/>
          <p:cNvSpPr>
            <a:spLocks noGrp="1"/>
          </p:cNvSpPr>
          <p:nvPr>
            <p:ph type="sldNum" sz="quarter" idx="12"/>
          </p:nvPr>
        </p:nvSpPr>
        <p:spPr/>
        <p:txBody>
          <a:bodyPr/>
          <a:lstStyle/>
          <a:p>
            <a:fld id="{9EE4698B-7B4D-4755-9C2F-888BA2ED59A0}" type="slidenum">
              <a:rPr lang="en-US"/>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1"/>
          <p:cNvSpPr>
            <a:spLocks noGrp="1" noChangeArrowheads="1"/>
          </p:cNvSpPr>
          <p:nvPr>
            <p:ph type="title"/>
          </p:nvPr>
        </p:nvSpPr>
        <p:spPr>
          <a:xfrm>
            <a:off x="406400" y="228600"/>
            <a:ext cx="7770813" cy="1141413"/>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chor="ctr">
            <a:normAutofit/>
          </a:bodyPr>
          <a:lstStyle/>
          <a:p>
            <a:pPr>
              <a:spcBef>
                <a:spcPts val="1090"/>
              </a:spcBef>
            </a:pPr>
            <a:r>
              <a:rPr lang="en-GB" sz="4000" b="1" dirty="0">
                <a:latin typeface="Times New Roman" panose="02020603050405020304" pitchFamily="18" charset="0"/>
                <a:cs typeface="Times New Roman" panose="02020603050405020304" pitchFamily="18" charset="0"/>
              </a:rPr>
              <a:t>Code Generation</a:t>
            </a:r>
          </a:p>
        </p:txBody>
      </p:sp>
      <p:sp>
        <p:nvSpPr>
          <p:cNvPr id="72706" name="Rectangle 2"/>
          <p:cNvSpPr>
            <a:spLocks noGrp="1" noChangeArrowheads="1"/>
          </p:cNvSpPr>
          <p:nvPr>
            <p:ph idx="1"/>
          </p:nvPr>
        </p:nvSpPr>
        <p:spPr>
          <a:xfrm>
            <a:off x="685800" y="1447800"/>
            <a:ext cx="7770813" cy="5353050"/>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ormAutofit/>
          </a:bodyPr>
          <a:lstStyle/>
          <a:p>
            <a:pPr>
              <a:spcBef>
                <a:spcPts val="1000"/>
              </a:spcBef>
            </a:pPr>
            <a:r>
              <a:rPr lang="en-GB" sz="2800" dirty="0">
                <a:latin typeface="Times New Roman" panose="02020603050405020304" pitchFamily="18" charset="0"/>
                <a:cs typeface="Times New Roman" panose="02020603050405020304" pitchFamily="18" charset="0"/>
              </a:rPr>
              <a:t>As far as code generation is concerned:</a:t>
            </a:r>
          </a:p>
          <a:p>
            <a:pPr lvl="1">
              <a:spcBef>
                <a:spcPts val="725"/>
              </a:spcBef>
            </a:pPr>
            <a:r>
              <a:rPr lang="en-GB" sz="2800" dirty="0">
                <a:solidFill>
                  <a:srgbClr val="0000CC"/>
                </a:solidFill>
                <a:latin typeface="Times New Roman" panose="02020603050405020304" pitchFamily="18" charset="0"/>
                <a:cs typeface="Times New Roman" panose="02020603050405020304" pitchFamily="18" charset="0"/>
              </a:rPr>
              <a:t>expectations from a CASE tool is low. </a:t>
            </a:r>
          </a:p>
          <a:p>
            <a:pPr>
              <a:spcBef>
                <a:spcPts val="800"/>
              </a:spcBef>
            </a:pPr>
            <a:r>
              <a:rPr lang="en-GB" sz="2800" dirty="0">
                <a:latin typeface="Times New Roman" panose="02020603050405020304" pitchFamily="18" charset="0"/>
                <a:cs typeface="Times New Roman" panose="02020603050405020304" pitchFamily="18" charset="0"/>
              </a:rPr>
              <a:t>The CASE tool should support: </a:t>
            </a:r>
          </a:p>
          <a:p>
            <a:pPr lvl="1">
              <a:spcBef>
                <a:spcPts val="725"/>
              </a:spcBef>
            </a:pPr>
            <a:r>
              <a:rPr lang="en-GB" sz="2800" dirty="0">
                <a:latin typeface="Times New Roman" panose="02020603050405020304" pitchFamily="18" charset="0"/>
                <a:cs typeface="Times New Roman" panose="02020603050405020304" pitchFamily="18" charset="0"/>
              </a:rPr>
              <a:t>generation of module skeletons in one or more popular languages. </a:t>
            </a:r>
          </a:p>
          <a:p>
            <a:pPr lvl="1">
              <a:spcBef>
                <a:spcPts val="725"/>
              </a:spcBef>
            </a:pPr>
            <a:r>
              <a:rPr lang="en-GB" sz="2800" dirty="0">
                <a:latin typeface="Times New Roman" panose="02020603050405020304" pitchFamily="18" charset="0"/>
                <a:cs typeface="Times New Roman" panose="02020603050405020304" pitchFamily="18" charset="0"/>
              </a:rPr>
              <a:t>Another reasonable requirement is traceability from source code to design. </a:t>
            </a:r>
          </a:p>
        </p:txBody>
      </p:sp>
      <p:sp>
        <p:nvSpPr>
          <p:cNvPr id="6" name="Slide Number Placeholder 5"/>
          <p:cNvSpPr>
            <a:spLocks noGrp="1"/>
          </p:cNvSpPr>
          <p:nvPr>
            <p:ph type="sldNum" sz="quarter" idx="12"/>
          </p:nvPr>
        </p:nvSpPr>
        <p:spPr/>
        <p:txBody>
          <a:bodyPr/>
          <a:lstStyle/>
          <a:p>
            <a:fld id="{4A7D82DB-2D05-4691-A606-061FAE9A8A06}" type="slidenum">
              <a:rPr lang="en-US"/>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DA5428-CF0B-8367-75ED-596C8B2E704F}"/>
              </a:ext>
            </a:extLst>
          </p:cNvPr>
          <p:cNvSpPr>
            <a:spLocks noGrp="1"/>
          </p:cNvSpPr>
          <p:nvPr>
            <p:ph idx="1"/>
          </p:nvPr>
        </p:nvSpPr>
        <p:spPr>
          <a:xfrm>
            <a:off x="609598" y="476672"/>
            <a:ext cx="8282881" cy="5564691"/>
          </a:xfrm>
        </p:spPr>
        <p:txBody>
          <a:bodyPr/>
          <a:lstStyle/>
          <a:p>
            <a:pPr>
              <a:spcBef>
                <a:spcPts val="1000"/>
              </a:spcBef>
            </a:pPr>
            <a:r>
              <a:rPr lang="en-GB" sz="2800" dirty="0">
                <a:latin typeface="Times New Roman" panose="02020603050405020304" pitchFamily="18" charset="0"/>
                <a:cs typeface="Times New Roman" panose="02020603050405020304" pitchFamily="18" charset="0"/>
              </a:rPr>
              <a:t>CASE tools help in software development effort and maintenance effort.</a:t>
            </a:r>
          </a:p>
          <a:p>
            <a:pPr>
              <a:spcBef>
                <a:spcPts val="1000"/>
              </a:spcBef>
            </a:pPr>
            <a:r>
              <a:rPr lang="en-GB" sz="2800" dirty="0">
                <a:solidFill>
                  <a:srgbClr val="0000CC"/>
                </a:solidFill>
                <a:latin typeface="Times New Roman" panose="02020603050405020304" pitchFamily="18" charset="0"/>
                <a:cs typeface="Times New Roman" panose="02020603050405020304" pitchFamily="18" charset="0"/>
              </a:rPr>
              <a:t>CASE is a much talked about topic in software industries.</a:t>
            </a:r>
          </a:p>
          <a:p>
            <a:pPr algn="l"/>
            <a:r>
              <a:rPr lang="en-US" sz="2800" b="0" i="0" u="none" strike="noStrike" baseline="0" dirty="0">
                <a:latin typeface="PalatinoLinotype-Roman"/>
              </a:rPr>
              <a:t>In this scene, CASE tools promise effort and cost reduction in software development and maintenance.</a:t>
            </a:r>
          </a:p>
          <a:p>
            <a:pPr algn="l"/>
            <a:r>
              <a:rPr lang="en-US" sz="2800" b="0" i="0" u="none" strike="noStrike" baseline="0" dirty="0">
                <a:latin typeface="PalatinoLinotype-Roman"/>
              </a:rPr>
              <a:t>Therefore, deployment and development of CASE tools have become pet subjects for most software project managers.</a:t>
            </a:r>
            <a:endParaRPr lang="en-GB" sz="2800" dirty="0">
              <a:solidFill>
                <a:srgbClr val="0000CC"/>
              </a:solidFill>
            </a:endParaRPr>
          </a:p>
          <a:p>
            <a:endParaRPr lang="en-IN" dirty="0"/>
          </a:p>
        </p:txBody>
      </p:sp>
    </p:spTree>
    <p:extLst>
      <p:ext uri="{BB962C8B-B14F-4D97-AF65-F5344CB8AC3E}">
        <p14:creationId xmlns:p14="http://schemas.microsoft.com/office/powerpoint/2010/main" val="2056922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1"/>
          <p:cNvSpPr>
            <a:spLocks noGrp="1" noChangeArrowheads="1"/>
          </p:cNvSpPr>
          <p:nvPr>
            <p:ph type="title"/>
          </p:nvPr>
        </p:nvSpPr>
        <p:spPr>
          <a:xfrm>
            <a:off x="406400" y="228600"/>
            <a:ext cx="7770813" cy="1141413"/>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chor="ctr">
            <a:normAutofit/>
          </a:bodyPr>
          <a:lstStyle/>
          <a:p>
            <a:pPr>
              <a:spcBef>
                <a:spcPts val="1090"/>
              </a:spcBef>
            </a:pPr>
            <a:r>
              <a:rPr lang="en-GB" sz="4000" b="1" dirty="0">
                <a:latin typeface="Times New Roman" panose="02020603050405020304" pitchFamily="18" charset="0"/>
                <a:cs typeface="Times New Roman" panose="02020603050405020304" pitchFamily="18" charset="0"/>
              </a:rPr>
              <a:t>Code Generation</a:t>
            </a:r>
          </a:p>
        </p:txBody>
      </p:sp>
      <p:sp>
        <p:nvSpPr>
          <p:cNvPr id="73730" name="Rectangle 2"/>
          <p:cNvSpPr>
            <a:spLocks noGrp="1" noChangeArrowheads="1"/>
          </p:cNvSpPr>
          <p:nvPr>
            <p:ph idx="1"/>
          </p:nvPr>
        </p:nvSpPr>
        <p:spPr>
          <a:xfrm>
            <a:off x="685800" y="1371600"/>
            <a:ext cx="7770813" cy="4113213"/>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ormAutofit/>
          </a:bodyPr>
          <a:lstStyle/>
          <a:p>
            <a:pPr>
              <a:spcBef>
                <a:spcPts val="890"/>
              </a:spcBef>
            </a:pPr>
            <a:r>
              <a:rPr lang="en-GB" sz="2800" dirty="0">
                <a:latin typeface="Times New Roman" panose="02020603050405020304" pitchFamily="18" charset="0"/>
                <a:cs typeface="Times New Roman" panose="02020603050405020304" pitchFamily="18" charset="0"/>
              </a:rPr>
              <a:t>It should automatically generate header information:</a:t>
            </a:r>
          </a:p>
          <a:p>
            <a:pPr lvl="1">
              <a:spcBef>
                <a:spcPts val="200"/>
              </a:spcBef>
            </a:pPr>
            <a:r>
              <a:rPr lang="en-GB" sz="2800" dirty="0">
                <a:latin typeface="Times New Roman" panose="02020603050405020304" pitchFamily="18" charset="0"/>
                <a:cs typeface="Times New Roman" panose="02020603050405020304" pitchFamily="18" charset="0"/>
              </a:rPr>
              <a:t>copyright messages, </a:t>
            </a:r>
          </a:p>
          <a:p>
            <a:pPr lvl="1">
              <a:spcBef>
                <a:spcPts val="800"/>
              </a:spcBef>
            </a:pPr>
            <a:r>
              <a:rPr lang="en-GB" sz="2800" dirty="0">
                <a:latin typeface="Times New Roman" panose="02020603050405020304" pitchFamily="18" charset="0"/>
                <a:cs typeface="Times New Roman" panose="02020603050405020304" pitchFamily="18" charset="0"/>
              </a:rPr>
              <a:t>brief description of the module, </a:t>
            </a:r>
          </a:p>
          <a:p>
            <a:pPr lvl="1">
              <a:spcBef>
                <a:spcPts val="800"/>
              </a:spcBef>
            </a:pPr>
            <a:r>
              <a:rPr lang="en-GB" sz="2800" dirty="0">
                <a:latin typeface="Times New Roman" panose="02020603050405020304" pitchFamily="18" charset="0"/>
                <a:cs typeface="Times New Roman" panose="02020603050405020304" pitchFamily="18" charset="0"/>
              </a:rPr>
              <a:t>author name and date of creation, etc.</a:t>
            </a:r>
          </a:p>
        </p:txBody>
      </p:sp>
      <p:sp>
        <p:nvSpPr>
          <p:cNvPr id="6" name="Slide Number Placeholder 5"/>
          <p:cNvSpPr>
            <a:spLocks noGrp="1"/>
          </p:cNvSpPr>
          <p:nvPr>
            <p:ph type="sldNum" sz="quarter" idx="12"/>
          </p:nvPr>
        </p:nvSpPr>
        <p:spPr/>
        <p:txBody>
          <a:bodyPr/>
          <a:lstStyle/>
          <a:p>
            <a:fld id="{84D04C54-0FF4-4F3A-900C-0D37F9662AB9}" type="slidenum">
              <a:rPr lang="en-US"/>
              <a:t>20</a:t>
            </a:fld>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1"/>
          <p:cNvSpPr>
            <a:spLocks noGrp="1" noChangeArrowheads="1"/>
          </p:cNvSpPr>
          <p:nvPr>
            <p:ph type="title"/>
          </p:nvPr>
        </p:nvSpPr>
        <p:spPr>
          <a:xfrm>
            <a:off x="406400" y="228600"/>
            <a:ext cx="7770813" cy="1141413"/>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chor="ctr">
            <a:normAutofit/>
          </a:bodyPr>
          <a:lstStyle/>
          <a:p>
            <a:pPr>
              <a:spcBef>
                <a:spcPts val="1090"/>
              </a:spcBef>
            </a:pPr>
            <a:r>
              <a:rPr lang="en-GB" sz="4000" b="1" dirty="0">
                <a:latin typeface="Times New Roman" panose="02020603050405020304" pitchFamily="18" charset="0"/>
                <a:cs typeface="Times New Roman" panose="02020603050405020304" pitchFamily="18" charset="0"/>
              </a:rPr>
              <a:t>Code Generation</a:t>
            </a:r>
          </a:p>
        </p:txBody>
      </p:sp>
      <p:sp>
        <p:nvSpPr>
          <p:cNvPr id="74754" name="Rectangle 2"/>
          <p:cNvSpPr>
            <a:spLocks noGrp="1" noChangeArrowheads="1"/>
          </p:cNvSpPr>
          <p:nvPr>
            <p:ph idx="1"/>
          </p:nvPr>
        </p:nvSpPr>
        <p:spPr>
          <a:xfrm>
            <a:off x="457200" y="1676400"/>
            <a:ext cx="8177213" cy="4170363"/>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ormAutofit/>
          </a:bodyPr>
          <a:lstStyle/>
          <a:p>
            <a:pPr>
              <a:spcBef>
                <a:spcPts val="890"/>
              </a:spcBef>
            </a:pPr>
            <a:r>
              <a:rPr lang="en-GB" sz="2800" dirty="0">
                <a:latin typeface="Times New Roman" panose="02020603050405020304" pitchFamily="18" charset="0"/>
                <a:cs typeface="Times New Roman" panose="02020603050405020304" pitchFamily="18" charset="0"/>
              </a:rPr>
              <a:t>The tool should generate data records or structures automatically:</a:t>
            </a:r>
          </a:p>
          <a:p>
            <a:pPr lvl="1">
              <a:spcBef>
                <a:spcPts val="890"/>
              </a:spcBef>
            </a:pPr>
            <a:r>
              <a:rPr lang="en-GB" sz="2800" dirty="0">
                <a:latin typeface="Times New Roman" panose="02020603050405020304" pitchFamily="18" charset="0"/>
                <a:cs typeface="Times New Roman" panose="02020603050405020304" pitchFamily="18" charset="0"/>
              </a:rPr>
              <a:t>using data dictionary definitions.</a:t>
            </a:r>
          </a:p>
          <a:p>
            <a:pPr lvl="1">
              <a:spcBef>
                <a:spcPts val="800"/>
              </a:spcBef>
            </a:pPr>
            <a:r>
              <a:rPr lang="en-GB" sz="2800" dirty="0">
                <a:latin typeface="Times New Roman" panose="02020603050405020304" pitchFamily="18" charset="0"/>
                <a:cs typeface="Times New Roman" panose="02020603050405020304" pitchFamily="18" charset="0"/>
              </a:rPr>
              <a:t>It should generate database tables for relational database management systems.</a:t>
            </a:r>
          </a:p>
        </p:txBody>
      </p:sp>
      <p:sp>
        <p:nvSpPr>
          <p:cNvPr id="6" name="Slide Number Placeholder 5"/>
          <p:cNvSpPr>
            <a:spLocks noGrp="1"/>
          </p:cNvSpPr>
          <p:nvPr>
            <p:ph type="sldNum" sz="quarter" idx="12"/>
          </p:nvPr>
        </p:nvSpPr>
        <p:spPr/>
        <p:txBody>
          <a:bodyPr/>
          <a:lstStyle/>
          <a:p>
            <a:fld id="{D2BC67E2-049E-4A5B-B207-C02DC290C7C2}" type="slidenum">
              <a:rPr lang="en-US"/>
              <a:t>21</a:t>
            </a:fld>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1"/>
          <p:cNvSpPr>
            <a:spLocks noGrp="1" noChangeArrowheads="1"/>
          </p:cNvSpPr>
          <p:nvPr>
            <p:ph type="title"/>
          </p:nvPr>
        </p:nvSpPr>
        <p:spPr>
          <a:xfrm>
            <a:off x="406400" y="228600"/>
            <a:ext cx="7770813" cy="1141413"/>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chor="ctr">
            <a:normAutofit/>
          </a:bodyPr>
          <a:lstStyle/>
          <a:p>
            <a:pPr>
              <a:spcBef>
                <a:spcPts val="1090"/>
              </a:spcBef>
            </a:pPr>
            <a:r>
              <a:rPr lang="en-GB" sz="4000" b="1" dirty="0">
                <a:latin typeface="Times New Roman" panose="02020603050405020304" pitchFamily="18" charset="0"/>
                <a:cs typeface="Times New Roman" panose="02020603050405020304" pitchFamily="18" charset="0"/>
              </a:rPr>
              <a:t>Code Generation</a:t>
            </a:r>
          </a:p>
        </p:txBody>
      </p:sp>
      <p:sp>
        <p:nvSpPr>
          <p:cNvPr id="75778" name="Rectangle 2"/>
          <p:cNvSpPr>
            <a:spLocks noGrp="1" noChangeArrowheads="1"/>
          </p:cNvSpPr>
          <p:nvPr>
            <p:ph idx="1"/>
          </p:nvPr>
        </p:nvSpPr>
        <p:spPr>
          <a:xfrm>
            <a:off x="611560" y="1488613"/>
            <a:ext cx="8138865" cy="3880773"/>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ormAutofit/>
          </a:bodyPr>
          <a:lstStyle/>
          <a:p>
            <a:pPr>
              <a:spcBef>
                <a:spcPts val="890"/>
              </a:spcBef>
            </a:pPr>
            <a:r>
              <a:rPr lang="en-GB" sz="2800" dirty="0">
                <a:latin typeface="Times New Roman" panose="02020603050405020304" pitchFamily="18" charset="0"/>
                <a:cs typeface="Times New Roman" panose="02020603050405020304" pitchFamily="18" charset="0"/>
              </a:rPr>
              <a:t>The tool should generate code for user interface from the prototype:</a:t>
            </a:r>
          </a:p>
          <a:p>
            <a:pPr lvl="1">
              <a:spcBef>
                <a:spcPts val="800"/>
              </a:spcBef>
            </a:pPr>
            <a:r>
              <a:rPr lang="en-GB" sz="2800" dirty="0">
                <a:latin typeface="Times New Roman" panose="02020603050405020304" pitchFamily="18" charset="0"/>
                <a:cs typeface="Times New Roman" panose="02020603050405020304" pitchFamily="18" charset="0"/>
              </a:rPr>
              <a:t>for X window and MS window-based applications.</a:t>
            </a:r>
          </a:p>
        </p:txBody>
      </p:sp>
      <p:sp>
        <p:nvSpPr>
          <p:cNvPr id="6" name="Slide Number Placeholder 5"/>
          <p:cNvSpPr>
            <a:spLocks noGrp="1"/>
          </p:cNvSpPr>
          <p:nvPr>
            <p:ph type="sldNum" sz="quarter" idx="12"/>
          </p:nvPr>
        </p:nvSpPr>
        <p:spPr/>
        <p:txBody>
          <a:bodyPr/>
          <a:lstStyle/>
          <a:p>
            <a:fld id="{1CFB839C-F3FF-4DCF-B45E-523487F78F43}" type="slidenum">
              <a:rPr lang="en-US"/>
              <a:t>22</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1"/>
          <p:cNvSpPr>
            <a:spLocks noGrp="1" noChangeArrowheads="1"/>
          </p:cNvSpPr>
          <p:nvPr>
            <p:ph type="title"/>
          </p:nvPr>
        </p:nvSpPr>
        <p:spPr>
          <a:xfrm>
            <a:off x="406400" y="228600"/>
            <a:ext cx="7770813" cy="1141413"/>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chor="ctr">
            <a:normAutofit/>
          </a:bodyPr>
          <a:lstStyle/>
          <a:p>
            <a:pPr>
              <a:spcBef>
                <a:spcPts val="1225"/>
              </a:spcBef>
            </a:pPr>
            <a:r>
              <a:rPr lang="en-GB" sz="4000" b="1" dirty="0">
                <a:latin typeface="Times New Roman" panose="02020603050405020304" pitchFamily="18" charset="0"/>
                <a:cs typeface="Times New Roman" panose="02020603050405020304" pitchFamily="18" charset="0"/>
              </a:rPr>
              <a:t>Test Case Generator</a:t>
            </a:r>
          </a:p>
        </p:txBody>
      </p:sp>
      <p:sp>
        <p:nvSpPr>
          <p:cNvPr id="76802" name="Rectangle 2"/>
          <p:cNvSpPr>
            <a:spLocks noGrp="1" noChangeArrowheads="1"/>
          </p:cNvSpPr>
          <p:nvPr>
            <p:ph idx="1"/>
          </p:nvPr>
        </p:nvSpPr>
        <p:spPr>
          <a:xfrm>
            <a:off x="685800" y="1447800"/>
            <a:ext cx="7770813" cy="4113213"/>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ormAutofit/>
          </a:bodyPr>
          <a:lstStyle/>
          <a:p>
            <a:pPr>
              <a:spcBef>
                <a:spcPts val="890"/>
              </a:spcBef>
            </a:pPr>
            <a:r>
              <a:rPr lang="en-GB" sz="2800" dirty="0">
                <a:latin typeface="Times New Roman" panose="02020603050405020304" pitchFamily="18" charset="0"/>
                <a:cs typeface="Times New Roman" panose="02020603050405020304" pitchFamily="18" charset="0"/>
              </a:rPr>
              <a:t>Static and dynamic program analysis of programs.</a:t>
            </a:r>
          </a:p>
          <a:p>
            <a:pPr>
              <a:spcBef>
                <a:spcPts val="890"/>
              </a:spcBef>
            </a:pPr>
            <a:r>
              <a:rPr lang="en-GB" sz="2800" dirty="0">
                <a:latin typeface="Times New Roman" panose="02020603050405020304" pitchFamily="18" charset="0"/>
                <a:cs typeface="Times New Roman" panose="02020603050405020304" pitchFamily="18" charset="0"/>
              </a:rPr>
              <a:t>It should generate test reports in ASCII format:</a:t>
            </a:r>
          </a:p>
          <a:p>
            <a:pPr lvl="1">
              <a:spcBef>
                <a:spcPts val="800"/>
              </a:spcBef>
            </a:pPr>
            <a:r>
              <a:rPr lang="en-GB" sz="2800" dirty="0">
                <a:latin typeface="Times New Roman" panose="02020603050405020304" pitchFamily="18" charset="0"/>
                <a:cs typeface="Times New Roman" panose="02020603050405020304" pitchFamily="18" charset="0"/>
              </a:rPr>
              <a:t>which can be directly imported into the test plan document.</a:t>
            </a:r>
          </a:p>
        </p:txBody>
      </p:sp>
      <p:sp>
        <p:nvSpPr>
          <p:cNvPr id="6" name="Slide Number Placeholder 5"/>
          <p:cNvSpPr>
            <a:spLocks noGrp="1"/>
          </p:cNvSpPr>
          <p:nvPr>
            <p:ph type="sldNum" sz="quarter" idx="12"/>
          </p:nvPr>
        </p:nvSpPr>
        <p:spPr/>
        <p:txBody>
          <a:bodyPr/>
          <a:lstStyle/>
          <a:p>
            <a:fld id="{73B2494D-0615-41E0-A11D-241A2E296586}" type="slidenum">
              <a:rPr lang="en-US"/>
              <a:t>23</a:t>
            </a:fld>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1"/>
          <p:cNvSpPr>
            <a:spLocks noGrp="1" noChangeArrowheads="1"/>
          </p:cNvSpPr>
          <p:nvPr>
            <p:ph type="title"/>
          </p:nvPr>
        </p:nvSpPr>
        <p:spPr>
          <a:xfrm>
            <a:off x="406400" y="228600"/>
            <a:ext cx="7770813" cy="1141413"/>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chor="ctr">
            <a:normAutofit fontScale="90000"/>
          </a:bodyPr>
          <a:lstStyle/>
          <a:p>
            <a:pPr>
              <a:spcBef>
                <a:spcPts val="1000"/>
              </a:spcBef>
            </a:pPr>
            <a:r>
              <a:rPr lang="en-GB" sz="4400" b="1" dirty="0">
                <a:latin typeface="Times New Roman" panose="02020603050405020304" pitchFamily="18" charset="0"/>
                <a:cs typeface="Times New Roman" panose="02020603050405020304" pitchFamily="18" charset="0"/>
              </a:rPr>
              <a:t>Other Characteristics of Case Tools</a:t>
            </a:r>
          </a:p>
        </p:txBody>
      </p:sp>
      <p:sp>
        <p:nvSpPr>
          <p:cNvPr id="77826" name="Rectangle 2"/>
          <p:cNvSpPr>
            <a:spLocks noGrp="1" noChangeArrowheads="1"/>
          </p:cNvSpPr>
          <p:nvPr>
            <p:ph idx="1"/>
          </p:nvPr>
        </p:nvSpPr>
        <p:spPr>
          <a:xfrm>
            <a:off x="457200" y="1676400"/>
            <a:ext cx="8177213" cy="4170363"/>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ormAutofit/>
          </a:bodyPr>
          <a:lstStyle/>
          <a:p>
            <a:pPr>
              <a:spcBef>
                <a:spcPts val="1000"/>
              </a:spcBef>
            </a:pPr>
            <a:r>
              <a:rPr lang="en-GB" sz="2800" dirty="0">
                <a:solidFill>
                  <a:srgbClr val="FF0000"/>
                </a:solidFill>
                <a:latin typeface="Times New Roman" panose="02020603050405020304" pitchFamily="18" charset="0"/>
                <a:cs typeface="Times New Roman" panose="02020603050405020304" pitchFamily="18" charset="0"/>
              </a:rPr>
              <a:t>Hardware and Environmental Requirements</a:t>
            </a:r>
          </a:p>
          <a:p>
            <a:pPr>
              <a:spcBef>
                <a:spcPts val="1000"/>
              </a:spcBef>
            </a:pPr>
            <a:r>
              <a:rPr lang="en-GB" sz="2800" dirty="0">
                <a:latin typeface="Times New Roman" panose="02020603050405020304" pitchFamily="18" charset="0"/>
                <a:cs typeface="Times New Roman" panose="02020603050405020304" pitchFamily="18" charset="0"/>
              </a:rPr>
              <a:t>The tool should work satisfactorily </a:t>
            </a:r>
          </a:p>
          <a:p>
            <a:pPr lvl="1">
              <a:spcBef>
                <a:spcPts val="725"/>
              </a:spcBef>
            </a:pPr>
            <a:r>
              <a:rPr lang="en-GB" sz="2800" dirty="0">
                <a:latin typeface="Times New Roman" panose="02020603050405020304" pitchFamily="18" charset="0"/>
                <a:cs typeface="Times New Roman" panose="02020603050405020304" pitchFamily="18" charset="0"/>
              </a:rPr>
              <a:t>when many users work simultaneously. </a:t>
            </a:r>
          </a:p>
          <a:p>
            <a:pPr>
              <a:spcBef>
                <a:spcPts val="1000"/>
              </a:spcBef>
            </a:pPr>
            <a:r>
              <a:rPr lang="en-GB" sz="2800" dirty="0">
                <a:latin typeface="Times New Roman" panose="02020603050405020304" pitchFamily="18" charset="0"/>
                <a:cs typeface="Times New Roman" panose="02020603050405020304" pitchFamily="18" charset="0"/>
              </a:rPr>
              <a:t>The tool should support windowing interface: </a:t>
            </a:r>
          </a:p>
          <a:p>
            <a:pPr lvl="1">
              <a:spcBef>
                <a:spcPts val="725"/>
              </a:spcBef>
            </a:pPr>
            <a:r>
              <a:rPr lang="en-GB" sz="2800" dirty="0">
                <a:latin typeface="Times New Roman" panose="02020603050405020304" pitchFamily="18" charset="0"/>
                <a:cs typeface="Times New Roman" panose="02020603050405020304" pitchFamily="18" charset="0"/>
              </a:rPr>
              <a:t>Enable the users to see more than one diagram at a time. </a:t>
            </a:r>
          </a:p>
          <a:p>
            <a:pPr lvl="1">
              <a:spcBef>
                <a:spcPts val="725"/>
              </a:spcBef>
            </a:pPr>
            <a:r>
              <a:rPr lang="en-GB" sz="2800" dirty="0">
                <a:latin typeface="Times New Roman" panose="02020603050405020304" pitchFamily="18" charset="0"/>
                <a:cs typeface="Times New Roman" panose="02020603050405020304" pitchFamily="18" charset="0"/>
              </a:rPr>
              <a:t>Facilitate navigation and switching from one part to the other.</a:t>
            </a:r>
          </a:p>
        </p:txBody>
      </p:sp>
      <p:sp>
        <p:nvSpPr>
          <p:cNvPr id="6" name="Slide Number Placeholder 5"/>
          <p:cNvSpPr>
            <a:spLocks noGrp="1"/>
          </p:cNvSpPr>
          <p:nvPr>
            <p:ph type="sldNum" sz="quarter" idx="12"/>
          </p:nvPr>
        </p:nvSpPr>
        <p:spPr/>
        <p:txBody>
          <a:bodyPr/>
          <a:lstStyle/>
          <a:p>
            <a:fld id="{E0805A34-F336-4BEE-BD8F-F4DB36A081D0}" type="slidenum">
              <a:rPr lang="en-US"/>
              <a:t>24</a:t>
            </a:fld>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1"/>
          <p:cNvSpPr>
            <a:spLocks noGrp="1" noChangeArrowheads="1"/>
          </p:cNvSpPr>
          <p:nvPr>
            <p:ph type="title"/>
          </p:nvPr>
        </p:nvSpPr>
        <p:spPr>
          <a:xfrm>
            <a:off x="406400" y="228600"/>
            <a:ext cx="7770813" cy="1141413"/>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chor="ctr">
            <a:normAutofit/>
          </a:bodyPr>
          <a:lstStyle/>
          <a:p>
            <a:pPr>
              <a:lnSpc>
                <a:spcPct val="63000"/>
              </a:lnSpc>
              <a:spcBef>
                <a:spcPts val="1000"/>
              </a:spcBef>
            </a:pPr>
            <a:r>
              <a:rPr lang="en-GB" sz="4000" b="1" dirty="0">
                <a:solidFill>
                  <a:srgbClr val="FF0000"/>
                </a:solidFill>
                <a:latin typeface="Times New Roman" panose="02020603050405020304" pitchFamily="18" charset="0"/>
                <a:cs typeface="Times New Roman" panose="02020603050405020304" pitchFamily="18" charset="0"/>
              </a:rPr>
              <a:t>Documentation Support</a:t>
            </a:r>
          </a:p>
        </p:txBody>
      </p:sp>
      <p:sp>
        <p:nvSpPr>
          <p:cNvPr id="78850" name="Rectangle 2"/>
          <p:cNvSpPr>
            <a:spLocks noGrp="1" noChangeArrowheads="1"/>
          </p:cNvSpPr>
          <p:nvPr>
            <p:ph idx="1"/>
          </p:nvPr>
        </p:nvSpPr>
        <p:spPr>
          <a:xfrm>
            <a:off x="609599" y="1052736"/>
            <a:ext cx="7770812" cy="4988627"/>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ormAutofit/>
          </a:bodyPr>
          <a:lstStyle/>
          <a:p>
            <a:pPr>
              <a:spcBef>
                <a:spcPts val="890"/>
              </a:spcBef>
            </a:pPr>
            <a:r>
              <a:rPr lang="en-GB" sz="2800" dirty="0">
                <a:latin typeface="Times New Roman" panose="02020603050405020304" pitchFamily="18" charset="0"/>
                <a:cs typeface="Times New Roman" panose="02020603050405020304" pitchFamily="18" charset="0"/>
              </a:rPr>
              <a:t>The deliverable documents:</a:t>
            </a:r>
          </a:p>
          <a:p>
            <a:pPr lvl="1">
              <a:spcBef>
                <a:spcPts val="800"/>
              </a:spcBef>
            </a:pPr>
            <a:r>
              <a:rPr lang="en-GB" sz="2800" dirty="0">
                <a:latin typeface="Times New Roman" panose="02020603050405020304" pitchFamily="18" charset="0"/>
                <a:cs typeface="Times New Roman" panose="02020603050405020304" pitchFamily="18" charset="0"/>
              </a:rPr>
              <a:t>should be able to incorporate text and diagrams from the central repository. </a:t>
            </a:r>
          </a:p>
          <a:p>
            <a:pPr lvl="1">
              <a:spcBef>
                <a:spcPts val="800"/>
              </a:spcBef>
            </a:pPr>
            <a:r>
              <a:rPr lang="en-GB" sz="2800" dirty="0">
                <a:latin typeface="Times New Roman" panose="02020603050405020304" pitchFamily="18" charset="0"/>
                <a:cs typeface="Times New Roman" panose="02020603050405020304" pitchFamily="18" charset="0"/>
              </a:rPr>
              <a:t>help in producing up-to-date documentation.</a:t>
            </a:r>
          </a:p>
        </p:txBody>
      </p:sp>
      <p:sp>
        <p:nvSpPr>
          <p:cNvPr id="6" name="Slide Number Placeholder 5"/>
          <p:cNvSpPr>
            <a:spLocks noGrp="1"/>
          </p:cNvSpPr>
          <p:nvPr>
            <p:ph type="sldNum" sz="quarter" idx="12"/>
          </p:nvPr>
        </p:nvSpPr>
        <p:spPr/>
        <p:txBody>
          <a:bodyPr/>
          <a:lstStyle/>
          <a:p>
            <a:fld id="{C10F1CB5-1791-42D8-9898-E82425DBC73D}" type="slidenum">
              <a:rPr lang="en-US"/>
              <a:t>25</a:t>
            </a:fld>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1"/>
          <p:cNvSpPr>
            <a:spLocks noGrp="1" noChangeArrowheads="1"/>
          </p:cNvSpPr>
          <p:nvPr>
            <p:ph type="title"/>
          </p:nvPr>
        </p:nvSpPr>
        <p:spPr>
          <a:xfrm>
            <a:off x="406400" y="228600"/>
            <a:ext cx="7770813" cy="1141413"/>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chor="ctr">
            <a:normAutofit/>
          </a:bodyPr>
          <a:lstStyle/>
          <a:p>
            <a:pPr>
              <a:spcBef>
                <a:spcPts val="1090"/>
              </a:spcBef>
            </a:pPr>
            <a:r>
              <a:rPr lang="en-GB" sz="4000" b="1" dirty="0">
                <a:solidFill>
                  <a:srgbClr val="FF0000"/>
                </a:solidFill>
                <a:latin typeface="Times New Roman" panose="02020603050405020304" pitchFamily="18" charset="0"/>
                <a:cs typeface="Times New Roman" panose="02020603050405020304" pitchFamily="18" charset="0"/>
              </a:rPr>
              <a:t>Desirable Features</a:t>
            </a:r>
          </a:p>
        </p:txBody>
      </p:sp>
      <p:sp>
        <p:nvSpPr>
          <p:cNvPr id="79874" name="Rectangle 2"/>
          <p:cNvSpPr>
            <a:spLocks noGrp="1" noChangeArrowheads="1"/>
          </p:cNvSpPr>
          <p:nvPr>
            <p:ph idx="1"/>
          </p:nvPr>
        </p:nvSpPr>
        <p:spPr>
          <a:xfrm>
            <a:off x="685800" y="1447800"/>
            <a:ext cx="7770813" cy="4387850"/>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ormAutofit/>
          </a:bodyPr>
          <a:lstStyle/>
          <a:p>
            <a:pPr>
              <a:spcBef>
                <a:spcPts val="800"/>
              </a:spcBef>
            </a:pPr>
            <a:r>
              <a:rPr lang="en-GB" sz="2800" dirty="0">
                <a:latin typeface="Times New Roman" panose="02020603050405020304" pitchFamily="18" charset="0"/>
                <a:cs typeface="Times New Roman" panose="02020603050405020304" pitchFamily="18" charset="0"/>
              </a:rPr>
              <a:t>The CASE tool should integrate </a:t>
            </a:r>
          </a:p>
          <a:p>
            <a:pPr lvl="1">
              <a:spcBef>
                <a:spcPts val="725"/>
              </a:spcBef>
            </a:pPr>
            <a:r>
              <a:rPr lang="en-GB" sz="2800" dirty="0">
                <a:latin typeface="Times New Roman" panose="02020603050405020304" pitchFamily="18" charset="0"/>
                <a:cs typeface="Times New Roman" panose="02020603050405020304" pitchFamily="18" charset="0"/>
              </a:rPr>
              <a:t>with commercially available desk-top publishing packages. </a:t>
            </a:r>
          </a:p>
          <a:p>
            <a:pPr>
              <a:spcBef>
                <a:spcPts val="1000"/>
              </a:spcBef>
            </a:pPr>
            <a:r>
              <a:rPr lang="en-GB" sz="2800" dirty="0">
                <a:latin typeface="Times New Roman" panose="02020603050405020304" pitchFamily="18" charset="0"/>
                <a:cs typeface="Times New Roman" panose="02020603050405020304" pitchFamily="18" charset="0"/>
              </a:rPr>
              <a:t>It should be possible to export text, graphics, tables, data dictionary reports:</a:t>
            </a:r>
          </a:p>
          <a:p>
            <a:pPr lvl="1">
              <a:spcBef>
                <a:spcPts val="725"/>
              </a:spcBef>
            </a:pPr>
            <a:r>
              <a:rPr lang="en-GB" sz="2800" dirty="0">
                <a:latin typeface="Times New Roman" panose="02020603050405020304" pitchFamily="18" charset="0"/>
                <a:cs typeface="Times New Roman" panose="02020603050405020304" pitchFamily="18" charset="0"/>
              </a:rPr>
              <a:t> to DTP packages in standard formats such as PostScript. </a:t>
            </a:r>
          </a:p>
        </p:txBody>
      </p:sp>
      <p:sp>
        <p:nvSpPr>
          <p:cNvPr id="6" name="Slide Number Placeholder 5"/>
          <p:cNvSpPr>
            <a:spLocks noGrp="1"/>
          </p:cNvSpPr>
          <p:nvPr>
            <p:ph type="sldNum" sz="quarter" idx="12"/>
          </p:nvPr>
        </p:nvSpPr>
        <p:spPr/>
        <p:txBody>
          <a:bodyPr/>
          <a:lstStyle/>
          <a:p>
            <a:fld id="{87A1F204-11FB-405E-9964-3057ADF7850D}" type="slidenum">
              <a:rPr lang="en-US"/>
              <a:t>26</a:t>
            </a:fld>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Rectangle 1"/>
          <p:cNvSpPr>
            <a:spLocks noGrp="1" noChangeArrowheads="1"/>
          </p:cNvSpPr>
          <p:nvPr>
            <p:ph type="title"/>
          </p:nvPr>
        </p:nvSpPr>
        <p:spPr>
          <a:xfrm>
            <a:off x="406400" y="228600"/>
            <a:ext cx="7770813" cy="1141413"/>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chor="ctr">
            <a:normAutofit/>
          </a:bodyPr>
          <a:lstStyle/>
          <a:p>
            <a:pPr>
              <a:lnSpc>
                <a:spcPct val="63000"/>
              </a:lnSpc>
              <a:spcBef>
                <a:spcPts val="1000"/>
              </a:spcBef>
            </a:pPr>
            <a:r>
              <a:rPr lang="en-GB" sz="4000" b="1" dirty="0">
                <a:solidFill>
                  <a:srgbClr val="FF0000"/>
                </a:solidFill>
                <a:latin typeface="Times New Roman" panose="02020603050405020304" pitchFamily="18" charset="0"/>
                <a:cs typeface="Times New Roman" panose="02020603050405020304" pitchFamily="18" charset="0"/>
              </a:rPr>
              <a:t>Project Management</a:t>
            </a:r>
          </a:p>
        </p:txBody>
      </p:sp>
      <p:sp>
        <p:nvSpPr>
          <p:cNvPr id="80898" name="Rectangle 2"/>
          <p:cNvSpPr>
            <a:spLocks noGrp="1" noChangeArrowheads="1"/>
          </p:cNvSpPr>
          <p:nvPr>
            <p:ph idx="1"/>
          </p:nvPr>
        </p:nvSpPr>
        <p:spPr>
          <a:xfrm>
            <a:off x="685800" y="1447800"/>
            <a:ext cx="7770813" cy="4318000"/>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ormAutofit/>
          </a:bodyPr>
          <a:lstStyle/>
          <a:p>
            <a:pPr>
              <a:spcBef>
                <a:spcPts val="800"/>
              </a:spcBef>
            </a:pPr>
            <a:r>
              <a:rPr lang="en-GB" sz="2800" dirty="0">
                <a:latin typeface="Times New Roman" panose="02020603050405020304" pitchFamily="18" charset="0"/>
                <a:cs typeface="Times New Roman" panose="02020603050405020304" pitchFamily="18" charset="0"/>
              </a:rPr>
              <a:t>It should support collecting, storing, and </a:t>
            </a:r>
            <a:r>
              <a:rPr lang="en-GB" sz="2800" dirty="0" err="1">
                <a:latin typeface="Times New Roman" panose="02020603050405020304" pitchFamily="18" charset="0"/>
                <a:cs typeface="Times New Roman" panose="02020603050405020304" pitchFamily="18" charset="0"/>
              </a:rPr>
              <a:t>analyzing</a:t>
            </a:r>
            <a:r>
              <a:rPr lang="en-GB" sz="2800" dirty="0">
                <a:latin typeface="Times New Roman" panose="02020603050405020304" pitchFamily="18" charset="0"/>
                <a:cs typeface="Times New Roman" panose="02020603050405020304" pitchFamily="18" charset="0"/>
              </a:rPr>
              <a:t> information on the  software project's progress: </a:t>
            </a:r>
          </a:p>
          <a:p>
            <a:pPr lvl="1">
              <a:spcBef>
                <a:spcPts val="725"/>
              </a:spcBef>
            </a:pPr>
            <a:r>
              <a:rPr lang="en-GB" sz="2800" dirty="0">
                <a:solidFill>
                  <a:srgbClr val="0000CC"/>
                </a:solidFill>
                <a:latin typeface="Times New Roman" panose="02020603050405020304" pitchFamily="18" charset="0"/>
                <a:cs typeface="Times New Roman" panose="02020603050405020304" pitchFamily="18" charset="0"/>
              </a:rPr>
              <a:t>such as the estimated task duration, </a:t>
            </a:r>
          </a:p>
          <a:p>
            <a:pPr lvl="1">
              <a:spcBef>
                <a:spcPts val="725"/>
              </a:spcBef>
            </a:pPr>
            <a:r>
              <a:rPr lang="en-GB" sz="2800" dirty="0">
                <a:solidFill>
                  <a:srgbClr val="0000CC"/>
                </a:solidFill>
                <a:latin typeface="Times New Roman" panose="02020603050405020304" pitchFamily="18" charset="0"/>
                <a:cs typeface="Times New Roman" panose="02020603050405020304" pitchFamily="18" charset="0"/>
              </a:rPr>
              <a:t>scheduled and actual task start, completion date, dates and results of the reviews, etc.</a:t>
            </a:r>
          </a:p>
        </p:txBody>
      </p:sp>
      <p:sp>
        <p:nvSpPr>
          <p:cNvPr id="6" name="Slide Number Placeholder 5"/>
          <p:cNvSpPr>
            <a:spLocks noGrp="1"/>
          </p:cNvSpPr>
          <p:nvPr>
            <p:ph type="sldNum" sz="quarter" idx="12"/>
          </p:nvPr>
        </p:nvSpPr>
        <p:spPr/>
        <p:txBody>
          <a:bodyPr/>
          <a:lstStyle/>
          <a:p>
            <a:fld id="{85B88157-3593-4D08-91D0-563A59ECBEB8}" type="slidenum">
              <a:rPr lang="en-US"/>
              <a:t>27</a:t>
            </a:fld>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Rectangle 1"/>
          <p:cNvSpPr>
            <a:spLocks noGrp="1" noChangeArrowheads="1"/>
          </p:cNvSpPr>
          <p:nvPr>
            <p:ph type="title"/>
          </p:nvPr>
        </p:nvSpPr>
        <p:spPr>
          <a:xfrm>
            <a:off x="406400" y="228600"/>
            <a:ext cx="7770813" cy="1141413"/>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chor="ctr">
            <a:normAutofit/>
          </a:bodyPr>
          <a:lstStyle/>
          <a:p>
            <a:pPr>
              <a:spcBef>
                <a:spcPts val="1090"/>
              </a:spcBef>
            </a:pPr>
            <a:r>
              <a:rPr lang="en-GB" sz="4000" b="1" dirty="0">
                <a:solidFill>
                  <a:srgbClr val="FF0000"/>
                </a:solidFill>
                <a:latin typeface="Times New Roman" panose="02020603050405020304" pitchFamily="18" charset="0"/>
                <a:cs typeface="Times New Roman" panose="02020603050405020304" pitchFamily="18" charset="0"/>
              </a:rPr>
              <a:t>External Interface</a:t>
            </a:r>
          </a:p>
        </p:txBody>
      </p:sp>
      <p:sp>
        <p:nvSpPr>
          <p:cNvPr id="81922" name="Rectangle 2"/>
          <p:cNvSpPr>
            <a:spLocks noGrp="1" noChangeArrowheads="1"/>
          </p:cNvSpPr>
          <p:nvPr>
            <p:ph idx="1"/>
          </p:nvPr>
        </p:nvSpPr>
        <p:spPr>
          <a:xfrm>
            <a:off x="685800" y="1447800"/>
            <a:ext cx="7770813" cy="4421188"/>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ormAutofit/>
          </a:bodyPr>
          <a:lstStyle/>
          <a:p>
            <a:pPr>
              <a:spcBef>
                <a:spcPts val="800"/>
              </a:spcBef>
            </a:pPr>
            <a:r>
              <a:rPr lang="en-GB" sz="2800" dirty="0">
                <a:latin typeface="Times New Roman" panose="02020603050405020304" pitchFamily="18" charset="0"/>
                <a:cs typeface="Times New Roman" panose="02020603050405020304" pitchFamily="18" charset="0"/>
              </a:rPr>
              <a:t>The tool should allow exchange of information for reusability of design.</a:t>
            </a:r>
          </a:p>
          <a:p>
            <a:pPr lvl="1">
              <a:spcBef>
                <a:spcPts val="725"/>
              </a:spcBef>
            </a:pPr>
            <a:r>
              <a:rPr lang="en-GB" sz="2800" dirty="0">
                <a:latin typeface="Times New Roman" panose="02020603050405020304" pitchFamily="18" charset="0"/>
                <a:cs typeface="Times New Roman" panose="02020603050405020304" pitchFamily="18" charset="0"/>
              </a:rPr>
              <a:t>The information exported by the tool should preferably be in ASCII format. </a:t>
            </a:r>
          </a:p>
          <a:p>
            <a:pPr>
              <a:spcBef>
                <a:spcPts val="800"/>
              </a:spcBef>
            </a:pPr>
            <a:r>
              <a:rPr lang="en-GB" sz="2800" dirty="0">
                <a:latin typeface="Times New Roman" panose="02020603050405020304" pitchFamily="18" charset="0"/>
                <a:cs typeface="Times New Roman" panose="02020603050405020304" pitchFamily="18" charset="0"/>
              </a:rPr>
              <a:t>The data dictionary should provide </a:t>
            </a:r>
          </a:p>
          <a:p>
            <a:pPr lvl="1">
              <a:spcBef>
                <a:spcPts val="725"/>
              </a:spcBef>
            </a:pPr>
            <a:r>
              <a:rPr lang="en-GB" sz="2800" dirty="0">
                <a:latin typeface="Times New Roman" panose="02020603050405020304" pitchFamily="18" charset="0"/>
                <a:cs typeface="Times New Roman" panose="02020603050405020304" pitchFamily="18" charset="0"/>
              </a:rPr>
              <a:t>a programming interface to access information. </a:t>
            </a:r>
          </a:p>
        </p:txBody>
      </p:sp>
      <p:sp>
        <p:nvSpPr>
          <p:cNvPr id="6" name="Slide Number Placeholder 5"/>
          <p:cNvSpPr>
            <a:spLocks noGrp="1"/>
          </p:cNvSpPr>
          <p:nvPr>
            <p:ph type="sldNum" sz="quarter" idx="12"/>
          </p:nvPr>
        </p:nvSpPr>
        <p:spPr/>
        <p:txBody>
          <a:bodyPr/>
          <a:lstStyle/>
          <a:p>
            <a:fld id="{83F35634-A97D-495B-B962-7211882847D0}" type="slidenum">
              <a:rPr lang="en-US"/>
              <a:t>28</a:t>
            </a:fld>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Rectangle 1"/>
          <p:cNvSpPr>
            <a:spLocks noGrp="1" noChangeArrowheads="1"/>
          </p:cNvSpPr>
          <p:nvPr>
            <p:ph type="title"/>
          </p:nvPr>
        </p:nvSpPr>
        <p:spPr>
          <a:xfrm>
            <a:off x="406400" y="228600"/>
            <a:ext cx="7770813" cy="1141413"/>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chor="ctr">
            <a:normAutofit/>
          </a:bodyPr>
          <a:lstStyle/>
          <a:p>
            <a:pPr>
              <a:lnSpc>
                <a:spcPct val="63000"/>
              </a:lnSpc>
              <a:spcBef>
                <a:spcPts val="800"/>
              </a:spcBef>
            </a:pPr>
            <a:r>
              <a:rPr lang="en-GB" sz="4000" b="1" dirty="0">
                <a:solidFill>
                  <a:srgbClr val="FF0000"/>
                </a:solidFill>
                <a:latin typeface="Times New Roman" panose="02020603050405020304" pitchFamily="18" charset="0"/>
                <a:cs typeface="Times New Roman" panose="02020603050405020304" pitchFamily="18" charset="0"/>
              </a:rPr>
              <a:t>Reverse Engineering Support</a:t>
            </a:r>
          </a:p>
        </p:txBody>
      </p:sp>
      <p:sp>
        <p:nvSpPr>
          <p:cNvPr id="82946" name="Rectangle 2"/>
          <p:cNvSpPr>
            <a:spLocks noGrp="1" noChangeArrowheads="1"/>
          </p:cNvSpPr>
          <p:nvPr>
            <p:ph idx="1"/>
          </p:nvPr>
        </p:nvSpPr>
        <p:spPr>
          <a:xfrm>
            <a:off x="685800" y="1447800"/>
            <a:ext cx="7770813" cy="4113213"/>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ormAutofit/>
          </a:bodyPr>
          <a:lstStyle/>
          <a:p>
            <a:pPr>
              <a:spcBef>
                <a:spcPts val="1000"/>
              </a:spcBef>
            </a:pPr>
            <a:r>
              <a:rPr lang="en-GB" sz="2800" dirty="0">
                <a:latin typeface="Times New Roman" panose="02020603050405020304" pitchFamily="18" charset="0"/>
                <a:cs typeface="Times New Roman" panose="02020603050405020304" pitchFamily="18" charset="0"/>
              </a:rPr>
              <a:t>The tool should support: </a:t>
            </a:r>
          </a:p>
          <a:p>
            <a:pPr lvl="1">
              <a:spcBef>
                <a:spcPct val="0"/>
              </a:spcBef>
            </a:pPr>
            <a:r>
              <a:rPr lang="en-GB" sz="2800" dirty="0">
                <a:latin typeface="Times New Roman" panose="02020603050405020304" pitchFamily="18" charset="0"/>
                <a:cs typeface="Times New Roman" panose="02020603050405020304" pitchFamily="18" charset="0"/>
              </a:rPr>
              <a:t>generating structure chart, DFD, and data dictionary from source code. </a:t>
            </a:r>
          </a:p>
          <a:p>
            <a:pPr lvl="1">
              <a:spcBef>
                <a:spcPts val="890"/>
              </a:spcBef>
            </a:pPr>
            <a:r>
              <a:rPr lang="en-GB" sz="2800" dirty="0">
                <a:latin typeface="Times New Roman" panose="02020603050405020304" pitchFamily="18" charset="0"/>
                <a:cs typeface="Times New Roman" panose="02020603050405020304" pitchFamily="18" charset="0"/>
              </a:rPr>
              <a:t>should populate the data dictionary from source code.</a:t>
            </a:r>
          </a:p>
        </p:txBody>
      </p:sp>
      <p:sp>
        <p:nvSpPr>
          <p:cNvPr id="6" name="Slide Number Placeholder 5"/>
          <p:cNvSpPr>
            <a:spLocks noGrp="1"/>
          </p:cNvSpPr>
          <p:nvPr>
            <p:ph type="sldNum" sz="quarter" idx="12"/>
          </p:nvPr>
        </p:nvSpPr>
        <p:spPr/>
        <p:txBody>
          <a:bodyPr/>
          <a:lstStyle/>
          <a:p>
            <a:fld id="{C623FA73-0071-4BD4-9DD2-3F939F908D4E}" type="slidenum">
              <a:rPr lang="en-US"/>
              <a:t>29</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1"/>
          <p:cNvSpPr>
            <a:spLocks noGrp="1" noChangeArrowheads="1"/>
          </p:cNvSpPr>
          <p:nvPr>
            <p:ph type="title"/>
          </p:nvPr>
        </p:nvSpPr>
        <p:spPr>
          <a:xfrm>
            <a:off x="406400" y="548681"/>
            <a:ext cx="7770813" cy="648072"/>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chor="ctr">
            <a:noAutofit/>
          </a:bodyPr>
          <a:lstStyle/>
          <a:p>
            <a:pPr>
              <a:spcBef>
                <a:spcPts val="1000"/>
              </a:spcBef>
            </a:pPr>
            <a:r>
              <a:rPr lang="en-GB" sz="4000" b="1" dirty="0">
                <a:latin typeface="Times New Roman" panose="02020603050405020304" pitchFamily="18" charset="0"/>
                <a:cs typeface="Times New Roman" panose="02020603050405020304" pitchFamily="18" charset="0"/>
              </a:rPr>
              <a:t>CASE and Its Scope</a:t>
            </a:r>
          </a:p>
        </p:txBody>
      </p:sp>
      <p:sp>
        <p:nvSpPr>
          <p:cNvPr id="54274" name="Rectangle 2"/>
          <p:cNvSpPr>
            <a:spLocks noGrp="1" noChangeArrowheads="1"/>
          </p:cNvSpPr>
          <p:nvPr>
            <p:ph idx="1"/>
          </p:nvPr>
        </p:nvSpPr>
        <p:spPr>
          <a:xfrm>
            <a:off x="406400" y="1447800"/>
            <a:ext cx="8486080" cy="4113213"/>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ormAutofit/>
          </a:bodyPr>
          <a:lstStyle/>
          <a:p>
            <a:pPr>
              <a:spcBef>
                <a:spcPts val="890"/>
              </a:spcBef>
            </a:pPr>
            <a:r>
              <a:rPr lang="en-GB" sz="2800" dirty="0">
                <a:latin typeface="Times New Roman" panose="02020603050405020304" pitchFamily="18" charset="0"/>
                <a:cs typeface="Times New Roman" panose="02020603050405020304" pitchFamily="18" charset="0"/>
              </a:rPr>
              <a:t>CASE tool is a generic term:</a:t>
            </a:r>
          </a:p>
          <a:p>
            <a:pPr marL="457200" lvl="1" indent="0">
              <a:spcBef>
                <a:spcPct val="0"/>
              </a:spcBef>
              <a:buNone/>
            </a:pPr>
            <a:r>
              <a:rPr lang="en-GB" sz="2800" dirty="0">
                <a:solidFill>
                  <a:srgbClr val="0000CC"/>
                </a:solidFill>
                <a:latin typeface="Times New Roman" panose="02020603050405020304" pitchFamily="18" charset="0"/>
                <a:cs typeface="Times New Roman" panose="02020603050405020304" pitchFamily="18" charset="0"/>
              </a:rPr>
              <a:t>denotes any form of automated support for software</a:t>
            </a:r>
          </a:p>
          <a:p>
            <a:pPr marL="457200" lvl="1" indent="0">
              <a:spcBef>
                <a:spcPct val="0"/>
              </a:spcBef>
              <a:buNone/>
            </a:pPr>
            <a:r>
              <a:rPr lang="en-GB" sz="2800" dirty="0">
                <a:solidFill>
                  <a:srgbClr val="0000CC"/>
                </a:solidFill>
                <a:latin typeface="Times New Roman" panose="02020603050405020304" pitchFamily="18" charset="0"/>
                <a:cs typeface="Times New Roman" panose="02020603050405020304" pitchFamily="18" charset="0"/>
              </a:rPr>
              <a:t>engineering.</a:t>
            </a:r>
          </a:p>
          <a:p>
            <a:pPr>
              <a:spcBef>
                <a:spcPts val="890"/>
              </a:spcBef>
            </a:pPr>
            <a:r>
              <a:rPr lang="en-GB" sz="2800" dirty="0">
                <a:latin typeface="Times New Roman" panose="02020603050405020304" pitchFamily="18" charset="0"/>
                <a:cs typeface="Times New Roman" panose="02020603050405020304" pitchFamily="18" charset="0"/>
              </a:rPr>
              <a:t>In a more restrictive sense: </a:t>
            </a:r>
          </a:p>
          <a:p>
            <a:pPr marL="457200" lvl="1" indent="0">
              <a:spcBef>
                <a:spcPct val="0"/>
              </a:spcBef>
              <a:buNone/>
            </a:pPr>
            <a:r>
              <a:rPr lang="en-GB" sz="2800" dirty="0">
                <a:solidFill>
                  <a:srgbClr val="0000CC"/>
                </a:solidFill>
                <a:latin typeface="Times New Roman" panose="02020603050405020304" pitchFamily="18" charset="0"/>
                <a:cs typeface="Times New Roman" panose="02020603050405020304" pitchFamily="18" charset="0"/>
              </a:rPr>
              <a:t>a CASE tool </a:t>
            </a:r>
            <a:r>
              <a:rPr lang="en-GB" sz="2800" u="sng" dirty="0">
                <a:solidFill>
                  <a:srgbClr val="0000CC"/>
                </a:solidFill>
                <a:latin typeface="Times New Roman" panose="02020603050405020304" pitchFamily="18" charset="0"/>
                <a:cs typeface="Times New Roman" panose="02020603050405020304" pitchFamily="18" charset="0"/>
              </a:rPr>
              <a:t>automates some software development activity</a:t>
            </a:r>
            <a:r>
              <a:rPr lang="en-GB" sz="2800" dirty="0">
                <a:solidFill>
                  <a:srgbClr val="0000CC"/>
                </a:solidFill>
                <a:latin typeface="Times New Roman" panose="02020603050405020304" pitchFamily="18" charset="0"/>
                <a:cs typeface="Times New Roman" panose="02020603050405020304" pitchFamily="18" charset="0"/>
              </a:rPr>
              <a:t>. </a:t>
            </a:r>
          </a:p>
        </p:txBody>
      </p:sp>
      <p:sp>
        <p:nvSpPr>
          <p:cNvPr id="6" name="Slide Number Placeholder 5"/>
          <p:cNvSpPr>
            <a:spLocks noGrp="1"/>
          </p:cNvSpPr>
          <p:nvPr>
            <p:ph type="sldNum" sz="quarter" idx="12"/>
          </p:nvPr>
        </p:nvSpPr>
        <p:spPr/>
        <p:txBody>
          <a:bodyPr/>
          <a:lstStyle/>
          <a:p>
            <a:fld id="{84A7CB4F-3C15-4FE2-A7EC-206BADCC94F5}" type="slidenum">
              <a:rPr lang="en-US"/>
              <a:t>3</a:t>
            </a:fld>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1"/>
          <p:cNvSpPr>
            <a:spLocks noGrp="1" noChangeArrowheads="1"/>
          </p:cNvSpPr>
          <p:nvPr>
            <p:ph type="title"/>
          </p:nvPr>
        </p:nvSpPr>
        <p:spPr>
          <a:xfrm>
            <a:off x="406400" y="228600"/>
            <a:ext cx="7770813" cy="1141413"/>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chor="ctr">
            <a:normAutofit/>
          </a:bodyPr>
          <a:lstStyle/>
          <a:p>
            <a:pPr>
              <a:lnSpc>
                <a:spcPct val="63000"/>
              </a:lnSpc>
              <a:spcBef>
                <a:spcPts val="1000"/>
              </a:spcBef>
            </a:pPr>
            <a:r>
              <a:rPr lang="en-GB" sz="4000" b="1" dirty="0">
                <a:solidFill>
                  <a:srgbClr val="FF0000"/>
                </a:solidFill>
                <a:latin typeface="Times New Roman" panose="02020603050405020304" pitchFamily="18" charset="0"/>
                <a:cs typeface="Times New Roman" panose="02020603050405020304" pitchFamily="18" charset="0"/>
              </a:rPr>
              <a:t>Data Dictionary Interface</a:t>
            </a:r>
          </a:p>
        </p:txBody>
      </p:sp>
      <p:sp>
        <p:nvSpPr>
          <p:cNvPr id="83970" name="Rectangle 2"/>
          <p:cNvSpPr>
            <a:spLocks noGrp="1" noChangeArrowheads="1"/>
          </p:cNvSpPr>
          <p:nvPr>
            <p:ph idx="1"/>
          </p:nvPr>
        </p:nvSpPr>
        <p:spPr>
          <a:xfrm>
            <a:off x="685800" y="1600200"/>
            <a:ext cx="7770813" cy="4113213"/>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ormAutofit/>
          </a:bodyPr>
          <a:lstStyle/>
          <a:p>
            <a:pPr>
              <a:spcBef>
                <a:spcPts val="1000"/>
              </a:spcBef>
            </a:pPr>
            <a:r>
              <a:rPr lang="en-GB" sz="2800" dirty="0">
                <a:latin typeface="Times New Roman" panose="02020603050405020304" pitchFamily="18" charset="0"/>
                <a:cs typeface="Times New Roman" panose="02020603050405020304" pitchFamily="18" charset="0"/>
              </a:rPr>
              <a:t>Data dictionary interface should provide </a:t>
            </a:r>
          </a:p>
          <a:p>
            <a:pPr lvl="1">
              <a:spcBef>
                <a:spcPts val="725"/>
              </a:spcBef>
            </a:pPr>
            <a:r>
              <a:rPr lang="en-GB" sz="2800" dirty="0">
                <a:latin typeface="Times New Roman" panose="02020603050405020304" pitchFamily="18" charset="0"/>
                <a:cs typeface="Times New Roman" panose="02020603050405020304" pitchFamily="18" charset="0"/>
              </a:rPr>
              <a:t>viewing and updating the data definitions. </a:t>
            </a:r>
          </a:p>
          <a:p>
            <a:pPr lvl="1">
              <a:spcBef>
                <a:spcPts val="725"/>
              </a:spcBef>
            </a:pPr>
            <a:r>
              <a:rPr lang="en-GB" sz="2800" dirty="0">
                <a:latin typeface="Times New Roman" panose="02020603050405020304" pitchFamily="18" charset="0"/>
                <a:cs typeface="Times New Roman" panose="02020603050405020304" pitchFamily="18" charset="0"/>
              </a:rPr>
              <a:t>print facility to obtain hard copy of the viewed screens. </a:t>
            </a:r>
          </a:p>
          <a:p>
            <a:pPr lvl="1">
              <a:spcBef>
                <a:spcPts val="725"/>
              </a:spcBef>
            </a:pPr>
            <a:r>
              <a:rPr lang="en-GB" sz="2800" dirty="0">
                <a:latin typeface="Times New Roman" panose="02020603050405020304" pitchFamily="18" charset="0"/>
                <a:cs typeface="Times New Roman" panose="02020603050405020304" pitchFamily="18" charset="0"/>
              </a:rPr>
              <a:t>analysis reports like cross-referencing, impact analysis, etc. </a:t>
            </a:r>
          </a:p>
          <a:p>
            <a:pPr lvl="1">
              <a:spcBef>
                <a:spcPts val="725"/>
              </a:spcBef>
            </a:pPr>
            <a:r>
              <a:rPr lang="en-GB" sz="2800" dirty="0">
                <a:latin typeface="Times New Roman" panose="02020603050405020304" pitchFamily="18" charset="0"/>
                <a:cs typeface="Times New Roman" panose="02020603050405020304" pitchFamily="18" charset="0"/>
              </a:rPr>
              <a:t>it should support a query language.</a:t>
            </a:r>
          </a:p>
        </p:txBody>
      </p:sp>
      <p:sp>
        <p:nvSpPr>
          <p:cNvPr id="6" name="Slide Number Placeholder 5"/>
          <p:cNvSpPr>
            <a:spLocks noGrp="1"/>
          </p:cNvSpPr>
          <p:nvPr>
            <p:ph type="sldNum" sz="quarter" idx="12"/>
          </p:nvPr>
        </p:nvSpPr>
        <p:spPr/>
        <p:txBody>
          <a:bodyPr/>
          <a:lstStyle/>
          <a:p>
            <a:fld id="{151D074E-379B-4791-8026-09D200251A0E}" type="slidenum">
              <a:rPr lang="en-US"/>
              <a:t>30</a:t>
            </a:fld>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Rectangle 1"/>
          <p:cNvSpPr>
            <a:spLocks noGrp="1" noChangeArrowheads="1"/>
          </p:cNvSpPr>
          <p:nvPr>
            <p:ph type="title"/>
          </p:nvPr>
        </p:nvSpPr>
        <p:spPr>
          <a:xfrm>
            <a:off x="406400" y="228600"/>
            <a:ext cx="7770813" cy="1141413"/>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chor="ctr">
            <a:normAutofit/>
          </a:bodyPr>
          <a:lstStyle/>
          <a:p>
            <a:pPr>
              <a:spcBef>
                <a:spcPts val="1090"/>
              </a:spcBef>
            </a:pPr>
            <a:r>
              <a:rPr lang="en-GB" sz="4000" b="1" dirty="0">
                <a:solidFill>
                  <a:srgbClr val="FF0000"/>
                </a:solidFill>
                <a:latin typeface="Times New Roman" panose="02020603050405020304" pitchFamily="18" charset="0"/>
                <a:cs typeface="Times New Roman" panose="02020603050405020304" pitchFamily="18" charset="0"/>
              </a:rPr>
              <a:t>Tutorial and Help</a:t>
            </a:r>
          </a:p>
        </p:txBody>
      </p:sp>
      <p:sp>
        <p:nvSpPr>
          <p:cNvPr id="84994" name="Rectangle 2"/>
          <p:cNvSpPr>
            <a:spLocks noGrp="1" noChangeArrowheads="1"/>
          </p:cNvSpPr>
          <p:nvPr>
            <p:ph idx="1"/>
          </p:nvPr>
        </p:nvSpPr>
        <p:spPr>
          <a:xfrm>
            <a:off x="685800" y="1447800"/>
            <a:ext cx="7770813" cy="4203700"/>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ormAutofit/>
          </a:bodyPr>
          <a:lstStyle/>
          <a:p>
            <a:pPr>
              <a:spcBef>
                <a:spcPts val="890"/>
              </a:spcBef>
            </a:pPr>
            <a:r>
              <a:rPr lang="en-GB" sz="2800" dirty="0">
                <a:latin typeface="Times New Roman" panose="02020603050405020304" pitchFamily="18" charset="0"/>
                <a:cs typeface="Times New Roman" panose="02020603050405020304" pitchFamily="18" charset="0"/>
              </a:rPr>
              <a:t>Successful use of CASE tools:</a:t>
            </a:r>
          </a:p>
          <a:p>
            <a:pPr lvl="1">
              <a:spcBef>
                <a:spcPts val="800"/>
              </a:spcBef>
            </a:pPr>
            <a:r>
              <a:rPr lang="en-GB" sz="2800" dirty="0">
                <a:solidFill>
                  <a:srgbClr val="0000CC"/>
                </a:solidFill>
                <a:latin typeface="Times New Roman" panose="02020603050405020304" pitchFamily="18" charset="0"/>
                <a:cs typeface="Times New Roman" panose="02020603050405020304" pitchFamily="18" charset="0"/>
              </a:rPr>
              <a:t>depends on the users’ capability to effectively use all  supported features. </a:t>
            </a:r>
          </a:p>
          <a:p>
            <a:pPr>
              <a:spcBef>
                <a:spcPts val="890"/>
              </a:spcBef>
            </a:pPr>
            <a:r>
              <a:rPr lang="en-GB" sz="2800" dirty="0">
                <a:latin typeface="Times New Roman" panose="02020603050405020304" pitchFamily="18" charset="0"/>
                <a:cs typeface="Times New Roman" panose="02020603050405020304" pitchFamily="18" charset="0"/>
              </a:rPr>
              <a:t>For the first time users: </a:t>
            </a:r>
          </a:p>
          <a:p>
            <a:pPr lvl="1">
              <a:spcBef>
                <a:spcPts val="800"/>
              </a:spcBef>
            </a:pPr>
            <a:r>
              <a:rPr lang="en-GB" sz="2800" dirty="0">
                <a:solidFill>
                  <a:srgbClr val="0000CC"/>
                </a:solidFill>
                <a:latin typeface="Times New Roman" panose="02020603050405020304" pitchFamily="18" charset="0"/>
                <a:cs typeface="Times New Roman" panose="02020603050405020304" pitchFamily="18" charset="0"/>
              </a:rPr>
              <a:t>a computer animated tutorial is very important. </a:t>
            </a:r>
          </a:p>
        </p:txBody>
      </p:sp>
      <p:sp>
        <p:nvSpPr>
          <p:cNvPr id="6" name="Slide Number Placeholder 5"/>
          <p:cNvSpPr>
            <a:spLocks noGrp="1"/>
          </p:cNvSpPr>
          <p:nvPr>
            <p:ph type="sldNum" sz="quarter" idx="12"/>
          </p:nvPr>
        </p:nvSpPr>
        <p:spPr/>
        <p:txBody>
          <a:bodyPr/>
          <a:lstStyle/>
          <a:p>
            <a:fld id="{E7D57D3D-A33F-4837-B425-A74D5038204E}" type="slidenum">
              <a:rPr lang="en-US"/>
              <a:t>31</a:t>
            </a:fld>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1"/>
          <p:cNvSpPr>
            <a:spLocks noGrp="1" noChangeArrowheads="1"/>
          </p:cNvSpPr>
          <p:nvPr>
            <p:ph type="title"/>
          </p:nvPr>
        </p:nvSpPr>
        <p:spPr>
          <a:xfrm>
            <a:off x="406400" y="228600"/>
            <a:ext cx="7770813" cy="1141413"/>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chor="ctr">
            <a:normAutofit/>
          </a:bodyPr>
          <a:lstStyle/>
          <a:p>
            <a:pPr>
              <a:spcBef>
                <a:spcPts val="1090"/>
              </a:spcBef>
            </a:pPr>
            <a:r>
              <a:rPr lang="en-GB" sz="4000" b="1" dirty="0">
                <a:solidFill>
                  <a:srgbClr val="FF0000"/>
                </a:solidFill>
                <a:latin typeface="Times New Roman" panose="02020603050405020304" pitchFamily="18" charset="0"/>
                <a:cs typeface="Times New Roman" panose="02020603050405020304" pitchFamily="18" charset="0"/>
              </a:rPr>
              <a:t>Tutorial and Help</a:t>
            </a:r>
          </a:p>
        </p:txBody>
      </p:sp>
      <p:sp>
        <p:nvSpPr>
          <p:cNvPr id="86018" name="Rectangle 2"/>
          <p:cNvSpPr>
            <a:spLocks noGrp="1" noChangeArrowheads="1"/>
          </p:cNvSpPr>
          <p:nvPr>
            <p:ph idx="1"/>
          </p:nvPr>
        </p:nvSpPr>
        <p:spPr>
          <a:xfrm>
            <a:off x="406400" y="1383466"/>
            <a:ext cx="8414072" cy="4671350"/>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ormAutofit/>
          </a:bodyPr>
          <a:lstStyle/>
          <a:p>
            <a:pPr>
              <a:spcBef>
                <a:spcPts val="800"/>
              </a:spcBef>
            </a:pPr>
            <a:r>
              <a:rPr lang="en-GB" sz="2800" dirty="0">
                <a:latin typeface="Times New Roman" panose="02020603050405020304" pitchFamily="18" charset="0"/>
                <a:cs typeface="Times New Roman" panose="02020603050405020304" pitchFamily="18" charset="0"/>
              </a:rPr>
              <a:t>The tutorial should not be limited to teaching the user interface part only:</a:t>
            </a:r>
          </a:p>
          <a:p>
            <a:pPr lvl="1">
              <a:spcBef>
                <a:spcPts val="725"/>
              </a:spcBef>
            </a:pPr>
            <a:r>
              <a:rPr lang="en-GB" sz="2800" dirty="0">
                <a:latin typeface="Times New Roman" panose="02020603050405020304" pitchFamily="18" charset="0"/>
                <a:cs typeface="Times New Roman" panose="02020603050405020304" pitchFamily="18" charset="0"/>
              </a:rPr>
              <a:t>The tutorial should logically classify and cover all techniques and facilities.</a:t>
            </a:r>
          </a:p>
          <a:p>
            <a:pPr lvl="1">
              <a:spcBef>
                <a:spcPts val="725"/>
              </a:spcBef>
            </a:pPr>
            <a:r>
              <a:rPr lang="en-GB" sz="2800" dirty="0">
                <a:latin typeface="Times New Roman" panose="02020603050405020304" pitchFamily="18" charset="0"/>
                <a:cs typeface="Times New Roman" panose="02020603050405020304" pitchFamily="18" charset="0"/>
              </a:rPr>
              <a:t>The tutorial should be supported by proper documentation and animation.</a:t>
            </a:r>
          </a:p>
        </p:txBody>
      </p:sp>
      <p:sp>
        <p:nvSpPr>
          <p:cNvPr id="6" name="Slide Number Placeholder 5"/>
          <p:cNvSpPr>
            <a:spLocks noGrp="1"/>
          </p:cNvSpPr>
          <p:nvPr>
            <p:ph type="sldNum" sz="quarter" idx="12"/>
          </p:nvPr>
        </p:nvSpPr>
        <p:spPr/>
        <p:txBody>
          <a:bodyPr/>
          <a:lstStyle/>
          <a:p>
            <a:fld id="{6B542FDF-0F16-498F-B806-7079C56E6217}" type="slidenum">
              <a:rPr lang="en-US"/>
              <a:t>32</a:t>
            </a:fld>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Rectangle 1"/>
          <p:cNvSpPr>
            <a:spLocks noGrp="1" noChangeArrowheads="1"/>
          </p:cNvSpPr>
          <p:nvPr>
            <p:ph type="title"/>
          </p:nvPr>
        </p:nvSpPr>
        <p:spPr>
          <a:xfrm>
            <a:off x="406400" y="228600"/>
            <a:ext cx="7770813" cy="1141413"/>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chor="ctr">
            <a:normAutofit/>
          </a:bodyPr>
          <a:lstStyle/>
          <a:p>
            <a:pPr>
              <a:lnSpc>
                <a:spcPct val="68000"/>
              </a:lnSpc>
              <a:spcBef>
                <a:spcPts val="800"/>
              </a:spcBef>
            </a:pPr>
            <a:r>
              <a:rPr lang="en-GB" sz="4000" b="1" dirty="0">
                <a:latin typeface="Times New Roman" panose="02020603050405020304" pitchFamily="18" charset="0"/>
                <a:cs typeface="Times New Roman" panose="02020603050405020304" pitchFamily="18" charset="0"/>
              </a:rPr>
              <a:t>Towards Second Generation CASE Tool</a:t>
            </a:r>
          </a:p>
        </p:txBody>
      </p:sp>
      <p:sp>
        <p:nvSpPr>
          <p:cNvPr id="87042" name="Rectangle 2"/>
          <p:cNvSpPr>
            <a:spLocks noGrp="1" noChangeArrowheads="1"/>
          </p:cNvSpPr>
          <p:nvPr>
            <p:ph idx="1"/>
          </p:nvPr>
        </p:nvSpPr>
        <p:spPr>
          <a:xfrm>
            <a:off x="406400" y="1447800"/>
            <a:ext cx="8414072" cy="4421188"/>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ormAutofit/>
          </a:bodyPr>
          <a:lstStyle/>
          <a:p>
            <a:pPr>
              <a:spcBef>
                <a:spcPts val="800"/>
              </a:spcBef>
            </a:pPr>
            <a:r>
              <a:rPr lang="en-GB" sz="2800" dirty="0">
                <a:latin typeface="Times New Roman" panose="02020603050405020304" pitchFamily="18" charset="0"/>
                <a:cs typeface="Times New Roman" panose="02020603050405020304" pitchFamily="18" charset="0"/>
              </a:rPr>
              <a:t>An important feature of next generation CASE tools:</a:t>
            </a:r>
          </a:p>
          <a:p>
            <a:pPr lvl="1">
              <a:spcBef>
                <a:spcPts val="725"/>
              </a:spcBef>
            </a:pPr>
            <a:r>
              <a:rPr lang="en-GB" sz="2800" dirty="0">
                <a:latin typeface="Times New Roman" panose="02020603050405020304" pitchFamily="18" charset="0"/>
                <a:cs typeface="Times New Roman" panose="02020603050405020304" pitchFamily="18" charset="0"/>
              </a:rPr>
              <a:t>be able to support any methodology. </a:t>
            </a:r>
          </a:p>
          <a:p>
            <a:pPr>
              <a:spcBef>
                <a:spcPts val="800"/>
              </a:spcBef>
            </a:pPr>
            <a:r>
              <a:rPr lang="en-GB" sz="2800" dirty="0">
                <a:latin typeface="Times New Roman" panose="02020603050405020304" pitchFamily="18" charset="0"/>
                <a:cs typeface="Times New Roman" panose="02020603050405020304" pitchFamily="18" charset="0"/>
              </a:rPr>
              <a:t>Necessity of a CASE administrator for every organization: </a:t>
            </a:r>
          </a:p>
          <a:p>
            <a:pPr lvl="1">
              <a:spcBef>
                <a:spcPts val="725"/>
              </a:spcBef>
            </a:pPr>
            <a:r>
              <a:rPr lang="en-GB" sz="2800" dirty="0">
                <a:latin typeface="Times New Roman" panose="02020603050405020304" pitchFamily="18" charset="0"/>
                <a:cs typeface="Times New Roman" panose="02020603050405020304" pitchFamily="18" charset="0"/>
              </a:rPr>
              <a:t>who would tailor the CASE environment to a particular methodology. </a:t>
            </a:r>
          </a:p>
        </p:txBody>
      </p:sp>
      <p:sp>
        <p:nvSpPr>
          <p:cNvPr id="6" name="Slide Number Placeholder 5"/>
          <p:cNvSpPr>
            <a:spLocks noGrp="1"/>
          </p:cNvSpPr>
          <p:nvPr>
            <p:ph type="sldNum" sz="quarter" idx="12"/>
          </p:nvPr>
        </p:nvSpPr>
        <p:spPr/>
        <p:txBody>
          <a:bodyPr/>
          <a:lstStyle/>
          <a:p>
            <a:fld id="{3392D141-ED75-40E9-9E07-F21FD0FFE7E4}" type="slidenum">
              <a:rPr lang="en-US"/>
              <a:t>33</a:t>
            </a:fld>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Rectangle 1"/>
          <p:cNvSpPr>
            <a:spLocks noGrp="1" noChangeArrowheads="1"/>
          </p:cNvSpPr>
          <p:nvPr>
            <p:ph type="title"/>
          </p:nvPr>
        </p:nvSpPr>
        <p:spPr>
          <a:xfrm>
            <a:off x="406400" y="228600"/>
            <a:ext cx="7770813" cy="1141413"/>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chor="ctr">
            <a:normAutofit/>
          </a:bodyPr>
          <a:lstStyle/>
          <a:p>
            <a:pPr>
              <a:lnSpc>
                <a:spcPct val="68000"/>
              </a:lnSpc>
              <a:spcBef>
                <a:spcPts val="800"/>
              </a:spcBef>
            </a:pPr>
            <a:r>
              <a:rPr lang="en-GB" sz="4000" b="1" dirty="0">
                <a:solidFill>
                  <a:srgbClr val="FF0000"/>
                </a:solidFill>
                <a:latin typeface="Times New Roman" panose="02020603050405020304" pitchFamily="18" charset="0"/>
                <a:cs typeface="Times New Roman" panose="02020603050405020304" pitchFamily="18" charset="0"/>
              </a:rPr>
              <a:t>Intelligent Diagramming Support</a:t>
            </a:r>
          </a:p>
        </p:txBody>
      </p:sp>
      <p:sp>
        <p:nvSpPr>
          <p:cNvPr id="88066" name="Rectangle 2"/>
          <p:cNvSpPr>
            <a:spLocks noGrp="1" noChangeArrowheads="1"/>
          </p:cNvSpPr>
          <p:nvPr>
            <p:ph idx="1"/>
          </p:nvPr>
        </p:nvSpPr>
        <p:spPr>
          <a:xfrm>
            <a:off x="609598" y="1370014"/>
            <a:ext cx="7634809" cy="4671350"/>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ormAutofit/>
          </a:bodyPr>
          <a:lstStyle/>
          <a:p>
            <a:pPr>
              <a:spcBef>
                <a:spcPts val="1000"/>
              </a:spcBef>
            </a:pPr>
            <a:r>
              <a:rPr lang="en-GB" sz="2800" dirty="0">
                <a:latin typeface="Times New Roman" panose="02020603050405020304" pitchFamily="18" charset="0"/>
                <a:cs typeface="Times New Roman" panose="02020603050405020304" pitchFamily="18" charset="0"/>
              </a:rPr>
              <a:t>Future CASE tools would</a:t>
            </a:r>
          </a:p>
          <a:p>
            <a:pPr lvl="1">
              <a:spcBef>
                <a:spcPts val="890"/>
              </a:spcBef>
            </a:pPr>
            <a:r>
              <a:rPr lang="en-GB" sz="2800" dirty="0">
                <a:latin typeface="Times New Roman" panose="02020603050405020304" pitchFamily="18" charset="0"/>
                <a:cs typeface="Times New Roman" panose="02020603050405020304" pitchFamily="18" charset="0"/>
              </a:rPr>
              <a:t>aesthetically and automatically lay out the diagrams.</a:t>
            </a:r>
          </a:p>
        </p:txBody>
      </p:sp>
      <p:sp>
        <p:nvSpPr>
          <p:cNvPr id="6" name="Slide Number Placeholder 5"/>
          <p:cNvSpPr>
            <a:spLocks noGrp="1"/>
          </p:cNvSpPr>
          <p:nvPr>
            <p:ph type="sldNum" sz="quarter" idx="12"/>
          </p:nvPr>
        </p:nvSpPr>
        <p:spPr/>
        <p:txBody>
          <a:bodyPr/>
          <a:lstStyle/>
          <a:p>
            <a:fld id="{E1DDDB70-D03C-44A4-9B8A-DD852F8C1A65}" type="slidenum">
              <a:rPr lang="en-US"/>
              <a:t>34</a:t>
            </a:fld>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Rectangle 1"/>
          <p:cNvSpPr>
            <a:spLocks noGrp="1" noChangeArrowheads="1"/>
          </p:cNvSpPr>
          <p:nvPr>
            <p:ph type="title"/>
          </p:nvPr>
        </p:nvSpPr>
        <p:spPr>
          <a:xfrm>
            <a:off x="406400" y="228600"/>
            <a:ext cx="7770813" cy="1141413"/>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chor="ctr"/>
          <a:lstStyle/>
          <a:p>
            <a:pPr>
              <a:spcBef>
                <a:spcPts val="540"/>
              </a:spcBef>
            </a:pPr>
            <a:r>
              <a:rPr lang="en-GB" sz="2400"/>
              <a:t> </a:t>
            </a:r>
          </a:p>
        </p:txBody>
      </p:sp>
      <p:sp>
        <p:nvSpPr>
          <p:cNvPr id="89090" name="Rectangle 2"/>
          <p:cNvSpPr>
            <a:spLocks noGrp="1" noChangeArrowheads="1"/>
          </p:cNvSpPr>
          <p:nvPr>
            <p:ph idx="1"/>
          </p:nvPr>
        </p:nvSpPr>
        <p:spPr>
          <a:xfrm>
            <a:off x="827584" y="1526955"/>
            <a:ext cx="7560840" cy="4412563"/>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ormAutofit/>
          </a:bodyPr>
          <a:lstStyle/>
          <a:p>
            <a:pPr>
              <a:spcBef>
                <a:spcPts val="890"/>
              </a:spcBef>
            </a:pPr>
            <a:r>
              <a:rPr lang="en-GB" sz="2800" dirty="0">
                <a:solidFill>
                  <a:schemeClr val="tx1"/>
                </a:solidFill>
                <a:latin typeface="Times New Roman" panose="02020603050405020304" pitchFamily="18" charset="0"/>
                <a:cs typeface="Times New Roman" panose="02020603050405020304" pitchFamily="18" charset="0"/>
              </a:rPr>
              <a:t>The user should be allowed to:</a:t>
            </a:r>
          </a:p>
          <a:p>
            <a:pPr lvl="1">
              <a:spcBef>
                <a:spcPts val="800"/>
              </a:spcBef>
            </a:pPr>
            <a:r>
              <a:rPr lang="en-GB" sz="2800" dirty="0">
                <a:solidFill>
                  <a:schemeClr val="tx1"/>
                </a:solidFill>
                <a:latin typeface="Times New Roman" panose="02020603050405020304" pitchFamily="18" charset="0"/>
                <a:cs typeface="Times New Roman" panose="02020603050405020304" pitchFamily="18" charset="0"/>
              </a:rPr>
              <a:t> integrate many different tools into one environment. </a:t>
            </a:r>
          </a:p>
          <a:p>
            <a:pPr lvl="1">
              <a:spcBef>
                <a:spcPts val="800"/>
              </a:spcBef>
            </a:pPr>
            <a:r>
              <a:rPr lang="en-GB" sz="2800" dirty="0">
                <a:solidFill>
                  <a:schemeClr val="tx1"/>
                </a:solidFill>
                <a:latin typeface="Times New Roman" panose="02020603050405020304" pitchFamily="18" charset="0"/>
                <a:cs typeface="Times New Roman" panose="02020603050405020304" pitchFamily="18" charset="0"/>
              </a:rPr>
              <a:t>It is highly unlikely that any one vendor will be able to deliver a total solution. </a:t>
            </a:r>
          </a:p>
        </p:txBody>
      </p:sp>
      <p:sp>
        <p:nvSpPr>
          <p:cNvPr id="8" name="Slide Number Placeholder 5"/>
          <p:cNvSpPr>
            <a:spLocks noGrp="1"/>
          </p:cNvSpPr>
          <p:nvPr>
            <p:ph type="sldNum" sz="quarter" idx="12"/>
          </p:nvPr>
        </p:nvSpPr>
        <p:spPr/>
        <p:txBody>
          <a:bodyPr/>
          <a:lstStyle/>
          <a:p>
            <a:fld id="{C764AADB-64C9-4585-BCB4-FAA86176EF15}" type="slidenum">
              <a:rPr lang="en-US"/>
              <a:t>35</a:t>
            </a:fld>
            <a:endParaRPr lang="en-US"/>
          </a:p>
        </p:txBody>
      </p:sp>
      <p:sp>
        <p:nvSpPr>
          <p:cNvPr id="89091" name="Text Box 3"/>
          <p:cNvSpPr txBox="1">
            <a:spLocks noChangeArrowheads="1"/>
          </p:cNvSpPr>
          <p:nvPr/>
        </p:nvSpPr>
        <p:spPr bwMode="auto">
          <a:xfrm>
            <a:off x="378657" y="247493"/>
            <a:ext cx="7770813" cy="1141413"/>
          </a:xfrm>
          <a:prstGeom prst="rect">
            <a:avLst/>
          </a:prstGeom>
        </p:spPr>
        <p:style>
          <a:lnRef idx="2">
            <a:schemeClr val="dk1"/>
          </a:lnRef>
          <a:fillRef idx="1">
            <a:schemeClr val="lt1"/>
          </a:fillRef>
          <a:effectRef idx="0">
            <a:schemeClr val="dk1"/>
          </a:effectRef>
          <a:fontRef idx="minor">
            <a:schemeClr val="dk1"/>
          </a:fontRef>
        </p:style>
        <p:txBody>
          <a:bodyPr wrap="none" anchor="ctr"/>
          <a:lstStyle/>
          <a:p>
            <a:r>
              <a:rPr lang="en-US" sz="4000" b="1" dirty="0">
                <a:solidFill>
                  <a:srgbClr val="FF0000"/>
                </a:solidFill>
                <a:latin typeface="Times New Roman" panose="02020603050405020304" pitchFamily="18" charset="0"/>
                <a:cs typeface="Times New Roman" panose="02020603050405020304" pitchFamily="18" charset="0"/>
              </a:rPr>
              <a:t>Data Dictionary</a:t>
            </a:r>
            <a:r>
              <a:rPr lang="en-GB" sz="4000" b="1" dirty="0">
                <a:solidFill>
                  <a:srgbClr val="FF0000"/>
                </a:solidFill>
                <a:latin typeface="Times New Roman" panose="02020603050405020304" pitchFamily="18" charset="0"/>
                <a:cs typeface="Times New Roman" panose="02020603050405020304" pitchFamily="18" charset="0"/>
              </a:rPr>
              <a:t>  Standards</a:t>
            </a:r>
          </a:p>
          <a:p>
            <a:endParaRPr lang="en-IN" sz="32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Rectangle 1"/>
          <p:cNvSpPr>
            <a:spLocks noGrp="1" noChangeArrowheads="1"/>
          </p:cNvSpPr>
          <p:nvPr>
            <p:ph idx="1"/>
          </p:nvPr>
        </p:nvSpPr>
        <p:spPr>
          <a:xfrm>
            <a:off x="457200" y="451512"/>
            <a:ext cx="8178800" cy="5606388"/>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chor="t">
            <a:normAutofit/>
          </a:bodyPr>
          <a:lstStyle/>
          <a:p>
            <a:pPr marL="342900" indent="-342900">
              <a:spcBef>
                <a:spcPts val="890"/>
              </a:spcBef>
              <a:buClr>
                <a:schemeClr val="accent2"/>
              </a:buClr>
              <a:buFont typeface="Monotype Sorts" pitchFamily="2" charset="2"/>
              <a:buChar char="z"/>
            </a:pPr>
            <a:r>
              <a:rPr lang="en-GB" sz="2800" dirty="0">
                <a:solidFill>
                  <a:schemeClr val="tx1"/>
                </a:solidFill>
                <a:latin typeface="Times New Roman" panose="02020603050405020304" pitchFamily="18" charset="0"/>
                <a:cs typeface="Times New Roman" panose="02020603050405020304" pitchFamily="18" charset="0"/>
              </a:rPr>
              <a:t>A preferred tool would support tune up: </a:t>
            </a:r>
          </a:p>
          <a:p>
            <a:pPr marL="742950" lvl="1" indent="-285750">
              <a:spcBef>
                <a:spcPts val="800"/>
              </a:spcBef>
              <a:buClr>
                <a:schemeClr val="accent2"/>
              </a:buClr>
              <a:buFont typeface="Monotype Sorts" pitchFamily="2" charset="2"/>
              <a:buChar char="y"/>
            </a:pPr>
            <a:r>
              <a:rPr lang="en-GB" sz="2800" dirty="0">
                <a:solidFill>
                  <a:schemeClr val="tx1"/>
                </a:solidFill>
                <a:latin typeface="Times New Roman" panose="02020603050405020304" pitchFamily="18" charset="0"/>
                <a:cs typeface="Times New Roman" panose="02020603050405020304" pitchFamily="18" charset="0"/>
              </a:rPr>
              <a:t>user would act as a system integrator. </a:t>
            </a:r>
          </a:p>
          <a:p>
            <a:pPr marL="742950" lvl="1" indent="-285750">
              <a:spcBef>
                <a:spcPts val="800"/>
              </a:spcBef>
              <a:buClr>
                <a:schemeClr val="accent2"/>
              </a:buClr>
              <a:buFont typeface="Monotype Sorts" pitchFamily="2" charset="2"/>
              <a:buChar char="y"/>
            </a:pPr>
            <a:r>
              <a:rPr lang="en-GB" sz="2800" dirty="0">
                <a:solidFill>
                  <a:schemeClr val="tx1"/>
                </a:solidFill>
                <a:latin typeface="Times New Roman" panose="02020603050405020304" pitchFamily="18" charset="0"/>
                <a:cs typeface="Times New Roman" panose="02020603050405020304" pitchFamily="18" charset="0"/>
              </a:rPr>
              <a:t>This is possible only if some data dictionary standard emerges.</a:t>
            </a:r>
          </a:p>
        </p:txBody>
      </p:sp>
      <p:sp>
        <p:nvSpPr>
          <p:cNvPr id="6" name="Slide Number Placeholder 5"/>
          <p:cNvSpPr>
            <a:spLocks noGrp="1"/>
          </p:cNvSpPr>
          <p:nvPr>
            <p:ph type="sldNum" sz="quarter" idx="12"/>
          </p:nvPr>
        </p:nvSpPr>
        <p:spPr/>
        <p:txBody>
          <a:bodyPr/>
          <a:lstStyle/>
          <a:p>
            <a:fld id="{DC502DE6-5F87-470E-A003-505B46FDD214}" type="slidenum">
              <a:rPr lang="en-US"/>
              <a:t>36</a:t>
            </a:fld>
            <a:endParaRPr 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Rectangle 1"/>
          <p:cNvSpPr>
            <a:spLocks noGrp="1" noChangeArrowheads="1"/>
          </p:cNvSpPr>
          <p:nvPr>
            <p:ph type="title"/>
          </p:nvPr>
        </p:nvSpPr>
        <p:spPr>
          <a:xfrm>
            <a:off x="406400" y="228600"/>
            <a:ext cx="7770813" cy="1141413"/>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chor="ctr">
            <a:normAutofit/>
          </a:bodyPr>
          <a:lstStyle/>
          <a:p>
            <a:pPr>
              <a:lnSpc>
                <a:spcPct val="63000"/>
              </a:lnSpc>
              <a:spcBef>
                <a:spcPts val="1000"/>
              </a:spcBef>
            </a:pPr>
            <a:r>
              <a:rPr lang="en-GB" sz="4000" b="1" dirty="0">
                <a:solidFill>
                  <a:srgbClr val="FF0000"/>
                </a:solidFill>
                <a:latin typeface="Times New Roman" panose="02020603050405020304" pitchFamily="18" charset="0"/>
                <a:cs typeface="Times New Roman" panose="02020603050405020304" pitchFamily="18" charset="0"/>
              </a:rPr>
              <a:t>Customization Support</a:t>
            </a:r>
          </a:p>
        </p:txBody>
      </p:sp>
      <p:sp>
        <p:nvSpPr>
          <p:cNvPr id="91138" name="Rectangle 2"/>
          <p:cNvSpPr>
            <a:spLocks noGrp="1" noChangeArrowheads="1"/>
          </p:cNvSpPr>
          <p:nvPr>
            <p:ph idx="1"/>
          </p:nvPr>
        </p:nvSpPr>
        <p:spPr>
          <a:xfrm>
            <a:off x="609598" y="1484784"/>
            <a:ext cx="7922841" cy="4556579"/>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ormAutofit/>
          </a:bodyPr>
          <a:lstStyle/>
          <a:p>
            <a:pPr>
              <a:spcBef>
                <a:spcPts val="1000"/>
              </a:spcBef>
            </a:pPr>
            <a:r>
              <a:rPr lang="en-GB" sz="2800" dirty="0">
                <a:latin typeface="Times New Roman" panose="02020603050405020304" pitchFamily="18" charset="0"/>
                <a:cs typeface="Times New Roman" panose="02020603050405020304" pitchFamily="18" charset="0"/>
              </a:rPr>
              <a:t>The user should be allowed to define new types of objects and connections. </a:t>
            </a:r>
          </a:p>
          <a:p>
            <a:pPr>
              <a:spcBef>
                <a:spcPts val="1000"/>
              </a:spcBef>
            </a:pPr>
            <a:r>
              <a:rPr lang="en-GB" sz="2800" dirty="0">
                <a:latin typeface="Times New Roman" panose="02020603050405020304" pitchFamily="18" charset="0"/>
                <a:cs typeface="Times New Roman" panose="02020603050405020304" pitchFamily="18" charset="0"/>
              </a:rPr>
              <a:t>This facility may be used to build some special methodologies. </a:t>
            </a:r>
          </a:p>
          <a:p>
            <a:pPr>
              <a:spcBef>
                <a:spcPts val="1000"/>
              </a:spcBef>
            </a:pPr>
            <a:r>
              <a:rPr lang="en-GB" sz="2800" dirty="0">
                <a:latin typeface="Times New Roman" panose="02020603050405020304" pitchFamily="18" charset="0"/>
                <a:cs typeface="Times New Roman" panose="02020603050405020304" pitchFamily="18" charset="0"/>
              </a:rPr>
              <a:t>Ideally it should be possible to specify the rules of a methodology to a rule engine:</a:t>
            </a:r>
          </a:p>
          <a:p>
            <a:pPr lvl="1">
              <a:spcBef>
                <a:spcPts val="725"/>
              </a:spcBef>
            </a:pPr>
            <a:r>
              <a:rPr lang="en-GB" sz="2800" dirty="0">
                <a:latin typeface="Times New Roman" panose="02020603050405020304" pitchFamily="18" charset="0"/>
                <a:cs typeface="Times New Roman" panose="02020603050405020304" pitchFamily="18" charset="0"/>
              </a:rPr>
              <a:t>for carrying out the necessary consistency checks.</a:t>
            </a:r>
          </a:p>
        </p:txBody>
      </p:sp>
      <p:sp>
        <p:nvSpPr>
          <p:cNvPr id="6" name="Slide Number Placeholder 5"/>
          <p:cNvSpPr>
            <a:spLocks noGrp="1"/>
          </p:cNvSpPr>
          <p:nvPr>
            <p:ph type="sldNum" sz="quarter" idx="12"/>
          </p:nvPr>
        </p:nvSpPr>
        <p:spPr/>
        <p:txBody>
          <a:bodyPr/>
          <a:lstStyle/>
          <a:p>
            <a:fld id="{7F2CFE1C-59E0-4D0C-A479-C496C72E871B}" type="slidenum">
              <a:rPr lang="en-US"/>
              <a:t>37</a:t>
            </a:fld>
            <a:endParaRPr 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260648"/>
            <a:ext cx="8210873" cy="1080120"/>
          </a:xfrm>
        </p:spPr>
        <p:txBody>
          <a:bodyPr>
            <a:noAutofit/>
          </a:bodyPr>
          <a:lstStyle/>
          <a:p>
            <a:r>
              <a:rPr lang="en-US" altLang="en-US" sz="4000" dirty="0">
                <a:latin typeface="Times New Roman" panose="02020603050405020304" pitchFamily="18" charset="0"/>
                <a:cs typeface="Times New Roman" panose="02020603050405020304" pitchFamily="18" charset="0"/>
              </a:rPr>
              <a:t>A</a:t>
            </a:r>
            <a:r>
              <a:rPr lang="en-IN" altLang="en-US" sz="4000" dirty="0">
                <a:latin typeface="Times New Roman" panose="02020603050405020304" pitchFamily="18" charset="0"/>
                <a:cs typeface="Times New Roman" panose="02020603050405020304" pitchFamily="18" charset="0"/>
              </a:rPr>
              <a:t>rchitecture</a:t>
            </a:r>
            <a:r>
              <a:rPr lang="en-US" altLang="en-US" sz="4000" dirty="0">
                <a:latin typeface="Times New Roman" panose="02020603050405020304" pitchFamily="18" charset="0"/>
                <a:cs typeface="Times New Roman" panose="02020603050405020304" pitchFamily="18" charset="0"/>
              </a:rPr>
              <a:t> </a:t>
            </a:r>
            <a:r>
              <a:rPr lang="en-IN" altLang="en-US" sz="4000" dirty="0">
                <a:latin typeface="Times New Roman" panose="02020603050405020304" pitchFamily="18" charset="0"/>
                <a:cs typeface="Times New Roman" panose="02020603050405020304" pitchFamily="18" charset="0"/>
              </a:rPr>
              <a:t>of</a:t>
            </a:r>
            <a:r>
              <a:rPr lang="en-US" altLang="en-US" sz="4000" dirty="0">
                <a:latin typeface="Times New Roman" panose="02020603050405020304" pitchFamily="18" charset="0"/>
                <a:cs typeface="Times New Roman" panose="02020603050405020304" pitchFamily="18" charset="0"/>
              </a:rPr>
              <a:t> </a:t>
            </a:r>
            <a:r>
              <a:rPr lang="en-IN" altLang="en-US" sz="4000" dirty="0">
                <a:latin typeface="Times New Roman" panose="02020603050405020304" pitchFamily="18" charset="0"/>
                <a:cs typeface="Times New Roman" panose="02020603050405020304" pitchFamily="18" charset="0"/>
              </a:rPr>
              <a:t>a</a:t>
            </a:r>
            <a:r>
              <a:rPr lang="en-US" altLang="en-US" sz="4000" dirty="0">
                <a:latin typeface="Times New Roman" panose="02020603050405020304" pitchFamily="18" charset="0"/>
                <a:cs typeface="Times New Roman" panose="02020603050405020304" pitchFamily="18" charset="0"/>
              </a:rPr>
              <a:t> CASE </a:t>
            </a:r>
            <a:r>
              <a:rPr lang="en-IN" altLang="en-US" sz="4000" dirty="0">
                <a:latin typeface="Times New Roman" panose="02020603050405020304" pitchFamily="18" charset="0"/>
                <a:cs typeface="Times New Roman" panose="02020603050405020304" pitchFamily="18" charset="0"/>
              </a:rPr>
              <a:t>Environment</a:t>
            </a:r>
          </a:p>
        </p:txBody>
      </p:sp>
      <p:sp>
        <p:nvSpPr>
          <p:cNvPr id="3" name="Content Placeholder 2"/>
          <p:cNvSpPr>
            <a:spLocks noGrp="1"/>
          </p:cNvSpPr>
          <p:nvPr>
            <p:ph idx="1"/>
          </p:nvPr>
        </p:nvSpPr>
        <p:spPr>
          <a:xfrm>
            <a:off x="609599" y="1196752"/>
            <a:ext cx="7924802" cy="4844611"/>
          </a:xfrm>
        </p:spPr>
        <p:txBody>
          <a:bodyPr>
            <a:normAutofit/>
          </a:bodyPr>
          <a:lstStyle/>
          <a:p>
            <a:r>
              <a:rPr lang="en-US" altLang="en-US" sz="2800" dirty="0">
                <a:latin typeface="Times New Roman" panose="02020603050405020304" pitchFamily="18" charset="0"/>
                <a:cs typeface="Times New Roman" panose="02020603050405020304" pitchFamily="18" charset="0"/>
              </a:rPr>
              <a:t>The architecture of a typical modern CASE environment is shown diagrammatically in</a:t>
            </a:r>
            <a:r>
              <a:rPr lang="en-IN" altLang="en-US" sz="2800" dirty="0">
                <a:latin typeface="Times New Roman" panose="02020603050405020304" pitchFamily="18" charset="0"/>
                <a:cs typeface="Times New Roman" panose="02020603050405020304" pitchFamily="18" charset="0"/>
              </a:rPr>
              <a:t> </a:t>
            </a:r>
            <a:r>
              <a:rPr lang="en-US" altLang="en-US" sz="2800" dirty="0">
                <a:latin typeface="Times New Roman" panose="02020603050405020304" pitchFamily="18" charset="0"/>
                <a:cs typeface="Times New Roman" panose="02020603050405020304" pitchFamily="18" charset="0"/>
              </a:rPr>
              <a:t>Figure 12.2. </a:t>
            </a:r>
          </a:p>
          <a:p>
            <a:r>
              <a:rPr lang="en-US" altLang="en-US" sz="2800" dirty="0">
                <a:latin typeface="Times New Roman" panose="02020603050405020304" pitchFamily="18" charset="0"/>
                <a:cs typeface="Times New Roman" panose="02020603050405020304" pitchFamily="18" charset="0"/>
              </a:rPr>
              <a:t>The important components of a modern CASE environment are user interface, tool set, object management system (OMS), and a repository</a:t>
            </a:r>
            <a:r>
              <a:rPr lang="en-US" altLang="en-US" dirty="0"/>
              <a:t>.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609600" y="404664"/>
            <a:ext cx="7850832" cy="1195536"/>
          </a:xfrm>
        </p:spPr>
        <p:txBody>
          <a:bodyPr>
            <a:normAutofit fontScale="90000"/>
          </a:bodyPr>
          <a:lstStyle/>
          <a:p>
            <a:r>
              <a:rPr lang="en-IN" altLang="en-US" sz="4000" dirty="0">
                <a:latin typeface="Times New Roman" panose="02020603050405020304" pitchFamily="18" charset="0"/>
                <a:cs typeface="Times New Roman" panose="02020603050405020304" pitchFamily="18" charset="0"/>
              </a:rPr>
              <a:t>Architecture of a modern CASE Environment</a:t>
            </a:r>
          </a:p>
        </p:txBody>
      </p:sp>
      <p:sp>
        <p:nvSpPr>
          <p:cNvPr id="5" name="Content Placeholder 4"/>
          <p:cNvSpPr>
            <a:spLocks noGrp="1"/>
          </p:cNvSpPr>
          <p:nvPr>
            <p:ph sz="half" idx="1"/>
          </p:nvPr>
        </p:nvSpPr>
        <p:spPr>
          <a:xfrm>
            <a:off x="457200" y="1600200"/>
            <a:ext cx="7402195" cy="4664710"/>
          </a:xfrm>
        </p:spPr>
        <p:txBody>
          <a:bodyPr/>
          <a:lstStyle/>
          <a:p>
            <a:endParaRPr lang="en-US" altLang="en-US" dirty="0">
              <a:sym typeface="+mn-ea"/>
            </a:endParaRPr>
          </a:p>
          <a:p>
            <a:endParaRPr lang="en-US" altLang="en-US" dirty="0">
              <a:sym typeface="+mn-ea"/>
            </a:endParaRPr>
          </a:p>
          <a:p>
            <a:endParaRPr lang="en-US" altLang="en-US" dirty="0">
              <a:sym typeface="+mn-ea"/>
            </a:endParaRPr>
          </a:p>
          <a:p>
            <a:endParaRPr lang="en-US" altLang="en-US" dirty="0">
              <a:sym typeface="+mn-ea"/>
            </a:endParaRPr>
          </a:p>
          <a:p>
            <a:endParaRPr lang="en-US" altLang="en-US" dirty="0">
              <a:sym typeface="+mn-ea"/>
            </a:endParaRPr>
          </a:p>
          <a:p>
            <a:endParaRPr lang="en-US" altLang="en-US" dirty="0">
              <a:sym typeface="+mn-ea"/>
            </a:endParaRPr>
          </a:p>
          <a:p>
            <a:endParaRPr lang="en-US" altLang="en-US" dirty="0">
              <a:sym typeface="+mn-ea"/>
            </a:endParaRPr>
          </a:p>
          <a:p>
            <a:r>
              <a:rPr lang="en-US" altLang="en-US" dirty="0">
                <a:sym typeface="+mn-ea"/>
              </a:rPr>
              <a:t>Let us examine the</a:t>
            </a:r>
            <a:r>
              <a:rPr lang="en-IN" altLang="en-US" dirty="0">
                <a:sym typeface="+mn-ea"/>
              </a:rPr>
              <a:t> </a:t>
            </a:r>
            <a:r>
              <a:rPr lang="en-US" altLang="en-US" dirty="0">
                <a:sym typeface="+mn-ea"/>
              </a:rPr>
              <a:t>other components of a CASE environment.</a:t>
            </a:r>
            <a:endParaRPr lang="en-US" dirty="0"/>
          </a:p>
        </p:txBody>
      </p:sp>
      <p:pic>
        <p:nvPicPr>
          <p:cNvPr id="6" name="Content Placeholder 5"/>
          <p:cNvPicPr>
            <a:picLocks noGrp="1" noChangeAspect="1"/>
          </p:cNvPicPr>
          <p:nvPr>
            <p:ph sz="half" idx="2"/>
          </p:nvPr>
        </p:nvPicPr>
        <p:blipFill>
          <a:blip r:embed="rId2"/>
          <a:stretch>
            <a:fillRect/>
          </a:stretch>
        </p:blipFill>
        <p:spPr>
          <a:xfrm>
            <a:off x="899160" y="1844675"/>
            <a:ext cx="6148070" cy="340233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1"/>
          <p:cNvSpPr>
            <a:spLocks noGrp="1" noChangeArrowheads="1"/>
          </p:cNvSpPr>
          <p:nvPr>
            <p:ph type="title"/>
          </p:nvPr>
        </p:nvSpPr>
        <p:spPr>
          <a:xfrm>
            <a:off x="406400" y="228600"/>
            <a:ext cx="7770813" cy="1141413"/>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chor="ctr">
            <a:normAutofit/>
          </a:bodyPr>
          <a:lstStyle/>
          <a:p>
            <a:pPr>
              <a:spcBef>
                <a:spcPts val="1000"/>
              </a:spcBef>
            </a:pPr>
            <a:r>
              <a:rPr lang="en-GB" sz="4000" b="1" dirty="0">
                <a:latin typeface="Times New Roman" panose="02020603050405020304" pitchFamily="18" charset="0"/>
                <a:cs typeface="Times New Roman" panose="02020603050405020304" pitchFamily="18" charset="0"/>
              </a:rPr>
              <a:t>CASE and Its Scope</a:t>
            </a:r>
          </a:p>
        </p:txBody>
      </p:sp>
      <p:sp>
        <p:nvSpPr>
          <p:cNvPr id="55298" name="Rectangle 2"/>
          <p:cNvSpPr>
            <a:spLocks noGrp="1" noChangeArrowheads="1"/>
          </p:cNvSpPr>
          <p:nvPr>
            <p:ph idx="1"/>
          </p:nvPr>
        </p:nvSpPr>
        <p:spPr>
          <a:xfrm>
            <a:off x="685800" y="1447800"/>
            <a:ext cx="7770813" cy="4295775"/>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ormAutofit/>
          </a:bodyPr>
          <a:lstStyle/>
          <a:p>
            <a:pPr>
              <a:spcBef>
                <a:spcPts val="800"/>
              </a:spcBef>
            </a:pPr>
            <a:r>
              <a:rPr lang="en-GB" sz="3200" dirty="0">
                <a:latin typeface="Times New Roman" panose="02020603050405020304" pitchFamily="18" charset="0"/>
                <a:cs typeface="Times New Roman" panose="02020603050405020304" pitchFamily="18" charset="0"/>
              </a:rPr>
              <a:t>Some CASE tools assist in phase-related tasks: </a:t>
            </a:r>
          </a:p>
          <a:p>
            <a:pPr lvl="1">
              <a:spcBef>
                <a:spcPts val="725"/>
              </a:spcBef>
            </a:pPr>
            <a:r>
              <a:rPr lang="en-GB" sz="3200" dirty="0">
                <a:latin typeface="Times New Roman" panose="02020603050405020304" pitchFamily="18" charset="0"/>
                <a:cs typeface="Times New Roman" panose="02020603050405020304" pitchFamily="18" charset="0"/>
              </a:rPr>
              <a:t>specification, structured analysis, design, coding, testing, etc.</a:t>
            </a:r>
          </a:p>
          <a:p>
            <a:pPr>
              <a:spcBef>
                <a:spcPts val="1000"/>
              </a:spcBef>
            </a:pPr>
            <a:r>
              <a:rPr lang="en-GB" sz="3200" dirty="0">
                <a:latin typeface="Times New Roman" panose="02020603050405020304" pitchFamily="18" charset="0"/>
                <a:cs typeface="Times New Roman" panose="02020603050405020304" pitchFamily="18" charset="0"/>
              </a:rPr>
              <a:t>Other tools help non-phase activities:</a:t>
            </a:r>
          </a:p>
          <a:p>
            <a:pPr lvl="1">
              <a:spcBef>
                <a:spcPct val="0"/>
              </a:spcBef>
            </a:pPr>
            <a:r>
              <a:rPr lang="en-GB" sz="3200" dirty="0">
                <a:latin typeface="Times New Roman" panose="02020603050405020304" pitchFamily="18" charset="0"/>
                <a:cs typeface="Times New Roman" panose="02020603050405020304" pitchFamily="18" charset="0"/>
              </a:rPr>
              <a:t>project management and configuration management. </a:t>
            </a:r>
          </a:p>
        </p:txBody>
      </p:sp>
      <p:sp>
        <p:nvSpPr>
          <p:cNvPr id="6" name="Slide Number Placeholder 5"/>
          <p:cNvSpPr>
            <a:spLocks noGrp="1"/>
          </p:cNvSpPr>
          <p:nvPr>
            <p:ph type="sldNum" sz="quarter" idx="12"/>
          </p:nvPr>
        </p:nvSpPr>
        <p:spPr/>
        <p:txBody>
          <a:bodyPr/>
          <a:lstStyle/>
          <a:p>
            <a:fld id="{2CE15803-59E5-484B-B759-CF338C04A699}" type="slidenum">
              <a:rPr lang="en-US"/>
              <a:t>4</a:t>
            </a:fld>
            <a:endParaRPr 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803176"/>
          </a:xfrm>
        </p:spPr>
        <p:txBody>
          <a:bodyPr>
            <a:normAutofit/>
          </a:bodyPr>
          <a:lstStyle/>
          <a:p>
            <a:r>
              <a:rPr lang="en-US" altLang="en-US" sz="4000" b="1" dirty="0">
                <a:latin typeface="Times New Roman" panose="02020603050405020304" pitchFamily="18" charset="0"/>
                <a:cs typeface="Times New Roman" panose="02020603050405020304" pitchFamily="18" charset="0"/>
              </a:rPr>
              <a:t>User interface</a:t>
            </a:r>
          </a:p>
        </p:txBody>
      </p:sp>
      <p:sp>
        <p:nvSpPr>
          <p:cNvPr id="3" name="Content Placeholder 2"/>
          <p:cNvSpPr>
            <a:spLocks noGrp="1"/>
          </p:cNvSpPr>
          <p:nvPr>
            <p:ph idx="1"/>
          </p:nvPr>
        </p:nvSpPr>
        <p:spPr>
          <a:xfrm>
            <a:off x="609598" y="1628800"/>
            <a:ext cx="7202761" cy="4412563"/>
          </a:xfrm>
        </p:spPr>
        <p:txBody>
          <a:bodyPr>
            <a:normAutofit/>
          </a:bodyPr>
          <a:lstStyle/>
          <a:p>
            <a:pPr algn="just"/>
            <a:r>
              <a:rPr lang="en-US" altLang="en-US" sz="2800" dirty="0">
                <a:latin typeface="Times New Roman" panose="02020603050405020304" pitchFamily="18" charset="0"/>
                <a:cs typeface="Times New Roman" panose="02020603050405020304" pitchFamily="18" charset="0"/>
              </a:rPr>
              <a:t>The user interface provides a consistent framework for accessing the different tools thus</a:t>
            </a:r>
            <a:r>
              <a:rPr lang="en-IN" altLang="en-US" sz="2800" dirty="0">
                <a:latin typeface="Times New Roman" panose="02020603050405020304" pitchFamily="18" charset="0"/>
                <a:cs typeface="Times New Roman" panose="02020603050405020304" pitchFamily="18" charset="0"/>
              </a:rPr>
              <a:t> </a:t>
            </a:r>
            <a:r>
              <a:rPr lang="en-US" altLang="en-US" sz="2800" dirty="0">
                <a:latin typeface="Times New Roman" panose="02020603050405020304" pitchFamily="18" charset="0"/>
                <a:cs typeface="Times New Roman" panose="02020603050405020304" pitchFamily="18" charset="0"/>
              </a:rPr>
              <a:t>making it easier for the users to interact with the different tools and reducing the overhead</a:t>
            </a:r>
            <a:r>
              <a:rPr lang="en-IN" altLang="en-US" sz="2800" dirty="0">
                <a:latin typeface="Times New Roman" panose="02020603050405020304" pitchFamily="18" charset="0"/>
                <a:cs typeface="Times New Roman" panose="02020603050405020304" pitchFamily="18" charset="0"/>
              </a:rPr>
              <a:t> </a:t>
            </a:r>
            <a:r>
              <a:rPr lang="en-US" altLang="en-US" sz="2800" dirty="0">
                <a:latin typeface="Times New Roman" panose="02020603050405020304" pitchFamily="18" charset="0"/>
                <a:cs typeface="Times New Roman" panose="02020603050405020304" pitchFamily="18" charset="0"/>
              </a:rPr>
              <a:t>of learning how the different tools are used.</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3" y="116632"/>
            <a:ext cx="9073008" cy="1296144"/>
          </a:xfrm>
        </p:spPr>
        <p:txBody>
          <a:bodyPr>
            <a:noAutofit/>
          </a:bodyPr>
          <a:lstStyle/>
          <a:p>
            <a:r>
              <a:rPr lang="en-US" altLang="en-US" sz="4000" b="1" dirty="0">
                <a:latin typeface="Times New Roman" panose="02020603050405020304" pitchFamily="18" charset="0"/>
                <a:cs typeface="Times New Roman" panose="02020603050405020304" pitchFamily="18" charset="0"/>
              </a:rPr>
              <a:t>Object management system and repository</a:t>
            </a:r>
          </a:p>
        </p:txBody>
      </p:sp>
      <p:sp>
        <p:nvSpPr>
          <p:cNvPr id="3" name="Content Placeholder 2"/>
          <p:cNvSpPr>
            <a:spLocks noGrp="1"/>
          </p:cNvSpPr>
          <p:nvPr>
            <p:ph idx="1"/>
          </p:nvPr>
        </p:nvSpPr>
        <p:spPr>
          <a:xfrm>
            <a:off x="609598" y="1268760"/>
            <a:ext cx="8210874" cy="5904656"/>
          </a:xfrm>
        </p:spPr>
        <p:txBody>
          <a:bodyPr>
            <a:noAutofit/>
          </a:bodyPr>
          <a:lstStyle/>
          <a:p>
            <a:pPr algn="just"/>
            <a:r>
              <a:rPr lang="en-US" altLang="en-US" sz="2400" dirty="0">
                <a:latin typeface="Times New Roman" panose="02020603050405020304" pitchFamily="18" charset="0"/>
                <a:cs typeface="Times New Roman" panose="02020603050405020304" pitchFamily="18" charset="0"/>
              </a:rPr>
              <a:t>Different case tools represent the software product as a set of entities such as specification,</a:t>
            </a:r>
            <a:r>
              <a:rPr lang="en-IN" altLang="en-US" sz="2400"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design, text data, project plan, etc.</a:t>
            </a:r>
          </a:p>
          <a:p>
            <a:pPr algn="just"/>
            <a:r>
              <a:rPr lang="en-US" altLang="en-US" sz="2400" dirty="0">
                <a:latin typeface="Times New Roman" panose="02020603050405020304" pitchFamily="18" charset="0"/>
                <a:cs typeface="Times New Roman" panose="02020603050405020304" pitchFamily="18" charset="0"/>
              </a:rPr>
              <a:t>The object management system maps these logical entities into the underlying storage management system (repository). </a:t>
            </a:r>
          </a:p>
          <a:p>
            <a:pPr algn="just"/>
            <a:r>
              <a:rPr lang="en-US" altLang="en-US" sz="2400" dirty="0">
                <a:latin typeface="Times New Roman" panose="02020603050405020304" pitchFamily="18" charset="0"/>
                <a:cs typeface="Times New Roman" panose="02020603050405020304" pitchFamily="18" charset="0"/>
              </a:rPr>
              <a:t>The commercial relational database management systems are geared towards supporting large volumes of information structured as simple relatively short records. </a:t>
            </a:r>
          </a:p>
          <a:p>
            <a:pPr algn="just"/>
            <a:r>
              <a:rPr lang="en-US" altLang="en-US" sz="2400" dirty="0">
                <a:latin typeface="Times New Roman" panose="02020603050405020304" pitchFamily="18" charset="0"/>
                <a:cs typeface="Times New Roman" panose="02020603050405020304" pitchFamily="18" charset="0"/>
              </a:rPr>
              <a:t>There are a few types of entities</a:t>
            </a:r>
            <a:r>
              <a:rPr lang="en-IN" altLang="en-US" sz="2400"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but large number of instances. </a:t>
            </a:r>
          </a:p>
          <a:p>
            <a:pPr algn="just"/>
            <a:r>
              <a:rPr lang="en-US" altLang="en-US" sz="2400" dirty="0">
                <a:latin typeface="Times New Roman" panose="02020603050405020304" pitchFamily="18" charset="0"/>
                <a:cs typeface="Times New Roman" panose="02020603050405020304" pitchFamily="18" charset="0"/>
              </a:rPr>
              <a:t>By contrast, CASE tools create a large number of entities and relation types with perhaps a few instances of each. </a:t>
            </a:r>
          </a:p>
          <a:p>
            <a:pPr algn="just"/>
            <a:r>
              <a:rPr lang="en-US" altLang="en-US" sz="2400" dirty="0">
                <a:latin typeface="Times New Roman" panose="02020603050405020304" pitchFamily="18" charset="0"/>
                <a:cs typeface="Times New Roman" panose="02020603050405020304" pitchFamily="18" charset="0"/>
              </a:rPr>
              <a:t>Thus, the object management system takes care of appropriately mapping these entities into the underlying storage management system.</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Rectangle 1"/>
          <p:cNvSpPr>
            <a:spLocks noGrp="1" noChangeArrowheads="1"/>
          </p:cNvSpPr>
          <p:nvPr>
            <p:ph type="title"/>
          </p:nvPr>
        </p:nvSpPr>
        <p:spPr>
          <a:xfrm>
            <a:off x="406400" y="228600"/>
            <a:ext cx="7770813" cy="1141413"/>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chor="ctr">
            <a:normAutofit/>
          </a:bodyPr>
          <a:lstStyle/>
          <a:p>
            <a:pPr>
              <a:spcBef>
                <a:spcPts val="1350"/>
              </a:spcBef>
            </a:pPr>
            <a:r>
              <a:rPr lang="en-GB" sz="4000" b="1" dirty="0">
                <a:latin typeface="Times New Roman" panose="02020603050405020304" pitchFamily="18" charset="0"/>
                <a:cs typeface="Times New Roman" panose="02020603050405020304" pitchFamily="18" charset="0"/>
              </a:rPr>
              <a:t>Summary</a:t>
            </a:r>
          </a:p>
        </p:txBody>
      </p:sp>
      <p:sp>
        <p:nvSpPr>
          <p:cNvPr id="95234" name="Rectangle 2"/>
          <p:cNvSpPr>
            <a:spLocks noGrp="1" noChangeArrowheads="1"/>
          </p:cNvSpPr>
          <p:nvPr>
            <p:ph idx="1"/>
          </p:nvPr>
        </p:nvSpPr>
        <p:spPr>
          <a:xfrm>
            <a:off x="685800" y="1447800"/>
            <a:ext cx="8134672" cy="4478338"/>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ormAutofit lnSpcReduction="10000"/>
          </a:bodyPr>
          <a:lstStyle/>
          <a:p>
            <a:pPr>
              <a:spcBef>
                <a:spcPts val="800"/>
              </a:spcBef>
            </a:pPr>
            <a:r>
              <a:rPr lang="en-GB" sz="2800" dirty="0">
                <a:latin typeface="Times New Roman" panose="02020603050405020304" pitchFamily="18" charset="0"/>
                <a:cs typeface="Times New Roman" panose="02020603050405020304" pitchFamily="18" charset="0"/>
              </a:rPr>
              <a:t>We discussed important features of present-day CASE tools: </a:t>
            </a:r>
          </a:p>
          <a:p>
            <a:pPr lvl="1">
              <a:spcBef>
                <a:spcPts val="725"/>
              </a:spcBef>
            </a:pPr>
            <a:r>
              <a:rPr lang="en-GB" sz="2800" dirty="0">
                <a:latin typeface="Times New Roman" panose="02020603050405020304" pitchFamily="18" charset="0"/>
                <a:cs typeface="Times New Roman" panose="02020603050405020304" pitchFamily="18" charset="0"/>
              </a:rPr>
              <a:t>and the emerging trends. </a:t>
            </a:r>
          </a:p>
          <a:p>
            <a:pPr>
              <a:spcBef>
                <a:spcPts val="800"/>
              </a:spcBef>
            </a:pPr>
            <a:r>
              <a:rPr lang="en-GB" sz="2800" dirty="0">
                <a:latin typeface="Times New Roman" panose="02020603050405020304" pitchFamily="18" charset="0"/>
                <a:cs typeface="Times New Roman" panose="02020603050405020304" pitchFamily="18" charset="0"/>
              </a:rPr>
              <a:t>Use of CASE tools is indispensable for large software projects: </a:t>
            </a:r>
          </a:p>
          <a:p>
            <a:pPr lvl="1">
              <a:spcBef>
                <a:spcPts val="725"/>
              </a:spcBef>
            </a:pPr>
            <a:r>
              <a:rPr lang="en-GB" sz="2800" dirty="0">
                <a:latin typeface="Times New Roman" panose="02020603050405020304" pitchFamily="18" charset="0"/>
                <a:cs typeface="Times New Roman" panose="02020603050405020304" pitchFamily="18" charset="0"/>
              </a:rPr>
              <a:t>where a team of software engineers work together. </a:t>
            </a:r>
          </a:p>
          <a:p>
            <a:pPr>
              <a:spcBef>
                <a:spcPts val="1000"/>
              </a:spcBef>
            </a:pPr>
            <a:r>
              <a:rPr lang="en-GB" sz="2800" dirty="0">
                <a:latin typeface="Times New Roman" panose="02020603050405020304" pitchFamily="18" charset="0"/>
                <a:cs typeface="Times New Roman" panose="02020603050405020304" pitchFamily="18" charset="0"/>
              </a:rPr>
              <a:t>The trend is now towards:</a:t>
            </a:r>
          </a:p>
          <a:p>
            <a:pPr lvl="1">
              <a:spcBef>
                <a:spcPts val="890"/>
              </a:spcBef>
            </a:pPr>
            <a:r>
              <a:rPr lang="en-GB" sz="2800" dirty="0">
                <a:latin typeface="Times New Roman" panose="02020603050405020304" pitchFamily="18" charset="0"/>
                <a:cs typeface="Times New Roman" panose="02020603050405020304" pitchFamily="18" charset="0"/>
              </a:rPr>
              <a:t> distributed workstation-based CASE tools. </a:t>
            </a:r>
          </a:p>
          <a:p>
            <a:pPr>
              <a:spcBef>
                <a:spcPts val="1000"/>
              </a:spcBef>
            </a:pPr>
            <a:r>
              <a:rPr lang="en-GB" sz="2800" dirty="0">
                <a:latin typeface="Times New Roman" panose="02020603050405020304" pitchFamily="18" charset="0"/>
                <a:cs typeface="Times New Roman" panose="02020603050405020304" pitchFamily="18" charset="0"/>
              </a:rPr>
              <a:t>We discussed some  desirable features of CASE tools.</a:t>
            </a:r>
          </a:p>
          <a:p>
            <a:pPr lvl="1">
              <a:spcBef>
                <a:spcPts val="725"/>
              </a:spcBef>
            </a:pPr>
            <a:endParaRPr lang="en-GB" sz="2800" dirty="0">
              <a:latin typeface="Times New Roman" panose="02020603050405020304" pitchFamily="18" charset="0"/>
              <a:cs typeface="Times New Roman" panose="02020603050405020304" pitchFamily="18" charset="0"/>
            </a:endParaRPr>
          </a:p>
        </p:txBody>
      </p:sp>
      <p:sp>
        <p:nvSpPr>
          <p:cNvPr id="6" name="Slide Number Placeholder 5"/>
          <p:cNvSpPr>
            <a:spLocks noGrp="1"/>
          </p:cNvSpPr>
          <p:nvPr>
            <p:ph type="sldNum" sz="quarter" idx="12"/>
          </p:nvPr>
        </p:nvSpPr>
        <p:spPr/>
        <p:txBody>
          <a:bodyPr/>
          <a:lstStyle/>
          <a:p>
            <a:fld id="{493011DE-103E-4A5B-8FDC-1D896D3E66E0}" type="slidenum">
              <a:rPr lang="en-US"/>
              <a:t>42</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1"/>
          <p:cNvSpPr>
            <a:spLocks noGrp="1" noChangeArrowheads="1"/>
          </p:cNvSpPr>
          <p:nvPr>
            <p:ph type="title"/>
          </p:nvPr>
        </p:nvSpPr>
        <p:spPr>
          <a:xfrm>
            <a:off x="406400" y="228601"/>
            <a:ext cx="7770813" cy="824136"/>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chor="ctr">
            <a:normAutofit/>
          </a:bodyPr>
          <a:lstStyle/>
          <a:p>
            <a:pPr>
              <a:spcBef>
                <a:spcPts val="1000"/>
              </a:spcBef>
            </a:pPr>
            <a:r>
              <a:rPr lang="en-GB" sz="4000" b="1" dirty="0">
                <a:latin typeface="Times New Roman" panose="02020603050405020304" pitchFamily="18" charset="0"/>
                <a:cs typeface="Times New Roman" panose="02020603050405020304" pitchFamily="18" charset="0"/>
              </a:rPr>
              <a:t>Objectives  of CASE </a:t>
            </a:r>
          </a:p>
        </p:txBody>
      </p:sp>
      <p:sp>
        <p:nvSpPr>
          <p:cNvPr id="56322" name="Rectangle 2"/>
          <p:cNvSpPr>
            <a:spLocks noGrp="1" noChangeArrowheads="1"/>
          </p:cNvSpPr>
          <p:nvPr>
            <p:ph idx="1"/>
          </p:nvPr>
        </p:nvSpPr>
        <p:spPr>
          <a:xfrm>
            <a:off x="609598" y="1340768"/>
            <a:ext cx="8138865" cy="4700595"/>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lstStyle/>
          <a:p>
            <a:pPr>
              <a:spcBef>
                <a:spcPts val="1000"/>
              </a:spcBef>
            </a:pPr>
            <a:r>
              <a:rPr lang="en-GB" sz="2800" dirty="0">
                <a:latin typeface="Times New Roman" panose="02020603050405020304" pitchFamily="18" charset="0"/>
                <a:cs typeface="Times New Roman" panose="02020603050405020304" pitchFamily="18" charset="0"/>
              </a:rPr>
              <a:t>To increase productivity</a:t>
            </a:r>
          </a:p>
          <a:p>
            <a:pPr>
              <a:spcBef>
                <a:spcPts val="1000"/>
              </a:spcBef>
            </a:pPr>
            <a:r>
              <a:rPr lang="en-GB" sz="2800" dirty="0">
                <a:latin typeface="Times New Roman" panose="02020603050405020304" pitchFamily="18" charset="0"/>
                <a:cs typeface="Times New Roman" panose="02020603050405020304" pitchFamily="18" charset="0"/>
              </a:rPr>
              <a:t>To help produce better quality software at lower cost.</a:t>
            </a:r>
          </a:p>
          <a:p>
            <a:pPr>
              <a:spcBef>
                <a:spcPts val="1000"/>
              </a:spcBef>
            </a:pPr>
            <a:endParaRPr lang="en-GB" sz="4400" dirty="0"/>
          </a:p>
        </p:txBody>
      </p:sp>
      <p:sp>
        <p:nvSpPr>
          <p:cNvPr id="6" name="Slide Number Placeholder 5"/>
          <p:cNvSpPr>
            <a:spLocks noGrp="1"/>
          </p:cNvSpPr>
          <p:nvPr>
            <p:ph type="sldNum" sz="quarter" idx="12"/>
          </p:nvPr>
        </p:nvSpPr>
        <p:spPr/>
        <p:txBody>
          <a:bodyPr/>
          <a:lstStyle/>
          <a:p>
            <a:fld id="{BD164185-B460-4EB8-8350-FBFEAB1B7441}" type="slidenum">
              <a:rPr lang="en-US"/>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1"/>
          <p:cNvSpPr>
            <a:spLocks noGrp="1" noChangeArrowheads="1"/>
          </p:cNvSpPr>
          <p:nvPr>
            <p:ph type="title"/>
          </p:nvPr>
        </p:nvSpPr>
        <p:spPr>
          <a:xfrm>
            <a:off x="406400" y="228600"/>
            <a:ext cx="7770813" cy="1141413"/>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chor="ctr">
            <a:normAutofit/>
          </a:bodyPr>
          <a:lstStyle/>
          <a:p>
            <a:pPr>
              <a:spcBef>
                <a:spcPts val="1000"/>
              </a:spcBef>
            </a:pPr>
            <a:r>
              <a:rPr lang="en-GB" sz="4000" b="1" dirty="0">
                <a:latin typeface="Times New Roman" panose="02020603050405020304" pitchFamily="18" charset="0"/>
                <a:cs typeface="Times New Roman" panose="02020603050405020304" pitchFamily="18" charset="0"/>
              </a:rPr>
              <a:t>CASE Environment</a:t>
            </a:r>
          </a:p>
        </p:txBody>
      </p:sp>
      <p:sp>
        <p:nvSpPr>
          <p:cNvPr id="57346" name="Rectangle 2"/>
          <p:cNvSpPr>
            <a:spLocks noGrp="1" noChangeArrowheads="1"/>
          </p:cNvSpPr>
          <p:nvPr>
            <p:ph idx="1"/>
          </p:nvPr>
        </p:nvSpPr>
        <p:spPr>
          <a:xfrm>
            <a:off x="609598" y="1370014"/>
            <a:ext cx="7994849" cy="4671350"/>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ormAutofit/>
          </a:bodyPr>
          <a:lstStyle/>
          <a:p>
            <a:pPr algn="just"/>
            <a:r>
              <a:rPr lang="en-US" sz="2400" b="0" i="0" u="none" strike="noStrike" baseline="0" dirty="0">
                <a:latin typeface="PalatinoLinotype-Roman"/>
              </a:rPr>
              <a:t>Although individual CASE tools are useful, the true power of a tool set can be realized only when these set of tools are integrated into a common framework or environment. </a:t>
            </a:r>
          </a:p>
          <a:p>
            <a:pPr algn="just"/>
            <a:r>
              <a:rPr lang="en-US" sz="2400" b="0" i="0" u="none" strike="noStrike" baseline="0" dirty="0">
                <a:latin typeface="PalatinoLinotype-Roman"/>
              </a:rPr>
              <a:t>If the different CASE tools are not integrated, then the data generated by one tool would have to input to the other tools. This may also involve format conversions as the tools developed by different vendors are likely to use different formats. This results in additional effort of exporting data from one tool and importing to another. Also, many tools do not allow exporting data and maintain the data </a:t>
            </a:r>
            <a:r>
              <a:rPr lang="en-IN" sz="2400" b="0" i="0" u="none" strike="noStrike" baseline="0" dirty="0">
                <a:latin typeface="PalatinoLinotype-Roman"/>
              </a:rPr>
              <a:t>in proprietary formats.</a:t>
            </a:r>
            <a:endParaRPr lang="en-GB" sz="2400" dirty="0">
              <a:solidFill>
                <a:srgbClr val="0000CC"/>
              </a:solidFill>
              <a:latin typeface="Times New Roman" panose="02020603050405020304" pitchFamily="18" charset="0"/>
              <a:cs typeface="Times New Roman" panose="02020603050405020304" pitchFamily="18" charset="0"/>
            </a:endParaRPr>
          </a:p>
        </p:txBody>
      </p:sp>
      <p:sp>
        <p:nvSpPr>
          <p:cNvPr id="6" name="Slide Number Placeholder 5"/>
          <p:cNvSpPr>
            <a:spLocks noGrp="1"/>
          </p:cNvSpPr>
          <p:nvPr>
            <p:ph type="sldNum" sz="quarter" idx="12"/>
          </p:nvPr>
        </p:nvSpPr>
        <p:spPr/>
        <p:txBody>
          <a:bodyPr/>
          <a:lstStyle/>
          <a:p>
            <a:fld id="{D2220214-D56F-4923-985B-1A733693EC6C}" type="slidenum">
              <a:rPr lang="en-US"/>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1"/>
          <p:cNvSpPr>
            <a:spLocks noGrp="1" noChangeArrowheads="1"/>
          </p:cNvSpPr>
          <p:nvPr>
            <p:ph type="title"/>
          </p:nvPr>
        </p:nvSpPr>
        <p:spPr>
          <a:xfrm>
            <a:off x="406400" y="228600"/>
            <a:ext cx="7770813" cy="1141413"/>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chor="ctr"/>
          <a:lstStyle/>
          <a:p>
            <a:pPr>
              <a:spcBef>
                <a:spcPts val="1000"/>
              </a:spcBef>
            </a:pPr>
            <a:r>
              <a:rPr lang="en-GB" sz="4400"/>
              <a:t>CASE Environment</a:t>
            </a:r>
          </a:p>
        </p:txBody>
      </p:sp>
      <p:sp>
        <p:nvSpPr>
          <p:cNvPr id="58370" name="Rectangle 2"/>
          <p:cNvSpPr>
            <a:spLocks noGrp="1" noChangeArrowheads="1"/>
          </p:cNvSpPr>
          <p:nvPr>
            <p:ph idx="1"/>
          </p:nvPr>
        </p:nvSpPr>
        <p:spPr>
          <a:xfrm>
            <a:off x="685800" y="1371600"/>
            <a:ext cx="7770813" cy="4146550"/>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ormAutofit/>
          </a:bodyPr>
          <a:lstStyle/>
          <a:p>
            <a:pPr>
              <a:spcBef>
                <a:spcPts val="890"/>
              </a:spcBef>
            </a:pPr>
            <a:r>
              <a:rPr lang="en-GB" sz="2800" dirty="0">
                <a:latin typeface="Times New Roman" panose="02020603050405020304" pitchFamily="18" charset="0"/>
                <a:cs typeface="Times New Roman" panose="02020603050405020304" pitchFamily="18" charset="0"/>
              </a:rPr>
              <a:t>Tools covering different stages of life cycle share information (data):</a:t>
            </a:r>
          </a:p>
          <a:p>
            <a:pPr lvl="1">
              <a:spcBef>
                <a:spcPts val="800"/>
              </a:spcBef>
            </a:pPr>
            <a:r>
              <a:rPr lang="en-GB" sz="2800" dirty="0">
                <a:latin typeface="Times New Roman" panose="02020603050405020304" pitchFamily="18" charset="0"/>
                <a:cs typeface="Times New Roman" panose="02020603050405020304" pitchFamily="18" charset="0"/>
              </a:rPr>
              <a:t>they should  integrate through some central repository (store)</a:t>
            </a:r>
          </a:p>
          <a:p>
            <a:pPr lvl="1">
              <a:spcBef>
                <a:spcPts val="800"/>
              </a:spcBef>
            </a:pPr>
            <a:r>
              <a:rPr lang="en-GB" sz="2800" dirty="0">
                <a:latin typeface="Times New Roman" panose="02020603050405020304" pitchFamily="18" charset="0"/>
                <a:cs typeface="Times New Roman" panose="02020603050405020304" pitchFamily="18" charset="0"/>
              </a:rPr>
              <a:t>consistent view of development information.</a:t>
            </a:r>
          </a:p>
        </p:txBody>
      </p:sp>
      <p:sp>
        <p:nvSpPr>
          <p:cNvPr id="6" name="Slide Number Placeholder 5"/>
          <p:cNvSpPr>
            <a:spLocks noGrp="1"/>
          </p:cNvSpPr>
          <p:nvPr>
            <p:ph type="sldNum" sz="quarter" idx="12"/>
          </p:nvPr>
        </p:nvSpPr>
        <p:spPr/>
        <p:txBody>
          <a:bodyPr/>
          <a:lstStyle/>
          <a:p>
            <a:fld id="{6A8C137D-9AAE-45D2-A758-6BF0F85B8203}" type="slidenum">
              <a:rPr lang="en-US"/>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1"/>
          <p:cNvSpPr>
            <a:spLocks noGrp="1" noChangeArrowheads="1"/>
          </p:cNvSpPr>
          <p:nvPr>
            <p:ph type="title"/>
          </p:nvPr>
        </p:nvSpPr>
        <p:spPr>
          <a:xfrm>
            <a:off x="406400" y="228600"/>
            <a:ext cx="7770813" cy="1141413"/>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chor="ctr">
            <a:normAutofit/>
          </a:bodyPr>
          <a:lstStyle/>
          <a:p>
            <a:pPr>
              <a:spcBef>
                <a:spcPts val="1000"/>
              </a:spcBef>
            </a:pPr>
            <a:r>
              <a:rPr lang="en-GB" sz="4000" b="1" dirty="0">
                <a:latin typeface="Times New Roman" panose="02020603050405020304" pitchFamily="18" charset="0"/>
                <a:cs typeface="Times New Roman" panose="02020603050405020304" pitchFamily="18" charset="0"/>
              </a:rPr>
              <a:t>CASE Environment</a:t>
            </a:r>
          </a:p>
        </p:txBody>
      </p:sp>
      <p:sp>
        <p:nvSpPr>
          <p:cNvPr id="59394" name="Rectangle 2"/>
          <p:cNvSpPr>
            <a:spLocks noGrp="1" noChangeArrowheads="1"/>
          </p:cNvSpPr>
          <p:nvPr>
            <p:ph idx="1"/>
          </p:nvPr>
        </p:nvSpPr>
        <p:spPr>
          <a:xfrm>
            <a:off x="685800" y="1371600"/>
            <a:ext cx="7770813" cy="5064125"/>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ormAutofit/>
          </a:bodyPr>
          <a:lstStyle/>
          <a:p>
            <a:pPr>
              <a:spcBef>
                <a:spcPts val="1000"/>
              </a:spcBef>
            </a:pPr>
            <a:r>
              <a:rPr lang="en-GB" sz="2800" dirty="0">
                <a:latin typeface="Times New Roman" panose="02020603050405020304" pitchFamily="18" charset="0"/>
                <a:cs typeface="Times New Roman" panose="02020603050405020304" pitchFamily="18" charset="0"/>
              </a:rPr>
              <a:t>The central repository is the </a:t>
            </a:r>
            <a:r>
              <a:rPr lang="en-GB" sz="2800" u="sng" dirty="0">
                <a:solidFill>
                  <a:srgbClr val="0000CC"/>
                </a:solidFill>
                <a:latin typeface="Times New Roman" panose="02020603050405020304" pitchFamily="18" charset="0"/>
                <a:cs typeface="Times New Roman" panose="02020603050405020304" pitchFamily="18" charset="0"/>
              </a:rPr>
              <a:t>data dictionary</a:t>
            </a:r>
            <a:r>
              <a:rPr lang="en-GB" sz="2800" dirty="0">
                <a:latin typeface="Times New Roman" panose="02020603050405020304" pitchFamily="18" charset="0"/>
                <a:cs typeface="Times New Roman" panose="02020603050405020304" pitchFamily="18" charset="0"/>
              </a:rPr>
              <a:t>:</a:t>
            </a:r>
          </a:p>
          <a:p>
            <a:pPr lvl="1">
              <a:spcBef>
                <a:spcPts val="890"/>
              </a:spcBef>
            </a:pPr>
            <a:r>
              <a:rPr lang="en-GB" sz="2800" dirty="0">
                <a:latin typeface="Times New Roman" panose="02020603050405020304" pitchFamily="18" charset="0"/>
                <a:cs typeface="Times New Roman" panose="02020603050405020304" pitchFamily="18" charset="0"/>
              </a:rPr>
              <a:t>contains definition of all composite and elementary data items.</a:t>
            </a:r>
          </a:p>
          <a:p>
            <a:pPr lvl="1">
              <a:spcBef>
                <a:spcPts val="890"/>
              </a:spcBef>
            </a:pPr>
            <a:r>
              <a:rPr lang="en-GB" sz="2800" dirty="0">
                <a:latin typeface="Times New Roman" panose="02020603050405020304" pitchFamily="18" charset="0"/>
                <a:cs typeface="Times New Roman" panose="02020603050405020304" pitchFamily="18" charset="0"/>
              </a:rPr>
              <a:t>through this repository all CASE  tools  share information. </a:t>
            </a:r>
          </a:p>
        </p:txBody>
      </p:sp>
      <p:sp>
        <p:nvSpPr>
          <p:cNvPr id="6" name="Slide Number Placeholder 5"/>
          <p:cNvSpPr>
            <a:spLocks noGrp="1"/>
          </p:cNvSpPr>
          <p:nvPr>
            <p:ph type="sldNum" sz="quarter" idx="12"/>
          </p:nvPr>
        </p:nvSpPr>
        <p:spPr/>
        <p:txBody>
          <a:bodyPr/>
          <a:lstStyle/>
          <a:p>
            <a:fld id="{0C2EA8C7-78B5-44F1-AE8C-EA79F14D07E5}" type="slidenum">
              <a:rPr lang="en-US"/>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1"/>
          <p:cNvSpPr>
            <a:spLocks noGrp="1" noChangeArrowheads="1"/>
          </p:cNvSpPr>
          <p:nvPr>
            <p:ph type="title"/>
          </p:nvPr>
        </p:nvSpPr>
        <p:spPr>
          <a:xfrm>
            <a:off x="406400" y="228600"/>
            <a:ext cx="7770813" cy="1141413"/>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chor="ctr">
            <a:normAutofit/>
          </a:bodyPr>
          <a:lstStyle/>
          <a:p>
            <a:pPr>
              <a:lnSpc>
                <a:spcPct val="63000"/>
              </a:lnSpc>
              <a:spcBef>
                <a:spcPts val="1000"/>
              </a:spcBef>
            </a:pPr>
            <a:r>
              <a:rPr lang="en-GB" sz="4000" dirty="0">
                <a:latin typeface="Times New Roman" panose="02020603050405020304" pitchFamily="18" charset="0"/>
                <a:cs typeface="Times New Roman" panose="02020603050405020304" pitchFamily="18" charset="0"/>
              </a:rPr>
              <a:t>Programming Environment</a:t>
            </a:r>
          </a:p>
        </p:txBody>
      </p:sp>
      <p:sp>
        <p:nvSpPr>
          <p:cNvPr id="60418" name="Rectangle 2"/>
          <p:cNvSpPr>
            <a:spLocks noGrp="1" noChangeArrowheads="1"/>
          </p:cNvSpPr>
          <p:nvPr>
            <p:ph idx="1"/>
          </p:nvPr>
        </p:nvSpPr>
        <p:spPr>
          <a:xfrm>
            <a:off x="609598" y="1370014"/>
            <a:ext cx="8066857" cy="4671350"/>
          </a:xfrm>
          <a:extLst>
            <a:ext uri="{91240B29-F687-4F45-9708-019B960494DF}">
              <a14:hiddenLine xmlns:a14="http://schemas.microsoft.com/office/drawing/2010/main" w="9525">
                <a:solidFill>
                  <a:srgbClr val="000000"/>
                </a:solidFill>
                <a:miter lim="800000"/>
                <a:headEnd/>
                <a:tailEnd/>
              </a14:hiddenLine>
            </a:ext>
          </a:extLst>
        </p:spPr>
        <p:txBody>
          <a:bodyPr lIns="18000" tIns="46800" rIns="18000" bIns="46800">
            <a:normAutofit/>
          </a:bodyPr>
          <a:lstStyle/>
          <a:p>
            <a:pPr>
              <a:spcBef>
                <a:spcPts val="890"/>
              </a:spcBef>
            </a:pPr>
            <a:r>
              <a:rPr lang="en-GB" sz="2800" dirty="0">
                <a:latin typeface="Times New Roman" panose="02020603050405020304" pitchFamily="18" charset="0"/>
                <a:cs typeface="Times New Roman" panose="02020603050405020304" pitchFamily="18" charset="0"/>
              </a:rPr>
              <a:t>A CASE environment helps: </a:t>
            </a:r>
          </a:p>
          <a:p>
            <a:pPr lvl="1">
              <a:spcBef>
                <a:spcPts val="200"/>
              </a:spcBef>
            </a:pPr>
            <a:r>
              <a:rPr lang="en-GB" sz="2800" dirty="0">
                <a:solidFill>
                  <a:srgbClr val="0000CC"/>
                </a:solidFill>
                <a:latin typeface="Times New Roman" panose="02020603050405020304" pitchFamily="18" charset="0"/>
                <a:cs typeface="Times New Roman" panose="02020603050405020304" pitchFamily="18" charset="0"/>
              </a:rPr>
              <a:t>automate step-by-step methodologies. </a:t>
            </a:r>
          </a:p>
          <a:p>
            <a:pPr>
              <a:lnSpc>
                <a:spcPct val="76000"/>
              </a:lnSpc>
              <a:spcBef>
                <a:spcPts val="890"/>
              </a:spcBef>
            </a:pPr>
            <a:r>
              <a:rPr lang="en-GB" sz="2800" dirty="0">
                <a:latin typeface="Times New Roman" panose="02020603050405020304" pitchFamily="18" charset="0"/>
                <a:cs typeface="Times New Roman" panose="02020603050405020304" pitchFamily="18" charset="0"/>
              </a:rPr>
              <a:t>In contrast to CASE environment: </a:t>
            </a:r>
          </a:p>
          <a:p>
            <a:pPr lvl="1">
              <a:spcBef>
                <a:spcPts val="400"/>
              </a:spcBef>
            </a:pPr>
            <a:r>
              <a:rPr lang="en-GB" sz="2800" dirty="0">
                <a:solidFill>
                  <a:srgbClr val="0000CC"/>
                </a:solidFill>
                <a:latin typeface="Times New Roman" panose="02020603050405020304" pitchFamily="18" charset="0"/>
                <a:cs typeface="Times New Roman" panose="02020603050405020304" pitchFamily="18" charset="0"/>
              </a:rPr>
              <a:t>a programming environment denotes tools supporting coding phase alone.  </a:t>
            </a:r>
          </a:p>
        </p:txBody>
      </p:sp>
      <p:sp>
        <p:nvSpPr>
          <p:cNvPr id="6" name="Slide Number Placeholder 5"/>
          <p:cNvSpPr>
            <a:spLocks noGrp="1"/>
          </p:cNvSpPr>
          <p:nvPr>
            <p:ph type="sldNum" sz="quarter" idx="12"/>
          </p:nvPr>
        </p:nvSpPr>
        <p:spPr/>
        <p:txBody>
          <a:bodyPr/>
          <a:lstStyle/>
          <a:p>
            <a:fld id="{CD67729E-547D-46FD-9EAE-491A5FD53CC8}" type="slidenum">
              <a:rPr lang="en-US"/>
              <a:t>9</a:t>
            </a:fld>
            <a:endParaRPr lang="en-US"/>
          </a:p>
        </p:txBody>
      </p:sp>
    </p:spTree>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79</TotalTime>
  <Words>1847</Words>
  <Application>Microsoft Office PowerPoint</Application>
  <PresentationFormat>On-screen Show (4:3)</PresentationFormat>
  <Paragraphs>238</Paragraphs>
  <Slides>42</Slides>
  <Notes>35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42</vt:i4>
      </vt:variant>
    </vt:vector>
  </HeadingPairs>
  <TitlesOfParts>
    <vt:vector size="50" baseType="lpstr">
      <vt:lpstr>Arial</vt:lpstr>
      <vt:lpstr>Calibri</vt:lpstr>
      <vt:lpstr>Monotype Sorts</vt:lpstr>
      <vt:lpstr>PalatinoLinotype-Roman</vt:lpstr>
      <vt:lpstr>Times New Roman</vt:lpstr>
      <vt:lpstr>Trebuchet MS</vt:lpstr>
      <vt:lpstr>Wingdings 3</vt:lpstr>
      <vt:lpstr>Facet</vt:lpstr>
      <vt:lpstr>Computer Aided Software Engineering (CASE)</vt:lpstr>
      <vt:lpstr>PowerPoint Presentation</vt:lpstr>
      <vt:lpstr>CASE and Its Scope</vt:lpstr>
      <vt:lpstr>CASE and Its Scope</vt:lpstr>
      <vt:lpstr>Objectives  of CASE </vt:lpstr>
      <vt:lpstr>CASE Environment</vt:lpstr>
      <vt:lpstr>CASE Environment</vt:lpstr>
      <vt:lpstr>CASE Environment</vt:lpstr>
      <vt:lpstr>Programming Environment</vt:lpstr>
      <vt:lpstr>A CASE Environment</vt:lpstr>
      <vt:lpstr>Benefits of CASE</vt:lpstr>
      <vt:lpstr>Benefits of CASE</vt:lpstr>
      <vt:lpstr>Benefits of CASE</vt:lpstr>
      <vt:lpstr>CASE support in Software life cycle</vt:lpstr>
      <vt:lpstr>Prototyping Support</vt:lpstr>
      <vt:lpstr>Prototyping Support</vt:lpstr>
      <vt:lpstr>Structured Analysis and Design</vt:lpstr>
      <vt:lpstr>Structured Analysis and Design</vt:lpstr>
      <vt:lpstr>Code Generation</vt:lpstr>
      <vt:lpstr>Code Generation</vt:lpstr>
      <vt:lpstr>Code Generation</vt:lpstr>
      <vt:lpstr>Code Generation</vt:lpstr>
      <vt:lpstr>Test Case Generator</vt:lpstr>
      <vt:lpstr>Other Characteristics of Case Tools</vt:lpstr>
      <vt:lpstr>Documentation Support</vt:lpstr>
      <vt:lpstr>Desirable Features</vt:lpstr>
      <vt:lpstr>Project Management</vt:lpstr>
      <vt:lpstr>External Interface</vt:lpstr>
      <vt:lpstr>Reverse Engineering Support</vt:lpstr>
      <vt:lpstr>Data Dictionary Interface</vt:lpstr>
      <vt:lpstr>Tutorial and Help</vt:lpstr>
      <vt:lpstr>Tutorial and Help</vt:lpstr>
      <vt:lpstr>Towards Second Generation CASE Tool</vt:lpstr>
      <vt:lpstr>Intelligent Diagramming Support</vt:lpstr>
      <vt:lpstr> </vt:lpstr>
      <vt:lpstr>PowerPoint Presentation</vt:lpstr>
      <vt:lpstr>Customization Support</vt:lpstr>
      <vt:lpstr>Architecture of a CASE Environment</vt:lpstr>
      <vt:lpstr>Architecture of a modern CASE Environment</vt:lpstr>
      <vt:lpstr>User interface</vt:lpstr>
      <vt:lpstr>Object management system and repository</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Ramana Lakshmi</dc:creator>
  <cp:lastModifiedBy>adusumillidivya7777@outlook.com</cp:lastModifiedBy>
  <cp:revision>24</cp:revision>
  <dcterms:created xsi:type="dcterms:W3CDTF">2025-04-08T05:26:00Z</dcterms:created>
  <dcterms:modified xsi:type="dcterms:W3CDTF">2025-04-09T06:39:36Z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24D138BE7D87494EAFC0DF11ACC9F450_12</vt:lpwstr>
  </property>
  <property fmtid="{D5CDD505-2E9C-101B-9397-08002B2CF9AE}" pid="3" name="KSOProductBuildVer">
    <vt:lpwstr>1033-12.2.0.20782</vt:lpwstr>
  </property>
</Properties>
</file>