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94" r:id="rId1"/>
  </p:sldMasterIdLst>
  <p:notesMasterIdLst>
    <p:notesMasterId r:id="rId36"/>
  </p:notesMasterIdLst>
  <p:handoutMasterIdLst>
    <p:handoutMasterId r:id="rId37"/>
  </p:handoutMasterIdLst>
  <p:sldIdLst>
    <p:sldId id="256" r:id="rId2"/>
    <p:sldId id="367" r:id="rId3"/>
    <p:sldId id="769" r:id="rId4"/>
    <p:sldId id="770" r:id="rId5"/>
    <p:sldId id="771" r:id="rId6"/>
    <p:sldId id="772" r:id="rId7"/>
    <p:sldId id="773" r:id="rId8"/>
    <p:sldId id="774" r:id="rId9"/>
    <p:sldId id="783" r:id="rId10"/>
    <p:sldId id="778" r:id="rId11"/>
    <p:sldId id="780" r:id="rId12"/>
    <p:sldId id="779" r:id="rId13"/>
    <p:sldId id="781" r:id="rId14"/>
    <p:sldId id="782" r:id="rId15"/>
    <p:sldId id="784" r:id="rId16"/>
    <p:sldId id="785" r:id="rId17"/>
    <p:sldId id="786" r:id="rId18"/>
    <p:sldId id="661" r:id="rId19"/>
    <p:sldId id="724" r:id="rId20"/>
    <p:sldId id="755" r:id="rId21"/>
    <p:sldId id="756" r:id="rId22"/>
    <p:sldId id="757" r:id="rId23"/>
    <p:sldId id="758" r:id="rId24"/>
    <p:sldId id="759" r:id="rId25"/>
    <p:sldId id="760" r:id="rId26"/>
    <p:sldId id="762" r:id="rId27"/>
    <p:sldId id="764" r:id="rId28"/>
    <p:sldId id="765" r:id="rId29"/>
    <p:sldId id="766" r:id="rId30"/>
    <p:sldId id="767" r:id="rId31"/>
    <p:sldId id="768" r:id="rId32"/>
    <p:sldId id="787" r:id="rId33"/>
    <p:sldId id="788" r:id="rId34"/>
    <p:sldId id="754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0066"/>
    <a:srgbClr val="0000CC"/>
    <a:srgbClr val="870581"/>
    <a:srgbClr val="005024"/>
    <a:srgbClr val="FF0000"/>
    <a:srgbClr val="0000FF"/>
    <a:srgbClr val="CB8539"/>
    <a:srgbClr val="7166FC"/>
    <a:srgbClr val="EF7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86380" autoAdjust="0"/>
  </p:normalViewPr>
  <p:slideViewPr>
    <p:cSldViewPr>
      <p:cViewPr>
        <p:scale>
          <a:sx n="66" d="100"/>
          <a:sy n="66" d="100"/>
        </p:scale>
        <p:origin x="-14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A22EEA-D8EA-4614-98A4-BAC12F8DF8C6}" type="datetimeFigureOut">
              <a:rPr lang="en-US"/>
              <a:pPr>
                <a:defRPr/>
              </a:pPr>
              <a:t>5/9/2022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ED5249-3884-40F2-AE31-B91401425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6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CEA44C-BF10-4EEF-A5F0-1E64CE572A6C}" type="datetimeFigureOut">
              <a:rPr lang="en-US"/>
              <a:pPr>
                <a:defRPr/>
              </a:pPr>
              <a:t>5/9/2022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311E87-EFF9-4FFF-A5D6-E150B9408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EBC571-6DF7-4A62-A952-CEAF71BF8235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B7393AA-93B1-423B-A969-6DDFC76E69B6}" type="datetime1">
              <a:rPr lang="en-US" smtClean="0"/>
              <a:pPr>
                <a:defRPr/>
              </a:pPr>
              <a:t>5/9/2022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2F99F4D-B57C-4412-9F1D-88D4F0724F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A04AD2A-3BA3-4F98-8C99-26E99C28CB8A}" type="datetime1">
              <a:rPr lang="en-US" smtClean="0"/>
              <a:pPr>
                <a:defRPr/>
              </a:pPr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7810813-DE9C-48B2-B823-27F6B3379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447FE57-3A58-4B69-8670-A2F8A067D3B6}" type="datetime1">
              <a:rPr lang="en-US" smtClean="0"/>
              <a:pPr>
                <a:defRPr/>
              </a:pPr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6296584-3546-4909-9E63-44ACA24B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7169310-2151-41D8-AB42-C7538CCD8146}" type="datetime1">
              <a:rPr lang="en-US" smtClean="0"/>
              <a:pPr>
                <a:defRPr/>
              </a:pPr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049903A-4E81-409C-9B57-4F63C385C425}" type="datetime1">
              <a:rPr lang="en-US" smtClean="0"/>
              <a:pPr>
                <a:defRPr/>
              </a:pPr>
              <a:t>5/9/2022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59C9F82-0A0C-4FE8-9CE0-D4D087541E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7B225B-F018-4969-A07A-8776746A1CEC}" type="datetime1">
              <a:rPr lang="en-US" smtClean="0"/>
              <a:pPr>
                <a:defRPr/>
              </a:pPr>
              <a:t>5/9/2022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167210A-3C7B-4008-8946-3E83403CF3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29E6ACD-A477-4FFB-BEB6-95111872E76B}" type="datetime1">
              <a:rPr lang="en-US" smtClean="0"/>
              <a:pPr>
                <a:defRPr/>
              </a:pPr>
              <a:t>5/9/2022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AA2A793-FA6D-4933-A67E-66F96BE7AD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F89F883-E8D0-4FD9-933F-A57733025102}" type="datetime1">
              <a:rPr lang="en-US" smtClean="0"/>
              <a:pPr>
                <a:defRPr/>
              </a:pPr>
              <a:t>5/9/2022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50FA784-F202-43C6-9E41-96BB78A400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D909CAF-4355-43C5-8BB5-6D237648B020}" type="datetime1">
              <a:rPr lang="en-US" smtClean="0"/>
              <a:pPr>
                <a:defRPr/>
              </a:pPr>
              <a:t>5/9/2022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3CFAD4-B0E4-4404-BB82-BC41116CF3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68DA4EC1-0F8B-4A8E-8F23-D7A18390719A}" type="datetime1">
              <a:rPr lang="en-US" smtClean="0"/>
              <a:pPr>
                <a:defRPr/>
              </a:pPr>
              <a:t>5/9/2022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CAA8183-F479-4A1F-B48F-352764325B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AAB31B6-B565-43B5-A39B-D6B7B76FBA9F}" type="datetime1">
              <a:rPr lang="en-US" smtClean="0"/>
              <a:pPr>
                <a:defRPr/>
              </a:pPr>
              <a:t>5/9/2022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917AD06-E163-45C6-B598-C5F60E7339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C61A260-D0AA-4B6B-B80F-64E400E2C114}" type="datetime1">
              <a:rPr lang="en-US" smtClean="0"/>
              <a:pPr>
                <a:defRPr/>
              </a:pPr>
              <a:t>5/9/2022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C8720BB-BF14-41BE-BB1D-12D43BE56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5" r:id="rId1"/>
    <p:sldLayoutId id="2147485096" r:id="rId2"/>
    <p:sldLayoutId id="2147485097" r:id="rId3"/>
    <p:sldLayoutId id="2147485098" r:id="rId4"/>
    <p:sldLayoutId id="2147485099" r:id="rId5"/>
    <p:sldLayoutId id="2147485100" r:id="rId6"/>
    <p:sldLayoutId id="2147485101" r:id="rId7"/>
    <p:sldLayoutId id="2147485102" r:id="rId8"/>
    <p:sldLayoutId id="2147485103" r:id="rId9"/>
    <p:sldLayoutId id="2147485104" r:id="rId10"/>
    <p:sldLayoutId id="214748510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447800"/>
            <a:ext cx="1828800" cy="3090862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676400"/>
            <a:ext cx="7696200" cy="1981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7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UNIT-IV</a:t>
            </a:r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5400" dirty="0" smtClean="0">
                <a:solidFill>
                  <a:srgbClr val="FF0066"/>
                </a:solidFill>
                <a:latin typeface="Book Antiqua" pitchFamily="18" charset="0"/>
                <a:ea typeface="+mn-ea"/>
                <a:cs typeface="Arial" pitchFamily="34" charset="0"/>
              </a:rPr>
              <a:t>(Hierarchical Methods)</a:t>
            </a:r>
            <a:endParaRPr lang="en-US" dirty="0">
              <a:solidFill>
                <a:srgbClr val="FF0066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EAF0F-628F-4DC5-9A96-5064ADCBF2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76200"/>
            <a:ext cx="9143999" cy="457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1. Agglomerative Hierarchical Clustering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68566" y="609600"/>
            <a:ext cx="8823034" cy="618630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Agglomerative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H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ierarchical Clustering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lgorithm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a popular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Clustering Algorithm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To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group the datasets into clusters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it follows the 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bottom-up approach.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It means, this algorithm considers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each dataset as a single cluster at the beginning,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and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then start combining the closest pair of clusters together. </a:t>
            </a:r>
            <a:endParaRPr lang="en-US" sz="2400" b="1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does this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until all the clusters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are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merged into a single cluster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that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contains all the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datasets.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hierarchy of clusters is developed in the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form of a tree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 this technique, and this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tree-shaped structure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known as the </a:t>
            </a:r>
            <a:r>
              <a:rPr lang="en-US" sz="2400" b="1" u="sng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dendrogram.</a:t>
            </a:r>
          </a:p>
        </p:txBody>
      </p:sp>
    </p:spTree>
    <p:extLst>
      <p:ext uri="{BB962C8B-B14F-4D97-AF65-F5344CB8AC3E}">
        <p14:creationId xmlns:p14="http://schemas.microsoft.com/office/powerpoint/2010/main" val="3474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76200"/>
            <a:ext cx="9143999" cy="4572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68566" y="609600"/>
            <a:ext cx="8823034" cy="4616648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u="sng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Dendrogram:</a:t>
            </a:r>
            <a:r>
              <a:rPr lang="en-US" sz="2400" b="1" u="sng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dendrogram is a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visual representation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of the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hierarchical connection between items. </a:t>
            </a: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dendrogram is a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tree-like structure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that is mainly used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to store each step as a memory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that the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HC algorithm performs.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In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dendrogram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plot, the Y-axis shows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the Euclidean distances between the data points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and the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x-axis shows all the data points of the given dataset.</a:t>
            </a:r>
          </a:p>
        </p:txBody>
      </p:sp>
    </p:spTree>
    <p:extLst>
      <p:ext uri="{BB962C8B-B14F-4D97-AF65-F5344CB8AC3E}">
        <p14:creationId xmlns:p14="http://schemas.microsoft.com/office/powerpoint/2010/main" val="102988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76200"/>
            <a:ext cx="9143999" cy="4572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26" name="Picture 2" descr="Hierarchical Clustering in Machine Lear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304800"/>
            <a:ext cx="880686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4165631"/>
            <a:ext cx="868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In the above diagram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the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left part is showing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how clusters are created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in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agglomerative clustering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and the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right part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showing the corresponding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dendrogram.</a:t>
            </a:r>
          </a:p>
        </p:txBody>
      </p:sp>
    </p:spTree>
    <p:extLst>
      <p:ext uri="{BB962C8B-B14F-4D97-AF65-F5344CB8AC3E}">
        <p14:creationId xmlns:p14="http://schemas.microsoft.com/office/powerpoint/2010/main" val="319187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76200"/>
            <a:ext cx="9143999" cy="990600"/>
          </a:xfrm>
        </p:spPr>
        <p:txBody>
          <a:bodyPr>
            <a:noAutofit/>
          </a:bodyPr>
          <a:lstStyle/>
          <a:p>
            <a:pPr algn="ctr"/>
            <a:r>
              <a:rPr lang="en-IN" sz="3600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Agglomerative Hierarchical </a:t>
            </a:r>
            <a:r>
              <a:rPr lang="en-IN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IN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IN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Clustering </a:t>
            </a:r>
            <a:r>
              <a:rPr lang="en-IN" sz="3600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Algorithm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1231284"/>
            <a:ext cx="8823034" cy="507831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We are going to explain the most used and important Hierarchical clustering i.e.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agglomerative. </a:t>
            </a:r>
            <a:endParaRPr lang="en-US" sz="2400" b="1" dirty="0" smtClean="0">
              <a:solidFill>
                <a:srgbClr val="FF0066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steps to perform the same is as follows −</a:t>
            </a:r>
          </a:p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 1 −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Treat each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data point as single cluster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Hence, we will be having, say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K clusters at start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The number of data points will also be K at start.</a:t>
            </a:r>
          </a:p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 2 −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Now, in this step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we need to form a big cluster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by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joining two closet 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data points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This will result in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total of K-1 clusters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60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76200"/>
            <a:ext cx="9143999" cy="533400"/>
          </a:xfrm>
        </p:spPr>
        <p:txBody>
          <a:bodyPr>
            <a:noAutofit/>
          </a:bodyPr>
          <a:lstStyle/>
          <a:p>
            <a:pPr algn="r"/>
            <a:r>
              <a:rPr lang="en-IN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IN" sz="3600" dirty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95618" y="838200"/>
            <a:ext cx="8823034" cy="4524315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 3 −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Now,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to form more clusters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need to join two closet clusters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This will result in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total of K-2 clusters.</a:t>
            </a:r>
          </a:p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 4 −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Now,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to form one big cluster repeat the above three steps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until K would become 0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i.e. no more data points left to join.</a:t>
            </a:r>
          </a:p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 5 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− At last,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after making one single big cluster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dendrogram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will be used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to </a:t>
            </a:r>
            <a:r>
              <a:rPr lang="en-US" sz="2400" b="1" dirty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divide into multiple clusters depending upon the problem</a:t>
            </a:r>
            <a:r>
              <a:rPr lang="en-US" sz="2400" dirty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772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76200"/>
            <a:ext cx="9143999" cy="533400"/>
          </a:xfrm>
        </p:spPr>
        <p:txBody>
          <a:bodyPr>
            <a:noAutofit/>
          </a:bodyPr>
          <a:lstStyle/>
          <a:p>
            <a:pPr algn="ctr"/>
            <a:r>
              <a:rPr lang="en-IN" sz="28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Measure  for the  Distance between Two Data points</a:t>
            </a:r>
            <a:endParaRPr lang="en-IN" sz="2800" dirty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95618" y="609600"/>
            <a:ext cx="8823034" cy="373987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latin typeface="Book Antiqua" panose="02040602050305030304" pitchFamily="18" charset="0"/>
                <a:cs typeface="Times New Roman" pitchFamily="18" charset="0"/>
              </a:rPr>
              <a:t>The </a:t>
            </a:r>
            <a:r>
              <a:rPr lang="en-US" sz="20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closest distance between the two clusters </a:t>
            </a:r>
            <a:r>
              <a:rPr lang="en-US" sz="2000" dirty="0">
                <a:latin typeface="Book Antiqua" panose="02040602050305030304" pitchFamily="18" charset="0"/>
                <a:cs typeface="Times New Roman" pitchFamily="18" charset="0"/>
              </a:rPr>
              <a:t>is crucial for the </a:t>
            </a:r>
            <a:r>
              <a:rPr lang="en-US" sz="20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hierarchical clustering</a:t>
            </a:r>
            <a:r>
              <a:rPr lang="en-US" sz="20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endParaRPr lang="en-US" sz="20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There </a:t>
            </a:r>
            <a:r>
              <a:rPr lang="en-US" sz="2000" dirty="0">
                <a:latin typeface="Book Antiqua" panose="02040602050305030304" pitchFamily="18" charset="0"/>
                <a:cs typeface="Times New Roman" pitchFamily="18" charset="0"/>
              </a:rPr>
              <a:t>are </a:t>
            </a:r>
            <a:r>
              <a:rPr lang="en-US" sz="2000" b="1" dirty="0">
                <a:solidFill>
                  <a:srgbClr val="0070C0"/>
                </a:solidFill>
                <a:latin typeface="Book Antiqua" panose="02040602050305030304" pitchFamily="18" charset="0"/>
                <a:cs typeface="Times New Roman" pitchFamily="18" charset="0"/>
              </a:rPr>
              <a:t>various ways to calculate the distance between two clusters</a:t>
            </a:r>
            <a:r>
              <a:rPr lang="en-US" sz="2000" dirty="0">
                <a:latin typeface="Book Antiqua" panose="02040602050305030304" pitchFamily="18" charset="0"/>
                <a:cs typeface="Times New Roman" pitchFamily="18" charset="0"/>
              </a:rPr>
              <a:t>, and these ways </a:t>
            </a:r>
            <a:r>
              <a:rPr lang="en-US" sz="20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decide the rule for </a:t>
            </a:r>
            <a:r>
              <a:rPr lang="en-US" sz="20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clustering</a:t>
            </a: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These </a:t>
            </a:r>
            <a:r>
              <a:rPr lang="en-US" sz="2000" dirty="0">
                <a:latin typeface="Book Antiqua" panose="02040602050305030304" pitchFamily="18" charset="0"/>
                <a:cs typeface="Times New Roman" pitchFamily="18" charset="0"/>
              </a:rPr>
              <a:t>measures are called</a:t>
            </a:r>
            <a:r>
              <a:rPr lang="en-US" sz="20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 Linkage methods</a:t>
            </a:r>
            <a:r>
              <a:rPr lang="en-US" sz="20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endParaRPr lang="en-US" sz="20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Some </a:t>
            </a:r>
            <a:r>
              <a:rPr lang="en-US" sz="2000" dirty="0">
                <a:latin typeface="Book Antiqua" panose="02040602050305030304" pitchFamily="18" charset="0"/>
                <a:cs typeface="Times New Roman" pitchFamily="18" charset="0"/>
              </a:rPr>
              <a:t>of the </a:t>
            </a:r>
            <a:r>
              <a:rPr lang="en-US" sz="20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popular linkage methods are given below</a:t>
            </a:r>
            <a:r>
              <a:rPr lang="en-US" sz="20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1. Single Linkage:</a:t>
            </a:r>
            <a:r>
              <a:rPr lang="en-US" sz="2000" dirty="0">
                <a:latin typeface="Book Antiqua" panose="02040602050305030304" pitchFamily="18" charset="0"/>
                <a:cs typeface="Times New Roman" pitchFamily="18" charset="0"/>
              </a:rPr>
              <a:t> It is the </a:t>
            </a:r>
            <a:r>
              <a:rPr lang="en-US" sz="2000" b="1" dirty="0">
                <a:solidFill>
                  <a:srgbClr val="005024"/>
                </a:solidFill>
                <a:latin typeface="Book Antiqua" panose="02040602050305030304" pitchFamily="18" charset="0"/>
                <a:cs typeface="Times New Roman" pitchFamily="18" charset="0"/>
              </a:rPr>
              <a:t>Shortest Distance between the closest points of the clusters</a:t>
            </a:r>
            <a:r>
              <a:rPr lang="en-US" sz="2000" dirty="0">
                <a:latin typeface="Book Antiqua" panose="02040602050305030304" pitchFamily="18" charset="0"/>
                <a:cs typeface="Times New Roman" pitchFamily="18" charset="0"/>
              </a:rPr>
              <a:t>. Consider the below image:</a:t>
            </a: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5122" name="Picture 2" descr="Hierarchical Clustering in Machine Lear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686" y="3979544"/>
            <a:ext cx="3200401" cy="287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88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76200"/>
            <a:ext cx="9143999" cy="533400"/>
          </a:xfrm>
        </p:spPr>
        <p:txBody>
          <a:bodyPr>
            <a:noAutofit/>
          </a:bodyPr>
          <a:lstStyle/>
          <a:p>
            <a:pPr algn="r"/>
            <a:r>
              <a:rPr lang="en-IN" sz="28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IN" sz="2800" dirty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95618" y="609600"/>
            <a:ext cx="8823034" cy="2308324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2. Complete Linkage:</a:t>
            </a:r>
            <a:r>
              <a:rPr lang="en-US" sz="2400" dirty="0"/>
              <a:t> 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It is the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farthest distance between the two points of two different clusters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It is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one of the popular linkage methods as it forms tighter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clusters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than single-linkage.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134" y="2514600"/>
            <a:ext cx="446066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76200"/>
            <a:ext cx="9143999" cy="533400"/>
          </a:xfrm>
        </p:spPr>
        <p:txBody>
          <a:bodyPr>
            <a:noAutofit/>
          </a:bodyPr>
          <a:lstStyle/>
          <a:p>
            <a:pPr algn="r"/>
            <a:r>
              <a:rPr lang="en-IN" sz="28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IN" sz="2800" dirty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95618" y="609600"/>
            <a:ext cx="8823034" cy="4524315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3. Average </a:t>
            </a: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Linkage:</a:t>
            </a:r>
            <a:r>
              <a:rPr lang="en-US" sz="2400" dirty="0"/>
              <a:t> 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It is the linkage method in which the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distance between each pair of datasets is added up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and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then divided by the total number of datasets </a:t>
            </a:r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to calculate the average distance between two clusters.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It is also one of the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most popular linkage methods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4. Centroid Linkage: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It is the linkage method in which the </a:t>
            </a:r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distance between the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centroid of the clusters </a:t>
            </a:r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is calculated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Consider the below image:</a:t>
            </a:r>
          </a:p>
        </p:txBody>
      </p:sp>
      <p:pic>
        <p:nvPicPr>
          <p:cNvPr id="7170" name="Picture 2" descr="Hierarchical Clustering in Machine Lear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91000"/>
            <a:ext cx="3614057" cy="284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77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1219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Agglomerative Clustering</a:t>
            </a:r>
            <a:b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(Single Link Approach</a:t>
            </a:r>
            <a:r>
              <a:rPr lang="en-US" sz="3600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)</a:t>
            </a:r>
            <a:endParaRPr lang="en-US" sz="3600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53675" y="1219200"/>
            <a:ext cx="8603668" cy="507831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First we 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consider one matrix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 In that matrix we have some items :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ie, A,B,C,D,E,F.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The values are represent in that matrix is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Distance between the items.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In this Matrix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all diagonals are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     Zero.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In this matrix we can consider only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“ Lower Triangular Matrix “ or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“ Upper Triangular Matrix”</a:t>
            </a:r>
            <a:endParaRPr lang="en-US" sz="2400" b="1" dirty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944713"/>
            <a:ext cx="3291114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33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09600"/>
            <a:ext cx="8679868" cy="21185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Step-1: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First we observe that in the matrix, we can apply the Agglomerative Clustering, we can find the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least element in the entire Matrix.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23457"/>
            <a:ext cx="3214914" cy="33201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342" y="2623458"/>
            <a:ext cx="3258458" cy="33201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114800" y="3581400"/>
            <a:ext cx="990600" cy="5243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987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381000"/>
            <a:ext cx="8763000" cy="4876800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4000" b="1" u="sng" dirty="0" smtClean="0">
                <a:solidFill>
                  <a:srgbClr val="FF0000"/>
                </a:solidFill>
                <a:latin typeface="Baskerville Old Face" pitchFamily="18" charset="0"/>
              </a:rPr>
              <a:t>Topics 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33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Hierarchical Clustering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Types of Hierarchical Clustering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Agglomerative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Hierarchical Clustering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Algorithm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Example Problem</a:t>
            </a:r>
            <a:endParaRPr lang="en-IN" sz="2400" b="1" dirty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09600"/>
            <a:ext cx="8679868" cy="424731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Step-2: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Next we can merge the (D,E)=(DE)=3. Next we can calculate the already available distances and New Distances in the Matrix. </a:t>
            </a:r>
            <a:endParaRPr lang="en-US" sz="2400" b="1" dirty="0" smtClean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038600" y="3890224"/>
            <a:ext cx="685800" cy="5243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52486"/>
            <a:ext cx="2971800" cy="3062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456" y="2652487"/>
            <a:ext cx="2964543" cy="3062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93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09600"/>
            <a:ext cx="8679868" cy="272382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we can calculate the </a:t>
            </a:r>
            <a:r>
              <a:rPr lang="en-US" sz="2400" b="1" dirty="0" smtClean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Distance of (DE,A) , (DE,B) , (DE,C), (DE,F). So, we can take the original matrix and calculate the distance.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4617030"/>
            <a:ext cx="3810000" cy="1866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314" y="1737257"/>
            <a:ext cx="2510972" cy="25580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14" y="2502480"/>
            <a:ext cx="2964543" cy="3062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0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09600"/>
            <a:ext cx="8679868" cy="161582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So, we can </a:t>
            </a:r>
            <a:r>
              <a:rPr lang="en-US" sz="2400" b="1" dirty="0" smtClean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substitute all these values into matrix.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33" y="1990724"/>
            <a:ext cx="4057068" cy="23526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29378"/>
            <a:ext cx="3352800" cy="2871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4419600" y="2877003"/>
            <a:ext cx="606134" cy="351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469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09600"/>
            <a:ext cx="8679868" cy="438581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Step-3: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Again,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we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can find the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least element in the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updated 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Matrix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Here, Least Element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is 5.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ie the matrix pair is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(B,A).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Next we can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denote the Pair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Ie, the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new pair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is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: (A,B) to (AB)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	</a:t>
            </a:r>
            <a:endParaRPr lang="en-US" b="1" dirty="0" smtClean="0">
              <a:solidFill>
                <a:srgbClr val="0000CC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24200"/>
            <a:ext cx="2971800" cy="25449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Right Arrow 14"/>
          <p:cNvSpPr/>
          <p:nvPr/>
        </p:nvSpPr>
        <p:spPr>
          <a:xfrm>
            <a:off x="4060208" y="4045610"/>
            <a:ext cx="892791" cy="4163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99273"/>
            <a:ext cx="2971800" cy="26094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63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09600"/>
            <a:ext cx="8679868" cy="604780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Again we have to calculate the remaining distances.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SO, here the updated matrix is : 	</a:t>
            </a:r>
            <a:endParaRPr lang="en-US" b="1" dirty="0" smtClean="0">
              <a:solidFill>
                <a:srgbClr val="0000CC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46" y="1371600"/>
            <a:ext cx="2535325" cy="21711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71600"/>
            <a:ext cx="2535325" cy="21711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Right Arrow 14"/>
          <p:cNvSpPr/>
          <p:nvPr/>
        </p:nvSpPr>
        <p:spPr>
          <a:xfrm>
            <a:off x="6199696" y="2268006"/>
            <a:ext cx="446396" cy="2081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371600"/>
            <a:ext cx="1828800" cy="23574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2804967" y="2299514"/>
            <a:ext cx="446396" cy="2081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978" y="4343400"/>
            <a:ext cx="2360022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33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09600"/>
            <a:ext cx="8679868" cy="493981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Step-4: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Again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we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can find the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least element in the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updated 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Matrix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Here, Least Element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is 6.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ie the matrix pair is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(C,DE).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Next we can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denote the Pair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Ie, the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new pair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is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: (C,DE) to (CDE)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	</a:t>
            </a:r>
            <a:endParaRPr lang="en-US" b="1" dirty="0" smtClean="0">
              <a:solidFill>
                <a:srgbClr val="0000CC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942770" y="4130499"/>
            <a:ext cx="446395" cy="261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75" y="3462430"/>
            <a:ext cx="2590800" cy="2481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451" y="3608094"/>
            <a:ext cx="2590800" cy="15735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825" y="3721856"/>
            <a:ext cx="2500289" cy="6454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Down Arrow 1"/>
          <p:cNvSpPr/>
          <p:nvPr/>
        </p:nvSpPr>
        <p:spPr>
          <a:xfrm>
            <a:off x="7782673" y="4452774"/>
            <a:ext cx="200591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Right Arrow 16"/>
          <p:cNvSpPr/>
          <p:nvPr/>
        </p:nvSpPr>
        <p:spPr>
          <a:xfrm>
            <a:off x="6290167" y="4044598"/>
            <a:ext cx="223197" cy="2165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957" y="5062374"/>
            <a:ext cx="2393043" cy="17956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56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09600"/>
            <a:ext cx="8679868" cy="493981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Step-5: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Again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we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can find the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least element in the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updated 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Matrix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Here, Least Element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is 8.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ie the matrix pair is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(CDE,F).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Next we can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denote the Pair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Ie, the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new pair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is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: (CDE,F) to (CDEF)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	</a:t>
            </a:r>
            <a:endParaRPr lang="en-US" b="1" dirty="0" smtClean="0">
              <a:solidFill>
                <a:srgbClr val="0000CC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942770" y="4391829"/>
            <a:ext cx="446395" cy="261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2251567" cy="21314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610429"/>
            <a:ext cx="2246993" cy="1277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657460"/>
            <a:ext cx="1524000" cy="1230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ight Arrow 20"/>
          <p:cNvSpPr/>
          <p:nvPr/>
        </p:nvSpPr>
        <p:spPr>
          <a:xfrm>
            <a:off x="6172200" y="4118472"/>
            <a:ext cx="446395" cy="261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595" y="5712868"/>
            <a:ext cx="1839605" cy="1002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" name="Down Arrow 22"/>
          <p:cNvSpPr/>
          <p:nvPr/>
        </p:nvSpPr>
        <p:spPr>
          <a:xfrm>
            <a:off x="7582082" y="5012904"/>
            <a:ext cx="200591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686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09600"/>
            <a:ext cx="8679868" cy="452431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Step-6: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Again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we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can find the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least element in the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updated 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Matrix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Here, Least Element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is 9.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ie the matrix pair is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(AB,CDEF).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Next we can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denote the Pair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Ie, the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new pair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is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: (AB,CDEF) to (ABCDEF)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	</a:t>
            </a:r>
            <a:endParaRPr lang="en-US" b="1" dirty="0" smtClean="0">
              <a:solidFill>
                <a:srgbClr val="0000CC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366" y="3733800"/>
            <a:ext cx="3124200" cy="1715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25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09600"/>
            <a:ext cx="8679868" cy="355481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Step-7: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Next we can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draw the Dendrogram.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After that we can 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form the Clusters.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First we can draw the Dendrogram 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(D,E) =3 , (A,B)=5, (C,DE)=6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99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32" y="2788557"/>
            <a:ext cx="2362200" cy="26978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788557"/>
            <a:ext cx="2438400" cy="25454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788556"/>
            <a:ext cx="2514600" cy="23930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2597732" y="3857142"/>
            <a:ext cx="446395" cy="261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ight Arrow 14"/>
          <p:cNvSpPr/>
          <p:nvPr/>
        </p:nvSpPr>
        <p:spPr>
          <a:xfrm flipV="1">
            <a:off x="5725805" y="3851684"/>
            <a:ext cx="446395" cy="133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029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09600"/>
            <a:ext cx="8679868" cy="12003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Next we can draw the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(CDE,F)=</a:t>
            </a:r>
            <a:r>
              <a:rPr lang="en-US" sz="2400" b="1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8 and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And Final Pair is(AB, CDEF) = 9</a:t>
            </a:r>
            <a:endParaRPr lang="en-US" sz="2400" b="1" dirty="0">
              <a:solidFill>
                <a:srgbClr val="C0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sp>
        <p:nvSpPr>
          <p:cNvPr id="15" name="Right Arrow 14"/>
          <p:cNvSpPr/>
          <p:nvPr/>
        </p:nvSpPr>
        <p:spPr>
          <a:xfrm flipV="1">
            <a:off x="4069159" y="3354570"/>
            <a:ext cx="446395" cy="133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2846446" cy="24039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2971800" cy="2708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22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76200"/>
            <a:ext cx="9143999" cy="609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Hierarchical Methods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914400"/>
            <a:ext cx="8603668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Q. What is Clustering?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Ans: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let’s begin with an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applicable example.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Let’s say you want to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travel to 20 places over a period of four days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How can you visit them all?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We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can come to a solution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using clustering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and </a:t>
            </a:r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grouping the places into four sets (or clusters). </a:t>
            </a:r>
            <a:endParaRPr lang="en-US" sz="2400" b="1" dirty="0" smtClean="0">
              <a:solidFill>
                <a:srgbClr val="7030A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To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determine these clusters,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places that are nearest to one another are grouped together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The result is four clusters based on proximity, allowing you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to visit all 20 places within your allotted four-day period. </a:t>
            </a:r>
            <a:endParaRPr lang="en-US" sz="2400" b="1" dirty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33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09600"/>
            <a:ext cx="8679868" cy="59138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Next, we can form these Dendrogram into Clusters</a:t>
            </a:r>
            <a:endParaRPr lang="en-US" sz="2400" b="1" dirty="0">
              <a:solidFill>
                <a:srgbClr val="C0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sp>
        <p:nvSpPr>
          <p:cNvPr id="15" name="Right Arrow 14"/>
          <p:cNvSpPr/>
          <p:nvPr/>
        </p:nvSpPr>
        <p:spPr>
          <a:xfrm flipV="1">
            <a:off x="3622764" y="3314699"/>
            <a:ext cx="446395" cy="133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89" y="1960335"/>
            <a:ext cx="2971800" cy="2708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71696"/>
            <a:ext cx="4343400" cy="3743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62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0" y="19374"/>
            <a:ext cx="8679868" cy="59022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Final Problem in single page</a:t>
            </a:r>
            <a:endParaRPr lang="en-US" sz="2400" b="1" dirty="0">
              <a:solidFill>
                <a:srgbClr val="C0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sp>
        <p:nvSpPr>
          <p:cNvPr id="15" name="Right Arrow 14"/>
          <p:cNvSpPr/>
          <p:nvPr/>
        </p:nvSpPr>
        <p:spPr>
          <a:xfrm flipV="1">
            <a:off x="3622764" y="3314699"/>
            <a:ext cx="446395" cy="133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92" y="627742"/>
            <a:ext cx="8959593" cy="61540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18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1219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Agglomerative Clustering</a:t>
            </a:r>
            <a:b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(Complete Link Approach</a:t>
            </a:r>
            <a:r>
              <a:rPr lang="en-US" sz="3600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)</a:t>
            </a:r>
            <a:endParaRPr lang="en-US" sz="3600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53675" y="1219200"/>
            <a:ext cx="8603668" cy="507831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First we 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consider one matrix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 In that matrix we have some items :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ie, A,B,C,D,E,F.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The values are represent in that matrix is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Distance between the items.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In this Matrix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all diagonals are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     Zero.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In this matrix we can consider only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“ Lower Triangular Matrix “ or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“ Upper Triangular Matrix”</a:t>
            </a:r>
            <a:endParaRPr lang="en-US" sz="2400" b="1" dirty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86818"/>
            <a:ext cx="3142343" cy="3056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04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4" name="Right Arrow 3"/>
          <p:cNvSpPr/>
          <p:nvPr/>
        </p:nvSpPr>
        <p:spPr>
          <a:xfrm>
            <a:off x="4114800" y="3581400"/>
            <a:ext cx="990600" cy="5243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1331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38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1"/>
          <p:cNvSpPr>
            <a:spLocks noGrp="1"/>
          </p:cNvSpPr>
          <p:nvPr>
            <p:ph idx="1"/>
          </p:nvPr>
        </p:nvSpPr>
        <p:spPr>
          <a:xfrm>
            <a:off x="457201" y="1066800"/>
            <a:ext cx="6248400" cy="3733800"/>
          </a:xfrm>
        </p:spPr>
        <p:txBody>
          <a:bodyPr>
            <a:normAutofit/>
          </a:bodyPr>
          <a:lstStyle/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en-US" altLang="en-US" sz="8000" b="1" dirty="0">
                <a:solidFill>
                  <a:srgbClr val="87058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lgerian" panose="04020705040A02060702" pitchFamily="82" charset="0"/>
                <a:cs typeface="Arial" pitchFamily="34" charset="0"/>
              </a:rPr>
              <a:t>THANK 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9DF7E7-B7DB-4B03-97BB-F8902B9600C5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781175"/>
            <a:ext cx="221932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18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76200"/>
            <a:ext cx="9143999" cy="6096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17389" y="762000"/>
            <a:ext cx="8603668" cy="2308324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Definition: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 Clustering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is a technique that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groups similar objects such that the objects in the same group are more similar to each other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than the objects in the other groups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The group of similar objects is called </a:t>
            </a:r>
            <a:r>
              <a:rPr lang="en-US" sz="2400" b="1" u="sng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a Cluster.</a:t>
            </a:r>
          </a:p>
        </p:txBody>
      </p:sp>
      <p:pic>
        <p:nvPicPr>
          <p:cNvPr id="15362" name="Picture 2" descr="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00400"/>
            <a:ext cx="4572000" cy="3422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09600"/>
            <a:ext cx="8679868" cy="493981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There are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many popular clustering algorithms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that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data scientists need to know:</a:t>
            </a: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1.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Partitioning Clustering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(or)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K-Means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Clustering</a:t>
            </a: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2.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Hierarchical Clustering</a:t>
            </a: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3.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Density-Based Spatial Clustering of Applications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   </a:t>
            </a:r>
          </a:p>
          <a:p>
            <a:pPr lvl="1" indent="0">
              <a:lnSpc>
                <a:spcPct val="150000"/>
              </a:lnSpc>
            </a:pP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         with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Noise (DBSCAN)</a:t>
            </a: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4. </a:t>
            </a:r>
            <a:r>
              <a:rPr lang="en-US" sz="2400" b="1" dirty="0">
                <a:solidFill>
                  <a:srgbClr val="005024"/>
                </a:solidFill>
                <a:latin typeface="Book Antiqua" panose="02040602050305030304" pitchFamily="18" charset="0"/>
                <a:cs typeface="Times New Roman" pitchFamily="18" charset="0"/>
              </a:rPr>
              <a:t>Expectation-Maximization (EM) Clustering</a:t>
            </a: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5.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Fuzzy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C- means Clustering etc.</a:t>
            </a:r>
          </a:p>
          <a:p>
            <a:pPr marL="1028700"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6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76200"/>
            <a:ext cx="9143999" cy="609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Hierarchical Clustering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92366" y="762000"/>
            <a:ext cx="8899234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Hierarchical clustering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another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unsupervised learning algorithm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that is used to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group together the unlabeled data 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sets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into a c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luster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and also known as 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hierarchical cluster analysis or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HCA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 this algorithm, we develop the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hierarchy of clusters in the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form of a tree,</a:t>
            </a:r>
            <a:r>
              <a:rPr lang="en-US" sz="2400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this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tree-shaped structure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known as the </a:t>
            </a:r>
            <a:r>
              <a:rPr lang="en-US" sz="2400" b="1" u="sng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dendrogram</a:t>
            </a:r>
            <a:r>
              <a:rPr lang="en-US" sz="2400" b="1" u="sng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Sometimes the results of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K-means clustering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hierarchical clustering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may look similar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but they both differ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depending on how they work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54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76200"/>
            <a:ext cx="9143999" cy="6096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92366" y="914400"/>
            <a:ext cx="8899234" cy="3970318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As there is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no requirement to predetermine</a:t>
            </a:r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 the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number of clusters</a:t>
            </a:r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as we did in the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K-Means algorithm.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Hierarchical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clustering algorithms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falls into following two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categories.</a:t>
            </a:r>
          </a:p>
          <a:p>
            <a:pPr marL="108585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Book Antiqua" panose="02040602050305030304" pitchFamily="18" charset="0"/>
                <a:cs typeface="Times New Roman" pitchFamily="18" charset="0"/>
              </a:rPr>
              <a:t>1. </a:t>
            </a:r>
            <a:r>
              <a:rPr lang="en-IN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Agglomerative Hierarchical Clustering</a:t>
            </a:r>
          </a:p>
          <a:p>
            <a:pPr marL="108585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 smtClean="0">
                <a:latin typeface="Book Antiqua" panose="02040602050305030304" pitchFamily="18" charset="0"/>
                <a:cs typeface="Times New Roman" pitchFamily="18" charset="0"/>
              </a:rPr>
              <a:t>2</a:t>
            </a:r>
            <a:r>
              <a:rPr lang="en-IN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IN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Divisive   Hierarchical </a:t>
            </a:r>
            <a:r>
              <a:rPr lang="en-IN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Clustering</a:t>
            </a:r>
            <a:endParaRPr lang="en-US" sz="2400" b="1" dirty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108585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3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76200"/>
            <a:ext cx="9143999" cy="3048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1103" y="636293"/>
            <a:ext cx="8899234" cy="4524315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1.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In </a:t>
            </a: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Agglomerative </a:t>
            </a: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H</a:t>
            </a: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ierarchical </a:t>
            </a: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A</a:t>
            </a: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lgorithms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each data point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treated as a single cluster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then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successively merge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or </a:t>
            </a:r>
            <a:r>
              <a:rPr lang="en-US" sz="2400" b="1" dirty="0">
                <a:solidFill>
                  <a:srgbClr val="005024"/>
                </a:solidFill>
                <a:latin typeface="Book Antiqua" panose="02040602050305030304" pitchFamily="18" charset="0"/>
                <a:cs typeface="Times New Roman" pitchFamily="18" charset="0"/>
              </a:rPr>
              <a:t>agglomerate (bottom-up approach)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pairs of clusters</a:t>
            </a:r>
            <a:r>
              <a:rPr lang="en-US" sz="2400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. </a:t>
            </a:r>
            <a:endParaRPr lang="en-US" sz="2400" dirty="0" smtClean="0">
              <a:solidFill>
                <a:srgbClr val="99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hierarchy of the clusters is represented as a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dendrogram or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tree structure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2052" name="Picture 4" descr="Conceptual dendrogram for agglomerative and divisive Hierarchical based...  | Download Scientific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81400"/>
            <a:ext cx="4810125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55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76200"/>
            <a:ext cx="9143999" cy="4572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92366" y="685800"/>
            <a:ext cx="8899234" cy="4524315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.</a:t>
            </a: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IN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Divisive  Hierarchical </a:t>
            </a:r>
            <a:r>
              <a:rPr lang="en-IN" sz="24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clustering: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Divisive algorithm is the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reverse of the agglomerative algorithm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as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it is a top-down approach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divisive hierarchical algorithms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all the data points are treated as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one big cluster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the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process of clustering involves dividing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(Top-down approach)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one big cluster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into </a:t>
            </a:r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various small clusters.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FF0066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982" y="4038600"/>
            <a:ext cx="4449617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99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24125</TotalTime>
  <Words>1046</Words>
  <Application>Microsoft Office PowerPoint</Application>
  <PresentationFormat>On-screen Show (4:3)</PresentationFormat>
  <Paragraphs>199</Paragraphs>
  <Slides>34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Concourse</vt:lpstr>
      <vt:lpstr>  UNIT-IV (Hierarchical Methods)</vt:lpstr>
      <vt:lpstr>PowerPoint Presentation</vt:lpstr>
      <vt:lpstr>Hierarchical Methods</vt:lpstr>
      <vt:lpstr>Contd..</vt:lpstr>
      <vt:lpstr>Contd..</vt:lpstr>
      <vt:lpstr>Hierarchical Clustering</vt:lpstr>
      <vt:lpstr>Contd..</vt:lpstr>
      <vt:lpstr>Contd..</vt:lpstr>
      <vt:lpstr>Contd..</vt:lpstr>
      <vt:lpstr>1. Agglomerative Hierarchical Clustering</vt:lpstr>
      <vt:lpstr>Contd..</vt:lpstr>
      <vt:lpstr>Contd..</vt:lpstr>
      <vt:lpstr>Agglomerative Hierarchical  Clustering Algorithm</vt:lpstr>
      <vt:lpstr>Contd..</vt:lpstr>
      <vt:lpstr>Measure  for the  Distance between Two Data points</vt:lpstr>
      <vt:lpstr>Contd..</vt:lpstr>
      <vt:lpstr>Contd..</vt:lpstr>
      <vt:lpstr>Agglomerative Clustering (Single Link Approach)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Agglomerative Clustering (Complete Link Approach)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GLK</dc:creator>
  <cp:lastModifiedBy>Surekha-Vanam</cp:lastModifiedBy>
  <cp:revision>1917</cp:revision>
  <dcterms:created xsi:type="dcterms:W3CDTF">2013-11-07T06:07:38Z</dcterms:created>
  <dcterms:modified xsi:type="dcterms:W3CDTF">2022-05-09T06:07:56Z</dcterms:modified>
</cp:coreProperties>
</file>