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94" r:id="rId1"/>
  </p:sldMasterIdLst>
  <p:notesMasterIdLst>
    <p:notesMasterId r:id="rId33"/>
  </p:notesMasterIdLst>
  <p:handoutMasterIdLst>
    <p:handoutMasterId r:id="rId34"/>
  </p:handoutMasterIdLst>
  <p:sldIdLst>
    <p:sldId id="256" r:id="rId2"/>
    <p:sldId id="367" r:id="rId3"/>
    <p:sldId id="769" r:id="rId4"/>
    <p:sldId id="770" r:id="rId5"/>
    <p:sldId id="771" r:id="rId6"/>
    <p:sldId id="772" r:id="rId7"/>
    <p:sldId id="777" r:id="rId8"/>
    <p:sldId id="798" r:id="rId9"/>
    <p:sldId id="799" r:id="rId10"/>
    <p:sldId id="800" r:id="rId11"/>
    <p:sldId id="778" r:id="rId12"/>
    <p:sldId id="779" r:id="rId13"/>
    <p:sldId id="780" r:id="rId14"/>
    <p:sldId id="781" r:id="rId15"/>
    <p:sldId id="782" r:id="rId16"/>
    <p:sldId id="783" r:id="rId17"/>
    <p:sldId id="784" r:id="rId18"/>
    <p:sldId id="785" r:id="rId19"/>
    <p:sldId id="786" r:id="rId20"/>
    <p:sldId id="787" r:id="rId21"/>
    <p:sldId id="788" r:id="rId22"/>
    <p:sldId id="789" r:id="rId23"/>
    <p:sldId id="790" r:id="rId24"/>
    <p:sldId id="791" r:id="rId25"/>
    <p:sldId id="792" r:id="rId26"/>
    <p:sldId id="793" r:id="rId27"/>
    <p:sldId id="794" r:id="rId28"/>
    <p:sldId id="795" r:id="rId29"/>
    <p:sldId id="796" r:id="rId30"/>
    <p:sldId id="797" r:id="rId31"/>
    <p:sldId id="754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0066"/>
    <a:srgbClr val="0000CC"/>
    <a:srgbClr val="870581"/>
    <a:srgbClr val="005024"/>
    <a:srgbClr val="990000"/>
    <a:srgbClr val="7166FC"/>
    <a:srgbClr val="EF73E0"/>
    <a:srgbClr val="BBF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86412" autoAdjust="0"/>
  </p:normalViewPr>
  <p:slideViewPr>
    <p:cSldViewPr>
      <p:cViewPr varScale="1">
        <p:scale>
          <a:sx n="97" d="100"/>
          <a:sy n="97" d="100"/>
        </p:scale>
        <p:origin x="20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3/4/25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3/4/25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3/4/25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3/4/25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3/4/25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3/4/25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3/4/25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3/4/25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3/4/25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3/4/25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3/4/25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3/4/25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3/4/25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3/4/25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0"/>
            <a:ext cx="1828800" cy="3090862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76400"/>
            <a:ext cx="7696200" cy="1981200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en-US" sz="32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b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UNIT-IV</a:t>
            </a:r>
            <a:br>
              <a:rPr lang="en-US" sz="44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4400" dirty="0">
                <a:solidFill>
                  <a:srgbClr val="FF0066"/>
                </a:solidFill>
                <a:latin typeface="Book Antiqua" pitchFamily="18" charset="0"/>
                <a:ea typeface="+mn-ea"/>
                <a:cs typeface="Arial" pitchFamily="34" charset="0"/>
              </a:rPr>
              <a:t>(Density Based Clustering)</a:t>
            </a:r>
            <a:endParaRPr lang="en-US" sz="4000" dirty="0">
              <a:solidFill>
                <a:srgbClr val="FF0066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3C972D-130F-C6C3-F417-1B521570D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ct val="90000"/>
              </a:lnSpc>
              <a:buNone/>
            </a:pPr>
            <a:r>
              <a:rPr lang="en-IN" sz="3200" dirty="0">
                <a:latin typeface="Gill Sans MT" panose="020B0502020104020203" pitchFamily="34" charset="77"/>
              </a:rPr>
              <a:t>4.Repeat for unvisited </a:t>
            </a:r>
            <a:r>
              <a:rPr lang="en-IN" sz="3200" dirty="0" err="1">
                <a:latin typeface="Gill Sans MT" panose="020B0502020104020203" pitchFamily="34" charset="77"/>
              </a:rPr>
              <a:t>points:If</a:t>
            </a:r>
            <a:r>
              <a:rPr lang="en-IN" sz="3200" dirty="0">
                <a:latin typeface="Gill Sans MT" panose="020B0502020104020203" pitchFamily="34" charset="77"/>
              </a:rPr>
              <a:t> a point is not part of any cluster and is not a core point, it is marked as </a:t>
            </a:r>
            <a:r>
              <a:rPr lang="en-IN" sz="3200" dirty="0" err="1">
                <a:latin typeface="Gill Sans MT" panose="020B0502020104020203" pitchFamily="34" charset="77"/>
              </a:rPr>
              <a:t>noise.Otherwise</a:t>
            </a:r>
            <a:r>
              <a:rPr lang="en-IN" sz="3200" dirty="0">
                <a:latin typeface="Gill Sans MT" panose="020B0502020104020203" pitchFamily="34" charset="77"/>
              </a:rPr>
              <a:t>, it is assigned to an existing cluster.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B74E90-7E35-5DF6-F791-B151464D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B5F456-C019-F903-AB4E-5CB573CF6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1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1" y="184666"/>
            <a:ext cx="8229600" cy="50113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13056"/>
            <a:ext cx="7315200" cy="51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2362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200" y="1687285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Data Points: </a:t>
            </a:r>
            <a:endParaRPr lang="en-IN" b="1" u="sng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209800"/>
            <a:ext cx="523875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38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89087"/>
            <a:ext cx="8730668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Step-1: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First we need to calculate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Euclidean Distance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between the Points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8" y="2286000"/>
            <a:ext cx="8730668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446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89087"/>
            <a:ext cx="8730668" cy="5902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In this table, 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3" y="1828800"/>
            <a:ext cx="8201025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79412"/>
            <a:ext cx="2209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302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Step-2: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A1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A1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or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border or outlier.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9" y="2514600"/>
            <a:ext cx="8610600" cy="4002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159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Step-3: 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0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A2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0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0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A2 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border or outlier.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6" y="2286000"/>
            <a:ext cx="86106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050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Step-4: 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0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A3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0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0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A3 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border or outlier.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79260"/>
            <a:ext cx="8382000" cy="4373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555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Step-5: 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0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A4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0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0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A4 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border or outlier.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9" y="2179260"/>
            <a:ext cx="8418611" cy="4595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821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Step-6: 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0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A5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0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0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A5 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border or outlier.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2057400"/>
            <a:ext cx="8730668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546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Step-7: 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0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A6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0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0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A6 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border or outlier.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5" y="2161117"/>
            <a:ext cx="8610925" cy="4619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85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54864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DBSCAN Algorithm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Example Problem</a:t>
            </a:r>
          </a:p>
          <a:p>
            <a:pPr>
              <a:lnSpc>
                <a:spcPct val="150000"/>
              </a:lnSpc>
              <a:defRPr/>
            </a:pPr>
            <a:endParaRPr lang="en-US" sz="3600" b="1" dirty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Step-8: 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0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A7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0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0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A7 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border or outlier.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" y="2133600"/>
            <a:ext cx="8823034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10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Step-9: 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0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A8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0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0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A8 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border or outlier.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" y="2157489"/>
            <a:ext cx="8790377" cy="4643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652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0612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Step-10: 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Finally we will check </a:t>
            </a:r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how many outliers and how many clusters are formed in this example.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" y="1728788"/>
            <a:ext cx="8823034" cy="5053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12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1" y="184666"/>
            <a:ext cx="8229600" cy="50113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Example-2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30514"/>
            <a:ext cx="63627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876800"/>
            <a:ext cx="2409826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896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Step-2: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A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A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border or outlier.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2547257"/>
            <a:ext cx="62484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5776686"/>
            <a:ext cx="8121068" cy="852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2409826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07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Step-3: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B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B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border or outlier.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2409826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1" y="2483984"/>
            <a:ext cx="5917909" cy="3078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91200"/>
            <a:ext cx="8229599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47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Step-4: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c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c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border or outlier.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2409826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2539320"/>
            <a:ext cx="6216068" cy="3099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9" y="5791200"/>
            <a:ext cx="8093691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645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Step-5: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border or outlier.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2409826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2486024"/>
            <a:ext cx="6292268" cy="3000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6" y="5638800"/>
            <a:ext cx="8208154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894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Step-6: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border or outlier.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2409826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5" y="2514600"/>
            <a:ext cx="618279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4" y="5638800"/>
            <a:ext cx="8565405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739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730668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Step-7: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Now starts with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Point F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we will check how many points are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with in this Epsilon.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F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again check either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Core or border or outlier.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2409826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2558824"/>
            <a:ext cx="6216068" cy="2775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" y="5486400"/>
            <a:ext cx="8289634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401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Density based Clustering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997089"/>
            <a:ext cx="8603668" cy="50783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Density based clustering is also called as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“DBSCAN Clustering”.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DBSCAN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stands for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“Density-Based Spatial Clustering of Applications with Noise”.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a popular 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unsupervised learning Algorithm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It was proposed by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Martin Ester et al. in 1996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DBSCAN is a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clustering method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is used in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machine learning to separate clusters of high density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from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clusters of low density. </a:t>
            </a:r>
          </a:p>
        </p:txBody>
      </p:sp>
    </p:spTree>
    <p:extLst>
      <p:ext uri="{BB962C8B-B14F-4D97-AF65-F5344CB8AC3E}">
        <p14:creationId xmlns:p14="http://schemas.microsoft.com/office/powerpoint/2010/main" val="2122330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30</a:t>
            </a:fld>
            <a:r>
              <a:rPr lang="en-US" dirty="0"/>
              <a:t> 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-5834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69471"/>
            <a:ext cx="6477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4" y="4343400"/>
            <a:ext cx="4962525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423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idx="1"/>
          </p:nvPr>
        </p:nvSpPr>
        <p:spPr>
          <a:xfrm>
            <a:off x="457201" y="1066800"/>
            <a:ext cx="6248400" cy="3733800"/>
          </a:xfrm>
        </p:spPr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/>
          </a:p>
          <a:p>
            <a:pPr algn="ctr">
              <a:buFont typeface="Wingdings 3" pitchFamily="18" charset="2"/>
              <a:buNone/>
            </a:pPr>
            <a:endParaRPr lang="en-US" altLang="en-US" dirty="0"/>
          </a:p>
          <a:p>
            <a:pPr algn="ctr">
              <a:buFont typeface="Wingdings 3" pitchFamily="18" charset="2"/>
              <a:buNone/>
            </a:pPr>
            <a:endParaRPr lang="en-US" altLang="en-US" dirty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81175"/>
            <a:ext cx="22193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189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6096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17389" y="762000"/>
            <a:ext cx="8603668" cy="33602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Here, DBSCAN identify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distinctive groups/clusters in the data,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based on the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idea that a cluster in data space is a contiguous region of high point density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separated from other such clusters by contiguous regions of low point density.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08466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4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Why we need DBSCAN Algorithm?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11732" y="789087"/>
            <a:ext cx="8679868" cy="50783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Partitioning methods (K-means)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hierarchical clustering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work for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finding spherical-shaped clusters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or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convex clusters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</a:p>
          <a:p>
            <a:pPr marL="285750"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85750"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85750"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Partition-based and hierarchical clustering techniques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highly efficient with normal shaped clusters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However, when it comes to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arbitrary shaped clusters or detecting outliers,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density-based techniques are </a:t>
            </a:r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more efficient.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771" y="2133600"/>
            <a:ext cx="2835048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6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533400"/>
            <a:ext cx="8730668" cy="45243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K-Means and Hierarchical Clustering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both fail in creating clusters of arbitrary shapes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They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are not able to form clusters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based on varying densities.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That’s why we need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DBSCAN clustering.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For Eg: </a:t>
            </a:r>
            <a:r>
              <a:rPr lang="en-US" sz="2400" dirty="0"/>
              <a:t>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 we have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data points densely present in the form of concentric circles: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4013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49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89087"/>
            <a:ext cx="8730668" cy="55735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The DBSCAN algorithm uses two parameters: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1. minPts: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  <a:r>
              <a:rPr lang="en-IN" sz="2400" dirty="0">
                <a:latin typeface="Book Antiqua" panose="02040602050305030304" pitchFamily="18" charset="0"/>
                <a:cs typeface="Times New Roman" pitchFamily="18" charset="0"/>
              </a:rPr>
              <a:t>The minimum number of points required within </a:t>
            </a:r>
            <a:r>
              <a:rPr lang="el-GR" sz="2400" dirty="0">
                <a:latin typeface="Book Antiqua" panose="02040602050305030304" pitchFamily="18" charset="0"/>
                <a:cs typeface="Times New Roman" pitchFamily="18" charset="0"/>
              </a:rPr>
              <a:t>ε </a:t>
            </a:r>
            <a:r>
              <a:rPr lang="en-IN" sz="2400" dirty="0">
                <a:latin typeface="Book Antiqua" panose="02040602050305030304" pitchFamily="18" charset="0"/>
                <a:cs typeface="Times New Roman" pitchFamily="18" charset="0"/>
              </a:rPr>
              <a:t>to form a dense region.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2. eps (ε):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distance measure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will be used to locate the points in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neighborhood of any point.</a:t>
            </a:r>
          </a:p>
          <a:p>
            <a:pPr algn="just">
              <a:lnSpc>
                <a:spcPct val="150000"/>
              </a:lnSpc>
            </a:pPr>
            <a:r>
              <a:rPr lang="en-IN" sz="2400" b="1" dirty="0">
                <a:latin typeface="Book Antiqua" panose="02040602050305030304" pitchFamily="18" charset="0"/>
                <a:cs typeface="Times New Roman" pitchFamily="18" charset="0"/>
              </a:rPr>
              <a:t>or The radius of the </a:t>
            </a:r>
            <a:r>
              <a:rPr lang="en-IN" sz="2400" b="1" dirty="0" err="1">
                <a:latin typeface="Book Antiqua" panose="02040602050305030304" pitchFamily="18" charset="0"/>
                <a:cs typeface="Times New Roman" pitchFamily="18" charset="0"/>
              </a:rPr>
              <a:t>neighborhood</a:t>
            </a:r>
            <a:r>
              <a:rPr lang="en-IN" sz="2400" b="1" dirty="0">
                <a:latin typeface="Book Antiqua" panose="02040602050305030304" pitchFamily="18" charset="0"/>
                <a:cs typeface="Times New Roman" pitchFamily="18" charset="0"/>
              </a:rPr>
              <a:t> around a point.</a:t>
            </a: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0" lvl="1" indent="0" algn="just">
              <a:lnSpc>
                <a:spcPct val="150000"/>
              </a:lnSpc>
            </a:pPr>
            <a:r>
              <a:rPr lang="en-US" sz="2400" b="1" u="sng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Three Main points  to form the clusters</a:t>
            </a:r>
          </a:p>
          <a:p>
            <a:pPr marL="0" lvl="1" indent="0" algn="just">
              <a:lnSpc>
                <a:spcPct val="150000"/>
              </a:lnSpc>
            </a:pPr>
            <a:r>
              <a:rPr lang="en-US" sz="2400" b="1" u="sng" dirty="0">
                <a:solidFill>
                  <a:srgbClr val="870581"/>
                </a:solidFill>
              </a:rPr>
              <a:t>1. Core point:</a:t>
            </a:r>
            <a:r>
              <a:rPr lang="en-US" sz="2400" dirty="0"/>
              <a:t> </a:t>
            </a:r>
            <a:r>
              <a:rPr lang="en-US" sz="2400" b="1" dirty="0"/>
              <a:t>A point is a core point if there are </a:t>
            </a:r>
            <a:r>
              <a:rPr lang="en-US" sz="2400" b="1" dirty="0">
                <a:solidFill>
                  <a:srgbClr val="0000CC"/>
                </a:solidFill>
              </a:rPr>
              <a:t>at least minPts number of points (including the point itself) in its surrounding area with radius eps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309" y="2987799"/>
            <a:ext cx="1295400" cy="117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76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89087"/>
            <a:ext cx="8730668" cy="28623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870581"/>
                </a:solidFill>
              </a:rPr>
              <a:t>2. Border point:</a:t>
            </a:r>
            <a:r>
              <a:rPr lang="en-US" sz="2400" dirty="0"/>
              <a:t> </a:t>
            </a:r>
            <a:r>
              <a:rPr lang="en-US" sz="2400" b="1" dirty="0">
                <a:solidFill>
                  <a:srgbClr val="FF0066"/>
                </a:solidFill>
              </a:rPr>
              <a:t>A point is a border point if it is reachable from a core point </a:t>
            </a:r>
            <a:r>
              <a:rPr lang="en-US" sz="2400" dirty="0"/>
              <a:t>and there are </a:t>
            </a:r>
            <a:r>
              <a:rPr lang="en-US" sz="2400" b="1" dirty="0">
                <a:solidFill>
                  <a:srgbClr val="0000FF"/>
                </a:solidFill>
              </a:rPr>
              <a:t>less than minPts number of points within its surrounding area.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/>
              <a:t>3</a:t>
            </a:r>
            <a:r>
              <a:rPr lang="en-US" sz="2400" b="1" u="sng" dirty="0">
                <a:solidFill>
                  <a:srgbClr val="870581"/>
                </a:solidFill>
              </a:rPr>
              <a:t>. Outlier or Noise Point:</a:t>
            </a:r>
            <a:r>
              <a:rPr lang="en-US" sz="2400" dirty="0"/>
              <a:t> A point is an outlier </a:t>
            </a:r>
            <a:r>
              <a:rPr lang="en-US" sz="2400" b="1" dirty="0">
                <a:solidFill>
                  <a:srgbClr val="FF0000"/>
                </a:solidFill>
              </a:rPr>
              <a:t>if it is not a core point and not reachable from any core points.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3" y="3886200"/>
            <a:ext cx="504825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18" y="3651409"/>
            <a:ext cx="2228850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568" y="3886200"/>
            <a:ext cx="2677432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430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7BB44D-EFC3-B69D-56D5-FAB2BDD4A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58669"/>
          </a:xfrm>
        </p:spPr>
        <p:txBody>
          <a:bodyPr>
            <a:normAutofit fontScale="85000" lnSpcReduction="10000"/>
          </a:bodyPr>
          <a:lstStyle/>
          <a:p>
            <a:pPr>
              <a:buFont typeface="+mj-lt"/>
              <a:buAutoNum type="arabicPeriod"/>
            </a:pPr>
            <a:r>
              <a:rPr lang="en-IN" sz="3300" dirty="0">
                <a:latin typeface="Gill Sans MT" panose="020B0502020104020203" pitchFamily="34" charset="77"/>
              </a:rPr>
              <a:t>Select an arbitrary point: Choose a point that has not been visited.</a:t>
            </a:r>
          </a:p>
          <a:p>
            <a:pPr>
              <a:buFont typeface="+mj-lt"/>
              <a:buAutoNum type="arabicPeriod"/>
            </a:pPr>
            <a:r>
              <a:rPr lang="en-IN" sz="3300" dirty="0">
                <a:latin typeface="Gill Sans MT" panose="020B0502020104020203" pitchFamily="34" charset="77"/>
              </a:rPr>
              <a:t>Check density conditions: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N" sz="3300" dirty="0">
                <a:latin typeface="Gill Sans MT" panose="020B0502020104020203" pitchFamily="34" charset="77"/>
              </a:rPr>
              <a:t>If the point has at least </a:t>
            </a:r>
            <a:r>
              <a:rPr lang="en-IN" sz="3300" dirty="0" err="1">
                <a:latin typeface="Gill Sans MT" panose="020B0502020104020203" pitchFamily="34" charset="77"/>
              </a:rPr>
              <a:t>MinPts</a:t>
            </a:r>
            <a:r>
              <a:rPr lang="en-IN" sz="3300" dirty="0">
                <a:latin typeface="Gill Sans MT" panose="020B0502020104020203" pitchFamily="34" charset="77"/>
              </a:rPr>
              <a:t> within a distance of </a:t>
            </a:r>
            <a:r>
              <a:rPr lang="el-GR" sz="3300" dirty="0">
                <a:latin typeface="Arial" charset="0"/>
              </a:rPr>
              <a:t>ε, </a:t>
            </a:r>
            <a:r>
              <a:rPr lang="en-IN" sz="3300" dirty="0">
                <a:latin typeface="Gill Sans MT" panose="020B0502020104020203" pitchFamily="34" charset="77"/>
              </a:rPr>
              <a:t>it is a core point and a new cluster starts.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N" sz="3300" dirty="0">
                <a:latin typeface="Gill Sans MT" panose="020B0502020104020203" pitchFamily="34" charset="77"/>
              </a:rPr>
              <a:t>If the point has fewer than </a:t>
            </a:r>
            <a:r>
              <a:rPr lang="en-IN" sz="3300" dirty="0" err="1">
                <a:latin typeface="Gill Sans MT" panose="020B0502020104020203" pitchFamily="34" charset="77"/>
              </a:rPr>
              <a:t>MinPts</a:t>
            </a:r>
            <a:r>
              <a:rPr lang="en-IN" sz="3300" dirty="0">
                <a:latin typeface="Gill Sans MT" panose="020B0502020104020203" pitchFamily="34" charset="77"/>
              </a:rPr>
              <a:t> within </a:t>
            </a:r>
            <a:r>
              <a:rPr lang="el-GR" sz="3300" dirty="0">
                <a:latin typeface="Arial" charset="0"/>
              </a:rPr>
              <a:t>ε, </a:t>
            </a:r>
            <a:r>
              <a:rPr lang="en-IN" sz="3300" dirty="0">
                <a:latin typeface="Gill Sans MT" panose="020B0502020104020203" pitchFamily="34" charset="77"/>
              </a:rPr>
              <a:t>it is marked as a border point or noise.</a:t>
            </a:r>
          </a:p>
          <a:p>
            <a:pPr>
              <a:buFont typeface="+mj-lt"/>
              <a:buAutoNum type="arabicPeriod"/>
            </a:pPr>
            <a:r>
              <a:rPr lang="en-IN" sz="3300" dirty="0">
                <a:latin typeface="Gill Sans MT" panose="020B0502020104020203" pitchFamily="34" charset="77"/>
              </a:rPr>
              <a:t>Expand the cluster: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N" sz="3300" dirty="0">
                <a:latin typeface="Gill Sans MT" panose="020B0502020104020203" pitchFamily="34" charset="77"/>
              </a:rPr>
              <a:t>All points within </a:t>
            </a:r>
            <a:r>
              <a:rPr lang="el-GR" sz="3300" dirty="0">
                <a:latin typeface="Arial" charset="0"/>
              </a:rPr>
              <a:t>ε </a:t>
            </a:r>
            <a:r>
              <a:rPr lang="en-IN" sz="3300" dirty="0">
                <a:latin typeface="Gill Sans MT" panose="020B0502020104020203" pitchFamily="34" charset="77"/>
              </a:rPr>
              <a:t>of a core point are added to the cluster.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N" sz="3300" dirty="0">
                <a:latin typeface="Gill Sans MT" panose="020B0502020104020203" pitchFamily="34" charset="77"/>
              </a:rPr>
              <a:t>If any of these new points are also core points, their </a:t>
            </a:r>
            <a:r>
              <a:rPr lang="en-IN" sz="3300" dirty="0" err="1">
                <a:latin typeface="Gill Sans MT" panose="020B0502020104020203" pitchFamily="34" charset="77"/>
              </a:rPr>
              <a:t>neighbors</a:t>
            </a:r>
            <a:r>
              <a:rPr lang="en-IN" sz="3300" dirty="0">
                <a:latin typeface="Gill Sans MT" panose="020B0502020104020203" pitchFamily="34" charset="77"/>
              </a:rPr>
              <a:t> are also added to the cluster.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N" sz="3300" dirty="0">
                <a:latin typeface="Gill Sans MT" panose="020B0502020104020203" pitchFamily="34" charset="77"/>
              </a:rPr>
              <a:t>The process repeats recursively until no more points can be added.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6AC2A9-5DB6-ACA6-2539-00D68830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6E63A6-3C8C-69D4-1E89-9515A04B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Steps of DBSCAN:</a:t>
            </a:r>
            <a:br>
              <a:rPr lang="en-IN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39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25140</TotalTime>
  <Words>1156</Words>
  <Application>Microsoft Macintosh PowerPoint</Application>
  <PresentationFormat>On-screen Show (4:3)</PresentationFormat>
  <Paragraphs>138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Algerian</vt:lpstr>
      <vt:lpstr>Arial</vt:lpstr>
      <vt:lpstr>Baskerville Old Face</vt:lpstr>
      <vt:lpstr>Book Antiqua</vt:lpstr>
      <vt:lpstr>Calibri</vt:lpstr>
      <vt:lpstr>Gill Sans MT</vt:lpstr>
      <vt:lpstr>Lucida Sans Unicode</vt:lpstr>
      <vt:lpstr>Verdana</vt:lpstr>
      <vt:lpstr>Wingdings</vt:lpstr>
      <vt:lpstr>Wingdings 2</vt:lpstr>
      <vt:lpstr>Wingdings 3</vt:lpstr>
      <vt:lpstr>Concourse</vt:lpstr>
      <vt:lpstr>  UNIT-IV (Density Based Clustering)</vt:lpstr>
      <vt:lpstr>PowerPoint Presentation</vt:lpstr>
      <vt:lpstr>Density based Clustering</vt:lpstr>
      <vt:lpstr>Contd..</vt:lpstr>
      <vt:lpstr>Why we need DBSCAN Algorithm?</vt:lpstr>
      <vt:lpstr>Contd..</vt:lpstr>
      <vt:lpstr>Contd..</vt:lpstr>
      <vt:lpstr>Contd..</vt:lpstr>
      <vt:lpstr>Steps of DBSCAN: </vt:lpstr>
      <vt:lpstr>PowerPoint Presentation</vt:lpstr>
      <vt:lpstr>Example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Example-2</vt:lpstr>
      <vt:lpstr>Contd..</vt:lpstr>
      <vt:lpstr>Contd..</vt:lpstr>
      <vt:lpstr>Contd..</vt:lpstr>
      <vt:lpstr>Contd..</vt:lpstr>
      <vt:lpstr>Contd..</vt:lpstr>
      <vt:lpstr>Contd..</vt:lpstr>
      <vt:lpstr>Contd..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Uddagiri Sirisha 20PHD7077</cp:lastModifiedBy>
  <cp:revision>1900</cp:revision>
  <dcterms:created xsi:type="dcterms:W3CDTF">2013-11-07T06:07:38Z</dcterms:created>
  <dcterms:modified xsi:type="dcterms:W3CDTF">2025-03-04T09:20:31Z</dcterms:modified>
</cp:coreProperties>
</file>