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sldIdLst>
    <p:sldId id="256" r:id="rId2"/>
    <p:sldId id="257" r:id="rId3"/>
    <p:sldId id="258" r:id="rId4"/>
    <p:sldId id="259" r:id="rId5"/>
    <p:sldId id="260" r:id="rId6"/>
    <p:sldId id="262" r:id="rId7"/>
    <p:sldId id="263" r:id="rId8"/>
    <p:sldId id="261" r:id="rId9"/>
    <p:sldId id="264" r:id="rId10"/>
    <p:sldId id="265" r:id="rId11"/>
    <p:sldId id="266" r:id="rId12"/>
    <p:sldId id="279" r:id="rId13"/>
    <p:sldId id="280" r:id="rId14"/>
    <p:sldId id="281" r:id="rId15"/>
    <p:sldId id="287" r:id="rId16"/>
    <p:sldId id="282" r:id="rId17"/>
    <p:sldId id="283" r:id="rId18"/>
    <p:sldId id="284" r:id="rId19"/>
    <p:sldId id="28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14"/>
  </p:normalViewPr>
  <p:slideViewPr>
    <p:cSldViewPr snapToGrid="0">
      <p:cViewPr varScale="1">
        <p:scale>
          <a:sx n="113" d="100"/>
          <a:sy n="113" d="100"/>
        </p:scale>
        <p:origin x="52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GB"/>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EECD5C0-A5B4-A64D-9A2E-2D8B64C96CC7}" type="datetimeFigureOut">
              <a:rPr lang="en-US" smtClean="0"/>
              <a:t>8/15/24</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01B19B0-4885-B649-A509-B9227702E5BA}" type="slidenum">
              <a:rPr lang="en-US" smtClean="0"/>
              <a:t>‹#›</a:t>
            </a:fld>
            <a:endParaRPr lang="en-US"/>
          </a:p>
        </p:txBody>
      </p:sp>
    </p:spTree>
    <p:extLst>
      <p:ext uri="{BB962C8B-B14F-4D97-AF65-F5344CB8AC3E}">
        <p14:creationId xmlns:p14="http://schemas.microsoft.com/office/powerpoint/2010/main" val="1741772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EECD5C0-A5B4-A64D-9A2E-2D8B64C96CC7}" type="datetimeFigureOut">
              <a:rPr lang="en-US" smtClean="0"/>
              <a:t>8/15/24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01B19B0-4885-B649-A509-B9227702E5BA}" type="slidenum">
              <a:rPr lang="en-US" smtClean="0"/>
              <a:t>‹#›</a:t>
            </a:fld>
            <a:endParaRPr lang="en-US"/>
          </a:p>
        </p:txBody>
      </p:sp>
    </p:spTree>
    <p:extLst>
      <p:ext uri="{BB962C8B-B14F-4D97-AF65-F5344CB8AC3E}">
        <p14:creationId xmlns:p14="http://schemas.microsoft.com/office/powerpoint/2010/main" val="3011469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EECD5C0-A5B4-A64D-9A2E-2D8B64C96CC7}" type="datetimeFigureOut">
              <a:rPr lang="en-US" smtClean="0"/>
              <a:t>8/15/24</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01B19B0-4885-B649-A509-B9227702E5BA}"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841903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GB"/>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BEECD5C0-A5B4-A64D-9A2E-2D8B64C96CC7}" type="datetimeFigureOut">
              <a:rPr lang="en-US" smtClean="0"/>
              <a:t>8/15/24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1B19B0-4885-B649-A509-B9227702E5BA}" type="slidenum">
              <a:rPr lang="en-US" smtClean="0"/>
              <a:t>‹#›</a:t>
            </a:fld>
            <a:endParaRPr lang="en-US"/>
          </a:p>
        </p:txBody>
      </p:sp>
    </p:spTree>
    <p:extLst>
      <p:ext uri="{BB962C8B-B14F-4D97-AF65-F5344CB8AC3E}">
        <p14:creationId xmlns:p14="http://schemas.microsoft.com/office/powerpoint/2010/main" val="31195669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BEECD5C0-A5B4-A64D-9A2E-2D8B64C96CC7}" type="datetimeFigureOut">
              <a:rPr lang="en-US" smtClean="0"/>
              <a:t>8/15/24</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1B19B0-4885-B649-A509-B9227702E5BA}"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594191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BEECD5C0-A5B4-A64D-9A2E-2D8B64C96CC7}" type="datetimeFigureOut">
              <a:rPr lang="en-US" smtClean="0"/>
              <a:t>8/15/24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1B19B0-4885-B649-A509-B9227702E5BA}" type="slidenum">
              <a:rPr lang="en-US" smtClean="0"/>
              <a:t>‹#›</a:t>
            </a:fld>
            <a:endParaRPr lang="en-US"/>
          </a:p>
        </p:txBody>
      </p:sp>
    </p:spTree>
    <p:extLst>
      <p:ext uri="{BB962C8B-B14F-4D97-AF65-F5344CB8AC3E}">
        <p14:creationId xmlns:p14="http://schemas.microsoft.com/office/powerpoint/2010/main" val="18787268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EECD5C0-A5B4-A64D-9A2E-2D8B64C96CC7}" type="datetimeFigureOut">
              <a:rPr lang="en-US" smtClean="0"/>
              <a:t>8/15/24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1B19B0-4885-B649-A509-B9227702E5BA}" type="slidenum">
              <a:rPr lang="en-US" smtClean="0"/>
              <a:t>‹#›</a:t>
            </a:fld>
            <a:endParaRPr lang="en-US"/>
          </a:p>
        </p:txBody>
      </p:sp>
    </p:spTree>
    <p:extLst>
      <p:ext uri="{BB962C8B-B14F-4D97-AF65-F5344CB8AC3E}">
        <p14:creationId xmlns:p14="http://schemas.microsoft.com/office/powerpoint/2010/main" val="16813963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EECD5C0-A5B4-A64D-9A2E-2D8B64C96CC7}" type="datetimeFigureOut">
              <a:rPr lang="en-US" smtClean="0"/>
              <a:t>8/15/24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1B19B0-4885-B649-A509-B9227702E5BA}" type="slidenum">
              <a:rPr lang="en-US" smtClean="0"/>
              <a:t>‹#›</a:t>
            </a:fld>
            <a:endParaRPr lang="en-US"/>
          </a:p>
        </p:txBody>
      </p:sp>
    </p:spTree>
    <p:extLst>
      <p:ext uri="{BB962C8B-B14F-4D97-AF65-F5344CB8AC3E}">
        <p14:creationId xmlns:p14="http://schemas.microsoft.com/office/powerpoint/2010/main" val="2881521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GB"/>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EECD5C0-A5B4-A64D-9A2E-2D8B64C96CC7}" type="datetimeFigureOut">
              <a:rPr lang="en-US" smtClean="0"/>
              <a:t>8/15/24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1B19B0-4885-B649-A509-B9227702E5BA}" type="slidenum">
              <a:rPr lang="en-US" smtClean="0"/>
              <a:t>‹#›</a:t>
            </a:fld>
            <a:endParaRPr lang="en-US"/>
          </a:p>
        </p:txBody>
      </p:sp>
    </p:spTree>
    <p:extLst>
      <p:ext uri="{BB962C8B-B14F-4D97-AF65-F5344CB8AC3E}">
        <p14:creationId xmlns:p14="http://schemas.microsoft.com/office/powerpoint/2010/main" val="4081979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EECD5C0-A5B4-A64D-9A2E-2D8B64C96CC7}" type="datetimeFigureOut">
              <a:rPr lang="en-US" smtClean="0"/>
              <a:t>8/15/24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01B19B0-4885-B649-A509-B9227702E5BA}" type="slidenum">
              <a:rPr lang="en-US" smtClean="0"/>
              <a:t>‹#›</a:t>
            </a:fld>
            <a:endParaRPr lang="en-US"/>
          </a:p>
        </p:txBody>
      </p:sp>
    </p:spTree>
    <p:extLst>
      <p:ext uri="{BB962C8B-B14F-4D97-AF65-F5344CB8AC3E}">
        <p14:creationId xmlns:p14="http://schemas.microsoft.com/office/powerpoint/2010/main" val="2375154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BEECD5C0-A5B4-A64D-9A2E-2D8B64C96CC7}" type="datetimeFigureOut">
              <a:rPr lang="en-US" smtClean="0"/>
              <a:t>8/15/24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01B19B0-4885-B649-A509-B9227702E5BA}" type="slidenum">
              <a:rPr lang="en-US" smtClean="0"/>
              <a:t>‹#›</a:t>
            </a:fld>
            <a:endParaRPr lang="en-US"/>
          </a:p>
        </p:txBody>
      </p:sp>
    </p:spTree>
    <p:extLst>
      <p:ext uri="{BB962C8B-B14F-4D97-AF65-F5344CB8AC3E}">
        <p14:creationId xmlns:p14="http://schemas.microsoft.com/office/powerpoint/2010/main" val="1156945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EECD5C0-A5B4-A64D-9A2E-2D8B64C96CC7}" type="datetimeFigureOut">
              <a:rPr lang="en-US" smtClean="0"/>
              <a:t>8/15/24</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01B19B0-4885-B649-A509-B9227702E5BA}" type="slidenum">
              <a:rPr lang="en-US" smtClean="0"/>
              <a:t>‹#›</a:t>
            </a:fld>
            <a:endParaRPr lang="en-US"/>
          </a:p>
        </p:txBody>
      </p:sp>
    </p:spTree>
    <p:extLst>
      <p:ext uri="{BB962C8B-B14F-4D97-AF65-F5344CB8AC3E}">
        <p14:creationId xmlns:p14="http://schemas.microsoft.com/office/powerpoint/2010/main" val="2577108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EECD5C0-A5B4-A64D-9A2E-2D8B64C96CC7}" type="datetimeFigureOut">
              <a:rPr lang="en-US" smtClean="0"/>
              <a:t>8/15/24</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01B19B0-4885-B649-A509-B9227702E5BA}" type="slidenum">
              <a:rPr lang="en-US" smtClean="0"/>
              <a:t>‹#›</a:t>
            </a:fld>
            <a:endParaRPr lang="en-US"/>
          </a:p>
        </p:txBody>
      </p:sp>
    </p:spTree>
    <p:extLst>
      <p:ext uri="{BB962C8B-B14F-4D97-AF65-F5344CB8AC3E}">
        <p14:creationId xmlns:p14="http://schemas.microsoft.com/office/powerpoint/2010/main" val="888463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ECD5C0-A5B4-A64D-9A2E-2D8B64C96CC7}" type="datetimeFigureOut">
              <a:rPr lang="en-US" smtClean="0"/>
              <a:t>8/15/24</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01B19B0-4885-B649-A509-B9227702E5BA}" type="slidenum">
              <a:rPr lang="en-US" smtClean="0"/>
              <a:t>‹#›</a:t>
            </a:fld>
            <a:endParaRPr lang="en-US"/>
          </a:p>
        </p:txBody>
      </p:sp>
    </p:spTree>
    <p:extLst>
      <p:ext uri="{BB962C8B-B14F-4D97-AF65-F5344CB8AC3E}">
        <p14:creationId xmlns:p14="http://schemas.microsoft.com/office/powerpoint/2010/main" val="865316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GB"/>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EECD5C0-A5B4-A64D-9A2E-2D8B64C96CC7}" type="datetimeFigureOut">
              <a:rPr lang="en-US" smtClean="0"/>
              <a:t>8/15/24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01B19B0-4885-B649-A509-B9227702E5BA}" type="slidenum">
              <a:rPr lang="en-US" smtClean="0"/>
              <a:t>‹#›</a:t>
            </a:fld>
            <a:endParaRPr lang="en-US"/>
          </a:p>
        </p:txBody>
      </p:sp>
    </p:spTree>
    <p:extLst>
      <p:ext uri="{BB962C8B-B14F-4D97-AF65-F5344CB8AC3E}">
        <p14:creationId xmlns:p14="http://schemas.microsoft.com/office/powerpoint/2010/main" val="626616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EECD5C0-A5B4-A64D-9A2E-2D8B64C96CC7}" type="datetimeFigureOut">
              <a:rPr lang="en-US" smtClean="0"/>
              <a:t>8/15/24</a:t>
            </a:fld>
            <a:endParaRPr lang="en-US"/>
          </a:p>
        </p:txBody>
      </p:sp>
      <p:sp>
        <p:nvSpPr>
          <p:cNvPr id="6" name="Footer Placeholder 5"/>
          <p:cNvSpPr>
            <a:spLocks noGrp="1"/>
          </p:cNvSpPr>
          <p:nvPr>
            <p:ph type="ftr" sz="quarter" idx="11"/>
          </p:nvPr>
        </p:nvSpPr>
        <p:spPr/>
        <p:txBody>
          <a:bodyPr/>
          <a:lstStyle/>
          <a:p>
            <a:r>
              <a:rPr lang="en-US"/>
              <a:t>
              </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1B19B0-4885-B649-A509-B9227702E5BA}" type="slidenum">
              <a:rPr lang="en-US" smtClean="0"/>
              <a:t>‹#›</a:t>
            </a:fld>
            <a:endParaRPr lang="en-US"/>
          </a:p>
        </p:txBody>
      </p:sp>
    </p:spTree>
    <p:extLst>
      <p:ext uri="{BB962C8B-B14F-4D97-AF65-F5344CB8AC3E}">
        <p14:creationId xmlns:p14="http://schemas.microsoft.com/office/powerpoint/2010/main" val="2087907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EECD5C0-A5B4-A64D-9A2E-2D8B64C96CC7}" type="datetimeFigureOut">
              <a:rPr lang="en-US" smtClean="0"/>
              <a:t>8/15/24</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01B19B0-4885-B649-A509-B9227702E5BA}" type="slidenum">
              <a:rPr lang="en-US" smtClean="0"/>
              <a:t>‹#›</a:t>
            </a:fld>
            <a:endParaRPr lang="en-US"/>
          </a:p>
        </p:txBody>
      </p:sp>
    </p:spTree>
    <p:extLst>
      <p:ext uri="{BB962C8B-B14F-4D97-AF65-F5344CB8AC3E}">
        <p14:creationId xmlns:p14="http://schemas.microsoft.com/office/powerpoint/2010/main" val="336641246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105E8-32D7-6B42-15F6-4517C1165DC5}"/>
              </a:ext>
            </a:extLst>
          </p:cNvPr>
          <p:cNvSpPr>
            <a:spLocks noGrp="1"/>
          </p:cNvSpPr>
          <p:nvPr>
            <p:ph type="ctrTitle"/>
          </p:nvPr>
        </p:nvSpPr>
        <p:spPr/>
        <p:txBody>
          <a:bodyPr/>
          <a:lstStyle/>
          <a:p>
            <a:r>
              <a:rPr lang="en-US" b="1" dirty="0"/>
              <a:t>SVM</a:t>
            </a:r>
          </a:p>
        </p:txBody>
      </p:sp>
      <p:sp>
        <p:nvSpPr>
          <p:cNvPr id="3" name="Subtitle 2">
            <a:extLst>
              <a:ext uri="{FF2B5EF4-FFF2-40B4-BE49-F238E27FC236}">
                <a16:creationId xmlns:a16="http://schemas.microsoft.com/office/drawing/2014/main" id="{FFCA1290-2200-3DF1-CC97-BB0C26C79BD7}"/>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688596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7C229-2F13-4F99-45C2-460D4CF7D964}"/>
              </a:ext>
            </a:extLst>
          </p:cNvPr>
          <p:cNvSpPr>
            <a:spLocks noGrp="1"/>
          </p:cNvSpPr>
          <p:nvPr>
            <p:ph type="title"/>
          </p:nvPr>
        </p:nvSpPr>
        <p:spPr/>
        <p:txBody>
          <a:bodyPr/>
          <a:lstStyle/>
          <a:p>
            <a:r>
              <a:rPr lang="en-IN" sz="3600" b="1" i="0" dirty="0">
                <a:solidFill>
                  <a:srgbClr val="0D0D0D"/>
                </a:solidFill>
                <a:effectLst/>
                <a:latin typeface="Gill Sans MT" panose="020B0502020104020203" pitchFamily="34" charset="77"/>
              </a:rPr>
              <a:t>Negative Hyperplane:</a:t>
            </a:r>
            <a:br>
              <a:rPr lang="en-IN" sz="3600" b="0" i="0" dirty="0">
                <a:solidFill>
                  <a:srgbClr val="0D0D0D"/>
                </a:solidFill>
                <a:effectLst/>
                <a:latin typeface="Gill Sans MT" panose="020B0502020104020203" pitchFamily="34" charset="77"/>
              </a:rPr>
            </a:br>
            <a:endParaRPr lang="en-US" dirty="0"/>
          </a:p>
        </p:txBody>
      </p:sp>
      <p:sp>
        <p:nvSpPr>
          <p:cNvPr id="3" name="Content Placeholder 2">
            <a:extLst>
              <a:ext uri="{FF2B5EF4-FFF2-40B4-BE49-F238E27FC236}">
                <a16:creationId xmlns:a16="http://schemas.microsoft.com/office/drawing/2014/main" id="{E39FAD2B-08AA-7690-F3BE-EFD4A033CE0D}"/>
              </a:ext>
            </a:extLst>
          </p:cNvPr>
          <p:cNvSpPr>
            <a:spLocks noGrp="1"/>
          </p:cNvSpPr>
          <p:nvPr>
            <p:ph idx="1"/>
          </p:nvPr>
        </p:nvSpPr>
        <p:spPr/>
        <p:txBody>
          <a:bodyPr>
            <a:normAutofit/>
          </a:bodyPr>
          <a:lstStyle/>
          <a:p>
            <a:pPr algn="l">
              <a:buFont typeface="Arial" panose="020B0604020202020204" pitchFamily="34" charset="0"/>
              <a:buChar char="•"/>
            </a:pPr>
            <a:r>
              <a:rPr lang="en-IN" sz="2800" b="0" i="0" dirty="0">
                <a:solidFill>
                  <a:srgbClr val="0D0D0D"/>
                </a:solidFill>
                <a:effectLst/>
                <a:latin typeface="Gill Sans MT" panose="020B0502020104020203" pitchFamily="34" charset="77"/>
              </a:rPr>
              <a:t>The negative hyperplane is associated with the negative class or the class </a:t>
            </a:r>
            <a:r>
              <a:rPr lang="en-IN" sz="2800" b="0" i="0" dirty="0" err="1">
                <a:solidFill>
                  <a:srgbClr val="0D0D0D"/>
                </a:solidFill>
                <a:effectLst/>
                <a:latin typeface="Gill Sans MT" panose="020B0502020104020203" pitchFamily="34" charset="77"/>
              </a:rPr>
              <a:t>labeled</a:t>
            </a:r>
            <a:r>
              <a:rPr lang="en-IN" sz="2800" b="0" i="0" dirty="0">
                <a:solidFill>
                  <a:srgbClr val="0D0D0D"/>
                </a:solidFill>
                <a:effectLst/>
                <a:latin typeface="Gill Sans MT" panose="020B0502020104020203" pitchFamily="34" charset="77"/>
              </a:rPr>
              <a:t> as "0."</a:t>
            </a:r>
          </a:p>
          <a:p>
            <a:pPr algn="l">
              <a:buFont typeface="Arial" panose="020B0604020202020204" pitchFamily="34" charset="0"/>
              <a:buChar char="•"/>
            </a:pPr>
            <a:r>
              <a:rPr lang="en-IN" sz="2800" b="0" i="0" dirty="0">
                <a:solidFill>
                  <a:srgbClr val="0D0D0D"/>
                </a:solidFill>
                <a:effectLst/>
                <a:latin typeface="Gill Sans MT" panose="020B0502020104020203" pitchFamily="34" charset="77"/>
              </a:rPr>
              <a:t>It is the hyperplane that is defined by the SVM algorithm to maximize the margin between the negative class and the decision boundary.</a:t>
            </a:r>
          </a:p>
          <a:p>
            <a:pPr algn="l">
              <a:buFont typeface="Arial" panose="020B0604020202020204" pitchFamily="34" charset="0"/>
              <a:buChar char="•"/>
            </a:pPr>
            <a:r>
              <a:rPr lang="en-IN" sz="2800" b="0" i="0" dirty="0">
                <a:solidFill>
                  <a:srgbClr val="0D0D0D"/>
                </a:solidFill>
                <a:effectLst/>
                <a:latin typeface="Gill Sans MT" panose="020B0502020104020203" pitchFamily="34" charset="77"/>
              </a:rPr>
              <a:t>Support vectors from the negative class lie on the negative hyperplane or in its proximity.</a:t>
            </a:r>
          </a:p>
          <a:p>
            <a:endParaRPr lang="en-US" dirty="0"/>
          </a:p>
        </p:txBody>
      </p:sp>
    </p:spTree>
    <p:extLst>
      <p:ext uri="{BB962C8B-B14F-4D97-AF65-F5344CB8AC3E}">
        <p14:creationId xmlns:p14="http://schemas.microsoft.com/office/powerpoint/2010/main" val="467602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A120C-DC71-10A7-7BFC-850FD2300127}"/>
              </a:ext>
            </a:extLst>
          </p:cNvPr>
          <p:cNvSpPr>
            <a:spLocks noGrp="1"/>
          </p:cNvSpPr>
          <p:nvPr>
            <p:ph type="title"/>
          </p:nvPr>
        </p:nvSpPr>
        <p:spPr/>
        <p:txBody>
          <a:bodyPr/>
          <a:lstStyle/>
          <a:p>
            <a:r>
              <a:rPr lang="en-IN" sz="3600" b="0" i="0" dirty="0">
                <a:solidFill>
                  <a:srgbClr val="610B4B"/>
                </a:solidFill>
                <a:effectLst/>
                <a:latin typeface="Gill Sans MT" panose="020B0502020104020203" pitchFamily="34" charset="77"/>
              </a:rPr>
              <a:t>Types of SVM</a:t>
            </a:r>
            <a:br>
              <a:rPr lang="en-IN" sz="3600" b="0" i="0" dirty="0">
                <a:solidFill>
                  <a:srgbClr val="610B4B"/>
                </a:solidFill>
                <a:effectLst/>
                <a:latin typeface="Gill Sans MT" panose="020B0502020104020203" pitchFamily="34" charset="77"/>
              </a:rPr>
            </a:br>
            <a:endParaRPr lang="en-US" dirty="0"/>
          </a:p>
        </p:txBody>
      </p:sp>
      <p:sp>
        <p:nvSpPr>
          <p:cNvPr id="3" name="Content Placeholder 2">
            <a:extLst>
              <a:ext uri="{FF2B5EF4-FFF2-40B4-BE49-F238E27FC236}">
                <a16:creationId xmlns:a16="http://schemas.microsoft.com/office/drawing/2014/main" id="{3178C31E-988E-251A-058F-87FA84D12CFD}"/>
              </a:ext>
            </a:extLst>
          </p:cNvPr>
          <p:cNvSpPr>
            <a:spLocks noGrp="1"/>
          </p:cNvSpPr>
          <p:nvPr>
            <p:ph idx="1"/>
          </p:nvPr>
        </p:nvSpPr>
        <p:spPr>
          <a:xfrm>
            <a:off x="2589212" y="1215189"/>
            <a:ext cx="8915400" cy="4696033"/>
          </a:xfrm>
        </p:spPr>
        <p:txBody>
          <a:bodyPr>
            <a:normAutofit fontScale="92500" lnSpcReduction="20000"/>
          </a:bodyPr>
          <a:lstStyle/>
          <a:p>
            <a:pPr algn="just"/>
            <a:br>
              <a:rPr lang="en-IN" sz="2800" dirty="0"/>
            </a:br>
            <a:r>
              <a:rPr lang="en-IN" sz="2800" b="0" i="0" dirty="0">
                <a:solidFill>
                  <a:srgbClr val="0D0D0D"/>
                </a:solidFill>
                <a:effectLst/>
                <a:latin typeface="Gill Sans MT" panose="020B0502020104020203" pitchFamily="34" charset="77"/>
              </a:rPr>
              <a:t>Support Vector Machines (SVMs) can be categorized into different types based on their application and the nature of the data. The two main types of SVM are:</a:t>
            </a:r>
          </a:p>
          <a:p>
            <a:pPr algn="just"/>
            <a:r>
              <a:rPr lang="en-IN" sz="2800" b="1" i="0" dirty="0">
                <a:solidFill>
                  <a:srgbClr val="000000"/>
                </a:solidFill>
                <a:effectLst/>
                <a:latin typeface="Gill Sans MT" panose="020B0502020104020203" pitchFamily="34" charset="77"/>
              </a:rPr>
              <a:t>Linear SVM:</a:t>
            </a:r>
            <a:r>
              <a:rPr lang="en-IN" sz="2800" b="0" i="0" dirty="0">
                <a:solidFill>
                  <a:srgbClr val="000000"/>
                </a:solidFill>
                <a:effectLst/>
                <a:latin typeface="Gill Sans MT" panose="020B0502020104020203" pitchFamily="34" charset="77"/>
              </a:rPr>
              <a:t> Linear SVM is used for linearly separable data, which means if a dataset can be classified into two classes by using a single straight line, then such data is termed as linearly separable data, and classifier is used called as Linear SVM classifier.</a:t>
            </a:r>
          </a:p>
          <a:p>
            <a:pPr algn="just">
              <a:buFont typeface="Arial" panose="020B0604020202020204" pitchFamily="34" charset="0"/>
              <a:buChar char="•"/>
            </a:pPr>
            <a:r>
              <a:rPr lang="en-IN" sz="2800" b="1" i="0" dirty="0">
                <a:solidFill>
                  <a:srgbClr val="000000"/>
                </a:solidFill>
                <a:effectLst/>
                <a:latin typeface="Gill Sans MT" panose="020B0502020104020203" pitchFamily="34" charset="77"/>
              </a:rPr>
              <a:t>Non-linear SVM:</a:t>
            </a:r>
            <a:r>
              <a:rPr lang="en-IN" sz="2800" b="0" i="0" dirty="0">
                <a:solidFill>
                  <a:srgbClr val="000000"/>
                </a:solidFill>
                <a:effectLst/>
                <a:latin typeface="Gill Sans MT" panose="020B0502020104020203" pitchFamily="34" charset="77"/>
              </a:rPr>
              <a:t> Non-Linear SVM is used for non-linearly separated data, which means if a dataset cannot be classified by using a straight line, then such data is termed as non-linear data and classifier used is called as Non-linear SVM classifier.</a:t>
            </a:r>
          </a:p>
          <a:p>
            <a:endParaRPr lang="en-US" dirty="0"/>
          </a:p>
        </p:txBody>
      </p:sp>
    </p:spTree>
    <p:extLst>
      <p:ext uri="{BB962C8B-B14F-4D97-AF65-F5344CB8AC3E}">
        <p14:creationId xmlns:p14="http://schemas.microsoft.com/office/powerpoint/2010/main" val="5233992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F982CC-090C-7B42-1880-968668ED57DD}"/>
              </a:ext>
            </a:extLst>
          </p:cNvPr>
          <p:cNvSpPr txBox="1"/>
          <p:nvPr/>
        </p:nvSpPr>
        <p:spPr>
          <a:xfrm>
            <a:off x="547436" y="662878"/>
            <a:ext cx="10762247" cy="1200329"/>
          </a:xfrm>
          <a:prstGeom prst="rect">
            <a:avLst/>
          </a:prstGeom>
          <a:noFill/>
        </p:spPr>
        <p:txBody>
          <a:bodyPr wrap="square">
            <a:spAutoFit/>
          </a:bodyPr>
          <a:lstStyle/>
          <a:p>
            <a:pPr algn="just"/>
            <a:r>
              <a:rPr lang="en-IN" b="1" i="0" dirty="0">
                <a:solidFill>
                  <a:srgbClr val="333333"/>
                </a:solidFill>
                <a:effectLst/>
                <a:latin typeface="Gill Sans MT" panose="020B0502020104020203" pitchFamily="34" charset="77"/>
              </a:rPr>
              <a:t>Linear SVM:</a:t>
            </a:r>
            <a:endParaRPr lang="en-IN" b="0" i="0" dirty="0">
              <a:solidFill>
                <a:srgbClr val="333333"/>
              </a:solidFill>
              <a:effectLst/>
              <a:latin typeface="Gill Sans MT" panose="020B0502020104020203" pitchFamily="34" charset="77"/>
            </a:endParaRPr>
          </a:p>
          <a:p>
            <a:pPr algn="just"/>
            <a:r>
              <a:rPr lang="en-IN" b="0" i="0" dirty="0">
                <a:solidFill>
                  <a:srgbClr val="333333"/>
                </a:solidFill>
                <a:effectLst/>
                <a:latin typeface="Gill Sans MT" panose="020B0502020104020203" pitchFamily="34" charset="77"/>
              </a:rPr>
              <a:t>The working of the SVM algorithm can be understood by using an example. Suppose we have a dataset that has two tags (green and blue), and the dataset has two features x1 and x2. We want a classifier that can classify the pair(x1, x2) of coordinates in either green or blue. Consider the below image:</a:t>
            </a:r>
          </a:p>
        </p:txBody>
      </p:sp>
      <p:pic>
        <p:nvPicPr>
          <p:cNvPr id="1026" name="Picture 2" descr="Support Vector Machine Algorithm">
            <a:extLst>
              <a:ext uri="{FF2B5EF4-FFF2-40B4-BE49-F238E27FC236}">
                <a16:creationId xmlns:a16="http://schemas.microsoft.com/office/drawing/2014/main" id="{EB75BFDE-3D95-0BA3-7D4E-7D3C4925B4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57550" y="2249904"/>
            <a:ext cx="5676900" cy="35158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19343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78BF86B-ED09-D770-25E8-E7EBBF82757B}"/>
              </a:ext>
            </a:extLst>
          </p:cNvPr>
          <p:cNvSpPr txBox="1"/>
          <p:nvPr/>
        </p:nvSpPr>
        <p:spPr>
          <a:xfrm>
            <a:off x="896351" y="825714"/>
            <a:ext cx="10389269" cy="707886"/>
          </a:xfrm>
          <a:prstGeom prst="rect">
            <a:avLst/>
          </a:prstGeom>
          <a:noFill/>
        </p:spPr>
        <p:txBody>
          <a:bodyPr wrap="square">
            <a:spAutoFit/>
          </a:bodyPr>
          <a:lstStyle/>
          <a:p>
            <a:r>
              <a:rPr lang="en-IN" sz="2000" b="0" i="0" dirty="0">
                <a:solidFill>
                  <a:srgbClr val="333333"/>
                </a:solidFill>
                <a:effectLst/>
                <a:latin typeface="Gill Sans MT" panose="020B0502020104020203" pitchFamily="34" charset="77"/>
              </a:rPr>
              <a:t>So as it is 2-d space so by just using a straight line, we can easily separate these two classes. But there can be multiple lines that can separate these classes. Consider the below image:</a:t>
            </a:r>
            <a:endParaRPr lang="en-US" sz="2000" dirty="0">
              <a:latin typeface="Gill Sans MT" panose="020B0502020104020203" pitchFamily="34" charset="77"/>
            </a:endParaRPr>
          </a:p>
        </p:txBody>
      </p:sp>
      <p:pic>
        <p:nvPicPr>
          <p:cNvPr id="2050" name="Picture 2" descr="Support Vector Machine Algorithm">
            <a:extLst>
              <a:ext uri="{FF2B5EF4-FFF2-40B4-BE49-F238E27FC236}">
                <a16:creationId xmlns:a16="http://schemas.microsoft.com/office/drawing/2014/main" id="{B27211CD-9B2F-51B8-7EEA-41D11377AD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2105526"/>
            <a:ext cx="5943600" cy="38317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53628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4FBA4E-091D-6465-71B3-01818FA51D55}"/>
              </a:ext>
            </a:extLst>
          </p:cNvPr>
          <p:cNvSpPr txBox="1"/>
          <p:nvPr/>
        </p:nvSpPr>
        <p:spPr>
          <a:xfrm>
            <a:off x="1052760" y="217437"/>
            <a:ext cx="9141995" cy="1477328"/>
          </a:xfrm>
          <a:prstGeom prst="rect">
            <a:avLst/>
          </a:prstGeom>
          <a:noFill/>
        </p:spPr>
        <p:txBody>
          <a:bodyPr wrap="square">
            <a:spAutoFit/>
          </a:bodyPr>
          <a:lstStyle/>
          <a:p>
            <a:r>
              <a:rPr lang="en-IN" b="0" i="0" dirty="0">
                <a:solidFill>
                  <a:srgbClr val="333333"/>
                </a:solidFill>
                <a:effectLst/>
                <a:latin typeface="Gill Sans MT" panose="020B0502020104020203" pitchFamily="34" charset="77"/>
              </a:rPr>
              <a:t>Hence, the SVM algorithm helps to find the best line or decision boundary; this best boundary or region is called as a </a:t>
            </a:r>
            <a:r>
              <a:rPr lang="en-IN" b="1" i="0" dirty="0">
                <a:solidFill>
                  <a:srgbClr val="333333"/>
                </a:solidFill>
                <a:effectLst/>
                <a:latin typeface="Gill Sans MT" panose="020B0502020104020203" pitchFamily="34" charset="77"/>
              </a:rPr>
              <a:t>hyperplane</a:t>
            </a:r>
            <a:r>
              <a:rPr lang="en-IN" b="0" i="0" dirty="0">
                <a:solidFill>
                  <a:srgbClr val="333333"/>
                </a:solidFill>
                <a:effectLst/>
                <a:latin typeface="Gill Sans MT" panose="020B0502020104020203" pitchFamily="34" charset="77"/>
              </a:rPr>
              <a:t>. SVM algorithm finds the closest point of the lines from both the classes. These points are called support vectors. The distance between the vectors and the hyperplane is called as </a:t>
            </a:r>
            <a:r>
              <a:rPr lang="en-IN" b="1" i="0" dirty="0">
                <a:solidFill>
                  <a:srgbClr val="333333"/>
                </a:solidFill>
                <a:effectLst/>
                <a:latin typeface="Gill Sans MT" panose="020B0502020104020203" pitchFamily="34" charset="77"/>
              </a:rPr>
              <a:t>margin</a:t>
            </a:r>
            <a:r>
              <a:rPr lang="en-IN" b="0" i="0" dirty="0">
                <a:solidFill>
                  <a:srgbClr val="333333"/>
                </a:solidFill>
                <a:effectLst/>
                <a:latin typeface="Gill Sans MT" panose="020B0502020104020203" pitchFamily="34" charset="77"/>
              </a:rPr>
              <a:t>. And the goal of SVM is to maximize this margin. The </a:t>
            </a:r>
            <a:r>
              <a:rPr lang="en-IN" b="1" i="0" dirty="0">
                <a:solidFill>
                  <a:srgbClr val="333333"/>
                </a:solidFill>
                <a:effectLst/>
                <a:latin typeface="Gill Sans MT" panose="020B0502020104020203" pitchFamily="34" charset="77"/>
              </a:rPr>
              <a:t>hyperplane</a:t>
            </a:r>
            <a:r>
              <a:rPr lang="en-IN" b="0" i="0" dirty="0">
                <a:solidFill>
                  <a:srgbClr val="333333"/>
                </a:solidFill>
                <a:effectLst/>
                <a:latin typeface="Gill Sans MT" panose="020B0502020104020203" pitchFamily="34" charset="77"/>
              </a:rPr>
              <a:t> with maximum margin is called the </a:t>
            </a:r>
            <a:r>
              <a:rPr lang="en-IN" b="1" i="0" dirty="0">
                <a:solidFill>
                  <a:srgbClr val="333333"/>
                </a:solidFill>
                <a:effectLst/>
                <a:latin typeface="Gill Sans MT" panose="020B0502020104020203" pitchFamily="34" charset="77"/>
              </a:rPr>
              <a:t>optimal hyperplane</a:t>
            </a:r>
            <a:r>
              <a:rPr lang="en-IN" b="0" i="0" dirty="0">
                <a:solidFill>
                  <a:srgbClr val="333333"/>
                </a:solidFill>
                <a:effectLst/>
                <a:latin typeface="Gill Sans MT" panose="020B0502020104020203" pitchFamily="34" charset="77"/>
              </a:rPr>
              <a:t>.</a:t>
            </a:r>
            <a:endParaRPr lang="en-US" dirty="0">
              <a:latin typeface="Gill Sans MT" panose="020B0502020104020203" pitchFamily="34" charset="77"/>
            </a:endParaRPr>
          </a:p>
        </p:txBody>
      </p:sp>
      <p:pic>
        <p:nvPicPr>
          <p:cNvPr id="3074" name="Picture 2" descr="Support Vector Machine Algorithm">
            <a:extLst>
              <a:ext uri="{FF2B5EF4-FFF2-40B4-BE49-F238E27FC236}">
                <a16:creationId xmlns:a16="http://schemas.microsoft.com/office/drawing/2014/main" id="{8C290FF3-DDA5-0FDE-9C1C-CB64049051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75757" y="2561047"/>
            <a:ext cx="6096000" cy="3478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606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DEBE1-0257-811D-BD81-7AF6CA311D3C}"/>
              </a:ext>
            </a:extLst>
          </p:cNvPr>
          <p:cNvSpPr>
            <a:spLocks noGrp="1"/>
          </p:cNvSpPr>
          <p:nvPr>
            <p:ph type="title"/>
          </p:nvPr>
        </p:nvSpPr>
        <p:spPr/>
        <p:txBody>
          <a:bodyPr/>
          <a:lstStyle/>
          <a:p>
            <a:r>
              <a:rPr lang="en-IN" b="1" i="0" dirty="0">
                <a:solidFill>
                  <a:srgbClr val="0D0D0D"/>
                </a:solidFill>
                <a:effectLst/>
                <a:latin typeface="Söhne"/>
              </a:rPr>
              <a:t>Nonlinear SVM:</a:t>
            </a:r>
            <a:endParaRPr lang="en-US" dirty="0"/>
          </a:p>
        </p:txBody>
      </p:sp>
      <p:sp>
        <p:nvSpPr>
          <p:cNvPr id="3" name="Content Placeholder 2">
            <a:extLst>
              <a:ext uri="{FF2B5EF4-FFF2-40B4-BE49-F238E27FC236}">
                <a16:creationId xmlns:a16="http://schemas.microsoft.com/office/drawing/2014/main" id="{7B05B9BA-6D7D-7911-64D2-49EB5FC5D644}"/>
              </a:ext>
            </a:extLst>
          </p:cNvPr>
          <p:cNvSpPr>
            <a:spLocks noGrp="1"/>
          </p:cNvSpPr>
          <p:nvPr>
            <p:ph idx="1"/>
          </p:nvPr>
        </p:nvSpPr>
        <p:spPr/>
        <p:txBody>
          <a:bodyPr/>
          <a:lstStyle/>
          <a:p>
            <a:pPr algn="l">
              <a:buFont typeface="Arial" panose="020B0604020202020204" pitchFamily="34" charset="0"/>
              <a:buChar char="•"/>
            </a:pPr>
            <a:r>
              <a:rPr lang="en-IN" sz="2400" b="0" i="0" dirty="0">
                <a:solidFill>
                  <a:srgbClr val="0D0D0D"/>
                </a:solidFill>
                <a:effectLst/>
                <a:latin typeface="Gill Sans MT" panose="020B0502020104020203" pitchFamily="34" charset="77"/>
              </a:rPr>
              <a:t>Nonlinear SVM is used when the data is not linearly separable, i.e., the classes cannot be separated by a straight line or hyperplane.</a:t>
            </a:r>
          </a:p>
          <a:p>
            <a:pPr algn="l">
              <a:buFont typeface="Arial" panose="020B0604020202020204" pitchFamily="34" charset="0"/>
              <a:buChar char="•"/>
            </a:pPr>
            <a:r>
              <a:rPr lang="en-IN" sz="2400" b="0" i="0" dirty="0">
                <a:solidFill>
                  <a:srgbClr val="0D0D0D"/>
                </a:solidFill>
                <a:effectLst/>
                <a:latin typeface="Gill Sans MT" panose="020B0502020104020203" pitchFamily="34" charset="77"/>
              </a:rPr>
              <a:t>In nonlinear SVM, the input features are mapped to a higher-dimensional space using a kernel function. This mapping allows for the creation of nonlinear decision boundaries.</a:t>
            </a:r>
          </a:p>
          <a:p>
            <a:pPr algn="l">
              <a:buFont typeface="Arial" panose="020B0604020202020204" pitchFamily="34" charset="0"/>
              <a:buChar char="•"/>
            </a:pPr>
            <a:r>
              <a:rPr lang="en-IN" sz="2400" b="0" i="0" dirty="0">
                <a:solidFill>
                  <a:srgbClr val="0D0D0D"/>
                </a:solidFill>
                <a:effectLst/>
                <a:latin typeface="Gill Sans MT" panose="020B0502020104020203" pitchFamily="34" charset="77"/>
              </a:rPr>
              <a:t>Common kernel functions include Polynomial Kernel, Radial Basis Function (RBF) Kernel, and Sigmoid Kernel.</a:t>
            </a:r>
          </a:p>
          <a:p>
            <a:pPr algn="l">
              <a:buFont typeface="Arial" panose="020B0604020202020204" pitchFamily="34" charset="0"/>
              <a:buChar char="•"/>
            </a:pPr>
            <a:r>
              <a:rPr lang="en-IN" sz="2400" b="0" i="0" dirty="0">
                <a:solidFill>
                  <a:srgbClr val="0D0D0D"/>
                </a:solidFill>
                <a:effectLst/>
                <a:latin typeface="Gill Sans MT" panose="020B0502020104020203" pitchFamily="34" charset="77"/>
              </a:rPr>
              <a:t>Nonlinear SVM is effective for handling complex patterns and relationships in the data.</a:t>
            </a:r>
          </a:p>
          <a:p>
            <a:endParaRPr lang="en-US" dirty="0"/>
          </a:p>
        </p:txBody>
      </p:sp>
    </p:spTree>
    <p:extLst>
      <p:ext uri="{BB962C8B-B14F-4D97-AF65-F5344CB8AC3E}">
        <p14:creationId xmlns:p14="http://schemas.microsoft.com/office/powerpoint/2010/main" val="14158091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D1DDA2-16BA-C618-2231-63E32CC6C955}"/>
              </a:ext>
            </a:extLst>
          </p:cNvPr>
          <p:cNvSpPr txBox="1"/>
          <p:nvPr/>
        </p:nvSpPr>
        <p:spPr>
          <a:xfrm>
            <a:off x="739940" y="578931"/>
            <a:ext cx="10738185" cy="1200329"/>
          </a:xfrm>
          <a:prstGeom prst="rect">
            <a:avLst/>
          </a:prstGeom>
          <a:noFill/>
        </p:spPr>
        <p:txBody>
          <a:bodyPr wrap="square">
            <a:spAutoFit/>
          </a:bodyPr>
          <a:lstStyle/>
          <a:p>
            <a:pPr algn="just"/>
            <a:r>
              <a:rPr lang="en-IN" sz="2400" b="1" i="0" dirty="0">
                <a:solidFill>
                  <a:srgbClr val="333333"/>
                </a:solidFill>
                <a:effectLst/>
                <a:latin typeface="Gill Sans MT" panose="020B0502020104020203" pitchFamily="34" charset="77"/>
              </a:rPr>
              <a:t>Non-Linear SVM:</a:t>
            </a:r>
            <a:endParaRPr lang="en-IN" sz="2400" b="0" i="0" dirty="0">
              <a:solidFill>
                <a:srgbClr val="333333"/>
              </a:solidFill>
              <a:effectLst/>
              <a:latin typeface="Gill Sans MT" panose="020B0502020104020203" pitchFamily="34" charset="77"/>
            </a:endParaRPr>
          </a:p>
          <a:p>
            <a:pPr algn="just"/>
            <a:r>
              <a:rPr lang="en-IN" sz="2400" b="0" i="0" dirty="0">
                <a:solidFill>
                  <a:srgbClr val="333333"/>
                </a:solidFill>
                <a:effectLst/>
                <a:latin typeface="Gill Sans MT" panose="020B0502020104020203" pitchFamily="34" charset="77"/>
              </a:rPr>
              <a:t>If data is linearly arranged, then we can separate it by using a straight line, but for non-linear data, we cannot draw a single straight line. Consider the below image:</a:t>
            </a:r>
          </a:p>
        </p:txBody>
      </p:sp>
      <p:pic>
        <p:nvPicPr>
          <p:cNvPr id="4098" name="Picture 2" descr="Support Vector Machine Algorithm">
            <a:extLst>
              <a:ext uri="{FF2B5EF4-FFF2-40B4-BE49-F238E27FC236}">
                <a16:creationId xmlns:a16="http://schemas.microsoft.com/office/drawing/2014/main" id="{D8445496-A0E1-B47D-4124-DEAF33B281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21050" y="1925052"/>
            <a:ext cx="5549900" cy="39931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07180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8D0FE38-8E58-27FA-D7DD-72FC19A49C6A}"/>
              </a:ext>
            </a:extLst>
          </p:cNvPr>
          <p:cNvSpPr txBox="1"/>
          <p:nvPr/>
        </p:nvSpPr>
        <p:spPr>
          <a:xfrm>
            <a:off x="1173077" y="410489"/>
            <a:ext cx="8151395" cy="1569660"/>
          </a:xfrm>
          <a:prstGeom prst="rect">
            <a:avLst/>
          </a:prstGeom>
          <a:noFill/>
        </p:spPr>
        <p:txBody>
          <a:bodyPr wrap="square">
            <a:spAutoFit/>
          </a:bodyPr>
          <a:lstStyle/>
          <a:p>
            <a:r>
              <a:rPr lang="en-IN" sz="2400" b="0" i="0" dirty="0">
                <a:solidFill>
                  <a:srgbClr val="333333"/>
                </a:solidFill>
                <a:effectLst/>
                <a:latin typeface="Gill Sans MT" panose="020B0502020104020203" pitchFamily="34" charset="77"/>
              </a:rPr>
              <a:t>So to separate these data points, we need to add one more dimension. For linear data, we have used two dimensions x and y, so for non-linear data, we will add a third dimension z. It can be calculated </a:t>
            </a:r>
            <a:r>
              <a:rPr lang="en-IN" sz="2400" b="0" i="0" dirty="0" err="1">
                <a:solidFill>
                  <a:srgbClr val="333333"/>
                </a:solidFill>
                <a:effectLst/>
                <a:latin typeface="Gill Sans MT" panose="020B0502020104020203" pitchFamily="34" charset="77"/>
              </a:rPr>
              <a:t>as:</a:t>
            </a:r>
            <a:r>
              <a:rPr lang="en-IN" sz="2400" dirty="0" err="1"/>
              <a:t>z</a:t>
            </a:r>
            <a:r>
              <a:rPr lang="en-IN" sz="2400" dirty="0"/>
              <a:t>=x</a:t>
            </a:r>
            <a:r>
              <a:rPr lang="en-IN" sz="2400" baseline="30000" dirty="0"/>
              <a:t>2</a:t>
            </a:r>
            <a:r>
              <a:rPr lang="en-IN" sz="2400" dirty="0"/>
              <a:t> +y</a:t>
            </a:r>
            <a:r>
              <a:rPr lang="en-IN" sz="2400" baseline="30000" dirty="0"/>
              <a:t>2</a:t>
            </a:r>
            <a:endParaRPr lang="en-US" sz="2400" dirty="0">
              <a:latin typeface="Gill Sans MT" panose="020B0502020104020203" pitchFamily="34" charset="77"/>
            </a:endParaRPr>
          </a:p>
        </p:txBody>
      </p:sp>
      <p:sp>
        <p:nvSpPr>
          <p:cNvPr id="5" name="TextBox 4">
            <a:extLst>
              <a:ext uri="{FF2B5EF4-FFF2-40B4-BE49-F238E27FC236}">
                <a16:creationId xmlns:a16="http://schemas.microsoft.com/office/drawing/2014/main" id="{60B4C1E1-2858-E191-8872-59429882A526}"/>
              </a:ext>
            </a:extLst>
          </p:cNvPr>
          <p:cNvSpPr txBox="1"/>
          <p:nvPr/>
        </p:nvSpPr>
        <p:spPr>
          <a:xfrm>
            <a:off x="2833435" y="2408003"/>
            <a:ext cx="6100010" cy="646331"/>
          </a:xfrm>
          <a:prstGeom prst="rect">
            <a:avLst/>
          </a:prstGeom>
          <a:noFill/>
        </p:spPr>
        <p:txBody>
          <a:bodyPr wrap="square">
            <a:spAutoFit/>
          </a:bodyPr>
          <a:lstStyle/>
          <a:p>
            <a:r>
              <a:rPr lang="en-IN" b="0" i="0" dirty="0">
                <a:solidFill>
                  <a:srgbClr val="333333"/>
                </a:solidFill>
                <a:effectLst/>
                <a:latin typeface="inter-regular"/>
              </a:rPr>
              <a:t>By adding the third dimension, the sample space will become as below image:</a:t>
            </a:r>
            <a:endParaRPr lang="en-US" dirty="0"/>
          </a:p>
        </p:txBody>
      </p:sp>
      <p:pic>
        <p:nvPicPr>
          <p:cNvPr id="5122" name="Picture 2" descr="Support Vector Machine Algorithm">
            <a:extLst>
              <a:ext uri="{FF2B5EF4-FFF2-40B4-BE49-F238E27FC236}">
                <a16:creationId xmlns:a16="http://schemas.microsoft.com/office/drawing/2014/main" id="{7EAB1AE3-CAAD-DF24-FDF1-55C25E3595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05208" y="3128210"/>
            <a:ext cx="5702300" cy="30453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0723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B41F5DD-A973-203D-806A-D424475BFA73}"/>
              </a:ext>
            </a:extLst>
          </p:cNvPr>
          <p:cNvSpPr txBox="1"/>
          <p:nvPr/>
        </p:nvSpPr>
        <p:spPr>
          <a:xfrm>
            <a:off x="824163" y="555140"/>
            <a:ext cx="9823784" cy="369332"/>
          </a:xfrm>
          <a:prstGeom prst="rect">
            <a:avLst/>
          </a:prstGeom>
          <a:noFill/>
        </p:spPr>
        <p:txBody>
          <a:bodyPr wrap="square">
            <a:spAutoFit/>
          </a:bodyPr>
          <a:lstStyle/>
          <a:p>
            <a:r>
              <a:rPr lang="en-IN" b="0" i="0" dirty="0">
                <a:solidFill>
                  <a:srgbClr val="333333"/>
                </a:solidFill>
                <a:effectLst/>
                <a:latin typeface="Gill Sans MT" panose="020B0502020104020203" pitchFamily="34" charset="77"/>
              </a:rPr>
              <a:t>So now, SVM will divide the datasets into classes in the following way. Consider the below image:</a:t>
            </a:r>
            <a:endParaRPr lang="en-US" dirty="0">
              <a:latin typeface="Gill Sans MT" panose="020B0502020104020203" pitchFamily="34" charset="77"/>
            </a:endParaRPr>
          </a:p>
        </p:txBody>
      </p:sp>
      <p:pic>
        <p:nvPicPr>
          <p:cNvPr id="6146" name="Picture 2" descr="Support Vector Machine Algorithm">
            <a:extLst>
              <a:ext uri="{FF2B5EF4-FFF2-40B4-BE49-F238E27FC236}">
                <a16:creationId xmlns:a16="http://schemas.microsoft.com/office/drawing/2014/main" id="{1624D80E-0F41-41A9-4729-2684C22A60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84550" y="889000"/>
            <a:ext cx="5422900" cy="508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0962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Support Vector Machine Algorithm">
            <a:extLst>
              <a:ext uri="{FF2B5EF4-FFF2-40B4-BE49-F238E27FC236}">
                <a16:creationId xmlns:a16="http://schemas.microsoft.com/office/drawing/2014/main" id="{2E3407A4-DE6C-2E50-2452-D8CDB80685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51200" y="889000"/>
            <a:ext cx="5689600" cy="5080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002B6E25-5646-B931-930E-FE89C3D8E672}"/>
              </a:ext>
            </a:extLst>
          </p:cNvPr>
          <p:cNvSpPr txBox="1"/>
          <p:nvPr/>
        </p:nvSpPr>
        <p:spPr>
          <a:xfrm>
            <a:off x="342899" y="308356"/>
            <a:ext cx="6100010" cy="923330"/>
          </a:xfrm>
          <a:prstGeom prst="rect">
            <a:avLst/>
          </a:prstGeom>
          <a:noFill/>
        </p:spPr>
        <p:txBody>
          <a:bodyPr wrap="square">
            <a:spAutoFit/>
          </a:bodyPr>
          <a:lstStyle/>
          <a:p>
            <a:r>
              <a:rPr lang="en-IN" b="0" i="0" dirty="0">
                <a:solidFill>
                  <a:srgbClr val="333333"/>
                </a:solidFill>
                <a:effectLst/>
                <a:latin typeface="inter-regular"/>
              </a:rPr>
              <a:t>Since we are in 3-d Space, hence it is looking like a plane parallel to the x-axis. If we convert it in 2d space with z=1, then it will become as:</a:t>
            </a:r>
            <a:endParaRPr lang="en-US" dirty="0"/>
          </a:p>
        </p:txBody>
      </p:sp>
      <p:sp>
        <p:nvSpPr>
          <p:cNvPr id="5" name="TextBox 4">
            <a:extLst>
              <a:ext uri="{FF2B5EF4-FFF2-40B4-BE49-F238E27FC236}">
                <a16:creationId xmlns:a16="http://schemas.microsoft.com/office/drawing/2014/main" id="{358D7241-62D8-3C6F-F754-55D524B72A42}"/>
              </a:ext>
            </a:extLst>
          </p:cNvPr>
          <p:cNvSpPr txBox="1"/>
          <p:nvPr/>
        </p:nvSpPr>
        <p:spPr>
          <a:xfrm>
            <a:off x="1136984" y="5903313"/>
            <a:ext cx="6100010" cy="646331"/>
          </a:xfrm>
          <a:prstGeom prst="rect">
            <a:avLst/>
          </a:prstGeom>
          <a:noFill/>
        </p:spPr>
        <p:txBody>
          <a:bodyPr wrap="square">
            <a:spAutoFit/>
          </a:bodyPr>
          <a:lstStyle/>
          <a:p>
            <a:r>
              <a:rPr lang="en-IN" b="0" i="0" dirty="0">
                <a:solidFill>
                  <a:srgbClr val="333333"/>
                </a:solidFill>
                <a:effectLst/>
                <a:latin typeface="inter-regular"/>
              </a:rPr>
              <a:t>Hence we get a circumference of radius 1 in case of non-linear data.</a:t>
            </a:r>
            <a:endParaRPr lang="en-US" dirty="0"/>
          </a:p>
        </p:txBody>
      </p:sp>
    </p:spTree>
    <p:extLst>
      <p:ext uri="{BB962C8B-B14F-4D97-AF65-F5344CB8AC3E}">
        <p14:creationId xmlns:p14="http://schemas.microsoft.com/office/powerpoint/2010/main" val="1133590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245C0-310A-599D-FA35-71854A0DFD29}"/>
              </a:ext>
            </a:extLst>
          </p:cNvPr>
          <p:cNvSpPr>
            <a:spLocks noGrp="1"/>
          </p:cNvSpPr>
          <p:nvPr>
            <p:ph type="title"/>
          </p:nvPr>
        </p:nvSpPr>
        <p:spPr>
          <a:xfrm>
            <a:off x="2268073" y="118783"/>
            <a:ext cx="8911687" cy="1280890"/>
          </a:xfrm>
        </p:spPr>
        <p:txBody>
          <a:bodyPr/>
          <a:lstStyle/>
          <a:p>
            <a:r>
              <a:rPr lang="en-IN" sz="3600" b="0" i="0" dirty="0">
                <a:solidFill>
                  <a:srgbClr val="610B38"/>
                </a:solidFill>
                <a:effectLst/>
                <a:latin typeface="Gill Sans MT" panose="020B0502020104020203" pitchFamily="34" charset="77"/>
              </a:rPr>
              <a:t>Support Vector Machine Algorithm</a:t>
            </a:r>
            <a:br>
              <a:rPr lang="en-IN" sz="3600" b="0" i="0" dirty="0">
                <a:solidFill>
                  <a:srgbClr val="610B38"/>
                </a:solidFill>
                <a:effectLst/>
                <a:latin typeface="Gill Sans MT" panose="020B0502020104020203" pitchFamily="34" charset="77"/>
              </a:rPr>
            </a:br>
            <a:endParaRPr lang="en-US" dirty="0"/>
          </a:p>
        </p:txBody>
      </p:sp>
      <p:sp>
        <p:nvSpPr>
          <p:cNvPr id="3" name="Content Placeholder 2">
            <a:extLst>
              <a:ext uri="{FF2B5EF4-FFF2-40B4-BE49-F238E27FC236}">
                <a16:creationId xmlns:a16="http://schemas.microsoft.com/office/drawing/2014/main" id="{76C9FB0B-1760-E6DF-EB2A-AE4E83C636E7}"/>
              </a:ext>
            </a:extLst>
          </p:cNvPr>
          <p:cNvSpPr>
            <a:spLocks noGrp="1"/>
          </p:cNvSpPr>
          <p:nvPr>
            <p:ph idx="1"/>
          </p:nvPr>
        </p:nvSpPr>
        <p:spPr>
          <a:xfrm>
            <a:off x="2589212" y="974558"/>
            <a:ext cx="8915400" cy="4936664"/>
          </a:xfrm>
        </p:spPr>
        <p:txBody>
          <a:bodyPr>
            <a:normAutofit/>
          </a:bodyPr>
          <a:lstStyle/>
          <a:p>
            <a:pPr algn="just"/>
            <a:r>
              <a:rPr lang="en-IN" sz="2800" b="0" i="0" dirty="0">
                <a:solidFill>
                  <a:srgbClr val="333333"/>
                </a:solidFill>
                <a:effectLst/>
                <a:latin typeface="Gill Sans MT" panose="020B0502020104020203" pitchFamily="34" charset="77"/>
              </a:rPr>
              <a:t>Support Vector Machine or SVM is one of the most popular Supervised Learning algorithms, which is used for Classification as well as Regression problems. However, primarily, it is used for Classification problems in Machine Learning.</a:t>
            </a:r>
          </a:p>
          <a:p>
            <a:pPr algn="l"/>
            <a:r>
              <a:rPr lang="en-IN" sz="2800" dirty="0">
                <a:solidFill>
                  <a:srgbClr val="333333"/>
                </a:solidFill>
                <a:latin typeface="Gill Sans MT" panose="020B0502020104020203" pitchFamily="34" charset="77"/>
              </a:rPr>
              <a:t>SVM is effective in handling complex datasets and is widely used in various applications, such as image recognition, text classification, and bioinformatics.</a:t>
            </a:r>
            <a:br>
              <a:rPr lang="en-IN" sz="2800" b="0" i="0" dirty="0">
                <a:solidFill>
                  <a:srgbClr val="000000"/>
                </a:solidFill>
                <a:effectLst/>
                <a:latin typeface="Söhne"/>
              </a:rPr>
            </a:br>
            <a:endParaRPr lang="en-IN" sz="2800" b="0" i="0" dirty="0">
              <a:solidFill>
                <a:srgbClr val="000000"/>
              </a:solidFill>
              <a:effectLst/>
              <a:latin typeface="Söhne"/>
            </a:endParaRPr>
          </a:p>
          <a:p>
            <a:pPr algn="just"/>
            <a:endParaRPr lang="en-IN" sz="2800" b="0" i="0" dirty="0">
              <a:solidFill>
                <a:srgbClr val="333333"/>
              </a:solidFill>
              <a:effectLst/>
              <a:latin typeface="Gill Sans MT" panose="020B0502020104020203" pitchFamily="34" charset="77"/>
            </a:endParaRPr>
          </a:p>
          <a:p>
            <a:endParaRPr lang="en-US" dirty="0"/>
          </a:p>
        </p:txBody>
      </p:sp>
    </p:spTree>
    <p:extLst>
      <p:ext uri="{BB962C8B-B14F-4D97-AF65-F5344CB8AC3E}">
        <p14:creationId xmlns:p14="http://schemas.microsoft.com/office/powerpoint/2010/main" val="3638647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EBF24-DE1D-7DCD-6D9D-DEBB0E126FB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9A789EA-F62E-0CA1-1B2B-B15445FFBB34}"/>
              </a:ext>
            </a:extLst>
          </p:cNvPr>
          <p:cNvSpPr>
            <a:spLocks noGrp="1"/>
          </p:cNvSpPr>
          <p:nvPr>
            <p:ph idx="1"/>
          </p:nvPr>
        </p:nvSpPr>
        <p:spPr/>
        <p:txBody>
          <a:bodyPr>
            <a:normAutofit/>
          </a:bodyPr>
          <a:lstStyle/>
          <a:p>
            <a:pPr algn="just"/>
            <a:r>
              <a:rPr lang="en-IN" sz="2800" b="0" i="0" dirty="0">
                <a:solidFill>
                  <a:srgbClr val="333333"/>
                </a:solidFill>
                <a:effectLst/>
                <a:latin typeface="Gill Sans MT" panose="020B0502020104020203" pitchFamily="34" charset="77"/>
              </a:rPr>
              <a:t>The goal of the SVM algorithm is to create the best line or decision boundary that can segregate n-dimensional space into classes so that we can easily put the new data point in the correct category in the future. This best decision boundary is called a hyperplane.</a:t>
            </a:r>
          </a:p>
          <a:p>
            <a:endParaRPr lang="en-US" dirty="0"/>
          </a:p>
        </p:txBody>
      </p:sp>
    </p:spTree>
    <p:extLst>
      <p:ext uri="{BB962C8B-B14F-4D97-AF65-F5344CB8AC3E}">
        <p14:creationId xmlns:p14="http://schemas.microsoft.com/office/powerpoint/2010/main" val="663529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CF88B-5750-09D7-1CCA-E88D053835D9}"/>
              </a:ext>
            </a:extLst>
          </p:cNvPr>
          <p:cNvSpPr>
            <a:spLocks noGrp="1"/>
          </p:cNvSpPr>
          <p:nvPr>
            <p:ph type="title"/>
          </p:nvPr>
        </p:nvSpPr>
        <p:spPr/>
        <p:txBody>
          <a:bodyPr/>
          <a:lstStyle/>
          <a:p>
            <a:endParaRPr lang="en-US"/>
          </a:p>
        </p:txBody>
      </p:sp>
      <p:pic>
        <p:nvPicPr>
          <p:cNvPr id="4" name="Content Placeholder 3">
            <a:extLst>
              <a:ext uri="{FF2B5EF4-FFF2-40B4-BE49-F238E27FC236}">
                <a16:creationId xmlns:a16="http://schemas.microsoft.com/office/drawing/2014/main" id="{802F1ADC-F3CE-8C9A-8145-343425DC833A}"/>
              </a:ext>
            </a:extLst>
          </p:cNvPr>
          <p:cNvPicPr>
            <a:picLocks noGrp="1" noChangeAspect="1"/>
          </p:cNvPicPr>
          <p:nvPr>
            <p:ph idx="1"/>
          </p:nvPr>
        </p:nvPicPr>
        <p:blipFill>
          <a:blip r:embed="rId2"/>
          <a:stretch>
            <a:fillRect/>
          </a:stretch>
        </p:blipFill>
        <p:spPr>
          <a:xfrm>
            <a:off x="3987288" y="2001253"/>
            <a:ext cx="5878619" cy="3778250"/>
          </a:xfrm>
          <a:prstGeom prst="rect">
            <a:avLst/>
          </a:prstGeom>
        </p:spPr>
      </p:pic>
    </p:spTree>
    <p:extLst>
      <p:ext uri="{BB962C8B-B14F-4D97-AF65-F5344CB8AC3E}">
        <p14:creationId xmlns:p14="http://schemas.microsoft.com/office/powerpoint/2010/main" val="1941245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3BB7F-141A-6881-DF0E-5B9E0BFBB1DB}"/>
              </a:ext>
            </a:extLst>
          </p:cNvPr>
          <p:cNvSpPr>
            <a:spLocks noGrp="1"/>
          </p:cNvSpPr>
          <p:nvPr>
            <p:ph type="title"/>
          </p:nvPr>
        </p:nvSpPr>
        <p:spPr>
          <a:xfrm>
            <a:off x="2436514" y="0"/>
            <a:ext cx="8911687" cy="1280890"/>
          </a:xfrm>
        </p:spPr>
        <p:txBody>
          <a:bodyPr/>
          <a:lstStyle/>
          <a:p>
            <a:r>
              <a:rPr lang="en-IN" sz="3600" b="1" i="0" dirty="0">
                <a:solidFill>
                  <a:srgbClr val="0D0D0D"/>
                </a:solidFill>
                <a:effectLst/>
                <a:latin typeface="Gill Sans MT" panose="020B0502020104020203" pitchFamily="34" charset="77"/>
              </a:rPr>
              <a:t>Maximum Margin:</a:t>
            </a:r>
            <a:br>
              <a:rPr lang="en-IN" sz="3600" b="0" i="0" dirty="0">
                <a:solidFill>
                  <a:srgbClr val="0D0D0D"/>
                </a:solidFill>
                <a:effectLst/>
                <a:latin typeface="Gill Sans MT" panose="020B0502020104020203" pitchFamily="34" charset="77"/>
              </a:rPr>
            </a:br>
            <a:endParaRPr lang="en-US" dirty="0"/>
          </a:p>
        </p:txBody>
      </p:sp>
      <p:sp>
        <p:nvSpPr>
          <p:cNvPr id="3" name="Content Placeholder 2">
            <a:extLst>
              <a:ext uri="{FF2B5EF4-FFF2-40B4-BE49-F238E27FC236}">
                <a16:creationId xmlns:a16="http://schemas.microsoft.com/office/drawing/2014/main" id="{393E04AE-AB6E-AA61-A31A-F470DC29C155}"/>
              </a:ext>
            </a:extLst>
          </p:cNvPr>
          <p:cNvSpPr>
            <a:spLocks noGrp="1"/>
          </p:cNvSpPr>
          <p:nvPr>
            <p:ph idx="1"/>
          </p:nvPr>
        </p:nvSpPr>
        <p:spPr>
          <a:xfrm>
            <a:off x="2589212" y="649705"/>
            <a:ext cx="8915400" cy="5261517"/>
          </a:xfrm>
        </p:spPr>
        <p:txBody>
          <a:bodyPr>
            <a:normAutofit/>
          </a:bodyPr>
          <a:lstStyle/>
          <a:p>
            <a:pPr algn="l">
              <a:buFont typeface="Arial" panose="020B0604020202020204" pitchFamily="34" charset="0"/>
              <a:buChar char="•"/>
            </a:pPr>
            <a:r>
              <a:rPr lang="en-IN" sz="2400" b="0" i="0" dirty="0">
                <a:solidFill>
                  <a:srgbClr val="0D0D0D"/>
                </a:solidFill>
                <a:effectLst/>
                <a:latin typeface="Gill Sans MT" panose="020B0502020104020203" pitchFamily="34" charset="77"/>
              </a:rPr>
              <a:t>The margin is the perpendicular distance between the decision boundary (hyperplane) and the nearest data points (support vectors).</a:t>
            </a:r>
          </a:p>
          <a:p>
            <a:pPr algn="l">
              <a:buFont typeface="Arial" panose="020B0604020202020204" pitchFamily="34" charset="0"/>
              <a:buChar char="•"/>
            </a:pPr>
            <a:r>
              <a:rPr lang="en-IN" sz="2400" b="0" i="0" dirty="0">
                <a:solidFill>
                  <a:srgbClr val="0D0D0D"/>
                </a:solidFill>
                <a:effectLst/>
                <a:latin typeface="Gill Sans MT" panose="020B0502020104020203" pitchFamily="34" charset="77"/>
              </a:rPr>
              <a:t>SVM selects the decision boundary that maximizes this margin.</a:t>
            </a:r>
          </a:p>
          <a:p>
            <a:pPr algn="just"/>
            <a:r>
              <a:rPr lang="en-IN" sz="2400" dirty="0">
                <a:solidFill>
                  <a:srgbClr val="0D0D0D"/>
                </a:solidFill>
                <a:latin typeface="Gill Sans MT" panose="020B0502020104020203" pitchFamily="34" charset="77"/>
              </a:rPr>
              <a:t>The perpendicular distance between the hyperplane and a point in space can be calculated using the formula for the distance from a point to a plane. For a hyperplane defined by the </a:t>
            </a:r>
            <a:r>
              <a:rPr lang="en-IN" sz="2400" dirty="0" err="1">
                <a:solidFill>
                  <a:srgbClr val="0D0D0D"/>
                </a:solidFill>
                <a:latin typeface="Gill Sans MT" panose="020B0502020104020203" pitchFamily="34" charset="77"/>
              </a:rPr>
              <a:t>w⋅x+b</a:t>
            </a:r>
            <a:r>
              <a:rPr lang="en-IN" sz="2400" dirty="0">
                <a:solidFill>
                  <a:srgbClr val="0D0D0D"/>
                </a:solidFill>
                <a:latin typeface="Gill Sans MT" panose="020B0502020104020203" pitchFamily="34" charset="77"/>
              </a:rPr>
              <a:t>=0, where w is the weight vector perpendicular to the hyperplane, x is the input feature vector, and b is the bias term, the distance d from a point X to the hyperplane is given by:</a:t>
            </a:r>
            <a:endParaRPr lang="en-US" sz="2400" dirty="0">
              <a:solidFill>
                <a:srgbClr val="0D0D0D"/>
              </a:solidFill>
              <a:latin typeface="Gill Sans MT" panose="020B0502020104020203" pitchFamily="34" charset="77"/>
            </a:endParaRPr>
          </a:p>
        </p:txBody>
      </p:sp>
      <p:pic>
        <p:nvPicPr>
          <p:cNvPr id="5" name="Picture 4">
            <a:extLst>
              <a:ext uri="{FF2B5EF4-FFF2-40B4-BE49-F238E27FC236}">
                <a16:creationId xmlns:a16="http://schemas.microsoft.com/office/drawing/2014/main" id="{1F0B9E6B-741B-BD31-89EE-04E44E3C38E0}"/>
              </a:ext>
            </a:extLst>
          </p:cNvPr>
          <p:cNvPicPr>
            <a:picLocks noChangeAspect="1"/>
          </p:cNvPicPr>
          <p:nvPr/>
        </p:nvPicPr>
        <p:blipFill>
          <a:blip r:embed="rId2"/>
          <a:stretch>
            <a:fillRect/>
          </a:stretch>
        </p:blipFill>
        <p:spPr>
          <a:xfrm>
            <a:off x="5493418" y="5141160"/>
            <a:ext cx="1638300" cy="546100"/>
          </a:xfrm>
          <a:prstGeom prst="rect">
            <a:avLst/>
          </a:prstGeom>
        </p:spPr>
      </p:pic>
    </p:spTree>
    <p:extLst>
      <p:ext uri="{BB962C8B-B14F-4D97-AF65-F5344CB8AC3E}">
        <p14:creationId xmlns:p14="http://schemas.microsoft.com/office/powerpoint/2010/main" val="644184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7F6CE-4311-7E89-B136-34D94040C01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40FE1A2-496F-6662-D72F-EACDA35A195A}"/>
              </a:ext>
            </a:extLst>
          </p:cNvPr>
          <p:cNvSpPr>
            <a:spLocks noGrp="1"/>
          </p:cNvSpPr>
          <p:nvPr>
            <p:ph idx="1"/>
          </p:nvPr>
        </p:nvSpPr>
        <p:spPr/>
        <p:txBody>
          <a:bodyPr/>
          <a:lstStyle/>
          <a:p>
            <a:pPr algn="l"/>
            <a:r>
              <a:rPr lang="en-IN" sz="2400" b="0" i="0" dirty="0">
                <a:solidFill>
                  <a:srgbClr val="0D0D0D"/>
                </a:solidFill>
                <a:effectLst/>
                <a:latin typeface="Gill Sans MT" panose="020B0502020104020203" pitchFamily="34" charset="77"/>
              </a:rPr>
              <a:t>Here:</a:t>
            </a:r>
          </a:p>
          <a:p>
            <a:pPr algn="l">
              <a:buFont typeface="Arial" panose="020B0604020202020204" pitchFamily="34" charset="0"/>
              <a:buChar char="•"/>
            </a:pPr>
            <a:r>
              <a:rPr lang="en-IN" sz="2400" b="0" i="0" dirty="0">
                <a:solidFill>
                  <a:srgbClr val="0D0D0D"/>
                </a:solidFill>
                <a:effectLst/>
                <a:latin typeface="Gill Sans MT" panose="020B0502020104020203" pitchFamily="34" charset="77"/>
              </a:rPr>
              <a:t>⋅⋅ denotes the dot product.</a:t>
            </a:r>
          </a:p>
          <a:p>
            <a:pPr algn="l">
              <a:buFont typeface="Arial" panose="020B0604020202020204" pitchFamily="34" charset="0"/>
              <a:buChar char="•"/>
            </a:pPr>
            <a:r>
              <a:rPr lang="en-IN" sz="2400" i="1" dirty="0">
                <a:solidFill>
                  <a:srgbClr val="0D0D0D"/>
                </a:solidFill>
                <a:latin typeface="Gill Sans MT" panose="020B0502020104020203" pitchFamily="34" charset="77"/>
              </a:rPr>
              <a:t>|</a:t>
            </a:r>
            <a:r>
              <a:rPr lang="en-IN" sz="2400" b="0" i="1" dirty="0" err="1">
                <a:solidFill>
                  <a:srgbClr val="0D0D0D"/>
                </a:solidFill>
                <a:effectLst/>
                <a:latin typeface="Gill Sans MT" panose="020B0502020104020203" pitchFamily="34" charset="77"/>
              </a:rPr>
              <a:t>w</a:t>
            </a:r>
            <a:r>
              <a:rPr lang="en-IN" sz="2400" b="0" i="0" dirty="0" err="1">
                <a:solidFill>
                  <a:srgbClr val="0D0D0D"/>
                </a:solidFill>
                <a:effectLst/>
                <a:latin typeface="Gill Sans MT" panose="020B0502020104020203" pitchFamily="34" charset="77"/>
              </a:rPr>
              <a:t>⋅</a:t>
            </a:r>
            <a:r>
              <a:rPr lang="en-IN" sz="2400" b="0" i="1" dirty="0" err="1">
                <a:solidFill>
                  <a:srgbClr val="0D0D0D"/>
                </a:solidFill>
                <a:effectLst/>
                <a:latin typeface="Gill Sans MT" panose="020B0502020104020203" pitchFamily="34" charset="77"/>
              </a:rPr>
              <a:t>X</a:t>
            </a:r>
            <a:r>
              <a:rPr lang="en-IN" sz="2400" b="0" i="0" dirty="0" err="1">
                <a:solidFill>
                  <a:srgbClr val="0D0D0D"/>
                </a:solidFill>
                <a:effectLst/>
                <a:latin typeface="Gill Sans MT" panose="020B0502020104020203" pitchFamily="34" charset="77"/>
              </a:rPr>
              <a:t>+</a:t>
            </a:r>
            <a:r>
              <a:rPr lang="en-IN" sz="2400" b="0" i="1" dirty="0" err="1">
                <a:solidFill>
                  <a:srgbClr val="0D0D0D"/>
                </a:solidFill>
                <a:effectLst/>
                <a:latin typeface="Gill Sans MT" panose="020B0502020104020203" pitchFamily="34" charset="77"/>
              </a:rPr>
              <a:t>b</a:t>
            </a:r>
            <a:r>
              <a:rPr lang="en-IN" sz="2400" b="0" i="0" dirty="0">
                <a:solidFill>
                  <a:srgbClr val="0D0D0D"/>
                </a:solidFill>
                <a:effectLst/>
                <a:latin typeface="Gill Sans MT" panose="020B0502020104020203" pitchFamily="34" charset="77"/>
              </a:rPr>
              <a:t>∣ is the absolute value of the dot product of </a:t>
            </a:r>
            <a:r>
              <a:rPr lang="en-IN" sz="2400" b="0" i="1" dirty="0">
                <a:solidFill>
                  <a:srgbClr val="0D0D0D"/>
                </a:solidFill>
                <a:effectLst/>
                <a:latin typeface="Gill Sans MT" panose="020B0502020104020203" pitchFamily="34" charset="77"/>
              </a:rPr>
              <a:t>w</a:t>
            </a:r>
            <a:r>
              <a:rPr lang="en-IN" sz="2400" b="0" i="0" dirty="0">
                <a:solidFill>
                  <a:srgbClr val="0D0D0D"/>
                </a:solidFill>
                <a:effectLst/>
                <a:latin typeface="Gill Sans MT" panose="020B0502020104020203" pitchFamily="34" charset="77"/>
              </a:rPr>
              <a:t> and </a:t>
            </a:r>
            <a:r>
              <a:rPr lang="en-IN" sz="2400" b="0" i="1" dirty="0">
                <a:solidFill>
                  <a:srgbClr val="0D0D0D"/>
                </a:solidFill>
                <a:effectLst/>
                <a:latin typeface="Gill Sans MT" panose="020B0502020104020203" pitchFamily="34" charset="77"/>
              </a:rPr>
              <a:t>X</a:t>
            </a:r>
            <a:r>
              <a:rPr lang="en-IN" sz="2400" b="0" i="0" dirty="0">
                <a:solidFill>
                  <a:srgbClr val="0D0D0D"/>
                </a:solidFill>
                <a:effectLst/>
                <a:latin typeface="Gill Sans MT" panose="020B0502020104020203" pitchFamily="34" charset="77"/>
              </a:rPr>
              <a:t> plus </a:t>
            </a:r>
            <a:r>
              <a:rPr lang="en-IN" sz="2400" b="0" i="1" dirty="0">
                <a:solidFill>
                  <a:srgbClr val="0D0D0D"/>
                </a:solidFill>
                <a:effectLst/>
                <a:latin typeface="Gill Sans MT" panose="020B0502020104020203" pitchFamily="34" charset="77"/>
              </a:rPr>
              <a:t>b</a:t>
            </a:r>
            <a:r>
              <a:rPr lang="en-IN" sz="2400" b="0" i="0" dirty="0">
                <a:solidFill>
                  <a:srgbClr val="0D0D0D"/>
                </a:solidFill>
                <a:effectLst/>
                <a:latin typeface="Gill Sans MT" panose="020B0502020104020203" pitchFamily="34" charset="77"/>
              </a:rPr>
              <a:t>.</a:t>
            </a:r>
          </a:p>
          <a:p>
            <a:pPr algn="l">
              <a:buFont typeface="Arial" panose="020B0604020202020204" pitchFamily="34" charset="0"/>
              <a:buChar char="•"/>
            </a:pPr>
            <a:r>
              <a:rPr lang="en-IN" sz="2400" b="0" i="0" dirty="0">
                <a:solidFill>
                  <a:srgbClr val="0D0D0D"/>
                </a:solidFill>
                <a:effectLst/>
                <a:latin typeface="Gill Sans MT" panose="020B0502020104020203" pitchFamily="34" charset="77"/>
              </a:rPr>
              <a:t>∥</a:t>
            </a:r>
            <a:r>
              <a:rPr lang="en-IN" sz="2400" b="0" i="1" dirty="0">
                <a:solidFill>
                  <a:srgbClr val="0D0D0D"/>
                </a:solidFill>
                <a:effectLst/>
                <a:latin typeface="Gill Sans MT" panose="020B0502020104020203" pitchFamily="34" charset="77"/>
              </a:rPr>
              <a:t>w</a:t>
            </a:r>
            <a:r>
              <a:rPr lang="en-IN" sz="2400" b="0" i="0" dirty="0">
                <a:solidFill>
                  <a:srgbClr val="0D0D0D"/>
                </a:solidFill>
                <a:effectLst/>
                <a:latin typeface="Gill Sans MT" panose="020B0502020104020203" pitchFamily="34" charset="77"/>
              </a:rPr>
              <a:t>∥ is the Euclidean norm (magnitude) of the weight vector </a:t>
            </a:r>
            <a:r>
              <a:rPr lang="en-IN" sz="2400" b="0" i="1" dirty="0">
                <a:solidFill>
                  <a:srgbClr val="0D0D0D"/>
                </a:solidFill>
                <a:effectLst/>
                <a:latin typeface="Gill Sans MT" panose="020B0502020104020203" pitchFamily="34" charset="77"/>
              </a:rPr>
              <a:t>w</a:t>
            </a:r>
            <a:r>
              <a:rPr lang="en-IN" sz="2400" b="0" i="0" dirty="0">
                <a:solidFill>
                  <a:srgbClr val="0D0D0D"/>
                </a:solidFill>
                <a:effectLst/>
                <a:latin typeface="Gill Sans MT" panose="020B0502020104020203" pitchFamily="34" charset="77"/>
              </a:rPr>
              <a:t>.</a:t>
            </a:r>
          </a:p>
          <a:p>
            <a:endParaRPr lang="en-US" dirty="0"/>
          </a:p>
        </p:txBody>
      </p:sp>
    </p:spTree>
    <p:extLst>
      <p:ext uri="{BB962C8B-B14F-4D97-AF65-F5344CB8AC3E}">
        <p14:creationId xmlns:p14="http://schemas.microsoft.com/office/powerpoint/2010/main" val="3993635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C6173-8AFF-9DB5-391D-A85AB5EA41E3}"/>
              </a:ext>
            </a:extLst>
          </p:cNvPr>
          <p:cNvSpPr>
            <a:spLocks noGrp="1"/>
          </p:cNvSpPr>
          <p:nvPr>
            <p:ph type="title"/>
          </p:nvPr>
        </p:nvSpPr>
        <p:spPr/>
        <p:txBody>
          <a:bodyPr/>
          <a:lstStyle/>
          <a:p>
            <a:r>
              <a:rPr lang="en-IN" b="1" i="0" dirty="0">
                <a:solidFill>
                  <a:srgbClr val="0D0D0D"/>
                </a:solidFill>
                <a:effectLst/>
                <a:latin typeface="Söhne"/>
              </a:rPr>
              <a:t>Hyperplane Equation:</a:t>
            </a:r>
            <a:br>
              <a:rPr lang="en-IN" b="0" i="0" dirty="0">
                <a:solidFill>
                  <a:srgbClr val="0D0D0D"/>
                </a:solidFill>
                <a:effectLst/>
                <a:latin typeface="Söhne"/>
              </a:rPr>
            </a:br>
            <a:endParaRPr lang="en-US" dirty="0"/>
          </a:p>
        </p:txBody>
      </p:sp>
      <p:sp>
        <p:nvSpPr>
          <p:cNvPr id="3" name="Content Placeholder 2">
            <a:extLst>
              <a:ext uri="{FF2B5EF4-FFF2-40B4-BE49-F238E27FC236}">
                <a16:creationId xmlns:a16="http://schemas.microsoft.com/office/drawing/2014/main" id="{F3A78CE0-DB43-C06E-70E1-08E3BF3391F4}"/>
              </a:ext>
            </a:extLst>
          </p:cNvPr>
          <p:cNvSpPr>
            <a:spLocks noGrp="1"/>
          </p:cNvSpPr>
          <p:nvPr>
            <p:ph idx="1"/>
          </p:nvPr>
        </p:nvSpPr>
        <p:spPr/>
        <p:txBody>
          <a:bodyPr/>
          <a:lstStyle/>
          <a:p>
            <a:pPr algn="just">
              <a:buFont typeface="Arial" panose="020B0604020202020204" pitchFamily="34" charset="0"/>
              <a:buChar char="•"/>
            </a:pPr>
            <a:r>
              <a:rPr lang="en-IN" sz="2400" b="0" i="0" dirty="0">
                <a:solidFill>
                  <a:srgbClr val="0D0D0D"/>
                </a:solidFill>
                <a:effectLst/>
                <a:latin typeface="Gill Sans MT" panose="020B0502020104020203" pitchFamily="34" charset="77"/>
              </a:rPr>
              <a:t>The decision boundary (hyperplane) in SVM can be represented by the equation </a:t>
            </a:r>
            <a:r>
              <a:rPr lang="en-IN" sz="2400" b="0" i="0" dirty="0" err="1">
                <a:solidFill>
                  <a:srgbClr val="0D0D0D"/>
                </a:solidFill>
                <a:effectLst/>
                <a:latin typeface="Gill Sans MT" panose="020B0502020104020203" pitchFamily="34" charset="77"/>
              </a:rPr>
              <a:t>w⋅</a:t>
            </a:r>
            <a:r>
              <a:rPr lang="en-IN" sz="2400" b="0" i="1" dirty="0" err="1">
                <a:solidFill>
                  <a:srgbClr val="0D0D0D"/>
                </a:solidFill>
                <a:effectLst/>
                <a:latin typeface="Gill Sans MT" panose="020B0502020104020203" pitchFamily="34" charset="77"/>
              </a:rPr>
              <a:t>x</a:t>
            </a:r>
            <a:r>
              <a:rPr lang="en-IN" sz="2400" b="0" i="0" dirty="0" err="1">
                <a:solidFill>
                  <a:srgbClr val="0D0D0D"/>
                </a:solidFill>
                <a:effectLst/>
                <a:latin typeface="Gill Sans MT" panose="020B0502020104020203" pitchFamily="34" charset="77"/>
              </a:rPr>
              <a:t>+</a:t>
            </a:r>
            <a:r>
              <a:rPr lang="en-IN" sz="2400" b="0" i="1" dirty="0" err="1">
                <a:solidFill>
                  <a:srgbClr val="0D0D0D"/>
                </a:solidFill>
                <a:effectLst/>
                <a:latin typeface="Gill Sans MT" panose="020B0502020104020203" pitchFamily="34" charset="77"/>
              </a:rPr>
              <a:t>b</a:t>
            </a:r>
            <a:r>
              <a:rPr lang="en-IN" sz="2400" b="0" i="0" dirty="0">
                <a:solidFill>
                  <a:srgbClr val="0D0D0D"/>
                </a:solidFill>
                <a:effectLst/>
                <a:latin typeface="Gill Sans MT" panose="020B0502020104020203" pitchFamily="34" charset="77"/>
              </a:rPr>
              <a:t>=0, where </a:t>
            </a:r>
            <a:r>
              <a:rPr lang="en-IN" sz="2400" b="0" i="1" dirty="0">
                <a:solidFill>
                  <a:srgbClr val="0D0D0D"/>
                </a:solidFill>
                <a:effectLst/>
                <a:latin typeface="Gill Sans MT" panose="020B0502020104020203" pitchFamily="34" charset="77"/>
              </a:rPr>
              <a:t>w</a:t>
            </a:r>
            <a:r>
              <a:rPr lang="en-IN" sz="2400" b="0" i="0" dirty="0">
                <a:solidFill>
                  <a:srgbClr val="0D0D0D"/>
                </a:solidFill>
                <a:effectLst/>
                <a:latin typeface="Gill Sans MT" panose="020B0502020104020203" pitchFamily="34" charset="77"/>
              </a:rPr>
              <a:t> is the weight vector perpendicular to the hyperplane, </a:t>
            </a:r>
            <a:r>
              <a:rPr lang="en-IN" sz="2400" b="0" i="1" dirty="0">
                <a:solidFill>
                  <a:srgbClr val="0D0D0D"/>
                </a:solidFill>
                <a:effectLst/>
                <a:latin typeface="Gill Sans MT" panose="020B0502020104020203" pitchFamily="34" charset="77"/>
              </a:rPr>
              <a:t>x</a:t>
            </a:r>
            <a:r>
              <a:rPr lang="en-IN" sz="2400" b="0" i="0" dirty="0">
                <a:solidFill>
                  <a:srgbClr val="0D0D0D"/>
                </a:solidFill>
                <a:effectLst/>
                <a:latin typeface="Gill Sans MT" panose="020B0502020104020203" pitchFamily="34" charset="77"/>
              </a:rPr>
              <a:t> is the input feature vector, and </a:t>
            </a:r>
            <a:r>
              <a:rPr lang="en-IN" sz="2400" b="0" i="1" dirty="0">
                <a:solidFill>
                  <a:srgbClr val="0D0D0D"/>
                </a:solidFill>
                <a:effectLst/>
                <a:latin typeface="Gill Sans MT" panose="020B0502020104020203" pitchFamily="34" charset="77"/>
              </a:rPr>
              <a:t>b</a:t>
            </a:r>
            <a:r>
              <a:rPr lang="en-IN" sz="2400" b="0" i="0" dirty="0">
                <a:solidFill>
                  <a:srgbClr val="0D0D0D"/>
                </a:solidFill>
                <a:effectLst/>
                <a:latin typeface="Gill Sans MT" panose="020B0502020104020203" pitchFamily="34" charset="77"/>
              </a:rPr>
              <a:t> is the bias term.</a:t>
            </a:r>
          </a:p>
          <a:p>
            <a:endParaRPr lang="en-US" dirty="0"/>
          </a:p>
        </p:txBody>
      </p:sp>
    </p:spTree>
    <p:extLst>
      <p:ext uri="{BB962C8B-B14F-4D97-AF65-F5344CB8AC3E}">
        <p14:creationId xmlns:p14="http://schemas.microsoft.com/office/powerpoint/2010/main" val="1087909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E7A9F-C545-D19D-0920-7DED913C8C1A}"/>
              </a:ext>
            </a:extLst>
          </p:cNvPr>
          <p:cNvSpPr>
            <a:spLocks noGrp="1"/>
          </p:cNvSpPr>
          <p:nvPr>
            <p:ph type="title"/>
          </p:nvPr>
        </p:nvSpPr>
        <p:spPr/>
        <p:txBody>
          <a:bodyPr/>
          <a:lstStyle/>
          <a:p>
            <a:r>
              <a:rPr lang="en-IN" b="1" dirty="0">
                <a:solidFill>
                  <a:srgbClr val="333333"/>
                </a:solidFill>
                <a:latin typeface="Gill Sans MT" panose="020B0502020104020203" pitchFamily="34" charset="77"/>
              </a:rPr>
              <a:t>S</a:t>
            </a:r>
            <a:r>
              <a:rPr lang="en-IN" sz="3600" b="1" i="0" dirty="0">
                <a:solidFill>
                  <a:srgbClr val="333333"/>
                </a:solidFill>
                <a:effectLst/>
                <a:latin typeface="Gill Sans MT" panose="020B0502020104020203" pitchFamily="34" charset="77"/>
              </a:rPr>
              <a:t>upport vectors</a:t>
            </a:r>
            <a:endParaRPr lang="en-US" b="1" dirty="0"/>
          </a:p>
        </p:txBody>
      </p:sp>
      <p:sp>
        <p:nvSpPr>
          <p:cNvPr id="3" name="Content Placeholder 2">
            <a:extLst>
              <a:ext uri="{FF2B5EF4-FFF2-40B4-BE49-F238E27FC236}">
                <a16:creationId xmlns:a16="http://schemas.microsoft.com/office/drawing/2014/main" id="{B715E122-A89C-56C9-0A02-0A1F7882DFBA}"/>
              </a:ext>
            </a:extLst>
          </p:cNvPr>
          <p:cNvSpPr>
            <a:spLocks noGrp="1"/>
          </p:cNvSpPr>
          <p:nvPr>
            <p:ph idx="1"/>
          </p:nvPr>
        </p:nvSpPr>
        <p:spPr/>
        <p:txBody>
          <a:bodyPr>
            <a:normAutofit/>
          </a:bodyPr>
          <a:lstStyle/>
          <a:p>
            <a:r>
              <a:rPr lang="en-IN" sz="2800" b="0" i="0" dirty="0">
                <a:solidFill>
                  <a:srgbClr val="333333"/>
                </a:solidFill>
                <a:effectLst/>
                <a:latin typeface="Gill Sans MT" panose="020B0502020104020203" pitchFamily="34" charset="77"/>
              </a:rPr>
              <a:t>SVM chooses the extreme points/vectors that help in creating the hyperplane. These extreme cases are called as support vectors, and hence algorithm is termed as Support Vector Machine. </a:t>
            </a:r>
          </a:p>
          <a:p>
            <a:endParaRPr lang="en-IN" sz="2800" b="0" i="0" dirty="0">
              <a:solidFill>
                <a:srgbClr val="333333"/>
              </a:solidFill>
              <a:effectLst/>
              <a:latin typeface="Gill Sans MT" panose="020B0502020104020203" pitchFamily="34" charset="77"/>
            </a:endParaRPr>
          </a:p>
          <a:p>
            <a:endParaRPr lang="en-US" dirty="0"/>
          </a:p>
        </p:txBody>
      </p:sp>
    </p:spTree>
    <p:extLst>
      <p:ext uri="{BB962C8B-B14F-4D97-AF65-F5344CB8AC3E}">
        <p14:creationId xmlns:p14="http://schemas.microsoft.com/office/powerpoint/2010/main" val="988720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A5D8E-672E-B843-E141-24FA51261471}"/>
              </a:ext>
            </a:extLst>
          </p:cNvPr>
          <p:cNvSpPr>
            <a:spLocks noGrp="1"/>
          </p:cNvSpPr>
          <p:nvPr>
            <p:ph type="title"/>
          </p:nvPr>
        </p:nvSpPr>
        <p:spPr/>
        <p:txBody>
          <a:bodyPr/>
          <a:lstStyle/>
          <a:p>
            <a:r>
              <a:rPr lang="en-IN" sz="3600" b="1" i="0" dirty="0">
                <a:solidFill>
                  <a:srgbClr val="0D0D0D"/>
                </a:solidFill>
                <a:effectLst/>
                <a:latin typeface="Söhne"/>
              </a:rPr>
              <a:t>Positive Hyperplane:</a:t>
            </a:r>
            <a:br>
              <a:rPr lang="en-IN" sz="3600" b="0" i="0" dirty="0">
                <a:solidFill>
                  <a:srgbClr val="0D0D0D"/>
                </a:solidFill>
                <a:effectLst/>
                <a:latin typeface="Söhne"/>
              </a:rPr>
            </a:br>
            <a:endParaRPr lang="en-US" dirty="0"/>
          </a:p>
        </p:txBody>
      </p:sp>
      <p:sp>
        <p:nvSpPr>
          <p:cNvPr id="3" name="Content Placeholder 2">
            <a:extLst>
              <a:ext uri="{FF2B5EF4-FFF2-40B4-BE49-F238E27FC236}">
                <a16:creationId xmlns:a16="http://schemas.microsoft.com/office/drawing/2014/main" id="{B9754C4F-97DD-0E54-76FB-B020AC347E71}"/>
              </a:ext>
            </a:extLst>
          </p:cNvPr>
          <p:cNvSpPr>
            <a:spLocks noGrp="1"/>
          </p:cNvSpPr>
          <p:nvPr>
            <p:ph idx="1"/>
          </p:nvPr>
        </p:nvSpPr>
        <p:spPr/>
        <p:txBody>
          <a:bodyPr>
            <a:normAutofit/>
          </a:bodyPr>
          <a:lstStyle/>
          <a:p>
            <a:pPr algn="l">
              <a:buFont typeface="Arial" panose="020B0604020202020204" pitchFamily="34" charset="0"/>
              <a:buChar char="•"/>
            </a:pPr>
            <a:r>
              <a:rPr lang="en-IN" sz="2800" b="0" i="0" dirty="0">
                <a:solidFill>
                  <a:srgbClr val="0D0D0D"/>
                </a:solidFill>
                <a:effectLst/>
                <a:latin typeface="Gill Sans MT" panose="020B0502020104020203" pitchFamily="34" charset="77"/>
              </a:rPr>
              <a:t>The positive hyperplane is associated with the positive class or the class </a:t>
            </a:r>
            <a:r>
              <a:rPr lang="en-IN" sz="2800" b="0" i="0" dirty="0" err="1">
                <a:solidFill>
                  <a:srgbClr val="0D0D0D"/>
                </a:solidFill>
                <a:effectLst/>
                <a:latin typeface="Gill Sans MT" panose="020B0502020104020203" pitchFamily="34" charset="77"/>
              </a:rPr>
              <a:t>labeled</a:t>
            </a:r>
            <a:r>
              <a:rPr lang="en-IN" sz="2800" b="0" i="0" dirty="0">
                <a:solidFill>
                  <a:srgbClr val="0D0D0D"/>
                </a:solidFill>
                <a:effectLst/>
                <a:latin typeface="Gill Sans MT" panose="020B0502020104020203" pitchFamily="34" charset="77"/>
              </a:rPr>
              <a:t> as "1."</a:t>
            </a:r>
          </a:p>
          <a:p>
            <a:pPr algn="l">
              <a:buFont typeface="Arial" panose="020B0604020202020204" pitchFamily="34" charset="0"/>
              <a:buChar char="•"/>
            </a:pPr>
            <a:r>
              <a:rPr lang="en-IN" sz="2800" b="0" i="0" dirty="0">
                <a:solidFill>
                  <a:srgbClr val="0D0D0D"/>
                </a:solidFill>
                <a:effectLst/>
                <a:latin typeface="Gill Sans MT" panose="020B0502020104020203" pitchFamily="34" charset="77"/>
              </a:rPr>
              <a:t>It is the hyperplane that is defined by the SVM algorithm to maximize the margin between the positive class and the decision boundary.</a:t>
            </a:r>
          </a:p>
          <a:p>
            <a:pPr algn="l">
              <a:buFont typeface="Arial" panose="020B0604020202020204" pitchFamily="34" charset="0"/>
              <a:buChar char="•"/>
            </a:pPr>
            <a:r>
              <a:rPr lang="en-IN" sz="2800" b="0" i="0" dirty="0">
                <a:solidFill>
                  <a:srgbClr val="0D0D0D"/>
                </a:solidFill>
                <a:effectLst/>
                <a:latin typeface="Gill Sans MT" panose="020B0502020104020203" pitchFamily="34" charset="77"/>
              </a:rPr>
              <a:t>Support vectors from the positive class lie on the positive hyperplane or in its proximity.</a:t>
            </a:r>
          </a:p>
        </p:txBody>
      </p:sp>
    </p:spTree>
    <p:extLst>
      <p:ext uri="{BB962C8B-B14F-4D97-AF65-F5344CB8AC3E}">
        <p14:creationId xmlns:p14="http://schemas.microsoft.com/office/powerpoint/2010/main" val="189964861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{0C212294-AB01-CC42-8155-54860739C9BA}tf10001069</Template>
  <TotalTime>1500</TotalTime>
  <Words>1080</Words>
  <Application>Microsoft Macintosh PowerPoint</Application>
  <PresentationFormat>Widescreen</PresentationFormat>
  <Paragraphs>45</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Century Gothic</vt:lpstr>
      <vt:lpstr>Gill Sans MT</vt:lpstr>
      <vt:lpstr>inter-regular</vt:lpstr>
      <vt:lpstr>Söhne</vt:lpstr>
      <vt:lpstr>Wingdings 3</vt:lpstr>
      <vt:lpstr>Wisp</vt:lpstr>
      <vt:lpstr>SVM</vt:lpstr>
      <vt:lpstr>Support Vector Machine Algorithm </vt:lpstr>
      <vt:lpstr>PowerPoint Presentation</vt:lpstr>
      <vt:lpstr>PowerPoint Presentation</vt:lpstr>
      <vt:lpstr>Maximum Margin: </vt:lpstr>
      <vt:lpstr>PowerPoint Presentation</vt:lpstr>
      <vt:lpstr>Hyperplane Equation: </vt:lpstr>
      <vt:lpstr>Support vectors</vt:lpstr>
      <vt:lpstr>Positive Hyperplane: </vt:lpstr>
      <vt:lpstr>Negative Hyperplane: </vt:lpstr>
      <vt:lpstr>Types of SVM </vt:lpstr>
      <vt:lpstr>PowerPoint Presentation</vt:lpstr>
      <vt:lpstr>PowerPoint Presentation</vt:lpstr>
      <vt:lpstr>PowerPoint Presentation</vt:lpstr>
      <vt:lpstr>Nonlinear SVM:</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SVM</dc:title>
  <dc:creator>Uddagiri Sirisha 20PHD7077</dc:creator>
  <cp:lastModifiedBy>Uddagiri Sirisha 20PHD7077</cp:lastModifiedBy>
  <cp:revision>1</cp:revision>
  <dcterms:created xsi:type="dcterms:W3CDTF">2024-02-16T06:01:06Z</dcterms:created>
  <dcterms:modified xsi:type="dcterms:W3CDTF">2024-08-16T11:22:30Z</dcterms:modified>
</cp:coreProperties>
</file>