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142" r:id="rId1"/>
  </p:sldMasterIdLst>
  <p:notesMasterIdLst>
    <p:notesMasterId r:id="rId26"/>
  </p:notesMasterIdLst>
  <p:handoutMasterIdLst>
    <p:handoutMasterId r:id="rId27"/>
  </p:handoutMasterIdLst>
  <p:sldIdLst>
    <p:sldId id="256" r:id="rId2"/>
    <p:sldId id="367" r:id="rId3"/>
    <p:sldId id="763" r:id="rId4"/>
    <p:sldId id="802" r:id="rId5"/>
    <p:sldId id="803" r:id="rId6"/>
    <p:sldId id="804" r:id="rId7"/>
    <p:sldId id="797" r:id="rId8"/>
    <p:sldId id="824" r:id="rId9"/>
    <p:sldId id="807" r:id="rId10"/>
    <p:sldId id="809" r:id="rId11"/>
    <p:sldId id="810" r:id="rId12"/>
    <p:sldId id="811" r:id="rId13"/>
    <p:sldId id="812" r:id="rId14"/>
    <p:sldId id="813" r:id="rId15"/>
    <p:sldId id="814" r:id="rId16"/>
    <p:sldId id="815" r:id="rId17"/>
    <p:sldId id="817" r:id="rId18"/>
    <p:sldId id="820" r:id="rId19"/>
    <p:sldId id="818" r:id="rId20"/>
    <p:sldId id="819" r:id="rId21"/>
    <p:sldId id="821" r:id="rId22"/>
    <p:sldId id="822" r:id="rId23"/>
    <p:sldId id="823" r:id="rId24"/>
    <p:sldId id="628" r:id="rId2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FF"/>
    <a:srgbClr val="870581"/>
    <a:srgbClr val="009900"/>
    <a:srgbClr val="990000"/>
    <a:srgbClr val="0000CC"/>
    <a:srgbClr val="FF0066"/>
    <a:srgbClr val="005024"/>
    <a:srgbClr val="7166FC"/>
    <a:srgbClr val="EF73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5" autoAdjust="0"/>
    <p:restoredTop sz="86433" autoAdjust="0"/>
  </p:normalViewPr>
  <p:slideViewPr>
    <p:cSldViewPr>
      <p:cViewPr varScale="1">
        <p:scale>
          <a:sx n="108" d="100"/>
          <a:sy n="108" d="100"/>
        </p:scale>
        <p:origin x="1760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87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2A22EEA-D8EA-4614-98A4-BAC12F8DF8C6}" type="datetimeFigureOut">
              <a:rPr lang="en-US"/>
              <a:pPr>
                <a:defRPr/>
              </a:pPr>
              <a:t>1/31/25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C7ED5249-3884-40F2-AE31-B91401425E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95691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FFCEA44C-BF10-4EEF-A5F0-1E64CE572A6C}" type="datetimeFigureOut">
              <a:rPr lang="en-US"/>
              <a:pPr>
                <a:defRPr/>
              </a:pPr>
              <a:t>1/31/25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E311E87-EFF9-4FFF-A5D6-E150B940896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8698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4EBC571-6DF7-4A62-A952-CEAF71BF8235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pPr>
              <a:defRPr/>
            </a:pPr>
            <a:fld id="{8B7393AA-93B1-423B-A969-6DDFC76E69B6}" type="datetime1">
              <a:rPr lang="en-US" smtClean="0"/>
              <a:pPr>
                <a:defRPr/>
              </a:pPr>
              <a:t>1/31/25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pPr>
              <a:defRPr/>
            </a:pPr>
            <a:fld id="{C2F99F4D-B57C-4412-9F1D-88D4F0724FC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04AD2A-3BA3-4F98-8C99-26E99C28CB8A}" type="datetime1">
              <a:rPr lang="en-US" smtClean="0"/>
              <a:pPr>
                <a:defRPr/>
              </a:pPr>
              <a:t>1/31/25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810813-DE9C-48B2-B823-27F6B3379DE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47FE57-3A58-4B69-8670-A2F8A067D3B6}" type="datetime1">
              <a:rPr lang="en-US" smtClean="0"/>
              <a:pPr>
                <a:defRPr/>
              </a:pPr>
              <a:t>1/31/25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296584-3546-4909-9E63-44ACA24B79F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>
              <a:defRPr/>
            </a:pPr>
            <a:fld id="{97169310-2151-41D8-AB42-C7538CCD8146}" type="datetime1">
              <a:rPr lang="en-US" smtClean="0"/>
              <a:pPr>
                <a:defRPr/>
              </a:pPr>
              <a:t>1/31/25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pPr>
              <a:defRPr/>
            </a:pPr>
            <a:fld id="{D049903A-4E81-409C-9B57-4F63C385C425}" type="datetime1">
              <a:rPr lang="en-US" smtClean="0"/>
              <a:pPr>
                <a:defRPr/>
              </a:pPr>
              <a:t>1/31/25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pPr>
              <a:defRPr/>
            </a:pPr>
            <a:fld id="{159C9F82-0A0C-4FE8-9CE0-D4D087541E3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57B225B-F018-4969-A07A-8776746A1CEC}" type="datetime1">
              <a:rPr lang="en-US" smtClean="0"/>
              <a:pPr>
                <a:defRPr/>
              </a:pPr>
              <a:t>1/31/25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67210A-3C7B-4008-8946-3E83403CF3C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29E6ACD-A477-4FFB-BEB6-95111872E76B}" type="datetime1">
              <a:rPr lang="en-US" smtClean="0"/>
              <a:pPr>
                <a:defRPr/>
              </a:pPr>
              <a:t>1/31/25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A2A793-FA6D-4933-A67E-66F96BE7ADF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FF89F883-E8D0-4FD9-933F-A57733025102}" type="datetime1">
              <a:rPr lang="en-US" smtClean="0"/>
              <a:pPr>
                <a:defRPr/>
              </a:pPr>
              <a:t>1/31/25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050FA784-F202-43C6-9E41-96BB78A400A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D909CAF-4355-43C5-8BB5-6D237648B020}" type="datetime1">
              <a:rPr lang="en-US" smtClean="0"/>
              <a:pPr>
                <a:defRPr/>
              </a:pPr>
              <a:t>1/31/25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3CFAD4-B0E4-4404-BB82-BC41116CF3C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>
              <a:defRPr/>
            </a:pPr>
            <a:fld id="{68DA4EC1-0F8B-4A8E-8F23-D7A18390719A}" type="datetime1">
              <a:rPr lang="en-US" smtClean="0"/>
              <a:pPr>
                <a:defRPr/>
              </a:pPr>
              <a:t>1/31/25</a:t>
            </a:fld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>
              <a:defRPr/>
            </a:pPr>
            <a:fld id="{DCAA8183-F479-4A1F-B48F-352764325B9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>
              <a:defRPr/>
            </a:pP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9AAB31B6-B565-43B5-A39B-D6B7B76FBA9F}" type="datetime1">
              <a:rPr lang="en-US" smtClean="0"/>
              <a:pPr>
                <a:defRPr/>
              </a:pPr>
              <a:t>1/31/25</a:t>
            </a:fld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2917AD06-E163-45C6-B598-C5F60E73390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6C61A260-D0AA-4B6B-B80F-64E400E2C114}" type="datetime1">
              <a:rPr lang="en-US" smtClean="0"/>
              <a:pPr>
                <a:defRPr/>
              </a:pPr>
              <a:t>1/31/25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C8720BB-BF14-41BE-BB1D-12D43BE56EF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43" r:id="rId1"/>
    <p:sldLayoutId id="2147485144" r:id="rId2"/>
    <p:sldLayoutId id="2147485145" r:id="rId3"/>
    <p:sldLayoutId id="2147485146" r:id="rId4"/>
    <p:sldLayoutId id="2147485147" r:id="rId5"/>
    <p:sldLayoutId id="2147485148" r:id="rId6"/>
    <p:sldLayoutId id="2147485149" r:id="rId7"/>
    <p:sldLayoutId id="2147485150" r:id="rId8"/>
    <p:sldLayoutId id="2147485151" r:id="rId9"/>
    <p:sldLayoutId id="2147485152" r:id="rId10"/>
    <p:sldLayoutId id="214748515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447800"/>
            <a:ext cx="8001000" cy="16764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defRPr/>
            </a:pPr>
            <a:br>
              <a:rPr lang="en-US" sz="3200" dirty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</a:br>
            <a:br>
              <a:rPr lang="en-US" sz="3600" dirty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</a:br>
            <a:r>
              <a:rPr lang="en-US" sz="7200" dirty="0">
                <a:solidFill>
                  <a:srgbClr val="FF0000"/>
                </a:solidFill>
                <a:latin typeface="Book Antiqua" pitchFamily="18" charset="0"/>
                <a:ea typeface="+mn-ea"/>
                <a:cs typeface="Arial" pitchFamily="34" charset="0"/>
              </a:rPr>
              <a:t>UNIT-</a:t>
            </a:r>
            <a:r>
              <a:rPr lang="en-US" sz="7200" dirty="0">
                <a:solidFill>
                  <a:srgbClr val="FF0000"/>
                </a:solidFill>
                <a:latin typeface="Book Antiqua" pitchFamily="18" charset="0"/>
                <a:cs typeface="Arial" pitchFamily="34" charset="0"/>
              </a:rPr>
              <a:t>I</a:t>
            </a:r>
            <a:r>
              <a:rPr lang="en-US" sz="7200" dirty="0">
                <a:solidFill>
                  <a:srgbClr val="FF0000"/>
                </a:solidFill>
                <a:latin typeface="Book Antiqua" pitchFamily="18" charset="0"/>
                <a:ea typeface="+mn-ea"/>
                <a:cs typeface="Arial" pitchFamily="34" charset="0"/>
              </a:rPr>
              <a:t>II</a:t>
            </a:r>
            <a:br>
              <a:rPr lang="en-US" sz="4400" dirty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</a:br>
            <a:r>
              <a:rPr lang="en-US" sz="5400" dirty="0">
                <a:solidFill>
                  <a:srgbClr val="0000FF"/>
                </a:solidFill>
                <a:latin typeface="Book Antiqua" pitchFamily="18" charset="0"/>
                <a:ea typeface="+mn-ea"/>
                <a:cs typeface="Arial" pitchFamily="34" charset="0"/>
              </a:rPr>
              <a:t>(Measuring Classifier Accuracy)</a:t>
            </a:r>
            <a:endParaRPr lang="en-US" dirty="0">
              <a:solidFill>
                <a:srgbClr val="0000FF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2EAF0F-628F-4DC5-9A96-5064ADCBF2DD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276600"/>
            <a:ext cx="34290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0" name="Title 2"/>
          <p:cNvSpPr>
            <a:spLocks noGrp="1"/>
          </p:cNvSpPr>
          <p:nvPr>
            <p:ph type="title"/>
          </p:nvPr>
        </p:nvSpPr>
        <p:spPr>
          <a:xfrm>
            <a:off x="457200" y="76201"/>
            <a:ext cx="8458200" cy="533399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defRPr/>
            </a:pPr>
            <a:r>
              <a:rPr lang="en-US" sz="3600" b="1" dirty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Example-2</a:t>
            </a:r>
            <a:endParaRPr lang="en-US" sz="3600" b="1" dirty="0">
              <a:solidFill>
                <a:srgbClr val="C00000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7200" y="533400"/>
            <a:ext cx="8153400" cy="618630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Based on the </a:t>
            </a:r>
            <a:r>
              <a:rPr lang="en-US" sz="2400" b="1" dirty="0">
                <a:solidFill>
                  <a:srgbClr val="FF0066"/>
                </a:solidFill>
              </a:rPr>
              <a:t>Confusion Matrix</a:t>
            </a:r>
            <a:r>
              <a:rPr lang="en-US" sz="2400" dirty="0"/>
              <a:t>, We have to </a:t>
            </a:r>
            <a:r>
              <a:rPr lang="en-US" sz="2400" b="1" dirty="0">
                <a:solidFill>
                  <a:srgbClr val="0000CC"/>
                </a:solidFill>
              </a:rPr>
              <a:t>calculate the Measures.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990000"/>
                </a:solidFill>
              </a:rPr>
              <a:t>In this Example</a:t>
            </a:r>
            <a:r>
              <a:rPr lang="en-US" sz="2400" dirty="0"/>
              <a:t>, We have a </a:t>
            </a:r>
            <a:r>
              <a:rPr lang="en-US" sz="2400" b="1" dirty="0">
                <a:solidFill>
                  <a:srgbClr val="FF0000"/>
                </a:solidFill>
              </a:rPr>
              <a:t>total of 20 cats and dogs </a:t>
            </a:r>
            <a:r>
              <a:rPr lang="en-US" sz="2400" dirty="0"/>
              <a:t>and </a:t>
            </a:r>
            <a:r>
              <a:rPr lang="en-US" sz="2400" b="1" dirty="0">
                <a:solidFill>
                  <a:srgbClr val="0000CC"/>
                </a:solidFill>
              </a:rPr>
              <a:t>our model predicts</a:t>
            </a:r>
            <a:r>
              <a:rPr lang="en-US" sz="2400" dirty="0"/>
              <a:t> whether </a:t>
            </a:r>
            <a:r>
              <a:rPr lang="en-US" sz="2400" b="1" dirty="0">
                <a:solidFill>
                  <a:srgbClr val="870581"/>
                </a:solidFill>
              </a:rPr>
              <a:t>it is a cat or not.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400" b="1" dirty="0">
                <a:solidFill>
                  <a:srgbClr val="0000CC"/>
                </a:solidFill>
              </a:rPr>
              <a:t>Actual values = </a:t>
            </a:r>
            <a:r>
              <a:rPr lang="en-IN" sz="2400" b="1" dirty="0"/>
              <a:t>[‘dog’, ‘cat’, ‘dog’, ‘cat’, ‘dog’, ‘dog’, ‘cat’, ‘dog’, ‘cat’, ‘dog’, ‘dog’, ‘dog’, ‘dog’, ‘cat’, ‘dog’, ‘dog’, ‘cat’, ‘dog’, ‘dog’, ‘cat’]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400" b="1" dirty="0">
                <a:solidFill>
                  <a:srgbClr val="0000CC"/>
                </a:solidFill>
              </a:rPr>
              <a:t>Predicted values = </a:t>
            </a:r>
            <a:r>
              <a:rPr lang="en-IN" sz="2400" b="1" dirty="0"/>
              <a:t>[‘dog’, ‘dog’, ‘dog’, ‘cat’, ‘dog’, ‘dog’, ‘cat’, ‘cat’, ‘cat’, ‘cat’, ‘dog’, ‘dog’, ‘dog’, ‘cat’, ‘dog’, ‘dog’, ‘cat’, ‘dog’, ‘dog’, ‘cat’].</a:t>
            </a:r>
            <a:endParaRPr lang="en-US" sz="2400" b="1" dirty="0">
              <a:solidFill>
                <a:srgbClr val="87058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1285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0" name="Title 2"/>
          <p:cNvSpPr>
            <a:spLocks noGrp="1"/>
          </p:cNvSpPr>
          <p:nvPr>
            <p:ph type="title"/>
          </p:nvPr>
        </p:nvSpPr>
        <p:spPr>
          <a:xfrm>
            <a:off x="381000" y="76200"/>
            <a:ext cx="8293263" cy="5334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>
              <a:defRPr/>
            </a:pPr>
            <a:r>
              <a:rPr lang="en-US" sz="4000" b="1" dirty="0">
                <a:solidFill>
                  <a:srgbClr val="0000CC"/>
                </a:solidFill>
                <a:latin typeface="Book Antiqua" pitchFamily="18" charset="0"/>
                <a:cs typeface="Arial" pitchFamily="34" charset="0"/>
              </a:rPr>
              <a:t>Contd..</a:t>
            </a:r>
            <a:endParaRPr lang="en-US" sz="4000" b="1" dirty="0">
              <a:solidFill>
                <a:srgbClr val="C00000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pic>
        <p:nvPicPr>
          <p:cNvPr id="8196" name="Picture 4" descr="What is a confusion matrix?. Everything you Should Know about… | by  Anuganti Suresh | Analytics Vidhya | Medi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838200"/>
            <a:ext cx="8305800" cy="5715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77510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0" name="Title 2"/>
          <p:cNvSpPr>
            <a:spLocks noGrp="1"/>
          </p:cNvSpPr>
          <p:nvPr>
            <p:ph type="title"/>
          </p:nvPr>
        </p:nvSpPr>
        <p:spPr>
          <a:xfrm>
            <a:off x="381000" y="0"/>
            <a:ext cx="8458200" cy="5334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>
              <a:defRPr/>
            </a:pPr>
            <a:r>
              <a:rPr lang="en-US" sz="4000" b="1" dirty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Contd..</a:t>
            </a:r>
            <a:endParaRPr lang="en-US" sz="4000" b="1" dirty="0">
              <a:solidFill>
                <a:srgbClr val="C00000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4800" y="609600"/>
            <a:ext cx="8458200" cy="600164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/>
              <a:t>1</a:t>
            </a:r>
            <a:r>
              <a:rPr lang="en-US" sz="2400" dirty="0"/>
              <a:t>. </a:t>
            </a:r>
            <a:r>
              <a:rPr lang="en-US" sz="2400" b="1" dirty="0">
                <a:solidFill>
                  <a:srgbClr val="0000CC"/>
                </a:solidFill>
              </a:rPr>
              <a:t>True Positive (TP) = </a:t>
            </a:r>
            <a:r>
              <a:rPr lang="en-US" sz="2400" b="1" dirty="0">
                <a:solidFill>
                  <a:srgbClr val="FF0000"/>
                </a:solidFill>
              </a:rPr>
              <a:t>6</a:t>
            </a:r>
          </a:p>
          <a:p>
            <a:pPr algn="just">
              <a:lnSpc>
                <a:spcPct val="150000"/>
              </a:lnSpc>
            </a:pPr>
            <a:r>
              <a:rPr lang="en-US" sz="2000" dirty="0"/>
              <a:t>You predicted positive and it’s true. You predicted that an animal is a cat and it actually is.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/>
              <a:t>2.</a:t>
            </a:r>
            <a:r>
              <a:rPr lang="en-US" sz="2400" dirty="0"/>
              <a:t> </a:t>
            </a:r>
            <a:r>
              <a:rPr lang="en-IN" sz="2400" b="1" dirty="0">
                <a:solidFill>
                  <a:srgbClr val="0000CC"/>
                </a:solidFill>
              </a:rPr>
              <a:t>True Negative (TN) = </a:t>
            </a:r>
            <a:r>
              <a:rPr lang="en-IN" sz="2400" b="1" i="1" dirty="0">
                <a:solidFill>
                  <a:srgbClr val="FF0000"/>
                </a:solidFill>
              </a:rPr>
              <a:t>11</a:t>
            </a:r>
          </a:p>
          <a:p>
            <a:pPr algn="just">
              <a:lnSpc>
                <a:spcPct val="150000"/>
              </a:lnSpc>
            </a:pPr>
            <a:r>
              <a:rPr lang="en-US" sz="2000" dirty="0"/>
              <a:t>You predicted negative and it’s true. You predicted that animal is not a cat and it actually is not (it’s a dog).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chemeClr val="tx1"/>
                </a:solidFill>
              </a:rPr>
              <a:t>3.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IN" sz="2400" b="1" dirty="0">
                <a:solidFill>
                  <a:srgbClr val="0000CC"/>
                </a:solidFill>
              </a:rPr>
              <a:t>False Positive (Type 1 Error) (FP) = </a:t>
            </a:r>
            <a:r>
              <a:rPr lang="en-IN" sz="2400" b="1" dirty="0">
                <a:solidFill>
                  <a:srgbClr val="FF0000"/>
                </a:solidFill>
              </a:rPr>
              <a:t>2</a:t>
            </a:r>
            <a:endParaRPr lang="en-US" sz="2400" b="1" dirty="0">
              <a:solidFill>
                <a:srgbClr val="FF000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n-US" sz="2000" dirty="0"/>
              <a:t>You predicted positive and it’s false. You predicted that animal is a cat but it actually is not (it’s a dog).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4. </a:t>
            </a:r>
            <a:r>
              <a:rPr lang="en-US" sz="2400" b="1" dirty="0">
                <a:solidFill>
                  <a:srgbClr val="0000CC"/>
                </a:solidFill>
              </a:rPr>
              <a:t>False Negative (Type 2 Error) (FN) </a:t>
            </a:r>
            <a:r>
              <a:rPr lang="en-US" sz="2400" b="1" dirty="0"/>
              <a:t>=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i="1" dirty="0">
                <a:solidFill>
                  <a:srgbClr val="FF0000"/>
                </a:solidFill>
              </a:rPr>
              <a:t>1</a:t>
            </a:r>
            <a:endParaRPr lang="en-US" sz="2400" i="1" dirty="0">
              <a:solidFill>
                <a:srgbClr val="FF000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n-US" sz="2000" dirty="0"/>
              <a:t>You predicted negative and it’s false. You predicted that animal is not a cat but it actually is.</a:t>
            </a:r>
          </a:p>
        </p:txBody>
      </p:sp>
    </p:spTree>
    <p:extLst>
      <p:ext uri="{BB962C8B-B14F-4D97-AF65-F5344CB8AC3E}">
        <p14:creationId xmlns:p14="http://schemas.microsoft.com/office/powerpoint/2010/main" val="22593299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0" name="Title 2"/>
          <p:cNvSpPr>
            <a:spLocks noGrp="1"/>
          </p:cNvSpPr>
          <p:nvPr>
            <p:ph type="title"/>
          </p:nvPr>
        </p:nvSpPr>
        <p:spPr>
          <a:xfrm>
            <a:off x="381000" y="76200"/>
            <a:ext cx="8458200" cy="5334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defRPr/>
            </a:pPr>
            <a:r>
              <a:rPr lang="en-US" sz="4000" b="1" dirty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Classification Measures</a:t>
            </a:r>
            <a:endParaRPr lang="en-US" sz="4000" b="1" dirty="0">
              <a:solidFill>
                <a:srgbClr val="C00000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4800" y="811810"/>
            <a:ext cx="8458200" cy="563231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Basically, it is an </a:t>
            </a:r>
            <a:r>
              <a:rPr lang="en-US" sz="2400" b="1" dirty="0">
                <a:solidFill>
                  <a:srgbClr val="FF0000"/>
                </a:solidFill>
              </a:rPr>
              <a:t>extended version </a:t>
            </a:r>
            <a:r>
              <a:rPr lang="en-US" sz="2400" dirty="0"/>
              <a:t>of the </a:t>
            </a:r>
            <a:r>
              <a:rPr lang="en-US" sz="2400" b="1" dirty="0">
                <a:solidFill>
                  <a:srgbClr val="870581"/>
                </a:solidFill>
              </a:rPr>
              <a:t>confusion matrix. </a:t>
            </a:r>
            <a:r>
              <a:rPr lang="en-US" sz="2400" dirty="0"/>
              <a:t>There are </a:t>
            </a:r>
            <a:r>
              <a:rPr lang="en-US" sz="2400" b="1" dirty="0">
                <a:solidFill>
                  <a:srgbClr val="009900"/>
                </a:solidFill>
              </a:rPr>
              <a:t>measures </a:t>
            </a:r>
            <a:r>
              <a:rPr lang="en-US" sz="2400" dirty="0"/>
              <a:t>other than the confusion matrix which can help </a:t>
            </a:r>
            <a:r>
              <a:rPr lang="en-US" sz="2400" b="1" dirty="0">
                <a:solidFill>
                  <a:srgbClr val="870581"/>
                </a:solidFill>
              </a:rPr>
              <a:t>achieve better understanding </a:t>
            </a:r>
            <a:r>
              <a:rPr lang="en-US" sz="2400" dirty="0"/>
              <a:t>and </a:t>
            </a:r>
            <a:r>
              <a:rPr lang="en-US" sz="2400" b="1" dirty="0">
                <a:solidFill>
                  <a:srgbClr val="FF0000"/>
                </a:solidFill>
              </a:rPr>
              <a:t>analysis of our model</a:t>
            </a:r>
            <a:r>
              <a:rPr lang="en-US" sz="2400" dirty="0"/>
              <a:t> and </a:t>
            </a:r>
            <a:r>
              <a:rPr lang="en-US" sz="2400" b="1" dirty="0">
                <a:solidFill>
                  <a:srgbClr val="0000FF"/>
                </a:solidFill>
              </a:rPr>
              <a:t>its performance.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0000CC"/>
                </a:solidFill>
              </a:rPr>
              <a:t>Those are:</a:t>
            </a:r>
          </a:p>
          <a:p>
            <a:pPr lvl="2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400" b="1" dirty="0">
                <a:solidFill>
                  <a:srgbClr val="009900"/>
                </a:solidFill>
              </a:rPr>
              <a:t>Accuracy</a:t>
            </a:r>
          </a:p>
          <a:p>
            <a:pPr lvl="2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400" b="1" dirty="0">
                <a:solidFill>
                  <a:srgbClr val="009900"/>
                </a:solidFill>
              </a:rPr>
              <a:t> Precision</a:t>
            </a:r>
          </a:p>
          <a:p>
            <a:pPr lvl="2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400" b="1" dirty="0">
                <a:solidFill>
                  <a:srgbClr val="009900"/>
                </a:solidFill>
              </a:rPr>
              <a:t> Recall or Sensitivity</a:t>
            </a:r>
          </a:p>
          <a:p>
            <a:pPr lvl="2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400" b="1" dirty="0">
                <a:solidFill>
                  <a:srgbClr val="009900"/>
                </a:solidFill>
              </a:rPr>
              <a:t> F-Score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4607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0" name="Title 2"/>
          <p:cNvSpPr>
            <a:spLocks noGrp="1"/>
          </p:cNvSpPr>
          <p:nvPr>
            <p:ph type="title"/>
          </p:nvPr>
        </p:nvSpPr>
        <p:spPr>
          <a:xfrm>
            <a:off x="381000" y="76200"/>
            <a:ext cx="8458200" cy="5334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defRPr/>
            </a:pPr>
            <a:r>
              <a:rPr lang="en-US" sz="4000" b="1" dirty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1. Accuracy</a:t>
            </a:r>
            <a:endParaRPr lang="en-US" sz="4000" b="1" dirty="0">
              <a:solidFill>
                <a:srgbClr val="C00000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4800" y="750017"/>
            <a:ext cx="8458200" cy="443198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It is one of the </a:t>
            </a:r>
            <a:r>
              <a:rPr lang="en-US" sz="2400" b="1" dirty="0">
                <a:solidFill>
                  <a:srgbClr val="C00000"/>
                </a:solidFill>
              </a:rPr>
              <a:t>important parameters </a:t>
            </a:r>
            <a:r>
              <a:rPr lang="en-US" sz="2400" dirty="0"/>
              <a:t>to determine the </a:t>
            </a:r>
            <a:r>
              <a:rPr lang="en-US" sz="2400" b="1" dirty="0">
                <a:solidFill>
                  <a:srgbClr val="FF0000"/>
                </a:solidFill>
              </a:rPr>
              <a:t>accuracy</a:t>
            </a:r>
            <a:r>
              <a:rPr lang="en-US" sz="2400" dirty="0"/>
              <a:t> of the </a:t>
            </a:r>
            <a:r>
              <a:rPr lang="en-US" sz="2400" b="1" dirty="0">
                <a:solidFill>
                  <a:srgbClr val="0000CC"/>
                </a:solidFill>
              </a:rPr>
              <a:t>classification problems</a:t>
            </a:r>
            <a:r>
              <a:rPr lang="en-US" sz="2400" dirty="0"/>
              <a:t>. 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It defines how often the </a:t>
            </a:r>
            <a:r>
              <a:rPr lang="en-US" sz="2400" b="1" dirty="0">
                <a:solidFill>
                  <a:srgbClr val="FF0000"/>
                </a:solidFill>
              </a:rPr>
              <a:t>model predicts the correct output.</a:t>
            </a:r>
            <a:r>
              <a:rPr lang="en-US" sz="2400" dirty="0"/>
              <a:t> 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It can be calculated as the It’s the </a:t>
            </a:r>
            <a:r>
              <a:rPr lang="en-US" sz="2400" b="1" dirty="0">
                <a:solidFill>
                  <a:srgbClr val="0000CC"/>
                </a:solidFill>
              </a:rPr>
              <a:t>ratio between the number of correct predictions</a:t>
            </a:r>
            <a:r>
              <a:rPr lang="en-US" sz="2400" dirty="0"/>
              <a:t> and </a:t>
            </a:r>
            <a:r>
              <a:rPr lang="en-US" sz="2400" b="1" dirty="0">
                <a:solidFill>
                  <a:srgbClr val="870581"/>
                </a:solidFill>
              </a:rPr>
              <a:t>the total number of predictions.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000" b="1" dirty="0">
              <a:solidFill>
                <a:srgbClr val="870581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514" y="4793715"/>
            <a:ext cx="6248400" cy="15091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7094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0" name="Title 2"/>
          <p:cNvSpPr>
            <a:spLocks noGrp="1"/>
          </p:cNvSpPr>
          <p:nvPr>
            <p:ph type="title"/>
          </p:nvPr>
        </p:nvSpPr>
        <p:spPr>
          <a:xfrm>
            <a:off x="381000" y="76200"/>
            <a:ext cx="8458200" cy="5334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>
              <a:defRPr/>
            </a:pPr>
            <a:r>
              <a:rPr lang="en-US" sz="4000" b="1" dirty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Contd..</a:t>
            </a:r>
            <a:endParaRPr lang="en-US" sz="4000" b="1" dirty="0">
              <a:solidFill>
                <a:srgbClr val="C00000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85157"/>
            <a:ext cx="8534400" cy="25200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13032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0" name="Title 2"/>
          <p:cNvSpPr>
            <a:spLocks noGrp="1"/>
          </p:cNvSpPr>
          <p:nvPr>
            <p:ph type="title"/>
          </p:nvPr>
        </p:nvSpPr>
        <p:spPr>
          <a:xfrm>
            <a:off x="381000" y="76200"/>
            <a:ext cx="8458200" cy="5334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>
              <a:defRPr/>
            </a:pPr>
            <a:r>
              <a:rPr lang="en-US" sz="4000" b="1" dirty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Contd..</a:t>
            </a:r>
            <a:endParaRPr lang="en-US" sz="4000" b="1" dirty="0">
              <a:solidFill>
                <a:srgbClr val="C00000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pic>
        <p:nvPicPr>
          <p:cNvPr id="10244" name="Picture 4" descr="https://miro.medium.com/max/1400/1*ICP55HLZ6xxXaUysUU8s2w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85800"/>
            <a:ext cx="8458200" cy="5867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50416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153400" cy="6096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4000" b="1" dirty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2. Precision</a:t>
            </a:r>
            <a:endParaRPr lang="en-IN" sz="4000" b="1" dirty="0">
              <a:solidFill>
                <a:srgbClr val="0000CC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990600"/>
            <a:ext cx="8153400" cy="4873752"/>
          </a:xfrm>
        </p:spPr>
        <p:txBody>
          <a:bodyPr/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rgbClr val="990000"/>
                </a:solidFill>
              </a:rPr>
              <a:t>Precision</a:t>
            </a:r>
            <a:r>
              <a:rPr lang="en-US" dirty="0"/>
              <a:t> is defined as the </a:t>
            </a:r>
            <a:r>
              <a:rPr lang="en-US" b="1" i="1" dirty="0">
                <a:solidFill>
                  <a:srgbClr val="870581"/>
                </a:solidFill>
              </a:rPr>
              <a:t>ratio of correctly classified positive samples (True Positive) </a:t>
            </a:r>
            <a:r>
              <a:rPr lang="en-US" i="1" dirty="0"/>
              <a:t>to </a:t>
            </a:r>
            <a:r>
              <a:rPr lang="en-US" b="1" i="1" dirty="0">
                <a:solidFill>
                  <a:srgbClr val="009900"/>
                </a:solidFill>
              </a:rPr>
              <a:t>a total number of classified positive samples</a:t>
            </a:r>
            <a:r>
              <a:rPr lang="en-US" b="1" dirty="0">
                <a:solidFill>
                  <a:srgbClr val="009900"/>
                </a:solidFill>
              </a:rPr>
              <a:t> (either correctly or incorrectly).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/>
              <a:t>It can be calculated using the below </a:t>
            </a:r>
            <a:r>
              <a:rPr lang="en-US" b="1" dirty="0"/>
              <a:t>formula:</a:t>
            </a:r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212771"/>
            <a:ext cx="7138987" cy="1752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26213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153400" cy="6096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/>
            <a:r>
              <a:rPr lang="en-US" sz="4000" b="1" dirty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Contd..</a:t>
            </a:r>
            <a:endParaRPr lang="en-IN" sz="4000" b="1" dirty="0">
              <a:solidFill>
                <a:srgbClr val="0000CC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pic>
        <p:nvPicPr>
          <p:cNvPr id="5" name="Picture 2" descr="Accuracy, Recall &amp; Precision. When it comes to evaluating how well a… | by  Erika D | Medi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447800"/>
            <a:ext cx="5562600" cy="16002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s://blog.nillsf.com/wp-content/uploads/2020/05/image-3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950" y="3886200"/>
            <a:ext cx="4076700" cy="9906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85392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153400" cy="6096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/>
            <a:r>
              <a:rPr lang="en-US" sz="4000" b="1" dirty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Contd..</a:t>
            </a:r>
            <a:endParaRPr lang="en-IN" sz="4000" b="1" dirty="0">
              <a:solidFill>
                <a:srgbClr val="0000CC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pic>
        <p:nvPicPr>
          <p:cNvPr id="2054" name="Picture 6" descr="https://miro.medium.com/max/1170/1*vzCv0_sP9S0OE07wA9wIEQ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28914"/>
            <a:ext cx="8382000" cy="57766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51731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228600" y="152400"/>
            <a:ext cx="8686800" cy="64008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109728" indent="0" eaLnBrk="1" fontAlgn="auto" hangingPunct="1">
              <a:lnSpc>
                <a:spcPct val="110000"/>
              </a:lnSpc>
              <a:spcAft>
                <a:spcPts val="0"/>
              </a:spcAft>
              <a:buNone/>
              <a:defRPr/>
            </a:pPr>
            <a:r>
              <a:rPr lang="en-US" sz="3600" b="1" u="sng" dirty="0">
                <a:solidFill>
                  <a:srgbClr val="FF0000"/>
                </a:solidFill>
                <a:latin typeface="Baskerville Old Face" pitchFamily="18" charset="0"/>
              </a:rPr>
              <a:t>Topics : 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800" b="1" dirty="0">
                <a:solidFill>
                  <a:srgbClr val="870581"/>
                </a:solidFill>
              </a:rPr>
              <a:t>Measuring Classifier Accuracy</a:t>
            </a:r>
          </a:p>
          <a:p>
            <a:pPr lvl="2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400" b="1" dirty="0">
                <a:solidFill>
                  <a:srgbClr val="990000"/>
                </a:solidFill>
              </a:rPr>
              <a:t>Confusion Matrix</a:t>
            </a:r>
          </a:p>
          <a:p>
            <a:pPr lvl="2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400" b="1" dirty="0">
                <a:solidFill>
                  <a:srgbClr val="990000"/>
                </a:solidFill>
              </a:rPr>
              <a:t>Accuracy</a:t>
            </a:r>
          </a:p>
          <a:p>
            <a:pPr lvl="2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400" b="1" dirty="0">
                <a:solidFill>
                  <a:srgbClr val="990000"/>
                </a:solidFill>
              </a:rPr>
              <a:t> Precision</a:t>
            </a:r>
          </a:p>
          <a:p>
            <a:pPr lvl="2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400" b="1" dirty="0">
                <a:solidFill>
                  <a:srgbClr val="990000"/>
                </a:solidFill>
              </a:rPr>
              <a:t> Recall or Sensitivity</a:t>
            </a:r>
          </a:p>
          <a:p>
            <a:pPr lvl="2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400" b="1" dirty="0">
                <a:solidFill>
                  <a:srgbClr val="990000"/>
                </a:solidFill>
              </a:rPr>
              <a:t> F-Score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153400" cy="6096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4000" b="1" dirty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3. Recall or Sensitivity</a:t>
            </a:r>
            <a:endParaRPr lang="en-IN" sz="4000" b="1" dirty="0">
              <a:solidFill>
                <a:srgbClr val="0000CC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990600"/>
            <a:ext cx="8153400" cy="4873752"/>
          </a:xfrm>
        </p:spPr>
        <p:txBody>
          <a:bodyPr/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rgbClr val="009900"/>
                </a:solidFill>
              </a:rPr>
              <a:t>Recall</a:t>
            </a:r>
            <a:r>
              <a:rPr lang="en-US" dirty="0"/>
              <a:t> is defined as the </a:t>
            </a:r>
            <a:r>
              <a:rPr lang="en-US" b="1" dirty="0"/>
              <a:t>ratio of the </a:t>
            </a:r>
            <a:r>
              <a:rPr lang="en-US" b="1" dirty="0">
                <a:solidFill>
                  <a:srgbClr val="870581"/>
                </a:solidFill>
              </a:rPr>
              <a:t>total number of </a:t>
            </a:r>
            <a:r>
              <a:rPr lang="en-US" b="1" i="1" dirty="0">
                <a:solidFill>
                  <a:srgbClr val="870581"/>
                </a:solidFill>
              </a:rPr>
              <a:t>correctly classified positive classes</a:t>
            </a:r>
            <a:r>
              <a:rPr lang="en-US" dirty="0"/>
              <a:t> </a:t>
            </a:r>
            <a:r>
              <a:rPr lang="en-US" b="1" dirty="0">
                <a:solidFill>
                  <a:srgbClr val="FF0000"/>
                </a:solidFill>
              </a:rPr>
              <a:t>divide by the </a:t>
            </a:r>
            <a:r>
              <a:rPr lang="en-US" b="1" i="1" dirty="0">
                <a:solidFill>
                  <a:srgbClr val="FF0000"/>
                </a:solidFill>
              </a:rPr>
              <a:t>total number of positive classes</a:t>
            </a:r>
            <a:r>
              <a:rPr lang="en-US" b="1" dirty="0">
                <a:solidFill>
                  <a:srgbClr val="FF0000"/>
                </a:solidFill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/>
              <a:t>It can be calculated using the below </a:t>
            </a:r>
            <a:r>
              <a:rPr lang="en-US" b="1" dirty="0"/>
              <a:t>formula:</a:t>
            </a:r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657600"/>
            <a:ext cx="7391400" cy="1600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69081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153400" cy="6096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/>
            <a:r>
              <a:rPr lang="en-US" sz="4000" b="1" dirty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Contd..</a:t>
            </a:r>
            <a:endParaRPr lang="en-IN" sz="4000" b="1" dirty="0">
              <a:solidFill>
                <a:srgbClr val="0000CC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3" name="AutoShape 2" descr="Should you optimize for Accuracy, Precision, or Recall in your models -  Anchormen | Data activator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4100" name="Picture 4" descr="Should you optimize for Accuracy, Precision, or Recall in your models -  Anchormen | Data activato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818" y="1371600"/>
            <a:ext cx="7941582" cy="17525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Recall, Specificity, Precision, F1 Scores and Accurac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170" y="3657600"/>
            <a:ext cx="7000875" cy="192405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94650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153400" cy="6096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/>
            <a:r>
              <a:rPr lang="en-US" sz="4000" b="1" dirty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Contd..</a:t>
            </a:r>
            <a:endParaRPr lang="en-IN" sz="4000" b="1" dirty="0">
              <a:solidFill>
                <a:srgbClr val="0000CC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3" name="AutoShape 2" descr="Should you optimize for Accuracy, Precision, or Recall in your models -  Anchormen | Data activator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4106" name="Picture 10" descr="https://miro.medium.com/max/1360/1*QU9h_Ye6YGrs6wtE94V3WQ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914399"/>
            <a:ext cx="8531225" cy="57150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48114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153400" cy="6096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4000" b="1" dirty="0">
                <a:solidFill>
                  <a:srgbClr val="0000CC"/>
                </a:solidFill>
                <a:latin typeface="Book Antiqua" pitchFamily="18" charset="0"/>
                <a:cs typeface="Arial" pitchFamily="34" charset="0"/>
              </a:rPr>
              <a:t>4. F- Score / F- Measure</a:t>
            </a:r>
            <a:endParaRPr lang="en-IN" sz="4000" b="1" dirty="0">
              <a:solidFill>
                <a:srgbClr val="0000CC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990600"/>
            <a:ext cx="8153400" cy="4873752"/>
          </a:xfrm>
        </p:spPr>
        <p:txBody>
          <a:bodyPr/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/>
              <a:t>An </a:t>
            </a:r>
            <a:r>
              <a:rPr lang="en-US" b="1" dirty="0">
                <a:solidFill>
                  <a:srgbClr val="FF0000"/>
                </a:solidFill>
              </a:rPr>
              <a:t>F-Score</a:t>
            </a:r>
            <a:r>
              <a:rPr lang="en-US" dirty="0"/>
              <a:t> is a way to </a:t>
            </a:r>
            <a:r>
              <a:rPr lang="en-US" b="1" dirty="0">
                <a:solidFill>
                  <a:srgbClr val="870581"/>
                </a:solidFill>
              </a:rPr>
              <a:t>measure a model’s accuracy </a:t>
            </a:r>
            <a:r>
              <a:rPr lang="en-US" dirty="0"/>
              <a:t>based on </a:t>
            </a:r>
            <a:r>
              <a:rPr lang="en-US" b="1" u="sng" dirty="0">
                <a:solidFill>
                  <a:srgbClr val="0000FF"/>
                </a:solidFill>
              </a:rPr>
              <a:t>recall and precision</a:t>
            </a:r>
            <a:r>
              <a:rPr lang="en-US" dirty="0"/>
              <a:t>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/>
              <a:t>The </a:t>
            </a:r>
            <a:r>
              <a:rPr lang="en-US" b="1" dirty="0"/>
              <a:t>F1 score</a:t>
            </a:r>
            <a:r>
              <a:rPr lang="en-US" dirty="0"/>
              <a:t> is a number between </a:t>
            </a:r>
            <a:r>
              <a:rPr lang="en-US" b="1" dirty="0">
                <a:solidFill>
                  <a:srgbClr val="FF0000"/>
                </a:solidFill>
              </a:rPr>
              <a:t>0 and 1</a:t>
            </a:r>
            <a:r>
              <a:rPr lang="en-US" dirty="0"/>
              <a:t> and is the </a:t>
            </a:r>
            <a:r>
              <a:rPr lang="en-US" b="1" i="1" dirty="0">
                <a:solidFill>
                  <a:srgbClr val="7030A0"/>
                </a:solidFill>
              </a:rPr>
              <a:t>harmonic mean of precision and recall</a:t>
            </a:r>
            <a:r>
              <a:rPr lang="en-US" dirty="0">
                <a:solidFill>
                  <a:srgbClr val="7030A0"/>
                </a:solidFill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dirty="0">
              <a:solidFill>
                <a:srgbClr val="7030A0"/>
              </a:solidFill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657600"/>
            <a:ext cx="7315200" cy="2286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7386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Content Placeholder 1"/>
          <p:cNvSpPr>
            <a:spLocks noGrp="1"/>
          </p:cNvSpPr>
          <p:nvPr>
            <p:ph sz="quarter" idx="1"/>
          </p:nvPr>
        </p:nvSpPr>
        <p:spPr>
          <a:xfrm>
            <a:off x="152400" y="1066800"/>
            <a:ext cx="6095999" cy="37338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Font typeface="Wingdings 3" pitchFamily="18" charset="2"/>
              <a:buNone/>
            </a:pPr>
            <a:endParaRPr lang="en-US" altLang="en-US" dirty="0"/>
          </a:p>
          <a:p>
            <a:pPr algn="ctr">
              <a:buFont typeface="Wingdings 3" pitchFamily="18" charset="2"/>
              <a:buNone/>
            </a:pPr>
            <a:endParaRPr lang="en-US" altLang="en-US" dirty="0"/>
          </a:p>
          <a:p>
            <a:pPr algn="ctr">
              <a:buFont typeface="Wingdings 3" pitchFamily="18" charset="2"/>
              <a:buNone/>
            </a:pPr>
            <a:endParaRPr lang="en-US" altLang="en-US" dirty="0"/>
          </a:p>
          <a:p>
            <a:pPr algn="ctr">
              <a:spcBef>
                <a:spcPct val="0"/>
              </a:spcBef>
              <a:buFont typeface="Wingdings 3" pitchFamily="18" charset="2"/>
              <a:buNone/>
              <a:defRPr/>
            </a:pPr>
            <a:r>
              <a:rPr lang="en-US" altLang="en-US" sz="8000" b="1" dirty="0">
                <a:solidFill>
                  <a:srgbClr val="87058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lgerian" panose="04020705040A02060702" pitchFamily="82" charset="0"/>
                <a:cs typeface="Arial" pitchFamily="34" charset="0"/>
              </a:rPr>
              <a:t>THANK YOU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69DF7E7-B7DB-4B03-97BB-F8902B9600C5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57200"/>
            <a:ext cx="2463983" cy="5272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00637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0" name="Title 2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93263" cy="5334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defRPr/>
            </a:pPr>
            <a:r>
              <a:rPr lang="en-US" sz="4000" b="1" dirty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Confusion Matrix</a:t>
            </a:r>
          </a:p>
        </p:txBody>
      </p:sp>
      <p:sp>
        <p:nvSpPr>
          <p:cNvPr id="2" name="Rectangle 1"/>
          <p:cNvSpPr/>
          <p:nvPr/>
        </p:nvSpPr>
        <p:spPr>
          <a:xfrm>
            <a:off x="381000" y="962085"/>
            <a:ext cx="8305800" cy="563231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/>
              <a:t>The </a:t>
            </a:r>
            <a:r>
              <a:rPr lang="en-US" sz="2400" b="1" dirty="0">
                <a:solidFill>
                  <a:srgbClr val="870581"/>
                </a:solidFill>
              </a:rPr>
              <a:t>confusion matrix </a:t>
            </a:r>
            <a:r>
              <a:rPr lang="en-US" sz="2400" dirty="0"/>
              <a:t>is one of the </a:t>
            </a:r>
            <a:r>
              <a:rPr lang="en-US" sz="2400" dirty="0">
                <a:solidFill>
                  <a:schemeClr val="tx1"/>
                </a:solidFill>
              </a:rPr>
              <a:t>most popular and widely used</a:t>
            </a:r>
            <a:r>
              <a:rPr lang="en-US" sz="2400" b="1" dirty="0">
                <a:solidFill>
                  <a:srgbClr val="FF0000"/>
                </a:solidFill>
              </a:rPr>
              <a:t> performance measurement techniques </a:t>
            </a:r>
            <a:r>
              <a:rPr lang="en-US" sz="2400" dirty="0"/>
              <a:t>for </a:t>
            </a:r>
            <a:r>
              <a:rPr lang="en-US" sz="2400" b="1" dirty="0">
                <a:solidFill>
                  <a:srgbClr val="0000FF"/>
                </a:solidFill>
              </a:rPr>
              <a:t>classification models.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/>
              <a:t>Confusion Matrix as the name suggests gives us a </a:t>
            </a:r>
            <a:r>
              <a:rPr lang="en-US" sz="2400" b="1" dirty="0">
                <a:solidFill>
                  <a:srgbClr val="C00000"/>
                </a:solidFill>
              </a:rPr>
              <a:t>matrix as output </a:t>
            </a:r>
            <a:r>
              <a:rPr lang="en-US" sz="2400" dirty="0"/>
              <a:t>and describes the </a:t>
            </a:r>
            <a:r>
              <a:rPr lang="en-US" sz="2400" b="1" dirty="0"/>
              <a:t>complete performance of the model.</a:t>
            </a:r>
            <a:endParaRPr lang="en-US" sz="2400" b="1" u="sng" dirty="0">
              <a:solidFill>
                <a:srgbClr val="FF0000"/>
              </a:solidFill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/>
              <a:t>And it also used to determine the </a:t>
            </a:r>
            <a:r>
              <a:rPr lang="en-US" sz="2400" b="1" dirty="0">
                <a:solidFill>
                  <a:srgbClr val="870581"/>
                </a:solidFill>
              </a:rPr>
              <a:t>performance of the classification models</a:t>
            </a:r>
            <a:r>
              <a:rPr lang="en-US" sz="2400" dirty="0"/>
              <a:t> for a </a:t>
            </a:r>
            <a:r>
              <a:rPr lang="en-US" sz="2400" b="1" u="sng" dirty="0">
                <a:solidFill>
                  <a:srgbClr val="FF0000"/>
                </a:solidFill>
              </a:rPr>
              <a:t>given set of test data.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537705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0" name="Title 2"/>
          <p:cNvSpPr>
            <a:spLocks noGrp="1"/>
          </p:cNvSpPr>
          <p:nvPr>
            <p:ph type="title"/>
          </p:nvPr>
        </p:nvSpPr>
        <p:spPr>
          <a:xfrm>
            <a:off x="381000" y="0"/>
            <a:ext cx="8293263" cy="5334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>
              <a:defRPr/>
            </a:pPr>
            <a:r>
              <a:rPr lang="en-US" sz="4000" b="1" dirty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Contd..</a:t>
            </a:r>
            <a:endParaRPr lang="en-US" sz="4000" b="1" dirty="0">
              <a:solidFill>
                <a:srgbClr val="C00000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1000" y="671691"/>
            <a:ext cx="8305800" cy="618630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/>
              <a:t> Since it </a:t>
            </a:r>
            <a:r>
              <a:rPr lang="en-US" sz="2400" b="1" dirty="0">
                <a:solidFill>
                  <a:srgbClr val="870581"/>
                </a:solidFill>
              </a:rPr>
              <a:t>shows the errors </a:t>
            </a:r>
            <a:r>
              <a:rPr lang="en-US" sz="2400" dirty="0"/>
              <a:t>in the model performance in the </a:t>
            </a:r>
            <a:r>
              <a:rPr lang="en-US" sz="2400" b="1" dirty="0">
                <a:solidFill>
                  <a:srgbClr val="FF0000"/>
                </a:solidFill>
              </a:rPr>
              <a:t>form of a matrix</a:t>
            </a:r>
            <a:r>
              <a:rPr lang="en-US" sz="2400" dirty="0"/>
              <a:t>, hence also known as an </a:t>
            </a:r>
            <a:r>
              <a:rPr lang="en-US" sz="2400" b="1" dirty="0">
                <a:solidFill>
                  <a:srgbClr val="0000CC"/>
                </a:solidFill>
              </a:rPr>
              <a:t>Error Matrix</a:t>
            </a:r>
            <a:r>
              <a:rPr lang="en-US" sz="2400" dirty="0"/>
              <a:t>. Some features of Confusion matrix are given below: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dirty="0">
                <a:solidFill>
                  <a:srgbClr val="FF0000"/>
                </a:solidFill>
              </a:rPr>
              <a:t>1. </a:t>
            </a:r>
            <a:r>
              <a:rPr lang="en-US" sz="2400" dirty="0"/>
              <a:t>For the </a:t>
            </a:r>
            <a:r>
              <a:rPr lang="en-US" sz="2400" b="1" dirty="0">
                <a:solidFill>
                  <a:srgbClr val="870581"/>
                </a:solidFill>
              </a:rPr>
              <a:t>2 prediction classes of classifiers</a:t>
            </a:r>
            <a:r>
              <a:rPr lang="en-US" sz="2400" dirty="0"/>
              <a:t>, the matrix is of </a:t>
            </a:r>
            <a:r>
              <a:rPr lang="en-US" sz="2400" b="1" dirty="0">
                <a:solidFill>
                  <a:srgbClr val="0000CC"/>
                </a:solidFill>
              </a:rPr>
              <a:t>2*2 table</a:t>
            </a:r>
            <a:r>
              <a:rPr lang="en-US" sz="2400" dirty="0"/>
              <a:t>, for </a:t>
            </a:r>
            <a:r>
              <a:rPr lang="en-US" sz="2400" b="1" dirty="0">
                <a:solidFill>
                  <a:srgbClr val="0000FF"/>
                </a:solidFill>
              </a:rPr>
              <a:t>3 classes, it is 3*3 table</a:t>
            </a:r>
            <a:r>
              <a:rPr lang="en-US" sz="2400" dirty="0"/>
              <a:t>, and so on.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dirty="0">
                <a:solidFill>
                  <a:srgbClr val="FF0000"/>
                </a:solidFill>
              </a:rPr>
              <a:t>2.</a:t>
            </a:r>
            <a:r>
              <a:rPr lang="en-US" sz="2400" dirty="0"/>
              <a:t> The </a:t>
            </a:r>
            <a:r>
              <a:rPr lang="en-US" sz="2400" b="1" dirty="0"/>
              <a:t>matrix</a:t>
            </a:r>
            <a:r>
              <a:rPr lang="en-US" sz="2400" dirty="0"/>
              <a:t> is </a:t>
            </a:r>
            <a:r>
              <a:rPr lang="en-US" sz="2400" b="1" dirty="0">
                <a:solidFill>
                  <a:srgbClr val="870581"/>
                </a:solidFill>
              </a:rPr>
              <a:t>divided into </a:t>
            </a:r>
            <a:r>
              <a:rPr lang="en-US" sz="2400" b="1" dirty="0">
                <a:solidFill>
                  <a:srgbClr val="FF0000"/>
                </a:solidFill>
              </a:rPr>
              <a:t>two dimensions, </a:t>
            </a:r>
            <a:r>
              <a:rPr lang="en-US" sz="2400" dirty="0"/>
              <a:t>that are </a:t>
            </a:r>
            <a:r>
              <a:rPr lang="en-US" sz="2400" b="1" dirty="0">
                <a:solidFill>
                  <a:srgbClr val="0000CC"/>
                </a:solidFill>
              </a:rPr>
              <a:t>predicted values</a:t>
            </a:r>
            <a:r>
              <a:rPr lang="en-US" sz="2400" dirty="0"/>
              <a:t> and </a:t>
            </a:r>
            <a:r>
              <a:rPr lang="en-US" sz="2400" b="1" dirty="0">
                <a:solidFill>
                  <a:srgbClr val="0000CC"/>
                </a:solidFill>
              </a:rPr>
              <a:t>actual values</a:t>
            </a:r>
            <a:r>
              <a:rPr lang="en-US" sz="2400" dirty="0"/>
              <a:t> along with the </a:t>
            </a:r>
            <a:r>
              <a:rPr lang="en-US" sz="2400" b="1" dirty="0">
                <a:solidFill>
                  <a:srgbClr val="990000"/>
                </a:solidFill>
              </a:rPr>
              <a:t>total number of predictions.</a:t>
            </a:r>
          </a:p>
          <a:p>
            <a:pPr algn="just">
              <a:lnSpc>
                <a:spcPct val="150000"/>
              </a:lnSpc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095516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0" name="Title 2"/>
          <p:cNvSpPr>
            <a:spLocks noGrp="1"/>
          </p:cNvSpPr>
          <p:nvPr>
            <p:ph type="title"/>
          </p:nvPr>
        </p:nvSpPr>
        <p:spPr>
          <a:xfrm>
            <a:off x="381000" y="0"/>
            <a:ext cx="8293263" cy="5334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>
              <a:defRPr/>
            </a:pPr>
            <a:r>
              <a:rPr lang="en-US" sz="4000" b="1" dirty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Contd..</a:t>
            </a:r>
            <a:endParaRPr lang="en-US" sz="4000" b="1" dirty="0">
              <a:solidFill>
                <a:srgbClr val="C00000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1000" y="671691"/>
            <a:ext cx="8458200" cy="572464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FF0000"/>
                </a:solidFill>
              </a:rPr>
              <a:t>3.</a:t>
            </a:r>
            <a:r>
              <a:rPr lang="en-US" sz="2400" dirty="0"/>
              <a:t> </a:t>
            </a:r>
            <a:r>
              <a:rPr lang="en-US" sz="2200" b="1" dirty="0">
                <a:solidFill>
                  <a:srgbClr val="009900"/>
                </a:solidFill>
              </a:rPr>
              <a:t>Predicted values are those values</a:t>
            </a:r>
            <a:r>
              <a:rPr lang="en-US" sz="2200" dirty="0"/>
              <a:t>, which are </a:t>
            </a:r>
            <a:r>
              <a:rPr lang="en-US" sz="2200" b="1" dirty="0">
                <a:solidFill>
                  <a:srgbClr val="990000"/>
                </a:solidFill>
              </a:rPr>
              <a:t>predicted by the model</a:t>
            </a:r>
            <a:r>
              <a:rPr lang="en-US" sz="2200" dirty="0"/>
              <a:t>, and </a:t>
            </a:r>
            <a:r>
              <a:rPr lang="en-US" sz="2200" b="1" dirty="0">
                <a:solidFill>
                  <a:srgbClr val="0000CC"/>
                </a:solidFill>
              </a:rPr>
              <a:t>actual values </a:t>
            </a:r>
            <a:r>
              <a:rPr lang="en-US" sz="2200" dirty="0"/>
              <a:t>are the </a:t>
            </a:r>
            <a:r>
              <a:rPr lang="en-US" sz="2200" b="1" dirty="0">
                <a:solidFill>
                  <a:srgbClr val="870581"/>
                </a:solidFill>
              </a:rPr>
              <a:t>true values for the given observations</a:t>
            </a:r>
            <a:r>
              <a:rPr lang="en-US" sz="2200" dirty="0"/>
              <a:t>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200" b="1" u="sng" dirty="0">
                <a:solidFill>
                  <a:srgbClr val="0000CC"/>
                </a:solidFill>
              </a:rPr>
              <a:t>It looks like the below table: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200" dirty="0"/>
              <a:t>For a </a:t>
            </a:r>
            <a:r>
              <a:rPr lang="en-US" sz="2200" b="1" dirty="0">
                <a:solidFill>
                  <a:srgbClr val="FF0000"/>
                </a:solidFill>
              </a:rPr>
              <a:t>binary classification problem, </a:t>
            </a:r>
            <a:r>
              <a:rPr lang="en-US" sz="2200" b="1" dirty="0"/>
              <a:t>we would have a    </a:t>
            </a:r>
            <a:r>
              <a:rPr lang="en-US" sz="2200" b="1" dirty="0">
                <a:solidFill>
                  <a:srgbClr val="0000CC"/>
                </a:solidFill>
              </a:rPr>
              <a:t>2 x 2 matrix </a:t>
            </a:r>
            <a:r>
              <a:rPr lang="en-US" sz="2200" b="1" dirty="0"/>
              <a:t>as shown below with 4 values</a:t>
            </a:r>
            <a:r>
              <a:rPr lang="en-US" sz="2200" dirty="0"/>
              <a:t>: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200" dirty="0"/>
              <a:t>The target variable has two values: </a:t>
            </a:r>
            <a:r>
              <a:rPr lang="en-US" sz="2200" b="1" dirty="0">
                <a:solidFill>
                  <a:srgbClr val="990000"/>
                </a:solidFill>
              </a:rPr>
              <a:t>Positive </a:t>
            </a:r>
            <a:r>
              <a:rPr lang="en-US" sz="2200" dirty="0">
                <a:solidFill>
                  <a:srgbClr val="990000"/>
                </a:solidFill>
              </a:rPr>
              <a:t>or </a:t>
            </a:r>
            <a:r>
              <a:rPr lang="en-US" sz="2200" b="1" dirty="0">
                <a:solidFill>
                  <a:srgbClr val="990000"/>
                </a:solidFill>
              </a:rPr>
              <a:t>Negative</a:t>
            </a:r>
            <a:endParaRPr lang="en-US" sz="2200" dirty="0">
              <a:solidFill>
                <a:srgbClr val="990000"/>
              </a:solidFill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200" dirty="0"/>
              <a:t>The </a:t>
            </a:r>
            <a:r>
              <a:rPr lang="en-US" sz="2200" b="1" dirty="0">
                <a:solidFill>
                  <a:srgbClr val="FF0000"/>
                </a:solidFill>
              </a:rPr>
              <a:t>columns</a:t>
            </a:r>
            <a:r>
              <a:rPr lang="en-US" sz="2200" b="1" dirty="0"/>
              <a:t> </a:t>
            </a:r>
            <a:r>
              <a:rPr lang="en-US" sz="2200" dirty="0"/>
              <a:t>represent the </a:t>
            </a:r>
            <a:r>
              <a:rPr lang="en-US" sz="2200" b="1" dirty="0">
                <a:solidFill>
                  <a:srgbClr val="FF0066"/>
                </a:solidFill>
              </a:rPr>
              <a:t>actual values</a:t>
            </a:r>
            <a:r>
              <a:rPr lang="en-US" sz="2200" dirty="0"/>
              <a:t> of the target variable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200" dirty="0"/>
              <a:t>The </a:t>
            </a:r>
            <a:r>
              <a:rPr lang="en-US" sz="2200" b="1" dirty="0">
                <a:solidFill>
                  <a:srgbClr val="FF0000"/>
                </a:solidFill>
              </a:rPr>
              <a:t>rows</a:t>
            </a:r>
            <a:r>
              <a:rPr lang="en-US" sz="2200" b="1" dirty="0"/>
              <a:t> </a:t>
            </a:r>
            <a:r>
              <a:rPr lang="en-US" sz="2200" dirty="0"/>
              <a:t>represent the </a:t>
            </a:r>
            <a:r>
              <a:rPr lang="en-US" sz="2200" b="1" dirty="0">
                <a:solidFill>
                  <a:srgbClr val="FF0066"/>
                </a:solidFill>
              </a:rPr>
              <a:t>predicted values</a:t>
            </a:r>
            <a:r>
              <a:rPr lang="en-US" sz="2200" b="1" dirty="0"/>
              <a:t> </a:t>
            </a:r>
            <a:r>
              <a:rPr lang="en-US" sz="2200" dirty="0"/>
              <a:t>of the target variable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227476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0" name="Title 2"/>
          <p:cNvSpPr>
            <a:spLocks noGrp="1"/>
          </p:cNvSpPr>
          <p:nvPr>
            <p:ph type="title"/>
          </p:nvPr>
        </p:nvSpPr>
        <p:spPr>
          <a:xfrm>
            <a:off x="381000" y="0"/>
            <a:ext cx="8293263" cy="5334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>
              <a:defRPr/>
            </a:pPr>
            <a:r>
              <a:rPr lang="en-US" sz="4000" b="1" dirty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Contd..</a:t>
            </a:r>
            <a:endParaRPr lang="en-US" sz="4000" b="1" dirty="0">
              <a:solidFill>
                <a:srgbClr val="C00000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85800"/>
            <a:ext cx="8229600" cy="5943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81944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0" name="Title 2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93263" cy="5334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defRPr/>
            </a:pPr>
            <a:r>
              <a:rPr lang="en-US" sz="4000" b="1" dirty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Real Time Example </a:t>
            </a:r>
            <a:r>
              <a:rPr lang="en-US" sz="4000" b="1" dirty="0">
                <a:solidFill>
                  <a:srgbClr val="C00000"/>
                </a:solidFill>
                <a:latin typeface="Book Antiqua" pitchFamily="18" charset="0"/>
                <a:ea typeface="+mn-ea"/>
                <a:cs typeface="Arial" pitchFamily="34" charset="0"/>
              </a:rPr>
              <a:t>(Scenario)</a:t>
            </a:r>
          </a:p>
        </p:txBody>
      </p:sp>
      <p:sp>
        <p:nvSpPr>
          <p:cNvPr id="2" name="Rectangle 1"/>
          <p:cNvSpPr/>
          <p:nvPr/>
        </p:nvSpPr>
        <p:spPr>
          <a:xfrm>
            <a:off x="381000" y="962085"/>
            <a:ext cx="8305800" cy="22361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IN" sz="2400" dirty="0"/>
              <a:t>In this scenario, a machine learning model predicts whether a person has </a:t>
            </a:r>
            <a:r>
              <a:rPr lang="en-IN" sz="2400" b="1" dirty="0"/>
              <a:t>diabetes (Positive)</a:t>
            </a:r>
            <a:r>
              <a:rPr lang="en-IN" sz="2400" dirty="0"/>
              <a:t> or </a:t>
            </a:r>
            <a:r>
              <a:rPr lang="en-IN" sz="2400" b="1" dirty="0"/>
              <a:t>does not have diabetes (Negative)</a:t>
            </a:r>
            <a:r>
              <a:rPr lang="en-IN" sz="2400" dirty="0"/>
              <a:t> based on medical test results.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246766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EFBF04-1024-6A2D-C8D6-68B093B06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55A8D20-6F3D-FF76-46D0-A56B37CBE239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52600"/>
            <a:ext cx="7467600" cy="3427626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ED2C4C-1E5B-EAF9-7725-1B0545AFA10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7052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0" name="Title 2"/>
          <p:cNvSpPr>
            <a:spLocks noGrp="1"/>
          </p:cNvSpPr>
          <p:nvPr>
            <p:ph type="title"/>
          </p:nvPr>
        </p:nvSpPr>
        <p:spPr>
          <a:xfrm>
            <a:off x="381000" y="76200"/>
            <a:ext cx="8458200" cy="5334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>
              <a:defRPr/>
            </a:pPr>
            <a:r>
              <a:rPr lang="en-US" sz="4000" b="1" dirty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Contd..</a:t>
            </a:r>
            <a:endParaRPr lang="en-US" sz="4000" b="1" dirty="0">
              <a:solidFill>
                <a:srgbClr val="C00000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7200" y="671691"/>
            <a:ext cx="8153400" cy="618630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/>
              <a:t>The following </a:t>
            </a:r>
            <a:r>
              <a:rPr lang="en-US" sz="2000" b="1" dirty="0">
                <a:solidFill>
                  <a:srgbClr val="0000CC"/>
                </a:solidFill>
              </a:rPr>
              <a:t>4 are the basic terminology </a:t>
            </a:r>
            <a:r>
              <a:rPr lang="en-US" sz="2000" dirty="0"/>
              <a:t>which will help us in </a:t>
            </a:r>
            <a:r>
              <a:rPr lang="en-US" sz="2000" b="1" dirty="0">
                <a:solidFill>
                  <a:srgbClr val="00B050"/>
                </a:solidFill>
              </a:rPr>
              <a:t>determining the metrics</a:t>
            </a:r>
            <a:r>
              <a:rPr lang="en-US" sz="2000" dirty="0"/>
              <a:t>. Those are</a:t>
            </a:r>
            <a:r>
              <a:rPr lang="en-US" sz="2400" dirty="0"/>
              <a:t>: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b="1" u="sng" dirty="0">
                <a:solidFill>
                  <a:srgbClr val="FF0066"/>
                </a:solidFill>
              </a:rPr>
              <a:t>1</a:t>
            </a:r>
            <a:r>
              <a:rPr lang="en-US" sz="2200" b="1" u="sng" dirty="0">
                <a:solidFill>
                  <a:srgbClr val="FF0066"/>
                </a:solidFill>
              </a:rPr>
              <a:t>. True Positives (TP): </a:t>
            </a:r>
            <a:r>
              <a:rPr lang="en-US" sz="2200" dirty="0"/>
              <a:t>when the actual value is </a:t>
            </a:r>
            <a:r>
              <a:rPr lang="en-US" sz="2200" b="1" dirty="0">
                <a:solidFill>
                  <a:srgbClr val="0000CC"/>
                </a:solidFill>
              </a:rPr>
              <a:t>Positive and predicted is also Positive.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200" b="1" u="sng" dirty="0">
                <a:solidFill>
                  <a:srgbClr val="FF0066"/>
                </a:solidFill>
              </a:rPr>
              <a:t>2. True negatives (TN)</a:t>
            </a:r>
            <a:r>
              <a:rPr lang="en-US" sz="2200" u="sng" dirty="0">
                <a:solidFill>
                  <a:srgbClr val="FF0066"/>
                </a:solidFill>
              </a:rPr>
              <a:t>: </a:t>
            </a:r>
            <a:r>
              <a:rPr lang="en-US" sz="2200" dirty="0"/>
              <a:t>when the actual value is </a:t>
            </a:r>
            <a:r>
              <a:rPr lang="en-US" sz="2200" b="1" dirty="0">
                <a:solidFill>
                  <a:srgbClr val="0000CC"/>
                </a:solidFill>
              </a:rPr>
              <a:t>Negative and prediction is also Negative.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200" b="1" u="sng" dirty="0">
                <a:solidFill>
                  <a:srgbClr val="FF0066"/>
                </a:solidFill>
              </a:rPr>
              <a:t>3. False positives (FP)</a:t>
            </a:r>
            <a:r>
              <a:rPr lang="en-US" sz="2200" u="sng" dirty="0">
                <a:solidFill>
                  <a:srgbClr val="FF0066"/>
                </a:solidFill>
              </a:rPr>
              <a:t>: </a:t>
            </a:r>
            <a:r>
              <a:rPr lang="en-US" sz="2200" dirty="0"/>
              <a:t>When the </a:t>
            </a:r>
            <a:r>
              <a:rPr lang="en-US" sz="2200" b="1" dirty="0">
                <a:solidFill>
                  <a:srgbClr val="0000CC"/>
                </a:solidFill>
              </a:rPr>
              <a:t>actual is negative but prediction is Positive. </a:t>
            </a:r>
            <a:r>
              <a:rPr lang="en-US" sz="2200" dirty="0"/>
              <a:t>Also known as the </a:t>
            </a:r>
            <a:r>
              <a:rPr lang="en-US" sz="2200" b="1" dirty="0">
                <a:solidFill>
                  <a:srgbClr val="FF0000"/>
                </a:solidFill>
              </a:rPr>
              <a:t>Type 1 error</a:t>
            </a:r>
            <a:endParaRPr lang="en-US" sz="2200" dirty="0">
              <a:solidFill>
                <a:srgbClr val="FF0000"/>
              </a:solidFill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200" b="1" u="sng" dirty="0">
                <a:solidFill>
                  <a:srgbClr val="FF0066"/>
                </a:solidFill>
              </a:rPr>
              <a:t>4. False negatives (FN)</a:t>
            </a:r>
            <a:r>
              <a:rPr lang="en-US" sz="2200" u="sng" dirty="0">
                <a:solidFill>
                  <a:srgbClr val="FF0066"/>
                </a:solidFill>
              </a:rPr>
              <a:t>: </a:t>
            </a:r>
            <a:r>
              <a:rPr lang="en-US" sz="2200" dirty="0"/>
              <a:t>When the </a:t>
            </a:r>
            <a:r>
              <a:rPr lang="en-US" sz="2200" b="1" dirty="0">
                <a:solidFill>
                  <a:srgbClr val="0000CC"/>
                </a:solidFill>
              </a:rPr>
              <a:t>actual is Positive but the prediction is Negative. </a:t>
            </a:r>
            <a:r>
              <a:rPr lang="en-US" sz="2200" dirty="0"/>
              <a:t>Also known as the </a:t>
            </a:r>
            <a:r>
              <a:rPr lang="en-US" sz="2200" b="1" dirty="0">
                <a:solidFill>
                  <a:srgbClr val="FF0000"/>
                </a:solidFill>
              </a:rPr>
              <a:t>Type 2 error.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2840174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24859</TotalTime>
  <Words>979</Words>
  <Application>Microsoft Macintosh PowerPoint</Application>
  <PresentationFormat>On-screen Show (4:3)</PresentationFormat>
  <Paragraphs>102</Paragraphs>
  <Slides>24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4" baseType="lpstr">
      <vt:lpstr>Algerian</vt:lpstr>
      <vt:lpstr>Arial</vt:lpstr>
      <vt:lpstr>Baskerville Old Face</vt:lpstr>
      <vt:lpstr>Book Antiqua</vt:lpstr>
      <vt:lpstr>Calibri</vt:lpstr>
      <vt:lpstr>Century Schoolbook</vt:lpstr>
      <vt:lpstr>Wingdings</vt:lpstr>
      <vt:lpstr>Wingdings 2</vt:lpstr>
      <vt:lpstr>Wingdings 3</vt:lpstr>
      <vt:lpstr>Oriel</vt:lpstr>
      <vt:lpstr>  UNIT-III (Measuring Classifier Accuracy)</vt:lpstr>
      <vt:lpstr>PowerPoint Presentation</vt:lpstr>
      <vt:lpstr>Confusion Matrix</vt:lpstr>
      <vt:lpstr>Contd..</vt:lpstr>
      <vt:lpstr>Contd..</vt:lpstr>
      <vt:lpstr>Contd..</vt:lpstr>
      <vt:lpstr>Real Time Example (Scenario)</vt:lpstr>
      <vt:lpstr>PowerPoint Presentation</vt:lpstr>
      <vt:lpstr>Contd..</vt:lpstr>
      <vt:lpstr>Example-2</vt:lpstr>
      <vt:lpstr>Contd..</vt:lpstr>
      <vt:lpstr>Contd..</vt:lpstr>
      <vt:lpstr>Classification Measures</vt:lpstr>
      <vt:lpstr>1. Accuracy</vt:lpstr>
      <vt:lpstr>Contd..</vt:lpstr>
      <vt:lpstr>Contd..</vt:lpstr>
      <vt:lpstr>2. Precision</vt:lpstr>
      <vt:lpstr>Contd..</vt:lpstr>
      <vt:lpstr>Contd..</vt:lpstr>
      <vt:lpstr>3. Recall or Sensitivity</vt:lpstr>
      <vt:lpstr>Contd..</vt:lpstr>
      <vt:lpstr>Contd..</vt:lpstr>
      <vt:lpstr>4. F- Score / F- Measure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GLK</dc:creator>
  <cp:lastModifiedBy>Uddagiri Sirisha 20PHD7077</cp:lastModifiedBy>
  <cp:revision>1832</cp:revision>
  <dcterms:created xsi:type="dcterms:W3CDTF">2013-11-07T06:07:38Z</dcterms:created>
  <dcterms:modified xsi:type="dcterms:W3CDTF">2025-01-31T07:25:26Z</dcterms:modified>
</cp:coreProperties>
</file>