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Lst>
  <p:sldSz cy="6858000" cx="12192000"/>
  <p:notesSz cx="6858000" cy="9144000"/>
  <p:embeddedFontLst>
    <p:embeddedFont>
      <p:font typeface="Gill Sans"/>
      <p:regular r:id="rId36"/>
      <p:bold r:id="rId3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11" Type="http://schemas.openxmlformats.org/officeDocument/2006/relationships/slide" Target="slides/slide7.xml"/><Relationship Id="rId33" Type="http://schemas.openxmlformats.org/officeDocument/2006/relationships/slide" Target="slides/slide29.xml"/><Relationship Id="rId10" Type="http://schemas.openxmlformats.org/officeDocument/2006/relationships/slide" Target="slides/slide6.xml"/><Relationship Id="rId32" Type="http://schemas.openxmlformats.org/officeDocument/2006/relationships/slide" Target="slides/slide28.xml"/><Relationship Id="rId13" Type="http://schemas.openxmlformats.org/officeDocument/2006/relationships/slide" Target="slides/slide9.xml"/><Relationship Id="rId35" Type="http://schemas.openxmlformats.org/officeDocument/2006/relationships/slide" Target="slides/slide31.xml"/><Relationship Id="rId12" Type="http://schemas.openxmlformats.org/officeDocument/2006/relationships/slide" Target="slides/slide8.xml"/><Relationship Id="rId34" Type="http://schemas.openxmlformats.org/officeDocument/2006/relationships/slide" Target="slides/slide30.xml"/><Relationship Id="rId15" Type="http://schemas.openxmlformats.org/officeDocument/2006/relationships/slide" Target="slides/slide11.xml"/><Relationship Id="rId37" Type="http://schemas.openxmlformats.org/officeDocument/2006/relationships/font" Target="fonts/GillSans-bold.fntdata"/><Relationship Id="rId14" Type="http://schemas.openxmlformats.org/officeDocument/2006/relationships/slide" Target="slides/slide10.xml"/><Relationship Id="rId36" Type="http://schemas.openxmlformats.org/officeDocument/2006/relationships/font" Target="fonts/GillSans-regular.fntdata"/><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IN"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6" name="Google Shape;86;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8" name="Google Shape;148;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6" name="Google Shape;156;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3" name="Google Shape;163;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0" name="Google Shape;170;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7" name="Google Shape;177;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4" name="Google Shape;184;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2" name="Google Shape;192;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8" name="Google Shape;198;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4" name="Google Shape;204;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p1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0" name="Google Shape;210;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3" name="Google Shape;93;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p2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6" name="Google Shape;216;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p2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2" name="Google Shape;222;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p2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8" name="Google Shape;228;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p2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4" name="Google Shape;234;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p2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0" name="Google Shape;240;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p2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6" name="Google Shape;246;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p2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2" name="Google Shape;252;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p2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8" name="Google Shape;258;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p2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4" name="Google Shape;264;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p2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0" name="Google Shape;270;p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9" name="Google Shape;99;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p3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6" name="Google Shape;276;p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p3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2" name="Google Shape;282;p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5" name="Google Shape;105;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3" name="Google Shape;113;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1" name="Google Shape;121;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9" name="Google Shape;129;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6" name="Google Shape;136;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2" name="Google Shape;142;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5" name="Shape 15"/>
        <p:cNvGrpSpPr/>
        <p:nvPr/>
      </p:nvGrpSpPr>
      <p:grpSpPr>
        <a:xfrm>
          <a:off x="0" y="0"/>
          <a:ext cx="0" cy="0"/>
          <a:chOff x="0" y="0"/>
          <a:chExt cx="0" cy="0"/>
        </a:xfrm>
      </p:grpSpPr>
      <p:sp>
        <p:nvSpPr>
          <p:cNvPr id="16" name="Google Shape;16;p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8" name="Google Shape;18;p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1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11"/>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12"/>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12"/>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1" name="Shape 21"/>
        <p:cNvGrpSpPr/>
        <p:nvPr/>
      </p:nvGrpSpPr>
      <p:grpSpPr>
        <a:xfrm>
          <a:off x="0" y="0"/>
          <a:ext cx="0" cy="0"/>
          <a:chOff x="0" y="0"/>
          <a:chExt cx="0" cy="0"/>
        </a:xfrm>
      </p:grpSpPr>
      <p:sp>
        <p:nvSpPr>
          <p:cNvPr id="22" name="Google Shape;22;p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5" name="Shape 25"/>
        <p:cNvGrpSpPr/>
        <p:nvPr/>
      </p:nvGrpSpPr>
      <p:grpSpPr>
        <a:xfrm>
          <a:off x="0" y="0"/>
          <a:ext cx="0" cy="0"/>
          <a:chOff x="0" y="0"/>
          <a:chExt cx="0" cy="0"/>
        </a:xfrm>
      </p:grpSpPr>
      <p:sp>
        <p:nvSpPr>
          <p:cNvPr id="26" name="Google Shape;26;p4"/>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 name="Google Shape;27;p4"/>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8" name="Google Shape;28;p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1" name="Shape 31"/>
        <p:cNvGrpSpPr/>
        <p:nvPr/>
      </p:nvGrpSpPr>
      <p:grpSpPr>
        <a:xfrm>
          <a:off x="0" y="0"/>
          <a:ext cx="0" cy="0"/>
          <a:chOff x="0" y="0"/>
          <a:chExt cx="0" cy="0"/>
        </a:xfrm>
      </p:grpSpPr>
      <p:sp>
        <p:nvSpPr>
          <p:cNvPr id="32" name="Google Shape;32;p5"/>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 name="Google Shape;33;p5"/>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4" name="Google Shape;34;p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7" name="Shape 37"/>
        <p:cNvGrpSpPr/>
        <p:nvPr/>
      </p:nvGrpSpPr>
      <p:grpSpPr>
        <a:xfrm>
          <a:off x="0" y="0"/>
          <a:ext cx="0" cy="0"/>
          <a:chOff x="0" y="0"/>
          <a:chExt cx="0" cy="0"/>
        </a:xfrm>
      </p:grpSpPr>
      <p:sp>
        <p:nvSpPr>
          <p:cNvPr id="38" name="Google Shape;38;p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9" name="Google Shape;39;p6"/>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6"/>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1" name="Google Shape;41;p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4" name="Shape 44"/>
        <p:cNvGrpSpPr/>
        <p:nvPr/>
      </p:nvGrpSpPr>
      <p:grpSpPr>
        <a:xfrm>
          <a:off x="0" y="0"/>
          <a:ext cx="0" cy="0"/>
          <a:chOff x="0" y="0"/>
          <a:chExt cx="0" cy="0"/>
        </a:xfrm>
      </p:grpSpPr>
      <p:sp>
        <p:nvSpPr>
          <p:cNvPr id="45" name="Google Shape;45;p7"/>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6" name="Google Shape;46;p7"/>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7" name="Google Shape;47;p7"/>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8" name="Google Shape;48;p7"/>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9" name="Google Shape;49;p7"/>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0" name="Google Shape;50;p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3" name="Shape 53"/>
        <p:cNvGrpSpPr/>
        <p:nvPr/>
      </p:nvGrpSpPr>
      <p:grpSpPr>
        <a:xfrm>
          <a:off x="0" y="0"/>
          <a:ext cx="0" cy="0"/>
          <a:chOff x="0" y="0"/>
          <a:chExt cx="0" cy="0"/>
        </a:xfrm>
      </p:grpSpPr>
      <p:sp>
        <p:nvSpPr>
          <p:cNvPr id="54" name="Google Shape;54;p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5" name="Google Shape;55;p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9"/>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1" name="Google Shape;61;p9"/>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2" name="Google Shape;62;p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1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10"/>
          <p:cNvSpPr/>
          <p:nvPr>
            <p:ph idx="2" type="pic"/>
          </p:nvPr>
        </p:nvSpPr>
        <p:spPr>
          <a:xfrm>
            <a:off x="5183188" y="987425"/>
            <a:ext cx="6172200" cy="4873625"/>
          </a:xfrm>
          <a:prstGeom prst="rect">
            <a:avLst/>
          </a:prstGeom>
          <a:noFill/>
          <a:ln>
            <a:noFill/>
          </a:ln>
        </p:spPr>
      </p:sp>
      <p:sp>
        <p:nvSpPr>
          <p:cNvPr id="68" name="Google Shape;68;p10"/>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I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I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5.png"/><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2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2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2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2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17.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2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2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20.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Gill Sans"/>
              <a:buNone/>
            </a:pPr>
            <a:r>
              <a:rPr lang="en-IN">
                <a:latin typeface="Gill Sans"/>
                <a:ea typeface="Gill Sans"/>
                <a:cs typeface="Gill Sans"/>
                <a:sym typeface="Gill Sans"/>
              </a:rPr>
              <a:t>Backpropagation</a:t>
            </a:r>
            <a:endParaRPr>
              <a:latin typeface="Gill Sans"/>
              <a:ea typeface="Gill Sans"/>
              <a:cs typeface="Gill Sans"/>
              <a:sym typeface="Gill Sans"/>
            </a:endParaRPr>
          </a:p>
        </p:txBody>
      </p:sp>
      <p:sp>
        <p:nvSpPr>
          <p:cNvPr id="89" name="Google Shape;89;p1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just">
              <a:lnSpc>
                <a:spcPct val="90000"/>
              </a:lnSpc>
              <a:spcBef>
                <a:spcPts val="0"/>
              </a:spcBef>
              <a:spcAft>
                <a:spcPts val="0"/>
              </a:spcAft>
              <a:buClr>
                <a:schemeClr val="dk1"/>
              </a:buClr>
              <a:buSzPts val="2800"/>
              <a:buChar char="•"/>
            </a:pPr>
            <a:r>
              <a:rPr lang="en-IN">
                <a:latin typeface="Gill Sans"/>
                <a:ea typeface="Gill Sans"/>
                <a:cs typeface="Gill Sans"/>
                <a:sym typeface="Gill Sans"/>
              </a:rPr>
              <a:t>Backpropagation, short for "backward propagation of errors," is a supervised learning algorithm used to train artificial neural networks (ANNs). It is a crucial component of the training process, allowing the network to learn and adjust its weights and biases to minimize the difference between predicted and actual outputs.</a:t>
            </a:r>
            <a:endParaRPr/>
          </a:p>
          <a:p>
            <a:pPr indent="-50800" lvl="0" marL="228600" rtl="0" algn="l">
              <a:lnSpc>
                <a:spcPct val="90000"/>
              </a:lnSpc>
              <a:spcBef>
                <a:spcPts val="1000"/>
              </a:spcBef>
              <a:spcAft>
                <a:spcPts val="0"/>
              </a:spcAft>
              <a:buClr>
                <a:schemeClr val="dk1"/>
              </a:buClr>
              <a:buSzPts val="2800"/>
              <a:buNone/>
            </a:pPr>
            <a:r>
              <a:t/>
            </a:r>
            <a:endParaRPr/>
          </a:p>
        </p:txBody>
      </p:sp>
      <p:sp>
        <p:nvSpPr>
          <p:cNvPr id="90" name="Google Shape;90;p1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IN"/>
              <a:t>‹#›</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2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b="1" lang="en-IN"/>
              <a:t>Computing the total error</a:t>
            </a:r>
            <a:br>
              <a:rPr b="1" lang="en-IN"/>
            </a:br>
            <a:endParaRPr/>
          </a:p>
        </p:txBody>
      </p:sp>
      <p:sp>
        <p:nvSpPr>
          <p:cNvPr id="151" name="Google Shape;151;p2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just">
              <a:lnSpc>
                <a:spcPct val="90000"/>
              </a:lnSpc>
              <a:spcBef>
                <a:spcPts val="0"/>
              </a:spcBef>
              <a:spcAft>
                <a:spcPts val="0"/>
              </a:spcAft>
              <a:buClr>
                <a:schemeClr val="dk1"/>
              </a:buClr>
              <a:buSzPts val="2800"/>
              <a:buChar char="•"/>
            </a:pPr>
            <a:r>
              <a:rPr lang="en-IN">
                <a:latin typeface="Gill Sans"/>
                <a:ea typeface="Gill Sans"/>
                <a:cs typeface="Gill Sans"/>
                <a:sym typeface="Gill Sans"/>
              </a:rPr>
              <a:t>We started off supposing the expected outputs to be 0.05 and 0.95 respectively for outputo1outputo1​ and outputo2outputo2​. Now we will compute the errors based on the outputs received until now and the expected outputs.</a:t>
            </a:r>
            <a:endParaRPr>
              <a:latin typeface="Gill Sans"/>
              <a:ea typeface="Gill Sans"/>
              <a:cs typeface="Gill Sans"/>
              <a:sym typeface="Gill Sans"/>
            </a:endParaRPr>
          </a:p>
        </p:txBody>
      </p:sp>
      <p:pic>
        <p:nvPicPr>
          <p:cNvPr id="152" name="Google Shape;152;p22"/>
          <p:cNvPicPr preferRelativeResize="0"/>
          <p:nvPr/>
        </p:nvPicPr>
        <p:blipFill rotWithShape="1">
          <a:blip r:embed="rId3">
            <a:alphaModFix/>
          </a:blip>
          <a:srcRect b="0" l="0" r="0" t="0"/>
          <a:stretch/>
        </p:blipFill>
        <p:spPr>
          <a:xfrm>
            <a:off x="2268105" y="4001294"/>
            <a:ext cx="7378700" cy="2019300"/>
          </a:xfrm>
          <a:prstGeom prst="rect">
            <a:avLst/>
          </a:prstGeom>
          <a:noFill/>
          <a:ln>
            <a:noFill/>
          </a:ln>
        </p:spPr>
      </p:pic>
      <p:sp>
        <p:nvSpPr>
          <p:cNvPr id="153" name="Google Shape;153;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IN"/>
              <a:t>‹#›</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2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t/>
            </a:r>
            <a:endParaRPr/>
          </a:p>
        </p:txBody>
      </p:sp>
      <p:pic>
        <p:nvPicPr>
          <p:cNvPr id="159" name="Google Shape;159;p23"/>
          <p:cNvPicPr preferRelativeResize="0"/>
          <p:nvPr>
            <p:ph idx="1" type="body"/>
          </p:nvPr>
        </p:nvPicPr>
        <p:blipFill rotWithShape="1">
          <a:blip r:embed="rId3">
            <a:alphaModFix/>
          </a:blip>
          <a:srcRect b="0" l="0" r="0" t="0"/>
          <a:stretch/>
        </p:blipFill>
        <p:spPr>
          <a:xfrm>
            <a:off x="1343891" y="512618"/>
            <a:ext cx="9407235" cy="5650491"/>
          </a:xfrm>
          <a:prstGeom prst="rect">
            <a:avLst/>
          </a:prstGeom>
          <a:noFill/>
          <a:ln>
            <a:noFill/>
          </a:ln>
        </p:spPr>
      </p:pic>
      <p:sp>
        <p:nvSpPr>
          <p:cNvPr id="160" name="Google Shape;160;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IN"/>
              <a:t>‹#›</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2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Gill Sans"/>
              <a:buNone/>
            </a:pPr>
            <a:r>
              <a:rPr b="1" lang="en-IN">
                <a:latin typeface="Gill Sans"/>
                <a:ea typeface="Gill Sans"/>
                <a:cs typeface="Gill Sans"/>
                <a:sym typeface="Gill Sans"/>
              </a:rPr>
              <a:t>The Backpropagation</a:t>
            </a:r>
            <a:br>
              <a:rPr b="1" lang="en-IN"/>
            </a:br>
            <a:endParaRPr/>
          </a:p>
        </p:txBody>
      </p:sp>
      <p:sp>
        <p:nvSpPr>
          <p:cNvPr id="166" name="Google Shape;166;p2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just">
              <a:lnSpc>
                <a:spcPct val="90000"/>
              </a:lnSpc>
              <a:spcBef>
                <a:spcPts val="0"/>
              </a:spcBef>
              <a:spcAft>
                <a:spcPts val="0"/>
              </a:spcAft>
              <a:buClr>
                <a:schemeClr val="dk1"/>
              </a:buClr>
              <a:buSzPts val="2800"/>
              <a:buChar char="•"/>
            </a:pPr>
            <a:r>
              <a:rPr lang="en-IN">
                <a:latin typeface="Gill Sans"/>
                <a:ea typeface="Gill Sans"/>
                <a:cs typeface="Gill Sans"/>
                <a:sym typeface="Gill Sans"/>
              </a:rPr>
              <a:t>The aim of backpropagation (backward pass) is to distribute the total error back to the network so as to update the weights in order to minimize the </a:t>
            </a:r>
            <a:r>
              <a:rPr lang="en-IN">
                <a:solidFill>
                  <a:srgbClr val="FF0000"/>
                </a:solidFill>
                <a:latin typeface="Gill Sans"/>
                <a:ea typeface="Gill Sans"/>
                <a:cs typeface="Gill Sans"/>
                <a:sym typeface="Gill Sans"/>
              </a:rPr>
              <a:t>cost function (loss). </a:t>
            </a:r>
            <a:r>
              <a:rPr lang="en-IN">
                <a:latin typeface="Gill Sans"/>
                <a:ea typeface="Gill Sans"/>
                <a:cs typeface="Gill Sans"/>
                <a:sym typeface="Gill Sans"/>
              </a:rPr>
              <a:t>The weights are updated in such as way that when the next forward pass utilizes the updated weights, the </a:t>
            </a:r>
            <a:r>
              <a:rPr lang="en-IN">
                <a:solidFill>
                  <a:srgbClr val="FF0000"/>
                </a:solidFill>
                <a:latin typeface="Gill Sans"/>
                <a:ea typeface="Gill Sans"/>
                <a:cs typeface="Gill Sans"/>
                <a:sym typeface="Gill Sans"/>
              </a:rPr>
              <a:t>total error will be reduced by a certain margin </a:t>
            </a:r>
            <a:r>
              <a:rPr lang="en-IN">
                <a:latin typeface="Gill Sans"/>
                <a:ea typeface="Gill Sans"/>
                <a:cs typeface="Gill Sans"/>
                <a:sym typeface="Gill Sans"/>
              </a:rPr>
              <a:t>(until the minima is reached).</a:t>
            </a:r>
            <a:endParaRPr>
              <a:latin typeface="Gill Sans"/>
              <a:ea typeface="Gill Sans"/>
              <a:cs typeface="Gill Sans"/>
              <a:sym typeface="Gill Sans"/>
            </a:endParaRPr>
          </a:p>
        </p:txBody>
      </p:sp>
      <p:sp>
        <p:nvSpPr>
          <p:cNvPr id="167" name="Google Shape;167;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IN"/>
              <a:t>‹#›</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2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IN"/>
              <a:t> </a:t>
            </a:r>
            <a:endParaRPr/>
          </a:p>
        </p:txBody>
      </p:sp>
      <p:sp>
        <p:nvSpPr>
          <p:cNvPr id="173" name="Google Shape;173;p25"/>
          <p:cNvSpPr txBox="1"/>
          <p:nvPr>
            <p:ph idx="1" type="body"/>
          </p:nvPr>
        </p:nvSpPr>
        <p:spPr>
          <a:xfrm>
            <a:off x="838200" y="498764"/>
            <a:ext cx="10515600" cy="5678199"/>
          </a:xfrm>
          <a:prstGeom prst="rect">
            <a:avLst/>
          </a:prstGeom>
          <a:noFill/>
          <a:ln>
            <a:noFill/>
          </a:ln>
        </p:spPr>
        <p:txBody>
          <a:bodyPr anchorCtr="0" anchor="t" bIns="45700" lIns="91425" spcFirstLastPara="1" rIns="91425" wrap="square" tIns="45700">
            <a:normAutofit/>
          </a:bodyPr>
          <a:lstStyle/>
          <a:p>
            <a:pPr indent="-228600" lvl="0" marL="228600" rtl="0" algn="just">
              <a:lnSpc>
                <a:spcPct val="90000"/>
              </a:lnSpc>
              <a:spcBef>
                <a:spcPts val="0"/>
              </a:spcBef>
              <a:spcAft>
                <a:spcPts val="0"/>
              </a:spcAft>
              <a:buClr>
                <a:schemeClr val="dk1"/>
              </a:buClr>
              <a:buSzPts val="3000"/>
              <a:buChar char="•"/>
            </a:pPr>
            <a:r>
              <a:rPr lang="en-IN" sz="3000">
                <a:latin typeface="Gill Sans"/>
                <a:ea typeface="Gill Sans"/>
                <a:cs typeface="Gill Sans"/>
                <a:sym typeface="Gill Sans"/>
              </a:rPr>
              <a:t>The primary goal of training a neural network is to minimize the difference between the predicted output and the actual target error or loss.</a:t>
            </a:r>
            <a:endParaRPr/>
          </a:p>
          <a:p>
            <a:pPr indent="-228600" lvl="0" marL="228600" rtl="0" algn="just">
              <a:lnSpc>
                <a:spcPct val="90000"/>
              </a:lnSpc>
              <a:spcBef>
                <a:spcPts val="1000"/>
              </a:spcBef>
              <a:spcAft>
                <a:spcPts val="0"/>
              </a:spcAft>
              <a:buClr>
                <a:schemeClr val="dk1"/>
              </a:buClr>
              <a:buSzPts val="3000"/>
              <a:buFont typeface="Arial"/>
              <a:buChar char="•"/>
            </a:pPr>
            <a:r>
              <a:rPr lang="en-IN" sz="3000">
                <a:latin typeface="Gill Sans"/>
                <a:ea typeface="Gill Sans"/>
                <a:cs typeface="Gill Sans"/>
                <a:sym typeface="Gill Sans"/>
              </a:rPr>
              <a:t>Training is an iterative process, and each iteration involves a forward pass to make predictions, a backward pass to calculate gradients, and weight updates to minimize error.</a:t>
            </a:r>
            <a:endParaRPr/>
          </a:p>
          <a:p>
            <a:pPr indent="-228600" lvl="0" marL="228600" rtl="0" algn="just">
              <a:lnSpc>
                <a:spcPct val="90000"/>
              </a:lnSpc>
              <a:spcBef>
                <a:spcPts val="1000"/>
              </a:spcBef>
              <a:spcAft>
                <a:spcPts val="0"/>
              </a:spcAft>
              <a:buClr>
                <a:schemeClr val="dk1"/>
              </a:buClr>
              <a:buSzPts val="3000"/>
              <a:buFont typeface="Arial"/>
              <a:buChar char="•"/>
            </a:pPr>
            <a:r>
              <a:rPr lang="en-IN" sz="3000">
                <a:latin typeface="Gill Sans"/>
                <a:ea typeface="Gill Sans"/>
                <a:cs typeface="Gill Sans"/>
                <a:sym typeface="Gill Sans"/>
              </a:rPr>
              <a:t>The gradient (partial derivative) of the error with respect to each weight indicates the direction in which the weight should be adjusted to minimize the error.</a:t>
            </a:r>
            <a:endParaRPr/>
          </a:p>
          <a:p>
            <a:pPr indent="-228600" lvl="0" marL="228600" rtl="0" algn="just">
              <a:lnSpc>
                <a:spcPct val="90000"/>
              </a:lnSpc>
              <a:spcBef>
                <a:spcPts val="1000"/>
              </a:spcBef>
              <a:spcAft>
                <a:spcPts val="0"/>
              </a:spcAft>
              <a:buClr>
                <a:schemeClr val="dk1"/>
              </a:buClr>
              <a:buSzPts val="3000"/>
              <a:buFont typeface="Arial"/>
              <a:buChar char="•"/>
            </a:pPr>
            <a:r>
              <a:rPr lang="en-IN" sz="3000">
                <a:latin typeface="Gill Sans"/>
                <a:ea typeface="Gill Sans"/>
                <a:cs typeface="Gill Sans"/>
                <a:sym typeface="Gill Sans"/>
              </a:rPr>
              <a:t>The term "convergence" in this context means that the model's parameters (weights and biases) are adjusting in a way that brings the model closer to an optimal configuration.</a:t>
            </a:r>
            <a:endParaRPr/>
          </a:p>
          <a:p>
            <a:pPr indent="-50800" lvl="0" marL="228600" rtl="0" algn="just">
              <a:lnSpc>
                <a:spcPct val="90000"/>
              </a:lnSpc>
              <a:spcBef>
                <a:spcPts val="1000"/>
              </a:spcBef>
              <a:spcAft>
                <a:spcPts val="0"/>
              </a:spcAft>
              <a:buClr>
                <a:schemeClr val="dk1"/>
              </a:buClr>
              <a:buSzPts val="2800"/>
              <a:buNone/>
            </a:pPr>
            <a:r>
              <a:t/>
            </a:r>
            <a:endParaRPr>
              <a:latin typeface="Gill Sans"/>
              <a:ea typeface="Gill Sans"/>
              <a:cs typeface="Gill Sans"/>
              <a:sym typeface="Gill Sans"/>
            </a:endParaRPr>
          </a:p>
        </p:txBody>
      </p:sp>
      <p:sp>
        <p:nvSpPr>
          <p:cNvPr id="174" name="Google Shape;174;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IN"/>
              <a:t>‹#›</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2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Calibri"/>
              <a:buNone/>
            </a:pPr>
            <a:r>
              <a:rPr b="1" lang="en-IN"/>
              <a:t>For weights in the output layer (w5, w6, w7, w8)</a:t>
            </a:r>
            <a:br>
              <a:rPr b="1" lang="en-IN"/>
            </a:br>
            <a:br>
              <a:rPr lang="en-IN"/>
            </a:br>
            <a:endParaRPr/>
          </a:p>
        </p:txBody>
      </p:sp>
      <p:pic>
        <p:nvPicPr>
          <p:cNvPr id="180" name="Google Shape;180;p26"/>
          <p:cNvPicPr preferRelativeResize="0"/>
          <p:nvPr>
            <p:ph idx="1" type="body"/>
          </p:nvPr>
        </p:nvPicPr>
        <p:blipFill rotWithShape="1">
          <a:blip r:embed="rId3">
            <a:alphaModFix/>
          </a:blip>
          <a:srcRect b="0" l="0" r="0" t="0"/>
          <a:stretch/>
        </p:blipFill>
        <p:spPr>
          <a:xfrm>
            <a:off x="727363" y="2370137"/>
            <a:ext cx="10737273" cy="4351338"/>
          </a:xfrm>
          <a:prstGeom prst="rect">
            <a:avLst/>
          </a:prstGeom>
          <a:noFill/>
          <a:ln>
            <a:noFill/>
          </a:ln>
        </p:spPr>
      </p:pic>
      <p:sp>
        <p:nvSpPr>
          <p:cNvPr id="181" name="Google Shape;181;p2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IN"/>
              <a:t>‹#›</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2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t/>
            </a:r>
            <a:endParaRPr/>
          </a:p>
        </p:txBody>
      </p:sp>
      <p:sp>
        <p:nvSpPr>
          <p:cNvPr id="187" name="Google Shape;187;p2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IN"/>
              <a:t>‹#›</a:t>
            </a:fld>
            <a:endParaRPr/>
          </a:p>
        </p:txBody>
      </p:sp>
      <p:pic>
        <p:nvPicPr>
          <p:cNvPr id="188" name="Google Shape;188;p27"/>
          <p:cNvPicPr preferRelativeResize="0"/>
          <p:nvPr>
            <p:ph idx="1" type="body"/>
          </p:nvPr>
        </p:nvPicPr>
        <p:blipFill rotWithShape="1">
          <a:blip r:embed="rId3">
            <a:alphaModFix/>
          </a:blip>
          <a:srcRect b="0" l="0" r="0" t="0"/>
          <a:stretch/>
        </p:blipFill>
        <p:spPr>
          <a:xfrm>
            <a:off x="2278039" y="0"/>
            <a:ext cx="8279125" cy="2717557"/>
          </a:xfrm>
          <a:prstGeom prst="rect">
            <a:avLst/>
          </a:prstGeom>
          <a:noFill/>
          <a:ln>
            <a:noFill/>
          </a:ln>
        </p:spPr>
      </p:pic>
      <p:pic>
        <p:nvPicPr>
          <p:cNvPr id="189" name="Google Shape;189;p27"/>
          <p:cNvPicPr preferRelativeResize="0"/>
          <p:nvPr/>
        </p:nvPicPr>
        <p:blipFill rotWithShape="1">
          <a:blip r:embed="rId4">
            <a:alphaModFix/>
          </a:blip>
          <a:srcRect b="0" l="0" r="0" t="0"/>
          <a:stretch/>
        </p:blipFill>
        <p:spPr>
          <a:xfrm>
            <a:off x="675148" y="2128809"/>
            <a:ext cx="10841703" cy="4592666"/>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2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IN"/>
              <a:t>‹#›</a:t>
            </a:fld>
            <a:endParaRPr/>
          </a:p>
        </p:txBody>
      </p:sp>
      <p:pic>
        <p:nvPicPr>
          <p:cNvPr id="195" name="Google Shape;195;p28"/>
          <p:cNvPicPr preferRelativeResize="0"/>
          <p:nvPr/>
        </p:nvPicPr>
        <p:blipFill rotWithShape="1">
          <a:blip r:embed="rId3">
            <a:alphaModFix/>
          </a:blip>
          <a:srcRect b="0" l="0" r="0" t="0"/>
          <a:stretch/>
        </p:blipFill>
        <p:spPr>
          <a:xfrm>
            <a:off x="2113642" y="1105758"/>
            <a:ext cx="9743279" cy="4679142"/>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pic>
        <p:nvPicPr>
          <p:cNvPr id="200" name="Google Shape;200;p29"/>
          <p:cNvPicPr preferRelativeResize="0"/>
          <p:nvPr/>
        </p:nvPicPr>
        <p:blipFill rotWithShape="1">
          <a:blip r:embed="rId3">
            <a:alphaModFix/>
          </a:blip>
          <a:srcRect b="0" l="0" r="0" t="0"/>
          <a:stretch/>
        </p:blipFill>
        <p:spPr>
          <a:xfrm>
            <a:off x="1901725" y="309034"/>
            <a:ext cx="8987947" cy="6548966"/>
          </a:xfrm>
          <a:prstGeom prst="rect">
            <a:avLst/>
          </a:prstGeom>
          <a:noFill/>
          <a:ln>
            <a:noFill/>
          </a:ln>
        </p:spPr>
      </p:pic>
      <p:sp>
        <p:nvSpPr>
          <p:cNvPr id="201" name="Google Shape;201;p2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IN"/>
              <a:t>‹#›</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3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IN"/>
              <a:t>‹#›</a:t>
            </a:fld>
            <a:endParaRPr/>
          </a:p>
        </p:txBody>
      </p:sp>
      <p:pic>
        <p:nvPicPr>
          <p:cNvPr id="207" name="Google Shape;207;p30"/>
          <p:cNvPicPr preferRelativeResize="0"/>
          <p:nvPr/>
        </p:nvPicPr>
        <p:blipFill rotWithShape="1">
          <a:blip r:embed="rId3">
            <a:alphaModFix/>
          </a:blip>
          <a:srcRect b="0" l="0" r="0" t="0"/>
          <a:stretch/>
        </p:blipFill>
        <p:spPr>
          <a:xfrm>
            <a:off x="315607" y="453390"/>
            <a:ext cx="11560786" cy="5531774"/>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pic>
        <p:nvPicPr>
          <p:cNvPr id="212" name="Google Shape;212;p31"/>
          <p:cNvPicPr preferRelativeResize="0"/>
          <p:nvPr/>
        </p:nvPicPr>
        <p:blipFill rotWithShape="1">
          <a:blip r:embed="rId3">
            <a:alphaModFix/>
          </a:blip>
          <a:srcRect b="0" l="0" r="0" t="0"/>
          <a:stretch/>
        </p:blipFill>
        <p:spPr>
          <a:xfrm>
            <a:off x="1366767" y="643890"/>
            <a:ext cx="10589705" cy="5570220"/>
          </a:xfrm>
          <a:prstGeom prst="rect">
            <a:avLst/>
          </a:prstGeom>
          <a:noFill/>
          <a:ln>
            <a:noFill/>
          </a:ln>
        </p:spPr>
      </p:pic>
      <p:sp>
        <p:nvSpPr>
          <p:cNvPr id="213" name="Google Shape;213;p3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IN"/>
              <a:t>‹#›</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14"/>
          <p:cNvSpPr txBox="1"/>
          <p:nvPr/>
        </p:nvSpPr>
        <p:spPr>
          <a:xfrm>
            <a:off x="803365" y="686362"/>
            <a:ext cx="11096898" cy="353943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0" i="0" lang="en-IN" sz="2800" u="none" cap="none" strike="noStrike">
                <a:solidFill>
                  <a:schemeClr val="dk1"/>
                </a:solidFill>
                <a:latin typeface="Gill Sans"/>
                <a:ea typeface="Gill Sans"/>
                <a:cs typeface="Gill Sans"/>
                <a:sym typeface="Gill Sans"/>
              </a:rPr>
              <a:t>Here is an overview of the backpropagation algorithm:</a:t>
            </a:r>
            <a:endParaRPr/>
          </a:p>
          <a:p>
            <a:pPr indent="0" lvl="0" marL="0" marR="0" rtl="0" algn="just">
              <a:spcBef>
                <a:spcPts val="0"/>
              </a:spcBef>
              <a:spcAft>
                <a:spcPts val="0"/>
              </a:spcAft>
              <a:buNone/>
            </a:pPr>
            <a:r>
              <a:rPr b="1" i="0" lang="en-IN" sz="2800" u="none" cap="none" strike="noStrike">
                <a:solidFill>
                  <a:schemeClr val="dk1"/>
                </a:solidFill>
                <a:latin typeface="Gill Sans"/>
                <a:ea typeface="Gill Sans"/>
                <a:cs typeface="Gill Sans"/>
                <a:sym typeface="Gill Sans"/>
              </a:rPr>
              <a:t>1. Forward Pass:</a:t>
            </a:r>
            <a:endParaRPr/>
          </a:p>
          <a:p>
            <a:pPr indent="-177800" lvl="0" marL="0" marR="0" rtl="0" algn="just">
              <a:spcBef>
                <a:spcPts val="0"/>
              </a:spcBef>
              <a:spcAft>
                <a:spcPts val="0"/>
              </a:spcAft>
              <a:buClr>
                <a:schemeClr val="dk1"/>
              </a:buClr>
              <a:buSzPts val="2800"/>
              <a:buFont typeface="Calibri"/>
              <a:buAutoNum type="arabicPeriod"/>
            </a:pPr>
            <a:r>
              <a:rPr b="1" i="0" lang="en-IN" sz="2800" u="none" cap="none" strike="noStrike">
                <a:solidFill>
                  <a:schemeClr val="dk1"/>
                </a:solidFill>
                <a:latin typeface="Gill Sans"/>
                <a:ea typeface="Gill Sans"/>
                <a:cs typeface="Gill Sans"/>
                <a:sym typeface="Gill Sans"/>
              </a:rPr>
              <a:t>Input:</a:t>
            </a:r>
            <a:r>
              <a:rPr b="0" i="0" lang="en-IN" sz="2800" u="none" cap="none" strike="noStrike">
                <a:solidFill>
                  <a:schemeClr val="dk1"/>
                </a:solidFill>
                <a:latin typeface="Gill Sans"/>
                <a:ea typeface="Gill Sans"/>
                <a:cs typeface="Gill Sans"/>
                <a:sym typeface="Gill Sans"/>
              </a:rPr>
              <a:t> Provide the neural network with input data.</a:t>
            </a:r>
            <a:endParaRPr/>
          </a:p>
          <a:p>
            <a:pPr indent="-177800" lvl="0" marL="0" marR="0" rtl="0" algn="just">
              <a:spcBef>
                <a:spcPts val="0"/>
              </a:spcBef>
              <a:spcAft>
                <a:spcPts val="0"/>
              </a:spcAft>
              <a:buClr>
                <a:schemeClr val="dk1"/>
              </a:buClr>
              <a:buSzPts val="2800"/>
              <a:buFont typeface="Calibri"/>
              <a:buAutoNum type="arabicPeriod"/>
            </a:pPr>
            <a:r>
              <a:rPr b="1" i="0" lang="en-IN" sz="2800" u="none" cap="none" strike="noStrike">
                <a:solidFill>
                  <a:schemeClr val="dk1"/>
                </a:solidFill>
                <a:latin typeface="Gill Sans"/>
                <a:ea typeface="Gill Sans"/>
                <a:cs typeface="Gill Sans"/>
                <a:sym typeface="Gill Sans"/>
              </a:rPr>
              <a:t>Forward Pass:</a:t>
            </a:r>
            <a:r>
              <a:rPr b="0" i="0" lang="en-IN" sz="2800" u="none" cap="none" strike="noStrike">
                <a:solidFill>
                  <a:schemeClr val="dk1"/>
                </a:solidFill>
                <a:latin typeface="Gill Sans"/>
                <a:ea typeface="Gill Sans"/>
                <a:cs typeface="Gill Sans"/>
                <a:sym typeface="Gill Sans"/>
              </a:rPr>
              <a:t> Compute the output of the network by propagating the input through each layer using the current weights and biases.</a:t>
            </a:r>
            <a:endParaRPr/>
          </a:p>
          <a:p>
            <a:pPr indent="-177800" lvl="0" marL="0" marR="0" rtl="0" algn="just">
              <a:spcBef>
                <a:spcPts val="0"/>
              </a:spcBef>
              <a:spcAft>
                <a:spcPts val="0"/>
              </a:spcAft>
              <a:buClr>
                <a:schemeClr val="dk1"/>
              </a:buClr>
              <a:buSzPts val="2800"/>
              <a:buFont typeface="Calibri"/>
              <a:buAutoNum type="arabicPeriod"/>
            </a:pPr>
            <a:r>
              <a:rPr b="1" i="0" lang="en-IN" sz="2800" u="none" cap="none" strike="noStrike">
                <a:solidFill>
                  <a:schemeClr val="dk1"/>
                </a:solidFill>
                <a:latin typeface="Gill Sans"/>
                <a:ea typeface="Gill Sans"/>
                <a:cs typeface="Gill Sans"/>
                <a:sym typeface="Gill Sans"/>
              </a:rPr>
              <a:t>Compute Loss:</a:t>
            </a:r>
            <a:r>
              <a:rPr b="0" i="0" lang="en-IN" sz="2800" u="none" cap="none" strike="noStrike">
                <a:solidFill>
                  <a:schemeClr val="dk1"/>
                </a:solidFill>
                <a:latin typeface="Gill Sans"/>
                <a:ea typeface="Gill Sans"/>
                <a:cs typeface="Gill Sans"/>
                <a:sym typeface="Gill Sans"/>
              </a:rPr>
              <a:t> Compare the predicted output with the actual output to calculate the loss, which is a measure of the difference between the predicted and true values.</a:t>
            </a:r>
            <a:endParaRPr/>
          </a:p>
        </p:txBody>
      </p:sp>
      <p:sp>
        <p:nvSpPr>
          <p:cNvPr id="96" name="Google Shape;96;p1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IN"/>
              <a:t>‹#›</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pic>
        <p:nvPicPr>
          <p:cNvPr id="218" name="Google Shape;218;p32"/>
          <p:cNvPicPr preferRelativeResize="0"/>
          <p:nvPr/>
        </p:nvPicPr>
        <p:blipFill rotWithShape="1">
          <a:blip r:embed="rId3">
            <a:alphaModFix/>
          </a:blip>
          <a:srcRect b="0" l="0" r="0" t="0"/>
          <a:stretch/>
        </p:blipFill>
        <p:spPr>
          <a:xfrm>
            <a:off x="463710" y="1173884"/>
            <a:ext cx="10890090" cy="4510232"/>
          </a:xfrm>
          <a:prstGeom prst="rect">
            <a:avLst/>
          </a:prstGeom>
          <a:noFill/>
          <a:ln>
            <a:noFill/>
          </a:ln>
        </p:spPr>
      </p:pic>
      <p:sp>
        <p:nvSpPr>
          <p:cNvPr id="219" name="Google Shape;219;p3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IN"/>
              <a:t>‹#›</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pic>
        <p:nvPicPr>
          <p:cNvPr id="224" name="Google Shape;224;p33"/>
          <p:cNvPicPr preferRelativeResize="0"/>
          <p:nvPr/>
        </p:nvPicPr>
        <p:blipFill rotWithShape="1">
          <a:blip r:embed="rId3">
            <a:alphaModFix/>
          </a:blip>
          <a:srcRect b="0" l="0" r="0" t="0"/>
          <a:stretch/>
        </p:blipFill>
        <p:spPr>
          <a:xfrm>
            <a:off x="2296620" y="0"/>
            <a:ext cx="8870144" cy="6858000"/>
          </a:xfrm>
          <a:prstGeom prst="rect">
            <a:avLst/>
          </a:prstGeom>
          <a:noFill/>
          <a:ln>
            <a:noFill/>
          </a:ln>
        </p:spPr>
      </p:pic>
      <p:sp>
        <p:nvSpPr>
          <p:cNvPr id="225" name="Google Shape;225;p3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IN"/>
              <a:t>‹#›</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pic>
        <p:nvPicPr>
          <p:cNvPr id="230" name="Google Shape;230;p34"/>
          <p:cNvPicPr preferRelativeResize="0"/>
          <p:nvPr/>
        </p:nvPicPr>
        <p:blipFill rotWithShape="1">
          <a:blip r:embed="rId3">
            <a:alphaModFix/>
          </a:blip>
          <a:srcRect b="0" l="0" r="0" t="0"/>
          <a:stretch/>
        </p:blipFill>
        <p:spPr>
          <a:xfrm>
            <a:off x="2111430" y="0"/>
            <a:ext cx="7772400" cy="6688692"/>
          </a:xfrm>
          <a:prstGeom prst="rect">
            <a:avLst/>
          </a:prstGeom>
          <a:noFill/>
          <a:ln>
            <a:noFill/>
          </a:ln>
        </p:spPr>
      </p:pic>
      <p:sp>
        <p:nvSpPr>
          <p:cNvPr id="231" name="Google Shape;231;p3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IN"/>
              <a:t>‹#›</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pic>
        <p:nvPicPr>
          <p:cNvPr id="236" name="Google Shape;236;p35"/>
          <p:cNvPicPr preferRelativeResize="0"/>
          <p:nvPr/>
        </p:nvPicPr>
        <p:blipFill rotWithShape="1">
          <a:blip r:embed="rId3">
            <a:alphaModFix/>
          </a:blip>
          <a:srcRect b="0" l="0" r="0" t="0"/>
          <a:stretch/>
        </p:blipFill>
        <p:spPr>
          <a:xfrm>
            <a:off x="1868425" y="433937"/>
            <a:ext cx="7772400" cy="5990126"/>
          </a:xfrm>
          <a:prstGeom prst="rect">
            <a:avLst/>
          </a:prstGeom>
          <a:noFill/>
          <a:ln>
            <a:noFill/>
          </a:ln>
        </p:spPr>
      </p:pic>
      <p:sp>
        <p:nvSpPr>
          <p:cNvPr id="237" name="Google Shape;237;p3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IN"/>
              <a:t>‹#›</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pic>
        <p:nvPicPr>
          <p:cNvPr id="242" name="Google Shape;242;p36"/>
          <p:cNvPicPr preferRelativeResize="0"/>
          <p:nvPr/>
        </p:nvPicPr>
        <p:blipFill rotWithShape="1">
          <a:blip r:embed="rId3">
            <a:alphaModFix/>
          </a:blip>
          <a:srcRect b="0" l="0" r="0" t="0"/>
          <a:stretch/>
        </p:blipFill>
        <p:spPr>
          <a:xfrm>
            <a:off x="872837" y="526473"/>
            <a:ext cx="10626436" cy="5832763"/>
          </a:xfrm>
          <a:prstGeom prst="rect">
            <a:avLst/>
          </a:prstGeom>
          <a:noFill/>
          <a:ln>
            <a:noFill/>
          </a:ln>
        </p:spPr>
      </p:pic>
      <p:sp>
        <p:nvSpPr>
          <p:cNvPr id="243" name="Google Shape;243;p3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IN"/>
              <a:t>‹#›</a:t>
            </a:fld>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pic>
        <p:nvPicPr>
          <p:cNvPr id="248" name="Google Shape;248;p37"/>
          <p:cNvPicPr preferRelativeResize="0"/>
          <p:nvPr/>
        </p:nvPicPr>
        <p:blipFill rotWithShape="1">
          <a:blip r:embed="rId3">
            <a:alphaModFix/>
          </a:blip>
          <a:srcRect b="0" l="0" r="0" t="0"/>
          <a:stretch/>
        </p:blipFill>
        <p:spPr>
          <a:xfrm>
            <a:off x="1724314" y="549298"/>
            <a:ext cx="9040668" cy="5759404"/>
          </a:xfrm>
          <a:prstGeom prst="rect">
            <a:avLst/>
          </a:prstGeom>
          <a:noFill/>
          <a:ln>
            <a:noFill/>
          </a:ln>
        </p:spPr>
      </p:pic>
      <p:sp>
        <p:nvSpPr>
          <p:cNvPr id="249" name="Google Shape;249;p3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IN"/>
              <a:t>‹#›</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pic>
        <p:nvPicPr>
          <p:cNvPr id="254" name="Google Shape;254;p38"/>
          <p:cNvPicPr preferRelativeResize="0"/>
          <p:nvPr/>
        </p:nvPicPr>
        <p:blipFill rotWithShape="1">
          <a:blip r:embed="rId3">
            <a:alphaModFix/>
          </a:blip>
          <a:srcRect b="0" l="0" r="0" t="0"/>
          <a:stretch/>
        </p:blipFill>
        <p:spPr>
          <a:xfrm>
            <a:off x="1998518" y="984250"/>
            <a:ext cx="7772400" cy="5238918"/>
          </a:xfrm>
          <a:prstGeom prst="rect">
            <a:avLst/>
          </a:prstGeom>
          <a:noFill/>
          <a:ln>
            <a:noFill/>
          </a:ln>
        </p:spPr>
      </p:pic>
      <p:sp>
        <p:nvSpPr>
          <p:cNvPr id="255" name="Google Shape;255;p3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IN"/>
              <a:t>‹#›</a:t>
            </a:fld>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pic>
        <p:nvPicPr>
          <p:cNvPr id="260" name="Google Shape;260;p39"/>
          <p:cNvPicPr preferRelativeResize="0"/>
          <p:nvPr/>
        </p:nvPicPr>
        <p:blipFill rotWithShape="1">
          <a:blip r:embed="rId3">
            <a:alphaModFix/>
          </a:blip>
          <a:srcRect b="0" l="0" r="0" t="0"/>
          <a:stretch/>
        </p:blipFill>
        <p:spPr>
          <a:xfrm>
            <a:off x="1454150" y="1073150"/>
            <a:ext cx="7772400" cy="3944679"/>
          </a:xfrm>
          <a:prstGeom prst="rect">
            <a:avLst/>
          </a:prstGeom>
          <a:noFill/>
          <a:ln>
            <a:noFill/>
          </a:ln>
        </p:spPr>
      </p:pic>
      <p:sp>
        <p:nvSpPr>
          <p:cNvPr id="261" name="Google Shape;261;p3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IN"/>
              <a:t>‹#›</a:t>
            </a:fld>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pic>
        <p:nvPicPr>
          <p:cNvPr id="266" name="Google Shape;266;p40"/>
          <p:cNvPicPr preferRelativeResize="0"/>
          <p:nvPr/>
        </p:nvPicPr>
        <p:blipFill rotWithShape="1">
          <a:blip r:embed="rId3">
            <a:alphaModFix/>
          </a:blip>
          <a:srcRect b="0" l="0" r="0" t="0"/>
          <a:stretch/>
        </p:blipFill>
        <p:spPr>
          <a:xfrm>
            <a:off x="1787814" y="626397"/>
            <a:ext cx="8977168" cy="5605205"/>
          </a:xfrm>
          <a:prstGeom prst="rect">
            <a:avLst/>
          </a:prstGeom>
          <a:noFill/>
          <a:ln>
            <a:noFill/>
          </a:ln>
        </p:spPr>
      </p:pic>
      <p:sp>
        <p:nvSpPr>
          <p:cNvPr id="267" name="Google Shape;267;p4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IN"/>
              <a:t>‹#›</a:t>
            </a:fld>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 name="Shape 271"/>
        <p:cNvGrpSpPr/>
        <p:nvPr/>
      </p:nvGrpSpPr>
      <p:grpSpPr>
        <a:xfrm>
          <a:off x="0" y="0"/>
          <a:ext cx="0" cy="0"/>
          <a:chOff x="0" y="0"/>
          <a:chExt cx="0" cy="0"/>
        </a:xfrm>
      </p:grpSpPr>
      <p:pic>
        <p:nvPicPr>
          <p:cNvPr id="272" name="Google Shape;272;p41"/>
          <p:cNvPicPr preferRelativeResize="0"/>
          <p:nvPr/>
        </p:nvPicPr>
        <p:blipFill rotWithShape="1">
          <a:blip r:embed="rId3">
            <a:alphaModFix/>
          </a:blip>
          <a:srcRect b="0" l="0" r="0" t="0"/>
          <a:stretch/>
        </p:blipFill>
        <p:spPr>
          <a:xfrm>
            <a:off x="1695450" y="895350"/>
            <a:ext cx="9388186" cy="5560868"/>
          </a:xfrm>
          <a:prstGeom prst="rect">
            <a:avLst/>
          </a:prstGeom>
          <a:noFill/>
          <a:ln>
            <a:noFill/>
          </a:ln>
        </p:spPr>
      </p:pic>
      <p:sp>
        <p:nvSpPr>
          <p:cNvPr id="273" name="Google Shape;273;p4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IN"/>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15"/>
          <p:cNvSpPr txBox="1"/>
          <p:nvPr/>
        </p:nvSpPr>
        <p:spPr>
          <a:xfrm>
            <a:off x="711926" y="422260"/>
            <a:ext cx="10957560" cy="5693866"/>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i="0" lang="en-IN" sz="2800" u="none" cap="none" strike="noStrike">
                <a:solidFill>
                  <a:schemeClr val="dk1"/>
                </a:solidFill>
                <a:latin typeface="Gill Sans"/>
                <a:ea typeface="Gill Sans"/>
                <a:cs typeface="Gill Sans"/>
                <a:sym typeface="Gill Sans"/>
              </a:rPr>
              <a:t>2. Backward Pass (Backpropagation):</a:t>
            </a:r>
            <a:endParaRPr/>
          </a:p>
          <a:p>
            <a:pPr indent="-177800" lvl="0" marL="0" marR="0" rtl="0" algn="just">
              <a:spcBef>
                <a:spcPts val="0"/>
              </a:spcBef>
              <a:spcAft>
                <a:spcPts val="0"/>
              </a:spcAft>
              <a:buClr>
                <a:schemeClr val="dk1"/>
              </a:buClr>
              <a:buSzPts val="2800"/>
              <a:buFont typeface="Calibri"/>
              <a:buAutoNum type="arabicPeriod"/>
            </a:pPr>
            <a:r>
              <a:rPr b="1" i="0" lang="en-IN" sz="2800" u="none" cap="none" strike="noStrike">
                <a:solidFill>
                  <a:schemeClr val="dk1"/>
                </a:solidFill>
                <a:latin typeface="Gill Sans"/>
                <a:ea typeface="Gill Sans"/>
                <a:cs typeface="Gill Sans"/>
                <a:sym typeface="Gill Sans"/>
              </a:rPr>
              <a:t>Compute Gradient:</a:t>
            </a:r>
            <a:endParaRPr b="0" i="0" sz="2800" u="none" cap="none" strike="noStrike">
              <a:solidFill>
                <a:schemeClr val="dk1"/>
              </a:solidFill>
              <a:latin typeface="Gill Sans"/>
              <a:ea typeface="Gill Sans"/>
              <a:cs typeface="Gill Sans"/>
              <a:sym typeface="Gill Sans"/>
            </a:endParaRPr>
          </a:p>
          <a:p>
            <a:pPr indent="-285750" lvl="1" marL="742950" marR="0" rtl="0" algn="just">
              <a:spcBef>
                <a:spcPts val="0"/>
              </a:spcBef>
              <a:spcAft>
                <a:spcPts val="0"/>
              </a:spcAft>
              <a:buClr>
                <a:schemeClr val="dk1"/>
              </a:buClr>
              <a:buSzPts val="2800"/>
              <a:buFont typeface="Calibri"/>
              <a:buAutoNum type="arabicPeriod"/>
            </a:pPr>
            <a:r>
              <a:rPr b="0" i="0" lang="en-IN" sz="2800" u="none" cap="none" strike="noStrike">
                <a:solidFill>
                  <a:schemeClr val="dk1"/>
                </a:solidFill>
                <a:latin typeface="Gill Sans"/>
                <a:ea typeface="Gill Sans"/>
                <a:cs typeface="Gill Sans"/>
                <a:sym typeface="Gill Sans"/>
              </a:rPr>
              <a:t>Starting from the output layer, calculate the gradient of the loss with respect to the weights and biases using the chain rule of calculus.</a:t>
            </a:r>
            <a:endParaRPr/>
          </a:p>
          <a:p>
            <a:pPr indent="-285750" lvl="1" marL="742950" marR="0" rtl="0" algn="just">
              <a:spcBef>
                <a:spcPts val="0"/>
              </a:spcBef>
              <a:spcAft>
                <a:spcPts val="0"/>
              </a:spcAft>
              <a:buClr>
                <a:schemeClr val="dk1"/>
              </a:buClr>
              <a:buSzPts val="2800"/>
              <a:buFont typeface="Calibri"/>
              <a:buAutoNum type="arabicPeriod"/>
            </a:pPr>
            <a:r>
              <a:rPr b="0" i="0" lang="en-IN" sz="2800" u="none" cap="none" strike="noStrike">
                <a:solidFill>
                  <a:schemeClr val="dk1"/>
                </a:solidFill>
                <a:latin typeface="Gill Sans"/>
                <a:ea typeface="Gill Sans"/>
                <a:cs typeface="Gill Sans"/>
                <a:sym typeface="Gill Sans"/>
              </a:rPr>
              <a:t>Propagate these gradients backward through the network.</a:t>
            </a:r>
            <a:endParaRPr/>
          </a:p>
          <a:p>
            <a:pPr indent="-177800" lvl="0" marL="0" marR="0" rtl="0" algn="just">
              <a:spcBef>
                <a:spcPts val="0"/>
              </a:spcBef>
              <a:spcAft>
                <a:spcPts val="0"/>
              </a:spcAft>
              <a:buClr>
                <a:schemeClr val="dk1"/>
              </a:buClr>
              <a:buSzPts val="2800"/>
              <a:buFont typeface="Calibri"/>
              <a:buAutoNum type="arabicPeriod"/>
            </a:pPr>
            <a:r>
              <a:rPr b="1" i="0" lang="en-IN" sz="2800" u="none" cap="none" strike="noStrike">
                <a:solidFill>
                  <a:schemeClr val="dk1"/>
                </a:solidFill>
                <a:latin typeface="Gill Sans"/>
                <a:ea typeface="Gill Sans"/>
                <a:cs typeface="Gill Sans"/>
                <a:sym typeface="Gill Sans"/>
              </a:rPr>
              <a:t>Update Weights and Biases:</a:t>
            </a:r>
            <a:endParaRPr b="0" i="0" sz="2800" u="none" cap="none" strike="noStrike">
              <a:solidFill>
                <a:schemeClr val="dk1"/>
              </a:solidFill>
              <a:latin typeface="Gill Sans"/>
              <a:ea typeface="Gill Sans"/>
              <a:cs typeface="Gill Sans"/>
              <a:sym typeface="Gill Sans"/>
            </a:endParaRPr>
          </a:p>
          <a:p>
            <a:pPr indent="-285750" lvl="1" marL="742950" marR="0" rtl="0" algn="just">
              <a:spcBef>
                <a:spcPts val="0"/>
              </a:spcBef>
              <a:spcAft>
                <a:spcPts val="0"/>
              </a:spcAft>
              <a:buClr>
                <a:schemeClr val="dk1"/>
              </a:buClr>
              <a:buSzPts val="2800"/>
              <a:buFont typeface="Calibri"/>
              <a:buAutoNum type="arabicPeriod"/>
            </a:pPr>
            <a:r>
              <a:rPr b="0" i="0" lang="en-IN" sz="2800" u="none" cap="none" strike="noStrike">
                <a:solidFill>
                  <a:schemeClr val="dk1"/>
                </a:solidFill>
                <a:latin typeface="Gill Sans"/>
                <a:ea typeface="Gill Sans"/>
                <a:cs typeface="Gill Sans"/>
                <a:sym typeface="Gill Sans"/>
              </a:rPr>
              <a:t>Adjust the weights and biases in the opposite direction of the gradient to minimize the loss.</a:t>
            </a:r>
            <a:endParaRPr/>
          </a:p>
          <a:p>
            <a:pPr indent="-285750" lvl="1" marL="742950" marR="0" rtl="0" algn="just">
              <a:spcBef>
                <a:spcPts val="0"/>
              </a:spcBef>
              <a:spcAft>
                <a:spcPts val="0"/>
              </a:spcAft>
              <a:buClr>
                <a:schemeClr val="dk1"/>
              </a:buClr>
              <a:buSzPts val="2800"/>
              <a:buFont typeface="Calibri"/>
              <a:buAutoNum type="arabicPeriod"/>
            </a:pPr>
            <a:r>
              <a:rPr b="0" i="0" lang="en-IN" sz="2800" u="none" cap="none" strike="noStrike">
                <a:solidFill>
                  <a:schemeClr val="dk1"/>
                </a:solidFill>
                <a:latin typeface="Gill Sans"/>
                <a:ea typeface="Gill Sans"/>
                <a:cs typeface="Gill Sans"/>
                <a:sym typeface="Gill Sans"/>
              </a:rPr>
              <a:t>The update rule typically involves multiplying the gradient by a learning rate and subtracting it from the current weights and biases.</a:t>
            </a:r>
            <a:endParaRPr/>
          </a:p>
          <a:p>
            <a:pPr indent="-177800" lvl="0" marL="0" marR="0" rtl="0" algn="just">
              <a:spcBef>
                <a:spcPts val="0"/>
              </a:spcBef>
              <a:spcAft>
                <a:spcPts val="0"/>
              </a:spcAft>
              <a:buClr>
                <a:schemeClr val="dk1"/>
              </a:buClr>
              <a:buSzPts val="2800"/>
              <a:buFont typeface="Calibri"/>
              <a:buAutoNum type="arabicPeriod"/>
            </a:pPr>
            <a:r>
              <a:rPr b="1" i="0" lang="en-IN" sz="2800" u="none" cap="none" strike="noStrike">
                <a:solidFill>
                  <a:schemeClr val="dk1"/>
                </a:solidFill>
                <a:latin typeface="Gill Sans"/>
                <a:ea typeface="Gill Sans"/>
                <a:cs typeface="Gill Sans"/>
                <a:sym typeface="Gill Sans"/>
              </a:rPr>
              <a:t>Repeat:</a:t>
            </a:r>
            <a:endParaRPr b="0" i="0" sz="2800" u="none" cap="none" strike="noStrike">
              <a:solidFill>
                <a:schemeClr val="dk1"/>
              </a:solidFill>
              <a:latin typeface="Gill Sans"/>
              <a:ea typeface="Gill Sans"/>
              <a:cs typeface="Gill Sans"/>
              <a:sym typeface="Gill Sans"/>
            </a:endParaRPr>
          </a:p>
          <a:p>
            <a:pPr indent="-285750" lvl="1" marL="742950" marR="0" rtl="0" algn="just">
              <a:spcBef>
                <a:spcPts val="0"/>
              </a:spcBef>
              <a:spcAft>
                <a:spcPts val="0"/>
              </a:spcAft>
              <a:buClr>
                <a:schemeClr val="dk1"/>
              </a:buClr>
              <a:buSzPts val="2800"/>
              <a:buFont typeface="Calibri"/>
              <a:buAutoNum type="arabicPeriod"/>
            </a:pPr>
            <a:r>
              <a:rPr b="0" i="0" lang="en-IN" sz="2800" u="none" cap="none" strike="noStrike">
                <a:solidFill>
                  <a:schemeClr val="dk1"/>
                </a:solidFill>
                <a:latin typeface="Gill Sans"/>
                <a:ea typeface="Gill Sans"/>
                <a:cs typeface="Gill Sans"/>
                <a:sym typeface="Gill Sans"/>
              </a:rPr>
              <a:t>Repeat the process for a specified number of iterations (epochs) or until convergence.</a:t>
            </a:r>
            <a:endParaRPr/>
          </a:p>
        </p:txBody>
      </p:sp>
      <p:sp>
        <p:nvSpPr>
          <p:cNvPr id="102" name="Google Shape;102;p1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IN"/>
              <a:t>‹#›</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pic>
        <p:nvPicPr>
          <p:cNvPr id="278" name="Google Shape;278;p42"/>
          <p:cNvPicPr preferRelativeResize="0"/>
          <p:nvPr/>
        </p:nvPicPr>
        <p:blipFill rotWithShape="1">
          <a:blip r:embed="rId3">
            <a:alphaModFix/>
          </a:blip>
          <a:srcRect b="0" l="0" r="0" t="0"/>
          <a:stretch/>
        </p:blipFill>
        <p:spPr>
          <a:xfrm>
            <a:off x="2273300" y="438150"/>
            <a:ext cx="7645400" cy="5981700"/>
          </a:xfrm>
          <a:prstGeom prst="rect">
            <a:avLst/>
          </a:prstGeom>
          <a:noFill/>
          <a:ln>
            <a:noFill/>
          </a:ln>
        </p:spPr>
      </p:pic>
      <p:sp>
        <p:nvSpPr>
          <p:cNvPr id="279" name="Google Shape;279;p4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IN"/>
              <a:t>‹#›</a:t>
            </a:fld>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 name="Shape 283"/>
        <p:cNvGrpSpPr/>
        <p:nvPr/>
      </p:nvGrpSpPr>
      <p:grpSpPr>
        <a:xfrm>
          <a:off x="0" y="0"/>
          <a:ext cx="0" cy="0"/>
          <a:chOff x="0" y="0"/>
          <a:chExt cx="0" cy="0"/>
        </a:xfrm>
      </p:grpSpPr>
      <p:sp>
        <p:nvSpPr>
          <p:cNvPr id="284" name="Google Shape;284;p43"/>
          <p:cNvSpPr txBox="1"/>
          <p:nvPr/>
        </p:nvSpPr>
        <p:spPr>
          <a:xfrm>
            <a:off x="914399" y="335202"/>
            <a:ext cx="10487891" cy="3108543"/>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IN" sz="2800">
                <a:solidFill>
                  <a:schemeClr val="dk1"/>
                </a:solidFill>
                <a:latin typeface="Gill Sans"/>
                <a:ea typeface="Gill Sans"/>
                <a:cs typeface="Gill Sans"/>
                <a:sym typeface="Gill Sans"/>
              </a:rPr>
              <a:t>Once we’ve computed all the new weights, we need to update all the old weights with these new weights. Once the weights are updated, one backpropagation cycle is finished. Now the forward pass is done and the total new error is computed. And based on this newly computed total error the weights are again updated. This goes on until the loss value converges to minima. This way a neural network starts with random values for its weights and finally converges to optimum values.</a:t>
            </a:r>
            <a:endParaRPr sz="2800">
              <a:solidFill>
                <a:schemeClr val="dk1"/>
              </a:solidFill>
              <a:latin typeface="Gill Sans"/>
              <a:ea typeface="Gill Sans"/>
              <a:cs typeface="Gill Sans"/>
              <a:sym typeface="Gill Sans"/>
            </a:endParaRPr>
          </a:p>
        </p:txBody>
      </p:sp>
      <p:sp>
        <p:nvSpPr>
          <p:cNvPr id="285" name="Google Shape;285;p4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IN"/>
              <a:t>‹#›</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16"/>
          <p:cNvSpPr txBox="1"/>
          <p:nvPr>
            <p:ph type="title"/>
          </p:nvPr>
        </p:nvSpPr>
        <p:spPr>
          <a:xfrm>
            <a:off x="547254" y="309707"/>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Gill Sans"/>
              <a:buNone/>
            </a:pPr>
            <a:r>
              <a:rPr lang="en-IN">
                <a:latin typeface="Gill Sans"/>
                <a:ea typeface="Gill Sans"/>
                <a:cs typeface="Gill Sans"/>
                <a:sym typeface="Gill Sans"/>
              </a:rPr>
              <a:t>Example-1</a:t>
            </a:r>
            <a:endParaRPr/>
          </a:p>
        </p:txBody>
      </p:sp>
      <p:pic>
        <p:nvPicPr>
          <p:cNvPr id="108" name="Google Shape;108;p16"/>
          <p:cNvPicPr preferRelativeResize="0"/>
          <p:nvPr>
            <p:ph idx="1" type="body"/>
          </p:nvPr>
        </p:nvPicPr>
        <p:blipFill rotWithShape="1">
          <a:blip r:embed="rId3">
            <a:alphaModFix/>
          </a:blip>
          <a:srcRect b="0" l="0" r="0" t="0"/>
          <a:stretch/>
        </p:blipFill>
        <p:spPr>
          <a:xfrm>
            <a:off x="2265659" y="1644234"/>
            <a:ext cx="9206639" cy="4913023"/>
          </a:xfrm>
          <a:prstGeom prst="rect">
            <a:avLst/>
          </a:prstGeom>
          <a:noFill/>
          <a:ln>
            <a:noFill/>
          </a:ln>
        </p:spPr>
      </p:pic>
      <p:sp>
        <p:nvSpPr>
          <p:cNvPr id="109" name="Google Shape;109;p16"/>
          <p:cNvSpPr txBox="1"/>
          <p:nvPr/>
        </p:nvSpPr>
        <p:spPr>
          <a:xfrm>
            <a:off x="3463635" y="427741"/>
            <a:ext cx="8437419" cy="1323439"/>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0" i="0" lang="en-IN" sz="2000" u="none" cap="none" strike="noStrike">
                <a:solidFill>
                  <a:schemeClr val="dk1"/>
                </a:solidFill>
                <a:latin typeface="Calibri"/>
                <a:ea typeface="Calibri"/>
                <a:cs typeface="Calibri"/>
                <a:sym typeface="Calibri"/>
              </a:rPr>
              <a:t>There are two units in the Input Layer, two units in the Hidden Layer and two units in the Output Layer. The w1,w2,w2,…,w8 represent the respective weights. b1 and b2 are the biases for Hidden Layer and Output Layer, respectively.</a:t>
            </a:r>
            <a:endParaRPr b="0" i="0" sz="2000" u="none" cap="none" strike="noStrike">
              <a:solidFill>
                <a:schemeClr val="dk1"/>
              </a:solidFill>
              <a:latin typeface="Calibri"/>
              <a:ea typeface="Calibri"/>
              <a:cs typeface="Calibri"/>
              <a:sym typeface="Calibri"/>
            </a:endParaRPr>
          </a:p>
        </p:txBody>
      </p:sp>
      <p:sp>
        <p:nvSpPr>
          <p:cNvPr id="110" name="Google Shape;110;p1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IN"/>
              <a:t>‹#›</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pic>
        <p:nvPicPr>
          <p:cNvPr id="115" name="Google Shape;115;p17"/>
          <p:cNvPicPr preferRelativeResize="0"/>
          <p:nvPr/>
        </p:nvPicPr>
        <p:blipFill rotWithShape="1">
          <a:blip r:embed="rId3">
            <a:alphaModFix/>
          </a:blip>
          <a:srcRect b="0" l="0" r="0" t="0"/>
          <a:stretch/>
        </p:blipFill>
        <p:spPr>
          <a:xfrm>
            <a:off x="1976005" y="1304698"/>
            <a:ext cx="7772400" cy="3157105"/>
          </a:xfrm>
          <a:prstGeom prst="rect">
            <a:avLst/>
          </a:prstGeom>
          <a:noFill/>
          <a:ln>
            <a:noFill/>
          </a:ln>
        </p:spPr>
      </p:pic>
      <p:sp>
        <p:nvSpPr>
          <p:cNvPr id="116" name="Google Shape;116;p17"/>
          <p:cNvSpPr txBox="1"/>
          <p:nvPr/>
        </p:nvSpPr>
        <p:spPr>
          <a:xfrm>
            <a:off x="858981" y="104369"/>
            <a:ext cx="10238510" cy="1200329"/>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0" i="0" lang="en-IN" sz="2400" u="none" cap="none" strike="noStrike">
                <a:solidFill>
                  <a:schemeClr val="dk1"/>
                </a:solidFill>
                <a:latin typeface="Gill Sans"/>
                <a:ea typeface="Gill Sans"/>
                <a:cs typeface="Gill Sans"/>
                <a:sym typeface="Gill Sans"/>
              </a:rPr>
              <a:t>we’ll be passing two inputs i1 and i2, and perform a forward pass to compute total error and then a backward pass to distribute the error inside the network and update weights accordingly.</a:t>
            </a:r>
            <a:endParaRPr b="0" i="0" sz="2400" u="none" cap="none" strike="noStrike">
              <a:solidFill>
                <a:schemeClr val="dk1"/>
              </a:solidFill>
              <a:latin typeface="Gill Sans"/>
              <a:ea typeface="Gill Sans"/>
              <a:cs typeface="Gill Sans"/>
              <a:sym typeface="Gill Sans"/>
            </a:endParaRPr>
          </a:p>
        </p:txBody>
      </p:sp>
      <p:sp>
        <p:nvSpPr>
          <p:cNvPr id="117" name="Google Shape;117;p17"/>
          <p:cNvSpPr txBox="1"/>
          <p:nvPr/>
        </p:nvSpPr>
        <p:spPr>
          <a:xfrm>
            <a:off x="1551709" y="4399140"/>
            <a:ext cx="10141527" cy="2308324"/>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0" i="0" lang="en-IN" sz="2400" u="none" cap="none" strike="noStrike">
                <a:solidFill>
                  <a:schemeClr val="dk1"/>
                </a:solidFill>
                <a:latin typeface="Gill Sans"/>
                <a:ea typeface="Gill Sans"/>
                <a:cs typeface="Gill Sans"/>
                <a:sym typeface="Gill Sans"/>
              </a:rPr>
              <a:t>Inside a unit, two operations happen (i) computation of weighted sum and (ii) squashing of the weighted sum using an activation function. The result from the activation function becomes an input to the next layer (until the next layer is an Output Layer). In this example, we’ll be using the Sigmoid function (Logistic function) as the activation function. The Sigmoid function basically takes an input and squashes the value between 0 and +1</a:t>
            </a:r>
            <a:r>
              <a:rPr b="0" i="0" lang="en-IN" sz="1800" u="none" cap="none" strike="noStrike">
                <a:solidFill>
                  <a:schemeClr val="dk1"/>
                </a:solidFill>
                <a:latin typeface="Gill Sans"/>
                <a:ea typeface="Gill Sans"/>
                <a:cs typeface="Gill Sans"/>
                <a:sym typeface="Gill Sans"/>
              </a:rPr>
              <a:t>.</a:t>
            </a:r>
            <a:endParaRPr b="0" i="0" sz="1800" u="none" cap="none" strike="noStrike">
              <a:solidFill>
                <a:schemeClr val="dk1"/>
              </a:solidFill>
              <a:latin typeface="Gill Sans"/>
              <a:ea typeface="Gill Sans"/>
              <a:cs typeface="Gill Sans"/>
              <a:sym typeface="Gill Sans"/>
            </a:endParaRPr>
          </a:p>
        </p:txBody>
      </p:sp>
      <p:sp>
        <p:nvSpPr>
          <p:cNvPr id="118" name="Google Shape;118;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IN"/>
              <a:t>‹#›</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1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Gill Sans"/>
              <a:buNone/>
            </a:pPr>
            <a:r>
              <a:rPr b="1" lang="en-IN">
                <a:latin typeface="Gill Sans"/>
                <a:ea typeface="Gill Sans"/>
                <a:cs typeface="Gill Sans"/>
                <a:sym typeface="Gill Sans"/>
              </a:rPr>
              <a:t>The Forward Pass</a:t>
            </a:r>
            <a:br>
              <a:rPr b="1" lang="en-IN"/>
            </a:br>
            <a:endParaRPr/>
          </a:p>
        </p:txBody>
      </p:sp>
      <p:sp>
        <p:nvSpPr>
          <p:cNvPr id="124" name="Google Shape;124;p1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just">
              <a:lnSpc>
                <a:spcPct val="90000"/>
              </a:lnSpc>
              <a:spcBef>
                <a:spcPts val="0"/>
              </a:spcBef>
              <a:spcAft>
                <a:spcPts val="0"/>
              </a:spcAft>
              <a:buClr>
                <a:schemeClr val="dk1"/>
              </a:buClr>
              <a:buSzPts val="2800"/>
              <a:buChar char="•"/>
            </a:pPr>
            <a:r>
              <a:rPr lang="en-IN">
                <a:latin typeface="Gill Sans"/>
                <a:ea typeface="Gill Sans"/>
                <a:cs typeface="Gill Sans"/>
                <a:sym typeface="Gill Sans"/>
              </a:rPr>
              <a:t>Compute weighted sum and process the sum through an activation function. The outcome of the activation function determines if that particular unit should activate or become insignificant.</a:t>
            </a:r>
            <a:endParaRPr>
              <a:latin typeface="Gill Sans"/>
              <a:ea typeface="Gill Sans"/>
              <a:cs typeface="Gill Sans"/>
              <a:sym typeface="Gill Sans"/>
            </a:endParaRPr>
          </a:p>
        </p:txBody>
      </p:sp>
      <p:pic>
        <p:nvPicPr>
          <p:cNvPr id="125" name="Google Shape;125;p18"/>
          <p:cNvPicPr preferRelativeResize="0"/>
          <p:nvPr/>
        </p:nvPicPr>
        <p:blipFill rotWithShape="1">
          <a:blip r:embed="rId3">
            <a:alphaModFix/>
          </a:blip>
          <a:srcRect b="0" l="0" r="0" t="0"/>
          <a:stretch/>
        </p:blipFill>
        <p:spPr>
          <a:xfrm>
            <a:off x="2607541" y="3162630"/>
            <a:ext cx="7772400" cy="3149270"/>
          </a:xfrm>
          <a:prstGeom prst="rect">
            <a:avLst/>
          </a:prstGeom>
          <a:noFill/>
          <a:ln>
            <a:noFill/>
          </a:ln>
        </p:spPr>
      </p:pic>
      <p:sp>
        <p:nvSpPr>
          <p:cNvPr id="126" name="Google Shape;126;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IN"/>
              <a:t>‹#›</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19"/>
          <p:cNvSpPr txBox="1"/>
          <p:nvPr/>
        </p:nvSpPr>
        <p:spPr>
          <a:xfrm>
            <a:off x="1136072" y="612109"/>
            <a:ext cx="9836727" cy="12003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IN" sz="2400" u="none" cap="none" strike="noStrike">
                <a:solidFill>
                  <a:schemeClr val="dk1"/>
                </a:solidFill>
                <a:latin typeface="Gill Sans"/>
                <a:ea typeface="Gill Sans"/>
                <a:cs typeface="Gill Sans"/>
                <a:sym typeface="Gill Sans"/>
              </a:rPr>
              <a:t>Now we pass this weighted sum through the logistic function (sigmoid function) so as to squash the weighted sum into the range (0 and +1). The logistic function is an activation function for our  neural network.</a:t>
            </a:r>
            <a:endParaRPr sz="2400">
              <a:solidFill>
                <a:schemeClr val="dk1"/>
              </a:solidFill>
              <a:latin typeface="Gill Sans"/>
              <a:ea typeface="Gill Sans"/>
              <a:cs typeface="Gill Sans"/>
              <a:sym typeface="Gill Sans"/>
            </a:endParaRPr>
          </a:p>
        </p:txBody>
      </p:sp>
      <p:pic>
        <p:nvPicPr>
          <p:cNvPr id="132" name="Google Shape;132;p19"/>
          <p:cNvPicPr preferRelativeResize="0"/>
          <p:nvPr/>
        </p:nvPicPr>
        <p:blipFill rotWithShape="1">
          <a:blip r:embed="rId3">
            <a:alphaModFix/>
          </a:blip>
          <a:srcRect b="0" l="0" r="0" t="0"/>
          <a:stretch/>
        </p:blipFill>
        <p:spPr>
          <a:xfrm>
            <a:off x="3180195" y="2368550"/>
            <a:ext cx="5499100" cy="2120900"/>
          </a:xfrm>
          <a:prstGeom prst="rect">
            <a:avLst/>
          </a:prstGeom>
          <a:noFill/>
          <a:ln>
            <a:noFill/>
          </a:ln>
        </p:spPr>
      </p:pic>
      <p:sp>
        <p:nvSpPr>
          <p:cNvPr id="133" name="Google Shape;133;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IN"/>
              <a:t>‹#›</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pic>
        <p:nvPicPr>
          <p:cNvPr id="138" name="Google Shape;138;p20"/>
          <p:cNvPicPr preferRelativeResize="0"/>
          <p:nvPr/>
        </p:nvPicPr>
        <p:blipFill rotWithShape="1">
          <a:blip r:embed="rId3">
            <a:alphaModFix/>
          </a:blip>
          <a:srcRect b="0" l="0" r="0" t="0"/>
          <a:stretch/>
        </p:blipFill>
        <p:spPr>
          <a:xfrm>
            <a:off x="1689100" y="1282700"/>
            <a:ext cx="8887288" cy="4328391"/>
          </a:xfrm>
          <a:prstGeom prst="rect">
            <a:avLst/>
          </a:prstGeom>
          <a:noFill/>
          <a:ln>
            <a:noFill/>
          </a:ln>
        </p:spPr>
      </p:pic>
      <p:sp>
        <p:nvSpPr>
          <p:cNvPr id="139" name="Google Shape;139;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IN"/>
              <a:t>‹#›</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pic>
        <p:nvPicPr>
          <p:cNvPr id="144" name="Google Shape;144;p21"/>
          <p:cNvPicPr preferRelativeResize="0"/>
          <p:nvPr/>
        </p:nvPicPr>
        <p:blipFill rotWithShape="1">
          <a:blip r:embed="rId3">
            <a:alphaModFix/>
          </a:blip>
          <a:srcRect b="0" l="0" r="0" t="0"/>
          <a:stretch/>
        </p:blipFill>
        <p:spPr>
          <a:xfrm>
            <a:off x="1466849" y="927099"/>
            <a:ext cx="9270423" cy="5010351"/>
          </a:xfrm>
          <a:prstGeom prst="rect">
            <a:avLst/>
          </a:prstGeom>
          <a:noFill/>
          <a:ln>
            <a:noFill/>
          </a:ln>
        </p:spPr>
      </p:pic>
      <p:sp>
        <p:nvSpPr>
          <p:cNvPr id="145" name="Google Shape;145;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IN"/>
              <a:t>‹#›</a:t>
            </a:fld>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