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804" r:id="rId4"/>
    <p:sldId id="264" r:id="rId5"/>
    <p:sldId id="805" r:id="rId6"/>
    <p:sldId id="806" r:id="rId7"/>
    <p:sldId id="267" r:id="rId8"/>
    <p:sldId id="268" r:id="rId9"/>
    <p:sldId id="269" r:id="rId10"/>
    <p:sldId id="802" r:id="rId11"/>
    <p:sldId id="803" r:id="rId12"/>
    <p:sldId id="271" r:id="rId13"/>
    <p:sldId id="270" r:id="rId14"/>
    <p:sldId id="272" r:id="rId15"/>
    <p:sldId id="273" r:id="rId16"/>
    <p:sldId id="274" r:id="rId17"/>
    <p:sldId id="275" r:id="rId18"/>
    <p:sldId id="276" r:id="rId19"/>
    <p:sldId id="27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10"/>
    <p:restoredTop sz="95794"/>
  </p:normalViewPr>
  <p:slideViewPr>
    <p:cSldViewPr snapToGrid="0">
      <p:cViewPr varScale="1">
        <p:scale>
          <a:sx n="112" d="100"/>
          <a:sy n="112" d="100"/>
        </p:scale>
        <p:origin x="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FAFC-E3C4-8E72-3BD9-B16C15BAAF7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14CC293-0635-7664-49B7-5EF107C7B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93A067-750F-14A7-530C-39D5EB1CDE0A}"/>
              </a:ext>
            </a:extLst>
          </p:cNvPr>
          <p:cNvSpPr>
            <a:spLocks noGrp="1"/>
          </p:cNvSpPr>
          <p:nvPr>
            <p:ph type="dt" sz="half" idx="10"/>
          </p:nvPr>
        </p:nvSpPr>
        <p:spPr/>
        <p:txBody>
          <a:bodyPr/>
          <a:lstStyle/>
          <a:p>
            <a:fld id="{71BB76FC-BD41-9444-BD4C-90F2B807C702}" type="datetimeFigureOut">
              <a:rPr lang="en-US" smtClean="0"/>
              <a:t>1/8/25</a:t>
            </a:fld>
            <a:endParaRPr lang="en-US"/>
          </a:p>
        </p:txBody>
      </p:sp>
      <p:sp>
        <p:nvSpPr>
          <p:cNvPr id="5" name="Footer Placeholder 4">
            <a:extLst>
              <a:ext uri="{FF2B5EF4-FFF2-40B4-BE49-F238E27FC236}">
                <a16:creationId xmlns:a16="http://schemas.microsoft.com/office/drawing/2014/main" id="{E737A134-BDA5-1062-C414-2CE128F21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CB5AD-F502-D489-74B0-78BA23D7B100}"/>
              </a:ext>
            </a:extLst>
          </p:cNvPr>
          <p:cNvSpPr>
            <a:spLocks noGrp="1"/>
          </p:cNvSpPr>
          <p:nvPr>
            <p:ph type="sldNum" sz="quarter" idx="12"/>
          </p:nvPr>
        </p:nvSpPr>
        <p:spPr/>
        <p:txBody>
          <a:bodyPr/>
          <a:lstStyle/>
          <a:p>
            <a:fld id="{D374D717-10CE-4D46-8C00-D0A570E9EF8C}" type="slidenum">
              <a:rPr lang="en-US" smtClean="0"/>
              <a:t>‹#›</a:t>
            </a:fld>
            <a:endParaRPr lang="en-US"/>
          </a:p>
        </p:txBody>
      </p:sp>
    </p:spTree>
    <p:extLst>
      <p:ext uri="{BB962C8B-B14F-4D97-AF65-F5344CB8AC3E}">
        <p14:creationId xmlns:p14="http://schemas.microsoft.com/office/powerpoint/2010/main" val="10042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95A9-0B78-2B54-75AA-AC79F5F76CB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C2A7D60-19A4-AB44-1F21-5D18A995F0D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D53100-FC79-C47E-1463-28B95F9C877B}"/>
              </a:ext>
            </a:extLst>
          </p:cNvPr>
          <p:cNvSpPr>
            <a:spLocks noGrp="1"/>
          </p:cNvSpPr>
          <p:nvPr>
            <p:ph type="dt" sz="half" idx="10"/>
          </p:nvPr>
        </p:nvSpPr>
        <p:spPr/>
        <p:txBody>
          <a:bodyPr/>
          <a:lstStyle/>
          <a:p>
            <a:fld id="{71BB76FC-BD41-9444-BD4C-90F2B807C702}" type="datetimeFigureOut">
              <a:rPr lang="en-US" smtClean="0"/>
              <a:t>1/8/25</a:t>
            </a:fld>
            <a:endParaRPr lang="en-US"/>
          </a:p>
        </p:txBody>
      </p:sp>
      <p:sp>
        <p:nvSpPr>
          <p:cNvPr id="5" name="Footer Placeholder 4">
            <a:extLst>
              <a:ext uri="{FF2B5EF4-FFF2-40B4-BE49-F238E27FC236}">
                <a16:creationId xmlns:a16="http://schemas.microsoft.com/office/drawing/2014/main" id="{D6961D9E-52B0-0EEF-1E7B-116E4CF58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92C10-3AD0-A3EB-9AAB-845E5BCA6809}"/>
              </a:ext>
            </a:extLst>
          </p:cNvPr>
          <p:cNvSpPr>
            <a:spLocks noGrp="1"/>
          </p:cNvSpPr>
          <p:nvPr>
            <p:ph type="sldNum" sz="quarter" idx="12"/>
          </p:nvPr>
        </p:nvSpPr>
        <p:spPr/>
        <p:txBody>
          <a:bodyPr/>
          <a:lstStyle/>
          <a:p>
            <a:fld id="{D374D717-10CE-4D46-8C00-D0A570E9EF8C}" type="slidenum">
              <a:rPr lang="en-US" smtClean="0"/>
              <a:t>‹#›</a:t>
            </a:fld>
            <a:endParaRPr lang="en-US"/>
          </a:p>
        </p:txBody>
      </p:sp>
    </p:spTree>
    <p:extLst>
      <p:ext uri="{BB962C8B-B14F-4D97-AF65-F5344CB8AC3E}">
        <p14:creationId xmlns:p14="http://schemas.microsoft.com/office/powerpoint/2010/main" val="355349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D8608-E924-C14E-402A-0D2B08ED95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BAB510-27A9-BBD5-1A49-87EF16A5CCC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15B101-B1BC-D2CA-9B16-DE45B29FC5C8}"/>
              </a:ext>
            </a:extLst>
          </p:cNvPr>
          <p:cNvSpPr>
            <a:spLocks noGrp="1"/>
          </p:cNvSpPr>
          <p:nvPr>
            <p:ph type="dt" sz="half" idx="10"/>
          </p:nvPr>
        </p:nvSpPr>
        <p:spPr/>
        <p:txBody>
          <a:bodyPr/>
          <a:lstStyle/>
          <a:p>
            <a:fld id="{71BB76FC-BD41-9444-BD4C-90F2B807C702}" type="datetimeFigureOut">
              <a:rPr lang="en-US" smtClean="0"/>
              <a:t>1/8/25</a:t>
            </a:fld>
            <a:endParaRPr lang="en-US"/>
          </a:p>
        </p:txBody>
      </p:sp>
      <p:sp>
        <p:nvSpPr>
          <p:cNvPr id="5" name="Footer Placeholder 4">
            <a:extLst>
              <a:ext uri="{FF2B5EF4-FFF2-40B4-BE49-F238E27FC236}">
                <a16:creationId xmlns:a16="http://schemas.microsoft.com/office/drawing/2014/main" id="{40D1C0D6-2D84-6CD7-D64A-A94930E9C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07283-5FFC-8EB1-D352-A7B72B30092E}"/>
              </a:ext>
            </a:extLst>
          </p:cNvPr>
          <p:cNvSpPr>
            <a:spLocks noGrp="1"/>
          </p:cNvSpPr>
          <p:nvPr>
            <p:ph type="sldNum" sz="quarter" idx="12"/>
          </p:nvPr>
        </p:nvSpPr>
        <p:spPr/>
        <p:txBody>
          <a:bodyPr/>
          <a:lstStyle/>
          <a:p>
            <a:fld id="{D374D717-10CE-4D46-8C00-D0A570E9EF8C}" type="slidenum">
              <a:rPr lang="en-US" smtClean="0"/>
              <a:t>‹#›</a:t>
            </a:fld>
            <a:endParaRPr lang="en-US"/>
          </a:p>
        </p:txBody>
      </p:sp>
    </p:spTree>
    <p:extLst>
      <p:ext uri="{BB962C8B-B14F-4D97-AF65-F5344CB8AC3E}">
        <p14:creationId xmlns:p14="http://schemas.microsoft.com/office/powerpoint/2010/main" val="252356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92C6-76E7-FD4D-8335-E0E1FEA7032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8AD100-0E7F-1EFB-B66B-EE1A41C96E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3B64F9-2A24-025F-9505-5ECD36636A10}"/>
              </a:ext>
            </a:extLst>
          </p:cNvPr>
          <p:cNvSpPr>
            <a:spLocks noGrp="1"/>
          </p:cNvSpPr>
          <p:nvPr>
            <p:ph type="dt" sz="half" idx="10"/>
          </p:nvPr>
        </p:nvSpPr>
        <p:spPr/>
        <p:txBody>
          <a:bodyPr/>
          <a:lstStyle/>
          <a:p>
            <a:fld id="{71BB76FC-BD41-9444-BD4C-90F2B807C702}" type="datetimeFigureOut">
              <a:rPr lang="en-US" smtClean="0"/>
              <a:t>1/8/25</a:t>
            </a:fld>
            <a:endParaRPr lang="en-US"/>
          </a:p>
        </p:txBody>
      </p:sp>
      <p:sp>
        <p:nvSpPr>
          <p:cNvPr id="5" name="Footer Placeholder 4">
            <a:extLst>
              <a:ext uri="{FF2B5EF4-FFF2-40B4-BE49-F238E27FC236}">
                <a16:creationId xmlns:a16="http://schemas.microsoft.com/office/drawing/2014/main" id="{7FA004E9-4280-763B-A42F-9E0FC84C7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45C81-2587-B941-588A-3B841DAEB714}"/>
              </a:ext>
            </a:extLst>
          </p:cNvPr>
          <p:cNvSpPr>
            <a:spLocks noGrp="1"/>
          </p:cNvSpPr>
          <p:nvPr>
            <p:ph type="sldNum" sz="quarter" idx="12"/>
          </p:nvPr>
        </p:nvSpPr>
        <p:spPr/>
        <p:txBody>
          <a:bodyPr/>
          <a:lstStyle/>
          <a:p>
            <a:fld id="{D374D717-10CE-4D46-8C00-D0A570E9EF8C}" type="slidenum">
              <a:rPr lang="en-US" smtClean="0"/>
              <a:t>‹#›</a:t>
            </a:fld>
            <a:endParaRPr lang="en-US"/>
          </a:p>
        </p:txBody>
      </p:sp>
    </p:spTree>
    <p:extLst>
      <p:ext uri="{BB962C8B-B14F-4D97-AF65-F5344CB8AC3E}">
        <p14:creationId xmlns:p14="http://schemas.microsoft.com/office/powerpoint/2010/main" val="425976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8BCE-6814-164E-0578-C98CB2397D7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FC48C03-421F-603E-192E-7283D3DE3A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5E0E51-78C0-E175-4770-2156A57ADABA}"/>
              </a:ext>
            </a:extLst>
          </p:cNvPr>
          <p:cNvSpPr>
            <a:spLocks noGrp="1"/>
          </p:cNvSpPr>
          <p:nvPr>
            <p:ph type="dt" sz="half" idx="10"/>
          </p:nvPr>
        </p:nvSpPr>
        <p:spPr/>
        <p:txBody>
          <a:bodyPr/>
          <a:lstStyle/>
          <a:p>
            <a:fld id="{71BB76FC-BD41-9444-BD4C-90F2B807C702}" type="datetimeFigureOut">
              <a:rPr lang="en-US" smtClean="0"/>
              <a:t>1/8/25</a:t>
            </a:fld>
            <a:endParaRPr lang="en-US"/>
          </a:p>
        </p:txBody>
      </p:sp>
      <p:sp>
        <p:nvSpPr>
          <p:cNvPr id="5" name="Footer Placeholder 4">
            <a:extLst>
              <a:ext uri="{FF2B5EF4-FFF2-40B4-BE49-F238E27FC236}">
                <a16:creationId xmlns:a16="http://schemas.microsoft.com/office/drawing/2014/main" id="{BF071FA8-2253-383B-4A07-7D9C49E42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11D5A-6FD8-67B9-241F-93B96CA87F97}"/>
              </a:ext>
            </a:extLst>
          </p:cNvPr>
          <p:cNvSpPr>
            <a:spLocks noGrp="1"/>
          </p:cNvSpPr>
          <p:nvPr>
            <p:ph type="sldNum" sz="quarter" idx="12"/>
          </p:nvPr>
        </p:nvSpPr>
        <p:spPr/>
        <p:txBody>
          <a:bodyPr/>
          <a:lstStyle/>
          <a:p>
            <a:fld id="{D374D717-10CE-4D46-8C00-D0A570E9EF8C}" type="slidenum">
              <a:rPr lang="en-US" smtClean="0"/>
              <a:t>‹#›</a:t>
            </a:fld>
            <a:endParaRPr lang="en-US"/>
          </a:p>
        </p:txBody>
      </p:sp>
    </p:spTree>
    <p:extLst>
      <p:ext uri="{BB962C8B-B14F-4D97-AF65-F5344CB8AC3E}">
        <p14:creationId xmlns:p14="http://schemas.microsoft.com/office/powerpoint/2010/main" val="188516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8E5D-AC25-6AA0-3C4B-0DA07B7013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FEA68B-D396-86E1-1E13-0810A8F74C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E84AF8C-4908-6A02-206B-73D9D2025E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EF1B36F-3329-9FF3-3CAC-0FCAD684504B}"/>
              </a:ext>
            </a:extLst>
          </p:cNvPr>
          <p:cNvSpPr>
            <a:spLocks noGrp="1"/>
          </p:cNvSpPr>
          <p:nvPr>
            <p:ph type="dt" sz="half" idx="10"/>
          </p:nvPr>
        </p:nvSpPr>
        <p:spPr/>
        <p:txBody>
          <a:bodyPr/>
          <a:lstStyle/>
          <a:p>
            <a:fld id="{71BB76FC-BD41-9444-BD4C-90F2B807C702}" type="datetimeFigureOut">
              <a:rPr lang="en-US" smtClean="0"/>
              <a:t>1/8/25</a:t>
            </a:fld>
            <a:endParaRPr lang="en-US"/>
          </a:p>
        </p:txBody>
      </p:sp>
      <p:sp>
        <p:nvSpPr>
          <p:cNvPr id="6" name="Footer Placeholder 5">
            <a:extLst>
              <a:ext uri="{FF2B5EF4-FFF2-40B4-BE49-F238E27FC236}">
                <a16:creationId xmlns:a16="http://schemas.microsoft.com/office/drawing/2014/main" id="{72080351-AC65-832D-6CF3-8BC951F1E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8CAD2-98E8-057A-ECD4-7F2C1358FF56}"/>
              </a:ext>
            </a:extLst>
          </p:cNvPr>
          <p:cNvSpPr>
            <a:spLocks noGrp="1"/>
          </p:cNvSpPr>
          <p:nvPr>
            <p:ph type="sldNum" sz="quarter" idx="12"/>
          </p:nvPr>
        </p:nvSpPr>
        <p:spPr/>
        <p:txBody>
          <a:bodyPr/>
          <a:lstStyle/>
          <a:p>
            <a:fld id="{D374D717-10CE-4D46-8C00-D0A570E9EF8C}" type="slidenum">
              <a:rPr lang="en-US" smtClean="0"/>
              <a:t>‹#›</a:t>
            </a:fld>
            <a:endParaRPr lang="en-US"/>
          </a:p>
        </p:txBody>
      </p:sp>
    </p:spTree>
    <p:extLst>
      <p:ext uri="{BB962C8B-B14F-4D97-AF65-F5344CB8AC3E}">
        <p14:creationId xmlns:p14="http://schemas.microsoft.com/office/powerpoint/2010/main" val="334421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4F10-06AD-4F80-A9BF-88564F091C1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14254D-8947-02CA-213F-E12E51CB8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DD96E4-4421-3E82-AD39-9F89F999B2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BA2C45B-1FC7-ADF0-F1D4-3BBB0A2A0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649BFF-4999-A492-8657-03CAC898F3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F4543C2-18E0-09E7-A327-3DB25DD429CA}"/>
              </a:ext>
            </a:extLst>
          </p:cNvPr>
          <p:cNvSpPr>
            <a:spLocks noGrp="1"/>
          </p:cNvSpPr>
          <p:nvPr>
            <p:ph type="dt" sz="half" idx="10"/>
          </p:nvPr>
        </p:nvSpPr>
        <p:spPr/>
        <p:txBody>
          <a:bodyPr/>
          <a:lstStyle/>
          <a:p>
            <a:fld id="{71BB76FC-BD41-9444-BD4C-90F2B807C702}" type="datetimeFigureOut">
              <a:rPr lang="en-US" smtClean="0"/>
              <a:t>1/8/25</a:t>
            </a:fld>
            <a:endParaRPr lang="en-US"/>
          </a:p>
        </p:txBody>
      </p:sp>
      <p:sp>
        <p:nvSpPr>
          <p:cNvPr id="8" name="Footer Placeholder 7">
            <a:extLst>
              <a:ext uri="{FF2B5EF4-FFF2-40B4-BE49-F238E27FC236}">
                <a16:creationId xmlns:a16="http://schemas.microsoft.com/office/drawing/2014/main" id="{512DEC3F-26F3-108B-2331-7F760E1EBA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F4D017-0D8F-D4B4-E48C-CFF9D4B33FA5}"/>
              </a:ext>
            </a:extLst>
          </p:cNvPr>
          <p:cNvSpPr>
            <a:spLocks noGrp="1"/>
          </p:cNvSpPr>
          <p:nvPr>
            <p:ph type="sldNum" sz="quarter" idx="12"/>
          </p:nvPr>
        </p:nvSpPr>
        <p:spPr/>
        <p:txBody>
          <a:bodyPr/>
          <a:lstStyle/>
          <a:p>
            <a:fld id="{D374D717-10CE-4D46-8C00-D0A570E9EF8C}" type="slidenum">
              <a:rPr lang="en-US" smtClean="0"/>
              <a:t>‹#›</a:t>
            </a:fld>
            <a:endParaRPr lang="en-US"/>
          </a:p>
        </p:txBody>
      </p:sp>
    </p:spTree>
    <p:extLst>
      <p:ext uri="{BB962C8B-B14F-4D97-AF65-F5344CB8AC3E}">
        <p14:creationId xmlns:p14="http://schemas.microsoft.com/office/powerpoint/2010/main" val="166447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8CBF-03FE-0A23-3CF8-16A8C068C3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D83AD86-D1CD-06DD-2FCD-F3620BB633D3}"/>
              </a:ext>
            </a:extLst>
          </p:cNvPr>
          <p:cNvSpPr>
            <a:spLocks noGrp="1"/>
          </p:cNvSpPr>
          <p:nvPr>
            <p:ph type="dt" sz="half" idx="10"/>
          </p:nvPr>
        </p:nvSpPr>
        <p:spPr/>
        <p:txBody>
          <a:bodyPr/>
          <a:lstStyle/>
          <a:p>
            <a:fld id="{71BB76FC-BD41-9444-BD4C-90F2B807C702}" type="datetimeFigureOut">
              <a:rPr lang="en-US" smtClean="0"/>
              <a:t>1/8/25</a:t>
            </a:fld>
            <a:endParaRPr lang="en-US"/>
          </a:p>
        </p:txBody>
      </p:sp>
      <p:sp>
        <p:nvSpPr>
          <p:cNvPr id="4" name="Footer Placeholder 3">
            <a:extLst>
              <a:ext uri="{FF2B5EF4-FFF2-40B4-BE49-F238E27FC236}">
                <a16:creationId xmlns:a16="http://schemas.microsoft.com/office/drawing/2014/main" id="{A2A06AD3-2DEC-E879-402F-038B09ED6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513915-CCFA-1648-CA23-ABC533B65457}"/>
              </a:ext>
            </a:extLst>
          </p:cNvPr>
          <p:cNvSpPr>
            <a:spLocks noGrp="1"/>
          </p:cNvSpPr>
          <p:nvPr>
            <p:ph type="sldNum" sz="quarter" idx="12"/>
          </p:nvPr>
        </p:nvSpPr>
        <p:spPr/>
        <p:txBody>
          <a:bodyPr/>
          <a:lstStyle/>
          <a:p>
            <a:fld id="{D374D717-10CE-4D46-8C00-D0A570E9EF8C}" type="slidenum">
              <a:rPr lang="en-US" smtClean="0"/>
              <a:t>‹#›</a:t>
            </a:fld>
            <a:endParaRPr lang="en-US"/>
          </a:p>
        </p:txBody>
      </p:sp>
    </p:spTree>
    <p:extLst>
      <p:ext uri="{BB962C8B-B14F-4D97-AF65-F5344CB8AC3E}">
        <p14:creationId xmlns:p14="http://schemas.microsoft.com/office/powerpoint/2010/main" val="33716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8C252-DA57-F45B-6DB1-A44E7D8748B8}"/>
              </a:ext>
            </a:extLst>
          </p:cNvPr>
          <p:cNvSpPr>
            <a:spLocks noGrp="1"/>
          </p:cNvSpPr>
          <p:nvPr>
            <p:ph type="dt" sz="half" idx="10"/>
          </p:nvPr>
        </p:nvSpPr>
        <p:spPr/>
        <p:txBody>
          <a:bodyPr/>
          <a:lstStyle/>
          <a:p>
            <a:fld id="{71BB76FC-BD41-9444-BD4C-90F2B807C702}" type="datetimeFigureOut">
              <a:rPr lang="en-US" smtClean="0"/>
              <a:t>1/8/25</a:t>
            </a:fld>
            <a:endParaRPr lang="en-US"/>
          </a:p>
        </p:txBody>
      </p:sp>
      <p:sp>
        <p:nvSpPr>
          <p:cNvPr id="3" name="Footer Placeholder 2">
            <a:extLst>
              <a:ext uri="{FF2B5EF4-FFF2-40B4-BE49-F238E27FC236}">
                <a16:creationId xmlns:a16="http://schemas.microsoft.com/office/drawing/2014/main" id="{7FCEE4BB-3882-7D98-E9D4-B59DF7BD56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E78809-8763-DF8F-37D3-0C4F17501A17}"/>
              </a:ext>
            </a:extLst>
          </p:cNvPr>
          <p:cNvSpPr>
            <a:spLocks noGrp="1"/>
          </p:cNvSpPr>
          <p:nvPr>
            <p:ph type="sldNum" sz="quarter" idx="12"/>
          </p:nvPr>
        </p:nvSpPr>
        <p:spPr/>
        <p:txBody>
          <a:bodyPr/>
          <a:lstStyle/>
          <a:p>
            <a:fld id="{D374D717-10CE-4D46-8C00-D0A570E9EF8C}" type="slidenum">
              <a:rPr lang="en-US" smtClean="0"/>
              <a:t>‹#›</a:t>
            </a:fld>
            <a:endParaRPr lang="en-US"/>
          </a:p>
        </p:txBody>
      </p:sp>
    </p:spTree>
    <p:extLst>
      <p:ext uri="{BB962C8B-B14F-4D97-AF65-F5344CB8AC3E}">
        <p14:creationId xmlns:p14="http://schemas.microsoft.com/office/powerpoint/2010/main" val="391162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298B-62C2-6122-C3AA-5382C88E91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8EB2FD6-0C4A-6449-8363-CCE3B2D3E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1286127-6A3C-2914-D1DF-6BCCEEB05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3F7CE3-5501-CC97-CD1E-0EDBE88A2B21}"/>
              </a:ext>
            </a:extLst>
          </p:cNvPr>
          <p:cNvSpPr>
            <a:spLocks noGrp="1"/>
          </p:cNvSpPr>
          <p:nvPr>
            <p:ph type="dt" sz="half" idx="10"/>
          </p:nvPr>
        </p:nvSpPr>
        <p:spPr/>
        <p:txBody>
          <a:bodyPr/>
          <a:lstStyle/>
          <a:p>
            <a:fld id="{71BB76FC-BD41-9444-BD4C-90F2B807C702}" type="datetimeFigureOut">
              <a:rPr lang="en-US" smtClean="0"/>
              <a:t>1/8/25</a:t>
            </a:fld>
            <a:endParaRPr lang="en-US"/>
          </a:p>
        </p:txBody>
      </p:sp>
      <p:sp>
        <p:nvSpPr>
          <p:cNvPr id="6" name="Footer Placeholder 5">
            <a:extLst>
              <a:ext uri="{FF2B5EF4-FFF2-40B4-BE49-F238E27FC236}">
                <a16:creationId xmlns:a16="http://schemas.microsoft.com/office/drawing/2014/main" id="{B0633007-4403-B8E0-F928-6FAE07765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29CC8-08CB-B643-4B17-D8A170C83DE5}"/>
              </a:ext>
            </a:extLst>
          </p:cNvPr>
          <p:cNvSpPr>
            <a:spLocks noGrp="1"/>
          </p:cNvSpPr>
          <p:nvPr>
            <p:ph type="sldNum" sz="quarter" idx="12"/>
          </p:nvPr>
        </p:nvSpPr>
        <p:spPr/>
        <p:txBody>
          <a:bodyPr/>
          <a:lstStyle/>
          <a:p>
            <a:fld id="{D374D717-10CE-4D46-8C00-D0A570E9EF8C}" type="slidenum">
              <a:rPr lang="en-US" smtClean="0"/>
              <a:t>‹#›</a:t>
            </a:fld>
            <a:endParaRPr lang="en-US"/>
          </a:p>
        </p:txBody>
      </p:sp>
    </p:spTree>
    <p:extLst>
      <p:ext uri="{BB962C8B-B14F-4D97-AF65-F5344CB8AC3E}">
        <p14:creationId xmlns:p14="http://schemas.microsoft.com/office/powerpoint/2010/main" val="65604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6E47-5842-D276-7AD8-1860120B49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33F8D75-ECE9-BB9B-2410-E2A29F2C8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92B16E-5AAD-D7F8-0589-2F0177A0F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8627EA-1020-9AFD-73E7-71E73E4684A1}"/>
              </a:ext>
            </a:extLst>
          </p:cNvPr>
          <p:cNvSpPr>
            <a:spLocks noGrp="1"/>
          </p:cNvSpPr>
          <p:nvPr>
            <p:ph type="dt" sz="half" idx="10"/>
          </p:nvPr>
        </p:nvSpPr>
        <p:spPr/>
        <p:txBody>
          <a:bodyPr/>
          <a:lstStyle/>
          <a:p>
            <a:fld id="{71BB76FC-BD41-9444-BD4C-90F2B807C702}" type="datetimeFigureOut">
              <a:rPr lang="en-US" smtClean="0"/>
              <a:t>1/8/25</a:t>
            </a:fld>
            <a:endParaRPr lang="en-US"/>
          </a:p>
        </p:txBody>
      </p:sp>
      <p:sp>
        <p:nvSpPr>
          <p:cNvPr id="6" name="Footer Placeholder 5">
            <a:extLst>
              <a:ext uri="{FF2B5EF4-FFF2-40B4-BE49-F238E27FC236}">
                <a16:creationId xmlns:a16="http://schemas.microsoft.com/office/drawing/2014/main" id="{EF93E743-17D5-70C3-B35F-3D512E963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CFA05-72AE-E579-B210-F0B32D056C21}"/>
              </a:ext>
            </a:extLst>
          </p:cNvPr>
          <p:cNvSpPr>
            <a:spLocks noGrp="1"/>
          </p:cNvSpPr>
          <p:nvPr>
            <p:ph type="sldNum" sz="quarter" idx="12"/>
          </p:nvPr>
        </p:nvSpPr>
        <p:spPr/>
        <p:txBody>
          <a:bodyPr/>
          <a:lstStyle/>
          <a:p>
            <a:fld id="{D374D717-10CE-4D46-8C00-D0A570E9EF8C}" type="slidenum">
              <a:rPr lang="en-US" smtClean="0"/>
              <a:t>‹#›</a:t>
            </a:fld>
            <a:endParaRPr lang="en-US"/>
          </a:p>
        </p:txBody>
      </p:sp>
    </p:spTree>
    <p:extLst>
      <p:ext uri="{BB962C8B-B14F-4D97-AF65-F5344CB8AC3E}">
        <p14:creationId xmlns:p14="http://schemas.microsoft.com/office/powerpoint/2010/main" val="371321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E74A1-02EB-3D6C-50F2-CA17EA7EF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BE624B-C516-CE19-DFF9-66E461C47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F51082-8F3E-BB8B-CC41-EB265BD51E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B76FC-BD41-9444-BD4C-90F2B807C702}" type="datetimeFigureOut">
              <a:rPr lang="en-US" smtClean="0"/>
              <a:t>1/8/25</a:t>
            </a:fld>
            <a:endParaRPr lang="en-US"/>
          </a:p>
        </p:txBody>
      </p:sp>
      <p:sp>
        <p:nvSpPr>
          <p:cNvPr id="5" name="Footer Placeholder 4">
            <a:extLst>
              <a:ext uri="{FF2B5EF4-FFF2-40B4-BE49-F238E27FC236}">
                <a16:creationId xmlns:a16="http://schemas.microsoft.com/office/drawing/2014/main" id="{D7DD457B-33AD-E68E-8E4E-695CFBD8D2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C67703-FAF2-7EAA-A71F-00023FDC7A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4D717-10CE-4D46-8C00-D0A570E9EF8C}" type="slidenum">
              <a:rPr lang="en-US" smtClean="0"/>
              <a:t>‹#›</a:t>
            </a:fld>
            <a:endParaRPr lang="en-US"/>
          </a:p>
        </p:txBody>
      </p:sp>
    </p:spTree>
    <p:extLst>
      <p:ext uri="{BB962C8B-B14F-4D97-AF65-F5344CB8AC3E}">
        <p14:creationId xmlns:p14="http://schemas.microsoft.com/office/powerpoint/2010/main" val="505333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6ED5-A847-1409-09FF-D5B1500AFE06}"/>
              </a:ext>
            </a:extLst>
          </p:cNvPr>
          <p:cNvSpPr>
            <a:spLocks noGrp="1"/>
          </p:cNvSpPr>
          <p:nvPr>
            <p:ph type="ctrTitle"/>
          </p:nvPr>
        </p:nvSpPr>
        <p:spPr/>
        <p:txBody>
          <a:bodyPr/>
          <a:lstStyle/>
          <a:p>
            <a:r>
              <a:rPr lang="en-US"/>
              <a:t>Example -2</a:t>
            </a:r>
          </a:p>
        </p:txBody>
      </p:sp>
      <p:sp>
        <p:nvSpPr>
          <p:cNvPr id="3" name="Subtitle 2">
            <a:extLst>
              <a:ext uri="{FF2B5EF4-FFF2-40B4-BE49-F238E27FC236}">
                <a16:creationId xmlns:a16="http://schemas.microsoft.com/office/drawing/2014/main" id="{31F6B0EB-3396-103E-6B1B-42CC38B992D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953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6BDC-2E48-9A5D-C1B0-AB99EBC4C835}"/>
              </a:ext>
            </a:extLst>
          </p:cNvPr>
          <p:cNvSpPr>
            <a:spLocks noGrp="1"/>
          </p:cNvSpPr>
          <p:nvPr>
            <p:ph type="title"/>
          </p:nvPr>
        </p:nvSpPr>
        <p:spPr/>
        <p:txBody>
          <a:bodyPr/>
          <a:lstStyle/>
          <a:p>
            <a:r>
              <a:rPr lang="en-IN" b="1" dirty="0">
                <a:latin typeface="Gill Sans MT" panose="020B0502020104020203" pitchFamily="34" charset="77"/>
              </a:rPr>
              <a:t>The Backwards Pass</a:t>
            </a:r>
            <a:br>
              <a:rPr lang="en-IN" b="1" dirty="0"/>
            </a:br>
            <a:endParaRPr lang="en-US" dirty="0"/>
          </a:p>
        </p:txBody>
      </p:sp>
      <p:sp>
        <p:nvSpPr>
          <p:cNvPr id="3" name="Content Placeholder 2">
            <a:extLst>
              <a:ext uri="{FF2B5EF4-FFF2-40B4-BE49-F238E27FC236}">
                <a16:creationId xmlns:a16="http://schemas.microsoft.com/office/drawing/2014/main" id="{2D4A5B22-6D4B-A6F7-5674-694050053DC7}"/>
              </a:ext>
            </a:extLst>
          </p:cNvPr>
          <p:cNvSpPr>
            <a:spLocks noGrp="1"/>
          </p:cNvSpPr>
          <p:nvPr>
            <p:ph idx="1"/>
          </p:nvPr>
        </p:nvSpPr>
        <p:spPr/>
        <p:txBody>
          <a:bodyPr/>
          <a:lstStyle/>
          <a:p>
            <a:pPr algn="just"/>
            <a:r>
              <a:rPr lang="en-IN" dirty="0">
                <a:latin typeface="Gill Sans MT" panose="020B0502020104020203" pitchFamily="34" charset="77"/>
              </a:rPr>
              <a:t>Our goal with backpropagation is to update each of the weights in the network so that they cause the actual output to be closer the target output, thereby minimizing the error for each output neuron and the network as a whole.</a:t>
            </a:r>
          </a:p>
          <a:p>
            <a:endParaRPr lang="en-US" dirty="0"/>
          </a:p>
        </p:txBody>
      </p:sp>
    </p:spTree>
    <p:extLst>
      <p:ext uri="{BB962C8B-B14F-4D97-AF65-F5344CB8AC3E}">
        <p14:creationId xmlns:p14="http://schemas.microsoft.com/office/powerpoint/2010/main" val="256922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8BBC-1200-8DF3-3529-993498C88A0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57E78BE-D38C-7FE2-6AEA-91B471675596}"/>
              </a:ext>
            </a:extLst>
          </p:cNvPr>
          <p:cNvPicPr>
            <a:picLocks noGrp="1" noChangeAspect="1"/>
          </p:cNvPicPr>
          <p:nvPr>
            <p:ph idx="1"/>
          </p:nvPr>
        </p:nvPicPr>
        <p:blipFill>
          <a:blip r:embed="rId2"/>
          <a:stretch>
            <a:fillRect/>
          </a:stretch>
        </p:blipFill>
        <p:spPr>
          <a:xfrm>
            <a:off x="1149927" y="365125"/>
            <a:ext cx="10203873" cy="5811838"/>
          </a:xfrm>
          <a:prstGeom prst="rect">
            <a:avLst/>
          </a:prstGeom>
        </p:spPr>
      </p:pic>
    </p:spTree>
    <p:extLst>
      <p:ext uri="{BB962C8B-B14F-4D97-AF65-F5344CB8AC3E}">
        <p14:creationId xmlns:p14="http://schemas.microsoft.com/office/powerpoint/2010/main" val="188648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5A148-2B6C-14A4-7096-3E255E8DE498}"/>
              </a:ext>
            </a:extLst>
          </p:cNvPr>
          <p:cNvPicPr>
            <a:picLocks noChangeAspect="1"/>
          </p:cNvPicPr>
          <p:nvPr/>
        </p:nvPicPr>
        <p:blipFill>
          <a:blip r:embed="rId2"/>
          <a:stretch>
            <a:fillRect/>
          </a:stretch>
        </p:blipFill>
        <p:spPr>
          <a:xfrm>
            <a:off x="1437410" y="210527"/>
            <a:ext cx="7772400" cy="3874529"/>
          </a:xfrm>
          <a:prstGeom prst="rect">
            <a:avLst/>
          </a:prstGeom>
        </p:spPr>
      </p:pic>
      <p:pic>
        <p:nvPicPr>
          <p:cNvPr id="5" name="Picture 4">
            <a:extLst>
              <a:ext uri="{FF2B5EF4-FFF2-40B4-BE49-F238E27FC236}">
                <a16:creationId xmlns:a16="http://schemas.microsoft.com/office/drawing/2014/main" id="{BB0F0E4A-81E0-2DB8-A60C-7DD5F65C2451}"/>
              </a:ext>
            </a:extLst>
          </p:cNvPr>
          <p:cNvPicPr>
            <a:picLocks noChangeAspect="1"/>
          </p:cNvPicPr>
          <p:nvPr/>
        </p:nvPicPr>
        <p:blipFill>
          <a:blip r:embed="rId3"/>
          <a:stretch>
            <a:fillRect/>
          </a:stretch>
        </p:blipFill>
        <p:spPr>
          <a:xfrm>
            <a:off x="1588077" y="4085056"/>
            <a:ext cx="7772400" cy="2512964"/>
          </a:xfrm>
          <a:prstGeom prst="rect">
            <a:avLst/>
          </a:prstGeom>
        </p:spPr>
      </p:pic>
    </p:spTree>
    <p:extLst>
      <p:ext uri="{BB962C8B-B14F-4D97-AF65-F5344CB8AC3E}">
        <p14:creationId xmlns:p14="http://schemas.microsoft.com/office/powerpoint/2010/main" val="103786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9B6BEC1-9F33-883E-3D8D-FA597AB24B71}"/>
              </a:ext>
            </a:extLst>
          </p:cNvPr>
          <p:cNvSpPr txBox="1"/>
          <p:nvPr/>
        </p:nvSpPr>
        <p:spPr>
          <a:xfrm>
            <a:off x="977844" y="124692"/>
            <a:ext cx="10764984" cy="1077218"/>
          </a:xfrm>
          <a:prstGeom prst="rect">
            <a:avLst/>
          </a:prstGeom>
          <a:noFill/>
        </p:spPr>
        <p:txBody>
          <a:bodyPr wrap="square">
            <a:spAutoFit/>
          </a:bodyPr>
          <a:lstStyle/>
          <a:p>
            <a:r>
              <a:rPr lang="en-IN" sz="3200" dirty="0">
                <a:latin typeface="Gill Sans MT" panose="020B0502020104020203" pitchFamily="34" charset="77"/>
              </a:rPr>
              <a:t>Let’s deal with each component of the above chain separately.</a:t>
            </a:r>
          </a:p>
          <a:p>
            <a:r>
              <a:rPr lang="en-IN" sz="3200" b="1" dirty="0">
                <a:latin typeface="Gill Sans MT" panose="020B0502020104020203" pitchFamily="34" charset="77"/>
              </a:rPr>
              <a:t>Component 1: partial derivative of Error </a:t>
            </a:r>
            <a:r>
              <a:rPr lang="en-IN" sz="3200" b="1" dirty="0" err="1">
                <a:latin typeface="Gill Sans MT" panose="020B0502020104020203" pitchFamily="34" charset="77"/>
              </a:rPr>
              <a:t>w.r.t.</a:t>
            </a:r>
            <a:r>
              <a:rPr lang="en-IN" sz="3200" b="1" dirty="0">
                <a:latin typeface="Gill Sans MT" panose="020B0502020104020203" pitchFamily="34" charset="77"/>
              </a:rPr>
              <a:t> Out</a:t>
            </a:r>
            <a:endParaRPr lang="en-IN" sz="3200" dirty="0">
              <a:latin typeface="Gill Sans MT" panose="020B0502020104020203" pitchFamily="34" charset="77"/>
            </a:endParaRPr>
          </a:p>
        </p:txBody>
      </p:sp>
      <p:pic>
        <p:nvPicPr>
          <p:cNvPr id="11" name="Picture 10">
            <a:extLst>
              <a:ext uri="{FF2B5EF4-FFF2-40B4-BE49-F238E27FC236}">
                <a16:creationId xmlns:a16="http://schemas.microsoft.com/office/drawing/2014/main" id="{8C29B691-51BF-0E60-8D8D-6D1B0D54A0BF}"/>
              </a:ext>
            </a:extLst>
          </p:cNvPr>
          <p:cNvPicPr>
            <a:picLocks noChangeAspect="1"/>
          </p:cNvPicPr>
          <p:nvPr/>
        </p:nvPicPr>
        <p:blipFill>
          <a:blip r:embed="rId2"/>
          <a:stretch>
            <a:fillRect/>
          </a:stretch>
        </p:blipFill>
        <p:spPr>
          <a:xfrm>
            <a:off x="855201" y="2641021"/>
            <a:ext cx="11010270" cy="3745923"/>
          </a:xfrm>
          <a:prstGeom prst="rect">
            <a:avLst/>
          </a:prstGeom>
        </p:spPr>
      </p:pic>
      <p:pic>
        <p:nvPicPr>
          <p:cNvPr id="14" name="Picture 13">
            <a:extLst>
              <a:ext uri="{FF2B5EF4-FFF2-40B4-BE49-F238E27FC236}">
                <a16:creationId xmlns:a16="http://schemas.microsoft.com/office/drawing/2014/main" id="{4E69F436-B8E5-1FC5-6F8A-AE801D8D1D81}"/>
              </a:ext>
            </a:extLst>
          </p:cNvPr>
          <p:cNvPicPr>
            <a:picLocks noChangeAspect="1"/>
          </p:cNvPicPr>
          <p:nvPr/>
        </p:nvPicPr>
        <p:blipFill>
          <a:blip r:embed="rId3"/>
          <a:stretch>
            <a:fillRect/>
          </a:stretch>
        </p:blipFill>
        <p:spPr>
          <a:xfrm>
            <a:off x="906371" y="1668466"/>
            <a:ext cx="4711700" cy="927100"/>
          </a:xfrm>
          <a:prstGeom prst="rect">
            <a:avLst/>
          </a:prstGeom>
        </p:spPr>
      </p:pic>
      <p:sp>
        <p:nvSpPr>
          <p:cNvPr id="16" name="TextBox 15">
            <a:extLst>
              <a:ext uri="{FF2B5EF4-FFF2-40B4-BE49-F238E27FC236}">
                <a16:creationId xmlns:a16="http://schemas.microsoft.com/office/drawing/2014/main" id="{D6F97DAB-6C43-7D61-95BE-A1EEB3BBC23A}"/>
              </a:ext>
            </a:extLst>
          </p:cNvPr>
          <p:cNvSpPr txBox="1"/>
          <p:nvPr/>
        </p:nvSpPr>
        <p:spPr>
          <a:xfrm>
            <a:off x="906371" y="1122519"/>
            <a:ext cx="8465127" cy="523220"/>
          </a:xfrm>
          <a:prstGeom prst="rect">
            <a:avLst/>
          </a:prstGeom>
          <a:noFill/>
        </p:spPr>
        <p:txBody>
          <a:bodyPr wrap="square">
            <a:spAutoFit/>
          </a:bodyPr>
          <a:lstStyle/>
          <a:p>
            <a:r>
              <a:rPr lang="en-IN" sz="2800" dirty="0"/>
              <a:t>Treat target1, outo2, and target2 as constants</a:t>
            </a:r>
            <a:r>
              <a:rPr lang="en-IN" dirty="0"/>
              <a:t>.</a:t>
            </a:r>
            <a:endParaRPr lang="en-US" dirty="0"/>
          </a:p>
        </p:txBody>
      </p:sp>
    </p:spTree>
    <p:extLst>
      <p:ext uri="{BB962C8B-B14F-4D97-AF65-F5344CB8AC3E}">
        <p14:creationId xmlns:p14="http://schemas.microsoft.com/office/powerpoint/2010/main" val="194693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26D4C3-DADD-61AE-575F-E7F245312E2B}"/>
              </a:ext>
            </a:extLst>
          </p:cNvPr>
          <p:cNvSpPr txBox="1"/>
          <p:nvPr/>
        </p:nvSpPr>
        <p:spPr>
          <a:xfrm>
            <a:off x="900544" y="348734"/>
            <a:ext cx="10169238" cy="584775"/>
          </a:xfrm>
          <a:prstGeom prst="rect">
            <a:avLst/>
          </a:prstGeom>
          <a:noFill/>
        </p:spPr>
        <p:txBody>
          <a:bodyPr wrap="square">
            <a:spAutoFit/>
          </a:bodyPr>
          <a:lstStyle/>
          <a:p>
            <a:r>
              <a:rPr lang="en-IN" sz="3200" b="1" dirty="0">
                <a:latin typeface="Gill Sans MT" panose="020B0502020104020203" pitchFamily="34" charset="77"/>
              </a:rPr>
              <a:t>Component 2: partial derivative of Out </a:t>
            </a:r>
            <a:r>
              <a:rPr lang="en-IN" sz="3200" b="1" dirty="0" err="1">
                <a:latin typeface="Gill Sans MT" panose="020B0502020104020203" pitchFamily="34" charset="77"/>
              </a:rPr>
              <a:t>w.r.t.</a:t>
            </a:r>
            <a:r>
              <a:rPr lang="en-IN" sz="3200" b="1" dirty="0">
                <a:latin typeface="Gill Sans MT" panose="020B0502020104020203" pitchFamily="34" charset="77"/>
              </a:rPr>
              <a:t>  net</a:t>
            </a:r>
            <a:endParaRPr lang="en-US" sz="3200" dirty="0">
              <a:latin typeface="Gill Sans MT" panose="020B0502020104020203" pitchFamily="34" charset="77"/>
            </a:endParaRPr>
          </a:p>
        </p:txBody>
      </p:sp>
      <p:pic>
        <p:nvPicPr>
          <p:cNvPr id="5" name="Picture 4">
            <a:extLst>
              <a:ext uri="{FF2B5EF4-FFF2-40B4-BE49-F238E27FC236}">
                <a16:creationId xmlns:a16="http://schemas.microsoft.com/office/drawing/2014/main" id="{5E249220-61A4-E403-E5CD-1DEE3BAA84AE}"/>
              </a:ext>
            </a:extLst>
          </p:cNvPr>
          <p:cNvPicPr>
            <a:picLocks noChangeAspect="1"/>
          </p:cNvPicPr>
          <p:nvPr/>
        </p:nvPicPr>
        <p:blipFill>
          <a:blip r:embed="rId2"/>
          <a:stretch>
            <a:fillRect/>
          </a:stretch>
        </p:blipFill>
        <p:spPr>
          <a:xfrm>
            <a:off x="612483" y="3713018"/>
            <a:ext cx="10745359" cy="3144982"/>
          </a:xfrm>
          <a:prstGeom prst="rect">
            <a:avLst/>
          </a:prstGeom>
        </p:spPr>
      </p:pic>
      <p:sp>
        <p:nvSpPr>
          <p:cNvPr id="7" name="TextBox 6">
            <a:extLst>
              <a:ext uri="{FF2B5EF4-FFF2-40B4-BE49-F238E27FC236}">
                <a16:creationId xmlns:a16="http://schemas.microsoft.com/office/drawing/2014/main" id="{30CF32B6-BE0B-4A7F-1BC3-9F7904340F44}"/>
              </a:ext>
            </a:extLst>
          </p:cNvPr>
          <p:cNvSpPr txBox="1"/>
          <p:nvPr/>
        </p:nvSpPr>
        <p:spPr>
          <a:xfrm>
            <a:off x="324423" y="1194928"/>
            <a:ext cx="10745359" cy="1077218"/>
          </a:xfrm>
          <a:prstGeom prst="rect">
            <a:avLst/>
          </a:prstGeom>
          <a:noFill/>
        </p:spPr>
        <p:txBody>
          <a:bodyPr wrap="square">
            <a:spAutoFit/>
          </a:bodyPr>
          <a:lstStyle/>
          <a:p>
            <a:r>
              <a:rPr lang="en-IN" sz="3200" dirty="0"/>
              <a:t>When we compute the derivative of the Logistic Function, we get:</a:t>
            </a:r>
            <a:endParaRPr lang="en-US" sz="3200" dirty="0">
              <a:latin typeface="Gill Sans MT" panose="020B0502020104020203" pitchFamily="34" charset="77"/>
            </a:endParaRPr>
          </a:p>
        </p:txBody>
      </p:sp>
      <p:pic>
        <p:nvPicPr>
          <p:cNvPr id="9" name="Picture 8">
            <a:extLst>
              <a:ext uri="{FF2B5EF4-FFF2-40B4-BE49-F238E27FC236}">
                <a16:creationId xmlns:a16="http://schemas.microsoft.com/office/drawing/2014/main" id="{8972076E-2CFC-D995-A2CF-023397C22673}"/>
              </a:ext>
            </a:extLst>
          </p:cNvPr>
          <p:cNvPicPr>
            <a:picLocks noChangeAspect="1"/>
          </p:cNvPicPr>
          <p:nvPr/>
        </p:nvPicPr>
        <p:blipFill>
          <a:blip r:embed="rId3"/>
          <a:stretch>
            <a:fillRect/>
          </a:stretch>
        </p:blipFill>
        <p:spPr>
          <a:xfrm>
            <a:off x="2608118" y="1719118"/>
            <a:ext cx="4953000" cy="1993900"/>
          </a:xfrm>
          <a:prstGeom prst="rect">
            <a:avLst/>
          </a:prstGeom>
        </p:spPr>
      </p:pic>
    </p:spTree>
    <p:extLst>
      <p:ext uri="{BB962C8B-B14F-4D97-AF65-F5344CB8AC3E}">
        <p14:creationId xmlns:p14="http://schemas.microsoft.com/office/powerpoint/2010/main" val="379665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0CF0CD-377E-23D0-7CD8-31F0546F2411}"/>
              </a:ext>
            </a:extLst>
          </p:cNvPr>
          <p:cNvSpPr txBox="1"/>
          <p:nvPr/>
        </p:nvSpPr>
        <p:spPr>
          <a:xfrm>
            <a:off x="1274618" y="584260"/>
            <a:ext cx="10695709" cy="584775"/>
          </a:xfrm>
          <a:prstGeom prst="rect">
            <a:avLst/>
          </a:prstGeom>
          <a:noFill/>
        </p:spPr>
        <p:txBody>
          <a:bodyPr wrap="square">
            <a:spAutoFit/>
          </a:bodyPr>
          <a:lstStyle/>
          <a:p>
            <a:r>
              <a:rPr lang="en-IN" sz="3200" b="1" dirty="0">
                <a:latin typeface="Gill Sans MT" panose="020B0502020104020203" pitchFamily="34" charset="77"/>
              </a:rPr>
              <a:t>Component 3: partial derivative of net </a:t>
            </a:r>
            <a:r>
              <a:rPr lang="en-IN" sz="3200" b="1" dirty="0" err="1">
                <a:latin typeface="Gill Sans MT" panose="020B0502020104020203" pitchFamily="34" charset="77"/>
              </a:rPr>
              <a:t>w.r.t.</a:t>
            </a:r>
            <a:r>
              <a:rPr lang="en-IN" sz="3200" b="1" dirty="0">
                <a:latin typeface="Gill Sans MT" panose="020B0502020104020203" pitchFamily="34" charset="77"/>
              </a:rPr>
              <a:t> Weight w5</a:t>
            </a:r>
            <a:endParaRPr lang="en-US" sz="3200" dirty="0">
              <a:latin typeface="Gill Sans MT" panose="020B0502020104020203" pitchFamily="34" charset="77"/>
            </a:endParaRPr>
          </a:p>
        </p:txBody>
      </p:sp>
      <p:pic>
        <p:nvPicPr>
          <p:cNvPr id="5" name="Picture 4">
            <a:extLst>
              <a:ext uri="{FF2B5EF4-FFF2-40B4-BE49-F238E27FC236}">
                <a16:creationId xmlns:a16="http://schemas.microsoft.com/office/drawing/2014/main" id="{4D4F7739-F767-63F0-A0B7-84CDF7F0A45E}"/>
              </a:ext>
            </a:extLst>
          </p:cNvPr>
          <p:cNvPicPr>
            <a:picLocks noChangeAspect="1"/>
          </p:cNvPicPr>
          <p:nvPr/>
        </p:nvPicPr>
        <p:blipFill>
          <a:blip r:embed="rId2"/>
          <a:stretch>
            <a:fillRect/>
          </a:stretch>
        </p:blipFill>
        <p:spPr>
          <a:xfrm>
            <a:off x="843942" y="2226696"/>
            <a:ext cx="11403476" cy="3825587"/>
          </a:xfrm>
          <a:prstGeom prst="rect">
            <a:avLst/>
          </a:prstGeom>
        </p:spPr>
      </p:pic>
      <p:sp>
        <p:nvSpPr>
          <p:cNvPr id="7" name="TextBox 6">
            <a:extLst>
              <a:ext uri="{FF2B5EF4-FFF2-40B4-BE49-F238E27FC236}">
                <a16:creationId xmlns:a16="http://schemas.microsoft.com/office/drawing/2014/main" id="{BC105B7E-722E-DB02-D616-0C921887596C}"/>
              </a:ext>
            </a:extLst>
          </p:cNvPr>
          <p:cNvSpPr txBox="1"/>
          <p:nvPr/>
        </p:nvSpPr>
        <p:spPr>
          <a:xfrm>
            <a:off x="843942" y="1272589"/>
            <a:ext cx="9630094" cy="954107"/>
          </a:xfrm>
          <a:prstGeom prst="rect">
            <a:avLst/>
          </a:prstGeom>
          <a:noFill/>
        </p:spPr>
        <p:txBody>
          <a:bodyPr wrap="square">
            <a:spAutoFit/>
          </a:bodyPr>
          <a:lstStyle/>
          <a:p>
            <a:r>
              <a:rPr lang="en-IN" sz="2800" dirty="0">
                <a:latin typeface="Gill Sans MT" panose="020B0502020104020203" pitchFamily="34" charset="77"/>
              </a:rPr>
              <a:t>Treat outh1, w6, and b2 as constants. The derivative of outh1 * w5 is outh1</a:t>
            </a:r>
            <a:endParaRPr lang="en-US" sz="2800" dirty="0">
              <a:latin typeface="Gill Sans MT" panose="020B0502020104020203" pitchFamily="34" charset="77"/>
            </a:endParaRPr>
          </a:p>
        </p:txBody>
      </p:sp>
    </p:spTree>
    <p:extLst>
      <p:ext uri="{BB962C8B-B14F-4D97-AF65-F5344CB8AC3E}">
        <p14:creationId xmlns:p14="http://schemas.microsoft.com/office/powerpoint/2010/main" val="251527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A41EF4-5F93-E105-6C53-EFDB745D0B47}"/>
              </a:ext>
            </a:extLst>
          </p:cNvPr>
          <p:cNvPicPr>
            <a:picLocks noChangeAspect="1"/>
          </p:cNvPicPr>
          <p:nvPr/>
        </p:nvPicPr>
        <p:blipFill>
          <a:blip r:embed="rId2"/>
          <a:stretch>
            <a:fillRect/>
          </a:stretch>
        </p:blipFill>
        <p:spPr>
          <a:xfrm>
            <a:off x="1218045" y="781050"/>
            <a:ext cx="9533082" cy="2800186"/>
          </a:xfrm>
          <a:prstGeom prst="rect">
            <a:avLst/>
          </a:prstGeom>
        </p:spPr>
      </p:pic>
      <p:pic>
        <p:nvPicPr>
          <p:cNvPr id="5" name="Picture 4">
            <a:extLst>
              <a:ext uri="{FF2B5EF4-FFF2-40B4-BE49-F238E27FC236}">
                <a16:creationId xmlns:a16="http://schemas.microsoft.com/office/drawing/2014/main" id="{B1974A7E-4B25-DA33-446A-FD6116043F0F}"/>
              </a:ext>
            </a:extLst>
          </p:cNvPr>
          <p:cNvPicPr>
            <a:picLocks noChangeAspect="1"/>
          </p:cNvPicPr>
          <p:nvPr/>
        </p:nvPicPr>
        <p:blipFill>
          <a:blip r:embed="rId3"/>
          <a:stretch>
            <a:fillRect/>
          </a:stretch>
        </p:blipFill>
        <p:spPr>
          <a:xfrm>
            <a:off x="1218045" y="4015932"/>
            <a:ext cx="9671628" cy="2061018"/>
          </a:xfrm>
          <a:prstGeom prst="rect">
            <a:avLst/>
          </a:prstGeom>
        </p:spPr>
      </p:pic>
    </p:spTree>
    <p:extLst>
      <p:ext uri="{BB962C8B-B14F-4D97-AF65-F5344CB8AC3E}">
        <p14:creationId xmlns:p14="http://schemas.microsoft.com/office/powerpoint/2010/main" val="173076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A3D4B9-80D5-AD60-7CF3-6FC4DD41896F}"/>
              </a:ext>
            </a:extLst>
          </p:cNvPr>
          <p:cNvPicPr>
            <a:picLocks noChangeAspect="1"/>
          </p:cNvPicPr>
          <p:nvPr/>
        </p:nvPicPr>
        <p:blipFill>
          <a:blip r:embed="rId2"/>
          <a:stretch>
            <a:fillRect/>
          </a:stretch>
        </p:blipFill>
        <p:spPr>
          <a:xfrm>
            <a:off x="1108941" y="1125970"/>
            <a:ext cx="6054254" cy="4606060"/>
          </a:xfrm>
          <a:prstGeom prst="rect">
            <a:avLst/>
          </a:prstGeom>
        </p:spPr>
      </p:pic>
    </p:spTree>
    <p:extLst>
      <p:ext uri="{BB962C8B-B14F-4D97-AF65-F5344CB8AC3E}">
        <p14:creationId xmlns:p14="http://schemas.microsoft.com/office/powerpoint/2010/main" val="4070741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88979A-7FD8-561A-B5BD-056FC5AA2048}"/>
              </a:ext>
            </a:extLst>
          </p:cNvPr>
          <p:cNvPicPr>
            <a:picLocks noChangeAspect="1"/>
          </p:cNvPicPr>
          <p:nvPr/>
        </p:nvPicPr>
        <p:blipFill>
          <a:blip r:embed="rId2"/>
          <a:stretch>
            <a:fillRect/>
          </a:stretch>
        </p:blipFill>
        <p:spPr>
          <a:xfrm>
            <a:off x="350981" y="0"/>
            <a:ext cx="10053781" cy="1583626"/>
          </a:xfrm>
          <a:prstGeom prst="rect">
            <a:avLst/>
          </a:prstGeom>
        </p:spPr>
      </p:pic>
      <p:pic>
        <p:nvPicPr>
          <p:cNvPr id="10242" name="Picture 2" descr="nn-calculation">
            <a:extLst>
              <a:ext uri="{FF2B5EF4-FFF2-40B4-BE49-F238E27FC236}">
                <a16:creationId xmlns:a16="http://schemas.microsoft.com/office/drawing/2014/main" id="{74AFD83C-4FD6-007F-8077-4B1C097FA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670" y="2050472"/>
            <a:ext cx="8663711" cy="454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0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34D4F-9312-4A98-A0F6-56BF9E957155}"/>
              </a:ext>
            </a:extLst>
          </p:cNvPr>
          <p:cNvPicPr>
            <a:picLocks noChangeAspect="1"/>
          </p:cNvPicPr>
          <p:nvPr/>
        </p:nvPicPr>
        <p:blipFill>
          <a:blip r:embed="rId2"/>
          <a:stretch>
            <a:fillRect/>
          </a:stretch>
        </p:blipFill>
        <p:spPr>
          <a:xfrm>
            <a:off x="1187450" y="844549"/>
            <a:ext cx="10210706" cy="5376141"/>
          </a:xfrm>
          <a:prstGeom prst="rect">
            <a:avLst/>
          </a:prstGeom>
        </p:spPr>
      </p:pic>
    </p:spTree>
    <p:extLst>
      <p:ext uri="{BB962C8B-B14F-4D97-AF65-F5344CB8AC3E}">
        <p14:creationId xmlns:p14="http://schemas.microsoft.com/office/powerpoint/2010/main" val="139343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A6085D-8EA9-1A92-8C1F-7A551F7A78E6}"/>
              </a:ext>
            </a:extLst>
          </p:cNvPr>
          <p:cNvSpPr txBox="1"/>
          <p:nvPr/>
        </p:nvSpPr>
        <p:spPr>
          <a:xfrm>
            <a:off x="1094508" y="334971"/>
            <a:ext cx="10875819" cy="954107"/>
          </a:xfrm>
          <a:prstGeom prst="rect">
            <a:avLst/>
          </a:prstGeom>
          <a:noFill/>
        </p:spPr>
        <p:txBody>
          <a:bodyPr wrap="square">
            <a:spAutoFit/>
          </a:bodyPr>
          <a:lstStyle/>
          <a:p>
            <a:r>
              <a:rPr lang="en-IN" sz="2800" dirty="0">
                <a:latin typeface="Gill Sans MT" panose="020B0502020104020203" pitchFamily="34" charset="77"/>
              </a:rPr>
              <a:t>The goal of backpropagation is to optimize the weights so that the neural network can learn how to correctly map arbitrary inputs to outputs.</a:t>
            </a:r>
            <a:endParaRPr lang="en-US" sz="2800" dirty="0">
              <a:latin typeface="Gill Sans MT" panose="020B0502020104020203" pitchFamily="34" charset="77"/>
            </a:endParaRPr>
          </a:p>
        </p:txBody>
      </p:sp>
      <p:pic>
        <p:nvPicPr>
          <p:cNvPr id="2" name="Picture 2" descr="Backpropagation Process in Deep Neural Network">
            <a:extLst>
              <a:ext uri="{FF2B5EF4-FFF2-40B4-BE49-F238E27FC236}">
                <a16:creationId xmlns:a16="http://schemas.microsoft.com/office/drawing/2014/main" id="{0E0C493D-21BA-7345-B192-C4DF232F9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938" y="1347649"/>
            <a:ext cx="8625633" cy="517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06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AE2904-DEFA-5C37-2773-83AA439F50EA}"/>
              </a:ext>
            </a:extLst>
          </p:cNvPr>
          <p:cNvSpPr txBox="1"/>
          <p:nvPr/>
        </p:nvSpPr>
        <p:spPr>
          <a:xfrm>
            <a:off x="1233055" y="681612"/>
            <a:ext cx="9254836" cy="5016758"/>
          </a:xfrm>
          <a:prstGeom prst="rect">
            <a:avLst/>
          </a:prstGeom>
          <a:noFill/>
        </p:spPr>
        <p:txBody>
          <a:bodyPr wrap="square">
            <a:spAutoFit/>
          </a:bodyPr>
          <a:lstStyle/>
          <a:p>
            <a:pPr algn="just"/>
            <a:r>
              <a:rPr lang="en-IN" sz="3200" dirty="0">
                <a:latin typeface="Gill Sans MT" panose="020B0502020104020203" pitchFamily="34" charset="77"/>
              </a:rPr>
              <a:t>Finally, we’ve updated all of our weights! When we fed forward the 0.05 and 0.1 inputs originally, the error on the network was 0.298371109. After this first round of backpropagation, the total error is now down to 0.291027924. It might not seem like much, but after repeating this process 10,000 times, for example, the error plummets to 0.0000351085. At this point, when we feed forward 0.05 and 0.1, the two outputs neurons generate 0.015912196 (vs 0.01 target) and 0.984065734 (vs 0.99 target).</a:t>
            </a:r>
            <a:endParaRPr lang="en-US" sz="3200" dirty="0">
              <a:latin typeface="Gill Sans MT" panose="020B0502020104020203" pitchFamily="34" charset="77"/>
            </a:endParaRPr>
          </a:p>
        </p:txBody>
      </p:sp>
    </p:spTree>
    <p:extLst>
      <p:ext uri="{BB962C8B-B14F-4D97-AF65-F5344CB8AC3E}">
        <p14:creationId xmlns:p14="http://schemas.microsoft.com/office/powerpoint/2010/main" val="425566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10CEAD-28A5-2E05-F299-1006F0E6D775}"/>
              </a:ext>
            </a:extLst>
          </p:cNvPr>
          <p:cNvSpPr txBox="1"/>
          <p:nvPr/>
        </p:nvSpPr>
        <p:spPr>
          <a:xfrm>
            <a:off x="978060" y="181957"/>
            <a:ext cx="10064188" cy="6494085"/>
          </a:xfrm>
          <a:prstGeom prst="rect">
            <a:avLst/>
          </a:prstGeom>
          <a:noFill/>
        </p:spPr>
        <p:txBody>
          <a:bodyPr wrap="square">
            <a:spAutoFit/>
          </a:bodyPr>
          <a:lstStyle/>
          <a:p>
            <a:pPr algn="just"/>
            <a:r>
              <a:rPr lang="en-IN" sz="3200" b="0" i="0" dirty="0">
                <a:solidFill>
                  <a:srgbClr val="610B4B"/>
                </a:solidFill>
                <a:effectLst/>
                <a:latin typeface="Gill Sans MT" panose="020B0502020104020203" pitchFamily="34" charset="77"/>
                <a:cs typeface="Times New Roman" panose="02020603050405020304" pitchFamily="18" charset="0"/>
              </a:rPr>
              <a:t>Input values</a:t>
            </a:r>
          </a:p>
          <a:p>
            <a:r>
              <a:rPr lang="en-IN" sz="3200" b="0" i="0" dirty="0">
                <a:solidFill>
                  <a:srgbClr val="333333"/>
                </a:solidFill>
                <a:effectLst/>
                <a:latin typeface="Gill Sans MT" panose="020B0502020104020203" pitchFamily="34" charset="77"/>
                <a:cs typeface="Times New Roman" panose="02020603050405020304" pitchFamily="18" charset="0"/>
              </a:rPr>
              <a:t>X1=0.05</a:t>
            </a:r>
            <a:br>
              <a:rPr lang="en-IN" sz="3200" b="0" i="0" dirty="0">
                <a:solidFill>
                  <a:srgbClr val="333333"/>
                </a:solidFill>
                <a:effectLst/>
                <a:latin typeface="Gill Sans MT" panose="020B0502020104020203" pitchFamily="34" charset="77"/>
                <a:cs typeface="Times New Roman" panose="02020603050405020304" pitchFamily="18" charset="0"/>
              </a:rPr>
            </a:br>
            <a:r>
              <a:rPr lang="en-IN" sz="3200" b="0" i="0" dirty="0">
                <a:solidFill>
                  <a:srgbClr val="333333"/>
                </a:solidFill>
                <a:effectLst/>
                <a:latin typeface="Gill Sans MT" panose="020B0502020104020203" pitchFamily="34" charset="77"/>
                <a:cs typeface="Times New Roman" panose="02020603050405020304" pitchFamily="18" charset="0"/>
              </a:rPr>
              <a:t>X2=0.10</a:t>
            </a:r>
          </a:p>
          <a:p>
            <a:pPr algn="just"/>
            <a:r>
              <a:rPr lang="en-IN" sz="3200" b="0" i="0" dirty="0">
                <a:solidFill>
                  <a:srgbClr val="610B4B"/>
                </a:solidFill>
                <a:effectLst/>
                <a:latin typeface="Gill Sans MT" panose="020B0502020104020203" pitchFamily="34" charset="77"/>
                <a:cs typeface="Times New Roman" panose="02020603050405020304" pitchFamily="18" charset="0"/>
              </a:rPr>
              <a:t>Initial weight</a:t>
            </a:r>
          </a:p>
          <a:p>
            <a:pPr algn="just"/>
            <a:r>
              <a:rPr lang="en-IN" sz="3200" b="0" i="0" dirty="0">
                <a:solidFill>
                  <a:srgbClr val="333333"/>
                </a:solidFill>
                <a:effectLst/>
                <a:latin typeface="Gill Sans MT" panose="020B0502020104020203" pitchFamily="34" charset="77"/>
                <a:cs typeface="Times New Roman" panose="02020603050405020304" pitchFamily="18" charset="0"/>
              </a:rPr>
              <a:t>W1=0.15     w5=0.40</a:t>
            </a:r>
            <a:br>
              <a:rPr lang="en-IN" sz="3200" b="0" i="0" dirty="0">
                <a:solidFill>
                  <a:srgbClr val="333333"/>
                </a:solidFill>
                <a:effectLst/>
                <a:latin typeface="Gill Sans MT" panose="020B0502020104020203" pitchFamily="34" charset="77"/>
                <a:cs typeface="Times New Roman" panose="02020603050405020304" pitchFamily="18" charset="0"/>
              </a:rPr>
            </a:br>
            <a:r>
              <a:rPr lang="en-IN" sz="3200" b="0" i="0" dirty="0">
                <a:solidFill>
                  <a:srgbClr val="333333"/>
                </a:solidFill>
                <a:effectLst/>
                <a:latin typeface="Gill Sans MT" panose="020B0502020104020203" pitchFamily="34" charset="77"/>
                <a:cs typeface="Times New Roman" panose="02020603050405020304" pitchFamily="18" charset="0"/>
              </a:rPr>
              <a:t>W2=0.20     w6=0.45</a:t>
            </a:r>
            <a:br>
              <a:rPr lang="en-IN" sz="3200" b="0" i="0" dirty="0">
                <a:solidFill>
                  <a:srgbClr val="333333"/>
                </a:solidFill>
                <a:effectLst/>
                <a:latin typeface="Gill Sans MT" panose="020B0502020104020203" pitchFamily="34" charset="77"/>
                <a:cs typeface="Times New Roman" panose="02020603050405020304" pitchFamily="18" charset="0"/>
              </a:rPr>
            </a:br>
            <a:r>
              <a:rPr lang="en-IN" sz="3200" b="0" i="0" dirty="0">
                <a:solidFill>
                  <a:srgbClr val="333333"/>
                </a:solidFill>
                <a:effectLst/>
                <a:latin typeface="Gill Sans MT" panose="020B0502020104020203" pitchFamily="34" charset="77"/>
                <a:cs typeface="Times New Roman" panose="02020603050405020304" pitchFamily="18" charset="0"/>
              </a:rPr>
              <a:t>W3=0.25     w7=0.50</a:t>
            </a:r>
            <a:br>
              <a:rPr lang="en-IN" sz="3200" b="0" i="0" dirty="0">
                <a:solidFill>
                  <a:srgbClr val="333333"/>
                </a:solidFill>
                <a:effectLst/>
                <a:latin typeface="Gill Sans MT" panose="020B0502020104020203" pitchFamily="34" charset="77"/>
                <a:cs typeface="Times New Roman" panose="02020603050405020304" pitchFamily="18" charset="0"/>
              </a:rPr>
            </a:br>
            <a:r>
              <a:rPr lang="en-IN" sz="3200" b="0" i="0" dirty="0">
                <a:solidFill>
                  <a:srgbClr val="333333"/>
                </a:solidFill>
                <a:effectLst/>
                <a:latin typeface="Gill Sans MT" panose="020B0502020104020203" pitchFamily="34" charset="77"/>
                <a:cs typeface="Times New Roman" panose="02020603050405020304" pitchFamily="18" charset="0"/>
              </a:rPr>
              <a:t>W4=0.30    							 w8=0.55</a:t>
            </a:r>
          </a:p>
          <a:p>
            <a:pPr algn="just"/>
            <a:r>
              <a:rPr lang="en-IN" sz="3200" b="0" i="0" dirty="0">
                <a:solidFill>
                  <a:srgbClr val="610B4B"/>
                </a:solidFill>
                <a:effectLst/>
                <a:latin typeface="Gill Sans MT" panose="020B0502020104020203" pitchFamily="34" charset="77"/>
                <a:cs typeface="Times New Roman" panose="02020603050405020304" pitchFamily="18" charset="0"/>
              </a:rPr>
              <a:t>Bias Values</a:t>
            </a:r>
          </a:p>
          <a:p>
            <a:pPr algn="just"/>
            <a:r>
              <a:rPr lang="en-IN" sz="3200" b="0" i="0" dirty="0">
                <a:solidFill>
                  <a:srgbClr val="333333"/>
                </a:solidFill>
                <a:effectLst/>
                <a:latin typeface="Gill Sans MT" panose="020B0502020104020203" pitchFamily="34" charset="77"/>
                <a:cs typeface="Times New Roman" panose="02020603050405020304" pitchFamily="18" charset="0"/>
              </a:rPr>
              <a:t>b1=0.35     b2=0.60</a:t>
            </a:r>
          </a:p>
          <a:p>
            <a:pPr algn="just"/>
            <a:r>
              <a:rPr lang="en-IN" sz="3200" b="0" i="0" dirty="0">
                <a:solidFill>
                  <a:srgbClr val="610B4B"/>
                </a:solidFill>
                <a:effectLst/>
                <a:latin typeface="Gill Sans MT" panose="020B0502020104020203" pitchFamily="34" charset="77"/>
                <a:cs typeface="Times New Roman" panose="02020603050405020304" pitchFamily="18" charset="0"/>
              </a:rPr>
              <a:t>Target Values</a:t>
            </a:r>
          </a:p>
          <a:p>
            <a:r>
              <a:rPr lang="en-IN" sz="3200" b="0" i="0" dirty="0">
                <a:solidFill>
                  <a:srgbClr val="333333"/>
                </a:solidFill>
                <a:effectLst/>
                <a:latin typeface="Gill Sans MT" panose="020B0502020104020203" pitchFamily="34" charset="77"/>
                <a:cs typeface="Times New Roman" panose="02020603050405020304" pitchFamily="18" charset="0"/>
              </a:rPr>
              <a:t>T1=0.01</a:t>
            </a:r>
            <a:br>
              <a:rPr lang="en-IN" sz="3200" b="0" i="0" dirty="0">
                <a:solidFill>
                  <a:srgbClr val="333333"/>
                </a:solidFill>
                <a:effectLst/>
                <a:latin typeface="Gill Sans MT" panose="020B0502020104020203" pitchFamily="34" charset="77"/>
                <a:cs typeface="Times New Roman" panose="02020603050405020304" pitchFamily="18" charset="0"/>
              </a:rPr>
            </a:br>
            <a:r>
              <a:rPr lang="en-IN" sz="3200" b="0" i="0" dirty="0">
                <a:solidFill>
                  <a:srgbClr val="333333"/>
                </a:solidFill>
                <a:effectLst/>
                <a:latin typeface="Gill Sans MT" panose="020B0502020104020203" pitchFamily="34" charset="77"/>
                <a:cs typeface="Times New Roman" panose="02020603050405020304" pitchFamily="18" charset="0"/>
              </a:rPr>
              <a:t>T2=0.99</a:t>
            </a:r>
          </a:p>
        </p:txBody>
      </p:sp>
    </p:spTree>
    <p:extLst>
      <p:ext uri="{BB962C8B-B14F-4D97-AF65-F5344CB8AC3E}">
        <p14:creationId xmlns:p14="http://schemas.microsoft.com/office/powerpoint/2010/main" val="256183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739B7E-1BF7-BDF7-C2CC-55CC4DBFAC87}"/>
              </a:ext>
            </a:extLst>
          </p:cNvPr>
          <p:cNvSpPr txBox="1"/>
          <p:nvPr/>
        </p:nvSpPr>
        <p:spPr>
          <a:xfrm>
            <a:off x="858982" y="598116"/>
            <a:ext cx="6096000" cy="646331"/>
          </a:xfrm>
          <a:prstGeom prst="rect">
            <a:avLst/>
          </a:prstGeom>
          <a:noFill/>
        </p:spPr>
        <p:txBody>
          <a:bodyPr wrap="square">
            <a:spAutoFit/>
          </a:bodyPr>
          <a:lstStyle/>
          <a:p>
            <a:r>
              <a:rPr lang="en-IN" sz="3600" b="1" dirty="0">
                <a:latin typeface="Gill Sans MT" panose="020B0502020104020203" pitchFamily="34" charset="77"/>
              </a:rPr>
              <a:t>The Forward Pass</a:t>
            </a:r>
          </a:p>
        </p:txBody>
      </p:sp>
      <p:sp>
        <p:nvSpPr>
          <p:cNvPr id="7" name="TextBox 6">
            <a:extLst>
              <a:ext uri="{FF2B5EF4-FFF2-40B4-BE49-F238E27FC236}">
                <a16:creationId xmlns:a16="http://schemas.microsoft.com/office/drawing/2014/main" id="{4C76C8B3-FC4B-37FB-DAEE-F69F49ABB7F2}"/>
              </a:ext>
            </a:extLst>
          </p:cNvPr>
          <p:cNvSpPr txBox="1"/>
          <p:nvPr/>
        </p:nvSpPr>
        <p:spPr>
          <a:xfrm>
            <a:off x="858982" y="1244447"/>
            <a:ext cx="10169236" cy="4401205"/>
          </a:xfrm>
          <a:prstGeom prst="rect">
            <a:avLst/>
          </a:prstGeom>
          <a:noFill/>
        </p:spPr>
        <p:txBody>
          <a:bodyPr wrap="square">
            <a:spAutoFit/>
          </a:bodyPr>
          <a:lstStyle/>
          <a:p>
            <a:r>
              <a:rPr lang="en-IN" sz="2800" b="0" i="0" dirty="0">
                <a:solidFill>
                  <a:srgbClr val="333333"/>
                </a:solidFill>
                <a:effectLst/>
                <a:latin typeface="inter-regular"/>
              </a:rPr>
              <a:t>For h1,  </a:t>
            </a:r>
          </a:p>
          <a:p>
            <a:r>
              <a:rPr lang="en-IN" sz="2800" dirty="0">
                <a:solidFill>
                  <a:srgbClr val="333333"/>
                </a:solidFill>
                <a:latin typeface="inter-regular"/>
              </a:rPr>
              <a:t> </a:t>
            </a:r>
          </a:p>
          <a:p>
            <a:endParaRPr lang="en-IN" sz="2800" b="0" i="0" dirty="0">
              <a:solidFill>
                <a:srgbClr val="333333"/>
              </a:solidFill>
              <a:effectLst/>
              <a:latin typeface="inter-regular"/>
            </a:endParaRPr>
          </a:p>
          <a:p>
            <a:r>
              <a:rPr lang="en-IN" sz="2800" b="0" i="0" dirty="0">
                <a:solidFill>
                  <a:srgbClr val="333333"/>
                </a:solidFill>
                <a:effectLst/>
                <a:latin typeface="inter-regular"/>
              </a:rPr>
              <a:t> </a:t>
            </a:r>
            <a:r>
              <a:rPr lang="en-IN" sz="2800" b="0" i="0" dirty="0">
                <a:solidFill>
                  <a:srgbClr val="333333"/>
                </a:solidFill>
                <a:effectLst/>
                <a:latin typeface="Gill Sans MT" panose="020B0502020104020203" pitchFamily="34" charset="77"/>
              </a:rPr>
              <a:t>Sum</a:t>
            </a:r>
            <a:r>
              <a:rPr lang="en-IN" sz="2800" b="0" i="0" baseline="-25000" dirty="0">
                <a:solidFill>
                  <a:srgbClr val="333333"/>
                </a:solidFill>
                <a:effectLst/>
                <a:latin typeface="Gill Sans MT" panose="020B0502020104020203" pitchFamily="34" charset="77"/>
              </a:rPr>
              <a:t>h1</a:t>
            </a:r>
            <a:r>
              <a:rPr lang="en-IN" sz="2800" b="0" i="0" dirty="0">
                <a:solidFill>
                  <a:srgbClr val="333333"/>
                </a:solidFill>
                <a:effectLst/>
                <a:latin typeface="Gill Sans MT" panose="020B0502020104020203" pitchFamily="34" charset="77"/>
              </a:rPr>
              <a:t>=x1×w</a:t>
            </a:r>
            <a:r>
              <a:rPr lang="en-IN" sz="2800" b="0" i="0" baseline="-25000" dirty="0">
                <a:solidFill>
                  <a:srgbClr val="333333"/>
                </a:solidFill>
                <a:effectLst/>
                <a:latin typeface="Gill Sans MT" panose="020B0502020104020203" pitchFamily="34" charset="77"/>
              </a:rPr>
              <a:t>1</a:t>
            </a:r>
            <a:r>
              <a:rPr lang="en-IN" sz="2800" b="0" i="0" dirty="0">
                <a:solidFill>
                  <a:srgbClr val="333333"/>
                </a:solidFill>
                <a:effectLst/>
                <a:latin typeface="Gill Sans MT" panose="020B0502020104020203" pitchFamily="34" charset="77"/>
              </a:rPr>
              <a:t>+x2×w</a:t>
            </a:r>
            <a:r>
              <a:rPr lang="en-IN" sz="2800" b="0" i="0" baseline="-25000" dirty="0">
                <a:solidFill>
                  <a:srgbClr val="333333"/>
                </a:solidFill>
                <a:effectLst/>
                <a:latin typeface="Gill Sans MT" panose="020B0502020104020203" pitchFamily="34" charset="77"/>
              </a:rPr>
              <a:t>2</a:t>
            </a:r>
            <a:r>
              <a:rPr lang="en-IN" sz="2800" b="0" i="0" dirty="0">
                <a:solidFill>
                  <a:srgbClr val="333333"/>
                </a:solidFill>
                <a:effectLst/>
                <a:latin typeface="Gill Sans MT" panose="020B0502020104020203" pitchFamily="34" charset="77"/>
              </a:rPr>
              <a:t>+b1</a:t>
            </a:r>
            <a:br>
              <a:rPr lang="en-IN" sz="2800" dirty="0">
                <a:latin typeface="Gill Sans MT" panose="020B0502020104020203" pitchFamily="34" charset="77"/>
              </a:rPr>
            </a:br>
            <a:r>
              <a:rPr lang="en-IN" sz="2800" b="0" i="0" dirty="0">
                <a:solidFill>
                  <a:srgbClr val="333333"/>
                </a:solidFill>
                <a:effectLst/>
                <a:latin typeface="Gill Sans MT" panose="020B0502020104020203" pitchFamily="34" charset="77"/>
              </a:rPr>
              <a:t>                         Sum</a:t>
            </a:r>
            <a:r>
              <a:rPr lang="en-IN" sz="2800" b="0" i="0" baseline="-25000" dirty="0">
                <a:solidFill>
                  <a:srgbClr val="333333"/>
                </a:solidFill>
                <a:effectLst/>
                <a:latin typeface="Gill Sans MT" panose="020B0502020104020203" pitchFamily="34" charset="77"/>
              </a:rPr>
              <a:t>h1 </a:t>
            </a:r>
            <a:r>
              <a:rPr lang="en-IN" sz="2800" b="0" i="0" dirty="0">
                <a:solidFill>
                  <a:srgbClr val="333333"/>
                </a:solidFill>
                <a:effectLst/>
                <a:latin typeface="Gill Sans MT" panose="020B0502020104020203" pitchFamily="34" charset="77"/>
              </a:rPr>
              <a:t>=0.05×0.15+0.10×0.20+0.35</a:t>
            </a:r>
            <a:br>
              <a:rPr lang="en-IN" sz="2800" dirty="0">
                <a:latin typeface="Gill Sans MT" panose="020B0502020104020203" pitchFamily="34" charset="77"/>
              </a:rPr>
            </a:br>
            <a:r>
              <a:rPr lang="en-IN" sz="2800" b="0" i="0" dirty="0">
                <a:solidFill>
                  <a:srgbClr val="333333"/>
                </a:solidFill>
                <a:effectLst/>
                <a:latin typeface="Gill Sans MT" panose="020B0502020104020203" pitchFamily="34" charset="77"/>
              </a:rPr>
              <a:t> 			Sum</a:t>
            </a:r>
            <a:r>
              <a:rPr lang="en-IN" sz="2800" b="0" i="0" baseline="-25000" dirty="0">
                <a:solidFill>
                  <a:srgbClr val="333333"/>
                </a:solidFill>
                <a:effectLst/>
                <a:latin typeface="Gill Sans MT" panose="020B0502020104020203" pitchFamily="34" charset="77"/>
              </a:rPr>
              <a:t>h1</a:t>
            </a:r>
            <a:r>
              <a:rPr lang="en-IN" sz="2800" b="1" i="0" dirty="0">
                <a:solidFill>
                  <a:srgbClr val="333333"/>
                </a:solidFill>
                <a:effectLst/>
                <a:latin typeface="Gill Sans MT" panose="020B0502020104020203" pitchFamily="34" charset="77"/>
              </a:rPr>
              <a:t>=0.3775</a:t>
            </a:r>
          </a:p>
          <a:p>
            <a:endParaRPr lang="en-IN" sz="2800" b="0" i="0" dirty="0">
              <a:solidFill>
                <a:srgbClr val="333333"/>
              </a:solidFill>
              <a:effectLst/>
              <a:latin typeface="Gill Sans MT" panose="020B0502020104020203" pitchFamily="34" charset="77"/>
            </a:endParaRPr>
          </a:p>
          <a:p>
            <a:r>
              <a:rPr lang="en-IN" sz="2800" b="0" i="0" dirty="0">
                <a:solidFill>
                  <a:srgbClr val="333333"/>
                </a:solidFill>
                <a:effectLst/>
                <a:latin typeface="Gill Sans MT" panose="020B0502020104020203" pitchFamily="34" charset="77"/>
              </a:rPr>
              <a:t>To calculate the final result of h1, we performed the sigmoid function as Output</a:t>
            </a:r>
            <a:r>
              <a:rPr lang="en-IN" sz="2800" b="0" i="0" baseline="-25000" dirty="0">
                <a:solidFill>
                  <a:srgbClr val="333333"/>
                </a:solidFill>
                <a:effectLst/>
                <a:latin typeface="Gill Sans MT" panose="020B0502020104020203" pitchFamily="34" charset="77"/>
              </a:rPr>
              <a:t>h1=</a:t>
            </a:r>
            <a:r>
              <a:rPr lang="en-IN" sz="2800" b="0" i="0" dirty="0">
                <a:solidFill>
                  <a:srgbClr val="333333"/>
                </a:solidFill>
                <a:effectLst/>
                <a:latin typeface="Gill Sans MT" panose="020B0502020104020203" pitchFamily="34" charset="77"/>
              </a:rPr>
              <a:t>1/1+e</a:t>
            </a:r>
            <a:r>
              <a:rPr lang="en-IN" sz="2800" b="0" i="0" baseline="30000" dirty="0">
                <a:solidFill>
                  <a:srgbClr val="333333"/>
                </a:solidFill>
                <a:effectLst/>
                <a:latin typeface="Gill Sans MT" panose="020B0502020104020203" pitchFamily="34" charset="77"/>
              </a:rPr>
              <a:t>-Sumh1</a:t>
            </a:r>
          </a:p>
          <a:p>
            <a:r>
              <a:rPr lang="en-IN" sz="2800" b="0" i="0" dirty="0">
                <a:solidFill>
                  <a:srgbClr val="333333"/>
                </a:solidFill>
                <a:effectLst/>
                <a:latin typeface="Gill Sans MT" panose="020B0502020104020203" pitchFamily="34" charset="77"/>
              </a:rPr>
              <a:t>Output</a:t>
            </a:r>
            <a:r>
              <a:rPr lang="en-IN" sz="2800" b="0" i="0" baseline="-25000" dirty="0">
                <a:solidFill>
                  <a:srgbClr val="333333"/>
                </a:solidFill>
                <a:effectLst/>
                <a:latin typeface="Gill Sans MT" panose="020B0502020104020203" pitchFamily="34" charset="77"/>
              </a:rPr>
              <a:t>h1=</a:t>
            </a:r>
            <a:r>
              <a:rPr lang="en-IN" sz="2800" b="0" i="0" dirty="0">
                <a:solidFill>
                  <a:srgbClr val="333333"/>
                </a:solidFill>
                <a:effectLst/>
                <a:latin typeface="Gill Sans MT" panose="020B0502020104020203" pitchFamily="34" charset="77"/>
              </a:rPr>
              <a:t> 0.5932</a:t>
            </a:r>
            <a:endParaRPr lang="en-US" sz="2800" dirty="0">
              <a:latin typeface="Gill Sans MT" panose="020B0502020104020203" pitchFamily="34" charset="77"/>
            </a:endParaRPr>
          </a:p>
        </p:txBody>
      </p:sp>
    </p:spTree>
    <p:extLst>
      <p:ext uri="{BB962C8B-B14F-4D97-AF65-F5344CB8AC3E}">
        <p14:creationId xmlns:p14="http://schemas.microsoft.com/office/powerpoint/2010/main" val="101032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39FA79-BF48-84E4-6A62-E5CB82ACA257}"/>
              </a:ext>
            </a:extLst>
          </p:cNvPr>
          <p:cNvSpPr txBox="1"/>
          <p:nvPr/>
        </p:nvSpPr>
        <p:spPr>
          <a:xfrm>
            <a:off x="619244" y="551515"/>
            <a:ext cx="10145211" cy="4893647"/>
          </a:xfrm>
          <a:prstGeom prst="rect">
            <a:avLst/>
          </a:prstGeom>
          <a:noFill/>
        </p:spPr>
        <p:txBody>
          <a:bodyPr wrap="square">
            <a:spAutoFit/>
          </a:bodyPr>
          <a:lstStyle/>
          <a:p>
            <a:pPr algn="just"/>
            <a:r>
              <a:rPr lang="en-IN" sz="3600" b="0" i="0" dirty="0">
                <a:solidFill>
                  <a:srgbClr val="333333"/>
                </a:solidFill>
                <a:effectLst/>
                <a:latin typeface="Gill Sans MT" panose="020B0502020104020203" pitchFamily="34" charset="77"/>
              </a:rPr>
              <a:t>We will calculate the value of H2 in the same way as H1</a:t>
            </a:r>
          </a:p>
          <a:p>
            <a:r>
              <a:rPr lang="en-IN" sz="3600" b="0" i="0" dirty="0">
                <a:solidFill>
                  <a:srgbClr val="333333"/>
                </a:solidFill>
                <a:effectLst/>
                <a:latin typeface="Gill Sans MT" panose="020B0502020104020203" pitchFamily="34" charset="77"/>
              </a:rPr>
              <a:t>                              Sum</a:t>
            </a:r>
            <a:r>
              <a:rPr lang="en-IN" sz="3600" b="0" i="0" baseline="-25000" dirty="0">
                <a:solidFill>
                  <a:srgbClr val="333333"/>
                </a:solidFill>
                <a:effectLst/>
                <a:latin typeface="Gill Sans MT" panose="020B0502020104020203" pitchFamily="34" charset="77"/>
              </a:rPr>
              <a:t>h2 </a:t>
            </a:r>
            <a:r>
              <a:rPr lang="en-IN" sz="3600" b="0" i="0" dirty="0">
                <a:solidFill>
                  <a:srgbClr val="333333"/>
                </a:solidFill>
                <a:effectLst/>
                <a:latin typeface="Gill Sans MT" panose="020B0502020104020203" pitchFamily="34" charset="77"/>
              </a:rPr>
              <a:t>=x1×w</a:t>
            </a:r>
            <a:r>
              <a:rPr lang="en-IN" sz="3600" b="0" i="0" baseline="-25000" dirty="0">
                <a:solidFill>
                  <a:srgbClr val="333333"/>
                </a:solidFill>
                <a:effectLst/>
                <a:latin typeface="Gill Sans MT" panose="020B0502020104020203" pitchFamily="34" charset="77"/>
              </a:rPr>
              <a:t>3</a:t>
            </a:r>
            <a:r>
              <a:rPr lang="en-IN" sz="3600" b="0" i="0" dirty="0">
                <a:solidFill>
                  <a:srgbClr val="333333"/>
                </a:solidFill>
                <a:effectLst/>
                <a:latin typeface="Gill Sans MT" panose="020B0502020104020203" pitchFamily="34" charset="77"/>
              </a:rPr>
              <a:t>+x2×w</a:t>
            </a:r>
            <a:r>
              <a:rPr lang="en-IN" sz="3600" b="0" i="0" baseline="-25000" dirty="0">
                <a:solidFill>
                  <a:srgbClr val="333333"/>
                </a:solidFill>
                <a:effectLst/>
                <a:latin typeface="Gill Sans MT" panose="020B0502020104020203" pitchFamily="34" charset="77"/>
              </a:rPr>
              <a:t>4</a:t>
            </a:r>
            <a:r>
              <a:rPr lang="en-IN" sz="3600" b="0" i="0" dirty="0">
                <a:solidFill>
                  <a:srgbClr val="333333"/>
                </a:solidFill>
                <a:effectLst/>
                <a:latin typeface="Gill Sans MT" panose="020B0502020104020203" pitchFamily="34" charset="77"/>
              </a:rPr>
              <a:t>+b1</a:t>
            </a:r>
            <a:br>
              <a:rPr lang="en-IN" sz="3600" b="0" i="0" dirty="0">
                <a:solidFill>
                  <a:srgbClr val="333333"/>
                </a:solidFill>
                <a:effectLst/>
                <a:latin typeface="Gill Sans MT" panose="020B0502020104020203" pitchFamily="34" charset="77"/>
              </a:rPr>
            </a:br>
            <a:r>
              <a:rPr lang="en-IN" sz="3600" b="0" i="0" dirty="0">
                <a:solidFill>
                  <a:srgbClr val="333333"/>
                </a:solidFill>
                <a:effectLst/>
                <a:latin typeface="Gill Sans MT" panose="020B0502020104020203" pitchFamily="34" charset="77"/>
              </a:rPr>
              <a:t>                   Sum</a:t>
            </a:r>
            <a:r>
              <a:rPr lang="en-IN" sz="3600" b="0" i="0" baseline="-25000" dirty="0">
                <a:solidFill>
                  <a:srgbClr val="333333"/>
                </a:solidFill>
                <a:effectLst/>
                <a:latin typeface="Gill Sans MT" panose="020B0502020104020203" pitchFamily="34" charset="77"/>
              </a:rPr>
              <a:t>h2</a:t>
            </a:r>
            <a:r>
              <a:rPr lang="en-IN" sz="3600" b="0" i="0" dirty="0">
                <a:solidFill>
                  <a:srgbClr val="333333"/>
                </a:solidFill>
                <a:effectLst/>
                <a:latin typeface="Gill Sans MT" panose="020B0502020104020203" pitchFamily="34" charset="77"/>
              </a:rPr>
              <a:t>=0.05×0.25+0.10×0.30+0.35</a:t>
            </a:r>
            <a:br>
              <a:rPr lang="en-IN" sz="3600" b="0" i="0" dirty="0">
                <a:solidFill>
                  <a:srgbClr val="333333"/>
                </a:solidFill>
                <a:effectLst/>
                <a:latin typeface="Gill Sans MT" panose="020B0502020104020203" pitchFamily="34" charset="77"/>
              </a:rPr>
            </a:br>
            <a:r>
              <a:rPr lang="en-IN" sz="3600" b="0" i="0" dirty="0">
                <a:solidFill>
                  <a:srgbClr val="333333"/>
                </a:solidFill>
                <a:effectLst/>
                <a:latin typeface="Gill Sans MT" panose="020B0502020104020203" pitchFamily="34" charset="77"/>
              </a:rPr>
              <a:t>                  Sum</a:t>
            </a:r>
            <a:r>
              <a:rPr lang="en-IN" sz="3600" b="0" i="0" baseline="-25000" dirty="0">
                <a:solidFill>
                  <a:srgbClr val="333333"/>
                </a:solidFill>
                <a:effectLst/>
                <a:latin typeface="Gill Sans MT" panose="020B0502020104020203" pitchFamily="34" charset="77"/>
              </a:rPr>
              <a:t>h2 </a:t>
            </a:r>
            <a:r>
              <a:rPr lang="en-IN" sz="3600" b="1" i="0" dirty="0">
                <a:solidFill>
                  <a:srgbClr val="333333"/>
                </a:solidFill>
                <a:effectLst/>
                <a:latin typeface="Gill Sans MT" panose="020B0502020104020203" pitchFamily="34" charset="77"/>
              </a:rPr>
              <a:t>=0.3925</a:t>
            </a:r>
          </a:p>
          <a:p>
            <a:r>
              <a:rPr lang="en-IN" sz="3600" b="0" i="0" dirty="0">
                <a:solidFill>
                  <a:srgbClr val="333333"/>
                </a:solidFill>
                <a:effectLst/>
                <a:latin typeface="Gill Sans MT" panose="020B0502020104020203" pitchFamily="34" charset="77"/>
              </a:rPr>
              <a:t>To calculate the final result of h1, we performed the sigmoid function as Output</a:t>
            </a:r>
            <a:r>
              <a:rPr lang="en-IN" sz="3600" b="0" i="0" baseline="-25000" dirty="0">
                <a:solidFill>
                  <a:srgbClr val="333333"/>
                </a:solidFill>
                <a:effectLst/>
                <a:latin typeface="Gill Sans MT" panose="020B0502020104020203" pitchFamily="34" charset="77"/>
              </a:rPr>
              <a:t>h2=</a:t>
            </a:r>
            <a:r>
              <a:rPr lang="en-IN" sz="3600" b="0" i="0" dirty="0">
                <a:solidFill>
                  <a:srgbClr val="333333"/>
                </a:solidFill>
                <a:effectLst/>
                <a:latin typeface="Gill Sans MT" panose="020B0502020104020203" pitchFamily="34" charset="77"/>
              </a:rPr>
              <a:t>1/1+e</a:t>
            </a:r>
            <a:r>
              <a:rPr lang="en-IN" sz="3600" b="0" i="0" baseline="30000" dirty="0">
                <a:solidFill>
                  <a:srgbClr val="333333"/>
                </a:solidFill>
                <a:effectLst/>
                <a:latin typeface="Gill Sans MT" panose="020B0502020104020203" pitchFamily="34" charset="77"/>
              </a:rPr>
              <a:t>-Sumh1</a:t>
            </a:r>
          </a:p>
          <a:p>
            <a:r>
              <a:rPr lang="en-IN" sz="3600" b="0" i="0" dirty="0">
                <a:solidFill>
                  <a:srgbClr val="333333"/>
                </a:solidFill>
                <a:effectLst/>
                <a:latin typeface="Gill Sans MT" panose="020B0502020104020203" pitchFamily="34" charset="77"/>
              </a:rPr>
              <a:t>Output</a:t>
            </a:r>
            <a:r>
              <a:rPr lang="en-IN" sz="3600" b="0" i="0" baseline="-25000" dirty="0">
                <a:solidFill>
                  <a:srgbClr val="333333"/>
                </a:solidFill>
                <a:effectLst/>
                <a:latin typeface="Gill Sans MT" panose="020B0502020104020203" pitchFamily="34" charset="77"/>
              </a:rPr>
              <a:t>h2=</a:t>
            </a:r>
            <a:r>
              <a:rPr lang="en-IN" sz="3600" b="0" i="0" dirty="0">
                <a:solidFill>
                  <a:srgbClr val="333333"/>
                </a:solidFill>
                <a:effectLst/>
                <a:latin typeface="Gill Sans MT" panose="020B0502020104020203" pitchFamily="34" charset="77"/>
              </a:rPr>
              <a:t> 0.5968</a:t>
            </a:r>
            <a:endParaRPr lang="en-US" sz="3600" dirty="0">
              <a:latin typeface="Gill Sans MT" panose="020B0502020104020203" pitchFamily="34" charset="77"/>
            </a:endParaRPr>
          </a:p>
          <a:p>
            <a:pPr algn="just"/>
            <a:endParaRPr lang="en-IN" sz="2400" b="0" i="0" dirty="0">
              <a:solidFill>
                <a:srgbClr val="333333"/>
              </a:solidFill>
              <a:effectLst/>
              <a:latin typeface="Gill Sans MT" panose="020B0502020104020203" pitchFamily="34" charset="77"/>
            </a:endParaRPr>
          </a:p>
        </p:txBody>
      </p:sp>
    </p:spTree>
    <p:extLst>
      <p:ext uri="{BB962C8B-B14F-4D97-AF65-F5344CB8AC3E}">
        <p14:creationId xmlns:p14="http://schemas.microsoft.com/office/powerpoint/2010/main" val="292493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E90C5E-BBAD-7378-D7FA-26162DB35AB2}"/>
              </a:ext>
            </a:extLst>
          </p:cNvPr>
          <p:cNvSpPr txBox="1"/>
          <p:nvPr/>
        </p:nvSpPr>
        <p:spPr>
          <a:xfrm>
            <a:off x="387751" y="111678"/>
            <a:ext cx="11950861" cy="2062103"/>
          </a:xfrm>
          <a:prstGeom prst="rect">
            <a:avLst/>
          </a:prstGeom>
          <a:noFill/>
        </p:spPr>
        <p:txBody>
          <a:bodyPr wrap="square">
            <a:spAutoFit/>
          </a:bodyPr>
          <a:lstStyle/>
          <a:p>
            <a:pPr algn="just"/>
            <a:r>
              <a:rPr lang="en-IN" sz="3200" b="0" i="0" dirty="0">
                <a:solidFill>
                  <a:srgbClr val="333333"/>
                </a:solidFill>
                <a:effectLst/>
                <a:latin typeface="Gill Sans MT" panose="020B0502020104020203" pitchFamily="34" charset="77"/>
              </a:rPr>
              <a:t>Now, we calculate the values of y1 and y2 in the same way as we calculate the Output</a:t>
            </a:r>
            <a:r>
              <a:rPr lang="en-IN" sz="3200" b="0" i="0" baseline="-25000" dirty="0">
                <a:solidFill>
                  <a:srgbClr val="333333"/>
                </a:solidFill>
                <a:effectLst/>
                <a:latin typeface="Gill Sans MT" panose="020B0502020104020203" pitchFamily="34" charset="77"/>
              </a:rPr>
              <a:t>h1</a:t>
            </a:r>
            <a:r>
              <a:rPr lang="en-IN" sz="3200" b="0" i="0" dirty="0">
                <a:solidFill>
                  <a:srgbClr val="333333"/>
                </a:solidFill>
                <a:effectLst/>
                <a:latin typeface="Gill Sans MT" panose="020B0502020104020203" pitchFamily="34" charset="77"/>
              </a:rPr>
              <a:t> and Output</a:t>
            </a:r>
            <a:r>
              <a:rPr lang="en-IN" sz="3200" b="0" i="0" baseline="-25000" dirty="0">
                <a:solidFill>
                  <a:srgbClr val="333333"/>
                </a:solidFill>
                <a:effectLst/>
                <a:latin typeface="Gill Sans MT" panose="020B0502020104020203" pitchFamily="34" charset="77"/>
              </a:rPr>
              <a:t>h2</a:t>
            </a:r>
            <a:r>
              <a:rPr lang="en-IN" sz="3200" b="0" i="0" dirty="0">
                <a:solidFill>
                  <a:srgbClr val="333333"/>
                </a:solidFill>
                <a:effectLst/>
                <a:latin typeface="Gill Sans MT" panose="020B0502020104020203" pitchFamily="34" charset="77"/>
              </a:rPr>
              <a:t>.</a:t>
            </a:r>
          </a:p>
          <a:p>
            <a:pPr algn="just"/>
            <a:r>
              <a:rPr lang="en-IN" sz="3200" b="0" i="0" dirty="0">
                <a:solidFill>
                  <a:srgbClr val="333333"/>
                </a:solidFill>
                <a:effectLst/>
                <a:latin typeface="Gill Sans MT" panose="020B0502020104020203" pitchFamily="34" charset="77"/>
              </a:rPr>
              <a:t>To find the value of y1, we first multiply the input value i.e., the outcome of Output</a:t>
            </a:r>
            <a:r>
              <a:rPr lang="en-IN" sz="3200" b="0" i="0" baseline="-25000" dirty="0">
                <a:solidFill>
                  <a:srgbClr val="333333"/>
                </a:solidFill>
                <a:effectLst/>
                <a:latin typeface="Gill Sans MT" panose="020B0502020104020203" pitchFamily="34" charset="77"/>
              </a:rPr>
              <a:t>h1</a:t>
            </a:r>
            <a:r>
              <a:rPr lang="en-IN" sz="3200" b="0" i="0" dirty="0">
                <a:solidFill>
                  <a:srgbClr val="333333"/>
                </a:solidFill>
                <a:effectLst/>
                <a:latin typeface="Gill Sans MT" panose="020B0502020104020203" pitchFamily="34" charset="77"/>
              </a:rPr>
              <a:t> and Output</a:t>
            </a:r>
            <a:r>
              <a:rPr lang="en-IN" sz="3200" b="0" i="0" baseline="-25000" dirty="0">
                <a:solidFill>
                  <a:srgbClr val="333333"/>
                </a:solidFill>
                <a:effectLst/>
                <a:latin typeface="Gill Sans MT" panose="020B0502020104020203" pitchFamily="34" charset="77"/>
              </a:rPr>
              <a:t>h2 </a:t>
            </a:r>
            <a:r>
              <a:rPr lang="en-IN" sz="3200" b="0" i="0" dirty="0">
                <a:solidFill>
                  <a:srgbClr val="333333"/>
                </a:solidFill>
                <a:effectLst/>
                <a:latin typeface="Gill Sans MT" panose="020B0502020104020203" pitchFamily="34" charset="77"/>
              </a:rPr>
              <a:t>from the weights as</a:t>
            </a:r>
          </a:p>
        </p:txBody>
      </p:sp>
      <p:sp>
        <p:nvSpPr>
          <p:cNvPr id="5" name="TextBox 4">
            <a:extLst>
              <a:ext uri="{FF2B5EF4-FFF2-40B4-BE49-F238E27FC236}">
                <a16:creationId xmlns:a16="http://schemas.microsoft.com/office/drawing/2014/main" id="{5D080864-8C92-6DFF-006B-C929F38D7C63}"/>
              </a:ext>
            </a:extLst>
          </p:cNvPr>
          <p:cNvSpPr txBox="1"/>
          <p:nvPr/>
        </p:nvSpPr>
        <p:spPr>
          <a:xfrm>
            <a:off x="387751" y="2151727"/>
            <a:ext cx="11950861" cy="2062103"/>
          </a:xfrm>
          <a:prstGeom prst="rect">
            <a:avLst/>
          </a:prstGeom>
          <a:noFill/>
        </p:spPr>
        <p:txBody>
          <a:bodyPr wrap="square">
            <a:spAutoFit/>
          </a:bodyPr>
          <a:lstStyle/>
          <a:p>
            <a:r>
              <a:rPr lang="en-IN" sz="3200" b="0" i="0" dirty="0">
                <a:solidFill>
                  <a:srgbClr val="333333"/>
                </a:solidFill>
                <a:effectLst/>
                <a:latin typeface="Gill Sans MT" panose="020B0502020104020203" pitchFamily="34" charset="77"/>
              </a:rPr>
              <a:t>  Sum</a:t>
            </a:r>
            <a:r>
              <a:rPr lang="en-IN" sz="3200" b="0" i="0" baseline="-25000" dirty="0">
                <a:solidFill>
                  <a:srgbClr val="333333"/>
                </a:solidFill>
                <a:effectLst/>
                <a:latin typeface="Gill Sans MT" panose="020B0502020104020203" pitchFamily="34" charset="77"/>
              </a:rPr>
              <a:t>O1</a:t>
            </a:r>
            <a:r>
              <a:rPr lang="en-IN" sz="3200" b="0" i="0" dirty="0">
                <a:solidFill>
                  <a:srgbClr val="333333"/>
                </a:solidFill>
                <a:effectLst/>
                <a:latin typeface="Gill Sans MT" panose="020B0502020104020203" pitchFamily="34" charset="77"/>
              </a:rPr>
              <a:t>= Output</a:t>
            </a:r>
            <a:r>
              <a:rPr lang="en-IN" sz="3200" b="0" i="0" baseline="-25000" dirty="0">
                <a:solidFill>
                  <a:srgbClr val="333333"/>
                </a:solidFill>
                <a:effectLst/>
                <a:latin typeface="Gill Sans MT" panose="020B0502020104020203" pitchFamily="34" charset="77"/>
              </a:rPr>
              <a:t>h1 </a:t>
            </a:r>
            <a:r>
              <a:rPr lang="en-IN" sz="3200" b="0" i="0" dirty="0">
                <a:solidFill>
                  <a:srgbClr val="333333"/>
                </a:solidFill>
                <a:effectLst/>
                <a:latin typeface="Gill Sans MT" panose="020B0502020104020203" pitchFamily="34" charset="77"/>
              </a:rPr>
              <a:t>×w</a:t>
            </a:r>
            <a:r>
              <a:rPr lang="en-IN" sz="3200" b="0" i="0" baseline="-25000" dirty="0">
                <a:solidFill>
                  <a:srgbClr val="333333"/>
                </a:solidFill>
                <a:effectLst/>
                <a:latin typeface="Gill Sans MT" panose="020B0502020104020203" pitchFamily="34" charset="77"/>
              </a:rPr>
              <a:t>5</a:t>
            </a:r>
            <a:r>
              <a:rPr lang="en-IN" sz="3200" b="0" i="0" dirty="0">
                <a:solidFill>
                  <a:srgbClr val="333333"/>
                </a:solidFill>
                <a:effectLst/>
                <a:latin typeface="Gill Sans MT" panose="020B0502020104020203" pitchFamily="34" charset="77"/>
              </a:rPr>
              <a:t>+ Output</a:t>
            </a:r>
            <a:r>
              <a:rPr lang="en-IN" sz="3200" b="0" i="0" baseline="-25000" dirty="0">
                <a:solidFill>
                  <a:srgbClr val="333333"/>
                </a:solidFill>
                <a:effectLst/>
                <a:latin typeface="Gill Sans MT" panose="020B0502020104020203" pitchFamily="34" charset="77"/>
              </a:rPr>
              <a:t>h2 </a:t>
            </a:r>
            <a:r>
              <a:rPr lang="en-IN" sz="3200" b="0" i="0" dirty="0">
                <a:solidFill>
                  <a:srgbClr val="333333"/>
                </a:solidFill>
                <a:effectLst/>
                <a:latin typeface="Gill Sans MT" panose="020B0502020104020203" pitchFamily="34" charset="77"/>
              </a:rPr>
              <a:t>×w</a:t>
            </a:r>
            <a:r>
              <a:rPr lang="en-IN" sz="3200" b="0" i="0" baseline="-25000" dirty="0">
                <a:solidFill>
                  <a:srgbClr val="333333"/>
                </a:solidFill>
                <a:effectLst/>
                <a:latin typeface="Gill Sans MT" panose="020B0502020104020203" pitchFamily="34" charset="77"/>
              </a:rPr>
              <a:t>6</a:t>
            </a:r>
            <a:r>
              <a:rPr lang="en-IN" sz="3200" b="0" i="0" dirty="0">
                <a:solidFill>
                  <a:srgbClr val="333333"/>
                </a:solidFill>
                <a:effectLst/>
                <a:latin typeface="Gill Sans MT" panose="020B0502020104020203" pitchFamily="34" charset="77"/>
              </a:rPr>
              <a:t>+b2</a:t>
            </a:r>
            <a:br>
              <a:rPr lang="en-IN" sz="3200" dirty="0">
                <a:latin typeface="Gill Sans MT" panose="020B0502020104020203" pitchFamily="34" charset="77"/>
              </a:rPr>
            </a:br>
            <a:r>
              <a:rPr lang="en-IN" sz="3200" b="0" i="0" dirty="0">
                <a:solidFill>
                  <a:srgbClr val="333333"/>
                </a:solidFill>
                <a:effectLst/>
                <a:latin typeface="Gill Sans MT" panose="020B0502020104020203" pitchFamily="34" charset="77"/>
              </a:rPr>
              <a:t>                          Sum</a:t>
            </a:r>
            <a:r>
              <a:rPr lang="en-IN" sz="3200" b="0" i="0" baseline="-25000" dirty="0">
                <a:solidFill>
                  <a:srgbClr val="333333"/>
                </a:solidFill>
                <a:effectLst/>
                <a:latin typeface="Gill Sans MT" panose="020B0502020104020203" pitchFamily="34" charset="77"/>
              </a:rPr>
              <a:t>O1</a:t>
            </a:r>
            <a:r>
              <a:rPr lang="en-IN" sz="3200" b="0" i="0" dirty="0">
                <a:solidFill>
                  <a:srgbClr val="333333"/>
                </a:solidFill>
                <a:effectLst/>
                <a:latin typeface="Gill Sans MT" panose="020B0502020104020203" pitchFamily="34" charset="77"/>
              </a:rPr>
              <a:t>=0.593269992×0.40+0.596884378×0.45+0.60</a:t>
            </a:r>
            <a:br>
              <a:rPr lang="en-IN" sz="3200" dirty="0">
                <a:latin typeface="Gill Sans MT" panose="020B0502020104020203" pitchFamily="34" charset="77"/>
              </a:rPr>
            </a:br>
            <a:r>
              <a:rPr lang="en-IN" sz="3200" b="0" i="0" dirty="0">
                <a:solidFill>
                  <a:srgbClr val="333333"/>
                </a:solidFill>
                <a:effectLst/>
                <a:latin typeface="Gill Sans MT" panose="020B0502020104020203" pitchFamily="34" charset="77"/>
              </a:rPr>
              <a:t>                                    Sum</a:t>
            </a:r>
            <a:r>
              <a:rPr lang="en-IN" sz="3200" b="0" i="0" baseline="-25000" dirty="0">
                <a:solidFill>
                  <a:srgbClr val="333333"/>
                </a:solidFill>
                <a:effectLst/>
                <a:latin typeface="Gill Sans MT" panose="020B0502020104020203" pitchFamily="34" charset="77"/>
              </a:rPr>
              <a:t>O1</a:t>
            </a:r>
            <a:r>
              <a:rPr lang="en-IN" sz="3200" b="1" i="0" dirty="0">
                <a:solidFill>
                  <a:srgbClr val="333333"/>
                </a:solidFill>
                <a:effectLst/>
                <a:latin typeface="Gill Sans MT" panose="020B0502020104020203" pitchFamily="34" charset="77"/>
              </a:rPr>
              <a:t>1=1.10590597</a:t>
            </a:r>
          </a:p>
          <a:p>
            <a:r>
              <a:rPr lang="en-IN" sz="3200" b="0" i="0" dirty="0">
                <a:solidFill>
                  <a:srgbClr val="333333"/>
                </a:solidFill>
                <a:effectLst/>
                <a:latin typeface="Gill Sans MT" panose="020B0502020104020203" pitchFamily="34" charset="77"/>
              </a:rPr>
              <a:t>Output</a:t>
            </a:r>
            <a:r>
              <a:rPr lang="en-IN" sz="3200" b="0" i="0" baseline="-25000" dirty="0">
                <a:solidFill>
                  <a:srgbClr val="333333"/>
                </a:solidFill>
                <a:effectLst/>
                <a:latin typeface="Gill Sans MT" panose="020B0502020104020203" pitchFamily="34" charset="77"/>
              </a:rPr>
              <a:t>O</a:t>
            </a:r>
            <a:r>
              <a:rPr lang="en-IN" sz="3200" b="1" baseline="-25000" dirty="0">
                <a:solidFill>
                  <a:srgbClr val="333333"/>
                </a:solidFill>
                <a:latin typeface="Gill Sans MT" panose="020B0502020104020203" pitchFamily="34" charset="77"/>
              </a:rPr>
              <a:t>1=</a:t>
            </a:r>
            <a:r>
              <a:rPr lang="en-IN" sz="3200" b="1" dirty="0">
                <a:solidFill>
                  <a:srgbClr val="333333"/>
                </a:solidFill>
                <a:latin typeface="Gill Sans MT" panose="020B0502020104020203" pitchFamily="34" charset="77"/>
              </a:rPr>
              <a:t>0.7513</a:t>
            </a:r>
            <a:endParaRPr lang="en-US" sz="3200" dirty="0">
              <a:latin typeface="Gill Sans MT" panose="020B0502020104020203" pitchFamily="34" charset="77"/>
            </a:endParaRPr>
          </a:p>
        </p:txBody>
      </p:sp>
      <p:sp>
        <p:nvSpPr>
          <p:cNvPr id="7" name="TextBox 6">
            <a:extLst>
              <a:ext uri="{FF2B5EF4-FFF2-40B4-BE49-F238E27FC236}">
                <a16:creationId xmlns:a16="http://schemas.microsoft.com/office/drawing/2014/main" id="{04CE3DE5-11DC-A005-2D94-99301531D828}"/>
              </a:ext>
            </a:extLst>
          </p:cNvPr>
          <p:cNvSpPr txBox="1"/>
          <p:nvPr/>
        </p:nvSpPr>
        <p:spPr>
          <a:xfrm>
            <a:off x="734992" y="4329350"/>
            <a:ext cx="10480877" cy="2092881"/>
          </a:xfrm>
          <a:prstGeom prst="rect">
            <a:avLst/>
          </a:prstGeom>
          <a:noFill/>
        </p:spPr>
        <p:txBody>
          <a:bodyPr wrap="square">
            <a:spAutoFit/>
          </a:bodyPr>
          <a:lstStyle/>
          <a:p>
            <a:r>
              <a:rPr lang="en-IN" b="0" i="0" dirty="0">
                <a:solidFill>
                  <a:srgbClr val="333333"/>
                </a:solidFill>
                <a:effectLst/>
                <a:latin typeface="Gill Sans MT" panose="020B0502020104020203" pitchFamily="34" charset="77"/>
              </a:rPr>
              <a:t>       </a:t>
            </a:r>
            <a:r>
              <a:rPr lang="en-IN" sz="2800" b="0" i="0" dirty="0">
                <a:solidFill>
                  <a:srgbClr val="333333"/>
                </a:solidFill>
                <a:effectLst/>
                <a:latin typeface="Gill Sans MT" panose="020B0502020104020203" pitchFamily="34" charset="77"/>
              </a:rPr>
              <a:t>Sum</a:t>
            </a:r>
            <a:r>
              <a:rPr lang="en-IN" sz="2800" b="0" i="0" baseline="-25000" dirty="0">
                <a:solidFill>
                  <a:srgbClr val="333333"/>
                </a:solidFill>
                <a:effectLst/>
                <a:latin typeface="Gill Sans MT" panose="020B0502020104020203" pitchFamily="34" charset="77"/>
              </a:rPr>
              <a:t>O2</a:t>
            </a:r>
            <a:r>
              <a:rPr lang="en-IN" sz="2800" b="0" i="0" dirty="0">
                <a:solidFill>
                  <a:srgbClr val="333333"/>
                </a:solidFill>
                <a:effectLst/>
                <a:latin typeface="Gill Sans MT" panose="020B0502020104020203" pitchFamily="34" charset="77"/>
              </a:rPr>
              <a:t>=Output</a:t>
            </a:r>
            <a:r>
              <a:rPr lang="en-IN" sz="2800" b="0" i="0" baseline="-25000" dirty="0">
                <a:solidFill>
                  <a:srgbClr val="333333"/>
                </a:solidFill>
                <a:effectLst/>
                <a:latin typeface="Gill Sans MT" panose="020B0502020104020203" pitchFamily="34" charset="77"/>
              </a:rPr>
              <a:t>h1</a:t>
            </a:r>
            <a:r>
              <a:rPr lang="en-IN" sz="2800" b="0" i="0" dirty="0">
                <a:solidFill>
                  <a:srgbClr val="333333"/>
                </a:solidFill>
                <a:effectLst/>
                <a:latin typeface="Gill Sans MT" panose="020B0502020104020203" pitchFamily="34" charset="77"/>
              </a:rPr>
              <a:t>×w</a:t>
            </a:r>
            <a:r>
              <a:rPr lang="en-IN" sz="2800" b="0" i="0" baseline="-25000" dirty="0">
                <a:solidFill>
                  <a:srgbClr val="333333"/>
                </a:solidFill>
                <a:effectLst/>
                <a:latin typeface="Gill Sans MT" panose="020B0502020104020203" pitchFamily="34" charset="77"/>
              </a:rPr>
              <a:t>7</a:t>
            </a:r>
            <a:r>
              <a:rPr lang="en-IN" sz="2800" b="0" i="0" dirty="0">
                <a:solidFill>
                  <a:srgbClr val="333333"/>
                </a:solidFill>
                <a:effectLst/>
                <a:latin typeface="Gill Sans MT" panose="020B0502020104020203" pitchFamily="34" charset="77"/>
              </a:rPr>
              <a:t>+Output</a:t>
            </a:r>
            <a:r>
              <a:rPr lang="en-IN" sz="2800" b="0" i="0" baseline="-25000" dirty="0">
                <a:solidFill>
                  <a:srgbClr val="333333"/>
                </a:solidFill>
                <a:effectLst/>
                <a:latin typeface="Gill Sans MT" panose="020B0502020104020203" pitchFamily="34" charset="77"/>
              </a:rPr>
              <a:t>h2</a:t>
            </a:r>
            <a:r>
              <a:rPr lang="en-IN" sz="2800" b="0" i="0" dirty="0">
                <a:solidFill>
                  <a:srgbClr val="333333"/>
                </a:solidFill>
                <a:effectLst/>
                <a:latin typeface="Gill Sans MT" panose="020B0502020104020203" pitchFamily="34" charset="77"/>
              </a:rPr>
              <a:t>×w</a:t>
            </a:r>
            <a:r>
              <a:rPr lang="en-IN" sz="2800" b="0" i="0" baseline="-25000" dirty="0">
                <a:solidFill>
                  <a:srgbClr val="333333"/>
                </a:solidFill>
                <a:effectLst/>
                <a:latin typeface="Gill Sans MT" panose="020B0502020104020203" pitchFamily="34" charset="77"/>
              </a:rPr>
              <a:t>8</a:t>
            </a:r>
            <a:r>
              <a:rPr lang="en-IN" sz="2800" b="0" i="0" dirty="0">
                <a:solidFill>
                  <a:srgbClr val="333333"/>
                </a:solidFill>
                <a:effectLst/>
                <a:latin typeface="Gill Sans MT" panose="020B0502020104020203" pitchFamily="34" charset="77"/>
              </a:rPr>
              <a:t>+b2</a:t>
            </a:r>
            <a:br>
              <a:rPr lang="en-IN" sz="2800" dirty="0">
                <a:latin typeface="Gill Sans MT" panose="020B0502020104020203" pitchFamily="34" charset="77"/>
              </a:rPr>
            </a:br>
            <a:r>
              <a:rPr lang="en-IN" sz="2800" b="0" i="0" dirty="0">
                <a:solidFill>
                  <a:srgbClr val="333333"/>
                </a:solidFill>
                <a:effectLst/>
                <a:latin typeface="Gill Sans MT" panose="020B0502020104020203" pitchFamily="34" charset="77"/>
              </a:rPr>
              <a:t>                          Sum</a:t>
            </a:r>
            <a:r>
              <a:rPr lang="en-IN" sz="2800" b="0" i="0" baseline="-25000" dirty="0">
                <a:solidFill>
                  <a:srgbClr val="333333"/>
                </a:solidFill>
                <a:effectLst/>
                <a:latin typeface="Gill Sans MT" panose="020B0502020104020203" pitchFamily="34" charset="77"/>
              </a:rPr>
              <a:t>O2</a:t>
            </a:r>
            <a:r>
              <a:rPr lang="en-IN" sz="2800" b="0" i="0" dirty="0">
                <a:solidFill>
                  <a:srgbClr val="333333"/>
                </a:solidFill>
                <a:effectLst/>
                <a:latin typeface="Gill Sans MT" panose="020B0502020104020203" pitchFamily="34" charset="77"/>
              </a:rPr>
              <a:t>=0.593269992×0.50+0.596884378×0.55+0.60</a:t>
            </a:r>
            <a:br>
              <a:rPr lang="en-IN" sz="2800" dirty="0">
                <a:latin typeface="Gill Sans MT" panose="020B0502020104020203" pitchFamily="34" charset="77"/>
              </a:rPr>
            </a:br>
            <a:r>
              <a:rPr lang="en-IN" sz="2800" b="0" i="0" dirty="0">
                <a:solidFill>
                  <a:srgbClr val="333333"/>
                </a:solidFill>
                <a:effectLst/>
                <a:latin typeface="Gill Sans MT" panose="020B0502020104020203" pitchFamily="34" charset="77"/>
              </a:rPr>
              <a:t>                                      Sum</a:t>
            </a:r>
            <a:r>
              <a:rPr lang="en-IN" sz="2800" b="0" i="0" baseline="-25000" dirty="0">
                <a:solidFill>
                  <a:srgbClr val="333333"/>
                </a:solidFill>
                <a:effectLst/>
                <a:latin typeface="Gill Sans MT" panose="020B0502020104020203" pitchFamily="34" charset="77"/>
              </a:rPr>
              <a:t>O2</a:t>
            </a:r>
            <a:r>
              <a:rPr lang="en-IN" sz="2800" b="1" i="0" dirty="0">
                <a:solidFill>
                  <a:srgbClr val="333333"/>
                </a:solidFill>
                <a:effectLst/>
                <a:latin typeface="Gill Sans MT" panose="020B0502020104020203" pitchFamily="34" charset="77"/>
              </a:rPr>
              <a:t>=1.2249214</a:t>
            </a:r>
          </a:p>
          <a:p>
            <a:r>
              <a:rPr lang="en-IN" sz="2800" b="0" i="0" dirty="0">
                <a:solidFill>
                  <a:srgbClr val="333333"/>
                </a:solidFill>
                <a:effectLst/>
                <a:latin typeface="Gill Sans MT" panose="020B0502020104020203" pitchFamily="34" charset="77"/>
              </a:rPr>
              <a:t>Output</a:t>
            </a:r>
            <a:r>
              <a:rPr lang="en-IN" sz="2800" b="0" i="0" baseline="-25000" dirty="0">
                <a:solidFill>
                  <a:srgbClr val="333333"/>
                </a:solidFill>
                <a:effectLst/>
                <a:latin typeface="Gill Sans MT" panose="020B0502020104020203" pitchFamily="34" charset="77"/>
              </a:rPr>
              <a:t>O</a:t>
            </a:r>
            <a:r>
              <a:rPr lang="en-IN" sz="2800" b="1" baseline="-25000" dirty="0">
                <a:solidFill>
                  <a:srgbClr val="333333"/>
                </a:solidFill>
                <a:latin typeface="Gill Sans MT" panose="020B0502020104020203" pitchFamily="34" charset="77"/>
              </a:rPr>
              <a:t>1=</a:t>
            </a:r>
            <a:r>
              <a:rPr lang="en-IN" sz="2800" b="1" dirty="0">
                <a:solidFill>
                  <a:srgbClr val="333333"/>
                </a:solidFill>
                <a:latin typeface="Gill Sans MT" panose="020B0502020104020203" pitchFamily="34" charset="77"/>
              </a:rPr>
              <a:t>0.77292</a:t>
            </a:r>
            <a:endParaRPr lang="en-US" sz="2800" dirty="0">
              <a:latin typeface="Gill Sans MT" panose="020B0502020104020203" pitchFamily="34" charset="77"/>
            </a:endParaRPr>
          </a:p>
          <a:p>
            <a:endParaRPr lang="en-US" dirty="0">
              <a:latin typeface="Gill Sans MT" panose="020B0502020104020203" pitchFamily="34" charset="77"/>
            </a:endParaRPr>
          </a:p>
        </p:txBody>
      </p:sp>
    </p:spTree>
    <p:extLst>
      <p:ext uri="{BB962C8B-B14F-4D97-AF65-F5344CB8AC3E}">
        <p14:creationId xmlns:p14="http://schemas.microsoft.com/office/powerpoint/2010/main" val="291973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7057BD-90CD-4B2A-11EB-B5F952349DFB}"/>
              </a:ext>
            </a:extLst>
          </p:cNvPr>
          <p:cNvPicPr>
            <a:picLocks noChangeAspect="1"/>
          </p:cNvPicPr>
          <p:nvPr/>
        </p:nvPicPr>
        <p:blipFill>
          <a:blip r:embed="rId2"/>
          <a:stretch>
            <a:fillRect/>
          </a:stretch>
        </p:blipFill>
        <p:spPr>
          <a:xfrm>
            <a:off x="1457905" y="1585498"/>
            <a:ext cx="9852313" cy="2428875"/>
          </a:xfrm>
          <a:prstGeom prst="rect">
            <a:avLst/>
          </a:prstGeom>
        </p:spPr>
      </p:pic>
    </p:spTree>
    <p:extLst>
      <p:ext uri="{BB962C8B-B14F-4D97-AF65-F5344CB8AC3E}">
        <p14:creationId xmlns:p14="http://schemas.microsoft.com/office/powerpoint/2010/main" val="282359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3634EC-E1AD-89A8-22A0-E8B50295BFA5}"/>
              </a:ext>
            </a:extLst>
          </p:cNvPr>
          <p:cNvPicPr>
            <a:picLocks noChangeAspect="1"/>
          </p:cNvPicPr>
          <p:nvPr/>
        </p:nvPicPr>
        <p:blipFill>
          <a:blip r:embed="rId2"/>
          <a:stretch>
            <a:fillRect/>
          </a:stretch>
        </p:blipFill>
        <p:spPr>
          <a:xfrm>
            <a:off x="1339850" y="1384299"/>
            <a:ext cx="10379742" cy="4933373"/>
          </a:xfrm>
          <a:prstGeom prst="rect">
            <a:avLst/>
          </a:prstGeom>
        </p:spPr>
      </p:pic>
    </p:spTree>
    <p:extLst>
      <p:ext uri="{BB962C8B-B14F-4D97-AF65-F5344CB8AC3E}">
        <p14:creationId xmlns:p14="http://schemas.microsoft.com/office/powerpoint/2010/main" val="110284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4E5190-FBA4-0A2D-8723-A25B806B9E54}"/>
              </a:ext>
            </a:extLst>
          </p:cNvPr>
          <p:cNvPicPr>
            <a:picLocks noChangeAspect="1"/>
          </p:cNvPicPr>
          <p:nvPr/>
        </p:nvPicPr>
        <p:blipFill>
          <a:blip r:embed="rId2"/>
          <a:stretch>
            <a:fillRect/>
          </a:stretch>
        </p:blipFill>
        <p:spPr>
          <a:xfrm>
            <a:off x="686693" y="1914236"/>
            <a:ext cx="11103525" cy="3029527"/>
          </a:xfrm>
          <a:prstGeom prst="rect">
            <a:avLst/>
          </a:prstGeom>
        </p:spPr>
      </p:pic>
    </p:spTree>
    <p:extLst>
      <p:ext uri="{BB962C8B-B14F-4D97-AF65-F5344CB8AC3E}">
        <p14:creationId xmlns:p14="http://schemas.microsoft.com/office/powerpoint/2010/main" val="1172673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493</Words>
  <Application>Microsoft Macintosh PowerPoint</Application>
  <PresentationFormat>Widescreen</PresentationFormat>
  <Paragraphs>38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Gill Sans MT</vt:lpstr>
      <vt:lpstr>inter-regular</vt:lpstr>
      <vt:lpstr>Office Theme</vt:lpstr>
      <vt:lpstr>Example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Backwards Pass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-2</dc:title>
  <dc:creator>Uddagiri Sirisha 20PHD7077</dc:creator>
  <cp:lastModifiedBy>Uddagiri Sirisha 20PHD7077</cp:lastModifiedBy>
  <cp:revision>6</cp:revision>
  <dcterms:created xsi:type="dcterms:W3CDTF">2023-12-28T03:58:08Z</dcterms:created>
  <dcterms:modified xsi:type="dcterms:W3CDTF">2025-01-08T16:18:47Z</dcterms:modified>
</cp:coreProperties>
</file>