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2" r:id="rId1"/>
  </p:sldMasterIdLst>
  <p:notesMasterIdLst>
    <p:notesMasterId r:id="rId42"/>
  </p:notesMasterIdLst>
  <p:handoutMasterIdLst>
    <p:handoutMasterId r:id="rId43"/>
  </p:handoutMasterIdLst>
  <p:sldIdLst>
    <p:sldId id="717" r:id="rId2"/>
    <p:sldId id="718" r:id="rId3"/>
    <p:sldId id="719" r:id="rId4"/>
    <p:sldId id="720" r:id="rId5"/>
    <p:sldId id="721" r:id="rId6"/>
    <p:sldId id="722" r:id="rId7"/>
    <p:sldId id="723" r:id="rId8"/>
    <p:sldId id="256" r:id="rId9"/>
    <p:sldId id="367" r:id="rId10"/>
    <p:sldId id="686" r:id="rId11"/>
    <p:sldId id="703" r:id="rId12"/>
    <p:sldId id="704" r:id="rId13"/>
    <p:sldId id="724" r:id="rId14"/>
    <p:sldId id="725" r:id="rId15"/>
    <p:sldId id="726" r:id="rId16"/>
    <p:sldId id="710" r:id="rId17"/>
    <p:sldId id="711" r:id="rId18"/>
    <p:sldId id="712" r:id="rId19"/>
    <p:sldId id="713" r:id="rId20"/>
    <p:sldId id="727" r:id="rId21"/>
    <p:sldId id="714" r:id="rId22"/>
    <p:sldId id="715" r:id="rId23"/>
    <p:sldId id="716" r:id="rId24"/>
    <p:sldId id="728" r:id="rId25"/>
    <p:sldId id="730" r:id="rId26"/>
    <p:sldId id="731" r:id="rId27"/>
    <p:sldId id="732" r:id="rId28"/>
    <p:sldId id="733" r:id="rId29"/>
    <p:sldId id="734" r:id="rId30"/>
    <p:sldId id="735" r:id="rId31"/>
    <p:sldId id="736" r:id="rId32"/>
    <p:sldId id="737" r:id="rId33"/>
    <p:sldId id="738" r:id="rId34"/>
    <p:sldId id="739" r:id="rId35"/>
    <p:sldId id="740" r:id="rId36"/>
    <p:sldId id="741" r:id="rId37"/>
    <p:sldId id="742" r:id="rId38"/>
    <p:sldId id="743" r:id="rId39"/>
    <p:sldId id="744" r:id="rId40"/>
    <p:sldId id="745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990000"/>
    <a:srgbClr val="009900"/>
    <a:srgbClr val="870581"/>
    <a:srgbClr val="FF0000"/>
    <a:srgbClr val="005024"/>
    <a:srgbClr val="0000FF"/>
    <a:srgbClr val="7166FC"/>
    <a:srgbClr val="EF7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86364" autoAdjust="0"/>
  </p:normalViewPr>
  <p:slideViewPr>
    <p:cSldViewPr>
      <p:cViewPr varScale="1">
        <p:scale>
          <a:sx n="96" d="100"/>
          <a:sy n="96" d="100"/>
        </p:scale>
        <p:origin x="208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A22EEA-D8EA-4614-98A4-BAC12F8DF8C6}" type="datetimeFigureOut">
              <a:rPr lang="en-US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ED5249-3884-40F2-AE31-B91401425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6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CEA44C-BF10-4EEF-A5F0-1E64CE572A6C}" type="datetimeFigureOut">
              <a:rPr lang="en-US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E311E87-EFF9-4FFF-A5D6-E150B9408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8B7393AA-93B1-423B-A969-6DDFC76E69B6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2F99F4D-B57C-4412-9F1D-88D4F072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4AD2A-3BA3-4F98-8C99-26E99C28CB8A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810813-DE9C-48B2-B823-27F6B3379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7FE57-3A58-4B69-8670-A2F8A067D3B6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96584-3546-4909-9E63-44ACA24B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7169310-2151-41D8-AB42-C7538CCD8146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049903A-4E81-409C-9B57-4F63C385C425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59C9F82-0A0C-4FE8-9CE0-D4D087541E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7B225B-F018-4969-A07A-8776746A1CEC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7210A-3C7B-4008-8946-3E83403CF3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9E6ACD-A477-4FFB-BEB6-95111872E76B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2A793-FA6D-4933-A67E-66F96BE7ADF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F89F883-E8D0-4FD9-933F-A57733025102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50FA784-F202-43C6-9E41-96BB78A400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09CAF-4355-43C5-8BB5-6D237648B020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FAD4-B0E4-4404-BB82-BC41116CF3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8DA4EC1-0F8B-4A8E-8F23-D7A18390719A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CAA8183-F479-4A1F-B48F-352764325B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AAB31B6-B565-43B5-A39B-D6B7B76FBA9F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917AD06-E163-45C6-B598-C5F60E7339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61A260-D0AA-4B6B-B80F-64E400E2C114}" type="datetime1">
              <a:rPr lang="en-US" smtClean="0"/>
              <a:pPr>
                <a:defRPr/>
              </a:pPr>
              <a:t>11/30/23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8720BB-BF14-41BE-BB1D-12D43BE56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3" r:id="rId1"/>
    <p:sldLayoutId id="2147485144" r:id="rId2"/>
    <p:sldLayoutId id="2147485145" r:id="rId3"/>
    <p:sldLayoutId id="2147485146" r:id="rId4"/>
    <p:sldLayoutId id="2147485147" r:id="rId5"/>
    <p:sldLayoutId id="2147485148" r:id="rId6"/>
    <p:sldLayoutId id="2147485149" r:id="rId7"/>
    <p:sldLayoutId id="2147485150" r:id="rId8"/>
    <p:sldLayoutId id="2147485151" r:id="rId9"/>
    <p:sldLayoutId id="2147485152" r:id="rId10"/>
    <p:sldLayoutId id="214748515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905000"/>
            <a:ext cx="1752600" cy="3090862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57400"/>
            <a:ext cx="7086600" cy="2514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br>
              <a:rPr lang="en-US" sz="3200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br>
              <a:rPr lang="en-US" sz="3600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7200" dirty="0">
                <a:solidFill>
                  <a:srgbClr val="FF0000"/>
                </a:solidFill>
                <a:latin typeface="Book Antiqua" pitchFamily="18" charset="0"/>
                <a:ea typeface="+mn-ea"/>
                <a:cs typeface="Arial" pitchFamily="34" charset="0"/>
              </a:rPr>
              <a:t>UNIT-I</a:t>
            </a:r>
            <a:br>
              <a:rPr lang="en-US" sz="4400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(Well posed Learning Problems)</a:t>
            </a:r>
            <a:endParaRPr lang="en-US" sz="2800" dirty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343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84666"/>
            <a:ext cx="9143999" cy="50113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38200"/>
            <a:ext cx="8451268" cy="563231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For any learning system, we must be knowing the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three elements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 (Task), P (Performance Measure), and 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     E (Training Experience).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Computers learning from data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is known as machine learning.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There are </a:t>
            </a:r>
            <a:r>
              <a:rPr lang="en-IN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lots of different ways (Algorithms)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by which </a:t>
            </a:r>
            <a:r>
              <a:rPr lang="en-IN" sz="2400" b="1" dirty="0">
                <a:latin typeface="Times New Roman" pitchFamily="18" charset="0"/>
                <a:cs typeface="Times New Roman" pitchFamily="18" charset="0"/>
              </a:rPr>
              <a:t>machines can learn.</a:t>
            </a:r>
            <a:r>
              <a:rPr lang="en-IN" sz="2400" b="1" dirty="0"/>
              <a:t> 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 algorithms can be grouped into </a:t>
            </a:r>
            <a:r>
              <a:rPr lang="en-IN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supervised, unsupervised, and reinforcement algorithms.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 data that you feed to a machine learning algorithm can be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input-output pairs or just inputs.</a:t>
            </a:r>
          </a:p>
        </p:txBody>
      </p:sp>
    </p:spTree>
    <p:extLst>
      <p:ext uri="{BB962C8B-B14F-4D97-AF65-F5344CB8AC3E}">
        <p14:creationId xmlns:p14="http://schemas.microsoft.com/office/powerpoint/2010/main" val="951713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457200"/>
            <a:ext cx="8451268" cy="45243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In Driverless Car, 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training data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fed to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like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how to Drive Car in Highway, Busy and Narrow Street with factors like speed limit, parking, stop at signal etc.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that,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 Logical and Mathematical model is created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after that, the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car will work according to the logical model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Also, the more data is fed 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more efficient output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produced.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ttps://media.geeksforgeeks.org/wp-content/uploads/20210218081829/MachineLearn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03" y="5003286"/>
            <a:ext cx="7248525" cy="16764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673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4732" y="152400"/>
            <a:ext cx="8654468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Steps for Designing a Learning System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6934200" cy="4953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79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84666"/>
            <a:ext cx="8679868" cy="6535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1. Choosing the Training Experience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66885"/>
            <a:ext cx="8451268" cy="507831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Before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Train the data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first where we can </a:t>
            </a: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get the data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gathering the Data, we must have to </a:t>
            </a:r>
            <a:r>
              <a:rPr lang="en-US" sz="24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Preprocess the Data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very important and first task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to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choose the training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 training experience which will be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given to the Machine Learning Algorithm. 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use of Training is that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algorithm must have a significant impact on the Success or Failure of the Model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consists of  </a:t>
            </a: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 attributes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455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76200"/>
            <a:ext cx="8679868" cy="533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90012" y="685800"/>
            <a:ext cx="8649188" cy="729430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Below are the attributes which will impact on Success and Failure of Data: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Direct or Indirect Training Experience: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case of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direct training experience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individual board states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correct move for each board state are given.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case of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indirect training experience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 move sequences for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 game and the final result (win, loss or draw)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given for a number of games.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Teacher or Not: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Supervised —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training experience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be </a:t>
            </a:r>
            <a:r>
              <a:rPr lang="en-US" sz="24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labeled,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which means, all the board states will be labeled with 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correct move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So the learning takes place in the presence of a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supervisor or a teacher.</a:t>
            </a:r>
          </a:p>
        </p:txBody>
      </p:sp>
    </p:spTree>
    <p:extLst>
      <p:ext uri="{BB962C8B-B14F-4D97-AF65-F5344CB8AC3E}">
        <p14:creationId xmlns:p14="http://schemas.microsoft.com/office/powerpoint/2010/main" val="57120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76200"/>
            <a:ext cx="8679868" cy="533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90012" y="685800"/>
            <a:ext cx="8649188" cy="563231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Un Supervised —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training experience will be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unlabeled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which means, all the board states will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not have the moves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So the learner generates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random games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plays against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itself with no supervision or teacher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involvement.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when training data is fed to the machine then at that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time accuracy is very less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but when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it gains experience while playing again and again with itself or opponent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machine algorithm will get feedback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 the chess game accordingly.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333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84666"/>
            <a:ext cx="8679868" cy="6535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2</a:t>
            </a: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. Choosing the Target Function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990600"/>
            <a:ext cx="8603668" cy="563231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next important step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choosing the target function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It means according to the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fed to the algorithm the machine learning will choose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NextMove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function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which will describe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what type of legal moves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should be taken.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type of Knowledge is learnt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how it is used by the performance system.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Checkers Game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While moving diagonally set of all possible moves is called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“Legal Moves”.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that all moves select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“One Move”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ie, called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“Target Move”.</a:t>
            </a: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657600"/>
            <a:ext cx="1146727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7406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603668" cy="563231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Mathematically,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Target Function = v(b)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Board States= b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Legal moves set = B.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Based on that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we have assigned 4 possibilities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‘b’ is final board state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that is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won 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v(b) =100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final board state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that is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lost 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v(b) =-100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final board state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that is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draw 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v(b) = 0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If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not final state 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then v(b)= v(b’)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ie ,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finally b’ is the final state.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01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52400"/>
            <a:ext cx="8679868" cy="9906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3</a:t>
            </a:r>
            <a:r>
              <a:rPr lang="en-US" sz="28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. Choosing Representation of  Target Function</a:t>
            </a:r>
            <a:endParaRPr lang="en-US" sz="3200" b="1" dirty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95400"/>
            <a:ext cx="8603668" cy="5355312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Now its time to choose a representation that the learning program will use to describe the function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 any board state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we can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calculate  function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“C” as linear combination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following board features.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C(b).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Features: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X1 = No. of 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Black Pieces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X2 = No. of  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Red Pieces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X3 = No. of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Black Kings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X4 = No. of </a:t>
            </a:r>
            <a:r>
              <a:rPr lang="en-US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Red Kings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X5 = No. of  </a:t>
            </a:r>
            <a:r>
              <a:rPr lang="en-US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Black Pieces  threatened by re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 Blacks which can be beaten by Red)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X6 = No. of  </a:t>
            </a:r>
            <a:r>
              <a:rPr lang="en-US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Red Pieces  threatened by Black.</a:t>
            </a:r>
            <a:endParaRPr lang="en-US" b="1" dirty="0">
              <a:solidFill>
                <a:srgbClr val="005024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810000"/>
            <a:ext cx="1146727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0883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603668" cy="5262979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 = w0 + w1 · x1(b) + w2 · x2(b) + w3 · x3(b) + w4 · x4(b) +w5 · x5(b) + w6 · x6(b)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When the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machine learning algorithm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know all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possible legal moves,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then  the next step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to choose 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optimized move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using any representation.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 that we can use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IN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inear Equations, Hierarchical Graph Representation, Tabular form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etc. 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For Example: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while playing chess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machine have 4 possible moves,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the machine will choose that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optimized move which will provide success to it.</a:t>
            </a:r>
          </a:p>
        </p:txBody>
      </p:sp>
    </p:spTree>
    <p:extLst>
      <p:ext uri="{BB962C8B-B14F-4D97-AF65-F5344CB8AC3E}">
        <p14:creationId xmlns:p14="http://schemas.microsoft.com/office/powerpoint/2010/main" val="45767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IN" sz="48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Machine Learning</a:t>
            </a:r>
            <a:endParaRPr lang="en-US" sz="4800" b="1" dirty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5334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4000" b="1" u="sng" dirty="0">
                <a:solidFill>
                  <a:srgbClr val="FF0000"/>
                </a:solidFill>
                <a:latin typeface="Baskerville Old Face" pitchFamily="18" charset="0"/>
              </a:rPr>
              <a:t>Topics 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500" b="1" dirty="0">
                <a:solidFill>
                  <a:srgbClr val="870581"/>
                </a:solidFill>
                <a:latin typeface="Baskerville Old Face" pitchFamily="18" charset="0"/>
              </a:rPr>
              <a:t>Well-posed Learning Problems</a:t>
            </a:r>
            <a:endParaRPr lang="en-US" sz="3200" b="1" dirty="0">
              <a:solidFill>
                <a:srgbClr val="005024"/>
              </a:solidFill>
              <a:latin typeface="Baskerville Old Face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sz="3600" b="1" dirty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084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32" y="609600"/>
            <a:ext cx="8502068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85657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52400"/>
            <a:ext cx="8679868" cy="9906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4</a:t>
            </a:r>
            <a:r>
              <a:rPr lang="en-US" sz="32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. Choosing Function Approximation Algorithm</a:t>
            </a:r>
            <a:endParaRPr lang="en-US" sz="3600" b="1" dirty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95400"/>
            <a:ext cx="8603668" cy="517064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learnt a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Target Function (f)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need a set of training examples.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Black won the game 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(ie, X2=0, which means no red)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 this function approximation,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we need to follow 2 steps: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Estimating Training values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In every step,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we consider successor (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depending on next step of opponent)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IN" sz="28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IN" sz="2800" b="1" baseline="-250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en-IN" sz="2800" b="1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r>
              <a:rPr lang="en-IN" sz="2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IN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V(successor(b)).</a:t>
            </a:r>
            <a:endParaRPr lang="en-IN" sz="28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2912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603668" cy="452431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Adjusting the Weights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 are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some algorithms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find the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weights of linear functions.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Ie, here we are using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LMS( Least Mean Square)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used to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minimize the Error.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ie, if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Error=0,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need to change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If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Error is “Positive”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each weight is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increased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If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Error is “Negative”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each weight is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decreased.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486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52400"/>
            <a:ext cx="8679868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5. Final Design</a:t>
            </a:r>
            <a:endParaRPr lang="en-US" sz="3600" b="1" dirty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95400"/>
            <a:ext cx="8603668" cy="3970318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Final Design is created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at last when system goes from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number of examples  , failures and success , correct and incorrect decision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what will be the next step etc.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DeepBlue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an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intelligent  computer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is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ML-based won chess game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against 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chess expert Garry Kasparov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and it became the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first computer which had beaten a human chess expert.</a:t>
            </a:r>
          </a:p>
        </p:txBody>
      </p:sp>
    </p:spTree>
    <p:extLst>
      <p:ext uri="{BB962C8B-B14F-4D97-AF65-F5344CB8AC3E}">
        <p14:creationId xmlns:p14="http://schemas.microsoft.com/office/powerpoint/2010/main" val="10273144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295400"/>
            <a:ext cx="1752600" cy="3090862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771" y="1524000"/>
            <a:ext cx="7086600" cy="1828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br>
              <a:rPr lang="en-US" sz="3200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br>
              <a:rPr lang="en-US" sz="3600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br>
              <a:rPr lang="en-US" sz="4400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5400" dirty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(Perspectives &amp; Issues in ML)</a:t>
            </a:r>
            <a:endParaRPr lang="en-US" dirty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2677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84666"/>
            <a:ext cx="9143999" cy="50113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Perspectives in ML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85800"/>
            <a:ext cx="8451268" cy="563231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Perspectives of Machine Learning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involves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searching very large space of possible hypothesis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 to determine one that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best fits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observed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any prior knowledge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held be learner by using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various learning Algorithms.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Machine Learning is used in various applications such as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email filtering, speech recognition, computer vision, self-driven cars, Amazon product recommendation, etc.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can be seen in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every industry, such as healthcare, education, finance, automobile, marketing, shipping, infrastructure, automation, etc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0786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618630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Almost all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big companies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like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Amazon, Facebook, Google, Adobe, etc.,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are using various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machine learning techniques to grow their businesses.</a:t>
            </a:r>
            <a:endParaRPr lang="en-IN" sz="24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Machine Learning is the study of learning algorithms using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past experience and making future decisions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Although,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Machine Learning has a variety of models.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Here is a list of the most commonly used machine learning algorithms by all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data scientists and professionals in today's world.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5196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595491"/>
            <a:ext cx="8451268" cy="39703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List of Various Algorithms are: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1.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Regression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Decision Tree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Bayes Theorem and Naïve Bayes Classificati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on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4.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Support Vector Machine (SVM) Algori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thm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5.K-Nearest Neighbor (KNN) Algorithm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6.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K-Means etc.</a:t>
            </a:r>
          </a:p>
        </p:txBody>
      </p:sp>
    </p:spTree>
    <p:extLst>
      <p:ext uri="{BB962C8B-B14F-4D97-AF65-F5344CB8AC3E}">
        <p14:creationId xmlns:p14="http://schemas.microsoft.com/office/powerpoint/2010/main" val="37852207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52400"/>
            <a:ext cx="9143999" cy="5334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Issues in ML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563231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Similarly, Machine Learning offers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great opportunities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but some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issues need to be solved.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career in the Machine learning domain offers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job satisfaction, excellent growth,  high salary,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but it is a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complex and challenging process. 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 are a lot of challenges that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machine learning professionals face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inculcate ML skills and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create an application from various tools.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major challenges faced by machine learning professionals are:</a:t>
            </a:r>
          </a:p>
        </p:txBody>
      </p:sp>
    </p:spTree>
    <p:extLst>
      <p:ext uri="{BB962C8B-B14F-4D97-AF65-F5344CB8AC3E}">
        <p14:creationId xmlns:p14="http://schemas.microsoft.com/office/powerpoint/2010/main" val="2730275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9703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1. What Algorithms should be used ?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Which Algorithm  perform best for which types of  problems?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How much Training Data is Sufficient ?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4. What kind of methods should be used?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5. For which type of data , which methods should be used?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And also the remaining issues are:</a:t>
            </a:r>
          </a:p>
        </p:txBody>
      </p:sp>
    </p:spTree>
    <p:extLst>
      <p:ext uri="{BB962C8B-B14F-4D97-AF65-F5344CB8AC3E}">
        <p14:creationId xmlns:p14="http://schemas.microsoft.com/office/powerpoint/2010/main" val="25448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" y="184666"/>
            <a:ext cx="9143999" cy="533400"/>
          </a:xfrm>
        </p:spPr>
        <p:txBody>
          <a:bodyPr>
            <a:noAutofit/>
          </a:bodyPr>
          <a:lstStyle/>
          <a:p>
            <a:pPr lvl="1" algn="ctr">
              <a:lnSpc>
                <a:spcPct val="150000"/>
              </a:lnSpc>
            </a:pPr>
            <a:r>
              <a:rPr lang="en-US" sz="3500" b="1" dirty="0">
                <a:solidFill>
                  <a:srgbClr val="FF0000"/>
                </a:solidFill>
                <a:latin typeface="Baskerville Old Face" pitchFamily="18" charset="0"/>
              </a:rPr>
              <a:t>Well-Posed Learning Problems</a:t>
            </a:r>
            <a:endParaRPr lang="en-US" sz="3200" b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38200"/>
            <a:ext cx="8451268" cy="563231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For any learning system, we must be knowing the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three elements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 (Task), P (Performance Measure), and 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     E (Training Experience).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Checkers Learning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T: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playing checkers 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measure P: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percent of games won against opponents 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experience 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playing practice games against itself</a:t>
            </a:r>
            <a:endParaRPr lang="en-IN" sz="24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17444"/>
            <a:ext cx="1219200" cy="9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66696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563231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Poor Quality Data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/>
              <a:t>Data plays a significant role in the machine learning process. One of the significant issues that machine learning professionals face is the absence of </a:t>
            </a:r>
            <a:r>
              <a:rPr lang="en-US" sz="2400" b="1" dirty="0">
                <a:solidFill>
                  <a:srgbClr val="0000CC"/>
                </a:solidFill>
              </a:rPr>
              <a:t>good quality data</a:t>
            </a: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66"/>
                </a:solidFill>
              </a:rPr>
              <a:t>Noisy data, incomplete data, inaccurate data, and unclean data</a:t>
            </a:r>
            <a:r>
              <a:rPr lang="en-US" sz="2400" dirty="0"/>
              <a:t> lead to </a:t>
            </a:r>
            <a:r>
              <a:rPr lang="en-US" sz="2400" b="1" dirty="0">
                <a:solidFill>
                  <a:srgbClr val="0000CC"/>
                </a:solidFill>
              </a:rPr>
              <a:t>less accuracy in classification </a:t>
            </a:r>
            <a:r>
              <a:rPr lang="en-US" sz="2400" dirty="0"/>
              <a:t>and </a:t>
            </a:r>
            <a:r>
              <a:rPr lang="en-US" sz="2400" b="1" dirty="0">
                <a:solidFill>
                  <a:srgbClr val="009900"/>
                </a:solidFill>
              </a:rPr>
              <a:t>low-quality results</a:t>
            </a:r>
            <a:r>
              <a:rPr lang="en-US" sz="2400" dirty="0"/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Hence, </a:t>
            </a:r>
            <a:r>
              <a:rPr lang="en-US" sz="2400" b="1" dirty="0">
                <a:solidFill>
                  <a:srgbClr val="7030A0"/>
                </a:solidFill>
              </a:rPr>
              <a:t>data quality can also be considered as a major common problem</a:t>
            </a:r>
            <a:r>
              <a:rPr lang="en-US" sz="2400" dirty="0"/>
              <a:t> while </a:t>
            </a:r>
            <a:r>
              <a:rPr lang="en-US" sz="2400" b="1" dirty="0"/>
              <a:t>processing machine learning algorithms.</a:t>
            </a:r>
          </a:p>
        </p:txBody>
      </p:sp>
    </p:spTree>
    <p:extLst>
      <p:ext uri="{BB962C8B-B14F-4D97-AF65-F5344CB8AC3E}">
        <p14:creationId xmlns:p14="http://schemas.microsoft.com/office/powerpoint/2010/main" val="1982609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286232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Hence the 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quality of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essential to enhance the output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Therefore, we need to ensure that the process of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data preprocessing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which includes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removing outliers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filtering missing values,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removing unwanted features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is done with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utmost level of perfection. </a:t>
            </a:r>
          </a:p>
        </p:txBody>
      </p:sp>
    </p:spTree>
    <p:extLst>
      <p:ext uri="{BB962C8B-B14F-4D97-AF65-F5344CB8AC3E}">
        <p14:creationId xmlns:p14="http://schemas.microsoft.com/office/powerpoint/2010/main" val="8569483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618630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Inadequate Training Data: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most important task you need to do in the machine learning process is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 train the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achieve an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accurate output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Less amount training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produce inaccurate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too biased predictions.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Consider a machine learning algorithm similar to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training a child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One day you decided to explain to a child how to distinguish between an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apple and a watermelon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You will take an apple and a watermelon and show him the difference between both based on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their color, shape, and taste.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this way, soon, he will attain perfection in differentiating between the two. </a:t>
            </a:r>
          </a:p>
        </p:txBody>
      </p:sp>
    </p:spTree>
    <p:extLst>
      <p:ext uri="{BB962C8B-B14F-4D97-AF65-F5344CB8AC3E}">
        <p14:creationId xmlns:p14="http://schemas.microsoft.com/office/powerpoint/2010/main" val="20964190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4163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But on the other hand, a machine-learning algorithm needs a lot of data to distinguish.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For complex problems, it may </a:t>
            </a:r>
            <a:r>
              <a:rPr lang="en-US" sz="2400" b="1" dirty="0">
                <a:solidFill>
                  <a:srgbClr val="005024"/>
                </a:solidFill>
              </a:rPr>
              <a:t>even require millions of data to be trained.</a:t>
            </a:r>
            <a:r>
              <a:rPr lang="en-US" sz="2400" dirty="0"/>
              <a:t> Therefore we need to ensure that </a:t>
            </a:r>
            <a:r>
              <a:rPr lang="en-US" sz="2400" b="1" dirty="0">
                <a:solidFill>
                  <a:srgbClr val="FF0066"/>
                </a:solidFill>
              </a:rPr>
              <a:t>Machine learning algorithms </a:t>
            </a:r>
            <a:r>
              <a:rPr lang="en-US" sz="2400" dirty="0"/>
              <a:t>are </a:t>
            </a:r>
            <a:r>
              <a:rPr lang="en-US" sz="2400" b="1" dirty="0">
                <a:solidFill>
                  <a:srgbClr val="0000CC"/>
                </a:solidFill>
              </a:rPr>
              <a:t>trained with sufficient amounts of data.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2834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45243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 fitting of  Training Data: </a:t>
            </a:r>
            <a:r>
              <a:rPr lang="en-US" sz="2400" dirty="0"/>
              <a:t>Whenever a machine learning model is trained with fewer amounts of data, and as a result, it provides </a:t>
            </a:r>
            <a:r>
              <a:rPr lang="en-US" sz="2400" b="1" dirty="0">
                <a:solidFill>
                  <a:srgbClr val="0070C0"/>
                </a:solidFill>
              </a:rPr>
              <a:t>incomplete and inaccurate data </a:t>
            </a:r>
            <a:r>
              <a:rPr lang="en-US" sz="2400" dirty="0"/>
              <a:t>and </a:t>
            </a:r>
            <a:r>
              <a:rPr lang="en-US" sz="2400" b="1" dirty="0">
                <a:solidFill>
                  <a:srgbClr val="005024"/>
                </a:solidFill>
              </a:rPr>
              <a:t>destroys the accuracy</a:t>
            </a:r>
            <a:r>
              <a:rPr lang="en-US" sz="2400" dirty="0"/>
              <a:t> of the machine learning model.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sz="2400" dirty="0"/>
              <a:t>It simply means trying to fit in </a:t>
            </a:r>
            <a:r>
              <a:rPr lang="en-US" sz="2400" b="1" dirty="0">
                <a:solidFill>
                  <a:srgbClr val="FF0000"/>
                </a:solidFill>
              </a:rPr>
              <a:t>undersized jeans.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8213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507831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overcome this Issue: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1.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Maximize the training time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2. Enhance the complexity of the model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3. Add more features to the data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4. Reduce the constraints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5. Increasing the training time of model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5468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45243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Overfitting of  Training Data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/>
              <a:t>Overfitting is one of the most common issues faced by </a:t>
            </a:r>
            <a:r>
              <a:rPr lang="en-US" sz="2400" b="1" dirty="0">
                <a:solidFill>
                  <a:srgbClr val="0000CC"/>
                </a:solidFill>
              </a:rPr>
              <a:t>Machine Learning engineers and data scientists.</a:t>
            </a:r>
            <a:r>
              <a:rPr lang="en-US" sz="2400" dirty="0"/>
              <a:t> Whenever a machine learning model is trained with a </a:t>
            </a:r>
            <a:r>
              <a:rPr lang="en-US" sz="2400" b="1" dirty="0">
                <a:solidFill>
                  <a:srgbClr val="870581"/>
                </a:solidFill>
              </a:rPr>
              <a:t>huge amount of data</a:t>
            </a:r>
            <a:r>
              <a:rPr lang="en-US" sz="2400" dirty="0"/>
              <a:t>, it </a:t>
            </a:r>
            <a:r>
              <a:rPr lang="en-US" sz="2400" b="1" dirty="0">
                <a:solidFill>
                  <a:srgbClr val="FF0000"/>
                </a:solidFill>
              </a:rPr>
              <a:t>starts capturing noise </a:t>
            </a:r>
            <a:r>
              <a:rPr lang="en-US" sz="2400" dirty="0"/>
              <a:t>and </a:t>
            </a:r>
            <a:r>
              <a:rPr lang="en-US" sz="2400" b="1" dirty="0">
                <a:solidFill>
                  <a:srgbClr val="009900"/>
                </a:solidFill>
              </a:rPr>
              <a:t>inaccurate data into the training data set. 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It </a:t>
            </a:r>
            <a:r>
              <a:rPr lang="en-US" sz="2400" b="1" dirty="0">
                <a:solidFill>
                  <a:srgbClr val="0000CC"/>
                </a:solidFill>
              </a:rPr>
              <a:t>negatively affects the performance of the model.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Example: I</a:t>
            </a:r>
            <a:r>
              <a:rPr lang="en-US" sz="2400" b="1" dirty="0"/>
              <a:t>t is like trying to fit in Oversized jeans.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2877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470898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Let’s consider a model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trained to differentiate between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 cat, a rabbit, a dog, and a tiger.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training data contains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1000 cats, 1000 dogs, 1000 tigers, and 4000 Rabbits.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Then there is a considerable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probability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that it will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identify the cat as a rabbit.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hence the prediction was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negatively affected.  </a:t>
            </a:r>
          </a:p>
          <a:p>
            <a:br>
              <a:rPr lang="en-US" sz="2400" dirty="0"/>
            </a:br>
            <a:endParaRPr lang="en-US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4786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9703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overcome this Issue: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1.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Increase training data in a dataset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IN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Reduce the noise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Reduce the number of attributes in training data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4.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Remove outliers in the training data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1415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9703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Machine Learning is a Complex process: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machine learning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industry is young and it is continuously changing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Rapid hit and trial experiments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being carried on.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includes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analyzing the data, training data, applying complex mathematical calculations, and a lot more.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Hence it is a really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complicated process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is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another big challenge for Machine learning professionals.</a:t>
            </a:r>
          </a:p>
        </p:txBody>
      </p:sp>
    </p:spTree>
    <p:extLst>
      <p:ext uri="{BB962C8B-B14F-4D97-AF65-F5344CB8AC3E}">
        <p14:creationId xmlns:p14="http://schemas.microsoft.com/office/powerpoint/2010/main" val="1263992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84732" y="609600"/>
            <a:ext cx="8451268" cy="39703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A Hand Written Recognition Learning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T: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Recognizing and classifying </a:t>
            </a:r>
          </a:p>
          <a:p>
            <a:pPr lvl="1" indent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handwritten words with images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measure P: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Percentage of words correctly classifies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experience 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database of hand written words with given classifications.</a:t>
            </a:r>
            <a:endParaRPr lang="en-IN" sz="24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886" y="762000"/>
            <a:ext cx="14859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3804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ontent Placeholder 1"/>
          <p:cNvSpPr>
            <a:spLocks noGrp="1"/>
          </p:cNvSpPr>
          <p:nvPr>
            <p:ph sz="quarter" idx="1"/>
          </p:nvPr>
        </p:nvSpPr>
        <p:spPr>
          <a:xfrm>
            <a:off x="457201" y="1066800"/>
            <a:ext cx="6248400" cy="3733800"/>
          </a:xfrm>
        </p:spPr>
        <p:txBody>
          <a:bodyPr>
            <a:normAutofit/>
          </a:bodyPr>
          <a:lstStyle/>
          <a:p>
            <a:pPr algn="ctr">
              <a:buFont typeface="Wingdings 3" pitchFamily="18" charset="2"/>
              <a:buNone/>
            </a:pPr>
            <a:endParaRPr lang="en-US" altLang="en-US" dirty="0"/>
          </a:p>
          <a:p>
            <a:pPr algn="ctr">
              <a:buFont typeface="Wingdings 3" pitchFamily="18" charset="2"/>
              <a:buNone/>
            </a:pPr>
            <a:endParaRPr lang="en-US" altLang="en-US" dirty="0"/>
          </a:p>
          <a:p>
            <a:pPr algn="ctr">
              <a:buFont typeface="Wingdings 3" pitchFamily="18" charset="2"/>
              <a:buNone/>
            </a:pPr>
            <a:endParaRPr lang="en-US" altLang="en-US" dirty="0"/>
          </a:p>
          <a:p>
            <a:pPr algn="ctr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en-US" altLang="en-US" sz="8000" b="1" dirty="0">
                <a:solidFill>
                  <a:srgbClr val="87058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lgerian" panose="04020705040A02060702" pitchFamily="82" charset="0"/>
                <a:cs typeface="Arial" pitchFamily="34" charset="0"/>
              </a:rPr>
              <a:t>THANK YOU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69DF7E7-B7DB-4B03-97BB-F8902B9600C5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463983" cy="527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6389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84666"/>
            <a:ext cx="8451268" cy="318548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To better filter the e-mails as spam or not: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Classifying emails as spam or not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measure P: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fraction of emails accurately classified as spam or not spam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observing you label email as spam or not</a:t>
            </a:r>
            <a:endParaRPr lang="en-IN" sz="22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4800" y="3581400"/>
            <a:ext cx="8451268" cy="318548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4. Face Recognition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Predicting different types of Faces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measure P: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able to predict maximum types of faces.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Training Machine will maximum amount of dataset of different face images.</a:t>
            </a:r>
            <a:endParaRPr lang="en-IN" sz="22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20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005513"/>
            <a:ext cx="8451268" cy="34163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5. Fruit Prediction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T: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Identify different fruits for recognition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measure P: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able to predict maximum variety of Fruits.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experience 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Training Machine with largest datasets of  Fruit Images</a:t>
            </a:r>
            <a:endParaRPr lang="en-IN" sz="24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396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84666"/>
            <a:ext cx="8451268" cy="369331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6. Automatic Translation of Documents: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Translating one type of language used in a document to other language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measure P: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able to convert one language to other language efficiently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Training Machine with largest dataset with different types of languages.</a:t>
            </a:r>
            <a:endParaRPr lang="en-IN" sz="22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1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143000"/>
            <a:ext cx="1752600" cy="3090862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600200"/>
            <a:ext cx="7086600" cy="1676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br>
              <a:rPr lang="en-US" sz="3200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br>
              <a:rPr lang="en-US" sz="3600" dirty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(Designing a </a:t>
            </a:r>
            <a:br>
              <a:rPr lang="en-US" sz="4800" dirty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Learning System)</a:t>
            </a:r>
            <a:endParaRPr lang="en-US" sz="2800" dirty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IN" sz="4400" b="1" dirty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Designing a learning system</a:t>
            </a:r>
            <a:endParaRPr lang="en-US" sz="4400" b="1" dirty="0">
              <a:solidFill>
                <a:srgbClr val="0000CC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5334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109728" indent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4000" b="1" u="sng" dirty="0">
                <a:solidFill>
                  <a:srgbClr val="FF0000"/>
                </a:solidFill>
                <a:latin typeface="Baskerville Old Face" pitchFamily="18" charset="0"/>
              </a:rPr>
              <a:t>Topics 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500" b="1" dirty="0">
                <a:solidFill>
                  <a:srgbClr val="870581"/>
                </a:solidFill>
                <a:latin typeface="Baskerville Old Face" pitchFamily="18" charset="0"/>
              </a:rPr>
              <a:t>Designing a Learning System in ML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870581"/>
                </a:solidFill>
                <a:latin typeface="Baskerville Old Face" pitchFamily="18" charset="0"/>
              </a:rPr>
              <a:t> </a:t>
            </a: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Choosing Training Experience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Choosing Target Function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Choosing representation of Target Function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Choosing Function Approximation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Final Design</a:t>
            </a:r>
          </a:p>
          <a:p>
            <a:pPr marL="0" indent="0">
              <a:lnSpc>
                <a:spcPct val="150000"/>
              </a:lnSpc>
              <a:buNone/>
              <a:defRPr/>
            </a:pPr>
            <a:endParaRPr lang="en-US" sz="3600" b="1" dirty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23913</TotalTime>
  <Words>2601</Words>
  <Application>Microsoft Macintosh PowerPoint</Application>
  <PresentationFormat>On-screen Show (4:3)</PresentationFormat>
  <Paragraphs>264</Paragraphs>
  <Slides>40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1" baseType="lpstr">
      <vt:lpstr>Algerian</vt:lpstr>
      <vt:lpstr>Arial</vt:lpstr>
      <vt:lpstr>Baskerville Old Face</vt:lpstr>
      <vt:lpstr>Book Antiqua</vt:lpstr>
      <vt:lpstr>Calibri</vt:lpstr>
      <vt:lpstr>Century Schoolbook</vt:lpstr>
      <vt:lpstr>Times New Roman</vt:lpstr>
      <vt:lpstr>Wingdings</vt:lpstr>
      <vt:lpstr>Wingdings 2</vt:lpstr>
      <vt:lpstr>Wingdings 3</vt:lpstr>
      <vt:lpstr>Oriel</vt:lpstr>
      <vt:lpstr>  UNIT-I (Well posed Learning Problems)</vt:lpstr>
      <vt:lpstr>Machine Learning</vt:lpstr>
      <vt:lpstr>Well-Posed Learning Problems</vt:lpstr>
      <vt:lpstr>PowerPoint Presentation</vt:lpstr>
      <vt:lpstr>PowerPoint Presentation</vt:lpstr>
      <vt:lpstr>PowerPoint Presentation</vt:lpstr>
      <vt:lpstr>PowerPoint Presentation</vt:lpstr>
      <vt:lpstr>  (Designing a  Learning System)</vt:lpstr>
      <vt:lpstr>Designing a learning system</vt:lpstr>
      <vt:lpstr>Introduction</vt:lpstr>
      <vt:lpstr>Contd..</vt:lpstr>
      <vt:lpstr>Steps for Designing a Learning System</vt:lpstr>
      <vt:lpstr>1. Choosing the Training Experience</vt:lpstr>
      <vt:lpstr>Contd..</vt:lpstr>
      <vt:lpstr>Contd..</vt:lpstr>
      <vt:lpstr>2. Choosing the Target Function</vt:lpstr>
      <vt:lpstr>Contd..</vt:lpstr>
      <vt:lpstr>3. Choosing Representation of  Target Function</vt:lpstr>
      <vt:lpstr>Contd..</vt:lpstr>
      <vt:lpstr>Contd..</vt:lpstr>
      <vt:lpstr>4. Choosing Function Approximation Algorithm</vt:lpstr>
      <vt:lpstr>Contd..</vt:lpstr>
      <vt:lpstr>5. Final Design</vt:lpstr>
      <vt:lpstr>   (Perspectives &amp; Issues in ML)</vt:lpstr>
      <vt:lpstr>Perspectives in ML</vt:lpstr>
      <vt:lpstr>Contd..</vt:lpstr>
      <vt:lpstr>Contd..</vt:lpstr>
      <vt:lpstr>Issues in ML</vt:lpstr>
      <vt:lpstr>Contd..</vt:lpstr>
      <vt:lpstr>Contd..</vt:lpstr>
      <vt:lpstr>Contd..</vt:lpstr>
      <vt:lpstr>Contd..</vt:lpstr>
      <vt:lpstr>Contd..</vt:lpstr>
      <vt:lpstr>Contd..</vt:lpstr>
      <vt:lpstr>Contd..</vt:lpstr>
      <vt:lpstr>Contd..</vt:lpstr>
      <vt:lpstr>Contd..</vt:lpstr>
      <vt:lpstr>Contd..</vt:lpstr>
      <vt:lpstr>Contd..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GLK</dc:creator>
  <cp:lastModifiedBy>Uddagiri Sirisha 20PHD7077</cp:lastModifiedBy>
  <cp:revision>1719</cp:revision>
  <dcterms:created xsi:type="dcterms:W3CDTF">2013-11-07T06:07:38Z</dcterms:created>
  <dcterms:modified xsi:type="dcterms:W3CDTF">2023-11-30T11:26:10Z</dcterms:modified>
</cp:coreProperties>
</file>