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23" r:id="rId4"/>
    <p:sldId id="291" r:id="rId5"/>
    <p:sldId id="318" r:id="rId6"/>
    <p:sldId id="317" r:id="rId7"/>
    <p:sldId id="280" r:id="rId8"/>
    <p:sldId id="262" r:id="rId9"/>
    <p:sldId id="263" r:id="rId10"/>
    <p:sldId id="281" r:id="rId11"/>
    <p:sldId id="264" r:id="rId12"/>
    <p:sldId id="282" r:id="rId13"/>
    <p:sldId id="315" r:id="rId14"/>
    <p:sldId id="284" r:id="rId15"/>
    <p:sldId id="268" r:id="rId16"/>
    <p:sldId id="269" r:id="rId17"/>
    <p:sldId id="272" r:id="rId18"/>
    <p:sldId id="273" r:id="rId19"/>
    <p:sldId id="319" r:id="rId20"/>
    <p:sldId id="320" r:id="rId21"/>
    <p:sldId id="321" r:id="rId22"/>
    <p:sldId id="275" r:id="rId23"/>
    <p:sldId id="276" r:id="rId24"/>
    <p:sldId id="277" r:id="rId25"/>
    <p:sldId id="283" r:id="rId26"/>
    <p:sldId id="278" r:id="rId27"/>
    <p:sldId id="279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96245" autoAdjust="0"/>
  </p:normalViewPr>
  <p:slideViewPr>
    <p:cSldViewPr snapToGrid="0">
      <p:cViewPr>
        <p:scale>
          <a:sx n="78" d="100"/>
          <a:sy n="78" d="100"/>
        </p:scale>
        <p:origin x="-438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6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846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298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69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099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5229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685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788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97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8010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10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8D831-ECEE-49E1-BDC1-E06C8557270F}" type="datetimeFigureOut">
              <a:rPr lang="en-US" smtClean="0"/>
              <a:pPr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E7093CC-8E56-4F6E-A588-C1704CE1BC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391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42C96F16-9041-40CB-8C1E-CBBA54DCA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Database Management Systems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77F544F-05B3-4F91-9638-24FCCD298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           </a:t>
            </a:r>
            <a:r>
              <a:rPr lang="en-US" dirty="0" smtClean="0">
                <a:solidFill>
                  <a:srgbClr val="FF0000"/>
                </a:solidFill>
              </a:rPr>
              <a:t>Overview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                                                                       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 </a:t>
            </a:r>
            <a:r>
              <a:rPr lang="en-US" dirty="0" smtClean="0"/>
              <a:t>    </a:t>
            </a:r>
            <a:r>
              <a:rPr lang="en-US" dirty="0" err="1" smtClean="0"/>
              <a:t>P.Dedeepya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Assistant professor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Dept. of CSE</a:t>
            </a:r>
            <a:r>
              <a:rPr lang="en-US" dirty="0" smtClean="0"/>
              <a:t>, PVPSIT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66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en-IN" sz="3200" dirty="0" smtClean="0">
                <a:latin typeface="+mj-lt"/>
              </a:rPr>
              <a:t/>
            </a:r>
            <a:br>
              <a:rPr lang="en-IN" sz="3200" dirty="0" smtClean="0">
                <a:latin typeface="+mj-lt"/>
              </a:rPr>
            </a:br>
            <a:r>
              <a:rPr lang="en-IN" sz="3200" dirty="0" smtClean="0">
                <a:latin typeface="+mj-lt"/>
              </a:rPr>
              <a:t>a) </a:t>
            </a:r>
            <a:r>
              <a:rPr lang="en-IN" sz="2800" dirty="0" smtClean="0">
                <a:latin typeface="+mj-lt"/>
              </a:rPr>
              <a:t>ROLE OF THIS COURSE IN PLACEMENTS: </a:t>
            </a:r>
            <a:r>
              <a:rPr lang="en-US" sz="2800" dirty="0" smtClean="0">
                <a:latin typeface="+mj-lt"/>
              </a:rPr>
              <a:t/>
            </a:r>
            <a:br>
              <a:rPr lang="en-US" sz="2800" dirty="0" smtClean="0">
                <a:latin typeface="+mj-lt"/>
              </a:rPr>
            </a:br>
            <a:endParaRPr lang="en-US" sz="28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 smtClean="0"/>
              <a:t>DBMS is important subject from placement point of view. </a:t>
            </a:r>
          </a:p>
          <a:p>
            <a:r>
              <a:rPr lang="en-IN" sz="2400" dirty="0" smtClean="0"/>
              <a:t>Understanding of DBMS is very basic requirement as it complements the programming skills. </a:t>
            </a:r>
          </a:p>
          <a:p>
            <a:r>
              <a:rPr lang="en-IN" sz="2400" dirty="0" smtClean="0"/>
              <a:t>The companies expect that the students are comfortable to store and retrieve data to complete any project. 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EFF4BA-ED63-42EE-AD73-8041F8199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516" y="650128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en-IN" sz="2800" cap="none" dirty="0" smtClean="0"/>
              <a:t/>
            </a:r>
            <a:br>
              <a:rPr lang="en-IN" sz="2800" cap="none" dirty="0" smtClean="0"/>
            </a:br>
            <a:r>
              <a:rPr lang="en-IN" sz="2800" cap="none" dirty="0" smtClean="0"/>
              <a:t>b</a:t>
            </a:r>
            <a:r>
              <a:rPr lang="en-IN" sz="2800" dirty="0" smtClean="0"/>
              <a:t>) </a:t>
            </a:r>
            <a:r>
              <a:rPr lang="en-US" sz="2800" dirty="0" smtClean="0"/>
              <a:t>% </a:t>
            </a:r>
            <a:r>
              <a:rPr lang="en-US" sz="2800" dirty="0"/>
              <a:t>of weightage in GATE exam: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06ADCA-4B2E-49C1-8D95-F28C1EA5F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714" y="2029800"/>
            <a:ext cx="9603275" cy="404744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The following topics are covered in our syllabus for GATE exam: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ER model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Relational model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Relational algebra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SQL. Integrity constrains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Normal forms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Transactions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Concurrency control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0000"/>
                </a:solidFill>
              </a:rPr>
              <a:t>Marks :7-8 marks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0000"/>
                </a:solidFill>
              </a:rPr>
              <a:t>Weightage :7-8%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0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IN" cap="none" dirty="0" smtClean="0"/>
              <a:t/>
            </a:r>
            <a:br>
              <a:rPr lang="en-IN" cap="none" dirty="0" smtClean="0"/>
            </a:br>
            <a:r>
              <a:rPr lang="en-IN" cap="none" dirty="0" smtClean="0"/>
              <a:t>c</a:t>
            </a:r>
            <a:r>
              <a:rPr lang="en-IN" dirty="0" smtClean="0"/>
              <a:t>)Role of this course in Project implementation: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 Database Management System (DBMS) is a software system designed to efficiently store, retrieve, manipulate, and query large amounts of data.</a:t>
            </a:r>
          </a:p>
          <a:p>
            <a:r>
              <a:rPr lang="en-US" sz="2400" dirty="0" smtClean="0"/>
              <a:t> Practical implementation is key to understand the DBMS concepts. </a:t>
            </a:r>
          </a:p>
          <a:p>
            <a:r>
              <a:rPr lang="en-US" sz="2400" dirty="0" smtClean="0"/>
              <a:t>Because the focus of the course is on the </a:t>
            </a:r>
            <a:r>
              <a:rPr lang="en-US" sz="2400" i="1" dirty="0" smtClean="0"/>
              <a:t>design</a:t>
            </a:r>
            <a:r>
              <a:rPr lang="en-US" sz="2400" dirty="0" smtClean="0"/>
              <a:t> as well as the </a:t>
            </a:r>
            <a:r>
              <a:rPr lang="en-US" sz="2400" i="1" dirty="0" smtClean="0"/>
              <a:t>implementation</a:t>
            </a:r>
            <a:r>
              <a:rPr lang="en-US" sz="2400" dirty="0" smtClean="0"/>
              <a:t> of DBMSs an emphasis will be placed on simple DBMS implementation project.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</a:t>
            </a:r>
            <a:r>
              <a:rPr lang="en-US" dirty="0" smtClean="0"/>
              <a:t>Outcomes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CO1</a:t>
            </a:r>
            <a:r>
              <a:rPr lang="en-US" dirty="0"/>
              <a:t>) </a:t>
            </a:r>
            <a:r>
              <a:rPr lang="en-IN" dirty="0"/>
              <a:t>Understand the basic concepts of database management systems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CO2</a:t>
            </a:r>
            <a:r>
              <a:rPr lang="en-US" dirty="0"/>
              <a:t>) Apply ER model, Relational Algebra and SQL operations to find solutions for a given </a:t>
            </a:r>
            <a:r>
              <a:rPr lang="en-US" dirty="0" smtClean="0"/>
              <a:t>application.</a:t>
            </a:r>
          </a:p>
          <a:p>
            <a:r>
              <a:rPr lang="en-US" dirty="0" smtClean="0"/>
              <a:t>CO3</a:t>
            </a:r>
            <a:r>
              <a:rPr lang="en-US" dirty="0"/>
              <a:t>) </a:t>
            </a:r>
            <a:r>
              <a:rPr lang="en-IN" dirty="0"/>
              <a:t>Apply normalization techniques to improve database design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CO4</a:t>
            </a:r>
            <a:r>
              <a:rPr lang="en-US" dirty="0" smtClean="0"/>
              <a:t>)</a:t>
            </a:r>
            <a:r>
              <a:rPr lang="en-IN" dirty="0"/>
              <a:t> </a:t>
            </a:r>
            <a:r>
              <a:rPr lang="en-IN" dirty="0" smtClean="0"/>
              <a:t>Analyse </a:t>
            </a:r>
            <a:r>
              <a:rPr lang="en-IN" dirty="0"/>
              <a:t>a real time scenario to use Conceptual and Relational data models for designing the </a:t>
            </a:r>
            <a:r>
              <a:rPr lang="en-IN" dirty="0" smtClean="0"/>
              <a:t>database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6008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Outline/ Overview of the course Unit wise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UNIT 1:  Introduction.</a:t>
            </a:r>
          </a:p>
          <a:p>
            <a:r>
              <a:rPr lang="en-US" dirty="0" smtClean="0"/>
              <a:t>UNIT 2: </a:t>
            </a:r>
            <a:r>
              <a:rPr lang="en-US" dirty="0"/>
              <a:t>Conceptual Data </a:t>
            </a:r>
            <a:r>
              <a:rPr lang="en-US" dirty="0" smtClean="0"/>
              <a:t>Modeling.</a:t>
            </a:r>
            <a:endParaRPr lang="en-IN" dirty="0" smtClean="0"/>
          </a:p>
          <a:p>
            <a:r>
              <a:rPr lang="en-US" dirty="0" smtClean="0"/>
              <a:t>UNIT 3:</a:t>
            </a:r>
            <a:r>
              <a:rPr lang="en-IN" dirty="0"/>
              <a:t> Relational </a:t>
            </a:r>
            <a:r>
              <a:rPr lang="en-IN" dirty="0" smtClean="0"/>
              <a:t>Model</a:t>
            </a:r>
            <a:r>
              <a:rPr lang="en-IN" dirty="0"/>
              <a:t> </a:t>
            </a:r>
            <a:r>
              <a:rPr lang="en-IN" dirty="0" smtClean="0"/>
              <a:t>&amp; Basic SQL</a:t>
            </a:r>
            <a:endParaRPr lang="en-US" dirty="0" smtClean="0"/>
          </a:p>
          <a:p>
            <a:r>
              <a:rPr lang="en-US" dirty="0" smtClean="0"/>
              <a:t>UNIT 4:  Database Design Theory &amp; Normalization</a:t>
            </a:r>
          </a:p>
          <a:p>
            <a:r>
              <a:rPr lang="en-IN" dirty="0" smtClean="0"/>
              <a:t>UNIT 5:  Transaction Processing, Introduction to Concurrency Control,  Introduction to  </a:t>
            </a:r>
          </a:p>
          <a:p>
            <a:pPr>
              <a:buNone/>
            </a:pPr>
            <a:r>
              <a:rPr lang="en-IN" dirty="0" smtClean="0"/>
              <a:t>                 Recovery Protocols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906597-3AEE-455E-BC3E-6B7A31492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200" dirty="0"/>
              <a:t>UNIT 1</a:t>
            </a:r>
            <a:r>
              <a:rPr lang="en-IN" dirty="0"/>
              <a:t>: </a:t>
            </a:r>
            <a:r>
              <a:rPr lang="en-IN" sz="2200" dirty="0" smtClean="0"/>
              <a:t>Introduction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B1BB-4741-4382-A24B-008EC6D5C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>
                <a:solidFill>
                  <a:srgbClr val="FF0000"/>
                </a:solidFill>
              </a:rPr>
              <a:t>a) Need/ Importance :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Databases and database systems are an essential component of life in modern society: most of us encounter several activities every day that involve some interaction with a database.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For example, if we go to the bank to deposit or withdraw funds, if we make a hotel or airline reservation, if we access a computerized library catalog to search for a bibliographic item, or if we purchase something online—such as a book, toy, or computer—chances are that our activities will involve someone or some computer program accessing a database.</a:t>
            </a:r>
          </a:p>
        </p:txBody>
      </p:sp>
    </p:spTree>
    <p:extLst>
      <p:ext uri="{BB962C8B-B14F-4D97-AF65-F5344CB8AC3E}">
        <p14:creationId xmlns:p14="http://schemas.microsoft.com/office/powerpoint/2010/main" val="64902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88B4606-9963-45DE-98ED-2E04410DD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/>
              <a:t>Unit 1:</a:t>
            </a:r>
            <a:r>
              <a:rPr lang="en-IN" sz="2200" dirty="0"/>
              <a:t> Introduction to Databases, Overview of Database Languages and architectures 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IN" sz="2200" b="1" dirty="0"/>
              <a:t>                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9C47B9-9961-4955-86DC-BCF0DB412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>
                <a:solidFill>
                  <a:srgbClr val="FF0000"/>
                </a:solidFill>
              </a:rPr>
              <a:t>b)  Main theme of the Unit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This unit covers the main fundamental concepts like: Characteristics of the Database Approach, </a:t>
            </a:r>
            <a:r>
              <a:rPr lang="en-US" sz="2000" dirty="0" smtClean="0"/>
              <a:t>Database Users, Advantages </a:t>
            </a:r>
            <a:r>
              <a:rPr lang="en-US" sz="2000" dirty="0"/>
              <a:t>of </a:t>
            </a:r>
            <a:r>
              <a:rPr lang="en-US" sz="2000" dirty="0" smtClean="0"/>
              <a:t>Database Systems, Database applications.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IN" sz="2000" dirty="0" smtClean="0"/>
              <a:t>Brief Introduction of different Data Models, Concepts of Schema, Instance and data Independence, </a:t>
            </a:r>
            <a:r>
              <a:rPr lang="en-IN" sz="2000" dirty="0"/>
              <a:t>Three-Schema Architecture </a:t>
            </a:r>
            <a:r>
              <a:rPr lang="en-IN" sz="2000" dirty="0" smtClean="0"/>
              <a:t>for </a:t>
            </a:r>
            <a:r>
              <a:rPr lang="en-IN" sz="2000" dirty="0"/>
              <a:t>Data Independence, </a:t>
            </a:r>
            <a:r>
              <a:rPr lang="en-IN" sz="2000" dirty="0" smtClean="0"/>
              <a:t>Database </a:t>
            </a:r>
            <a:r>
              <a:rPr lang="en-IN" sz="2000" dirty="0"/>
              <a:t>System environment, Centralized and Client-Server Architecture for </a:t>
            </a:r>
            <a:r>
              <a:rPr lang="en-IN" sz="2000" dirty="0" smtClean="0"/>
              <a:t>databases.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1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38A3E5-F401-45C7-A133-3E10645FA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932841"/>
          </a:xfrm>
        </p:spPr>
        <p:txBody>
          <a:bodyPr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400" dirty="0" smtClean="0"/>
              <a:t>UNIT </a:t>
            </a:r>
            <a:r>
              <a:rPr lang="en-US" sz="2400" dirty="0"/>
              <a:t>2</a:t>
            </a:r>
            <a:r>
              <a:rPr lang="en-US" sz="2800" dirty="0" smtClean="0"/>
              <a:t>: </a:t>
            </a:r>
            <a:r>
              <a:rPr lang="en-US" sz="2400" dirty="0"/>
              <a:t>Conceptual Data Modeling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793D17-03C5-40EB-910A-C7FDDB0AB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FF0000"/>
                </a:solidFill>
              </a:rPr>
              <a:t>Need/ Importance : 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IN" sz="2000" dirty="0"/>
              <a:t>Conceptual modelling is a very important phase in designing a successful database application.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IN" sz="2000" dirty="0"/>
              <a:t>It is used as a way to describe physical or social aspects of the world in an abstract way. 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IN" sz="2000" dirty="0"/>
              <a:t>The conceptual data model represents the overall structure of data required to support the business requirements independent of any software or data storage structure.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IN" sz="2000" dirty="0"/>
              <a:t>A commonly-used conceptual model is called an </a:t>
            </a:r>
            <a:r>
              <a:rPr lang="en-IN" sz="2000" i="1" dirty="0"/>
              <a:t>entity-relationship</a:t>
            </a:r>
            <a:r>
              <a:rPr lang="en-IN" sz="2000" dirty="0"/>
              <a:t> model.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892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30CEE22-CA81-4856-86D9-D2395C165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642" y="778394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UNIT </a:t>
            </a:r>
            <a:r>
              <a:rPr lang="en-US" sz="2400" dirty="0"/>
              <a:t>2</a:t>
            </a:r>
            <a:r>
              <a:rPr lang="en-US" sz="2400" dirty="0" smtClean="0"/>
              <a:t>:  Conceptual </a:t>
            </a:r>
            <a:r>
              <a:rPr lang="en-US" sz="2400" dirty="0"/>
              <a:t>Data Modeling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632D59-979F-4EDD-BE1A-FEA798B25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FF0000"/>
                </a:solidFill>
              </a:rPr>
              <a:t>Main theme of the Unit :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IN" sz="2000" dirty="0"/>
              <a:t>This unit mainly covers  the role of </a:t>
            </a:r>
            <a:endParaRPr lang="en-US" sz="20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IN" sz="2000" dirty="0"/>
              <a:t>Entities -  Strong and Week</a:t>
            </a:r>
            <a:endParaRPr lang="en-US" sz="20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IN" sz="2000" dirty="0"/>
              <a:t>Attributes  -  Composite , Multivalued and Derived.</a:t>
            </a:r>
            <a:endParaRPr lang="en-US" sz="20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/>
              <a:t>Relationships – Binary and </a:t>
            </a:r>
            <a:r>
              <a:rPr lang="en-US" sz="2000" dirty="0" smtClean="0"/>
              <a:t>Ternary</a:t>
            </a:r>
          </a:p>
          <a:p>
            <a:pPr marL="914400" lvl="2" indent="0">
              <a:buNone/>
            </a:pPr>
            <a:r>
              <a:rPr lang="en-US" sz="2000" dirty="0" smtClean="0"/>
              <a:t>    in </a:t>
            </a:r>
            <a:r>
              <a:rPr lang="en-US" sz="2000" dirty="0"/>
              <a:t>the conceptual design of the database </a:t>
            </a:r>
          </a:p>
        </p:txBody>
      </p:sp>
    </p:spTree>
    <p:extLst>
      <p:ext uri="{BB962C8B-B14F-4D97-AF65-F5344CB8AC3E}">
        <p14:creationId xmlns:p14="http://schemas.microsoft.com/office/powerpoint/2010/main" val="247648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078227-914A-408C-ADD0-155BE99BCBD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0834688" cy="908050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UNIT </a:t>
            </a:r>
            <a:r>
              <a:rPr lang="en-US" sz="2400" dirty="0"/>
              <a:t>3</a:t>
            </a:r>
            <a:r>
              <a:rPr lang="en-US" sz="2800" dirty="0" smtClean="0"/>
              <a:t>: </a:t>
            </a:r>
            <a:r>
              <a:rPr lang="en-IN" sz="2400" dirty="0"/>
              <a:t>Relational Model, SQL, Relational Algebra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45900AA-651F-4288-B9DF-F558C583B8E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76897"/>
            <a:ext cx="12192000" cy="46796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>
                <a:solidFill>
                  <a:srgbClr val="FF0000"/>
                </a:solidFill>
              </a:rPr>
              <a:t>a) Need/ Importance : </a:t>
            </a:r>
            <a:endParaRPr lang="en-IN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          A</a:t>
            </a:r>
            <a:r>
              <a:rPr lang="en-US" dirty="0"/>
              <a:t> </a:t>
            </a:r>
            <a:r>
              <a:rPr lang="en-US" b="1" dirty="0"/>
              <a:t>data model</a:t>
            </a:r>
            <a:r>
              <a:rPr lang="en-US" dirty="0"/>
              <a:t> </a:t>
            </a:r>
            <a:r>
              <a:rPr lang="en-US" dirty="0" smtClean="0"/>
              <a:t>is a </a:t>
            </a:r>
            <a:r>
              <a:rPr lang="en-US" dirty="0"/>
              <a:t>collection of concepts that can be used to describe the conceptual/logical structure of </a:t>
            </a:r>
            <a:r>
              <a:rPr lang="en-US" dirty="0" smtClean="0"/>
              <a:t>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          a</a:t>
            </a:r>
            <a:r>
              <a:rPr lang="en-US" dirty="0"/>
              <a:t> </a:t>
            </a:r>
            <a:r>
              <a:rPr lang="en-US" b="1" dirty="0" smtClean="0"/>
              <a:t>database</a:t>
            </a:r>
            <a:r>
              <a:rPr lang="en-US" dirty="0" smtClean="0"/>
              <a:t>. </a:t>
            </a:r>
            <a:r>
              <a:rPr lang="en-US" dirty="0"/>
              <a:t>By structure is meant the </a:t>
            </a:r>
            <a:r>
              <a:rPr lang="en-US" b="1" dirty="0"/>
              <a:t>data</a:t>
            </a:r>
            <a:r>
              <a:rPr lang="en-US" dirty="0"/>
              <a:t> types, relationships, and constraints that should hold for </a:t>
            </a:r>
            <a:r>
              <a:rPr lang="en-US" dirty="0" smtClean="0"/>
              <a:t>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 </a:t>
            </a:r>
            <a:r>
              <a:rPr lang="en-US" dirty="0" smtClean="0"/>
              <a:t>          the</a:t>
            </a:r>
            <a:r>
              <a:rPr lang="en-US" dirty="0"/>
              <a:t> </a:t>
            </a:r>
            <a:r>
              <a:rPr lang="en-US" b="1" dirty="0"/>
              <a:t>data</a:t>
            </a:r>
            <a:r>
              <a:rPr lang="en-US" dirty="0" smtClean="0"/>
              <a:t>. 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The most popular data model in DBMS is the Relational Model. It </a:t>
            </a:r>
            <a:r>
              <a:rPr lang="en-US" sz="2000" dirty="0" smtClean="0"/>
              <a:t>is a  </a:t>
            </a:r>
            <a:r>
              <a:rPr lang="en-US" sz="2000" dirty="0"/>
              <a:t>more scientific </a:t>
            </a:r>
            <a:r>
              <a:rPr lang="en-US" sz="2000" dirty="0" smtClean="0"/>
              <a:t> </a:t>
            </a:r>
            <a:r>
              <a:rPr lang="en-US" sz="2000" dirty="0"/>
              <a:t>model than others.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The </a:t>
            </a:r>
            <a:r>
              <a:rPr lang="en-US" sz="2000" b="1" dirty="0"/>
              <a:t>SQL </a:t>
            </a:r>
            <a:r>
              <a:rPr lang="en-US" sz="2000" dirty="0"/>
              <a:t>language may be considered one of the major reasons for the commercial success of relational databases</a:t>
            </a:r>
            <a:r>
              <a:rPr lang="en-US" dirty="0"/>
              <a:t>.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The relational algebra is very important for several reasons: </a:t>
            </a:r>
          </a:p>
          <a:p>
            <a:pPr lvl="2"/>
            <a:r>
              <a:rPr lang="en-US" dirty="0"/>
              <a:t>First, it provides a formal foundation for relational model operations.</a:t>
            </a:r>
          </a:p>
          <a:p>
            <a:pPr lvl="2"/>
            <a:r>
              <a:rPr lang="en-US" dirty="0"/>
              <a:t>Second, and perhaps more important, it is used as a basis for implementing and optimizing queries in the query processing and optimization modules that are integral parts of RDBMSs.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95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BA620859-E125-48EB-9D74-BC558BBD5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13509"/>
            <a:ext cx="9900044" cy="1436914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en-US" sz="2700" b="1" dirty="0" smtClean="0"/>
              <a:t>OVERVIEW/OUTLINE OF THE COURSE: </a:t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400" dirty="0" smtClean="0"/>
              <a:t>1.NEED/WHY THIS COURSE SHOULD BE STUDIED /IMPORTANCE OF THIS COURSE:</a:t>
            </a:r>
            <a:br>
              <a:rPr lang="en-US" sz="2400" dirty="0" smtClean="0"/>
            </a:br>
            <a:r>
              <a:rPr lang="en-US" sz="2700" dirty="0" smtClean="0">
                <a:solidFill>
                  <a:srgbClr val="FF0000"/>
                </a:solidFill>
              </a:rPr>
              <a:t/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66CB33E-614F-43FA-8351-B0BCBE483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732"/>
            <a:ext cx="10643615" cy="3793802"/>
          </a:xfrm>
        </p:spPr>
        <p:txBody>
          <a:bodyPr>
            <a:normAutofit/>
          </a:bodyPr>
          <a:lstStyle/>
          <a:p>
            <a:pPr lvl="1"/>
            <a:r>
              <a:rPr lang="en-US" sz="2200" b="1" dirty="0"/>
              <a:t>What is a </a:t>
            </a:r>
            <a:r>
              <a:rPr lang="en-US" sz="2200" b="1" dirty="0" smtClean="0"/>
              <a:t>data? </a:t>
            </a:r>
            <a:endParaRPr lang="en-US" sz="2200" dirty="0"/>
          </a:p>
          <a:p>
            <a:pPr marL="457200" lvl="1" indent="0">
              <a:buNone/>
            </a:pPr>
            <a:r>
              <a:rPr lang="en-GB" sz="2000" dirty="0"/>
              <a:t>Raw, unprocessed facts and figures that can be represented as numbers, symbols, or characters. </a:t>
            </a:r>
            <a:br>
              <a:rPr lang="en-GB" sz="2000" dirty="0"/>
            </a:br>
            <a:r>
              <a:rPr lang="en-GB" sz="2000" dirty="0" smtClean="0"/>
              <a:t>Ex</a:t>
            </a:r>
            <a:r>
              <a:rPr lang="en-GB" sz="2000" dirty="0"/>
              <a:t>: 25, </a:t>
            </a:r>
            <a:r>
              <a:rPr lang="en-GB" sz="2000" dirty="0" smtClean="0"/>
              <a:t> Deepak, Hyderabad</a:t>
            </a:r>
            <a:r>
              <a:rPr lang="en-GB" sz="2000" dirty="0"/>
              <a:t>.</a:t>
            </a:r>
          </a:p>
          <a:p>
            <a:pPr marL="457200" lvl="1" indent="0" algn="just">
              <a:buNone/>
            </a:pPr>
            <a:r>
              <a:rPr lang="en-US" sz="2200" b="1" dirty="0" smtClean="0"/>
              <a:t>What is Information?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GB" dirty="0" smtClean="0"/>
              <a:t>Data </a:t>
            </a:r>
            <a:r>
              <a:rPr lang="en-GB" dirty="0"/>
              <a:t>that has been processed, organized, and given context, making it meaningful and useful. </a:t>
            </a:r>
            <a:endParaRPr lang="en-GB" dirty="0" smtClean="0"/>
          </a:p>
          <a:p>
            <a:pPr marL="0" lvl="1" indent="0">
              <a:spcBef>
                <a:spcPts val="1000"/>
              </a:spcBef>
              <a:buNone/>
            </a:pPr>
            <a:r>
              <a:rPr lang="en-GB" sz="2000" dirty="0" smtClean="0"/>
              <a:t>     Ex</a:t>
            </a:r>
            <a:r>
              <a:rPr lang="en-GB" sz="2000" dirty="0"/>
              <a:t>: </a:t>
            </a:r>
            <a:r>
              <a:rPr lang="en-GB" sz="2000" dirty="0" smtClean="0"/>
              <a:t>The age of Deepak is 25 who is residing in Hyderabad.</a:t>
            </a:r>
            <a:endParaRPr lang="en-GB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44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0D85319-033C-47DA-9B5B-3EA77605CFF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4887" y="821636"/>
            <a:ext cx="11357113" cy="4644127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sz="8000" dirty="0">
                <a:solidFill>
                  <a:srgbClr val="FF0000"/>
                </a:solidFill>
              </a:rPr>
              <a:t>b)  Main theme of the Unit:</a:t>
            </a:r>
            <a:endParaRPr lang="en-US" sz="8000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6400" dirty="0"/>
              <a:t>This unit  concentrate on describing the basic principles of the relational model of data and constraints 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IN" sz="6400" dirty="0"/>
              <a:t> This unit also  describes:</a:t>
            </a:r>
            <a:endParaRPr lang="en-US" sz="6400" dirty="0"/>
          </a:p>
          <a:p>
            <a:pPr lvl="2"/>
            <a:r>
              <a:rPr lang="en-IN" sz="6400" dirty="0" smtClean="0"/>
              <a:t>The </a:t>
            </a:r>
            <a:r>
              <a:rPr lang="en-IN" sz="6400" dirty="0"/>
              <a:t>SQL DDL commands for creating schemas and tables, and gives an overview </a:t>
            </a:r>
            <a:endParaRPr lang="en-US" sz="6400" dirty="0"/>
          </a:p>
          <a:p>
            <a:pPr marL="914400" lvl="2" indent="0">
              <a:buNone/>
            </a:pPr>
            <a:r>
              <a:rPr lang="en-IN" sz="6400" dirty="0" smtClean="0"/>
              <a:t>    of </a:t>
            </a:r>
            <a:r>
              <a:rPr lang="en-IN" sz="6400" dirty="0"/>
              <a:t>the  basic data types in SQL.</a:t>
            </a:r>
            <a:endParaRPr lang="en-US" sz="6400" dirty="0"/>
          </a:p>
          <a:p>
            <a:pPr lvl="2"/>
            <a:r>
              <a:rPr lang="en-IN" sz="6400" dirty="0"/>
              <a:t>How basic constraints such as key and referential integrity are specified.</a:t>
            </a:r>
            <a:endParaRPr lang="en-US" sz="6400" dirty="0"/>
          </a:p>
          <a:p>
            <a:pPr lvl="2"/>
            <a:r>
              <a:rPr lang="en-IN" sz="6400" dirty="0"/>
              <a:t>The basic SQL constructs for specifying retrieval queries,  </a:t>
            </a:r>
            <a:endParaRPr lang="en-US" sz="6400" dirty="0"/>
          </a:p>
          <a:p>
            <a:pPr lvl="2"/>
            <a:r>
              <a:rPr lang="en-IN" sz="6400" dirty="0"/>
              <a:t>The SQL  DML commands for insertion, deletion, and data updates</a:t>
            </a:r>
            <a:endParaRPr lang="en-US" sz="6400" dirty="0"/>
          </a:p>
          <a:p>
            <a:pPr lvl="2"/>
            <a:r>
              <a:rPr lang="en-IN" sz="6400" dirty="0"/>
              <a:t>More complex SQL retrieval queries</a:t>
            </a:r>
            <a:endParaRPr lang="en-US" sz="6400" dirty="0"/>
          </a:p>
          <a:p>
            <a:pPr lvl="2"/>
            <a:r>
              <a:rPr lang="en-IN" sz="6400" dirty="0"/>
              <a:t>the SQL facility for defining views on the database</a:t>
            </a:r>
            <a:endParaRPr lang="en-US" sz="6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6400" dirty="0"/>
              <a:t> This unit also covers the relational algebra operations like:</a:t>
            </a:r>
          </a:p>
          <a:p>
            <a:pPr lvl="2"/>
            <a:r>
              <a:rPr lang="en-IN" sz="6400" dirty="0"/>
              <a:t> Select , Project,  Rename,  Union, Intersect, Cartesian product, Join and Division  </a:t>
            </a:r>
            <a:endParaRPr lang="en-US" sz="6400" dirty="0"/>
          </a:p>
          <a:p>
            <a:pPr marL="0" indent="0">
              <a:buNone/>
            </a:pPr>
            <a:r>
              <a:rPr lang="en-US" sz="6400" b="1" dirty="0"/>
              <a:t> </a:t>
            </a:r>
            <a:endParaRPr lang="en-US" sz="6400" dirty="0"/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CF374E-0BA7-431D-ACA2-1EFA77C3339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88274" y="235020"/>
            <a:ext cx="8608423" cy="586616"/>
          </a:xfrm>
        </p:spPr>
        <p:txBody>
          <a:bodyPr>
            <a:noAutofit/>
          </a:bodyPr>
          <a:lstStyle/>
          <a:p>
            <a:r>
              <a:rPr lang="en-US" sz="2400" dirty="0"/>
              <a:t>UNIT </a:t>
            </a:r>
            <a:r>
              <a:rPr lang="en-US" sz="2400" dirty="0" smtClean="0"/>
              <a:t>3: </a:t>
            </a:r>
            <a:r>
              <a:rPr lang="en-IN" sz="2400" dirty="0"/>
              <a:t>Relational Model, SQL, Relational Algebra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794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5767BB-BFF7-473E-99B4-DD7007054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977" y="600891"/>
            <a:ext cx="9604877" cy="1097281"/>
          </a:xfrm>
        </p:spPr>
        <p:txBody>
          <a:bodyPr/>
          <a:lstStyle/>
          <a:p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sz="2400" dirty="0" smtClean="0"/>
              <a:t>UNIT </a:t>
            </a:r>
            <a:r>
              <a:rPr lang="en-US" sz="2400" dirty="0"/>
              <a:t>4: </a:t>
            </a:r>
            <a:r>
              <a:rPr lang="en-US" sz="2400" dirty="0" smtClean="0"/>
              <a:t> Database </a:t>
            </a:r>
            <a:r>
              <a:rPr lang="en-US" sz="2400" dirty="0"/>
              <a:t>Design Theory </a:t>
            </a:r>
            <a:r>
              <a:rPr lang="en-US" sz="2400" dirty="0" smtClean="0"/>
              <a:t> &amp; Normalization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F08CFD-5366-4B60-A5C4-7A87F8EE2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F0000"/>
                </a:solidFill>
              </a:rPr>
              <a:t>Need/ Importance: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The goal of this unit is evaluating relational schemas for design quality.</a:t>
            </a:r>
          </a:p>
          <a:p>
            <a:pPr marL="457200" lvl="1" indent="0">
              <a:buNone/>
            </a:pP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A good database design ensures that users can change rows of a database without </a:t>
            </a:r>
            <a:r>
              <a:rPr lang="en-US" sz="2000" dirty="0" smtClean="0"/>
              <a:t>unexpected side </a:t>
            </a:r>
            <a:r>
              <a:rPr lang="en-US" sz="2000" dirty="0"/>
              <a:t>effects.</a:t>
            </a:r>
          </a:p>
          <a:p>
            <a:pPr marL="457200" lvl="1" indent="0">
              <a:buNone/>
            </a:pP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 </a:t>
            </a:r>
            <a:r>
              <a:rPr lang="en-IN" sz="2000" dirty="0"/>
              <a:t>Normalization is the process of removing unwanted redundancy in a table design</a:t>
            </a:r>
            <a:r>
              <a:rPr lang="en-IN" dirty="0"/>
              <a:t>.</a:t>
            </a: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07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489C5A-E518-4948-9C7F-F3DFE3FD3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UNIT </a:t>
            </a:r>
            <a:r>
              <a:rPr lang="en-US" sz="2400" dirty="0"/>
              <a:t>4: </a:t>
            </a:r>
            <a:r>
              <a:rPr lang="en-US" sz="2400" dirty="0" smtClean="0"/>
              <a:t> Database </a:t>
            </a:r>
            <a:r>
              <a:rPr lang="en-US" sz="2400" dirty="0"/>
              <a:t>Design Theory </a:t>
            </a:r>
            <a:r>
              <a:rPr lang="en-US" sz="2400" dirty="0" smtClean="0"/>
              <a:t>&amp; normalization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EBECB84-078A-4969-8235-C863F81E4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FF0000"/>
                </a:solidFill>
              </a:rPr>
              <a:t>Main theme of the Unit :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IN" sz="2000" dirty="0"/>
              <a:t>This unit mainly covers the most important part of the normalization process , that is to identify or assert functional dependencies</a:t>
            </a:r>
            <a:r>
              <a:rPr lang="en-IN" sz="2000" dirty="0" smtClean="0"/>
              <a:t>.</a:t>
            </a:r>
          </a:p>
          <a:p>
            <a:pPr lvl="1">
              <a:buNone/>
            </a:pP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IN" sz="2000" dirty="0"/>
              <a:t>Based on the FDs the goodness of the relations can be measured through various normal forms : </a:t>
            </a:r>
            <a:r>
              <a:rPr lang="en-IN" sz="2000" dirty="0" smtClean="0"/>
              <a:t>1NF,  2NF, 3NF, BCNF</a:t>
            </a:r>
            <a:r>
              <a:rPr lang="en-IN" sz="2000" dirty="0"/>
              <a:t>, 4NF, </a:t>
            </a:r>
            <a:r>
              <a:rPr lang="en-IN" sz="2000" dirty="0" smtClean="0"/>
              <a:t> 5NF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18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F3495D-91C2-4D2A-A513-FF1F14113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200" dirty="0"/>
              <a:t>UNIT 5: Transaction Processing, Introduction to Concurrency Control,  INTRODUCTION TO </a:t>
            </a:r>
            <a:r>
              <a:rPr lang="en-IN" sz="2200" dirty="0" smtClean="0"/>
              <a:t>RECOVERY </a:t>
            </a:r>
            <a:r>
              <a:rPr lang="en-IN" sz="2200" dirty="0"/>
              <a:t>PROTOCOLS  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7D73D2C-F3AC-44EB-9424-F39FAC396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F0000"/>
                </a:solidFill>
              </a:rPr>
              <a:t>Need/ Importance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IN" sz="2000" b="1" dirty="0"/>
              <a:t>Transaction processing</a:t>
            </a:r>
            <a:r>
              <a:rPr lang="en-IN" sz="2000" dirty="0"/>
              <a:t> is </a:t>
            </a:r>
            <a:r>
              <a:rPr lang="en-IN" sz="2000" b="1" dirty="0"/>
              <a:t>designed</a:t>
            </a:r>
            <a:r>
              <a:rPr lang="en-IN" sz="2000" dirty="0"/>
              <a:t> to maintain </a:t>
            </a:r>
            <a:r>
              <a:rPr lang="en-IN" sz="2000" b="1" dirty="0"/>
              <a:t>database</a:t>
            </a:r>
            <a:r>
              <a:rPr lang="en-IN" sz="2000" dirty="0"/>
              <a:t> integrity (the consistency of related </a:t>
            </a:r>
            <a:r>
              <a:rPr lang="en-IN" sz="2000" b="1" dirty="0"/>
              <a:t>data</a:t>
            </a:r>
            <a:r>
              <a:rPr lang="en-IN" sz="2000" dirty="0"/>
              <a:t> items)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IN" sz="2000" b="1" dirty="0"/>
              <a:t>Concurrency control</a:t>
            </a:r>
            <a:r>
              <a:rPr lang="en-IN" sz="2000" dirty="0"/>
              <a:t> is a most important element for the proper functioning of a system where two or multiple database transactions that require access to the same data, are executed simultaneously.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b="1" dirty="0"/>
              <a:t>A database recovery </a:t>
            </a:r>
            <a:r>
              <a:rPr lang="en-US" sz="2000" dirty="0"/>
              <a:t>will involve bringing the data back to its state at the time of the problem. Often a recovery involves restoring databases and then reapplying the correct changes that occurred to that database , in the correct sequences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1106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5A43F3-12BA-4780-AAAC-ABE1BACC3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200" dirty="0"/>
              <a:t>UNIT 5: Transaction Processing, Introduction to Concurrency Control,  INTRODUCTION TO </a:t>
            </a:r>
            <a:r>
              <a:rPr lang="en-IN" sz="2200" dirty="0" smtClean="0"/>
              <a:t>RECOVERY </a:t>
            </a:r>
            <a:r>
              <a:rPr lang="en-IN" sz="2200" dirty="0"/>
              <a:t>PROTOCOLS  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252D01-6225-40B2-B879-2C37E9979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FF0000"/>
                </a:solidFill>
              </a:rPr>
              <a:t>Main theme of the Unit</a:t>
            </a:r>
            <a:r>
              <a:rPr lang="en-IN" b="1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en-US" sz="1800" b="1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This unit mainly covers</a:t>
            </a:r>
            <a:r>
              <a:rPr lang="en-US" sz="2000" b="1" dirty="0" smtClean="0"/>
              <a:t>:</a:t>
            </a:r>
          </a:p>
          <a:p>
            <a:pPr marL="457200" lvl="1" indent="0">
              <a:buNone/>
            </a:pPr>
            <a:endParaRPr lang="en-US" sz="2000" b="1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IN" sz="2000" dirty="0"/>
              <a:t>ACID properties of the </a:t>
            </a:r>
            <a:r>
              <a:rPr lang="en-IN" sz="2000" dirty="0" smtClean="0"/>
              <a:t>transactions</a:t>
            </a:r>
          </a:p>
          <a:p>
            <a:pPr lvl="2">
              <a:buNone/>
            </a:pPr>
            <a:endParaRPr lang="en-US" sz="20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IN" sz="2000" dirty="0"/>
              <a:t>Two phase locking protocols for concurrency </a:t>
            </a:r>
            <a:r>
              <a:rPr lang="en-IN" sz="2000" dirty="0" smtClean="0"/>
              <a:t>control</a:t>
            </a:r>
          </a:p>
          <a:p>
            <a:pPr lvl="2">
              <a:buNone/>
            </a:pPr>
            <a:endParaRPr lang="en-US" sz="20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IN" sz="2000" dirty="0"/>
              <a:t>Recovery </a:t>
            </a:r>
            <a:r>
              <a:rPr lang="en-IN" sz="2000" dirty="0" smtClean="0"/>
              <a:t>techniques </a:t>
            </a:r>
            <a:endParaRPr lang="en-US" sz="2000" dirty="0"/>
          </a:p>
          <a:p>
            <a:pPr lvl="2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0701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2700" dirty="0" smtClean="0"/>
              <a:t>3. Scope for implementation of comprehensive Case Study/ Mini Project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Car rental system</a:t>
            </a:r>
          </a:p>
          <a:p>
            <a:pPr lvl="0"/>
            <a:r>
              <a:rPr lang="en-US" dirty="0" smtClean="0"/>
              <a:t>Online Delivery distribution system</a:t>
            </a:r>
          </a:p>
          <a:p>
            <a:pPr lvl="0"/>
            <a:r>
              <a:rPr lang="en-US" dirty="0" smtClean="0"/>
              <a:t>Service center management system</a:t>
            </a:r>
          </a:p>
          <a:p>
            <a:pPr lvl="0"/>
            <a:r>
              <a:rPr lang="en-US" dirty="0" smtClean="0"/>
              <a:t>Insurance management system</a:t>
            </a:r>
          </a:p>
          <a:p>
            <a:pPr lvl="0"/>
            <a:r>
              <a:rPr lang="en-US" dirty="0" smtClean="0"/>
              <a:t>Inventory Control Management</a:t>
            </a:r>
          </a:p>
          <a:p>
            <a:pPr lvl="0"/>
            <a:r>
              <a:rPr lang="en-US" dirty="0" smtClean="0"/>
              <a:t>Hospital management system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CFC27F-7FA3-4FE4-AE8E-D0626AA4E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4</a:t>
            </a:r>
            <a:r>
              <a:rPr lang="en-US" sz="2400" dirty="0"/>
              <a:t>. Scope for Certification through NPTEL/Coursera: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3AF578C-E727-4C34-A897-47503D711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An NPTEL  course  "DATABASE MANAGEMENT SYSTEMS" is offered by IIT </a:t>
            </a:r>
            <a:r>
              <a:rPr lang="en-US" dirty="0" err="1"/>
              <a:t>Kharagpur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course topics covers most of our course contents. So , student can enroll for the course to get more exposure to the topics and assess themselves.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177B9F6-B7D0-4B70-A957-6FCEBA3BF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077" y="778393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Coursera</a:t>
            </a:r>
            <a:r>
              <a:rPr lang="en-US" sz="2400" dirty="0" smtClean="0"/>
              <a:t> </a:t>
            </a:r>
            <a:r>
              <a:rPr lang="en-US" sz="2400" dirty="0"/>
              <a:t>courses: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D9F4E3-FE10-4739-81A7-FD02FFDE2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0377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DATABASE MANAGEMENT ESSENTIALS - University of Colorado(7 weeks)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RELATIONAL DATABASE SYSTEMS - University of Mexico(6 weeks)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INTRODUCTION TO STRUCTURED QUERY LANGUAGE - University of </a:t>
            </a:r>
            <a:r>
              <a:rPr lang="en-IN" dirty="0" err="1"/>
              <a:t>MIchigan</a:t>
            </a:r>
            <a:r>
              <a:rPr lang="en-IN" dirty="0"/>
              <a:t>(4 </a:t>
            </a:r>
            <a:r>
              <a:rPr lang="en-IN" dirty="0" smtClean="0"/>
              <a:t>          Weeks</a:t>
            </a:r>
            <a:r>
              <a:rPr lang="en-IN" dirty="0"/>
              <a:t>)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 CREATING DATABASE TABLES WITH SQL  -  Guided Project(50 minutes)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RETRIEVE DATA USING SINGLE-TABLE SQL QUERIES  - Guided project (50min)</a:t>
            </a:r>
            <a:r>
              <a:rPr lang="en-IN" dirty="0"/>
              <a:t>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MANIPULATING DATA WITH SQL - Guided project (50min)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INTRODUCTION TO RELATIONAL DATABASE AND SQL - Guided project(50min)  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20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BA620859-E125-48EB-9D74-BC558BBD5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13509"/>
            <a:ext cx="9900044" cy="1436914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en-US" sz="2700" b="1" dirty="0" smtClean="0"/>
              <a:t>OVERVIEW/OUTLINE OF THE COURSE: </a:t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400" dirty="0" smtClean="0"/>
              <a:t>1.NEED/WHY THIS COURSE SHOULD BE STUDIED /IMPORTANCE OF THIS COURSE:</a:t>
            </a:r>
            <a:br>
              <a:rPr lang="en-US" sz="2400" dirty="0" smtClean="0"/>
            </a:br>
            <a:r>
              <a:rPr lang="en-US" sz="2700" dirty="0" smtClean="0">
                <a:solidFill>
                  <a:srgbClr val="FF0000"/>
                </a:solidFill>
              </a:rPr>
              <a:t/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66CB33E-614F-43FA-8351-B0BCBE483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3802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sz="2200" b="1" dirty="0"/>
              <a:t>What is a database? 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>A database is a collection </a:t>
            </a:r>
            <a:r>
              <a:rPr lang="en-US" sz="2200" dirty="0"/>
              <a:t>of related data</a:t>
            </a:r>
            <a:r>
              <a:rPr lang="en-US" sz="2200" dirty="0" smtClean="0"/>
              <a:t>.</a:t>
            </a:r>
          </a:p>
          <a:p>
            <a:pPr lvl="1"/>
            <a:r>
              <a:rPr lang="en-US" sz="2200" b="1" dirty="0" smtClean="0"/>
              <a:t>What is a DBMS?</a:t>
            </a:r>
          </a:p>
          <a:p>
            <a:pPr marL="0" indent="0">
              <a:buNone/>
            </a:pPr>
            <a:r>
              <a:rPr lang="en-US" dirty="0" smtClean="0"/>
              <a:t>           Database </a:t>
            </a:r>
            <a:r>
              <a:rPr lang="en-US" dirty="0"/>
              <a:t>Management System (DBMS) is a </a:t>
            </a:r>
            <a:r>
              <a:rPr lang="en-US" dirty="0" smtClean="0"/>
              <a:t>collection of programs </a:t>
            </a:r>
            <a:r>
              <a:rPr lang="en-US" dirty="0"/>
              <a:t>designed to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store</a:t>
            </a:r>
            <a:r>
              <a:rPr lang="en-US" dirty="0"/>
              <a:t>, </a:t>
            </a:r>
            <a:r>
              <a:rPr lang="en-US" dirty="0" smtClean="0"/>
              <a:t>manage</a:t>
            </a:r>
            <a:r>
              <a:rPr lang="en-US" dirty="0"/>
              <a:t>, and </a:t>
            </a:r>
            <a:r>
              <a:rPr lang="en-US" dirty="0" smtClean="0"/>
              <a:t> maintain </a:t>
            </a:r>
            <a:r>
              <a:rPr lang="en-US" dirty="0"/>
              <a:t>database </a:t>
            </a:r>
            <a:r>
              <a:rPr lang="en-US" dirty="0" smtClean="0"/>
              <a:t>in a </a:t>
            </a:r>
            <a:r>
              <a:rPr lang="en-US" dirty="0"/>
              <a:t>secure, safe, and </a:t>
            </a:r>
            <a:r>
              <a:rPr lang="en-US" dirty="0" smtClean="0"/>
              <a:t>consistent state.</a:t>
            </a:r>
            <a:endParaRPr lang="en-US" dirty="0"/>
          </a:p>
          <a:p>
            <a:pPr lvl="1">
              <a:buNone/>
            </a:pPr>
            <a:endParaRPr lang="en-US" sz="2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 It </a:t>
            </a:r>
            <a:r>
              <a:rPr lang="en-US" sz="2400" dirty="0"/>
              <a:t>is fair to say that databases play a critical role in almost all areas where computers are used, including business, electronic commerce, engineering, medicine, genetics, </a:t>
            </a:r>
            <a:r>
              <a:rPr lang="en-US" sz="2400" dirty="0" smtClean="0"/>
              <a:t>law, education etc.,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382763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Banking: transactions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Airlines: reservations, schedules </a:t>
            </a:r>
            <a:endParaRPr lang="en-US" dirty="0" smtClean="0"/>
          </a:p>
          <a:p>
            <a:r>
              <a:rPr lang="en-US" dirty="0" smtClean="0"/>
              <a:t>Universities</a:t>
            </a:r>
            <a:r>
              <a:rPr lang="en-US" dirty="0"/>
              <a:t>: registration, </a:t>
            </a:r>
            <a:r>
              <a:rPr lang="en-US" dirty="0" smtClean="0"/>
              <a:t>grades</a:t>
            </a:r>
          </a:p>
          <a:p>
            <a:r>
              <a:rPr lang="en-US" dirty="0" smtClean="0"/>
              <a:t>Sales</a:t>
            </a:r>
            <a:r>
              <a:rPr lang="en-US" dirty="0"/>
              <a:t>: customers, products, purchases </a:t>
            </a:r>
            <a:endParaRPr lang="en-US" dirty="0" smtClean="0"/>
          </a:p>
          <a:p>
            <a:r>
              <a:rPr lang="en-US" dirty="0" smtClean="0"/>
              <a:t>Online </a:t>
            </a:r>
            <a:r>
              <a:rPr lang="en-US" dirty="0"/>
              <a:t>retailers: order tracking, customized </a:t>
            </a:r>
            <a:r>
              <a:rPr lang="en-US" dirty="0" smtClean="0"/>
              <a:t>recommendations</a:t>
            </a:r>
          </a:p>
          <a:p>
            <a:r>
              <a:rPr lang="en-US" dirty="0" smtClean="0"/>
              <a:t>Manufacturing</a:t>
            </a:r>
            <a:r>
              <a:rPr lang="en-US" dirty="0"/>
              <a:t>: production, inventory, orders, supply chain </a:t>
            </a:r>
            <a:endParaRPr lang="en-US" dirty="0" smtClean="0"/>
          </a:p>
          <a:p>
            <a:r>
              <a:rPr lang="en-US" dirty="0" smtClean="0"/>
              <a:t>Human </a:t>
            </a:r>
            <a:r>
              <a:rPr lang="en-US" dirty="0"/>
              <a:t>resources: employee records, salaries, tax deductions</a:t>
            </a:r>
          </a:p>
        </p:txBody>
      </p:sp>
    </p:spTree>
    <p:extLst>
      <p:ext uri="{BB962C8B-B14F-4D97-AF65-F5344CB8AC3E}">
        <p14:creationId xmlns:p14="http://schemas.microsoft.com/office/powerpoint/2010/main" val="58187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DBMS? | Database Management Systems | Edureka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405" y="501889"/>
            <a:ext cx="7926821" cy="5197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62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54997" y="267633"/>
            <a:ext cx="7583986" cy="521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01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3AF7222-D9E8-4909-8D93-21A3DD2F5040}"/>
              </a:ext>
            </a:extLst>
          </p:cNvPr>
          <p:cNvSpPr txBox="1"/>
          <p:nvPr/>
        </p:nvSpPr>
        <p:spPr>
          <a:xfrm>
            <a:off x="419386" y="398762"/>
            <a:ext cx="10328127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IMPORTANCE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</a:rPr>
              <a:t>Databases</a:t>
            </a:r>
            <a:r>
              <a:rPr lang="en-US" dirty="0" smtClean="0"/>
              <a:t> </a:t>
            </a:r>
            <a:r>
              <a:rPr lang="en-US" dirty="0"/>
              <a:t>provide vital support for the daily operations and decision making in organizations.</a:t>
            </a:r>
          </a:p>
          <a:p>
            <a:r>
              <a:rPr lang="en-US" dirty="0"/>
              <a:t>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Daily operations such as taking orders, making reservations and  paying an employee.</a:t>
            </a:r>
          </a:p>
          <a:p>
            <a:r>
              <a:rPr lang="en-US" dirty="0"/>
              <a:t>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Decision making tasks such as resolving customer complaints , choosing suppliers and deciding on the location of a new store. 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F0000"/>
                </a:solidFill>
              </a:rPr>
              <a:t>Database management systems  </a:t>
            </a:r>
            <a:r>
              <a:rPr lang="en-US" dirty="0"/>
              <a:t>is today an integral part of functioning of companies and organizations around the world.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0000"/>
                </a:solidFill>
              </a:rPr>
              <a:t>DBMSs</a:t>
            </a:r>
            <a:r>
              <a:rPr lang="en-US" dirty="0"/>
              <a:t> are the enabling tools to create and utilize database in organizations . Use of this system increases efficiency of business operations and reduces overall costs.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Some of the data that are easily managed with DBMS include: employee records, student information, payroll, accounting, project management, inventory and library books.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These systems are built to be extremely versatile.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7252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8CD6363-1748-433E-9150-46BD674CE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EXAMPLEs</a:t>
            </a:r>
            <a:r>
              <a:rPr lang="en-US" sz="28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01EBA30-839F-4065-8E5E-4B5167F24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You make transactions using bank account in ATM’s, Malls or for online purchases, that data has to be stored somewhere in order to do the</a:t>
            </a:r>
            <a:r>
              <a:rPr lang="en-US" b="1" dirty="0"/>
              <a:t> debit/credit operations </a:t>
            </a:r>
            <a:r>
              <a:rPr lang="en-US" dirty="0"/>
              <a:t>or </a:t>
            </a:r>
            <a:r>
              <a:rPr lang="en-US" b="1" dirty="0"/>
              <a:t>to keep track for future references</a:t>
            </a:r>
            <a:r>
              <a:rPr lang="en-US" b="1" dirty="0" smtClean="0"/>
              <a:t>.</a:t>
            </a:r>
          </a:p>
          <a:p>
            <a:pPr>
              <a:buNone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Same as above suppose you make purchases from an eCommerce site, so for keeping track of the transactions and delivery of your desired product that data has to be stored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03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3E4ABD3-152A-4BC5-A144-95951DC62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EXAMPLEs</a:t>
            </a:r>
            <a:r>
              <a:rPr lang="en-US" sz="28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321CA66-CFE4-4449-B1DA-E5B2960C6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For </a:t>
            </a:r>
            <a:r>
              <a:rPr lang="en-US" dirty="0" smtClean="0"/>
              <a:t>example, </a:t>
            </a:r>
            <a:r>
              <a:rPr lang="en-US" dirty="0"/>
              <a:t>You work in an </a:t>
            </a:r>
            <a:r>
              <a:rPr lang="en-US" dirty="0" smtClean="0"/>
              <a:t>organization </a:t>
            </a:r>
            <a:r>
              <a:rPr lang="en-US" dirty="0"/>
              <a:t>, There are 100s &amp; 1000s of employees </a:t>
            </a:r>
            <a:r>
              <a:rPr lang="en-US" dirty="0" smtClean="0"/>
              <a:t>who’s </a:t>
            </a:r>
            <a:r>
              <a:rPr lang="en-US" dirty="0"/>
              <a:t>data needs to be stored, organized for later use. A certain amount of employees may work on a networking project, some might belong to a finance/sales department.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In </a:t>
            </a:r>
            <a:r>
              <a:rPr lang="en-US" dirty="0"/>
              <a:t>order to organize all the employees in a collective format DBMS comes to the rescue. Now we can easily fetch data of employee who work for finance , with some more filters such as based on age, years of experience, Position &amp; fetch the necessary data. This is a simple example of what a DBMS does.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63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3458</TotalTime>
  <Words>1135</Words>
  <Application>Microsoft Office PowerPoint</Application>
  <PresentationFormat>Custom</PresentationFormat>
  <Paragraphs>181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Gallery</vt:lpstr>
      <vt:lpstr>Database Management Systems</vt:lpstr>
      <vt:lpstr>OVERVIEW/OUTLINE OF THE COURSE:   1.NEED/WHY THIS COURSE SHOULD BE STUDIED /IMPORTANCE OF THIS COURSE:   </vt:lpstr>
      <vt:lpstr>OVERVIEW/OUTLINE OF THE COURSE:   1.NEED/WHY THIS COURSE SHOULD BE STUDIED /IMPORTANCE OF THIS COURSE:   </vt:lpstr>
      <vt:lpstr>Database applications</vt:lpstr>
      <vt:lpstr>PowerPoint Presentation</vt:lpstr>
      <vt:lpstr>PowerPoint Presentation</vt:lpstr>
      <vt:lpstr>PowerPoint Presentation</vt:lpstr>
      <vt:lpstr> EXAMPLEs:</vt:lpstr>
      <vt:lpstr> EXAMPLEs:</vt:lpstr>
      <vt:lpstr> a) ROLE OF THIS COURSE IN PLACEMENTS:  </vt:lpstr>
      <vt:lpstr> b) % of weightage in GATE exam: </vt:lpstr>
      <vt:lpstr> c)Role of this course in Project implementation: </vt:lpstr>
      <vt:lpstr>Course Outcomes </vt:lpstr>
      <vt:lpstr> 2. Outline/ Overview of the course Unit wise</vt:lpstr>
      <vt:lpstr>UNIT 1: Introduction </vt:lpstr>
      <vt:lpstr>Unit 1: Introduction to Databases, Overview of Database Languages and architectures                    </vt:lpstr>
      <vt:lpstr> UNIT 2: Conceptual Data Modeling</vt:lpstr>
      <vt:lpstr> UNIT 2:  Conceptual Data Modeling </vt:lpstr>
      <vt:lpstr> UNIT 3: Relational Model, SQL, Relational Algebra </vt:lpstr>
      <vt:lpstr>UNIT 3: Relational Model, SQL, Relational Algebra</vt:lpstr>
      <vt:lpstr>  UNIT 4:  Database Design Theory  &amp; Normalization</vt:lpstr>
      <vt:lpstr> UNIT 4:  Database Design Theory &amp; normalization </vt:lpstr>
      <vt:lpstr>UNIT 5: Transaction Processing, Introduction to Concurrency Control,  INTRODUCTION TO RECOVERY PROTOCOLS   </vt:lpstr>
      <vt:lpstr>UNIT 5: Transaction Processing, Introduction to Concurrency Control,  INTRODUCTION TO RECOVERY PROTOCOLS   </vt:lpstr>
      <vt:lpstr>3. Scope for implementation of comprehensive Case Study/ Mini Project </vt:lpstr>
      <vt:lpstr> 4. Scope for Certification through NPTEL/Coursera:</vt:lpstr>
      <vt:lpstr> Coursera courses: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YARLAGADDA</dc:creator>
  <cp:lastModifiedBy>DEDEEPYA</cp:lastModifiedBy>
  <cp:revision>112</cp:revision>
  <dcterms:created xsi:type="dcterms:W3CDTF">2020-06-17T15:13:10Z</dcterms:created>
  <dcterms:modified xsi:type="dcterms:W3CDTF">2025-01-22T07:40:30Z</dcterms:modified>
</cp:coreProperties>
</file>