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12192000"/>
  <p:notesSz cx="6858000" cy="9144000"/>
  <p:embeddedFontLst>
    <p:embeddedFont>
      <p:font typeface="Gill Sans"/>
      <p:regular r:id="rId38"/>
      <p:bold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schemas.openxmlformats.org/officeDocument/2006/relationships/font" Target="fonts/GillSans-bold.fntdata"/><Relationship Id="rId16" Type="http://schemas.openxmlformats.org/officeDocument/2006/relationships/slide" Target="slides/slide12.xml"/><Relationship Id="rId38" Type="http://schemas.openxmlformats.org/officeDocument/2006/relationships/font" Target="fonts/GillSans-regular.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jpg"/><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6.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9.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n-IN"/>
              <a:t>UNIT-V</a:t>
            </a:r>
            <a:endParaRPr/>
          </a:p>
        </p:txBody>
      </p:sp>
      <p:sp>
        <p:nvSpPr>
          <p:cNvPr id="85" name="Google Shape;85;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chemeClr val="dk1"/>
              </a:buClr>
              <a:buSzPct val="100000"/>
              <a:buNone/>
            </a:pPr>
            <a:r>
              <a:rPr lang="en-IN" sz="3200">
                <a:latin typeface="Gill Sans"/>
                <a:ea typeface="Gill Sans"/>
                <a:cs typeface="Gill Sans"/>
                <a:sym typeface="Gill Sans"/>
              </a:rPr>
              <a:t>Interaction devices:</a:t>
            </a:r>
            <a:br>
              <a:rPr lang="en-IN" sz="3200">
                <a:latin typeface="Gill Sans"/>
                <a:ea typeface="Gill Sans"/>
                <a:cs typeface="Gill Sans"/>
                <a:sym typeface="Gill Sans"/>
              </a:rPr>
            </a:br>
            <a:r>
              <a:rPr lang="en-IN" sz="3200">
                <a:latin typeface="Gill Sans"/>
                <a:ea typeface="Gill Sans"/>
                <a:cs typeface="Gill Sans"/>
                <a:sym typeface="Gill Sans"/>
              </a:rPr>
              <a:t>Keyboards and Keypads, pointing devices, speech and Auditory </a:t>
            </a:r>
            <a:endParaRPr sz="4000">
              <a:latin typeface="Gill Sans"/>
              <a:ea typeface="Gill Sans"/>
              <a:cs typeface="Gill Sans"/>
              <a:sym typeface="Gill Sans"/>
            </a:endParaRPr>
          </a:p>
          <a:p>
            <a:pPr indent="0" lvl="0" marL="0" rtl="0" algn="ctr">
              <a:lnSpc>
                <a:spcPct val="90000"/>
              </a:lnSpc>
              <a:spcBef>
                <a:spcPts val="1000"/>
              </a:spcBef>
              <a:spcAft>
                <a:spcPts val="0"/>
              </a:spcAft>
              <a:buClr>
                <a:schemeClr val="dk1"/>
              </a:buClr>
              <a:buSzPct val="100000"/>
              <a:buNone/>
            </a:pPr>
            <a:r>
              <a:rPr lang="en-IN" sz="3200">
                <a:latin typeface="Gill Sans"/>
                <a:ea typeface="Gill Sans"/>
                <a:cs typeface="Gill Sans"/>
                <a:sym typeface="Gill Sans"/>
              </a:rPr>
              <a:t>Interfaces </a:t>
            </a:r>
            <a:endParaRPr sz="4000">
              <a:latin typeface="Gill Sans"/>
              <a:ea typeface="Gill Sans"/>
              <a:cs typeface="Gill Sans"/>
              <a:sym typeface="Gill Sans"/>
            </a:endParaRPr>
          </a:p>
          <a:p>
            <a:pPr indent="0" lvl="0" marL="0" rtl="0" algn="ctr">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1" name="Google Shape;141;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b="1" lang="en-IN">
                <a:latin typeface="Gill Sans"/>
                <a:ea typeface="Gill Sans"/>
                <a:cs typeface="Gill Sans"/>
                <a:sym typeface="Gill Sans"/>
              </a:rPr>
              <a:t>Innovation in Mobile Keyboards</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Tiny keyboards on mobile devices, such as those on Blackberries or phones, are evolving, with designs ranging from </a:t>
            </a:r>
            <a:r>
              <a:rPr b="1" lang="en-IN">
                <a:latin typeface="Gill Sans"/>
                <a:ea typeface="Gill Sans"/>
                <a:cs typeface="Gill Sans"/>
                <a:sym typeface="Gill Sans"/>
              </a:rPr>
              <a:t>static and dynamically labeled keys</a:t>
            </a:r>
            <a:r>
              <a:rPr lang="en-IN">
                <a:latin typeface="Gill Sans"/>
                <a:ea typeface="Gill Sans"/>
                <a:cs typeface="Gill Sans"/>
                <a:sym typeface="Gill Sans"/>
              </a:rPr>
              <a:t> to </a:t>
            </a:r>
            <a:r>
              <a:rPr b="1" lang="en-IN">
                <a:latin typeface="Gill Sans"/>
                <a:ea typeface="Gill Sans"/>
                <a:cs typeface="Gill Sans"/>
                <a:sym typeface="Gill Sans"/>
              </a:rPr>
              <a:t>virtual keyboards</a:t>
            </a:r>
            <a:r>
              <a:rPr lang="en-IN">
                <a:latin typeface="Gill Sans"/>
                <a:ea typeface="Gill Sans"/>
                <a:cs typeface="Gill Sans"/>
                <a:sym typeface="Gill Sans"/>
              </a:rPr>
              <a:t> and </a:t>
            </a:r>
            <a:r>
              <a:rPr b="1" lang="en-IN">
                <a:latin typeface="Gill Sans"/>
                <a:ea typeface="Gill Sans"/>
                <a:cs typeface="Gill Sans"/>
                <a:sym typeface="Gill Sans"/>
              </a:rPr>
              <a:t>foldable designs</a:t>
            </a:r>
            <a:r>
              <a:rPr lang="en-IN">
                <a:latin typeface="Gill Sans"/>
                <a:ea typeface="Gill Sans"/>
                <a:cs typeface="Gill Sans"/>
                <a:sym typeface="Gill Sans"/>
              </a:rPr>
              <a:t>, to improve user experience and portability.</a:t>
            </a:r>
            <a:endParaRPr/>
          </a:p>
          <a:p>
            <a:pPr indent="-50800" lvl="0" marL="228600" rtl="0" algn="just">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3"/>
          <p:cNvSpPr txBox="1"/>
          <p:nvPr>
            <p:ph type="title"/>
          </p:nvPr>
        </p:nvSpPr>
        <p:spPr>
          <a:xfrm>
            <a:off x="101930" y="-252392"/>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KEYBOARD LAYOUT</a:t>
            </a:r>
            <a:endParaRPr/>
          </a:p>
        </p:txBody>
      </p:sp>
      <p:sp>
        <p:nvSpPr>
          <p:cNvPr id="147" name="Google Shape;147;p23"/>
          <p:cNvSpPr txBox="1"/>
          <p:nvPr>
            <p:ph idx="1" type="body"/>
          </p:nvPr>
        </p:nvSpPr>
        <p:spPr>
          <a:xfrm>
            <a:off x="446314" y="1253331"/>
            <a:ext cx="10171216" cy="4351338"/>
          </a:xfrm>
          <a:prstGeom prst="rect">
            <a:avLst/>
          </a:prstGeom>
          <a:noFill/>
          <a:ln>
            <a:noFill/>
          </a:ln>
        </p:spPr>
        <p:txBody>
          <a:bodyPr anchorCtr="0" anchor="t" bIns="45700" lIns="91425" spcFirstLastPara="1" rIns="91425" wrap="square" tIns="45700">
            <a:normAutofit lnSpcReduction="10000"/>
          </a:bodyPr>
          <a:lstStyle/>
          <a:p>
            <a:pPr indent="0" lvl="0" marL="0" rtl="0" algn="just">
              <a:lnSpc>
                <a:spcPct val="90000"/>
              </a:lnSpc>
              <a:spcBef>
                <a:spcPts val="0"/>
              </a:spcBef>
              <a:spcAft>
                <a:spcPts val="0"/>
              </a:spcAft>
              <a:buClr>
                <a:schemeClr val="dk1"/>
              </a:buClr>
              <a:buSzPts val="2800"/>
              <a:buNone/>
            </a:pPr>
            <a:r>
              <a:rPr b="1" lang="en-IN">
                <a:latin typeface="Gill Sans"/>
                <a:ea typeface="Gill Sans"/>
                <a:cs typeface="Gill Sans"/>
                <a:sym typeface="Gill Sans"/>
              </a:rPr>
              <a:t>QWERTY Layout</a:t>
            </a:r>
            <a:endParaRPr>
              <a:latin typeface="Gill Sans"/>
              <a:ea typeface="Gill Sans"/>
              <a:cs typeface="Gill Sans"/>
              <a:sym typeface="Gill Sans"/>
            </a:endParaRPr>
          </a:p>
          <a:p>
            <a:pPr indent="0" lvl="0" marL="0" rtl="0" algn="just">
              <a:lnSpc>
                <a:spcPct val="90000"/>
              </a:lnSpc>
              <a:spcBef>
                <a:spcPts val="1000"/>
              </a:spcBef>
              <a:spcAft>
                <a:spcPts val="0"/>
              </a:spcAft>
              <a:buClr>
                <a:schemeClr val="dk1"/>
              </a:buClr>
              <a:buSzPts val="2800"/>
              <a:buNone/>
            </a:pPr>
            <a:r>
              <a:rPr lang="en-IN">
                <a:latin typeface="Gill Sans"/>
                <a:ea typeface="Gill Sans"/>
                <a:cs typeface="Gill Sans"/>
                <a:sym typeface="Gill Sans"/>
              </a:rPr>
              <a:t>Developed by Christopher Latham Sholes in the 1870s to prevent typewriter jams by spacing frequently used letter pairs far apart.</a:t>
            </a:r>
            <a:endParaRPr/>
          </a:p>
          <a:p>
            <a:pPr indent="0" lvl="0" marL="0" rtl="0" algn="just">
              <a:lnSpc>
                <a:spcPct val="90000"/>
              </a:lnSpc>
              <a:spcBef>
                <a:spcPts val="1000"/>
              </a:spcBef>
              <a:spcAft>
                <a:spcPts val="0"/>
              </a:spcAft>
              <a:buClr>
                <a:schemeClr val="dk1"/>
              </a:buClr>
              <a:buSzPts val="2800"/>
              <a:buNone/>
            </a:pPr>
            <a:r>
              <a:rPr lang="en-IN">
                <a:latin typeface="Gill Sans"/>
                <a:ea typeface="Gill Sans"/>
                <a:cs typeface="Gill Sans"/>
                <a:sym typeface="Gill Sans"/>
              </a:rPr>
              <a:t>This layout became the standard, even after the mechanical problems it addressed were eliminated by electronic keyboards.</a:t>
            </a:r>
            <a:endParaRPr/>
          </a:p>
          <a:p>
            <a:pPr indent="0" lvl="0" marL="0" rtl="0" algn="just">
              <a:lnSpc>
                <a:spcPct val="90000"/>
              </a:lnSpc>
              <a:spcBef>
                <a:spcPts val="1000"/>
              </a:spcBef>
              <a:spcAft>
                <a:spcPts val="0"/>
              </a:spcAft>
              <a:buClr>
                <a:schemeClr val="dk1"/>
              </a:buClr>
              <a:buSzPts val="2800"/>
              <a:buNone/>
            </a:pPr>
            <a:r>
              <a:rPr b="1" lang="en-IN">
                <a:latin typeface="Gill Sans"/>
                <a:ea typeface="Gill Sans"/>
                <a:cs typeface="Gill Sans"/>
                <a:sym typeface="Gill Sans"/>
              </a:rPr>
              <a:t>Dvorak Layout</a:t>
            </a:r>
            <a:endParaRPr>
              <a:latin typeface="Gill Sans"/>
              <a:ea typeface="Gill Sans"/>
              <a:cs typeface="Gill Sans"/>
              <a:sym typeface="Gill Sans"/>
            </a:endParaRPr>
          </a:p>
          <a:p>
            <a:pPr indent="0" lvl="0" marL="0" rtl="0" algn="just">
              <a:lnSpc>
                <a:spcPct val="90000"/>
              </a:lnSpc>
              <a:spcBef>
                <a:spcPts val="1000"/>
              </a:spcBef>
              <a:spcAft>
                <a:spcPts val="0"/>
              </a:spcAft>
              <a:buClr>
                <a:schemeClr val="dk1"/>
              </a:buClr>
              <a:buSzPts val="2800"/>
              <a:buNone/>
            </a:pPr>
            <a:r>
              <a:rPr lang="en-IN">
                <a:latin typeface="Gill Sans"/>
                <a:ea typeface="Gill Sans"/>
                <a:cs typeface="Gill Sans"/>
                <a:sym typeface="Gill Sans"/>
              </a:rPr>
              <a:t>Created in the 1920s to reduce finger travel and increase typing speed (potentially more than 200 words per minute).</a:t>
            </a:r>
            <a:endParaRPr/>
          </a:p>
          <a:p>
            <a:pPr indent="0" lvl="0" marL="0" rtl="0" algn="just">
              <a:lnSpc>
                <a:spcPct val="90000"/>
              </a:lnSpc>
              <a:spcBef>
                <a:spcPts val="1000"/>
              </a:spcBef>
              <a:spcAft>
                <a:spcPts val="0"/>
              </a:spcAft>
              <a:buClr>
                <a:schemeClr val="dk1"/>
              </a:buClr>
              <a:buSzPts val="2800"/>
              <a:buNone/>
            </a:pPr>
            <a:r>
              <a:rPr lang="en-IN">
                <a:latin typeface="Gill Sans"/>
                <a:ea typeface="Gill Sans"/>
                <a:cs typeface="Gill Sans"/>
                <a:sym typeface="Gill Sans"/>
              </a:rPr>
              <a:t>Despite its documented efficiency, it has seen limited acceptance due to the effort required to learn and switch from QWERTY.</a:t>
            </a:r>
            <a:endParaRPr/>
          </a:p>
          <a:p>
            <a:pPr indent="-50800" lvl="0" marL="228600" rtl="0" algn="l">
              <a:lnSpc>
                <a:spcPct val="90000"/>
              </a:lnSpc>
              <a:spcBef>
                <a:spcPts val="1000"/>
              </a:spcBef>
              <a:spcAft>
                <a:spcPts val="0"/>
              </a:spcAft>
              <a:buClr>
                <a:schemeClr val="dk1"/>
              </a:buClr>
              <a:buSzPts val="2800"/>
              <a:buFont typeface="Arial"/>
              <a:buNone/>
            </a:pPr>
            <a:r>
              <a:t/>
            </a:r>
            <a:endParaRPr/>
          </a:p>
          <a:p>
            <a:pPr indent="-50800" lvl="0" marL="228600" rtl="0" algn="l">
              <a:lnSpc>
                <a:spcPct val="90000"/>
              </a:lnSpc>
              <a:spcBef>
                <a:spcPts val="1000"/>
              </a:spcBef>
              <a:spcAft>
                <a:spcPts val="0"/>
              </a:spcAft>
              <a:buClr>
                <a:schemeClr val="dk1"/>
              </a:buClr>
              <a:buSzPts val="2800"/>
              <a:buNone/>
            </a:pPr>
            <a:r>
              <a:t/>
            </a:r>
            <a:endParaRPr/>
          </a:p>
        </p:txBody>
      </p:sp>
      <p:pic>
        <p:nvPicPr>
          <p:cNvPr descr="The Dvorak Keyboard |" id="148" name="Google Shape;148;p23"/>
          <p:cNvPicPr preferRelativeResize="0"/>
          <p:nvPr/>
        </p:nvPicPr>
        <p:blipFill rotWithShape="1">
          <a:blip r:embed="rId3">
            <a:alphaModFix/>
          </a:blip>
          <a:srcRect b="0" l="0" r="0" t="0"/>
          <a:stretch/>
        </p:blipFill>
        <p:spPr>
          <a:xfrm>
            <a:off x="6276933" y="0"/>
            <a:ext cx="3937000" cy="183362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4" name="Google Shape;154;p24"/>
          <p:cNvSpPr txBox="1"/>
          <p:nvPr>
            <p:ph idx="1" type="body"/>
          </p:nvPr>
        </p:nvSpPr>
        <p:spPr>
          <a:xfrm>
            <a:off x="648195"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b="1" lang="en-IN">
                <a:latin typeface="Gill Sans"/>
                <a:ea typeface="Gill Sans"/>
                <a:cs typeface="Gill Sans"/>
                <a:sym typeface="Gill Sans"/>
              </a:rPr>
              <a:t>ABCDE Layout</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ct val="100000"/>
              <a:buFont typeface="Arial"/>
              <a:buChar char="•"/>
            </a:pPr>
            <a:r>
              <a:rPr lang="en-IN">
                <a:latin typeface="Gill Sans"/>
                <a:ea typeface="Gill Sans"/>
                <a:cs typeface="Gill Sans"/>
                <a:sym typeface="Gill Sans"/>
              </a:rPr>
              <a:t>An alphabetical keyboard arrangement, designed for easier use by non-typists.</a:t>
            </a:r>
            <a:endParaRPr/>
          </a:p>
          <a:p>
            <a:pPr indent="-228600" lvl="0" marL="228600" rtl="0" algn="l">
              <a:lnSpc>
                <a:spcPct val="90000"/>
              </a:lnSpc>
              <a:spcBef>
                <a:spcPts val="1000"/>
              </a:spcBef>
              <a:spcAft>
                <a:spcPts val="0"/>
              </a:spcAft>
              <a:buClr>
                <a:schemeClr val="dk1"/>
              </a:buClr>
              <a:buSzPct val="100000"/>
              <a:buFont typeface="Arial"/>
              <a:buChar char="•"/>
            </a:pPr>
            <a:r>
              <a:rPr lang="en-IN">
                <a:latin typeface="Gill Sans"/>
                <a:ea typeface="Gill Sans"/>
                <a:cs typeface="Gill Sans"/>
                <a:sym typeface="Gill Sans"/>
              </a:rPr>
              <a:t>Despite its intuitive layout, it shows no advantage over QWERTY, and users generally prefer to learn QWERTY instead.</a:t>
            </a:r>
            <a:endParaRPr/>
          </a:p>
          <a:p>
            <a:pPr indent="-228600" lvl="0" marL="228600" rtl="0" algn="l">
              <a:lnSpc>
                <a:spcPct val="90000"/>
              </a:lnSpc>
              <a:spcBef>
                <a:spcPts val="1000"/>
              </a:spcBef>
              <a:spcAft>
                <a:spcPts val="0"/>
              </a:spcAft>
              <a:buClr>
                <a:schemeClr val="dk1"/>
              </a:buClr>
              <a:buSzPct val="100000"/>
              <a:buChar char="•"/>
            </a:pPr>
            <a:r>
              <a:rPr b="1" lang="en-IN">
                <a:latin typeface="Gill Sans"/>
                <a:ea typeface="Gill Sans"/>
                <a:cs typeface="Gill Sans"/>
                <a:sym typeface="Gill Sans"/>
              </a:rPr>
              <a:t>Placement of Non-Alphabetic Keys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ct val="100000"/>
              <a:buFont typeface="Arial"/>
              <a:buChar char="•"/>
            </a:pPr>
            <a:r>
              <a:rPr lang="en-IN">
                <a:latin typeface="Gill Sans"/>
                <a:ea typeface="Gill Sans"/>
                <a:cs typeface="Gill Sans"/>
                <a:sym typeface="Gill Sans"/>
              </a:rPr>
              <a:t>The debate over the placement of keys like HOME or INSERT has lessened due to the rise of smaller keyboards on laptops and pocket devices.</a:t>
            </a:r>
            <a:endParaRPr/>
          </a:p>
          <a:p>
            <a:pPr indent="-228600" lvl="0" marL="228600" rtl="0" algn="l">
              <a:lnSpc>
                <a:spcPct val="90000"/>
              </a:lnSpc>
              <a:spcBef>
                <a:spcPts val="1000"/>
              </a:spcBef>
              <a:spcAft>
                <a:spcPts val="0"/>
              </a:spcAft>
              <a:buClr>
                <a:schemeClr val="dk1"/>
              </a:buClr>
              <a:buSzPct val="100000"/>
              <a:buFont typeface="Arial"/>
              <a:buChar char="•"/>
            </a:pPr>
            <a:r>
              <a:rPr lang="en-IN">
                <a:latin typeface="Gill Sans"/>
                <a:ea typeface="Gill Sans"/>
                <a:cs typeface="Gill Sans"/>
                <a:sym typeface="Gill Sans"/>
              </a:rPr>
              <a:t>There’s also a minor controversy over the number pad layout, where telephones use the 1-2-3 order on the top row, but most computer keyboards follow the 7-8-9 calculator layout.</a:t>
            </a:r>
            <a:endParaRPr/>
          </a:p>
          <a:p>
            <a:pPr indent="-64135" lvl="0" marL="228600" rtl="0" algn="l">
              <a:lnSpc>
                <a:spcPct val="90000"/>
              </a:lnSpc>
              <a:spcBef>
                <a:spcPts val="1000"/>
              </a:spcBef>
              <a:spcAft>
                <a:spcPts val="0"/>
              </a:spcAft>
              <a:buClr>
                <a:schemeClr val="dk1"/>
              </a:buClr>
              <a:buSzPct val="100000"/>
              <a:buNone/>
            </a:pPr>
            <a:r>
              <a:t/>
            </a:r>
            <a:endParaRPr>
              <a:latin typeface="Gill Sans"/>
              <a:ea typeface="Gill Sans"/>
              <a:cs typeface="Gill Sans"/>
              <a:sym typeface="Gill Sans"/>
            </a:endParaRPr>
          </a:p>
        </p:txBody>
      </p:sp>
      <p:pic>
        <p:nvPicPr>
          <p:cNvPr descr="Why our keyboard has a weird layout ..." id="155" name="Google Shape;155;p24"/>
          <p:cNvPicPr preferRelativeResize="0"/>
          <p:nvPr/>
        </p:nvPicPr>
        <p:blipFill rotWithShape="1">
          <a:blip r:embed="rId3">
            <a:alphaModFix/>
          </a:blip>
          <a:srcRect b="0" l="0" r="0" t="0"/>
          <a:stretch/>
        </p:blipFill>
        <p:spPr>
          <a:xfrm>
            <a:off x="4802332" y="202406"/>
            <a:ext cx="4914900" cy="16510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1" name="Google Shape;161;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a:bodyPr>
          <a:lstStyle/>
          <a:p>
            <a:pPr indent="0" lvl="0" marL="0" rtl="0" algn="just">
              <a:lnSpc>
                <a:spcPct val="90000"/>
              </a:lnSpc>
              <a:spcBef>
                <a:spcPts val="0"/>
              </a:spcBef>
              <a:spcAft>
                <a:spcPts val="0"/>
              </a:spcAft>
              <a:buClr>
                <a:schemeClr val="dk1"/>
              </a:buClr>
              <a:buSzPct val="100000"/>
              <a:buNone/>
            </a:pPr>
            <a:r>
              <a:rPr b="1" lang="en-IN">
                <a:latin typeface="Gill Sans"/>
                <a:ea typeface="Gill Sans"/>
                <a:cs typeface="Gill Sans"/>
                <a:sym typeface="Gill Sans"/>
              </a:rPr>
              <a:t>Ergonomic Keyboards</a:t>
            </a:r>
            <a:r>
              <a:rPr lang="en-IN">
                <a:latin typeface="Gill Sans"/>
                <a:ea typeface="Gill Sans"/>
                <a:cs typeface="Gill Sans"/>
                <a:sym typeface="Gill Sans"/>
              </a:rPr>
              <a:t>:</a:t>
            </a:r>
            <a:endParaRPr/>
          </a:p>
          <a:p>
            <a:pPr indent="-285750" lvl="1" marL="742950" rtl="0" algn="just">
              <a:lnSpc>
                <a:spcPct val="90000"/>
              </a:lnSpc>
              <a:spcBef>
                <a:spcPts val="500"/>
              </a:spcBef>
              <a:spcAft>
                <a:spcPts val="0"/>
              </a:spcAft>
              <a:buClr>
                <a:schemeClr val="dk1"/>
              </a:buClr>
              <a:buSzPct val="100000"/>
              <a:buFont typeface="Calibri"/>
              <a:buAutoNum type="arabicPeriod"/>
            </a:pPr>
            <a:r>
              <a:rPr lang="en-IN">
                <a:latin typeface="Gill Sans"/>
                <a:ea typeface="Gill Sans"/>
                <a:cs typeface="Gill Sans"/>
                <a:sym typeface="Gill Sans"/>
              </a:rPr>
              <a:t>Redesigned split keyboards aim to reduce strain by separating keys for each hand and supporting better posture.</a:t>
            </a:r>
            <a:endParaRPr/>
          </a:p>
          <a:p>
            <a:pPr indent="-285750" lvl="1" marL="742950" rtl="0" algn="just">
              <a:lnSpc>
                <a:spcPct val="90000"/>
              </a:lnSpc>
              <a:spcBef>
                <a:spcPts val="500"/>
              </a:spcBef>
              <a:spcAft>
                <a:spcPts val="0"/>
              </a:spcAft>
              <a:buClr>
                <a:schemeClr val="dk1"/>
              </a:buClr>
              <a:buSzPct val="100000"/>
              <a:buFont typeface="Calibri"/>
              <a:buAutoNum type="arabicPeriod"/>
            </a:pPr>
            <a:r>
              <a:rPr lang="en-IN">
                <a:latin typeface="Gill Sans"/>
                <a:ea typeface="Gill Sans"/>
                <a:cs typeface="Gill Sans"/>
                <a:sym typeface="Gill Sans"/>
              </a:rPr>
              <a:t>Although these designs have shown preference for comfort, there’s limited empirical evidence of improvements in typing speed, accuracy, or reduced strain.</a:t>
            </a:r>
            <a:endParaRPr/>
          </a:p>
          <a:p>
            <a:pPr indent="0" lvl="0" marL="0" rtl="0" algn="just">
              <a:lnSpc>
                <a:spcPct val="90000"/>
              </a:lnSpc>
              <a:spcBef>
                <a:spcPts val="1000"/>
              </a:spcBef>
              <a:spcAft>
                <a:spcPts val="0"/>
              </a:spcAft>
              <a:buClr>
                <a:schemeClr val="dk1"/>
              </a:buClr>
              <a:buSzPct val="100000"/>
              <a:buNone/>
            </a:pPr>
            <a:r>
              <a:rPr b="1" lang="en-IN">
                <a:latin typeface="Gill Sans"/>
                <a:ea typeface="Gill Sans"/>
                <a:cs typeface="Gill Sans"/>
                <a:sym typeface="Gill Sans"/>
              </a:rPr>
              <a:t>Specialized Keyboards for Users with Disabilities</a:t>
            </a:r>
            <a:r>
              <a:rPr lang="en-IN">
                <a:latin typeface="Gill Sans"/>
                <a:ea typeface="Gill Sans"/>
                <a:cs typeface="Gill Sans"/>
                <a:sym typeface="Gill Sans"/>
              </a:rPr>
              <a:t>:</a:t>
            </a:r>
            <a:endParaRPr/>
          </a:p>
          <a:p>
            <a:pPr indent="-285750" lvl="1" marL="742950" rtl="0" algn="just">
              <a:lnSpc>
                <a:spcPct val="90000"/>
              </a:lnSpc>
              <a:spcBef>
                <a:spcPts val="500"/>
              </a:spcBef>
              <a:spcAft>
                <a:spcPts val="0"/>
              </a:spcAft>
              <a:buClr>
                <a:schemeClr val="dk1"/>
              </a:buClr>
              <a:buSzPct val="100000"/>
              <a:buFont typeface="Calibri"/>
              <a:buAutoNum type="arabicPeriod"/>
            </a:pPr>
            <a:r>
              <a:rPr lang="en-IN">
                <a:latin typeface="Gill Sans"/>
                <a:ea typeface="Gill Sans"/>
                <a:cs typeface="Gill Sans"/>
                <a:sym typeface="Gill Sans"/>
              </a:rPr>
              <a:t>Innovative designs, like KeyBowl’s orbiTouch (which replaces keys with bowls), help users with conditions like carpal tunnel syndrome or arthritis by reducing wrist and finger movements.</a:t>
            </a:r>
            <a:endParaRPr/>
          </a:p>
          <a:p>
            <a:pPr indent="-285750" lvl="1" marL="742950" rtl="0" algn="just">
              <a:lnSpc>
                <a:spcPct val="90000"/>
              </a:lnSpc>
              <a:spcBef>
                <a:spcPts val="500"/>
              </a:spcBef>
              <a:spcAft>
                <a:spcPts val="0"/>
              </a:spcAft>
              <a:buClr>
                <a:schemeClr val="dk1"/>
              </a:buClr>
              <a:buSzPct val="100000"/>
              <a:buFont typeface="Calibri"/>
              <a:buAutoNum type="arabicPeriod"/>
            </a:pPr>
            <a:r>
              <a:rPr lang="en-IN">
                <a:latin typeface="Gill Sans"/>
                <a:ea typeface="Gill Sans"/>
                <a:cs typeface="Gill Sans"/>
                <a:sym typeface="Gill Sans"/>
              </a:rPr>
              <a:t>Other devices, like Dasher, allow users to input text through continuous 2D streams of predicted characters, using pointing devices such as mice, touchpads, or eye-trackers.</a:t>
            </a:r>
            <a:endParaRPr/>
          </a:p>
          <a:p>
            <a:pPr indent="-64135" lvl="0" marL="228600" rtl="0" algn="just">
              <a:lnSpc>
                <a:spcPct val="90000"/>
              </a:lnSpc>
              <a:spcBef>
                <a:spcPts val="1000"/>
              </a:spcBef>
              <a:spcAft>
                <a:spcPts val="0"/>
              </a:spcAft>
              <a:buClr>
                <a:schemeClr val="dk1"/>
              </a:buClr>
              <a:buSzPct val="100000"/>
              <a:buNone/>
            </a:pPr>
            <a:r>
              <a:t/>
            </a:r>
            <a:endParaRPr>
              <a:latin typeface="Gill Sans"/>
              <a:ea typeface="Gill Sans"/>
              <a:cs typeface="Gill Sans"/>
              <a:sym typeface="Gill Sans"/>
            </a:endParaRPr>
          </a:p>
        </p:txBody>
      </p:sp>
      <p:pic>
        <p:nvPicPr>
          <p:cNvPr descr="DeLUX Wired Ergonomic Split Keyboard ..." id="162" name="Google Shape;162;p25"/>
          <p:cNvPicPr preferRelativeResize="0"/>
          <p:nvPr/>
        </p:nvPicPr>
        <p:blipFill rotWithShape="1">
          <a:blip r:embed="rId3">
            <a:alphaModFix/>
          </a:blip>
          <a:srcRect b="0" l="0" r="0" t="0"/>
          <a:stretch/>
        </p:blipFill>
        <p:spPr>
          <a:xfrm>
            <a:off x="1851559" y="-205148"/>
            <a:ext cx="3810000" cy="2133600"/>
          </a:xfrm>
          <a:prstGeom prst="rect">
            <a:avLst/>
          </a:prstGeom>
          <a:noFill/>
          <a:ln>
            <a:noFill/>
          </a:ln>
        </p:spPr>
      </p:pic>
      <p:pic>
        <p:nvPicPr>
          <p:cNvPr descr="Keyboard and mouse alternatives and ..." id="163" name="Google Shape;163;p25"/>
          <p:cNvPicPr preferRelativeResize="0"/>
          <p:nvPr/>
        </p:nvPicPr>
        <p:blipFill rotWithShape="1">
          <a:blip r:embed="rId4">
            <a:alphaModFix/>
          </a:blip>
          <a:srcRect b="0" l="0" r="0" t="0"/>
          <a:stretch/>
        </p:blipFill>
        <p:spPr>
          <a:xfrm>
            <a:off x="6096000" y="171862"/>
            <a:ext cx="4203700" cy="1930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KEYS</a:t>
            </a:r>
            <a:endParaRPr/>
          </a:p>
        </p:txBody>
      </p:sp>
      <p:sp>
        <p:nvSpPr>
          <p:cNvPr id="169" name="Google Shape;169;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Key Design</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Modern keyboards have refined 12-millimeter-square keys with concave surfaces and a matte finish for better finger contact and reduced glare.</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A keypress requires 40-125 grams of force and a 3-5 millimeter displacement, optimized for rapid typing, low error rates, and suitable feedback.</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The tactile and audible feedback from a light click is crucial for touch typing, which is why membrane keyboards (with nonmoving surfaces) are unsuitable for extensive typing but acceptable for harsh environments like fast food restaurants or factories.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5" name="Google Shape;175;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Special Key Design</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Larger keys, such as the space bar, ENTER, SHIFT, and CTRL, are designed for easier and more reliable access.</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Keys like CAPS LOCK and NUM LOCK provide visual feedback (e.g., physical locking or an embedded light) to show their state.</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"Home" keys (F and J) often have a deeper concavity or raised dots to help touch typists position their fingers correctly.</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Key labels should be readable, permanent, and meaningful; large-print keyboards are available for visually impaired users.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1" name="Google Shape;181;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b="1" lang="en-IN">
                <a:latin typeface="Gill Sans"/>
                <a:ea typeface="Gill Sans"/>
                <a:cs typeface="Gill Sans"/>
                <a:sym typeface="Gill Sans"/>
              </a:rPr>
              <a:t>Function Keys and Key Combinations</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Function keys (e.g., F1-F10) are less commonly used today, with key combinations (e.g., CTRL-C for Copy) becoming more popular due to mnemonic value and keeping hands on the home keys.</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Function keys may still be used for special or programmed functions.</a:t>
            </a:r>
            <a:endParaRPr/>
          </a:p>
          <a:p>
            <a:pPr indent="-50800" lvl="0" marL="228600" rtl="0" algn="just">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7" name="Google Shape;187;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Cursor Movement Keys</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Cursor-movement keys (up, down, left, right) have become more important with form-filling and direct-manipulation interfaces.</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The popular inverted-T arrangement minimizes hand and finger movement for quick, error-free navigation.</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Additional keys like TAB, HOME, END, and key combinations (e.g., CTRL with arrow keys) allow for faster, larger movements.</a:t>
            </a:r>
            <a:endParaRPr/>
          </a:p>
          <a:p>
            <a:pPr indent="-228600" lvl="0" marL="228600" rtl="0" algn="just">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In some applications, letter keys may be reassigned as cursor-movement keys to minimize finger motion (e.g., in games).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93" name="Google Shape;193;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Auto-Repeat Feature</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Most keys have an auto-repeat function, where holding down the key automatically repeats the character or action.</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SMALL SIZED KEYBOARDS FOR OTHER DEVICES</a:t>
            </a:r>
            <a:endParaRPr/>
          </a:p>
        </p:txBody>
      </p:sp>
      <p:sp>
        <p:nvSpPr>
          <p:cNvPr id="199" name="Google Shape;199;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Reduced-Size Keyboards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Mini Keyboards</a:t>
            </a:r>
            <a:r>
              <a:rPr lang="en-IN">
                <a:latin typeface="Gill Sans"/>
                <a:ea typeface="Gill Sans"/>
                <a:cs typeface="Gill Sans"/>
                <a:sym typeface="Gill Sans"/>
              </a:rPr>
              <a:t>: Smaller devices like laptops use full-sized keyboards, but some portable devices have greatly reduced sizes. Wireless or foldable keyboards allow greater flexibility.</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Virtual Keyboards</a:t>
            </a:r>
            <a:r>
              <a:rPr lang="en-IN">
                <a:latin typeface="Gill Sans"/>
                <a:ea typeface="Gill Sans"/>
                <a:cs typeface="Gill Sans"/>
                <a:sym typeface="Gill Sans"/>
              </a:rPr>
              <a:t>: These project an image of a keyboard on a flat surface, with sensors tracking finger movements. They accommodate various sizes and international layouts but lack tactile feedback for touch typing.</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Cloth Keyboards</a:t>
            </a:r>
            <a:r>
              <a:rPr lang="en-IN">
                <a:latin typeface="Gill Sans"/>
                <a:ea typeface="Gill Sans"/>
                <a:cs typeface="Gill Sans"/>
                <a:sym typeface="Gill Sans"/>
              </a:rPr>
              <a:t>: A new innovation by ElekSen that can be folded into any shape, but like virtual keyboards, they also lack tactile feedback.</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Gill Sans"/>
              <a:buNone/>
            </a:pPr>
            <a:r>
              <a:rPr lang="en-IN" sz="4400">
                <a:latin typeface="Gill Sans"/>
                <a:ea typeface="Gill Sans"/>
                <a:cs typeface="Gill Sans"/>
                <a:sym typeface="Gill Sans"/>
              </a:rPr>
              <a:t>Interaction devices</a:t>
            </a:r>
            <a:endParaRPr/>
          </a:p>
        </p:txBody>
      </p:sp>
      <p:sp>
        <p:nvSpPr>
          <p:cNvPr id="91" name="Google Shape;9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lang="en-IN">
                <a:latin typeface="Gill Sans"/>
                <a:ea typeface="Gill Sans"/>
                <a:cs typeface="Gill Sans"/>
                <a:sym typeface="Gill Sans"/>
              </a:rPr>
              <a:t>Advancements in processing speed, storage capabilities, and input/output technologies, and provides an overview of key innovations that have transformed how users interact with computers.</a:t>
            </a:r>
            <a:endParaRPr>
              <a:latin typeface="Gill Sans"/>
              <a:ea typeface="Gill Sans"/>
              <a:cs typeface="Gill Sans"/>
              <a:sym typeface="Gill Sans"/>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05" name="Google Shape;205;p3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b="1" lang="en-IN">
                <a:latin typeface="Gill Sans"/>
                <a:ea typeface="Gill Sans"/>
                <a:cs typeface="Gill Sans"/>
                <a:sym typeface="Gill Sans"/>
              </a:rPr>
              <a:t>Mobile Phone Keypads</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Multi-function Devices</a:t>
            </a:r>
            <a:r>
              <a:rPr lang="en-IN">
                <a:latin typeface="Gill Sans"/>
                <a:ea typeface="Gill Sans"/>
                <a:cs typeface="Gill Sans"/>
                <a:sym typeface="Gill Sans"/>
              </a:rPr>
              <a:t>: Phones now handle messaging, photography, and web access, leading to innovations in text entry.</a:t>
            </a:r>
            <a:endParaRPr/>
          </a:p>
          <a:p>
            <a:pPr indent="-228600" lvl="0" marL="228600" rtl="0" algn="just">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Softkeys</a:t>
            </a:r>
            <a:r>
              <a:rPr lang="en-IN">
                <a:latin typeface="Gill Sans"/>
                <a:ea typeface="Gill Sans"/>
                <a:cs typeface="Gill Sans"/>
                <a:sym typeface="Gill Sans"/>
              </a:rPr>
              <a:t>: Dynamically labeled keys located below the display that change based on the device's status and context.</a:t>
            </a:r>
            <a:endParaRPr/>
          </a:p>
          <a:p>
            <a:pPr indent="-228600" lvl="0" marL="228600" rtl="0" algn="just">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Number Keypad Layout</a:t>
            </a:r>
            <a:r>
              <a:rPr lang="en-IN">
                <a:latin typeface="Gill Sans"/>
                <a:ea typeface="Gill Sans"/>
                <a:cs typeface="Gill Sans"/>
                <a:sym typeface="Gill Sans"/>
              </a:rPr>
              <a:t>: Phones typically use a standard number layout, with some rare exceptions, like circular layouts.</a:t>
            </a:r>
            <a:endParaRPr/>
          </a:p>
          <a:p>
            <a:pPr indent="-50800" lvl="0" marL="228600" rtl="0" algn="just">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11" name="Google Shape;211;p3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Text Entry Methods for Phones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MultiTap</a:t>
            </a:r>
            <a:r>
              <a:rPr lang="en-IN">
                <a:latin typeface="Gill Sans"/>
                <a:ea typeface="Gill Sans"/>
                <a:cs typeface="Gill Sans"/>
                <a:sym typeface="Gill Sans"/>
              </a:rPr>
              <a:t>: Users press a number key multiple times to specify a letter and pause between letters on the same key.</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Predictive Text (T9)</a:t>
            </a:r>
            <a:r>
              <a:rPr lang="en-IN">
                <a:latin typeface="Gill Sans"/>
                <a:ea typeface="Gill Sans"/>
                <a:cs typeface="Gill Sans"/>
                <a:sym typeface="Gill Sans"/>
              </a:rPr>
              <a:t>: Dictionary-based predictive text entry is preferred for faster messaging.</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LetterWise</a:t>
            </a:r>
            <a:r>
              <a:rPr lang="en-IN">
                <a:latin typeface="Gill Sans"/>
                <a:ea typeface="Gill Sans"/>
                <a:cs typeface="Gill Sans"/>
                <a:sym typeface="Gill Sans"/>
              </a:rPr>
              <a:t>: A method that uses probabilities of prefixes for easier text input of non-dictionary words, resulting in faster typing speeds (20 words per minute) compared to MultiTap (15 words per minute).</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17" name="Google Shape;217;p3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Pointing and Drawing Devices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Many handheld devices have dropped physical keyboards, relying on touchscreens and styluses for text entry.</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Virtual Keyboards</a:t>
            </a:r>
            <a:r>
              <a:rPr lang="en-IN">
                <a:latin typeface="Gill Sans"/>
                <a:ea typeface="Gill Sans"/>
                <a:cs typeface="Gill Sans"/>
                <a:sym typeface="Gill Sans"/>
              </a:rPr>
              <a:t>: On larger screens, users can tap virtual keyboards to type. Studies show typing speeds of 20-30 words per minute with practice.</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Handwriting Recognition</a:t>
            </a:r>
            <a:r>
              <a:rPr lang="en-IN">
                <a:latin typeface="Gill Sans"/>
                <a:ea typeface="Gill Sans"/>
                <a:cs typeface="Gill Sans"/>
                <a:sym typeface="Gill Sans"/>
              </a:rPr>
              <a:t>: Writing on touch-sensitive surfaces with a stylus is another option, but accuracy is often problematic. Improved recognition can be achieved using context, stroke speed, and direction.</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23" name="Google Shape;223;p3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Gestural Data Entry</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Simplified Character Sets (Graffiti)</a:t>
            </a:r>
            <a:r>
              <a:rPr lang="en-IN">
                <a:latin typeface="Gill Sans"/>
                <a:ea typeface="Gill Sans"/>
                <a:cs typeface="Gill Sans"/>
                <a:sym typeface="Gill Sans"/>
              </a:rPr>
              <a:t>: Graffiti, used by Palm devices, simplifies the character set for easier recognition but requires user training.</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EdgeWrite</a:t>
            </a:r>
            <a:r>
              <a:rPr lang="en-IN">
                <a:latin typeface="Gill Sans"/>
                <a:ea typeface="Gill Sans"/>
                <a:cs typeface="Gill Sans"/>
                <a:sym typeface="Gill Sans"/>
              </a:rPr>
              <a:t>: Developed for users with disabilities, this method uses a physical border to frame the drawing area, recognizing characters based on hitting corners. EdgeWrite improves accuracy and accessibility for users with motor impairments who struggle with traditional keyboards.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Pointing Devices</a:t>
            </a:r>
            <a:endParaRPr>
              <a:latin typeface="Gill Sans"/>
              <a:ea typeface="Gill Sans"/>
              <a:cs typeface="Gill Sans"/>
              <a:sym typeface="Gill Sans"/>
            </a:endParaRPr>
          </a:p>
        </p:txBody>
      </p:sp>
      <p:sp>
        <p:nvSpPr>
          <p:cNvPr id="229" name="Google Shape;229;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IN">
                <a:latin typeface="Gill Sans"/>
                <a:ea typeface="Gill Sans"/>
                <a:cs typeface="Gill Sans"/>
                <a:sym typeface="Gill Sans"/>
              </a:rPr>
              <a:t>Pointing devices enable users to avoid learning keyboard commands, reducing errors and improving efficiency in tasks like computer-aided design or air-traffic control.</a:t>
            </a:r>
            <a:endParaRPr/>
          </a:p>
          <a:p>
            <a:pPr indent="-228600" lvl="0" marL="228600" rtl="0" algn="l">
              <a:lnSpc>
                <a:spcPct val="90000"/>
              </a:lnSpc>
              <a:spcBef>
                <a:spcPts val="1000"/>
              </a:spcBef>
              <a:spcAft>
                <a:spcPts val="0"/>
              </a:spcAft>
              <a:buClr>
                <a:schemeClr val="dk1"/>
              </a:buClr>
              <a:buSzPts val="2800"/>
              <a:buChar char="•"/>
            </a:pPr>
            <a:r>
              <a:rPr lang="en-IN">
                <a:latin typeface="Gill Sans"/>
                <a:ea typeface="Gill Sans"/>
                <a:cs typeface="Gill Sans"/>
                <a:sym typeface="Gill Sans"/>
              </a:rPr>
              <a:t>They are particularly useful for smaller devices and large displays where keyboards are impractical, allowing direct interaction with the interface.</a:t>
            </a:r>
            <a:endParaRPr>
              <a:latin typeface="Gill Sans"/>
              <a:ea typeface="Gill Sans"/>
              <a:cs typeface="Gill Sans"/>
              <a:sym typeface="Gill San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7"/>
          <p:cNvSpPr txBox="1"/>
          <p:nvPr>
            <p:ph type="title"/>
          </p:nvPr>
        </p:nvSpPr>
        <p:spPr>
          <a:xfrm>
            <a:off x="838200" y="-17365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Pointing Devices</a:t>
            </a:r>
            <a:endParaRPr>
              <a:latin typeface="Gill Sans"/>
              <a:ea typeface="Gill Sans"/>
              <a:cs typeface="Gill Sans"/>
              <a:sym typeface="Gill Sans"/>
            </a:endParaRPr>
          </a:p>
        </p:txBody>
      </p:sp>
      <p:sp>
        <p:nvSpPr>
          <p:cNvPr id="235" name="Google Shape;235;p37"/>
          <p:cNvSpPr txBox="1"/>
          <p:nvPr>
            <p:ph idx="1" type="body"/>
          </p:nvPr>
        </p:nvSpPr>
        <p:spPr>
          <a:xfrm>
            <a:off x="838200" y="1151906"/>
            <a:ext cx="10515600" cy="5025057"/>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b="1" lang="en-IN">
                <a:latin typeface="Gill Sans"/>
                <a:ea typeface="Gill Sans"/>
                <a:cs typeface="Gill Sans"/>
                <a:sym typeface="Gill Sans"/>
              </a:rPr>
              <a:t>Categories of Pointing Tasks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Select</a:t>
            </a:r>
            <a:r>
              <a:rPr lang="en-IN">
                <a:latin typeface="Gill Sans"/>
                <a:ea typeface="Gill Sans"/>
                <a:cs typeface="Gill Sans"/>
                <a:sym typeface="Gill Sans"/>
              </a:rPr>
              <a:t>: Users pick an item from a set, such as choosing a file from a directory or a part in a design.</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Position</a:t>
            </a:r>
            <a:r>
              <a:rPr lang="en-IN">
                <a:latin typeface="Gill Sans"/>
                <a:ea typeface="Gill Sans"/>
                <a:cs typeface="Gill Sans"/>
                <a:sym typeface="Gill Sans"/>
              </a:rPr>
              <a:t>: Users place a point in one, two, or three-dimensional space, such as positioning windows or moving text blocks.</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Orient</a:t>
            </a:r>
            <a:r>
              <a:rPr lang="en-IN">
                <a:latin typeface="Gill Sans"/>
                <a:ea typeface="Gill Sans"/>
                <a:cs typeface="Gill Sans"/>
                <a:sym typeface="Gill Sans"/>
              </a:rPr>
              <a:t>: Users choose a direction in space, such as rotating symbols, controlling a robot, or indicating motion.</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Path</a:t>
            </a:r>
            <a:r>
              <a:rPr lang="en-IN">
                <a:latin typeface="Gill Sans"/>
                <a:ea typeface="Gill Sans"/>
                <a:cs typeface="Gill Sans"/>
                <a:sym typeface="Gill Sans"/>
              </a:rPr>
              <a:t>: Involves rapid movements for creating paths, like drawing curves or issuing machine instructions.</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Quantify</a:t>
            </a:r>
            <a:r>
              <a:rPr lang="en-IN">
                <a:latin typeface="Gill Sans"/>
                <a:ea typeface="Gill Sans"/>
                <a:cs typeface="Gill Sans"/>
                <a:sym typeface="Gill Sans"/>
              </a:rPr>
              <a:t>: Users specify numeric values, like setting sound amplitude or page numbers.</a:t>
            </a:r>
            <a:endParaRPr/>
          </a:p>
          <a:p>
            <a:pPr indent="-228600" lvl="0" marL="228600" rtl="0" algn="l">
              <a:lnSpc>
                <a:spcPct val="90000"/>
              </a:lnSpc>
              <a:spcBef>
                <a:spcPts val="1000"/>
              </a:spcBef>
              <a:spcAft>
                <a:spcPts val="0"/>
              </a:spcAft>
              <a:buClr>
                <a:schemeClr val="dk1"/>
              </a:buClr>
              <a:buSzPct val="100000"/>
              <a:buFont typeface="Arial"/>
              <a:buChar char="•"/>
            </a:pPr>
            <a:r>
              <a:rPr b="1" lang="en-IN">
                <a:latin typeface="Gill Sans"/>
                <a:ea typeface="Gill Sans"/>
                <a:cs typeface="Gill Sans"/>
                <a:sym typeface="Gill Sans"/>
              </a:rPr>
              <a:t>Text</a:t>
            </a:r>
            <a:r>
              <a:rPr lang="en-IN">
                <a:latin typeface="Gill Sans"/>
                <a:ea typeface="Gill Sans"/>
                <a:cs typeface="Gill Sans"/>
                <a:sym typeface="Gill Sans"/>
              </a:rPr>
              <a:t>: Involves editing and manipulating text, including centering, setting margins, and page layout.</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41" name="Google Shape;241;p3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Char char="•"/>
            </a:pPr>
            <a:r>
              <a:rPr b="1" lang="en-IN">
                <a:latin typeface="Gill Sans"/>
                <a:ea typeface="Gill Sans"/>
                <a:cs typeface="Gill Sans"/>
                <a:sym typeface="Gill Sans"/>
              </a:rPr>
              <a:t>Categories of Pointing Devices</a:t>
            </a:r>
            <a:r>
              <a:rPr lang="en-IN">
                <a:latin typeface="Gill Sans"/>
                <a:ea typeface="Gill Sans"/>
                <a:cs typeface="Gill Sans"/>
                <a:sym typeface="Gill Sans"/>
              </a:rPr>
              <a:t>:</a:t>
            </a:r>
            <a:endParaRPr/>
          </a:p>
          <a:p>
            <a:pPr indent="-228600" lvl="0" marL="228600" rtl="0" algn="just">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Direct Control</a:t>
            </a:r>
            <a:r>
              <a:rPr lang="en-IN">
                <a:latin typeface="Gill Sans"/>
                <a:ea typeface="Gill Sans"/>
                <a:cs typeface="Gill Sans"/>
                <a:sym typeface="Gill Sans"/>
              </a:rPr>
              <a:t>: Devices like touchscreens and styluses allow interaction directly on the screen surface.</a:t>
            </a:r>
            <a:endParaRPr/>
          </a:p>
          <a:p>
            <a:pPr indent="-228600" lvl="0" marL="228600" rtl="0" algn="just">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Indirect Control</a:t>
            </a:r>
            <a:r>
              <a:rPr lang="en-IN">
                <a:latin typeface="Gill Sans"/>
                <a:ea typeface="Gill Sans"/>
                <a:cs typeface="Gill Sans"/>
                <a:sym typeface="Gill Sans"/>
              </a:rPr>
              <a:t>: Devices such as mice, trackballs, joysticks, graphics tablets, and touchpads offer indirect control, with frequent novel designs emerging in both categories.</a:t>
            </a:r>
            <a:endParaRPr/>
          </a:p>
          <a:p>
            <a:pPr indent="-50800" lvl="0" marL="228600" rtl="0" algn="just">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IN"/>
              <a:t>Direct-Control Pointing Devices</a:t>
            </a:r>
            <a:br>
              <a:rPr b="1" lang="en-IN"/>
            </a:br>
            <a:endParaRPr/>
          </a:p>
        </p:txBody>
      </p:sp>
      <p:sp>
        <p:nvSpPr>
          <p:cNvPr id="247" name="Google Shape;247;p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IN">
                <a:latin typeface="Gill Sans"/>
                <a:ea typeface="Gill Sans"/>
                <a:cs typeface="Gill Sans"/>
                <a:sym typeface="Gill Sans"/>
              </a:rPr>
              <a:t>Direct-control pointing devices allow users to interact directly with the screen or surface. These devices create a sense of immediate control, as users touch or manipulate items directly on the display surface where the action occurs. Some of the most common direct-control devices include:</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4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3" name="Google Shape;253;p4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t>Touchscreens</a:t>
            </a:r>
            <a:endParaRPr/>
          </a:p>
          <a:p>
            <a:pPr indent="-228600" lvl="0" marL="228600" rtl="0" algn="l">
              <a:lnSpc>
                <a:spcPct val="90000"/>
              </a:lnSpc>
              <a:spcBef>
                <a:spcPts val="1000"/>
              </a:spcBef>
              <a:spcAft>
                <a:spcPts val="0"/>
              </a:spcAft>
              <a:buClr>
                <a:schemeClr val="dk1"/>
              </a:buClr>
              <a:buSzPts val="2800"/>
              <a:buChar char="•"/>
            </a:pPr>
            <a:r>
              <a:rPr b="1" lang="en-IN"/>
              <a:t>Stylus Pens</a:t>
            </a:r>
            <a:endParaRPr/>
          </a:p>
          <a:p>
            <a:pPr indent="-228600" lvl="0" marL="228600" rtl="0" algn="l">
              <a:lnSpc>
                <a:spcPct val="90000"/>
              </a:lnSpc>
              <a:spcBef>
                <a:spcPts val="1000"/>
              </a:spcBef>
              <a:spcAft>
                <a:spcPts val="0"/>
              </a:spcAft>
              <a:buClr>
                <a:schemeClr val="dk1"/>
              </a:buClr>
              <a:buSzPts val="2800"/>
              <a:buChar char="•"/>
            </a:pPr>
            <a:r>
              <a:rPr b="1" lang="en-IN"/>
              <a:t>Lightpens</a:t>
            </a:r>
            <a:endParaRPr b="1"/>
          </a:p>
          <a:p>
            <a:pPr indent="-228600" lvl="0" marL="228600" rtl="0" algn="l">
              <a:lnSpc>
                <a:spcPct val="90000"/>
              </a:lnSpc>
              <a:spcBef>
                <a:spcPts val="1000"/>
              </a:spcBef>
              <a:spcAft>
                <a:spcPts val="0"/>
              </a:spcAft>
              <a:buClr>
                <a:schemeClr val="dk1"/>
              </a:buClr>
              <a:buSzPts val="2800"/>
              <a:buChar char="•"/>
            </a:pPr>
            <a:r>
              <a:rPr b="1" lang="en-IN"/>
              <a:t>Multi-touch Surfaces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59" name="Google Shape;259;p4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Indirect-Control Pointing Devices</a:t>
            </a:r>
            <a:endParaRPr/>
          </a:p>
          <a:p>
            <a:pPr indent="-228600" lvl="0" marL="228600" rtl="0" algn="l">
              <a:lnSpc>
                <a:spcPct val="90000"/>
              </a:lnSpc>
              <a:spcBef>
                <a:spcPts val="1000"/>
              </a:spcBef>
              <a:spcAft>
                <a:spcPts val="0"/>
              </a:spcAft>
              <a:buClr>
                <a:schemeClr val="dk1"/>
              </a:buClr>
              <a:buSzPts val="2800"/>
              <a:buChar char="•"/>
            </a:pPr>
            <a:r>
              <a:rPr lang="en-IN">
                <a:latin typeface="Gill Sans"/>
                <a:ea typeface="Gill Sans"/>
                <a:cs typeface="Gill Sans"/>
                <a:sym typeface="Gill Sans"/>
              </a:rPr>
              <a:t>Indirect-control pointing devices function away from the display screen, requiring users to control an on-screen cursor or pointer through the device. These devices typically offer more precision for detailed tasks but can demand greater hand-eye coordination. Examples of indirect-control devices include:</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IN"/>
              <a:t>Advancements in input devices</a:t>
            </a:r>
            <a:r>
              <a:rPr lang="en-IN"/>
              <a:t>:</a:t>
            </a:r>
            <a:br>
              <a:rPr lang="en-IN"/>
            </a:br>
            <a:endParaRPr/>
          </a:p>
        </p:txBody>
      </p:sp>
      <p:sp>
        <p:nvSpPr>
          <p:cNvPr id="97" name="Google Shape;97;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Font typeface="Arial"/>
              <a:buChar char="•"/>
            </a:pPr>
            <a:r>
              <a:rPr lang="en-IN">
                <a:latin typeface="Gill Sans"/>
                <a:ea typeface="Gill Sans"/>
                <a:cs typeface="Gill Sans"/>
                <a:sym typeface="Gill Sans"/>
              </a:rPr>
              <a:t>Traditional text input via the QWERTY keyboard remains dominant, but novel strategies for mobile devices have emerged.</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Pointing devices, like the mouse and touchscreen, have expanded functionality and freed users from relying solely on keyboards.</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New input methods, such as gestural input, voice input/output, and wearable devices, are becoming more prominent.</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4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265" name="Google Shape;265;p4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t>Mouse</a:t>
            </a:r>
            <a:endParaRPr/>
          </a:p>
          <a:p>
            <a:pPr indent="-228600" lvl="0" marL="228600" rtl="0" algn="l">
              <a:lnSpc>
                <a:spcPct val="90000"/>
              </a:lnSpc>
              <a:spcBef>
                <a:spcPts val="1000"/>
              </a:spcBef>
              <a:spcAft>
                <a:spcPts val="0"/>
              </a:spcAft>
              <a:buClr>
                <a:schemeClr val="dk1"/>
              </a:buClr>
              <a:buSzPts val="2800"/>
              <a:buChar char="•"/>
            </a:pPr>
            <a:r>
              <a:rPr b="1" lang="en-IN"/>
              <a:t>Trackball</a:t>
            </a:r>
            <a:endParaRPr/>
          </a:p>
          <a:p>
            <a:pPr indent="-228600" lvl="0" marL="228600" rtl="0" algn="l">
              <a:lnSpc>
                <a:spcPct val="90000"/>
              </a:lnSpc>
              <a:spcBef>
                <a:spcPts val="1000"/>
              </a:spcBef>
              <a:spcAft>
                <a:spcPts val="0"/>
              </a:spcAft>
              <a:buClr>
                <a:schemeClr val="dk1"/>
              </a:buClr>
              <a:buSzPts val="2800"/>
              <a:buChar char="•"/>
            </a:pPr>
            <a:r>
              <a:rPr lang="en-IN"/>
              <a:t>Joystick</a:t>
            </a:r>
            <a:endParaRPr b="1"/>
          </a:p>
          <a:p>
            <a:pPr indent="-228600" lvl="0" marL="228600" rtl="0" algn="l">
              <a:lnSpc>
                <a:spcPct val="90000"/>
              </a:lnSpc>
              <a:spcBef>
                <a:spcPts val="1000"/>
              </a:spcBef>
              <a:spcAft>
                <a:spcPts val="0"/>
              </a:spcAft>
              <a:buClr>
                <a:schemeClr val="dk1"/>
              </a:buClr>
              <a:buSzPts val="2800"/>
              <a:buChar char="•"/>
            </a:pPr>
            <a:r>
              <a:rPr lang="en-IN"/>
              <a:t>Trackpoint</a:t>
            </a:r>
            <a:endParaRPr b="1"/>
          </a:p>
          <a:p>
            <a:pPr indent="-228600" lvl="0" marL="228600" rtl="0" algn="l">
              <a:lnSpc>
                <a:spcPct val="90000"/>
              </a:lnSpc>
              <a:spcBef>
                <a:spcPts val="1000"/>
              </a:spcBef>
              <a:spcAft>
                <a:spcPts val="0"/>
              </a:spcAft>
              <a:buClr>
                <a:schemeClr val="dk1"/>
              </a:buClr>
              <a:buSzPts val="2800"/>
              <a:buChar char="•"/>
            </a:pPr>
            <a:r>
              <a:rPr b="1" lang="en-IN"/>
              <a:t>Touchpad</a:t>
            </a:r>
            <a:endParaRPr/>
          </a:p>
          <a:p>
            <a:pPr indent="-228600" lvl="0" marL="228600" rtl="0" algn="l">
              <a:lnSpc>
                <a:spcPct val="90000"/>
              </a:lnSpc>
              <a:spcBef>
                <a:spcPts val="1000"/>
              </a:spcBef>
              <a:spcAft>
                <a:spcPts val="0"/>
              </a:spcAft>
              <a:buClr>
                <a:schemeClr val="dk1"/>
              </a:buClr>
              <a:buSzPts val="2800"/>
              <a:buChar char="•"/>
            </a:pPr>
            <a:r>
              <a:rPr lang="en-IN"/>
              <a:t>Graphics Tablet</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pic>
        <p:nvPicPr>
          <p:cNvPr id="271" name="Google Shape;271;p43"/>
          <p:cNvPicPr preferRelativeResize="0"/>
          <p:nvPr>
            <p:ph idx="1" type="body"/>
          </p:nvPr>
        </p:nvPicPr>
        <p:blipFill rotWithShape="1">
          <a:blip r:embed="rId3">
            <a:alphaModFix/>
          </a:blip>
          <a:srcRect b="0" l="0" r="0" t="0"/>
          <a:stretch/>
        </p:blipFill>
        <p:spPr>
          <a:xfrm>
            <a:off x="838200" y="451262"/>
            <a:ext cx="10372106" cy="5725701"/>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pic>
        <p:nvPicPr>
          <p:cNvPr id="277" name="Google Shape;277;p44"/>
          <p:cNvPicPr preferRelativeResize="0"/>
          <p:nvPr>
            <p:ph idx="1" type="body"/>
          </p:nvPr>
        </p:nvPicPr>
        <p:blipFill rotWithShape="1">
          <a:blip r:embed="rId3">
            <a:alphaModFix/>
          </a:blip>
          <a:srcRect b="0" l="0" r="0" t="0"/>
          <a:stretch/>
        </p:blipFill>
        <p:spPr>
          <a:xfrm>
            <a:off x="1591293" y="720529"/>
            <a:ext cx="9287494" cy="5416942"/>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4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pic>
        <p:nvPicPr>
          <p:cNvPr id="283" name="Google Shape;283;p45"/>
          <p:cNvPicPr preferRelativeResize="0"/>
          <p:nvPr>
            <p:ph idx="1" type="body"/>
          </p:nvPr>
        </p:nvPicPr>
        <p:blipFill rotWithShape="1">
          <a:blip r:embed="rId3">
            <a:alphaModFix/>
          </a:blip>
          <a:srcRect b="0" l="0" r="0" t="0"/>
          <a:stretch/>
        </p:blipFill>
        <p:spPr>
          <a:xfrm>
            <a:off x="1549234" y="1876302"/>
            <a:ext cx="8782297" cy="403700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b="1" lang="en-IN">
                <a:latin typeface="Gill Sans"/>
                <a:ea typeface="Gill Sans"/>
                <a:cs typeface="Gill Sans"/>
                <a:sym typeface="Gill Sans"/>
              </a:rPr>
              <a:t>Specialized input/output technologies</a:t>
            </a:r>
            <a:r>
              <a:rPr lang="en-IN">
                <a:latin typeface="Gill Sans"/>
                <a:ea typeface="Gill Sans"/>
                <a:cs typeface="Gill Sans"/>
                <a:sym typeface="Gill Sans"/>
              </a:rPr>
              <a:t>:</a:t>
            </a:r>
            <a:br>
              <a:rPr lang="en-IN">
                <a:latin typeface="Gill Sans"/>
                <a:ea typeface="Gill Sans"/>
                <a:cs typeface="Gill Sans"/>
                <a:sym typeface="Gill Sans"/>
              </a:rPr>
            </a:br>
            <a:endParaRPr>
              <a:latin typeface="Gill Sans"/>
              <a:ea typeface="Gill Sans"/>
              <a:cs typeface="Gill Sans"/>
              <a:sym typeface="Gill Sans"/>
            </a:endParaRPr>
          </a:p>
        </p:txBody>
      </p:sp>
      <p:sp>
        <p:nvSpPr>
          <p:cNvPr id="103" name="Google Shape;103;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Font typeface="Arial"/>
              <a:buChar char="•"/>
            </a:pPr>
            <a:r>
              <a:rPr lang="en-IN">
                <a:latin typeface="Gill Sans"/>
                <a:ea typeface="Gill Sans"/>
                <a:cs typeface="Gill Sans"/>
                <a:sym typeface="Gill Sans"/>
              </a:rPr>
              <a:t>Devices like eye-trackers, DataGloves, and haptic feedback systems have niche applications, especially in fields like telemedicine and accessibility for users with disabilities.</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Innovations such as brain-controlled devices are pushing the boundaries of human-computer interaction.</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b="1" lang="en-IN">
                <a:latin typeface="Gill Sans"/>
                <a:ea typeface="Gill Sans"/>
                <a:cs typeface="Gill Sans"/>
                <a:sym typeface="Gill Sans"/>
              </a:rPr>
              <a:t>Multimodal interfaces</a:t>
            </a:r>
            <a:r>
              <a:rPr lang="en-IN">
                <a:latin typeface="Gill Sans"/>
                <a:ea typeface="Gill Sans"/>
                <a:cs typeface="Gill Sans"/>
                <a:sym typeface="Gill Sans"/>
              </a:rPr>
              <a:t>:</a:t>
            </a:r>
            <a:br>
              <a:rPr lang="en-IN">
                <a:latin typeface="Gill Sans"/>
                <a:ea typeface="Gill Sans"/>
                <a:cs typeface="Gill Sans"/>
                <a:sym typeface="Gill Sans"/>
              </a:rPr>
            </a:br>
            <a:endParaRPr>
              <a:latin typeface="Gill Sans"/>
              <a:ea typeface="Gill Sans"/>
              <a:cs typeface="Gill Sans"/>
              <a:sym typeface="Gill Sans"/>
            </a:endParaRPr>
          </a:p>
        </p:txBody>
      </p:sp>
      <p:sp>
        <p:nvSpPr>
          <p:cNvPr id="109" name="Google Shape;109;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Font typeface="Arial"/>
              <a:buChar char="•"/>
            </a:pPr>
            <a:r>
              <a:rPr lang="en-IN">
                <a:latin typeface="Gill Sans"/>
                <a:ea typeface="Gill Sans"/>
                <a:cs typeface="Gill Sans"/>
                <a:sym typeface="Gill Sans"/>
              </a:rPr>
              <a:t>These combine different modes of input/output, like voice and touch, allowing users to switch between them based on context, such as while driving.</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These interfaces are crucial for users with disabilities and contribute to the goal of universal usability.</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b="1" lang="en-IN">
                <a:latin typeface="Gill Sans"/>
                <a:ea typeface="Gill Sans"/>
                <a:cs typeface="Gill Sans"/>
                <a:sym typeface="Gill Sans"/>
              </a:rPr>
              <a:t>Context-aware computing</a:t>
            </a:r>
            <a:r>
              <a:rPr lang="en-IN">
                <a:latin typeface="Gill Sans"/>
                <a:ea typeface="Gill Sans"/>
                <a:cs typeface="Gill Sans"/>
                <a:sym typeface="Gill Sans"/>
              </a:rPr>
              <a:t>:</a:t>
            </a:r>
            <a:br>
              <a:rPr lang="en-IN"/>
            </a:br>
            <a:endParaRPr/>
          </a:p>
        </p:txBody>
      </p:sp>
      <p:sp>
        <p:nvSpPr>
          <p:cNvPr id="115" name="Google Shape;115;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chemeClr val="dk1"/>
              </a:buClr>
              <a:buSzPts val="2800"/>
              <a:buFont typeface="Arial"/>
              <a:buChar char="•"/>
            </a:pPr>
            <a:r>
              <a:rPr lang="en-IN">
                <a:latin typeface="Gill Sans"/>
                <a:ea typeface="Gill Sans"/>
                <a:cs typeface="Gill Sans"/>
                <a:sym typeface="Gill Sans"/>
              </a:rPr>
              <a:t>The rise of mobile devices and GPS enables context-aware applications, such as location-based services, that can enhance user experiences by adapting to their surroundings.</a:t>
            </a:r>
            <a:endParaRPr/>
          </a:p>
          <a:p>
            <a:pPr indent="-50800" lvl="0" marL="228600" rtl="0" algn="just">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Gill Sans"/>
              <a:buNone/>
            </a:pPr>
            <a:r>
              <a:rPr lang="en-IN">
                <a:latin typeface="Gill Sans"/>
                <a:ea typeface="Gill Sans"/>
                <a:cs typeface="Gill Sans"/>
                <a:sym typeface="Gill Sans"/>
              </a:rPr>
              <a:t>5.1</a:t>
            </a:r>
            <a:r>
              <a:rPr lang="en-IN">
                <a:solidFill>
                  <a:srgbClr val="FF0000"/>
                </a:solidFill>
                <a:latin typeface="Gill Sans"/>
                <a:ea typeface="Gill Sans"/>
                <a:cs typeface="Gill Sans"/>
                <a:sym typeface="Gill Sans"/>
              </a:rPr>
              <a:t>Keyboards</a:t>
            </a:r>
            <a:r>
              <a:rPr lang="en-IN">
                <a:latin typeface="Gill Sans"/>
                <a:ea typeface="Gill Sans"/>
                <a:cs typeface="Gill Sans"/>
                <a:sym typeface="Gill Sans"/>
              </a:rPr>
              <a:t> and Keypads</a:t>
            </a:r>
            <a:endParaRPr>
              <a:latin typeface="Gill Sans"/>
              <a:ea typeface="Gill Sans"/>
              <a:cs typeface="Gill Sans"/>
              <a:sym typeface="Gill Sans"/>
            </a:endParaRPr>
          </a:p>
        </p:txBody>
      </p:sp>
      <p:sp>
        <p:nvSpPr>
          <p:cNvPr id="121" name="Google Shape;121;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Keyboard Efficiency and Usage</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The keyboard, despite being criticized, remains highly effective and widely used.</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Typing speeds range from 1 keystroke per second for beginners to 15 keystrokes per second (about 150 words per minute) for highly skilled users.</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It highlights that current keyboards mostly permit one keypress at a time, with dual keypresses (e.g., SHIFT + a letter) for specific functions.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27" name="Google Shape;12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Potential for Higher Data Entry Rates</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There is a suggestion that </a:t>
            </a:r>
            <a:r>
              <a:rPr b="1" lang="en-IN">
                <a:latin typeface="Gill Sans"/>
                <a:ea typeface="Gill Sans"/>
                <a:cs typeface="Gill Sans"/>
                <a:sym typeface="Gill Sans"/>
              </a:rPr>
              <a:t>higher data entry speeds</a:t>
            </a:r>
            <a:r>
              <a:rPr lang="en-IN">
                <a:latin typeface="Gill Sans"/>
                <a:ea typeface="Gill Sans"/>
                <a:cs typeface="Gill Sans"/>
                <a:sym typeface="Gill Sans"/>
              </a:rPr>
              <a:t> could be achieved with new designs inspired by devices like the piano, which allows multiple simultaneous keypresses.</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Chord keyboards</a:t>
            </a:r>
            <a:r>
              <a:rPr lang="en-IN">
                <a:latin typeface="Gill Sans"/>
                <a:ea typeface="Gill Sans"/>
                <a:cs typeface="Gill Sans"/>
                <a:sym typeface="Gill Sans"/>
              </a:rPr>
              <a:t> are introduced as an example, used by courtroom recorders, allowing faster typing speeds (up to 300 words per minute), though they require specialized training.</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IN"/>
              <a:t> </a:t>
            </a:r>
            <a:endParaRPr/>
          </a:p>
        </p:txBody>
      </p:sp>
      <p:sp>
        <p:nvSpPr>
          <p:cNvPr id="133" name="Google Shape;133;p21"/>
          <p:cNvSpPr txBox="1"/>
          <p:nvPr>
            <p:ph idx="1" type="body"/>
          </p:nvPr>
        </p:nvSpPr>
        <p:spPr>
          <a:xfrm>
            <a:off x="838200" y="114031"/>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b="1" lang="en-IN">
                <a:latin typeface="Gill Sans"/>
                <a:ea typeface="Gill Sans"/>
                <a:cs typeface="Gill Sans"/>
                <a:sym typeface="Gill Sans"/>
              </a:rPr>
              <a:t>Variations in Keyboard Design</a:t>
            </a:r>
            <a:r>
              <a:rPr lang="en-IN">
                <a:latin typeface="Gill Sans"/>
                <a:ea typeface="Gill Sans"/>
                <a:cs typeface="Gill Sans"/>
                <a:sym typeface="Gill Sans"/>
              </a:rPr>
              <a:t>:</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Size and packaging</a:t>
            </a:r>
            <a:r>
              <a:rPr lang="en-IN">
                <a:latin typeface="Gill Sans"/>
                <a:ea typeface="Gill Sans"/>
                <a:cs typeface="Gill Sans"/>
                <a:sym typeface="Gill Sans"/>
              </a:rPr>
              <a:t> of keyboards affect user satisfaction. Larger keyboards are perceived as professional but may intimidate novice users, while smaller keyboards are seen as compact and useful for mobile devices.</a:t>
            </a:r>
            <a:endParaRPr/>
          </a:p>
          <a:p>
            <a:pPr indent="-228600" lvl="0" marL="228600" rtl="0" algn="l">
              <a:lnSpc>
                <a:spcPct val="90000"/>
              </a:lnSpc>
              <a:spcBef>
                <a:spcPts val="1000"/>
              </a:spcBef>
              <a:spcAft>
                <a:spcPts val="0"/>
              </a:spcAft>
              <a:buClr>
                <a:schemeClr val="dk1"/>
              </a:buClr>
              <a:buSzPts val="2800"/>
              <a:buFont typeface="Arial"/>
              <a:buChar char="•"/>
            </a:pPr>
            <a:r>
              <a:rPr lang="en-IN">
                <a:latin typeface="Gill Sans"/>
                <a:ea typeface="Gill Sans"/>
                <a:cs typeface="Gill Sans"/>
                <a:sym typeface="Gill Sans"/>
              </a:rPr>
              <a:t>Special </a:t>
            </a:r>
            <a:r>
              <a:rPr b="1" lang="en-IN">
                <a:latin typeface="Gill Sans"/>
                <a:ea typeface="Gill Sans"/>
                <a:cs typeface="Gill Sans"/>
                <a:sym typeface="Gill Sans"/>
              </a:rPr>
              <a:t>one-handed keyboards</a:t>
            </a:r>
            <a:r>
              <a:rPr lang="en-IN">
                <a:latin typeface="Gill Sans"/>
                <a:ea typeface="Gill Sans"/>
                <a:cs typeface="Gill Sans"/>
                <a:sym typeface="Gill Sans"/>
              </a:rPr>
              <a:t> are highlighted for tasks requiring simultaneous data entry and object manipulation, which can be helpful for certain professional roles.</a:t>
            </a:r>
            <a:endParaRPr/>
          </a:p>
          <a:p>
            <a:pPr indent="-228600" lvl="0" marL="228600" rtl="0" algn="l">
              <a:lnSpc>
                <a:spcPct val="90000"/>
              </a:lnSpc>
              <a:spcBef>
                <a:spcPts val="1000"/>
              </a:spcBef>
              <a:spcAft>
                <a:spcPts val="0"/>
              </a:spcAft>
              <a:buClr>
                <a:schemeClr val="dk1"/>
              </a:buClr>
              <a:buSzPts val="2800"/>
              <a:buFont typeface="Arial"/>
              <a:buChar char="•"/>
            </a:pPr>
            <a:r>
              <a:rPr b="1" lang="en-IN">
                <a:latin typeface="Gill Sans"/>
                <a:ea typeface="Gill Sans"/>
                <a:cs typeface="Gill Sans"/>
                <a:sym typeface="Gill Sans"/>
              </a:rPr>
              <a:t>Ergonomic keyboards</a:t>
            </a:r>
            <a:r>
              <a:rPr lang="en-IN">
                <a:latin typeface="Gill Sans"/>
                <a:ea typeface="Gill Sans"/>
                <a:cs typeface="Gill Sans"/>
                <a:sym typeface="Gill Sans"/>
              </a:rPr>
              <a:t>, which are adjustable or split to reduce physical strain, are shown to benefit users by reducing stress on hands and arms.</a:t>
            </a:r>
            <a:endParaRPr/>
          </a:p>
          <a:p>
            <a:pPr indent="-50800" lvl="0" marL="228600" rtl="0" algn="l">
              <a:lnSpc>
                <a:spcPct val="90000"/>
              </a:lnSpc>
              <a:spcBef>
                <a:spcPts val="1000"/>
              </a:spcBef>
              <a:spcAft>
                <a:spcPts val="0"/>
              </a:spcAft>
              <a:buClr>
                <a:schemeClr val="dk1"/>
              </a:buClr>
              <a:buSzPts val="2800"/>
              <a:buNone/>
            </a:pPr>
            <a:r>
              <a:t/>
            </a:r>
            <a:endParaRPr>
              <a:latin typeface="Gill Sans"/>
              <a:ea typeface="Gill Sans"/>
              <a:cs typeface="Gill Sans"/>
              <a:sym typeface="Gill Sans"/>
            </a:endParaRPr>
          </a:p>
        </p:txBody>
      </p:sp>
      <p:pic>
        <p:nvPicPr>
          <p:cNvPr id="134" name="Google Shape;134;p21"/>
          <p:cNvPicPr preferRelativeResize="0"/>
          <p:nvPr/>
        </p:nvPicPr>
        <p:blipFill rotWithShape="1">
          <a:blip r:embed="rId3">
            <a:alphaModFix/>
          </a:blip>
          <a:srcRect b="0" l="0" r="0" t="0"/>
          <a:stretch/>
        </p:blipFill>
        <p:spPr>
          <a:xfrm>
            <a:off x="2690008" y="4989203"/>
            <a:ext cx="2095500" cy="1825625"/>
          </a:xfrm>
          <a:prstGeom prst="rect">
            <a:avLst/>
          </a:prstGeom>
          <a:noFill/>
          <a:ln>
            <a:noFill/>
          </a:ln>
        </p:spPr>
      </p:pic>
      <p:pic>
        <p:nvPicPr>
          <p:cNvPr descr="DeLUX Wired Ergonomic Split Keyboard ..." id="135" name="Google Shape;135;p21"/>
          <p:cNvPicPr preferRelativeResize="0"/>
          <p:nvPr/>
        </p:nvPicPr>
        <p:blipFill rotWithShape="1">
          <a:blip r:embed="rId4">
            <a:alphaModFix/>
          </a:blip>
          <a:srcRect b="0" l="0" r="0" t="0"/>
          <a:stretch/>
        </p:blipFill>
        <p:spPr>
          <a:xfrm>
            <a:off x="6637316" y="4465369"/>
            <a:ext cx="3810000" cy="21336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