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1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67" r:id="rId3"/>
    <p:sldId id="386" r:id="rId4"/>
    <p:sldId id="416" r:id="rId5"/>
    <p:sldId id="417" r:id="rId6"/>
    <p:sldId id="384" r:id="rId7"/>
    <p:sldId id="423" r:id="rId8"/>
    <p:sldId id="418" r:id="rId9"/>
    <p:sldId id="419" r:id="rId10"/>
    <p:sldId id="493" r:id="rId11"/>
    <p:sldId id="494" r:id="rId12"/>
    <p:sldId id="495" r:id="rId13"/>
    <p:sldId id="496" r:id="rId14"/>
    <p:sldId id="497" r:id="rId15"/>
    <p:sldId id="498" r:id="rId16"/>
    <p:sldId id="499" r:id="rId17"/>
    <p:sldId id="500" r:id="rId18"/>
    <p:sldId id="519" r:id="rId19"/>
    <p:sldId id="520" r:id="rId20"/>
    <p:sldId id="521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0581"/>
    <a:srgbClr val="0000FF"/>
    <a:srgbClr val="009900"/>
    <a:srgbClr val="C40C41"/>
    <a:srgbClr val="FF0000"/>
    <a:srgbClr val="FF0066"/>
    <a:srgbClr val="0000CC"/>
    <a:srgbClr val="990000"/>
    <a:srgbClr val="005024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86121" autoAdjust="0"/>
  </p:normalViewPr>
  <p:slideViewPr>
    <p:cSldViewPr>
      <p:cViewPr varScale="1">
        <p:scale>
          <a:sx n="74" d="100"/>
          <a:sy n="74" d="100"/>
        </p:scale>
        <p:origin x="-1260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A22EEA-D8EA-4614-98A4-BAC12F8DF8C6}" type="datetimeFigureOut">
              <a:rPr lang="en-US"/>
              <a:pPr>
                <a:defRPr/>
              </a:pPr>
              <a:t>11/18/2023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ED5249-3884-40F2-AE31-B91401425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6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CEA44C-BF10-4EEF-A5F0-1E64CE572A6C}" type="datetimeFigureOut">
              <a:rPr lang="en-US"/>
              <a:pPr>
                <a:defRPr/>
              </a:pPr>
              <a:t>11/18/2023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311E87-EFF9-4FFF-A5D6-E150B9408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EBC571-6DF7-4A62-A952-CEAF71BF8235}" type="slidenum">
              <a:rPr lang="en-US" smtClean="0"/>
              <a:pPr/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7513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8B7393AA-93B1-423B-A969-6DDFC76E69B6}" type="datetime1">
              <a:rPr lang="en-US" smtClean="0"/>
              <a:pPr>
                <a:defRPr/>
              </a:pPr>
              <a:t>11/18/2023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C2F99F4D-B57C-4412-9F1D-88D4F0724F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4AD2A-3BA3-4F98-8C99-26E99C28CB8A}" type="datetime1">
              <a:rPr lang="en-US" smtClean="0"/>
              <a:pPr>
                <a:defRPr/>
              </a:pPr>
              <a:t>11/18/2023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10813-DE9C-48B2-B823-27F6B3379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7FE57-3A58-4B69-8670-A2F8A067D3B6}" type="datetime1">
              <a:rPr lang="en-US" smtClean="0"/>
              <a:pPr>
                <a:defRPr/>
              </a:pPr>
              <a:t>11/18/2023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6584-3546-4909-9E63-44ACA24B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97169310-2151-41D8-AB42-C7538CCD8146}" type="datetime1">
              <a:rPr lang="en-US" smtClean="0"/>
              <a:pPr>
                <a:defRPr/>
              </a:pPr>
              <a:t>11/18/2023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D049903A-4E81-409C-9B57-4F63C385C425}" type="datetime1">
              <a:rPr lang="en-US" smtClean="0"/>
              <a:pPr>
                <a:defRPr/>
              </a:pPr>
              <a:t>11/18/2023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59C9F82-0A0C-4FE8-9CE0-D4D087541E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7B225B-F018-4969-A07A-8776746A1CEC}" type="datetime1">
              <a:rPr lang="en-US" smtClean="0"/>
              <a:pPr>
                <a:defRPr/>
              </a:pPr>
              <a:t>11/18/2023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7210A-3C7B-4008-8946-3E83403CF3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9E6ACD-A477-4FFB-BEB6-95111872E76B}" type="datetime1">
              <a:rPr lang="en-US" smtClean="0"/>
              <a:pPr>
                <a:defRPr/>
              </a:pPr>
              <a:t>11/18/2023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2A793-FA6D-4933-A67E-66F96BE7AD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F89F883-E8D0-4FD9-933F-A57733025102}" type="datetime1">
              <a:rPr lang="en-US" smtClean="0"/>
              <a:pPr>
                <a:defRPr/>
              </a:pPr>
              <a:t>11/18/2023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50FA784-F202-43C6-9E41-96BB78A400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909CAF-4355-43C5-8BB5-6D237648B020}" type="datetime1">
              <a:rPr lang="en-US" smtClean="0"/>
              <a:pPr>
                <a:defRPr/>
              </a:pPr>
              <a:t>11/18/2023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CFAD4-B0E4-4404-BB82-BC41116CF3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68DA4EC1-0F8B-4A8E-8F23-D7A18390719A}" type="datetime1">
              <a:rPr lang="en-US" smtClean="0"/>
              <a:pPr>
                <a:defRPr/>
              </a:pPr>
              <a:t>11/18/2023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CAA8183-F479-4A1F-B48F-352764325B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9AAB31B6-B565-43B5-A39B-D6B7B76FBA9F}" type="datetime1">
              <a:rPr lang="en-US" smtClean="0"/>
              <a:pPr>
                <a:defRPr/>
              </a:pPr>
              <a:t>11/18/2023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917AD06-E163-45C6-B598-C5F60E7339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61A260-D0AA-4B6B-B80F-64E400E2C114}" type="datetime1">
              <a:rPr lang="en-US" smtClean="0"/>
              <a:pPr>
                <a:defRPr/>
              </a:pPr>
              <a:t>11/18/2023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8720BB-BF14-41BE-BB1D-12D43BE56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19" r:id="rId1"/>
    <p:sldLayoutId id="2147485120" r:id="rId2"/>
    <p:sldLayoutId id="2147485121" r:id="rId3"/>
    <p:sldLayoutId id="2147485122" r:id="rId4"/>
    <p:sldLayoutId id="2147485123" r:id="rId5"/>
    <p:sldLayoutId id="2147485124" r:id="rId6"/>
    <p:sldLayoutId id="2147485125" r:id="rId7"/>
    <p:sldLayoutId id="2147485126" r:id="rId8"/>
    <p:sldLayoutId id="2147485127" r:id="rId9"/>
    <p:sldLayoutId id="2147485128" r:id="rId10"/>
    <p:sldLayoutId id="214748512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javatpoint.com/jk-flip-flop-in-digital-electronic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14" y="1143000"/>
            <a:ext cx="8900886" cy="2057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7200" dirty="0" smtClean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UNIT-V</a:t>
            </a:r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6600" dirty="0" smtClean="0">
                <a:solidFill>
                  <a:srgbClr val="005024"/>
                </a:solidFill>
                <a:latin typeface="Book Antiqua" pitchFamily="18" charset="0"/>
                <a:ea typeface="+mn-ea"/>
                <a:cs typeface="Arial" pitchFamily="34" charset="0"/>
              </a:rPr>
              <a:t>(</a:t>
            </a:r>
            <a:r>
              <a:rPr lang="en-US" sz="5400" dirty="0" smtClean="0">
                <a:solidFill>
                  <a:srgbClr val="870581"/>
                </a:solidFill>
                <a:latin typeface="Book Antiqua" pitchFamily="18" charset="0"/>
                <a:cs typeface="Arial" pitchFamily="34" charset="0"/>
              </a:rPr>
              <a:t>Counters</a:t>
            </a:r>
            <a:r>
              <a:rPr lang="en-US" sz="6000" dirty="0" smtClean="0">
                <a:solidFill>
                  <a:srgbClr val="005024"/>
                </a:solidFill>
                <a:latin typeface="Book Antiqua" pitchFamily="18" charset="0"/>
                <a:ea typeface="+mn-ea"/>
                <a:cs typeface="Arial" pitchFamily="34" charset="0"/>
              </a:rPr>
              <a:t>)</a:t>
            </a:r>
            <a:endParaRPr lang="en-US" sz="7200" dirty="0">
              <a:solidFill>
                <a:srgbClr val="005024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EAF0F-628F-4DC5-9A96-5064ADCBF2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76201"/>
            <a:ext cx="8229600" cy="457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BCD Ripple Counter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609600"/>
            <a:ext cx="8763000" cy="6248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A decimal counter follows a </a:t>
            </a:r>
            <a:r>
              <a:rPr lang="en-US" b="1" dirty="0">
                <a:solidFill>
                  <a:srgbClr val="870581"/>
                </a:solidFill>
              </a:rPr>
              <a:t>sequence of 10 states </a:t>
            </a:r>
            <a:r>
              <a:rPr lang="en-US" dirty="0"/>
              <a:t>and </a:t>
            </a:r>
            <a:r>
              <a:rPr lang="en-US" b="1" dirty="0">
                <a:solidFill>
                  <a:srgbClr val="0000CC"/>
                </a:solidFill>
              </a:rPr>
              <a:t>returns to 0 after the count of 9.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Such a counter must have </a:t>
            </a:r>
            <a:r>
              <a:rPr lang="en-US" b="1" dirty="0">
                <a:solidFill>
                  <a:srgbClr val="990000"/>
                </a:solidFill>
              </a:rPr>
              <a:t>at least four flip‐flops </a:t>
            </a:r>
            <a:r>
              <a:rPr lang="en-US" dirty="0"/>
              <a:t>to represent </a:t>
            </a:r>
            <a:r>
              <a:rPr lang="en-US" b="1" dirty="0">
                <a:solidFill>
                  <a:srgbClr val="870581"/>
                </a:solidFill>
              </a:rPr>
              <a:t>each decimal </a:t>
            </a:r>
            <a:r>
              <a:rPr lang="en-US" b="1" dirty="0" smtClean="0">
                <a:solidFill>
                  <a:srgbClr val="870581"/>
                </a:solidFill>
              </a:rPr>
              <a:t>digit.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rgbClr val="870581"/>
                </a:solidFill>
              </a:rPr>
              <a:t> </a:t>
            </a:r>
            <a:r>
              <a:rPr lang="en-US" dirty="0" smtClean="0"/>
              <a:t>since, a </a:t>
            </a:r>
            <a:r>
              <a:rPr lang="en-US" dirty="0"/>
              <a:t>decimal digit is represented by a binary code with </a:t>
            </a:r>
            <a:r>
              <a:rPr lang="en-US" b="1" dirty="0">
                <a:solidFill>
                  <a:srgbClr val="870581"/>
                </a:solidFill>
              </a:rPr>
              <a:t>at least four bits</a:t>
            </a:r>
            <a:r>
              <a:rPr lang="en-US" b="1" dirty="0" smtClean="0">
                <a:solidFill>
                  <a:srgbClr val="870581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If BCD is used, the sequence of states is as shown in the </a:t>
            </a:r>
            <a:r>
              <a:rPr lang="en-US" b="1" dirty="0">
                <a:solidFill>
                  <a:srgbClr val="990000"/>
                </a:solidFill>
              </a:rPr>
              <a:t>state </a:t>
            </a:r>
            <a:r>
              <a:rPr lang="en-US" b="1" dirty="0" smtClean="0">
                <a:solidFill>
                  <a:srgbClr val="990000"/>
                </a:solidFill>
              </a:rPr>
              <a:t>diagram.</a:t>
            </a:r>
          </a:p>
          <a:p>
            <a:pPr algn="just">
              <a:lnSpc>
                <a:spcPct val="150000"/>
              </a:lnSpc>
            </a:pPr>
            <a:endParaRPr lang="en-US" sz="2200" b="1" dirty="0" smtClean="0">
              <a:solidFill>
                <a:srgbClr val="8705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5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33400"/>
            <a:ext cx="8534400" cy="5867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A decimal counter is similar to a </a:t>
            </a:r>
            <a:r>
              <a:rPr lang="en-US" b="1" dirty="0">
                <a:solidFill>
                  <a:srgbClr val="990000"/>
                </a:solidFill>
              </a:rPr>
              <a:t>binary counter</a:t>
            </a:r>
            <a:r>
              <a:rPr lang="en-US" dirty="0"/>
              <a:t>, except that the state </a:t>
            </a:r>
            <a:r>
              <a:rPr lang="en-US" b="1" dirty="0">
                <a:solidFill>
                  <a:srgbClr val="0000CC"/>
                </a:solidFill>
              </a:rPr>
              <a:t>after 1001 (the </a:t>
            </a:r>
            <a:r>
              <a:rPr lang="en-IN" b="1" dirty="0">
                <a:solidFill>
                  <a:srgbClr val="0000CC"/>
                </a:solidFill>
              </a:rPr>
              <a:t>code for decimal digit 9) </a:t>
            </a:r>
            <a:r>
              <a:rPr lang="en-IN" b="1" dirty="0">
                <a:solidFill>
                  <a:srgbClr val="FF0066"/>
                </a:solidFill>
              </a:rPr>
              <a:t>is 0000 </a:t>
            </a:r>
            <a:r>
              <a:rPr lang="en-IN" b="1" dirty="0">
                <a:solidFill>
                  <a:srgbClr val="870581"/>
                </a:solidFill>
              </a:rPr>
              <a:t>(the code for decimal digit 0</a:t>
            </a:r>
            <a:r>
              <a:rPr lang="en-IN" b="1" dirty="0" smtClean="0">
                <a:solidFill>
                  <a:srgbClr val="870581"/>
                </a:solidFill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009900"/>
                </a:solidFill>
              </a:rPr>
              <a:t>State Diagram: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381023"/>
            <a:ext cx="4419600" cy="356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28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761999"/>
            <a:ext cx="2667000" cy="762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200" y="1981200"/>
            <a:ext cx="60198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in BCD Counter total No. of States are: 0 to 9.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 smtClean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BCD Counter is also called Modulo-10 Counter. </a:t>
            </a:r>
          </a:p>
          <a:p>
            <a:pPr algn="just"/>
            <a:endParaRPr lang="en-US" sz="2400" b="1" dirty="0">
              <a:solidFill>
                <a:srgbClr val="8705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Designing of BCD Counter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we 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4 bits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So that we 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 4- Flip Flops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/>
              <a:t>Here  we considered </a:t>
            </a:r>
            <a:r>
              <a:rPr lang="en-US" sz="2400" b="1" dirty="0">
                <a:solidFill>
                  <a:srgbClr val="870581"/>
                </a:solidFill>
              </a:rPr>
              <a:t>4- T Flip Flops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rgbClr val="FF0066"/>
                </a:solidFill>
              </a:rPr>
              <a:t>provide Logic-1</a:t>
            </a:r>
            <a:r>
              <a:rPr lang="en-US" sz="2400" b="1" dirty="0" smtClean="0">
                <a:solidFill>
                  <a:srgbClr val="FF0066"/>
                </a:solidFill>
              </a:rPr>
              <a:t>.</a:t>
            </a:r>
            <a:endParaRPr lang="en-US" sz="2400" b="1" dirty="0" smtClean="0">
              <a:solidFill>
                <a:srgbClr val="8705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33400"/>
            <a:ext cx="2152593" cy="533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3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33400"/>
            <a:ext cx="8534400" cy="5867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In T- Flip Flop , </a:t>
            </a:r>
            <a:r>
              <a:rPr lang="en-US" b="1" dirty="0" smtClean="0">
                <a:solidFill>
                  <a:srgbClr val="0000CC"/>
                </a:solidFill>
              </a:rPr>
              <a:t>if T=1 , </a:t>
            </a:r>
            <a:r>
              <a:rPr lang="en-US" b="1" dirty="0" smtClean="0">
                <a:solidFill>
                  <a:schemeClr val="tx1"/>
                </a:solidFill>
              </a:rPr>
              <a:t>then output will be </a:t>
            </a:r>
            <a:r>
              <a:rPr lang="en-US" b="1" dirty="0" smtClean="0">
                <a:solidFill>
                  <a:srgbClr val="FF0000"/>
                </a:solidFill>
              </a:rPr>
              <a:t>Toggle</a:t>
            </a:r>
            <a:r>
              <a:rPr lang="en-US" b="1" dirty="0" smtClean="0">
                <a:solidFill>
                  <a:schemeClr val="tx1"/>
                </a:solidFill>
              </a:rPr>
              <a:t> after every clock signal Triggering. 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76962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29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33400"/>
            <a:ext cx="8534400" cy="6172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In this Flip Flop it will be counting 0 to 15. but it will be </a:t>
            </a:r>
            <a:r>
              <a:rPr lang="en-US" b="1" dirty="0" smtClean="0">
                <a:solidFill>
                  <a:srgbClr val="870581"/>
                </a:solidFill>
              </a:rPr>
              <a:t>stopping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1010.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So that here we can apply the</a:t>
            </a:r>
            <a:r>
              <a:rPr lang="en-US" sz="2400" b="1" dirty="0" smtClean="0">
                <a:solidFill>
                  <a:srgbClr val="0000CC"/>
                </a:solidFill>
              </a:rPr>
              <a:t> clear terminal.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Here Clear Terminal is </a:t>
            </a:r>
            <a:r>
              <a:rPr lang="en-US" b="1" dirty="0" smtClean="0">
                <a:solidFill>
                  <a:srgbClr val="870581"/>
                </a:solidFill>
              </a:rPr>
              <a:t>active low signal, </a:t>
            </a:r>
            <a:r>
              <a:rPr lang="en-US" dirty="0" smtClean="0">
                <a:solidFill>
                  <a:schemeClr val="tx1"/>
                </a:solidFill>
              </a:rPr>
              <a:t>if </a:t>
            </a:r>
            <a:r>
              <a:rPr lang="en-US" b="1" dirty="0" err="1" smtClean="0">
                <a:solidFill>
                  <a:srgbClr val="FF0066"/>
                </a:solidFill>
              </a:rPr>
              <a:t>Clr</a:t>
            </a:r>
            <a:r>
              <a:rPr lang="en-US" b="1" dirty="0" smtClean="0">
                <a:solidFill>
                  <a:srgbClr val="FF0066"/>
                </a:solidFill>
              </a:rPr>
              <a:t>=0, </a:t>
            </a:r>
            <a:r>
              <a:rPr lang="en-US" b="1" dirty="0" smtClean="0">
                <a:solidFill>
                  <a:srgbClr val="009900"/>
                </a:solidFill>
              </a:rPr>
              <a:t>then  output will be Q=0.</a:t>
            </a:r>
            <a:endParaRPr lang="en-US" sz="2400" b="1" dirty="0" smtClean="0">
              <a:solidFill>
                <a:srgbClr val="0099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29" y="3505200"/>
            <a:ext cx="6803571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74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33400"/>
            <a:ext cx="8534400" cy="6172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This </a:t>
            </a:r>
            <a:r>
              <a:rPr lang="en-US" b="1" dirty="0" smtClean="0">
                <a:solidFill>
                  <a:srgbClr val="FF0000"/>
                </a:solidFill>
              </a:rPr>
              <a:t>Clear Terminal, </a:t>
            </a:r>
            <a:r>
              <a:rPr lang="en-US" dirty="0" smtClean="0">
                <a:solidFill>
                  <a:schemeClr val="tx1"/>
                </a:solidFill>
              </a:rPr>
              <a:t>we want to connect with </a:t>
            </a:r>
            <a:r>
              <a:rPr lang="en-US" b="1" dirty="0" smtClean="0">
                <a:solidFill>
                  <a:srgbClr val="870581"/>
                </a:solidFill>
              </a:rPr>
              <a:t>NAND Gate</a:t>
            </a:r>
            <a:r>
              <a:rPr lang="en-US" dirty="0" smtClean="0">
                <a:solidFill>
                  <a:schemeClr val="tx1"/>
                </a:solidFill>
              </a:rPr>
              <a:t> . And this </a:t>
            </a:r>
            <a:r>
              <a:rPr lang="en-US" b="1" dirty="0" smtClean="0">
                <a:solidFill>
                  <a:srgbClr val="7030A0"/>
                </a:solidFill>
              </a:rPr>
              <a:t>NAND Gate output </a:t>
            </a:r>
            <a:r>
              <a:rPr lang="en-US" b="1" dirty="0" smtClean="0">
                <a:solidFill>
                  <a:srgbClr val="C40C41"/>
                </a:solidFill>
              </a:rPr>
              <a:t>will connect to all Clear Terminals.</a:t>
            </a:r>
            <a:endParaRPr lang="en-US" sz="2400" b="1" dirty="0" smtClean="0">
              <a:solidFill>
                <a:srgbClr val="C40C4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31570"/>
            <a:ext cx="8001000" cy="43216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14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33400"/>
            <a:ext cx="8534400" cy="6172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smtClean="0">
                <a:solidFill>
                  <a:srgbClr val="7030A0"/>
                </a:solidFill>
              </a:rPr>
              <a:t>After Inverting</a:t>
            </a:r>
            <a:r>
              <a:rPr lang="en-US" sz="2200" dirty="0" smtClean="0">
                <a:solidFill>
                  <a:schemeClr val="tx1"/>
                </a:solidFill>
              </a:rPr>
              <a:t>, the </a:t>
            </a:r>
            <a:r>
              <a:rPr lang="en-US" sz="2200" b="1" dirty="0" smtClean="0">
                <a:solidFill>
                  <a:srgbClr val="FF0000"/>
                </a:solidFill>
              </a:rPr>
              <a:t>output is 1111. </a:t>
            </a:r>
            <a:r>
              <a:rPr lang="en-US" sz="2200" b="1" dirty="0" smtClean="0">
                <a:solidFill>
                  <a:schemeClr val="tx1"/>
                </a:solidFill>
              </a:rPr>
              <a:t>so, </a:t>
            </a:r>
            <a:r>
              <a:rPr lang="en-US" sz="2200" b="1" dirty="0" smtClean="0">
                <a:solidFill>
                  <a:srgbClr val="009900"/>
                </a:solidFill>
              </a:rPr>
              <a:t>here all 1’s </a:t>
            </a:r>
            <a:r>
              <a:rPr lang="en-US" sz="2200" b="1" dirty="0" smtClean="0">
                <a:solidFill>
                  <a:schemeClr val="tx1"/>
                </a:solidFill>
              </a:rPr>
              <a:t>the </a:t>
            </a:r>
            <a:r>
              <a:rPr lang="en-US" sz="2200" b="1" dirty="0" smtClean="0">
                <a:solidFill>
                  <a:srgbClr val="870581"/>
                </a:solidFill>
              </a:rPr>
              <a:t>output if the NAND Gate is ‘0’. </a:t>
            </a:r>
          </a:p>
          <a:p>
            <a:pPr algn="just">
              <a:lnSpc>
                <a:spcPct val="150000"/>
              </a:lnSpc>
            </a:pPr>
            <a:r>
              <a:rPr lang="en-US" sz="2200" b="1" dirty="0">
                <a:solidFill>
                  <a:srgbClr val="870581"/>
                </a:solidFill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</a:rPr>
              <a:t>As this ‘0’ </a:t>
            </a:r>
            <a:r>
              <a:rPr lang="en-US" sz="2200" dirty="0" smtClean="0">
                <a:solidFill>
                  <a:schemeClr val="tx1"/>
                </a:solidFill>
              </a:rPr>
              <a:t>, then all </a:t>
            </a:r>
            <a:r>
              <a:rPr lang="en-US" sz="2200" b="1" dirty="0" smtClean="0">
                <a:solidFill>
                  <a:srgbClr val="0000FF"/>
                </a:solidFill>
              </a:rPr>
              <a:t>Flip Flops will get Clear. 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Finally </a:t>
            </a:r>
            <a:r>
              <a:rPr lang="en-US" sz="2200" b="1" dirty="0" smtClean="0">
                <a:solidFill>
                  <a:srgbClr val="C40C41"/>
                </a:solidFill>
              </a:rPr>
              <a:t>this state jump to 0000.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19400"/>
            <a:ext cx="68961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12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33400"/>
            <a:ext cx="8534400" cy="6172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u="sng" dirty="0" smtClean="0">
                <a:solidFill>
                  <a:srgbClr val="FF0000"/>
                </a:solidFill>
              </a:rPr>
              <a:t>Timing Diagram</a:t>
            </a:r>
            <a:r>
              <a:rPr lang="en-US" sz="2200" b="1" dirty="0" smtClean="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848599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33400"/>
            <a:ext cx="8534400" cy="6172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u="sng" dirty="0" smtClean="0">
                <a:solidFill>
                  <a:srgbClr val="FF0000"/>
                </a:solidFill>
              </a:rPr>
              <a:t>Circuit Diagram:</a:t>
            </a:r>
          </a:p>
          <a:p>
            <a:pPr algn="just">
              <a:lnSpc>
                <a:spcPct val="150000"/>
              </a:lnSpc>
            </a:pPr>
            <a:endParaRPr lang="en-US" sz="2200" b="1" u="sng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endParaRPr lang="en-US" sz="2200" b="1" u="sng" dirty="0" smtClean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endParaRPr lang="en-US" sz="2200" b="1" u="sng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200" b="1" u="sng" dirty="0" smtClean="0">
                <a:solidFill>
                  <a:srgbClr val="FF0000"/>
                </a:solidFill>
              </a:rPr>
              <a:t>Step-2: here we can use Clear and Preset to change the output.</a:t>
            </a:r>
            <a:endParaRPr lang="en-US" sz="2200" b="1" dirty="0" smtClean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BCD Ripple Counter using J-K Flip Flop</a:t>
            </a: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838200"/>
            <a:ext cx="49530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81400"/>
            <a:ext cx="64008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03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33400"/>
            <a:ext cx="8534400" cy="5867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rgbClr val="990000"/>
                </a:solidFill>
              </a:rPr>
              <a:t>Step-3:</a:t>
            </a:r>
            <a:endParaRPr lang="en-US" sz="2400" b="1" dirty="0" smtClean="0">
              <a:solidFill>
                <a:srgbClr val="99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739140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39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IN" sz="4000" b="1" dirty="0" smtClean="0">
                <a:solidFill>
                  <a:srgbClr val="0000CC"/>
                </a:solidFill>
                <a:latin typeface="Cooper Black" panose="0208090404030B020404" pitchFamily="18" charset="0"/>
                <a:ea typeface="+mn-ea"/>
                <a:cs typeface="Arial" pitchFamily="34" charset="0"/>
              </a:rPr>
              <a:t>Contents</a:t>
            </a:r>
            <a:endParaRPr lang="en-US" sz="4000" b="1" dirty="0">
              <a:solidFill>
                <a:srgbClr val="0000CC"/>
              </a:solidFill>
              <a:latin typeface="Cooper Black" panose="0208090404030B020404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7315200" cy="5791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109728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4000" b="1" u="sng" dirty="0" smtClean="0">
                <a:solidFill>
                  <a:srgbClr val="FF0000"/>
                </a:solidFill>
                <a:latin typeface="Baskerville Old Face" pitchFamily="18" charset="0"/>
              </a:rPr>
              <a:t>Topics 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Counters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Ripple Counter</a:t>
            </a:r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Binary Ripple Counter</a:t>
            </a:r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BCD Ripple Counter</a:t>
            </a:r>
          </a:p>
          <a:p>
            <a:pPr marL="1071563" lvl="3" indent="-25876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Synchronous  Counter</a:t>
            </a:r>
          </a:p>
          <a:p>
            <a:pPr marL="1345883" lvl="4" indent="-25876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2-Bit, 3-Bit, 4-Bit Synchronous Counter</a:t>
            </a:r>
          </a:p>
          <a:p>
            <a:pPr marL="1345883" lvl="4" indent="-25876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Up-Down Counter</a:t>
            </a:r>
          </a:p>
          <a:p>
            <a:pPr marL="1345883" lvl="4" indent="-25876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BCD Synchronous Counter</a:t>
            </a:r>
          </a:p>
          <a:p>
            <a:pPr marL="1345883" lvl="4" indent="-25876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Binary Counter with Parallel Load</a:t>
            </a:r>
            <a:endParaRPr lang="en-US" sz="2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8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05840" lvl="3" indent="0">
              <a:lnSpc>
                <a:spcPct val="150000"/>
              </a:lnSpc>
              <a:buNone/>
            </a:pPr>
            <a:endParaRPr lang="en-US" sz="2900" b="1" dirty="0" smtClean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900" b="1" dirty="0" smtClean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 b="1" dirty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33400"/>
            <a:ext cx="8534400" cy="5867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rgbClr val="990000"/>
                </a:solidFill>
              </a:rPr>
              <a:t>Step-4:</a:t>
            </a:r>
            <a:endParaRPr lang="en-US" sz="2400" b="1" dirty="0" smtClean="0">
              <a:solidFill>
                <a:srgbClr val="99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I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739140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17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685800"/>
            <a:ext cx="8458200" cy="5867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 </a:t>
            </a:r>
            <a:r>
              <a:rPr lang="en-US" sz="2200" b="1" dirty="0" smtClean="0">
                <a:solidFill>
                  <a:srgbClr val="FF0000"/>
                </a:solidFill>
              </a:rPr>
              <a:t>A counter </a:t>
            </a:r>
            <a:r>
              <a:rPr lang="en-US" sz="2200" dirty="0"/>
              <a:t>is a </a:t>
            </a:r>
            <a:r>
              <a:rPr lang="en-US" sz="2200" b="1" dirty="0"/>
              <a:t>device</a:t>
            </a:r>
            <a:r>
              <a:rPr lang="en-US" sz="2200" dirty="0"/>
              <a:t> which can count any particular event on the basis of </a:t>
            </a:r>
            <a:r>
              <a:rPr lang="en-US" sz="2200" b="1" dirty="0">
                <a:solidFill>
                  <a:srgbClr val="009900"/>
                </a:solidFill>
              </a:rPr>
              <a:t>how many times the particular event(s) is occurred</a:t>
            </a:r>
            <a:r>
              <a:rPr lang="en-US" sz="2200" dirty="0"/>
              <a:t>. </a:t>
            </a:r>
            <a:endParaRPr lang="en-US" sz="2200" dirty="0" smtClean="0"/>
          </a:p>
          <a:p>
            <a:pPr algn="just">
              <a:lnSpc>
                <a:spcPct val="150000"/>
              </a:lnSpc>
            </a:pPr>
            <a:r>
              <a:rPr lang="en-US" sz="2200" dirty="0" smtClean="0"/>
              <a:t>In </a:t>
            </a:r>
            <a:r>
              <a:rPr lang="en-US" sz="2200" dirty="0"/>
              <a:t>a </a:t>
            </a:r>
            <a:r>
              <a:rPr lang="en-US" sz="2200" b="1" dirty="0">
                <a:solidFill>
                  <a:srgbClr val="FF0000"/>
                </a:solidFill>
              </a:rPr>
              <a:t>digital logic system or computers</a:t>
            </a:r>
            <a:r>
              <a:rPr lang="en-US" sz="2200" dirty="0"/>
              <a:t>, this counter </a:t>
            </a:r>
            <a:r>
              <a:rPr lang="en-US" sz="2200" b="1" dirty="0">
                <a:solidFill>
                  <a:srgbClr val="870581"/>
                </a:solidFill>
              </a:rPr>
              <a:t>can count and store the number of time any particular event or process have occurred</a:t>
            </a:r>
            <a:r>
              <a:rPr lang="en-US" sz="2200" dirty="0"/>
              <a:t>, </a:t>
            </a:r>
            <a:r>
              <a:rPr lang="en-US" sz="2200" b="1" dirty="0">
                <a:solidFill>
                  <a:srgbClr val="0000CC"/>
                </a:solidFill>
              </a:rPr>
              <a:t>depending on a clock signal. </a:t>
            </a:r>
            <a:endParaRPr lang="en-US" sz="2200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200" dirty="0"/>
              <a:t>Most common type of counter is </a:t>
            </a:r>
            <a:r>
              <a:rPr lang="en-US" sz="2200" b="1" dirty="0">
                <a:solidFill>
                  <a:srgbClr val="0000CC"/>
                </a:solidFill>
              </a:rPr>
              <a:t>sequential digital logic circuit </a:t>
            </a:r>
            <a:r>
              <a:rPr lang="en-US" sz="2200" dirty="0"/>
              <a:t>with </a:t>
            </a:r>
            <a:r>
              <a:rPr lang="en-US" sz="2200" b="1" dirty="0">
                <a:solidFill>
                  <a:srgbClr val="990000"/>
                </a:solidFill>
              </a:rPr>
              <a:t>a single clock input </a:t>
            </a:r>
            <a:r>
              <a:rPr lang="en-US" sz="2200" dirty="0"/>
              <a:t>and </a:t>
            </a:r>
            <a:r>
              <a:rPr lang="en-US" sz="2200" b="1" dirty="0">
                <a:solidFill>
                  <a:srgbClr val="FF0000"/>
                </a:solidFill>
              </a:rPr>
              <a:t>multiple outputs.</a:t>
            </a:r>
            <a:r>
              <a:rPr lang="en-US" sz="2200" dirty="0"/>
              <a:t> </a:t>
            </a:r>
            <a:endParaRPr lang="en-US" sz="2200" dirty="0" smtClean="0"/>
          </a:p>
          <a:p>
            <a:pPr algn="just">
              <a:lnSpc>
                <a:spcPct val="150000"/>
              </a:lnSpc>
            </a:pPr>
            <a:r>
              <a:rPr lang="en-US" sz="2200" b="1" dirty="0">
                <a:solidFill>
                  <a:srgbClr val="0000CC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In our Daily Life </a:t>
            </a:r>
            <a:r>
              <a:rPr lang="en-US" sz="2200" b="1" dirty="0" smtClean="0">
                <a:solidFill>
                  <a:srgbClr val="870581"/>
                </a:solidFill>
              </a:rPr>
              <a:t>Digital Clock </a:t>
            </a:r>
            <a:r>
              <a:rPr lang="en-US" sz="2200" dirty="0" smtClean="0">
                <a:solidFill>
                  <a:schemeClr val="tx1"/>
                </a:solidFill>
              </a:rPr>
              <a:t>is the </a:t>
            </a:r>
            <a:r>
              <a:rPr lang="en-US" sz="2200" b="1" dirty="0" smtClean="0">
                <a:solidFill>
                  <a:schemeClr val="tx1"/>
                </a:solidFill>
              </a:rPr>
              <a:t>Best Example of Counters. 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22238"/>
            <a:ext cx="8458200" cy="48736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I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07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33400"/>
            <a:ext cx="8534400" cy="5867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 The counter is one of the widest applications of the </a:t>
            </a:r>
            <a:r>
              <a:rPr lang="en-US" b="1" dirty="0">
                <a:solidFill>
                  <a:srgbClr val="870581"/>
                </a:solidFill>
              </a:rPr>
              <a:t>flip flop</a:t>
            </a:r>
            <a:r>
              <a:rPr lang="en-US" b="1" dirty="0" smtClean="0">
                <a:solidFill>
                  <a:srgbClr val="870581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87058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Counters are used not only for counting but also for </a:t>
            </a:r>
            <a:r>
              <a:rPr lang="en-US" b="1" dirty="0" smtClean="0">
                <a:solidFill>
                  <a:srgbClr val="0000CC"/>
                </a:solidFill>
              </a:rPr>
              <a:t>measuring Frequency and Time.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Counters are designed by </a:t>
            </a:r>
            <a:r>
              <a:rPr lang="en-US" b="1" dirty="0">
                <a:solidFill>
                  <a:srgbClr val="FF0000"/>
                </a:solidFill>
              </a:rPr>
              <a:t>grouping of Flip-flops </a:t>
            </a:r>
            <a:r>
              <a:rPr lang="en-US" dirty="0">
                <a:solidFill>
                  <a:schemeClr val="tx1"/>
                </a:solidFill>
              </a:rPr>
              <a:t>and applying a </a:t>
            </a:r>
            <a:r>
              <a:rPr lang="en-US" b="1" dirty="0">
                <a:solidFill>
                  <a:srgbClr val="009900"/>
                </a:solidFill>
              </a:rPr>
              <a:t>Single Clock signal to them</a:t>
            </a:r>
            <a:r>
              <a:rPr lang="en-US" b="1" dirty="0" smtClean="0">
                <a:solidFill>
                  <a:srgbClr val="009900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IN" dirty="0" smtClean="0"/>
              <a:t>The </a:t>
            </a:r>
            <a:r>
              <a:rPr lang="en-US" dirty="0" smtClean="0"/>
              <a:t>sequence </a:t>
            </a:r>
            <a:r>
              <a:rPr lang="en-US" dirty="0"/>
              <a:t>of states may follow the binary number sequence or any other sequence </a:t>
            </a:r>
            <a:r>
              <a:rPr lang="en-US" dirty="0" smtClean="0"/>
              <a:t>of states</a:t>
            </a:r>
            <a:r>
              <a:rPr lang="en-US" dirty="0"/>
              <a:t>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A </a:t>
            </a:r>
            <a:r>
              <a:rPr lang="en-US" dirty="0"/>
              <a:t>counter that follows the binary number sequence is called a </a:t>
            </a:r>
            <a:r>
              <a:rPr lang="en-US" b="1" i="1" dirty="0">
                <a:solidFill>
                  <a:srgbClr val="0000CC"/>
                </a:solidFill>
              </a:rPr>
              <a:t>binary counter </a:t>
            </a:r>
            <a:r>
              <a:rPr lang="en-US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I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48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33400"/>
            <a:ext cx="8534400" cy="5867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dirty="0" smtClean="0"/>
              <a:t>An </a:t>
            </a:r>
            <a:r>
              <a:rPr lang="en-US" b="1" i="1" dirty="0" smtClean="0">
                <a:solidFill>
                  <a:srgbClr val="990000"/>
                </a:solidFill>
              </a:rPr>
              <a:t>n </a:t>
            </a:r>
            <a:r>
              <a:rPr lang="en-US" b="1" dirty="0">
                <a:solidFill>
                  <a:srgbClr val="990000"/>
                </a:solidFill>
              </a:rPr>
              <a:t>‐bit binary counter </a:t>
            </a:r>
            <a:r>
              <a:rPr lang="en-US" dirty="0"/>
              <a:t>consists of </a:t>
            </a:r>
            <a:r>
              <a:rPr lang="en-US" b="1" i="1" dirty="0">
                <a:solidFill>
                  <a:srgbClr val="FF0000"/>
                </a:solidFill>
              </a:rPr>
              <a:t>n </a:t>
            </a:r>
            <a:r>
              <a:rPr lang="en-US" b="1" dirty="0">
                <a:solidFill>
                  <a:srgbClr val="FF0000"/>
                </a:solidFill>
              </a:rPr>
              <a:t>flip‐flops </a:t>
            </a:r>
            <a:r>
              <a:rPr lang="en-US" dirty="0"/>
              <a:t>and can count in </a:t>
            </a:r>
            <a:r>
              <a:rPr lang="en-US" b="1" dirty="0">
                <a:solidFill>
                  <a:srgbClr val="005024"/>
                </a:solidFill>
              </a:rPr>
              <a:t>binary from 0 through 2</a:t>
            </a:r>
            <a:r>
              <a:rPr lang="en-US" b="1" baseline="30000" dirty="0">
                <a:solidFill>
                  <a:srgbClr val="005024"/>
                </a:solidFill>
              </a:rPr>
              <a:t>n </a:t>
            </a:r>
            <a:r>
              <a:rPr lang="en-US" b="1" dirty="0">
                <a:solidFill>
                  <a:srgbClr val="005024"/>
                </a:solidFill>
              </a:rPr>
              <a:t>-</a:t>
            </a:r>
            <a:r>
              <a:rPr lang="en-US" b="1" dirty="0" smtClean="0">
                <a:solidFill>
                  <a:srgbClr val="005024"/>
                </a:solidFill>
              </a:rPr>
              <a:t>1.</a:t>
            </a:r>
            <a:endParaRPr lang="en-IN" b="1" dirty="0">
              <a:solidFill>
                <a:srgbClr val="005024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/>
              <a:t>There are </a:t>
            </a:r>
            <a:r>
              <a:rPr lang="en-US" b="1" dirty="0" smtClean="0">
                <a:solidFill>
                  <a:srgbClr val="0000CC"/>
                </a:solidFill>
              </a:rPr>
              <a:t>2 types of Counters. </a:t>
            </a:r>
            <a:endParaRPr lang="en-US" b="1" dirty="0">
              <a:solidFill>
                <a:srgbClr val="0000CC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en-US" b="1" dirty="0" smtClean="0">
                <a:solidFill>
                  <a:srgbClr val="870581"/>
                </a:solidFill>
              </a:rPr>
              <a:t>1</a:t>
            </a:r>
            <a:r>
              <a:rPr lang="en-US" sz="2400" b="1" dirty="0" smtClean="0">
                <a:solidFill>
                  <a:srgbClr val="870581"/>
                </a:solidFill>
              </a:rPr>
              <a:t>. Asynchronous Counter or Ripple Counter</a:t>
            </a:r>
          </a:p>
          <a:p>
            <a:pPr lvl="1"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990000"/>
                </a:solidFill>
              </a:rPr>
              <a:t>2. Synchronous Counter</a:t>
            </a:r>
            <a:r>
              <a:rPr lang="en-US" sz="2400" dirty="0"/>
              <a:t> </a:t>
            </a: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I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0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76200"/>
            <a:ext cx="8229600" cy="6016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Asynchronous Counter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838200"/>
            <a:ext cx="8763000" cy="5867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The</a:t>
            </a:r>
            <a:r>
              <a:rPr lang="en-US" dirty="0"/>
              <a:t> </a:t>
            </a:r>
            <a:r>
              <a:rPr lang="en-US" b="1" dirty="0"/>
              <a:t>Asynchronous counter</a:t>
            </a:r>
            <a:r>
              <a:rPr lang="en-US" dirty="0"/>
              <a:t> is also known as the </a:t>
            </a:r>
            <a:r>
              <a:rPr lang="en-US" b="1" dirty="0">
                <a:solidFill>
                  <a:srgbClr val="870581"/>
                </a:solidFill>
              </a:rPr>
              <a:t>ripple counter</a:t>
            </a:r>
            <a:r>
              <a:rPr lang="en-US" dirty="0"/>
              <a:t>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Here we can use </a:t>
            </a:r>
            <a:r>
              <a:rPr lang="en-US" b="1" dirty="0" smtClean="0">
                <a:solidFill>
                  <a:srgbClr val="870581"/>
                </a:solidFill>
              </a:rPr>
              <a:t>Two Flip Flops </a:t>
            </a:r>
            <a:r>
              <a:rPr lang="en-US" dirty="0" smtClean="0">
                <a:solidFill>
                  <a:schemeClr val="tx1"/>
                </a:solidFill>
              </a:rPr>
              <a:t>, ie, </a:t>
            </a:r>
            <a:r>
              <a:rPr lang="en-US" b="1" dirty="0" smtClean="0">
                <a:solidFill>
                  <a:srgbClr val="0000CC"/>
                </a:solidFill>
              </a:rPr>
              <a:t>J-K Flip Flop and T- Flip Flop. </a:t>
            </a:r>
            <a:endParaRPr lang="en-US" b="1" dirty="0">
              <a:solidFill>
                <a:srgbClr val="0000CC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 These two flip flops are in </a:t>
            </a:r>
            <a:r>
              <a:rPr lang="en-US" b="1" dirty="0" smtClean="0">
                <a:solidFill>
                  <a:srgbClr val="FF0000"/>
                </a:solidFill>
              </a:rPr>
              <a:t>Toggle State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The external clock pulse is applied to </a:t>
            </a:r>
            <a:r>
              <a:rPr lang="en-US" b="1" dirty="0">
                <a:solidFill>
                  <a:srgbClr val="990000"/>
                </a:solidFill>
              </a:rPr>
              <a:t>only one flip flop</a:t>
            </a:r>
            <a:r>
              <a:rPr lang="en-US" dirty="0"/>
              <a:t>. The output of this flip flop is treated as a clock pulse </a:t>
            </a:r>
            <a:r>
              <a:rPr lang="en-US" b="1" dirty="0">
                <a:solidFill>
                  <a:srgbClr val="870581"/>
                </a:solidFill>
              </a:rPr>
              <a:t>for the next flip flop.</a:t>
            </a:r>
          </a:p>
          <a:p>
            <a:pPr algn="just">
              <a:lnSpc>
                <a:spcPct val="150000"/>
              </a:lnSpc>
            </a:pPr>
            <a:endParaRPr lang="en-US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n-US" sz="2200" b="1" dirty="0" smtClean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21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33400"/>
            <a:ext cx="8534400" cy="5867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The number of flip flops used in a ripple counter is depends up on the </a:t>
            </a:r>
            <a:r>
              <a:rPr lang="en-US" b="1" dirty="0">
                <a:solidFill>
                  <a:srgbClr val="0000CC"/>
                </a:solidFill>
              </a:rPr>
              <a:t>number of states of counter </a:t>
            </a:r>
            <a:endParaRPr lang="en-US" b="1" dirty="0" smtClean="0">
              <a:solidFill>
                <a:srgbClr val="0000CC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dirty="0">
                <a:solidFill>
                  <a:srgbClr val="0000CC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ex: Mod 4, Mod 2 </a:t>
            </a:r>
            <a:r>
              <a:rPr lang="en-US" b="1" dirty="0" smtClean="0">
                <a:solidFill>
                  <a:srgbClr val="FF0000"/>
                </a:solidFill>
              </a:rPr>
              <a:t>etc.).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dirty="0"/>
              <a:t>number of output states of counter is called </a:t>
            </a:r>
            <a:r>
              <a:rPr lang="en-US" b="1" dirty="0">
                <a:solidFill>
                  <a:srgbClr val="FF0000"/>
                </a:solidFill>
              </a:rPr>
              <a:t>“Modulus” or “MOD” of the counter. 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dirty="0"/>
              <a:t>maximum number of states that a counter can have is </a:t>
            </a:r>
            <a:r>
              <a:rPr lang="en-US" b="1" dirty="0">
                <a:solidFill>
                  <a:srgbClr val="990000"/>
                </a:solidFill>
              </a:rPr>
              <a:t>2n</a:t>
            </a:r>
            <a:r>
              <a:rPr lang="en-US" dirty="0"/>
              <a:t> where </a:t>
            </a:r>
            <a:r>
              <a:rPr lang="en-US" b="1" dirty="0">
                <a:solidFill>
                  <a:srgbClr val="870581"/>
                </a:solidFill>
              </a:rPr>
              <a:t>n represents the number of flip flops used in counter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</a:rPr>
              <a:t>For example</a:t>
            </a:r>
            <a:r>
              <a:rPr lang="en-US" dirty="0"/>
              <a:t>, if we </a:t>
            </a:r>
            <a:r>
              <a:rPr lang="en-US" b="1" dirty="0">
                <a:solidFill>
                  <a:srgbClr val="0000CC"/>
                </a:solidFill>
              </a:rPr>
              <a:t>have 2 flip flops</a:t>
            </a:r>
            <a:r>
              <a:rPr lang="en-US" dirty="0"/>
              <a:t>, the maximum number of </a:t>
            </a:r>
            <a:r>
              <a:rPr lang="en-US" b="1" dirty="0">
                <a:solidFill>
                  <a:srgbClr val="005024"/>
                </a:solidFill>
              </a:rPr>
              <a:t>outputs of the counter is 4 </a:t>
            </a:r>
            <a:r>
              <a:rPr lang="en-US" dirty="0"/>
              <a:t>i.e. </a:t>
            </a:r>
            <a:r>
              <a:rPr lang="en-US" sz="3000" b="1" baseline="-25000" dirty="0" smtClean="0">
                <a:solidFill>
                  <a:srgbClr val="0000CC"/>
                </a:solidFill>
              </a:rPr>
              <a:t>2</a:t>
            </a:r>
            <a:r>
              <a:rPr lang="en-US" sz="3000" b="1" baseline="30000" dirty="0" smtClean="0">
                <a:solidFill>
                  <a:srgbClr val="0000CC"/>
                </a:solidFill>
              </a:rPr>
              <a:t>2</a:t>
            </a:r>
            <a:r>
              <a:rPr lang="en-US" sz="3000" dirty="0" smtClean="0">
                <a:solidFill>
                  <a:srgbClr val="0000CC"/>
                </a:solidFill>
              </a:rPr>
              <a:t>.</a:t>
            </a:r>
            <a:r>
              <a:rPr lang="en-US" dirty="0" smtClean="0"/>
              <a:t> </a:t>
            </a:r>
            <a:r>
              <a:rPr lang="en-US" dirty="0"/>
              <a:t>So it is called as </a:t>
            </a:r>
            <a:r>
              <a:rPr lang="en-US" b="1" dirty="0">
                <a:solidFill>
                  <a:srgbClr val="990000"/>
                </a:solidFill>
              </a:rPr>
              <a:t>“MOD-4 counter” or “Modulus 4 counter”.</a:t>
            </a:r>
            <a:endParaRPr lang="en-US" sz="2400" b="1" dirty="0" smtClean="0">
              <a:solidFill>
                <a:srgbClr val="99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I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8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33400"/>
            <a:ext cx="8534400" cy="5867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fontAlgn="base">
              <a:lnSpc>
                <a:spcPct val="150000"/>
              </a:lnSpc>
            </a:pPr>
            <a:r>
              <a:rPr lang="en-US" dirty="0" smtClean="0"/>
              <a:t>These </a:t>
            </a:r>
            <a:r>
              <a:rPr lang="en-US" dirty="0"/>
              <a:t>counters can count in </a:t>
            </a:r>
            <a:r>
              <a:rPr lang="en-US" b="1" dirty="0">
                <a:solidFill>
                  <a:srgbClr val="0000CC"/>
                </a:solidFill>
              </a:rPr>
              <a:t>different ways based on their circuitry.</a:t>
            </a: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1. UP </a:t>
            </a:r>
            <a:r>
              <a:rPr lang="en-US" b="1" dirty="0">
                <a:solidFill>
                  <a:srgbClr val="FF0000"/>
                </a:solidFill>
              </a:rPr>
              <a:t>COUNTER:</a:t>
            </a:r>
            <a:r>
              <a:rPr lang="en-US" dirty="0"/>
              <a:t> Counts the values in </a:t>
            </a:r>
            <a:r>
              <a:rPr lang="en-US" b="1" dirty="0">
                <a:solidFill>
                  <a:srgbClr val="00B050"/>
                </a:solidFill>
              </a:rPr>
              <a:t>ascending </a:t>
            </a:r>
            <a:r>
              <a:rPr lang="en-US" b="1" dirty="0" smtClean="0">
                <a:solidFill>
                  <a:srgbClr val="00B050"/>
                </a:solidFill>
              </a:rPr>
              <a:t>order</a:t>
            </a:r>
            <a:r>
              <a:rPr lang="en-US" dirty="0" smtClean="0"/>
              <a:t>.</a:t>
            </a:r>
          </a:p>
          <a:p>
            <a:pPr marL="0" indent="0" fontAlgn="base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2. DOWN </a:t>
            </a:r>
            <a:r>
              <a:rPr lang="en-US" b="1" dirty="0">
                <a:solidFill>
                  <a:srgbClr val="FF0000"/>
                </a:solidFill>
              </a:rPr>
              <a:t>COUNTER</a:t>
            </a:r>
            <a:r>
              <a:rPr lang="en-US" b="1" dirty="0"/>
              <a:t>:</a:t>
            </a:r>
            <a:r>
              <a:rPr lang="en-US" dirty="0"/>
              <a:t> Counts the values in </a:t>
            </a:r>
            <a:r>
              <a:rPr lang="en-US" b="1" dirty="0">
                <a:solidFill>
                  <a:srgbClr val="0000FF"/>
                </a:solidFill>
              </a:rPr>
              <a:t>descending </a:t>
            </a:r>
            <a:r>
              <a:rPr lang="en-US" b="1" dirty="0" smtClean="0">
                <a:solidFill>
                  <a:srgbClr val="0000FF"/>
                </a:solidFill>
              </a:rPr>
              <a:t>order</a:t>
            </a:r>
            <a:r>
              <a:rPr lang="en-US" b="1" dirty="0" smtClean="0"/>
              <a:t>.</a:t>
            </a:r>
            <a:endParaRPr lang="en-US" dirty="0"/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en-US" b="1" dirty="0" smtClean="0"/>
              <a:t>3. </a:t>
            </a:r>
            <a:r>
              <a:rPr lang="en-US" b="1" dirty="0" smtClean="0">
                <a:solidFill>
                  <a:srgbClr val="FF0000"/>
                </a:solidFill>
              </a:rPr>
              <a:t>UP-DOWN </a:t>
            </a:r>
            <a:r>
              <a:rPr lang="en-US" b="1" dirty="0">
                <a:solidFill>
                  <a:srgbClr val="FF0000"/>
                </a:solidFill>
              </a:rPr>
              <a:t>COUNTER</a:t>
            </a:r>
            <a:r>
              <a:rPr lang="en-US" b="1" dirty="0"/>
              <a:t>:</a:t>
            </a:r>
            <a:r>
              <a:rPr lang="en-US" dirty="0"/>
              <a:t> A counter which can count values either in the </a:t>
            </a:r>
            <a:r>
              <a:rPr lang="en-US" b="1" dirty="0">
                <a:solidFill>
                  <a:srgbClr val="0000CC"/>
                </a:solidFill>
              </a:rPr>
              <a:t>forward direction or reverse direction </a:t>
            </a:r>
            <a:r>
              <a:rPr lang="en-US" dirty="0"/>
              <a:t>is called an </a:t>
            </a:r>
            <a:r>
              <a:rPr lang="en-US" b="1" dirty="0">
                <a:solidFill>
                  <a:srgbClr val="870581"/>
                </a:solidFill>
              </a:rPr>
              <a:t>up-down counter or reversible </a:t>
            </a:r>
            <a:r>
              <a:rPr lang="en-US" b="1" dirty="0" smtClean="0">
                <a:solidFill>
                  <a:srgbClr val="870581"/>
                </a:solidFill>
              </a:rPr>
              <a:t>counter</a:t>
            </a:r>
            <a:r>
              <a:rPr lang="en-US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I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14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457200"/>
            <a:ext cx="8534400" cy="6172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Below is a diagram of the 2-bit </a:t>
            </a:r>
            <a:r>
              <a:rPr lang="en-US" b="1" dirty="0"/>
              <a:t>Asynchronous counter</a:t>
            </a:r>
            <a:r>
              <a:rPr lang="en-US" dirty="0"/>
              <a:t> in which we used </a:t>
            </a:r>
            <a:r>
              <a:rPr lang="en-US" b="1" dirty="0">
                <a:solidFill>
                  <a:srgbClr val="990000"/>
                </a:solidFill>
              </a:rPr>
              <a:t>two T flip-flops</a:t>
            </a:r>
            <a:r>
              <a:rPr lang="en-US" dirty="0"/>
              <a:t>. Apart from the T flip flop, we can also use the </a:t>
            </a:r>
            <a:r>
              <a:rPr lang="en-US" b="1" dirty="0">
                <a:hlinkClick r:id="rId2"/>
              </a:rPr>
              <a:t>JK flip flop</a:t>
            </a:r>
            <a:r>
              <a:rPr lang="en-US" dirty="0"/>
              <a:t> by setting </a:t>
            </a:r>
            <a:r>
              <a:rPr lang="en-US" b="1" dirty="0">
                <a:solidFill>
                  <a:srgbClr val="FF0000"/>
                </a:solidFill>
              </a:rPr>
              <a:t>both of the inputs to 1 permanently. 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dirty="0"/>
              <a:t>external clock pass to the clock input of the </a:t>
            </a:r>
            <a:r>
              <a:rPr lang="en-US" b="1" dirty="0">
                <a:solidFill>
                  <a:srgbClr val="0000CC"/>
                </a:solidFill>
              </a:rPr>
              <a:t>first flip flop,</a:t>
            </a:r>
            <a:r>
              <a:rPr lang="en-US" dirty="0"/>
              <a:t> i.e., </a:t>
            </a:r>
            <a:r>
              <a:rPr lang="en-US" b="1" dirty="0">
                <a:solidFill>
                  <a:srgbClr val="FF0000"/>
                </a:solidFill>
              </a:rPr>
              <a:t>FF-A </a:t>
            </a:r>
            <a:r>
              <a:rPr lang="en-US" dirty="0"/>
              <a:t>and its </a:t>
            </a:r>
            <a:r>
              <a:rPr lang="en-US" b="1" dirty="0">
                <a:solidFill>
                  <a:srgbClr val="870581"/>
                </a:solidFill>
              </a:rPr>
              <a:t>output</a:t>
            </a:r>
            <a:r>
              <a:rPr lang="en-US" b="1" dirty="0"/>
              <a:t>, i.e., </a:t>
            </a:r>
            <a:r>
              <a:rPr lang="en-US" b="1" dirty="0">
                <a:solidFill>
                  <a:srgbClr val="0000FF"/>
                </a:solidFill>
              </a:rPr>
              <a:t>is passed to clock input of the next flip flop, i.e., FF-B.</a:t>
            </a:r>
            <a:endParaRPr lang="en-US" sz="2400" b="1" dirty="0" smtClean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487362"/>
          </a:xfrm>
        </p:spPr>
        <p:txBody>
          <a:bodyPr>
            <a:noAutofit/>
          </a:bodyPr>
          <a:lstStyle/>
          <a:p>
            <a:pPr algn="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Contd..</a:t>
            </a:r>
            <a:endParaRPr lang="en-I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oun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343400"/>
            <a:ext cx="52387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96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31456</TotalTime>
  <Words>499</Words>
  <Application>Microsoft Office PowerPoint</Application>
  <PresentationFormat>On-screen Show (4:3)</PresentationFormat>
  <Paragraphs>116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Oriel</vt:lpstr>
      <vt:lpstr> UNIT-V (Counters)</vt:lpstr>
      <vt:lpstr>Contents</vt:lpstr>
      <vt:lpstr>INTRODUCTION</vt:lpstr>
      <vt:lpstr>Contd..</vt:lpstr>
      <vt:lpstr>Contd..</vt:lpstr>
      <vt:lpstr>Asynchronous Counter</vt:lpstr>
      <vt:lpstr>Contd..</vt:lpstr>
      <vt:lpstr>Contd..</vt:lpstr>
      <vt:lpstr>Contd..</vt:lpstr>
      <vt:lpstr>BCD Ripple Counter</vt:lpstr>
      <vt:lpstr>Contd..</vt:lpstr>
      <vt:lpstr>Contd..</vt:lpstr>
      <vt:lpstr>Contd..</vt:lpstr>
      <vt:lpstr>Contd..</vt:lpstr>
      <vt:lpstr>Contd..</vt:lpstr>
      <vt:lpstr>Contd..</vt:lpstr>
      <vt:lpstr>Contd..</vt:lpstr>
      <vt:lpstr>BCD Ripple Counter using J-K Flip Flop</vt:lpstr>
      <vt:lpstr>Contd..</vt:lpstr>
      <vt:lpstr>Contd..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Surekha-Vanam</dc:creator>
  <cp:lastModifiedBy>DEDEEPYA</cp:lastModifiedBy>
  <cp:revision>2342</cp:revision>
  <dcterms:created xsi:type="dcterms:W3CDTF">2013-11-07T06:07:38Z</dcterms:created>
  <dcterms:modified xsi:type="dcterms:W3CDTF">2023-11-18T04:42:01Z</dcterms:modified>
</cp:coreProperties>
</file>