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75"/>
  </p:notesMasterIdLst>
  <p:handoutMasterIdLst>
    <p:handoutMasterId r:id="rId76"/>
  </p:handoutMasterIdLst>
  <p:sldIdLst>
    <p:sldId id="256" r:id="rId2"/>
    <p:sldId id="435" r:id="rId3"/>
    <p:sldId id="436" r:id="rId4"/>
    <p:sldId id="437" r:id="rId5"/>
    <p:sldId id="438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515" r:id="rId25"/>
    <p:sldId id="516" r:id="rId26"/>
    <p:sldId id="517" r:id="rId27"/>
    <p:sldId id="518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1" r:id="rId39"/>
    <p:sldId id="512" r:id="rId40"/>
    <p:sldId id="513" r:id="rId41"/>
    <p:sldId id="514" r:id="rId42"/>
    <p:sldId id="460" r:id="rId43"/>
    <p:sldId id="461" r:id="rId44"/>
    <p:sldId id="462" r:id="rId45"/>
    <p:sldId id="464" r:id="rId46"/>
    <p:sldId id="463" r:id="rId47"/>
    <p:sldId id="465" r:id="rId48"/>
    <p:sldId id="466" r:id="rId49"/>
    <p:sldId id="467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90" r:id="rId59"/>
    <p:sldId id="491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2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0000FF"/>
    <a:srgbClr val="009900"/>
    <a:srgbClr val="C40C41"/>
    <a:srgbClr val="FF0000"/>
    <a:srgbClr val="FF0066"/>
    <a:srgbClr val="0000CC"/>
    <a:srgbClr val="990000"/>
    <a:srgbClr val="00502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0" autoAdjust="0"/>
    <p:restoredTop sz="8641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5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procus.com/frequency-modulation-and-its-application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14" y="1143000"/>
            <a:ext cx="8900886" cy="205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5400" dirty="0" smtClean="0">
                <a:solidFill>
                  <a:srgbClr val="870581"/>
                </a:solidFill>
                <a:latin typeface="Book Antiqua" pitchFamily="18" charset="0"/>
                <a:cs typeface="Arial" pitchFamily="34" charset="0"/>
              </a:rPr>
              <a:t>Counters</a:t>
            </a:r>
            <a:r>
              <a:rPr lang="en-US" sz="60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72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870581"/>
                </a:solidFill>
              </a:rPr>
              <a:t>Based on the Excitation Table, we can write </a:t>
            </a:r>
            <a:r>
              <a:rPr lang="en-US" sz="2000" b="1" u="sng" dirty="0" smtClean="0">
                <a:solidFill>
                  <a:srgbClr val="0000CC"/>
                </a:solidFill>
              </a:rPr>
              <a:t>Circuit Excitation Table.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447800"/>
            <a:ext cx="6473825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39371"/>
            <a:ext cx="2286000" cy="231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85800"/>
            <a:ext cx="8607425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09171"/>
            <a:ext cx="8302625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870581"/>
                </a:solidFill>
              </a:rPr>
              <a:t>State Diagram:</a:t>
            </a:r>
            <a:endParaRPr lang="en-US" sz="2400" b="1" u="sng" dirty="0" smtClean="0">
              <a:solidFill>
                <a:srgbClr val="87058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Bit Synchronous UP Counter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40067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2" y="609600"/>
            <a:ext cx="8295368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3400"/>
            <a:ext cx="860742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685800"/>
            <a:ext cx="837882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Bit UP-Down Binary Counter 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9" y="1524000"/>
            <a:ext cx="3633662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882134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we can take Excitation table for T- Flip Flop and find State Table </a:t>
            </a:r>
            <a:endParaRPr lang="en-IN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30" y="1524000"/>
            <a:ext cx="4095070" cy="31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1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8072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Characteristic Table</a:t>
            </a:r>
            <a:endParaRPr lang="en-IN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01033"/>
            <a:ext cx="6626225" cy="61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633662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8072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K-Map</a:t>
            </a:r>
            <a:endParaRPr lang="en-IN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762000"/>
            <a:ext cx="6092825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ynchronous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7630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Synchronous counters are different from ripple counters in that </a:t>
            </a:r>
            <a:r>
              <a:rPr lang="en-US" sz="2200" b="1" dirty="0">
                <a:solidFill>
                  <a:srgbClr val="870581"/>
                </a:solidFill>
              </a:rPr>
              <a:t>clock pulses are </a:t>
            </a:r>
            <a:r>
              <a:rPr lang="en-US" sz="2200" b="1" dirty="0" smtClean="0">
                <a:solidFill>
                  <a:srgbClr val="870581"/>
                </a:solidFill>
              </a:rPr>
              <a:t>applied to </a:t>
            </a:r>
            <a:r>
              <a:rPr lang="en-US" sz="2200" b="1" dirty="0">
                <a:solidFill>
                  <a:srgbClr val="870581"/>
                </a:solidFill>
              </a:rPr>
              <a:t>the inputs of all flip‐flops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A </a:t>
            </a:r>
            <a:r>
              <a:rPr lang="en-US" sz="2200" b="1" dirty="0">
                <a:solidFill>
                  <a:srgbClr val="0000CC"/>
                </a:solidFill>
              </a:rPr>
              <a:t>common clock triggers </a:t>
            </a:r>
            <a:r>
              <a:rPr lang="en-US" sz="2200" dirty="0"/>
              <a:t>all </a:t>
            </a:r>
            <a:r>
              <a:rPr lang="en-US" sz="2200" b="1" dirty="0">
                <a:solidFill>
                  <a:srgbClr val="990000"/>
                </a:solidFill>
              </a:rPr>
              <a:t>flip‐flops </a:t>
            </a:r>
            <a:r>
              <a:rPr lang="en-US" sz="2200" b="1" dirty="0" smtClean="0">
                <a:solidFill>
                  <a:srgbClr val="990000"/>
                </a:solidFill>
              </a:rPr>
              <a:t>simultaneously</a:t>
            </a:r>
            <a:r>
              <a:rPr lang="en-US" sz="2200" dirty="0" smtClean="0"/>
              <a:t>, rather </a:t>
            </a:r>
            <a:r>
              <a:rPr lang="en-US" sz="2200" dirty="0"/>
              <a:t>than </a:t>
            </a:r>
            <a:r>
              <a:rPr lang="en-US" sz="2200" b="1" dirty="0">
                <a:solidFill>
                  <a:srgbClr val="870581"/>
                </a:solidFill>
              </a:rPr>
              <a:t>one at a time in succession as in a ripple counter</a:t>
            </a:r>
            <a:r>
              <a:rPr lang="en-US" sz="2200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If </a:t>
            </a:r>
            <a:r>
              <a:rPr lang="en-US" sz="2200" b="1" i="1" dirty="0">
                <a:solidFill>
                  <a:srgbClr val="990000"/>
                </a:solidFill>
              </a:rPr>
              <a:t>T </a:t>
            </a:r>
            <a:r>
              <a:rPr lang="en-US" sz="2200" b="1" dirty="0">
                <a:solidFill>
                  <a:srgbClr val="990000"/>
                </a:solidFill>
              </a:rPr>
              <a:t>= 0 or </a:t>
            </a:r>
            <a:r>
              <a:rPr lang="en-US" sz="2200" b="1" i="1" dirty="0">
                <a:solidFill>
                  <a:srgbClr val="990000"/>
                </a:solidFill>
              </a:rPr>
              <a:t>J </a:t>
            </a:r>
            <a:r>
              <a:rPr lang="en-US" sz="2200" b="1" dirty="0">
                <a:solidFill>
                  <a:srgbClr val="990000"/>
                </a:solidFill>
              </a:rPr>
              <a:t>= </a:t>
            </a:r>
            <a:r>
              <a:rPr lang="en-US" sz="2200" b="1" i="1" dirty="0">
                <a:solidFill>
                  <a:srgbClr val="990000"/>
                </a:solidFill>
              </a:rPr>
              <a:t>K </a:t>
            </a:r>
            <a:r>
              <a:rPr lang="en-US" sz="2200" b="1" dirty="0">
                <a:solidFill>
                  <a:srgbClr val="990000"/>
                </a:solidFill>
              </a:rPr>
              <a:t>= 0</a:t>
            </a:r>
            <a:r>
              <a:rPr lang="en-US" sz="2200" dirty="0"/>
              <a:t>, the </a:t>
            </a:r>
            <a:r>
              <a:rPr lang="en-US" sz="2200" b="1" dirty="0">
                <a:solidFill>
                  <a:srgbClr val="0000CC"/>
                </a:solidFill>
              </a:rPr>
              <a:t>flip‐flop </a:t>
            </a:r>
            <a:r>
              <a:rPr lang="en-US" sz="2200" b="1" dirty="0" smtClean="0">
                <a:solidFill>
                  <a:srgbClr val="0000CC"/>
                </a:solidFill>
              </a:rPr>
              <a:t>does not </a:t>
            </a:r>
            <a:r>
              <a:rPr lang="en-US" sz="2200" b="1" dirty="0">
                <a:solidFill>
                  <a:srgbClr val="0000CC"/>
                </a:solidFill>
              </a:rPr>
              <a:t>change state</a:t>
            </a:r>
            <a:r>
              <a:rPr lang="en-US" sz="2200" dirty="0"/>
              <a:t>. If </a:t>
            </a:r>
            <a:r>
              <a:rPr lang="en-US" sz="2200" b="1" i="1" dirty="0">
                <a:solidFill>
                  <a:srgbClr val="FF0000"/>
                </a:solidFill>
              </a:rPr>
              <a:t>T </a:t>
            </a:r>
            <a:r>
              <a:rPr lang="en-US" sz="2200" b="1" dirty="0">
                <a:solidFill>
                  <a:srgbClr val="FF0000"/>
                </a:solidFill>
              </a:rPr>
              <a:t>= 1 or </a:t>
            </a:r>
            <a:r>
              <a:rPr lang="en-US" sz="2200" b="1" i="1" dirty="0">
                <a:solidFill>
                  <a:srgbClr val="FF0000"/>
                </a:solidFill>
              </a:rPr>
              <a:t>J </a:t>
            </a:r>
            <a:r>
              <a:rPr lang="en-US" sz="2200" b="1" dirty="0">
                <a:solidFill>
                  <a:srgbClr val="FF0000"/>
                </a:solidFill>
              </a:rPr>
              <a:t>= </a:t>
            </a:r>
            <a:r>
              <a:rPr lang="en-US" sz="2200" b="1" i="1" dirty="0">
                <a:solidFill>
                  <a:srgbClr val="FF0000"/>
                </a:solidFill>
              </a:rPr>
              <a:t>K </a:t>
            </a:r>
            <a:r>
              <a:rPr lang="en-US" sz="2200" b="1" dirty="0">
                <a:solidFill>
                  <a:srgbClr val="FF0000"/>
                </a:solidFill>
              </a:rPr>
              <a:t>= 1,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rgbClr val="870581"/>
                </a:solidFill>
              </a:rPr>
              <a:t>flip‐flop complements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87058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b="1" dirty="0" smtClean="0">
                <a:solidFill>
                  <a:srgbClr val="0000CC"/>
                </a:solidFill>
              </a:rPr>
              <a:t>disadvantage of Asynchronous Counter </a:t>
            </a:r>
            <a:r>
              <a:rPr lang="en-US" sz="2200" dirty="0" smtClean="0">
                <a:solidFill>
                  <a:schemeClr val="tx1"/>
                </a:solidFill>
              </a:rPr>
              <a:t>is </a:t>
            </a:r>
            <a:r>
              <a:rPr lang="en-US" sz="2200" b="1" dirty="0" smtClean="0">
                <a:solidFill>
                  <a:srgbClr val="009900"/>
                </a:solidFill>
              </a:rPr>
              <a:t>each Flip flop is triggered by the Previous Flip Flop. </a:t>
            </a:r>
            <a:r>
              <a:rPr lang="en-US" sz="2200" dirty="0" smtClean="0">
                <a:solidFill>
                  <a:schemeClr val="tx1"/>
                </a:solidFill>
              </a:rPr>
              <a:t>So  that the speed of operation was slow. 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8072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K-Map</a:t>
            </a:r>
            <a:endParaRPr lang="en-IN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05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718" y="609600"/>
            <a:ext cx="85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Logic Diagram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6" y="1484566"/>
            <a:ext cx="7550150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Bit UP-Down Binary Counter 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09600"/>
            <a:ext cx="8433486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7415"/>
            <a:ext cx="6092825" cy="504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160338"/>
            <a:ext cx="571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Write the Characteristic Table for J-K Flip Flop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14" y="957622"/>
            <a:ext cx="2286000" cy="231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BCD Synchronous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09600"/>
            <a:ext cx="8763000" cy="6248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BCD counter </a:t>
            </a:r>
            <a:r>
              <a:rPr lang="en-US" dirty="0"/>
              <a:t>counts in binary‐coded decimal from </a:t>
            </a:r>
            <a:r>
              <a:rPr lang="en-US" b="1" dirty="0">
                <a:solidFill>
                  <a:srgbClr val="870581"/>
                </a:solidFill>
              </a:rPr>
              <a:t>0000 to 1001 and back to </a:t>
            </a:r>
            <a:r>
              <a:rPr lang="en-US" b="1" dirty="0" smtClean="0">
                <a:solidFill>
                  <a:srgbClr val="870581"/>
                </a:solidFill>
              </a:rPr>
              <a:t>0000.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Because </a:t>
            </a:r>
            <a:r>
              <a:rPr lang="en-US" dirty="0"/>
              <a:t>of the </a:t>
            </a:r>
            <a:r>
              <a:rPr lang="en-US" b="1" dirty="0">
                <a:solidFill>
                  <a:srgbClr val="0000FF"/>
                </a:solidFill>
              </a:rPr>
              <a:t>return to 0 after a count of 9, a BCD counter does not have a </a:t>
            </a:r>
            <a:r>
              <a:rPr lang="en-US" b="1" dirty="0" smtClean="0">
                <a:solidFill>
                  <a:srgbClr val="0000FF"/>
                </a:solidFill>
              </a:rPr>
              <a:t>regular pattern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dirty="0"/>
              <a:t>unlike a straight binary count.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derive the circuit of a BCD </a:t>
            </a:r>
            <a:r>
              <a:rPr lang="en-US" dirty="0" smtClean="0"/>
              <a:t>synchronous counter</a:t>
            </a:r>
            <a:r>
              <a:rPr lang="en-US" dirty="0"/>
              <a:t>, it is necessary to go through a </a:t>
            </a:r>
            <a:r>
              <a:rPr lang="en-US" b="1" dirty="0">
                <a:solidFill>
                  <a:srgbClr val="870581"/>
                </a:solidFill>
              </a:rPr>
              <a:t>sequential circuit design procedure.</a:t>
            </a:r>
            <a:endParaRPr lang="en-US" sz="2200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Characteristic Table: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70000"/>
            <a:ext cx="4568825" cy="459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76300"/>
            <a:ext cx="3633662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70089" y="7937"/>
            <a:ext cx="8534400" cy="678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K-Map: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" y="533400"/>
            <a:ext cx="79433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80975" y="189367"/>
            <a:ext cx="8534400" cy="678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Circuit Diagram: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4196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611"/>
            <a:ext cx="1752600" cy="3357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1"/>
            <a:ext cx="822960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Binary Counter with Parallel Load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09600"/>
            <a:ext cx="8763000" cy="6248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counter with a parallel load </a:t>
            </a:r>
            <a:r>
              <a:rPr lang="en-US" dirty="0"/>
              <a:t>can be used to generate </a:t>
            </a:r>
            <a:r>
              <a:rPr lang="en-US" b="1" dirty="0">
                <a:solidFill>
                  <a:srgbClr val="0000FF"/>
                </a:solidFill>
              </a:rPr>
              <a:t>any desired count </a:t>
            </a:r>
            <a:r>
              <a:rPr lang="en-US" b="1" dirty="0" smtClean="0">
                <a:solidFill>
                  <a:srgbClr val="0000FF"/>
                </a:solidFill>
              </a:rPr>
              <a:t>sequence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Counters employed in digital systems quite often require a </a:t>
            </a:r>
            <a:r>
              <a:rPr lang="en-US" b="1" dirty="0">
                <a:solidFill>
                  <a:srgbClr val="0000FF"/>
                </a:solidFill>
              </a:rPr>
              <a:t>parallel‐load capability </a:t>
            </a:r>
            <a:r>
              <a:rPr lang="en-US" dirty="0"/>
              <a:t>for </a:t>
            </a:r>
            <a:r>
              <a:rPr lang="en-US" b="1" dirty="0">
                <a:solidFill>
                  <a:srgbClr val="870581"/>
                </a:solidFill>
              </a:rPr>
              <a:t>transferring an initial binary number into the counter prior to </a:t>
            </a:r>
            <a:r>
              <a:rPr lang="en-US" b="1" dirty="0" smtClean="0">
                <a:solidFill>
                  <a:srgbClr val="870581"/>
                </a:solidFill>
              </a:rPr>
              <a:t>the </a:t>
            </a:r>
            <a:r>
              <a:rPr lang="en-US" b="1" dirty="0">
                <a:solidFill>
                  <a:srgbClr val="870581"/>
                </a:solidFill>
              </a:rPr>
              <a:t>count operation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given figure shows the </a:t>
            </a:r>
            <a:r>
              <a:rPr lang="en-US" b="1" dirty="0">
                <a:solidFill>
                  <a:srgbClr val="FF0000"/>
                </a:solidFill>
              </a:rPr>
              <a:t>top‐level block diagram symbol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the logic diagram </a:t>
            </a:r>
            <a:r>
              <a:rPr lang="en-US" dirty="0"/>
              <a:t>of a </a:t>
            </a:r>
            <a:r>
              <a:rPr lang="en-US" b="1" dirty="0" smtClean="0">
                <a:solidFill>
                  <a:srgbClr val="009900"/>
                </a:solidFill>
              </a:rPr>
              <a:t>four‐bit register </a:t>
            </a:r>
            <a:r>
              <a:rPr lang="en-US" b="1" dirty="0">
                <a:solidFill>
                  <a:srgbClr val="009900"/>
                </a:solidFill>
              </a:rPr>
              <a:t>that has a parallel load capability and can operate as a counter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1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When </a:t>
            </a:r>
            <a:r>
              <a:rPr lang="en-US" b="1" dirty="0">
                <a:solidFill>
                  <a:srgbClr val="FF0000"/>
                </a:solidFill>
              </a:rPr>
              <a:t>equal to 1</a:t>
            </a:r>
            <a:r>
              <a:rPr lang="en-US" dirty="0"/>
              <a:t>, the </a:t>
            </a:r>
            <a:r>
              <a:rPr lang="en-US" b="1" dirty="0">
                <a:solidFill>
                  <a:srgbClr val="0000FF"/>
                </a:solidFill>
              </a:rPr>
              <a:t>input load control disables the count operation</a:t>
            </a:r>
            <a:r>
              <a:rPr lang="en-US" dirty="0"/>
              <a:t> and </a:t>
            </a:r>
            <a:r>
              <a:rPr lang="en-US" b="1" dirty="0">
                <a:solidFill>
                  <a:srgbClr val="870581"/>
                </a:solidFill>
              </a:rPr>
              <a:t>causes a transfer of data from the four data inputs into the four flip‐flops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both </a:t>
            </a:r>
            <a:r>
              <a:rPr lang="en-US" b="1" dirty="0">
                <a:solidFill>
                  <a:srgbClr val="FF0000"/>
                </a:solidFill>
              </a:rPr>
              <a:t>control inputs are 0, </a:t>
            </a:r>
            <a:r>
              <a:rPr lang="en-US" b="1" dirty="0">
                <a:solidFill>
                  <a:srgbClr val="0000FF"/>
                </a:solidFill>
              </a:rPr>
              <a:t>clock pulses do not change </a:t>
            </a:r>
            <a:r>
              <a:rPr lang="en-US" dirty="0"/>
              <a:t>the state of the register.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191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8" y="3810000"/>
            <a:ext cx="387667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To overcome this difficulty the </a:t>
            </a:r>
            <a:r>
              <a:rPr lang="en-US" b="1" dirty="0" smtClean="0">
                <a:solidFill>
                  <a:srgbClr val="0000FF"/>
                </a:solidFill>
              </a:rPr>
              <a:t>parallel Flip-flops or Synchronous Flip-flops was designed.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870581"/>
                </a:solidFill>
              </a:rPr>
              <a:t>Below is a diagram </a:t>
            </a:r>
            <a:r>
              <a:rPr lang="en-US" dirty="0"/>
              <a:t>of the 2-bit </a:t>
            </a:r>
            <a:r>
              <a:rPr lang="en-US" b="1" dirty="0"/>
              <a:t>S</a:t>
            </a:r>
            <a:r>
              <a:rPr lang="en-US" b="1" dirty="0" smtClean="0"/>
              <a:t>ynchronous </a:t>
            </a:r>
            <a:r>
              <a:rPr lang="en-US" b="1" dirty="0"/>
              <a:t>counter</a:t>
            </a:r>
            <a:r>
              <a:rPr lang="en-US" dirty="0"/>
              <a:t> in which we used </a:t>
            </a:r>
            <a:r>
              <a:rPr lang="en-US" b="1" dirty="0">
                <a:solidFill>
                  <a:srgbClr val="990000"/>
                </a:solidFill>
              </a:rPr>
              <a:t>two </a:t>
            </a:r>
            <a:r>
              <a:rPr lang="en-US" b="1" dirty="0" smtClean="0">
                <a:solidFill>
                  <a:srgbClr val="990000"/>
                </a:solidFill>
              </a:rPr>
              <a:t>J-K </a:t>
            </a:r>
            <a:r>
              <a:rPr lang="en-US" b="1" dirty="0">
                <a:solidFill>
                  <a:srgbClr val="990000"/>
                </a:solidFill>
              </a:rPr>
              <a:t>flip-flops</a:t>
            </a:r>
            <a:r>
              <a:rPr lang="en-US" dirty="0"/>
              <a:t>.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How to Design Synchronous Counter 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858000" cy="28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Diagram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934200" cy="5958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934199" cy="5450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166101"/>
            <a:ext cx="86818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Clear=0</a:t>
            </a:r>
            <a:r>
              <a:rPr lang="en-US" b="1" dirty="0" smtClean="0"/>
              <a:t>, </a:t>
            </a:r>
            <a:r>
              <a:rPr lang="en-US" b="1" dirty="0"/>
              <a:t>The </a:t>
            </a:r>
            <a:r>
              <a:rPr lang="en-US" b="1" i="1" dirty="0"/>
              <a:t>Clear </a:t>
            </a:r>
            <a:r>
              <a:rPr lang="en-US" b="1" dirty="0">
                <a:solidFill>
                  <a:srgbClr val="0000FF"/>
                </a:solidFill>
              </a:rPr>
              <a:t>input is </a:t>
            </a:r>
            <a:r>
              <a:rPr lang="en-US" b="1" dirty="0" smtClean="0">
                <a:solidFill>
                  <a:srgbClr val="0000FF"/>
                </a:solidFill>
              </a:rPr>
              <a:t>asynchronous </a:t>
            </a:r>
            <a:r>
              <a:rPr lang="en-US" b="1" dirty="0" smtClean="0"/>
              <a:t>and</a:t>
            </a:r>
            <a:r>
              <a:rPr lang="en-US" b="1" dirty="0"/>
              <a:t>, when equal to </a:t>
            </a:r>
            <a:r>
              <a:rPr lang="en-US" b="1" dirty="0" smtClean="0"/>
              <a:t>0, causes the counter </a:t>
            </a:r>
            <a:r>
              <a:rPr lang="en-US" b="1" dirty="0"/>
              <a:t>to be cleared regardless of </a:t>
            </a:r>
            <a:r>
              <a:rPr lang="en-US" b="1" dirty="0" smtClean="0"/>
              <a:t>the presence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/>
              <a:t>clock pulses or other </a:t>
            </a:r>
            <a:r>
              <a:rPr lang="en-US" b="1" dirty="0" smtClean="0"/>
              <a:t>inputs.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1804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Clear=1</a:t>
            </a:r>
            <a:r>
              <a:rPr lang="en-US" b="1" dirty="0" smtClean="0"/>
              <a:t>, all flip flops is given as 1, and flip flops inputs are dependent on the clock. 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5856742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Load=1</a:t>
            </a:r>
            <a:endParaRPr lang="en-I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682"/>
            <a:ext cx="6172200" cy="6423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Load=1, 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2937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Load=1, </a:t>
            </a:r>
            <a:r>
              <a:rPr lang="en-US" b="1" dirty="0" smtClean="0">
                <a:solidFill>
                  <a:srgbClr val="FF0000"/>
                </a:solidFill>
              </a:rPr>
              <a:t>for eg: </a:t>
            </a:r>
            <a:r>
              <a:rPr lang="en-US" b="1" dirty="0" smtClean="0">
                <a:solidFill>
                  <a:srgbClr val="870581"/>
                </a:solidFill>
              </a:rPr>
              <a:t>input : 1001</a:t>
            </a:r>
            <a:r>
              <a:rPr lang="en-US" b="1" dirty="0" smtClean="0">
                <a:solidFill>
                  <a:srgbClr val="FF0000"/>
                </a:solidFill>
              </a:rPr>
              <a:t>, when first </a:t>
            </a:r>
            <a:r>
              <a:rPr lang="en-US" b="1" dirty="0" smtClean="0">
                <a:solidFill>
                  <a:srgbClr val="870581"/>
                </a:solidFill>
              </a:rPr>
              <a:t>input I0</a:t>
            </a:r>
            <a:r>
              <a:rPr lang="en-US" b="1" dirty="0" smtClean="0">
                <a:solidFill>
                  <a:srgbClr val="FF0000"/>
                </a:solidFill>
              </a:rPr>
              <a:t>, then out put is </a:t>
            </a:r>
            <a:r>
              <a:rPr lang="en-US" b="1" dirty="0" smtClean="0">
                <a:solidFill>
                  <a:srgbClr val="009900"/>
                </a:solidFill>
              </a:rPr>
              <a:t>“SET”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2636"/>
            <a:ext cx="6477000" cy="593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Load=1, </a:t>
            </a:r>
            <a:r>
              <a:rPr lang="en-US" b="1" dirty="0" smtClean="0">
                <a:solidFill>
                  <a:srgbClr val="FF0000"/>
                </a:solidFill>
              </a:rPr>
              <a:t>for eg: </a:t>
            </a:r>
            <a:r>
              <a:rPr lang="en-US" b="1" dirty="0" smtClean="0">
                <a:solidFill>
                  <a:srgbClr val="870581"/>
                </a:solidFill>
              </a:rPr>
              <a:t>input : 1001</a:t>
            </a:r>
            <a:r>
              <a:rPr lang="en-US" b="1" dirty="0" smtClean="0">
                <a:solidFill>
                  <a:srgbClr val="FF0000"/>
                </a:solidFill>
              </a:rPr>
              <a:t>, when first </a:t>
            </a:r>
            <a:r>
              <a:rPr lang="en-US" b="1" dirty="0" smtClean="0">
                <a:solidFill>
                  <a:srgbClr val="870581"/>
                </a:solidFill>
              </a:rPr>
              <a:t>input I1</a:t>
            </a:r>
            <a:r>
              <a:rPr lang="en-US" b="1" dirty="0" smtClean="0">
                <a:solidFill>
                  <a:srgbClr val="FF0000"/>
                </a:solidFill>
              </a:rPr>
              <a:t>, then out put is </a:t>
            </a:r>
            <a:r>
              <a:rPr lang="en-US" b="1" dirty="0" smtClean="0">
                <a:solidFill>
                  <a:srgbClr val="009900"/>
                </a:solidFill>
              </a:rPr>
              <a:t>“RESET”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7228"/>
            <a:ext cx="63246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0000FF"/>
                </a:solidFill>
              </a:rPr>
              <a:t>Load=1, </a:t>
            </a:r>
            <a:r>
              <a:rPr lang="en-US" b="1" dirty="0" smtClean="0">
                <a:solidFill>
                  <a:srgbClr val="FF0000"/>
                </a:solidFill>
              </a:rPr>
              <a:t>for eg: </a:t>
            </a:r>
            <a:r>
              <a:rPr lang="en-US" b="1" dirty="0" smtClean="0">
                <a:solidFill>
                  <a:srgbClr val="870581"/>
                </a:solidFill>
              </a:rPr>
              <a:t>input : 1001</a:t>
            </a:r>
            <a:r>
              <a:rPr lang="en-US" b="1" dirty="0" smtClean="0">
                <a:solidFill>
                  <a:srgbClr val="FF0000"/>
                </a:solidFill>
              </a:rPr>
              <a:t>, when first </a:t>
            </a:r>
            <a:r>
              <a:rPr lang="en-US" b="1" dirty="0" smtClean="0">
                <a:solidFill>
                  <a:srgbClr val="870581"/>
                </a:solidFill>
              </a:rPr>
              <a:t>input I2,I3</a:t>
            </a:r>
            <a:r>
              <a:rPr lang="en-US" b="1" dirty="0" smtClean="0">
                <a:solidFill>
                  <a:srgbClr val="FF0000"/>
                </a:solidFill>
              </a:rPr>
              <a:t>, then out put is </a:t>
            </a:r>
            <a:r>
              <a:rPr lang="en-US" b="1" dirty="0" smtClean="0">
                <a:solidFill>
                  <a:srgbClr val="009900"/>
                </a:solidFill>
              </a:rPr>
              <a:t>“SET”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009900"/>
                </a:solidFill>
              </a:rPr>
              <a:t>“RESET”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38133"/>
            <a:ext cx="5562600" cy="5438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 </a:t>
            </a:r>
            <a:r>
              <a:rPr lang="en-US" b="1" dirty="0" smtClean="0">
                <a:solidFill>
                  <a:srgbClr val="0000FF"/>
                </a:solidFill>
              </a:rPr>
              <a:t>Load=0, 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8674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 </a:t>
            </a:r>
            <a:r>
              <a:rPr lang="en-US" b="1" dirty="0" smtClean="0">
                <a:solidFill>
                  <a:srgbClr val="FF0000"/>
                </a:solidFill>
              </a:rPr>
              <a:t>Count = 1, </a:t>
            </a:r>
            <a:r>
              <a:rPr lang="en-US" b="1" dirty="0" smtClean="0">
                <a:solidFill>
                  <a:srgbClr val="0000FF"/>
                </a:solidFill>
              </a:rPr>
              <a:t>Load=0, 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1722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870581"/>
                </a:solidFill>
              </a:rPr>
              <a:t>Excitation Table for J-K Flip Flop</a:t>
            </a:r>
            <a:r>
              <a:rPr lang="en-US" sz="2400" b="1" u="sng" dirty="0" smtClean="0">
                <a:solidFill>
                  <a:srgbClr val="87058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" y="1346200"/>
            <a:ext cx="746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2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 </a:t>
            </a:r>
            <a:r>
              <a:rPr lang="en-US" b="1" dirty="0" smtClean="0">
                <a:solidFill>
                  <a:srgbClr val="FF0000"/>
                </a:solidFill>
              </a:rPr>
              <a:t>Count = 1, </a:t>
            </a:r>
            <a:r>
              <a:rPr lang="en-US" b="1" dirty="0" smtClean="0">
                <a:solidFill>
                  <a:srgbClr val="0000FF"/>
                </a:solidFill>
              </a:rPr>
              <a:t>Load=0, 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1722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55575" y="166101"/>
            <a:ext cx="8681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When  </a:t>
            </a:r>
            <a:r>
              <a:rPr lang="en-US" b="1" dirty="0" smtClean="0">
                <a:solidFill>
                  <a:srgbClr val="FF0000"/>
                </a:solidFill>
              </a:rPr>
              <a:t>Count = 0, </a:t>
            </a:r>
            <a:r>
              <a:rPr lang="en-US" b="1" dirty="0" smtClean="0">
                <a:solidFill>
                  <a:srgbClr val="0000FF"/>
                </a:solidFill>
              </a:rPr>
              <a:t>Load=0, </a:t>
            </a:r>
            <a:endParaRPr lang="en-IN" b="1" dirty="0">
              <a:solidFill>
                <a:srgbClr val="00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73932"/>
            <a:ext cx="6139543" cy="6031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Other Counters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7630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Counters can be designed to generate any </a:t>
            </a:r>
            <a:r>
              <a:rPr lang="en-US" b="1" dirty="0">
                <a:solidFill>
                  <a:srgbClr val="0000CC"/>
                </a:solidFill>
              </a:rPr>
              <a:t>desired sequence of states.</a:t>
            </a:r>
            <a:r>
              <a:rPr lang="en-US" dirty="0"/>
              <a:t> A </a:t>
            </a:r>
            <a:r>
              <a:rPr lang="en-US" b="1" dirty="0">
                <a:solidFill>
                  <a:srgbClr val="870581"/>
                </a:solidFill>
              </a:rPr>
              <a:t>divide‐by‐ </a:t>
            </a:r>
            <a:r>
              <a:rPr lang="en-US" b="1" i="1" dirty="0" smtClean="0">
                <a:solidFill>
                  <a:srgbClr val="870581"/>
                </a:solidFill>
              </a:rPr>
              <a:t>N </a:t>
            </a:r>
            <a:r>
              <a:rPr lang="en-US" b="1" dirty="0" smtClean="0">
                <a:solidFill>
                  <a:srgbClr val="870581"/>
                </a:solidFill>
              </a:rPr>
              <a:t>counter </a:t>
            </a:r>
            <a:r>
              <a:rPr lang="en-US" dirty="0"/>
              <a:t>(also known as a modulo‐ </a:t>
            </a:r>
            <a:r>
              <a:rPr lang="en-US" i="1" dirty="0"/>
              <a:t>N </a:t>
            </a:r>
            <a:r>
              <a:rPr lang="en-US" dirty="0"/>
              <a:t>counter) is a counter that goes through a </a:t>
            </a:r>
            <a:r>
              <a:rPr lang="en-US" b="1" dirty="0" smtClean="0">
                <a:solidFill>
                  <a:srgbClr val="FF0000"/>
                </a:solidFill>
              </a:rPr>
              <a:t>repeated sequence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i="1" dirty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</a:rPr>
              <a:t>states.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Counters </a:t>
            </a:r>
            <a:r>
              <a:rPr lang="en-US" dirty="0"/>
              <a:t>are used to generate </a:t>
            </a:r>
            <a:r>
              <a:rPr lang="en-US" b="1" dirty="0">
                <a:solidFill>
                  <a:srgbClr val="0000CC"/>
                </a:solidFill>
              </a:rPr>
              <a:t>timing signals </a:t>
            </a:r>
            <a:r>
              <a:rPr lang="en-US" dirty="0"/>
              <a:t>to </a:t>
            </a:r>
            <a:r>
              <a:rPr lang="en-US" b="1" dirty="0">
                <a:solidFill>
                  <a:srgbClr val="870581"/>
                </a:solidFill>
              </a:rPr>
              <a:t>control the </a:t>
            </a:r>
            <a:r>
              <a:rPr lang="en-US" b="1" dirty="0" smtClean="0">
                <a:solidFill>
                  <a:srgbClr val="870581"/>
                </a:solidFill>
              </a:rPr>
              <a:t>sequence of </a:t>
            </a:r>
            <a:r>
              <a:rPr lang="en-US" b="1" dirty="0">
                <a:solidFill>
                  <a:srgbClr val="870581"/>
                </a:solidFill>
              </a:rPr>
              <a:t>operations</a:t>
            </a:r>
            <a:r>
              <a:rPr lang="en-US" dirty="0"/>
              <a:t> in a digital system.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Counters </a:t>
            </a:r>
            <a:r>
              <a:rPr lang="en-US" dirty="0"/>
              <a:t>can also be constructed by means of </a:t>
            </a:r>
            <a:r>
              <a:rPr lang="en-US" b="1" dirty="0" smtClean="0">
                <a:solidFill>
                  <a:srgbClr val="FF0066"/>
                </a:solidFill>
              </a:rPr>
              <a:t>shift registers.</a:t>
            </a:r>
          </a:p>
        </p:txBody>
      </p:sp>
    </p:spTree>
    <p:extLst>
      <p:ext uri="{BB962C8B-B14F-4D97-AF65-F5344CB8AC3E}">
        <p14:creationId xmlns:p14="http://schemas.microsoft.com/office/powerpoint/2010/main" val="11998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Here, we </a:t>
            </a:r>
            <a:r>
              <a:rPr lang="en-US" dirty="0"/>
              <a:t>present a few examples of </a:t>
            </a:r>
            <a:r>
              <a:rPr lang="en-US" b="1" dirty="0" smtClean="0">
                <a:solidFill>
                  <a:srgbClr val="FF0066"/>
                </a:solidFill>
              </a:rPr>
              <a:t>non binary counters</a:t>
            </a:r>
            <a:r>
              <a:rPr lang="en-US" dirty="0" smtClean="0"/>
              <a:t>. Those are: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Ring Counter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Johnson Counter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RING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6106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It is the Application of </a:t>
            </a:r>
            <a:r>
              <a:rPr lang="en-US" b="1" dirty="0">
                <a:solidFill>
                  <a:srgbClr val="C40C41"/>
                </a:solidFill>
              </a:rPr>
              <a:t>Shift Register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A </a:t>
            </a:r>
            <a:r>
              <a:rPr lang="en-US" b="1" dirty="0"/>
              <a:t>ring counter</a:t>
            </a:r>
            <a:r>
              <a:rPr lang="en-US" dirty="0"/>
              <a:t> is a special type of application of the </a:t>
            </a:r>
            <a:r>
              <a:rPr lang="en-US" b="1" dirty="0">
                <a:solidFill>
                  <a:srgbClr val="FF0066"/>
                </a:solidFill>
              </a:rPr>
              <a:t>Serial IN Serial OUT Shift register. </a:t>
            </a:r>
            <a:endParaRPr lang="en-US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only difference between the </a:t>
            </a:r>
            <a:r>
              <a:rPr lang="en-US" b="1" dirty="0">
                <a:solidFill>
                  <a:srgbClr val="C40C41"/>
                </a:solidFill>
              </a:rPr>
              <a:t>shift register and the ring counter </a:t>
            </a:r>
            <a:r>
              <a:rPr lang="en-US" dirty="0"/>
              <a:t>is that the </a:t>
            </a:r>
            <a:r>
              <a:rPr lang="en-US" b="1" dirty="0">
                <a:solidFill>
                  <a:srgbClr val="0000CC"/>
                </a:solidFill>
              </a:rPr>
              <a:t>last flip flop outcome is taken as the output in the shift register. </a:t>
            </a:r>
            <a:endParaRPr lang="en-US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in the </a:t>
            </a:r>
            <a:r>
              <a:rPr lang="en-US" b="1" dirty="0">
                <a:solidFill>
                  <a:srgbClr val="FF0066"/>
                </a:solidFill>
              </a:rPr>
              <a:t>ring counter</a:t>
            </a:r>
            <a:r>
              <a:rPr lang="en-US" dirty="0"/>
              <a:t>, this </a:t>
            </a:r>
            <a:r>
              <a:rPr lang="en-US" b="1" dirty="0">
                <a:solidFill>
                  <a:srgbClr val="009900"/>
                </a:solidFill>
              </a:rPr>
              <a:t>outcome is passed to the first flip flop as an input.</a:t>
            </a:r>
            <a:r>
              <a:rPr lang="en-US" dirty="0"/>
              <a:t> All of the remaining things in the ring counter are the same as the shift register.</a:t>
            </a:r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6106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i="1" dirty="0"/>
              <a:t>ring counter </a:t>
            </a:r>
            <a:r>
              <a:rPr lang="en-US" dirty="0"/>
              <a:t>is a </a:t>
            </a:r>
            <a:r>
              <a:rPr lang="en-US" b="1" dirty="0">
                <a:solidFill>
                  <a:srgbClr val="FF0000"/>
                </a:solidFill>
              </a:rPr>
              <a:t>circular </a:t>
            </a:r>
            <a:r>
              <a:rPr lang="en-US" b="1" dirty="0" smtClean="0">
                <a:solidFill>
                  <a:srgbClr val="FF0000"/>
                </a:solidFill>
              </a:rPr>
              <a:t>shift register </a:t>
            </a:r>
            <a:r>
              <a:rPr lang="en-US" b="1" dirty="0">
                <a:solidFill>
                  <a:srgbClr val="870581"/>
                </a:solidFill>
              </a:rPr>
              <a:t>with only one flip‐flop</a:t>
            </a:r>
            <a:r>
              <a:rPr lang="en-US" dirty="0"/>
              <a:t> being set </a:t>
            </a:r>
            <a:r>
              <a:rPr lang="en-US" b="1" dirty="0">
                <a:solidFill>
                  <a:srgbClr val="0000CC"/>
                </a:solidFill>
              </a:rPr>
              <a:t>at any particular time</a:t>
            </a:r>
            <a:r>
              <a:rPr lang="en-US" dirty="0"/>
              <a:t>; all others are cleared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Here the </a:t>
            </a:r>
            <a:r>
              <a:rPr lang="en-US" b="1" dirty="0" smtClean="0">
                <a:solidFill>
                  <a:srgbClr val="0000CC"/>
                </a:solidFill>
              </a:rPr>
              <a:t>output of the last Flip flop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b="1" dirty="0" smtClean="0">
                <a:solidFill>
                  <a:schemeClr val="tx1"/>
                </a:solidFill>
              </a:rPr>
              <a:t>connected to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870581"/>
                </a:solidFill>
              </a:rPr>
              <a:t>input of First Flip Flop.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87058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Now we can show the </a:t>
            </a:r>
            <a:r>
              <a:rPr lang="en-US" b="1" dirty="0" smtClean="0">
                <a:solidFill>
                  <a:srgbClr val="C40C41"/>
                </a:solidFill>
              </a:rPr>
              <a:t>Ring Counter </a:t>
            </a:r>
            <a:r>
              <a:rPr lang="en-US" dirty="0" smtClean="0">
                <a:solidFill>
                  <a:schemeClr val="tx1"/>
                </a:solidFill>
              </a:rPr>
              <a:t>by using </a:t>
            </a:r>
            <a:r>
              <a:rPr lang="en-US" b="1" dirty="0" smtClean="0">
                <a:solidFill>
                  <a:srgbClr val="7030A0"/>
                </a:solidFill>
              </a:rPr>
              <a:t>D- Flip Flop.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b="1" dirty="0"/>
              <a:t>ring counter</a:t>
            </a:r>
            <a:r>
              <a:rPr lang="en-US" dirty="0"/>
              <a:t> of </a:t>
            </a:r>
            <a:r>
              <a:rPr lang="en-US" b="1" dirty="0">
                <a:solidFill>
                  <a:srgbClr val="7030A0"/>
                </a:solidFill>
              </a:rPr>
              <a:t>n-bits has only n valid states </a:t>
            </a:r>
            <a:r>
              <a:rPr lang="en-US" dirty="0"/>
              <a:t>instead of 2</a:t>
            </a:r>
            <a:r>
              <a:rPr lang="en-US" baseline="30000" dirty="0"/>
              <a:t>n</a:t>
            </a:r>
            <a:r>
              <a:rPr lang="en-US" b="1" dirty="0">
                <a:solidFill>
                  <a:srgbClr val="990000"/>
                </a:solidFill>
              </a:rPr>
              <a:t>  states.</a:t>
            </a:r>
            <a:endParaRPr lang="en-US" baseline="30000" dirty="0"/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15000"/>
            <a:ext cx="48768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Here , first we can take </a:t>
            </a:r>
            <a:r>
              <a:rPr lang="en-US" b="1" dirty="0" smtClean="0">
                <a:solidFill>
                  <a:srgbClr val="7030A0"/>
                </a:solidFill>
              </a:rPr>
              <a:t>4 D- Flip Flops </a:t>
            </a:r>
            <a:r>
              <a:rPr lang="en-US" dirty="0" smtClean="0"/>
              <a:t>, all have the </a:t>
            </a:r>
            <a:r>
              <a:rPr lang="en-US" b="1" dirty="0" smtClean="0">
                <a:solidFill>
                  <a:srgbClr val="C40C41"/>
                </a:solidFill>
              </a:rPr>
              <a:t>same Clock Signal</a:t>
            </a:r>
            <a:r>
              <a:rPr lang="en-US" dirty="0" smtClean="0"/>
              <a:t>. Because Here we can follow the </a:t>
            </a:r>
            <a:r>
              <a:rPr lang="en-US" b="1" dirty="0" smtClean="0">
                <a:solidFill>
                  <a:srgbClr val="FF0066"/>
                </a:solidFill>
              </a:rPr>
              <a:t>Synchronous Counter.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47257"/>
            <a:ext cx="6400800" cy="272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9900"/>
                </a:solidFill>
              </a:rPr>
              <a:t>output of last Flip Flop </a:t>
            </a:r>
            <a:r>
              <a:rPr lang="en-US" dirty="0" smtClean="0"/>
              <a:t>is connected to </a:t>
            </a:r>
            <a:r>
              <a:rPr lang="en-US" b="1" dirty="0" smtClean="0">
                <a:solidFill>
                  <a:srgbClr val="C40C41"/>
                </a:solidFill>
              </a:rPr>
              <a:t>input of First Flip Flop.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8895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Here, in Ring Counter we can use </a:t>
            </a:r>
            <a:r>
              <a:rPr lang="en-US" dirty="0"/>
              <a:t>The </a:t>
            </a:r>
            <a:r>
              <a:rPr lang="en-US" b="1" dirty="0">
                <a:solidFill>
                  <a:srgbClr val="C40C41"/>
                </a:solidFill>
              </a:rPr>
              <a:t>Overriding input(ORI)</a:t>
            </a:r>
            <a:r>
              <a:rPr lang="en-US" dirty="0"/>
              <a:t> is used to design this circuit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Overriding input is used as </a:t>
            </a:r>
            <a:r>
              <a:rPr lang="en-US" b="1" dirty="0">
                <a:solidFill>
                  <a:srgbClr val="0000FF"/>
                </a:solidFill>
              </a:rPr>
              <a:t>clear</a:t>
            </a:r>
            <a:r>
              <a:rPr lang="en-US" dirty="0">
                <a:solidFill>
                  <a:srgbClr val="0000FF"/>
                </a:solidFill>
              </a:rPr>
              <a:t> and </a:t>
            </a:r>
            <a:r>
              <a:rPr lang="en-US" b="1" dirty="0">
                <a:solidFill>
                  <a:srgbClr val="0000FF"/>
                </a:solidFill>
              </a:rPr>
              <a:t>pre-set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C40C4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50" name="Picture 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311400"/>
            <a:ext cx="70675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12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Here the </a:t>
            </a:r>
            <a:r>
              <a:rPr lang="en-US" b="1" dirty="0">
                <a:solidFill>
                  <a:srgbClr val="0000FF"/>
                </a:solidFill>
              </a:rPr>
              <a:t>preset (P) pin </a:t>
            </a:r>
            <a:r>
              <a:rPr lang="en-US" dirty="0"/>
              <a:t>is meant to </a:t>
            </a:r>
            <a:r>
              <a:rPr lang="en-US" b="1" dirty="0">
                <a:solidFill>
                  <a:srgbClr val="870581"/>
                </a:solidFill>
              </a:rPr>
              <a:t>initialize the counter by loading a certain bit-pattern </a:t>
            </a:r>
            <a:r>
              <a:rPr lang="en-US" dirty="0"/>
              <a:t>into it,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while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clear (C) pin </a:t>
            </a:r>
            <a:r>
              <a:rPr lang="en-US" dirty="0"/>
              <a:t>is meant to </a:t>
            </a:r>
            <a:r>
              <a:rPr lang="en-US" b="1" dirty="0">
                <a:solidFill>
                  <a:srgbClr val="C40C41"/>
                </a:solidFill>
              </a:rPr>
              <a:t>clear all the flip-flops in the chain. </a:t>
            </a:r>
            <a:endParaRPr lang="en-US" b="1" dirty="0" smtClean="0">
              <a:solidFill>
                <a:srgbClr val="C40C4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Usually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ring counters </a:t>
            </a:r>
            <a:r>
              <a:rPr lang="en-US" dirty="0"/>
              <a:t>are loaded with a pattern </a:t>
            </a:r>
            <a:r>
              <a:rPr lang="en-US" dirty="0" smtClean="0"/>
              <a:t>where in </a:t>
            </a:r>
            <a:r>
              <a:rPr lang="en-US" b="1" dirty="0">
                <a:solidFill>
                  <a:srgbClr val="870581"/>
                </a:solidFill>
              </a:rPr>
              <a:t>all are zeros while a single bit will be one</a:t>
            </a:r>
            <a:r>
              <a:rPr lang="en-US" dirty="0"/>
              <a:t>, for which, the ring counters are also called </a:t>
            </a:r>
            <a:r>
              <a:rPr lang="en-US" b="1" dirty="0">
                <a:solidFill>
                  <a:srgbClr val="FF0000"/>
                </a:solidFill>
              </a:rPr>
              <a:t>one-hot </a:t>
            </a:r>
            <a:r>
              <a:rPr lang="en-US" b="1" dirty="0" smtClean="0">
                <a:solidFill>
                  <a:srgbClr val="FF0000"/>
                </a:solidFill>
              </a:rPr>
              <a:t>counters.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870581"/>
                </a:solidFill>
              </a:rPr>
              <a:t>For example</a:t>
            </a:r>
            <a:r>
              <a:rPr lang="en-US" dirty="0"/>
              <a:t>, a 4-bit ring counter will be loaded with a </a:t>
            </a:r>
            <a:r>
              <a:rPr lang="en-US" b="1" dirty="0">
                <a:solidFill>
                  <a:srgbClr val="009900"/>
                </a:solidFill>
              </a:rPr>
              <a:t>bit pattern of 0001.</a:t>
            </a:r>
            <a:endParaRPr lang="en-US" b="1" dirty="0" smtClean="0">
              <a:solidFill>
                <a:srgbClr val="00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870581"/>
                </a:solidFill>
              </a:rPr>
              <a:t>Based on the Excitation Table, we can write </a:t>
            </a:r>
            <a:r>
              <a:rPr lang="en-US" sz="2000" b="1" u="sng" dirty="0" smtClean="0">
                <a:solidFill>
                  <a:srgbClr val="FF0000"/>
                </a:solidFill>
              </a:rPr>
              <a:t>State Diagram</a:t>
            </a:r>
            <a:r>
              <a:rPr lang="en-US" sz="2000" b="1" u="sng" dirty="0" smtClean="0">
                <a:solidFill>
                  <a:srgbClr val="870581"/>
                </a:solidFill>
              </a:rPr>
              <a:t> and </a:t>
            </a:r>
            <a:r>
              <a:rPr lang="en-US" sz="2000" b="1" u="sng" dirty="0" smtClean="0">
                <a:solidFill>
                  <a:srgbClr val="0000CC"/>
                </a:solidFill>
              </a:rPr>
              <a:t>Circuit Excitation Table.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04950"/>
            <a:ext cx="8226425" cy="520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870581"/>
                </a:solidFill>
              </a:rPr>
              <a:t>output is 1 </a:t>
            </a:r>
            <a:r>
              <a:rPr lang="en-US" dirty="0"/>
              <a:t>when the </a:t>
            </a:r>
            <a:r>
              <a:rPr lang="en-US" b="1" dirty="0">
                <a:solidFill>
                  <a:srgbClr val="FF0000"/>
                </a:solidFill>
              </a:rPr>
              <a:t>pre-set set to 0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output is 0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9900"/>
                </a:solidFill>
              </a:rPr>
              <a:t>clear set to 0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Both </a:t>
            </a:r>
            <a:r>
              <a:rPr lang="en-US" b="1" dirty="0">
                <a:solidFill>
                  <a:srgbClr val="870581"/>
                </a:solidFill>
              </a:rPr>
              <a:t>PR and CLR always work in value 0 </a:t>
            </a:r>
            <a:r>
              <a:rPr lang="en-US" dirty="0"/>
              <a:t>because they are </a:t>
            </a:r>
            <a:r>
              <a:rPr lang="en-US" b="1" dirty="0">
                <a:solidFill>
                  <a:srgbClr val="0000FF"/>
                </a:solidFill>
              </a:rPr>
              <a:t>active low signals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57" y="3439885"/>
            <a:ext cx="1981200" cy="97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</a:rPr>
              <a:t>Working Procedure: </a:t>
            </a:r>
            <a:r>
              <a:rPr lang="en-US" dirty="0"/>
              <a:t>The </a:t>
            </a:r>
            <a:r>
              <a:rPr lang="en-US" b="1" dirty="0">
                <a:solidFill>
                  <a:srgbClr val="0000FF"/>
                </a:solidFill>
              </a:rPr>
              <a:t>ORI input is passed to the PR input</a:t>
            </a:r>
            <a:r>
              <a:rPr lang="en-US" dirty="0"/>
              <a:t> of the </a:t>
            </a:r>
            <a:r>
              <a:rPr lang="en-US" b="1" dirty="0">
                <a:solidFill>
                  <a:srgbClr val="009900"/>
                </a:solidFill>
              </a:rPr>
              <a:t>first flip flop, i.e., FF-0, </a:t>
            </a:r>
            <a:r>
              <a:rPr lang="en-US" dirty="0"/>
              <a:t>and it is also passed to the clear input of the remaining three flip flops, i.e., </a:t>
            </a:r>
            <a:r>
              <a:rPr lang="en-US" b="1" dirty="0">
                <a:solidFill>
                  <a:srgbClr val="FF0000"/>
                </a:solidFill>
              </a:rPr>
              <a:t>FF-1, FF-2, and FF-3.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9900"/>
                </a:solidFill>
              </a:rPr>
              <a:t>pre-set input set to 0 </a:t>
            </a:r>
            <a:r>
              <a:rPr lang="en-US" dirty="0"/>
              <a:t>for the </a:t>
            </a:r>
            <a:r>
              <a:rPr lang="en-US" b="1" dirty="0">
                <a:solidFill>
                  <a:srgbClr val="FF0000"/>
                </a:solidFill>
              </a:rPr>
              <a:t>first flip flop</a:t>
            </a:r>
            <a:r>
              <a:rPr lang="en-US" dirty="0"/>
              <a:t>. So, the </a:t>
            </a:r>
            <a:r>
              <a:rPr lang="en-US" b="1" dirty="0">
                <a:solidFill>
                  <a:srgbClr val="870581"/>
                </a:solidFill>
              </a:rPr>
              <a:t>output of the first flip flop is one</a:t>
            </a:r>
            <a:r>
              <a:rPr lang="en-US" dirty="0"/>
              <a:t>, and the </a:t>
            </a:r>
            <a:r>
              <a:rPr lang="en-US" b="1" dirty="0">
                <a:solidFill>
                  <a:srgbClr val="0000CC"/>
                </a:solidFill>
              </a:rPr>
              <a:t>outputs of the remaining flip flops are 0</a:t>
            </a:r>
            <a:r>
              <a:rPr lang="en-US" dirty="0"/>
              <a:t>. The output of the first flip flop is used to form the ring in the </a:t>
            </a:r>
            <a:r>
              <a:rPr lang="en-US" b="1" dirty="0"/>
              <a:t>ring counter</a:t>
            </a:r>
            <a:r>
              <a:rPr lang="en-US" dirty="0"/>
              <a:t> and referred to as </a:t>
            </a:r>
            <a:r>
              <a:rPr lang="en-US" b="1" dirty="0"/>
              <a:t>Pre-set 1</a:t>
            </a:r>
            <a:r>
              <a:rPr lang="en-US" dirty="0"/>
              <a:t>.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Next, </a:t>
            </a:r>
            <a:r>
              <a:rPr lang="en-US" b="1" dirty="0">
                <a:solidFill>
                  <a:srgbClr val="0000CC"/>
                </a:solidFill>
              </a:rPr>
              <a:t>last Flip Flop output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moved to the First Flip Flop input</a:t>
            </a:r>
            <a:r>
              <a:rPr lang="en-US" dirty="0"/>
              <a:t> in the </a:t>
            </a:r>
            <a:r>
              <a:rPr lang="en-US" b="1" dirty="0"/>
              <a:t>Ring Counter. 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62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3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Next, </a:t>
            </a:r>
            <a:r>
              <a:rPr lang="en-US" b="1" dirty="0" smtClean="0">
                <a:solidFill>
                  <a:srgbClr val="0000CC"/>
                </a:solidFill>
              </a:rPr>
              <a:t>iteration</a:t>
            </a: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Next, </a:t>
            </a:r>
            <a:r>
              <a:rPr lang="en-US" b="1" dirty="0" smtClean="0">
                <a:solidFill>
                  <a:srgbClr val="0000CC"/>
                </a:solidFill>
              </a:rPr>
              <a:t>iteration</a:t>
            </a: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6" y="1066800"/>
            <a:ext cx="6477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Next, </a:t>
            </a:r>
            <a:r>
              <a:rPr lang="en-US" b="1" dirty="0" smtClean="0">
                <a:solidFill>
                  <a:srgbClr val="0000CC"/>
                </a:solidFill>
              </a:rPr>
              <a:t>iteration</a:t>
            </a: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86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7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Finally, if we observe that</a:t>
            </a: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25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N-bit Ring Counter</a:t>
            </a: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 descr="ring cou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5" descr="ring cou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086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Timing Diagram: </a:t>
            </a: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 descr="ring cou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5" descr="ring coun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9486"/>
            <a:ext cx="7239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870581"/>
                </a:solidFill>
              </a:rPr>
              <a:t>Based on the </a:t>
            </a:r>
            <a:r>
              <a:rPr lang="en-US" sz="2000" b="1" u="sng" dirty="0" smtClean="0">
                <a:solidFill>
                  <a:srgbClr val="0000CC"/>
                </a:solidFill>
              </a:rPr>
              <a:t>Circuit Excitation Table</a:t>
            </a:r>
            <a:r>
              <a:rPr lang="en-US" sz="2000" b="1" u="sng" dirty="0">
                <a:solidFill>
                  <a:srgbClr val="0000CC"/>
                </a:solidFill>
              </a:rPr>
              <a:t> </a:t>
            </a:r>
            <a:r>
              <a:rPr lang="en-US" sz="2000" b="1" u="sng" dirty="0" smtClean="0">
                <a:solidFill>
                  <a:srgbClr val="0000CC"/>
                </a:solidFill>
              </a:rPr>
              <a:t>write the K-Map.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866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0770"/>
            <a:ext cx="8001000" cy="55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JOHNSON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610600" cy="5943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 </a:t>
            </a:r>
            <a:r>
              <a:rPr lang="en-US" b="1" dirty="0">
                <a:solidFill>
                  <a:srgbClr val="0000CC"/>
                </a:solidFill>
              </a:rPr>
              <a:t>Johnson counter</a:t>
            </a:r>
            <a:r>
              <a:rPr lang="en-US" dirty="0"/>
              <a:t> is similar to the </a:t>
            </a:r>
            <a:r>
              <a:rPr lang="en-US" b="1" dirty="0">
                <a:solidFill>
                  <a:srgbClr val="870581"/>
                </a:solidFill>
              </a:rPr>
              <a:t>Ring </a:t>
            </a:r>
            <a:r>
              <a:rPr lang="en-US" b="1" dirty="0" smtClean="0">
                <a:solidFill>
                  <a:srgbClr val="870581"/>
                </a:solidFill>
              </a:rPr>
              <a:t>counter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only difference between the </a:t>
            </a:r>
            <a:r>
              <a:rPr lang="en-US" b="1" dirty="0"/>
              <a:t>Johnson counter</a:t>
            </a:r>
            <a:r>
              <a:rPr lang="en-US" dirty="0"/>
              <a:t> and the </a:t>
            </a:r>
            <a:r>
              <a:rPr lang="en-US" b="1" dirty="0"/>
              <a:t>ring counter</a:t>
            </a:r>
            <a:r>
              <a:rPr lang="en-US" dirty="0"/>
              <a:t> is that the </a:t>
            </a:r>
            <a:r>
              <a:rPr lang="en-US" b="1" dirty="0" smtClean="0">
                <a:solidFill>
                  <a:srgbClr val="0000CC"/>
                </a:solidFill>
              </a:rPr>
              <a:t>outcome of the last flip flop is passed to the first flip flop as an input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But </a:t>
            </a:r>
            <a:r>
              <a:rPr lang="en-US" dirty="0"/>
              <a:t>in </a:t>
            </a:r>
            <a:r>
              <a:rPr lang="en-US" b="1" dirty="0">
                <a:solidFill>
                  <a:srgbClr val="009900"/>
                </a:solidFill>
              </a:rPr>
              <a:t>Johnson counter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inverted outcome Q' of the last flip flop is passed as an input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remaining work of the </a:t>
            </a:r>
            <a:r>
              <a:rPr lang="en-US" b="1" dirty="0"/>
              <a:t>Johnson counter</a:t>
            </a:r>
            <a:r>
              <a:rPr lang="en-US" dirty="0"/>
              <a:t> is the same as a </a:t>
            </a:r>
            <a:r>
              <a:rPr lang="en-US" b="1" dirty="0"/>
              <a:t>ring counter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Johnson counter</a:t>
            </a:r>
            <a:r>
              <a:rPr lang="en-US" dirty="0"/>
              <a:t> is also referred to as the </a:t>
            </a:r>
            <a:r>
              <a:rPr lang="en-US" b="1" dirty="0">
                <a:solidFill>
                  <a:srgbClr val="870581"/>
                </a:solidFill>
              </a:rPr>
              <a:t>Creeping counter</a:t>
            </a:r>
            <a:r>
              <a:rPr lang="en-US" dirty="0">
                <a:solidFill>
                  <a:srgbClr val="870581"/>
                </a:solidFill>
              </a:rPr>
              <a:t>.</a:t>
            </a:r>
            <a:endParaRPr lang="en-US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Here, we can take </a:t>
            </a:r>
            <a:r>
              <a:rPr lang="en-US" b="1" dirty="0" smtClean="0">
                <a:solidFill>
                  <a:srgbClr val="FF0000"/>
                </a:solidFill>
              </a:rPr>
              <a:t>4 D- Flip Flops.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FF0000"/>
                </a:solidFill>
              </a:rPr>
              <a:t>output 0000 </a:t>
            </a:r>
            <a:r>
              <a:rPr lang="en-US" dirty="0"/>
              <a:t>when there </a:t>
            </a:r>
            <a:r>
              <a:rPr lang="en-US" b="1" dirty="0">
                <a:solidFill>
                  <a:srgbClr val="0000CC"/>
                </a:solidFill>
              </a:rPr>
              <a:t>is no clock input passed(0).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/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3771"/>
            <a:ext cx="723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0000CC"/>
                </a:solidFill>
              </a:rPr>
              <a:t>output 1000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9900"/>
                </a:solidFill>
              </a:rPr>
              <a:t>1</a:t>
            </a:r>
            <a:r>
              <a:rPr lang="en-US" b="1" baseline="30000" dirty="0">
                <a:solidFill>
                  <a:srgbClr val="009900"/>
                </a:solidFill>
              </a:rPr>
              <a:t>st</a:t>
            </a:r>
            <a:r>
              <a:rPr lang="en-US" b="1" dirty="0">
                <a:solidFill>
                  <a:srgbClr val="009900"/>
                </a:solidFill>
              </a:rPr>
              <a:t> clock pulse is passed to the flip </a:t>
            </a:r>
            <a:r>
              <a:rPr lang="en-US" b="1" dirty="0" smtClean="0">
                <a:solidFill>
                  <a:srgbClr val="009900"/>
                </a:solidFill>
              </a:rPr>
              <a:t>flops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FF0000"/>
                </a:solidFill>
              </a:rPr>
              <a:t>output 1100 </a:t>
            </a:r>
            <a:r>
              <a:rPr lang="en-US" dirty="0"/>
              <a:t>when the </a:t>
            </a:r>
            <a:r>
              <a:rPr lang="en-US" b="1" dirty="0">
                <a:solidFill>
                  <a:srgbClr val="870581"/>
                </a:solidFill>
              </a:rPr>
              <a:t>2</a:t>
            </a:r>
            <a:r>
              <a:rPr lang="en-US" b="1" baseline="30000" dirty="0">
                <a:solidFill>
                  <a:srgbClr val="870581"/>
                </a:solidFill>
              </a:rPr>
              <a:t>nd</a:t>
            </a:r>
            <a:r>
              <a:rPr lang="en-US" b="1" dirty="0">
                <a:solidFill>
                  <a:srgbClr val="870581"/>
                </a:solidFill>
              </a:rPr>
              <a:t> clock pulse is passed to the flip flops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9900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670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0000CC"/>
                </a:solidFill>
              </a:rPr>
              <a:t>output 1000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9900"/>
                </a:solidFill>
              </a:rPr>
              <a:t>1</a:t>
            </a:r>
            <a:r>
              <a:rPr lang="en-US" b="1" baseline="30000" dirty="0">
                <a:solidFill>
                  <a:srgbClr val="009900"/>
                </a:solidFill>
              </a:rPr>
              <a:t>st</a:t>
            </a:r>
            <a:r>
              <a:rPr lang="en-US" b="1" dirty="0">
                <a:solidFill>
                  <a:srgbClr val="009900"/>
                </a:solidFill>
              </a:rPr>
              <a:t> clock pulse is passed to the flip </a:t>
            </a:r>
            <a:r>
              <a:rPr lang="en-US" b="1" dirty="0" smtClean="0">
                <a:solidFill>
                  <a:srgbClr val="009900"/>
                </a:solidFill>
              </a:rPr>
              <a:t>flops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FF0000"/>
                </a:solidFill>
              </a:rPr>
              <a:t>output 1100 </a:t>
            </a:r>
            <a:r>
              <a:rPr lang="en-US" dirty="0"/>
              <a:t>when the </a:t>
            </a:r>
            <a:r>
              <a:rPr lang="en-US" b="1" dirty="0">
                <a:solidFill>
                  <a:srgbClr val="870581"/>
                </a:solidFill>
              </a:rPr>
              <a:t>2</a:t>
            </a:r>
            <a:r>
              <a:rPr lang="en-US" b="1" baseline="30000" dirty="0">
                <a:solidFill>
                  <a:srgbClr val="870581"/>
                </a:solidFill>
              </a:rPr>
              <a:t>nd</a:t>
            </a:r>
            <a:r>
              <a:rPr lang="en-US" b="1" dirty="0">
                <a:solidFill>
                  <a:srgbClr val="870581"/>
                </a:solidFill>
              </a:rPr>
              <a:t> clock pulse is passed to the flip flops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9900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670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870581"/>
                </a:solidFill>
              </a:rPr>
              <a:t>output 1110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9900"/>
                </a:solidFill>
              </a:rPr>
              <a:t>3</a:t>
            </a:r>
            <a:r>
              <a:rPr lang="en-US" b="1" baseline="30000" dirty="0">
                <a:solidFill>
                  <a:srgbClr val="009900"/>
                </a:solidFill>
              </a:rPr>
              <a:t>rd</a:t>
            </a:r>
            <a:r>
              <a:rPr lang="en-US" b="1" dirty="0">
                <a:solidFill>
                  <a:srgbClr val="009900"/>
                </a:solidFill>
              </a:rPr>
              <a:t> clock pulse is passed to the flip flops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68260"/>
            <a:ext cx="66294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FF0000"/>
                </a:solidFill>
              </a:rPr>
              <a:t>output 1111 </a:t>
            </a:r>
            <a:r>
              <a:rPr lang="en-US" dirty="0"/>
              <a:t>when the </a:t>
            </a:r>
            <a:r>
              <a:rPr lang="en-US" b="1" dirty="0">
                <a:solidFill>
                  <a:srgbClr val="009900"/>
                </a:solidFill>
              </a:rPr>
              <a:t>4</a:t>
            </a:r>
            <a:r>
              <a:rPr lang="en-US" b="1" baseline="30000" dirty="0">
                <a:solidFill>
                  <a:srgbClr val="009900"/>
                </a:solidFill>
              </a:rPr>
              <a:t>th</a:t>
            </a:r>
            <a:r>
              <a:rPr lang="en-US" b="1" dirty="0">
                <a:solidFill>
                  <a:srgbClr val="009900"/>
                </a:solidFill>
              </a:rPr>
              <a:t> clock pulse is passed to the flip flops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1174"/>
            <a:ext cx="5791200" cy="47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870581"/>
                </a:solidFill>
              </a:rPr>
              <a:t>output 0111</a:t>
            </a:r>
            <a:r>
              <a:rPr lang="en-US" dirty="0"/>
              <a:t> when the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 clock pulse is passed to the flip flops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0000CC"/>
                </a:solidFill>
              </a:rPr>
              <a:t>output 0011 </a:t>
            </a:r>
            <a:r>
              <a:rPr lang="en-US" dirty="0"/>
              <a:t>when the </a:t>
            </a:r>
            <a:r>
              <a:rPr lang="en-US" b="1" dirty="0">
                <a:solidFill>
                  <a:srgbClr val="870581"/>
                </a:solidFill>
              </a:rPr>
              <a:t>6</a:t>
            </a:r>
            <a:r>
              <a:rPr lang="en-US" b="1" baseline="30000" dirty="0">
                <a:solidFill>
                  <a:srgbClr val="870581"/>
                </a:solidFill>
              </a:rPr>
              <a:t>th</a:t>
            </a:r>
            <a:r>
              <a:rPr lang="en-US" b="1" dirty="0">
                <a:solidFill>
                  <a:srgbClr val="870581"/>
                </a:solidFill>
              </a:rPr>
              <a:t> clock pulse is passed to the flip flops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counter produces the </a:t>
            </a:r>
            <a:r>
              <a:rPr lang="en-US" b="1" dirty="0">
                <a:solidFill>
                  <a:srgbClr val="990000"/>
                </a:solidFill>
              </a:rPr>
              <a:t>output 0001 </a:t>
            </a:r>
            <a:r>
              <a:rPr lang="en-US" dirty="0"/>
              <a:t>when the </a:t>
            </a:r>
            <a:r>
              <a:rPr lang="en-US" b="1" dirty="0">
                <a:solidFill>
                  <a:srgbClr val="FF0066"/>
                </a:solidFill>
              </a:rPr>
              <a:t>7</a:t>
            </a:r>
            <a:r>
              <a:rPr lang="en-US" b="1" baseline="30000" dirty="0">
                <a:solidFill>
                  <a:srgbClr val="FF0066"/>
                </a:solidFill>
              </a:rPr>
              <a:t>th</a:t>
            </a:r>
            <a:r>
              <a:rPr lang="en-US" b="1" dirty="0">
                <a:solidFill>
                  <a:srgbClr val="FF0066"/>
                </a:solidFill>
              </a:rPr>
              <a:t> clock pulse is passed to the flip flops.</a:t>
            </a: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84678"/>
            <a:ext cx="4038600" cy="5616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75" y="784678"/>
            <a:ext cx="327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Truth Table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5201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870581"/>
                </a:solidFill>
              </a:rPr>
              <a:t>Finally implement the 2 Bit Synchronous UP Counter using J-K Flip Flop.  </a:t>
            </a:r>
            <a:endParaRPr lang="en-US" sz="2000" b="1" u="sng" dirty="0" smtClean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38800" cy="4459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66"/>
                </a:solidFill>
              </a:rPr>
              <a:t>N-Bit Johnson Counter: </a:t>
            </a:r>
            <a:endParaRPr lang="en-US" b="1" u="sng" dirty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784678"/>
            <a:ext cx="327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N- bit Truth Table</a:t>
            </a:r>
            <a:endParaRPr lang="en-IN" sz="2400" b="1" dirty="0"/>
          </a:p>
        </p:txBody>
      </p:sp>
      <p:pic>
        <p:nvPicPr>
          <p:cNvPr id="19459" name="Picture 3" descr="johnson counter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84678"/>
            <a:ext cx="4419600" cy="5463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784678"/>
            <a:ext cx="327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Timing Diagram</a:t>
            </a:r>
            <a:endParaRPr lang="en-IN" sz="2400" b="1" dirty="0"/>
          </a:p>
        </p:txBody>
      </p:sp>
      <p:pic>
        <p:nvPicPr>
          <p:cNvPr id="19463" name="Picture 7" descr="johnson co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38974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4" y="76200"/>
            <a:ext cx="8683625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Difference b/w Ring and Johnson Counter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76919"/>
              </p:ext>
            </p:extLst>
          </p:nvPr>
        </p:nvGraphicFramePr>
        <p:xfrm>
          <a:off x="344261" y="1143000"/>
          <a:ext cx="8226426" cy="4191000"/>
        </p:xfrm>
        <a:graphic>
          <a:graphicData uri="http://schemas.openxmlformats.org/drawingml/2006/table">
            <a:tbl>
              <a:tblPr/>
              <a:tblGrid>
                <a:gridCol w="4113213"/>
                <a:gridCol w="4113213"/>
              </a:tblGrid>
              <a:tr h="701895">
                <a:tc>
                  <a:txBody>
                    <a:bodyPr/>
                    <a:lstStyle/>
                    <a:p>
                      <a:pPr algn="ctr" fontAlgn="base"/>
                      <a:r>
                        <a:rPr lang="en-IN" sz="28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Ring Counter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D08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6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8F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IN" sz="2800" b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Johnson Counter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A86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6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60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D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909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output of the last </a:t>
                      </a: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flip flop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given as input to starting flip flop.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809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9D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9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output of the last flip-flop is complemented and given as input to starting flip flop.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509D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9D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D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648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states = Number of flip flops used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28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‘n’ number of flip flops are used then ‘2n’ number of states is required.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80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7412"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 </a:t>
                      </a:r>
                      <a:r>
                        <a:rPr lang="en-IN" sz="2000" b="0" u="none" strike="noStrike">
                          <a:solidFill>
                            <a:srgbClr val="E038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frequency</a:t>
                      </a:r>
                      <a:r>
                        <a:rPr lang="en-I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= n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2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3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frequency = f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A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8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235"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frequency = f/n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D03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3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frequency = f/2n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803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7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882"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unused states = ( 2</a:t>
                      </a:r>
                      <a:r>
                        <a:rPr lang="en-IN" sz="2000" b="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N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– n)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A8D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D2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IN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unused states = ( 2</a:t>
                      </a:r>
                      <a:r>
                        <a:rPr lang="en-IN" sz="20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N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– 2n)</a:t>
                      </a:r>
                    </a:p>
                  </a:txBody>
                  <a:tcPr marL="30580" marR="30580" marT="15290" marB="15290" anchor="ctr">
                    <a:lnL w="12700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6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6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870581"/>
                </a:solidFill>
              </a:rPr>
              <a:t>Excitation Table for J-K Flip Flop</a:t>
            </a:r>
            <a:r>
              <a:rPr lang="en-US" sz="2400" b="1" u="sng" dirty="0" smtClean="0">
                <a:solidFill>
                  <a:srgbClr val="87058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Bit Synchronous UP Counter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6200"/>
            <a:ext cx="746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smtClean="0">
                <a:solidFill>
                  <a:srgbClr val="870581"/>
                </a:solidFill>
              </a:rPr>
              <a:t>Based on the Excitation Table, we can write </a:t>
            </a:r>
            <a:r>
              <a:rPr lang="en-US" sz="2000" b="1" u="sng" dirty="0" smtClean="0">
                <a:solidFill>
                  <a:srgbClr val="FF0000"/>
                </a:solidFill>
              </a:rPr>
              <a:t>State Diagram</a:t>
            </a:r>
            <a:r>
              <a:rPr lang="en-US" sz="2000" b="1" u="sng" dirty="0" smtClean="0">
                <a:solidFill>
                  <a:srgbClr val="870581"/>
                </a:solidFill>
              </a:rPr>
              <a:t> and </a:t>
            </a:r>
            <a:r>
              <a:rPr lang="en-US" sz="2000" b="1" u="sng" dirty="0" smtClean="0">
                <a:solidFill>
                  <a:srgbClr val="0000CC"/>
                </a:solidFill>
              </a:rPr>
              <a:t>Circuit Excitation Table.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72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31473</TotalTime>
  <Words>1453</Words>
  <Application>Microsoft Office PowerPoint</Application>
  <PresentationFormat>On-screen Show (4:3)</PresentationFormat>
  <Paragraphs>291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Oriel</vt:lpstr>
      <vt:lpstr> UNIT-V (Counters)</vt:lpstr>
      <vt:lpstr>Synchronous Counter</vt:lpstr>
      <vt:lpstr>Contd..</vt:lpstr>
      <vt:lpstr>Contd..</vt:lpstr>
      <vt:lpstr>Contd..</vt:lpstr>
      <vt:lpstr>Contd..</vt:lpstr>
      <vt:lpstr>Contd..</vt:lpstr>
      <vt:lpstr>3- Bit Synchronous UP Counter</vt:lpstr>
      <vt:lpstr>Contd..</vt:lpstr>
      <vt:lpstr>Contd..</vt:lpstr>
      <vt:lpstr>Contd..</vt:lpstr>
      <vt:lpstr>Contd..</vt:lpstr>
      <vt:lpstr>4- Bit Synchronous UP Counter</vt:lpstr>
      <vt:lpstr>Contd..</vt:lpstr>
      <vt:lpstr>Contd..</vt:lpstr>
      <vt:lpstr>Contd..</vt:lpstr>
      <vt:lpstr>3- Bit UP-Down Binary Counter </vt:lpstr>
      <vt:lpstr>Contd..</vt:lpstr>
      <vt:lpstr>Contd..</vt:lpstr>
      <vt:lpstr>Contd..</vt:lpstr>
      <vt:lpstr>Contd..</vt:lpstr>
      <vt:lpstr>2- Bit UP-Down Binary Counter </vt:lpstr>
      <vt:lpstr>Contd..</vt:lpstr>
      <vt:lpstr>BCD Synchronous Counter</vt:lpstr>
      <vt:lpstr>Contd..</vt:lpstr>
      <vt:lpstr>Contd..</vt:lpstr>
      <vt:lpstr>Contd..</vt:lpstr>
      <vt:lpstr>Binary Counter with Parallel Load</vt:lpstr>
      <vt:lpstr>Contd..</vt:lpstr>
      <vt:lpstr>Circuit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Counters</vt:lpstr>
      <vt:lpstr>Contd..</vt:lpstr>
      <vt:lpstr>RING COUNTER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JOHNSON COUNTER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Difference b/w Ring and Johnson Counter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DEDEEPYA</cp:lastModifiedBy>
  <cp:revision>2335</cp:revision>
  <dcterms:created xsi:type="dcterms:W3CDTF">2013-11-07T06:07:38Z</dcterms:created>
  <dcterms:modified xsi:type="dcterms:W3CDTF">2023-11-16T09:13:07Z</dcterms:modified>
</cp:coreProperties>
</file>