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4" r:id="rId13"/>
    <p:sldId id="283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370A67-4E04-4D54-AAAC-4E986C4FCDA4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C7D5B-6E43-4D8D-901C-F9A625D857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B5CE-EE7C-46AC-A686-7708B6856ADB}" type="datetime1">
              <a:rPr lang="en-US" smtClean="0"/>
              <a:pPr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8267-4D2D-4A19-B823-09974A4A6FE5}" type="datetime1">
              <a:rPr lang="en-US" smtClean="0"/>
              <a:pPr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FAB4C-5056-4132-817E-EB4F9B191090}" type="datetime1">
              <a:rPr lang="en-US" smtClean="0"/>
              <a:pPr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1E70C-8845-4E53-9B36-96646185EA30}" type="datetime1">
              <a:rPr lang="en-US" smtClean="0"/>
              <a:pPr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776ED-80EF-4561-957A-472E8E52E4E5}" type="datetime1">
              <a:rPr lang="en-US" smtClean="0"/>
              <a:pPr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8F0E-EEA6-44A9-AF0B-2622ED32F5C2}" type="datetime1">
              <a:rPr lang="en-US" smtClean="0"/>
              <a:pPr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1A50-2B8E-413C-964D-6F628D2B3627}" type="datetime1">
              <a:rPr lang="en-US" smtClean="0"/>
              <a:pPr/>
              <a:t>1/25/2021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191C4-A153-45D5-971C-547E9F81B12C}" type="datetime1">
              <a:rPr lang="en-US" smtClean="0"/>
              <a:pPr/>
              <a:t>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9D6D-3DD1-4329-B86E-7FF57F831478}" type="datetime1">
              <a:rPr lang="en-US" smtClean="0"/>
              <a:pPr/>
              <a:t>1/25/2021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6630-FCA0-4C28-8B63-F00FE3A12D5C}" type="datetime1">
              <a:rPr lang="en-US" smtClean="0"/>
              <a:pPr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C337-72F0-4C4D-BDFF-A630314AB2B2}" type="datetime1">
              <a:rPr lang="en-US" smtClean="0"/>
              <a:pPr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C15FA-EB35-4522-A2BF-7E542AD8478F}" type="datetime1">
              <a:rPr lang="en-US" smtClean="0"/>
              <a:pPr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Outline of today’s session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en-US" dirty="0" smtClean="0"/>
              <a:t>Conversion of flip-flop</a:t>
            </a:r>
          </a:p>
          <a:p>
            <a:pPr lvl="1"/>
            <a:r>
              <a:rPr lang="en-US" sz="3600" dirty="0" smtClean="0"/>
              <a:t>Procedure</a:t>
            </a:r>
          </a:p>
          <a:p>
            <a:pPr lvl="1"/>
            <a:r>
              <a:rPr lang="en-US" sz="3600" dirty="0" smtClean="0"/>
              <a:t>Conversions</a:t>
            </a:r>
          </a:p>
          <a:p>
            <a:pPr lvl="2"/>
            <a:r>
              <a:rPr lang="en-US" sz="3200" dirty="0" smtClean="0"/>
              <a:t>SR</a:t>
            </a:r>
            <a:r>
              <a:rPr lang="en-US" sz="3200" dirty="0" smtClean="0">
                <a:sym typeface="Wingdings" pitchFamily="2" charset="2"/>
              </a:rPr>
              <a:t> JK,T,D</a:t>
            </a:r>
          </a:p>
          <a:p>
            <a:pPr lvl="2"/>
            <a:r>
              <a:rPr lang="en-US" sz="3200" dirty="0" smtClean="0">
                <a:sym typeface="Wingdings" pitchFamily="2" charset="2"/>
              </a:rPr>
              <a:t>JK SR,T,D</a:t>
            </a:r>
          </a:p>
          <a:p>
            <a:pPr lvl="2"/>
            <a:r>
              <a:rPr lang="en-US" sz="3200" dirty="0" smtClean="0">
                <a:sym typeface="Wingdings" pitchFamily="2" charset="2"/>
              </a:rPr>
              <a:t>T SR,JK,D</a:t>
            </a:r>
          </a:p>
          <a:p>
            <a:pPr lvl="2"/>
            <a:r>
              <a:rPr lang="en-US" sz="3200" dirty="0" smtClean="0">
                <a:sym typeface="Wingdings" pitchFamily="2" charset="2"/>
              </a:rPr>
              <a:t>D SR,JK,T</a:t>
            </a:r>
            <a:endParaRPr lang="en-US" sz="3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sym typeface="Wingdings" pitchFamily="2" charset="2"/>
              </a:rPr>
              <a:t>T SR, JK, 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fontAlgn="base"/>
            <a:r>
              <a:rPr lang="en-US" b="1" dirty="0" smtClean="0"/>
              <a:t>T FF to JK FF(</a:t>
            </a:r>
            <a:r>
              <a:rPr lang="en-US" b="1" dirty="0" err="1" smtClean="0"/>
              <a:t>Flipflop</a:t>
            </a:r>
            <a:r>
              <a:rPr lang="en-US" b="1" dirty="0" smtClean="0"/>
              <a:t>) conversion equation</a:t>
            </a:r>
          </a:p>
          <a:p>
            <a:pPr fontAlgn="base">
              <a:buNone/>
            </a:pPr>
            <a:r>
              <a:rPr lang="en-US" dirty="0" smtClean="0"/>
              <a:t>   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 = J*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Q'</a:t>
            </a:r>
            <a:r>
              <a:rPr lang="en-US" b="1" baseline="-25000" dirty="0" err="1" smtClean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+ K*Q</a:t>
            </a:r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t</a:t>
            </a:r>
          </a:p>
          <a:p>
            <a:pPr fontAlgn="base">
              <a:buNone/>
            </a:pP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base"/>
            <a:r>
              <a:rPr lang="en-US" b="1" dirty="0" smtClean="0"/>
              <a:t>T FF to SR FF(</a:t>
            </a:r>
            <a:r>
              <a:rPr lang="en-US" b="1" dirty="0" err="1" smtClean="0"/>
              <a:t>Flipflop</a:t>
            </a:r>
            <a:r>
              <a:rPr lang="en-US" b="1" dirty="0" smtClean="0"/>
              <a:t>) conversion equation</a:t>
            </a:r>
          </a:p>
          <a:p>
            <a:pPr fontAlgn="base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   T = S*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Q'</a:t>
            </a:r>
            <a:r>
              <a:rPr lang="en-US" b="1" baseline="-25000" dirty="0" err="1" smtClean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+ R*Q</a:t>
            </a:r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t</a:t>
            </a:r>
          </a:p>
          <a:p>
            <a:pPr fontAlgn="base">
              <a:buNone/>
            </a:pP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base"/>
            <a:r>
              <a:rPr lang="en-US" b="1" dirty="0" smtClean="0"/>
              <a:t>T FF to D FF(</a:t>
            </a:r>
            <a:r>
              <a:rPr lang="en-US" b="1" dirty="0" err="1" smtClean="0"/>
              <a:t>Flipflop</a:t>
            </a:r>
            <a:r>
              <a:rPr lang="en-US" b="1" dirty="0" smtClean="0"/>
              <a:t>) conversion equation</a:t>
            </a:r>
          </a:p>
          <a:p>
            <a:pPr fontAlgn="base">
              <a:buNone/>
            </a:pPr>
            <a:r>
              <a:rPr lang="en-US" dirty="0" smtClean="0"/>
              <a:t>   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 = D (ex-or) Q</a:t>
            </a:r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t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chemeClr val="bg2">
                    <a:lumMod val="50000"/>
                  </a:schemeClr>
                </a:solidFill>
              </a:rPr>
              <a:t>Flip-Flop With Asynchronous Inputs (Preset And Clear)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en-IN" i="1" dirty="0" smtClean="0"/>
              <a:t>Asynchronous</a:t>
            </a:r>
            <a:r>
              <a:rPr lang="en-IN" dirty="0" smtClean="0"/>
              <a:t> inputs on a flip-flop have control over the outputs (Q and Q</a:t>
            </a:r>
            <a:r>
              <a:rPr lang="en-IN" baseline="30000" dirty="0" smtClean="0"/>
              <a:t>1</a:t>
            </a:r>
            <a:r>
              <a:rPr lang="en-IN" dirty="0" smtClean="0"/>
              <a:t>) regardless of clock input status.</a:t>
            </a:r>
            <a:endParaRPr lang="en-US" dirty="0" smtClean="0"/>
          </a:p>
          <a:p>
            <a:pPr lvl="0" algn="just"/>
            <a:r>
              <a:rPr lang="en-IN" dirty="0" smtClean="0"/>
              <a:t>These inputs are called the </a:t>
            </a:r>
            <a:r>
              <a:rPr lang="en-IN" b="1" i="1" dirty="0" smtClean="0">
                <a:solidFill>
                  <a:schemeClr val="accent2">
                    <a:lumMod val="75000"/>
                  </a:schemeClr>
                </a:solidFill>
              </a:rPr>
              <a:t>preset</a:t>
            </a:r>
            <a:r>
              <a:rPr lang="en-IN" b="1" dirty="0" smtClean="0">
                <a:solidFill>
                  <a:schemeClr val="accent2">
                    <a:lumMod val="75000"/>
                  </a:schemeClr>
                </a:solidFill>
              </a:rPr>
              <a:t> (PRE)</a:t>
            </a:r>
            <a:r>
              <a:rPr lang="en-IN" dirty="0" smtClean="0"/>
              <a:t> and </a:t>
            </a:r>
            <a:r>
              <a:rPr lang="en-IN" b="1" i="1" dirty="0" smtClean="0">
                <a:solidFill>
                  <a:schemeClr val="accent2">
                    <a:lumMod val="75000"/>
                  </a:schemeClr>
                </a:solidFill>
              </a:rPr>
              <a:t>clear</a:t>
            </a:r>
            <a:r>
              <a:rPr lang="en-IN" b="1" dirty="0" smtClean="0">
                <a:solidFill>
                  <a:schemeClr val="accent2">
                    <a:lumMod val="75000"/>
                  </a:schemeClr>
                </a:solidFill>
              </a:rPr>
              <a:t> (CLR). </a:t>
            </a:r>
          </a:p>
          <a:p>
            <a:pPr lvl="0" algn="just"/>
            <a:r>
              <a:rPr lang="en-IN" dirty="0" smtClean="0"/>
              <a:t>The preset input drives the flip-flop to a set state while the clear input drives it to a reset state.</a:t>
            </a:r>
          </a:p>
          <a:p>
            <a:pPr lvl="0" algn="ctr">
              <a:buNone/>
            </a:pPr>
            <a:r>
              <a:rPr lang="en-IN" b="1" dirty="0" smtClean="0">
                <a:solidFill>
                  <a:schemeClr val="accent2">
                    <a:lumMod val="75000"/>
                  </a:schemeClr>
                </a:solidFill>
              </a:rPr>
              <a:t>PRESET</a:t>
            </a:r>
            <a:r>
              <a:rPr lang="en-IN" b="1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 Set state</a:t>
            </a:r>
          </a:p>
          <a:p>
            <a:pPr lvl="0" algn="ctr">
              <a:buNone/>
            </a:pPr>
            <a:r>
              <a:rPr lang="en-IN" b="1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CLEAR Reset state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>
                <a:solidFill>
                  <a:schemeClr val="bg2">
                    <a:lumMod val="50000"/>
                  </a:schemeClr>
                </a:solidFill>
              </a:rPr>
              <a:t>Asynchronous Inputs (Preset And Clear)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3000372"/>
            <a:ext cx="385765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1357298"/>
            <a:ext cx="842968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Asynchronous inputs, just like synchronous inputs, can be engineered to be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active-high or active-low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If they’re active-low, there will be an inverting bubble at that input lead on the block symbol, just like the negative edge-trigger clock inputs.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3071810"/>
            <a:ext cx="414340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428728" y="600076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Active HIGH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5008" y="600076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Active LOW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>
                <a:solidFill>
                  <a:schemeClr val="bg2">
                    <a:lumMod val="50000"/>
                  </a:schemeClr>
                </a:solidFill>
              </a:rPr>
              <a:t>Asynchronous Inputs (Preset And Clear)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lvl="0" algn="just"/>
            <a:r>
              <a:rPr lang="en-IN" dirty="0" smtClean="0"/>
              <a:t>When the </a:t>
            </a:r>
            <a:r>
              <a:rPr lang="en-IN" b="1" dirty="0" smtClean="0">
                <a:solidFill>
                  <a:schemeClr val="accent2">
                    <a:lumMod val="75000"/>
                  </a:schemeClr>
                </a:solidFill>
              </a:rPr>
              <a:t>preset input </a:t>
            </a:r>
            <a:r>
              <a:rPr lang="en-IN" dirty="0" smtClean="0"/>
              <a:t>is activated, the flip-flop will be </a:t>
            </a:r>
            <a:r>
              <a:rPr lang="en-IN" b="1" dirty="0" smtClean="0">
                <a:solidFill>
                  <a:schemeClr val="accent2">
                    <a:lumMod val="75000"/>
                  </a:schemeClr>
                </a:solidFill>
              </a:rPr>
              <a:t>set (Q=1, not-Q=0) </a:t>
            </a:r>
            <a:r>
              <a:rPr lang="en-IN" dirty="0" smtClean="0"/>
              <a:t>regardless of any of the synchronous inputs or the clock. </a:t>
            </a:r>
            <a:endParaRPr lang="en-US" dirty="0" smtClean="0"/>
          </a:p>
          <a:p>
            <a:pPr lvl="0" algn="just"/>
            <a:r>
              <a:rPr lang="en-IN" dirty="0" smtClean="0"/>
              <a:t>When the </a:t>
            </a:r>
            <a:r>
              <a:rPr lang="en-IN" b="1" dirty="0" smtClean="0">
                <a:solidFill>
                  <a:schemeClr val="accent2">
                    <a:lumMod val="75000"/>
                  </a:schemeClr>
                </a:solidFill>
              </a:rPr>
              <a:t>clear input </a:t>
            </a:r>
            <a:r>
              <a:rPr lang="en-IN" dirty="0" smtClean="0"/>
              <a:t>is activated, the flip-flop will be </a:t>
            </a:r>
            <a:r>
              <a:rPr lang="en-IN" b="1" dirty="0" smtClean="0">
                <a:solidFill>
                  <a:schemeClr val="accent2">
                    <a:lumMod val="75000"/>
                  </a:schemeClr>
                </a:solidFill>
              </a:rPr>
              <a:t>reset (Q=0, not-Q=1)</a:t>
            </a:r>
            <a:r>
              <a:rPr lang="en-IN" dirty="0" smtClean="0"/>
              <a:t>, regardless of any of the synchronous inputs or the clock. </a:t>
            </a:r>
            <a:endParaRPr lang="en-US" dirty="0" smtClean="0"/>
          </a:p>
          <a:p>
            <a:pPr lvl="0" algn="just"/>
            <a:r>
              <a:rPr lang="en-IN" dirty="0" smtClean="0"/>
              <a:t>If </a:t>
            </a:r>
            <a:r>
              <a:rPr lang="en-IN" b="1" dirty="0" smtClean="0">
                <a:solidFill>
                  <a:schemeClr val="accent2">
                    <a:lumMod val="75000"/>
                  </a:schemeClr>
                </a:solidFill>
              </a:rPr>
              <a:t>both preset and clear inputs </a:t>
            </a:r>
            <a:r>
              <a:rPr lang="en-IN" dirty="0" smtClean="0"/>
              <a:t>are activated we get an </a:t>
            </a:r>
            <a:r>
              <a:rPr lang="en-IN" b="1" dirty="0" smtClean="0">
                <a:solidFill>
                  <a:schemeClr val="accent2">
                    <a:lumMod val="75000"/>
                  </a:schemeClr>
                </a:solidFill>
              </a:rPr>
              <a:t>invalid state </a:t>
            </a:r>
            <a:r>
              <a:rPr lang="en-IN" dirty="0" smtClean="0"/>
              <a:t>on the output.</a:t>
            </a:r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57356" y="2500306"/>
            <a:ext cx="531158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THANK YOU</a:t>
            </a:r>
            <a:endParaRPr lang="en-US" sz="7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Necessity of conversion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en-IN" b="1" dirty="0" smtClean="0">
                <a:solidFill>
                  <a:schemeClr val="accent2">
                    <a:lumMod val="75000"/>
                  </a:schemeClr>
                </a:solidFill>
              </a:rPr>
              <a:t>JK flip – flops and D flip – flops </a:t>
            </a:r>
            <a:r>
              <a:rPr lang="en-IN" dirty="0" smtClean="0"/>
              <a:t>are </a:t>
            </a:r>
            <a:r>
              <a:rPr lang="en-IN" b="1" dirty="0" smtClean="0"/>
              <a:t>the most widely used</a:t>
            </a:r>
            <a:r>
              <a:rPr lang="en-IN" dirty="0" smtClean="0"/>
              <a:t> flip – flops. And so their availability in the form of integrated circuits (IC’s) is abundant. Numerous varieties of JK flip – flop and D flip – flop are available in the semiconductor market. </a:t>
            </a:r>
            <a:endParaRPr lang="en-US" dirty="0" smtClean="0"/>
          </a:p>
          <a:p>
            <a:pPr lvl="0" algn="just"/>
            <a:r>
              <a:rPr lang="en-IN" dirty="0" smtClean="0"/>
              <a:t>The </a:t>
            </a:r>
            <a:r>
              <a:rPr lang="en-IN" b="1" dirty="0" smtClean="0"/>
              <a:t>less popular </a:t>
            </a:r>
            <a:r>
              <a:rPr lang="en-IN" b="1" dirty="0" smtClean="0">
                <a:solidFill>
                  <a:schemeClr val="accent2">
                    <a:lumMod val="75000"/>
                  </a:schemeClr>
                </a:solidFill>
              </a:rPr>
              <a:t>SR flip – flop and T flip – flop </a:t>
            </a:r>
            <a:r>
              <a:rPr lang="en-IN" dirty="0" smtClean="0"/>
              <a:t>are not available in the market as integrated circuits (IC’s) (even though a very few number of SR flip – flops are available as IC’s, they are not frequently used).</a:t>
            </a:r>
            <a:br>
              <a:rPr lang="en-IN" dirty="0" smtClean="0"/>
            </a:br>
            <a:r>
              <a:rPr lang="en-IN" dirty="0" smtClean="0"/>
              <a:t>There might be a situation where the less popular flip – flops are required in order to implement a logic circuit. </a:t>
            </a:r>
            <a:endParaRPr lang="en-US" dirty="0" smtClean="0"/>
          </a:p>
          <a:p>
            <a:pPr algn="just"/>
            <a:r>
              <a:rPr lang="en-IN" dirty="0" smtClean="0"/>
              <a:t>In order use the less popular flip – flops, we will convert one type of flip – flop into another.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</a:rPr>
              <a:t>Procedure to convert one flip flop into other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Step 1:</a:t>
            </a:r>
            <a:r>
              <a:rPr lang="en-US" dirty="0" smtClean="0"/>
              <a:t> Identify available and required Flip flop.</a:t>
            </a:r>
            <a:endParaRPr lang="en-US" b="1" dirty="0" smtClean="0"/>
          </a:p>
          <a:p>
            <a:pPr algn="just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Step 2: </a:t>
            </a:r>
            <a:r>
              <a:rPr lang="en-US" dirty="0" smtClean="0"/>
              <a:t>Make the </a:t>
            </a:r>
            <a:r>
              <a:rPr lang="en-US" b="1" dirty="0" smtClean="0"/>
              <a:t>characteristic table </a:t>
            </a:r>
            <a:r>
              <a:rPr lang="en-US" dirty="0" smtClean="0"/>
              <a:t>for required Flip flop.</a:t>
            </a:r>
            <a:endParaRPr lang="en-US" b="1" dirty="0" smtClean="0"/>
          </a:p>
          <a:p>
            <a:pPr algn="just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Step 3: </a:t>
            </a:r>
            <a:r>
              <a:rPr lang="en-US" dirty="0" smtClean="0"/>
              <a:t>Make the </a:t>
            </a:r>
            <a:r>
              <a:rPr lang="en-US" b="1" dirty="0" smtClean="0"/>
              <a:t>excitation table </a:t>
            </a:r>
            <a:r>
              <a:rPr lang="en-US" dirty="0" smtClean="0"/>
              <a:t>for available Flip flop.</a:t>
            </a:r>
          </a:p>
          <a:p>
            <a:pPr algn="just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Step 4: </a:t>
            </a:r>
            <a:r>
              <a:rPr lang="en-US" dirty="0" smtClean="0"/>
              <a:t>Make the </a:t>
            </a:r>
            <a:r>
              <a:rPr lang="en-US" b="1" dirty="0" smtClean="0"/>
              <a:t>conversion table</a:t>
            </a:r>
          </a:p>
          <a:p>
            <a:pPr algn="just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Step 5:</a:t>
            </a:r>
            <a:r>
              <a:rPr lang="en-US" dirty="0" smtClean="0"/>
              <a:t> Write the Boolean expression for inputs of available Flip flop.</a:t>
            </a:r>
            <a:endParaRPr lang="en-US" b="1" dirty="0" smtClean="0"/>
          </a:p>
          <a:p>
            <a:pPr algn="just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Step 6: </a:t>
            </a:r>
            <a:r>
              <a:rPr lang="en-US" dirty="0" smtClean="0"/>
              <a:t>Draw the circuit.</a:t>
            </a:r>
            <a:endParaRPr lang="en-US" b="1" dirty="0" smtClean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SR Flip – flop to JK Flip – flop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Write the characteristic table for the two inputs J and K. For two inputs along with the Q</a:t>
            </a:r>
            <a:r>
              <a:rPr lang="en-IN" baseline="-25000" dirty="0" smtClean="0"/>
              <a:t>t</a:t>
            </a:r>
            <a:r>
              <a:rPr lang="en-IN" dirty="0" smtClean="0"/>
              <a:t>, we get 8 possible combinations in characteristic table. </a:t>
            </a:r>
          </a:p>
          <a:p>
            <a:pPr lvl="0" algn="just"/>
            <a:r>
              <a:rPr lang="en-US" dirty="0" smtClean="0"/>
              <a:t>For every combination of J, K ,Q</a:t>
            </a:r>
            <a:r>
              <a:rPr lang="en-US" baseline="-25000" dirty="0" smtClean="0"/>
              <a:t>t</a:t>
            </a:r>
            <a:r>
              <a:rPr lang="en-US" dirty="0" smtClean="0"/>
              <a:t> , we find the corresponding Q</a:t>
            </a:r>
            <a:r>
              <a:rPr lang="en-US" baseline="-25000" dirty="0" smtClean="0"/>
              <a:t>t+1 </a:t>
            </a:r>
            <a:r>
              <a:rPr lang="en-US" dirty="0" smtClean="0"/>
              <a:t>state. </a:t>
            </a:r>
          </a:p>
          <a:p>
            <a:pPr lvl="0" algn="just"/>
            <a:r>
              <a:rPr lang="en-US" dirty="0" smtClean="0"/>
              <a:t>Using these Q</a:t>
            </a:r>
            <a:r>
              <a:rPr lang="en-US" baseline="-25000" dirty="0" smtClean="0"/>
              <a:t>t</a:t>
            </a:r>
            <a:r>
              <a:rPr lang="en-US" dirty="0" smtClean="0"/>
              <a:t> and Q</a:t>
            </a:r>
            <a:r>
              <a:rPr lang="en-US" baseline="-25000" dirty="0" smtClean="0"/>
              <a:t>t+1 , </a:t>
            </a:r>
            <a:r>
              <a:rPr lang="en-US" dirty="0" smtClean="0"/>
              <a:t>we write the values of S and R, using Excitation table</a:t>
            </a:r>
          </a:p>
          <a:p>
            <a:pPr algn="just"/>
            <a:r>
              <a:rPr lang="en-US" dirty="0" smtClean="0"/>
              <a:t>This table is called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Conversion table.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Conversion table : SR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sym typeface="Wingdings" pitchFamily="2" charset="2"/>
              </a:rPr>
              <a:t> JK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714488"/>
            <a:ext cx="6228000" cy="4289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K-Maps: SR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sym typeface="Wingdings" pitchFamily="2" charset="2"/>
              </a:rPr>
              <a:t> JK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09" y="2143115"/>
            <a:ext cx="3248640" cy="17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2000240"/>
            <a:ext cx="2943657" cy="18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71472" y="1714488"/>
            <a:ext cx="38576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The K – map for S is shown below: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786314" y="1714488"/>
            <a:ext cx="38576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The K – map for R is shown below: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7290" y="3929066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S=JQ</a:t>
            </a:r>
            <a:r>
              <a:rPr lang="en-US" sz="3600" b="1" baseline="30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sz="3600" b="1" baseline="-25000" dirty="0" smtClean="0">
                <a:solidFill>
                  <a:schemeClr val="accent2">
                    <a:lumMod val="75000"/>
                  </a:schemeClr>
                </a:solidFill>
              </a:rPr>
              <a:t>t</a:t>
            </a:r>
            <a:endParaRPr lang="en-US" sz="3600" b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43570" y="385762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R=</a:t>
            </a:r>
            <a:r>
              <a:rPr lang="en-US" sz="3600" b="1" dirty="0" err="1" smtClean="0">
                <a:solidFill>
                  <a:schemeClr val="accent2">
                    <a:lumMod val="75000"/>
                  </a:schemeClr>
                </a:solidFill>
              </a:rPr>
              <a:t>KQ</a:t>
            </a:r>
            <a:r>
              <a:rPr lang="en-US" sz="3600" b="1" baseline="-25000" dirty="0" err="1" smtClean="0">
                <a:solidFill>
                  <a:schemeClr val="accent2">
                    <a:lumMod val="75000"/>
                  </a:schemeClr>
                </a:solidFill>
              </a:rPr>
              <a:t>t</a:t>
            </a:r>
            <a:endParaRPr lang="en-US" sz="3600" b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22" y="4572008"/>
            <a:ext cx="4269799" cy="19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SR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sym typeface="Wingdings" pitchFamily="2" charset="2"/>
              </a:rPr>
              <a:t> JK, D, T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00660"/>
          </a:xfrm>
        </p:spPr>
        <p:txBody>
          <a:bodyPr>
            <a:normAutofit/>
          </a:bodyPr>
          <a:lstStyle/>
          <a:p>
            <a:pPr fontAlgn="base"/>
            <a:r>
              <a:rPr lang="en-US" b="1" dirty="0" smtClean="0"/>
              <a:t>SR FF to JK FF(</a:t>
            </a:r>
            <a:r>
              <a:rPr lang="en-US" b="1" dirty="0" err="1" smtClean="0"/>
              <a:t>Flipflop</a:t>
            </a:r>
            <a:r>
              <a:rPr lang="en-US" b="1" dirty="0" smtClean="0"/>
              <a:t>) conversion equation</a:t>
            </a:r>
          </a:p>
          <a:p>
            <a:pPr fontAlgn="base">
              <a:buNone/>
            </a:pPr>
            <a:r>
              <a:rPr lang="en-US" dirty="0" smtClean="0"/>
              <a:t>   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 = J*Q</a:t>
            </a:r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' 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R = K*Q</a:t>
            </a:r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t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b="1" dirty="0" smtClean="0"/>
              <a:t>SR FF to D FF(</a:t>
            </a:r>
            <a:r>
              <a:rPr lang="en-US" b="1" dirty="0" err="1" smtClean="0"/>
              <a:t>Flipflop</a:t>
            </a:r>
            <a:r>
              <a:rPr lang="en-US" b="1" dirty="0" smtClean="0"/>
              <a:t>) conversion equation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   S = D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R =D'</a:t>
            </a:r>
          </a:p>
          <a:p>
            <a:r>
              <a:rPr lang="en-US" b="1" dirty="0" smtClean="0"/>
              <a:t>SR FF to T FF(</a:t>
            </a:r>
            <a:r>
              <a:rPr lang="en-US" b="1" dirty="0" err="1" smtClean="0"/>
              <a:t>Flipflop</a:t>
            </a:r>
            <a:r>
              <a:rPr lang="en-US" b="1" dirty="0" smtClean="0"/>
              <a:t>) conversion equation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   S = T*Q</a:t>
            </a:r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' 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R = T*Q</a:t>
            </a:r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t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sym typeface="Wingdings" pitchFamily="2" charset="2"/>
              </a:rPr>
              <a:t>JK SR, D, T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00660"/>
          </a:xfrm>
        </p:spPr>
        <p:txBody>
          <a:bodyPr>
            <a:normAutofit/>
          </a:bodyPr>
          <a:lstStyle/>
          <a:p>
            <a:pPr fontAlgn="base"/>
            <a:r>
              <a:rPr lang="en-US" b="1" dirty="0" smtClean="0"/>
              <a:t>JK FF to SR FF(</a:t>
            </a:r>
            <a:r>
              <a:rPr lang="en-US" b="1" dirty="0" err="1" smtClean="0"/>
              <a:t>Flipflop</a:t>
            </a:r>
            <a:r>
              <a:rPr lang="en-US" b="1" dirty="0" smtClean="0"/>
              <a:t>) conversion equation</a:t>
            </a:r>
          </a:p>
          <a:p>
            <a:pPr fontAlgn="base">
              <a:buNone/>
            </a:pPr>
            <a:r>
              <a:rPr lang="en-US" dirty="0" smtClean="0"/>
              <a:t>   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J = S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K = R</a:t>
            </a:r>
          </a:p>
          <a:p>
            <a:pPr fontAlgn="base"/>
            <a:r>
              <a:rPr lang="en-US" b="1" dirty="0" smtClean="0"/>
              <a:t>JK FF to D FF(</a:t>
            </a:r>
            <a:r>
              <a:rPr lang="en-US" b="1" dirty="0" err="1" smtClean="0"/>
              <a:t>Flipflop</a:t>
            </a:r>
            <a:r>
              <a:rPr lang="en-US" b="1" dirty="0" smtClean="0"/>
              <a:t>) conversion equation</a:t>
            </a:r>
          </a:p>
          <a:p>
            <a:pPr fontAlgn="base">
              <a:buNone/>
            </a:pPr>
            <a:r>
              <a:rPr lang="en-US" dirty="0" smtClean="0"/>
              <a:t>   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J = D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K = D'</a:t>
            </a:r>
          </a:p>
          <a:p>
            <a:pPr fontAlgn="base"/>
            <a:r>
              <a:rPr lang="en-US" b="1" dirty="0" smtClean="0"/>
              <a:t>JK FF to T FF(</a:t>
            </a:r>
            <a:r>
              <a:rPr lang="en-US" b="1" dirty="0" err="1" smtClean="0"/>
              <a:t>Flipflop</a:t>
            </a:r>
            <a:r>
              <a:rPr lang="en-US" b="1" dirty="0" smtClean="0"/>
              <a:t>) conversion equation</a:t>
            </a:r>
          </a:p>
          <a:p>
            <a:pPr fontAlgn="base">
              <a:buNone/>
            </a:pPr>
            <a:r>
              <a:rPr lang="en-US" dirty="0" smtClean="0"/>
              <a:t>   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J = K = T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sym typeface="Wingdings" pitchFamily="2" charset="2"/>
              </a:rPr>
              <a:t>D SR, JK, 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fontAlgn="base"/>
            <a:r>
              <a:rPr lang="en-US" b="1" dirty="0" smtClean="0"/>
              <a:t>D FF to SR FF(</a:t>
            </a:r>
            <a:r>
              <a:rPr lang="en-US" b="1" dirty="0" err="1" smtClean="0"/>
              <a:t>Flipflop</a:t>
            </a:r>
            <a:r>
              <a:rPr lang="en-US" b="1" dirty="0" smtClean="0"/>
              <a:t>) conversion equation</a:t>
            </a:r>
          </a:p>
          <a:p>
            <a:pPr fontAlgn="base">
              <a:buNone/>
            </a:pPr>
            <a:r>
              <a:rPr lang="en-US" dirty="0" smtClean="0"/>
              <a:t>  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D = S + R'*Q</a:t>
            </a:r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t</a:t>
            </a:r>
          </a:p>
          <a:p>
            <a:pPr fontAlgn="base">
              <a:buNone/>
            </a:pPr>
            <a:endParaRPr lang="en-US" b="1" baseline="-25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base"/>
            <a:r>
              <a:rPr lang="en-US" b="1" dirty="0" smtClean="0"/>
              <a:t>D FF to JK FF(</a:t>
            </a:r>
            <a:r>
              <a:rPr lang="en-US" b="1" dirty="0" err="1" smtClean="0"/>
              <a:t>Flipflop</a:t>
            </a:r>
            <a:r>
              <a:rPr lang="en-US" b="1" dirty="0" smtClean="0"/>
              <a:t>) conversion equation</a:t>
            </a:r>
          </a:p>
          <a:p>
            <a:pPr fontAlgn="base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  D = J*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Q‘</a:t>
            </a:r>
            <a:r>
              <a:rPr lang="en-US" b="1" baseline="-25000" dirty="0" err="1" smtClean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+ K'*Q</a:t>
            </a:r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t</a:t>
            </a:r>
          </a:p>
          <a:p>
            <a:pPr fontAlgn="base">
              <a:buNone/>
            </a:pP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base"/>
            <a:r>
              <a:rPr lang="en-US" b="1" dirty="0" smtClean="0"/>
              <a:t>D FF to T FF(</a:t>
            </a:r>
            <a:r>
              <a:rPr lang="en-US" b="1" dirty="0" err="1" smtClean="0"/>
              <a:t>Flipflop</a:t>
            </a:r>
            <a:r>
              <a:rPr lang="en-US" b="1" dirty="0" smtClean="0"/>
              <a:t>) conversion equation</a:t>
            </a:r>
          </a:p>
          <a:p>
            <a:pPr fontAlgn="base">
              <a:buNone/>
            </a:pPr>
            <a:r>
              <a:rPr lang="en-US" dirty="0" smtClean="0"/>
              <a:t>   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D = T (ex-or) Q</a:t>
            </a:r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t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580</Words>
  <Application>Microsoft Office PowerPoint</Application>
  <PresentationFormat>On-screen Show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Outline of today’s session</vt:lpstr>
      <vt:lpstr>Necessity of conversion</vt:lpstr>
      <vt:lpstr>Procedure to convert one flip flop into other</vt:lpstr>
      <vt:lpstr>SR Flip – flop to JK Flip – flop</vt:lpstr>
      <vt:lpstr>Conversion table : SR JK</vt:lpstr>
      <vt:lpstr>K-Maps: SR JK</vt:lpstr>
      <vt:lpstr>SR JK, D, T</vt:lpstr>
      <vt:lpstr>JK SR, D, T</vt:lpstr>
      <vt:lpstr>D SR, JK, T</vt:lpstr>
      <vt:lpstr>T SR, JK, D</vt:lpstr>
      <vt:lpstr>Flip-Flop With Asynchronous Inputs (Preset And Clear)</vt:lpstr>
      <vt:lpstr>Asynchronous Inputs (Preset And Clear)</vt:lpstr>
      <vt:lpstr>Asynchronous Inputs (Preset And Clear)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LAB USER</dc:creator>
  <cp:lastModifiedBy>Windows User</cp:lastModifiedBy>
  <cp:revision>133</cp:revision>
  <dcterms:created xsi:type="dcterms:W3CDTF">2020-08-17T05:02:06Z</dcterms:created>
  <dcterms:modified xsi:type="dcterms:W3CDTF">2021-01-25T08:24:14Z</dcterms:modified>
</cp:coreProperties>
</file>