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3" r:id="rId11"/>
    <p:sldId id="288" r:id="rId12"/>
    <p:sldId id="287" r:id="rId13"/>
    <p:sldId id="292" r:id="rId14"/>
    <p:sldId id="281" r:id="rId15"/>
    <p:sldId id="282" r:id="rId16"/>
    <p:sldId id="286" r:id="rId17"/>
    <p:sldId id="289" r:id="rId18"/>
    <p:sldId id="295" r:id="rId19"/>
    <p:sldId id="284" r:id="rId20"/>
    <p:sldId id="285" r:id="rId21"/>
    <p:sldId id="290" r:id="rId22"/>
    <p:sldId id="291" r:id="rId23"/>
    <p:sldId id="294" r:id="rId24"/>
    <p:sldId id="293" r:id="rId25"/>
    <p:sldId id="27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370A67-4E04-4D54-AAAC-4E986C4FCDA4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C7D5B-6E43-4D8D-901C-F9A625D857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B5CE-EE7C-46AC-A686-7708B6856ADB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8267-4D2D-4A19-B823-09974A4A6FE5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FAB4C-5056-4132-817E-EB4F9B191090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1E70C-8845-4E53-9B36-96646185EA30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776ED-80EF-4561-957A-472E8E52E4E5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8F0E-EEA6-44A9-AF0B-2622ED32F5C2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1A50-2B8E-413C-964D-6F628D2B3627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191C4-A153-45D5-971C-547E9F81B12C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9D6D-3DD1-4329-B86E-7FF57F831478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6630-FCA0-4C28-8B63-F00FE3A12D5C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C337-72F0-4C4D-BDFF-A630314AB2B2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C15FA-EB35-4522-A2BF-7E542AD8478F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Outline of today’s session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Flipflops</a:t>
            </a:r>
            <a:endParaRPr lang="en-US" dirty="0" smtClean="0"/>
          </a:p>
          <a:p>
            <a:pPr lvl="1"/>
            <a:r>
              <a:rPr lang="en-US" dirty="0" smtClean="0"/>
              <a:t>SR</a:t>
            </a:r>
          </a:p>
          <a:p>
            <a:pPr lvl="1"/>
            <a:r>
              <a:rPr lang="en-US" dirty="0" smtClean="0"/>
              <a:t>D</a:t>
            </a:r>
          </a:p>
          <a:p>
            <a:pPr lvl="1"/>
            <a:r>
              <a:rPr lang="en-US" dirty="0" smtClean="0"/>
              <a:t>JK</a:t>
            </a:r>
          </a:p>
          <a:p>
            <a:pPr lvl="1"/>
            <a:r>
              <a:rPr lang="en-US" dirty="0" smtClean="0"/>
              <a:t>T</a:t>
            </a:r>
          </a:p>
          <a:p>
            <a:r>
              <a:rPr lang="en-US" dirty="0" smtClean="0"/>
              <a:t>Operation of SR flip flop</a:t>
            </a:r>
          </a:p>
          <a:p>
            <a:pPr lvl="1"/>
            <a:r>
              <a:rPr lang="en-US" dirty="0" smtClean="0"/>
              <a:t>Symbol</a:t>
            </a:r>
          </a:p>
          <a:p>
            <a:pPr lvl="1"/>
            <a:r>
              <a:rPr lang="en-US" dirty="0" smtClean="0"/>
              <a:t>Logic circuit</a:t>
            </a:r>
          </a:p>
          <a:p>
            <a:pPr lvl="1"/>
            <a:r>
              <a:rPr lang="en-US" dirty="0" err="1" smtClean="0"/>
              <a:t>Charateristic</a:t>
            </a:r>
            <a:r>
              <a:rPr lang="en-US" dirty="0" smtClean="0"/>
              <a:t> Table</a:t>
            </a:r>
          </a:p>
          <a:p>
            <a:pPr lvl="1"/>
            <a:r>
              <a:rPr lang="en-US" dirty="0" smtClean="0"/>
              <a:t>Characteristic Equation</a:t>
            </a:r>
          </a:p>
          <a:p>
            <a:pPr lvl="1"/>
            <a:r>
              <a:rPr lang="en-US" dirty="0" smtClean="0"/>
              <a:t>Excitation table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D flip-flop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143116"/>
            <a:ext cx="4968000" cy="2494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928802"/>
            <a:ext cx="311467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D flip-flop characteristic table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28728" y="2000240"/>
          <a:ext cx="2518191" cy="2072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397"/>
                <a:gridCol w="839397"/>
                <a:gridCol w="839397"/>
              </a:tblGrid>
              <a:tr h="3011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Q</a:t>
                      </a:r>
                      <a:r>
                        <a:rPr lang="en-US" baseline="-25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Q</a:t>
                      </a:r>
                      <a:r>
                        <a:rPr lang="en-US" baseline="-25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t+1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5643570" y="2285992"/>
          <a:ext cx="1905014" cy="1403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7"/>
                <a:gridCol w="952507"/>
              </a:tblGrid>
              <a:tr h="4504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Q</a:t>
                      </a:r>
                      <a:r>
                        <a:rPr lang="en-US" baseline="-25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t+1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675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7675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D flip-flop characteristic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7030A0"/>
                </a:solidFill>
              </a:rPr>
              <a:t>Q</a:t>
            </a:r>
            <a:r>
              <a:rPr lang="en-US" b="1" baseline="-25000" dirty="0" smtClean="0">
                <a:solidFill>
                  <a:srgbClr val="7030A0"/>
                </a:solidFill>
              </a:rPr>
              <a:t>(t+1)</a:t>
            </a:r>
            <a:r>
              <a:rPr lang="en-US" b="1" dirty="0" smtClean="0">
                <a:solidFill>
                  <a:srgbClr val="7030A0"/>
                </a:solidFill>
              </a:rPr>
              <a:t>=D</a:t>
            </a:r>
            <a:endParaRPr lang="en-US" b="1" baseline="-250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D flip-flop Excitation 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785926"/>
            <a:ext cx="2628000" cy="2112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JK flip-flop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JK flip flop is an improvement on the SR flip flop where S=R=1 is not a problem.</a:t>
            </a:r>
          </a:p>
          <a:p>
            <a:pPr algn="just"/>
            <a:r>
              <a:rPr lang="en-US" dirty="0" smtClean="0"/>
              <a:t>The input condition of J=K=1, gives an output inverting the output state. 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JK flip-flop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785926"/>
            <a:ext cx="5000625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143116"/>
            <a:ext cx="2449073" cy="15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JK flip-flop characteristic table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14348" y="1643050"/>
          <a:ext cx="3357588" cy="3779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397"/>
                <a:gridCol w="839397"/>
                <a:gridCol w="839397"/>
                <a:gridCol w="839397"/>
              </a:tblGrid>
              <a:tr h="3011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J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K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Q</a:t>
                      </a:r>
                      <a:r>
                        <a:rPr lang="en-US" baseline="-25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Q</a:t>
                      </a:r>
                      <a:r>
                        <a:rPr lang="en-US" baseline="-25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t+1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4857752" y="1785926"/>
          <a:ext cx="2857521" cy="2357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7"/>
                <a:gridCol w="952507"/>
                <a:gridCol w="952507"/>
              </a:tblGrid>
              <a:tr h="4504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J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K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Q</a:t>
                      </a:r>
                      <a:r>
                        <a:rPr lang="en-US" baseline="-25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t+1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675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r>
                        <a:rPr lang="en-US" sz="1800" b="1" kern="1200" baseline="-250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en-US" sz="1800" b="1" kern="1200" baseline="-250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7675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7675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7675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r>
                        <a:rPr lang="en-US" sz="1800" b="1" kern="1200" baseline="300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b="1" kern="1200" baseline="-250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en-US" sz="1800" b="1" kern="1200" baseline="-250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JK flip-flop characteristic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algn="ctr">
              <a:buNone/>
            </a:pPr>
            <a:r>
              <a:rPr lang="en-US" sz="4000" b="1" dirty="0" smtClean="0">
                <a:solidFill>
                  <a:srgbClr val="7030A0"/>
                </a:solidFill>
              </a:rPr>
              <a:t>Q</a:t>
            </a:r>
            <a:r>
              <a:rPr lang="en-US" sz="4000" b="1" baseline="-25000" dirty="0" smtClean="0">
                <a:solidFill>
                  <a:srgbClr val="7030A0"/>
                </a:solidFill>
              </a:rPr>
              <a:t>(t+1)</a:t>
            </a:r>
            <a:r>
              <a:rPr lang="en-US" sz="4000" b="1" dirty="0" smtClean="0">
                <a:solidFill>
                  <a:srgbClr val="7030A0"/>
                </a:solidFill>
              </a:rPr>
              <a:t>=</a:t>
            </a:r>
            <a:r>
              <a:rPr lang="en-US" sz="4000" b="1" dirty="0" err="1" smtClean="0">
                <a:solidFill>
                  <a:srgbClr val="7030A0"/>
                </a:solidFill>
              </a:rPr>
              <a:t>J.Q’</a:t>
            </a:r>
            <a:r>
              <a:rPr lang="en-US" sz="4000" b="1" baseline="-25000" dirty="0" err="1" smtClean="0">
                <a:solidFill>
                  <a:srgbClr val="7030A0"/>
                </a:solidFill>
              </a:rPr>
              <a:t>t</a:t>
            </a:r>
            <a:r>
              <a:rPr lang="en-US" sz="4000" b="1" dirty="0" err="1" smtClean="0">
                <a:solidFill>
                  <a:srgbClr val="7030A0"/>
                </a:solidFill>
              </a:rPr>
              <a:t>+K’.Q</a:t>
            </a:r>
            <a:r>
              <a:rPr lang="en-US" sz="4000" b="1" baseline="-25000" dirty="0" err="1" smtClean="0">
                <a:solidFill>
                  <a:srgbClr val="7030A0"/>
                </a:solidFill>
              </a:rPr>
              <a:t>t</a:t>
            </a:r>
            <a:endParaRPr lang="en-US" sz="4000" b="1" baseline="-25000" dirty="0" smtClean="0">
              <a:solidFill>
                <a:srgbClr val="7030A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JK flip-flop Excitation 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428868"/>
            <a:ext cx="3276000" cy="1920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T flip-flop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A T flip flop is like JK flip-flop. These are basically a single input version of JK flip flop. </a:t>
            </a:r>
          </a:p>
          <a:p>
            <a:pPr algn="just"/>
            <a:r>
              <a:rPr lang="en-US" sz="2800" dirty="0" smtClean="0"/>
              <a:t>This modified form of JK flip-flop is obtained by connecting both inputs J and K together.</a:t>
            </a:r>
          </a:p>
          <a:p>
            <a:pPr algn="just"/>
            <a:r>
              <a:rPr lang="en-US" sz="2800" dirty="0" smtClean="0"/>
              <a:t> This flip-flop has only one input along with the clock input.</a:t>
            </a:r>
          </a:p>
          <a:p>
            <a:pPr algn="just"/>
            <a:r>
              <a:rPr lang="en-US" sz="2800" dirty="0" smtClean="0"/>
              <a:t>These flip-flops are called T flip-flops because of their ability to complement its state (i.e.) Toggle, hence the name Toggle flip-flop.</a:t>
            </a:r>
          </a:p>
          <a:p>
            <a:pPr algn="just"/>
            <a:endParaRPr lang="en-US" sz="2800" dirty="0" smtClean="0"/>
          </a:p>
          <a:p>
            <a:pPr algn="just"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</a:rPr>
              <a:t>SR latch using NOR gates</a:t>
            </a:r>
            <a:endParaRPr lang="en-US" sz="5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928802"/>
            <a:ext cx="8138160" cy="3344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T flip-flop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643314"/>
            <a:ext cx="483870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714488"/>
            <a:ext cx="44386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T flip-flop characteristic 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1428728" y="2000240"/>
          <a:ext cx="2518191" cy="2072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397"/>
                <a:gridCol w="839397"/>
                <a:gridCol w="839397"/>
              </a:tblGrid>
              <a:tr h="3011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Q</a:t>
                      </a:r>
                      <a:r>
                        <a:rPr lang="en-US" baseline="-25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Q</a:t>
                      </a:r>
                      <a:r>
                        <a:rPr lang="en-US" baseline="-25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t+1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5643570" y="2285992"/>
          <a:ext cx="1905014" cy="1403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7"/>
                <a:gridCol w="952507"/>
              </a:tblGrid>
              <a:tr h="4504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Q</a:t>
                      </a:r>
                      <a:r>
                        <a:rPr lang="en-US" baseline="-25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t+1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675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Q</a:t>
                      </a:r>
                      <a:r>
                        <a:rPr lang="en-US" b="1" baseline="-25000" dirty="0" smtClean="0">
                          <a:solidFill>
                            <a:srgbClr val="7030A0"/>
                          </a:solidFill>
                        </a:rPr>
                        <a:t>t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7675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r>
                        <a:rPr lang="en-US" sz="1800" b="1" kern="1200" baseline="300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b="1" kern="1200" baseline="-250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en-US" sz="1800" b="1" kern="1200" baseline="-250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T flip-flop characteristic Equation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>
                <a:solidFill>
                  <a:srgbClr val="7030A0"/>
                </a:solidFill>
              </a:rPr>
              <a:t>Q</a:t>
            </a:r>
            <a:r>
              <a:rPr lang="en-US" sz="3600" b="1" baseline="-25000" dirty="0" smtClean="0">
                <a:solidFill>
                  <a:srgbClr val="7030A0"/>
                </a:solidFill>
              </a:rPr>
              <a:t>(t+1)</a:t>
            </a:r>
            <a:r>
              <a:rPr lang="en-US" sz="3600" b="1" dirty="0" smtClean="0">
                <a:solidFill>
                  <a:srgbClr val="7030A0"/>
                </a:solidFill>
              </a:rPr>
              <a:t>=</a:t>
            </a:r>
            <a:r>
              <a:rPr lang="en-US" sz="3600" b="1" dirty="0" err="1" smtClean="0">
                <a:solidFill>
                  <a:srgbClr val="7030A0"/>
                </a:solidFill>
              </a:rPr>
              <a:t>T.Q’</a:t>
            </a:r>
            <a:r>
              <a:rPr lang="en-US" sz="3600" b="1" baseline="-25000" dirty="0" err="1" smtClean="0">
                <a:solidFill>
                  <a:srgbClr val="7030A0"/>
                </a:solidFill>
              </a:rPr>
              <a:t>t</a:t>
            </a:r>
            <a:r>
              <a:rPr lang="en-US" sz="3600" b="1" dirty="0" err="1" smtClean="0">
                <a:solidFill>
                  <a:srgbClr val="7030A0"/>
                </a:solidFill>
              </a:rPr>
              <a:t>+T’.Q</a:t>
            </a:r>
            <a:r>
              <a:rPr lang="en-US" sz="3600" b="1" baseline="-25000" dirty="0" err="1" smtClean="0">
                <a:solidFill>
                  <a:srgbClr val="7030A0"/>
                </a:solidFill>
              </a:rPr>
              <a:t>t</a:t>
            </a:r>
            <a:endParaRPr lang="en-US" sz="3600" b="1" baseline="-25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T flip-flop Excitation 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785926"/>
            <a:ext cx="2664000" cy="2192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</a:rPr>
              <a:t>Summary of the Types of Flip-flop Behavior</a:t>
            </a:r>
            <a:endParaRPr lang="en-US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8920443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28794" y="3286124"/>
            <a:ext cx="531158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THANK YOU</a:t>
            </a:r>
            <a:endParaRPr lang="en-US" sz="7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SR latch using NAND gates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928802"/>
            <a:ext cx="7758632" cy="356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SR flip-flop using NAND gates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3714752"/>
            <a:ext cx="4206240" cy="213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928802"/>
            <a:ext cx="457200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0" y="1714488"/>
            <a:ext cx="17335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SR flip-flop using NAND gates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Operation of SR latch can be modified by providing an additional input signal that may be treated as control input or enable input or clock input.</a:t>
            </a:r>
          </a:p>
          <a:p>
            <a:pPr algn="just"/>
            <a:r>
              <a:rPr lang="en-US" dirty="0" smtClean="0"/>
              <a:t>The enable or clock input determines when the state of the latch can be changed by determining whether S and R can affect the circuit.</a:t>
            </a:r>
          </a:p>
          <a:p>
            <a:pPr algn="just"/>
            <a:r>
              <a:rPr lang="en-US" dirty="0" smtClean="0"/>
              <a:t>It consists of basic SR latch and two additional NAND gates.</a:t>
            </a:r>
          </a:p>
          <a:p>
            <a:pPr algn="just"/>
            <a:r>
              <a:rPr lang="en-US" dirty="0" smtClean="0"/>
              <a:t>S and R inputs are allowed to affect the latch when the clock input is HIGH.</a:t>
            </a:r>
          </a:p>
          <a:p>
            <a:pPr algn="just"/>
            <a:r>
              <a:rPr lang="en-US" dirty="0" smtClean="0"/>
              <a:t>When the CLK input is high (during a clock pulse) the input NAND gates act as inverters.</a:t>
            </a:r>
          </a:p>
          <a:p>
            <a:pPr algn="just"/>
            <a:r>
              <a:rPr lang="en-US" dirty="0" smtClean="0"/>
              <a:t>While the CLK input is low, the two extra NAND gates are disabled. The outputs are completely isolated from the inputs and so retain any previous state.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SR flip-flop characteristic table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14348" y="1643050"/>
          <a:ext cx="3357588" cy="3779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397"/>
                <a:gridCol w="839397"/>
                <a:gridCol w="839397"/>
                <a:gridCol w="839397"/>
              </a:tblGrid>
              <a:tr h="3011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Q</a:t>
                      </a:r>
                      <a:r>
                        <a:rPr lang="en-US" baseline="-25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Q</a:t>
                      </a:r>
                      <a:r>
                        <a:rPr lang="en-US" baseline="-25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t+1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7030A0"/>
                          </a:solidFill>
                        </a:rPr>
                        <a:t>Invalid</a:t>
                      </a:r>
                      <a:endParaRPr lang="en-US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66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7030A0"/>
                          </a:solidFill>
                        </a:rPr>
                        <a:t>Invalid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4857752" y="1785926"/>
          <a:ext cx="2857521" cy="2357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7"/>
                <a:gridCol w="952507"/>
                <a:gridCol w="952507"/>
              </a:tblGrid>
              <a:tr h="4504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Q</a:t>
                      </a:r>
                      <a:r>
                        <a:rPr lang="en-US" baseline="-25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t+1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675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Qt</a:t>
                      </a:r>
                      <a:endParaRPr lang="en-US" sz="18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7675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7675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7675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7030A0"/>
                          </a:solidFill>
                        </a:rPr>
                        <a:t>Invalid</a:t>
                      </a:r>
                      <a:endParaRPr lang="en-US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SR flip-flop characteristic Equation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643050"/>
            <a:ext cx="3974592" cy="73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SR flip-flop Excitation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 algn="just"/>
            <a:r>
              <a:rPr lang="en-US" dirty="0" smtClean="0"/>
              <a:t>For a given combination of present state Q</a:t>
            </a:r>
            <a:r>
              <a:rPr lang="en-US" baseline="-25000" dirty="0" smtClean="0"/>
              <a:t>t</a:t>
            </a:r>
            <a:r>
              <a:rPr lang="en-US" dirty="0" smtClean="0"/>
              <a:t> and next state Q</a:t>
            </a:r>
            <a:r>
              <a:rPr lang="en-US" baseline="-25000" dirty="0" smtClean="0"/>
              <a:t>t+1</a:t>
            </a:r>
            <a:r>
              <a:rPr lang="en-US" dirty="0" smtClean="0"/>
              <a:t>, excitation table tell the inputs required.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286124"/>
            <a:ext cx="3204000" cy="1935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D flip-flop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algn="just"/>
            <a:r>
              <a:rPr lang="en-US" dirty="0" smtClean="0"/>
              <a:t>D flip flop is a better alternative that is very popular with digital electronics. They are commonly used for counters and shift-registers and input synchronization.</a:t>
            </a:r>
          </a:p>
          <a:p>
            <a:pPr algn="just"/>
            <a:r>
              <a:rPr lang="en-US" dirty="0" smtClean="0"/>
              <a:t>In a D flip flop, the output can be only changed at the clock edge, and if the input changes at other times, the output will be unaffected.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529</Words>
  <Application>Microsoft Office PowerPoint</Application>
  <PresentationFormat>On-screen Show (4:3)</PresentationFormat>
  <Paragraphs>226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Outline of today’s session</vt:lpstr>
      <vt:lpstr>SR latch using NOR gates</vt:lpstr>
      <vt:lpstr>SR latch using NAND gates</vt:lpstr>
      <vt:lpstr>SR flip-flop using NAND gates</vt:lpstr>
      <vt:lpstr>SR flip-flop using NAND gates</vt:lpstr>
      <vt:lpstr>SR flip-flop characteristic table</vt:lpstr>
      <vt:lpstr>SR flip-flop characteristic Equation</vt:lpstr>
      <vt:lpstr>SR flip-flop Excitation table</vt:lpstr>
      <vt:lpstr>D flip-flop</vt:lpstr>
      <vt:lpstr>D flip-flop</vt:lpstr>
      <vt:lpstr>D flip-flop characteristic table</vt:lpstr>
      <vt:lpstr>D flip-flop characteristic Equation</vt:lpstr>
      <vt:lpstr>D flip-flop Excitation table</vt:lpstr>
      <vt:lpstr>JK flip-flop</vt:lpstr>
      <vt:lpstr>JK flip-flop</vt:lpstr>
      <vt:lpstr>JK flip-flop characteristic table</vt:lpstr>
      <vt:lpstr>JK flip-flop characteristic Equation</vt:lpstr>
      <vt:lpstr>JK flip-flop Excitation table</vt:lpstr>
      <vt:lpstr>T flip-flop</vt:lpstr>
      <vt:lpstr>T flip-flop</vt:lpstr>
      <vt:lpstr>T flip-flop characteristic table</vt:lpstr>
      <vt:lpstr>T flip-flop characteristic Equation</vt:lpstr>
      <vt:lpstr>T flip-flop Excitation table</vt:lpstr>
      <vt:lpstr>Summary of the Types of Flip-flop Behavior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LAB USER</dc:creator>
  <cp:lastModifiedBy>Windows User</cp:lastModifiedBy>
  <cp:revision>92</cp:revision>
  <dcterms:created xsi:type="dcterms:W3CDTF">2020-08-17T05:02:06Z</dcterms:created>
  <dcterms:modified xsi:type="dcterms:W3CDTF">2021-01-19T03:44:33Z</dcterms:modified>
</cp:coreProperties>
</file>