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1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67" r:id="rId3"/>
    <p:sldId id="384" r:id="rId4"/>
    <p:sldId id="398" r:id="rId5"/>
    <p:sldId id="399" r:id="rId6"/>
    <p:sldId id="400" r:id="rId7"/>
    <p:sldId id="401" r:id="rId8"/>
    <p:sldId id="408" r:id="rId9"/>
    <p:sldId id="403" r:id="rId10"/>
    <p:sldId id="405" r:id="rId11"/>
    <p:sldId id="406" r:id="rId12"/>
    <p:sldId id="407" r:id="rId13"/>
    <p:sldId id="410" r:id="rId14"/>
    <p:sldId id="411" r:id="rId15"/>
    <p:sldId id="412" r:id="rId16"/>
    <p:sldId id="413" r:id="rId17"/>
    <p:sldId id="429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870581"/>
    <a:srgbClr val="0000CC"/>
    <a:srgbClr val="FF0066"/>
    <a:srgbClr val="669900"/>
    <a:srgbClr val="FF0000"/>
    <a:srgbClr val="990000"/>
    <a:srgbClr val="005024"/>
    <a:srgbClr val="C40C41"/>
    <a:srgbClr val="BBF7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86121" autoAdjust="0"/>
  </p:normalViewPr>
  <p:slideViewPr>
    <p:cSldViewPr>
      <p:cViewPr varScale="1">
        <p:scale>
          <a:sx n="64" d="100"/>
          <a:sy n="64" d="100"/>
        </p:scale>
        <p:origin x="156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87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2A22EEA-D8EA-4614-98A4-BAC12F8DF8C6}" type="datetimeFigureOut">
              <a:rPr lang="en-US"/>
              <a:pPr>
                <a:defRPr/>
              </a:pPr>
              <a:t>11/11/2022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7ED5249-3884-40F2-AE31-B91401425E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569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FCEA44C-BF10-4EEF-A5F0-1E64CE572A6C}" type="datetimeFigureOut">
              <a:rPr lang="en-US"/>
              <a:pPr>
                <a:defRPr/>
              </a:pPr>
              <a:t>11/11/2022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E311E87-EFF9-4FFF-A5D6-E150B94089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8698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EBC571-6DF7-4A62-A952-CEAF71BF8235}" type="slidenum">
              <a:rPr lang="en-US" smtClean="0"/>
              <a:pPr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16358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8B7393AA-93B1-423B-A969-6DDFC76E69B6}" type="datetime1">
              <a:rPr lang="en-US" smtClean="0"/>
              <a:pPr>
                <a:defRPr/>
              </a:pPr>
              <a:t>11/11/2022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C2F99F4D-B57C-4412-9F1D-88D4F0724FC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04AD2A-3BA3-4F98-8C99-26E99C28CB8A}" type="datetime1">
              <a:rPr lang="en-US" smtClean="0"/>
              <a:pPr>
                <a:defRPr/>
              </a:pPr>
              <a:t>11/11/2022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810813-DE9C-48B2-B823-27F6B3379DE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47FE57-3A58-4B69-8670-A2F8A067D3B6}" type="datetime1">
              <a:rPr lang="en-US" smtClean="0"/>
              <a:pPr>
                <a:defRPr/>
              </a:pPr>
              <a:t>11/11/2022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96584-3546-4909-9E63-44ACA24B79F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97169310-2151-41D8-AB42-C7538CCD8146}" type="datetime1">
              <a:rPr lang="en-US" smtClean="0"/>
              <a:pPr>
                <a:defRPr/>
              </a:pPr>
              <a:t>11/11/2022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D049903A-4E81-409C-9B57-4F63C385C425}" type="datetime1">
              <a:rPr lang="en-US" smtClean="0"/>
              <a:pPr>
                <a:defRPr/>
              </a:pPr>
              <a:t>11/11/2022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159C9F82-0A0C-4FE8-9CE0-D4D087541E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7B225B-F018-4969-A07A-8776746A1CEC}" type="datetime1">
              <a:rPr lang="en-US" smtClean="0"/>
              <a:pPr>
                <a:defRPr/>
              </a:pPr>
              <a:t>11/11/2022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7210A-3C7B-4008-8946-3E83403CF3C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9E6ACD-A477-4FFB-BEB6-95111872E76B}" type="datetime1">
              <a:rPr lang="en-US" smtClean="0"/>
              <a:pPr>
                <a:defRPr/>
              </a:pPr>
              <a:t>11/11/2022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A2A793-FA6D-4933-A67E-66F96BE7ADF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FF89F883-E8D0-4FD9-933F-A57733025102}" type="datetime1">
              <a:rPr lang="en-US" smtClean="0"/>
              <a:pPr>
                <a:defRPr/>
              </a:pPr>
              <a:t>11/11/2022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050FA784-F202-43C6-9E41-96BB78A400A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909CAF-4355-43C5-8BB5-6D237648B020}" type="datetime1">
              <a:rPr lang="en-US" smtClean="0"/>
              <a:pPr>
                <a:defRPr/>
              </a:pPr>
              <a:t>11/11/2022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CFAD4-B0E4-4404-BB82-BC41116CF3C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68DA4EC1-0F8B-4A8E-8F23-D7A18390719A}" type="datetime1">
              <a:rPr lang="en-US" smtClean="0"/>
              <a:pPr>
                <a:defRPr/>
              </a:pPr>
              <a:t>11/11/2022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DCAA8183-F479-4A1F-B48F-352764325B9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9AAB31B6-B565-43B5-A39B-D6B7B76FBA9F}" type="datetime1">
              <a:rPr lang="en-US" smtClean="0"/>
              <a:pPr>
                <a:defRPr/>
              </a:pPr>
              <a:t>11/11/2022</a:t>
            </a:fld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2917AD06-E163-45C6-B598-C5F60E73390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C61A260-D0AA-4B6B-B80F-64E400E2C114}" type="datetime1">
              <a:rPr lang="en-US" smtClean="0"/>
              <a:pPr>
                <a:defRPr/>
              </a:pPr>
              <a:t>11/11/2022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C8720BB-BF14-41BE-BB1D-12D43BE56EF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19" r:id="rId1"/>
    <p:sldLayoutId id="2147485120" r:id="rId2"/>
    <p:sldLayoutId id="2147485121" r:id="rId3"/>
    <p:sldLayoutId id="2147485122" r:id="rId4"/>
    <p:sldLayoutId id="2147485123" r:id="rId5"/>
    <p:sldLayoutId id="2147485124" r:id="rId6"/>
    <p:sldLayoutId id="2147485125" r:id="rId7"/>
    <p:sldLayoutId id="2147485126" r:id="rId8"/>
    <p:sldLayoutId id="2147485127" r:id="rId9"/>
    <p:sldLayoutId id="2147485128" r:id="rId10"/>
    <p:sldLayoutId id="214748512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lectrical4u.com/seven-segment-display/" TargetMode="External"/><Relationship Id="rId2" Type="http://schemas.openxmlformats.org/officeDocument/2006/relationships/hyperlink" Target="https://www.electrical4u.com/bcd-or-binary-coded-decimal-bcd-conversion-addition-subtraction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lectrical4u.com/led-or-light-emitting-diode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electrical4u.com/truth-table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714" y="2514600"/>
            <a:ext cx="8900886" cy="27432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defRPr/>
            </a:pPr>
            <a:r>
              <a:rPr lang="en-US" sz="3200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  <a:t/>
            </a:r>
            <a:br>
              <a:rPr lang="en-US" sz="3200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</a:br>
            <a:r>
              <a:rPr lang="en-US" sz="7200" dirty="0" smtClean="0">
                <a:solidFill>
                  <a:srgbClr val="FF0000"/>
                </a:solidFill>
                <a:latin typeface="Book Antiqua" pitchFamily="18" charset="0"/>
                <a:ea typeface="+mn-ea"/>
                <a:cs typeface="Arial" pitchFamily="34" charset="0"/>
              </a:rPr>
              <a:t>UNIT-III</a:t>
            </a:r>
            <a:r>
              <a:rPr lang="en-US" sz="4400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  <a:t/>
            </a:r>
            <a:br>
              <a:rPr lang="en-US" sz="4400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</a:br>
            <a:r>
              <a:rPr lang="en-US" sz="4800" dirty="0" smtClean="0">
                <a:solidFill>
                  <a:srgbClr val="870581"/>
                </a:solidFill>
                <a:latin typeface="Book Antiqua" pitchFamily="18" charset="0"/>
                <a:ea typeface="+mn-ea"/>
                <a:cs typeface="Arial" pitchFamily="34" charset="0"/>
              </a:rPr>
              <a:t>BCD </a:t>
            </a:r>
            <a:r>
              <a:rPr lang="en-US" sz="4800" dirty="0" smtClean="0">
                <a:solidFill>
                  <a:srgbClr val="870581"/>
                </a:solidFill>
                <a:latin typeface="Book Antiqua" pitchFamily="18" charset="0"/>
                <a:ea typeface="+mn-ea"/>
                <a:cs typeface="Arial" pitchFamily="34" charset="0"/>
              </a:rPr>
              <a:t>to 7 Segment </a:t>
            </a:r>
            <a:r>
              <a:rPr lang="en-US" sz="4800" dirty="0" smtClean="0">
                <a:solidFill>
                  <a:srgbClr val="870581"/>
                </a:solidFill>
                <a:latin typeface="Book Antiqua" pitchFamily="18" charset="0"/>
                <a:ea typeface="+mn-ea"/>
                <a:cs typeface="Arial" pitchFamily="34" charset="0"/>
              </a:rPr>
              <a:t>Display</a:t>
            </a:r>
            <a:r>
              <a:rPr lang="en-US" sz="5400" dirty="0" smtClean="0">
                <a:solidFill>
                  <a:srgbClr val="870581"/>
                </a:solidFill>
                <a:latin typeface="Book Antiqua" pitchFamily="18" charset="0"/>
                <a:ea typeface="+mn-ea"/>
                <a:cs typeface="Arial" pitchFamily="34" charset="0"/>
              </a:rPr>
              <a:t/>
            </a:r>
            <a:br>
              <a:rPr lang="en-US" sz="5400" dirty="0" smtClean="0">
                <a:solidFill>
                  <a:srgbClr val="870581"/>
                </a:solidFill>
                <a:latin typeface="Book Antiqua" pitchFamily="18" charset="0"/>
                <a:ea typeface="+mn-ea"/>
                <a:cs typeface="Arial" pitchFamily="34" charset="0"/>
              </a:rPr>
            </a:br>
            <a:endParaRPr lang="en-US" sz="7200" dirty="0">
              <a:solidFill>
                <a:srgbClr val="005024"/>
              </a:solidFill>
              <a:latin typeface="Book Antiqua" pitchFamily="18" charset="0"/>
              <a:ea typeface="+mn-ea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2EAF0F-628F-4DC5-9A96-5064ADCBF2D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Autofit/>
          </a:bodyPr>
          <a:lstStyle/>
          <a:p>
            <a:pPr algn="r"/>
            <a:r>
              <a:rPr lang="en-US" sz="40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Contd..</a:t>
            </a:r>
            <a:endParaRPr lang="en-IN" sz="4000" b="1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8229600" cy="64008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u="sng" dirty="0">
                <a:solidFill>
                  <a:srgbClr val="870581"/>
                </a:solidFill>
              </a:rPr>
              <a:t>For output </a:t>
            </a:r>
            <a:r>
              <a:rPr lang="en-US" sz="3200" b="1" u="sng" dirty="0">
                <a:solidFill>
                  <a:srgbClr val="FF0000"/>
                </a:solidFill>
              </a:rPr>
              <a:t>‘b’:</a:t>
            </a:r>
          </a:p>
          <a:p>
            <a:pPr algn="just">
              <a:lnSpc>
                <a:spcPct val="150000"/>
              </a:lnSpc>
            </a:pPr>
            <a:endParaRPr lang="en-US" sz="3200" b="1" u="sng" dirty="0" smtClean="0">
              <a:solidFill>
                <a:srgbClr val="870581"/>
              </a:solidFill>
            </a:endParaRPr>
          </a:p>
          <a:p>
            <a:pPr algn="just"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 algn="just">
              <a:lnSpc>
                <a:spcPct val="150000"/>
              </a:lnSpc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AutoShape 2" descr="BCD to seven segment decod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sp>
        <p:nvSpPr>
          <p:cNvPr id="6" name="AutoShape 2" descr="seven segment decod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sp>
        <p:nvSpPr>
          <p:cNvPr id="7" name="AutoShape 5" descr="seven segment decode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432" y="1531256"/>
            <a:ext cx="4046312" cy="43434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181600" y="762000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solidFill>
                  <a:srgbClr val="870581"/>
                </a:solidFill>
                <a:latin typeface="+mn-lt"/>
              </a:rPr>
              <a:t>For Output </a:t>
            </a:r>
            <a:r>
              <a:rPr lang="en-US" sz="3200" b="1" u="sng" dirty="0">
                <a:solidFill>
                  <a:srgbClr val="FF0000"/>
                </a:solidFill>
                <a:latin typeface="+mn-lt"/>
              </a:rPr>
              <a:t>‘C’:</a:t>
            </a:r>
            <a:endParaRPr lang="en-IN" sz="3200" b="1" u="sng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531256"/>
            <a:ext cx="4038600" cy="448854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8466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Autofit/>
          </a:bodyPr>
          <a:lstStyle/>
          <a:p>
            <a:pPr algn="r"/>
            <a:r>
              <a:rPr lang="en-US" sz="40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Contd..</a:t>
            </a:r>
            <a:endParaRPr lang="en-IN" sz="4000" b="1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8229600" cy="64008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u="sng" dirty="0">
                <a:solidFill>
                  <a:srgbClr val="870581"/>
                </a:solidFill>
              </a:rPr>
              <a:t>For output </a:t>
            </a:r>
            <a:r>
              <a:rPr lang="en-US" sz="3200" b="1" u="sng" dirty="0" smtClean="0">
                <a:solidFill>
                  <a:srgbClr val="FF0000"/>
                </a:solidFill>
              </a:rPr>
              <a:t>‘d’:</a:t>
            </a:r>
            <a:endParaRPr lang="en-US" sz="3200" b="1" u="sng" dirty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</a:pPr>
            <a:endParaRPr lang="en-US" sz="3200" b="1" u="sng" dirty="0" smtClean="0">
              <a:solidFill>
                <a:srgbClr val="870581"/>
              </a:solidFill>
            </a:endParaRPr>
          </a:p>
          <a:p>
            <a:pPr algn="just"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 algn="just">
              <a:lnSpc>
                <a:spcPct val="150000"/>
              </a:lnSpc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AutoShape 2" descr="BCD to seven segment decod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sp>
        <p:nvSpPr>
          <p:cNvPr id="6" name="AutoShape 2" descr="seven segment decod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sp>
        <p:nvSpPr>
          <p:cNvPr id="7" name="AutoShape 5" descr="seven segment decode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sp>
        <p:nvSpPr>
          <p:cNvPr id="9" name="TextBox 8"/>
          <p:cNvSpPr txBox="1"/>
          <p:nvPr/>
        </p:nvSpPr>
        <p:spPr>
          <a:xfrm>
            <a:off x="5181600" y="762000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solidFill>
                  <a:srgbClr val="870581"/>
                </a:solidFill>
                <a:latin typeface="+mn-lt"/>
              </a:rPr>
              <a:t>For Output </a:t>
            </a:r>
            <a:r>
              <a:rPr lang="en-US" sz="3200" b="1" u="sng" dirty="0" smtClean="0">
                <a:solidFill>
                  <a:srgbClr val="FF0000"/>
                </a:solidFill>
                <a:latin typeface="+mn-lt"/>
              </a:rPr>
              <a:t>‘e’:</a:t>
            </a:r>
            <a:endParaRPr lang="en-IN" sz="3200" b="1" u="sng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4" y="1524000"/>
            <a:ext cx="3806825" cy="4484339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1657" y="1524000"/>
            <a:ext cx="3955143" cy="4484339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7997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Autofit/>
          </a:bodyPr>
          <a:lstStyle/>
          <a:p>
            <a:pPr algn="r"/>
            <a:r>
              <a:rPr lang="en-US" sz="40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Contd..</a:t>
            </a:r>
            <a:endParaRPr lang="en-IN" sz="4000" b="1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8229600" cy="64008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u="sng" dirty="0">
                <a:solidFill>
                  <a:srgbClr val="870581"/>
                </a:solidFill>
              </a:rPr>
              <a:t>For output </a:t>
            </a:r>
            <a:r>
              <a:rPr lang="en-US" sz="3200" b="1" u="sng" dirty="0" smtClean="0">
                <a:solidFill>
                  <a:srgbClr val="FF0000"/>
                </a:solidFill>
              </a:rPr>
              <a:t>‘f’:</a:t>
            </a:r>
            <a:endParaRPr lang="en-US" sz="3200" b="1" u="sng" dirty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</a:pPr>
            <a:endParaRPr lang="en-US" sz="3200" b="1" u="sng" dirty="0" smtClean="0">
              <a:solidFill>
                <a:srgbClr val="870581"/>
              </a:solidFill>
            </a:endParaRPr>
          </a:p>
          <a:p>
            <a:pPr algn="just"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 algn="just">
              <a:lnSpc>
                <a:spcPct val="150000"/>
              </a:lnSpc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AutoShape 2" descr="BCD to seven segment decod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sp>
        <p:nvSpPr>
          <p:cNvPr id="6" name="AutoShape 2" descr="seven segment decod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sp>
        <p:nvSpPr>
          <p:cNvPr id="7" name="AutoShape 5" descr="seven segment decode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sp>
        <p:nvSpPr>
          <p:cNvPr id="9" name="TextBox 8"/>
          <p:cNvSpPr txBox="1"/>
          <p:nvPr/>
        </p:nvSpPr>
        <p:spPr>
          <a:xfrm>
            <a:off x="5181600" y="762000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solidFill>
                  <a:srgbClr val="870581"/>
                </a:solidFill>
                <a:latin typeface="+mn-lt"/>
              </a:rPr>
              <a:t>For Output </a:t>
            </a:r>
            <a:r>
              <a:rPr lang="en-US" sz="3200" b="1" u="sng" dirty="0" smtClean="0">
                <a:solidFill>
                  <a:srgbClr val="FF0000"/>
                </a:solidFill>
                <a:latin typeface="+mn-lt"/>
              </a:rPr>
              <a:t>‘g’:</a:t>
            </a:r>
            <a:endParaRPr lang="en-IN" sz="3200" b="1" u="sng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61" y="1600200"/>
            <a:ext cx="4116614" cy="47244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9371" y="1600200"/>
            <a:ext cx="3886200" cy="46482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39943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Autofit/>
          </a:bodyPr>
          <a:lstStyle/>
          <a:p>
            <a:pPr algn="r"/>
            <a:r>
              <a:rPr lang="en-US" sz="40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Contd..</a:t>
            </a:r>
            <a:endParaRPr lang="en-IN" sz="4000" b="1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8229600" cy="64008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From the above simplification, we get the output values </a:t>
            </a:r>
            <a:r>
              <a:rPr lang="en-US" dirty="0" smtClean="0"/>
              <a:t>as: </a:t>
            </a:r>
            <a:endParaRPr lang="en-IN" dirty="0"/>
          </a:p>
          <a:p>
            <a:pPr algn="just"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 algn="just">
              <a:lnSpc>
                <a:spcPct val="150000"/>
              </a:lnSpc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AutoShape 2" descr="BCD to seven segment decod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sp>
        <p:nvSpPr>
          <p:cNvPr id="6" name="AutoShape 2" descr="seven segment decod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sp>
        <p:nvSpPr>
          <p:cNvPr id="7" name="AutoShape 5" descr="seven segment decode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2600" y="1600200"/>
            <a:ext cx="3911600" cy="49530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1704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Autofit/>
          </a:bodyPr>
          <a:lstStyle/>
          <a:p>
            <a:pPr algn="r"/>
            <a:r>
              <a:rPr lang="en-US" sz="40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Contd..</a:t>
            </a:r>
            <a:endParaRPr lang="en-IN" sz="4000" b="1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8229600" cy="64008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The final step involves </a:t>
            </a:r>
            <a:r>
              <a:rPr lang="en-US" b="1" dirty="0">
                <a:solidFill>
                  <a:srgbClr val="870581"/>
                </a:solidFill>
              </a:rPr>
              <a:t>drawing a combinational logic circuit for each output signal</a:t>
            </a:r>
            <a:r>
              <a:rPr lang="en-US" dirty="0"/>
              <a:t>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Once </a:t>
            </a:r>
            <a:r>
              <a:rPr lang="en-US" dirty="0"/>
              <a:t>the task was accomplished, a combinational logic circuit can be drawn using </a:t>
            </a:r>
            <a:r>
              <a:rPr lang="en-US" b="1" dirty="0">
                <a:solidFill>
                  <a:srgbClr val="FF0066"/>
                </a:solidFill>
              </a:rPr>
              <a:t>4  inputs (A,B,C,D)and a 7- segment display (a,b,c,d,e,f,g) as output</a:t>
            </a:r>
            <a:r>
              <a:rPr lang="en-US" dirty="0"/>
              <a:t>.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 algn="just">
              <a:lnSpc>
                <a:spcPct val="150000"/>
              </a:lnSpc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AutoShape 2" descr="BCD to seven segment decod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sp>
        <p:nvSpPr>
          <p:cNvPr id="6" name="AutoShape 2" descr="seven segment decod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sp>
        <p:nvSpPr>
          <p:cNvPr id="7" name="AutoShape 5" descr="seven segment decode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sp>
        <p:nvSpPr>
          <p:cNvPr id="9" name="TextBox 8"/>
          <p:cNvSpPr txBox="1"/>
          <p:nvPr/>
        </p:nvSpPr>
        <p:spPr>
          <a:xfrm>
            <a:off x="449489" y="234305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0000FF"/>
                </a:solidFill>
              </a:rPr>
              <a:t>Step-5:</a:t>
            </a:r>
            <a:endParaRPr lang="en-IN" sz="2400" b="1" u="sng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58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AutoShape 2" descr="BCD to seven segment decod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sp>
        <p:nvSpPr>
          <p:cNvPr id="6" name="AutoShape 2" descr="seven segment decod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sp>
        <p:nvSpPr>
          <p:cNvPr id="7" name="AutoShape 5" descr="seven segment decode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71224"/>
            <a:ext cx="6941911" cy="654526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1393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Autofit/>
          </a:bodyPr>
          <a:lstStyle/>
          <a:p>
            <a:pPr algn="r"/>
            <a:r>
              <a:rPr lang="en-US" sz="40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Contd..</a:t>
            </a:r>
            <a:endParaRPr lang="en-IN" sz="4000" b="1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7778" y="494167"/>
            <a:ext cx="8575221" cy="621143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b="1" u="sng" dirty="0" smtClean="0">
                <a:solidFill>
                  <a:srgbClr val="FF0066"/>
                </a:solidFill>
              </a:rPr>
              <a:t>Applications:</a:t>
            </a:r>
          </a:p>
          <a:p>
            <a:pPr algn="just">
              <a:lnSpc>
                <a:spcPct val="150000"/>
              </a:lnSpc>
            </a:pPr>
            <a:r>
              <a:rPr lang="en-US" sz="2600" dirty="0" smtClean="0"/>
              <a:t>This </a:t>
            </a:r>
            <a:r>
              <a:rPr lang="en-US" sz="2600" dirty="0"/>
              <a:t>circuit can be modified </a:t>
            </a:r>
            <a:r>
              <a:rPr lang="en-US" sz="2600" b="1" dirty="0">
                <a:solidFill>
                  <a:srgbClr val="0000FF"/>
                </a:solidFill>
              </a:rPr>
              <a:t>using timers and counters </a:t>
            </a:r>
            <a:r>
              <a:rPr lang="en-US" sz="2600" dirty="0"/>
              <a:t>to display the </a:t>
            </a:r>
            <a:r>
              <a:rPr lang="en-US" sz="2600" b="1" dirty="0">
                <a:solidFill>
                  <a:srgbClr val="669900"/>
                </a:solidFill>
              </a:rPr>
              <a:t>number of clock pulses</a:t>
            </a:r>
            <a:r>
              <a:rPr lang="en-US" sz="26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600" dirty="0"/>
              <a:t>It can be used as a </a:t>
            </a:r>
            <a:r>
              <a:rPr lang="en-US" sz="2600" b="1" dirty="0">
                <a:solidFill>
                  <a:srgbClr val="0000FF"/>
                </a:solidFill>
              </a:rPr>
              <a:t>timer circuit.</a:t>
            </a:r>
          </a:p>
          <a:p>
            <a:pPr algn="just">
              <a:lnSpc>
                <a:spcPct val="150000"/>
              </a:lnSpc>
            </a:pPr>
            <a:r>
              <a:rPr lang="en-US" sz="2600" dirty="0" smtClean="0"/>
              <a:t>It can be mainly used in </a:t>
            </a:r>
            <a:r>
              <a:rPr lang="en-US" sz="2600" b="1" dirty="0" smtClean="0">
                <a:solidFill>
                  <a:srgbClr val="7030A0"/>
                </a:solidFill>
              </a:rPr>
              <a:t>Calculators, Digital Display units etc</a:t>
            </a:r>
            <a:r>
              <a:rPr lang="en-US" b="1" dirty="0" smtClean="0">
                <a:solidFill>
                  <a:srgbClr val="7030A0"/>
                </a:solidFill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u="sng" dirty="0">
                <a:solidFill>
                  <a:srgbClr val="FF0066"/>
                </a:solidFill>
              </a:rPr>
              <a:t>Disadvantages</a:t>
            </a:r>
            <a:r>
              <a:rPr lang="en-US" b="1" u="sng" dirty="0" smtClean="0">
                <a:solidFill>
                  <a:srgbClr val="FF0066"/>
                </a:solidFill>
              </a:rPr>
              <a:t>:</a:t>
            </a:r>
          </a:p>
          <a:p>
            <a:pPr algn="just" fontAlgn="base">
              <a:lnSpc>
                <a:spcPct val="150000"/>
              </a:lnSpc>
            </a:pPr>
            <a:r>
              <a:rPr lang="en-US" dirty="0" smtClean="0"/>
              <a:t>This </a:t>
            </a:r>
            <a:r>
              <a:rPr lang="en-US" dirty="0"/>
              <a:t>circuit involves </a:t>
            </a:r>
            <a:r>
              <a:rPr lang="en-US" b="1" dirty="0">
                <a:solidFill>
                  <a:srgbClr val="C00000"/>
                </a:solidFill>
              </a:rPr>
              <a:t>lot of logic gates and is quite complex</a:t>
            </a:r>
            <a:r>
              <a:rPr lang="en-US" dirty="0"/>
              <a:t>.</a:t>
            </a:r>
          </a:p>
          <a:p>
            <a:pPr algn="just" fontAlgn="base">
              <a:lnSpc>
                <a:spcPct val="150000"/>
              </a:lnSpc>
            </a:pPr>
            <a:r>
              <a:rPr lang="en-US" dirty="0"/>
              <a:t>Timing delay by each logic gate is a matter of concern and this circuit might not produce accurate results when used to display count of pulses.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IN" b="1" u="sng" dirty="0">
              <a:solidFill>
                <a:srgbClr val="FF006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AutoShape 2" descr="BCD to seven segment decod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sp>
        <p:nvSpPr>
          <p:cNvPr id="6" name="AutoShape 2" descr="seven segment decod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sp>
        <p:nvSpPr>
          <p:cNvPr id="7" name="AutoShape 5" descr="seven segment decode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4268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15900" y="533400"/>
            <a:ext cx="8458200" cy="5791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</a:pPr>
            <a:endParaRPr lang="en-US" sz="2200" b="1" dirty="0" smtClean="0">
              <a:solidFill>
                <a:srgbClr val="990000"/>
              </a:solidFill>
            </a:endParaRPr>
          </a:p>
        </p:txBody>
      </p:sp>
      <p:pic>
        <p:nvPicPr>
          <p:cNvPr id="2050" name="Picture 2" descr="How To Write A Thank You Note In Five Easy Step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199" y="152400"/>
            <a:ext cx="8788402" cy="65532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957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685800"/>
          </a:xfrm>
        </p:spPr>
        <p:txBody>
          <a:bodyPr>
            <a:noAutofit/>
          </a:bodyPr>
          <a:lstStyle/>
          <a:p>
            <a:pPr algn="ctr"/>
            <a:r>
              <a:rPr lang="en-IN" sz="4000" b="1" dirty="0" smtClean="0">
                <a:solidFill>
                  <a:srgbClr val="0000CC"/>
                </a:solidFill>
                <a:latin typeface="Cooper Black" panose="0208090404030B020404" pitchFamily="18" charset="0"/>
                <a:ea typeface="+mn-ea"/>
                <a:cs typeface="Arial" pitchFamily="34" charset="0"/>
              </a:rPr>
              <a:t>Contents</a:t>
            </a:r>
            <a:endParaRPr lang="en-US" sz="4000" b="1" dirty="0">
              <a:solidFill>
                <a:srgbClr val="0000CC"/>
              </a:solidFill>
              <a:latin typeface="Cooper Black" panose="0208090404030B020404" pitchFamily="18" charset="0"/>
              <a:ea typeface="+mn-ea"/>
              <a:cs typeface="Arial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382000" cy="3124200"/>
          </a:xfrm>
        </p:spPr>
        <p:txBody>
          <a:bodyPr>
            <a:normAutofit/>
          </a:bodyPr>
          <a:lstStyle/>
          <a:p>
            <a:pPr marL="109728" indent="0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en-US" sz="4000" b="1" u="sng" dirty="0" smtClean="0">
                <a:solidFill>
                  <a:srgbClr val="FF0000"/>
                </a:solidFill>
                <a:latin typeface="Baskerville Old Face" pitchFamily="18" charset="0"/>
              </a:rPr>
              <a:t>Topics :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rgbClr val="00502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BCD to 7 Segment Display</a:t>
            </a:r>
            <a:endParaRPr lang="en-US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lvl="1" indent="0">
              <a:lnSpc>
                <a:spcPct val="150000"/>
              </a:lnSpc>
              <a:buNone/>
            </a:pPr>
            <a:endParaRPr lang="en-US" sz="3200" b="1" dirty="0" smtClean="0">
              <a:solidFill>
                <a:srgbClr val="005024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3200" b="1" dirty="0" smtClean="0">
              <a:solidFill>
                <a:srgbClr val="005024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3200" b="1" dirty="0" smtClean="0">
              <a:solidFill>
                <a:srgbClr val="005024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3200" b="1" dirty="0" smtClean="0">
              <a:solidFill>
                <a:srgbClr val="005024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3200" b="1" dirty="0" smtClean="0">
              <a:solidFill>
                <a:srgbClr val="005024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3200" b="1" dirty="0">
              <a:solidFill>
                <a:srgbClr val="005024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375" y="76200"/>
            <a:ext cx="8229600" cy="60166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BCD to 7 Segment Display</a:t>
            </a:r>
            <a:endParaRPr lang="en-IN" sz="40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AutoShape 2" descr="The illogical death of a brilliant logician: George Boole - Gonit So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838200"/>
            <a:ext cx="8458200" cy="57150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A </a:t>
            </a:r>
            <a:r>
              <a:rPr lang="en-US" b="1" dirty="0"/>
              <a:t>Digital Decoder</a:t>
            </a:r>
            <a:r>
              <a:rPr lang="en-US" dirty="0"/>
              <a:t> IC, is a device which converts </a:t>
            </a:r>
            <a:r>
              <a:rPr lang="en-US" b="1" dirty="0">
                <a:solidFill>
                  <a:srgbClr val="FF0000"/>
                </a:solidFill>
              </a:rPr>
              <a:t>one digital format into another</a:t>
            </a:r>
            <a:r>
              <a:rPr lang="en-US" dirty="0"/>
              <a:t> and one of the most commonly used devices for doing this is called the </a:t>
            </a:r>
            <a:r>
              <a:rPr lang="en-US" b="1" dirty="0">
                <a:solidFill>
                  <a:srgbClr val="0000FF"/>
                </a:solidFill>
              </a:rPr>
              <a:t>Binary Coded Decimal (BCD) to 7-Segment Display </a:t>
            </a:r>
            <a:r>
              <a:rPr lang="en-US" b="1" dirty="0" smtClean="0">
                <a:solidFill>
                  <a:srgbClr val="0000FF"/>
                </a:solidFill>
              </a:rPr>
              <a:t>Decoder.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BCD </a:t>
            </a:r>
            <a:r>
              <a:rPr lang="en-US" dirty="0"/>
              <a:t>(</a:t>
            </a:r>
            <a:r>
              <a:rPr lang="en-US" dirty="0">
                <a:hlinkClick r:id="rId2"/>
              </a:rPr>
              <a:t>Binary Coded Decimal</a:t>
            </a:r>
            <a:r>
              <a:rPr lang="en-US" dirty="0"/>
              <a:t>) is an encoding scheme which represents each of the decimal numbers by its equivalent </a:t>
            </a:r>
            <a:r>
              <a:rPr lang="en-US" dirty="0" smtClean="0"/>
              <a:t>     4-bit </a:t>
            </a:r>
            <a:r>
              <a:rPr lang="en-US" dirty="0"/>
              <a:t>binary pattern.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>
                <a:hlinkClick r:id="rId3"/>
              </a:rPr>
              <a:t>Seven </a:t>
            </a:r>
            <a:r>
              <a:rPr lang="en-US" dirty="0">
                <a:hlinkClick r:id="rId3"/>
              </a:rPr>
              <a:t>segment displays</a:t>
            </a:r>
            <a:r>
              <a:rPr lang="en-US" dirty="0"/>
              <a:t> comprise of seven individual segments formed by either </a:t>
            </a:r>
            <a:r>
              <a:rPr lang="en-US" dirty="0">
                <a:hlinkClick r:id="rId4"/>
              </a:rPr>
              <a:t>Light Emitting Diodes</a:t>
            </a:r>
            <a:r>
              <a:rPr lang="en-US" dirty="0"/>
              <a:t> (LEDs) or Liquid Crystal Displays (LCDs) arranged in a definite pattern</a:t>
            </a:r>
            <a:endParaRPr lang="en-US" b="1" dirty="0" smtClean="0">
              <a:solidFill>
                <a:srgbClr val="0000FF"/>
              </a:solidFill>
            </a:endParaRPr>
          </a:p>
          <a:p>
            <a:pPr algn="just">
              <a:lnSpc>
                <a:spcPct val="150000"/>
              </a:lnSpc>
            </a:pPr>
            <a:endParaRPr lang="en-US" b="1" dirty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210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Autofit/>
          </a:bodyPr>
          <a:lstStyle/>
          <a:p>
            <a:pPr algn="r"/>
            <a:r>
              <a:rPr lang="en-US" sz="40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Contd..</a:t>
            </a:r>
            <a:endParaRPr lang="en-IN" sz="4000" b="1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752600"/>
            <a:ext cx="4122070" cy="34051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28600" y="762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0000FF"/>
                </a:solidFill>
              </a:rPr>
              <a:t>Step-1:</a:t>
            </a:r>
            <a:endParaRPr lang="en-IN" sz="2400" b="1" u="sng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51242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Autofit/>
          </a:bodyPr>
          <a:lstStyle/>
          <a:p>
            <a:pPr algn="r"/>
            <a:r>
              <a:rPr lang="en-US" sz="40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Contd..</a:t>
            </a:r>
            <a:endParaRPr lang="en-IN" sz="4000" b="1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85800"/>
            <a:ext cx="8229600" cy="6096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/>
              <a:t>BCD to seven segment decoder</a:t>
            </a:r>
            <a:r>
              <a:rPr lang="en-US" sz="2000" dirty="0"/>
              <a:t> is a circuit used to </a:t>
            </a:r>
            <a:r>
              <a:rPr lang="en-US" sz="2000" b="1" dirty="0">
                <a:solidFill>
                  <a:srgbClr val="0000FF"/>
                </a:solidFill>
              </a:rPr>
              <a:t>convert the input BCD into a form suitable for the display. </a:t>
            </a:r>
            <a:endParaRPr lang="en-US" sz="2000" b="1" dirty="0" smtClean="0">
              <a:solidFill>
                <a:srgbClr val="0000FF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It </a:t>
            </a:r>
            <a:r>
              <a:rPr lang="en-US" sz="2000" dirty="0"/>
              <a:t>has </a:t>
            </a:r>
            <a:r>
              <a:rPr lang="en-US" sz="2000" b="1" dirty="0">
                <a:solidFill>
                  <a:srgbClr val="FF0066"/>
                </a:solidFill>
              </a:rPr>
              <a:t>four input lines (A, B, C and D) and 7 output lines (a, b, c, d, e, f and g)</a:t>
            </a:r>
            <a:r>
              <a:rPr lang="en-US" sz="2000" dirty="0"/>
              <a:t> as shown in </a:t>
            </a:r>
            <a:r>
              <a:rPr lang="en-US" sz="2000" dirty="0" smtClean="0"/>
              <a:t>given figure. 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 algn="just">
              <a:lnSpc>
                <a:spcPct val="150000"/>
              </a:lnSpc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779486"/>
            <a:ext cx="7620000" cy="395653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8135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Autofit/>
          </a:bodyPr>
          <a:lstStyle/>
          <a:p>
            <a:pPr algn="r"/>
            <a:r>
              <a:rPr lang="en-US" sz="40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Contd..</a:t>
            </a:r>
            <a:endParaRPr lang="en-IN" sz="4000" b="1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AutoShape 2" descr="BCD to seven segment decod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pic>
        <p:nvPicPr>
          <p:cNvPr id="9" name="Picture 2" descr="https://electronics-fun.com/wp-content/uploads/2020/11/Seven-segment-displa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838200"/>
            <a:ext cx="8229600" cy="54864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92812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Autofit/>
          </a:bodyPr>
          <a:lstStyle/>
          <a:p>
            <a:pPr algn="r"/>
            <a:r>
              <a:rPr lang="en-US" sz="40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Contd..</a:t>
            </a:r>
            <a:endParaRPr lang="en-IN" sz="4000" b="1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8229600" cy="64008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Considering </a:t>
            </a:r>
            <a:r>
              <a:rPr lang="en-US" dirty="0"/>
              <a:t>common cathode type of arrangement, the </a:t>
            </a:r>
            <a:r>
              <a:rPr lang="en-US" dirty="0">
                <a:hlinkClick r:id="rId2"/>
              </a:rPr>
              <a:t>truth table</a:t>
            </a:r>
            <a:r>
              <a:rPr lang="en-US" dirty="0"/>
              <a:t> for the decoder can be given as in Table I.</a:t>
            </a:r>
            <a:endParaRPr lang="en-IN" dirty="0"/>
          </a:p>
          <a:p>
            <a:pPr algn="just"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 algn="just">
              <a:lnSpc>
                <a:spcPct val="150000"/>
              </a:lnSpc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AutoShape 2" descr="BCD to seven segment decod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676400"/>
            <a:ext cx="55626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28600" y="762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0000FF"/>
                </a:solidFill>
              </a:rPr>
              <a:t>Step-2:</a:t>
            </a:r>
            <a:endParaRPr lang="en-IN" sz="2400" b="1" u="sng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4094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Autofit/>
          </a:bodyPr>
          <a:lstStyle/>
          <a:p>
            <a:pPr algn="r"/>
            <a:r>
              <a:rPr lang="en-US" sz="40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Contd..</a:t>
            </a:r>
            <a:endParaRPr lang="en-IN" sz="4000" b="1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8229600" cy="64008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From the above truth table, the Boolean expressions of each output functions can be written as</a:t>
            </a:r>
            <a:endParaRPr lang="en-IN" dirty="0"/>
          </a:p>
          <a:p>
            <a:pPr algn="just"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 algn="just">
              <a:lnSpc>
                <a:spcPct val="150000"/>
              </a:lnSpc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AutoShape 2" descr="BCD to seven segment decod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sp>
        <p:nvSpPr>
          <p:cNvPr id="6" name="AutoShape 2" descr="seven segment decod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sp>
        <p:nvSpPr>
          <p:cNvPr id="7" name="AutoShape 5" descr="seven segment decode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sp>
        <p:nvSpPr>
          <p:cNvPr id="8" name="Rectangle 7"/>
          <p:cNvSpPr/>
          <p:nvPr/>
        </p:nvSpPr>
        <p:spPr>
          <a:xfrm>
            <a:off x="765175" y="1905000"/>
            <a:ext cx="7388225" cy="46166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b="1" dirty="0">
                <a:solidFill>
                  <a:srgbClr val="FF0000"/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a = F1 (A, B, C, D) = ∑m (0, 2, 3</a:t>
            </a:r>
            <a:r>
              <a:rPr lang="pt-BR" sz="2800" b="1">
                <a:solidFill>
                  <a:srgbClr val="FF0000"/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, </a:t>
            </a:r>
            <a:r>
              <a:rPr lang="pt-BR" sz="2800" b="1" smtClean="0">
                <a:solidFill>
                  <a:srgbClr val="FF0000"/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5,6, </a:t>
            </a:r>
            <a:r>
              <a:rPr lang="pt-BR" sz="2800" b="1" dirty="0">
                <a:solidFill>
                  <a:srgbClr val="FF0000"/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7, 8, 9)</a:t>
            </a:r>
          </a:p>
          <a:p>
            <a:pPr algn="just">
              <a:lnSpc>
                <a:spcPct val="150000"/>
              </a:lnSpc>
            </a:pPr>
            <a:r>
              <a:rPr lang="pt-BR" sz="2800" b="1" dirty="0">
                <a:solidFill>
                  <a:srgbClr val="0000CC"/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b = F2 (A, B, C, D) = ∑m (0, 1, 2, 3, 4, 7, 8, 9)</a:t>
            </a:r>
          </a:p>
          <a:p>
            <a:pPr algn="just">
              <a:lnSpc>
                <a:spcPct val="150000"/>
              </a:lnSpc>
            </a:pPr>
            <a:r>
              <a:rPr lang="pt-BR" sz="2800" b="1" dirty="0">
                <a:solidFill>
                  <a:srgbClr val="FF0066"/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c = F3 (A, B, C, D) = ∑m (0, 1, 3, 4, 5, 6, 7, 8, 9)</a:t>
            </a:r>
          </a:p>
          <a:p>
            <a:pPr algn="just">
              <a:lnSpc>
                <a:spcPct val="150000"/>
              </a:lnSpc>
            </a:pPr>
            <a:r>
              <a:rPr lang="pt-BR" sz="2800" b="1" dirty="0">
                <a:solidFill>
                  <a:srgbClr val="7030A0"/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d = F4 (A, B, C, D) = ∑m (0, 2, 3, 5, 6, 8)</a:t>
            </a:r>
          </a:p>
          <a:p>
            <a:pPr algn="just">
              <a:lnSpc>
                <a:spcPct val="150000"/>
              </a:lnSpc>
            </a:pPr>
            <a:r>
              <a:rPr lang="pt-BR" sz="2800" b="1" dirty="0">
                <a:solidFill>
                  <a:srgbClr val="C00000"/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e = F5 (A, B, C, D) = ∑m (0, 2, 6, 8)</a:t>
            </a:r>
          </a:p>
          <a:p>
            <a:pPr algn="just">
              <a:lnSpc>
                <a:spcPct val="150000"/>
              </a:lnSpc>
            </a:pPr>
            <a:r>
              <a:rPr lang="pt-BR" sz="2800" b="1" dirty="0">
                <a:solidFill>
                  <a:srgbClr val="669900"/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f = F6 (A, B, C, D) = ∑m (0, 4, 5, 6, 8, 9)</a:t>
            </a:r>
          </a:p>
          <a:p>
            <a:pPr algn="just">
              <a:lnSpc>
                <a:spcPct val="150000"/>
              </a:lnSpc>
            </a:pPr>
            <a:r>
              <a:rPr lang="pt-BR" sz="2800" b="1" dirty="0">
                <a:solidFill>
                  <a:srgbClr val="0000FF"/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g = F7 (A, B, C, D) = ∑m (2, 3, 4, 5, 6, 8, 9)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600" y="762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0000FF"/>
                </a:solidFill>
              </a:rPr>
              <a:t>Step-3:</a:t>
            </a:r>
            <a:endParaRPr lang="en-IN" sz="2400" b="1" u="sng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996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Autofit/>
          </a:bodyPr>
          <a:lstStyle/>
          <a:p>
            <a:pPr algn="r"/>
            <a:r>
              <a:rPr lang="en-US" sz="40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Contd..</a:t>
            </a:r>
            <a:endParaRPr lang="en-IN" sz="4000" b="1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8229600" cy="64008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Now, we can design the whole circuit  by creating </a:t>
            </a:r>
            <a:r>
              <a:rPr lang="en-US" b="1" dirty="0" smtClean="0">
                <a:solidFill>
                  <a:srgbClr val="FF0066"/>
                </a:solidFill>
              </a:rPr>
              <a:t>Boolean Expression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rgbClr val="0000FF"/>
                </a:solidFill>
              </a:rPr>
              <a:t>Circuit Diagram  </a:t>
            </a:r>
            <a:r>
              <a:rPr lang="en-US" dirty="0" smtClean="0"/>
              <a:t>one by one for each segment.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 </a:t>
            </a:r>
            <a:r>
              <a:rPr lang="en-US" dirty="0" smtClean="0"/>
              <a:t>So here we can use </a:t>
            </a:r>
            <a:r>
              <a:rPr lang="en-US" b="1" dirty="0" smtClean="0">
                <a:solidFill>
                  <a:srgbClr val="FF0000"/>
                </a:solidFill>
              </a:rPr>
              <a:t>the K-Map </a:t>
            </a:r>
            <a:r>
              <a:rPr lang="en-US" dirty="0" smtClean="0"/>
              <a:t>to find out the </a:t>
            </a:r>
            <a:r>
              <a:rPr lang="en-US" b="1" dirty="0" smtClean="0">
                <a:solidFill>
                  <a:srgbClr val="FF0000"/>
                </a:solidFill>
              </a:rPr>
              <a:t>Boolean Expression.</a:t>
            </a:r>
          </a:p>
          <a:p>
            <a:pPr algn="just">
              <a:lnSpc>
                <a:spcPct val="150000"/>
              </a:lnSpc>
            </a:pPr>
            <a:r>
              <a:rPr lang="en-US" b="1" u="sng" dirty="0" smtClean="0">
                <a:solidFill>
                  <a:srgbClr val="870581"/>
                </a:solidFill>
              </a:rPr>
              <a:t>For output </a:t>
            </a:r>
            <a:r>
              <a:rPr lang="en-US" b="1" u="sng" dirty="0" smtClean="0">
                <a:solidFill>
                  <a:srgbClr val="FF0000"/>
                </a:solidFill>
              </a:rPr>
              <a:t>‘a’:</a:t>
            </a:r>
          </a:p>
          <a:p>
            <a:pPr algn="just">
              <a:lnSpc>
                <a:spcPct val="150000"/>
              </a:lnSpc>
            </a:pPr>
            <a:endParaRPr lang="en-IN" dirty="0"/>
          </a:p>
          <a:p>
            <a:pPr algn="just"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 algn="just">
              <a:lnSpc>
                <a:spcPct val="150000"/>
              </a:lnSpc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AutoShape 2" descr="BCD to seven segment decod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sp>
        <p:nvSpPr>
          <p:cNvPr id="6" name="AutoShape 2" descr="seven segment decod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sp>
        <p:nvSpPr>
          <p:cNvPr id="7" name="AutoShape 5" descr="seven segment decode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124200"/>
            <a:ext cx="4038600" cy="35052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28600" y="762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0000FF"/>
                </a:solidFill>
              </a:rPr>
              <a:t>Step-4:</a:t>
            </a:r>
            <a:endParaRPr lang="en-IN" sz="2400" b="1" u="sng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79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29494</TotalTime>
  <Words>567</Words>
  <Application>Microsoft Office PowerPoint</Application>
  <PresentationFormat>On-screen Show (4:3)</PresentationFormat>
  <Paragraphs>89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Arial</vt:lpstr>
      <vt:lpstr>Baskerville Old Face</vt:lpstr>
      <vt:lpstr>Book Antiqua</vt:lpstr>
      <vt:lpstr>Calibri</vt:lpstr>
      <vt:lpstr>Century Schoolbook</vt:lpstr>
      <vt:lpstr>Cooper Black</vt:lpstr>
      <vt:lpstr>Times New Roman</vt:lpstr>
      <vt:lpstr>Wingdings</vt:lpstr>
      <vt:lpstr>Wingdings 2</vt:lpstr>
      <vt:lpstr>Oriel</vt:lpstr>
      <vt:lpstr> UNIT-III BCD to 7 Segment Display </vt:lpstr>
      <vt:lpstr>Contents</vt:lpstr>
      <vt:lpstr>BCD to 7 Segment Display</vt:lpstr>
      <vt:lpstr>Contd..</vt:lpstr>
      <vt:lpstr>Contd..</vt:lpstr>
      <vt:lpstr>Contd..</vt:lpstr>
      <vt:lpstr>Contd..</vt:lpstr>
      <vt:lpstr>Contd..</vt:lpstr>
      <vt:lpstr>Contd..</vt:lpstr>
      <vt:lpstr>Contd..</vt:lpstr>
      <vt:lpstr>Contd..</vt:lpstr>
      <vt:lpstr>Contd..</vt:lpstr>
      <vt:lpstr>Contd..</vt:lpstr>
      <vt:lpstr>Contd..</vt:lpstr>
      <vt:lpstr>PowerPoint Presentation</vt:lpstr>
      <vt:lpstr>Contd..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Surekha-Vanam</dc:creator>
  <cp:lastModifiedBy>Windows User</cp:lastModifiedBy>
  <cp:revision>2155</cp:revision>
  <dcterms:created xsi:type="dcterms:W3CDTF">2013-11-07T06:07:38Z</dcterms:created>
  <dcterms:modified xsi:type="dcterms:W3CDTF">2022-11-11T06:51:05Z</dcterms:modified>
</cp:coreProperties>
</file>