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18" r:id="rId1"/>
  </p:sldMasterIdLst>
  <p:notesMasterIdLst>
    <p:notesMasterId r:id="rId39"/>
  </p:notesMasterIdLst>
  <p:handoutMasterIdLst>
    <p:handoutMasterId r:id="rId40"/>
  </p:handoutMasterIdLst>
  <p:sldIdLst>
    <p:sldId id="256" r:id="rId2"/>
    <p:sldId id="367" r:id="rId3"/>
    <p:sldId id="407" r:id="rId4"/>
    <p:sldId id="419" r:id="rId5"/>
    <p:sldId id="409" r:id="rId6"/>
    <p:sldId id="411" r:id="rId7"/>
    <p:sldId id="414" r:id="rId8"/>
    <p:sldId id="412" r:id="rId9"/>
    <p:sldId id="413" r:id="rId10"/>
    <p:sldId id="415" r:id="rId11"/>
    <p:sldId id="416" r:id="rId12"/>
    <p:sldId id="417" r:id="rId13"/>
    <p:sldId id="418" r:id="rId14"/>
    <p:sldId id="420" r:id="rId15"/>
    <p:sldId id="421" r:id="rId16"/>
    <p:sldId id="422" r:id="rId17"/>
    <p:sldId id="423" r:id="rId18"/>
    <p:sldId id="424" r:id="rId19"/>
    <p:sldId id="425" r:id="rId20"/>
    <p:sldId id="426" r:id="rId21"/>
    <p:sldId id="427" r:id="rId22"/>
    <p:sldId id="428" r:id="rId23"/>
    <p:sldId id="429" r:id="rId24"/>
    <p:sldId id="446" r:id="rId25"/>
    <p:sldId id="447" r:id="rId26"/>
    <p:sldId id="430" r:id="rId27"/>
    <p:sldId id="431" r:id="rId28"/>
    <p:sldId id="432" r:id="rId29"/>
    <p:sldId id="434" r:id="rId30"/>
    <p:sldId id="435" r:id="rId31"/>
    <p:sldId id="436" r:id="rId32"/>
    <p:sldId id="438" r:id="rId33"/>
    <p:sldId id="439" r:id="rId34"/>
    <p:sldId id="440" r:id="rId35"/>
    <p:sldId id="441" r:id="rId36"/>
    <p:sldId id="442" r:id="rId37"/>
    <p:sldId id="443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0000CC"/>
    <a:srgbClr val="990000"/>
    <a:srgbClr val="0000FF"/>
    <a:srgbClr val="FF0000"/>
    <a:srgbClr val="870581"/>
    <a:srgbClr val="FF0066"/>
    <a:srgbClr val="005024"/>
    <a:srgbClr val="C40C41"/>
    <a:srgbClr val="BBF7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86121" autoAdjust="0"/>
  </p:normalViewPr>
  <p:slideViewPr>
    <p:cSldViewPr>
      <p:cViewPr varScale="1">
        <p:scale>
          <a:sx n="74" d="100"/>
          <a:sy n="74" d="100"/>
        </p:scale>
        <p:origin x="-12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A22EEA-D8EA-4614-98A4-BAC12F8DF8C6}" type="datetimeFigureOut">
              <a:rPr lang="en-US"/>
              <a:pPr>
                <a:defRPr/>
              </a:pPr>
              <a:t>10/18/2023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ED5249-3884-40F2-AE31-B91401425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6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CEA44C-BF10-4EEF-A5F0-1E64CE572A6C}" type="datetimeFigureOut">
              <a:rPr lang="en-US"/>
              <a:pPr>
                <a:defRPr/>
              </a:pPr>
              <a:t>10/18/2023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311E87-EFF9-4FFF-A5D6-E150B9408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EBC571-6DF7-4A62-A952-CEAF71BF8235}" type="slidenum">
              <a:rPr lang="en-US" smtClean="0"/>
              <a:pPr/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7958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8B7393AA-93B1-423B-A969-6DDFC76E69B6}" type="datetime1">
              <a:rPr lang="en-US" smtClean="0"/>
              <a:pPr>
                <a:defRPr/>
              </a:pPr>
              <a:t>10/18/2023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C2F99F4D-B57C-4412-9F1D-88D4F0724F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4AD2A-3BA3-4F98-8C99-26E99C28CB8A}" type="datetime1">
              <a:rPr lang="en-US" smtClean="0"/>
              <a:pPr>
                <a:defRPr/>
              </a:pPr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10813-DE9C-48B2-B823-27F6B3379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7FE57-3A58-4B69-8670-A2F8A067D3B6}" type="datetime1">
              <a:rPr lang="en-US" smtClean="0"/>
              <a:pPr>
                <a:defRPr/>
              </a:pPr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6584-3546-4909-9E63-44ACA24B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97169310-2151-41D8-AB42-C7538CCD8146}" type="datetime1">
              <a:rPr lang="en-US" smtClean="0"/>
              <a:pPr>
                <a:defRPr/>
              </a:pPr>
              <a:t>10/18/2023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D049903A-4E81-409C-9B57-4F63C385C425}" type="datetime1">
              <a:rPr lang="en-US" smtClean="0"/>
              <a:pPr>
                <a:defRPr/>
              </a:pPr>
              <a:t>10/18/2023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59C9F82-0A0C-4FE8-9CE0-D4D087541E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7B225B-F018-4969-A07A-8776746A1CEC}" type="datetime1">
              <a:rPr lang="en-US" smtClean="0"/>
              <a:pPr>
                <a:defRPr/>
              </a:pPr>
              <a:t>10/18/2023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7210A-3C7B-4008-8946-3E83403CF3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9E6ACD-A477-4FFB-BEB6-95111872E76B}" type="datetime1">
              <a:rPr lang="en-US" smtClean="0"/>
              <a:pPr>
                <a:defRPr/>
              </a:pPr>
              <a:t>10/18/2023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2A793-FA6D-4933-A67E-66F96BE7AD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F89F883-E8D0-4FD9-933F-A57733025102}" type="datetime1">
              <a:rPr lang="en-US" smtClean="0"/>
              <a:pPr>
                <a:defRPr/>
              </a:pPr>
              <a:t>10/18/2023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50FA784-F202-43C6-9E41-96BB78A400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909CAF-4355-43C5-8BB5-6D237648B020}" type="datetime1">
              <a:rPr lang="en-US" smtClean="0"/>
              <a:pPr>
                <a:defRPr/>
              </a:pPr>
              <a:t>10/18/2023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CFAD4-B0E4-4404-BB82-BC41116CF3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68DA4EC1-0F8B-4A8E-8F23-D7A18390719A}" type="datetime1">
              <a:rPr lang="en-US" smtClean="0"/>
              <a:pPr>
                <a:defRPr/>
              </a:pPr>
              <a:t>10/18/2023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CAA8183-F479-4A1F-B48F-352764325B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9AAB31B6-B565-43B5-A39B-D6B7B76FBA9F}" type="datetime1">
              <a:rPr lang="en-US" smtClean="0"/>
              <a:pPr>
                <a:defRPr/>
              </a:pPr>
              <a:t>10/18/2023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917AD06-E163-45C6-B598-C5F60E7339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61A260-D0AA-4B6B-B80F-64E400E2C114}" type="datetime1">
              <a:rPr lang="en-US" smtClean="0"/>
              <a:pPr>
                <a:defRPr/>
              </a:pPr>
              <a:t>10/18/2023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8720BB-BF14-41BE-BB1D-12D43BE56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19" r:id="rId1"/>
    <p:sldLayoutId id="2147485120" r:id="rId2"/>
    <p:sldLayoutId id="2147485121" r:id="rId3"/>
    <p:sldLayoutId id="2147485122" r:id="rId4"/>
    <p:sldLayoutId id="2147485123" r:id="rId5"/>
    <p:sldLayoutId id="2147485124" r:id="rId6"/>
    <p:sldLayoutId id="2147485125" r:id="rId7"/>
    <p:sldLayoutId id="2147485126" r:id="rId8"/>
    <p:sldLayoutId id="2147485127" r:id="rId9"/>
    <p:sldLayoutId id="2147485128" r:id="rId10"/>
    <p:sldLayoutId id="214748512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14" y="1143000"/>
            <a:ext cx="8900886" cy="2057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7200" dirty="0" smtClean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UNIT-III</a:t>
            </a:r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6600" dirty="0" smtClean="0">
                <a:solidFill>
                  <a:srgbClr val="005024"/>
                </a:solidFill>
                <a:latin typeface="Book Antiqua" pitchFamily="18" charset="0"/>
                <a:ea typeface="+mn-ea"/>
                <a:cs typeface="Arial" pitchFamily="34" charset="0"/>
              </a:rPr>
              <a:t>(</a:t>
            </a:r>
            <a:r>
              <a:rPr lang="en-US" sz="5400" dirty="0" smtClean="0">
                <a:solidFill>
                  <a:srgbClr val="870581"/>
                </a:solidFill>
                <a:latin typeface="Book Antiqua" pitchFamily="18" charset="0"/>
                <a:ea typeface="+mn-ea"/>
                <a:cs typeface="Arial" pitchFamily="34" charset="0"/>
              </a:rPr>
              <a:t>Decoders, Encoders</a:t>
            </a:r>
            <a:r>
              <a:rPr lang="en-US" sz="6000" dirty="0" smtClean="0">
                <a:solidFill>
                  <a:srgbClr val="005024"/>
                </a:solidFill>
                <a:latin typeface="Book Antiqua" pitchFamily="18" charset="0"/>
                <a:ea typeface="+mn-ea"/>
                <a:cs typeface="Arial" pitchFamily="34" charset="0"/>
              </a:rPr>
              <a:t>)</a:t>
            </a:r>
            <a:endParaRPr lang="en-US" sz="7200" dirty="0">
              <a:solidFill>
                <a:srgbClr val="005024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EAF0F-628F-4DC5-9A96-5064ADCBF2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40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to 8 Line Decoder</a:t>
            </a:r>
            <a:endParaRPr lang="en-IN" sz="40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609600"/>
            <a:ext cx="8382000" cy="59436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	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870581"/>
                </a:solidFill>
              </a:rPr>
              <a:t>Block Diagram:</a:t>
            </a:r>
          </a:p>
          <a:p>
            <a:pPr algn="just">
              <a:lnSpc>
                <a:spcPct val="150000"/>
              </a:lnSpc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762000"/>
            <a:ext cx="8458200" cy="5791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50000"/>
              </a:lnSpc>
              <a:spcAft>
                <a:spcPts val="0"/>
              </a:spcAft>
            </a:pPr>
            <a:r>
              <a:rPr lang="en-US" sz="2200" dirty="0" smtClean="0"/>
              <a:t>A Decoder with 3 inputs  and it gives 8 outputs.</a:t>
            </a:r>
            <a:endParaRPr lang="en-US" sz="2200" b="1" dirty="0" smtClean="0">
              <a:solidFill>
                <a:srgbClr val="99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914400"/>
            <a:ext cx="1678213" cy="49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Deco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267" y="2057400"/>
            <a:ext cx="5734504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42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Contd..</a:t>
            </a:r>
            <a:endParaRPr lang="en-IN" sz="40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609600"/>
            <a:ext cx="8382000" cy="5943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u="sng" dirty="0" smtClean="0">
                <a:solidFill>
                  <a:srgbClr val="870581"/>
                </a:solidFill>
              </a:rPr>
              <a:t>Truth Table:</a:t>
            </a:r>
            <a:endParaRPr lang="en-IN" b="1" u="sng" dirty="0">
              <a:solidFill>
                <a:srgbClr val="87058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762000"/>
            <a:ext cx="8458200" cy="5791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None/>
            </a:pPr>
            <a:endParaRPr lang="en-US" sz="2200" b="1" dirty="0" smtClean="0">
              <a:solidFill>
                <a:srgbClr val="990000"/>
              </a:solidFill>
            </a:endParaRPr>
          </a:p>
        </p:txBody>
      </p:sp>
      <p:pic>
        <p:nvPicPr>
          <p:cNvPr id="1026" name="Picture 2" descr="How to design a 2:4 decoder using a 3:8 decoder? Is it possible - Qu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74800"/>
            <a:ext cx="7592785" cy="391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77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Contd..</a:t>
            </a:r>
            <a:endParaRPr lang="en-IN" sz="40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762000"/>
            <a:ext cx="8458200" cy="5791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None/>
            </a:pPr>
            <a:endParaRPr lang="en-US" sz="2200" b="1" dirty="0" smtClean="0">
              <a:solidFill>
                <a:srgbClr val="99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533400"/>
            <a:ext cx="8382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logicial expresión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term </a:t>
            </a:r>
            <a:r>
              <a:rPr lang="es-ES" sz="2000" b="1" dirty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ES" sz="2000" b="1" baseline="-25000" dirty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s-ES" sz="2000" b="1" dirty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</a:t>
            </a:r>
            <a:r>
              <a:rPr lang="es-ES" sz="2000" b="1" baseline="-25000" dirty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" sz="2000" b="1" dirty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</a:t>
            </a:r>
            <a:r>
              <a:rPr lang="es-ES" sz="2000" b="1" baseline="-25000" dirty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000" b="1" dirty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</a:t>
            </a:r>
            <a:r>
              <a:rPr lang="es-ES" sz="2000" b="1" baseline="-25000" dirty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ES" sz="2000" b="1" dirty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</a:t>
            </a:r>
            <a:r>
              <a:rPr lang="es-ES" sz="2000" b="1" baseline="-25000" dirty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s-ES" sz="2000" b="1" dirty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</a:t>
            </a:r>
            <a:r>
              <a:rPr lang="es-ES" sz="2000" b="1" baseline="-25000" dirty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s-ES" sz="2000" b="1" dirty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</a:t>
            </a:r>
            <a:r>
              <a:rPr lang="es-ES" sz="2000" b="1" baseline="-25000" dirty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s-ES" sz="2000" b="1" dirty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Y</a:t>
            </a:r>
            <a:r>
              <a:rPr lang="es-ES" sz="2000" b="1" baseline="-25000" dirty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is as follows:</a:t>
            </a:r>
          </a:p>
          <a:p>
            <a:pPr>
              <a:lnSpc>
                <a:spcPct val="200000"/>
              </a:lnSpc>
            </a:pPr>
            <a:r>
              <a:rPr lang="es-E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ES" sz="20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s-E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=A</a:t>
            </a:r>
            <a:r>
              <a:rPr lang="es-ES" sz="20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s-E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'.A</a:t>
            </a:r>
            <a:r>
              <a:rPr lang="es-ES" sz="20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'.A</a:t>
            </a:r>
            <a:r>
              <a:rPr lang="es-ES" sz="20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br>
              <a:rPr lang="es-E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ES" sz="20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=A</a:t>
            </a:r>
            <a:r>
              <a:rPr lang="es-ES" sz="20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s-E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</a:t>
            </a:r>
            <a:r>
              <a:rPr lang="es-ES" sz="20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'.A</a:t>
            </a:r>
            <a:r>
              <a:rPr lang="es-ES" sz="20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br>
              <a:rPr lang="es-E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ES" sz="20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=A</a:t>
            </a:r>
            <a:r>
              <a:rPr lang="es-ES" sz="20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s-E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'.A</a:t>
            </a:r>
            <a:r>
              <a:rPr lang="es-ES" sz="20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</a:t>
            </a:r>
            <a:r>
              <a:rPr lang="es-ES" sz="20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br>
              <a:rPr lang="es-E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ES" sz="20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E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=A</a:t>
            </a:r>
            <a:r>
              <a:rPr lang="es-ES" sz="20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s-E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</a:t>
            </a:r>
            <a:r>
              <a:rPr lang="es-ES" sz="20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</a:t>
            </a:r>
            <a:r>
              <a:rPr lang="es-ES" sz="20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br>
              <a:rPr lang="es-E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ES" sz="20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s-E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=A</a:t>
            </a:r>
            <a:r>
              <a:rPr lang="es-ES" sz="20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s-E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'.A</a:t>
            </a:r>
            <a:r>
              <a:rPr lang="es-ES" sz="20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'.A</a:t>
            </a:r>
            <a:r>
              <a:rPr lang="es-ES" sz="20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ES" sz="20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s-E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=A</a:t>
            </a:r>
            <a:r>
              <a:rPr lang="es-ES" sz="20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s-E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</a:t>
            </a:r>
            <a:r>
              <a:rPr lang="es-ES" sz="20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'.A</a:t>
            </a:r>
            <a:r>
              <a:rPr lang="es-ES" sz="20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ES" sz="20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s-E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=A</a:t>
            </a:r>
            <a:r>
              <a:rPr lang="es-ES" sz="20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s-E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'.A</a:t>
            </a:r>
            <a:r>
              <a:rPr lang="es-ES" sz="20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</a:t>
            </a:r>
            <a:r>
              <a:rPr lang="es-ES" sz="20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ES" sz="20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s-E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=A</a:t>
            </a:r>
            <a:r>
              <a:rPr lang="es-ES" sz="20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s-E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</a:t>
            </a:r>
            <a:r>
              <a:rPr lang="es-ES" sz="20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</a:t>
            </a:r>
            <a:r>
              <a:rPr lang="es-ES" sz="20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49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Contd..</a:t>
            </a:r>
            <a:endParaRPr lang="en-IN" sz="40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81000"/>
            <a:ext cx="8382000" cy="66294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u="sng" dirty="0" smtClean="0">
                <a:solidFill>
                  <a:srgbClr val="870581"/>
                </a:solidFill>
              </a:rPr>
              <a:t>Circuit Diagram:</a:t>
            </a:r>
            <a:endParaRPr lang="en-IN" b="1" u="sng" dirty="0">
              <a:solidFill>
                <a:srgbClr val="87058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762000"/>
            <a:ext cx="8458200" cy="5791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None/>
            </a:pPr>
            <a:endParaRPr lang="en-US" sz="2200" b="1" dirty="0" smtClean="0">
              <a:solidFill>
                <a:srgbClr val="99000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49" y="1012371"/>
            <a:ext cx="5524501" cy="563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89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Implementing High Order Decoder to Low Order Decoder</a:t>
            </a:r>
            <a:endParaRPr lang="en-IN" sz="28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762000"/>
            <a:ext cx="8458200" cy="5791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None/>
            </a:pPr>
            <a:endParaRPr lang="en-US" sz="2200" b="1" dirty="0" smtClean="0">
              <a:solidFill>
                <a:srgbClr val="99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1086" y="1143000"/>
            <a:ext cx="838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+mn-lt"/>
              </a:rPr>
              <a:t>Now, let us implement the following two higher-order decoders using lower-order decoders.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+mn-lt"/>
              </a:rPr>
              <a:t>	1. </a:t>
            </a:r>
            <a:r>
              <a:rPr lang="en-US" sz="2400" b="1" dirty="0" smtClean="0">
                <a:solidFill>
                  <a:srgbClr val="870581"/>
                </a:solidFill>
                <a:latin typeface="+mn-lt"/>
              </a:rPr>
              <a:t>3 </a:t>
            </a:r>
            <a:r>
              <a:rPr lang="en-US" sz="2400" b="1" dirty="0">
                <a:solidFill>
                  <a:srgbClr val="870581"/>
                </a:solidFill>
                <a:latin typeface="+mn-lt"/>
              </a:rPr>
              <a:t>to 8 decoder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+mn-lt"/>
              </a:rPr>
              <a:t>	2. </a:t>
            </a: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4 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to 16 </a:t>
            </a: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decoder</a:t>
            </a:r>
          </a:p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FF0000"/>
                </a:solidFill>
                <a:latin typeface="+mn-lt"/>
              </a:rPr>
              <a:t>1. 3 to 8 Decoder: </a:t>
            </a:r>
            <a:r>
              <a:rPr lang="en-US" sz="2400" dirty="0"/>
              <a:t>let us implement </a:t>
            </a:r>
            <a:r>
              <a:rPr lang="en-US" sz="2400" b="1" dirty="0"/>
              <a:t>3 to 8 decoder using 2 to 4 decoders</a:t>
            </a:r>
            <a:r>
              <a:rPr lang="en-US" sz="2400" dirty="0"/>
              <a:t>. We know that 2 to 4 Decoder has two inputs, </a:t>
            </a:r>
            <a:r>
              <a:rPr lang="en-US" sz="2400" b="1" dirty="0">
                <a:solidFill>
                  <a:srgbClr val="FF0000"/>
                </a:solidFill>
              </a:rPr>
              <a:t>A</a:t>
            </a:r>
            <a:r>
              <a:rPr lang="en-US" sz="2400" b="1" baseline="-25000" dirty="0">
                <a:solidFill>
                  <a:srgbClr val="FF0000"/>
                </a:solidFill>
              </a:rPr>
              <a:t>1</a:t>
            </a:r>
            <a:r>
              <a:rPr lang="en-US" sz="2400" b="1" dirty="0">
                <a:solidFill>
                  <a:srgbClr val="FF0000"/>
                </a:solidFill>
              </a:rPr>
              <a:t> &amp; A</a:t>
            </a:r>
            <a:r>
              <a:rPr lang="en-US" sz="2400" b="1" baseline="-25000" dirty="0">
                <a:solidFill>
                  <a:srgbClr val="FF0000"/>
                </a:solidFill>
              </a:rPr>
              <a:t>0</a:t>
            </a:r>
            <a:r>
              <a:rPr lang="en-US" sz="2400" dirty="0"/>
              <a:t> and four outputs, </a:t>
            </a:r>
            <a:r>
              <a:rPr lang="en-US" sz="2400" b="1" dirty="0">
                <a:solidFill>
                  <a:srgbClr val="FF0000"/>
                </a:solidFill>
              </a:rPr>
              <a:t>Y</a:t>
            </a:r>
            <a:r>
              <a:rPr lang="en-US" sz="2400" b="1" baseline="-25000" dirty="0">
                <a:solidFill>
                  <a:srgbClr val="FF0000"/>
                </a:solidFill>
              </a:rPr>
              <a:t>3</a:t>
            </a:r>
            <a:r>
              <a:rPr lang="en-US" sz="2400" b="1" dirty="0">
                <a:solidFill>
                  <a:srgbClr val="FF0000"/>
                </a:solidFill>
              </a:rPr>
              <a:t> to Y</a:t>
            </a:r>
            <a:r>
              <a:rPr lang="en-US" sz="2400" b="1" baseline="-25000" dirty="0">
                <a:solidFill>
                  <a:srgbClr val="FF0000"/>
                </a:solidFill>
              </a:rPr>
              <a:t>0</a:t>
            </a:r>
            <a:r>
              <a:rPr lang="en-US" sz="2400" b="1" dirty="0">
                <a:solidFill>
                  <a:srgbClr val="FF0000"/>
                </a:solidFill>
              </a:rPr>
              <a:t>. </a:t>
            </a:r>
            <a:r>
              <a:rPr lang="en-US" sz="2400" dirty="0"/>
              <a:t>Whereas, 3 to 8 Decoder has </a:t>
            </a:r>
            <a:r>
              <a:rPr lang="en-US" sz="2400" b="1" dirty="0">
                <a:solidFill>
                  <a:srgbClr val="990000"/>
                </a:solidFill>
              </a:rPr>
              <a:t>three inputs A</a:t>
            </a:r>
            <a:r>
              <a:rPr lang="en-US" sz="2400" b="1" baseline="-25000" dirty="0">
                <a:solidFill>
                  <a:srgbClr val="990000"/>
                </a:solidFill>
              </a:rPr>
              <a:t>2</a:t>
            </a:r>
            <a:r>
              <a:rPr lang="en-US" sz="2400" b="1" dirty="0">
                <a:solidFill>
                  <a:srgbClr val="990000"/>
                </a:solidFill>
              </a:rPr>
              <a:t>, A</a:t>
            </a:r>
            <a:r>
              <a:rPr lang="en-US" sz="2400" b="1" baseline="-25000" dirty="0">
                <a:solidFill>
                  <a:srgbClr val="990000"/>
                </a:solidFill>
              </a:rPr>
              <a:t>1</a:t>
            </a:r>
            <a:r>
              <a:rPr lang="en-US" sz="2400" b="1" dirty="0">
                <a:solidFill>
                  <a:srgbClr val="990000"/>
                </a:solidFill>
              </a:rPr>
              <a:t> &amp; A</a:t>
            </a:r>
            <a:r>
              <a:rPr lang="en-US" sz="2400" b="1" baseline="-25000" dirty="0">
                <a:solidFill>
                  <a:srgbClr val="990000"/>
                </a:solidFill>
              </a:rPr>
              <a:t>0</a:t>
            </a:r>
            <a:r>
              <a:rPr lang="en-US" sz="2400" b="1" dirty="0">
                <a:solidFill>
                  <a:srgbClr val="990000"/>
                </a:solidFill>
              </a:rPr>
              <a:t> 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rgbClr val="0000CC"/>
                </a:solidFill>
              </a:rPr>
              <a:t>eight outputs, Y</a:t>
            </a:r>
            <a:r>
              <a:rPr lang="en-US" sz="2400" b="1" baseline="-25000" dirty="0">
                <a:solidFill>
                  <a:srgbClr val="0000CC"/>
                </a:solidFill>
              </a:rPr>
              <a:t>7</a:t>
            </a:r>
            <a:r>
              <a:rPr lang="en-US" sz="2400" b="1" dirty="0">
                <a:solidFill>
                  <a:srgbClr val="0000CC"/>
                </a:solidFill>
              </a:rPr>
              <a:t> to Y</a:t>
            </a:r>
            <a:r>
              <a:rPr lang="en-US" sz="2400" b="1" baseline="-25000" dirty="0">
                <a:solidFill>
                  <a:srgbClr val="0000CC"/>
                </a:solidFill>
              </a:rPr>
              <a:t>0</a:t>
            </a:r>
            <a:r>
              <a:rPr lang="en-US" sz="2400" b="1" dirty="0">
                <a:solidFill>
                  <a:srgbClr val="0000CC"/>
                </a:solidFill>
              </a:rPr>
              <a:t>.</a:t>
            </a:r>
            <a:endParaRPr lang="en-US" sz="2400" b="1" dirty="0">
              <a:solidFill>
                <a:srgbClr val="0000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435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381000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Contd..</a:t>
            </a:r>
            <a:endParaRPr lang="en-IN" sz="28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762000"/>
            <a:ext cx="8458200" cy="5791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None/>
            </a:pPr>
            <a:endParaRPr lang="en-US" sz="2200" b="1" dirty="0" smtClean="0">
              <a:solidFill>
                <a:srgbClr val="9900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2514600"/>
            <a:ext cx="5229225" cy="7629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7219950" cy="4343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17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Contd..</a:t>
            </a:r>
            <a:endParaRPr lang="en-IN" sz="28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762000"/>
            <a:ext cx="8458200" cy="5791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None/>
            </a:pPr>
            <a:endParaRPr lang="en-US" sz="2200" b="1" dirty="0" smtClean="0">
              <a:solidFill>
                <a:srgbClr val="99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758371"/>
            <a:ext cx="8382000" cy="1685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We can find the number of lower order decoders required for implementing higher order decoder using the </a:t>
            </a:r>
            <a:r>
              <a:rPr lang="en-US" sz="2400" b="1" u="sng" dirty="0">
                <a:solidFill>
                  <a:srgbClr val="0000CC"/>
                </a:solidFill>
              </a:rPr>
              <a:t>following formula.</a:t>
            </a:r>
            <a:endParaRPr lang="en-US" sz="2400" b="1" u="sng" dirty="0">
              <a:solidFill>
                <a:srgbClr val="0000CC"/>
              </a:solidFill>
              <a:latin typeface="+mn-lt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2514600"/>
            <a:ext cx="5229225" cy="7629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69723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84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Contd..</a:t>
            </a:r>
            <a:endParaRPr lang="en-IN" sz="28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762000"/>
            <a:ext cx="8458200" cy="5791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None/>
            </a:pPr>
            <a:endParaRPr lang="en-US" sz="2200" b="1" dirty="0" smtClean="0">
              <a:solidFill>
                <a:srgbClr val="99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758371"/>
            <a:ext cx="243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Block Diagram:</a:t>
            </a:r>
          </a:p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0000CC"/>
                </a:solidFill>
                <a:latin typeface="+mn-lt"/>
              </a:rPr>
              <a:t>Step-1:</a:t>
            </a:r>
            <a:endParaRPr lang="en-US" sz="2400" b="1" u="sng" dirty="0">
              <a:solidFill>
                <a:srgbClr val="0000CC"/>
              </a:solidFill>
              <a:latin typeface="+mn-lt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19812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886200" y="762000"/>
            <a:ext cx="2438400" cy="575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0000CC"/>
                </a:solidFill>
                <a:latin typeface="+mn-lt"/>
              </a:rPr>
              <a:t>Step-2:</a:t>
            </a:r>
            <a:endParaRPr lang="en-US" sz="2400" b="1" u="sng" dirty="0">
              <a:solidFill>
                <a:srgbClr val="0000CC"/>
              </a:solidFill>
              <a:latin typeface="+mn-lt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828799"/>
            <a:ext cx="46101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04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Contd..</a:t>
            </a:r>
            <a:endParaRPr lang="en-IN" sz="28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5900" y="762000"/>
            <a:ext cx="8458200" cy="5791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None/>
            </a:pPr>
            <a:endParaRPr lang="en-US" sz="2200" b="1" dirty="0" smtClean="0">
              <a:solidFill>
                <a:srgbClr val="99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4929" y="474421"/>
            <a:ext cx="2438400" cy="575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0000CC"/>
                </a:solidFill>
                <a:latin typeface="+mn-lt"/>
              </a:rPr>
              <a:t>Step-3:</a:t>
            </a:r>
            <a:endParaRPr lang="en-US" sz="2400" b="1" u="sng" dirty="0">
              <a:solidFill>
                <a:srgbClr val="0000CC"/>
              </a:solidFill>
              <a:latin typeface="+mn-lt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4953000" cy="3886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37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Contd..</a:t>
            </a:r>
            <a:endParaRPr lang="en-IN" sz="28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5900" y="762000"/>
            <a:ext cx="8458200" cy="5791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None/>
            </a:pPr>
            <a:endParaRPr lang="en-US" sz="2200" b="1" dirty="0" smtClean="0">
              <a:solidFill>
                <a:srgbClr val="99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4928" y="474421"/>
            <a:ext cx="8429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0000CC"/>
                </a:solidFill>
                <a:latin typeface="+mn-lt"/>
              </a:rPr>
              <a:t>Step-4: </a:t>
            </a:r>
            <a:r>
              <a:rPr lang="en-US" sz="2400" b="1" dirty="0" smtClean="0">
                <a:latin typeface="+mn-lt"/>
              </a:rPr>
              <a:t>Both the decoders have the enable line for the </a:t>
            </a:r>
            <a:r>
              <a:rPr lang="en-US" sz="2400" b="1" dirty="0" smtClean="0">
                <a:solidFill>
                  <a:srgbClr val="FF0066"/>
                </a:solidFill>
                <a:latin typeface="+mn-lt"/>
              </a:rPr>
              <a:t>3</a:t>
            </a:r>
            <a:r>
              <a:rPr lang="en-US" sz="2400" b="1" baseline="30000" dirty="0" smtClean="0">
                <a:solidFill>
                  <a:srgbClr val="FF0066"/>
                </a:solidFill>
                <a:latin typeface="+mn-lt"/>
              </a:rPr>
              <a:t>rd</a:t>
            </a:r>
            <a:r>
              <a:rPr lang="en-US" sz="2400" b="1" dirty="0" smtClean="0">
                <a:solidFill>
                  <a:srgbClr val="FF0066"/>
                </a:solidFill>
                <a:latin typeface="+mn-lt"/>
              </a:rPr>
              <a:t> input Z.</a:t>
            </a:r>
            <a:endParaRPr lang="en-US" sz="2400" b="1" dirty="0">
              <a:solidFill>
                <a:srgbClr val="FF0066"/>
              </a:solidFill>
              <a:latin typeface="+mn-lt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1937430"/>
            <a:ext cx="5657850" cy="461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51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685800"/>
          </a:xfrm>
        </p:spPr>
        <p:txBody>
          <a:bodyPr>
            <a:noAutofit/>
          </a:bodyPr>
          <a:lstStyle/>
          <a:p>
            <a:pPr algn="ctr"/>
            <a:r>
              <a:rPr lang="en-IN" sz="4000" b="1" dirty="0" smtClean="0">
                <a:solidFill>
                  <a:srgbClr val="0000CC"/>
                </a:solidFill>
                <a:latin typeface="Cooper Black" panose="0208090404030B020404" pitchFamily="18" charset="0"/>
                <a:ea typeface="+mn-ea"/>
                <a:cs typeface="Arial" pitchFamily="34" charset="0"/>
              </a:rPr>
              <a:t>Contents</a:t>
            </a:r>
            <a:endParaRPr lang="en-US" sz="4000" b="1" dirty="0">
              <a:solidFill>
                <a:srgbClr val="0000CC"/>
              </a:solidFill>
              <a:latin typeface="Cooper Black" panose="0208090404030B020404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382000" cy="3124200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4000" b="1" u="sng" dirty="0" smtClean="0">
                <a:solidFill>
                  <a:srgbClr val="FF0000"/>
                </a:solidFill>
                <a:latin typeface="Baskerville Old Face" pitchFamily="18" charset="0"/>
              </a:rPr>
              <a:t>Topics : 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Decoders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Encoders</a:t>
            </a:r>
            <a:endParaRPr lang="en-US" sz="3200" b="1" dirty="0" smtClean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 b="1" dirty="0">
              <a:solidFill>
                <a:srgbClr val="005024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Contd..</a:t>
            </a:r>
            <a:endParaRPr lang="en-IN" sz="28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5900" y="762000"/>
            <a:ext cx="8458200" cy="5791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None/>
            </a:pPr>
            <a:endParaRPr lang="en-US" sz="2200" b="1" dirty="0" smtClean="0">
              <a:solidFill>
                <a:srgbClr val="99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4929" y="474421"/>
            <a:ext cx="2438400" cy="575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0000CC"/>
                </a:solidFill>
                <a:latin typeface="+mn-lt"/>
              </a:rPr>
              <a:t>For Example</a:t>
            </a:r>
            <a:endParaRPr lang="en-US" sz="2400" b="1" u="sng" dirty="0">
              <a:solidFill>
                <a:srgbClr val="0000CC"/>
              </a:solidFill>
              <a:latin typeface="+mn-lt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586" y="680026"/>
            <a:ext cx="3937519" cy="296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45" y="3963810"/>
            <a:ext cx="4495800" cy="263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85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4 to 16 Decoder</a:t>
            </a:r>
            <a:endParaRPr lang="en-IN" sz="28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5900" y="762000"/>
            <a:ext cx="8458200" cy="5791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None/>
            </a:pPr>
            <a:endParaRPr lang="en-US" sz="2200" b="1" dirty="0" smtClean="0">
              <a:solidFill>
                <a:srgbClr val="99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4928" y="663476"/>
            <a:ext cx="859427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Here,  4 to 16 decoder </a:t>
            </a:r>
            <a:r>
              <a:rPr lang="en-US" sz="2000" b="1" dirty="0">
                <a:solidFill>
                  <a:srgbClr val="FF0066"/>
                </a:solidFill>
              </a:rPr>
              <a:t>using 3 to 8 decoders</a:t>
            </a:r>
            <a:r>
              <a:rPr lang="en-US" sz="2000" dirty="0"/>
              <a:t>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We know that 3 to 8 Decoder has three </a:t>
            </a:r>
            <a:r>
              <a:rPr lang="en-US" sz="2000" b="1" dirty="0">
                <a:solidFill>
                  <a:srgbClr val="FF0000"/>
                </a:solidFill>
              </a:rPr>
              <a:t>inputs A2, A1 &amp; A0 </a:t>
            </a:r>
            <a:r>
              <a:rPr lang="en-US" sz="2000" dirty="0"/>
              <a:t>and </a:t>
            </a:r>
            <a:r>
              <a:rPr lang="en-US" sz="2000" b="1" dirty="0">
                <a:solidFill>
                  <a:srgbClr val="FF0000"/>
                </a:solidFill>
              </a:rPr>
              <a:t>eight outputs, Y7 to Y0.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Whereas, 4 to 16 Decoder has </a:t>
            </a:r>
            <a:r>
              <a:rPr lang="en-US" sz="2000" b="1" dirty="0">
                <a:solidFill>
                  <a:srgbClr val="870581"/>
                </a:solidFill>
              </a:rPr>
              <a:t>four inputs A3, A2, A1 &amp; A0 and sixteen outputs, Y15 to Y0: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107675"/>
            <a:ext cx="7861300" cy="34745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24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Contd..</a:t>
            </a:r>
            <a:endParaRPr lang="en-IN" sz="28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5900" y="762000"/>
            <a:ext cx="8458200" cy="5791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None/>
            </a:pPr>
            <a:endParaRPr lang="en-US" sz="2200" b="1" dirty="0" smtClean="0">
              <a:solidFill>
                <a:srgbClr val="99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4928" y="474421"/>
            <a:ext cx="85942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we require </a:t>
            </a:r>
            <a:r>
              <a:rPr lang="en-US" sz="2000" b="1" dirty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3 to 8 decoders for implementing one 4 to 16 decoder.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 diagram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of </a:t>
            </a:r>
            <a:r>
              <a:rPr lang="en-US" sz="2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to 16 decoder using 3 to 8 decoders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shown in the following figure.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2" name="Picture 2" descr="4 to 16 Deco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454"/>
            <a:ext cx="6054269" cy="5028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24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Contd..</a:t>
            </a:r>
            <a:endParaRPr lang="en-IN" sz="28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5900" y="762000"/>
            <a:ext cx="8458200" cy="5791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None/>
            </a:pPr>
            <a:endParaRPr lang="en-US" sz="2200" b="1" dirty="0" smtClean="0">
              <a:solidFill>
                <a:srgbClr val="99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4929" y="771964"/>
            <a:ext cx="84291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parallel inputs A</a:t>
            </a:r>
            <a:r>
              <a:rPr lang="en-US" sz="2400" b="1" baseline="-25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lang="en-US" sz="2400" b="1" baseline="-25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&amp; A</a:t>
            </a:r>
            <a:r>
              <a:rPr lang="en-US" sz="2400" b="1" baseline="-25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are applied to 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3 to 8 decoder. </a:t>
            </a:r>
            <a:endParaRPr lang="en-US" sz="24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complement of input, A3 is connected to Enable, 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b="1" dirty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3 to 8 decoder in order to get the outputs, Y</a:t>
            </a:r>
            <a:r>
              <a:rPr lang="en-US" sz="2400" b="1" baseline="-25000" dirty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400" b="1" dirty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to </a:t>
            </a:r>
            <a:r>
              <a:rPr lang="en-US" sz="2400" b="1" dirty="0" smtClean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baseline="-25000" dirty="0" smtClean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These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the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eight min terms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input, A</a:t>
            </a:r>
            <a:r>
              <a:rPr lang="en-US" sz="2400" b="1" baseline="-25000" dirty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solidFill>
                  <a:srgbClr val="8705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is directly connected to Enable, E of upper 3 to 8 decoder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order to </a:t>
            </a:r>
            <a:r>
              <a:rPr 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the outputs, Y</a:t>
            </a:r>
            <a:r>
              <a:rPr lang="en-US" sz="2400" b="1" baseline="-25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to Y</a:t>
            </a:r>
            <a:r>
              <a:rPr lang="en-US" sz="2400" b="1" baseline="-25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These are the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eight min terms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38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467600" cy="4572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Combinational Logic Implementation</a:t>
            </a:r>
            <a:endParaRPr lang="en-IN" sz="28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5900" y="762000"/>
            <a:ext cx="8458200" cy="5791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None/>
            </a:pPr>
            <a:endParaRPr lang="en-US" sz="2200" b="1" dirty="0" smtClean="0">
              <a:solidFill>
                <a:srgbClr val="99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4929" y="771964"/>
            <a:ext cx="84291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Example-1: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obtain the functions for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combinational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circuit in sum-of-minterms form: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2552700" cy="3124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00600" y="2840504"/>
            <a:ext cx="29718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(1, 2, 4, 7)</a:t>
            </a:r>
          </a:p>
          <a:p>
            <a:pPr>
              <a:lnSpc>
                <a:spcPct val="150000"/>
              </a:lnSpc>
            </a:pPr>
            <a:r>
              <a:rPr lang="pl-PL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(3, 5, 6, 7)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78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Contd..</a:t>
            </a:r>
            <a:endParaRPr lang="en-IN" sz="28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5900" y="762000"/>
            <a:ext cx="8458200" cy="5791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None/>
            </a:pPr>
            <a:endParaRPr lang="en-US" sz="2200" b="1" dirty="0" smtClean="0">
              <a:solidFill>
                <a:srgbClr val="990000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7239000" cy="518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00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76200"/>
            <a:ext cx="8229600" cy="457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ENCODER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93461" y="609600"/>
            <a:ext cx="8458200" cy="57150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An Encoder is a Digital Circuit that performs the </a:t>
            </a:r>
            <a:r>
              <a:rPr lang="en-US" b="1" dirty="0" smtClean="0">
                <a:solidFill>
                  <a:srgbClr val="FF0000"/>
                </a:solidFill>
              </a:rPr>
              <a:t>reverse operation of the Decoder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It has maximum of </a:t>
            </a:r>
            <a:r>
              <a:rPr lang="en-US" b="1" dirty="0">
                <a:solidFill>
                  <a:srgbClr val="0000CC"/>
                </a:solidFill>
              </a:rPr>
              <a:t>2</a:t>
            </a:r>
            <a:r>
              <a:rPr lang="en-US" b="1" baseline="30000" dirty="0">
                <a:solidFill>
                  <a:srgbClr val="0000CC"/>
                </a:solidFill>
              </a:rPr>
              <a:t>n</a:t>
            </a:r>
            <a:r>
              <a:rPr lang="en-US" b="1" dirty="0">
                <a:solidFill>
                  <a:srgbClr val="0000CC"/>
                </a:solidFill>
              </a:rPr>
              <a:t> input lines and ‘n’ output lines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</a:rPr>
              <a:t>At a time, only one input line is activated for simplicity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It is optional to represent the enable signal in encoders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rgbClr val="005024"/>
                </a:solidFill>
              </a:rPr>
              <a:t>There are various types of Encoders .</a:t>
            </a:r>
          </a:p>
          <a:p>
            <a:pPr lvl="1" algn="just">
              <a:lnSpc>
                <a:spcPct val="150000"/>
              </a:lnSpc>
            </a:pPr>
            <a:r>
              <a:rPr lang="en-US" b="1" dirty="0" smtClean="0">
                <a:solidFill>
                  <a:srgbClr val="005024"/>
                </a:solidFill>
              </a:rPr>
              <a:t>4- 2 Encoder</a:t>
            </a:r>
          </a:p>
          <a:p>
            <a:pPr lvl="1" algn="just">
              <a:lnSpc>
                <a:spcPct val="150000"/>
              </a:lnSpc>
            </a:pPr>
            <a:r>
              <a:rPr lang="en-US" b="1" dirty="0" smtClean="0">
                <a:solidFill>
                  <a:srgbClr val="005024"/>
                </a:solidFill>
              </a:rPr>
              <a:t>8- 3 Encoder</a:t>
            </a:r>
          </a:p>
          <a:p>
            <a:pPr lvl="1" algn="just">
              <a:lnSpc>
                <a:spcPct val="150000"/>
              </a:lnSpc>
            </a:pPr>
            <a:r>
              <a:rPr lang="en-US" b="1" dirty="0" smtClean="0">
                <a:solidFill>
                  <a:srgbClr val="005024"/>
                </a:solidFill>
              </a:rPr>
              <a:t>10- 4 Encoder and many more</a:t>
            </a:r>
            <a:endParaRPr lang="en-US" b="1" dirty="0">
              <a:solidFill>
                <a:srgbClr val="0050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Contd..</a:t>
            </a:r>
            <a:endParaRPr lang="en-IN" sz="28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5900" y="533400"/>
            <a:ext cx="8458200" cy="5791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None/>
            </a:pPr>
            <a:endParaRPr lang="en-US" sz="2200" b="1" dirty="0" smtClean="0">
              <a:solidFill>
                <a:srgbClr val="99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815" y="533400"/>
            <a:ext cx="8429172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Block Diagram:</a:t>
            </a:r>
            <a:endParaRPr lang="en-I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Enco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5604329" cy="3581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24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4 – 2 Encoder</a:t>
            </a:r>
            <a:endParaRPr lang="en-IN" sz="32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5900" y="533400"/>
            <a:ext cx="8458200" cy="5791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None/>
            </a:pPr>
            <a:endParaRPr lang="en-US" sz="2200" b="1" dirty="0" smtClean="0">
              <a:solidFill>
                <a:srgbClr val="99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815" y="558818"/>
            <a:ext cx="84291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latin typeface="+mn-lt"/>
              </a:rPr>
              <a:t>In 4 to 2 line encoder, there are </a:t>
            </a:r>
            <a:r>
              <a:rPr lang="en-US" sz="2200" b="1" dirty="0">
                <a:solidFill>
                  <a:srgbClr val="FF0000"/>
                </a:solidFill>
                <a:latin typeface="+mn-lt"/>
              </a:rPr>
              <a:t>total of four inputs, i.e., Y0, Y1, Y2, and Y3,</a:t>
            </a:r>
            <a:r>
              <a:rPr lang="en-US" sz="2200" dirty="0">
                <a:latin typeface="+mn-lt"/>
              </a:rPr>
              <a:t> and </a:t>
            </a:r>
            <a:endParaRPr lang="en-US" sz="2200" b="1" dirty="0" smtClean="0">
              <a:solidFill>
                <a:srgbClr val="0000CC"/>
              </a:solidFill>
              <a:latin typeface="+mn-lt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+mn-lt"/>
              </a:rPr>
              <a:t>In </a:t>
            </a:r>
            <a:r>
              <a:rPr lang="en-US" sz="2200" b="1" dirty="0">
                <a:latin typeface="+mn-lt"/>
              </a:rPr>
              <a:t>4-input lines, </a:t>
            </a:r>
            <a:r>
              <a:rPr lang="en-US" sz="2200" b="1" dirty="0">
                <a:solidFill>
                  <a:srgbClr val="0000FF"/>
                </a:solidFill>
                <a:latin typeface="+mn-lt"/>
              </a:rPr>
              <a:t>one input-line is set to true at a time </a:t>
            </a:r>
            <a:r>
              <a:rPr lang="en-US" sz="2200" dirty="0">
                <a:latin typeface="+mn-lt"/>
              </a:rPr>
              <a:t>to get the respective </a:t>
            </a:r>
            <a:r>
              <a:rPr lang="en-US" sz="2200" b="1" dirty="0">
                <a:solidFill>
                  <a:srgbClr val="990000"/>
                </a:solidFill>
                <a:latin typeface="+mn-lt"/>
              </a:rPr>
              <a:t>binary code in the output </a:t>
            </a:r>
            <a:r>
              <a:rPr lang="en-US" sz="2200" b="1" dirty="0" smtClean="0">
                <a:solidFill>
                  <a:srgbClr val="990000"/>
                </a:solidFill>
                <a:latin typeface="+mn-lt"/>
              </a:rPr>
              <a:t>side</a:t>
            </a:r>
            <a:r>
              <a:rPr lang="en-US" sz="2200" dirty="0" smtClean="0">
                <a:latin typeface="+mn-lt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+mn-lt"/>
              </a:rPr>
              <a:t>Below </a:t>
            </a:r>
            <a:r>
              <a:rPr lang="en-US" sz="2200" dirty="0">
                <a:latin typeface="+mn-lt"/>
              </a:rPr>
              <a:t>are the </a:t>
            </a:r>
            <a:r>
              <a:rPr lang="en-US" sz="2200" b="1" dirty="0">
                <a:latin typeface="+mn-lt"/>
              </a:rPr>
              <a:t>block diagram and the truth table of the 4 to 2 line encoder.</a:t>
            </a:r>
            <a:endParaRPr lang="en-IN" sz="2200" b="1" dirty="0">
              <a:latin typeface="+mn-lt"/>
            </a:endParaRPr>
          </a:p>
        </p:txBody>
      </p:sp>
      <p:pic>
        <p:nvPicPr>
          <p:cNvPr id="2050" name="Picture 2" descr="4 to 2 Enco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970" y="3886200"/>
            <a:ext cx="5225143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73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>
            <a:no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Contd..</a:t>
            </a:r>
            <a:endParaRPr lang="en-IN" sz="32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5900" y="533400"/>
            <a:ext cx="8458200" cy="5791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None/>
            </a:pPr>
            <a:endParaRPr lang="en-US" sz="2200" b="1" dirty="0" smtClean="0">
              <a:solidFill>
                <a:srgbClr val="99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815" y="558818"/>
            <a:ext cx="8429172" cy="534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dirty="0" smtClean="0">
                <a:solidFill>
                  <a:srgbClr val="990000"/>
                </a:solidFill>
                <a:latin typeface="+mn-lt"/>
              </a:rPr>
              <a:t>Truth Table: </a:t>
            </a:r>
            <a:endParaRPr lang="en-IN" sz="2200" b="1" dirty="0">
              <a:solidFill>
                <a:srgbClr val="990000"/>
              </a:solidFill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603" y="826198"/>
            <a:ext cx="5880497" cy="38220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5029200"/>
            <a:ext cx="82931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Truth table, we can write the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Boolean functions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for each output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as:</a:t>
            </a:r>
            <a:r>
              <a:rPr lang="en-IN" dirty="0" smtClean="0"/>
              <a:t>		</a:t>
            </a:r>
            <a:r>
              <a:rPr lang="en-IN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A1=Y3+Y2</a:t>
            </a:r>
          </a:p>
          <a:p>
            <a:pPr>
              <a:lnSpc>
                <a:spcPct val="150000"/>
              </a:lnSpc>
            </a:pPr>
            <a:r>
              <a:rPr lang="en-IN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A0=Y3+Y1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358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76200"/>
            <a:ext cx="8229600" cy="6016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DECODER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838200"/>
            <a:ext cx="8458200" cy="57150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Discrete quantities of information are represented in digital systems by binary codes.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i="1" dirty="0" smtClean="0"/>
              <a:t>A </a:t>
            </a:r>
            <a:r>
              <a:rPr lang="en-US" b="1" i="1" dirty="0" smtClean="0">
                <a:solidFill>
                  <a:srgbClr val="C00000"/>
                </a:solidFill>
              </a:rPr>
              <a:t>decoder</a:t>
            </a:r>
            <a:r>
              <a:rPr lang="en-US" i="1" dirty="0" smtClean="0"/>
              <a:t> </a:t>
            </a:r>
            <a:r>
              <a:rPr lang="en-US" dirty="0"/>
              <a:t>is a </a:t>
            </a:r>
            <a:r>
              <a:rPr lang="en-US" b="1" dirty="0">
                <a:solidFill>
                  <a:srgbClr val="0000CC"/>
                </a:solidFill>
              </a:rPr>
              <a:t>combinational circuit </a:t>
            </a:r>
            <a:r>
              <a:rPr lang="en-US" dirty="0" smtClean="0"/>
              <a:t>that </a:t>
            </a:r>
            <a:r>
              <a:rPr lang="en-US" dirty="0"/>
              <a:t>has </a:t>
            </a:r>
            <a:r>
              <a:rPr lang="en-US" b="1" dirty="0">
                <a:solidFill>
                  <a:srgbClr val="005024"/>
                </a:solidFill>
              </a:rPr>
              <a:t>‘n’ input lines</a:t>
            </a:r>
            <a:r>
              <a:rPr lang="en-US" dirty="0"/>
              <a:t> and </a:t>
            </a:r>
            <a:r>
              <a:rPr lang="en-US" b="1" dirty="0">
                <a:solidFill>
                  <a:srgbClr val="870581"/>
                </a:solidFill>
              </a:rPr>
              <a:t>maximum of 2</a:t>
            </a:r>
            <a:r>
              <a:rPr lang="en-US" b="1" baseline="30000" dirty="0">
                <a:solidFill>
                  <a:srgbClr val="870581"/>
                </a:solidFill>
              </a:rPr>
              <a:t>n</a:t>
            </a:r>
            <a:r>
              <a:rPr lang="en-US" b="1" dirty="0">
                <a:solidFill>
                  <a:srgbClr val="870581"/>
                </a:solidFill>
              </a:rPr>
              <a:t> output lines</a:t>
            </a:r>
            <a:r>
              <a:rPr lang="en-US" dirty="0"/>
              <a:t>. 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While decoding, the decoder generally places a </a:t>
            </a:r>
            <a:r>
              <a:rPr lang="en-US" b="1" dirty="0">
                <a:solidFill>
                  <a:srgbClr val="0000CC"/>
                </a:solidFill>
              </a:rPr>
              <a:t>logic 1 at one of its outputs </a:t>
            </a:r>
            <a:r>
              <a:rPr lang="en-US" dirty="0"/>
              <a:t>to create the exact code. 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/>
              <a:t>The </a:t>
            </a:r>
            <a:r>
              <a:rPr lang="en-US" b="1" dirty="0">
                <a:solidFill>
                  <a:srgbClr val="005024"/>
                </a:solidFill>
              </a:rPr>
              <a:t>general structure</a:t>
            </a:r>
            <a:r>
              <a:rPr lang="en-US" dirty="0"/>
              <a:t> of a decoder is shown below. It also has an </a:t>
            </a:r>
            <a:r>
              <a:rPr lang="en-US" b="1" dirty="0">
                <a:solidFill>
                  <a:srgbClr val="870581"/>
                </a:solidFill>
              </a:rPr>
              <a:t>enable input</a:t>
            </a:r>
            <a:r>
              <a:rPr lang="en-US" dirty="0"/>
              <a:t>. When it is </a:t>
            </a:r>
            <a:r>
              <a:rPr lang="en-US" b="1" dirty="0">
                <a:solidFill>
                  <a:srgbClr val="FF0066"/>
                </a:solidFill>
              </a:rPr>
              <a:t>set to logic HIGH</a:t>
            </a:r>
            <a:r>
              <a:rPr lang="en-US" dirty="0"/>
              <a:t>, the coded output will be seen depending on the binary data input.</a:t>
            </a:r>
            <a:endParaRPr lang="en-US" b="1" dirty="0">
              <a:solidFill>
                <a:srgbClr val="0050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60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>
            <a:no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Contd..</a:t>
            </a:r>
            <a:endParaRPr lang="en-IN" sz="32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5900" y="533400"/>
            <a:ext cx="8458200" cy="5791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None/>
            </a:pPr>
            <a:endParaRPr lang="en-US" sz="2200" b="1" dirty="0" smtClean="0">
              <a:solidFill>
                <a:srgbClr val="99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815" y="558818"/>
            <a:ext cx="8429172" cy="534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dirty="0" smtClean="0">
                <a:solidFill>
                  <a:srgbClr val="990000"/>
                </a:solidFill>
                <a:latin typeface="+mn-lt"/>
              </a:rPr>
              <a:t>Circuit Diagram:</a:t>
            </a:r>
            <a:endParaRPr lang="en-IN" sz="2200" b="1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5710535"/>
            <a:ext cx="8293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above Circuit Diagram contains 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OR Gates.</a:t>
            </a:r>
            <a:endParaRPr lang="en-IN" b="1" dirty="0">
              <a:solidFill>
                <a:srgbClr val="0000CC"/>
              </a:solidFill>
            </a:endParaRPr>
          </a:p>
        </p:txBody>
      </p:sp>
      <p:pic>
        <p:nvPicPr>
          <p:cNvPr id="5122" name="Picture 2" descr="Enco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1371600"/>
            <a:ext cx="4737100" cy="4114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10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8-3 Encoder or (Octal to Binary)</a:t>
            </a:r>
            <a:endParaRPr lang="en-IN" sz="32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5900" y="533400"/>
            <a:ext cx="8458200" cy="5791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None/>
            </a:pPr>
            <a:endParaRPr lang="en-US" sz="2200" b="1" dirty="0" smtClean="0">
              <a:solidFill>
                <a:srgbClr val="99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815" y="746879"/>
            <a:ext cx="84291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+mn-lt"/>
              </a:rPr>
              <a:t>The </a:t>
            </a:r>
            <a:r>
              <a:rPr lang="en-US" sz="2200" dirty="0">
                <a:latin typeface="+mn-lt"/>
              </a:rPr>
              <a:t>8 to 3 Encoder or octal to Binary encoder consists of </a:t>
            </a:r>
            <a:r>
              <a:rPr lang="en-US" sz="2200" b="1" dirty="0">
                <a:solidFill>
                  <a:srgbClr val="0000CC"/>
                </a:solidFill>
                <a:latin typeface="+mn-lt"/>
              </a:rPr>
              <a:t>8 inputs : Y7 to Y0 and 3 outputs : A2, A1 &amp; A0. </a:t>
            </a:r>
            <a:r>
              <a:rPr lang="en-US" sz="2200" dirty="0">
                <a:latin typeface="+mn-lt"/>
              </a:rPr>
              <a:t>Each input line corresponds to each octal digit and three outputs generate corresponding binary code.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latin typeface="+mn-lt"/>
              </a:rPr>
              <a:t>In 8-input lines, </a:t>
            </a:r>
            <a:r>
              <a:rPr lang="en-US" sz="2200" b="1" dirty="0">
                <a:solidFill>
                  <a:srgbClr val="0000CC"/>
                </a:solidFill>
                <a:latin typeface="+mn-lt"/>
              </a:rPr>
              <a:t>one input-line is set to true at a time to get the respective binary code in the output side</a:t>
            </a:r>
            <a:r>
              <a:rPr lang="en-US" sz="2200" dirty="0">
                <a:latin typeface="+mn-lt"/>
              </a:rPr>
              <a:t>. </a:t>
            </a:r>
            <a:endParaRPr lang="en-IN" sz="2200" dirty="0">
              <a:latin typeface="+mn-lt"/>
            </a:endParaRPr>
          </a:p>
        </p:txBody>
      </p:sp>
      <p:pic>
        <p:nvPicPr>
          <p:cNvPr id="7172" name="Picture 4" descr="Octal to Binary Enco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86200"/>
            <a:ext cx="5715000" cy="2971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9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>
            <a:no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Contd..</a:t>
            </a:r>
            <a:endParaRPr lang="en-IN" sz="32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5900" y="533400"/>
            <a:ext cx="8458200" cy="5791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None/>
            </a:pPr>
            <a:endParaRPr lang="en-US" sz="2200" b="1" dirty="0" smtClean="0">
              <a:solidFill>
                <a:srgbClr val="99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1" y="558818"/>
            <a:ext cx="243839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u="sng" dirty="0" smtClean="0">
                <a:solidFill>
                  <a:srgbClr val="0000CC"/>
                </a:solidFill>
                <a:latin typeface="+mn-lt"/>
              </a:rPr>
              <a:t>Truth Table</a:t>
            </a:r>
            <a:r>
              <a:rPr lang="en-US" sz="2200" b="1" dirty="0" smtClean="0">
                <a:solidFill>
                  <a:srgbClr val="990000"/>
                </a:solidFill>
                <a:latin typeface="+mn-lt"/>
              </a:rPr>
              <a:t>: </a:t>
            </a:r>
            <a:endParaRPr lang="en-IN" sz="2200" b="1" dirty="0">
              <a:solidFill>
                <a:srgbClr val="990000"/>
              </a:solidFill>
              <a:latin typeface="+mn-lt"/>
            </a:endParaRPr>
          </a:p>
        </p:txBody>
      </p:sp>
      <p:pic>
        <p:nvPicPr>
          <p:cNvPr id="8194" name="Picture 2" descr="Enco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291" y="152400"/>
            <a:ext cx="6017987" cy="41111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1000" y="4288810"/>
            <a:ext cx="8247991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From Truth table, we can write the 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Boolean functions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for each output as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3888" algn="l"/>
              </a:tabLst>
            </a:pP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A2=Y7+Y6+Y5+Y4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A1=Y7+Y6+Y3+Y2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A0=Y7+Y5+Y3+Y1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89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>
            <a:no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Contd..</a:t>
            </a:r>
            <a:endParaRPr lang="en-IN" sz="32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5900" y="533400"/>
            <a:ext cx="8458200" cy="5791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None/>
            </a:pPr>
            <a:endParaRPr lang="en-US" sz="2200" b="1" dirty="0" smtClean="0">
              <a:solidFill>
                <a:srgbClr val="99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815" y="381000"/>
            <a:ext cx="8429172" cy="575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990000"/>
                </a:solidFill>
                <a:latin typeface="+mn-lt"/>
              </a:rPr>
              <a:t>Circuit Diagram:</a:t>
            </a:r>
            <a:endParaRPr lang="en-IN" sz="2400" b="1" dirty="0">
              <a:solidFill>
                <a:srgbClr val="990000"/>
              </a:solidFill>
              <a:latin typeface="+mn-lt"/>
            </a:endParaRPr>
          </a:p>
        </p:txBody>
      </p:sp>
      <p:pic>
        <p:nvPicPr>
          <p:cNvPr id="10246" name="Picture 6" descr="Enco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6654800" cy="52959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55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Decimal to BCD Encoder</a:t>
            </a:r>
            <a:endParaRPr lang="en-IN" sz="32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5900" y="533400"/>
            <a:ext cx="8458200" cy="5791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None/>
            </a:pPr>
            <a:endParaRPr lang="en-US" sz="2200" b="1" dirty="0" smtClean="0">
              <a:solidFill>
                <a:srgbClr val="99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815" y="746879"/>
            <a:ext cx="84291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latin typeface="+mn-lt"/>
              </a:rPr>
              <a:t>The Octal to Binary Encoder is also known as </a:t>
            </a:r>
            <a:r>
              <a:rPr lang="en-US" sz="2200" b="1" dirty="0">
                <a:solidFill>
                  <a:srgbClr val="0000CC"/>
                </a:solidFill>
                <a:latin typeface="+mn-lt"/>
              </a:rPr>
              <a:t>10 to 4 line Encoder. </a:t>
            </a:r>
            <a:r>
              <a:rPr lang="en-US" sz="2200" dirty="0" smtClean="0">
                <a:latin typeface="+mn-lt"/>
              </a:rPr>
              <a:t>In </a:t>
            </a:r>
            <a:r>
              <a:rPr lang="en-US" sz="2200" dirty="0">
                <a:latin typeface="+mn-lt"/>
              </a:rPr>
              <a:t>10 to 4 line encoder, there are total of </a:t>
            </a:r>
            <a:r>
              <a:rPr lang="en-US" sz="2200" b="1" dirty="0">
                <a:solidFill>
                  <a:srgbClr val="0000CC"/>
                </a:solidFill>
                <a:latin typeface="+mn-lt"/>
              </a:rPr>
              <a:t>ten inputs, i.e., Y0, Y1, Y2, Y3, Y4, Y5, Y6, Y7, Y8, and Y9 and four outputs, i.e., A0, A1, A2, and A3. </a:t>
            </a:r>
            <a:endParaRPr lang="en-US" sz="2200" b="1" dirty="0" smtClean="0">
              <a:solidFill>
                <a:srgbClr val="0000CC"/>
              </a:solidFill>
              <a:latin typeface="+mn-lt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+mn-lt"/>
              </a:rPr>
              <a:t>In </a:t>
            </a:r>
            <a:r>
              <a:rPr lang="en-US" sz="2200" dirty="0">
                <a:latin typeface="+mn-lt"/>
              </a:rPr>
              <a:t>10-input lines, </a:t>
            </a:r>
            <a:r>
              <a:rPr lang="en-US" sz="2200" b="1" dirty="0">
                <a:latin typeface="+mn-lt"/>
              </a:rPr>
              <a:t>one input-line is set to true at a time</a:t>
            </a:r>
            <a:r>
              <a:rPr lang="en-US" sz="2200" dirty="0">
                <a:latin typeface="+mn-lt"/>
              </a:rPr>
              <a:t> to get </a:t>
            </a:r>
            <a:r>
              <a:rPr lang="en-US" sz="2200" b="1" dirty="0">
                <a:solidFill>
                  <a:srgbClr val="669900"/>
                </a:solidFill>
                <a:latin typeface="+mn-lt"/>
              </a:rPr>
              <a:t>the respective BCD code in the output side</a:t>
            </a:r>
            <a:endParaRPr lang="en-IN" sz="2200" b="1" dirty="0">
              <a:solidFill>
                <a:srgbClr val="669900"/>
              </a:solidFill>
              <a:latin typeface="+mn-lt"/>
            </a:endParaRPr>
          </a:p>
        </p:txBody>
      </p:sp>
      <p:pic>
        <p:nvPicPr>
          <p:cNvPr id="11266" name="Picture 2" descr="Enco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1" y="3855772"/>
            <a:ext cx="5715000" cy="30022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6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>
            <a:no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Contd..</a:t>
            </a:r>
            <a:endParaRPr lang="en-IN" sz="32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5900" y="533400"/>
            <a:ext cx="8458200" cy="5791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None/>
            </a:pPr>
            <a:endParaRPr lang="en-US" sz="2200" b="1" dirty="0" smtClean="0">
              <a:solidFill>
                <a:srgbClr val="99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1" y="558818"/>
            <a:ext cx="243839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u="sng" dirty="0" smtClean="0">
                <a:solidFill>
                  <a:srgbClr val="0000CC"/>
                </a:solidFill>
                <a:latin typeface="+mn-lt"/>
              </a:rPr>
              <a:t>Truth Table</a:t>
            </a:r>
            <a:r>
              <a:rPr lang="en-US" sz="2200" b="1" dirty="0" smtClean="0">
                <a:solidFill>
                  <a:srgbClr val="990000"/>
                </a:solidFill>
                <a:latin typeface="+mn-lt"/>
              </a:rPr>
              <a:t>: </a:t>
            </a:r>
            <a:endParaRPr lang="en-IN" sz="2200" b="1" dirty="0">
              <a:solidFill>
                <a:srgbClr val="990000"/>
              </a:solidFill>
              <a:latin typeface="+mn-lt"/>
            </a:endParaRPr>
          </a:p>
        </p:txBody>
      </p:sp>
      <p:pic>
        <p:nvPicPr>
          <p:cNvPr id="12290" name="Picture 2" descr="Enco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80753"/>
            <a:ext cx="7239000" cy="53768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25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>
            <a:no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Contd..</a:t>
            </a:r>
            <a:endParaRPr lang="en-IN" sz="32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5900" y="533400"/>
            <a:ext cx="8458200" cy="5791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None/>
            </a:pPr>
            <a:endParaRPr lang="en-US" sz="2200" b="1" dirty="0" smtClean="0">
              <a:solidFill>
                <a:srgbClr val="99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26109" y="533400"/>
            <a:ext cx="8247991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From Truth table, we can write the 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Boolean functions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for each output as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>
              <a:lnSpc>
                <a:spcPct val="150000"/>
              </a:lnSpc>
              <a:tabLst>
                <a:tab pos="623888" algn="l"/>
              </a:tabLst>
            </a:pP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s-E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A3 = Y9 + Y8</a:t>
            </a:r>
            <a:br>
              <a:rPr lang="es-E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A2 = Y7 + Y6 + Y5 +Y4</a:t>
            </a:r>
            <a:br>
              <a:rPr lang="es-E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A1 = Y7 + Y6 + Y3 +Y2</a:t>
            </a:r>
            <a:br>
              <a:rPr lang="es-E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A0 = Y9 + Y7 +Y5 +Y3 + Y1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73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>
            <a:noAutofit/>
          </a:bodyPr>
          <a:lstStyle/>
          <a:p>
            <a:pPr algn="r"/>
            <a:r>
              <a:rPr lang="en-US" sz="32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Contd..</a:t>
            </a:r>
            <a:endParaRPr lang="en-IN" sz="32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5900" y="533400"/>
            <a:ext cx="8458200" cy="5791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50000"/>
              </a:lnSpc>
              <a:spcAft>
                <a:spcPts val="0"/>
              </a:spcAft>
              <a:buNone/>
            </a:pPr>
            <a:endParaRPr lang="en-US" sz="2200" b="1" dirty="0" smtClean="0">
              <a:solidFill>
                <a:srgbClr val="99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815" y="152400"/>
            <a:ext cx="8429172" cy="575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990000"/>
                </a:solidFill>
                <a:latin typeface="+mn-lt"/>
              </a:rPr>
              <a:t>Circuit Diagram:</a:t>
            </a:r>
            <a:endParaRPr lang="en-IN" sz="2400" b="1" dirty="0">
              <a:solidFill>
                <a:srgbClr val="990000"/>
              </a:solidFill>
              <a:latin typeface="+mn-lt"/>
            </a:endParaRPr>
          </a:p>
        </p:txBody>
      </p:sp>
      <p:pic>
        <p:nvPicPr>
          <p:cNvPr id="13314" name="Picture 2" descr="Enco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1" y="988814"/>
            <a:ext cx="7226300" cy="518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84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76200"/>
            <a:ext cx="8229600" cy="6016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</a:rPr>
              <a:t>Contd..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AutoShape 2" descr="The illogical death of a brilliant logician: George Boole - Gonit S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838200"/>
            <a:ext cx="84582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u="sng" dirty="0">
                <a:solidFill>
                  <a:srgbClr val="0000CC"/>
                </a:solidFill>
              </a:rPr>
              <a:t>Applications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Code converters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Used in the </a:t>
            </a:r>
            <a:r>
              <a:rPr lang="en-US" b="1" dirty="0">
                <a:solidFill>
                  <a:srgbClr val="0000CC"/>
                </a:solidFill>
              </a:rPr>
              <a:t>memory system of computers </a:t>
            </a:r>
            <a:r>
              <a:rPr lang="en-US" dirty="0"/>
              <a:t>to access a </a:t>
            </a:r>
            <a:r>
              <a:rPr lang="en-US" b="1" dirty="0">
                <a:solidFill>
                  <a:srgbClr val="990000"/>
                </a:solidFill>
              </a:rPr>
              <a:t>particular memory location </a:t>
            </a:r>
            <a:r>
              <a:rPr lang="en-US" dirty="0"/>
              <a:t>based on the </a:t>
            </a:r>
            <a:r>
              <a:rPr lang="en-US" b="1" dirty="0">
                <a:solidFill>
                  <a:srgbClr val="FF0066"/>
                </a:solidFill>
              </a:rPr>
              <a:t>address produced by a computing device.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To carry out the operations in the Arithmetic Logic Unit of CPU, decoders are used to </a:t>
            </a:r>
            <a:r>
              <a:rPr lang="en-US" b="1" dirty="0">
                <a:solidFill>
                  <a:srgbClr val="870581"/>
                </a:solidFill>
              </a:rPr>
              <a:t>decode the program </a:t>
            </a:r>
            <a:r>
              <a:rPr lang="en-US" dirty="0"/>
              <a:t>instructions to activate the control lines.</a:t>
            </a:r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8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>
            <a:no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Contd..</a:t>
            </a:r>
            <a:endParaRPr lang="en-IN" sz="40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609600"/>
            <a:ext cx="8382000" cy="59436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		</a:t>
            </a:r>
          </a:p>
          <a:p>
            <a:pPr algn="just">
              <a:lnSpc>
                <a:spcPct val="150000"/>
              </a:lnSpc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12800"/>
            <a:ext cx="5943600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5181600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+mn-lt"/>
              </a:rPr>
              <a:t>There are </a:t>
            </a:r>
            <a:r>
              <a:rPr lang="en-US" sz="2400" b="1" dirty="0">
                <a:solidFill>
                  <a:srgbClr val="870581"/>
                </a:solidFill>
                <a:latin typeface="+mn-lt"/>
              </a:rPr>
              <a:t>different type of decoders </a:t>
            </a:r>
            <a:r>
              <a:rPr lang="en-US" sz="2400" dirty="0">
                <a:latin typeface="+mn-lt"/>
              </a:rPr>
              <a:t>based on the </a:t>
            </a:r>
            <a:r>
              <a:rPr lang="en-US" sz="2400" b="1" dirty="0">
                <a:solidFill>
                  <a:srgbClr val="FF0066"/>
                </a:solidFill>
                <a:latin typeface="+mn-lt"/>
              </a:rPr>
              <a:t>number of inputs </a:t>
            </a:r>
            <a:r>
              <a:rPr lang="en-US" sz="2400" dirty="0">
                <a:latin typeface="+mn-lt"/>
              </a:rPr>
              <a:t>and its </a:t>
            </a:r>
            <a:r>
              <a:rPr lang="en-US" sz="2400" b="1" dirty="0">
                <a:solidFill>
                  <a:srgbClr val="0000CC"/>
                </a:solidFill>
                <a:latin typeface="+mn-lt"/>
              </a:rPr>
              <a:t>coded output</a:t>
            </a:r>
            <a:r>
              <a:rPr lang="en-US" dirty="0"/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3842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2 to 4 Line Decoder</a:t>
            </a:r>
            <a:endParaRPr lang="en-IN" sz="40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609600"/>
            <a:ext cx="8382000" cy="59436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		</a:t>
            </a:r>
          </a:p>
          <a:p>
            <a:pPr algn="just">
              <a:lnSpc>
                <a:spcPct val="150000"/>
              </a:lnSpc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685800"/>
            <a:ext cx="8458200" cy="5791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50000"/>
              </a:lnSpc>
              <a:spcAft>
                <a:spcPts val="0"/>
              </a:spcAft>
            </a:pPr>
            <a:r>
              <a:rPr lang="en-US" sz="2200" dirty="0"/>
              <a:t>In the 2 to 4 line decoder, there is a total of </a:t>
            </a:r>
            <a:r>
              <a:rPr lang="en-US" sz="2200" b="1" dirty="0">
                <a:solidFill>
                  <a:srgbClr val="0000CC"/>
                </a:solidFill>
              </a:rPr>
              <a:t>three inputs, </a:t>
            </a:r>
            <a:r>
              <a:rPr lang="en-US" sz="2200" dirty="0"/>
              <a:t>i.e., </a:t>
            </a:r>
            <a:r>
              <a:rPr lang="en-US" sz="2200" b="1" dirty="0">
                <a:solidFill>
                  <a:srgbClr val="FF0066"/>
                </a:solidFill>
              </a:rPr>
              <a:t>A</a:t>
            </a:r>
            <a:r>
              <a:rPr lang="en-US" sz="2200" b="1" baseline="-25000" dirty="0">
                <a:solidFill>
                  <a:srgbClr val="FF0066"/>
                </a:solidFill>
              </a:rPr>
              <a:t>0</a:t>
            </a:r>
            <a:r>
              <a:rPr lang="en-US" sz="2200" b="1" dirty="0">
                <a:solidFill>
                  <a:srgbClr val="FF0066"/>
                </a:solidFill>
              </a:rPr>
              <a:t>, and A</a:t>
            </a:r>
            <a:r>
              <a:rPr lang="en-US" sz="2200" b="1" baseline="-25000" dirty="0">
                <a:solidFill>
                  <a:srgbClr val="FF0066"/>
                </a:solidFill>
              </a:rPr>
              <a:t>1</a:t>
            </a:r>
            <a:r>
              <a:rPr lang="en-US" sz="2200" b="1" dirty="0">
                <a:solidFill>
                  <a:srgbClr val="FF0066"/>
                </a:solidFill>
              </a:rPr>
              <a:t> and E </a:t>
            </a:r>
            <a:r>
              <a:rPr lang="en-US" sz="2200" dirty="0"/>
              <a:t>and </a:t>
            </a:r>
            <a:r>
              <a:rPr lang="en-US" sz="2200" b="1" dirty="0">
                <a:solidFill>
                  <a:srgbClr val="870581"/>
                </a:solidFill>
              </a:rPr>
              <a:t>four outputs</a:t>
            </a:r>
            <a:r>
              <a:rPr lang="en-US" sz="2200" dirty="0"/>
              <a:t>, i.e., </a:t>
            </a:r>
            <a:r>
              <a:rPr lang="en-US" sz="2200" b="1" dirty="0" smtClean="0">
                <a:solidFill>
                  <a:srgbClr val="990000"/>
                </a:solidFill>
              </a:rPr>
              <a:t>Y</a:t>
            </a:r>
            <a:r>
              <a:rPr lang="en-US" sz="2200" b="1" baseline="-25000" dirty="0" smtClean="0">
                <a:solidFill>
                  <a:srgbClr val="990000"/>
                </a:solidFill>
              </a:rPr>
              <a:t>0</a:t>
            </a:r>
            <a:r>
              <a:rPr lang="en-US" sz="2200" b="1" dirty="0" smtClean="0">
                <a:solidFill>
                  <a:srgbClr val="990000"/>
                </a:solidFill>
              </a:rPr>
              <a:t>, Y</a:t>
            </a:r>
            <a:r>
              <a:rPr lang="en-US" sz="2200" b="1" baseline="-25000" dirty="0" smtClean="0">
                <a:solidFill>
                  <a:srgbClr val="990000"/>
                </a:solidFill>
              </a:rPr>
              <a:t>1</a:t>
            </a:r>
            <a:r>
              <a:rPr lang="en-US" sz="2200" b="1" dirty="0" smtClean="0">
                <a:solidFill>
                  <a:srgbClr val="990000"/>
                </a:solidFill>
              </a:rPr>
              <a:t>, Y</a:t>
            </a:r>
            <a:r>
              <a:rPr lang="en-US" sz="2200" b="1" baseline="-25000" dirty="0" smtClean="0">
                <a:solidFill>
                  <a:srgbClr val="990000"/>
                </a:solidFill>
              </a:rPr>
              <a:t>2</a:t>
            </a:r>
            <a:r>
              <a:rPr lang="en-US" sz="2200" b="1" dirty="0" smtClean="0">
                <a:solidFill>
                  <a:srgbClr val="990000"/>
                </a:solidFill>
              </a:rPr>
              <a:t>, and Y</a:t>
            </a:r>
            <a:r>
              <a:rPr lang="en-US" sz="2200" b="1" baseline="-25000" dirty="0" smtClean="0">
                <a:solidFill>
                  <a:srgbClr val="990000"/>
                </a:solidFill>
              </a:rPr>
              <a:t>3</a:t>
            </a:r>
            <a:r>
              <a:rPr lang="en-US" sz="2200" b="1" dirty="0" smtClean="0">
                <a:solidFill>
                  <a:srgbClr val="990000"/>
                </a:solidFill>
              </a:rPr>
              <a:t>. 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</a:pPr>
            <a:r>
              <a:rPr lang="en-US" sz="2200" dirty="0" smtClean="0"/>
              <a:t>For </a:t>
            </a:r>
            <a:r>
              <a:rPr lang="en-US" sz="2200" dirty="0"/>
              <a:t>each combination of inputs, when the </a:t>
            </a:r>
            <a:r>
              <a:rPr lang="en-US" sz="2200" b="1" dirty="0">
                <a:solidFill>
                  <a:srgbClr val="990000"/>
                </a:solidFill>
              </a:rPr>
              <a:t>enable 'E' </a:t>
            </a:r>
            <a:r>
              <a:rPr lang="en-US" sz="2200" dirty="0"/>
              <a:t>is </a:t>
            </a:r>
            <a:r>
              <a:rPr lang="en-US" sz="2200" b="1" dirty="0">
                <a:solidFill>
                  <a:srgbClr val="870581"/>
                </a:solidFill>
              </a:rPr>
              <a:t>set to 1</a:t>
            </a:r>
            <a:r>
              <a:rPr lang="en-US" sz="2200" dirty="0"/>
              <a:t>, one of these four </a:t>
            </a:r>
            <a:r>
              <a:rPr lang="en-US" sz="2200" b="1" dirty="0">
                <a:solidFill>
                  <a:srgbClr val="870581"/>
                </a:solidFill>
              </a:rPr>
              <a:t>outputs will be 1</a:t>
            </a:r>
            <a:r>
              <a:rPr lang="en-US" sz="2200" dirty="0"/>
              <a:t>. </a:t>
            </a:r>
            <a:endParaRPr lang="en-US" sz="2200" dirty="0" smtClean="0"/>
          </a:p>
          <a:p>
            <a:pPr algn="just" fontAlgn="auto">
              <a:lnSpc>
                <a:spcPct val="150000"/>
              </a:lnSpc>
              <a:spcAft>
                <a:spcPts val="0"/>
              </a:spcAft>
            </a:pPr>
            <a:r>
              <a:rPr lang="en-US" sz="2200" dirty="0" smtClean="0"/>
              <a:t>The </a:t>
            </a:r>
            <a:r>
              <a:rPr lang="en-US" sz="2200" b="1" dirty="0">
                <a:solidFill>
                  <a:srgbClr val="0000CC"/>
                </a:solidFill>
              </a:rPr>
              <a:t>block diagram </a:t>
            </a:r>
            <a:r>
              <a:rPr lang="en-US" sz="2200" dirty="0"/>
              <a:t>and the </a:t>
            </a:r>
            <a:r>
              <a:rPr lang="en-US" sz="2200" b="1" dirty="0">
                <a:solidFill>
                  <a:srgbClr val="00B050"/>
                </a:solidFill>
              </a:rPr>
              <a:t>truth table </a:t>
            </a:r>
            <a:r>
              <a:rPr lang="en-US" sz="2200" dirty="0"/>
              <a:t>of the </a:t>
            </a:r>
            <a:r>
              <a:rPr lang="en-US" sz="2200" b="1" dirty="0">
                <a:solidFill>
                  <a:srgbClr val="990000"/>
                </a:solidFill>
              </a:rPr>
              <a:t>2 to 4 line decoder are given below.</a:t>
            </a:r>
          </a:p>
        </p:txBody>
      </p:sp>
      <p:pic>
        <p:nvPicPr>
          <p:cNvPr id="8" name="Picture 2" descr="Deco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957" y="4053059"/>
            <a:ext cx="3995056" cy="26851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65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Contd..</a:t>
            </a:r>
            <a:endParaRPr lang="en-IN" sz="40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609600"/>
            <a:ext cx="8382000" cy="59436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		</a:t>
            </a:r>
          </a:p>
          <a:p>
            <a:pPr algn="just">
              <a:lnSpc>
                <a:spcPct val="150000"/>
              </a:lnSpc>
            </a:pP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/>
              <a:t>Some binary decoders have an additional input pin labelled </a:t>
            </a:r>
            <a:r>
              <a:rPr lang="en-US" b="1" dirty="0">
                <a:solidFill>
                  <a:srgbClr val="005024"/>
                </a:solidFill>
              </a:rPr>
              <a:t>“Enable”</a:t>
            </a:r>
            <a:r>
              <a:rPr lang="en-US" dirty="0"/>
              <a:t> that controls the </a:t>
            </a:r>
            <a:r>
              <a:rPr lang="en-US" b="1" dirty="0">
                <a:solidFill>
                  <a:srgbClr val="990000"/>
                </a:solidFill>
              </a:rPr>
              <a:t>outputs from the device.</a:t>
            </a:r>
            <a:r>
              <a:rPr lang="en-US" dirty="0"/>
              <a:t>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This </a:t>
            </a:r>
            <a:r>
              <a:rPr lang="en-US" dirty="0"/>
              <a:t>extra input allows the decoders outputs to be turned </a:t>
            </a:r>
            <a:r>
              <a:rPr lang="en-US" b="1" dirty="0">
                <a:solidFill>
                  <a:srgbClr val="990000"/>
                </a:solidFill>
              </a:rPr>
              <a:t>“ON” or “OFF”</a:t>
            </a:r>
            <a:r>
              <a:rPr lang="en-US" dirty="0"/>
              <a:t> as required.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These </a:t>
            </a:r>
            <a:r>
              <a:rPr lang="en-US" dirty="0"/>
              <a:t>types of binary decoders are commonly used as </a:t>
            </a:r>
            <a:r>
              <a:rPr lang="en-US" b="1" dirty="0">
                <a:solidFill>
                  <a:srgbClr val="0000CC"/>
                </a:solidFill>
              </a:rPr>
              <a:t>“memory address decoders” </a:t>
            </a:r>
            <a:r>
              <a:rPr lang="en-US" dirty="0"/>
              <a:t>in </a:t>
            </a:r>
            <a:r>
              <a:rPr lang="en-US" b="1" dirty="0">
                <a:solidFill>
                  <a:srgbClr val="990000"/>
                </a:solidFill>
              </a:rPr>
              <a:t>microprocessor memory applications.</a:t>
            </a:r>
            <a:endParaRPr lang="en-IN" b="1" dirty="0">
              <a:solidFill>
                <a:srgbClr val="99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685800"/>
            <a:ext cx="8458200" cy="5791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Each output represents </a:t>
            </a:r>
            <a:r>
              <a:rPr lang="en-US" b="1" dirty="0">
                <a:solidFill>
                  <a:srgbClr val="870581"/>
                </a:solidFill>
              </a:rPr>
              <a:t>one of the </a:t>
            </a:r>
            <a:r>
              <a:rPr lang="en-US" b="1" dirty="0" smtClean="0">
                <a:solidFill>
                  <a:srgbClr val="870581"/>
                </a:solidFill>
              </a:rPr>
              <a:t>minterms </a:t>
            </a:r>
            <a:r>
              <a:rPr lang="en-US" b="1" dirty="0">
                <a:solidFill>
                  <a:srgbClr val="870581"/>
                </a:solidFill>
              </a:rPr>
              <a:t>of the 2 input variables, </a:t>
            </a:r>
            <a:r>
              <a:rPr lang="en-US" b="1" dirty="0">
                <a:solidFill>
                  <a:srgbClr val="005024"/>
                </a:solidFill>
              </a:rPr>
              <a:t>(each output = a </a:t>
            </a:r>
            <a:r>
              <a:rPr lang="en-US" b="1" dirty="0" smtClean="0">
                <a:solidFill>
                  <a:srgbClr val="005024"/>
                </a:solidFill>
              </a:rPr>
              <a:t>minterm).</a:t>
            </a:r>
            <a:endParaRPr lang="en-US" b="1" dirty="0">
              <a:solidFill>
                <a:srgbClr val="0050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14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Contd..</a:t>
            </a:r>
            <a:endParaRPr lang="en-IN" sz="40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609600"/>
            <a:ext cx="8382000" cy="59436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		</a:t>
            </a:r>
          </a:p>
          <a:p>
            <a:pPr algn="just">
              <a:lnSpc>
                <a:spcPct val="150000"/>
              </a:lnSpc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97656" y="578376"/>
            <a:ext cx="8458200" cy="5791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50000"/>
              </a:lnSpc>
              <a:spcAft>
                <a:spcPts val="0"/>
              </a:spcAft>
            </a:pPr>
            <a:r>
              <a:rPr lang="en-US" dirty="0"/>
              <a:t>By the use of Data Lines it represents the address of memory locations.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</a:pPr>
            <a:r>
              <a:rPr lang="en-US" b="1" u="sng" dirty="0" smtClean="0">
                <a:solidFill>
                  <a:srgbClr val="FF0000"/>
                </a:solidFill>
              </a:rPr>
              <a:t>Truth Table: 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5" name="AutoShape 2" descr="truth table of 2 to 4 binary deco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4" descr="truth table of 2 to 4 binary decod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6" y="2692926"/>
            <a:ext cx="4500563" cy="36766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257800" y="2638425"/>
            <a:ext cx="3657600" cy="37856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000" b="1" dirty="0">
                <a:latin typeface="+mn-lt"/>
              </a:rPr>
              <a:t>The output values will be</a:t>
            </a:r>
            <a:r>
              <a:rPr lang="en-US" sz="2400" b="1" dirty="0">
                <a:latin typeface="+mn-lt"/>
              </a:rPr>
              <a:t>:</a:t>
            </a:r>
            <a:br>
              <a:rPr lang="en-US" sz="2400" b="1" dirty="0">
                <a:latin typeface="+mn-lt"/>
              </a:rPr>
            </a:br>
            <a:r>
              <a:rPr lang="en-US" sz="2400" b="1" dirty="0" err="1">
                <a:solidFill>
                  <a:srgbClr val="870581"/>
                </a:solidFill>
                <a:latin typeface="+mn-lt"/>
              </a:rPr>
              <a:t>Qo</a:t>
            </a:r>
            <a:r>
              <a:rPr lang="en-US" sz="2400" b="1" dirty="0">
                <a:solidFill>
                  <a:srgbClr val="870581"/>
                </a:solidFill>
                <a:latin typeface="+mn-lt"/>
              </a:rPr>
              <a:t>=A’B’</a:t>
            </a:r>
            <a:br>
              <a:rPr lang="en-US" sz="2400" b="1" dirty="0">
                <a:solidFill>
                  <a:srgbClr val="870581"/>
                </a:solidFill>
                <a:latin typeface="+mn-lt"/>
              </a:rPr>
            </a:br>
            <a:r>
              <a:rPr lang="en-US" sz="2400" b="1" dirty="0">
                <a:solidFill>
                  <a:srgbClr val="870581"/>
                </a:solidFill>
                <a:latin typeface="+mn-lt"/>
              </a:rPr>
              <a:t>Q1=A’B</a:t>
            </a:r>
            <a:br>
              <a:rPr lang="en-US" sz="2400" b="1" dirty="0">
                <a:solidFill>
                  <a:srgbClr val="870581"/>
                </a:solidFill>
                <a:latin typeface="+mn-lt"/>
              </a:rPr>
            </a:br>
            <a:r>
              <a:rPr lang="en-US" sz="2400" b="1" dirty="0">
                <a:solidFill>
                  <a:srgbClr val="870581"/>
                </a:solidFill>
                <a:latin typeface="+mn-lt"/>
              </a:rPr>
              <a:t>Q2=AB’</a:t>
            </a:r>
            <a:br>
              <a:rPr lang="en-US" sz="2400" b="1" dirty="0">
                <a:solidFill>
                  <a:srgbClr val="870581"/>
                </a:solidFill>
                <a:latin typeface="+mn-lt"/>
              </a:rPr>
            </a:br>
            <a:r>
              <a:rPr lang="en-US" sz="2400" b="1" dirty="0">
                <a:solidFill>
                  <a:srgbClr val="870581"/>
                </a:solidFill>
                <a:latin typeface="+mn-lt"/>
              </a:rPr>
              <a:t>Q3=AB</a:t>
            </a:r>
            <a:endParaRPr lang="en-IN" sz="2400" b="1" dirty="0">
              <a:solidFill>
                <a:srgbClr val="87058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645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Contd..</a:t>
            </a:r>
            <a:endParaRPr lang="en-IN" sz="40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609600"/>
            <a:ext cx="8382000" cy="59436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	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AutoShape 2" descr="truth table of 2 to 4 binary deco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AutoShape 4" descr="truth table of 2 to 4 binary decod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AutoShape 2" descr="2 to 4 binary decod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4" descr="2 to 4 binary decod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914400"/>
            <a:ext cx="790575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76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29229</TotalTime>
  <Words>636</Words>
  <Application>Microsoft Office PowerPoint</Application>
  <PresentationFormat>On-screen Show (4:3)</PresentationFormat>
  <Paragraphs>166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Oriel</vt:lpstr>
      <vt:lpstr> UNIT-III (Decoders, Encoders)</vt:lpstr>
      <vt:lpstr>Contents</vt:lpstr>
      <vt:lpstr>DECODER</vt:lpstr>
      <vt:lpstr>Contd..</vt:lpstr>
      <vt:lpstr>Contd..</vt:lpstr>
      <vt:lpstr>2 to 4 Line Decoder</vt:lpstr>
      <vt:lpstr>Contd..</vt:lpstr>
      <vt:lpstr>Contd..</vt:lpstr>
      <vt:lpstr>Contd..</vt:lpstr>
      <vt:lpstr>3 to 8 Line Decoder</vt:lpstr>
      <vt:lpstr>Contd..</vt:lpstr>
      <vt:lpstr>Contd..</vt:lpstr>
      <vt:lpstr>Contd..</vt:lpstr>
      <vt:lpstr>Implementing High Order Decoder to Low Order Decoder</vt:lpstr>
      <vt:lpstr>Contd..</vt:lpstr>
      <vt:lpstr>Contd..</vt:lpstr>
      <vt:lpstr>Contd..</vt:lpstr>
      <vt:lpstr>Contd..</vt:lpstr>
      <vt:lpstr>Contd..</vt:lpstr>
      <vt:lpstr>Contd..</vt:lpstr>
      <vt:lpstr>4 to 16 Decoder</vt:lpstr>
      <vt:lpstr>Contd..</vt:lpstr>
      <vt:lpstr>Contd..</vt:lpstr>
      <vt:lpstr>Combinational Logic Implementation</vt:lpstr>
      <vt:lpstr>Contd..</vt:lpstr>
      <vt:lpstr>ENCODER</vt:lpstr>
      <vt:lpstr>Contd..</vt:lpstr>
      <vt:lpstr>4 – 2 Encoder</vt:lpstr>
      <vt:lpstr>Contd..</vt:lpstr>
      <vt:lpstr>Contd..</vt:lpstr>
      <vt:lpstr>8-3 Encoder or (Octal to Binary)</vt:lpstr>
      <vt:lpstr>Contd..</vt:lpstr>
      <vt:lpstr>Contd..</vt:lpstr>
      <vt:lpstr>Decimal to BCD Encoder</vt:lpstr>
      <vt:lpstr>Contd..</vt:lpstr>
      <vt:lpstr>Contd..</vt:lpstr>
      <vt:lpstr>Contd..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Surekha-Vanam</dc:creator>
  <cp:lastModifiedBy>DEDEEPYA</cp:lastModifiedBy>
  <cp:revision>2114</cp:revision>
  <dcterms:created xsi:type="dcterms:W3CDTF">2013-11-07T06:07:38Z</dcterms:created>
  <dcterms:modified xsi:type="dcterms:W3CDTF">2023-10-18T04:21:37Z</dcterms:modified>
</cp:coreProperties>
</file>