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67" r:id="rId3"/>
    <p:sldId id="371" r:id="rId4"/>
    <p:sldId id="415" r:id="rId5"/>
    <p:sldId id="448" r:id="rId6"/>
    <p:sldId id="449" r:id="rId7"/>
    <p:sldId id="450" r:id="rId8"/>
    <p:sldId id="451" r:id="rId9"/>
    <p:sldId id="452" r:id="rId10"/>
    <p:sldId id="464" r:id="rId11"/>
    <p:sldId id="465" r:id="rId12"/>
    <p:sldId id="466" r:id="rId13"/>
    <p:sldId id="453" r:id="rId14"/>
    <p:sldId id="454" r:id="rId15"/>
    <p:sldId id="455" r:id="rId16"/>
    <p:sldId id="456" r:id="rId17"/>
    <p:sldId id="458" r:id="rId18"/>
    <p:sldId id="457" r:id="rId19"/>
    <p:sldId id="459" r:id="rId20"/>
    <p:sldId id="460" r:id="rId21"/>
    <p:sldId id="461" r:id="rId22"/>
    <p:sldId id="462" r:id="rId23"/>
    <p:sldId id="463" r:id="rId24"/>
    <p:sldId id="467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8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96" r:id="rId43"/>
    <p:sldId id="485" r:id="rId44"/>
    <p:sldId id="486" r:id="rId45"/>
    <p:sldId id="488" r:id="rId46"/>
    <p:sldId id="489" r:id="rId47"/>
    <p:sldId id="490" r:id="rId48"/>
    <p:sldId id="491" r:id="rId49"/>
    <p:sldId id="492" r:id="rId50"/>
    <p:sldId id="493" r:id="rId51"/>
    <p:sldId id="494" r:id="rId52"/>
    <p:sldId id="495" r:id="rId53"/>
    <p:sldId id="49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870581"/>
    <a:srgbClr val="005024"/>
    <a:srgbClr val="990000"/>
    <a:srgbClr val="FF0000"/>
    <a:srgbClr val="0000CC"/>
    <a:srgbClr val="C40C41"/>
    <a:srgbClr val="BBF76B"/>
    <a:srgbClr val="71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121" autoAdjust="0"/>
  </p:normalViewPr>
  <p:slideViewPr>
    <p:cSldViewPr>
      <p:cViewPr>
        <p:scale>
          <a:sx n="66" d="100"/>
          <a:sy n="66" d="100"/>
        </p:scale>
        <p:origin x="-150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19400"/>
            <a:ext cx="6172200" cy="2057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b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  <a:t>Canonical </a:t>
            </a:r>
            <a:b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  <a:t>&amp; </a:t>
            </a:r>
            <a:b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  <a:t>Standard Form</a:t>
            </a:r>
            <a:endParaRPr lang="en-US" sz="72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</a:rPr>
              <a:t>Shorthand Notation for Minterm: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know that, when Boolean variables are in the form of </a:t>
            </a:r>
            <a:r>
              <a:rPr lang="en-US" b="1" dirty="0">
                <a:solidFill>
                  <a:srgbClr val="FF0000"/>
                </a:solidFill>
              </a:rPr>
              <a:t>minterm</a:t>
            </a:r>
            <a:r>
              <a:rPr lang="en-US" dirty="0"/>
              <a:t>, the variables will </a:t>
            </a:r>
            <a:r>
              <a:rPr lang="en-US" b="1" dirty="0">
                <a:solidFill>
                  <a:srgbClr val="FF0000"/>
                </a:solidFill>
              </a:rPr>
              <a:t>appear in the </a:t>
            </a:r>
            <a:r>
              <a:rPr lang="en-US" b="1" dirty="0" smtClean="0">
                <a:solidFill>
                  <a:srgbClr val="FF0000"/>
                </a:solidFill>
              </a:rPr>
              <a:t>product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/>
              <a:t>are the </a:t>
            </a:r>
            <a:r>
              <a:rPr lang="en-US" b="1" dirty="0">
                <a:solidFill>
                  <a:srgbClr val="FF0000"/>
                </a:solidFill>
              </a:rPr>
              <a:t>following steps </a:t>
            </a:r>
            <a:r>
              <a:rPr lang="en-US" dirty="0"/>
              <a:t>for getting the </a:t>
            </a:r>
            <a:r>
              <a:rPr lang="en-US" b="1" dirty="0">
                <a:solidFill>
                  <a:srgbClr val="870581"/>
                </a:solidFill>
              </a:rPr>
              <a:t>shorthand notation for minterm.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1.  </a:t>
            </a:r>
            <a:r>
              <a:rPr lang="en-US" dirty="0"/>
              <a:t>we will write the term consisting of all the variables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2. Next</a:t>
            </a:r>
            <a:r>
              <a:rPr lang="en-US" dirty="0"/>
              <a:t>, we will </a:t>
            </a:r>
            <a:r>
              <a:rPr lang="en-US" b="1" dirty="0">
                <a:solidFill>
                  <a:srgbClr val="870581"/>
                </a:solidFill>
              </a:rPr>
              <a:t>write 0</a:t>
            </a:r>
            <a:r>
              <a:rPr lang="en-US" dirty="0"/>
              <a:t> in place of all the </a:t>
            </a:r>
            <a:r>
              <a:rPr lang="en-US" b="1" dirty="0">
                <a:solidFill>
                  <a:srgbClr val="FF0066"/>
                </a:solidFill>
              </a:rPr>
              <a:t>complement variables </a:t>
            </a:r>
            <a:r>
              <a:rPr lang="en-US" dirty="0"/>
              <a:t>such as </a:t>
            </a:r>
            <a:r>
              <a:rPr lang="en-US" b="1" dirty="0">
                <a:solidFill>
                  <a:srgbClr val="0000CC"/>
                </a:solidFill>
              </a:rPr>
              <a:t>~A or A'.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3. Next, We </a:t>
            </a:r>
            <a:r>
              <a:rPr lang="en-US" dirty="0"/>
              <a:t>will </a:t>
            </a:r>
            <a:r>
              <a:rPr lang="en-US" b="1" dirty="0">
                <a:solidFill>
                  <a:srgbClr val="FF0066"/>
                </a:solidFill>
              </a:rPr>
              <a:t>write 1</a:t>
            </a:r>
            <a:r>
              <a:rPr lang="en-US" dirty="0"/>
              <a:t> in place of all the </a:t>
            </a:r>
            <a:r>
              <a:rPr lang="en-US" b="1" dirty="0">
                <a:solidFill>
                  <a:srgbClr val="870581"/>
                </a:solidFill>
              </a:rPr>
              <a:t>non-complement variables</a:t>
            </a:r>
            <a:r>
              <a:rPr lang="en-US" dirty="0"/>
              <a:t> such as A or 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1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4. Now</a:t>
            </a:r>
            <a:r>
              <a:rPr lang="en-US" dirty="0"/>
              <a:t>, we will find the </a:t>
            </a:r>
            <a:r>
              <a:rPr lang="en-US" b="1" dirty="0">
                <a:solidFill>
                  <a:srgbClr val="870581"/>
                </a:solidFill>
              </a:rPr>
              <a:t>decimal number </a:t>
            </a:r>
            <a:r>
              <a:rPr lang="en-US" dirty="0"/>
              <a:t>of the </a:t>
            </a:r>
            <a:r>
              <a:rPr lang="en-US" b="1" dirty="0">
                <a:solidFill>
                  <a:srgbClr val="870581"/>
                </a:solidFill>
              </a:rPr>
              <a:t>binary formed from </a:t>
            </a:r>
            <a:r>
              <a:rPr lang="en-US" dirty="0"/>
              <a:t>the above steps.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the end, we will write the decimal number as a subscript of letter </a:t>
            </a:r>
            <a:r>
              <a:rPr lang="en-US" b="1" dirty="0">
                <a:solidFill>
                  <a:srgbClr val="870581"/>
                </a:solidFill>
              </a:rPr>
              <a:t>m(minterm)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Ex: </a:t>
            </a: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85800"/>
            <a:ext cx="8378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Here, the </a:t>
            </a:r>
            <a:r>
              <a:rPr lang="en-US" b="1" dirty="0" smtClean="0">
                <a:solidFill>
                  <a:srgbClr val="FF0000"/>
                </a:solidFill>
              </a:rPr>
              <a:t>Sum of Product form </a:t>
            </a:r>
            <a:r>
              <a:rPr lang="en-US" b="1" dirty="0" smtClean="0"/>
              <a:t>will be written only </a:t>
            </a:r>
            <a:r>
              <a:rPr lang="en-US" dirty="0" smtClean="0"/>
              <a:t>when the </a:t>
            </a:r>
            <a:r>
              <a:rPr lang="en-US" b="1" dirty="0" smtClean="0">
                <a:solidFill>
                  <a:srgbClr val="0000FF"/>
                </a:solidFill>
              </a:rPr>
              <a:t>Function is High.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For example</a:t>
            </a:r>
            <a:r>
              <a:rPr lang="en-US" dirty="0"/>
              <a:t>, the function f1 in </a:t>
            </a:r>
            <a:r>
              <a:rPr lang="en-US" dirty="0" smtClean="0"/>
              <a:t>the above Table 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 determined </a:t>
            </a:r>
            <a:r>
              <a:rPr lang="en-US" dirty="0"/>
              <a:t>by expressing the combinations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001</a:t>
            </a:r>
            <a:r>
              <a:rPr lang="en-US" b="1" dirty="0">
                <a:solidFill>
                  <a:srgbClr val="0000FF"/>
                </a:solidFill>
              </a:rPr>
              <a:t>, 100, and 111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as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x’y’z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xy’z’,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xyz</a:t>
            </a:r>
            <a:r>
              <a:rPr lang="en-US" dirty="0" smtClean="0"/>
              <a:t>, respectively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Since </a:t>
            </a:r>
            <a:r>
              <a:rPr lang="en-US" dirty="0"/>
              <a:t>each one of these </a:t>
            </a:r>
            <a:r>
              <a:rPr lang="en-US" dirty="0" smtClean="0"/>
              <a:t>Minterms </a:t>
            </a:r>
            <a:r>
              <a:rPr lang="en-US" dirty="0"/>
              <a:t>results in f1 = 1, we </a:t>
            </a:r>
            <a:r>
              <a:rPr lang="en-US" dirty="0" smtClean="0"/>
              <a:t>have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IN" b="1" dirty="0" smtClean="0">
                <a:solidFill>
                  <a:srgbClr val="870581"/>
                </a:solidFill>
              </a:rPr>
              <a:t>f1 </a:t>
            </a:r>
            <a:r>
              <a:rPr lang="en-IN" b="1" dirty="0">
                <a:solidFill>
                  <a:srgbClr val="870581"/>
                </a:solidFill>
              </a:rPr>
              <a:t>= </a:t>
            </a:r>
            <a:r>
              <a:rPr lang="en-IN" b="1" dirty="0" smtClean="0">
                <a:solidFill>
                  <a:srgbClr val="870581"/>
                </a:solidFill>
              </a:rPr>
              <a:t>x’y’z </a:t>
            </a:r>
            <a:r>
              <a:rPr lang="en-IN" b="1" dirty="0">
                <a:solidFill>
                  <a:srgbClr val="870581"/>
                </a:solidFill>
              </a:rPr>
              <a:t>+ </a:t>
            </a:r>
            <a:r>
              <a:rPr lang="en-IN" b="1" dirty="0" smtClean="0">
                <a:solidFill>
                  <a:srgbClr val="870581"/>
                </a:solidFill>
              </a:rPr>
              <a:t>xy’z’ </a:t>
            </a:r>
            <a:r>
              <a:rPr lang="en-IN" b="1" dirty="0">
                <a:solidFill>
                  <a:srgbClr val="870581"/>
                </a:solidFill>
              </a:rPr>
              <a:t>+ xyz </a:t>
            </a:r>
            <a:endParaRPr lang="en-IN" b="1" dirty="0" smtClean="0">
              <a:solidFill>
                <a:srgbClr val="87058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     </a:t>
            </a:r>
            <a:r>
              <a:rPr lang="en-IN" b="1" dirty="0" smtClean="0">
                <a:solidFill>
                  <a:srgbClr val="990000"/>
                </a:solidFill>
              </a:rPr>
              <a:t>= </a:t>
            </a:r>
            <a:r>
              <a:rPr lang="en-IN" b="1" dirty="0">
                <a:solidFill>
                  <a:srgbClr val="990000"/>
                </a:solidFill>
              </a:rPr>
              <a:t>m1 + m4 + m7</a:t>
            </a:r>
            <a:r>
              <a:rPr lang="en-US" b="1" dirty="0" smtClean="0">
                <a:solidFill>
                  <a:srgbClr val="99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990000"/>
                </a:solidFill>
              </a:rPr>
              <a:t>	</a:t>
            </a:r>
            <a:r>
              <a:rPr lang="en-US" b="1" dirty="0" smtClean="0">
                <a:solidFill>
                  <a:srgbClr val="990000"/>
                </a:solidFill>
              </a:rPr>
              <a:t>	     = 	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The SOP form can be written directly from the Truth Table. </a:t>
            </a:r>
            <a:endParaRPr lang="en-US" sz="2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2754086" y="5253335"/>
            <a:ext cx="2122714" cy="574933"/>
            <a:chOff x="2754086" y="5253335"/>
            <a:chExt cx="2122714" cy="57493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086" y="5275818"/>
              <a:ext cx="53340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124200" y="52533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0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M(1,4,7)</a:t>
              </a:r>
              <a:endParaRPr lang="en-IN" sz="2400" b="1" dirty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Canonical / Standard SOP Form: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5024"/>
                </a:solidFill>
              </a:rPr>
              <a:t>Each </a:t>
            </a:r>
            <a:r>
              <a:rPr lang="en-US" b="1" dirty="0" smtClean="0">
                <a:solidFill>
                  <a:srgbClr val="0000CC"/>
                </a:solidFill>
              </a:rPr>
              <a:t>Minterm</a:t>
            </a:r>
            <a:r>
              <a:rPr lang="en-US" dirty="0" smtClean="0">
                <a:solidFill>
                  <a:srgbClr val="005024"/>
                </a:solidFill>
              </a:rPr>
              <a:t> is having </a:t>
            </a:r>
            <a:r>
              <a:rPr lang="en-US" b="1" u="sng" dirty="0" smtClean="0">
                <a:solidFill>
                  <a:srgbClr val="0000CC"/>
                </a:solidFill>
              </a:rPr>
              <a:t>all the variables</a:t>
            </a:r>
            <a:r>
              <a:rPr lang="en-US" dirty="0" smtClean="0">
                <a:solidFill>
                  <a:srgbClr val="005024"/>
                </a:solidFill>
              </a:rPr>
              <a:t> in </a:t>
            </a:r>
            <a:r>
              <a:rPr lang="en-US" b="1" dirty="0" smtClean="0">
                <a:solidFill>
                  <a:srgbClr val="870581"/>
                </a:solidFill>
              </a:rPr>
              <a:t>normal or Complemented form.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5024"/>
                </a:solidFill>
              </a:rPr>
              <a:t> </a:t>
            </a:r>
            <a:r>
              <a:rPr lang="en-US" b="1" dirty="0" smtClean="0">
                <a:solidFill>
                  <a:srgbClr val="005024"/>
                </a:solidFill>
              </a:rPr>
              <a:t>Q. How to Convert Expression into Canonical Form: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	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4" y="3476171"/>
            <a:ext cx="6515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b="1" dirty="0">
                <a:solidFill>
                  <a:srgbClr val="870581"/>
                </a:solidFill>
              </a:rPr>
              <a:t>each term </a:t>
            </a:r>
            <a:r>
              <a:rPr lang="en-US" dirty="0"/>
              <a:t>in the </a:t>
            </a:r>
            <a:r>
              <a:rPr lang="en-US" b="1" dirty="0">
                <a:solidFill>
                  <a:schemeClr val="accent3"/>
                </a:solidFill>
              </a:rPr>
              <a:t>SOP form </a:t>
            </a:r>
            <a:r>
              <a:rPr lang="en-US" dirty="0"/>
              <a:t>contains </a:t>
            </a:r>
            <a:r>
              <a:rPr lang="en-US" b="1" dirty="0">
                <a:solidFill>
                  <a:schemeClr val="accent3"/>
                </a:solidFill>
              </a:rPr>
              <a:t>all the literals in either complemented or </a:t>
            </a:r>
            <a:r>
              <a:rPr lang="en-US" b="1" dirty="0" smtClean="0">
                <a:solidFill>
                  <a:schemeClr val="accent3"/>
                </a:solidFill>
              </a:rPr>
              <a:t>complemented </a:t>
            </a:r>
            <a:r>
              <a:rPr lang="en-US" b="1" dirty="0">
                <a:solidFill>
                  <a:schemeClr val="accent3"/>
                </a:solidFill>
              </a:rPr>
              <a:t>form</a:t>
            </a:r>
            <a:r>
              <a:rPr lang="en-US" dirty="0"/>
              <a:t>, then the SOP is referred to as </a:t>
            </a:r>
            <a:r>
              <a:rPr lang="en-US" b="1" dirty="0">
                <a:solidFill>
                  <a:srgbClr val="FF0066"/>
                </a:solidFill>
              </a:rPr>
              <a:t>Canonical or standard SOP form, </a:t>
            </a:r>
            <a:r>
              <a:rPr lang="en-US" dirty="0"/>
              <a:t>where each </a:t>
            </a:r>
            <a:r>
              <a:rPr lang="en-US" b="1" dirty="0">
                <a:solidFill>
                  <a:srgbClr val="870581"/>
                </a:solidFill>
              </a:rPr>
              <a:t>individual term is called minterm</a:t>
            </a:r>
            <a:r>
              <a:rPr lang="en-US" dirty="0" smtClean="0"/>
              <a:t>.</a:t>
            </a: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2" descr="Canonical Sum of Product(SOP) 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70" y="2529866"/>
            <a:ext cx="647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575" y="4750552"/>
            <a:ext cx="8646885" cy="196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In the </a:t>
            </a:r>
            <a:r>
              <a:rPr lang="en-US" sz="2000" b="1" dirty="0">
                <a:solidFill>
                  <a:srgbClr val="FF0066"/>
                </a:solidFill>
                <a:latin typeface="+mn-lt"/>
              </a:rPr>
              <a:t>above example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ABC, A’B’C, ABC’, A’BC and A’BC</a:t>
            </a:r>
            <a:r>
              <a:rPr lang="en-US" sz="2000" dirty="0">
                <a:latin typeface="+mn-lt"/>
              </a:rPr>
              <a:t>’ are the </a:t>
            </a:r>
            <a:r>
              <a:rPr lang="en-US" sz="2000" b="1" dirty="0">
                <a:solidFill>
                  <a:srgbClr val="0000CC"/>
                </a:solidFill>
                <a:latin typeface="+mn-lt"/>
              </a:rPr>
              <a:t>five minterms</a:t>
            </a:r>
            <a:r>
              <a:rPr lang="en-US" sz="2000" dirty="0">
                <a:latin typeface="+mn-lt"/>
              </a:rPr>
              <a:t>, where 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each term has all the literals in the Boolean function </a:t>
            </a:r>
            <a:r>
              <a:rPr lang="en-US" sz="2000" dirty="0">
                <a:latin typeface="+mn-lt"/>
              </a:rPr>
              <a:t>either in complemented or </a:t>
            </a:r>
            <a:r>
              <a:rPr lang="en-US" sz="2000" dirty="0" smtClean="0">
                <a:latin typeface="+mn-lt"/>
              </a:rPr>
              <a:t>uncomplemented </a:t>
            </a:r>
            <a:r>
              <a:rPr lang="en-US" sz="2000" dirty="0">
                <a:latin typeface="+mn-lt"/>
              </a:rPr>
              <a:t>form. So, it is said to be a </a:t>
            </a:r>
            <a:r>
              <a:rPr lang="en-US" sz="2400" b="1" dirty="0">
                <a:solidFill>
                  <a:srgbClr val="005024"/>
                </a:solidFill>
                <a:latin typeface="+mn-lt"/>
              </a:rPr>
              <a:t>standard or canonical form.</a:t>
            </a:r>
            <a:endParaRPr lang="en-IN" sz="2400" b="1" dirty="0">
              <a:solidFill>
                <a:srgbClr val="00502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Non Canonical SOP Form or Minimal SOP Form: </a:t>
            </a:r>
            <a:r>
              <a:rPr lang="en-US" dirty="0" smtClean="0"/>
              <a:t>Each </a:t>
            </a:r>
            <a:r>
              <a:rPr lang="en-US" b="1" dirty="0" smtClean="0">
                <a:solidFill>
                  <a:srgbClr val="0000FF"/>
                </a:solidFill>
              </a:rPr>
              <a:t>Minterm</a:t>
            </a:r>
            <a:r>
              <a:rPr lang="en-US" dirty="0" smtClean="0"/>
              <a:t> does not have all the variables in normal or complemented form.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i.e</a:t>
            </a:r>
            <a:r>
              <a:rPr lang="en-US" b="1" dirty="0" smtClean="0"/>
              <a:t>, </a:t>
            </a:r>
            <a:r>
              <a:rPr lang="en-US" dirty="0"/>
              <a:t>The non-canonical or normal SOP form is a </a:t>
            </a:r>
            <a:r>
              <a:rPr lang="en-US" b="1" dirty="0">
                <a:solidFill>
                  <a:srgbClr val="0000FF"/>
                </a:solidFill>
              </a:rPr>
              <a:t>simplified version of standard or canonical SOP form</a:t>
            </a:r>
            <a:r>
              <a:rPr lang="en-US" dirty="0"/>
              <a:t>. The normal form is obtained by doing </a:t>
            </a:r>
            <a:r>
              <a:rPr lang="en-US" b="1" dirty="0">
                <a:solidFill>
                  <a:srgbClr val="0000FF"/>
                </a:solidFill>
              </a:rPr>
              <a:t>simplification to the standard form. 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Consider </a:t>
            </a:r>
            <a:r>
              <a:rPr lang="en-US" dirty="0"/>
              <a:t>the </a:t>
            </a:r>
            <a:r>
              <a:rPr lang="en-US" dirty="0" smtClean="0"/>
              <a:t>given equation and </a:t>
            </a:r>
            <a:r>
              <a:rPr lang="en-US" dirty="0"/>
              <a:t>see how it is simplified to get the non-canonical SOP form</a:t>
            </a:r>
            <a:r>
              <a:rPr lang="en-US" dirty="0" smtClean="0"/>
              <a:t>.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obtained expression </a:t>
            </a:r>
            <a:r>
              <a:rPr lang="en-US" b="1" dirty="0">
                <a:solidFill>
                  <a:srgbClr val="0000FF"/>
                </a:solidFill>
              </a:rPr>
              <a:t>F </a:t>
            </a:r>
            <a:r>
              <a:rPr lang="en-US" b="1" dirty="0" smtClean="0">
                <a:solidFill>
                  <a:srgbClr val="0000FF"/>
                </a:solidFill>
              </a:rPr>
              <a:t>= AB </a:t>
            </a:r>
            <a:r>
              <a:rPr lang="en-US" b="1" dirty="0">
                <a:solidFill>
                  <a:srgbClr val="0000FF"/>
                </a:solidFill>
              </a:rPr>
              <a:t>+ A’B + A’B’C</a:t>
            </a:r>
            <a:r>
              <a:rPr lang="en-US" dirty="0"/>
              <a:t> is in </a:t>
            </a:r>
            <a:r>
              <a:rPr lang="en-US" b="1" dirty="0">
                <a:solidFill>
                  <a:srgbClr val="0000FF"/>
                </a:solidFill>
              </a:rPr>
              <a:t>SOP form </a:t>
            </a:r>
            <a:r>
              <a:rPr lang="en-US" dirty="0"/>
              <a:t>but </a:t>
            </a:r>
            <a:r>
              <a:rPr lang="en-US" b="1" dirty="0">
                <a:solidFill>
                  <a:srgbClr val="FF0066"/>
                </a:solidFill>
              </a:rPr>
              <a:t>literal C is missing in 1</a:t>
            </a:r>
            <a:r>
              <a:rPr lang="en-US" b="1" baseline="30000" dirty="0">
                <a:solidFill>
                  <a:srgbClr val="FF0066"/>
                </a:solidFill>
              </a:rPr>
              <a:t>st</a:t>
            </a:r>
            <a:r>
              <a:rPr lang="en-US" b="1" dirty="0">
                <a:solidFill>
                  <a:srgbClr val="FF0066"/>
                </a:solidFill>
              </a:rPr>
              <a:t> and 2</a:t>
            </a:r>
            <a:r>
              <a:rPr lang="en-US" b="1" baseline="30000" dirty="0">
                <a:solidFill>
                  <a:srgbClr val="FF0066"/>
                </a:solidFill>
              </a:rPr>
              <a:t>nd</a:t>
            </a:r>
            <a:r>
              <a:rPr lang="en-US" b="1" dirty="0">
                <a:solidFill>
                  <a:srgbClr val="FF0066"/>
                </a:solidFill>
              </a:rPr>
              <a:t> terms</a:t>
            </a:r>
            <a:r>
              <a:rPr lang="en-US" dirty="0"/>
              <a:t>. Hence, it is a </a:t>
            </a:r>
            <a:r>
              <a:rPr lang="en-US" b="1" dirty="0">
                <a:solidFill>
                  <a:srgbClr val="005024"/>
                </a:solidFill>
              </a:rPr>
              <a:t>non-canonical SOP form</a:t>
            </a:r>
            <a:r>
              <a:rPr lang="en-US" dirty="0"/>
              <a:t>.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2" descr="Canonical Sum of Product(SOP) 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2" descr="Non-canonical SOP for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14400"/>
            <a:ext cx="5105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0000CC"/>
                </a:solidFill>
              </a:rPr>
              <a:t>Example: </a:t>
            </a:r>
            <a:r>
              <a:rPr lang="en-US" dirty="0" smtClean="0"/>
              <a:t>Express </a:t>
            </a:r>
            <a:r>
              <a:rPr lang="en-US" dirty="0"/>
              <a:t>the Boolean function </a:t>
            </a:r>
            <a:r>
              <a:rPr lang="en-US" b="1" i="1" dirty="0">
                <a:solidFill>
                  <a:srgbClr val="FF0066"/>
                </a:solidFill>
              </a:rPr>
              <a:t>F </a:t>
            </a:r>
            <a:r>
              <a:rPr lang="en-US" b="1" dirty="0">
                <a:solidFill>
                  <a:srgbClr val="FF0066"/>
                </a:solidFill>
              </a:rPr>
              <a:t>= </a:t>
            </a:r>
            <a:r>
              <a:rPr lang="en-US" b="1" i="1" dirty="0">
                <a:solidFill>
                  <a:srgbClr val="FF0066"/>
                </a:solidFill>
              </a:rPr>
              <a:t>A </a:t>
            </a:r>
            <a:r>
              <a:rPr lang="en-US" b="1" dirty="0">
                <a:solidFill>
                  <a:srgbClr val="FF0066"/>
                </a:solidFill>
              </a:rPr>
              <a:t>+ </a:t>
            </a:r>
            <a:r>
              <a:rPr lang="en-US" b="1" i="1" dirty="0" smtClean="0">
                <a:solidFill>
                  <a:srgbClr val="FF0066"/>
                </a:solidFill>
              </a:rPr>
              <a:t>B’C </a:t>
            </a:r>
            <a:r>
              <a:rPr lang="en-US" dirty="0"/>
              <a:t>as a sum of </a:t>
            </a:r>
            <a:r>
              <a:rPr lang="en-US" dirty="0" smtClean="0"/>
              <a:t>minterms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The function </a:t>
            </a:r>
            <a:r>
              <a:rPr lang="en-IN" dirty="0" smtClean="0"/>
              <a:t>has </a:t>
            </a:r>
            <a:r>
              <a:rPr lang="en-US" b="1" dirty="0" smtClean="0">
                <a:solidFill>
                  <a:srgbClr val="FF0066"/>
                </a:solidFill>
              </a:rPr>
              <a:t>three </a:t>
            </a:r>
            <a:r>
              <a:rPr lang="en-US" b="1" dirty="0">
                <a:solidFill>
                  <a:srgbClr val="FF0066"/>
                </a:solidFill>
              </a:rPr>
              <a:t>variables</a:t>
            </a:r>
            <a:r>
              <a:rPr lang="en-US" dirty="0"/>
              <a:t>: </a:t>
            </a:r>
            <a:r>
              <a:rPr lang="en-US" b="1" i="1" dirty="0">
                <a:solidFill>
                  <a:srgbClr val="0000CC"/>
                </a:solidFill>
              </a:rPr>
              <a:t>A</a:t>
            </a:r>
            <a:r>
              <a:rPr lang="en-US" b="1" dirty="0">
                <a:solidFill>
                  <a:srgbClr val="0000CC"/>
                </a:solidFill>
              </a:rPr>
              <a:t>, </a:t>
            </a:r>
            <a:r>
              <a:rPr lang="en-US" b="1" i="1" dirty="0">
                <a:solidFill>
                  <a:srgbClr val="0000CC"/>
                </a:solidFill>
              </a:rPr>
              <a:t>B</a:t>
            </a:r>
            <a:r>
              <a:rPr lang="en-US" b="1" dirty="0">
                <a:solidFill>
                  <a:srgbClr val="0000CC"/>
                </a:solidFill>
              </a:rPr>
              <a:t>, and </a:t>
            </a:r>
            <a:r>
              <a:rPr lang="en-US" b="1" i="1" dirty="0">
                <a:solidFill>
                  <a:srgbClr val="0000CC"/>
                </a:solidFill>
              </a:rPr>
              <a:t>C</a:t>
            </a:r>
            <a:r>
              <a:rPr lang="en-US" dirty="0"/>
              <a:t>. The first term </a:t>
            </a:r>
            <a:r>
              <a:rPr lang="en-US" i="1" dirty="0"/>
              <a:t>A </a:t>
            </a:r>
            <a:r>
              <a:rPr lang="en-US" dirty="0"/>
              <a:t>is missing two variables; </a:t>
            </a:r>
            <a:r>
              <a:rPr lang="en-US" dirty="0" smtClean="0"/>
              <a:t>therefore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i="1" dirty="0" smtClean="0"/>
              <a:t>		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429000"/>
            <a:ext cx="503282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rgbClr val="0000CC"/>
                </a:solidFill>
                <a:latin typeface="Cooper Black" panose="0208090404030B020404" pitchFamily="18" charset="0"/>
                <a:ea typeface="+mn-ea"/>
                <a:cs typeface="Arial" pitchFamily="34" charset="0"/>
              </a:rPr>
              <a:t>Canonical and Standard Form</a:t>
            </a:r>
            <a:endParaRPr lang="en-US" sz="4000" b="1" dirty="0">
              <a:solidFill>
                <a:srgbClr val="0000CC"/>
              </a:solidFill>
              <a:latin typeface="Cooper Black" panose="0208090404030B020404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038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 and Min Terms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 of Product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 of Sum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Finally</a:t>
            </a:r>
            <a:r>
              <a:rPr lang="en-IN" i="1" dirty="0" smtClean="0"/>
              <a:t>, </a:t>
            </a:r>
            <a:r>
              <a:rPr lang="en-IN" dirty="0" smtClean="0"/>
              <a:t>the</a:t>
            </a:r>
            <a:r>
              <a:rPr lang="en-IN" i="1" dirty="0" smtClean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Function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>
                <a:solidFill>
                  <a:srgbClr val="FF0000"/>
                </a:solidFill>
              </a:rPr>
              <a:t>is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i="1" dirty="0"/>
              <a:t>	</a:t>
            </a:r>
            <a:r>
              <a:rPr lang="en-IN" b="1" i="1" dirty="0" smtClean="0">
                <a:solidFill>
                  <a:srgbClr val="0000FF"/>
                </a:solidFill>
              </a:rPr>
              <a:t>F </a:t>
            </a:r>
            <a:r>
              <a:rPr lang="en-IN" b="1" dirty="0">
                <a:solidFill>
                  <a:srgbClr val="0000FF"/>
                </a:solidFill>
              </a:rPr>
              <a:t>= </a:t>
            </a:r>
            <a:r>
              <a:rPr lang="en-IN" b="1" i="1" dirty="0" smtClean="0">
                <a:solidFill>
                  <a:srgbClr val="0000FF"/>
                </a:solidFill>
              </a:rPr>
              <a:t>ABC </a:t>
            </a:r>
            <a:r>
              <a:rPr lang="en-IN" b="1" dirty="0">
                <a:solidFill>
                  <a:srgbClr val="0000FF"/>
                </a:solidFill>
              </a:rPr>
              <a:t>+ </a:t>
            </a:r>
            <a:r>
              <a:rPr lang="en-IN" b="1" i="1" dirty="0" smtClean="0">
                <a:solidFill>
                  <a:srgbClr val="0000FF"/>
                </a:solidFill>
              </a:rPr>
              <a:t>ABC’ </a:t>
            </a:r>
            <a:r>
              <a:rPr lang="en-IN" b="1" dirty="0">
                <a:solidFill>
                  <a:srgbClr val="0000FF"/>
                </a:solidFill>
              </a:rPr>
              <a:t>+ </a:t>
            </a:r>
            <a:r>
              <a:rPr lang="en-IN" b="1" i="1" dirty="0" smtClean="0">
                <a:solidFill>
                  <a:srgbClr val="0000FF"/>
                </a:solidFill>
              </a:rPr>
              <a:t>AB’C </a:t>
            </a:r>
            <a:r>
              <a:rPr lang="en-IN" b="1" dirty="0">
                <a:solidFill>
                  <a:srgbClr val="0000FF"/>
                </a:solidFill>
              </a:rPr>
              <a:t>+ </a:t>
            </a:r>
            <a:r>
              <a:rPr lang="en-IN" b="1" i="1" dirty="0" smtClean="0">
                <a:solidFill>
                  <a:srgbClr val="0000FF"/>
                </a:solidFill>
              </a:rPr>
              <a:t>AB’C’</a:t>
            </a:r>
            <a:r>
              <a:rPr lang="en-IN" b="1" dirty="0" smtClean="0">
                <a:solidFill>
                  <a:srgbClr val="0000FF"/>
                </a:solidFill>
              </a:rPr>
              <a:t> </a:t>
            </a:r>
            <a:r>
              <a:rPr lang="en-IN" b="1" dirty="0">
                <a:solidFill>
                  <a:srgbClr val="0000FF"/>
                </a:solidFill>
              </a:rPr>
              <a:t>+ </a:t>
            </a:r>
            <a:r>
              <a:rPr lang="en-IN" b="1" i="1" dirty="0" smtClean="0">
                <a:solidFill>
                  <a:srgbClr val="0000FF"/>
                </a:solidFill>
              </a:rPr>
              <a:t>A’B’C</a:t>
            </a:r>
            <a:endParaRPr lang="en-IN" b="1" i="1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b="1" dirty="0" smtClean="0"/>
              <a:t>	    = </a:t>
            </a:r>
            <a:r>
              <a:rPr lang="en-IN" b="1" i="1" dirty="0" smtClean="0"/>
              <a:t>m</a:t>
            </a:r>
            <a:r>
              <a:rPr lang="en-IN" b="1" dirty="0"/>
              <a:t>7</a:t>
            </a:r>
            <a:r>
              <a:rPr lang="en-IN" b="1" dirty="0" smtClean="0"/>
              <a:t> </a:t>
            </a:r>
            <a:r>
              <a:rPr lang="en-IN" b="1" dirty="0"/>
              <a:t>+ </a:t>
            </a:r>
            <a:r>
              <a:rPr lang="en-IN" b="1" i="1" dirty="0" smtClean="0"/>
              <a:t>m</a:t>
            </a:r>
            <a:r>
              <a:rPr lang="en-IN" b="1" dirty="0"/>
              <a:t>6</a:t>
            </a:r>
            <a:r>
              <a:rPr lang="en-IN" b="1" dirty="0" smtClean="0"/>
              <a:t> </a:t>
            </a:r>
            <a:r>
              <a:rPr lang="en-IN" b="1" dirty="0"/>
              <a:t>+ </a:t>
            </a:r>
            <a:r>
              <a:rPr lang="en-IN" b="1" i="1" dirty="0"/>
              <a:t>m</a:t>
            </a:r>
            <a:r>
              <a:rPr lang="en-IN" b="1" dirty="0"/>
              <a:t>5 + </a:t>
            </a:r>
            <a:r>
              <a:rPr lang="en-IN" b="1" i="1" dirty="0" smtClean="0"/>
              <a:t>m</a:t>
            </a:r>
            <a:r>
              <a:rPr lang="en-IN" b="1" dirty="0"/>
              <a:t>4</a:t>
            </a:r>
            <a:r>
              <a:rPr lang="en-IN" b="1" dirty="0" smtClean="0"/>
              <a:t> </a:t>
            </a:r>
            <a:r>
              <a:rPr lang="en-IN" b="1" dirty="0"/>
              <a:t>+ </a:t>
            </a:r>
            <a:r>
              <a:rPr lang="en-IN" b="1" i="1" dirty="0" smtClean="0"/>
              <a:t>m</a:t>
            </a:r>
            <a:r>
              <a:rPr lang="en-IN" b="1" dirty="0" smtClean="0"/>
              <a:t>1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Rearrange the order,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F = A’B’C + AB’C’ + AB’C + ABC’ + ABC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	 </a:t>
            </a:r>
            <a:r>
              <a:rPr lang="en-US" b="1" dirty="0" smtClean="0"/>
              <a:t>   =    </a:t>
            </a:r>
            <a:r>
              <a:rPr lang="en-US" b="1" dirty="0" smtClean="0">
                <a:solidFill>
                  <a:srgbClr val="FF0000"/>
                </a:solidFill>
              </a:rPr>
              <a:t>m1   +   m4   +   m5   +  m6   +    m7</a:t>
            </a:r>
            <a:endParaRPr lang="en-US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/>
              <a:t>When a Boolean function is in its sum‐of‐minterms form, it is sometimes convenient </a:t>
            </a:r>
            <a:r>
              <a:rPr lang="en-US" dirty="0" smtClean="0"/>
              <a:t>to express </a:t>
            </a:r>
            <a:r>
              <a:rPr lang="en-US" dirty="0"/>
              <a:t>the function in the following </a:t>
            </a:r>
            <a:r>
              <a:rPr lang="en-US" b="1" dirty="0">
                <a:solidFill>
                  <a:srgbClr val="FF0000"/>
                </a:solidFill>
              </a:rPr>
              <a:t>brief </a:t>
            </a:r>
            <a:r>
              <a:rPr lang="en-US" b="1" dirty="0" smtClean="0">
                <a:solidFill>
                  <a:srgbClr val="FF0000"/>
                </a:solidFill>
              </a:rPr>
              <a:t>notation</a:t>
            </a:r>
            <a:r>
              <a:rPr lang="en-US" dirty="0" smtClean="0"/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12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Product of Sum (POS) Form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762000"/>
            <a:ext cx="8302625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short form of the product of the sum is </a:t>
            </a:r>
            <a:r>
              <a:rPr lang="en-US" b="1" dirty="0">
                <a:solidFill>
                  <a:srgbClr val="FF0000"/>
                </a:solidFill>
              </a:rPr>
              <a:t>POS</a:t>
            </a:r>
            <a:r>
              <a:rPr lang="en-US" dirty="0"/>
              <a:t>, and it is one kind of </a:t>
            </a:r>
            <a:r>
              <a:rPr lang="en-US" b="1" dirty="0">
                <a:solidFill>
                  <a:srgbClr val="0000CC"/>
                </a:solidFill>
              </a:rPr>
              <a:t>Boolean algebra expression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POS is used when the </a:t>
            </a:r>
            <a:r>
              <a:rPr lang="en-US" b="1" u="sng" dirty="0">
                <a:solidFill>
                  <a:srgbClr val="FF0000"/>
                </a:solidFill>
              </a:rPr>
              <a:t>output </a:t>
            </a:r>
            <a:r>
              <a:rPr lang="en-US" b="1" u="sng" dirty="0" smtClean="0">
                <a:solidFill>
                  <a:srgbClr val="FF0000"/>
                </a:solidFill>
              </a:rPr>
              <a:t>is </a:t>
            </a:r>
            <a:r>
              <a:rPr lang="en-US" b="1" u="sng" dirty="0">
                <a:solidFill>
                  <a:srgbClr val="FF0000"/>
                </a:solidFill>
              </a:rPr>
              <a:t>LOW or </a:t>
            </a:r>
            <a:r>
              <a:rPr lang="en-US" b="1" u="sng" dirty="0" smtClean="0">
                <a:solidFill>
                  <a:srgbClr val="FF0000"/>
                </a:solidFill>
              </a:rPr>
              <a:t>“0”</a:t>
            </a:r>
            <a:r>
              <a:rPr lang="en-US" b="1" u="sng" dirty="0" smtClean="0">
                <a:solidFill>
                  <a:srgbClr val="0000CC"/>
                </a:solidFill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But when in </a:t>
            </a:r>
            <a:r>
              <a:rPr lang="en-US" b="1" dirty="0">
                <a:solidFill>
                  <a:srgbClr val="870581"/>
                </a:solidFill>
              </a:rPr>
              <a:t>SOP form the output is HIGH or 1</a:t>
            </a:r>
            <a:r>
              <a:rPr lang="en-US" dirty="0"/>
              <a:t>. But in </a:t>
            </a:r>
            <a:r>
              <a:rPr lang="en-US" b="1" dirty="0">
                <a:solidFill>
                  <a:srgbClr val="0000FF"/>
                </a:solidFill>
              </a:rPr>
              <a:t>POS form , the Output is LOW or 0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990000"/>
                </a:solidFill>
              </a:rPr>
              <a:t>Product of Sum form </a:t>
            </a:r>
            <a:r>
              <a:rPr lang="en-US" dirty="0"/>
              <a:t>is a </a:t>
            </a:r>
            <a:r>
              <a:rPr lang="en-US" b="1" dirty="0">
                <a:solidFill>
                  <a:srgbClr val="FF0000"/>
                </a:solidFill>
              </a:rPr>
              <a:t>group of Sum(OR) terms </a:t>
            </a:r>
            <a:r>
              <a:rPr lang="en-US" dirty="0"/>
              <a:t>that are </a:t>
            </a:r>
            <a:r>
              <a:rPr lang="en-US" b="1" dirty="0">
                <a:solidFill>
                  <a:srgbClr val="870581"/>
                </a:solidFill>
              </a:rPr>
              <a:t>Multiplied(</a:t>
            </a:r>
            <a:r>
              <a:rPr lang="en-US" b="1" dirty="0" err="1">
                <a:solidFill>
                  <a:srgbClr val="870581"/>
                </a:solidFill>
              </a:rPr>
              <a:t>ANDed</a:t>
            </a:r>
            <a:r>
              <a:rPr lang="en-US" b="1" dirty="0">
                <a:solidFill>
                  <a:srgbClr val="870581"/>
                </a:solidFill>
              </a:rPr>
              <a:t>) together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Here </a:t>
            </a:r>
            <a:r>
              <a:rPr lang="en-US" dirty="0"/>
              <a:t>also, the </a:t>
            </a:r>
            <a:r>
              <a:rPr lang="en-US" b="1" dirty="0">
                <a:solidFill>
                  <a:srgbClr val="FF0066"/>
                </a:solidFill>
              </a:rPr>
              <a:t>product and sum</a:t>
            </a:r>
            <a:r>
              <a:rPr lang="en-US" dirty="0"/>
              <a:t> are </a:t>
            </a:r>
            <a:r>
              <a:rPr lang="en-US" b="1" dirty="0">
                <a:solidFill>
                  <a:srgbClr val="0000CC"/>
                </a:solidFill>
              </a:rPr>
              <a:t>not mathematical operations but are binary operations</a:t>
            </a:r>
            <a:r>
              <a:rPr lang="en-US" dirty="0"/>
              <a:t>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1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762000"/>
            <a:ext cx="8302625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POS expression may consists of </a:t>
            </a:r>
            <a:r>
              <a:rPr lang="en-US" b="1" dirty="0">
                <a:solidFill>
                  <a:srgbClr val="0000CC"/>
                </a:solidFill>
              </a:rPr>
              <a:t>two or more sum(OR</a:t>
            </a:r>
            <a:r>
              <a:rPr lang="en-US" b="1" dirty="0" smtClean="0">
                <a:solidFill>
                  <a:srgbClr val="0000CC"/>
                </a:solidFill>
              </a:rPr>
              <a:t>) </a:t>
            </a:r>
            <a:r>
              <a:rPr lang="en-US" b="1" dirty="0">
                <a:solidFill>
                  <a:srgbClr val="0000CC"/>
                </a:solidFill>
              </a:rPr>
              <a:t>terms, </a:t>
            </a:r>
            <a:r>
              <a:rPr lang="en-US" dirty="0"/>
              <a:t>all of </a:t>
            </a:r>
            <a:r>
              <a:rPr lang="en-US" b="1" dirty="0">
                <a:solidFill>
                  <a:srgbClr val="FF0000"/>
                </a:solidFill>
              </a:rPr>
              <a:t>which are ANDed together</a:t>
            </a:r>
            <a:r>
              <a:rPr lang="en-US" dirty="0" smtClean="0"/>
              <a:t>. </a:t>
            </a:r>
            <a:r>
              <a:rPr lang="en-US" dirty="0"/>
              <a:t>It is </a:t>
            </a:r>
            <a:r>
              <a:rPr lang="en-US" dirty="0" smtClean="0"/>
              <a:t>also </a:t>
            </a:r>
            <a:r>
              <a:rPr lang="en-US" dirty="0"/>
              <a:t>called as </a:t>
            </a:r>
            <a:r>
              <a:rPr lang="en-US" b="1" dirty="0">
                <a:solidFill>
                  <a:srgbClr val="990000"/>
                </a:solidFill>
              </a:rPr>
              <a:t>“Maxterm”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 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257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Maxterm Representation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762000"/>
            <a:ext cx="8302625" cy="57912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</a:rPr>
              <a:t>Maxterm representation </a:t>
            </a:r>
            <a:r>
              <a:rPr lang="en-US" dirty="0"/>
              <a:t>is similar to the </a:t>
            </a:r>
            <a:r>
              <a:rPr lang="en-US" b="1" dirty="0">
                <a:solidFill>
                  <a:srgbClr val="FF0000"/>
                </a:solidFill>
              </a:rPr>
              <a:t>minterm representation</a:t>
            </a:r>
            <a:r>
              <a:rPr lang="en-US" dirty="0"/>
              <a:t> but here it is used to express the </a:t>
            </a:r>
            <a:r>
              <a:rPr lang="en-US" b="1" dirty="0">
                <a:solidFill>
                  <a:srgbClr val="870581"/>
                </a:solidFill>
              </a:rPr>
              <a:t>sum terms in POS form.</a:t>
            </a:r>
            <a:r>
              <a:rPr lang="en-US" dirty="0"/>
              <a:t> </a:t>
            </a:r>
            <a:endParaRPr lang="en-US" dirty="0" smtClean="0"/>
          </a:p>
          <a:p>
            <a:pPr algn="just" fontAlgn="base">
              <a:lnSpc>
                <a:spcPct val="150000"/>
              </a:lnSpc>
            </a:pPr>
            <a:r>
              <a:rPr lang="en-US" dirty="0" smtClean="0"/>
              <a:t>That </a:t>
            </a:r>
            <a:r>
              <a:rPr lang="en-US" dirty="0"/>
              <a:t>is, each </a:t>
            </a:r>
            <a:r>
              <a:rPr lang="en-US" b="1" dirty="0">
                <a:solidFill>
                  <a:srgbClr val="FF0000"/>
                </a:solidFill>
              </a:rPr>
              <a:t>individual term </a:t>
            </a:r>
            <a:r>
              <a:rPr lang="en-US" dirty="0"/>
              <a:t>in </a:t>
            </a:r>
            <a:r>
              <a:rPr lang="en-US" b="1" dirty="0">
                <a:solidFill>
                  <a:srgbClr val="0000CC"/>
                </a:solidFill>
              </a:rPr>
              <a:t>POS form </a:t>
            </a:r>
            <a:r>
              <a:rPr lang="en-US" dirty="0"/>
              <a:t>is called </a:t>
            </a:r>
            <a:r>
              <a:rPr lang="en-US" b="1" dirty="0" err="1">
                <a:solidFill>
                  <a:srgbClr val="0000CC"/>
                </a:solidFill>
              </a:rPr>
              <a:t>maxterm</a:t>
            </a:r>
            <a:r>
              <a:rPr lang="en-US" b="1" dirty="0">
                <a:solidFill>
                  <a:srgbClr val="0000CC"/>
                </a:solidFill>
              </a:rPr>
              <a:t>. </a:t>
            </a:r>
            <a:endParaRPr lang="en-US" b="1" dirty="0" smtClean="0">
              <a:solidFill>
                <a:srgbClr val="0000CC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en-US" dirty="0" smtClean="0"/>
              <a:t>For </a:t>
            </a:r>
            <a:r>
              <a:rPr lang="en-US" dirty="0"/>
              <a:t>a Boolean function having n variables, there will be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en-US" b="1" baseline="30000" dirty="0">
                <a:solidFill>
                  <a:srgbClr val="0000CC"/>
                </a:solidFill>
              </a:rPr>
              <a:t>n</a:t>
            </a:r>
            <a:r>
              <a:rPr lang="en-US" b="1" dirty="0">
                <a:solidFill>
                  <a:srgbClr val="0000CC"/>
                </a:solidFill>
              </a:rPr>
              <a:t> </a:t>
            </a:r>
            <a:r>
              <a:rPr lang="en-US" b="1" dirty="0" err="1">
                <a:solidFill>
                  <a:srgbClr val="0000CC"/>
                </a:solidFill>
              </a:rPr>
              <a:t>maxterms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b="1" u="sng" dirty="0"/>
              <a:t>For example, </a:t>
            </a:r>
            <a:r>
              <a:rPr lang="en-US" dirty="0"/>
              <a:t>a Boolean function with </a:t>
            </a:r>
            <a:r>
              <a:rPr lang="en-US" b="1" dirty="0">
                <a:solidFill>
                  <a:srgbClr val="990000"/>
                </a:solidFill>
              </a:rPr>
              <a:t>3 variables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en-US" b="1" baseline="30000" dirty="0">
                <a:solidFill>
                  <a:srgbClr val="0000CC"/>
                </a:solidFill>
              </a:rPr>
              <a:t>3</a:t>
            </a:r>
            <a:r>
              <a:rPr lang="en-US" b="1" dirty="0">
                <a:solidFill>
                  <a:srgbClr val="0000CC"/>
                </a:solidFill>
              </a:rPr>
              <a:t> = 8 </a:t>
            </a:r>
            <a:r>
              <a:rPr lang="en-US" b="1" dirty="0" err="1">
                <a:solidFill>
                  <a:srgbClr val="0000CC"/>
                </a:solidFill>
              </a:rPr>
              <a:t>maxterms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dirty="0"/>
              <a:t>and a Boolean unction with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990000"/>
                </a:solidFill>
              </a:rPr>
              <a:t>4 </a:t>
            </a:r>
            <a:r>
              <a:rPr lang="en-US" b="1" dirty="0">
                <a:solidFill>
                  <a:srgbClr val="990000"/>
                </a:solidFill>
              </a:rPr>
              <a:t>variables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en-US" b="1" baseline="30000" dirty="0">
                <a:solidFill>
                  <a:srgbClr val="0000CC"/>
                </a:solidFill>
              </a:rPr>
              <a:t>4</a:t>
            </a:r>
            <a:r>
              <a:rPr lang="en-US" b="1" dirty="0">
                <a:solidFill>
                  <a:srgbClr val="0000CC"/>
                </a:solidFill>
              </a:rPr>
              <a:t> = 16 </a:t>
            </a:r>
            <a:r>
              <a:rPr lang="en-US" b="1" dirty="0" err="1">
                <a:solidFill>
                  <a:srgbClr val="0000CC"/>
                </a:solidFill>
              </a:rPr>
              <a:t>maxterms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 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8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following table shows the </a:t>
            </a:r>
            <a:r>
              <a:rPr lang="en-US" b="1" dirty="0" smtClean="0">
                <a:solidFill>
                  <a:srgbClr val="870581"/>
                </a:solidFill>
              </a:rPr>
              <a:t>Maxterm </a:t>
            </a:r>
            <a:r>
              <a:rPr lang="en-US" b="1" dirty="0">
                <a:solidFill>
                  <a:srgbClr val="870581"/>
                </a:solidFill>
              </a:rPr>
              <a:t>for 3 variable </a:t>
            </a:r>
            <a:r>
              <a:rPr lang="en-US" b="1" dirty="0"/>
              <a:t>Boolean function</a:t>
            </a:r>
            <a:r>
              <a:rPr lang="en-US" b="1" dirty="0" smtClean="0"/>
              <a:t>.</a:t>
            </a: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2" descr="https://www.electrically4u.com/wp-content/uploads/2020/05/Maxterms.png?ezimgfmt=rs:382x352/rscb4/ng:webp/ngcb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32429"/>
            <a:ext cx="510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58200" cy="64770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For example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canonical POS expression </a:t>
            </a:r>
            <a:endParaRPr lang="en-US" dirty="0" smtClean="0"/>
          </a:p>
          <a:p>
            <a:pPr marL="0" indent="0" algn="ctr" fontAlgn="base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 </a:t>
            </a:r>
            <a:r>
              <a:rPr lang="en-US" sz="2000" b="1" dirty="0">
                <a:solidFill>
                  <a:srgbClr val="FF0000"/>
                </a:solidFill>
              </a:rPr>
              <a:t>= (A+B+C) . (A’+B’+C) . (A+B+C’) . (A’+B+C) . (A’+B+C</a:t>
            </a:r>
            <a:r>
              <a:rPr lang="en-US" sz="2000" b="1" dirty="0" smtClean="0">
                <a:solidFill>
                  <a:srgbClr val="FF0000"/>
                </a:solidFill>
              </a:rPr>
              <a:t>’)</a:t>
            </a:r>
          </a:p>
          <a:p>
            <a:pPr marL="0" indent="0" algn="ctr" fontAlgn="base">
              <a:lnSpc>
                <a:spcPct val="150000"/>
              </a:lnSpc>
              <a:buNone/>
            </a:pPr>
            <a:r>
              <a:rPr lang="en-US" dirty="0"/>
              <a:t> can be written as follows in terms of </a:t>
            </a:r>
            <a:r>
              <a:rPr lang="en-US" dirty="0" smtClean="0"/>
              <a:t>Maxterm </a:t>
            </a:r>
            <a:r>
              <a:rPr lang="en-US" dirty="0"/>
              <a:t>notation.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 </a:t>
            </a:r>
            <a:r>
              <a:rPr lang="en-US" b="1" dirty="0">
                <a:solidFill>
                  <a:srgbClr val="FF0000"/>
                </a:solidFill>
              </a:rPr>
              <a:t>= M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 +M</a:t>
            </a:r>
            <a:r>
              <a:rPr lang="en-US" b="1" baseline="-25000" dirty="0">
                <a:solidFill>
                  <a:srgbClr val="FF0000"/>
                </a:solidFill>
              </a:rPr>
              <a:t>6</a:t>
            </a:r>
            <a:r>
              <a:rPr lang="en-US" b="1" dirty="0">
                <a:solidFill>
                  <a:srgbClr val="FF0000"/>
                </a:solidFill>
              </a:rPr>
              <a:t> + M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 + M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 + M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 smtClean="0"/>
              <a:t>	F </a:t>
            </a:r>
            <a:r>
              <a:rPr lang="en-US" b="1" dirty="0"/>
              <a:t>= Π(M</a:t>
            </a:r>
            <a:r>
              <a:rPr lang="en-US" b="1" baseline="-25000" dirty="0"/>
              <a:t>0</a:t>
            </a:r>
            <a:r>
              <a:rPr lang="en-US" b="1" dirty="0"/>
              <a:t>, M</a:t>
            </a:r>
            <a:r>
              <a:rPr lang="en-US" b="1" baseline="-25000" dirty="0"/>
              <a:t>6</a:t>
            </a:r>
            <a:r>
              <a:rPr lang="en-US" b="1" dirty="0"/>
              <a:t>, M</a:t>
            </a:r>
            <a:r>
              <a:rPr lang="en-US" b="1" baseline="-25000" dirty="0"/>
              <a:t>1</a:t>
            </a:r>
            <a:r>
              <a:rPr lang="en-US" b="1" dirty="0"/>
              <a:t>, M</a:t>
            </a:r>
            <a:r>
              <a:rPr lang="en-US" b="1" baseline="-25000" dirty="0"/>
              <a:t>4</a:t>
            </a:r>
            <a:r>
              <a:rPr lang="en-US" b="1" dirty="0"/>
              <a:t>, M</a:t>
            </a:r>
            <a:r>
              <a:rPr lang="en-US" b="1" baseline="-25000" dirty="0"/>
              <a:t>5</a:t>
            </a:r>
            <a:r>
              <a:rPr lang="en-US" b="1" dirty="0"/>
              <a:t>)</a:t>
            </a:r>
            <a:r>
              <a:rPr lang="en-US" dirty="0"/>
              <a:t>, </a:t>
            </a:r>
            <a:endParaRPr lang="en-US" dirty="0" smtClean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where </a:t>
            </a:r>
            <a:r>
              <a:rPr lang="en-US" dirty="0"/>
              <a:t>Π denotes product of sum.</a:t>
            </a:r>
          </a:p>
          <a:p>
            <a:pPr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2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582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Here, the </a:t>
            </a:r>
            <a:r>
              <a:rPr lang="en-US" b="1" dirty="0" smtClean="0">
                <a:solidFill>
                  <a:srgbClr val="FF0000"/>
                </a:solidFill>
              </a:rPr>
              <a:t>Product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Sum </a:t>
            </a:r>
            <a:r>
              <a:rPr lang="en-US" b="1" dirty="0">
                <a:solidFill>
                  <a:srgbClr val="FF0000"/>
                </a:solidFill>
              </a:rPr>
              <a:t>form </a:t>
            </a:r>
            <a:r>
              <a:rPr lang="en-US" b="1" dirty="0"/>
              <a:t>will be written only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00FF"/>
                </a:solidFill>
              </a:rPr>
              <a:t>Function is </a:t>
            </a:r>
            <a:r>
              <a:rPr lang="en-US" b="1" dirty="0" smtClean="0">
                <a:solidFill>
                  <a:srgbClr val="0000FF"/>
                </a:solidFill>
              </a:rPr>
              <a:t>Low.</a:t>
            </a: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89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For example</a:t>
            </a:r>
            <a:r>
              <a:rPr lang="en-US" dirty="0"/>
              <a:t>, the function f1 in </a:t>
            </a:r>
            <a:r>
              <a:rPr lang="en-US" dirty="0" smtClean="0"/>
              <a:t>the above Table 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 determined </a:t>
            </a:r>
            <a:r>
              <a:rPr lang="en-US" dirty="0"/>
              <a:t>by expressing the combinations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000, 010, 011, 101, 110 </a:t>
            </a:r>
            <a:r>
              <a:rPr lang="en-US" dirty="0" smtClean="0"/>
              <a:t>as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x’y’z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x’yz’, x’yz</a:t>
            </a:r>
            <a:r>
              <a:rPr lang="en-US" b="1" dirty="0">
                <a:solidFill>
                  <a:srgbClr val="FF0000"/>
                </a:solidFill>
              </a:rPr>
              <a:t>, xy’z and xyz’ </a:t>
            </a:r>
            <a:r>
              <a:rPr lang="en-US" dirty="0" smtClean="0"/>
              <a:t>respectively.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This is the </a:t>
            </a:r>
            <a:r>
              <a:rPr lang="en-US" b="1" dirty="0" smtClean="0">
                <a:solidFill>
                  <a:srgbClr val="0000FF"/>
                </a:solidFill>
              </a:rPr>
              <a:t>complement of f1’.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we take the </a:t>
            </a:r>
            <a:r>
              <a:rPr lang="en-US" b="1" dirty="0">
                <a:solidFill>
                  <a:srgbClr val="FF0066"/>
                </a:solidFill>
              </a:rPr>
              <a:t>complement of </a:t>
            </a:r>
            <a:r>
              <a:rPr lang="en-US" b="1" i="1" dirty="0" smtClean="0">
                <a:solidFill>
                  <a:srgbClr val="FF0066"/>
                </a:solidFill>
              </a:rPr>
              <a:t>f1’</a:t>
            </a:r>
            <a:r>
              <a:rPr lang="en-US" b="1" dirty="0" smtClean="0">
                <a:solidFill>
                  <a:srgbClr val="FF0066"/>
                </a:solidFill>
              </a:rPr>
              <a:t>, </a:t>
            </a:r>
            <a:r>
              <a:rPr lang="en-US" dirty="0"/>
              <a:t>we obtain the </a:t>
            </a:r>
            <a:r>
              <a:rPr lang="en-US" b="1" dirty="0">
                <a:solidFill>
                  <a:srgbClr val="0000CC"/>
                </a:solidFill>
              </a:rPr>
              <a:t>function </a:t>
            </a:r>
            <a:r>
              <a:rPr lang="en-US" b="1" i="1" dirty="0">
                <a:solidFill>
                  <a:srgbClr val="0000CC"/>
                </a:solidFill>
              </a:rPr>
              <a:t>f</a:t>
            </a:r>
            <a:r>
              <a:rPr lang="en-US" b="1" dirty="0">
                <a:solidFill>
                  <a:srgbClr val="0000CC"/>
                </a:solidFill>
              </a:rPr>
              <a:t>1</a:t>
            </a:r>
            <a:r>
              <a:rPr lang="en-US" dirty="0"/>
              <a:t>: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39457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564414"/>
            <a:ext cx="5736771" cy="10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Canonical / Standard POS Form: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sz="2000" dirty="0"/>
              <a:t>If each term in the </a:t>
            </a:r>
            <a:r>
              <a:rPr lang="en-US" sz="2000" b="1" dirty="0">
                <a:solidFill>
                  <a:srgbClr val="0000CC"/>
                </a:solidFill>
              </a:rPr>
              <a:t>POS form</a:t>
            </a:r>
            <a:r>
              <a:rPr lang="en-US" sz="2000" dirty="0"/>
              <a:t> contains </a:t>
            </a:r>
            <a:r>
              <a:rPr lang="en-US" sz="2000" b="1" dirty="0">
                <a:solidFill>
                  <a:srgbClr val="990000"/>
                </a:solidFill>
              </a:rPr>
              <a:t>all the literals in either complemented or uncomplemented form</a:t>
            </a:r>
            <a:r>
              <a:rPr lang="en-US" sz="2000" dirty="0"/>
              <a:t>, then the POS is referred to as Canonical or standard POS form, where each individual term is called </a:t>
            </a:r>
            <a:r>
              <a:rPr lang="en-US" sz="2000" b="1" dirty="0" smtClean="0">
                <a:solidFill>
                  <a:srgbClr val="0000CC"/>
                </a:solidFill>
              </a:rPr>
              <a:t>Maxterm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In the </a:t>
            </a:r>
            <a:r>
              <a:rPr lang="en-US" sz="2000" b="1" dirty="0">
                <a:solidFill>
                  <a:srgbClr val="0000CC"/>
                </a:solidFill>
              </a:rPr>
              <a:t>above example,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66"/>
                </a:solidFill>
              </a:rPr>
              <a:t>A+B+C), (A’+B’+C), (A+B+C’), (A’+B+C) and (A’+B+C’)</a:t>
            </a:r>
            <a:r>
              <a:rPr lang="en-US" sz="2000" dirty="0"/>
              <a:t> are the </a:t>
            </a:r>
            <a:r>
              <a:rPr lang="en-US" sz="2000" b="1" dirty="0">
                <a:solidFill>
                  <a:srgbClr val="870581"/>
                </a:solidFill>
              </a:rPr>
              <a:t>five </a:t>
            </a:r>
            <a:r>
              <a:rPr lang="en-US" sz="2000" b="1" dirty="0" err="1">
                <a:solidFill>
                  <a:srgbClr val="870581"/>
                </a:solidFill>
              </a:rPr>
              <a:t>maxterms</a:t>
            </a:r>
            <a:r>
              <a:rPr lang="en-US" sz="2000" dirty="0"/>
              <a:t>, where each term has all the literals in the Boolean function either in complemented or uncomplemented form. So, it is said to be </a:t>
            </a:r>
            <a:r>
              <a:rPr lang="en-US" sz="2000" b="1" dirty="0">
                <a:solidFill>
                  <a:srgbClr val="870581"/>
                </a:solidFill>
              </a:rPr>
              <a:t>a standard or canonical POS form</a:t>
            </a:r>
            <a:r>
              <a:rPr lang="en-US" sz="2000" b="1" dirty="0" smtClean="0">
                <a:solidFill>
                  <a:srgbClr val="870581"/>
                </a:solidFill>
              </a:rPr>
              <a:t>.</a:t>
            </a:r>
            <a:endParaRPr lang="en-US" b="1" dirty="0" smtClean="0">
              <a:solidFill>
                <a:srgbClr val="870581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731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Non Canonical SOP Form or Minimal SOP Form: </a:t>
            </a:r>
            <a:r>
              <a:rPr lang="en-US" dirty="0" smtClean="0"/>
              <a:t>Each </a:t>
            </a:r>
            <a:r>
              <a:rPr lang="en-US" b="1" dirty="0" smtClean="0">
                <a:solidFill>
                  <a:srgbClr val="0000FF"/>
                </a:solidFill>
              </a:rPr>
              <a:t>Minterm</a:t>
            </a:r>
            <a:r>
              <a:rPr lang="en-US" dirty="0" smtClean="0"/>
              <a:t> does not have all the variables in normal or complemented form.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i.e</a:t>
            </a:r>
            <a:r>
              <a:rPr lang="en-US" b="1" dirty="0" smtClean="0"/>
              <a:t>, </a:t>
            </a:r>
            <a:r>
              <a:rPr lang="en-US" dirty="0"/>
              <a:t>The non-canonical or normal SOP form is a </a:t>
            </a:r>
            <a:r>
              <a:rPr lang="en-US" b="1" dirty="0">
                <a:solidFill>
                  <a:srgbClr val="0000FF"/>
                </a:solidFill>
              </a:rPr>
              <a:t>simplified version of standard or canonical SOP form</a:t>
            </a:r>
            <a:r>
              <a:rPr lang="en-US" dirty="0"/>
              <a:t>. The normal form is obtained by doing </a:t>
            </a:r>
            <a:r>
              <a:rPr lang="en-US" b="1" dirty="0">
                <a:solidFill>
                  <a:srgbClr val="0000FF"/>
                </a:solidFill>
              </a:rPr>
              <a:t>simplification to the standard form. 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Consider </a:t>
            </a:r>
            <a:r>
              <a:rPr lang="en-US" dirty="0"/>
              <a:t>the </a:t>
            </a:r>
            <a:r>
              <a:rPr lang="en-US" dirty="0" smtClean="0"/>
              <a:t>given equation and </a:t>
            </a:r>
            <a:r>
              <a:rPr lang="en-US" dirty="0"/>
              <a:t>see how it is simplified to get the non-canonical SOP form</a:t>
            </a:r>
            <a:r>
              <a:rPr lang="en-US" dirty="0" smtClean="0"/>
              <a:t>.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984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Minterms and Maxterms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41248"/>
            <a:ext cx="8610600" cy="57881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In a Boolean function, the variables may appear either in </a:t>
            </a:r>
            <a:r>
              <a:rPr lang="en-US" b="1" dirty="0">
                <a:solidFill>
                  <a:srgbClr val="0000CC"/>
                </a:solidFill>
              </a:rPr>
              <a:t>complemented or in normal form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dirty="0" err="1"/>
              <a:t>i.e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binary variable may appear either in its normal form (</a:t>
            </a:r>
            <a:r>
              <a:rPr lang="en-US" i="1" dirty="0"/>
              <a:t>x</a:t>
            </a:r>
            <a:r>
              <a:rPr lang="en-US" dirty="0"/>
              <a:t>) or in its complement form (</a:t>
            </a:r>
            <a:r>
              <a:rPr lang="en-US" i="1" dirty="0" smtClean="0"/>
              <a:t>x’</a:t>
            </a:r>
            <a:r>
              <a:rPr lang="en-US" dirty="0" smtClean="0"/>
              <a:t>) is called </a:t>
            </a:r>
            <a:r>
              <a:rPr lang="en-US" b="1" dirty="0" smtClean="0">
                <a:solidFill>
                  <a:srgbClr val="0000CC"/>
                </a:solidFill>
              </a:rPr>
              <a:t>“Literal”.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CC"/>
                </a:solidFill>
              </a:rPr>
              <a:t>For example</a:t>
            </a:r>
            <a:r>
              <a:rPr lang="en-US" dirty="0"/>
              <a:t>, in the Boolean expression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 </a:t>
            </a:r>
            <a:r>
              <a:rPr lang="en-US" b="1" dirty="0">
                <a:solidFill>
                  <a:srgbClr val="FF0000"/>
                </a:solidFill>
              </a:rPr>
              <a:t>= (A . D) + (B’ . C),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variables </a:t>
            </a:r>
            <a:r>
              <a:rPr lang="en-US" b="1" dirty="0"/>
              <a:t>A, C and D are in normal form </a:t>
            </a:r>
            <a:r>
              <a:rPr lang="en-US" dirty="0"/>
              <a:t>but the variable </a:t>
            </a:r>
            <a:r>
              <a:rPr lang="en-US" b="1" dirty="0"/>
              <a:t>B is in complemented form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/>
              <a:t>this expression,  </a:t>
            </a:r>
            <a:r>
              <a:rPr lang="en-US" b="1" dirty="0" smtClean="0"/>
              <a:t>A</a:t>
            </a:r>
            <a:r>
              <a:rPr lang="en-US" b="1" dirty="0"/>
              <a:t>, B’, C and D</a:t>
            </a:r>
            <a:r>
              <a:rPr lang="en-US" dirty="0"/>
              <a:t> are called the </a:t>
            </a:r>
            <a:r>
              <a:rPr lang="en-US" b="1" dirty="0">
                <a:solidFill>
                  <a:srgbClr val="0000FF"/>
                </a:solidFill>
              </a:rPr>
              <a:t>literals</a:t>
            </a:r>
            <a:r>
              <a:rPr lang="en-US" dirty="0"/>
              <a:t>.</a:t>
            </a: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Non Canonical POS Form : </a:t>
            </a:r>
            <a:r>
              <a:rPr lang="en-US" dirty="0"/>
              <a:t>The</a:t>
            </a:r>
            <a:r>
              <a:rPr lang="en-US" dirty="0" smtClean="0"/>
              <a:t> </a:t>
            </a:r>
            <a:r>
              <a:rPr lang="en-US" dirty="0"/>
              <a:t>non-canonical or normal POS form is a </a:t>
            </a:r>
            <a:r>
              <a:rPr lang="en-US" b="1" dirty="0">
                <a:solidFill>
                  <a:srgbClr val="0000CC"/>
                </a:solidFill>
              </a:rPr>
              <a:t>simplified version of standard or canonical POS </a:t>
            </a:r>
            <a:r>
              <a:rPr lang="en-US" b="1" dirty="0" smtClean="0">
                <a:solidFill>
                  <a:srgbClr val="0000CC"/>
                </a:solidFill>
              </a:rPr>
              <a:t>form</a:t>
            </a:r>
            <a:r>
              <a:rPr lang="en-US" b="1" dirty="0">
                <a:solidFill>
                  <a:srgbClr val="0000CC"/>
                </a:solidFill>
              </a:rPr>
              <a:t>.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32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6" y="4996543"/>
            <a:ext cx="845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The obtained expression is in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POS form </a:t>
            </a:r>
            <a:r>
              <a:rPr lang="en-US" sz="2400" dirty="0">
                <a:latin typeface="+mn-lt"/>
              </a:rPr>
              <a:t>but </a:t>
            </a:r>
            <a:r>
              <a:rPr lang="en-US" sz="2400" b="1" dirty="0">
                <a:solidFill>
                  <a:srgbClr val="FF0066"/>
                </a:solidFill>
                <a:latin typeface="+mn-lt"/>
              </a:rPr>
              <a:t>literal C is missing in 1st and 2nd terms. </a:t>
            </a:r>
            <a:r>
              <a:rPr lang="en-US" sz="2400" dirty="0">
                <a:latin typeface="+mn-lt"/>
              </a:rPr>
              <a:t>Hence, it is a 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non-canonical POS form.</a:t>
            </a:r>
            <a:endParaRPr lang="en-IN" sz="2400" b="1" dirty="0">
              <a:solidFill>
                <a:srgbClr val="8705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b="1" u="sng" dirty="0">
                <a:solidFill>
                  <a:srgbClr val="0000CC"/>
                </a:solidFill>
              </a:rPr>
              <a:t>Conversion of non-canonical POS to canonical POS </a:t>
            </a:r>
            <a:r>
              <a:rPr lang="en-IN" b="1" u="sng" dirty="0" smtClean="0">
                <a:solidFill>
                  <a:srgbClr val="0000CC"/>
                </a:solidFill>
              </a:rPr>
              <a:t>form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/>
              <a:t>Convert </a:t>
            </a:r>
            <a:r>
              <a:rPr lang="en-US" sz="2000" b="1" dirty="0"/>
              <a:t>the given expression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66"/>
                </a:solidFill>
              </a:rPr>
              <a:t>F(A</a:t>
            </a:r>
            <a:r>
              <a:rPr lang="en-US" sz="2000" b="1" dirty="0">
                <a:solidFill>
                  <a:srgbClr val="FF0066"/>
                </a:solidFill>
              </a:rPr>
              <a:t>, </a:t>
            </a:r>
            <a:r>
              <a:rPr lang="en-US" sz="2000" b="1" dirty="0" smtClean="0">
                <a:solidFill>
                  <a:srgbClr val="FF0066"/>
                </a:solidFill>
              </a:rPr>
              <a:t>B) </a:t>
            </a:r>
            <a:r>
              <a:rPr lang="en-US" sz="2000" b="1" dirty="0">
                <a:solidFill>
                  <a:srgbClr val="FF0066"/>
                </a:solidFill>
              </a:rPr>
              <a:t>= (A+B</a:t>
            </a:r>
            <a:r>
              <a:rPr lang="en-US" sz="2000" b="1" dirty="0" smtClean="0">
                <a:solidFill>
                  <a:srgbClr val="FF0066"/>
                </a:solidFill>
              </a:rPr>
              <a:t>).A’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/>
              <a:t>into canonical POS form</a:t>
            </a:r>
            <a:r>
              <a:rPr lang="en-US" sz="2000" b="1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2000" b="1" dirty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86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0000CC"/>
                </a:solidFill>
              </a:rPr>
              <a:t>Example: </a:t>
            </a:r>
            <a:r>
              <a:rPr lang="en-US" dirty="0"/>
              <a:t>Express the Boolean function </a:t>
            </a:r>
            <a:r>
              <a:rPr lang="en-US" sz="2800" b="1" i="1" dirty="0">
                <a:solidFill>
                  <a:srgbClr val="FF0000"/>
                </a:solidFill>
              </a:rPr>
              <a:t>F </a:t>
            </a:r>
            <a:r>
              <a:rPr lang="en-US" sz="2800" b="1" dirty="0">
                <a:solidFill>
                  <a:srgbClr val="FF0000"/>
                </a:solidFill>
              </a:rPr>
              <a:t>= </a:t>
            </a:r>
            <a:r>
              <a:rPr lang="en-US" sz="2800" b="1" i="1" dirty="0">
                <a:solidFill>
                  <a:srgbClr val="FF0000"/>
                </a:solidFill>
              </a:rPr>
              <a:t>xy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i="1" dirty="0" smtClean="0">
                <a:solidFill>
                  <a:srgbClr val="FF0000"/>
                </a:solidFill>
              </a:rPr>
              <a:t>x’z </a:t>
            </a:r>
            <a:r>
              <a:rPr lang="en-US" dirty="0"/>
              <a:t>as a product of </a:t>
            </a:r>
            <a:r>
              <a:rPr lang="en-US" dirty="0" smtClean="0"/>
              <a:t>MaxTerms.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First, </a:t>
            </a:r>
            <a:r>
              <a:rPr lang="en-IN" dirty="0" smtClean="0"/>
              <a:t>convert </a:t>
            </a:r>
            <a:r>
              <a:rPr lang="en-US" dirty="0" smtClean="0"/>
              <a:t>the </a:t>
            </a:r>
            <a:r>
              <a:rPr lang="en-US" dirty="0"/>
              <a:t>function into </a:t>
            </a:r>
            <a:r>
              <a:rPr lang="en-US" b="1" dirty="0">
                <a:solidFill>
                  <a:srgbClr val="0000CC"/>
                </a:solidFill>
              </a:rPr>
              <a:t>OR terms </a:t>
            </a:r>
            <a:r>
              <a:rPr lang="en-US" dirty="0"/>
              <a:t>by using </a:t>
            </a:r>
            <a:r>
              <a:rPr lang="en-US" b="1" dirty="0">
                <a:solidFill>
                  <a:srgbClr val="0000CC"/>
                </a:solidFill>
              </a:rPr>
              <a:t>the distributive law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de-DE" i="1" dirty="0" smtClean="0"/>
              <a:t>		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4958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427491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1" y="838200"/>
            <a:ext cx="8378825" cy="2248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3505200"/>
            <a:ext cx="837882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5" y="5943600"/>
            <a:ext cx="700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i.e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90140"/>
            <a:ext cx="2743200" cy="58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936171"/>
            <a:ext cx="8229600" cy="1306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Difference b/w Sum of Products and Product of Sums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 descr="Difference between SOP and 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96200" cy="52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794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Conversion between canonical forms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2267128"/>
            <a:ext cx="8331654" cy="398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918" y="1066800"/>
            <a:ext cx="7522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Canonical SOP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converted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canonical POS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and the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versa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done in a simple way.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794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Truth Table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52575"/>
            <a:ext cx="4381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9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870581"/>
                </a:solidFill>
              </a:rPr>
              <a:t>Example: </a:t>
            </a:r>
            <a:endParaRPr lang="en-IN" b="1" u="sng" dirty="0" smtClean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consider </a:t>
            </a:r>
            <a:r>
              <a:rPr lang="en-IN" sz="2800" dirty="0"/>
              <a:t>the SOP </a:t>
            </a:r>
            <a:r>
              <a:rPr lang="en-IN" sz="2800" dirty="0" smtClean="0"/>
              <a:t>expression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</a:t>
            </a:r>
            <a:r>
              <a:rPr lang="en-IN" dirty="0"/>
              <a:t> </a:t>
            </a:r>
            <a:r>
              <a:rPr lang="en-IN" b="1" dirty="0">
                <a:solidFill>
                  <a:srgbClr val="FF0000"/>
                </a:solidFill>
              </a:rPr>
              <a:t>F = ABC + A’B’C + ABC’ + A’BC +A’BC</a:t>
            </a:r>
            <a:r>
              <a:rPr lang="en-IN" b="1" dirty="0" smtClean="0">
                <a:solidFill>
                  <a:srgbClr val="FF0000"/>
                </a:solidFill>
              </a:rPr>
              <a:t>’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Now </a:t>
            </a:r>
            <a:r>
              <a:rPr lang="en-US" sz="2400" dirty="0"/>
              <a:t>to convert it into canonical POS expression, follow the steps below</a:t>
            </a:r>
            <a:r>
              <a:rPr lang="en-US" sz="2400" dirty="0" smtClean="0"/>
              <a:t>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0655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458200" cy="6324600"/>
          </a:xfrm>
        </p:spPr>
        <p:txBody>
          <a:bodyPr>
            <a:noAutofit/>
          </a:bodyPr>
          <a:lstStyle/>
          <a:p>
            <a:pPr marL="546100" lvl="1" indent="-457200" algn="just"/>
            <a:r>
              <a:rPr lang="en-US" sz="2400" dirty="0" smtClean="0"/>
              <a:t>The above expression in terms of </a:t>
            </a:r>
            <a:r>
              <a:rPr lang="en-US" sz="2400" b="1" dirty="0" smtClean="0"/>
              <a:t>minterm</a:t>
            </a:r>
            <a:r>
              <a:rPr lang="en-US" sz="2400" dirty="0" smtClean="0"/>
              <a:t> is given by, </a:t>
            </a:r>
          </a:p>
          <a:p>
            <a:pPr marL="88900" lvl="1" indent="0" algn="just">
              <a:buNone/>
            </a:pPr>
            <a:r>
              <a:rPr lang="en-US" sz="2800" dirty="0" smtClean="0"/>
              <a:t>			</a:t>
            </a:r>
            <a:r>
              <a:rPr lang="en-US" sz="2800" b="1" dirty="0" smtClean="0">
                <a:solidFill>
                  <a:srgbClr val="FF0000"/>
                </a:solidFill>
              </a:rPr>
              <a:t>F = 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</a:rPr>
              <a:t> +m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 + 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 + 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 + 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546100" lvl="1" indent="-457200" algn="just">
              <a:lnSpc>
                <a:spcPct val="150000"/>
              </a:lnSpc>
            </a:pPr>
            <a:r>
              <a:rPr lang="en-US" sz="2400" dirty="0"/>
              <a:t>The minterms and </a:t>
            </a:r>
            <a:r>
              <a:rPr lang="en-US" sz="2400" dirty="0" smtClean="0"/>
              <a:t>MaxTerms </a:t>
            </a:r>
            <a:r>
              <a:rPr lang="en-US" sz="2400" dirty="0"/>
              <a:t>have a </a:t>
            </a:r>
            <a:r>
              <a:rPr lang="en-US" sz="2400" b="1" dirty="0">
                <a:solidFill>
                  <a:srgbClr val="0000FF"/>
                </a:solidFill>
              </a:rPr>
              <a:t>complementary relationship for a given Boolean expression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546100" lvl="1" indent="-457200" algn="just">
              <a:lnSpc>
                <a:spcPct val="150000"/>
              </a:lnSpc>
            </a:pPr>
            <a:r>
              <a:rPr lang="en-US" sz="2400" dirty="0" smtClean="0"/>
              <a:t>So</a:t>
            </a:r>
            <a:r>
              <a:rPr lang="en-US" sz="2400" dirty="0"/>
              <a:t>, write the expression in terms of </a:t>
            </a:r>
            <a:r>
              <a:rPr lang="en-US" sz="2400" b="1" dirty="0" smtClean="0">
                <a:solidFill>
                  <a:srgbClr val="0000FF"/>
                </a:solidFill>
              </a:rPr>
              <a:t>Maxterm</a:t>
            </a:r>
            <a:r>
              <a:rPr lang="en-US" sz="2400" dirty="0" smtClean="0"/>
              <a:t> </a:t>
            </a:r>
            <a:r>
              <a:rPr lang="en-US" sz="2400" dirty="0"/>
              <a:t>for the remaining terms in the above minterm expression</a:t>
            </a:r>
            <a:r>
              <a:rPr lang="en-US" sz="2400" dirty="0" smtClean="0"/>
              <a:t>.</a:t>
            </a:r>
          </a:p>
          <a:p>
            <a:pPr marL="88900" lvl="1" indent="0" algn="ctr">
              <a:lnSpc>
                <a:spcPct val="150000"/>
              </a:lnSpc>
              <a:buNone/>
            </a:pPr>
            <a:r>
              <a:rPr lang="en-US" sz="2400" dirty="0"/>
              <a:t>We get, </a:t>
            </a:r>
            <a:r>
              <a:rPr lang="en-US" sz="2400" b="1" dirty="0">
                <a:solidFill>
                  <a:srgbClr val="FF0000"/>
                </a:solidFill>
              </a:rPr>
              <a:t>F = M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 + M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 + 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  <a:p>
            <a:pPr marL="431800" lvl="1" indent="-342900">
              <a:lnSpc>
                <a:spcPct val="150000"/>
              </a:lnSpc>
            </a:pPr>
            <a:r>
              <a:rPr lang="en-US" sz="2400" dirty="0"/>
              <a:t>Thus, the </a:t>
            </a:r>
            <a:r>
              <a:rPr lang="en-US" sz="2400" b="1" dirty="0">
                <a:solidFill>
                  <a:srgbClr val="870581"/>
                </a:solidFill>
              </a:rPr>
              <a:t>canonical POS expression</a:t>
            </a:r>
            <a:r>
              <a:rPr lang="en-US" sz="2400" dirty="0"/>
              <a:t> is, </a:t>
            </a:r>
            <a:endParaRPr lang="en-US" sz="2400" dirty="0" smtClean="0"/>
          </a:p>
          <a:p>
            <a:pPr marL="88900" lvl="1" indent="0">
              <a:lnSpc>
                <a:spcPct val="15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5024"/>
                </a:solidFill>
              </a:rPr>
              <a:t>F </a:t>
            </a:r>
            <a:r>
              <a:rPr lang="en-US" sz="2400" b="1" dirty="0">
                <a:solidFill>
                  <a:srgbClr val="005024"/>
                </a:solidFill>
              </a:rPr>
              <a:t>= (A+B+C) . (A’+B+C) . (A’+B+C’)</a:t>
            </a:r>
            <a:endParaRPr lang="en-US" sz="2400" b="1" baseline="-25000" dirty="0" smtClean="0">
              <a:solidFill>
                <a:srgbClr val="005024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9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870581"/>
                </a:solidFill>
              </a:rPr>
              <a:t>Example: </a:t>
            </a:r>
            <a:r>
              <a:rPr lang="en-US" b="1" u="sng" dirty="0" smtClean="0">
                <a:solidFill>
                  <a:srgbClr val="870581"/>
                </a:solidFill>
              </a:rPr>
              <a:t>(GATE Question)</a:t>
            </a:r>
            <a:endParaRPr lang="en-IN" b="1" u="sng" dirty="0" smtClean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Consider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0000CC"/>
                </a:solidFill>
              </a:rPr>
              <a:t>POS expression </a:t>
            </a:r>
            <a:r>
              <a:rPr lang="en-US" sz="2800" dirty="0"/>
              <a:t>in terms of </a:t>
            </a:r>
            <a:r>
              <a:rPr lang="en-US" sz="2800" b="1" dirty="0" smtClean="0">
                <a:solidFill>
                  <a:srgbClr val="0000CC"/>
                </a:solidFill>
              </a:rPr>
              <a:t>Maxterm</a:t>
            </a:r>
            <a:r>
              <a:rPr lang="en-IN" b="1" dirty="0">
                <a:solidFill>
                  <a:srgbClr val="0000CC"/>
                </a:solidFill>
              </a:rPr>
              <a:t>	</a:t>
            </a:r>
            <a:r>
              <a:rPr lang="en-IN" dirty="0" smtClean="0"/>
              <a:t>	</a:t>
            </a:r>
            <a:r>
              <a:rPr lang="en-IN" dirty="0"/>
              <a:t> </a:t>
            </a:r>
            <a:endParaRPr lang="en-IN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b="1" dirty="0">
                <a:solidFill>
                  <a:srgbClr val="870581"/>
                </a:solidFill>
              </a:rPr>
              <a:t>F = Π M(1, 3, 5, 7, 9, 11, 12, 13</a:t>
            </a:r>
            <a:r>
              <a:rPr lang="el-GR" b="1" dirty="0" smtClean="0">
                <a:solidFill>
                  <a:srgbClr val="870581"/>
                </a:solidFill>
              </a:rPr>
              <a:t>).</a:t>
            </a:r>
            <a:endParaRPr lang="en-IN" b="1" dirty="0" smtClean="0">
              <a:solidFill>
                <a:srgbClr val="87058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0000CC"/>
                </a:solidFill>
              </a:rPr>
              <a:t>SOP </a:t>
            </a:r>
            <a:r>
              <a:rPr lang="en-US" sz="2400" b="1" dirty="0" smtClean="0">
                <a:solidFill>
                  <a:srgbClr val="0000CC"/>
                </a:solidFill>
              </a:rPr>
              <a:t>expression </a:t>
            </a:r>
            <a:r>
              <a:rPr lang="en-US" sz="2400" dirty="0"/>
              <a:t>is given by</a:t>
            </a:r>
            <a:r>
              <a:rPr lang="en-US" sz="2400" dirty="0" smtClean="0"/>
              <a:t>,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IN" dirty="0" smtClean="0"/>
              <a:t>		</a:t>
            </a:r>
            <a:r>
              <a:rPr lang="en-IN" sz="2400" b="1" dirty="0">
                <a:solidFill>
                  <a:srgbClr val="870581"/>
                </a:solidFill>
              </a:rPr>
              <a:t>F = ∑ m(0, 2, 4, 6, 8, 10, 14, 15)</a:t>
            </a:r>
            <a:endParaRPr lang="en-US" sz="2400" b="1" dirty="0">
              <a:solidFill>
                <a:srgbClr val="870581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Q. How </a:t>
            </a:r>
            <a:r>
              <a:rPr lang="en-US" b="1" dirty="0">
                <a:solidFill>
                  <a:srgbClr val="FF0000"/>
                </a:solidFill>
              </a:rPr>
              <a:t>these literals appear in the expression decides the term</a:t>
            </a:r>
            <a:r>
              <a:rPr lang="en-US" dirty="0"/>
              <a:t>. Here, the literals appear in </a:t>
            </a:r>
            <a:r>
              <a:rPr lang="en-US" b="1" dirty="0">
                <a:solidFill>
                  <a:srgbClr val="0000CC"/>
                </a:solidFill>
              </a:rPr>
              <a:t>product term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0000CC"/>
                </a:solidFill>
              </a:rPr>
              <a:t>product</a:t>
            </a:r>
            <a:r>
              <a:rPr lang="en-US" b="1" dirty="0"/>
              <a:t> </a:t>
            </a:r>
            <a:r>
              <a:rPr lang="en-US" b="1" dirty="0">
                <a:solidFill>
                  <a:srgbClr val="0000CC"/>
                </a:solidFill>
              </a:rPr>
              <a:t>term</a:t>
            </a:r>
            <a:r>
              <a:rPr lang="en-US" b="1" dirty="0"/>
              <a:t> </a:t>
            </a:r>
            <a:r>
              <a:rPr lang="en-US" dirty="0"/>
              <a:t>is defined as </a:t>
            </a:r>
            <a:r>
              <a:rPr lang="en-US" b="1" dirty="0"/>
              <a:t>either a literal or a product(conjunction) of literals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Ex: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9" y="396240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870581"/>
                </a:solidFill>
              </a:rPr>
              <a:t>Example: </a:t>
            </a:r>
            <a:endParaRPr lang="en-IN" b="1" u="sng" dirty="0" smtClean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Consider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0000CC"/>
                </a:solidFill>
              </a:rPr>
              <a:t>Boolean Expression</a:t>
            </a:r>
            <a:r>
              <a:rPr lang="en-IN" sz="2000" dirty="0" smtClean="0"/>
              <a:t>, </a:t>
            </a:r>
            <a:r>
              <a:rPr lang="en-IN" b="1" i="1" dirty="0" smtClean="0">
                <a:solidFill>
                  <a:srgbClr val="FF0000"/>
                </a:solidFill>
              </a:rPr>
              <a:t>F </a:t>
            </a:r>
            <a:r>
              <a:rPr lang="en-IN" b="1" dirty="0">
                <a:solidFill>
                  <a:srgbClr val="FF0000"/>
                </a:solidFill>
              </a:rPr>
              <a:t>= </a:t>
            </a:r>
            <a:r>
              <a:rPr lang="en-IN" b="1" i="1" dirty="0">
                <a:solidFill>
                  <a:srgbClr val="FF0000"/>
                </a:solidFill>
              </a:rPr>
              <a:t>xy </a:t>
            </a:r>
            <a:r>
              <a:rPr lang="en-IN" b="1" dirty="0">
                <a:solidFill>
                  <a:srgbClr val="FF0000"/>
                </a:solidFill>
              </a:rPr>
              <a:t>+ </a:t>
            </a:r>
            <a:r>
              <a:rPr lang="en-IN" b="1" i="1" dirty="0" smtClean="0">
                <a:solidFill>
                  <a:srgbClr val="FF0000"/>
                </a:solidFill>
              </a:rPr>
              <a:t>x’z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First, we derive the truth table of the function</a:t>
            </a:r>
            <a:endParaRPr lang="en-IN" b="1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minterms of the function </a:t>
            </a:r>
            <a:r>
              <a:rPr lang="en-US" dirty="0"/>
              <a:t>are read from the truth table to be </a:t>
            </a:r>
            <a:r>
              <a:rPr lang="en-US" b="1" dirty="0">
                <a:solidFill>
                  <a:srgbClr val="870581"/>
                </a:solidFill>
              </a:rPr>
              <a:t>1, 3, 6, and </a:t>
            </a:r>
            <a:r>
              <a:rPr lang="en-US" b="1" dirty="0" smtClean="0">
                <a:solidFill>
                  <a:srgbClr val="870581"/>
                </a:solidFill>
              </a:rPr>
              <a:t>7.</a:t>
            </a:r>
            <a:r>
              <a:rPr lang="en-US" dirty="0" smtClean="0"/>
              <a:t> The </a:t>
            </a:r>
            <a:r>
              <a:rPr lang="en-US" dirty="0"/>
              <a:t>function expressed as a sum of minterms </a:t>
            </a:r>
            <a:r>
              <a:rPr lang="en-US" dirty="0" smtClean="0"/>
              <a:t>is: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Since there is a </a:t>
            </a:r>
            <a:r>
              <a:rPr lang="en-US" b="1" dirty="0">
                <a:solidFill>
                  <a:srgbClr val="870581"/>
                </a:solidFill>
              </a:rPr>
              <a:t>total of eight minterms </a:t>
            </a:r>
            <a:r>
              <a:rPr lang="en-US" dirty="0"/>
              <a:t>or </a:t>
            </a:r>
            <a:r>
              <a:rPr lang="en-US" b="1" dirty="0" smtClean="0">
                <a:solidFill>
                  <a:srgbClr val="870581"/>
                </a:solidFill>
              </a:rPr>
              <a:t>MaxTerms</a:t>
            </a:r>
            <a:r>
              <a:rPr lang="en-US" dirty="0" smtClean="0"/>
              <a:t> </a:t>
            </a:r>
            <a:r>
              <a:rPr lang="en-US" dirty="0"/>
              <a:t>in a function of three </a:t>
            </a:r>
            <a:r>
              <a:rPr lang="en-US" dirty="0" smtClean="0"/>
              <a:t>variables.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We determine </a:t>
            </a:r>
            <a:r>
              <a:rPr lang="en-US" dirty="0"/>
              <a:t>the missing terms to be 0</a:t>
            </a:r>
            <a:r>
              <a:rPr lang="en-US" b="1" dirty="0">
                <a:solidFill>
                  <a:srgbClr val="870581"/>
                </a:solidFill>
              </a:rPr>
              <a:t>, 2, 4, and 5. </a:t>
            </a:r>
            <a:r>
              <a:rPr lang="en-US" dirty="0"/>
              <a:t>The function expressed as a </a:t>
            </a:r>
            <a:r>
              <a:rPr lang="en-US" b="1" dirty="0">
                <a:solidFill>
                  <a:srgbClr val="FF0000"/>
                </a:solidFill>
              </a:rPr>
              <a:t>product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IN" b="1" dirty="0" smtClean="0">
                <a:solidFill>
                  <a:srgbClr val="FF0000"/>
                </a:solidFill>
              </a:rPr>
              <a:t>MaxTerms </a:t>
            </a:r>
            <a:r>
              <a:rPr lang="en-IN" dirty="0" smtClean="0"/>
              <a:t>is: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9977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77" y="4800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6571"/>
            <a:ext cx="8229600" cy="130629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Contd.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458200" cy="632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870581"/>
                </a:solidFill>
              </a:rPr>
              <a:t>Example: </a:t>
            </a:r>
            <a:endParaRPr lang="en-IN" b="1" u="sng" dirty="0" smtClean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Determine the Standard SOP expression and the equivalent Standard POS Expression: </a:t>
            </a:r>
            <a:endParaRPr lang="en-IN" b="1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2514600"/>
            <a:ext cx="3705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55171"/>
            <a:ext cx="8229600" cy="1306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8" name="Picture 4" descr="https://image.slideserve.com/919332/slide45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8836025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2400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Standard </a:t>
            </a:r>
            <a:r>
              <a:rPr lang="en-US" sz="4000" b="1" dirty="0">
                <a:solidFill>
                  <a:srgbClr val="FF0000"/>
                </a:solidFill>
              </a:rPr>
              <a:t>Forms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22642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Another method of representing </a:t>
            </a:r>
            <a:r>
              <a:rPr lang="en-US" sz="2400" b="1" dirty="0">
                <a:solidFill>
                  <a:srgbClr val="870581"/>
                </a:solidFill>
              </a:rPr>
              <a:t>Boolean outputs </a:t>
            </a:r>
            <a:r>
              <a:rPr lang="en-US" sz="2400" dirty="0"/>
              <a:t>is by using </a:t>
            </a:r>
            <a:r>
              <a:rPr lang="en-US" sz="2400" b="1" dirty="0">
                <a:solidFill>
                  <a:srgbClr val="870581"/>
                </a:solidFill>
              </a:rPr>
              <a:t>standard form.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 smtClean="0"/>
              <a:t>In </a:t>
            </a:r>
            <a:r>
              <a:rPr lang="en-IN" sz="2400" dirty="0"/>
              <a:t>this </a:t>
            </a:r>
            <a:r>
              <a:rPr lang="en-IN" sz="2400" dirty="0" smtClean="0"/>
              <a:t>configuration,</a:t>
            </a:r>
            <a:r>
              <a:rPr lang="en-US" sz="2400" dirty="0" smtClean="0"/>
              <a:t>the </a:t>
            </a:r>
            <a:r>
              <a:rPr lang="en-US" sz="2400" dirty="0"/>
              <a:t>terms that form the </a:t>
            </a:r>
            <a:r>
              <a:rPr lang="en-US" sz="2400" b="1" dirty="0">
                <a:solidFill>
                  <a:srgbClr val="870581"/>
                </a:solidFill>
              </a:rPr>
              <a:t>function may contain one, two, or any number of </a:t>
            </a:r>
            <a:r>
              <a:rPr lang="en-US" sz="2400" b="1" dirty="0" smtClean="0">
                <a:solidFill>
                  <a:srgbClr val="870581"/>
                </a:solidFill>
              </a:rPr>
              <a:t>literals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two types of standard forms: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1.</a:t>
            </a:r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he </a:t>
            </a:r>
            <a:r>
              <a:rPr lang="en-US" sz="2400" b="1" dirty="0">
                <a:solidFill>
                  <a:srgbClr val="0000FF"/>
                </a:solidFill>
              </a:rPr>
              <a:t>sum of products and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2. </a:t>
            </a:r>
            <a:r>
              <a:rPr lang="en-US" sz="2400" b="1" dirty="0" smtClean="0">
                <a:solidFill>
                  <a:srgbClr val="0000FF"/>
                </a:solidFill>
              </a:rPr>
              <a:t>The Product of Sums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Boolean Functions can generally be expressed in the form of Sum of Products(SOP) and Product of Sums(POS)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5024"/>
              </a:solidFill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24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2264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sum of products is a </a:t>
            </a:r>
            <a:r>
              <a:rPr lang="en-US" sz="2400" b="1" dirty="0">
                <a:solidFill>
                  <a:srgbClr val="0000FF"/>
                </a:solidFill>
              </a:rPr>
              <a:t>Boolean expression </a:t>
            </a:r>
            <a:r>
              <a:rPr lang="en-US" sz="2400" dirty="0"/>
              <a:t>containing </a:t>
            </a:r>
            <a:r>
              <a:rPr lang="en-US" sz="2400" b="1" dirty="0">
                <a:solidFill>
                  <a:srgbClr val="870581"/>
                </a:solidFill>
              </a:rPr>
              <a:t>AND terms, called </a:t>
            </a:r>
            <a:r>
              <a:rPr lang="en-US" sz="2400" b="1" dirty="0" smtClean="0">
                <a:solidFill>
                  <a:srgbClr val="870581"/>
                </a:solidFill>
              </a:rPr>
              <a:t>product terms</a:t>
            </a:r>
            <a:r>
              <a:rPr lang="en-US" sz="2400" b="1" dirty="0">
                <a:solidFill>
                  <a:srgbClr val="870581"/>
                </a:solidFill>
              </a:rPr>
              <a:t>, with one or more literals each</a:t>
            </a:r>
            <a:r>
              <a:rPr lang="en-US" sz="2400" dirty="0"/>
              <a:t>. The sum denotes the </a:t>
            </a:r>
            <a:r>
              <a:rPr lang="en-US" sz="2400" b="1" dirty="0" err="1">
                <a:solidFill>
                  <a:srgbClr val="0000FF"/>
                </a:solidFill>
              </a:rPr>
              <a:t>ORing</a:t>
            </a:r>
            <a:r>
              <a:rPr lang="en-US" sz="2400" dirty="0"/>
              <a:t> of these terms.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An example </a:t>
            </a:r>
            <a:r>
              <a:rPr lang="en-US" sz="2400" dirty="0"/>
              <a:t>of a function expressed as a sum of products </a:t>
            </a:r>
            <a:r>
              <a:rPr lang="en-US" sz="2400" dirty="0" smtClean="0"/>
              <a:t>is</a:t>
            </a:r>
            <a:r>
              <a:rPr lang="en-IN" sz="2400" dirty="0"/>
              <a:t> </a:t>
            </a:r>
            <a:r>
              <a:rPr lang="en-IN" sz="2400" dirty="0" smtClean="0"/>
              <a:t>: </a:t>
            </a:r>
            <a:r>
              <a:rPr lang="en-IN" sz="2400" b="1" i="1" dirty="0">
                <a:solidFill>
                  <a:srgbClr val="FF0066"/>
                </a:solidFill>
              </a:rPr>
              <a:t>F</a:t>
            </a:r>
            <a:r>
              <a:rPr lang="en-IN" sz="2400" b="1" dirty="0">
                <a:solidFill>
                  <a:srgbClr val="FF0066"/>
                </a:solidFill>
              </a:rPr>
              <a:t>1 = </a:t>
            </a:r>
            <a:r>
              <a:rPr lang="en-IN" sz="2400" b="1" i="1" dirty="0" smtClean="0">
                <a:solidFill>
                  <a:srgbClr val="FF0066"/>
                </a:solidFill>
              </a:rPr>
              <a:t>y’</a:t>
            </a:r>
            <a:r>
              <a:rPr lang="en-IN" sz="2400" b="1" dirty="0" smtClean="0">
                <a:solidFill>
                  <a:srgbClr val="FF0066"/>
                </a:solidFill>
              </a:rPr>
              <a:t> </a:t>
            </a:r>
            <a:r>
              <a:rPr lang="en-IN" sz="2400" b="1" dirty="0">
                <a:solidFill>
                  <a:srgbClr val="FF0066"/>
                </a:solidFill>
              </a:rPr>
              <a:t>+ </a:t>
            </a:r>
            <a:r>
              <a:rPr lang="en-IN" sz="2400" b="1" i="1" dirty="0">
                <a:solidFill>
                  <a:srgbClr val="FF0066"/>
                </a:solidFill>
              </a:rPr>
              <a:t>xy </a:t>
            </a:r>
            <a:r>
              <a:rPr lang="en-IN" sz="2400" b="1" dirty="0">
                <a:solidFill>
                  <a:srgbClr val="FF0066"/>
                </a:solidFill>
              </a:rPr>
              <a:t>+ </a:t>
            </a:r>
            <a:r>
              <a:rPr lang="en-IN" sz="2400" b="1" i="1" dirty="0" smtClean="0">
                <a:solidFill>
                  <a:srgbClr val="FF0066"/>
                </a:solidFill>
              </a:rPr>
              <a:t>x’yz’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expression has </a:t>
            </a:r>
            <a:r>
              <a:rPr lang="en-US" sz="2400" b="1" dirty="0">
                <a:solidFill>
                  <a:srgbClr val="0000FF"/>
                </a:solidFill>
              </a:rPr>
              <a:t>three product terms</a:t>
            </a:r>
            <a:r>
              <a:rPr lang="en-US" sz="2400" dirty="0"/>
              <a:t>, with one, two, and three literals. Their sum </a:t>
            </a:r>
            <a:r>
              <a:rPr lang="en-US" sz="2400" dirty="0" smtClean="0"/>
              <a:t>is, in </a:t>
            </a:r>
            <a:r>
              <a:rPr lang="en-US" sz="2400" dirty="0"/>
              <a:t>effect, an </a:t>
            </a:r>
            <a:r>
              <a:rPr lang="en-US" sz="2400" b="1" dirty="0">
                <a:solidFill>
                  <a:srgbClr val="870581"/>
                </a:solidFill>
              </a:rPr>
              <a:t>OR operation.</a:t>
            </a:r>
            <a:endParaRPr lang="en-US" sz="2400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12738"/>
            <a:ext cx="8455026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562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70581"/>
                </a:solidFill>
              </a:rPr>
              <a:t>Figure: Sum of Products</a:t>
            </a:r>
            <a:endParaRPr lang="en-IN" sz="2400" b="1" dirty="0">
              <a:solidFill>
                <a:srgbClr val="87058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3581400"/>
            <a:ext cx="342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i="1" dirty="0">
                <a:solidFill>
                  <a:srgbClr val="FF0066"/>
                </a:solidFill>
              </a:rPr>
              <a:t>F</a:t>
            </a:r>
            <a:r>
              <a:rPr lang="en-IN" sz="2800" b="1" dirty="0">
                <a:solidFill>
                  <a:srgbClr val="FF0066"/>
                </a:solidFill>
              </a:rPr>
              <a:t>1 = </a:t>
            </a:r>
            <a:r>
              <a:rPr lang="en-IN" sz="2800" b="1" i="1" dirty="0">
                <a:solidFill>
                  <a:srgbClr val="FF0066"/>
                </a:solidFill>
              </a:rPr>
              <a:t>y’</a:t>
            </a:r>
            <a:r>
              <a:rPr lang="en-IN" sz="2800" b="1" dirty="0">
                <a:solidFill>
                  <a:srgbClr val="FF0066"/>
                </a:solidFill>
              </a:rPr>
              <a:t> + </a:t>
            </a:r>
            <a:r>
              <a:rPr lang="en-IN" sz="2800" b="1" i="1" dirty="0">
                <a:solidFill>
                  <a:srgbClr val="FF0066"/>
                </a:solidFill>
              </a:rPr>
              <a:t>xy </a:t>
            </a:r>
            <a:r>
              <a:rPr lang="en-IN" sz="2800" b="1" dirty="0">
                <a:solidFill>
                  <a:srgbClr val="FF0066"/>
                </a:solidFill>
              </a:rPr>
              <a:t>+ </a:t>
            </a:r>
            <a:r>
              <a:rPr lang="en-IN" sz="2800" b="1" i="1" dirty="0">
                <a:solidFill>
                  <a:srgbClr val="FF0066"/>
                </a:solidFill>
              </a:rPr>
              <a:t>x’yz’</a:t>
            </a:r>
          </a:p>
        </p:txBody>
      </p:sp>
    </p:spTree>
    <p:extLst>
      <p:ext uri="{BB962C8B-B14F-4D97-AF65-F5344CB8AC3E}">
        <p14:creationId xmlns:p14="http://schemas.microsoft.com/office/powerpoint/2010/main" val="14978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" y="312738"/>
            <a:ext cx="8665482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24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2264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870581"/>
                </a:solidFill>
              </a:rPr>
              <a:t>product of sums </a:t>
            </a:r>
            <a:r>
              <a:rPr lang="en-US" sz="2400" dirty="0"/>
              <a:t>is a </a:t>
            </a:r>
            <a:r>
              <a:rPr lang="en-US" sz="2400" b="1" dirty="0">
                <a:solidFill>
                  <a:srgbClr val="870581"/>
                </a:solidFill>
              </a:rPr>
              <a:t>Boolean expression </a:t>
            </a:r>
            <a:r>
              <a:rPr lang="en-US" sz="2400" dirty="0"/>
              <a:t>containing </a:t>
            </a:r>
            <a:r>
              <a:rPr lang="en-US" sz="2400" b="1" dirty="0">
                <a:solidFill>
                  <a:srgbClr val="FF0000"/>
                </a:solidFill>
              </a:rPr>
              <a:t>OR terms, </a:t>
            </a:r>
            <a:r>
              <a:rPr lang="en-US" sz="2400" dirty="0"/>
              <a:t>called </a:t>
            </a:r>
            <a:r>
              <a:rPr lang="en-US" sz="2400" b="1" dirty="0">
                <a:solidFill>
                  <a:srgbClr val="FF0000"/>
                </a:solidFill>
              </a:rPr>
              <a:t>sum </a:t>
            </a:r>
            <a:r>
              <a:rPr lang="en-US" sz="2400" b="1" dirty="0" smtClean="0">
                <a:solidFill>
                  <a:srgbClr val="FF0000"/>
                </a:solidFill>
              </a:rPr>
              <a:t>terms</a:t>
            </a:r>
            <a:r>
              <a:rPr lang="en-US" sz="2400" dirty="0" smtClean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Each </a:t>
            </a:r>
            <a:r>
              <a:rPr lang="en-US" sz="2400" dirty="0"/>
              <a:t>term may have any </a:t>
            </a:r>
            <a:r>
              <a:rPr lang="en-US" sz="2400" b="1" dirty="0"/>
              <a:t>number of literals. </a:t>
            </a:r>
            <a:r>
              <a:rPr lang="en-US" sz="2400" dirty="0"/>
              <a:t>The product denotes the </a:t>
            </a:r>
            <a:r>
              <a:rPr lang="en-US" sz="2400" b="1" dirty="0" err="1">
                <a:solidFill>
                  <a:srgbClr val="FF0000"/>
                </a:solidFill>
              </a:rPr>
              <a:t>ANDing</a:t>
            </a:r>
            <a:r>
              <a:rPr lang="en-US" sz="2400" dirty="0"/>
              <a:t> of </a:t>
            </a:r>
            <a:r>
              <a:rPr lang="en-US" sz="2400" dirty="0" smtClean="0"/>
              <a:t>these terms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An </a:t>
            </a:r>
            <a:r>
              <a:rPr lang="en-US" sz="2400" b="1" dirty="0">
                <a:solidFill>
                  <a:srgbClr val="0000FF"/>
                </a:solidFill>
              </a:rPr>
              <a:t>example</a:t>
            </a:r>
            <a:r>
              <a:rPr lang="en-US" sz="2400" dirty="0"/>
              <a:t> of a function expressed as a product of </a:t>
            </a:r>
            <a:r>
              <a:rPr lang="en-US" sz="2400" dirty="0" smtClean="0"/>
              <a:t>sums : </a:t>
            </a:r>
            <a:r>
              <a:rPr lang="en-IN" sz="2800" b="1" i="1" dirty="0">
                <a:solidFill>
                  <a:srgbClr val="FF0066"/>
                </a:solidFill>
              </a:rPr>
              <a:t>F2 = x(y’+ z)(x’ + y + z</a:t>
            </a:r>
            <a:r>
              <a:rPr lang="en-IN" sz="2800" b="1" i="1" dirty="0" smtClean="0">
                <a:solidFill>
                  <a:srgbClr val="FF0066"/>
                </a:solidFill>
              </a:rPr>
              <a:t>’)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This expression has </a:t>
            </a:r>
            <a:r>
              <a:rPr lang="en-US" sz="2400" b="1" dirty="0">
                <a:solidFill>
                  <a:srgbClr val="0000FF"/>
                </a:solidFill>
              </a:rPr>
              <a:t>three sum terms</a:t>
            </a:r>
            <a:r>
              <a:rPr lang="en-US" sz="2400" dirty="0"/>
              <a:t>, with one, two, and three literals. The product is an </a:t>
            </a:r>
            <a:r>
              <a:rPr lang="en-IN" sz="2400" b="1" dirty="0">
                <a:solidFill>
                  <a:srgbClr val="FF0066"/>
                </a:solidFill>
              </a:rPr>
              <a:t>AND operation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Similarly, a </a:t>
            </a:r>
            <a:r>
              <a:rPr lang="en-US" b="1" dirty="0">
                <a:solidFill>
                  <a:srgbClr val="0000CC"/>
                </a:solidFill>
              </a:rPr>
              <a:t>sum term is </a:t>
            </a:r>
            <a:r>
              <a:rPr lang="en-US" dirty="0"/>
              <a:t>defined as either a </a:t>
            </a:r>
            <a:r>
              <a:rPr lang="en-US" b="1" dirty="0"/>
              <a:t>literal or a sum(disjunction) of literals. </a:t>
            </a:r>
            <a:endParaRPr lang="en-US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Ex: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In </a:t>
            </a:r>
            <a:r>
              <a:rPr lang="en-US" b="1" dirty="0">
                <a:solidFill>
                  <a:srgbClr val="0000FF"/>
                </a:solidFill>
              </a:rPr>
              <a:t>Boolean Algebra</a:t>
            </a:r>
            <a:r>
              <a:rPr lang="en-US" dirty="0"/>
              <a:t>, The </a:t>
            </a:r>
            <a:r>
              <a:rPr lang="en-US" b="1" dirty="0"/>
              <a:t>Function, F can be expressed in </a:t>
            </a:r>
            <a:r>
              <a:rPr lang="en-US" b="1" dirty="0">
                <a:solidFill>
                  <a:srgbClr val="FF0000"/>
                </a:solidFill>
              </a:rPr>
              <a:t>Two </a:t>
            </a:r>
            <a:r>
              <a:rPr lang="en-US" b="1" dirty="0" smtClean="0">
                <a:solidFill>
                  <a:srgbClr val="FF0000"/>
                </a:solidFill>
              </a:rPr>
              <a:t>Ways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870581"/>
                </a:solidFill>
              </a:rPr>
              <a:t>1. </a:t>
            </a:r>
            <a:r>
              <a:rPr lang="en-US" sz="2400" b="1" dirty="0" smtClean="0">
                <a:solidFill>
                  <a:srgbClr val="870581"/>
                </a:solidFill>
              </a:rPr>
              <a:t>Sum of Product Form ( SOP Form)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870581"/>
                </a:solidFill>
              </a:rPr>
              <a:t>2. Product of Sum Form ( POS Form)</a:t>
            </a:r>
            <a:endParaRPr lang="en-US" sz="2400" b="1" dirty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87058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714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86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2357" y="3429000"/>
            <a:ext cx="350429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i="1" dirty="0">
                <a:solidFill>
                  <a:srgbClr val="FF0066"/>
                </a:solidFill>
              </a:rPr>
              <a:t>F2 = x(y’+ z)(x’ + y + z’)</a:t>
            </a:r>
          </a:p>
        </p:txBody>
      </p:sp>
    </p:spTree>
    <p:extLst>
      <p:ext uri="{BB962C8B-B14F-4D97-AF65-F5344CB8AC3E}">
        <p14:creationId xmlns:p14="http://schemas.microsoft.com/office/powerpoint/2010/main" val="1370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174852"/>
            <a:ext cx="8455024" cy="63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8" y="609600"/>
            <a:ext cx="836068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458" name="Picture 2" descr="30 Best Ways to Say Thank You for Your Response | FutureofWork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Sum of Product (SOP) Form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838200"/>
            <a:ext cx="8302625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Sum </a:t>
            </a:r>
            <a:r>
              <a:rPr lang="en-US" dirty="0"/>
              <a:t>of Product form is a </a:t>
            </a:r>
            <a:r>
              <a:rPr lang="en-US" b="1" dirty="0">
                <a:solidFill>
                  <a:srgbClr val="0000FF"/>
                </a:solidFill>
              </a:rPr>
              <a:t>group of product(AND) terms </a:t>
            </a:r>
            <a:r>
              <a:rPr lang="en-US" dirty="0"/>
              <a:t>that are </a:t>
            </a:r>
            <a:r>
              <a:rPr lang="en-US" b="1" dirty="0">
                <a:solidFill>
                  <a:srgbClr val="870581"/>
                </a:solidFill>
              </a:rPr>
              <a:t>summed(</a:t>
            </a:r>
            <a:r>
              <a:rPr lang="en-US" b="1" dirty="0" err="1">
                <a:solidFill>
                  <a:srgbClr val="870581"/>
                </a:solidFill>
              </a:rPr>
              <a:t>ORed</a:t>
            </a:r>
            <a:r>
              <a:rPr lang="en-US" b="1" dirty="0">
                <a:solidFill>
                  <a:srgbClr val="870581"/>
                </a:solidFill>
              </a:rPr>
              <a:t>) together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Here</a:t>
            </a:r>
            <a:r>
              <a:rPr lang="en-US" dirty="0"/>
              <a:t>, the product and sum are not mathematical operations but are </a:t>
            </a:r>
            <a:r>
              <a:rPr lang="en-US" b="1" dirty="0">
                <a:solidFill>
                  <a:srgbClr val="0000FF"/>
                </a:solidFill>
              </a:rPr>
              <a:t>binary operations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i.e</a:t>
            </a:r>
            <a:r>
              <a:rPr lang="en-US" dirty="0" smtClean="0"/>
              <a:t>, The </a:t>
            </a:r>
            <a:r>
              <a:rPr lang="en-US" dirty="0"/>
              <a:t>SOP expression may consists of </a:t>
            </a:r>
            <a:r>
              <a:rPr lang="en-US" b="1" dirty="0">
                <a:solidFill>
                  <a:srgbClr val="FF0066"/>
                </a:solidFill>
              </a:rPr>
              <a:t>two or more product(AND) terms, all of which are </a:t>
            </a:r>
            <a:r>
              <a:rPr lang="en-US" b="1" dirty="0" err="1">
                <a:solidFill>
                  <a:srgbClr val="FF0066"/>
                </a:solidFill>
              </a:rPr>
              <a:t>ORed</a:t>
            </a:r>
            <a:r>
              <a:rPr lang="en-US" b="1" dirty="0">
                <a:solidFill>
                  <a:srgbClr val="FF0066"/>
                </a:solidFill>
              </a:rPr>
              <a:t> together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AutoShape 2" descr="Sum of Product(SOP) fo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5257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Now consider </a:t>
            </a:r>
            <a:r>
              <a:rPr lang="en-US" b="1" dirty="0">
                <a:solidFill>
                  <a:srgbClr val="FF0066"/>
                </a:solidFill>
              </a:rPr>
              <a:t>two binary variables </a:t>
            </a:r>
            <a:r>
              <a:rPr lang="en-US" b="1" dirty="0">
                <a:solidFill>
                  <a:srgbClr val="0000FF"/>
                </a:solidFill>
              </a:rPr>
              <a:t>x and y </a:t>
            </a:r>
            <a:r>
              <a:rPr lang="en-US" dirty="0"/>
              <a:t>combined with an </a:t>
            </a:r>
            <a:r>
              <a:rPr lang="en-US" b="1" dirty="0">
                <a:solidFill>
                  <a:srgbClr val="7030A0"/>
                </a:solidFill>
              </a:rPr>
              <a:t>AND operation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Since </a:t>
            </a:r>
            <a:r>
              <a:rPr lang="en-US" dirty="0" smtClean="0"/>
              <a:t>each variable </a:t>
            </a:r>
            <a:r>
              <a:rPr lang="en-US" dirty="0"/>
              <a:t>may appear in either form, there are </a:t>
            </a:r>
            <a:r>
              <a:rPr lang="en-US" b="1" dirty="0"/>
              <a:t>four possible combinations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7030A0"/>
                </a:solidFill>
              </a:rPr>
              <a:t>x’y’, x’y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xy’, and xy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Each </a:t>
            </a:r>
            <a:r>
              <a:rPr lang="en-US" dirty="0"/>
              <a:t>of these </a:t>
            </a:r>
            <a:r>
              <a:rPr lang="en-US" b="1" dirty="0">
                <a:solidFill>
                  <a:srgbClr val="FF0066"/>
                </a:solidFill>
              </a:rPr>
              <a:t>four AND terms </a:t>
            </a:r>
            <a:r>
              <a:rPr lang="en-US" dirty="0"/>
              <a:t>is called a </a:t>
            </a:r>
            <a:r>
              <a:rPr lang="en-US" b="1" u="sng" dirty="0" smtClean="0">
                <a:solidFill>
                  <a:srgbClr val="0000CC"/>
                </a:solidFill>
              </a:rPr>
              <a:t>minterm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or a Standard Product.</a:t>
            </a:r>
          </a:p>
          <a:p>
            <a:pPr algn="just">
              <a:lnSpc>
                <a:spcPct val="150000"/>
              </a:lnSpc>
            </a:pPr>
            <a:r>
              <a:rPr lang="en-IN" dirty="0"/>
              <a:t>In a </a:t>
            </a:r>
            <a:r>
              <a:rPr lang="en-US" dirty="0"/>
              <a:t>similar manner, </a:t>
            </a:r>
            <a:r>
              <a:rPr lang="en-US" b="1" dirty="0">
                <a:solidFill>
                  <a:srgbClr val="0000CC"/>
                </a:solidFill>
              </a:rPr>
              <a:t>n variables </a:t>
            </a:r>
            <a:r>
              <a:rPr lang="en-US" dirty="0"/>
              <a:t>can be combined to form </a:t>
            </a:r>
            <a:r>
              <a:rPr lang="en-US" b="1" dirty="0" smtClean="0">
                <a:solidFill>
                  <a:srgbClr val="0000CC"/>
                </a:solidFill>
              </a:rPr>
              <a:t>2</a:t>
            </a:r>
            <a:r>
              <a:rPr lang="en-US" b="1" baseline="30000" dirty="0" smtClean="0">
                <a:solidFill>
                  <a:srgbClr val="0000CC"/>
                </a:solidFill>
              </a:rPr>
              <a:t>n</a:t>
            </a:r>
            <a:r>
              <a:rPr lang="en-IN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Minterms.</a:t>
            </a: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8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Minterm Representation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CC"/>
                </a:solidFill>
              </a:rPr>
              <a:t>Minterms </a:t>
            </a:r>
            <a:r>
              <a:rPr lang="en-US" dirty="0"/>
              <a:t>are the </a:t>
            </a:r>
            <a:r>
              <a:rPr lang="en-US" b="1" dirty="0">
                <a:solidFill>
                  <a:srgbClr val="7030A0"/>
                </a:solidFill>
              </a:rPr>
              <a:t>short hand notations </a:t>
            </a:r>
            <a:r>
              <a:rPr lang="en-US" dirty="0"/>
              <a:t>used to express the </a:t>
            </a:r>
            <a:r>
              <a:rPr lang="en-US" b="1" dirty="0">
                <a:solidFill>
                  <a:srgbClr val="FF0066"/>
                </a:solidFill>
              </a:rPr>
              <a:t>product terms in SOP form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That </a:t>
            </a:r>
            <a:r>
              <a:rPr lang="en-US" dirty="0"/>
              <a:t>is, </a:t>
            </a:r>
            <a:r>
              <a:rPr lang="en-US" b="1" dirty="0">
                <a:solidFill>
                  <a:srgbClr val="870581"/>
                </a:solidFill>
              </a:rPr>
              <a:t>each individual term in SOP form </a:t>
            </a:r>
            <a:r>
              <a:rPr lang="en-US" dirty="0"/>
              <a:t>is called </a:t>
            </a:r>
            <a:r>
              <a:rPr lang="en-US" b="1" dirty="0">
                <a:solidFill>
                  <a:srgbClr val="FF0000"/>
                </a:solidFill>
              </a:rPr>
              <a:t>minterm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For </a:t>
            </a:r>
            <a:r>
              <a:rPr lang="en-US" dirty="0"/>
              <a:t>a Boolean function having </a:t>
            </a:r>
            <a:r>
              <a:rPr lang="en-US" b="1" dirty="0">
                <a:solidFill>
                  <a:srgbClr val="FF0000"/>
                </a:solidFill>
              </a:rPr>
              <a:t>n variables</a:t>
            </a:r>
            <a:r>
              <a:rPr lang="en-US" dirty="0"/>
              <a:t>, there will be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en-US" b="1" baseline="30000" dirty="0">
                <a:solidFill>
                  <a:srgbClr val="0000CC"/>
                </a:solidFill>
              </a:rPr>
              <a:t>n</a:t>
            </a:r>
            <a:r>
              <a:rPr lang="en-IN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Minterms.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u="sng" dirty="0">
                <a:solidFill>
                  <a:srgbClr val="990000"/>
                </a:solidFill>
              </a:rPr>
              <a:t>For example</a:t>
            </a:r>
            <a:r>
              <a:rPr lang="en-US" dirty="0"/>
              <a:t>, a Boolean function with </a:t>
            </a:r>
            <a:r>
              <a:rPr lang="en-US" b="1" dirty="0">
                <a:solidFill>
                  <a:srgbClr val="FF0066"/>
                </a:solidFill>
              </a:rPr>
              <a:t>3 variables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870581"/>
                </a:solidFill>
              </a:rPr>
              <a:t>2</a:t>
            </a:r>
            <a:r>
              <a:rPr lang="en-US" b="1" baseline="30000" dirty="0">
                <a:solidFill>
                  <a:srgbClr val="870581"/>
                </a:solidFill>
              </a:rPr>
              <a:t>3</a:t>
            </a:r>
            <a:r>
              <a:rPr lang="en-US" b="1" dirty="0">
                <a:solidFill>
                  <a:srgbClr val="870581"/>
                </a:solidFill>
              </a:rPr>
              <a:t> = 8 </a:t>
            </a:r>
            <a:r>
              <a:rPr lang="en-US" b="1" dirty="0" smtClean="0">
                <a:solidFill>
                  <a:srgbClr val="870581"/>
                </a:solidFill>
              </a:rPr>
              <a:t>Minterms </a:t>
            </a:r>
            <a:r>
              <a:rPr lang="en-US" dirty="0"/>
              <a:t>and a Boolean </a:t>
            </a:r>
            <a:r>
              <a:rPr lang="en-US" dirty="0" smtClean="0"/>
              <a:t>Function </a:t>
            </a:r>
            <a:r>
              <a:rPr lang="en-US" dirty="0"/>
              <a:t>with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FF0066"/>
                </a:solidFill>
              </a:rPr>
              <a:t>4 </a:t>
            </a:r>
            <a:r>
              <a:rPr lang="en-US" b="1" dirty="0">
                <a:solidFill>
                  <a:srgbClr val="FF0066"/>
                </a:solidFill>
              </a:rPr>
              <a:t>variables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870581"/>
                </a:solidFill>
              </a:rPr>
              <a:t>2</a:t>
            </a:r>
            <a:r>
              <a:rPr lang="en-US" b="1" baseline="30000" dirty="0">
                <a:solidFill>
                  <a:srgbClr val="870581"/>
                </a:solidFill>
              </a:rPr>
              <a:t>4</a:t>
            </a:r>
            <a:r>
              <a:rPr lang="en-US" b="1" dirty="0">
                <a:solidFill>
                  <a:srgbClr val="870581"/>
                </a:solidFill>
              </a:rPr>
              <a:t> = 16 </a:t>
            </a:r>
            <a:r>
              <a:rPr lang="en-US" b="1" dirty="0" smtClean="0">
                <a:solidFill>
                  <a:srgbClr val="870581"/>
                </a:solidFill>
              </a:rPr>
              <a:t>Minterms.</a:t>
            </a: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0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2109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following table shows the </a:t>
            </a:r>
            <a:r>
              <a:rPr lang="en-US" b="1" dirty="0" smtClean="0">
                <a:solidFill>
                  <a:srgbClr val="870581"/>
                </a:solidFill>
              </a:rPr>
              <a:t>Minterms </a:t>
            </a:r>
            <a:r>
              <a:rPr lang="en-US" b="1" dirty="0">
                <a:solidFill>
                  <a:srgbClr val="870581"/>
                </a:solidFill>
              </a:rPr>
              <a:t>for 3 variable </a:t>
            </a:r>
            <a:r>
              <a:rPr lang="en-US" b="1" dirty="0"/>
              <a:t>Boolean function</a:t>
            </a:r>
            <a:r>
              <a:rPr lang="en-US" b="1" dirty="0" smtClean="0"/>
              <a:t>.</a:t>
            </a:r>
          </a:p>
        </p:txBody>
      </p:sp>
      <p:sp>
        <p:nvSpPr>
          <p:cNvPr id="3" name="AutoShape 2" descr="sum te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8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27977</TotalTime>
  <Words>1842</Words>
  <Application>Microsoft Office PowerPoint</Application>
  <PresentationFormat>On-screen Show (4:3)</PresentationFormat>
  <Paragraphs>282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Oriel</vt:lpstr>
      <vt:lpstr> UNIT-II Canonical  &amp;  Standard Form</vt:lpstr>
      <vt:lpstr>Canonical and Standard Form</vt:lpstr>
      <vt:lpstr>Minterms and Maxterms</vt:lpstr>
      <vt:lpstr>Contd..</vt:lpstr>
      <vt:lpstr>Contd..</vt:lpstr>
      <vt:lpstr>Sum of Product (SOP) Form</vt:lpstr>
      <vt:lpstr>Contd..</vt:lpstr>
      <vt:lpstr>Minterm Representation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Product of Sum (POS) Form</vt:lpstr>
      <vt:lpstr>Contd..</vt:lpstr>
      <vt:lpstr>Maxterm Representation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Difference b/w Sum of Products and Product of Sums</vt:lpstr>
      <vt:lpstr>Conversion between canonical forms</vt:lpstr>
      <vt:lpstr>Truth Table</vt:lpstr>
      <vt:lpstr>Contd..</vt:lpstr>
      <vt:lpstr>Contd..</vt:lpstr>
      <vt:lpstr>Contd..</vt:lpstr>
      <vt:lpstr>Contd..</vt:lpstr>
      <vt:lpstr>Contd..</vt:lpstr>
      <vt:lpstr>Contd..</vt:lpstr>
      <vt:lpstr>Example</vt:lpstr>
      <vt:lpstr>Standard Forms</vt:lpstr>
      <vt:lpstr>Contd..</vt:lpstr>
      <vt:lpstr>PowerPoint Presentation</vt:lpstr>
      <vt:lpstr>PowerPoint Presentation</vt:lpstr>
      <vt:lpstr>PowerPoint Presentation</vt:lpstr>
      <vt:lpstr>Contd..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Lalitha</cp:lastModifiedBy>
  <cp:revision>2095</cp:revision>
  <dcterms:created xsi:type="dcterms:W3CDTF">2013-11-07T06:07:38Z</dcterms:created>
  <dcterms:modified xsi:type="dcterms:W3CDTF">2021-11-21T17:38:36Z</dcterms:modified>
</cp:coreProperties>
</file>