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1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7" r:id="rId3"/>
    <p:sldId id="371" r:id="rId4"/>
    <p:sldId id="372" r:id="rId5"/>
    <p:sldId id="373" r:id="rId6"/>
    <p:sldId id="374" r:id="rId7"/>
    <p:sldId id="376" r:id="rId8"/>
    <p:sldId id="398" r:id="rId9"/>
    <p:sldId id="377" r:id="rId10"/>
    <p:sldId id="399" r:id="rId11"/>
    <p:sldId id="379" r:id="rId12"/>
    <p:sldId id="400" r:id="rId13"/>
    <p:sldId id="380" r:id="rId14"/>
    <p:sldId id="381" r:id="rId15"/>
    <p:sldId id="401" r:id="rId16"/>
    <p:sldId id="384" r:id="rId17"/>
    <p:sldId id="388" r:id="rId18"/>
    <p:sldId id="382" r:id="rId19"/>
    <p:sldId id="383" r:id="rId20"/>
    <p:sldId id="389" r:id="rId21"/>
    <p:sldId id="385" r:id="rId22"/>
    <p:sldId id="386" r:id="rId23"/>
    <p:sldId id="396" r:id="rId24"/>
    <p:sldId id="387" r:id="rId25"/>
    <p:sldId id="397" r:id="rId26"/>
    <p:sldId id="391" r:id="rId27"/>
    <p:sldId id="393" r:id="rId28"/>
    <p:sldId id="392" r:id="rId29"/>
    <p:sldId id="394" r:id="rId30"/>
    <p:sldId id="395" r:id="rId31"/>
    <p:sldId id="40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870581"/>
    <a:srgbClr val="C40C41"/>
    <a:srgbClr val="990000"/>
    <a:srgbClr val="0000CC"/>
    <a:srgbClr val="005024"/>
    <a:srgbClr val="BBF76B"/>
    <a:srgbClr val="716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50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43000"/>
            <a:ext cx="8062686" cy="2057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005024"/>
                </a:solidFill>
                <a:latin typeface="Book Antiqua" pitchFamily="18" charset="0"/>
                <a:ea typeface="+mn-ea"/>
                <a:cs typeface="Arial" pitchFamily="34" charset="0"/>
              </a:rPr>
              <a:t>(</a:t>
            </a:r>
            <a:r>
              <a:rPr lang="en-US" sz="6000" dirty="0" smtClean="0">
                <a:solidFill>
                  <a:srgbClr val="870581"/>
                </a:solidFill>
                <a:latin typeface="Book Antiqua" pitchFamily="18" charset="0"/>
                <a:ea typeface="+mn-ea"/>
                <a:cs typeface="Arial" pitchFamily="34" charset="0"/>
              </a:rPr>
              <a:t>Boolean Algebra</a:t>
            </a:r>
            <a:r>
              <a:rPr lang="en-US" sz="6000" dirty="0" smtClean="0">
                <a:solidFill>
                  <a:srgbClr val="005024"/>
                </a:solidFill>
                <a:latin typeface="Book Antiqua" pitchFamily="18" charset="0"/>
                <a:ea typeface="+mn-ea"/>
                <a:cs typeface="Arial" pitchFamily="34" charset="0"/>
              </a:rPr>
              <a:t>)</a:t>
            </a:r>
            <a:endParaRPr lang="en-US" sz="7200" dirty="0">
              <a:solidFill>
                <a:srgbClr val="005024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08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aws and Rules of Boolean alge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7010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63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269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3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1"/>
            <a:ext cx="792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Laws and Rules of Boolean alge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1"/>
            <a:ext cx="838200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52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38201"/>
            <a:ext cx="8839200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3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1746" name="Picture 2" descr="Laws and Rules of Boolean alge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86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Laws and Rules of Boolean alge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57" y="3962400"/>
            <a:ext cx="689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762000"/>
            <a:ext cx="8839200" cy="594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74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3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Associative Law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0"/>
            <a:ext cx="2990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5371"/>
            <a:ext cx="81057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0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4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903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905000"/>
          </a:xfrm>
        </p:spPr>
        <p:txBody>
          <a:bodyPr>
            <a:noAutofit/>
          </a:bodyPr>
          <a:lstStyle/>
          <a:p>
            <a:pPr algn="ctr"/>
            <a:r>
              <a:rPr lang="en-IN" sz="4400" b="1" dirty="0" smtClean="0">
                <a:solidFill>
                  <a:srgbClr val="0000CC"/>
                </a:solidFill>
                <a:latin typeface="Berlin Sans FB Demi" panose="020E0802020502020306" pitchFamily="34" charset="0"/>
                <a:ea typeface="+mn-ea"/>
                <a:cs typeface="Arial" pitchFamily="34" charset="0"/>
              </a:rPr>
              <a:t>Introduction </a:t>
            </a:r>
            <a:br>
              <a:rPr lang="en-IN" sz="4400" b="1" dirty="0" smtClean="0">
                <a:solidFill>
                  <a:srgbClr val="0000CC"/>
                </a:solidFill>
                <a:latin typeface="Berlin Sans FB Demi" panose="020E0802020502020306" pitchFamily="34" charset="0"/>
                <a:ea typeface="+mn-ea"/>
                <a:cs typeface="Arial" pitchFamily="34" charset="0"/>
              </a:rPr>
            </a:br>
            <a:r>
              <a:rPr lang="en-IN" sz="4400" b="1" dirty="0" smtClean="0">
                <a:solidFill>
                  <a:srgbClr val="0000CC"/>
                </a:solidFill>
                <a:latin typeface="Berlin Sans FB Demi" panose="020E0802020502020306" pitchFamily="34" charset="0"/>
                <a:ea typeface="+mn-ea"/>
                <a:cs typeface="Arial" pitchFamily="34" charset="0"/>
              </a:rPr>
              <a:t>to </a:t>
            </a:r>
            <a:br>
              <a:rPr lang="en-IN" sz="4400" b="1" dirty="0" smtClean="0">
                <a:solidFill>
                  <a:srgbClr val="0000CC"/>
                </a:solidFill>
                <a:latin typeface="Berlin Sans FB Demi" panose="020E0802020502020306" pitchFamily="34" charset="0"/>
                <a:ea typeface="+mn-ea"/>
                <a:cs typeface="Arial" pitchFamily="34" charset="0"/>
              </a:rPr>
            </a:br>
            <a:r>
              <a:rPr lang="en-IN" sz="4400" b="1" dirty="0" smtClean="0">
                <a:solidFill>
                  <a:srgbClr val="0000CC"/>
                </a:solidFill>
                <a:latin typeface="Berlin Sans FB Demi" panose="020E0802020502020306" pitchFamily="34" charset="0"/>
                <a:ea typeface="+mn-ea"/>
                <a:cs typeface="Arial" pitchFamily="34" charset="0"/>
              </a:rPr>
              <a:t>Boolean Algebra</a:t>
            </a:r>
            <a:endParaRPr lang="en-US" sz="4400" b="1" dirty="0">
              <a:solidFill>
                <a:srgbClr val="0000CC"/>
              </a:solidFill>
              <a:latin typeface="Berlin Sans FB Demi" panose="020E0802020502020306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2590800"/>
            <a:ext cx="8382000" cy="40386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Boolean Algebra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Laws in Boolean Algebra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8656"/>
            <a:ext cx="8458200" cy="54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63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Distributive Law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16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7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2114"/>
            <a:ext cx="7239000" cy="427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570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592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Absorption Law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55332"/>
            <a:ext cx="1905000" cy="107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162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1905000" cy="107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8789"/>
            <a:ext cx="8305800" cy="36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7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De Morgan’s  Law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028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829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De Morgan’s  Law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028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2209800"/>
            <a:ext cx="7591425" cy="31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123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457"/>
            <a:ext cx="3200400" cy="4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371600"/>
            <a:ext cx="792480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05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69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Boolean Algebra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7448"/>
            <a:ext cx="8610600" cy="57881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The Boolean algebra is mainly used for </a:t>
            </a:r>
            <a:r>
              <a:rPr lang="en-US" sz="2200" b="1" dirty="0">
                <a:solidFill>
                  <a:srgbClr val="0000FF"/>
                </a:solidFill>
              </a:rPr>
              <a:t>simplifying and analyzing the complex Boolean expression</a:t>
            </a:r>
            <a:r>
              <a:rPr lang="en-US" sz="2200" dirty="0"/>
              <a:t>. It is also known as </a:t>
            </a:r>
            <a:r>
              <a:rPr lang="en-US" sz="2200" b="1" dirty="0">
                <a:solidFill>
                  <a:srgbClr val="FF0000"/>
                </a:solidFill>
              </a:rPr>
              <a:t>Binary A</a:t>
            </a:r>
            <a:r>
              <a:rPr lang="en-US" sz="2200" b="1" dirty="0" smtClean="0">
                <a:solidFill>
                  <a:srgbClr val="FF0000"/>
                </a:solidFill>
              </a:rPr>
              <a:t>lgebra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870581"/>
                </a:solidFill>
              </a:rPr>
              <a:t>In Boolean Algebra , there are no fractions, decimals, -</a:t>
            </a:r>
            <a:r>
              <a:rPr lang="en-US" sz="2200" b="1" dirty="0" err="1">
                <a:solidFill>
                  <a:srgbClr val="870581"/>
                </a:solidFill>
              </a:rPr>
              <a:t>ve</a:t>
            </a:r>
            <a:r>
              <a:rPr lang="en-US" sz="2200" b="1" dirty="0">
                <a:solidFill>
                  <a:srgbClr val="870581"/>
                </a:solidFill>
              </a:rPr>
              <a:t> no’s,  square roots, etc.</a:t>
            </a:r>
            <a:endParaRPr lang="en-US" sz="22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/>
              <a:t>Because it deals with </a:t>
            </a:r>
            <a:r>
              <a:rPr lang="en-US" sz="2200" b="1" dirty="0" smtClean="0">
                <a:solidFill>
                  <a:srgbClr val="FF0000"/>
                </a:solidFill>
              </a:rPr>
              <a:t>Binary variables(</a:t>
            </a:r>
            <a:r>
              <a:rPr lang="en-US" sz="2200" b="1" dirty="0" err="1" smtClean="0">
                <a:solidFill>
                  <a:srgbClr val="FF0000"/>
                </a:solidFill>
              </a:rPr>
              <a:t>i.e</a:t>
            </a:r>
            <a:r>
              <a:rPr lang="en-US" sz="2200" b="1" dirty="0" smtClean="0">
                <a:solidFill>
                  <a:srgbClr val="FF0000"/>
                </a:solidFill>
              </a:rPr>
              <a:t>, 0 and 1)  and logical operations.</a:t>
            </a:r>
            <a:r>
              <a:rPr lang="en-US" sz="2200" dirty="0" smtClean="0"/>
              <a:t> Here the three basic </a:t>
            </a:r>
            <a:r>
              <a:rPr lang="en-US" sz="2200" b="1" dirty="0" smtClean="0">
                <a:solidFill>
                  <a:srgbClr val="870581"/>
                </a:solidFill>
              </a:rPr>
              <a:t>Logic operators are  AND, OR, NOT(complement).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870581"/>
                </a:solidFill>
              </a:rPr>
              <a:t> </a:t>
            </a:r>
            <a:r>
              <a:rPr lang="en-US" sz="2200" b="1" dirty="0" smtClean="0">
                <a:solidFill>
                  <a:srgbClr val="FF0000"/>
                </a:solidFill>
              </a:rPr>
              <a:t>George </a:t>
            </a:r>
            <a:r>
              <a:rPr lang="en-US" sz="2200" b="1" dirty="0">
                <a:solidFill>
                  <a:srgbClr val="FF0000"/>
                </a:solidFill>
              </a:rPr>
              <a:t>Boole</a:t>
            </a:r>
            <a:r>
              <a:rPr lang="en-US" sz="2200" dirty="0"/>
              <a:t> developed the binary algebra in </a:t>
            </a:r>
            <a:r>
              <a:rPr lang="en-US" sz="2200" b="1" dirty="0">
                <a:solidFill>
                  <a:srgbClr val="FF0000"/>
                </a:solidFill>
              </a:rPr>
              <a:t>1854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200" dirty="0"/>
          </a:p>
          <a:p>
            <a:pPr algn="just">
              <a:lnSpc>
                <a:spcPct val="150000"/>
              </a:lnSpc>
            </a:pPr>
            <a:endParaRPr lang="en-IN" b="1" dirty="0"/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4400"/>
            <a:ext cx="1343025" cy="127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0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"/>
            <a:ext cx="41148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495800"/>
            <a:ext cx="3810000" cy="129235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NAND Gate is equivalent to inversion version followed by OR Gate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4" y="830199"/>
            <a:ext cx="3629025" cy="34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011056" y="4495800"/>
            <a:ext cx="3810000" cy="129235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NOR Gate is equivalent to inversion version followed by AND Gate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6867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3794" name="Picture 2" descr="Thank you makes a difference in the hiring process - Steps Today Changes  Tomo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0959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30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Laws in Boolean Algebra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7448"/>
            <a:ext cx="8610600" cy="57881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/>
              <a:t>Boolean Algebra</a:t>
            </a:r>
            <a:r>
              <a:rPr lang="en-US" dirty="0"/>
              <a:t> is the mathematics we use to </a:t>
            </a:r>
            <a:r>
              <a:rPr lang="en-US" b="1" dirty="0" smtClean="0">
                <a:solidFill>
                  <a:srgbClr val="870581"/>
                </a:solidFill>
              </a:rPr>
              <a:t>analyze </a:t>
            </a:r>
            <a:r>
              <a:rPr lang="en-US" b="1" dirty="0">
                <a:solidFill>
                  <a:srgbClr val="870581"/>
                </a:solidFill>
              </a:rPr>
              <a:t>digital gates and circuits.</a:t>
            </a: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The “</a:t>
            </a:r>
            <a:r>
              <a:rPr lang="en-US" b="1" dirty="0" smtClean="0">
                <a:solidFill>
                  <a:srgbClr val="FF0000"/>
                </a:solidFill>
              </a:rPr>
              <a:t>Laws </a:t>
            </a:r>
            <a:r>
              <a:rPr lang="en-US" b="1" dirty="0">
                <a:solidFill>
                  <a:srgbClr val="FF0000"/>
                </a:solidFill>
              </a:rPr>
              <a:t>of Boolean</a:t>
            </a:r>
            <a:r>
              <a:rPr lang="en-US" dirty="0"/>
              <a:t>” </a:t>
            </a:r>
            <a:r>
              <a:rPr lang="en-US" dirty="0" smtClean="0"/>
              <a:t>is mainly used to </a:t>
            </a:r>
            <a:r>
              <a:rPr lang="en-US" b="1" dirty="0" smtClean="0">
                <a:solidFill>
                  <a:srgbClr val="0000FF"/>
                </a:solidFill>
              </a:rPr>
              <a:t>simplify </a:t>
            </a:r>
            <a:r>
              <a:rPr lang="en-US" b="1" dirty="0">
                <a:solidFill>
                  <a:srgbClr val="0000FF"/>
                </a:solidFill>
              </a:rPr>
              <a:t>a complex Boolean expression </a:t>
            </a:r>
            <a:r>
              <a:rPr lang="en-US" b="1" dirty="0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e, we can  </a:t>
            </a:r>
            <a:r>
              <a:rPr lang="en-US" b="1" dirty="0">
                <a:solidFill>
                  <a:srgbClr val="FF0000"/>
                </a:solidFill>
              </a:rPr>
              <a:t>reduce the number of logic </a:t>
            </a:r>
            <a:r>
              <a:rPr lang="en-US" b="1" dirty="0" smtClean="0">
                <a:solidFill>
                  <a:srgbClr val="FF0000"/>
                </a:solidFill>
              </a:rPr>
              <a:t>gates.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 </a:t>
            </a:r>
            <a:r>
              <a:rPr lang="en-US" dirty="0" smtClean="0"/>
              <a:t>So, In </a:t>
            </a:r>
            <a:r>
              <a:rPr lang="en-US" i="1" dirty="0" smtClean="0"/>
              <a:t>Boolean </a:t>
            </a:r>
            <a:r>
              <a:rPr lang="en-US" i="1" dirty="0"/>
              <a:t>Algebra</a:t>
            </a:r>
            <a:r>
              <a:rPr lang="en-US" dirty="0"/>
              <a:t> </a:t>
            </a:r>
            <a:r>
              <a:rPr lang="en-US" dirty="0" smtClean="0"/>
              <a:t>, we have </a:t>
            </a:r>
            <a:r>
              <a:rPr lang="en-US" b="1" dirty="0" smtClean="0">
                <a:solidFill>
                  <a:srgbClr val="FF0066"/>
                </a:solidFill>
              </a:rPr>
              <a:t>own </a:t>
            </a:r>
            <a:r>
              <a:rPr lang="en-US" b="1" dirty="0">
                <a:solidFill>
                  <a:srgbClr val="FF0066"/>
                </a:solidFill>
              </a:rPr>
              <a:t>set of rules or laws </a:t>
            </a:r>
            <a:r>
              <a:rPr lang="en-US" dirty="0"/>
              <a:t>which are used to </a:t>
            </a:r>
            <a:r>
              <a:rPr lang="en-US" b="1" dirty="0">
                <a:solidFill>
                  <a:srgbClr val="00B050"/>
                </a:solidFill>
              </a:rPr>
              <a:t>define and reduce Boolean expressions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en-IN" b="1" dirty="0">
              <a:solidFill>
                <a:srgbClr val="00B050"/>
              </a:solidFill>
            </a:endParaRPr>
          </a:p>
          <a:p>
            <a:pPr algn="just">
              <a:lnSpc>
                <a:spcPct val="150000"/>
              </a:lnSpc>
            </a:pPr>
            <a:endParaRPr lang="en-IN" b="1" dirty="0"/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Rules in Boolean Algebra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05800" cy="41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4" y="685800"/>
            <a:ext cx="8763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63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89" y="994229"/>
            <a:ext cx="67722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6753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933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Contd..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0"/>
            <a:ext cx="88392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25712</TotalTime>
  <Words>152</Words>
  <Application>Microsoft Office PowerPoint</Application>
  <PresentationFormat>On-screen Show (4:3)</PresentationFormat>
  <Paragraphs>94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 UNIT-II (Boolean Algebra)</vt:lpstr>
      <vt:lpstr>Introduction  to  Boolean Algebra</vt:lpstr>
      <vt:lpstr>Boolean Algebra</vt:lpstr>
      <vt:lpstr>Laws in Boolean Algebra</vt:lpstr>
      <vt:lpstr>Rules in Boolean Algebra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Associative Law</vt:lpstr>
      <vt:lpstr>Contd..</vt:lpstr>
      <vt:lpstr>Contd..</vt:lpstr>
      <vt:lpstr>Distributive Law</vt:lpstr>
      <vt:lpstr>Contd..</vt:lpstr>
      <vt:lpstr>Contd..</vt:lpstr>
      <vt:lpstr>Absorption Law</vt:lpstr>
      <vt:lpstr>Contd..</vt:lpstr>
      <vt:lpstr>De Morgan’s  Law</vt:lpstr>
      <vt:lpstr>De Morgan’s  Law</vt:lpstr>
      <vt:lpstr>Contd..</vt:lpstr>
      <vt:lpstr>Contd..</vt:lpstr>
      <vt:lpstr>Contd..</vt:lpstr>
      <vt:lpstr>Contd..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Surekha-Vanam</dc:creator>
  <cp:lastModifiedBy>Lalitha</cp:lastModifiedBy>
  <cp:revision>1875</cp:revision>
  <dcterms:created xsi:type="dcterms:W3CDTF">2013-11-07T06:07:38Z</dcterms:created>
  <dcterms:modified xsi:type="dcterms:W3CDTF">2021-11-10T05:06:47Z</dcterms:modified>
</cp:coreProperties>
</file>