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39"/>
  </p:notesMasterIdLst>
  <p:handoutMasterIdLst>
    <p:handoutMasterId r:id="rId40"/>
  </p:handoutMasterIdLst>
  <p:sldIdLst>
    <p:sldId id="406" r:id="rId2"/>
    <p:sldId id="407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390" r:id="rId15"/>
    <p:sldId id="392" r:id="rId16"/>
    <p:sldId id="404" r:id="rId17"/>
    <p:sldId id="405" r:id="rId18"/>
    <p:sldId id="391" r:id="rId19"/>
    <p:sldId id="369" r:id="rId20"/>
    <p:sldId id="370" r:id="rId21"/>
    <p:sldId id="371" r:id="rId22"/>
    <p:sldId id="372" r:id="rId23"/>
    <p:sldId id="373" r:id="rId24"/>
    <p:sldId id="381" r:id="rId25"/>
    <p:sldId id="382" r:id="rId26"/>
    <p:sldId id="383" r:id="rId27"/>
    <p:sldId id="384" r:id="rId28"/>
    <p:sldId id="385" r:id="rId29"/>
    <p:sldId id="386" r:id="rId30"/>
    <p:sldId id="408" r:id="rId31"/>
    <p:sldId id="410" r:id="rId32"/>
    <p:sldId id="375" r:id="rId33"/>
    <p:sldId id="377" r:id="rId34"/>
    <p:sldId id="378" r:id="rId35"/>
    <p:sldId id="379" r:id="rId36"/>
    <p:sldId id="387" r:id="rId37"/>
    <p:sldId id="38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5024"/>
    <a:srgbClr val="0000FF"/>
    <a:srgbClr val="870581"/>
    <a:srgbClr val="0000CC"/>
    <a:srgbClr val="990000"/>
    <a:srgbClr val="FF0000"/>
    <a:srgbClr val="BBF76B"/>
    <a:srgbClr val="7166FC"/>
    <a:srgbClr val="C40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eksforgeeks.org/digital-electronics-logic-design-tutorials/" TargetMode="External"/><Relationship Id="rId3" Type="http://schemas.openxmlformats.org/officeDocument/2006/relationships/hyperlink" Target="http://nptel.ac.in/courses/117106086/1" TargetMode="External"/><Relationship Id="rId7" Type="http://schemas.openxmlformats.org/officeDocument/2006/relationships/hyperlink" Target="https://www.tutorialspoint.com/digital_circuits/digital_circuits_logic_gates.htm" TargetMode="External"/><Relationship Id="rId2" Type="http://schemas.openxmlformats.org/officeDocument/2006/relationships/hyperlink" Target="https://nptel.ac.in/courses/106/108/10610809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about-electronics.org/Digital/dig20.php" TargetMode="External"/><Relationship Id="rId5" Type="http://schemas.openxmlformats.org/officeDocument/2006/relationships/hyperlink" Target="https://www.udemy.com/course/digital-electronics-logic-design/" TargetMode="External"/><Relationship Id="rId4" Type="http://schemas.openxmlformats.org/officeDocument/2006/relationships/hyperlink" Target="https://nptel.ac.in/courses/117/105/11710508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ial Black" pitchFamily="34" charset="0"/>
              </a:rPr>
              <a:t>Fundamentals of Digital Logic Design-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ial Black" pitchFamily="34" charset="0"/>
              </a:rPr>
              <a:t>FDLD</a:t>
            </a:r>
          </a:p>
          <a:p>
            <a:pPr marL="0" indent="0" algn="ctr">
              <a:buNone/>
            </a:pPr>
            <a:r>
              <a:rPr lang="en-US" sz="4800" b="1" u="sng" dirty="0" smtClean="0">
                <a:solidFill>
                  <a:srgbClr val="0070C0"/>
                </a:solidFill>
              </a:rPr>
              <a:t>II/IV B.Tech, Semester-I</a:t>
            </a:r>
            <a:endParaRPr lang="en-IN" sz="4800" b="1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67177"/>
              </p:ext>
            </p:extLst>
          </p:nvPr>
        </p:nvGraphicFramePr>
        <p:xfrm>
          <a:off x="322943" y="1219200"/>
          <a:ext cx="8592457" cy="5168919"/>
        </p:xfrm>
        <a:graphic>
          <a:graphicData uri="http://schemas.openxmlformats.org/drawingml/2006/table">
            <a:tbl>
              <a:tblPr/>
              <a:tblGrid>
                <a:gridCol w="836433"/>
                <a:gridCol w="7756024"/>
              </a:tblGrid>
              <a:tr h="688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lephant" pitchFamily="18" charset="0"/>
                          <a:ea typeface="Calibri"/>
                          <a:cs typeface="Times New Roman"/>
                        </a:rPr>
                        <a:t>UNIT-IV</a:t>
                      </a:r>
                      <a:endParaRPr lang="en-US" sz="2400" dirty="0">
                        <a:solidFill>
                          <a:srgbClr val="FF0000"/>
                        </a:solidFill>
                        <a:latin typeface="Elephant" pitchFamily="18" charset="0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Sequential Logic: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Introduction, Storage Elements: Latches –SR,            D Latches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8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Storage Elements: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 Flip Flops–SR, JK, D and T Flip Flops, Characteristic tables, Characteristic equation, Excitation tables. 	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95943"/>
            <a:ext cx="853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40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Course Content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4434"/>
              </p:ext>
            </p:extLst>
          </p:nvPr>
        </p:nvGraphicFramePr>
        <p:xfrm>
          <a:off x="228600" y="1066800"/>
          <a:ext cx="8592457" cy="5751576"/>
        </p:xfrm>
        <a:graphic>
          <a:graphicData uri="http://schemas.openxmlformats.org/drawingml/2006/table">
            <a:tbl>
              <a:tblPr/>
              <a:tblGrid>
                <a:gridCol w="836433"/>
                <a:gridCol w="7756024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lephant" pitchFamily="18" charset="0"/>
                          <a:ea typeface="Calibri"/>
                          <a:cs typeface="Times New Roman"/>
                        </a:rPr>
                        <a:t>UNIT-V</a:t>
                      </a:r>
                      <a:endParaRPr lang="en-US" sz="2400" dirty="0">
                        <a:solidFill>
                          <a:srgbClr val="FF0000"/>
                        </a:solidFill>
                        <a:latin typeface="Elephant" pitchFamily="18" charset="0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Registers and Counters: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Registers, Shift Registers- Serial Transfer, Serial Addition, Universal Shift Register, Ripple Counters-Binary Ripple Counter, BCD Ripple Counter, Synchronous Counters-Binary Counter, Up–Down Binary Counter, BCD Counter, Binary Counter with Parallel Load, Other Counters- Ring counter, Johnson counter. </a:t>
                      </a:r>
                      <a:r>
                        <a:rPr kumimoji="0"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en-IN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95943"/>
            <a:ext cx="853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40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Course Content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71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458200" cy="5102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>
                <a:solidFill>
                  <a:srgbClr val="FF0000"/>
                </a:solidFill>
                <a:latin typeface="Berlin Sans FB Demi" pitchFamily="34" charset="0"/>
              </a:rPr>
              <a:t>Text </a:t>
            </a: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IN" sz="2400" b="1" dirty="0" smtClean="0">
                <a:solidFill>
                  <a:srgbClr val="00B050"/>
                </a:solidFill>
              </a:rPr>
              <a:t>Digital </a:t>
            </a:r>
            <a:r>
              <a:rPr lang="en-IN" sz="2400" b="1" dirty="0">
                <a:solidFill>
                  <a:srgbClr val="00B050"/>
                </a:solidFill>
              </a:rPr>
              <a:t>Design, </a:t>
            </a:r>
            <a:r>
              <a:rPr lang="en-IN" sz="2400" b="1" dirty="0">
                <a:solidFill>
                  <a:srgbClr val="990000"/>
                </a:solidFill>
              </a:rPr>
              <a:t>M. Morris Mano, Michael </a:t>
            </a:r>
            <a:r>
              <a:rPr lang="en-IN" sz="2400" b="1" dirty="0"/>
              <a:t>D.Ciletti, Fifth Edition, </a:t>
            </a:r>
            <a:r>
              <a:rPr lang="en-IN" sz="2400" b="1" dirty="0">
                <a:solidFill>
                  <a:srgbClr val="0000CC"/>
                </a:solidFill>
              </a:rPr>
              <a:t>2013, Pearson</a:t>
            </a:r>
            <a:r>
              <a:rPr lang="en-IN" sz="2400" b="1" dirty="0" smtClean="0"/>
              <a:t>.</a:t>
            </a:r>
            <a:endParaRPr lang="en-IN" b="1" dirty="0" smtClean="0"/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IN" sz="2800" b="1" u="sng" dirty="0">
                <a:solidFill>
                  <a:srgbClr val="FF0000"/>
                </a:solidFill>
                <a:latin typeface="Berlin Sans FB Demi" pitchFamily="34" charset="0"/>
              </a:rPr>
              <a:t>Reference Books: </a:t>
            </a:r>
          </a:p>
          <a:p>
            <a:pPr marL="449263" lvl="1" indent="-2746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B050"/>
                </a:solidFill>
              </a:rPr>
              <a:t>Switching </a:t>
            </a:r>
            <a:r>
              <a:rPr lang="en-IN" sz="2400" b="1" dirty="0">
                <a:solidFill>
                  <a:srgbClr val="00B050"/>
                </a:solidFill>
              </a:rPr>
              <a:t>Theory and Finite Automata</a:t>
            </a:r>
            <a:r>
              <a:rPr lang="en-IN" sz="2400" dirty="0"/>
              <a:t>, </a:t>
            </a:r>
            <a:r>
              <a:rPr lang="en-IN" sz="2400" b="1" dirty="0" err="1">
                <a:solidFill>
                  <a:srgbClr val="870581"/>
                </a:solidFill>
              </a:rPr>
              <a:t>Zvi</a:t>
            </a:r>
            <a:r>
              <a:rPr lang="en-IN" sz="2400" b="1" dirty="0">
                <a:solidFill>
                  <a:srgbClr val="870581"/>
                </a:solidFill>
              </a:rPr>
              <a:t>. </a:t>
            </a:r>
            <a:r>
              <a:rPr lang="en-IN" sz="2400" b="1" dirty="0" err="1">
                <a:solidFill>
                  <a:srgbClr val="870581"/>
                </a:solidFill>
              </a:rPr>
              <a:t>Kohavi</a:t>
            </a:r>
            <a:r>
              <a:rPr lang="en-IN" sz="2400" b="1" dirty="0">
                <a:solidFill>
                  <a:srgbClr val="870581"/>
                </a:solidFill>
              </a:rPr>
              <a:t>, </a:t>
            </a:r>
            <a:r>
              <a:rPr lang="en-IN" sz="2400" b="1" dirty="0" err="1">
                <a:solidFill>
                  <a:srgbClr val="870581"/>
                </a:solidFill>
              </a:rPr>
              <a:t>Niraj</a:t>
            </a:r>
            <a:r>
              <a:rPr lang="en-IN" sz="2400" b="1" dirty="0">
                <a:solidFill>
                  <a:srgbClr val="870581"/>
                </a:solidFill>
              </a:rPr>
              <a:t> K. </a:t>
            </a:r>
            <a:r>
              <a:rPr lang="en-IN" sz="2400" b="1" dirty="0" err="1">
                <a:solidFill>
                  <a:srgbClr val="870581"/>
                </a:solidFill>
              </a:rPr>
              <a:t>Jha</a:t>
            </a:r>
            <a:r>
              <a:rPr lang="en-IN" sz="2400" b="1" dirty="0">
                <a:solidFill>
                  <a:srgbClr val="870581"/>
                </a:solidFill>
              </a:rPr>
              <a:t>,</a:t>
            </a:r>
            <a:r>
              <a:rPr lang="en-IN" sz="2400" dirty="0"/>
              <a:t> </a:t>
            </a:r>
            <a:r>
              <a:rPr lang="en-IN" sz="2400" b="1" dirty="0">
                <a:solidFill>
                  <a:srgbClr val="0000FF"/>
                </a:solidFill>
              </a:rPr>
              <a:t>Third Edition, 2010, Cambridge, University Press</a:t>
            </a:r>
            <a:r>
              <a:rPr lang="en-IN" sz="2400" dirty="0"/>
              <a:t>. </a:t>
            </a:r>
            <a:endParaRPr lang="en-IN" sz="2400" dirty="0" smtClean="0"/>
          </a:p>
          <a:p>
            <a:pPr marL="449263" lvl="1" indent="-2746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B050"/>
                </a:solidFill>
              </a:rPr>
              <a:t>Fundamentals </a:t>
            </a:r>
            <a:r>
              <a:rPr lang="en-IN" sz="2400" b="1" dirty="0">
                <a:solidFill>
                  <a:srgbClr val="00B050"/>
                </a:solidFill>
              </a:rPr>
              <a:t>of Digital circuits</a:t>
            </a:r>
            <a:r>
              <a:rPr lang="en-IN" sz="2400" dirty="0"/>
              <a:t>, A</a:t>
            </a:r>
            <a:r>
              <a:rPr lang="en-IN" sz="2400" b="1" dirty="0">
                <a:solidFill>
                  <a:srgbClr val="870581"/>
                </a:solidFill>
              </a:rPr>
              <a:t>. </a:t>
            </a:r>
            <a:r>
              <a:rPr lang="en-IN" sz="2400" b="1" dirty="0" err="1">
                <a:solidFill>
                  <a:srgbClr val="870581"/>
                </a:solidFill>
              </a:rPr>
              <a:t>Anand</a:t>
            </a:r>
            <a:r>
              <a:rPr lang="en-IN" sz="2400" b="1" dirty="0">
                <a:solidFill>
                  <a:srgbClr val="870581"/>
                </a:solidFill>
              </a:rPr>
              <a:t> Kumar</a:t>
            </a:r>
            <a:r>
              <a:rPr lang="en-IN" sz="2400" dirty="0"/>
              <a:t>, </a:t>
            </a:r>
            <a:r>
              <a:rPr lang="en-IN" sz="2400" b="1" dirty="0">
                <a:solidFill>
                  <a:srgbClr val="0000CC"/>
                </a:solidFill>
              </a:rPr>
              <a:t>Third Edition, 2013, PHI</a:t>
            </a:r>
            <a:endParaRPr lang="en-IN" sz="2400" b="1" u="sng" dirty="0">
              <a:solidFill>
                <a:srgbClr val="0000CC"/>
              </a:solidFill>
              <a:latin typeface="Berlin Sans FB Demi" pitchFamily="34" charset="0"/>
            </a:endParaRPr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endParaRPr lang="en-IN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4000" b="1" dirty="0" smtClean="0">
                <a:solidFill>
                  <a:srgbClr val="0000FF"/>
                </a:solidFill>
                <a:latin typeface="Berlin Sans FB Demi" pitchFamily="34" charset="0"/>
              </a:rPr>
              <a:t>e-Resources: 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8915400" cy="6248400"/>
          </a:xfrm>
        </p:spPr>
        <p:txBody>
          <a:bodyPr>
            <a:noAutofit/>
          </a:bodyPr>
          <a:lstStyle/>
          <a:p>
            <a:pPr marL="536575" lvl="1" indent="-361950" algn="just">
              <a:lnSpc>
                <a:spcPct val="150000"/>
              </a:lnSpc>
              <a:buFont typeface="Wingdings 2"/>
              <a:buAutoNum type="arabicPeriod"/>
            </a:pPr>
            <a:r>
              <a:rPr lang="en-IN" sz="2400" b="1" dirty="0" smtClean="0">
                <a:hlinkClick r:id="rId2"/>
              </a:rPr>
              <a:t>https</a:t>
            </a:r>
            <a:r>
              <a:rPr lang="en-IN" sz="2400" b="1" dirty="0">
                <a:hlinkClick r:id="rId2"/>
              </a:rPr>
              <a:t>://nptel.ac.in/courses/106/108/106108099</a:t>
            </a:r>
            <a:r>
              <a:rPr lang="en-IN" sz="2400" b="1" dirty="0" smtClean="0">
                <a:hlinkClick r:id="rId2"/>
              </a:rPr>
              <a:t>/</a:t>
            </a:r>
            <a:r>
              <a:rPr lang="en-IN" sz="2400" b="1" dirty="0" smtClean="0"/>
              <a:t>  </a:t>
            </a:r>
            <a:endParaRPr lang="en-IN" sz="2400" b="1" dirty="0"/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>
                <a:hlinkClick r:id="rId3"/>
              </a:rPr>
              <a:t>http</a:t>
            </a:r>
            <a:r>
              <a:rPr lang="en-IN" sz="2400" b="1" dirty="0">
                <a:hlinkClick r:id="rId3"/>
              </a:rPr>
              <a:t>://</a:t>
            </a:r>
            <a:r>
              <a:rPr lang="en-IN" sz="2400" b="1" dirty="0" smtClean="0">
                <a:hlinkClick r:id="rId3"/>
              </a:rPr>
              <a:t>nptel.ac.in/courses/117106086/1</a:t>
            </a:r>
            <a:endParaRPr lang="en-IN" sz="2400" b="1" dirty="0"/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>
                <a:hlinkClick r:id="rId4"/>
              </a:rPr>
              <a:t>https</a:t>
            </a:r>
            <a:r>
              <a:rPr lang="en-IN" sz="2400" b="1" dirty="0">
                <a:hlinkClick r:id="rId4"/>
              </a:rPr>
              <a:t>://nptel.ac.in/courses/117/105/117105080</a:t>
            </a:r>
            <a:r>
              <a:rPr lang="en-IN" sz="2400" b="1" dirty="0" smtClean="0">
                <a:hlinkClick r:id="rId4"/>
              </a:rPr>
              <a:t>/</a:t>
            </a:r>
            <a:r>
              <a:rPr lang="en-IN" sz="2400" b="1" dirty="0" smtClean="0"/>
              <a:t>  </a:t>
            </a:r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>
                <a:hlinkClick r:id="rId5"/>
              </a:rPr>
              <a:t>https</a:t>
            </a:r>
            <a:r>
              <a:rPr lang="en-IN" sz="2400" b="1" dirty="0">
                <a:hlinkClick r:id="rId5"/>
              </a:rPr>
              <a:t>://www.udemy.com/course/digital-electronics-logic-design</a:t>
            </a:r>
            <a:r>
              <a:rPr lang="en-IN" sz="2400" b="1" dirty="0" smtClean="0">
                <a:hlinkClick r:id="rId5"/>
              </a:rPr>
              <a:t>/</a:t>
            </a:r>
            <a:r>
              <a:rPr lang="en-IN" sz="2400" b="1" dirty="0" smtClean="0"/>
              <a:t>  </a:t>
            </a:r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>
                <a:hlinkClick r:id="rId6"/>
              </a:rPr>
              <a:t>https</a:t>
            </a:r>
            <a:r>
              <a:rPr lang="en-IN" sz="2400" b="1" dirty="0">
                <a:hlinkClick r:id="rId6"/>
              </a:rPr>
              <a:t>://</a:t>
            </a:r>
            <a:r>
              <a:rPr lang="en-IN" sz="2400" b="1" dirty="0" smtClean="0">
                <a:hlinkClick r:id="rId6"/>
              </a:rPr>
              <a:t>learnabout-electronics.org/Digital/dig20.php</a:t>
            </a:r>
            <a:r>
              <a:rPr lang="en-IN" sz="2400" b="1" dirty="0" smtClean="0"/>
              <a:t>  </a:t>
            </a:r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>
                <a:hlinkClick r:id="rId7"/>
              </a:rPr>
              <a:t>https</a:t>
            </a:r>
            <a:r>
              <a:rPr lang="en-IN" sz="2400" b="1" dirty="0">
                <a:hlinkClick r:id="rId7"/>
              </a:rPr>
              <a:t>://</a:t>
            </a:r>
            <a:r>
              <a:rPr lang="en-IN" sz="2400" b="1" dirty="0" smtClean="0">
                <a:hlinkClick r:id="rId7"/>
              </a:rPr>
              <a:t>www.tutorialspoint.com/digital_circuits/digital_circuits_logic_gates.htm</a:t>
            </a:r>
            <a:r>
              <a:rPr lang="en-IN" sz="2400" b="1" dirty="0" smtClean="0"/>
              <a:t>  </a:t>
            </a:r>
          </a:p>
          <a:p>
            <a:pPr marL="536575" lvl="1" indent="-361950" algn="just">
              <a:lnSpc>
                <a:spcPct val="150000"/>
              </a:lnSpc>
              <a:buAutoNum type="arabicPeriod"/>
            </a:pPr>
            <a:r>
              <a:rPr lang="en-IN" sz="2400" b="1" dirty="0" smtClean="0"/>
              <a:t> </a:t>
            </a:r>
            <a:r>
              <a:rPr lang="en-IN" sz="2400" b="1" dirty="0">
                <a:hlinkClick r:id="rId8"/>
              </a:rPr>
              <a:t>https://www.geeksforgeeks.org/digital-electronics-logic-design-tutorials</a:t>
            </a:r>
            <a:r>
              <a:rPr lang="en-IN" sz="2400" b="1" dirty="0" smtClean="0">
                <a:hlinkClick r:id="rId8"/>
              </a:rPr>
              <a:t>/</a:t>
            </a:r>
            <a:r>
              <a:rPr lang="en-IN" sz="2400" b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8062686" cy="205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erlin Sans FB Demi" pitchFamily="34" charset="0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(Digital Systems)</a:t>
            </a:r>
            <a:endParaRPr lang="en-US" sz="80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Introduction to Digital System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925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Analog and Digital Representations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Analog and Digital Conversions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Differences b/w Analog and Digital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Digital Computer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Digital Logic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Introduction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systems have such a prominent role in everyday life that we refer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technological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as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are used in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communication, business transactions, traffic control, spacecraft guidance, medical treatment, weather monitoring, the Internet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many other commercial, industrial, and scientific enterprises.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previous days , Most naturally occurring physical quantities in our world are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“Analog”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nature.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Digital systems are </a:t>
            </a:r>
            <a:r>
              <a:rPr lang="en-US" b="1" dirty="0"/>
              <a:t>designed to store, process, and communicate information in digital form</a:t>
            </a:r>
            <a:r>
              <a:rPr lang="en-US" dirty="0"/>
              <a:t>. They are found in a wide range of applications, including </a:t>
            </a:r>
            <a:r>
              <a:rPr lang="en-US" b="1" dirty="0">
                <a:solidFill>
                  <a:srgbClr val="FF0066"/>
                </a:solidFill>
              </a:rPr>
              <a:t>process control, communication systems, digital instruments, and consumer products.</a:t>
            </a:r>
            <a:endParaRPr lang="en-US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measured, monitored, recorded, manipulated arithmetically, observed in most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systems.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represent their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Those are: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Representation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Representation</a:t>
            </a:r>
            <a:endParaRPr lang="en-IN" sz="2400" b="1" dirty="0">
              <a:solidFill>
                <a:srgbClr val="8705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7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0573"/>
              </p:ext>
            </p:extLst>
          </p:nvPr>
        </p:nvGraphicFramePr>
        <p:xfrm>
          <a:off x="228600" y="1143000"/>
          <a:ext cx="8458200" cy="4912302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751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Course Outcomes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Upon successful completion of the course, the student will be able to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Understand the basic concepts of digital circuits.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CO2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Apply minimization techniques to simplify Boolean expressions.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Apply the principles of digital electronics to design combinational and sequential circuits. 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Analyze the functionality of combinational circuits and sequential circuits.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629" y="45943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Fundamentals of Digital Logic Design-FDLD</a:t>
            </a:r>
            <a:endParaRPr lang="en-IN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685799"/>
            <a:ext cx="8607425" cy="61540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Analog Representation: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Signals are works on a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 means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“Continuous”. </a:t>
            </a:r>
            <a:r>
              <a:rPr lang="en-US" sz="2400" dirty="0" smtClean="0"/>
              <a:t>It </a:t>
            </a:r>
            <a:r>
              <a:rPr lang="en-US" sz="2400" dirty="0"/>
              <a:t>generally deals with </a:t>
            </a:r>
            <a:r>
              <a:rPr lang="en-US" sz="2400" b="1" dirty="0">
                <a:solidFill>
                  <a:srgbClr val="990000"/>
                </a:solidFill>
              </a:rPr>
              <a:t>physical variables </a:t>
            </a:r>
            <a:r>
              <a:rPr lang="en-US" sz="2400" dirty="0"/>
              <a:t>such as </a:t>
            </a:r>
            <a:r>
              <a:rPr lang="en-US" sz="2400" b="1" dirty="0" smtClean="0">
                <a:solidFill>
                  <a:srgbClr val="FF0066"/>
                </a:solidFill>
              </a:rPr>
              <a:t>voltage, pressure, temperature, speed, etc.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Examples: 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/>
              <a:t>1. </a:t>
            </a:r>
            <a:r>
              <a:rPr lang="en-US" sz="2400" b="1" dirty="0" smtClean="0">
                <a:solidFill>
                  <a:srgbClr val="0000FF"/>
                </a:solidFill>
              </a:rPr>
              <a:t>Analog Clock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analogue clock shows the time with a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smoothly moving seconds hand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change is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1520" lvl="2" indent="0" algn="just">
              <a:lnSpc>
                <a:spcPct val="150000"/>
              </a:lnSpc>
              <a:buNone/>
            </a:pPr>
            <a:endParaRPr lang="en-US" sz="2400" b="1" dirty="0" smtClean="0"/>
          </a:p>
          <a:p>
            <a:pPr marL="731520" lvl="2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lvl="1" algn="just">
              <a:lnSpc>
                <a:spcPct val="150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IXL | How to tell 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IXL | How to tell 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8" descr="IXL | How to tell 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11700"/>
            <a:ext cx="1415220" cy="14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153400" cy="5483352"/>
          </a:xfrm>
        </p:spPr>
        <p:txBody>
          <a:bodyPr/>
          <a:lstStyle/>
          <a:p>
            <a:pPr marL="365760" lvl="1" indent="0" algn="just">
              <a:lnSpc>
                <a:spcPct val="150000"/>
              </a:lnSpc>
              <a:buNone/>
            </a:pP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sz="2400" b="1" dirty="0" smtClean="0">
                <a:solidFill>
                  <a:srgbClr val="0000FF"/>
                </a:solidFill>
              </a:rPr>
              <a:t>Sound: </a:t>
            </a:r>
            <a:r>
              <a:rPr lang="en-US" sz="2000" b="1" dirty="0"/>
              <a:t>Sound</a:t>
            </a:r>
            <a:r>
              <a:rPr lang="en-US" sz="2000" dirty="0"/>
              <a:t> is also a good example of analogue data. Sound waves change in a very smooth way</a:t>
            </a:r>
            <a:r>
              <a:rPr lang="en-US" sz="2000" dirty="0" smtClean="0"/>
              <a:t>.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000" b="1" dirty="0" smtClean="0"/>
              <a:t>Ex: Micro Phones, Headphones etc.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000" b="1" dirty="0" smtClean="0"/>
              <a:t>3. </a:t>
            </a:r>
            <a:r>
              <a:rPr lang="en-US" sz="2000" b="1" dirty="0" smtClean="0">
                <a:solidFill>
                  <a:srgbClr val="0000FF"/>
                </a:solidFill>
              </a:rPr>
              <a:t>Temperature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731520" lvl="2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lvl="1" algn="just">
              <a:lnSpc>
                <a:spcPct val="150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/>
              <a:t>Generally Analog signals are represented in the </a:t>
            </a:r>
            <a:r>
              <a:rPr lang="en-US" sz="2000" b="1" dirty="0">
                <a:solidFill>
                  <a:srgbClr val="0000FF"/>
                </a:solidFill>
              </a:rPr>
              <a:t>Sine Form</a:t>
            </a:r>
            <a:r>
              <a:rPr lang="en-US" sz="2000" dirty="0"/>
              <a:t>.</a:t>
            </a:r>
          </a:p>
          <a:p>
            <a:pPr lvl="1" algn="just">
              <a:lnSpc>
                <a:spcPct val="150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IXL | How to tell 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IXL | How to tell 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8" descr="IXL | How to tell 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0386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43" y="50292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7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7691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Digital Representation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Represent a quantity by a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 or digit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parameters have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set of discrete values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Devices are used the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Digital data”.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Phones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Clock</a:t>
            </a:r>
          </a:p>
          <a:p>
            <a:pPr lvl="1" algn="just">
              <a:lnSpc>
                <a:spcPct val="150000"/>
              </a:lnSpc>
            </a:pPr>
            <a:endParaRPr lang="en-US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2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lvl="1" algn="just">
              <a:lnSpc>
                <a:spcPct val="150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IXL | How to tell 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IXL | How to tell 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8" descr="IXL | How to tell 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5791200"/>
            <a:ext cx="1676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Q. Are Computers Analog or Digital Systems?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Ans: Computers are Digital Systems.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Q. Which is easier to Design?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Systems are easier to design, because they deal with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set of 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infinitely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range of values.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ANALOG to DIGITAL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44165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be used by </a:t>
            </a:r>
            <a:r>
              <a:rPr lang="en-US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devices.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be used by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use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with a digital device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values with an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 need to use 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conversion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data converters: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Digital Converter (ADC)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Digital to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 (DAC)</a:t>
            </a:r>
            <a:endParaRPr lang="en-I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1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Contd..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457200"/>
            <a:ext cx="8455025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Digital Converter (ADC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/>
              <a:t>If we try to attach an </a:t>
            </a:r>
            <a:r>
              <a:rPr lang="en-US" b="1" dirty="0" smtClean="0">
                <a:solidFill>
                  <a:srgbClr val="870581"/>
                </a:solidFill>
              </a:rPr>
              <a:t>analog </a:t>
            </a:r>
            <a:r>
              <a:rPr lang="en-US" b="1" dirty="0">
                <a:solidFill>
                  <a:srgbClr val="870581"/>
                </a:solidFill>
              </a:rPr>
              <a:t>device (like a microphone) to a computer </a:t>
            </a:r>
            <a:r>
              <a:rPr lang="en-US" dirty="0"/>
              <a:t>we will need to </a:t>
            </a:r>
            <a:r>
              <a:rPr lang="en-US" b="1" dirty="0">
                <a:solidFill>
                  <a:srgbClr val="C00000"/>
                </a:solidFill>
              </a:rPr>
              <a:t>convert the </a:t>
            </a:r>
            <a:r>
              <a:rPr lang="en-US" b="1" dirty="0" smtClean="0">
                <a:solidFill>
                  <a:srgbClr val="C00000"/>
                </a:solidFill>
              </a:rPr>
              <a:t>analog </a:t>
            </a:r>
            <a:r>
              <a:rPr lang="en-US" b="1" dirty="0">
                <a:solidFill>
                  <a:srgbClr val="C00000"/>
                </a:solidFill>
              </a:rPr>
              <a:t>data </a:t>
            </a:r>
            <a:r>
              <a:rPr lang="en-US" b="1" dirty="0" smtClean="0">
                <a:solidFill>
                  <a:srgbClr val="C00000"/>
                </a:solidFill>
              </a:rPr>
              <a:t>to digital</a:t>
            </a:r>
            <a:r>
              <a:rPr lang="en-US" dirty="0"/>
              <a:t> </a:t>
            </a:r>
            <a:r>
              <a:rPr lang="en-US" dirty="0" smtClean="0"/>
              <a:t> before </a:t>
            </a:r>
            <a:r>
              <a:rPr lang="en-US" dirty="0"/>
              <a:t>the computer can use it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microphone is used to pass the </a:t>
            </a:r>
            <a:r>
              <a:rPr lang="en-US" dirty="0" smtClean="0"/>
              <a:t>analog </a:t>
            </a:r>
            <a:r>
              <a:rPr lang="en-US" dirty="0"/>
              <a:t>sound waves through the </a:t>
            </a:r>
            <a:r>
              <a:rPr lang="en-US" b="1" dirty="0"/>
              <a:t>ADC</a:t>
            </a:r>
            <a:r>
              <a:rPr lang="en-US" dirty="0"/>
              <a:t> which will convert the </a:t>
            </a:r>
            <a:r>
              <a:rPr lang="en-US" b="1" dirty="0">
                <a:solidFill>
                  <a:srgbClr val="C00000"/>
                </a:solidFill>
              </a:rPr>
              <a:t>sound from </a:t>
            </a:r>
            <a:r>
              <a:rPr lang="en-US" b="1" dirty="0" smtClean="0">
                <a:solidFill>
                  <a:srgbClr val="C00000"/>
                </a:solidFill>
              </a:rPr>
              <a:t>analog </a:t>
            </a:r>
            <a:r>
              <a:rPr lang="en-US" b="1" dirty="0">
                <a:solidFill>
                  <a:srgbClr val="C00000"/>
                </a:solidFill>
              </a:rPr>
              <a:t>to digital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ADC then passes the converted </a:t>
            </a:r>
            <a:r>
              <a:rPr lang="en-US" b="1" dirty="0">
                <a:solidFill>
                  <a:srgbClr val="0000FF"/>
                </a:solidFill>
              </a:rPr>
              <a:t>digital data </a:t>
            </a:r>
            <a:r>
              <a:rPr lang="en-US" dirty="0"/>
              <a:t>into the </a:t>
            </a:r>
            <a:r>
              <a:rPr lang="en-US" b="1" dirty="0"/>
              <a:t>computer</a:t>
            </a:r>
            <a:r>
              <a:rPr lang="en-US" dirty="0"/>
              <a:t> where the </a:t>
            </a:r>
            <a:r>
              <a:rPr lang="en-US" b="1" dirty="0">
                <a:solidFill>
                  <a:srgbClr val="C00000"/>
                </a:solidFill>
              </a:rPr>
              <a:t>sound can be stored and edited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IN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4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Contd..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18" name="Picture 2" descr="https://www.ictlounge.com/Images/adc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05827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90600" y="5638800"/>
            <a:ext cx="7467600" cy="6827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Figure: Analog to Digital Conversion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Contd..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457200"/>
            <a:ext cx="8455025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 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(DAC): </a:t>
            </a:r>
            <a:r>
              <a:rPr lang="en-US" dirty="0"/>
              <a:t>If we want to listen to </a:t>
            </a:r>
            <a:r>
              <a:rPr lang="en-US" b="1" dirty="0">
                <a:solidFill>
                  <a:srgbClr val="870581"/>
                </a:solidFill>
              </a:rPr>
              <a:t>digital music (like mp3's) </a:t>
            </a:r>
            <a:r>
              <a:rPr lang="en-US" dirty="0"/>
              <a:t>we would need to attach an </a:t>
            </a:r>
            <a:r>
              <a:rPr lang="en-US" b="1" dirty="0" smtClean="0">
                <a:solidFill>
                  <a:srgbClr val="FF0066"/>
                </a:solidFill>
              </a:rPr>
              <a:t>analog </a:t>
            </a:r>
            <a:r>
              <a:rPr lang="en-US" b="1" dirty="0">
                <a:solidFill>
                  <a:srgbClr val="FF0066"/>
                </a:solidFill>
              </a:rPr>
              <a:t>device </a:t>
            </a:r>
            <a:r>
              <a:rPr lang="en-US" dirty="0"/>
              <a:t>such as </a:t>
            </a:r>
            <a:r>
              <a:rPr lang="en-US" b="1" dirty="0">
                <a:solidFill>
                  <a:srgbClr val="C00000"/>
                </a:solidFill>
              </a:rPr>
              <a:t>loud speakers or headphones </a:t>
            </a:r>
            <a:r>
              <a:rPr lang="en-US" dirty="0"/>
              <a:t>to our computer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computer will pass the </a:t>
            </a:r>
            <a:r>
              <a:rPr lang="en-US" b="1" dirty="0">
                <a:solidFill>
                  <a:srgbClr val="FF0066"/>
                </a:solidFill>
              </a:rPr>
              <a:t>digital sound values </a:t>
            </a:r>
            <a:r>
              <a:rPr lang="en-US" dirty="0"/>
              <a:t>through a </a:t>
            </a:r>
            <a:r>
              <a:rPr lang="en-US" b="1" dirty="0"/>
              <a:t>DAC</a:t>
            </a:r>
            <a:r>
              <a:rPr lang="en-US" dirty="0"/>
              <a:t> (located on a sound card) which will </a:t>
            </a:r>
            <a:r>
              <a:rPr lang="en-US" b="1" dirty="0">
                <a:solidFill>
                  <a:srgbClr val="0000FF"/>
                </a:solidFill>
              </a:rPr>
              <a:t>convert the digital data to </a:t>
            </a:r>
            <a:r>
              <a:rPr lang="en-US" b="1" dirty="0" smtClean="0">
                <a:solidFill>
                  <a:srgbClr val="0000FF"/>
                </a:solidFill>
              </a:rPr>
              <a:t>analog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DAC then passes the converted </a:t>
            </a:r>
            <a:r>
              <a:rPr lang="en-US" b="1" dirty="0" smtClean="0">
                <a:solidFill>
                  <a:srgbClr val="FF0066"/>
                </a:solidFill>
              </a:rPr>
              <a:t>analog </a:t>
            </a:r>
            <a:r>
              <a:rPr lang="en-US" b="1" dirty="0">
                <a:solidFill>
                  <a:srgbClr val="FF0066"/>
                </a:solidFill>
              </a:rPr>
              <a:t>data onto the </a:t>
            </a:r>
            <a:r>
              <a:rPr lang="en-US" b="1" dirty="0" smtClean="0">
                <a:solidFill>
                  <a:srgbClr val="FF0066"/>
                </a:solidFill>
              </a:rPr>
              <a:t>analog </a:t>
            </a:r>
            <a:r>
              <a:rPr lang="en-US" b="1" dirty="0">
                <a:solidFill>
                  <a:srgbClr val="FF0066"/>
                </a:solidFill>
              </a:rPr>
              <a:t>loud speaker</a:t>
            </a:r>
            <a:r>
              <a:rPr lang="en-US" b="1" dirty="0"/>
              <a:t> </a:t>
            </a:r>
            <a:r>
              <a:rPr lang="en-US" dirty="0"/>
              <a:t>which we would then </a:t>
            </a:r>
            <a:r>
              <a:rPr lang="en-US" b="1" dirty="0">
                <a:solidFill>
                  <a:srgbClr val="005024"/>
                </a:solidFill>
              </a:rPr>
              <a:t>hear as sound waves</a:t>
            </a:r>
            <a:r>
              <a:rPr lang="en-US" dirty="0">
                <a:solidFill>
                  <a:srgbClr val="005024"/>
                </a:solidFill>
              </a:rPr>
              <a:t>.</a:t>
            </a:r>
            <a:endParaRPr lang="en-IN" b="1" u="sng" dirty="0">
              <a:solidFill>
                <a:srgbClr val="005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4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Contd..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90600" y="5638800"/>
            <a:ext cx="7467600" cy="6827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Figure: Digital to Analog Conversion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www.ictlounge.com/Images/dac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8200"/>
            <a:ext cx="841057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Example-2: </a:t>
            </a:r>
            <a:r>
              <a:rPr lang="en-US" sz="3200" b="1" dirty="0" smtClean="0">
                <a:solidFill>
                  <a:srgbClr val="870581"/>
                </a:solidFill>
              </a:rPr>
              <a:t>Temperature</a:t>
            </a:r>
            <a:endParaRPr lang="en-IN" sz="3200" b="1" dirty="0">
              <a:solidFill>
                <a:srgbClr val="8705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10" name="Picture 2" descr="https://www.ictlounge.com/Images/greenhouse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01294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76131"/>
              </p:ext>
            </p:extLst>
          </p:nvPr>
        </p:nvGraphicFramePr>
        <p:xfrm>
          <a:off x="152400" y="1280160"/>
          <a:ext cx="8610600" cy="3901440"/>
        </p:xfrm>
        <a:graphic>
          <a:graphicData uri="http://schemas.openxmlformats.org/drawingml/2006/table">
            <a:tbl>
              <a:tblPr/>
              <a:tblGrid>
                <a:gridCol w="1066800"/>
                <a:gridCol w="7543800"/>
              </a:tblGrid>
              <a:tr h="582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Elephant" pitchFamily="18" charset="0"/>
                          <a:ea typeface="Calibri"/>
                          <a:cs typeface="Times New Roman"/>
                        </a:rPr>
                        <a:t>UNIT-I</a:t>
                      </a:r>
                      <a:endParaRPr lang="en-US" sz="2800" dirty="0">
                        <a:solidFill>
                          <a:srgbClr val="FF0000"/>
                        </a:solidFill>
                        <a:latin typeface="Elephant" pitchFamily="18" charset="0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</a:rPr>
                        <a:t>Digital Systems and Binary Numbers: </a:t>
                      </a:r>
                      <a:r>
                        <a:rPr lang="en-US" sz="2800" dirty="0" smtClean="0">
                          <a:latin typeface="Baskerville Old Face" pitchFamily="18" charset="0"/>
                        </a:rPr>
                        <a:t>Digital Systems, Binary Numbers, Number Base Conversions, Octal and Hexadecimal Numbers, Complements of Numbers, Signed Binary Numbers, Binary codes and Binary Logic.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Baskerville Old Fac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95943"/>
            <a:ext cx="853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40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32" y="36966"/>
            <a:ext cx="6009368" cy="10360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Difference between Analog and Digital Representation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2" descr="Difference Between Analog and Digital Signal (with Comparison Chart) - Tech  Differen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937"/>
            <a:ext cx="28194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9200"/>
            <a:ext cx="8683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eteorology thermometer celsius fahrenheit Classic outdoor and indoor celsius fahrenheit alcohol ethanol red dye thermometer for meteorological measurements realistic vector illustration Thermometer stock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7" y="5105400"/>
            <a:ext cx="637941" cy="1676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 In One PCs - Upto 65% off on All In One Desktops/Computers/PC's |  Flipkar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93" y="5412386"/>
            <a:ext cx="1333500" cy="1131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The Golden Age of PDAs | PCM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0" descr="The Golden Age of PDAs | PCM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2" descr="The Golden Age of PDAs | PCMa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8" name="Picture 14" descr="The Golden Age of PDAs | PCM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9" y="5122522"/>
            <a:ext cx="1951951" cy="142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3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Everyday Electronics part #6: The Operational Amplifiers (Op-Amp)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Operational amplifier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8" y="4242481"/>
            <a:ext cx="1905000" cy="174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6048480"/>
            <a:ext cx="271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Operational  Amplifier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AutoShape 6" descr="Microprocessor Top 10 Manufacturers in the Wor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ELECTRONICS 101-MICROCONTROLLER VS MICROPROCESSOR – celebratelife24x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14" y="4148138"/>
            <a:ext cx="3952875" cy="195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67200" y="6200880"/>
            <a:ext cx="271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Microprocessor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Digital Computer System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41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general‐purpose digital computer is the </a:t>
            </a:r>
            <a:r>
              <a:rPr lang="en-US" b="1" dirty="0">
                <a:solidFill>
                  <a:srgbClr val="870581"/>
                </a:solidFill>
              </a:rPr>
              <a:t>best‐known example of a digital system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computer can be considered as a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performs various computational tasks.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electronic digital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the late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was used primarily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numerical computations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convention, the digital computers use 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number system,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has two digits: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and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binary digit is called a bit.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system is subdivided into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functional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and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6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457200"/>
            <a:ext cx="7888968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01663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 (CPU)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and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data‐processing operations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specified 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unit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as well as input, output,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 (RAM)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real-time processing of the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memory or random access memory (RAM) is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system's short-term data storage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stores the information your computer is actively using so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can be accessed quickly</a:t>
            </a:r>
          </a:p>
          <a:p>
            <a:pPr algn="just">
              <a:lnSpc>
                <a:spcPct val="150000"/>
              </a:lnSpc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01663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153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Input-Output 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generating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 from the user and displaying the final results to the user.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and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a user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transferred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means of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 such as a </a:t>
            </a:r>
            <a:r>
              <a:rPr lang="en-US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keyboard.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output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receives the results of the computations, and the printed results are presented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powerful instrument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perform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arithmetic computations,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also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addition,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programmed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decisions based on internal and external conditions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2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016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Digital Logic System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153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Logic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basis of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and cell phones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Logic is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rooted in binary code, a series of zeroes and 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having an </a:t>
            </a:r>
            <a:r>
              <a:rPr lang="en-US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 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facilitates the design of electronic circuits that convey information, including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gates.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Logic gate functions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or and 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value system translates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signals into a specific 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Digital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facilitates computing, robotics and other electronic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3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016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do computers represent digits?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153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Digits ( 0 and 1)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instead of Decimal Numbers.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Electronic Voltage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Voltage-1, Low Voltage-0</a:t>
            </a:r>
          </a:p>
          <a:p>
            <a:pPr marL="430213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Charge</a:t>
            </a:r>
          </a:p>
          <a:p>
            <a:pPr marL="704533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Memory Cells</a:t>
            </a:r>
          </a:p>
          <a:p>
            <a:pPr marL="704533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Memory Cell=1, Discharged memory Cell=0</a:t>
            </a:r>
          </a:p>
          <a:p>
            <a:pPr marL="430213" lvl="2" indent="-3429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Magnetic Field</a:t>
            </a:r>
          </a:p>
          <a:p>
            <a:pPr marL="704533" lvl="3" indent="-3429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polarity  indicates 1 or 0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533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12477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Course Content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22892"/>
              </p:ext>
            </p:extLst>
          </p:nvPr>
        </p:nvGraphicFramePr>
        <p:xfrm>
          <a:off x="170543" y="1143000"/>
          <a:ext cx="8592457" cy="5228453"/>
        </p:xfrm>
        <a:graphic>
          <a:graphicData uri="http://schemas.openxmlformats.org/drawingml/2006/table">
            <a:tbl>
              <a:tblPr/>
              <a:tblGrid>
                <a:gridCol w="836433"/>
                <a:gridCol w="7756024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lephant" pitchFamily="18" charset="0"/>
                          <a:ea typeface="Calibri"/>
                          <a:cs typeface="Times New Roman"/>
                        </a:rPr>
                        <a:t>UNIT-II</a:t>
                      </a:r>
                      <a:endParaRPr lang="en-US" sz="2400" dirty="0">
                        <a:solidFill>
                          <a:srgbClr val="FF0000"/>
                        </a:solidFill>
                        <a:latin typeface="Elephant" pitchFamily="18" charset="0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7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CO2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Boolean Algebra and Logic Gates: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Introduction, Basic Definitions, Axiomatic definition of Boolean Algebra, Basic theorems and properties of Boolean Algebra, Boolean functions, Canonical and Standard Forms.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4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Gate–Level Minimization: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Introduction, Map Method-Two variable, Three variable K-map’s, Four Variable K-Map, Product of Sums Simplification, Don’t Care Conditions, NAND and NOR implementation. 	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95943"/>
            <a:ext cx="853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40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Course Content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315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19035"/>
              </p:ext>
            </p:extLst>
          </p:nvPr>
        </p:nvGraphicFramePr>
        <p:xfrm>
          <a:off x="152400" y="1524000"/>
          <a:ext cx="8592457" cy="4267200"/>
        </p:xfrm>
        <a:graphic>
          <a:graphicData uri="http://schemas.openxmlformats.org/drawingml/2006/table">
            <a:tbl>
              <a:tblPr/>
              <a:tblGrid>
                <a:gridCol w="836433"/>
                <a:gridCol w="7756024"/>
              </a:tblGrid>
              <a:tr h="688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Elephant" pitchFamily="18" charset="0"/>
                          <a:ea typeface="Calibri"/>
                          <a:cs typeface="Times New Roman"/>
                        </a:rPr>
                        <a:t>UNIT-III</a:t>
                      </a:r>
                      <a:endParaRPr lang="en-US" sz="2400" dirty="0">
                        <a:solidFill>
                          <a:srgbClr val="FF0000"/>
                        </a:solidFill>
                        <a:latin typeface="Elephant" pitchFamily="18" charset="0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IN" sz="2800" b="1" kern="1200" dirty="0" smtClean="0">
                          <a:solidFill>
                            <a:srgbClr val="87058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Combinational Logic: </a:t>
                      </a:r>
                      <a:r>
                        <a:rPr kumimoji="0" lang="en-IN" sz="2800" kern="12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  <a:ea typeface="+mn-ea"/>
                          <a:cs typeface="+mn-cs"/>
                        </a:rPr>
                        <a:t>Introduction, Combinational Circuit, Analysis Procedure, Design Procedure, Binary adder - subtractor, Decimal Adder, BCD to Seven Segment Display, Encoders, Decoder, Multiplexers, Demultiplexers. 	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95943"/>
            <a:ext cx="8534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40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1025"/>
            <a:ext cx="8534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Course Content</a:t>
            </a:r>
            <a:endParaRPr lang="en-IN" sz="32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25013</TotalTime>
  <Words>1177</Words>
  <Application>Microsoft Office PowerPoint</Application>
  <PresentationFormat>On-screen Show (4:3)</PresentationFormat>
  <Paragraphs>224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Resources :</vt:lpstr>
      <vt:lpstr>e-Resources: </vt:lpstr>
      <vt:lpstr> UNIT-I (Digital Systems)</vt:lpstr>
      <vt:lpstr>Introduction to Digital System</vt:lpstr>
      <vt:lpstr>Introduction</vt:lpstr>
      <vt:lpstr>Contd..</vt:lpstr>
      <vt:lpstr>Contd..</vt:lpstr>
      <vt:lpstr>Contd..</vt:lpstr>
      <vt:lpstr>Contd..</vt:lpstr>
      <vt:lpstr>Contd..</vt:lpstr>
      <vt:lpstr>ANALOG to DIGITAL CONVERSION</vt:lpstr>
      <vt:lpstr>Contd..</vt:lpstr>
      <vt:lpstr>Contd..</vt:lpstr>
      <vt:lpstr>Contd..</vt:lpstr>
      <vt:lpstr>Contd..</vt:lpstr>
      <vt:lpstr>Example-2: Temperature</vt:lpstr>
      <vt:lpstr>Difference between Analog and Digital Representation </vt:lpstr>
      <vt:lpstr>PowerPoint Presentation</vt:lpstr>
      <vt:lpstr>Digital Computer System</vt:lpstr>
      <vt:lpstr>PowerPoint Presentation</vt:lpstr>
      <vt:lpstr>Contd..</vt:lpstr>
      <vt:lpstr>Contd..</vt:lpstr>
      <vt:lpstr>Digital Logic System</vt:lpstr>
      <vt:lpstr>How do computers represent digits?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Lalitha</cp:lastModifiedBy>
  <cp:revision>1770</cp:revision>
  <dcterms:created xsi:type="dcterms:W3CDTF">2013-11-07T06:07:38Z</dcterms:created>
  <dcterms:modified xsi:type="dcterms:W3CDTF">2022-09-05T05:09:49Z</dcterms:modified>
</cp:coreProperties>
</file>