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67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1" r:id="rId26"/>
    <p:sldId id="430" r:id="rId27"/>
    <p:sldId id="432" r:id="rId28"/>
    <p:sldId id="433" r:id="rId29"/>
    <p:sldId id="435" r:id="rId30"/>
    <p:sldId id="436" r:id="rId31"/>
    <p:sldId id="437" r:id="rId32"/>
    <p:sldId id="438" r:id="rId33"/>
    <p:sldId id="439" r:id="rId34"/>
    <p:sldId id="440" r:id="rId35"/>
    <p:sldId id="442" r:id="rId36"/>
    <p:sldId id="44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5024"/>
    <a:srgbClr val="0000FF"/>
    <a:srgbClr val="870581"/>
    <a:srgbClr val="990000"/>
    <a:srgbClr val="FF0066"/>
    <a:srgbClr val="FF0000"/>
    <a:srgbClr val="C40C41"/>
    <a:srgbClr val="BBF76B"/>
    <a:srgbClr val="716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6380" autoAdjust="0"/>
  </p:normalViewPr>
  <p:slideViewPr>
    <p:cSldViewPr>
      <p:cViewPr>
        <p:scale>
          <a:sx n="66" d="100"/>
          <a:sy n="66" d="100"/>
        </p:scale>
        <p:origin x="-1416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9" r:id="rId1"/>
    <p:sldLayoutId id="2147485120" r:id="rId2"/>
    <p:sldLayoutId id="2147485121" r:id="rId3"/>
    <p:sldLayoutId id="2147485122" r:id="rId4"/>
    <p:sldLayoutId id="2147485123" r:id="rId5"/>
    <p:sldLayoutId id="2147485124" r:id="rId6"/>
    <p:sldLayoutId id="2147485125" r:id="rId7"/>
    <p:sldLayoutId id="2147485126" r:id="rId8"/>
    <p:sldLayoutId id="2147485127" r:id="rId9"/>
    <p:sldLayoutId id="2147485128" r:id="rId10"/>
    <p:sldLayoutId id="214748512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747486"/>
            <a:ext cx="7924800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UNIT-I</a:t>
            </a:r>
          </a:p>
          <a:p>
            <a:pPr algn="ctr"/>
            <a:r>
              <a:rPr lang="en-US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Signed </a:t>
            </a:r>
            <a:r>
              <a:rPr lang="en-US" sz="5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5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r>
              <a:rPr lang="en-US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10600" cy="4343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365760" lvl="1" indent="0" algn="just">
              <a:lnSpc>
                <a:spcPct val="150000"/>
              </a:lnSpc>
              <a:buNone/>
            </a:pPr>
            <a:r>
              <a:rPr lang="en-US" dirty="0" smtClean="0"/>
              <a:t>Replace 0 to 1 and 1 to 0</a:t>
            </a:r>
          </a:p>
          <a:p>
            <a:pPr marL="365760" lvl="1" indent="0" algn="just">
              <a:lnSpc>
                <a:spcPct val="150000"/>
              </a:lnSpc>
              <a:buNone/>
            </a:pPr>
            <a:endParaRPr lang="en-US" dirty="0"/>
          </a:p>
          <a:p>
            <a:pPr marL="365760" lvl="1" indent="0" algn="just">
              <a:lnSpc>
                <a:spcPct val="150000"/>
              </a:lnSpc>
              <a:buNone/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5800" y="11430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FF0066"/>
                </a:solidFill>
              </a:rPr>
              <a:t>0</a:t>
            </a:r>
            <a:r>
              <a:rPr lang="en-US" sz="3200" b="1" dirty="0">
                <a:solidFill>
                  <a:srgbClr val="0000FF"/>
                </a:solidFill>
              </a:rPr>
              <a:t>1101100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4495800" y="1959537"/>
            <a:ext cx="205740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rgbClr val="FF0066"/>
                </a:solidFill>
              </a:rPr>
              <a:t>1</a:t>
            </a:r>
            <a:r>
              <a:rPr lang="en-US" sz="3200" b="1" dirty="0">
                <a:solidFill>
                  <a:srgbClr val="0000FF"/>
                </a:solidFill>
              </a:rPr>
              <a:t>00</a:t>
            </a:r>
            <a:r>
              <a:rPr lang="en-US" sz="3200" b="1" dirty="0" smtClean="0">
                <a:solidFill>
                  <a:srgbClr val="0000FF"/>
                </a:solidFill>
              </a:rPr>
              <a:t>10011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3124200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1920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870581"/>
                </a:solidFill>
              </a:rPr>
              <a:t>2</a:t>
            </a:r>
            <a:r>
              <a:rPr lang="en-US" sz="2400" b="1" u="sng" dirty="0" smtClean="0">
                <a:solidFill>
                  <a:srgbClr val="870581"/>
                </a:solidFill>
              </a:rPr>
              <a:t>. </a:t>
            </a:r>
            <a:r>
              <a:rPr lang="en-US" b="1" u="sng" dirty="0">
                <a:solidFill>
                  <a:srgbClr val="FF0000"/>
                </a:solidFill>
              </a:rPr>
              <a:t>2</a:t>
            </a:r>
            <a:r>
              <a:rPr lang="en-US" sz="2400" b="1" u="sng" dirty="0" smtClean="0">
                <a:solidFill>
                  <a:srgbClr val="FF0000"/>
                </a:solidFill>
              </a:rPr>
              <a:t>’s Complement: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The 2’s complement of a binary number is obtained by </a:t>
            </a:r>
            <a:r>
              <a:rPr lang="en-US" b="1" dirty="0">
                <a:solidFill>
                  <a:srgbClr val="0000FF"/>
                </a:solidFill>
              </a:rPr>
              <a:t>adding one to the 1’s complement</a:t>
            </a:r>
            <a:r>
              <a:rPr lang="en-US" dirty="0"/>
              <a:t> of </a:t>
            </a:r>
            <a:r>
              <a:rPr lang="en-US" b="1" dirty="0">
                <a:solidFill>
                  <a:srgbClr val="870581"/>
                </a:solidFill>
              </a:rPr>
              <a:t>signed binary number.</a:t>
            </a:r>
            <a:r>
              <a:rPr lang="en-US" dirty="0">
                <a:solidFill>
                  <a:srgbClr val="870581"/>
                </a:solidFill>
              </a:rPr>
              <a:t> </a:t>
            </a:r>
            <a:endParaRPr lang="en-US" dirty="0" smtClean="0">
              <a:solidFill>
                <a:srgbClr val="87058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b="1" dirty="0">
                <a:solidFill>
                  <a:srgbClr val="FF0066"/>
                </a:solidFill>
              </a:rPr>
              <a:t>2’s complement</a:t>
            </a:r>
            <a:r>
              <a:rPr lang="en-US" dirty="0"/>
              <a:t> of </a:t>
            </a:r>
            <a:r>
              <a:rPr lang="en-US" b="1" dirty="0">
                <a:solidFill>
                  <a:srgbClr val="0000FF"/>
                </a:solidFill>
              </a:rPr>
              <a:t>positive number gives a </a:t>
            </a:r>
            <a:r>
              <a:rPr lang="en-US" b="1" dirty="0">
                <a:solidFill>
                  <a:srgbClr val="870581"/>
                </a:solidFill>
              </a:rPr>
              <a:t>negative number</a:t>
            </a:r>
            <a:r>
              <a:rPr lang="en-US" b="1" dirty="0">
                <a:solidFill>
                  <a:srgbClr val="0000FF"/>
                </a:solidFill>
              </a:rPr>
              <a:t>.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/>
              <a:t>Similarly </a:t>
            </a:r>
            <a:r>
              <a:rPr lang="en-US" b="1" dirty="0" smtClean="0">
                <a:solidFill>
                  <a:srgbClr val="990000"/>
                </a:solidFill>
              </a:rPr>
              <a:t>2’s </a:t>
            </a:r>
            <a:r>
              <a:rPr lang="en-US" b="1" dirty="0">
                <a:solidFill>
                  <a:srgbClr val="990000"/>
                </a:solidFill>
              </a:rPr>
              <a:t>complement of </a:t>
            </a:r>
            <a:r>
              <a:rPr lang="en-US" b="1" dirty="0">
                <a:solidFill>
                  <a:srgbClr val="870581"/>
                </a:solidFill>
              </a:rPr>
              <a:t>negative number</a:t>
            </a:r>
            <a:r>
              <a:rPr lang="en-US" b="1" dirty="0">
                <a:solidFill>
                  <a:srgbClr val="990000"/>
                </a:solidFill>
              </a:rPr>
              <a:t> gives </a:t>
            </a:r>
            <a:r>
              <a:rPr lang="en-US" b="1" dirty="0">
                <a:solidFill>
                  <a:srgbClr val="005024"/>
                </a:solidFill>
              </a:rPr>
              <a:t>a positive number</a:t>
            </a:r>
            <a:r>
              <a:rPr lang="en-US" b="1" dirty="0" smtClean="0">
                <a:solidFill>
                  <a:srgbClr val="005024"/>
                </a:solidFill>
              </a:rPr>
              <a:t>.</a:t>
            </a:r>
            <a:endParaRPr lang="en-US" b="1" dirty="0">
              <a:solidFill>
                <a:srgbClr val="005024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150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777240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43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7086600" cy="571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02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Arithmetic Addition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382000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ook Antiqua" panose="02040602050305030304" pitchFamily="18" charset="0"/>
              </a:rPr>
              <a:t>The </a:t>
            </a:r>
            <a:r>
              <a:rPr lang="en-US" sz="2400" dirty="0">
                <a:latin typeface="Book Antiqua" panose="02040602050305030304" pitchFamily="18" charset="0"/>
              </a:rPr>
              <a:t>addition of two numbers in the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</a:rPr>
              <a:t>signed-magnitude system</a:t>
            </a:r>
            <a:r>
              <a:rPr lang="en-US" sz="2400" dirty="0">
                <a:latin typeface="Book Antiqua" panose="02040602050305030304" pitchFamily="18" charset="0"/>
              </a:rPr>
              <a:t> follows the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</a:rPr>
              <a:t>rules of ordinary arithmetic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ook Antiqua" panose="02040602050305030304" pitchFamily="18" charset="0"/>
              </a:rPr>
              <a:t>If </a:t>
            </a:r>
            <a:r>
              <a:rPr lang="en-US" sz="2400" dirty="0">
                <a:latin typeface="Book Antiqua" panose="02040602050305030304" pitchFamily="18" charset="0"/>
              </a:rPr>
              <a:t>the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signs are the same</a:t>
            </a:r>
            <a:r>
              <a:rPr lang="en-US" sz="2400" dirty="0">
                <a:latin typeface="Book Antiqua" panose="02040602050305030304" pitchFamily="18" charset="0"/>
              </a:rPr>
              <a:t>, we </a:t>
            </a:r>
            <a:r>
              <a:rPr lang="en-US" sz="2400" b="1" dirty="0">
                <a:latin typeface="Book Antiqua" panose="02040602050305030304" pitchFamily="18" charset="0"/>
              </a:rPr>
              <a:t>add the two magnitudes </a:t>
            </a:r>
            <a:r>
              <a:rPr lang="en-US" sz="2400" dirty="0">
                <a:latin typeface="Book Antiqua" panose="02040602050305030304" pitchFamily="18" charset="0"/>
              </a:rPr>
              <a:t>and give the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</a:rPr>
              <a:t>sum the common sign</a:t>
            </a:r>
            <a:r>
              <a:rPr lang="en-US" sz="2400" b="1" dirty="0">
                <a:latin typeface="Book Antiqua" panose="02040602050305030304" pitchFamily="18" charset="0"/>
              </a:rPr>
              <a:t>. </a:t>
            </a:r>
            <a:endParaRPr lang="en-US" sz="2400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ook Antiqua" panose="02040602050305030304" pitchFamily="18" charset="0"/>
              </a:rPr>
              <a:t>If </a:t>
            </a:r>
            <a:r>
              <a:rPr lang="en-US" sz="2400" dirty="0">
                <a:latin typeface="Book Antiqua" panose="02040602050305030304" pitchFamily="18" charset="0"/>
              </a:rPr>
              <a:t>the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signs are different</a:t>
            </a:r>
            <a:r>
              <a:rPr lang="en-US" sz="2400" dirty="0">
                <a:latin typeface="Book Antiqua" panose="02040602050305030304" pitchFamily="18" charset="0"/>
              </a:rPr>
              <a:t>, we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</a:rPr>
              <a:t>subtract</a:t>
            </a:r>
            <a:r>
              <a:rPr lang="en-US" sz="2400" dirty="0">
                <a:latin typeface="Book Antiqua" panose="02040602050305030304" pitchFamily="18" charset="0"/>
              </a:rPr>
              <a:t> the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</a:rPr>
              <a:t>smaller magnitude from the larger</a:t>
            </a:r>
            <a:r>
              <a:rPr lang="en-US" sz="2400" b="1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and give the </a:t>
            </a:r>
            <a:r>
              <a:rPr lang="en-US" sz="2400" b="1" dirty="0">
                <a:solidFill>
                  <a:srgbClr val="005024"/>
                </a:solidFill>
                <a:latin typeface="Book Antiqua" panose="02040602050305030304" pitchFamily="18" charset="0"/>
              </a:rPr>
              <a:t>difference the sign of the larger magnitude. </a:t>
            </a:r>
            <a:endParaRPr lang="en-US" sz="2400" b="1" dirty="0" smtClean="0">
              <a:solidFill>
                <a:srgbClr val="005024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901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382000" cy="34163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ook Antiqua" panose="02040602050305030304" pitchFamily="18" charset="0"/>
              </a:rPr>
              <a:t>The </a:t>
            </a:r>
            <a:r>
              <a:rPr lang="en-US" sz="2400" dirty="0">
                <a:latin typeface="Book Antiqua" panose="02040602050305030304" pitchFamily="18" charset="0"/>
              </a:rPr>
              <a:t>addition of two signed binary numbers with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</a:rPr>
              <a:t>negative numbers</a:t>
            </a:r>
            <a:r>
              <a:rPr lang="en-US" sz="2400" dirty="0">
                <a:latin typeface="Book Antiqua" panose="02040602050305030304" pitchFamily="18" charset="0"/>
              </a:rPr>
              <a:t> represented in </a:t>
            </a:r>
            <a:r>
              <a:rPr lang="en-US" sz="2400" b="1" dirty="0">
                <a:solidFill>
                  <a:srgbClr val="0000CC"/>
                </a:solidFill>
                <a:latin typeface="Book Antiqua" panose="02040602050305030304" pitchFamily="18" charset="0"/>
              </a:rPr>
              <a:t>signed-2's-complement form </a:t>
            </a:r>
            <a:r>
              <a:rPr lang="en-US" sz="2400" dirty="0">
                <a:latin typeface="Book Antiqua" panose="02040602050305030304" pitchFamily="18" charset="0"/>
              </a:rPr>
              <a:t>is obtained from the </a:t>
            </a:r>
            <a:r>
              <a:rPr lang="en-US" sz="2400" b="1" dirty="0">
                <a:latin typeface="Book Antiqua" panose="02040602050305030304" pitchFamily="18" charset="0"/>
              </a:rPr>
              <a:t>addition of the two numbers</a:t>
            </a:r>
            <a:r>
              <a:rPr lang="en-US" sz="2400" dirty="0">
                <a:latin typeface="Book Antiqua" panose="02040602050305030304" pitchFamily="18" charset="0"/>
              </a:rPr>
              <a:t>, including </a:t>
            </a:r>
            <a:r>
              <a:rPr lang="en-US" sz="2400" b="1" dirty="0">
                <a:latin typeface="Book Antiqua" panose="02040602050305030304" pitchFamily="18" charset="0"/>
              </a:rPr>
              <a:t>their sign bits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ook Antiqua" panose="02040602050305030304" pitchFamily="18" charset="0"/>
              </a:rPr>
              <a:t>A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</a:rPr>
              <a:t>carry</a:t>
            </a:r>
            <a:r>
              <a:rPr lang="en-US" sz="2400" dirty="0">
                <a:latin typeface="Book Antiqua" panose="02040602050305030304" pitchFamily="18" charset="0"/>
              </a:rPr>
              <a:t> out of the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</a:rPr>
              <a:t>sign-bit position is discarded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5835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solidFill>
                  <a:srgbClr val="870581"/>
                </a:solidFill>
              </a:rPr>
              <a:t>Ex: </a:t>
            </a: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57" y="1447800"/>
            <a:ext cx="58674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59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solidFill>
                  <a:srgbClr val="870581"/>
                </a:solidFill>
              </a:rPr>
              <a:t>1.   Calculate +6 and +13: 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5562600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2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870581"/>
                </a:solidFill>
              </a:rPr>
              <a:t>2</a:t>
            </a:r>
            <a:r>
              <a:rPr lang="en-US" sz="2400" b="1" u="sng" dirty="0" smtClean="0">
                <a:solidFill>
                  <a:srgbClr val="870581"/>
                </a:solidFill>
              </a:rPr>
              <a:t>.   Calculate -6 and +13: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To get -6 value , first we </a:t>
            </a:r>
            <a:r>
              <a:rPr lang="en-US" b="1" dirty="0" smtClean="0">
                <a:solidFill>
                  <a:srgbClr val="FF0000"/>
                </a:solidFill>
              </a:rPr>
              <a:t>convert -6 in 2’s Complement</a:t>
            </a:r>
            <a:r>
              <a:rPr lang="en-US" sz="2800" b="1" u="sng" dirty="0" smtClean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86" y="2776084"/>
            <a:ext cx="6553200" cy="40819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/>
              <a:t>Next , we add -6 and +13</a:t>
            </a:r>
            <a:r>
              <a:rPr lang="en-US" b="1" dirty="0" smtClean="0"/>
              <a:t>.</a:t>
            </a:r>
            <a:r>
              <a:rPr lang="en-US" sz="2800" b="1" u="sng" dirty="0" smtClean="0">
                <a:solidFill>
                  <a:srgbClr val="870581"/>
                </a:solidFill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86" y="1752600"/>
            <a:ext cx="6019800" cy="3657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03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Autofit/>
          </a:bodyPr>
          <a:lstStyle/>
          <a:p>
            <a:pPr lvl="1" algn="ctr">
              <a:lnSpc>
                <a:spcPct val="150000"/>
              </a:lnSpc>
            </a:pPr>
            <a:r>
              <a:rPr lang="en-US" sz="4400" b="1" dirty="0" smtClean="0">
                <a:solidFill>
                  <a:srgbClr val="8705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Signed Binary Numbers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610600" cy="5105400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Arithmetic </a:t>
            </a:r>
            <a:r>
              <a:rPr lang="en-US" sz="3200" b="1" dirty="0" smtClean="0">
                <a:solidFill>
                  <a:srgbClr val="0000FF"/>
                </a:solidFill>
              </a:rPr>
              <a:t>Addition.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Arithmetic </a:t>
            </a:r>
            <a:r>
              <a:rPr lang="en-US" sz="3200" b="1" dirty="0">
                <a:solidFill>
                  <a:srgbClr val="0000FF"/>
                </a:solidFill>
              </a:rPr>
              <a:t>Subtraction</a:t>
            </a:r>
            <a:r>
              <a:rPr lang="en-US" sz="3600" b="1" dirty="0">
                <a:solidFill>
                  <a:srgbClr val="0000FF"/>
                </a:solidFill>
              </a:rPr>
              <a:t>.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600" b="1" dirty="0">
                <a:solidFill>
                  <a:srgbClr val="0000FF"/>
                </a:solidFill>
              </a:rPr>
              <a:t>  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en-US" sz="36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870581"/>
                </a:solidFill>
              </a:rPr>
              <a:t>3</a:t>
            </a:r>
            <a:r>
              <a:rPr lang="en-US" sz="2400" b="1" u="sng" dirty="0" smtClean="0">
                <a:solidFill>
                  <a:srgbClr val="870581"/>
                </a:solidFill>
              </a:rPr>
              <a:t>.   Calculate +6 and -13: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To get -13 value , first we </a:t>
            </a:r>
            <a:r>
              <a:rPr lang="en-US" b="1" dirty="0" smtClean="0">
                <a:solidFill>
                  <a:srgbClr val="FF0000"/>
                </a:solidFill>
              </a:rPr>
              <a:t>convert -13 in 2’s Complement</a:t>
            </a:r>
            <a:r>
              <a:rPr lang="en-US" sz="2800" b="1" u="sng" dirty="0" smtClean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5800725" cy="37229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35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/>
              <a:t>Next , we add -13 and +6</a:t>
            </a:r>
            <a:r>
              <a:rPr lang="en-US" b="1" dirty="0" smtClean="0"/>
              <a:t>.</a:t>
            </a:r>
            <a:r>
              <a:rPr lang="en-US" sz="2800" b="1" u="sng" dirty="0" smtClean="0">
                <a:solidFill>
                  <a:srgbClr val="870581"/>
                </a:solidFill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6324600" cy="396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9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870581"/>
                </a:solidFill>
              </a:rPr>
              <a:t>3</a:t>
            </a:r>
            <a:r>
              <a:rPr lang="en-US" sz="2400" b="1" u="sng" dirty="0" smtClean="0">
                <a:solidFill>
                  <a:srgbClr val="870581"/>
                </a:solidFill>
              </a:rPr>
              <a:t>.   Calculate -6 and -13: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To get  -6 &amp; -13 value , first we </a:t>
            </a:r>
            <a:r>
              <a:rPr lang="en-US" b="1" dirty="0" smtClean="0">
                <a:solidFill>
                  <a:srgbClr val="FF0000"/>
                </a:solidFill>
              </a:rPr>
              <a:t>convert -6 &amp; -13 in 2’s Complement</a:t>
            </a:r>
            <a:r>
              <a:rPr lang="en-US" sz="2800" b="1" u="sng" dirty="0" smtClean="0">
                <a:solidFill>
                  <a:srgbClr val="FF0000"/>
                </a:solidFill>
              </a:rPr>
              <a:t>. </a:t>
            </a:r>
            <a:r>
              <a:rPr lang="en-US" b="1" u="sng" dirty="0" smtClean="0">
                <a:solidFill>
                  <a:srgbClr val="0000FF"/>
                </a:solidFill>
              </a:rPr>
              <a:t>So, 1</a:t>
            </a:r>
            <a:r>
              <a:rPr lang="en-US" b="1" u="sng" baseline="30000" dirty="0" smtClean="0">
                <a:solidFill>
                  <a:srgbClr val="0000FF"/>
                </a:solidFill>
              </a:rPr>
              <a:t>st</a:t>
            </a:r>
            <a:r>
              <a:rPr lang="en-US" b="1" u="sng" dirty="0" smtClean="0">
                <a:solidFill>
                  <a:srgbClr val="0000FF"/>
                </a:solidFill>
              </a:rPr>
              <a:t> convert -6 using 2’s </a:t>
            </a:r>
            <a:r>
              <a:rPr lang="en-US" b="1" u="sng" dirty="0">
                <a:solidFill>
                  <a:srgbClr val="0000FF"/>
                </a:solidFill>
              </a:rPr>
              <a:t>complement</a:t>
            </a:r>
          </a:p>
          <a:p>
            <a:pPr algn="just">
              <a:lnSpc>
                <a:spcPct val="150000"/>
              </a:lnSpc>
            </a:pPr>
            <a:endParaRPr lang="en-US" b="1" u="sng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24200"/>
            <a:ext cx="6553200" cy="35811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2795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To get -13 value , first we </a:t>
            </a:r>
            <a:r>
              <a:rPr lang="en-US" b="1" dirty="0" smtClean="0">
                <a:solidFill>
                  <a:srgbClr val="FF0000"/>
                </a:solidFill>
              </a:rPr>
              <a:t>convert -13 in 2’s Complement</a:t>
            </a:r>
            <a:r>
              <a:rPr lang="en-US" sz="2800" b="1" u="sng" dirty="0" smtClean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5800725" cy="37229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84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Next ,we can add -6 and -13.</a:t>
            </a:r>
            <a:endParaRPr lang="en-US" sz="2800" b="1" u="sng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248400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71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31900"/>
            <a:ext cx="7543800" cy="4025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58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Arithmetic Subtraction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153400" cy="4550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29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8610600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1.   Calculate 14 - 7: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smtClean="0"/>
              <a:t>Here , we can follow this Rule:</a:t>
            </a:r>
          </a:p>
          <a:p>
            <a:pPr algn="just">
              <a:lnSpc>
                <a:spcPct val="150000"/>
              </a:lnSpc>
            </a:pPr>
            <a:endParaRPr lang="en-US" sz="2400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This 14- 7 , </a:t>
            </a:r>
            <a:r>
              <a:rPr lang="en-US" sz="2400" b="1" dirty="0" smtClean="0"/>
              <a:t> we can write it as </a:t>
            </a:r>
            <a:r>
              <a:rPr lang="en-US" sz="2400" b="1" dirty="0" smtClean="0">
                <a:solidFill>
                  <a:srgbClr val="0000FF"/>
                </a:solidFill>
              </a:rPr>
              <a:t>: (+14) + ( -7)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343" y="3352800"/>
            <a:ext cx="5605462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371600"/>
            <a:ext cx="3990975" cy="1143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94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59107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Next ,we can add 14 and -7.</a:t>
            </a:r>
            <a:endParaRPr lang="en-US" sz="2800" b="1" u="sng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638800" cy="4191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59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10600" cy="6477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u="sng" dirty="0">
                <a:solidFill>
                  <a:srgbClr val="FF0000"/>
                </a:solidFill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</a:rPr>
              <a:t>.   Calculate 14 – (-7):</a:t>
            </a:r>
          </a:p>
          <a:p>
            <a:pPr algn="just"/>
            <a:r>
              <a:rPr lang="en-US" b="1" dirty="0"/>
              <a:t>This 14- </a:t>
            </a:r>
            <a:r>
              <a:rPr lang="en-US" b="1" dirty="0" smtClean="0"/>
              <a:t>(-7) </a:t>
            </a:r>
            <a:r>
              <a:rPr lang="en-US" b="1" dirty="0"/>
              <a:t>,  we can write it as </a:t>
            </a:r>
            <a:r>
              <a:rPr lang="en-US" b="1" dirty="0">
                <a:solidFill>
                  <a:srgbClr val="0000FF"/>
                </a:solidFill>
              </a:rPr>
              <a:t>: (+14) + ( </a:t>
            </a:r>
            <a:r>
              <a:rPr lang="en-US" b="1" dirty="0" smtClean="0">
                <a:solidFill>
                  <a:srgbClr val="0000FF"/>
                </a:solidFill>
              </a:rPr>
              <a:t>+7).</a:t>
            </a:r>
          </a:p>
          <a:p>
            <a:pPr algn="just"/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/>
              <a:t>We can </a:t>
            </a:r>
            <a:r>
              <a:rPr lang="en-US" b="1" dirty="0">
                <a:solidFill>
                  <a:srgbClr val="FF0000"/>
                </a:solidFill>
              </a:rPr>
              <a:t>add </a:t>
            </a:r>
            <a:r>
              <a:rPr lang="en-US" b="1" dirty="0">
                <a:solidFill>
                  <a:srgbClr val="0000CC"/>
                </a:solidFill>
              </a:rPr>
              <a:t>+14 and +7.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506" y="3200400"/>
            <a:ext cx="5310188" cy="312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70742"/>
            <a:ext cx="4000500" cy="11248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55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Signed Binary Numbers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10600" cy="5867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In ordinary </a:t>
            </a:r>
            <a:r>
              <a:rPr lang="en-IN" dirty="0" smtClean="0"/>
              <a:t>arithmetic, </a:t>
            </a:r>
            <a:r>
              <a:rPr lang="en-US" b="1" dirty="0" smtClean="0">
                <a:solidFill>
                  <a:srgbClr val="0000FF"/>
                </a:solidFill>
              </a:rPr>
              <a:t>a </a:t>
            </a:r>
            <a:r>
              <a:rPr lang="en-US" b="1" dirty="0">
                <a:solidFill>
                  <a:srgbClr val="0000FF"/>
                </a:solidFill>
              </a:rPr>
              <a:t>negative number </a:t>
            </a:r>
            <a:r>
              <a:rPr lang="en-US" dirty="0"/>
              <a:t>is indicated by a </a:t>
            </a:r>
            <a:r>
              <a:rPr lang="en-US" b="1" dirty="0">
                <a:solidFill>
                  <a:srgbClr val="0000FF"/>
                </a:solidFill>
              </a:rPr>
              <a:t>minus sign </a:t>
            </a:r>
            <a:r>
              <a:rPr lang="en-US" dirty="0"/>
              <a:t>and a </a:t>
            </a:r>
            <a:r>
              <a:rPr lang="en-US" b="1" dirty="0">
                <a:solidFill>
                  <a:srgbClr val="FF0066"/>
                </a:solidFill>
              </a:rPr>
              <a:t>positive number </a:t>
            </a:r>
            <a:r>
              <a:rPr lang="en-US" dirty="0"/>
              <a:t>by a </a:t>
            </a:r>
            <a:r>
              <a:rPr lang="en-US" b="1" dirty="0" smtClean="0">
                <a:solidFill>
                  <a:srgbClr val="FF0066"/>
                </a:solidFill>
              </a:rPr>
              <a:t>plus sign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Because </a:t>
            </a:r>
            <a:r>
              <a:rPr lang="en-US" dirty="0"/>
              <a:t>of hardware limitations, computers </a:t>
            </a:r>
            <a:r>
              <a:rPr lang="en-US" dirty="0" smtClean="0"/>
              <a:t>must represent </a:t>
            </a:r>
            <a:r>
              <a:rPr lang="en-US" dirty="0"/>
              <a:t>everything with </a:t>
            </a:r>
            <a:r>
              <a:rPr lang="en-US" b="1" dirty="0" smtClean="0">
                <a:solidFill>
                  <a:srgbClr val="0000FF"/>
                </a:solidFill>
              </a:rPr>
              <a:t>binary </a:t>
            </a:r>
            <a:r>
              <a:rPr lang="en-IN" b="1" dirty="0" smtClean="0">
                <a:solidFill>
                  <a:srgbClr val="0000FF"/>
                </a:solidFill>
              </a:rPr>
              <a:t>digits.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convention is to make the sign bit </a:t>
            </a:r>
            <a:r>
              <a:rPr lang="en-US" b="1" dirty="0" smtClean="0">
                <a:solidFill>
                  <a:srgbClr val="0000FF"/>
                </a:solidFill>
              </a:rPr>
              <a:t>0 for positive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1 for negative. </a:t>
            </a:r>
            <a:endParaRPr lang="en-US" b="1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This bit is placed in </a:t>
            </a:r>
            <a:r>
              <a:rPr lang="en-US" b="1" dirty="0">
                <a:solidFill>
                  <a:srgbClr val="005024"/>
                </a:solidFill>
              </a:rPr>
              <a:t>Left Most of the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057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"/>
            <a:ext cx="8610600" cy="6324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3.   Calculate (-14) – (7):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This </a:t>
            </a:r>
            <a:r>
              <a:rPr lang="en-US" b="1" dirty="0" smtClean="0"/>
              <a:t>(-14) - (7) </a:t>
            </a:r>
            <a:r>
              <a:rPr lang="en-US" b="1" dirty="0"/>
              <a:t>,  we can write it as </a:t>
            </a:r>
            <a:r>
              <a:rPr lang="en-US" b="1" dirty="0">
                <a:solidFill>
                  <a:srgbClr val="0000FF"/>
                </a:solidFill>
              </a:rPr>
              <a:t>: </a:t>
            </a:r>
            <a:r>
              <a:rPr lang="en-US" b="1" dirty="0" smtClean="0">
                <a:solidFill>
                  <a:srgbClr val="0000FF"/>
                </a:solidFill>
              </a:rPr>
              <a:t>(-14</a:t>
            </a:r>
            <a:r>
              <a:rPr lang="en-US" b="1" dirty="0">
                <a:solidFill>
                  <a:srgbClr val="0000FF"/>
                </a:solidFill>
              </a:rPr>
              <a:t>) + </a:t>
            </a:r>
            <a:r>
              <a:rPr lang="en-US" b="1" dirty="0" smtClean="0">
                <a:solidFill>
                  <a:srgbClr val="0000FF"/>
                </a:solidFill>
              </a:rPr>
              <a:t>(-7).</a:t>
            </a: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First , we can solve (-14). </a:t>
            </a:r>
            <a:r>
              <a:rPr lang="en-US" sz="2000" b="1" dirty="0" err="1" smtClean="0"/>
              <a:t>i.e</a:t>
            </a:r>
            <a:r>
              <a:rPr lang="en-US" sz="2000" b="1" dirty="0" smtClean="0"/>
              <a:t>, we can find 2’s Complement of 14</a:t>
            </a:r>
            <a:r>
              <a:rPr lang="en-US" b="1" dirty="0" smtClean="0"/>
              <a:t>.</a:t>
            </a:r>
            <a:endParaRPr lang="en-US" b="1" dirty="0">
              <a:solidFill>
                <a:srgbClr val="0000CC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05200"/>
            <a:ext cx="559571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52784"/>
            <a:ext cx="4887686" cy="121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0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Second , we can solve (-7). </a:t>
            </a:r>
            <a:endParaRPr lang="en-US" b="1" dirty="0">
              <a:solidFill>
                <a:srgbClr val="0000CC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5605462" cy="3733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36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Now, we can </a:t>
            </a:r>
            <a:r>
              <a:rPr lang="en-US" b="1" dirty="0" smtClean="0">
                <a:solidFill>
                  <a:srgbClr val="0000CC"/>
                </a:solidFill>
              </a:rPr>
              <a:t>add </a:t>
            </a:r>
            <a:r>
              <a:rPr lang="en-US" b="1" dirty="0" smtClean="0">
                <a:solidFill>
                  <a:srgbClr val="FF0066"/>
                </a:solidFill>
              </a:rPr>
              <a:t>(-14) + (-7)</a:t>
            </a:r>
            <a:endParaRPr lang="en-US" b="1" dirty="0">
              <a:solidFill>
                <a:srgbClr val="FF0066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74371"/>
            <a:ext cx="6172200" cy="3733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37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10600" cy="6629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4. Calculate (-14) – (-7):</a:t>
            </a:r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This (-14) - (-7) </a:t>
            </a:r>
            <a:r>
              <a:rPr lang="en-US" b="1" dirty="0"/>
              <a:t>,  we can write it as </a:t>
            </a:r>
            <a:r>
              <a:rPr lang="en-US" b="1" dirty="0">
                <a:solidFill>
                  <a:srgbClr val="0000FF"/>
                </a:solidFill>
              </a:rPr>
              <a:t>: </a:t>
            </a:r>
            <a:r>
              <a:rPr lang="en-US" b="1" dirty="0" smtClean="0">
                <a:solidFill>
                  <a:srgbClr val="0000FF"/>
                </a:solidFill>
              </a:rPr>
              <a:t>(-14</a:t>
            </a:r>
            <a:r>
              <a:rPr lang="en-US" b="1" dirty="0">
                <a:solidFill>
                  <a:srgbClr val="0000FF"/>
                </a:solidFill>
              </a:rPr>
              <a:t>) + </a:t>
            </a:r>
            <a:r>
              <a:rPr lang="en-US" b="1" dirty="0" smtClean="0">
                <a:solidFill>
                  <a:srgbClr val="0000FF"/>
                </a:solidFill>
              </a:rPr>
              <a:t>(+7).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First , we can solve (-14). </a:t>
            </a:r>
            <a:endParaRPr lang="en-US" b="1" dirty="0">
              <a:solidFill>
                <a:srgbClr val="0000CC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76600"/>
            <a:ext cx="5595710" cy="32403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"/>
            <a:ext cx="4191000" cy="121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63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Now, we can </a:t>
            </a:r>
            <a:r>
              <a:rPr lang="en-US" b="1" dirty="0" smtClean="0">
                <a:solidFill>
                  <a:srgbClr val="0000CC"/>
                </a:solidFill>
              </a:rPr>
              <a:t>add </a:t>
            </a:r>
            <a:r>
              <a:rPr lang="en-US" b="1" dirty="0" smtClean="0">
                <a:solidFill>
                  <a:srgbClr val="FF0066"/>
                </a:solidFill>
              </a:rPr>
              <a:t>(-14) + (+7)</a:t>
            </a:r>
            <a:endParaRPr lang="en-US" b="1" dirty="0">
              <a:solidFill>
                <a:srgbClr val="FF0066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781675" cy="3657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2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PRACTICE PROBLEMS</a:t>
            </a:r>
            <a:endParaRPr lang="en-IN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7448"/>
            <a:ext cx="86106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signed numbers</a:t>
            </a:r>
          </a:p>
          <a:p>
            <a:pPr marL="1412875" indent="-514350" algn="just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(-15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412875" indent="-514350" algn="just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Subtract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signed numbers </a:t>
            </a:r>
          </a:p>
          <a:p>
            <a:pPr marL="1800225" indent="-363538" algn="just">
              <a:lnSpc>
                <a:spcPct val="150000"/>
              </a:lnSpc>
              <a:buClrTx/>
              <a:buFont typeface="+mj-lt"/>
              <a:buAutoNum type="roman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</a:p>
          <a:p>
            <a:pPr marL="1800225" indent="-363538" algn="just">
              <a:lnSpc>
                <a:spcPct val="150000"/>
              </a:lnSpc>
              <a:buClrTx/>
              <a:buFont typeface="+mj-lt"/>
              <a:buAutoNum type="romanL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(-3)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b="1" dirty="0"/>
          </a:p>
          <a:p>
            <a:pPr algn="just">
              <a:lnSpc>
                <a:spcPct val="150000"/>
              </a:lnSpc>
            </a:pPr>
            <a:endParaRPr lang="en-IN" b="1" dirty="0"/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0772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17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 descr="Signed and Unsigned Binary Numb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6781800" cy="571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5364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10600" cy="4953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</a:t>
            </a:r>
            <a:r>
              <a:rPr lang="en-US" b="1" dirty="0"/>
              <a:t>signed numbers </a:t>
            </a:r>
            <a:r>
              <a:rPr lang="en-US" dirty="0"/>
              <a:t>have a </a:t>
            </a:r>
            <a:r>
              <a:rPr lang="en-US" b="1" dirty="0">
                <a:solidFill>
                  <a:srgbClr val="0000FF"/>
                </a:solidFill>
              </a:rPr>
              <a:t>sign bit </a:t>
            </a:r>
            <a:r>
              <a:rPr lang="en-US" dirty="0"/>
              <a:t>so that it can </a:t>
            </a:r>
            <a:r>
              <a:rPr lang="en-US" b="1" dirty="0">
                <a:solidFill>
                  <a:srgbClr val="0000FF"/>
                </a:solidFill>
              </a:rPr>
              <a:t>differentiate positive and negative</a:t>
            </a:r>
            <a:r>
              <a:rPr lang="en-US" dirty="0"/>
              <a:t> integer </a:t>
            </a:r>
            <a:r>
              <a:rPr lang="en-US" dirty="0" smtClean="0"/>
              <a:t>numbers.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signed binary number technique has both the </a:t>
            </a:r>
            <a:r>
              <a:rPr lang="en-US" b="1" dirty="0">
                <a:solidFill>
                  <a:srgbClr val="0000FF"/>
                </a:solidFill>
              </a:rPr>
              <a:t>sign bit and the magnitude of the number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For </a:t>
            </a:r>
            <a:r>
              <a:rPr lang="en-US" dirty="0"/>
              <a:t>representing the </a:t>
            </a:r>
            <a:r>
              <a:rPr lang="en-US" b="1" dirty="0">
                <a:solidFill>
                  <a:srgbClr val="FF0066"/>
                </a:solidFill>
              </a:rPr>
              <a:t>negative decimal number</a:t>
            </a:r>
            <a:r>
              <a:rPr lang="en-US" dirty="0"/>
              <a:t>, the corresponding symbol </a:t>
            </a:r>
            <a:r>
              <a:rPr lang="en-US" b="1" dirty="0"/>
              <a:t>in front of the binary number will be added</a:t>
            </a:r>
            <a:r>
              <a:rPr lang="en-US" b="1" dirty="0" smtClean="0"/>
              <a:t>.</a:t>
            </a:r>
            <a:endParaRPr lang="en-US" b="1" dirty="0">
              <a:solidFill>
                <a:srgbClr val="00502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3480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6106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5024"/>
                </a:solidFill>
              </a:rPr>
              <a:t>There are 3 ways to represent signed binary numbers.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1.</a:t>
            </a:r>
            <a:r>
              <a:rPr lang="en-US" sz="2400" b="1" dirty="0" smtClean="0">
                <a:solidFill>
                  <a:srgbClr val="FF0066"/>
                </a:solidFill>
              </a:rPr>
              <a:t> Sign- Magnitude Form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2.</a:t>
            </a:r>
            <a:r>
              <a:rPr lang="en-US" sz="2400" b="1" dirty="0" smtClean="0">
                <a:solidFill>
                  <a:srgbClr val="FF0066"/>
                </a:solidFill>
              </a:rPr>
              <a:t> 1’s Complement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3.</a:t>
            </a:r>
            <a:r>
              <a:rPr lang="en-US" sz="2400" b="1" dirty="0" smtClean="0">
                <a:solidFill>
                  <a:srgbClr val="FF0066"/>
                </a:solidFill>
              </a:rPr>
              <a:t> 2’s Complement</a:t>
            </a:r>
            <a:endParaRPr lang="en-US" sz="2400" b="1" dirty="0">
              <a:solidFill>
                <a:srgbClr val="FF0066"/>
              </a:solidFill>
            </a:endParaRPr>
          </a:p>
          <a:p>
            <a:pPr marL="1588" lvl="1" indent="0" algn="just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870581"/>
                </a:solidFill>
              </a:rPr>
              <a:t>1. Sign- Magnitude Form: </a:t>
            </a:r>
            <a:r>
              <a:rPr lang="en-US" sz="2400" dirty="0"/>
              <a:t>In this form, a </a:t>
            </a:r>
            <a:r>
              <a:rPr lang="en-US" sz="2400" b="1" dirty="0">
                <a:solidFill>
                  <a:srgbClr val="0000FF"/>
                </a:solidFill>
              </a:rPr>
              <a:t>binary number </a:t>
            </a:r>
            <a:r>
              <a:rPr lang="en-US" sz="2400" dirty="0"/>
              <a:t>has a </a:t>
            </a:r>
            <a:r>
              <a:rPr lang="en-US" sz="2400" b="1" dirty="0">
                <a:solidFill>
                  <a:srgbClr val="0000FF"/>
                </a:solidFill>
              </a:rPr>
              <a:t>bit</a:t>
            </a:r>
            <a:r>
              <a:rPr lang="en-US" sz="2400" dirty="0"/>
              <a:t> for a </a:t>
            </a:r>
            <a:r>
              <a:rPr lang="en-US" sz="2400" b="1" dirty="0">
                <a:solidFill>
                  <a:srgbClr val="0000FF"/>
                </a:solidFill>
              </a:rPr>
              <a:t>sign symbol</a:t>
            </a:r>
            <a:r>
              <a:rPr lang="en-US" sz="2400" dirty="0"/>
              <a:t>. If this bit is </a:t>
            </a:r>
            <a:r>
              <a:rPr lang="en-US" sz="2400" b="1" dirty="0">
                <a:solidFill>
                  <a:srgbClr val="0000FF"/>
                </a:solidFill>
              </a:rPr>
              <a:t>set to 1</a:t>
            </a:r>
            <a:r>
              <a:rPr lang="en-US" sz="2400" dirty="0"/>
              <a:t>, the number will be </a:t>
            </a:r>
            <a:r>
              <a:rPr lang="en-US" sz="2400" b="1" dirty="0">
                <a:solidFill>
                  <a:srgbClr val="0000FF"/>
                </a:solidFill>
              </a:rPr>
              <a:t>negative </a:t>
            </a:r>
            <a:r>
              <a:rPr lang="en-US" sz="2400" dirty="0"/>
              <a:t>else the number will be </a:t>
            </a:r>
            <a:r>
              <a:rPr lang="en-US" sz="2400" b="1" dirty="0">
                <a:solidFill>
                  <a:srgbClr val="0000FF"/>
                </a:solidFill>
              </a:rPr>
              <a:t>positive</a:t>
            </a:r>
            <a:r>
              <a:rPr lang="en-US" sz="2400" dirty="0"/>
              <a:t> if it is </a:t>
            </a:r>
            <a:r>
              <a:rPr lang="en-US" sz="2400" b="1" dirty="0">
                <a:solidFill>
                  <a:srgbClr val="0000FF"/>
                </a:solidFill>
              </a:rPr>
              <a:t>set to 0. </a:t>
            </a:r>
            <a:r>
              <a:rPr lang="en-US" sz="2400" dirty="0"/>
              <a:t>Apart from this sign-bit, the </a:t>
            </a:r>
            <a:r>
              <a:rPr lang="en-US" sz="2400" b="1" dirty="0">
                <a:solidFill>
                  <a:srgbClr val="990000"/>
                </a:solidFill>
              </a:rPr>
              <a:t>n-1 bits represent the magnitude of the number.</a:t>
            </a:r>
            <a:endParaRPr lang="en-US" sz="2400" b="1" dirty="0" smtClean="0">
              <a:solidFill>
                <a:srgbClr val="99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615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5024"/>
                </a:solidFill>
              </a:rPr>
              <a:t>Ex: </a:t>
            </a:r>
            <a:r>
              <a:rPr lang="en-US" dirty="0"/>
              <a:t>Consider the </a:t>
            </a:r>
            <a:r>
              <a:rPr lang="en-US" b="1" dirty="0"/>
              <a:t>negative decimal number -108</a:t>
            </a:r>
            <a:r>
              <a:rPr lang="en-US" dirty="0"/>
              <a:t>. </a:t>
            </a:r>
            <a:endParaRPr lang="en-US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>
                <a:solidFill>
                  <a:srgbClr val="0000FF"/>
                </a:solidFill>
              </a:rPr>
              <a:t>magnitude</a:t>
            </a:r>
            <a:r>
              <a:rPr lang="en-US" dirty="0"/>
              <a:t> of this number is </a:t>
            </a:r>
            <a:r>
              <a:rPr lang="en-US" b="1" dirty="0">
                <a:solidFill>
                  <a:srgbClr val="0000FF"/>
                </a:solidFill>
              </a:rPr>
              <a:t>108.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dirty="0"/>
              <a:t>know the unsigned binary representation of 108 is </a:t>
            </a:r>
            <a:r>
              <a:rPr lang="en-US" b="1" dirty="0">
                <a:solidFill>
                  <a:srgbClr val="0000FF"/>
                </a:solidFill>
              </a:rPr>
              <a:t>1101100.</a:t>
            </a:r>
            <a:r>
              <a:rPr lang="en-US" dirty="0"/>
              <a:t> </a:t>
            </a: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It </a:t>
            </a:r>
            <a:r>
              <a:rPr lang="en-US" dirty="0"/>
              <a:t>is having </a:t>
            </a:r>
            <a:r>
              <a:rPr lang="en-US" b="1" dirty="0">
                <a:solidFill>
                  <a:srgbClr val="FF0000"/>
                </a:solidFill>
              </a:rPr>
              <a:t>7 bits</a:t>
            </a:r>
            <a:r>
              <a:rPr lang="en-US" dirty="0"/>
              <a:t>. All these bits represent the </a:t>
            </a:r>
            <a:r>
              <a:rPr lang="en-US" b="1" dirty="0">
                <a:solidFill>
                  <a:srgbClr val="FF0000"/>
                </a:solidFill>
              </a:rPr>
              <a:t>magnitude.</a:t>
            </a:r>
            <a:endParaRPr lang="en-US" sz="21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2286000" cy="289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0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10600" cy="4343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Since the given number is </a:t>
            </a:r>
            <a:r>
              <a:rPr lang="en-US" b="1" dirty="0">
                <a:solidFill>
                  <a:srgbClr val="FF0000"/>
                </a:solidFill>
              </a:rPr>
              <a:t>negative,</a:t>
            </a:r>
            <a:r>
              <a:rPr lang="en-US" dirty="0"/>
              <a:t> consider the </a:t>
            </a:r>
            <a:r>
              <a:rPr lang="en-US" b="1" dirty="0">
                <a:solidFill>
                  <a:srgbClr val="FF0000"/>
                </a:solidFill>
              </a:rPr>
              <a:t>sign bit as one, </a:t>
            </a:r>
            <a:r>
              <a:rPr lang="en-US" dirty="0"/>
              <a:t>which is placed on </a:t>
            </a:r>
            <a:r>
              <a:rPr lang="en-US" b="1" dirty="0">
                <a:solidFill>
                  <a:srgbClr val="0000FF"/>
                </a:solidFill>
              </a:rPr>
              <a:t>left most side of magnitude.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  <a:p>
            <a:pPr lvl="1" algn="just">
              <a:lnSpc>
                <a:spcPct val="150000"/>
              </a:lnSpc>
            </a:pPr>
            <a:endParaRPr lang="en-US" dirty="0"/>
          </a:p>
          <a:p>
            <a:pPr lvl="1" algn="just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86100"/>
            <a:ext cx="3581400" cy="1295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085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870581"/>
                </a:solidFill>
              </a:rPr>
              <a:t>2</a:t>
            </a:r>
            <a:r>
              <a:rPr lang="en-US" sz="2400" b="1" u="sng" dirty="0" smtClean="0">
                <a:solidFill>
                  <a:srgbClr val="870581"/>
                </a:solidFill>
              </a:rPr>
              <a:t>. </a:t>
            </a:r>
            <a:r>
              <a:rPr lang="en-US" sz="2400" b="1" u="sng" dirty="0" smtClean="0">
                <a:solidFill>
                  <a:srgbClr val="FF0000"/>
                </a:solidFill>
              </a:rPr>
              <a:t>1’s Complement: 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870581"/>
                </a:solidFill>
              </a:rPr>
              <a:t>Eg: </a:t>
            </a:r>
            <a:r>
              <a:rPr lang="en-US" dirty="0" smtClean="0"/>
              <a:t>Consider the </a:t>
            </a:r>
            <a:r>
              <a:rPr lang="en-US" b="1" dirty="0" smtClean="0">
                <a:solidFill>
                  <a:srgbClr val="0000FF"/>
                </a:solidFill>
              </a:rPr>
              <a:t>negative decimal number -108</a:t>
            </a:r>
            <a:r>
              <a:rPr lang="en-US" dirty="0" smtClean="0"/>
              <a:t>. 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The magnitude of this number is 108. 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We know the signed binary representation of 108 is </a:t>
            </a:r>
            <a:r>
              <a:rPr lang="en-US" b="1" dirty="0" smtClean="0">
                <a:solidFill>
                  <a:srgbClr val="FF0066"/>
                </a:solidFill>
              </a:rPr>
              <a:t>0</a:t>
            </a:r>
            <a:r>
              <a:rPr lang="en-US" b="1" dirty="0" smtClean="0">
                <a:solidFill>
                  <a:srgbClr val="0000FF"/>
                </a:solidFill>
              </a:rPr>
              <a:t>1101100.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It is having </a:t>
            </a:r>
            <a:r>
              <a:rPr lang="en-US" b="1" dirty="0" smtClean="0">
                <a:solidFill>
                  <a:srgbClr val="0000FF"/>
                </a:solidFill>
              </a:rPr>
              <a:t>8 bits</a:t>
            </a:r>
            <a:r>
              <a:rPr lang="en-US" dirty="0" smtClean="0"/>
              <a:t>. The </a:t>
            </a:r>
            <a:r>
              <a:rPr lang="en-US" b="1" dirty="0" smtClean="0">
                <a:solidFill>
                  <a:srgbClr val="FF0000"/>
                </a:solidFill>
              </a:rPr>
              <a:t>MSB of this number is </a:t>
            </a:r>
            <a:r>
              <a:rPr lang="en-US" b="1" dirty="0" smtClean="0">
                <a:solidFill>
                  <a:srgbClr val="870581"/>
                </a:solidFill>
              </a:rPr>
              <a:t>zero</a:t>
            </a:r>
            <a:r>
              <a:rPr lang="en-US" dirty="0" smtClean="0">
                <a:solidFill>
                  <a:srgbClr val="870581"/>
                </a:solidFill>
              </a:rPr>
              <a:t>,</a:t>
            </a:r>
            <a:r>
              <a:rPr lang="en-US" dirty="0" smtClean="0"/>
              <a:t> which indicates </a:t>
            </a:r>
            <a:r>
              <a:rPr lang="en-US" b="1" dirty="0" smtClean="0">
                <a:solidFill>
                  <a:srgbClr val="990000"/>
                </a:solidFill>
              </a:rPr>
              <a:t>positive number.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Then Calculate </a:t>
            </a:r>
            <a:r>
              <a:rPr lang="en-US" b="1" dirty="0" smtClean="0">
                <a:solidFill>
                  <a:srgbClr val="FF0066"/>
                </a:solidFill>
              </a:rPr>
              <a:t>1’s Complement</a:t>
            </a:r>
            <a:r>
              <a:rPr lang="en-US" dirty="0" smtClean="0"/>
              <a:t>. </a:t>
            </a:r>
            <a:r>
              <a:rPr lang="en-US" dirty="0" err="1" smtClean="0"/>
              <a:t>i.e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FF0066"/>
                </a:solidFill>
              </a:rPr>
              <a:t>zero is one and vice-versa.</a:t>
            </a:r>
            <a:r>
              <a:rPr lang="en-US" dirty="0" smtClean="0"/>
              <a:t> So, replace zeros by ones and ones by zeros in order to get the negative number.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66"/>
                </a:solidFill>
              </a:rPr>
              <a:t>	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984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26554</TotalTime>
  <Words>855</Words>
  <Application>Microsoft Office PowerPoint</Application>
  <PresentationFormat>On-screen Show (4:3)</PresentationFormat>
  <Paragraphs>201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Oriel</vt:lpstr>
      <vt:lpstr>PowerPoint Presentation</vt:lpstr>
      <vt:lpstr>Signed Binary Numbers</vt:lpstr>
      <vt:lpstr>Signed Binary Numbers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Arithmetic Addition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Arithmetic Subtraction</vt:lpstr>
      <vt:lpstr>Contd..</vt:lpstr>
      <vt:lpstr>Contd..</vt:lpstr>
      <vt:lpstr>PowerPoint Presentation</vt:lpstr>
      <vt:lpstr>PowerPoint Presentation</vt:lpstr>
      <vt:lpstr>Contd..</vt:lpstr>
      <vt:lpstr>Contd..</vt:lpstr>
      <vt:lpstr>PowerPoint Presentation</vt:lpstr>
      <vt:lpstr>Contd..</vt:lpstr>
      <vt:lpstr>PRACTICE PROBLEMS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Surekha-Vanam</dc:creator>
  <cp:lastModifiedBy>Lalitha</cp:lastModifiedBy>
  <cp:revision>1988</cp:revision>
  <dcterms:created xsi:type="dcterms:W3CDTF">2013-11-07T06:07:38Z</dcterms:created>
  <dcterms:modified xsi:type="dcterms:W3CDTF">2022-09-20T08:03:28Z</dcterms:modified>
</cp:coreProperties>
</file>