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1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67" r:id="rId3"/>
    <p:sldId id="422" r:id="rId4"/>
    <p:sldId id="425" r:id="rId5"/>
    <p:sldId id="423" r:id="rId6"/>
    <p:sldId id="424" r:id="rId7"/>
    <p:sldId id="426" r:id="rId8"/>
    <p:sldId id="368" r:id="rId9"/>
    <p:sldId id="387" r:id="rId10"/>
    <p:sldId id="427" r:id="rId11"/>
    <p:sldId id="411" r:id="rId12"/>
    <p:sldId id="428" r:id="rId13"/>
    <p:sldId id="390" r:id="rId14"/>
    <p:sldId id="399" r:id="rId15"/>
    <p:sldId id="400" r:id="rId16"/>
    <p:sldId id="405" r:id="rId17"/>
    <p:sldId id="391" r:id="rId18"/>
    <p:sldId id="398" r:id="rId19"/>
    <p:sldId id="429" r:id="rId20"/>
    <p:sldId id="408" r:id="rId21"/>
    <p:sldId id="369" r:id="rId22"/>
    <p:sldId id="370" r:id="rId23"/>
    <p:sldId id="371" r:id="rId24"/>
    <p:sldId id="372" r:id="rId25"/>
    <p:sldId id="373" r:id="rId26"/>
    <p:sldId id="375" r:id="rId27"/>
    <p:sldId id="374" r:id="rId28"/>
    <p:sldId id="376" r:id="rId29"/>
    <p:sldId id="377" r:id="rId30"/>
    <p:sldId id="378" r:id="rId31"/>
    <p:sldId id="380" r:id="rId32"/>
    <p:sldId id="412" r:id="rId33"/>
    <p:sldId id="413" r:id="rId34"/>
    <p:sldId id="414" r:id="rId35"/>
    <p:sldId id="419" r:id="rId36"/>
    <p:sldId id="416" r:id="rId37"/>
    <p:sldId id="417" r:id="rId38"/>
    <p:sldId id="418" r:id="rId39"/>
    <p:sldId id="382" r:id="rId40"/>
    <p:sldId id="383" r:id="rId41"/>
    <p:sldId id="385" r:id="rId42"/>
    <p:sldId id="386" r:id="rId43"/>
    <p:sldId id="401" r:id="rId44"/>
    <p:sldId id="420" r:id="rId45"/>
    <p:sldId id="421" r:id="rId46"/>
    <p:sldId id="403" r:id="rId47"/>
    <p:sldId id="410" r:id="rId48"/>
    <p:sldId id="435" r:id="rId49"/>
    <p:sldId id="404" r:id="rId50"/>
    <p:sldId id="407" r:id="rId51"/>
    <p:sldId id="430" r:id="rId52"/>
    <p:sldId id="433" r:id="rId53"/>
    <p:sldId id="436" r:id="rId54"/>
    <p:sldId id="438" r:id="rId55"/>
    <p:sldId id="437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990000"/>
    <a:srgbClr val="0000CC"/>
    <a:srgbClr val="870581"/>
    <a:srgbClr val="FF0000"/>
    <a:srgbClr val="C40C41"/>
    <a:srgbClr val="005024"/>
    <a:srgbClr val="BBF76B"/>
    <a:srgbClr val="716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9/8/2022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9/8/2022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9/8/2022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9/8/2022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9/8/2022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9/8/2022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9/8/2022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9/8/2022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9/8/2022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9/8/2022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cuemath.com/numbers/number-system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5957" y="685800"/>
            <a:ext cx="8062686" cy="2057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6600" dirty="0" smtClean="0">
                <a:solidFill>
                  <a:srgbClr val="7030A0"/>
                </a:solidFill>
                <a:latin typeface="Book Antiqua" pitchFamily="18" charset="0"/>
                <a:ea typeface="+mn-ea"/>
                <a:cs typeface="Arial" pitchFamily="34" charset="0"/>
              </a:rPr>
              <a:t>(Digital Systems)</a:t>
            </a:r>
            <a:endParaRPr lang="en-US" sz="8000" dirty="0">
              <a:solidFill>
                <a:srgbClr val="7030A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5344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8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199"/>
            <a:ext cx="7705725" cy="541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7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62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</a:rPr>
              <a:t>Example: </a:t>
            </a:r>
            <a:endParaRPr lang="en-IN" sz="2400" b="1" u="sng" dirty="0">
              <a:solidFill>
                <a:srgbClr val="0000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1524000"/>
            <a:ext cx="6219825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6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050" name="Picture 2" descr="PDF Version - Tutorials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2296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22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0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3" y="609600"/>
            <a:ext cx="8516257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8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9460" name="Picture 4" descr="Computer Fundamentals Number System Conversions - Octal to Decimal, Decimal  to Octal, Binary to Hexadeci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77200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0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Overall </a:t>
            </a:r>
            <a:r>
              <a:rPr lang="en-US" sz="3200" b="1" dirty="0">
                <a:solidFill>
                  <a:srgbClr val="FF0000"/>
                </a:solidFill>
              </a:rPr>
              <a:t>Number System in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Mathematics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81" y="1072469"/>
            <a:ext cx="5953125" cy="5633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762000"/>
            <a:ext cx="8229600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Binary Number System: </a:t>
            </a:r>
            <a:r>
              <a:rPr lang="en-US" sz="2400" dirty="0" smtClean="0"/>
              <a:t>Binary </a:t>
            </a:r>
            <a:r>
              <a:rPr lang="en-US" sz="2400" dirty="0"/>
              <a:t>Number System comprises of two digits </a:t>
            </a:r>
            <a:r>
              <a:rPr lang="en-US" sz="2400" b="1" dirty="0">
                <a:solidFill>
                  <a:srgbClr val="FF0000"/>
                </a:solidFill>
              </a:rPr>
              <a:t>0 &amp; 1, </a:t>
            </a:r>
            <a:r>
              <a:rPr lang="en-US" sz="2400" dirty="0"/>
              <a:t>thus, the base of the binary number system </a:t>
            </a:r>
            <a:r>
              <a:rPr lang="en-US" sz="2400" b="1" dirty="0">
                <a:solidFill>
                  <a:srgbClr val="FF0000"/>
                </a:solidFill>
              </a:rPr>
              <a:t>is 2</a:t>
            </a:r>
            <a:r>
              <a:rPr lang="en-US" sz="2400" dirty="0"/>
              <a:t>. Thus, it is called as a </a:t>
            </a:r>
            <a:r>
              <a:rPr lang="en-US" sz="2400" b="1" dirty="0">
                <a:solidFill>
                  <a:srgbClr val="0000FF"/>
                </a:solidFill>
              </a:rPr>
              <a:t>base-2 system. </a:t>
            </a:r>
            <a:r>
              <a:rPr lang="en-US" sz="2400" dirty="0"/>
              <a:t>It is much easier and simpler </a:t>
            </a:r>
            <a:r>
              <a:rPr lang="en-US" sz="2400" b="1" dirty="0">
                <a:solidFill>
                  <a:srgbClr val="0000FF"/>
                </a:solidFill>
              </a:rPr>
              <a:t>than decimal number system</a:t>
            </a:r>
            <a:r>
              <a:rPr lang="en-US" sz="2400" dirty="0"/>
              <a:t> because it is comprised of </a:t>
            </a:r>
            <a:r>
              <a:rPr lang="en-US" sz="2400" b="1" dirty="0">
                <a:solidFill>
                  <a:srgbClr val="FF0000"/>
                </a:solidFill>
              </a:rPr>
              <a:t>only two digits.</a:t>
            </a:r>
            <a:endParaRPr lang="en-IN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5660344" cy="2445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6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6" y="838200"/>
            <a:ext cx="8439150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67056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5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905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4400" b="1" dirty="0" smtClean="0">
                <a:solidFill>
                  <a:srgbClr val="0000CC"/>
                </a:solidFill>
                <a:latin typeface="Berlin Sans FB Demi" panose="020E0802020502020306" pitchFamily="34" charset="0"/>
                <a:ea typeface="+mn-ea"/>
                <a:cs typeface="Arial" pitchFamily="34" charset="0"/>
              </a:rPr>
              <a:t>Introduction </a:t>
            </a:r>
            <a:br>
              <a:rPr lang="en-IN" sz="4400" b="1" dirty="0" smtClean="0">
                <a:solidFill>
                  <a:srgbClr val="0000CC"/>
                </a:solidFill>
                <a:latin typeface="Berlin Sans FB Demi" panose="020E0802020502020306" pitchFamily="34" charset="0"/>
                <a:ea typeface="+mn-ea"/>
                <a:cs typeface="Arial" pitchFamily="34" charset="0"/>
              </a:rPr>
            </a:br>
            <a:r>
              <a:rPr lang="en-IN" sz="4400" b="1" dirty="0" smtClean="0">
                <a:solidFill>
                  <a:srgbClr val="0000CC"/>
                </a:solidFill>
                <a:latin typeface="Berlin Sans FB Demi" panose="020E0802020502020306" pitchFamily="34" charset="0"/>
                <a:ea typeface="+mn-ea"/>
                <a:cs typeface="Arial" pitchFamily="34" charset="0"/>
              </a:rPr>
              <a:t>to </a:t>
            </a:r>
            <a:br>
              <a:rPr lang="en-IN" sz="4400" b="1" dirty="0" smtClean="0">
                <a:solidFill>
                  <a:srgbClr val="0000CC"/>
                </a:solidFill>
                <a:latin typeface="Berlin Sans FB Demi" panose="020E0802020502020306" pitchFamily="34" charset="0"/>
                <a:ea typeface="+mn-ea"/>
                <a:cs typeface="Arial" pitchFamily="34" charset="0"/>
              </a:rPr>
            </a:br>
            <a:r>
              <a:rPr lang="en-IN" sz="4400" b="1" dirty="0" smtClean="0">
                <a:solidFill>
                  <a:srgbClr val="0000CC"/>
                </a:solidFill>
                <a:latin typeface="Berlin Sans FB Demi" panose="020E0802020502020306" pitchFamily="34" charset="0"/>
                <a:ea typeface="+mn-ea"/>
                <a:cs typeface="Arial" pitchFamily="34" charset="0"/>
              </a:rPr>
              <a:t>Digital System</a:t>
            </a:r>
            <a:endParaRPr lang="en-US" sz="4400" b="1" dirty="0">
              <a:solidFill>
                <a:srgbClr val="0000CC"/>
              </a:solidFill>
              <a:latin typeface="Berlin Sans FB Demi" panose="020E0802020502020306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2438400"/>
            <a:ext cx="7696200" cy="3886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Number System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Types of Number System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Binary Arithmetic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543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Binary Addition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7448"/>
            <a:ext cx="8153400" cy="54833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Adding </a:t>
            </a:r>
            <a:r>
              <a:rPr lang="en-US" b="1" dirty="0">
                <a:solidFill>
                  <a:srgbClr val="0000FF"/>
                </a:solidFill>
              </a:rPr>
              <a:t>two or more binary numbers </a:t>
            </a:r>
            <a:r>
              <a:rPr lang="en-US" dirty="0"/>
              <a:t>is one of the </a:t>
            </a:r>
            <a:r>
              <a:rPr lang="en-US" dirty="0" smtClean="0"/>
              <a:t>Arithmetic </a:t>
            </a:r>
            <a:r>
              <a:rPr lang="en-US" dirty="0"/>
              <a:t>operations on binary numbers or </a:t>
            </a:r>
            <a:r>
              <a:rPr lang="en-US" dirty="0" smtClean="0"/>
              <a:t>               </a:t>
            </a:r>
            <a:r>
              <a:rPr lang="en-US" b="1" dirty="0" smtClean="0">
                <a:solidFill>
                  <a:srgbClr val="0000FF"/>
                </a:solidFill>
              </a:rPr>
              <a:t>base-2</a:t>
            </a:r>
            <a:r>
              <a:rPr lang="en-US" b="1" dirty="0">
                <a:solidFill>
                  <a:srgbClr val="0000FF"/>
                </a:solidFill>
              </a:rPr>
              <a:t> </a:t>
            </a:r>
            <a:r>
              <a:rPr lang="en-US" b="1" dirty="0">
                <a:solidFill>
                  <a:srgbClr val="0000FF"/>
                </a:solidFill>
                <a:hlinkClick r:id="rId2"/>
              </a:rPr>
              <a:t>number systems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 addition of binary numbers is done by adding the digits starting from the </a:t>
            </a:r>
            <a:r>
              <a:rPr lang="en-US" b="1" dirty="0">
                <a:solidFill>
                  <a:srgbClr val="0000FF"/>
                </a:solidFill>
              </a:rPr>
              <a:t>right side of the </a:t>
            </a:r>
            <a:r>
              <a:rPr lang="en-US" b="1" dirty="0" smtClean="0">
                <a:solidFill>
                  <a:srgbClr val="0000FF"/>
                </a:solidFill>
              </a:rPr>
              <a:t>numbers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 of Binary Addition</a:t>
            </a:r>
            <a:r>
              <a:rPr lang="en-US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19600"/>
            <a:ext cx="4953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7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424089" y="7620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dirty="0">
                <a:solidFill>
                  <a:srgbClr val="C40C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fourth case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binary addition is creating a sum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+ 1 = 10)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is written in the given column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of 1 over to the next column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Eg-1: </a:t>
            </a:r>
          </a:p>
          <a:p>
            <a:pPr algn="just">
              <a:lnSpc>
                <a:spcPct val="150000"/>
              </a:lnSpc>
            </a:pPr>
            <a:endParaRPr lang="en-I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124200"/>
            <a:ext cx="57340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0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424089" y="762000"/>
            <a:ext cx="17857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Step-1: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00200"/>
            <a:ext cx="2971800" cy="21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48200" y="808057"/>
            <a:ext cx="20905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Step-2: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14712"/>
            <a:ext cx="3124200" cy="21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0375" y="3581400"/>
            <a:ext cx="2090511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Step-3: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29717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800600" y="3581400"/>
            <a:ext cx="2090511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Step-4: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2796"/>
            <a:ext cx="3358617" cy="229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93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424089" y="533400"/>
            <a:ext cx="6586311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Step-5: </a:t>
            </a:r>
            <a:r>
              <a:rPr lang="en-US" sz="2800" b="1" u="sng" dirty="0" smtClean="0">
                <a:solidFill>
                  <a:srgbClr val="C40C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Answer is : </a:t>
            </a:r>
            <a:endParaRPr lang="en-IN" sz="2800" b="1" dirty="0">
              <a:solidFill>
                <a:srgbClr val="C40C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6385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33375" y="3657600"/>
            <a:ext cx="833891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Q. Problem is correct or Not, What we can do?</a:t>
            </a:r>
          </a:p>
          <a:p>
            <a:pPr algn="just">
              <a:lnSpc>
                <a:spcPct val="150000"/>
              </a:lnSpc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convert this numbers into the Decimal Equivalent.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First we can assign the 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weights of each Digit.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5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424089" y="533400"/>
            <a:ext cx="39955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C40C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Final Answer is : </a:t>
            </a:r>
            <a:endParaRPr lang="en-IN" sz="2800" b="1" dirty="0">
              <a:solidFill>
                <a:srgbClr val="C40C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9" y="1295400"/>
            <a:ext cx="36385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63" y="1238250"/>
            <a:ext cx="370967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00601" y="533400"/>
            <a:ext cx="396240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1436688" algn="l"/>
              </a:tabLst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C40C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 the Weights : </a:t>
            </a:r>
            <a:endParaRPr lang="en-IN" sz="2800" b="1" dirty="0">
              <a:solidFill>
                <a:srgbClr val="C40C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608" y="3581400"/>
            <a:ext cx="5697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C40C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Weights of each Digit: </a:t>
            </a:r>
            <a:endParaRPr lang="en-IN" sz="2800" b="1" dirty="0">
              <a:solidFill>
                <a:srgbClr val="C40C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4267200"/>
            <a:ext cx="62960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58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424089" y="533400"/>
            <a:ext cx="3995511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C40C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Example-2: </a:t>
            </a:r>
            <a:endParaRPr lang="en-IN" sz="2800" b="1" dirty="0">
              <a:solidFill>
                <a:srgbClr val="C40C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095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76489" y="2209800"/>
            <a:ext cx="3995511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Ans: 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3124200"/>
            <a:ext cx="35782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545919" y="2286000"/>
            <a:ext cx="3995511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with Decimal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71825"/>
            <a:ext cx="39052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05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Binary Subtraction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7448"/>
            <a:ext cx="8153400" cy="5635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Binary subtraction is the process of subtracting binary numbers.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we </a:t>
            </a:r>
            <a:r>
              <a:rPr lang="en-US" dirty="0"/>
              <a:t>may sometimes need to </a:t>
            </a:r>
            <a:r>
              <a:rPr lang="en-US" b="1" dirty="0">
                <a:solidFill>
                  <a:srgbClr val="0000FF"/>
                </a:solidFill>
              </a:rPr>
              <a:t>subtract 0 from 1</a:t>
            </a:r>
            <a:r>
              <a:rPr lang="en-US" dirty="0"/>
              <a:t>. In such cases, we use the concept of </a:t>
            </a:r>
            <a:r>
              <a:rPr lang="en-US" b="1" dirty="0">
                <a:solidFill>
                  <a:srgbClr val="0000FF"/>
                </a:solidFill>
              </a:rPr>
              <a:t>borrowing</a:t>
            </a:r>
            <a:r>
              <a:rPr lang="en-US" dirty="0"/>
              <a:t> </a:t>
            </a:r>
            <a:r>
              <a:rPr lang="en-US" dirty="0" smtClean="0"/>
              <a:t>where we needed.</a:t>
            </a:r>
          </a:p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 of Binary Subtraction</a:t>
            </a:r>
            <a:r>
              <a:rPr lang="en-US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146" name="Picture 2" descr="Subtraction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43400"/>
            <a:ext cx="4648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85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424089" y="762000"/>
            <a:ext cx="80772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Eg-1: </a:t>
            </a:r>
          </a:p>
          <a:p>
            <a:pPr algn="just">
              <a:lnSpc>
                <a:spcPct val="150000"/>
              </a:lnSpc>
            </a:pPr>
            <a:endParaRPr lang="en-I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41039"/>
            <a:ext cx="3204029" cy="214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4089" y="3835400"/>
            <a:ext cx="807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Step-1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 Here Right most Column , then 0 &lt;1)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52" y="4574064"/>
            <a:ext cx="3433073" cy="215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4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18861" y="381000"/>
            <a:ext cx="84441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Step-2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( Take Borrow from the Next Column)</a:t>
            </a:r>
          </a:p>
          <a:p>
            <a:pPr algn="just">
              <a:lnSpc>
                <a:spcPct val="150000"/>
              </a:lnSpc>
            </a:pPr>
            <a:endParaRPr lang="en-US" sz="2800" b="1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 algn="just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Here, first we will show the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weights of each Digit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24" y="1066800"/>
            <a:ext cx="3778930" cy="188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70543"/>
            <a:ext cx="5405438" cy="298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1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Number System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610600" cy="59405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200" b="1" dirty="0" smtClean="0"/>
              <a:t>Numbers</a:t>
            </a:r>
            <a:r>
              <a:rPr lang="en-US" sz="2200" dirty="0" smtClean="0"/>
              <a:t> are highly significant and play an essential role in </a:t>
            </a:r>
            <a:r>
              <a:rPr lang="en-US" sz="2200" b="1" dirty="0" smtClean="0">
                <a:solidFill>
                  <a:srgbClr val="C00000"/>
                </a:solidFill>
              </a:rPr>
              <a:t>Mathematics </a:t>
            </a:r>
            <a:r>
              <a:rPr lang="en-US" sz="2200" dirty="0" smtClean="0">
                <a:solidFill>
                  <a:schemeClr val="tx1"/>
                </a:solidFill>
              </a:rPr>
              <a:t>and also very important to understand the </a:t>
            </a:r>
            <a:r>
              <a:rPr lang="en-US" sz="2200" b="1" dirty="0" smtClean="0">
                <a:solidFill>
                  <a:srgbClr val="870581"/>
                </a:solidFill>
              </a:rPr>
              <a:t>Design and organization of the Computer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300" b="1" dirty="0" smtClean="0">
                <a:solidFill>
                  <a:srgbClr val="0000FF"/>
                </a:solidFill>
              </a:rPr>
              <a:t>Number </a:t>
            </a:r>
            <a:r>
              <a:rPr lang="en-US" sz="2300" b="1" dirty="0">
                <a:solidFill>
                  <a:srgbClr val="0000FF"/>
                </a:solidFill>
              </a:rPr>
              <a:t>System </a:t>
            </a:r>
            <a:r>
              <a:rPr lang="en-US" sz="2300" b="1" dirty="0" smtClean="0"/>
              <a:t>is the way to represent </a:t>
            </a:r>
            <a:r>
              <a:rPr lang="en-US" sz="2300" b="1" dirty="0" smtClean="0">
                <a:solidFill>
                  <a:srgbClr val="870581"/>
                </a:solidFill>
              </a:rPr>
              <a:t>Numbers.</a:t>
            </a:r>
          </a:p>
          <a:p>
            <a:pPr algn="just">
              <a:lnSpc>
                <a:spcPct val="150000"/>
              </a:lnSpc>
            </a:pPr>
            <a:r>
              <a:rPr lang="en-US" sz="2300" b="1" dirty="0" smtClean="0">
                <a:solidFill>
                  <a:schemeClr val="tx1"/>
                </a:solidFill>
              </a:rPr>
              <a:t>Every </a:t>
            </a:r>
            <a:r>
              <a:rPr lang="en-US" sz="2300" b="1" dirty="0" smtClean="0">
                <a:solidFill>
                  <a:srgbClr val="0000CC"/>
                </a:solidFill>
              </a:rPr>
              <a:t>Computer stores numbers, letters and other special characters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990000"/>
                </a:solidFill>
              </a:rPr>
              <a:t>in Coded Form.</a:t>
            </a:r>
            <a:endParaRPr lang="en-US" b="1" dirty="0">
              <a:solidFill>
                <a:srgbClr val="99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types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Number System</a:t>
            </a:r>
          </a:p>
          <a:p>
            <a:pPr lvl="1" algn="just">
              <a:lnSpc>
                <a:spcPct val="150000"/>
              </a:lnSpc>
            </a:pPr>
            <a:r>
              <a:rPr lang="en-US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Positional Number System</a:t>
            </a:r>
          </a:p>
          <a:p>
            <a:pPr lvl="1" algn="just">
              <a:lnSpc>
                <a:spcPct val="150000"/>
              </a:lnSpc>
            </a:pPr>
            <a:r>
              <a:rPr lang="en-US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Positional Number System</a:t>
            </a: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16829"/>
            <a:ext cx="3352800" cy="2705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1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18861" y="544592"/>
            <a:ext cx="844413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+mn-lt"/>
              </a:rPr>
              <a:t>Next, we 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take the Borrow </a:t>
            </a:r>
            <a:r>
              <a:rPr lang="en-US" sz="2400" dirty="0">
                <a:latin typeface="+mn-lt"/>
              </a:rPr>
              <a:t>if we go to the </a:t>
            </a:r>
            <a:r>
              <a:rPr lang="en-US" sz="2400" b="1" dirty="0" smtClean="0">
                <a:solidFill>
                  <a:srgbClr val="0000FF"/>
                </a:solidFill>
                <a:latin typeface="+mn-lt"/>
              </a:rPr>
              <a:t>2nd 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Column </a:t>
            </a:r>
            <a:r>
              <a:rPr lang="en-US" sz="2400" dirty="0">
                <a:latin typeface="+mn-lt"/>
              </a:rPr>
              <a:t>and indeed </a:t>
            </a:r>
            <a:r>
              <a:rPr lang="en-US" sz="2400" b="1" u="sng" dirty="0">
                <a:solidFill>
                  <a:srgbClr val="FF0000"/>
                </a:solidFill>
                <a:latin typeface="+mn-lt"/>
              </a:rPr>
              <a:t>one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 this </a:t>
            </a:r>
            <a:r>
              <a:rPr lang="en-US" sz="2400" b="1" dirty="0" smtClean="0">
                <a:solidFill>
                  <a:srgbClr val="0000FF"/>
                </a:solidFill>
                <a:latin typeface="+mn-lt"/>
              </a:rPr>
              <a:t>2nd 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column</a:t>
            </a:r>
            <a:r>
              <a:rPr lang="en-US" sz="2400" dirty="0">
                <a:latin typeface="+mn-lt"/>
              </a:rPr>
              <a:t>.</a:t>
            </a:r>
            <a:endParaRPr lang="en-US" sz="2400" dirty="0">
              <a:latin typeface="+mn-lt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  <a:sym typeface="Wingdings" panose="05000000000000000000" pitchFamily="2" charset="2"/>
              </a:rPr>
              <a:t> Now , we can Borrow this </a:t>
            </a:r>
            <a:r>
              <a:rPr lang="en-US" sz="24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one</a:t>
            </a:r>
            <a:r>
              <a:rPr lang="en-US" sz="2400" dirty="0">
                <a:latin typeface="+mn-lt"/>
                <a:sym typeface="Wingdings" panose="05000000000000000000" pitchFamily="2" charset="2"/>
              </a:rPr>
              <a:t> from the </a:t>
            </a: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2nd </a:t>
            </a:r>
            <a:r>
              <a:rPr lang="en-US" sz="2400" dirty="0">
                <a:latin typeface="+mn-lt"/>
                <a:sym typeface="Wingdings" panose="05000000000000000000" pitchFamily="2" charset="2"/>
              </a:rPr>
              <a:t>Column</a:t>
            </a: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Next , we can </a:t>
            </a:r>
            <a:r>
              <a:rPr lang="en-US" sz="2400" b="1" dirty="0" smtClean="0">
                <a:latin typeface="+mn-lt"/>
                <a:sym typeface="Wingdings" panose="05000000000000000000" pitchFamily="2" charset="2"/>
              </a:rPr>
              <a:t>replace</a:t>
            </a: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 this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One from the Zero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+mn-lt"/>
              <a:sym typeface="Wingdings" panose="05000000000000000000" pitchFamily="2" charset="2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 algn="just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17" y="3011714"/>
            <a:ext cx="72866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6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18861" y="619726"/>
            <a:ext cx="8444139" cy="1132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Now , this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400" b="1" baseline="30000" dirty="0" smtClean="0">
                <a:solidFill>
                  <a:srgbClr val="FF0000"/>
                </a:solidFill>
                <a:latin typeface="+mn-lt"/>
              </a:rPr>
              <a:t>nd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  Column One</a:t>
            </a:r>
            <a:r>
              <a:rPr lang="en-US" sz="2400" dirty="0" smtClean="0">
                <a:latin typeface="+mn-lt"/>
              </a:rPr>
              <a:t> is moved to the                 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1st Column</a:t>
            </a:r>
            <a:r>
              <a:rPr lang="en-US" sz="2400" dirty="0" smtClean="0">
                <a:latin typeface="+mn-lt"/>
              </a:rPr>
              <a:t>.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6172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94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749862"/>
            <a:ext cx="5486400" cy="40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2143" y="914400"/>
            <a:ext cx="8444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Next , move to the next column.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827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18861" y="809923"/>
            <a:ext cx="8444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Finally the </a:t>
            </a:r>
            <a:r>
              <a:rPr lang="en-US" sz="2400" b="1" dirty="0" smtClean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subtracted value </a:t>
            </a: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is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47156"/>
            <a:ext cx="5136783" cy="389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9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282575" y="914400"/>
            <a:ext cx="8444139" cy="578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n-lt"/>
              </a:rPr>
              <a:t> Now next check with </a:t>
            </a:r>
            <a:r>
              <a:rPr lang="en-US" sz="2400" b="1" dirty="0" smtClean="0">
                <a:solidFill>
                  <a:srgbClr val="0000FF"/>
                </a:solidFill>
                <a:latin typeface="+mn-lt"/>
              </a:rPr>
              <a:t>Decimal.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32762"/>
            <a:ext cx="6019800" cy="352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9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424089" y="533400"/>
            <a:ext cx="3995511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C40C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Example-2: </a:t>
            </a:r>
            <a:endParaRPr lang="en-IN" sz="2800" b="1" dirty="0">
              <a:solidFill>
                <a:srgbClr val="C40C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52" y="1505856"/>
            <a:ext cx="6296025" cy="35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7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18861" y="381000"/>
            <a:ext cx="84441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Step-2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( Take Borrow from the Next Column)</a:t>
            </a:r>
          </a:p>
          <a:p>
            <a:pPr algn="just">
              <a:lnSpc>
                <a:spcPct val="150000"/>
              </a:lnSpc>
            </a:pPr>
            <a:endParaRPr lang="en-US" sz="2800" b="1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 algn="just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 algn="just"/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16" y="1353458"/>
            <a:ext cx="633742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052513"/>
            <a:ext cx="83915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1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18861" y="634193"/>
            <a:ext cx="844413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Step-3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( Take Borrow from the Last Column)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8" y="1447800"/>
            <a:ext cx="769922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2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18861" y="634193"/>
            <a:ext cx="84441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Step-4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Final Answer is 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7" y="1600200"/>
            <a:ext cx="7810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9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424089" y="533400"/>
            <a:ext cx="3995511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C40C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Example-3: </a:t>
            </a:r>
            <a:endParaRPr lang="en-IN" sz="2800" b="1" dirty="0">
              <a:solidFill>
                <a:srgbClr val="C40C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6489" y="2209800"/>
            <a:ext cx="3995511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Ans: 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4" y="1447800"/>
            <a:ext cx="4972050" cy="47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30" y="2867378"/>
            <a:ext cx="447607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1. Non Positional Number System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610600" cy="59405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Non-Positional number system is also known as the </a:t>
            </a:r>
            <a:r>
              <a:rPr lang="en-US" b="1" dirty="0">
                <a:solidFill>
                  <a:srgbClr val="990000"/>
                </a:solidFill>
              </a:rPr>
              <a:t>Non-Weighted Number System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n-US" dirty="0"/>
              <a:t>the olden days, people used this type of number system for </a:t>
            </a:r>
            <a:r>
              <a:rPr lang="en-US" b="1" dirty="0">
                <a:solidFill>
                  <a:srgbClr val="FF0000"/>
                </a:solidFill>
              </a:rPr>
              <a:t>simple calculations</a:t>
            </a:r>
            <a:r>
              <a:rPr lang="en-US" dirty="0"/>
              <a:t> like </a:t>
            </a:r>
            <a:r>
              <a:rPr lang="en-US" b="1" dirty="0">
                <a:solidFill>
                  <a:srgbClr val="0000FF"/>
                </a:solidFill>
              </a:rPr>
              <a:t>additions and subtractions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n-US" dirty="0"/>
              <a:t>this system, the </a:t>
            </a:r>
            <a:r>
              <a:rPr lang="en-US" b="1" dirty="0">
                <a:solidFill>
                  <a:srgbClr val="FF0066"/>
                </a:solidFill>
              </a:rPr>
              <a:t>digit value </a:t>
            </a:r>
            <a:r>
              <a:rPr lang="en-US" dirty="0"/>
              <a:t>is </a:t>
            </a:r>
            <a:r>
              <a:rPr lang="en-US" b="1" dirty="0">
                <a:solidFill>
                  <a:srgbClr val="990000"/>
                </a:solidFill>
              </a:rPr>
              <a:t>independent of its position</a:t>
            </a:r>
            <a:r>
              <a:rPr lang="en-US" b="1" dirty="0" smtClean="0">
                <a:solidFill>
                  <a:srgbClr val="9900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 non-positional number system consists of </a:t>
            </a:r>
            <a:r>
              <a:rPr lang="en-US" b="1" dirty="0">
                <a:solidFill>
                  <a:srgbClr val="FF0066"/>
                </a:solidFill>
              </a:rPr>
              <a:t>different symbols</a:t>
            </a:r>
            <a:r>
              <a:rPr lang="en-US" dirty="0"/>
              <a:t> that are used to </a:t>
            </a:r>
            <a:r>
              <a:rPr lang="en-US" b="1" dirty="0">
                <a:solidFill>
                  <a:srgbClr val="0000FF"/>
                </a:solidFill>
              </a:rPr>
              <a:t>represent numbers</a:t>
            </a:r>
            <a:endParaRPr lang="en-IN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6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Binary Multiplication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7448"/>
            <a:ext cx="8153400" cy="54833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Binary multiplication is the process of multiplying binary numbers. The process of multiplying binary numbers is the same as that of </a:t>
            </a:r>
            <a:r>
              <a:rPr lang="en-US" b="1" dirty="0">
                <a:solidFill>
                  <a:srgbClr val="0000FF"/>
                </a:solidFill>
              </a:rPr>
              <a:t>arithmetic multiplication with decimal numbers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Rules of Binary Multiplication</a:t>
            </a:r>
            <a:r>
              <a:rPr lang="en-US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098" name="Picture 2" descr="Binary Arithme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4038600"/>
            <a:ext cx="45815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54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424089" y="533400"/>
            <a:ext cx="3995511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C40C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endParaRPr lang="en-IN" sz="2800" b="1" dirty="0">
              <a:solidFill>
                <a:srgbClr val="C40C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2 bit multiplication 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63403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4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AutoShape 2" descr="IXL | How to tell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424089" y="533400"/>
            <a:ext cx="3995511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C40C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Example-1: </a:t>
            </a:r>
            <a:endParaRPr lang="en-IN" sz="2800" b="1" dirty="0">
              <a:solidFill>
                <a:srgbClr val="C40C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www.electronicshub.org/wp-content/uploads/2015/06/Binary-Multipl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93226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06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533400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Decimal Number System: </a:t>
            </a:r>
            <a:r>
              <a:rPr lang="en-US" sz="2400" dirty="0"/>
              <a:t>The </a:t>
            </a:r>
            <a:r>
              <a:rPr lang="en-US" sz="2400" b="1" dirty="0"/>
              <a:t>decimal number system</a:t>
            </a:r>
            <a:r>
              <a:rPr lang="en-US" sz="2400" dirty="0"/>
              <a:t> comprises of digits from</a:t>
            </a:r>
            <a:r>
              <a:rPr lang="en-US" sz="2400" b="1" dirty="0"/>
              <a:t> </a:t>
            </a:r>
            <a:r>
              <a:rPr lang="en-US" sz="2400" b="1" dirty="0">
                <a:solidFill>
                  <a:srgbClr val="0000FF"/>
                </a:solidFill>
              </a:rPr>
              <a:t>0-9</a:t>
            </a:r>
            <a:r>
              <a:rPr lang="en-US" sz="2400" dirty="0">
                <a:solidFill>
                  <a:srgbClr val="0000FF"/>
                </a:solidFill>
              </a:rPr>
              <a:t> i.e. 0, 1, 2, 3, 4, 5, 6, 7, 8 &amp; 9.</a:t>
            </a:r>
            <a:r>
              <a:rPr lang="en-US" sz="2400" dirty="0"/>
              <a:t> The </a:t>
            </a:r>
            <a:r>
              <a:rPr lang="en-US" sz="2400" b="1" dirty="0"/>
              <a:t>base</a:t>
            </a:r>
            <a:r>
              <a:rPr lang="en-US" sz="2400" dirty="0"/>
              <a:t> or </a:t>
            </a:r>
            <a:r>
              <a:rPr lang="en-US" sz="2400" b="1" dirty="0"/>
              <a:t>radix</a:t>
            </a:r>
            <a:r>
              <a:rPr lang="en-US" sz="2400" dirty="0"/>
              <a:t> of the decimal number system is 10 because total number of digits available in decimal number system is 10</a:t>
            </a:r>
            <a:r>
              <a:rPr lang="en-US" sz="2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</a:rPr>
              <a:t>For example,</a:t>
            </a:r>
            <a:r>
              <a:rPr lang="en-US" sz="2400" dirty="0"/>
              <a:t> the decimal number </a:t>
            </a:r>
            <a:r>
              <a:rPr lang="en-US" sz="2400" dirty="0">
                <a:solidFill>
                  <a:srgbClr val="0000FF"/>
                </a:solidFill>
              </a:rPr>
              <a:t>2541</a:t>
            </a:r>
            <a:r>
              <a:rPr lang="en-US" sz="2400" dirty="0"/>
              <a:t> consist of the digit 1 in the unit position, 4 in the tens position, 5 in the hundreds position, and 2 in the thousand positions and the value will be written as:</a:t>
            </a:r>
            <a:endParaRPr lang="en-IN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positional number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29" y="5029200"/>
            <a:ext cx="443865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2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924800" cy="655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7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3074" name="Picture 2" descr="Base 10 position and weight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6962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762000"/>
            <a:ext cx="8229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Octal Number System: </a:t>
            </a:r>
            <a:r>
              <a:rPr lang="en-US" sz="2400" dirty="0"/>
              <a:t>The octal number system has base </a:t>
            </a:r>
            <a:r>
              <a:rPr lang="en-US" sz="2400" dirty="0">
                <a:solidFill>
                  <a:srgbClr val="0000FF"/>
                </a:solidFill>
              </a:rPr>
              <a:t>8(means it has only eight digits from 0 to 7). </a:t>
            </a:r>
            <a:r>
              <a:rPr lang="en-US" sz="2400" dirty="0"/>
              <a:t>There are </a:t>
            </a:r>
            <a:r>
              <a:rPr lang="en-US" sz="2400" dirty="0">
                <a:solidFill>
                  <a:srgbClr val="0000FF"/>
                </a:solidFill>
              </a:rPr>
              <a:t>only eight possible digit values </a:t>
            </a:r>
            <a:r>
              <a:rPr lang="en-US" sz="2400" dirty="0"/>
              <a:t>to represent a number. With the help of </a:t>
            </a:r>
            <a:r>
              <a:rPr lang="en-US" sz="2400" dirty="0">
                <a:solidFill>
                  <a:srgbClr val="FF0000"/>
                </a:solidFill>
              </a:rPr>
              <a:t>only three bits</a:t>
            </a:r>
            <a:r>
              <a:rPr lang="en-US" sz="2400" dirty="0"/>
              <a:t>, an octal number is represented.  Each set of bits has a distinct value between </a:t>
            </a:r>
            <a:r>
              <a:rPr lang="en-US" sz="2400" dirty="0">
                <a:solidFill>
                  <a:srgbClr val="FF0000"/>
                </a:solidFill>
              </a:rPr>
              <a:t>0 and 7</a:t>
            </a:r>
            <a:r>
              <a:rPr lang="en-US" sz="2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While solving an octal number, </a:t>
            </a:r>
            <a:r>
              <a:rPr lang="en-US" sz="2400" dirty="0">
                <a:solidFill>
                  <a:srgbClr val="FF0000"/>
                </a:solidFill>
              </a:rPr>
              <a:t>each place is a power of eight.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For </a:t>
            </a:r>
            <a:r>
              <a:rPr lang="en-US" sz="2400" dirty="0"/>
              <a:t>example: (</a:t>
            </a:r>
            <a:r>
              <a:rPr lang="en-US" sz="2400" dirty="0" smtClean="0">
                <a:solidFill>
                  <a:srgbClr val="0000FF"/>
                </a:solidFill>
              </a:rPr>
              <a:t>347)</a:t>
            </a:r>
            <a:r>
              <a:rPr lang="en-US" sz="1600" b="1" dirty="0" smtClean="0">
                <a:solidFill>
                  <a:srgbClr val="0000FF"/>
                </a:solidFill>
              </a:rPr>
              <a:t>8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>
                <a:solidFill>
                  <a:srgbClr val="0000FF"/>
                </a:solidFill>
              </a:rPr>
              <a:t>347)</a:t>
            </a:r>
            <a:r>
              <a:rPr lang="en-US" sz="1600" dirty="0">
                <a:solidFill>
                  <a:srgbClr val="0000FF"/>
                </a:solidFill>
              </a:rPr>
              <a:t>8</a:t>
            </a:r>
            <a:r>
              <a:rPr lang="en-US" sz="2400" dirty="0">
                <a:solidFill>
                  <a:srgbClr val="0000FF"/>
                </a:solidFill>
              </a:rPr>
              <a:t> = 3 x 8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 + 4 x 8</a:t>
            </a:r>
            <a:r>
              <a:rPr lang="en-US" sz="2400" baseline="30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 + 7 x 8</a:t>
            </a:r>
            <a:r>
              <a:rPr lang="en-US" sz="2400" baseline="30000" dirty="0">
                <a:solidFill>
                  <a:srgbClr val="0000FF"/>
                </a:solidFill>
              </a:rPr>
              <a:t>0</a:t>
            </a:r>
            <a:endParaRPr lang="en-IN" sz="2400" dirty="0">
              <a:solidFill>
                <a:srgbClr val="0000FF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762000"/>
            <a:ext cx="8229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Octal Number System: </a:t>
            </a:r>
            <a:r>
              <a:rPr lang="en-US" sz="2400" dirty="0"/>
              <a:t>The octal number system has base </a:t>
            </a:r>
            <a:r>
              <a:rPr lang="en-US" sz="2400" dirty="0">
                <a:solidFill>
                  <a:srgbClr val="0000FF"/>
                </a:solidFill>
              </a:rPr>
              <a:t>8(means it has only eight digits from 0 to 7). </a:t>
            </a:r>
            <a:r>
              <a:rPr lang="en-US" sz="2400" dirty="0"/>
              <a:t>There are </a:t>
            </a:r>
            <a:r>
              <a:rPr lang="en-US" sz="2400" dirty="0">
                <a:solidFill>
                  <a:srgbClr val="0000FF"/>
                </a:solidFill>
              </a:rPr>
              <a:t>only eight possible digit values </a:t>
            </a:r>
            <a:r>
              <a:rPr lang="en-US" sz="2400" dirty="0"/>
              <a:t>to represent a number. With the help of </a:t>
            </a:r>
            <a:r>
              <a:rPr lang="en-US" sz="2400" dirty="0">
                <a:solidFill>
                  <a:srgbClr val="FF0000"/>
                </a:solidFill>
              </a:rPr>
              <a:t>only three bits</a:t>
            </a:r>
            <a:r>
              <a:rPr lang="en-US" sz="2400" dirty="0"/>
              <a:t>, an octal number is represented.  Each set of bits has a distinct value between </a:t>
            </a:r>
            <a:r>
              <a:rPr lang="en-US" sz="2400" dirty="0">
                <a:solidFill>
                  <a:srgbClr val="FF0000"/>
                </a:solidFill>
              </a:rPr>
              <a:t>0 and 7</a:t>
            </a:r>
            <a:r>
              <a:rPr lang="en-US" sz="24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While solving an octal number, </a:t>
            </a:r>
            <a:r>
              <a:rPr lang="en-US" sz="2400" dirty="0">
                <a:solidFill>
                  <a:srgbClr val="FF0000"/>
                </a:solidFill>
              </a:rPr>
              <a:t>each place is a power of eight.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For </a:t>
            </a:r>
            <a:r>
              <a:rPr lang="en-US" sz="2400" dirty="0"/>
              <a:t>example: (</a:t>
            </a:r>
            <a:r>
              <a:rPr lang="en-US" sz="2400" dirty="0">
                <a:solidFill>
                  <a:srgbClr val="0000FF"/>
                </a:solidFill>
              </a:rPr>
              <a:t>347)8(347)8 = 3 x 8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 + 4 x 8</a:t>
            </a:r>
            <a:r>
              <a:rPr lang="en-US" sz="2400" baseline="30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 + 7 x 8</a:t>
            </a:r>
            <a:r>
              <a:rPr lang="en-US" sz="2400" baseline="30000" dirty="0">
                <a:solidFill>
                  <a:srgbClr val="0000FF"/>
                </a:solidFill>
              </a:rPr>
              <a:t>0</a:t>
            </a:r>
            <a:endParaRPr lang="en-IN" sz="2400" dirty="0">
              <a:solidFill>
                <a:srgbClr val="0000FF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38175"/>
            <a:ext cx="82677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6" name="Picture 2" descr="Octal to Decimal - Definition, Conversion Steps, Octal to Decimal with  Decimal point,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3152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609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Example-2:</a:t>
            </a:r>
            <a:endParaRPr lang="en-IN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7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609600"/>
            <a:ext cx="8229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Hexa Decimal Number System: </a:t>
            </a:r>
            <a:r>
              <a:rPr lang="en-US" sz="2400" dirty="0"/>
              <a:t>It is another technique to represent the number in the digital system called the </a:t>
            </a:r>
            <a:r>
              <a:rPr lang="en-US" sz="2400" b="1" dirty="0"/>
              <a:t>hexadecimal number system</a:t>
            </a:r>
            <a:r>
              <a:rPr lang="en-US" sz="2400" dirty="0"/>
              <a:t>. The number system has a base of </a:t>
            </a:r>
            <a:r>
              <a:rPr lang="en-US" sz="2400" b="1" dirty="0">
                <a:solidFill>
                  <a:srgbClr val="0000FF"/>
                </a:solidFill>
              </a:rPr>
              <a:t>16 means there are total 16 symbols(0, 1, 2, 3, 4, 5, 6, 7, 8, 9, A, B, C, D, E, F) </a:t>
            </a:r>
            <a:r>
              <a:rPr lang="en-US" sz="2400" dirty="0"/>
              <a:t>used for representing a number. The single-bit representation of decimal </a:t>
            </a:r>
            <a:r>
              <a:rPr lang="en-US" sz="2400" b="1" dirty="0">
                <a:solidFill>
                  <a:srgbClr val="FF0066"/>
                </a:solidFill>
              </a:rPr>
              <a:t>values10, 11, 12, 13, 14, and 15 </a:t>
            </a:r>
            <a:r>
              <a:rPr lang="en-US" sz="2400" dirty="0"/>
              <a:t>are represented by </a:t>
            </a:r>
            <a:r>
              <a:rPr lang="en-US" sz="2400" b="1" dirty="0">
                <a:solidFill>
                  <a:srgbClr val="FF0066"/>
                </a:solidFill>
              </a:rPr>
              <a:t>A, B, C, D, E, and F</a:t>
            </a:r>
            <a:r>
              <a:rPr lang="en-US" sz="2400" dirty="0"/>
              <a:t>. Only </a:t>
            </a:r>
            <a:r>
              <a:rPr lang="en-US" sz="2400" b="1" dirty="0"/>
              <a:t>4 bits are required for representing a number in a hexadecimal </a:t>
            </a:r>
            <a:r>
              <a:rPr lang="en-US" sz="2400" dirty="0"/>
              <a:t>number. </a:t>
            </a:r>
            <a:r>
              <a:rPr lang="en-US" sz="2400" b="1" dirty="0">
                <a:solidFill>
                  <a:srgbClr val="0000FF"/>
                </a:solidFill>
              </a:rPr>
              <a:t>Each set of bits has a distinct value between 0 and 15. </a:t>
            </a:r>
            <a:endParaRPr lang="en-IN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Contd..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610600" cy="59405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In this System we can count with the 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Fingers </a:t>
            </a:r>
          </a:p>
          <a:p>
            <a:pPr lvl="1"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Pebbles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5760" lvl="1" indent="0"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spots on the ground or walls </a:t>
            </a:r>
          </a:p>
          <a:p>
            <a:pPr marL="365760" lvl="1" indent="0" algn="just">
              <a:lnSpc>
                <a:spcPct val="150000"/>
              </a:lnSpc>
              <a:buNone/>
            </a:pP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Stick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39" y="1524000"/>
            <a:ext cx="4381500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521" y="2836940"/>
            <a:ext cx="2314575" cy="1354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30" y="4724399"/>
            <a:ext cx="2029959" cy="1564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39" y="3810000"/>
            <a:ext cx="1981200" cy="2219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83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93" y="762001"/>
            <a:ext cx="856070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9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15362" name="Picture 2" descr="https://player.slideplayer.com/83/13603310/slides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38200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9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762000"/>
            <a:ext cx="640080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</a:rPr>
              <a:t> Example :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5B52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16</a:t>
            </a:r>
            <a:r>
              <a:rPr lang="pl-PL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5+ 16</a:t>
            </a:r>
            <a:r>
              <a:rPr lang="pl-PL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11+ 16</a:t>
            </a:r>
            <a:r>
              <a:rPr lang="pl-PL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+ 16</a:t>
            </a:r>
            <a:r>
              <a:rPr lang="pl-PL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54096 + 11256 + 80 + 2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l-P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23378</a:t>
            </a:r>
            <a:endParaRPr lang="pl-PL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6" y="3276600"/>
            <a:ext cx="6593114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77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17410" name="Picture 2" descr="Numerical Bases - C++ Tutor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918865"/>
            <a:ext cx="5159829" cy="26731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457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Example-3:</a:t>
            </a:r>
            <a:endParaRPr lang="en-IN" sz="2400" b="1" dirty="0">
              <a:solidFill>
                <a:srgbClr val="0000FF"/>
              </a:solidFill>
            </a:endParaRPr>
          </a:p>
        </p:txBody>
      </p:sp>
      <p:pic>
        <p:nvPicPr>
          <p:cNvPr id="22530" name="Picture 2" descr="Number Syst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50065"/>
            <a:ext cx="4457700" cy="2579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8514" y="3592029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Example-4:</a:t>
            </a:r>
            <a:endParaRPr lang="en-IN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1514" y="9906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</a:rPr>
              <a:t> Example-1 :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5B52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16</a:t>
            </a:r>
            <a:r>
              <a:rPr lang="pl-PL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5+ 16</a:t>
            </a:r>
            <a:r>
              <a:rPr lang="pl-PL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11+ 16</a:t>
            </a:r>
            <a:r>
              <a:rPr lang="pl-PL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+ 16</a:t>
            </a:r>
            <a:r>
              <a:rPr lang="pl-PL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54096 + 11256 + 80 + 2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l-P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23378</a:t>
            </a:r>
            <a:endParaRPr lang="pl-PL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077200" cy="541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3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820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43434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Symbols represent the value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regardless of its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Drawback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Difficult to perform </a:t>
            </a:r>
            <a:r>
              <a:rPr 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Arithmetic Calculations.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2. Positional Number System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685800"/>
            <a:ext cx="8820150" cy="59405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The </a:t>
            </a:r>
            <a:r>
              <a:rPr lang="en-US" b="1" dirty="0"/>
              <a:t>P</a:t>
            </a:r>
            <a:r>
              <a:rPr lang="en-US" b="1" dirty="0" smtClean="0"/>
              <a:t>ositional </a:t>
            </a:r>
            <a:r>
              <a:rPr lang="en-US" b="1" dirty="0"/>
              <a:t>N</a:t>
            </a:r>
            <a:r>
              <a:rPr lang="en-US" b="1" dirty="0" smtClean="0"/>
              <a:t>umber </a:t>
            </a:r>
            <a:r>
              <a:rPr lang="en-US" b="1" dirty="0"/>
              <a:t>S</a:t>
            </a:r>
            <a:r>
              <a:rPr lang="en-US" b="1" dirty="0" smtClean="0"/>
              <a:t>ystem </a:t>
            </a:r>
            <a:r>
              <a:rPr lang="en-US" dirty="0"/>
              <a:t>is also known as the </a:t>
            </a:r>
            <a:r>
              <a:rPr lang="en-US" b="1" dirty="0">
                <a:solidFill>
                  <a:srgbClr val="0000FF"/>
                </a:solidFill>
              </a:rPr>
              <a:t>Weighted Number System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00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685800"/>
            <a:ext cx="8820150" cy="59405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Positional Number System is simply way of representing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Values.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uses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symbols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Numerals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represent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 quantities.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to Day Life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deal with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Decimal Number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10 Environment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Computers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understand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Digits.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Ie, 0 &amp; 1.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2 Environment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Computers exist in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2 Environment</a:t>
            </a: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0"/>
            <a:ext cx="8820150" cy="134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2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7448"/>
            <a:ext cx="8153400" cy="46451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 </a:t>
            </a:r>
            <a:r>
              <a:rPr lang="en-US" b="1" dirty="0"/>
              <a:t>base or radix</a:t>
            </a:r>
            <a:r>
              <a:rPr lang="en-US" dirty="0"/>
              <a:t> of the number system is the </a:t>
            </a:r>
            <a:r>
              <a:rPr lang="en-US" b="1" dirty="0">
                <a:solidFill>
                  <a:srgbClr val="FF0000"/>
                </a:solidFill>
              </a:rPr>
              <a:t>total number of the digit used in the number system</a:t>
            </a:r>
            <a:r>
              <a:rPr lang="en-US" dirty="0"/>
              <a:t>. </a:t>
            </a:r>
            <a:endParaRPr lang="en-IN" dirty="0"/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/>
              <a:t>Suppose </a:t>
            </a:r>
            <a:r>
              <a:rPr lang="en-US" dirty="0"/>
              <a:t>if the number system representing the digit from 0 – 9 then the </a:t>
            </a:r>
            <a:r>
              <a:rPr lang="en-US" b="1" dirty="0">
                <a:solidFill>
                  <a:srgbClr val="0000FF"/>
                </a:solidFill>
              </a:rPr>
              <a:t>base of the system is the 10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6" y="2209800"/>
            <a:ext cx="200025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26012</TotalTime>
  <Words>974</Words>
  <Application>Microsoft Office PowerPoint</Application>
  <PresentationFormat>On-screen Show (4:3)</PresentationFormat>
  <Paragraphs>230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Oriel</vt:lpstr>
      <vt:lpstr> UNIT-I (Digital Systems)</vt:lpstr>
      <vt:lpstr>Introduction  to  Digital System</vt:lpstr>
      <vt:lpstr>Number System</vt:lpstr>
      <vt:lpstr>1. Non Positional Number System</vt:lpstr>
      <vt:lpstr>Contd..</vt:lpstr>
      <vt:lpstr>Contd..</vt:lpstr>
      <vt:lpstr>2. Positional Number System</vt:lpstr>
      <vt:lpstr>Contd..</vt:lpstr>
      <vt:lpstr>Contd..</vt:lpstr>
      <vt:lpstr>Contd..</vt:lpstr>
      <vt:lpstr>Contd..</vt:lpstr>
      <vt:lpstr>Contd..</vt:lpstr>
      <vt:lpstr>PowerPoint Presentation</vt:lpstr>
      <vt:lpstr>Contd..</vt:lpstr>
      <vt:lpstr>Contd..</vt:lpstr>
      <vt:lpstr>Overall Number System in  Mathematics</vt:lpstr>
      <vt:lpstr>Contd..</vt:lpstr>
      <vt:lpstr>Contd..</vt:lpstr>
      <vt:lpstr>Contd..</vt:lpstr>
      <vt:lpstr>Contd..</vt:lpstr>
      <vt:lpstr>Binary Addition</vt:lpstr>
      <vt:lpstr>Contd..</vt:lpstr>
      <vt:lpstr>Contd..</vt:lpstr>
      <vt:lpstr>Contd..</vt:lpstr>
      <vt:lpstr>Contd..</vt:lpstr>
      <vt:lpstr>Contd..</vt:lpstr>
      <vt:lpstr>Binary Subtraction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Binary Multiplication</vt:lpstr>
      <vt:lpstr>Contd..</vt:lpstr>
      <vt:lpstr>Contd..</vt:lpstr>
      <vt:lpstr>Contd..</vt:lpstr>
      <vt:lpstr>PowerPoint Presentation</vt:lpstr>
      <vt:lpstr>PowerPoint Presentation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Surekha-Vanam</dc:creator>
  <cp:lastModifiedBy>Lalitha</cp:lastModifiedBy>
  <cp:revision>1906</cp:revision>
  <dcterms:created xsi:type="dcterms:W3CDTF">2013-11-07T06:07:38Z</dcterms:created>
  <dcterms:modified xsi:type="dcterms:W3CDTF">2022-09-08T04:13:23Z</dcterms:modified>
</cp:coreProperties>
</file>