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7" r:id="rId3"/>
    <p:sldId id="410" r:id="rId4"/>
    <p:sldId id="368" r:id="rId5"/>
    <p:sldId id="387" r:id="rId6"/>
    <p:sldId id="393" r:id="rId7"/>
    <p:sldId id="389" r:id="rId8"/>
    <p:sldId id="390" r:id="rId9"/>
    <p:sldId id="391" r:id="rId10"/>
    <p:sldId id="409" r:id="rId11"/>
    <p:sldId id="392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41"/>
    <a:srgbClr val="FF0000"/>
    <a:srgbClr val="7166FC"/>
    <a:srgbClr val="FF0066"/>
    <a:srgbClr val="990000"/>
    <a:srgbClr val="005024"/>
    <a:srgbClr val="0000FF"/>
    <a:srgbClr val="870581"/>
    <a:srgbClr val="0000CC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8062686" cy="205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(Logic Gates)</a:t>
            </a:r>
            <a:endParaRPr lang="en-US" sz="80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830199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. OR Gate: </a:t>
            </a:r>
            <a:r>
              <a:rPr lang="en-US" dirty="0"/>
              <a:t>The output of OR Gate is </a:t>
            </a:r>
            <a:r>
              <a:rPr lang="en-US" b="1" dirty="0">
                <a:solidFill>
                  <a:srgbClr val="0000FF"/>
                </a:solidFill>
              </a:rPr>
              <a:t>‘</a:t>
            </a:r>
            <a:r>
              <a:rPr lang="en-US" b="1" dirty="0">
                <a:solidFill>
                  <a:srgbClr val="FF0066"/>
                </a:solidFill>
              </a:rPr>
              <a:t>High’</a:t>
            </a:r>
            <a:r>
              <a:rPr lang="en-US" b="1" dirty="0">
                <a:solidFill>
                  <a:srgbClr val="0000FF"/>
                </a:solidFill>
              </a:rPr>
              <a:t> if both the inputs are ‘High’</a:t>
            </a:r>
            <a:r>
              <a:rPr lang="en-US" dirty="0"/>
              <a:t> or one of the </a:t>
            </a:r>
            <a:r>
              <a:rPr lang="en-US" b="1" dirty="0">
                <a:solidFill>
                  <a:srgbClr val="0000FF"/>
                </a:solidFill>
              </a:rPr>
              <a:t>inputs is ‘High’. The output is </a:t>
            </a:r>
            <a:r>
              <a:rPr lang="en-US" b="1" dirty="0">
                <a:solidFill>
                  <a:srgbClr val="FF0066"/>
                </a:solidFill>
              </a:rPr>
              <a:t>‘Low’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if both the inputs are </a:t>
            </a:r>
            <a:r>
              <a:rPr lang="en-US" b="1" dirty="0">
                <a:solidFill>
                  <a:srgbClr val="0000FF"/>
                </a:solidFill>
              </a:rPr>
              <a:t>‘Low</a:t>
            </a:r>
            <a:r>
              <a:rPr lang="en-US" b="1" dirty="0" smtClean="0">
                <a:solidFill>
                  <a:srgbClr val="0000FF"/>
                </a:solidFill>
              </a:rPr>
              <a:t>’.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is symbol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870581"/>
                </a:solidFill>
              </a:rPr>
              <a:t>AND </a:t>
            </a:r>
            <a:r>
              <a:rPr lang="en-US" b="1" dirty="0">
                <a:solidFill>
                  <a:srgbClr val="870581"/>
                </a:solidFill>
              </a:rPr>
              <a:t>operation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Boolean Symbol </a:t>
            </a:r>
            <a:r>
              <a:rPr lang="en-US" b="1" dirty="0" smtClean="0">
                <a:solidFill>
                  <a:srgbClr val="870581"/>
                </a:solidFill>
              </a:rPr>
              <a:t>(+)   </a:t>
            </a:r>
            <a:r>
              <a:rPr lang="en-US" dirty="0" smtClean="0"/>
              <a:t>is used to perform the operation between two inputs.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766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830199"/>
            <a:ext cx="8153400" cy="54833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3. NOT Gate: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NOT gate</a:t>
            </a:r>
            <a:r>
              <a:rPr lang="en-US" dirty="0"/>
              <a:t> is a </a:t>
            </a:r>
            <a:r>
              <a:rPr lang="en-US" b="1" dirty="0">
                <a:solidFill>
                  <a:srgbClr val="FF0000"/>
                </a:solidFill>
              </a:rPr>
              <a:t>single input single output gate</a:t>
            </a:r>
            <a:r>
              <a:rPr lang="en-US" dirty="0"/>
              <a:t>. </a:t>
            </a:r>
            <a:r>
              <a:rPr lang="en-US" dirty="0" smtClean="0"/>
              <a:t>This gate is also known as </a:t>
            </a:r>
            <a:r>
              <a:rPr lang="en-US" b="1" dirty="0" smtClean="0">
                <a:solidFill>
                  <a:srgbClr val="0000FF"/>
                </a:solidFill>
              </a:rPr>
              <a:t>Inverter</a:t>
            </a:r>
            <a:r>
              <a:rPr lang="en-US" dirty="0" smtClean="0"/>
              <a:t> because </a:t>
            </a:r>
            <a:r>
              <a:rPr lang="en-US" dirty="0"/>
              <a:t>it performs the inversion of the applied </a:t>
            </a:r>
            <a:r>
              <a:rPr lang="en-US" b="1" dirty="0">
                <a:solidFill>
                  <a:srgbClr val="990000"/>
                </a:solidFill>
              </a:rPr>
              <a:t>binary signa</a:t>
            </a:r>
            <a:r>
              <a:rPr lang="en-US" dirty="0">
                <a:solidFill>
                  <a:srgbClr val="990000"/>
                </a:solidFill>
              </a:rPr>
              <a:t>l, </a:t>
            </a:r>
            <a:r>
              <a:rPr lang="en-US" dirty="0"/>
              <a:t>i.e., </a:t>
            </a:r>
            <a:r>
              <a:rPr lang="en-US" b="1" dirty="0">
                <a:solidFill>
                  <a:srgbClr val="FF0000"/>
                </a:solidFill>
              </a:rPr>
              <a:t>it converts 0 into 1 or 1 into 0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is symbol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870581"/>
                </a:solidFill>
              </a:rPr>
              <a:t>NOT </a:t>
            </a:r>
            <a:r>
              <a:rPr lang="en-US" b="1" dirty="0">
                <a:solidFill>
                  <a:srgbClr val="870581"/>
                </a:solidFill>
              </a:rPr>
              <a:t>operation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3352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90600"/>
            <a:ext cx="80772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Universal Logic Gates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 universal gate is </a:t>
            </a:r>
            <a:r>
              <a:rPr lang="en-US" b="1" dirty="0"/>
              <a:t>a logic gate which can implement any </a:t>
            </a:r>
            <a:r>
              <a:rPr lang="en-US" b="1" dirty="0">
                <a:solidFill>
                  <a:srgbClr val="FF0000"/>
                </a:solidFill>
              </a:rPr>
              <a:t>Boolean function </a:t>
            </a:r>
            <a:r>
              <a:rPr lang="en-US" b="1" dirty="0">
                <a:solidFill>
                  <a:srgbClr val="0000FF"/>
                </a:solidFill>
              </a:rPr>
              <a:t>without the need to use any other type of logic gate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There are following </a:t>
            </a:r>
            <a:r>
              <a:rPr lang="en-US" b="1" dirty="0">
                <a:solidFill>
                  <a:srgbClr val="870581"/>
                </a:solidFill>
              </a:rPr>
              <a:t>two Universal Gates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  <a:endParaRPr lang="en-US" b="1" dirty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648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05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1. NAND Gate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The NAND gate is the combination of </a:t>
            </a:r>
            <a:r>
              <a:rPr lang="en-US" b="1" dirty="0">
                <a:solidFill>
                  <a:srgbClr val="870581"/>
                </a:solidFill>
              </a:rPr>
              <a:t>AND gate and NOT gate</a:t>
            </a:r>
            <a:r>
              <a:rPr lang="en-US" dirty="0"/>
              <a:t>. This gate gives the same result as a </a:t>
            </a:r>
            <a:r>
              <a:rPr lang="en-US" b="1" dirty="0">
                <a:solidFill>
                  <a:srgbClr val="FF0000"/>
                </a:solidFill>
              </a:rPr>
              <a:t>NOT-AND operation</a:t>
            </a:r>
            <a:r>
              <a:rPr lang="en-US" dirty="0"/>
              <a:t>. This gate can have </a:t>
            </a:r>
            <a:r>
              <a:rPr lang="en-US" b="1" dirty="0"/>
              <a:t>two or more than two input values and only one output value</a:t>
            </a:r>
            <a:r>
              <a:rPr lang="en-US" dirty="0"/>
              <a:t>.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small circle (bubble) at the output of the graphic symbol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NOT gate </a:t>
            </a:r>
            <a:r>
              <a:rPr lang="en-US" dirty="0"/>
              <a:t>is formally called a </a:t>
            </a:r>
            <a:r>
              <a:rPr lang="en-US" b="1" dirty="0">
                <a:solidFill>
                  <a:srgbClr val="FF0000"/>
                </a:solidFill>
              </a:rPr>
              <a:t>negation indicator </a:t>
            </a:r>
            <a:r>
              <a:rPr lang="en-US" dirty="0"/>
              <a:t>and designates the logical complement.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61341"/>
            <a:ext cx="4038600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3581400"/>
            <a:ext cx="6696075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6" y="685800"/>
            <a:ext cx="85344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23668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05800" cy="6400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2. NOR </a:t>
            </a:r>
            <a:r>
              <a:rPr lang="en-US" b="1" u="sng" dirty="0">
                <a:solidFill>
                  <a:srgbClr val="FF0000"/>
                </a:solidFill>
              </a:rPr>
              <a:t>Gate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NOR gate </a:t>
            </a:r>
            <a:r>
              <a:rPr lang="en-US" dirty="0"/>
              <a:t>is the </a:t>
            </a:r>
            <a:r>
              <a:rPr lang="en-US" b="1" dirty="0">
                <a:solidFill>
                  <a:srgbClr val="870581"/>
                </a:solidFill>
              </a:rPr>
              <a:t>combination of an OR gate and NOT gate.</a:t>
            </a:r>
            <a:r>
              <a:rPr lang="en-US" dirty="0"/>
              <a:t> This gate gives the same result as the </a:t>
            </a:r>
            <a:r>
              <a:rPr lang="en-US" b="1" dirty="0">
                <a:solidFill>
                  <a:srgbClr val="FF0000"/>
                </a:solidFill>
              </a:rPr>
              <a:t>NOT-OR operation</a:t>
            </a:r>
            <a:r>
              <a:rPr lang="en-US" dirty="0"/>
              <a:t>. This gate can have two or more than two input values and only one output value.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962399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3886200"/>
            <a:ext cx="697071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5813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IN" sz="5400" b="1" dirty="0" smtClean="0">
                <a:solidFill>
                  <a:srgbClr val="0000CC"/>
                </a:solidFill>
                <a:latin typeface="Rockwell Extra Bold" panose="02060903040505020403" pitchFamily="18" charset="0"/>
                <a:ea typeface="+mn-ea"/>
                <a:cs typeface="Arial" pitchFamily="34" charset="0"/>
              </a:rPr>
              <a:t>Logic Gates</a:t>
            </a:r>
            <a:endParaRPr lang="en-US" sz="5400" b="1" dirty="0">
              <a:solidFill>
                <a:srgbClr val="0000CC"/>
              </a:solidFill>
              <a:latin typeface="Rockwell Extra Bold" panose="02060903040505020403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Logic Gates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Basic Logic Gates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Universal Logic Gates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Other Logic Gates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Other Logic Gates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 </a:t>
            </a:r>
            <a:r>
              <a:rPr lang="en-US" dirty="0" smtClean="0"/>
              <a:t>other Logic gates are </a:t>
            </a:r>
            <a:r>
              <a:rPr lang="en-US" b="1" dirty="0" smtClean="0">
                <a:solidFill>
                  <a:srgbClr val="0000FF"/>
                </a:solidFill>
              </a:rPr>
              <a:t>special type of Logic Gates</a:t>
            </a:r>
            <a:r>
              <a:rPr lang="en-US" dirty="0" smtClean="0"/>
              <a:t>. </a:t>
            </a:r>
            <a:r>
              <a:rPr lang="en-US" dirty="0"/>
              <a:t>It can be used in the </a:t>
            </a:r>
            <a:r>
              <a:rPr lang="en-US" b="1" dirty="0">
                <a:solidFill>
                  <a:srgbClr val="FF0066"/>
                </a:solidFill>
              </a:rPr>
              <a:t>half adder, full adder and </a:t>
            </a:r>
            <a:r>
              <a:rPr lang="en-US" b="1" dirty="0" smtClean="0">
                <a:solidFill>
                  <a:srgbClr val="FF0066"/>
                </a:solidFill>
              </a:rPr>
              <a:t>subtractor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/>
              <a:t>are following </a:t>
            </a:r>
            <a:r>
              <a:rPr lang="en-US" b="1" dirty="0">
                <a:solidFill>
                  <a:srgbClr val="870581"/>
                </a:solidFill>
              </a:rPr>
              <a:t>two </a:t>
            </a:r>
            <a:r>
              <a:rPr lang="en-US" b="1" dirty="0" smtClean="0">
                <a:solidFill>
                  <a:srgbClr val="870581"/>
                </a:solidFill>
              </a:rPr>
              <a:t>other Logic </a:t>
            </a:r>
            <a:r>
              <a:rPr lang="en-US" b="1" dirty="0">
                <a:solidFill>
                  <a:srgbClr val="870581"/>
                </a:solidFill>
              </a:rPr>
              <a:t>Gates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  <a:endParaRPr lang="en-US" b="1" dirty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62857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3058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1. </a:t>
            </a:r>
            <a:r>
              <a:rPr lang="en-US" b="1" u="sng" dirty="0" smtClean="0">
                <a:solidFill>
                  <a:srgbClr val="FF0000"/>
                </a:solidFill>
              </a:rPr>
              <a:t>X-OR </a:t>
            </a:r>
            <a:r>
              <a:rPr lang="en-US" b="1" u="sng" dirty="0">
                <a:solidFill>
                  <a:srgbClr val="FF0000"/>
                </a:solidFill>
              </a:rPr>
              <a:t>Gate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The XOR gate is also known as the </a:t>
            </a:r>
            <a:r>
              <a:rPr lang="en-US" b="1" dirty="0">
                <a:solidFill>
                  <a:srgbClr val="0000FF"/>
                </a:solidFill>
              </a:rPr>
              <a:t>Ex-OR </a:t>
            </a:r>
            <a:r>
              <a:rPr lang="en-US" b="1" dirty="0" smtClean="0">
                <a:solidFill>
                  <a:srgbClr val="0000FF"/>
                </a:solidFill>
              </a:rPr>
              <a:t>gate. </a:t>
            </a:r>
            <a:r>
              <a:rPr lang="en-US" dirty="0" smtClean="0"/>
              <a:t>The </a:t>
            </a:r>
            <a:r>
              <a:rPr lang="en-US" dirty="0"/>
              <a:t>exclusive-OR gate is sometimes called as </a:t>
            </a:r>
            <a:r>
              <a:rPr lang="en-US" b="1" dirty="0">
                <a:solidFill>
                  <a:srgbClr val="870581"/>
                </a:solidFill>
              </a:rPr>
              <a:t>EX-OR and X-OR gate.</a:t>
            </a:r>
            <a:r>
              <a:rPr lang="en-US" dirty="0"/>
              <a:t> 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output of </a:t>
            </a:r>
            <a:r>
              <a:rPr lang="en-US" b="1" dirty="0">
                <a:solidFill>
                  <a:srgbClr val="FF0066"/>
                </a:solidFill>
              </a:rPr>
              <a:t>XOR Gate is ‘High</a:t>
            </a:r>
            <a:r>
              <a:rPr lang="en-US" dirty="0"/>
              <a:t>’ if </a:t>
            </a:r>
            <a:r>
              <a:rPr lang="en-US" b="1" dirty="0">
                <a:solidFill>
                  <a:srgbClr val="0000FF"/>
                </a:solidFill>
              </a:rPr>
              <a:t>either of the input is ‘High’.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66"/>
                </a:solidFill>
              </a:rPr>
              <a:t>output is ‘Low</a:t>
            </a:r>
            <a:r>
              <a:rPr lang="en-US" dirty="0"/>
              <a:t>’ if </a:t>
            </a:r>
            <a:r>
              <a:rPr lang="en-US" b="1" dirty="0">
                <a:solidFill>
                  <a:srgbClr val="0000FF"/>
                </a:solidFill>
              </a:rPr>
              <a:t>both the inputs are ‘High’ or if both the inputs are ‘Low</a:t>
            </a:r>
            <a:r>
              <a:rPr lang="en-US" b="1" dirty="0" smtClean="0">
                <a:solidFill>
                  <a:srgbClr val="0000FF"/>
                </a:solidFill>
              </a:rPr>
              <a:t>’.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412" name="Picture 4" descr="XOR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3048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6" y="830943"/>
            <a:ext cx="8282214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03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3058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2. EX-NOR </a:t>
            </a:r>
            <a:r>
              <a:rPr lang="en-US" b="1" u="sng" dirty="0">
                <a:solidFill>
                  <a:srgbClr val="FF0000"/>
                </a:solidFill>
              </a:rPr>
              <a:t>Gate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The XNOR gate is also known as the </a:t>
            </a:r>
            <a:r>
              <a:rPr lang="en-US" b="1" dirty="0">
                <a:solidFill>
                  <a:srgbClr val="0000FF"/>
                </a:solidFill>
              </a:rPr>
              <a:t>Ex-NOR gate</a:t>
            </a:r>
            <a:r>
              <a:rPr lang="en-US" dirty="0"/>
              <a:t>. 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The exclusive-NOR gate is sometimes called as </a:t>
            </a:r>
            <a:r>
              <a:rPr lang="en-US" b="1" dirty="0">
                <a:solidFill>
                  <a:srgbClr val="FF0066"/>
                </a:solidFill>
              </a:rPr>
              <a:t>EX-NOR and X-NOR gate. </a:t>
            </a:r>
            <a:endParaRPr lang="en-US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/>
              <a:t>The output of </a:t>
            </a:r>
            <a:r>
              <a:rPr lang="en-US" b="1" dirty="0">
                <a:solidFill>
                  <a:srgbClr val="005024"/>
                </a:solidFill>
              </a:rPr>
              <a:t>XNOR Gate is ‘High</a:t>
            </a:r>
            <a:r>
              <a:rPr lang="en-US" dirty="0"/>
              <a:t>’ if </a:t>
            </a:r>
            <a:r>
              <a:rPr lang="en-US" b="1" dirty="0">
                <a:solidFill>
                  <a:srgbClr val="0070C0"/>
                </a:solidFill>
              </a:rPr>
              <a:t>both the inputs are ‘High’ or if both the inputs are ‘Low’</a:t>
            </a:r>
            <a:r>
              <a:rPr lang="en-US" dirty="0"/>
              <a:t>. The </a:t>
            </a:r>
            <a:r>
              <a:rPr lang="en-US" b="1" dirty="0">
                <a:solidFill>
                  <a:srgbClr val="FF0066"/>
                </a:solidFill>
              </a:rPr>
              <a:t>output is ‘Low’ if either of the input is ‘Low’</a:t>
            </a:r>
            <a:endParaRPr lang="en-US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482" name="Picture 2" descr="American National Standards Institute (ANSI)/ MILITARY XNOR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3657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1"/>
            <a:ext cx="8229600" cy="213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3505200"/>
            <a:ext cx="6276975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01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Digital Gates Truth Table Summary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304800"/>
            <a:ext cx="84582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Logic Gates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867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7030A0"/>
                </a:solidFill>
              </a:rPr>
              <a:t>Gate:</a:t>
            </a:r>
            <a:r>
              <a:rPr lang="en-US" dirty="0" smtClean="0"/>
              <a:t> A Gate is defined as a </a:t>
            </a:r>
            <a:r>
              <a:rPr lang="en-US" b="1" dirty="0" smtClean="0">
                <a:solidFill>
                  <a:srgbClr val="FF0000"/>
                </a:solidFill>
              </a:rPr>
              <a:t>Digital Circuit </a:t>
            </a:r>
            <a:r>
              <a:rPr lang="en-US" dirty="0" smtClean="0"/>
              <a:t>which follows some logical relationship between the </a:t>
            </a:r>
            <a:r>
              <a:rPr lang="en-US" b="1" dirty="0" smtClean="0">
                <a:solidFill>
                  <a:srgbClr val="C40C41"/>
                </a:solidFill>
              </a:rPr>
              <a:t>input and output voltages.</a:t>
            </a:r>
            <a:endParaRPr lang="en-US" b="1" dirty="0">
              <a:solidFill>
                <a:srgbClr val="C40C41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57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85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Logic Gates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</a:t>
            </a:r>
            <a:r>
              <a:rPr lang="en-US" b="1" dirty="0"/>
              <a:t> Logic</a:t>
            </a:r>
            <a:r>
              <a:rPr lang="en-US" dirty="0"/>
              <a:t> </a:t>
            </a:r>
            <a:r>
              <a:rPr lang="en-US" b="1" dirty="0"/>
              <a:t>Gates</a:t>
            </a:r>
            <a:r>
              <a:rPr lang="en-US" dirty="0"/>
              <a:t> is an </a:t>
            </a:r>
            <a:r>
              <a:rPr lang="en-US" b="1" dirty="0">
                <a:solidFill>
                  <a:srgbClr val="0000FF"/>
                </a:solidFill>
              </a:rPr>
              <a:t>electronic circuit </a:t>
            </a:r>
            <a:r>
              <a:rPr lang="en-US" dirty="0"/>
              <a:t>which performs the particular </a:t>
            </a:r>
            <a:r>
              <a:rPr lang="en-US" dirty="0">
                <a:solidFill>
                  <a:srgbClr val="0000FF"/>
                </a:solidFill>
              </a:rPr>
              <a:t>logic </a:t>
            </a:r>
            <a:r>
              <a:rPr lang="en-US" dirty="0" smtClean="0">
                <a:solidFill>
                  <a:srgbClr val="0000FF"/>
                </a:solidFill>
              </a:rPr>
              <a:t>operation or Decision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Device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performs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 operation </a:t>
            </a:r>
            <a:r>
              <a:rPr lang="en-US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one or more inputs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finally it produces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single output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inputs and outputs of logic gates can be represented by </a:t>
            </a:r>
            <a:r>
              <a:rPr lang="en-US" b="1" dirty="0">
                <a:solidFill>
                  <a:srgbClr val="0000FF"/>
                </a:solidFill>
              </a:rPr>
              <a:t>HIGH and LOW, 0 and 1, True and False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Here the </a:t>
            </a:r>
            <a:r>
              <a:rPr lang="en-US" b="1" dirty="0">
                <a:solidFill>
                  <a:srgbClr val="FF0000"/>
                </a:solidFill>
              </a:rPr>
              <a:t>output </a:t>
            </a:r>
            <a:r>
              <a:rPr lang="en-US" dirty="0"/>
              <a:t>is depends on </a:t>
            </a:r>
            <a:r>
              <a:rPr lang="en-US" b="1" dirty="0">
                <a:solidFill>
                  <a:srgbClr val="870581"/>
                </a:solidFill>
              </a:rPr>
              <a:t>type of logic gate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nature of input variable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48325"/>
            <a:ext cx="3219450" cy="120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40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https://www.gatevidyalay.com/wp-content/uploads/2018/06/Logic-Gates-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533400"/>
            <a:ext cx="8610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325070"/>
            <a:ext cx="8360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All digital systems can be constructed by only </a:t>
            </a:r>
            <a:r>
              <a:rPr lang="en-US" b="1" dirty="0">
                <a:solidFill>
                  <a:srgbClr val="0000FF"/>
                </a:solidFill>
              </a:rPr>
              <a:t>three basic logic gates.</a:t>
            </a:r>
            <a:r>
              <a:rPr lang="en-US" dirty="0"/>
              <a:t> These basic gates are called the </a:t>
            </a:r>
            <a:r>
              <a:rPr lang="en-US" b="1" dirty="0">
                <a:solidFill>
                  <a:srgbClr val="FF0000"/>
                </a:solidFill>
              </a:rPr>
              <a:t>AND gate, the OR gate, and the NOT gate.</a:t>
            </a:r>
          </a:p>
        </p:txBody>
      </p:sp>
    </p:spTree>
    <p:extLst>
      <p:ext uri="{BB962C8B-B14F-4D97-AF65-F5344CB8AC3E}">
        <p14:creationId xmlns:p14="http://schemas.microsoft.com/office/powerpoint/2010/main" val="3064816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9514"/>
            <a:ext cx="71628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3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Basic Logic Gates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1. AND Gate: </a:t>
            </a:r>
            <a:r>
              <a:rPr lang="en-US" dirty="0"/>
              <a:t>Here </a:t>
            </a:r>
            <a:r>
              <a:rPr lang="en-US" b="1" dirty="0">
                <a:solidFill>
                  <a:srgbClr val="0000FF"/>
                </a:solidFill>
              </a:rPr>
              <a:t>A, B are the inputs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Y is the output </a:t>
            </a:r>
            <a:r>
              <a:rPr lang="en-US" dirty="0"/>
              <a:t>of two input AND gate. If </a:t>
            </a:r>
            <a:r>
              <a:rPr lang="en-US" b="1" dirty="0">
                <a:solidFill>
                  <a:srgbClr val="FF0000"/>
                </a:solidFill>
              </a:rPr>
              <a:t>both inputs are ‘1’,</a:t>
            </a:r>
            <a:r>
              <a:rPr lang="en-US" dirty="0"/>
              <a:t> then only the </a:t>
            </a:r>
            <a:r>
              <a:rPr lang="en-US" b="1" dirty="0">
                <a:solidFill>
                  <a:srgbClr val="7030A0"/>
                </a:solidFill>
              </a:rPr>
              <a:t>output, Y is ‘1’. </a:t>
            </a:r>
            <a:r>
              <a:rPr lang="en-US" dirty="0"/>
              <a:t>For remaining combinations of inputs, the </a:t>
            </a:r>
            <a:r>
              <a:rPr lang="en-US" b="1" dirty="0">
                <a:solidFill>
                  <a:srgbClr val="00B050"/>
                </a:solidFill>
              </a:rPr>
              <a:t>output, Y is ‘0</a:t>
            </a:r>
            <a:r>
              <a:rPr lang="en-US" b="1" dirty="0" smtClean="0">
                <a:solidFill>
                  <a:srgbClr val="00B050"/>
                </a:solidFill>
              </a:rPr>
              <a:t>’.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This is symbol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870581"/>
                </a:solidFill>
              </a:rPr>
              <a:t>AND </a:t>
            </a:r>
            <a:r>
              <a:rPr lang="en-US" b="1" dirty="0">
                <a:solidFill>
                  <a:srgbClr val="870581"/>
                </a:solidFill>
              </a:rPr>
              <a:t>operation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Boolean Symbol </a:t>
            </a:r>
            <a:r>
              <a:rPr lang="en-US" b="1" dirty="0" smtClean="0">
                <a:solidFill>
                  <a:srgbClr val="870581"/>
                </a:solidFill>
              </a:rPr>
              <a:t>(.) dot operator </a:t>
            </a:r>
            <a:r>
              <a:rPr lang="en-US" dirty="0" smtClean="0"/>
              <a:t>is used to perform the operation between two inputs.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9624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3276600" cy="7589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2- input AND Gate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3" y="1744788"/>
            <a:ext cx="2514600" cy="1836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914400"/>
            <a:ext cx="3276600" cy="75895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- input AND Gate</a:t>
            </a:r>
            <a:endParaRPr lang="en-US" dirty="0" smtClean="0"/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</a:pPr>
            <a:endParaRPr lang="en-US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20" y="1673352"/>
            <a:ext cx="2738437" cy="2060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4886" y="3962400"/>
            <a:ext cx="8360228" cy="2743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</a:rPr>
              <a:t>Truth Table: </a:t>
            </a:r>
            <a:r>
              <a:rPr lang="en-US" dirty="0"/>
              <a:t>The relationship between the </a:t>
            </a:r>
            <a:r>
              <a:rPr lang="en-US" b="1" dirty="0">
                <a:solidFill>
                  <a:srgbClr val="870581"/>
                </a:solidFill>
              </a:rPr>
              <a:t>input and output logic levels on a gate </a:t>
            </a:r>
            <a:r>
              <a:rPr lang="en-US" dirty="0"/>
              <a:t>can be best illustrated using </a:t>
            </a:r>
            <a:r>
              <a:rPr lang="en-US" b="1" dirty="0" smtClean="0">
                <a:solidFill>
                  <a:srgbClr val="FF0066"/>
                </a:solidFill>
              </a:rPr>
              <a:t>“</a:t>
            </a:r>
            <a:r>
              <a:rPr lang="en-US" b="1" dirty="0">
                <a:solidFill>
                  <a:srgbClr val="FF0066"/>
                </a:solidFill>
              </a:rPr>
              <a:t>truth table</a:t>
            </a:r>
            <a:r>
              <a:rPr lang="en-US" b="1" dirty="0" smtClean="0">
                <a:solidFill>
                  <a:srgbClr val="FF0066"/>
                </a:solidFill>
              </a:rPr>
              <a:t>”.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A truth table is a table or chart that </a:t>
            </a:r>
            <a:r>
              <a:rPr lang="en-US" b="1" dirty="0">
                <a:solidFill>
                  <a:srgbClr val="870581"/>
                </a:solidFill>
              </a:rPr>
              <a:t>lists all of the possible input combinations</a:t>
            </a:r>
            <a:r>
              <a:rPr lang="en-US" dirty="0"/>
              <a:t> and the </a:t>
            </a:r>
            <a:r>
              <a:rPr lang="en-US" b="1" dirty="0">
                <a:solidFill>
                  <a:srgbClr val="0000FF"/>
                </a:solidFill>
              </a:rPr>
              <a:t>resulting output logic level</a:t>
            </a:r>
            <a:r>
              <a:rPr lang="en-US" dirty="0"/>
              <a:t>. </a:t>
            </a:r>
            <a:endParaRPr lang="en-US" dirty="0" smtClean="0"/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</a:pPr>
            <a:endParaRPr lang="en-US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29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25916</TotalTime>
  <Words>559</Words>
  <Application>Microsoft Office PowerPoint</Application>
  <PresentationFormat>On-screen Show (4:3)</PresentationFormat>
  <Paragraphs>154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 UNIT-I (Logic Gates)</vt:lpstr>
      <vt:lpstr>Logic Gates</vt:lpstr>
      <vt:lpstr>Logic Gates</vt:lpstr>
      <vt:lpstr>Logic Gates</vt:lpstr>
      <vt:lpstr>Contd..</vt:lpstr>
      <vt:lpstr>Contd..</vt:lpstr>
      <vt:lpstr>Basic Logic Gates</vt:lpstr>
      <vt:lpstr>Contd..</vt:lpstr>
      <vt:lpstr>Contd..</vt:lpstr>
      <vt:lpstr>Contd..</vt:lpstr>
      <vt:lpstr>Contd..</vt:lpstr>
      <vt:lpstr>Contd..</vt:lpstr>
      <vt:lpstr>Contd..</vt:lpstr>
      <vt:lpstr>Contd..</vt:lpstr>
      <vt:lpstr>Universal Logic Gates</vt:lpstr>
      <vt:lpstr>Contd..</vt:lpstr>
      <vt:lpstr>Contd..</vt:lpstr>
      <vt:lpstr>Contd..</vt:lpstr>
      <vt:lpstr>Contd..</vt:lpstr>
      <vt:lpstr>Other Logic Gates</vt:lpstr>
      <vt:lpstr>Contd..</vt:lpstr>
      <vt:lpstr>Contd..</vt:lpstr>
      <vt:lpstr>Contd..</vt:lpstr>
      <vt:lpstr>Contd..</vt:lpstr>
      <vt:lpstr>Digital Gates Truth Table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Lalitha</cp:lastModifiedBy>
  <cp:revision>1867</cp:revision>
  <dcterms:created xsi:type="dcterms:W3CDTF">2013-11-07T06:07:38Z</dcterms:created>
  <dcterms:modified xsi:type="dcterms:W3CDTF">2022-09-30T08:57:00Z</dcterms:modified>
</cp:coreProperties>
</file>