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1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67" r:id="rId3"/>
    <p:sldId id="368" r:id="rId4"/>
    <p:sldId id="369" r:id="rId5"/>
    <p:sldId id="370" r:id="rId6"/>
    <p:sldId id="371" r:id="rId7"/>
    <p:sldId id="372" r:id="rId8"/>
    <p:sldId id="373" r:id="rId9"/>
    <p:sldId id="374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6" r:id="rId31"/>
    <p:sldId id="397" r:id="rId32"/>
    <p:sldId id="399" r:id="rId33"/>
    <p:sldId id="398" r:id="rId34"/>
    <p:sldId id="400" r:id="rId35"/>
    <p:sldId id="401" r:id="rId36"/>
    <p:sldId id="402" r:id="rId37"/>
    <p:sldId id="403" r:id="rId38"/>
    <p:sldId id="404" r:id="rId39"/>
    <p:sldId id="405" r:id="rId40"/>
    <p:sldId id="406" r:id="rId41"/>
    <p:sldId id="419" r:id="rId42"/>
    <p:sldId id="418" r:id="rId43"/>
    <p:sldId id="420" r:id="rId44"/>
    <p:sldId id="417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5024"/>
    <a:srgbClr val="870581"/>
    <a:srgbClr val="0000CC"/>
    <a:srgbClr val="C40C41"/>
    <a:srgbClr val="0000FF"/>
    <a:srgbClr val="990000"/>
    <a:srgbClr val="FF0066"/>
    <a:srgbClr val="BBF76B"/>
    <a:srgbClr val="716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6380" autoAdjust="0"/>
  </p:normalViewPr>
  <p:slideViewPr>
    <p:cSldViewPr>
      <p:cViewPr>
        <p:scale>
          <a:sx n="66" d="100"/>
          <a:sy n="66" d="100"/>
        </p:scale>
        <p:origin x="-14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2A22EEA-D8EA-4614-98A4-BAC12F8DF8C6}" type="datetimeFigureOut">
              <a:rPr lang="en-US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7ED5249-3884-40F2-AE31-B91401425E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69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CEA44C-BF10-4EEF-A5F0-1E64CE572A6C}" type="datetimeFigureOut">
              <a:rPr lang="en-US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E311E87-EFF9-4FFF-A5D6-E150B94089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69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EBC571-6DF7-4A62-A952-CEAF71BF8235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8B7393AA-93B1-423B-A969-6DDFC76E69B6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C2F99F4D-B57C-4412-9F1D-88D4F0724F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4AD2A-3BA3-4F98-8C99-26E99C28CB8A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10813-DE9C-48B2-B823-27F6B3379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47FE57-3A58-4B69-8670-A2F8A067D3B6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96584-3546-4909-9E63-44ACA24B79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97169310-2151-41D8-AB42-C7538CCD8146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D049903A-4E81-409C-9B57-4F63C385C425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159C9F82-0A0C-4FE8-9CE0-D4D087541E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7B225B-F018-4969-A07A-8776746A1CEC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7210A-3C7B-4008-8946-3E83403CF3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9E6ACD-A477-4FFB-BEB6-95111872E76B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2A793-FA6D-4933-A67E-66F96BE7AD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F89F883-E8D0-4FD9-933F-A57733025102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50FA784-F202-43C6-9E41-96BB78A400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909CAF-4355-43C5-8BB5-6D237648B020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CFAD4-B0E4-4404-BB82-BC41116CF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8DA4EC1-0F8B-4A8E-8F23-D7A18390719A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CAA8183-F479-4A1F-B48F-352764325B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AAB31B6-B565-43B5-A39B-D6B7B76FBA9F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917AD06-E163-45C6-B598-C5F60E7339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C61A260-D0AA-4B6B-B80F-64E400E2C114}" type="datetime1">
              <a:rPr lang="en-US" smtClean="0"/>
              <a:pPr>
                <a:defRPr/>
              </a:pPr>
              <a:t>9/12/2022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8720BB-BF14-41BE-BB1D-12D43BE56E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9" r:id="rId1"/>
    <p:sldLayoutId id="2147485120" r:id="rId2"/>
    <p:sldLayoutId id="2147485121" r:id="rId3"/>
    <p:sldLayoutId id="2147485122" r:id="rId4"/>
    <p:sldLayoutId id="2147485123" r:id="rId5"/>
    <p:sldLayoutId id="2147485124" r:id="rId6"/>
    <p:sldLayoutId id="2147485125" r:id="rId7"/>
    <p:sldLayoutId id="2147485126" r:id="rId8"/>
    <p:sldLayoutId id="2147485127" r:id="rId9"/>
    <p:sldLayoutId id="2147485128" r:id="rId10"/>
    <p:sldLayoutId id="214748512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lectricalbaba.com/convert-binary-into-decimal-explained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s://electricalbaba.com/convert-binary-into-decimal-explained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electricalbaba.com/convert-binary-into-decimal-explained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lectricalbaba.com/convert-binary-into-decimal-explained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43000"/>
            <a:ext cx="8062686" cy="20574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7200" dirty="0" smtClean="0">
                <a:solidFill>
                  <a:srgbClr val="FF0000"/>
                </a:solidFill>
                <a:latin typeface="Book Antiqua" pitchFamily="18" charset="0"/>
                <a:ea typeface="+mn-ea"/>
                <a:cs typeface="Arial" pitchFamily="34" charset="0"/>
              </a:rPr>
              <a:t>UNIT-I</a:t>
            </a:r>
            <a:r>
              <a:rPr lang="en-US" sz="44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44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6600" dirty="0" smtClean="0">
                <a:solidFill>
                  <a:srgbClr val="005024"/>
                </a:solidFill>
                <a:latin typeface="Book Antiqua" pitchFamily="18" charset="0"/>
                <a:ea typeface="+mn-ea"/>
                <a:cs typeface="Arial" pitchFamily="34" charset="0"/>
              </a:rPr>
              <a:t>(Complements)</a:t>
            </a:r>
            <a:endParaRPr lang="en-US" sz="8000" dirty="0">
              <a:solidFill>
                <a:srgbClr val="005024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EAF0F-628F-4DC5-9A96-5064ADCBF2D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00FF"/>
                </a:solidFill>
              </a:rPr>
              <a:t>Steps </a:t>
            </a:r>
            <a:r>
              <a:rPr lang="en-US" b="1" u="sng" dirty="0">
                <a:solidFill>
                  <a:srgbClr val="0000FF"/>
                </a:solidFill>
              </a:rPr>
              <a:t>for 1’s Complement </a:t>
            </a:r>
            <a:r>
              <a:rPr lang="en-US" b="1" u="sng" dirty="0" smtClean="0">
                <a:solidFill>
                  <a:srgbClr val="0000FF"/>
                </a:solidFill>
              </a:rPr>
              <a:t>Subtraction of Largest number from  Smallest Number:</a:t>
            </a:r>
            <a:endParaRPr lang="en-US" b="1" u="sng" dirty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Step-1</a:t>
            </a:r>
            <a:r>
              <a:rPr lang="en-US" b="1" u="sng" dirty="0">
                <a:solidFill>
                  <a:srgbClr val="FF0066"/>
                </a:solidFill>
              </a:rPr>
              <a:t>: </a:t>
            </a:r>
            <a:r>
              <a:rPr lang="en-US" dirty="0"/>
              <a:t>Determine the 1’s complement of the </a:t>
            </a:r>
            <a:r>
              <a:rPr lang="en-US" b="1" dirty="0" smtClean="0">
                <a:solidFill>
                  <a:srgbClr val="870581"/>
                </a:solidFill>
              </a:rPr>
              <a:t>Largest </a:t>
            </a:r>
            <a:r>
              <a:rPr lang="en-US" b="1" dirty="0">
                <a:solidFill>
                  <a:srgbClr val="870581"/>
                </a:solidFill>
              </a:rPr>
              <a:t>number.</a:t>
            </a:r>
          </a:p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66"/>
                </a:solidFill>
              </a:rPr>
              <a:t>Step-2:</a:t>
            </a:r>
            <a:r>
              <a:rPr lang="en-US" dirty="0"/>
              <a:t> Add this to the </a:t>
            </a:r>
            <a:r>
              <a:rPr lang="en-US" b="1" dirty="0" smtClean="0">
                <a:solidFill>
                  <a:srgbClr val="870581"/>
                </a:solidFill>
              </a:rPr>
              <a:t>Smallest </a:t>
            </a:r>
            <a:r>
              <a:rPr lang="en-US" dirty="0"/>
              <a:t>number.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FF0066"/>
                </a:solidFill>
              </a:rPr>
              <a:t>Step-3:</a:t>
            </a:r>
            <a:r>
              <a:rPr lang="en-US" dirty="0"/>
              <a:t> The </a:t>
            </a:r>
            <a:r>
              <a:rPr lang="en-US" b="1" dirty="0"/>
              <a:t>answer is the 1’s complement </a:t>
            </a:r>
            <a:r>
              <a:rPr lang="en-US" dirty="0"/>
              <a:t>of the true result and </a:t>
            </a:r>
            <a:r>
              <a:rPr lang="en-US" b="1" dirty="0"/>
              <a:t>opposite in sign</a:t>
            </a:r>
            <a:r>
              <a:rPr lang="en-US" dirty="0"/>
              <a:t>. There is </a:t>
            </a:r>
            <a:r>
              <a:rPr lang="en-US" b="1" dirty="0">
                <a:solidFill>
                  <a:srgbClr val="870581"/>
                </a:solidFill>
              </a:rPr>
              <a:t>no carry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Example:</a:t>
            </a:r>
            <a:r>
              <a:rPr lang="en-US" dirty="0" smtClean="0"/>
              <a:t> </a:t>
            </a:r>
            <a:r>
              <a:rPr lang="en-US" dirty="0"/>
              <a:t>Subtract </a:t>
            </a:r>
            <a:r>
              <a:rPr lang="en-US" b="1" dirty="0"/>
              <a:t>(1010)</a:t>
            </a:r>
            <a:r>
              <a:rPr lang="en-US" b="1" baseline="-25000" dirty="0"/>
              <a:t>2</a:t>
            </a:r>
            <a:r>
              <a:rPr lang="en-US" b="1" dirty="0"/>
              <a:t> from (1000)</a:t>
            </a:r>
            <a:r>
              <a:rPr lang="en-US" b="1" baseline="-25000" dirty="0"/>
              <a:t>2</a:t>
            </a:r>
            <a:r>
              <a:rPr lang="en-US" dirty="0"/>
              <a:t> using </a:t>
            </a:r>
            <a:r>
              <a:rPr lang="en-US" b="1" dirty="0"/>
              <a:t>1’s complement method</a:t>
            </a:r>
            <a:r>
              <a:rPr lang="en-US" b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/>
              <a:t>Ans:  </a:t>
            </a:r>
            <a:r>
              <a:rPr lang="en-US" b="1" u="sng" dirty="0" smtClean="0">
                <a:solidFill>
                  <a:srgbClr val="FF0000"/>
                </a:solidFill>
              </a:rPr>
              <a:t>Step-1:</a:t>
            </a:r>
            <a:r>
              <a:rPr lang="en-US" dirty="0" smtClean="0"/>
              <a:t>  </a:t>
            </a:r>
            <a:r>
              <a:rPr lang="en-US" dirty="0"/>
              <a:t>T</a:t>
            </a:r>
            <a:r>
              <a:rPr lang="en-US" dirty="0" smtClean="0"/>
              <a:t>ake the Largest Number : </a:t>
            </a:r>
            <a:r>
              <a:rPr lang="en-US" b="1" dirty="0" smtClean="0">
                <a:solidFill>
                  <a:srgbClr val="870581"/>
                </a:solidFill>
              </a:rPr>
              <a:t>1010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   </a:t>
            </a:r>
            <a:r>
              <a:rPr lang="en-US" sz="2200" b="1" dirty="0" smtClean="0"/>
              <a:t>Apply 1’s Complement </a:t>
            </a:r>
            <a:r>
              <a:rPr lang="en-US" sz="2200" dirty="0" smtClean="0"/>
              <a:t>. Ie, replacing 1’s to 0’s and 0’s to 1’s.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/>
              <a:t> </a:t>
            </a:r>
            <a:r>
              <a:rPr lang="en-US" sz="2200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505200"/>
            <a:ext cx="3581400" cy="2590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229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00"/>
                </a:solidFill>
              </a:rPr>
              <a:t>Step-2: </a:t>
            </a:r>
            <a:r>
              <a:rPr lang="en-US" dirty="0"/>
              <a:t>In this step, we need to </a:t>
            </a:r>
            <a:r>
              <a:rPr lang="en-US" b="1" dirty="0">
                <a:solidFill>
                  <a:srgbClr val="0000FF"/>
                </a:solidFill>
              </a:rPr>
              <a:t>add the </a:t>
            </a:r>
            <a:r>
              <a:rPr lang="en-US" b="1" dirty="0" smtClean="0">
                <a:solidFill>
                  <a:srgbClr val="0000FF"/>
                </a:solidFill>
              </a:rPr>
              <a:t>value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870581"/>
                </a:solidFill>
              </a:rPr>
              <a:t>calculated in step-1</a:t>
            </a:r>
            <a:r>
              <a:rPr lang="en-US" dirty="0"/>
              <a:t> to </a:t>
            </a:r>
            <a:r>
              <a:rPr lang="en-US" b="1" dirty="0" smtClean="0">
                <a:solidFill>
                  <a:srgbClr val="FF0000"/>
                </a:solidFill>
              </a:rPr>
              <a:t>1000</a:t>
            </a:r>
            <a:r>
              <a:rPr lang="en-US" dirty="0" smtClean="0"/>
              <a:t>. </a:t>
            </a:r>
            <a:r>
              <a:rPr lang="en-US" dirty="0"/>
              <a:t>This is shown below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09800"/>
            <a:ext cx="6509657" cy="3317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63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20244"/>
            <a:ext cx="8534400" cy="593295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66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FF0066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66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FF0066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66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66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66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rgbClr val="FF0066"/>
                </a:solidFill>
              </a:rPr>
              <a:t>Mind that No carry has been </a:t>
            </a:r>
            <a:r>
              <a:rPr lang="en-US" b="1" dirty="0">
                <a:solidFill>
                  <a:srgbClr val="FF0066"/>
                </a:solidFill>
              </a:rPr>
              <a:t>obtained</a:t>
            </a:r>
            <a:r>
              <a:rPr lang="en-US" dirty="0"/>
              <a:t> while subtracting a </a:t>
            </a:r>
            <a:r>
              <a:rPr lang="en-US" b="1" dirty="0">
                <a:solidFill>
                  <a:srgbClr val="0000FF"/>
                </a:solidFill>
              </a:rPr>
              <a:t>larger number from a smaller number</a:t>
            </a:r>
            <a:r>
              <a:rPr lang="en-US" dirty="0"/>
              <a:t>. Further, a </a:t>
            </a:r>
            <a:r>
              <a:rPr lang="en-US" b="1" dirty="0">
                <a:solidFill>
                  <a:srgbClr val="0000FF"/>
                </a:solidFill>
              </a:rPr>
              <a:t>minus sign </a:t>
            </a:r>
            <a:r>
              <a:rPr lang="en-US" dirty="0"/>
              <a:t>has been </a:t>
            </a:r>
            <a:r>
              <a:rPr lang="en-US" dirty="0" smtClean="0"/>
              <a:t>put</a:t>
            </a:r>
            <a:r>
              <a:rPr lang="en-US" dirty="0"/>
              <a:t>.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295400"/>
            <a:ext cx="4201432" cy="3352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" y="612987"/>
            <a:ext cx="8305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u="sng" dirty="0">
                <a:solidFill>
                  <a:srgbClr val="FF0000"/>
                </a:solidFill>
              </a:rPr>
              <a:t>Step-3: </a:t>
            </a:r>
            <a:r>
              <a:rPr lang="en-US" sz="2000" dirty="0"/>
              <a:t>Finally take </a:t>
            </a:r>
            <a:r>
              <a:rPr lang="en-US" sz="2000" b="1" dirty="0">
                <a:solidFill>
                  <a:srgbClr val="0000FF"/>
                </a:solidFill>
              </a:rPr>
              <a:t>1’s complement of the result </a:t>
            </a:r>
            <a:r>
              <a:rPr lang="en-US" sz="2000" dirty="0"/>
              <a:t>to get the answe</a:t>
            </a:r>
            <a:r>
              <a:rPr lang="en-US" dirty="0"/>
              <a:t>r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08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’s Complement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The 2's complement of binary number is obtained by </a:t>
            </a:r>
            <a:r>
              <a:rPr lang="en-US" b="1" dirty="0">
                <a:solidFill>
                  <a:srgbClr val="0000FF"/>
                </a:solidFill>
              </a:rPr>
              <a:t>adding 1</a:t>
            </a:r>
            <a:r>
              <a:rPr lang="en-US" dirty="0"/>
              <a:t> to the </a:t>
            </a:r>
            <a:r>
              <a:rPr lang="en-US" b="1" dirty="0">
                <a:solidFill>
                  <a:srgbClr val="870581"/>
                </a:solidFill>
              </a:rPr>
              <a:t>Least Significant Bit (LSB) </a:t>
            </a:r>
            <a:r>
              <a:rPr lang="en-US" dirty="0"/>
              <a:t>of </a:t>
            </a:r>
            <a:r>
              <a:rPr lang="en-US" b="1" dirty="0">
                <a:solidFill>
                  <a:srgbClr val="00B050"/>
                </a:solidFill>
              </a:rPr>
              <a:t>1's complement of </a:t>
            </a:r>
            <a:r>
              <a:rPr lang="en-US" b="1" dirty="0" smtClean="0">
                <a:solidFill>
                  <a:srgbClr val="00B050"/>
                </a:solidFill>
              </a:rPr>
              <a:t>the number.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IN" dirty="0" smtClean="0"/>
              <a:t>		</a:t>
            </a:r>
            <a:r>
              <a:rPr lang="en-IN" b="1" dirty="0" smtClean="0">
                <a:solidFill>
                  <a:srgbClr val="0000FF"/>
                </a:solidFill>
              </a:rPr>
              <a:t>2's </a:t>
            </a:r>
            <a:r>
              <a:rPr lang="en-IN" b="1" dirty="0">
                <a:solidFill>
                  <a:srgbClr val="0000FF"/>
                </a:solidFill>
              </a:rPr>
              <a:t>complement = 1's complement + 1</a:t>
            </a:r>
            <a:endParaRPr lang="en-US" b="1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5024"/>
                </a:solidFill>
              </a:rPr>
              <a:t>Example :</a:t>
            </a:r>
            <a:endParaRPr lang="en-US" b="1" u="sng" dirty="0" smtClean="0">
              <a:solidFill>
                <a:srgbClr val="0050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200400"/>
            <a:ext cx="5867400" cy="3657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88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33400"/>
            <a:ext cx="31242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Converting to two's complement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28600"/>
            <a:ext cx="5905500" cy="6629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1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’s Complement Subtraction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2</a:t>
            </a:r>
            <a:r>
              <a:rPr lang="en-US" dirty="0" smtClean="0"/>
              <a:t>’s </a:t>
            </a:r>
            <a:r>
              <a:rPr lang="en-US" dirty="0"/>
              <a:t>complement subtraction is a method to subtract two </a:t>
            </a:r>
            <a:r>
              <a:rPr lang="en-US" dirty="0">
                <a:hlinkClick r:id="rId2"/>
              </a:rPr>
              <a:t>binary numbers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00FF"/>
                </a:solidFill>
              </a:rPr>
              <a:t>Steps </a:t>
            </a:r>
            <a:r>
              <a:rPr lang="en-US" b="1" u="sng" dirty="0">
                <a:solidFill>
                  <a:srgbClr val="0000FF"/>
                </a:solidFill>
              </a:rPr>
              <a:t>for </a:t>
            </a:r>
            <a:r>
              <a:rPr lang="en-US" b="1" u="sng" dirty="0" smtClean="0">
                <a:solidFill>
                  <a:srgbClr val="0000FF"/>
                </a:solidFill>
              </a:rPr>
              <a:t>2’s </a:t>
            </a:r>
            <a:r>
              <a:rPr lang="en-US" b="1" u="sng" dirty="0">
                <a:solidFill>
                  <a:srgbClr val="0000FF"/>
                </a:solidFill>
              </a:rPr>
              <a:t>Complement </a:t>
            </a:r>
            <a:r>
              <a:rPr lang="en-US" b="1" u="sng" dirty="0" smtClean="0">
                <a:solidFill>
                  <a:srgbClr val="0000FF"/>
                </a:solidFill>
              </a:rPr>
              <a:t>Subtraction of smallest number from Largest Number:</a:t>
            </a:r>
            <a:endParaRPr lang="en-US" b="1" u="sng" dirty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Step-1</a:t>
            </a:r>
            <a:r>
              <a:rPr lang="en-US" b="1" u="sng" dirty="0">
                <a:solidFill>
                  <a:srgbClr val="FF0066"/>
                </a:solidFill>
              </a:rPr>
              <a:t>: </a:t>
            </a:r>
            <a:r>
              <a:rPr lang="en-US" dirty="0"/>
              <a:t>Determine the </a:t>
            </a:r>
            <a:r>
              <a:rPr lang="en-US" b="1" dirty="0" smtClean="0"/>
              <a:t>2’s </a:t>
            </a:r>
            <a:r>
              <a:rPr lang="en-US" b="1" dirty="0"/>
              <a:t>complement of the smaller number.</a:t>
            </a:r>
          </a:p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66"/>
                </a:solidFill>
              </a:rPr>
              <a:t>Step-2:</a:t>
            </a:r>
            <a:r>
              <a:rPr lang="en-US" dirty="0"/>
              <a:t> </a:t>
            </a:r>
            <a:r>
              <a:rPr lang="en-US" b="1" dirty="0">
                <a:solidFill>
                  <a:srgbClr val="870581"/>
                </a:solidFill>
              </a:rPr>
              <a:t>Add</a:t>
            </a:r>
            <a:r>
              <a:rPr lang="en-US" dirty="0"/>
              <a:t> this to the </a:t>
            </a:r>
            <a:r>
              <a:rPr lang="en-US" b="1" dirty="0">
                <a:solidFill>
                  <a:srgbClr val="0000CC"/>
                </a:solidFill>
              </a:rPr>
              <a:t>larger number.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FF0066"/>
                </a:solidFill>
              </a:rPr>
              <a:t>Step-3:</a:t>
            </a:r>
            <a:r>
              <a:rPr lang="en-US" dirty="0"/>
              <a:t> </a:t>
            </a:r>
            <a:r>
              <a:rPr lang="en-US" b="1" dirty="0" smtClean="0"/>
              <a:t>Omit the Carry.</a:t>
            </a:r>
            <a:endParaRPr lang="en-US" b="1" dirty="0"/>
          </a:p>
          <a:p>
            <a:pPr lvl="1"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B050"/>
                </a:solidFill>
              </a:rPr>
              <a:t>Note: </a:t>
            </a:r>
            <a:r>
              <a:rPr lang="en-US" dirty="0"/>
              <a:t>there is always a carry in this case.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59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60929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Example:</a:t>
            </a:r>
            <a:r>
              <a:rPr lang="en-US" dirty="0" smtClean="0"/>
              <a:t> </a:t>
            </a:r>
            <a:r>
              <a:rPr lang="en-US" b="1" dirty="0"/>
              <a:t>Subtract (1010)</a:t>
            </a:r>
            <a:r>
              <a:rPr lang="en-US" b="1" baseline="-25000" dirty="0"/>
              <a:t>2</a:t>
            </a:r>
            <a:r>
              <a:rPr lang="en-US" b="1" dirty="0"/>
              <a:t> from (1111)</a:t>
            </a:r>
            <a:r>
              <a:rPr lang="en-US" b="1" baseline="-25000" dirty="0"/>
              <a:t>2</a:t>
            </a:r>
            <a:r>
              <a:rPr lang="en-US" b="1" dirty="0"/>
              <a:t> u</a:t>
            </a:r>
            <a:r>
              <a:rPr lang="en-US" dirty="0"/>
              <a:t>sing </a:t>
            </a:r>
            <a:r>
              <a:rPr lang="en-US" dirty="0" smtClean="0"/>
              <a:t>2’s </a:t>
            </a:r>
            <a:r>
              <a:rPr lang="en-US" dirty="0"/>
              <a:t>complement method</a:t>
            </a:r>
            <a:r>
              <a:rPr lang="en-US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u="sng" dirty="0" smtClean="0"/>
              <a:t>Answer:  </a:t>
            </a:r>
            <a:r>
              <a:rPr lang="en-US" b="1" u="sng" dirty="0" smtClean="0">
                <a:solidFill>
                  <a:srgbClr val="FF0000"/>
                </a:solidFill>
              </a:rPr>
              <a:t>Step-1:</a:t>
            </a:r>
            <a:r>
              <a:rPr lang="en-US" dirty="0" smtClean="0"/>
              <a:t>  </a:t>
            </a:r>
            <a:r>
              <a:rPr lang="en-US" dirty="0"/>
              <a:t>T</a:t>
            </a:r>
            <a:r>
              <a:rPr lang="en-US" dirty="0" smtClean="0"/>
              <a:t>ake the Smallest Number : </a:t>
            </a:r>
            <a:r>
              <a:rPr lang="en-US" b="1" dirty="0" smtClean="0">
                <a:solidFill>
                  <a:srgbClr val="870581"/>
                </a:solidFill>
              </a:rPr>
              <a:t>1010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   </a:t>
            </a:r>
            <a:r>
              <a:rPr lang="en-US" sz="2200" b="1" dirty="0" smtClean="0"/>
              <a:t>Apply 2’s Complement </a:t>
            </a:r>
            <a:r>
              <a:rPr lang="en-US" sz="22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600200" y="3276600"/>
            <a:ext cx="5410200" cy="3429000"/>
            <a:chOff x="1295400" y="3124201"/>
            <a:chExt cx="5410200" cy="3276600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3124201"/>
              <a:ext cx="3581400" cy="32766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4306168"/>
              <a:ext cx="1792514" cy="456333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4268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00"/>
                </a:solidFill>
              </a:rPr>
              <a:t>Step-2: </a:t>
            </a:r>
            <a:r>
              <a:rPr lang="en-US" dirty="0" smtClean="0"/>
              <a:t>Add this  </a:t>
            </a:r>
            <a:r>
              <a:rPr lang="en-US" b="1" dirty="0" smtClean="0">
                <a:solidFill>
                  <a:srgbClr val="870581"/>
                </a:solidFill>
              </a:rPr>
              <a:t>step-1 number to Largest Number</a:t>
            </a:r>
          </a:p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00"/>
                </a:solidFill>
              </a:rPr>
              <a:t>Step-3:</a:t>
            </a:r>
            <a:r>
              <a:rPr lang="en-US" dirty="0"/>
              <a:t> </a:t>
            </a:r>
            <a:r>
              <a:rPr lang="en-US" b="1" dirty="0" smtClean="0"/>
              <a:t>omit </a:t>
            </a:r>
            <a:r>
              <a:rPr lang="en-US" b="1" dirty="0"/>
              <a:t>the </a:t>
            </a:r>
            <a:r>
              <a:rPr lang="en-US" b="1" dirty="0" smtClean="0"/>
              <a:t>carry</a:t>
            </a:r>
            <a:r>
              <a:rPr lang="en-US" dirty="0" smtClean="0"/>
              <a:t>. </a:t>
            </a: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method of 2s complement subtraction of smaller number from a larger numb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86" y="2438400"/>
            <a:ext cx="4514850" cy="3546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778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00FF"/>
                </a:solidFill>
              </a:rPr>
              <a:t>Steps </a:t>
            </a:r>
            <a:r>
              <a:rPr lang="en-US" b="1" u="sng" dirty="0">
                <a:solidFill>
                  <a:srgbClr val="0000FF"/>
                </a:solidFill>
              </a:rPr>
              <a:t>for </a:t>
            </a:r>
            <a:r>
              <a:rPr lang="en-US" b="1" u="sng" dirty="0" smtClean="0">
                <a:solidFill>
                  <a:srgbClr val="0000FF"/>
                </a:solidFill>
              </a:rPr>
              <a:t>2’s </a:t>
            </a:r>
            <a:r>
              <a:rPr lang="en-US" b="1" u="sng" dirty="0">
                <a:solidFill>
                  <a:srgbClr val="0000FF"/>
                </a:solidFill>
              </a:rPr>
              <a:t>Complement </a:t>
            </a:r>
            <a:r>
              <a:rPr lang="en-US" b="1" u="sng" dirty="0" smtClean="0">
                <a:solidFill>
                  <a:srgbClr val="0000FF"/>
                </a:solidFill>
              </a:rPr>
              <a:t>Subtraction of Largest number from  Smallest Number:</a:t>
            </a:r>
            <a:endParaRPr lang="en-US" b="1" u="sng" dirty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Step-1</a:t>
            </a:r>
            <a:r>
              <a:rPr lang="en-US" b="1" u="sng" dirty="0">
                <a:solidFill>
                  <a:srgbClr val="FF0066"/>
                </a:solidFill>
              </a:rPr>
              <a:t>: </a:t>
            </a:r>
            <a:r>
              <a:rPr lang="en-US" dirty="0"/>
              <a:t>Determine the </a:t>
            </a:r>
            <a:r>
              <a:rPr lang="en-US" dirty="0" smtClean="0"/>
              <a:t>2’s </a:t>
            </a:r>
            <a:r>
              <a:rPr lang="en-US" dirty="0"/>
              <a:t>complement of the </a:t>
            </a:r>
            <a:r>
              <a:rPr lang="en-US" b="1" dirty="0" smtClean="0">
                <a:solidFill>
                  <a:srgbClr val="870581"/>
                </a:solidFill>
              </a:rPr>
              <a:t>Largest </a:t>
            </a:r>
            <a:r>
              <a:rPr lang="en-US" b="1" dirty="0">
                <a:solidFill>
                  <a:srgbClr val="870581"/>
                </a:solidFill>
              </a:rPr>
              <a:t>number.</a:t>
            </a:r>
          </a:p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66"/>
                </a:solidFill>
              </a:rPr>
              <a:t>Step-2:</a:t>
            </a:r>
            <a:r>
              <a:rPr lang="en-US" dirty="0"/>
              <a:t> Add this to the </a:t>
            </a:r>
            <a:r>
              <a:rPr lang="en-US" b="1" dirty="0" smtClean="0">
                <a:solidFill>
                  <a:srgbClr val="870581"/>
                </a:solidFill>
              </a:rPr>
              <a:t>smallest </a:t>
            </a:r>
            <a:r>
              <a:rPr lang="en-US" dirty="0"/>
              <a:t>number.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FF0066"/>
                </a:solidFill>
              </a:rPr>
              <a:t>Step-3:</a:t>
            </a:r>
            <a:r>
              <a:rPr lang="en-US" dirty="0"/>
              <a:t> </a:t>
            </a:r>
            <a:r>
              <a:rPr lang="en-US" dirty="0" smtClean="0"/>
              <a:t>There </a:t>
            </a:r>
            <a:r>
              <a:rPr lang="en-US" dirty="0"/>
              <a:t>is </a:t>
            </a:r>
            <a:r>
              <a:rPr lang="en-US" b="1" dirty="0">
                <a:solidFill>
                  <a:srgbClr val="0000FF"/>
                </a:solidFill>
              </a:rPr>
              <a:t>no carry </a:t>
            </a:r>
            <a:r>
              <a:rPr lang="en-US" dirty="0"/>
              <a:t>in this case. The result is in 2’s </a:t>
            </a:r>
            <a:r>
              <a:rPr lang="en-US" dirty="0" smtClean="0"/>
              <a:t> complement </a:t>
            </a:r>
            <a:r>
              <a:rPr lang="en-US" dirty="0"/>
              <a:t>form and is </a:t>
            </a:r>
            <a:r>
              <a:rPr lang="en-US" b="1" dirty="0"/>
              <a:t>negative.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73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IN" sz="6000" b="1" dirty="0" smtClean="0">
                <a:solidFill>
                  <a:srgbClr val="0000CC"/>
                </a:solidFill>
                <a:latin typeface="Berlin Sans FB Demi" panose="020E0802020502020306" pitchFamily="34" charset="0"/>
                <a:ea typeface="+mn-ea"/>
                <a:cs typeface="Arial" pitchFamily="34" charset="0"/>
              </a:rPr>
              <a:t>Complements</a:t>
            </a:r>
            <a:endParaRPr lang="en-US" sz="6000" b="1" dirty="0">
              <a:solidFill>
                <a:srgbClr val="0000CC"/>
              </a:solidFill>
              <a:latin typeface="Berlin Sans FB Demi" panose="020E0802020502020306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610600" cy="5105400"/>
          </a:xfrm>
        </p:spPr>
        <p:txBody>
          <a:bodyPr>
            <a:normAutofit/>
          </a:bodyPr>
          <a:lstStyle/>
          <a:p>
            <a:pPr marL="109728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sz="4000" b="1" u="sng" dirty="0" smtClean="0">
                <a:solidFill>
                  <a:srgbClr val="FF0000"/>
                </a:solidFill>
                <a:latin typeface="Baskerville Old Face" pitchFamily="18" charset="0"/>
              </a:rPr>
              <a:t>Topics 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Complement of Numbers</a:t>
            </a:r>
            <a:endParaRPr lang="en-US" sz="2500" b="1" dirty="0" smtClean="0">
              <a:solidFill>
                <a:srgbClr val="87058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 Subtraction of 1’s , 2’s and 9’s ,10’s Complements</a:t>
            </a:r>
          </a:p>
          <a:p>
            <a:pPr marL="365760" lvl="1" indent="0">
              <a:lnSpc>
                <a:spcPct val="150000"/>
              </a:lnSpc>
              <a:buNone/>
            </a:pPr>
            <a:endParaRPr lang="en-US" sz="36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Example:</a:t>
            </a:r>
            <a:r>
              <a:rPr lang="en-US" dirty="0" smtClean="0"/>
              <a:t> </a:t>
            </a:r>
            <a:r>
              <a:rPr lang="en-US" dirty="0"/>
              <a:t>Subtract (1010)</a:t>
            </a:r>
            <a:r>
              <a:rPr lang="en-US" baseline="-25000" dirty="0"/>
              <a:t>2</a:t>
            </a:r>
            <a:r>
              <a:rPr lang="en-US" dirty="0"/>
              <a:t> from (</a:t>
            </a:r>
            <a:r>
              <a:rPr lang="en-US" dirty="0" smtClean="0"/>
              <a:t>1000)</a:t>
            </a:r>
            <a:r>
              <a:rPr lang="en-US" baseline="-25000" dirty="0" smtClean="0"/>
              <a:t>2</a:t>
            </a:r>
            <a:r>
              <a:rPr lang="en-US" dirty="0"/>
              <a:t> using </a:t>
            </a:r>
            <a:r>
              <a:rPr lang="en-US" dirty="0" smtClean="0"/>
              <a:t>2’s </a:t>
            </a:r>
            <a:r>
              <a:rPr lang="en-US" dirty="0"/>
              <a:t>complement method</a:t>
            </a:r>
            <a:r>
              <a:rPr lang="en-US" dirty="0" smtClean="0"/>
              <a:t>.    </a:t>
            </a:r>
            <a:r>
              <a:rPr lang="en-US" b="1" dirty="0" smtClean="0">
                <a:solidFill>
                  <a:srgbClr val="0000FF"/>
                </a:solidFill>
              </a:rPr>
              <a:t>( 1010= 10 and 1000= 8)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/>
              <a:t>Ans:  </a:t>
            </a:r>
            <a:r>
              <a:rPr lang="en-US" b="1" u="sng" dirty="0" smtClean="0">
                <a:solidFill>
                  <a:srgbClr val="FF0000"/>
                </a:solidFill>
              </a:rPr>
              <a:t>Step-1:</a:t>
            </a:r>
            <a:r>
              <a:rPr lang="en-US" dirty="0" smtClean="0"/>
              <a:t>  Find the </a:t>
            </a:r>
            <a:r>
              <a:rPr lang="en-US" b="1" dirty="0" smtClean="0"/>
              <a:t>2’s complement of  </a:t>
            </a:r>
            <a:r>
              <a:rPr lang="en-US" b="1" dirty="0" smtClean="0">
                <a:solidFill>
                  <a:srgbClr val="0000CC"/>
                </a:solidFill>
              </a:rPr>
              <a:t>Largest Number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870581"/>
                </a:solidFill>
              </a:rPr>
              <a:t>1010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   </a:t>
            </a:r>
            <a:r>
              <a:rPr lang="en-US" sz="2200" b="1" dirty="0" smtClean="0">
                <a:solidFill>
                  <a:srgbClr val="005024"/>
                </a:solidFill>
              </a:rPr>
              <a:t>Apply 2’s Complement </a:t>
            </a:r>
            <a:r>
              <a:rPr lang="en-US" sz="22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395663" y="3106057"/>
            <a:ext cx="5410200" cy="3429000"/>
            <a:chOff x="1295400" y="3124201"/>
            <a:chExt cx="5410200" cy="3276600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3124201"/>
              <a:ext cx="3581400" cy="32766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4306168"/>
              <a:ext cx="1792514" cy="456333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0315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00"/>
                </a:solidFill>
              </a:rPr>
              <a:t>Step-2: </a:t>
            </a:r>
            <a:r>
              <a:rPr lang="en-US" dirty="0"/>
              <a:t>In this step, we need to </a:t>
            </a:r>
            <a:r>
              <a:rPr lang="en-US" b="1" dirty="0">
                <a:solidFill>
                  <a:srgbClr val="0000FF"/>
                </a:solidFill>
              </a:rPr>
              <a:t>add the </a:t>
            </a:r>
            <a:r>
              <a:rPr lang="en-US" b="1" dirty="0" smtClean="0">
                <a:solidFill>
                  <a:srgbClr val="0000FF"/>
                </a:solidFill>
              </a:rPr>
              <a:t>value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870581"/>
                </a:solidFill>
              </a:rPr>
              <a:t>calculated in </a:t>
            </a:r>
            <a:r>
              <a:rPr lang="en-US" b="1" dirty="0" smtClean="0">
                <a:solidFill>
                  <a:srgbClr val="870581"/>
                </a:solidFill>
              </a:rPr>
              <a:t>step-1 </a:t>
            </a:r>
            <a:r>
              <a:rPr lang="en-US" b="1" dirty="0" smtClean="0">
                <a:solidFill>
                  <a:srgbClr val="0000FF"/>
                </a:solidFill>
              </a:rPr>
              <a:t>(0110)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to </a:t>
            </a:r>
            <a:r>
              <a:rPr lang="en-US" b="1" dirty="0" smtClean="0">
                <a:solidFill>
                  <a:srgbClr val="FF0000"/>
                </a:solidFill>
              </a:rPr>
              <a:t>1000</a:t>
            </a:r>
            <a:r>
              <a:rPr lang="en-US" dirty="0" smtClean="0"/>
              <a:t>. </a:t>
            </a:r>
            <a:r>
              <a:rPr lang="en-US" dirty="0"/>
              <a:t>This is shown below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3200400" cy="2133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660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00"/>
                </a:solidFill>
              </a:rPr>
              <a:t>Step-3: </a:t>
            </a:r>
            <a:r>
              <a:rPr lang="en-US" dirty="0"/>
              <a:t>There is </a:t>
            </a:r>
            <a:r>
              <a:rPr lang="en-US" b="1" dirty="0">
                <a:solidFill>
                  <a:srgbClr val="0000FF"/>
                </a:solidFill>
              </a:rPr>
              <a:t>no carry in this case</a:t>
            </a:r>
            <a:r>
              <a:rPr lang="en-US" dirty="0"/>
              <a:t>. The result is in 2’s complement form </a:t>
            </a:r>
            <a:r>
              <a:rPr lang="en-US"/>
              <a:t>and </a:t>
            </a:r>
            <a:r>
              <a:rPr lang="en-US" smtClean="0"/>
              <a:t>it is</a:t>
            </a:r>
            <a:r>
              <a:rPr lang="en-US" b="1" smtClean="0"/>
              <a:t> </a:t>
            </a:r>
            <a:r>
              <a:rPr lang="en-US" b="1" dirty="0"/>
              <a:t>negative</a:t>
            </a:r>
            <a:r>
              <a:rPr lang="en-US" b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i.e</a:t>
            </a:r>
            <a:r>
              <a:rPr lang="en-US" dirty="0" smtClean="0"/>
              <a:t>, again we have to calculate </a:t>
            </a:r>
            <a:r>
              <a:rPr lang="en-US" b="1" dirty="0" smtClean="0">
                <a:solidFill>
                  <a:srgbClr val="0000FF"/>
                </a:solidFill>
              </a:rPr>
              <a:t>2’s Complement from the final result.</a:t>
            </a:r>
            <a:endParaRPr lang="en-US" b="1" dirty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376" y="2590800"/>
            <a:ext cx="4260623" cy="426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65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9’s Complement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8848"/>
            <a:ext cx="8534400" cy="57881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The </a:t>
            </a:r>
            <a:r>
              <a:rPr lang="en-US" b="1" dirty="0"/>
              <a:t>9's complement </a:t>
            </a:r>
            <a:r>
              <a:rPr lang="en-US" dirty="0"/>
              <a:t>is used to </a:t>
            </a:r>
            <a:r>
              <a:rPr lang="en-US" b="1" dirty="0">
                <a:solidFill>
                  <a:srgbClr val="0000FF"/>
                </a:solidFill>
              </a:rPr>
              <a:t>find the subtraction </a:t>
            </a:r>
            <a:r>
              <a:rPr lang="en-US" dirty="0"/>
              <a:t>of the </a:t>
            </a:r>
            <a:r>
              <a:rPr lang="en-US" b="1" dirty="0">
                <a:solidFill>
                  <a:srgbClr val="0000FF"/>
                </a:solidFill>
              </a:rPr>
              <a:t>decimal numbers</a:t>
            </a:r>
            <a:r>
              <a:rPr lang="en-US" dirty="0"/>
              <a:t>. The 9's complement of a number is calculated by </a:t>
            </a:r>
            <a:r>
              <a:rPr lang="en-US" b="1" dirty="0">
                <a:solidFill>
                  <a:srgbClr val="C00000"/>
                </a:solidFill>
              </a:rPr>
              <a:t>subtracting each digit of the number by 9. 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5024"/>
                </a:solidFill>
              </a:rPr>
              <a:t>Example : </a:t>
            </a:r>
            <a:r>
              <a:rPr lang="en-US" dirty="0"/>
              <a:t>suppose we have a </a:t>
            </a:r>
            <a:r>
              <a:rPr lang="en-US" b="1" dirty="0">
                <a:solidFill>
                  <a:srgbClr val="0000FF"/>
                </a:solidFill>
              </a:rPr>
              <a:t>number 1423</a:t>
            </a:r>
            <a:r>
              <a:rPr lang="en-US" dirty="0"/>
              <a:t>, and we want to find the </a:t>
            </a:r>
            <a:r>
              <a:rPr lang="en-US" b="1" dirty="0">
                <a:solidFill>
                  <a:srgbClr val="0000FF"/>
                </a:solidFill>
              </a:rPr>
              <a:t>9's complement </a:t>
            </a:r>
            <a:r>
              <a:rPr lang="en-US" dirty="0"/>
              <a:t>of the number.</a:t>
            </a:r>
            <a:endParaRPr lang="en-US" b="1" u="sng" dirty="0" smtClean="0">
              <a:solidFill>
                <a:srgbClr val="0050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4267200"/>
            <a:ext cx="3657599" cy="2590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5411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33400"/>
            <a:ext cx="2438400" cy="6324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56343"/>
            <a:ext cx="6248400" cy="4343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02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9’s Complement Subtraction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686800" cy="60929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9’s complement subtraction is a method to subtract </a:t>
            </a:r>
            <a:r>
              <a:rPr lang="en-US" b="1" dirty="0" smtClean="0"/>
              <a:t>two Decimal</a:t>
            </a:r>
            <a:r>
              <a:rPr lang="en-US" b="1" dirty="0" smtClean="0">
                <a:hlinkClick r:id="rId2"/>
              </a:rPr>
              <a:t> </a:t>
            </a:r>
            <a:r>
              <a:rPr lang="en-US" b="1" dirty="0" smtClean="0"/>
              <a:t>Numbers.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00FF"/>
                </a:solidFill>
              </a:rPr>
              <a:t>Steps for 9’s Complement Subtraction of smallest number from Largest Number: </a:t>
            </a:r>
            <a:r>
              <a:rPr lang="en-US" b="1" u="sng" dirty="0" smtClean="0">
                <a:solidFill>
                  <a:srgbClr val="FF0066"/>
                </a:solidFill>
              </a:rPr>
              <a:t>( Carry is produced)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Ex: </a:t>
            </a:r>
            <a:r>
              <a:rPr lang="en-US" sz="2800" b="1" dirty="0" smtClean="0">
                <a:solidFill>
                  <a:srgbClr val="870581"/>
                </a:solidFill>
              </a:rPr>
              <a:t>(1823) – (1596) = ?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Step-1: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 smtClean="0"/>
              <a:t>First we will find the </a:t>
            </a:r>
            <a:r>
              <a:rPr lang="en-US" b="1" dirty="0" smtClean="0">
                <a:solidFill>
                  <a:srgbClr val="0000FF"/>
                </a:solidFill>
              </a:rPr>
              <a:t>9’s Complement </a:t>
            </a:r>
            <a:r>
              <a:rPr lang="en-US" dirty="0" smtClean="0"/>
              <a:t>of  given </a:t>
            </a:r>
            <a:r>
              <a:rPr lang="en-US" b="1" dirty="0" smtClean="0">
                <a:solidFill>
                  <a:srgbClr val="002060"/>
                </a:solidFill>
              </a:rPr>
              <a:t>smallest number.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599" y="4543425"/>
            <a:ext cx="3648075" cy="23145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38400" y="6335486"/>
            <a:ext cx="1984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9’s complement 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6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6868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Step-2: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/>
              <a:t>In this step, we need to </a:t>
            </a:r>
            <a:r>
              <a:rPr lang="en-US" b="1" dirty="0">
                <a:solidFill>
                  <a:srgbClr val="0000FF"/>
                </a:solidFill>
              </a:rPr>
              <a:t>add the value</a:t>
            </a:r>
            <a:r>
              <a:rPr lang="en-US" dirty="0"/>
              <a:t> </a:t>
            </a:r>
            <a:r>
              <a:rPr lang="en-US" b="1" dirty="0">
                <a:solidFill>
                  <a:srgbClr val="870581"/>
                </a:solidFill>
              </a:rPr>
              <a:t>calculated in step-1 </a:t>
            </a:r>
            <a:r>
              <a:rPr lang="en-US" b="1" dirty="0" smtClean="0">
                <a:solidFill>
                  <a:srgbClr val="0000FF"/>
                </a:solidFill>
              </a:rPr>
              <a:t>(8403)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to </a:t>
            </a:r>
            <a:r>
              <a:rPr lang="en-US" b="1" dirty="0" smtClean="0">
                <a:solidFill>
                  <a:srgbClr val="FF0000"/>
                </a:solidFill>
              </a:rPr>
              <a:t>1823</a:t>
            </a:r>
            <a:r>
              <a:rPr lang="en-US" dirty="0" smtClean="0"/>
              <a:t>. </a:t>
            </a:r>
            <a:r>
              <a:rPr lang="en-US" dirty="0"/>
              <a:t>This is shown below.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14600"/>
            <a:ext cx="4648200" cy="3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90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6868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Step-3: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 smtClean="0"/>
              <a:t>Here, we discard  the ‘</a:t>
            </a:r>
            <a:r>
              <a:rPr lang="en-US" b="1" dirty="0" smtClean="0">
                <a:solidFill>
                  <a:srgbClr val="0000FF"/>
                </a:solidFill>
              </a:rPr>
              <a:t>1’</a:t>
            </a:r>
            <a:r>
              <a:rPr lang="en-US" dirty="0" smtClean="0"/>
              <a:t>  and this ‘1’ is add to the </a:t>
            </a:r>
            <a:r>
              <a:rPr lang="en-US" b="1" dirty="0" smtClean="0"/>
              <a:t>final answer. </a:t>
            </a: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 Discard-1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3609975" cy="29527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4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6868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Step-4: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 smtClean="0"/>
              <a:t>The Final Answer is </a:t>
            </a:r>
            <a:endParaRPr lang="en-US" b="1" dirty="0" smtClean="0"/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  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828800"/>
            <a:ext cx="3105150" cy="2895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7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686800" cy="60929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00FF"/>
                </a:solidFill>
              </a:rPr>
              <a:t>Steps for 9’s Complement Subtraction from Largest  number from Smallest Number: </a:t>
            </a:r>
            <a:r>
              <a:rPr lang="en-US" b="1" u="sng" dirty="0" smtClean="0">
                <a:solidFill>
                  <a:srgbClr val="FF0066"/>
                </a:solidFill>
              </a:rPr>
              <a:t>( No Carry)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Ex: </a:t>
            </a:r>
            <a:r>
              <a:rPr lang="en-US" sz="2800" b="1" dirty="0" smtClean="0">
                <a:solidFill>
                  <a:srgbClr val="870581"/>
                </a:solidFill>
              </a:rPr>
              <a:t>(5027) – (6281) = ?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Step-1: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 smtClean="0"/>
              <a:t>First we will find the </a:t>
            </a:r>
            <a:r>
              <a:rPr lang="en-US" b="1" dirty="0" smtClean="0">
                <a:solidFill>
                  <a:srgbClr val="0000FF"/>
                </a:solidFill>
              </a:rPr>
              <a:t>9’s Complement </a:t>
            </a:r>
            <a:r>
              <a:rPr lang="en-US" dirty="0" smtClean="0"/>
              <a:t>of  given </a:t>
            </a:r>
            <a:r>
              <a:rPr lang="en-US" b="1" dirty="0" smtClean="0">
                <a:solidFill>
                  <a:srgbClr val="002060"/>
                </a:solidFill>
              </a:rPr>
              <a:t>Largest number.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6335486"/>
            <a:ext cx="1984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9’s complement </a:t>
            </a:r>
            <a:endParaRPr lang="en-IN" b="1" dirty="0">
              <a:solidFill>
                <a:srgbClr val="FF0000"/>
              </a:solidFill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660" y="4114800"/>
            <a:ext cx="3044939" cy="25900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00731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Complements of Numbers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dirty="0"/>
              <a:t>Complements are used in digital computers to </a:t>
            </a:r>
            <a:r>
              <a:rPr lang="en-US" sz="2000" b="1" dirty="0">
                <a:solidFill>
                  <a:srgbClr val="0000FF"/>
                </a:solidFill>
              </a:rPr>
              <a:t>simplify the subtraction operation </a:t>
            </a:r>
            <a:r>
              <a:rPr lang="en-US" sz="2000" dirty="0"/>
              <a:t>and </a:t>
            </a:r>
            <a:r>
              <a:rPr lang="en-US" sz="2000" dirty="0" smtClean="0"/>
              <a:t>for </a:t>
            </a:r>
            <a:r>
              <a:rPr lang="en-IN" sz="2000" dirty="0" smtClean="0"/>
              <a:t>logical manipulation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There are </a:t>
            </a:r>
            <a:r>
              <a:rPr lang="en-US" sz="2000" b="1" dirty="0">
                <a:solidFill>
                  <a:srgbClr val="0000FF"/>
                </a:solidFill>
              </a:rPr>
              <a:t>two types of complements </a:t>
            </a:r>
            <a:r>
              <a:rPr lang="en-US" sz="2000" dirty="0"/>
              <a:t>for each </a:t>
            </a:r>
            <a:r>
              <a:rPr lang="en-US" sz="2000" b="1" dirty="0">
                <a:solidFill>
                  <a:srgbClr val="FF0000"/>
                </a:solidFill>
              </a:rPr>
              <a:t>base‐</a:t>
            </a:r>
            <a:r>
              <a:rPr lang="en-US" sz="2000" b="1" i="1" dirty="0">
                <a:solidFill>
                  <a:srgbClr val="FF0000"/>
                </a:solidFill>
              </a:rPr>
              <a:t>r </a:t>
            </a:r>
            <a:r>
              <a:rPr lang="en-US" sz="2000" b="1" dirty="0">
                <a:solidFill>
                  <a:srgbClr val="FF0000"/>
                </a:solidFill>
              </a:rPr>
              <a:t>system:</a:t>
            </a:r>
          </a:p>
          <a:p>
            <a:pPr marL="536575" lvl="1" indent="-274638" algn="just">
              <a:lnSpc>
                <a:spcPct val="150000"/>
              </a:lnSpc>
            </a:pPr>
            <a:r>
              <a:rPr lang="en-US" b="1" dirty="0" smtClean="0">
                <a:solidFill>
                  <a:srgbClr val="870581"/>
                </a:solidFill>
              </a:rPr>
              <a:t>1.</a:t>
            </a:r>
            <a:r>
              <a:rPr lang="en-US" dirty="0" smtClean="0"/>
              <a:t> The </a:t>
            </a:r>
            <a:r>
              <a:rPr lang="en-US" b="1" dirty="0">
                <a:solidFill>
                  <a:srgbClr val="C40C41"/>
                </a:solidFill>
              </a:rPr>
              <a:t>radix </a:t>
            </a:r>
            <a:r>
              <a:rPr lang="en-US" b="1" dirty="0" smtClean="0">
                <a:solidFill>
                  <a:srgbClr val="C40C41"/>
                </a:solidFill>
              </a:rPr>
              <a:t>complement </a:t>
            </a:r>
            <a:r>
              <a:rPr lang="en-US" b="1" dirty="0" smtClean="0">
                <a:solidFill>
                  <a:srgbClr val="0000FF"/>
                </a:solidFill>
              </a:rPr>
              <a:t>(</a:t>
            </a:r>
            <a:r>
              <a:rPr lang="en-IN" b="1" i="1" dirty="0">
                <a:solidFill>
                  <a:srgbClr val="0000FF"/>
                </a:solidFill>
              </a:rPr>
              <a:t>r</a:t>
            </a:r>
            <a:r>
              <a:rPr lang="en-IN" b="1" dirty="0">
                <a:solidFill>
                  <a:srgbClr val="0000FF"/>
                </a:solidFill>
              </a:rPr>
              <a:t>’s </a:t>
            </a:r>
            <a:r>
              <a:rPr lang="en-IN" b="1" dirty="0" smtClean="0">
                <a:solidFill>
                  <a:srgbClr val="0000FF"/>
                </a:solidFill>
              </a:rPr>
              <a:t>complement) 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and </a:t>
            </a:r>
            <a:endParaRPr lang="en-US" dirty="0" smtClean="0"/>
          </a:p>
          <a:p>
            <a:pPr marL="538163" lvl="1" indent="-276225" algn="just">
              <a:lnSpc>
                <a:spcPct val="150000"/>
              </a:lnSpc>
            </a:pPr>
            <a:r>
              <a:rPr lang="en-US" b="1" dirty="0" smtClean="0">
                <a:solidFill>
                  <a:srgbClr val="870581"/>
                </a:solidFill>
              </a:rPr>
              <a:t>2.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C40C41"/>
                </a:solidFill>
              </a:rPr>
              <a:t>D</a:t>
            </a:r>
            <a:r>
              <a:rPr lang="en-US" b="1" dirty="0" smtClean="0">
                <a:solidFill>
                  <a:srgbClr val="C40C41"/>
                </a:solidFill>
              </a:rPr>
              <a:t>iminished </a:t>
            </a:r>
            <a:r>
              <a:rPr lang="en-US" b="1" dirty="0">
                <a:solidFill>
                  <a:srgbClr val="C40C41"/>
                </a:solidFill>
              </a:rPr>
              <a:t>radix </a:t>
            </a:r>
            <a:r>
              <a:rPr lang="en-US" b="1" dirty="0" smtClean="0">
                <a:solidFill>
                  <a:srgbClr val="C40C41"/>
                </a:solidFill>
              </a:rPr>
              <a:t>complement  </a:t>
            </a:r>
            <a:r>
              <a:rPr lang="en-IN" b="1" dirty="0" smtClean="0">
                <a:solidFill>
                  <a:srgbClr val="0000FF"/>
                </a:solidFill>
              </a:rPr>
              <a:t>(</a:t>
            </a:r>
            <a:r>
              <a:rPr lang="en-IN" b="1" i="1" dirty="0">
                <a:solidFill>
                  <a:srgbClr val="0000FF"/>
                </a:solidFill>
              </a:rPr>
              <a:t>r </a:t>
            </a:r>
            <a:r>
              <a:rPr lang="en-IN" b="1" dirty="0">
                <a:solidFill>
                  <a:srgbClr val="0000FF"/>
                </a:solidFill>
              </a:rPr>
              <a:t>- </a:t>
            </a:r>
            <a:r>
              <a:rPr lang="en-IN" b="1" dirty="0" smtClean="0">
                <a:solidFill>
                  <a:srgbClr val="0000FF"/>
                </a:solidFill>
              </a:rPr>
              <a:t>1)’s complement</a:t>
            </a:r>
          </a:p>
          <a:p>
            <a:pPr marL="342900" lvl="1" indent="-34290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If Radix=10</a:t>
            </a:r>
            <a:r>
              <a:rPr lang="en-US" b="1" dirty="0" smtClean="0">
                <a:solidFill>
                  <a:srgbClr val="0000FF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( Decimal)</a:t>
            </a:r>
          </a:p>
          <a:p>
            <a:pPr marL="617220" lvl="2" indent="-342900" algn="just">
              <a:lnSpc>
                <a:spcPct val="150000"/>
              </a:lnSpc>
            </a:pPr>
            <a:r>
              <a:rPr lang="en-US" b="1" dirty="0" smtClean="0">
                <a:solidFill>
                  <a:srgbClr val="005024"/>
                </a:solidFill>
              </a:rPr>
              <a:t>10’s Complement</a:t>
            </a:r>
          </a:p>
          <a:p>
            <a:pPr marL="617220" lvl="2" indent="-342900" algn="just">
              <a:lnSpc>
                <a:spcPct val="150000"/>
              </a:lnSpc>
            </a:pPr>
            <a:r>
              <a:rPr lang="en-US" b="1" dirty="0" smtClean="0">
                <a:solidFill>
                  <a:srgbClr val="005024"/>
                </a:solidFill>
              </a:rPr>
              <a:t>9’s Complement</a:t>
            </a:r>
          </a:p>
          <a:p>
            <a:pPr marL="285750" lvl="2" indent="-285750"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If Radix =2</a:t>
            </a:r>
            <a:r>
              <a:rPr lang="en-US" b="1" dirty="0" smtClean="0">
                <a:solidFill>
                  <a:srgbClr val="0000FF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( Binary)</a:t>
            </a:r>
          </a:p>
          <a:p>
            <a:pPr marL="560070" lvl="3" indent="-285750" algn="just">
              <a:lnSpc>
                <a:spcPct val="150000"/>
              </a:lnSpc>
            </a:pPr>
            <a:r>
              <a:rPr lang="en-US" b="1" dirty="0" smtClean="0">
                <a:solidFill>
                  <a:srgbClr val="005024"/>
                </a:solidFill>
              </a:rPr>
              <a:t>2’s Complement</a:t>
            </a:r>
          </a:p>
          <a:p>
            <a:pPr marL="560070" lvl="3" indent="-285750" algn="just">
              <a:lnSpc>
                <a:spcPct val="150000"/>
              </a:lnSpc>
            </a:pPr>
            <a:r>
              <a:rPr lang="en-US" b="1" dirty="0" smtClean="0">
                <a:solidFill>
                  <a:srgbClr val="005024"/>
                </a:solidFill>
              </a:rPr>
              <a:t>1’s Complement</a:t>
            </a:r>
            <a:endParaRPr lang="en-IN" b="1" dirty="0" smtClean="0">
              <a:solidFill>
                <a:srgbClr val="005024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24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6868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Step-2: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/>
              <a:t>In this step, we need to </a:t>
            </a:r>
            <a:r>
              <a:rPr lang="en-US" b="1" dirty="0">
                <a:solidFill>
                  <a:srgbClr val="0000FF"/>
                </a:solidFill>
              </a:rPr>
              <a:t>add the value</a:t>
            </a:r>
            <a:r>
              <a:rPr lang="en-US" dirty="0"/>
              <a:t> </a:t>
            </a:r>
            <a:r>
              <a:rPr lang="en-US" b="1" dirty="0">
                <a:solidFill>
                  <a:srgbClr val="870581"/>
                </a:solidFill>
              </a:rPr>
              <a:t>calculated in step-1 </a:t>
            </a:r>
            <a:r>
              <a:rPr lang="en-US" b="1" dirty="0" smtClean="0">
                <a:solidFill>
                  <a:srgbClr val="0000FF"/>
                </a:solidFill>
              </a:rPr>
              <a:t>(3718)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to </a:t>
            </a:r>
            <a:r>
              <a:rPr lang="en-US" b="1" dirty="0" smtClean="0">
                <a:solidFill>
                  <a:srgbClr val="FF0000"/>
                </a:solidFill>
              </a:rPr>
              <a:t>5027</a:t>
            </a:r>
            <a:r>
              <a:rPr lang="en-US" dirty="0" smtClean="0"/>
              <a:t>. </a:t>
            </a:r>
            <a:r>
              <a:rPr lang="en-US" dirty="0"/>
              <a:t>This is shown below.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667000"/>
            <a:ext cx="4486275" cy="3581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4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6868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Step-3: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 smtClean="0"/>
              <a:t>Here,  again we can find the 9’s complement of the resultant number.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0"/>
            <a:ext cx="3810000" cy="3581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9411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9248"/>
            <a:ext cx="86868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 Example: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534400" cy="571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2293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10’s Complement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7448"/>
            <a:ext cx="8534400" cy="57881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The 10's complement is also used to find the </a:t>
            </a:r>
            <a:r>
              <a:rPr lang="en-US" b="1" dirty="0" smtClean="0">
                <a:solidFill>
                  <a:srgbClr val="0000FF"/>
                </a:solidFill>
              </a:rPr>
              <a:t>subtraction of the decimal numbers.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 10's complement of a number is calculated by </a:t>
            </a:r>
            <a:r>
              <a:rPr lang="en-US" b="1" dirty="0" smtClean="0">
                <a:solidFill>
                  <a:srgbClr val="0000FF"/>
                </a:solidFill>
              </a:rPr>
              <a:t>subtracting each digit by 9</a:t>
            </a:r>
            <a:r>
              <a:rPr lang="en-US" dirty="0" smtClean="0"/>
              <a:t> and then </a:t>
            </a:r>
            <a:r>
              <a:rPr lang="en-US" b="1" dirty="0" smtClean="0">
                <a:solidFill>
                  <a:srgbClr val="FF0000"/>
                </a:solidFill>
              </a:rPr>
              <a:t>adding 1 to the result.</a:t>
            </a:r>
            <a:r>
              <a:rPr lang="en-US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i.e</a:t>
            </a:r>
            <a:r>
              <a:rPr lang="en-US" dirty="0" smtClean="0"/>
              <a:t>, Simply, by </a:t>
            </a:r>
            <a:r>
              <a:rPr lang="en-US" b="1" dirty="0" smtClean="0">
                <a:solidFill>
                  <a:srgbClr val="FF0000"/>
                </a:solidFill>
              </a:rPr>
              <a:t>adding 1 to its 9's complement </a:t>
            </a:r>
            <a:r>
              <a:rPr lang="en-US" dirty="0" smtClean="0"/>
              <a:t>we can get its </a:t>
            </a:r>
            <a:r>
              <a:rPr lang="en-US" b="1" dirty="0" smtClean="0"/>
              <a:t>10's complement value</a:t>
            </a:r>
            <a:r>
              <a:rPr lang="en-US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z="2800" b="1" dirty="0" smtClean="0">
                <a:solidFill>
                  <a:srgbClr val="870581"/>
                </a:solidFill>
              </a:rPr>
              <a:t>(10’s Complement = 9’s Complement + 1)</a:t>
            </a: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4238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534400" cy="57881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00"/>
                </a:solidFill>
              </a:rPr>
              <a:t>Example:</a:t>
            </a:r>
            <a:r>
              <a:rPr lang="en-US" dirty="0" smtClean="0"/>
              <a:t> </a:t>
            </a:r>
            <a:r>
              <a:rPr lang="en-US" dirty="0"/>
              <a:t>suppose we have a number </a:t>
            </a:r>
            <a:r>
              <a:rPr lang="en-US" b="1" dirty="0">
                <a:solidFill>
                  <a:srgbClr val="0000FF"/>
                </a:solidFill>
              </a:rPr>
              <a:t>1423</a:t>
            </a:r>
            <a:r>
              <a:rPr lang="en-US" dirty="0"/>
              <a:t>, and we want to find the </a:t>
            </a:r>
            <a:r>
              <a:rPr lang="en-US" b="1" dirty="0">
                <a:solidFill>
                  <a:srgbClr val="005024"/>
                </a:solidFill>
              </a:rPr>
              <a:t>10's complement of the number.</a:t>
            </a:r>
            <a:endParaRPr lang="en-US" b="1" dirty="0" smtClean="0">
              <a:solidFill>
                <a:srgbClr val="005024"/>
              </a:solidFill>
            </a:endParaRP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81200"/>
            <a:ext cx="4343400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4362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10’s Complement Subtraction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686800" cy="60929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10’s complement subtraction is a method to subtract </a:t>
            </a:r>
            <a:r>
              <a:rPr lang="en-US" b="1" dirty="0" smtClean="0"/>
              <a:t>two Decimal</a:t>
            </a:r>
            <a:r>
              <a:rPr lang="en-US" b="1" dirty="0" smtClean="0">
                <a:hlinkClick r:id="rId2"/>
              </a:rPr>
              <a:t> </a:t>
            </a:r>
            <a:r>
              <a:rPr lang="en-US" b="1" dirty="0" smtClean="0"/>
              <a:t>Numbers.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00FF"/>
                </a:solidFill>
              </a:rPr>
              <a:t>Steps for 10’s Complement Subtraction from smallest number from Largest Number: </a:t>
            </a:r>
            <a:r>
              <a:rPr lang="en-US" b="1" u="sng" dirty="0" smtClean="0">
                <a:solidFill>
                  <a:srgbClr val="FF0066"/>
                </a:solidFill>
              </a:rPr>
              <a:t>( Carry is produced)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6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686800" cy="60929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66"/>
                </a:solidFill>
              </a:rPr>
              <a:t>Ex: </a:t>
            </a:r>
            <a:r>
              <a:rPr lang="en-US" sz="2800" b="1" dirty="0">
                <a:solidFill>
                  <a:srgbClr val="870581"/>
                </a:solidFill>
              </a:rPr>
              <a:t> </a:t>
            </a:r>
            <a:r>
              <a:rPr lang="en-US" sz="2800" b="1" dirty="0" smtClean="0">
                <a:solidFill>
                  <a:srgbClr val="870581"/>
                </a:solidFill>
              </a:rPr>
              <a:t> A= (215) </a:t>
            </a:r>
            <a:r>
              <a:rPr lang="en-US" sz="2800" b="1" dirty="0">
                <a:solidFill>
                  <a:srgbClr val="870581"/>
                </a:solidFill>
              </a:rPr>
              <a:t>– </a:t>
            </a:r>
            <a:r>
              <a:rPr lang="en-US" sz="2800" b="1" dirty="0" smtClean="0">
                <a:solidFill>
                  <a:srgbClr val="870581"/>
                </a:solidFill>
              </a:rPr>
              <a:t>B=(155) </a:t>
            </a:r>
            <a:r>
              <a:rPr lang="en-US" sz="2800" b="1" dirty="0">
                <a:solidFill>
                  <a:srgbClr val="870581"/>
                </a:solidFill>
              </a:rPr>
              <a:t>= ?</a:t>
            </a:r>
          </a:p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66"/>
                </a:solidFill>
              </a:rPr>
              <a:t>Step-1:</a:t>
            </a:r>
            <a:r>
              <a:rPr lang="en-US" sz="2800" b="1" dirty="0">
                <a:solidFill>
                  <a:srgbClr val="870581"/>
                </a:solidFill>
              </a:rPr>
              <a:t> </a:t>
            </a:r>
            <a:r>
              <a:rPr lang="en-US" dirty="0"/>
              <a:t>First we will find the </a:t>
            </a:r>
            <a:r>
              <a:rPr lang="en-US" b="1" dirty="0">
                <a:solidFill>
                  <a:srgbClr val="0000FF"/>
                </a:solidFill>
              </a:rPr>
              <a:t>10’s Complement </a:t>
            </a:r>
            <a:r>
              <a:rPr lang="en-US" dirty="0"/>
              <a:t>of  given </a:t>
            </a:r>
            <a:r>
              <a:rPr lang="en-US" b="1" dirty="0">
                <a:solidFill>
                  <a:srgbClr val="002060"/>
                </a:solidFill>
              </a:rPr>
              <a:t>smallest number</a:t>
            </a:r>
            <a:r>
              <a:rPr lang="en-US" b="1" dirty="0" smtClean="0">
                <a:solidFill>
                  <a:srgbClr val="002060"/>
                </a:solidFill>
              </a:rPr>
              <a:t>.(</a:t>
            </a:r>
            <a:r>
              <a:rPr lang="en-US" b="1" dirty="0" err="1" smtClean="0">
                <a:solidFill>
                  <a:srgbClr val="002060"/>
                </a:solidFill>
              </a:rPr>
              <a:t>i.e</a:t>
            </a:r>
            <a:r>
              <a:rPr lang="en-US" b="1" dirty="0" smtClean="0">
                <a:solidFill>
                  <a:srgbClr val="002060"/>
                </a:solidFill>
              </a:rPr>
              <a:t>, 155)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895600"/>
            <a:ext cx="3505200" cy="3962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154699" y="6335486"/>
            <a:ext cx="2112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10’s </a:t>
            </a:r>
            <a:r>
              <a:rPr lang="en-US" b="1" dirty="0">
                <a:solidFill>
                  <a:srgbClr val="FF0000"/>
                </a:solidFill>
              </a:rPr>
              <a:t>complement 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96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Step-2: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 smtClean="0"/>
              <a:t>Adding 10’s Complement of B to A</a:t>
            </a: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Step-3: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 smtClean="0"/>
              <a:t>In this Case </a:t>
            </a:r>
            <a:r>
              <a:rPr lang="en-US" b="1" dirty="0" smtClean="0">
                <a:solidFill>
                  <a:srgbClr val="0000FF"/>
                </a:solidFill>
              </a:rPr>
              <a:t>Carry is omitted</a:t>
            </a:r>
            <a:r>
              <a:rPr lang="en-US" dirty="0" smtClean="0"/>
              <a:t>. So the Final Answer is </a:t>
            </a:r>
            <a:r>
              <a:rPr lang="en-US" b="1" dirty="0" smtClean="0">
                <a:solidFill>
                  <a:srgbClr val="0000FF"/>
                </a:solidFill>
              </a:rPr>
              <a:t>60.</a:t>
            </a:r>
            <a:endParaRPr lang="en-US" b="1" dirty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829" y="1373414"/>
            <a:ext cx="3200400" cy="25889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258" y="4724400"/>
            <a:ext cx="2343150" cy="2133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05000" y="3429000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Discard-10</a:t>
            </a:r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3333596" y="3429000"/>
            <a:ext cx="628804" cy="3693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714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686800" cy="60929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00FF"/>
                </a:solidFill>
              </a:rPr>
              <a:t>Steps for 10’s Complement Subtraction from Largest  number from Smallest Number: </a:t>
            </a:r>
            <a:r>
              <a:rPr lang="en-US" b="1" u="sng" dirty="0" smtClean="0">
                <a:solidFill>
                  <a:srgbClr val="FF0066"/>
                </a:solidFill>
              </a:rPr>
              <a:t>(No Carry)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Ex: </a:t>
            </a:r>
            <a:r>
              <a:rPr lang="en-US" sz="2800" b="1" dirty="0" smtClean="0">
                <a:solidFill>
                  <a:srgbClr val="870581"/>
                </a:solidFill>
              </a:rPr>
              <a:t>(325) – (641) = ?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Step-1: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 smtClean="0"/>
              <a:t>First we will find the </a:t>
            </a:r>
            <a:r>
              <a:rPr lang="en-US" b="1" dirty="0" smtClean="0">
                <a:solidFill>
                  <a:srgbClr val="0000FF"/>
                </a:solidFill>
              </a:rPr>
              <a:t>10’s Complement </a:t>
            </a:r>
            <a:r>
              <a:rPr lang="en-US" dirty="0" smtClean="0"/>
              <a:t>of  given </a:t>
            </a:r>
            <a:r>
              <a:rPr lang="en-US" b="1" dirty="0" smtClean="0">
                <a:solidFill>
                  <a:srgbClr val="002060"/>
                </a:solidFill>
              </a:rPr>
              <a:t>Largest number.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6335486"/>
            <a:ext cx="2112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10’s </a:t>
            </a:r>
            <a:r>
              <a:rPr lang="en-US" b="1" dirty="0">
                <a:solidFill>
                  <a:srgbClr val="FF0000"/>
                </a:solidFill>
              </a:rPr>
              <a:t>complement </a:t>
            </a:r>
            <a:endParaRPr lang="en-IN" b="1" dirty="0">
              <a:solidFill>
                <a:srgbClr val="FF0000"/>
              </a:solidFill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302591"/>
            <a:ext cx="3048000" cy="34873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4330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Step-2: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 smtClean="0"/>
              <a:t>Adding 10’s Complement of B to A</a:t>
            </a: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81200"/>
            <a:ext cx="419100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6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Binary System Complements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In number representation techniques, the </a:t>
            </a:r>
            <a:r>
              <a:rPr lang="en-US" b="1" dirty="0">
                <a:solidFill>
                  <a:srgbClr val="FF0066"/>
                </a:solidFill>
              </a:rPr>
              <a:t>binary number system</a:t>
            </a:r>
            <a:r>
              <a:rPr lang="en-US" dirty="0"/>
              <a:t> is the most used representation technique in digital electronics.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complement is used for representing the </a:t>
            </a:r>
            <a:r>
              <a:rPr lang="en-US" b="1" dirty="0">
                <a:solidFill>
                  <a:srgbClr val="FF0066"/>
                </a:solidFill>
              </a:rPr>
              <a:t>negative decimal number in binary form</a:t>
            </a:r>
            <a:r>
              <a:rPr lang="en-US" sz="2000" b="1" dirty="0">
                <a:solidFill>
                  <a:srgbClr val="FF0066"/>
                </a:solidFill>
              </a:rPr>
              <a:t>. </a:t>
            </a:r>
            <a:endParaRPr lang="en-US" sz="2000" b="1" dirty="0" smtClean="0">
              <a:solidFill>
                <a:srgbClr val="FF0066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/>
              <a:t>As the binary system has </a:t>
            </a:r>
            <a:r>
              <a:rPr lang="en-US" b="1" dirty="0">
                <a:solidFill>
                  <a:srgbClr val="870581"/>
                </a:solidFill>
              </a:rPr>
              <a:t>base r = 2. </a:t>
            </a:r>
            <a:r>
              <a:rPr lang="en-US" dirty="0"/>
              <a:t>So the two types of complements for the binary system are </a:t>
            </a:r>
            <a:r>
              <a:rPr lang="en-US" b="1" dirty="0">
                <a:solidFill>
                  <a:srgbClr val="870581"/>
                </a:solidFill>
              </a:rPr>
              <a:t>2's complement and 1's complement.</a:t>
            </a:r>
            <a:endParaRPr lang="en-US" b="1" dirty="0" smtClean="0">
              <a:solidFill>
                <a:srgbClr val="8705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73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Step-3:</a:t>
            </a:r>
            <a:r>
              <a:rPr lang="en-US" sz="2800" b="1" dirty="0" smtClean="0">
                <a:solidFill>
                  <a:srgbClr val="870581"/>
                </a:solidFill>
              </a:rPr>
              <a:t> </a:t>
            </a:r>
            <a:r>
              <a:rPr lang="en-US" dirty="0" smtClean="0"/>
              <a:t>Again we calculate the 10’s Complement. The final Result is : </a:t>
            </a:r>
            <a:endParaRPr lang="en-US" b="1" dirty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81200"/>
            <a:ext cx="2971800" cy="4429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5480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Complements Examples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7448"/>
            <a:ext cx="86106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N" dirty="0" smtClean="0"/>
              <a:t>Using 10’s Complement , Subtract 72532 – 3250.</a:t>
            </a:r>
            <a:endParaRPr lang="en-IN" baseline="-250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/>
              <a:t>Using </a:t>
            </a:r>
            <a:r>
              <a:rPr lang="en-US" dirty="0"/>
              <a:t>2’s Complement , Subtract 1010100 - 1000100</a:t>
            </a:r>
            <a:endParaRPr lang="en-IN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baseline="-25000" dirty="0" smtClean="0"/>
              <a:t> </a:t>
            </a:r>
            <a:r>
              <a:rPr lang="en-IN" dirty="0"/>
              <a:t>Using 9</a:t>
            </a:r>
            <a:r>
              <a:rPr lang="en-IN" dirty="0" smtClean="0"/>
              <a:t>’s </a:t>
            </a:r>
            <a:r>
              <a:rPr lang="en-IN" dirty="0"/>
              <a:t>Complement , Subtract </a:t>
            </a:r>
            <a:r>
              <a:rPr lang="en-US" dirty="0" smtClean="0"/>
              <a:t>841 – 329.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dirty="0" smtClean="0"/>
              <a:t> Using 1’s Complement, Subtract 1010 from 1111 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</a:t>
            </a:r>
            <a:r>
              <a:rPr lang="en-US" dirty="0" smtClean="0"/>
              <a:t>Find the 10’s Complement of 12398.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dirty="0" smtClean="0"/>
              <a:t>  Find the 2’s Complement of 1101100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dirty="0" smtClean="0"/>
              <a:t> Find </a:t>
            </a:r>
            <a:r>
              <a:rPr lang="en-US" dirty="0"/>
              <a:t>the 9's and the 10's complement of the following decimal number: 52,784,630 </a:t>
            </a:r>
            <a:r>
              <a:rPr lang="en-US" b="1" dirty="0">
                <a:solidFill>
                  <a:srgbClr val="FF0000"/>
                </a:solidFill>
              </a:rPr>
              <a:t>(MAR-2021)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IN" b="1" dirty="0"/>
          </a:p>
          <a:p>
            <a:pPr algn="just">
              <a:lnSpc>
                <a:spcPct val="150000"/>
              </a:lnSpc>
            </a:pPr>
            <a:endParaRPr lang="en-IN" b="1" dirty="0"/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8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86800" cy="5791200"/>
          </a:xfrm>
        </p:spPr>
        <p:txBody>
          <a:bodyPr>
            <a:normAutofit/>
          </a:bodyPr>
          <a:lstStyle/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en-US" dirty="0" smtClean="0"/>
              <a:t>  </a:t>
            </a:r>
            <a:r>
              <a:rPr lang="en-US" sz="2400" dirty="0" smtClean="0"/>
              <a:t>Using 10’s Complement, Subtract </a:t>
            </a:r>
            <a:r>
              <a:rPr lang="en-US" sz="2400" b="1" dirty="0" smtClean="0">
                <a:solidFill>
                  <a:srgbClr val="FF0000"/>
                </a:solidFill>
              </a:rPr>
              <a:t>(APR-2019) </a:t>
            </a:r>
            <a:endParaRPr lang="en-US" sz="2400" b="1" dirty="0">
              <a:solidFill>
                <a:srgbClr val="FF0000"/>
              </a:solidFill>
            </a:endParaRPr>
          </a:p>
          <a:p>
            <a:pPr marL="61722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i) (72532) </a:t>
            </a:r>
            <a:r>
              <a:rPr lang="en-US" sz="1400" dirty="0" smtClean="0"/>
              <a:t>10</a:t>
            </a:r>
            <a:r>
              <a:rPr lang="en-US" dirty="0" smtClean="0"/>
              <a:t> – </a:t>
            </a:r>
            <a:r>
              <a:rPr lang="en-US" sz="2000" dirty="0"/>
              <a:t>(3250)</a:t>
            </a:r>
            <a:r>
              <a:rPr lang="en-US" sz="1400" dirty="0" smtClean="0"/>
              <a:t>10</a:t>
            </a:r>
          </a:p>
          <a:p>
            <a:pPr marL="61722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/>
              <a:t>i</a:t>
            </a:r>
            <a:r>
              <a:rPr lang="en-US" sz="2000" dirty="0" smtClean="0"/>
              <a:t>i</a:t>
            </a:r>
            <a:r>
              <a:rPr lang="en-US" sz="2000" dirty="0"/>
              <a:t>) (3250) </a:t>
            </a:r>
            <a:r>
              <a:rPr lang="en-US" sz="1400" dirty="0"/>
              <a:t>10</a:t>
            </a:r>
            <a:r>
              <a:rPr lang="en-US" sz="2000" dirty="0"/>
              <a:t> – (</a:t>
            </a:r>
            <a:r>
              <a:rPr lang="en-US" sz="2000" dirty="0" smtClean="0"/>
              <a:t>72532)</a:t>
            </a:r>
            <a:r>
              <a:rPr lang="en-US" sz="1600" dirty="0" smtClean="0"/>
              <a:t>10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US" dirty="0" smtClean="0"/>
              <a:t> Perform </a:t>
            </a:r>
            <a:r>
              <a:rPr lang="en-US" dirty="0"/>
              <a:t>Subtraction with the following unsigned decimal numbers by taking 10’s complement of the subtrahend </a:t>
            </a:r>
            <a:r>
              <a:rPr lang="en-US" b="1" dirty="0">
                <a:solidFill>
                  <a:srgbClr val="FF0000"/>
                </a:solidFill>
              </a:rPr>
              <a:t>(MAY-2017) </a:t>
            </a:r>
          </a:p>
          <a:p>
            <a:pPr lvl="1" algn="just">
              <a:lnSpc>
                <a:spcPct val="150000"/>
              </a:lnSpc>
            </a:pPr>
            <a:r>
              <a:rPr lang="en-US" dirty="0"/>
              <a:t>i) 20-100 </a:t>
            </a:r>
          </a:p>
          <a:p>
            <a:pPr lvl="1" algn="just">
              <a:lnSpc>
                <a:spcPct val="150000"/>
              </a:lnSpc>
            </a:pPr>
            <a:r>
              <a:rPr lang="en-US" dirty="0"/>
              <a:t>ii) 1200-250 </a:t>
            </a:r>
          </a:p>
          <a:p>
            <a:pPr lvl="1" algn="just">
              <a:lnSpc>
                <a:spcPct val="150000"/>
              </a:lnSpc>
            </a:pPr>
            <a:r>
              <a:rPr lang="en-US" dirty="0"/>
              <a:t>iii) 1753-8640 </a:t>
            </a:r>
          </a:p>
          <a:p>
            <a:pPr lvl="1" algn="just">
              <a:lnSpc>
                <a:spcPct val="150000"/>
              </a:lnSpc>
            </a:pPr>
            <a:r>
              <a:rPr lang="en-US" dirty="0"/>
              <a:t>iv) 5250-1321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582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686800" cy="5791200"/>
          </a:xfrm>
        </p:spPr>
        <p:txBody>
          <a:bodyPr>
            <a:normAutofit/>
          </a:bodyPr>
          <a:lstStyle/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en-US" b="1" dirty="0" smtClean="0"/>
              <a:t>  </a:t>
            </a:r>
            <a:r>
              <a:rPr lang="en-US" dirty="0" smtClean="0"/>
              <a:t>The 2’s Complement of the Number  1101110 is </a:t>
            </a:r>
            <a:r>
              <a:rPr lang="en-US" b="1" dirty="0" smtClean="0">
                <a:solidFill>
                  <a:srgbClr val="FF0000"/>
                </a:solidFill>
              </a:rPr>
              <a:t>(APR-2016)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en-US" b="1" dirty="0"/>
              <a:t> </a:t>
            </a:r>
            <a:r>
              <a:rPr lang="en-US" dirty="0"/>
              <a:t>Perform the subtraction with the following binary numbers </a:t>
            </a:r>
            <a:r>
              <a:rPr lang="en-US" dirty="0" smtClean="0"/>
              <a:t> </a:t>
            </a:r>
          </a:p>
          <a:p>
            <a:pPr marL="0" lvl="1" indent="0" algn="just">
              <a:lnSpc>
                <a:spcPct val="150000"/>
              </a:lnSpc>
              <a:buNone/>
            </a:pPr>
            <a:r>
              <a:rPr lang="en-US" dirty="0" smtClean="0"/>
              <a:t>           using </a:t>
            </a:r>
            <a:r>
              <a:rPr lang="en-US" dirty="0"/>
              <a:t>2’s complement. 11010 – 11011</a:t>
            </a:r>
            <a:r>
              <a:rPr lang="en-US" b="1" dirty="0">
                <a:solidFill>
                  <a:srgbClr val="FF0000"/>
                </a:solidFill>
              </a:rPr>
              <a:t>(FEB-2022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12. </a:t>
            </a:r>
            <a:r>
              <a:rPr lang="en-US" dirty="0"/>
              <a:t>Using 2’s Complement method, </a:t>
            </a:r>
            <a:r>
              <a:rPr lang="en-US" dirty="0" smtClean="0"/>
              <a:t>perform  </a:t>
            </a:r>
            <a:r>
              <a:rPr lang="en-US" dirty="0"/>
              <a:t>156</a:t>
            </a:r>
            <a:r>
              <a:rPr lang="en-US" sz="1600" dirty="0"/>
              <a:t>10</a:t>
            </a:r>
            <a:r>
              <a:rPr lang="en-US" dirty="0"/>
              <a:t> </a:t>
            </a:r>
            <a:r>
              <a:rPr lang="en-US" dirty="0" smtClean="0"/>
              <a:t>– 99</a:t>
            </a:r>
            <a:r>
              <a:rPr lang="en-US" sz="1600" dirty="0"/>
              <a:t>10</a:t>
            </a:r>
          </a:p>
          <a:p>
            <a:pPr marL="0" lvl="1" indent="0" algn="just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b="1" dirty="0">
                <a:solidFill>
                  <a:srgbClr val="FF0000"/>
                </a:solidFill>
              </a:rPr>
              <a:t>(APR-2015)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0160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0772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92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1’s Complement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The 1's complement of a number is found by </a:t>
            </a:r>
            <a:r>
              <a:rPr lang="en-US" b="1" dirty="0">
                <a:solidFill>
                  <a:srgbClr val="870581"/>
                </a:solidFill>
              </a:rPr>
              <a:t>changing all 1's to 0's and all 0's to 1's.</a:t>
            </a:r>
            <a:r>
              <a:rPr lang="en-US" dirty="0"/>
              <a:t>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This </a:t>
            </a:r>
            <a:r>
              <a:rPr lang="en-US" dirty="0"/>
              <a:t>is called as taking complement or 1's complement. </a:t>
            </a:r>
            <a:r>
              <a:rPr lang="en-US" b="1" u="sng" dirty="0">
                <a:solidFill>
                  <a:srgbClr val="005024"/>
                </a:solidFill>
              </a:rPr>
              <a:t>Example </a:t>
            </a:r>
            <a:r>
              <a:rPr lang="en-US" b="1" u="sng" dirty="0" smtClean="0">
                <a:solidFill>
                  <a:srgbClr val="005024"/>
                </a:solidFill>
              </a:rPr>
              <a:t>:</a:t>
            </a:r>
            <a:endParaRPr lang="en-US" b="1" u="sng" dirty="0" smtClean="0">
              <a:solidFill>
                <a:srgbClr val="0050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286" y="3200400"/>
            <a:ext cx="4191000" cy="2667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31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5410200" cy="541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33400"/>
            <a:ext cx="3276600" cy="6324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04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1’s Complement Subtraction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1’s complement subtraction is a method to subtract two </a:t>
            </a:r>
            <a:r>
              <a:rPr lang="en-US" dirty="0">
                <a:hlinkClick r:id="rId2"/>
              </a:rPr>
              <a:t>binary numbers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00FF"/>
                </a:solidFill>
              </a:rPr>
              <a:t>Steps </a:t>
            </a:r>
            <a:r>
              <a:rPr lang="en-US" b="1" u="sng" dirty="0">
                <a:solidFill>
                  <a:srgbClr val="0000FF"/>
                </a:solidFill>
              </a:rPr>
              <a:t>for 1’s Complement </a:t>
            </a:r>
            <a:r>
              <a:rPr lang="en-US" b="1" u="sng" dirty="0" smtClean="0">
                <a:solidFill>
                  <a:srgbClr val="0000FF"/>
                </a:solidFill>
              </a:rPr>
              <a:t>Subtraction of smallest number from Largest Number:</a:t>
            </a:r>
            <a:endParaRPr lang="en-US" b="1" u="sng" dirty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Step-1</a:t>
            </a:r>
            <a:r>
              <a:rPr lang="en-US" b="1" u="sng" dirty="0">
                <a:solidFill>
                  <a:srgbClr val="FF0066"/>
                </a:solidFill>
              </a:rPr>
              <a:t>: </a:t>
            </a:r>
            <a:r>
              <a:rPr lang="en-US" dirty="0"/>
              <a:t>Determine the 1’s complement of the </a:t>
            </a:r>
            <a:r>
              <a:rPr lang="en-US" b="1" dirty="0">
                <a:solidFill>
                  <a:srgbClr val="990000"/>
                </a:solidFill>
              </a:rPr>
              <a:t>smaller number.</a:t>
            </a:r>
          </a:p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66"/>
                </a:solidFill>
              </a:rPr>
              <a:t>Step-2:</a:t>
            </a:r>
            <a:r>
              <a:rPr lang="en-US" dirty="0"/>
              <a:t> </a:t>
            </a:r>
            <a:r>
              <a:rPr lang="en-US" b="1" dirty="0">
                <a:solidFill>
                  <a:srgbClr val="005024"/>
                </a:solidFill>
              </a:rPr>
              <a:t>Add </a:t>
            </a:r>
            <a:r>
              <a:rPr lang="en-US" dirty="0"/>
              <a:t>this to the </a:t>
            </a:r>
            <a:r>
              <a:rPr lang="en-US" b="1" dirty="0">
                <a:solidFill>
                  <a:srgbClr val="990000"/>
                </a:solidFill>
              </a:rPr>
              <a:t>larger number</a:t>
            </a:r>
            <a:r>
              <a:rPr lang="en-US" b="1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FF0066"/>
                </a:solidFill>
              </a:rPr>
              <a:t>Step-3:</a:t>
            </a:r>
            <a:r>
              <a:rPr lang="en-US" dirty="0"/>
              <a:t> </a:t>
            </a:r>
            <a:r>
              <a:rPr lang="en-US" b="1" dirty="0"/>
              <a:t>Remove the carry </a:t>
            </a:r>
            <a:r>
              <a:rPr lang="en-US" dirty="0"/>
              <a:t>and </a:t>
            </a:r>
            <a:r>
              <a:rPr lang="en-US" b="1" dirty="0">
                <a:solidFill>
                  <a:srgbClr val="0000FF"/>
                </a:solidFill>
              </a:rPr>
              <a:t>add it to the result</a:t>
            </a:r>
            <a:r>
              <a:rPr lang="en-US" dirty="0"/>
              <a:t>. This carry is called </a:t>
            </a:r>
            <a:r>
              <a:rPr lang="en-US" b="1" dirty="0">
                <a:solidFill>
                  <a:srgbClr val="870581"/>
                </a:solidFill>
              </a:rPr>
              <a:t>end-around-carry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00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FF0066"/>
                </a:solidFill>
              </a:rPr>
              <a:t>Example:</a:t>
            </a:r>
            <a:r>
              <a:rPr lang="en-US" dirty="0" smtClean="0"/>
              <a:t> </a:t>
            </a:r>
            <a:r>
              <a:rPr lang="en-US" b="1" dirty="0"/>
              <a:t>Subtract (1010)</a:t>
            </a:r>
            <a:r>
              <a:rPr lang="en-US" b="1" baseline="-25000" dirty="0"/>
              <a:t>2</a:t>
            </a:r>
            <a:r>
              <a:rPr lang="en-US" b="1" dirty="0"/>
              <a:t> from (1111)</a:t>
            </a:r>
            <a:r>
              <a:rPr lang="en-US" b="1" baseline="-25000" dirty="0"/>
              <a:t>2</a:t>
            </a:r>
            <a:r>
              <a:rPr lang="en-US" dirty="0"/>
              <a:t> using 1’s complement method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/>
              <a:t>Ans:  </a:t>
            </a:r>
            <a:r>
              <a:rPr lang="en-US" b="1" u="sng" dirty="0" smtClean="0">
                <a:solidFill>
                  <a:srgbClr val="FF0000"/>
                </a:solidFill>
              </a:rPr>
              <a:t>Step-1:</a:t>
            </a:r>
            <a:r>
              <a:rPr lang="en-US" dirty="0" smtClean="0"/>
              <a:t>  </a:t>
            </a:r>
            <a:r>
              <a:rPr lang="en-US" dirty="0"/>
              <a:t>T</a:t>
            </a:r>
            <a:r>
              <a:rPr lang="en-US" dirty="0" smtClean="0"/>
              <a:t>ake the Smallest Number : </a:t>
            </a:r>
            <a:r>
              <a:rPr lang="en-US" b="1" dirty="0" smtClean="0">
                <a:solidFill>
                  <a:srgbClr val="870581"/>
                </a:solidFill>
              </a:rPr>
              <a:t>1010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   </a:t>
            </a:r>
            <a:r>
              <a:rPr lang="en-US" sz="2200" b="1" dirty="0" smtClean="0"/>
              <a:t>Apply 1’s Complement </a:t>
            </a:r>
            <a:r>
              <a:rPr lang="en-US" sz="2200" dirty="0" smtClean="0"/>
              <a:t>. </a:t>
            </a:r>
            <a:r>
              <a:rPr lang="en-US" sz="2200" dirty="0"/>
              <a:t>i</a:t>
            </a:r>
            <a:r>
              <a:rPr lang="en-US" sz="2200" dirty="0" smtClean="0"/>
              <a:t>e, </a:t>
            </a:r>
            <a:r>
              <a:rPr lang="en-US" sz="2200" b="1" dirty="0" smtClean="0">
                <a:solidFill>
                  <a:srgbClr val="C40C41"/>
                </a:solidFill>
              </a:rPr>
              <a:t>replacing 1’s to 0’s and 0’s to 1’s.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dirty="0"/>
              <a:t> </a:t>
            </a:r>
            <a:r>
              <a:rPr lang="en-US" sz="2200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657600"/>
            <a:ext cx="4267200" cy="2438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45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Contd..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5048"/>
            <a:ext cx="8534400" cy="57881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>
                <a:solidFill>
                  <a:srgbClr val="FF0000"/>
                </a:solidFill>
              </a:rPr>
              <a:t>Step-2: </a:t>
            </a:r>
            <a:r>
              <a:rPr lang="en-US" dirty="0"/>
              <a:t>In this step, we need to </a:t>
            </a:r>
            <a:r>
              <a:rPr lang="en-US" b="1" dirty="0">
                <a:solidFill>
                  <a:srgbClr val="0000FF"/>
                </a:solidFill>
              </a:rPr>
              <a:t>add the </a:t>
            </a:r>
            <a:r>
              <a:rPr lang="en-US" b="1" dirty="0" smtClean="0">
                <a:solidFill>
                  <a:srgbClr val="0000FF"/>
                </a:solidFill>
              </a:rPr>
              <a:t>value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870581"/>
                </a:solidFill>
              </a:rPr>
              <a:t>calculated in step-1</a:t>
            </a:r>
            <a:r>
              <a:rPr lang="en-US" dirty="0"/>
              <a:t> to </a:t>
            </a:r>
            <a:r>
              <a:rPr lang="en-US" b="1" dirty="0">
                <a:solidFill>
                  <a:srgbClr val="FF0000"/>
                </a:solidFill>
              </a:rPr>
              <a:t>1111</a:t>
            </a:r>
            <a:r>
              <a:rPr lang="en-US" dirty="0"/>
              <a:t>. This is shown below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rgbClr val="FF0066"/>
                </a:solidFill>
              </a:rPr>
              <a:t>Step-3</a:t>
            </a:r>
            <a:r>
              <a:rPr lang="en-US" b="1" dirty="0">
                <a:solidFill>
                  <a:srgbClr val="FF0066"/>
                </a:solidFill>
              </a:rPr>
              <a:t>:</a:t>
            </a:r>
            <a:r>
              <a:rPr lang="en-US" dirty="0"/>
              <a:t> Remove the carry and add it to the </a:t>
            </a:r>
            <a:r>
              <a:rPr lang="en-US" dirty="0" smtClean="0"/>
              <a:t>result.</a:t>
            </a:r>
          </a:p>
          <a:p>
            <a:pPr algn="just">
              <a:lnSpc>
                <a:spcPct val="150000"/>
              </a:lnSpc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95663" y="1558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16125"/>
            <a:ext cx="3124200" cy="1828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378" y="4800600"/>
            <a:ext cx="3114221" cy="1828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38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26510</TotalTime>
  <Words>1135</Words>
  <Application>Microsoft Office PowerPoint</Application>
  <PresentationFormat>On-screen Show (4:3)</PresentationFormat>
  <Paragraphs>262</Paragraphs>
  <Slides>44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Oriel</vt:lpstr>
      <vt:lpstr> UNIT-I (Complements)</vt:lpstr>
      <vt:lpstr>Complements</vt:lpstr>
      <vt:lpstr>Complements of Numbers</vt:lpstr>
      <vt:lpstr>Binary System Complements</vt:lpstr>
      <vt:lpstr>1’s Complement</vt:lpstr>
      <vt:lpstr>Contd..</vt:lpstr>
      <vt:lpstr>1’s Complement Subtraction</vt:lpstr>
      <vt:lpstr>Contd..</vt:lpstr>
      <vt:lpstr>Contd..</vt:lpstr>
      <vt:lpstr>Contd..</vt:lpstr>
      <vt:lpstr>Contd..</vt:lpstr>
      <vt:lpstr>Contd..</vt:lpstr>
      <vt:lpstr>Contd..</vt:lpstr>
      <vt:lpstr>2’s Complement</vt:lpstr>
      <vt:lpstr>Contd..</vt:lpstr>
      <vt:lpstr>2’s Complement Subtraction</vt:lpstr>
      <vt:lpstr>Contd..</vt:lpstr>
      <vt:lpstr>Contd..</vt:lpstr>
      <vt:lpstr>Contd..</vt:lpstr>
      <vt:lpstr>Contd..</vt:lpstr>
      <vt:lpstr>Contd..</vt:lpstr>
      <vt:lpstr>Contd..</vt:lpstr>
      <vt:lpstr>9’s Complement</vt:lpstr>
      <vt:lpstr>Contd..</vt:lpstr>
      <vt:lpstr>9’s Complement Subtraction</vt:lpstr>
      <vt:lpstr>Cond..</vt:lpstr>
      <vt:lpstr>Cond..</vt:lpstr>
      <vt:lpstr>Cond..</vt:lpstr>
      <vt:lpstr>Contd..</vt:lpstr>
      <vt:lpstr>Cond..</vt:lpstr>
      <vt:lpstr>Cond..</vt:lpstr>
      <vt:lpstr>Cond..</vt:lpstr>
      <vt:lpstr>10’s Complement</vt:lpstr>
      <vt:lpstr>Contd..</vt:lpstr>
      <vt:lpstr>10’s Complement Subtraction</vt:lpstr>
      <vt:lpstr>Cond..</vt:lpstr>
      <vt:lpstr>Cond..</vt:lpstr>
      <vt:lpstr>Contd..</vt:lpstr>
      <vt:lpstr>Cond..</vt:lpstr>
      <vt:lpstr>Cond..</vt:lpstr>
      <vt:lpstr>Complements Examples</vt:lpstr>
      <vt:lpstr>Cond..</vt:lpstr>
      <vt:lpstr>Cond..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Surekha-Vanam</dc:creator>
  <cp:lastModifiedBy>Lalitha</cp:lastModifiedBy>
  <cp:revision>1977</cp:revision>
  <dcterms:created xsi:type="dcterms:W3CDTF">2013-11-07T06:07:38Z</dcterms:created>
  <dcterms:modified xsi:type="dcterms:W3CDTF">2022-09-12T16:11:55Z</dcterms:modified>
</cp:coreProperties>
</file>