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7" r:id="rId5"/>
    <p:sldId id="268" r:id="rId6"/>
    <p:sldId id="270" r:id="rId7"/>
    <p:sldId id="283" r:id="rId8"/>
    <p:sldId id="269" r:id="rId9"/>
    <p:sldId id="271" r:id="rId10"/>
    <p:sldId id="272" r:id="rId11"/>
    <p:sldId id="273" r:id="rId12"/>
    <p:sldId id="274" r:id="rId13"/>
    <p:sldId id="278" r:id="rId14"/>
    <p:sldId id="275" r:id="rId15"/>
    <p:sldId id="279" r:id="rId16"/>
    <p:sldId id="280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FF9900"/>
    <a:srgbClr val="5EEC3C"/>
    <a:srgbClr val="FFDC47"/>
    <a:srgbClr val="FFABC9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84" d="100"/>
          <a:sy n="84" d="100"/>
        </p:scale>
        <p:origin x="75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6015" y="1879838"/>
            <a:ext cx="6719020" cy="13838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3793390"/>
            <a:ext cx="6566315" cy="91623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917620"/>
            <a:ext cx="1295705" cy="4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595549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qz.com/1055126/photos-china-has-one-of-worlds-largest-bitcoin-min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prasanthsahoo45@gmail.com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Cryptocurrency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246070" cy="891995"/>
          </a:xfrm>
        </p:spPr>
        <p:txBody>
          <a:bodyPr/>
          <a:lstStyle/>
          <a:p>
            <a:r>
              <a:rPr lang="en-US" dirty="0"/>
              <a:t>Mining Difficulty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Difficulty = current target / max target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Difficulty is adjusted every 2016 blocks (2 weeks)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91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Tour of a </a:t>
            </a:r>
            <a:r>
              <a:rPr lang="en-US" dirty="0" err="1"/>
              <a:t>Bitcoin</a:t>
            </a:r>
            <a:r>
              <a:rPr lang="en-US" dirty="0"/>
              <a:t> 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197405"/>
            <a:ext cx="8246070" cy="3359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https://qz.com/1055126/photos-china-has-one-of-worlds-largest-bitcoin-mines/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5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Pools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1655520"/>
            <a:ext cx="7177135" cy="30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CPUs vs GPUs vs 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0" cy="33595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CPU = Central Processing Unit (General) &lt; 10 MH/s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GPU = Graphics Processing Unit (Specialized) &lt; 1 GH/s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ASIC = Application Specific Integrated Circuit (Totally Specialized) &gt;1000 GH/s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376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8" y="1502815"/>
            <a:ext cx="7758083" cy="32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8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</a:t>
            </a:r>
            <a:r>
              <a:rPr lang="en-US" dirty="0" err="1"/>
              <a:t>Mempools</a:t>
            </a:r>
            <a:r>
              <a:rPr lang="en-US" dirty="0"/>
              <a:t> Work?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75" y="1502815"/>
            <a:ext cx="7635249" cy="31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Signatures: Private &amp; Public Keys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1502815"/>
            <a:ext cx="7635250" cy="30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1828800" y="3535060"/>
            <a:ext cx="146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PRASANTH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SAHOO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3600292" y="1800882"/>
            <a:ext cx="4938034" cy="1483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3749423" y="2157345"/>
            <a:ext cx="4634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i="1" spc="-155" dirty="0">
                <a:latin typeface="Arial"/>
                <a:cs typeface="Arial"/>
              </a:rPr>
              <a:t>An</a:t>
            </a:r>
            <a:r>
              <a:rPr sz="1500" b="1" i="1" spc="-95" dirty="0">
                <a:latin typeface="Arial"/>
                <a:cs typeface="Arial"/>
              </a:rPr>
              <a:t> </a:t>
            </a:r>
            <a:r>
              <a:rPr sz="1500" b="1" i="1" spc="-100" dirty="0">
                <a:latin typeface="Arial"/>
                <a:cs typeface="Arial"/>
              </a:rPr>
              <a:t>inspired</a:t>
            </a:r>
            <a:r>
              <a:rPr sz="1500" b="1" i="1" spc="-160" dirty="0">
                <a:latin typeface="Arial"/>
                <a:cs typeface="Arial"/>
              </a:rPr>
              <a:t> </a:t>
            </a:r>
            <a:r>
              <a:rPr sz="1500" b="1" i="1" spc="-75" dirty="0">
                <a:latin typeface="Arial"/>
                <a:cs typeface="Arial"/>
              </a:rPr>
              <a:t>individual</a:t>
            </a:r>
            <a:r>
              <a:rPr sz="1500" b="1" i="1" spc="-190" dirty="0">
                <a:latin typeface="Arial"/>
                <a:cs typeface="Arial"/>
              </a:rPr>
              <a:t> </a:t>
            </a:r>
            <a:r>
              <a:rPr sz="1500" b="1" i="1" spc="-90" dirty="0">
                <a:latin typeface="Arial"/>
                <a:cs typeface="Arial"/>
              </a:rPr>
              <a:t>who</a:t>
            </a:r>
            <a:r>
              <a:rPr sz="1500" b="1" i="1" spc="-165" dirty="0">
                <a:latin typeface="Arial"/>
                <a:cs typeface="Arial"/>
              </a:rPr>
              <a:t> </a:t>
            </a:r>
            <a:r>
              <a:rPr sz="1500" b="1" i="1" spc="-145" dirty="0">
                <a:latin typeface="Arial"/>
                <a:cs typeface="Arial"/>
              </a:rPr>
              <a:t>is</a:t>
            </a:r>
            <a:r>
              <a:rPr sz="1500" b="1" i="1" spc="-190" dirty="0">
                <a:latin typeface="Arial"/>
                <a:cs typeface="Arial"/>
              </a:rPr>
              <a:t> </a:t>
            </a:r>
            <a:r>
              <a:rPr sz="1500" b="1" i="1" spc="-110" dirty="0">
                <a:latin typeface="Arial"/>
                <a:cs typeface="Arial"/>
              </a:rPr>
              <a:t>continuously</a:t>
            </a:r>
            <a:r>
              <a:rPr sz="1500" b="1" i="1" spc="-229" dirty="0">
                <a:latin typeface="Arial"/>
                <a:cs typeface="Arial"/>
              </a:rPr>
              <a:t> </a:t>
            </a:r>
            <a:r>
              <a:rPr sz="1500" b="1" i="1" spc="-85" dirty="0">
                <a:latin typeface="Arial"/>
                <a:cs typeface="Arial"/>
              </a:rPr>
              <a:t>looking</a:t>
            </a:r>
            <a:r>
              <a:rPr sz="1500" b="1" i="1" spc="-240" dirty="0">
                <a:latin typeface="Arial"/>
                <a:cs typeface="Arial"/>
              </a:rPr>
              <a:t> </a:t>
            </a:r>
            <a:r>
              <a:rPr sz="1500" b="1" i="1" spc="-70" dirty="0">
                <a:latin typeface="Arial"/>
                <a:cs typeface="Arial"/>
              </a:rPr>
              <a:t>forward  </a:t>
            </a:r>
            <a:r>
              <a:rPr sz="1500" b="1" i="1" spc="-55" dirty="0">
                <a:latin typeface="Arial"/>
                <a:cs typeface="Arial"/>
              </a:rPr>
              <a:t>to </a:t>
            </a:r>
            <a:r>
              <a:rPr sz="1500" b="1" i="1" spc="-105" dirty="0">
                <a:latin typeface="Arial"/>
                <a:cs typeface="Arial"/>
              </a:rPr>
              <a:t>make </a:t>
            </a:r>
            <a:r>
              <a:rPr sz="1500" b="1" i="1" spc="-45" dirty="0">
                <a:latin typeface="Arial"/>
                <a:cs typeface="Arial"/>
              </a:rPr>
              <a:t>a </a:t>
            </a:r>
            <a:r>
              <a:rPr sz="1500" b="1" i="1" spc="-95" dirty="0">
                <a:latin typeface="Arial"/>
                <a:cs typeface="Arial"/>
              </a:rPr>
              <a:t>difference </a:t>
            </a:r>
            <a:r>
              <a:rPr sz="1500" b="1" i="1" spc="-85" dirty="0">
                <a:latin typeface="Arial"/>
                <a:cs typeface="Arial"/>
              </a:rPr>
              <a:t>in </a:t>
            </a:r>
            <a:r>
              <a:rPr sz="1500" b="1" i="1" spc="-90" dirty="0">
                <a:latin typeface="Arial"/>
                <a:cs typeface="Arial"/>
              </a:rPr>
              <a:t>this </a:t>
            </a:r>
            <a:r>
              <a:rPr sz="1500" b="1" i="1" spc="-80" dirty="0">
                <a:latin typeface="Arial"/>
                <a:cs typeface="Arial"/>
              </a:rPr>
              <a:t>world </a:t>
            </a:r>
            <a:r>
              <a:rPr sz="1500" b="1" i="1" spc="-114" dirty="0">
                <a:latin typeface="Arial"/>
                <a:cs typeface="Arial"/>
              </a:rPr>
              <a:t>by </a:t>
            </a:r>
            <a:r>
              <a:rPr sz="1500" b="1" i="1" spc="-75" dirty="0">
                <a:latin typeface="Arial"/>
                <a:cs typeface="Arial"/>
              </a:rPr>
              <a:t>collaborating </a:t>
            </a:r>
            <a:r>
              <a:rPr sz="1500" b="1" i="1" spc="-80" dirty="0">
                <a:latin typeface="Arial"/>
                <a:cs typeface="Arial"/>
              </a:rPr>
              <a:t>and  working</a:t>
            </a:r>
            <a:r>
              <a:rPr sz="1500" b="1" i="1" spc="-165" dirty="0">
                <a:latin typeface="Arial"/>
                <a:cs typeface="Arial"/>
              </a:rPr>
              <a:t> </a:t>
            </a:r>
            <a:r>
              <a:rPr sz="1500" b="1" i="1" spc="-75" dirty="0">
                <a:latin typeface="Arial"/>
                <a:cs typeface="Arial"/>
              </a:rPr>
              <a:t>along</a:t>
            </a:r>
            <a:r>
              <a:rPr sz="1500" b="1" i="1" spc="-160" dirty="0">
                <a:latin typeface="Arial"/>
                <a:cs typeface="Arial"/>
              </a:rPr>
              <a:t> </a:t>
            </a:r>
            <a:r>
              <a:rPr sz="1500" b="1" i="1" spc="-50" dirty="0">
                <a:latin typeface="Arial"/>
                <a:cs typeface="Arial"/>
              </a:rPr>
              <a:t>with</a:t>
            </a:r>
            <a:r>
              <a:rPr sz="1500" b="1" i="1" spc="-160" dirty="0">
                <a:latin typeface="Arial"/>
                <a:cs typeface="Arial"/>
              </a:rPr>
              <a:t> </a:t>
            </a:r>
            <a:r>
              <a:rPr sz="1500" b="1" i="1" spc="-90" dirty="0">
                <a:latin typeface="Arial"/>
                <a:cs typeface="Arial"/>
              </a:rPr>
              <a:t>like</a:t>
            </a:r>
            <a:r>
              <a:rPr sz="1500" b="1" i="1" spc="-180" dirty="0">
                <a:latin typeface="Arial"/>
                <a:cs typeface="Arial"/>
              </a:rPr>
              <a:t> </a:t>
            </a:r>
            <a:r>
              <a:rPr sz="1500" b="1" i="1" spc="-100" dirty="0">
                <a:latin typeface="Arial"/>
                <a:cs typeface="Arial"/>
              </a:rPr>
              <a:t>minded</a:t>
            </a:r>
            <a:r>
              <a:rPr sz="1500" b="1" i="1" spc="-160" dirty="0">
                <a:latin typeface="Arial"/>
                <a:cs typeface="Arial"/>
              </a:rPr>
              <a:t> </a:t>
            </a:r>
            <a:r>
              <a:rPr sz="1500" b="1" i="1" spc="-90" dirty="0">
                <a:latin typeface="Arial"/>
                <a:cs typeface="Arial"/>
              </a:rPr>
              <a:t>high</a:t>
            </a:r>
            <a:r>
              <a:rPr sz="1500" b="1" i="1" spc="-165" dirty="0">
                <a:latin typeface="Arial"/>
                <a:cs typeface="Arial"/>
              </a:rPr>
              <a:t> </a:t>
            </a:r>
            <a:r>
              <a:rPr sz="1500" b="1" i="1" spc="-85" dirty="0">
                <a:latin typeface="Arial"/>
                <a:cs typeface="Arial"/>
              </a:rPr>
              <a:t>spirited</a:t>
            </a:r>
            <a:r>
              <a:rPr sz="1500" b="1" i="1" spc="-160" dirty="0">
                <a:latin typeface="Arial"/>
                <a:cs typeface="Arial"/>
              </a:rPr>
              <a:t> </a:t>
            </a:r>
            <a:r>
              <a:rPr sz="1500" b="1" i="1" spc="-85" dirty="0">
                <a:latin typeface="Arial"/>
                <a:cs typeface="Arial"/>
              </a:rPr>
              <a:t>individuals.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828800" y="1495440"/>
            <a:ext cx="1905000" cy="224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1907922" y="1800882"/>
            <a:ext cx="1289733" cy="1483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113885" y="40988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7025" algn="r">
              <a:lnSpc>
                <a:spcPts val="4260"/>
              </a:lnSpc>
              <a:spcBef>
                <a:spcPts val="105"/>
              </a:spcBef>
            </a:pPr>
            <a:r>
              <a:rPr lang="en-GB" sz="2000" b="1" spc="-65" dirty="0">
                <a:latin typeface="Arial"/>
                <a:cs typeface="Arial"/>
              </a:rPr>
              <a:t>        THANK</a:t>
            </a:r>
            <a:r>
              <a:rPr lang="en-GB" sz="2000" b="1" spc="-170" dirty="0">
                <a:latin typeface="Arial"/>
                <a:cs typeface="Arial"/>
              </a:rPr>
              <a:t> </a:t>
            </a:r>
            <a:r>
              <a:rPr lang="en-GB" sz="2000" b="1" spc="-35" dirty="0">
                <a:latin typeface="Arial"/>
                <a:cs typeface="Arial"/>
              </a:rPr>
              <a:t>YOU</a:t>
            </a:r>
            <a:endParaRPr lang="en-GB" sz="2000" dirty="0">
              <a:latin typeface="Arial"/>
              <a:cs typeface="Arial"/>
            </a:endParaRPr>
          </a:p>
          <a:p>
            <a:pPr marL="12700" algn="r">
              <a:lnSpc>
                <a:spcPts val="1739"/>
              </a:lnSpc>
            </a:pPr>
            <a:r>
              <a:rPr lang="en-GB" sz="1600" spc="-5" dirty="0">
                <a:latin typeface="Arial"/>
                <a:cs typeface="Arial"/>
              </a:rPr>
              <a:t>Mail</a:t>
            </a:r>
            <a:r>
              <a:rPr lang="en-GB" sz="1600" spc="-190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id:</a:t>
            </a:r>
            <a:r>
              <a:rPr lang="en-GB" sz="1600" spc="-170" dirty="0">
                <a:latin typeface="Arial"/>
                <a:cs typeface="Arial"/>
              </a:rPr>
              <a:t> </a:t>
            </a:r>
            <a:r>
              <a:rPr lang="en-GB" sz="1600" spc="-6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prasanthsahoo45@gmail.com</a:t>
            </a:r>
            <a:endParaRPr lang="en-GB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21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8196"/>
            <a:ext cx="8246070" cy="891995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Bitcoin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350110"/>
            <a:ext cx="8551479" cy="36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855" y="128470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Bitcoin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670" y="1808225"/>
            <a:ext cx="3054100" cy="29213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2816"/>
            <a:ext cx="4114800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28470"/>
            <a:ext cx="8246070" cy="891995"/>
          </a:xfrm>
        </p:spPr>
        <p:txBody>
          <a:bodyPr/>
          <a:lstStyle/>
          <a:p>
            <a:r>
              <a:rPr lang="en-US" dirty="0" err="1"/>
              <a:t>Bitcoin’s</a:t>
            </a:r>
            <a:r>
              <a:rPr lang="en-US" dirty="0"/>
              <a:t> Monetary Policy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6" y="1502815"/>
            <a:ext cx="8246070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28470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chemeClr val="bg1">
                    <a:lumMod val="95000"/>
                  </a:schemeClr>
                </a:solidFill>
              </a:rPr>
              <a:t>Bitcoin’s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Monetary Policy</a:t>
            </a:r>
            <a:endParaRPr lang="en-GB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43" y="1422931"/>
            <a:ext cx="4038600" cy="339447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22931"/>
            <a:ext cx="4114800" cy="339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2" y="1422931"/>
            <a:ext cx="4038601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28470"/>
            <a:ext cx="8246070" cy="891995"/>
          </a:xfrm>
        </p:spPr>
        <p:txBody>
          <a:bodyPr/>
          <a:lstStyle/>
          <a:p>
            <a:r>
              <a:rPr lang="en-US" dirty="0" err="1"/>
              <a:t>Bitcoin’s</a:t>
            </a:r>
            <a:r>
              <a:rPr lang="en-US" dirty="0"/>
              <a:t> Monetary Policy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1350110"/>
            <a:ext cx="8246070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Block Frequency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346566"/>
            <a:ext cx="8246070" cy="35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71" y="128470"/>
            <a:ext cx="8246070" cy="891995"/>
          </a:xfrm>
        </p:spPr>
        <p:txBody>
          <a:bodyPr/>
          <a:lstStyle/>
          <a:p>
            <a:r>
              <a:rPr lang="en-US" dirty="0"/>
              <a:t>Understanding Mining Difficulty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is the Current Target?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How is “Mining Difficulty” calculated?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2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Target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506" y="1350109"/>
            <a:ext cx="8245475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171</Words>
  <Application>Microsoft Office PowerPoint</Application>
  <PresentationFormat>On-screen Show (16:9)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Cryptocurrency</vt:lpstr>
      <vt:lpstr>What is Bitcoin?</vt:lpstr>
      <vt:lpstr>Bitcoin</vt:lpstr>
      <vt:lpstr>Bitcoin’s Monetary Policy</vt:lpstr>
      <vt:lpstr>Bitcoin’s Monetary Policy</vt:lpstr>
      <vt:lpstr>Bitcoin’s Monetary Policy</vt:lpstr>
      <vt:lpstr>Block Frequency</vt:lpstr>
      <vt:lpstr>Understanding Mining Difficulty</vt:lpstr>
      <vt:lpstr>Current Target</vt:lpstr>
      <vt:lpstr>Mining Difficulty</vt:lpstr>
      <vt:lpstr>Virtual Tour of a Bitcoin Mine</vt:lpstr>
      <vt:lpstr>Mining Pools</vt:lpstr>
      <vt:lpstr>CPUs vs GPUs vs ASICs</vt:lpstr>
      <vt:lpstr>GPU</vt:lpstr>
      <vt:lpstr>How do Mempools Work?</vt:lpstr>
      <vt:lpstr>Signatures: Private &amp; Public Keys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prasanth sahoo</cp:lastModifiedBy>
  <cp:revision>182</cp:revision>
  <dcterms:created xsi:type="dcterms:W3CDTF">2013-08-21T19:17:07Z</dcterms:created>
  <dcterms:modified xsi:type="dcterms:W3CDTF">2022-08-22T11:21:49Z</dcterms:modified>
</cp:coreProperties>
</file>