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1" r:id="rId6"/>
    <p:sldId id="259" r:id="rId7"/>
    <p:sldId id="264" r:id="rId8"/>
    <p:sldId id="265" r:id="rId9"/>
    <p:sldId id="267" r:id="rId10"/>
    <p:sldId id="278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9" r:id="rId19"/>
    <p:sldId id="271" r:id="rId20"/>
    <p:sldId id="272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1" r:id="rId32"/>
    <p:sldId id="291" r:id="rId33"/>
    <p:sldId id="303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8" r:id="rId43"/>
    <p:sldId id="300" r:id="rId44"/>
    <p:sldId id="301" r:id="rId45"/>
    <p:sldId id="302" r:id="rId46"/>
    <p:sldId id="304" r:id="rId47"/>
    <p:sldId id="305" r:id="rId48"/>
    <p:sldId id="306" r:id="rId49"/>
    <p:sldId id="30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8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73007-5D7F-AFB1-46BD-8D0EB0BE9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E9413B-26D2-CF75-740C-C9328264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738BC-13D7-BD56-7B36-4FACB94D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2D4F3-9C4C-96F8-16EF-FAD9B8B0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107B9-F861-E459-8798-F9918123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8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6FCEF-472A-93BB-EE28-633BBED0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5F1DB1-1E34-80D7-0D77-40A9DB85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A97CB-E3DC-96F8-23A5-DFB46F04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2BB89-9520-455C-63F1-B37FDD1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C3403-E6A0-530B-1FDE-3025680C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83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29A4B-232D-39D1-6984-7BE8DD7D3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2799D4-9BA2-1624-1703-D5F99571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2CE28F-EA89-C995-EA01-939C28D7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6FD59-C6BF-AEA2-1970-01FE26E7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27299-046D-3C52-B9FE-64E4AD36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3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916C-F8CF-3F52-CEC1-CCD7D382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EED11-542E-176C-BAEF-639AA287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9DF037-FF0F-8484-198D-C26E4E65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A5B3F-C5AF-159D-0E4A-F5C20388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834B3-BFF4-071B-BBDF-954C305C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3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7F06C-F313-FFA9-1832-60DC3FA2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E66E37-2DEB-3E69-A4CF-E31FC4B8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3F62B-F54B-1D91-F294-A9A93AFE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B484C9-41DD-6009-2309-B038395F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9B3F7-8C35-5907-8DFD-B8F0C56F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98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CC18C-A4EF-1E52-4479-4D85C0D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FB84E2-C058-0F0A-C1F9-6B7595F02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61AFBD-5471-752E-6D93-F36A7C6FC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676CC-D607-A64E-9B5E-6343FBB6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D61B22-C00C-5671-BFC2-DD5507D2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B4345B-4DB6-EDC8-DCCB-6922AADD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31355-F373-11F9-5350-26CF7420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FC971-4B5B-0DA9-4812-1B13B1738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F855A-1E98-DE2E-69B3-075A12CEC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D41052-84A4-7C5C-2B9F-8E2562134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19693C-DC8A-D668-5E98-7EF4E23C3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EB9BE3-B5FD-ECB8-CFAB-3C949624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4FD143-848A-69DA-156F-F8C939CB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37D0D7-B4E3-A62A-97DE-3CB62100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27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70786-D791-92A3-3A63-A8BD2BA9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BFF589-D443-997E-CA11-8C674CDD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0CC1ED-E5E4-53F8-46FF-10E5B9FB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B191EC-FFBE-3C47-32D2-AA904FCE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9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79A852-5DFB-26DF-367F-90DA385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58BA6A-264A-48DE-851E-6A6BA539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084952-8447-74E1-F324-806F3E0A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09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EFFAA-578F-1CD3-E66E-34282544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A047B-F675-6EE5-B82D-1EAAB670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AE7F43-DA3D-4566-D8E5-9A8137618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A4FED7-C5F0-5766-D635-8B84784B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A93622-5AE7-E4EE-DC1E-EE05E517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D77CD7-C13D-9258-B8BE-5984D20E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97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4B9F2-7C34-BC44-3774-86117AD1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B743AE-AD33-9505-BA6E-C8B20BB67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9DA563-1B51-0B1D-4713-40A0AE429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F44187-21C0-2258-E80C-ED045F5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96184B-3CCC-5A61-73CC-25357DFD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85F62A-0989-BFF1-B8B3-12EDF0E6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92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C0D9AB-C1C5-D504-E663-D2F121BC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DD436C-9098-9F80-614A-B52325AB7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08EF9-AA8C-6647-59DC-5B1C430ED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EB20-2847-4CCF-9C72-88B50BF7A75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244DD-269E-7605-53D9-89D887F74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A1C653-27D5-AC88-0EB8-3B325C968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6FC5-76D3-428B-BE78-999BE1ED0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16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EB4A9-F6D2-7EEA-C4A1-B6DF79789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Unit-5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6E97C0-B0DA-9EAC-C38F-12CDBA6AB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9275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98D28-2F68-7078-687E-3CF4B9F3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Breadth-First Search(BFS)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8FA042-1DAF-1EC3-D667-56AE35C1920B}"/>
              </a:ext>
            </a:extLst>
          </p:cNvPr>
          <p:cNvSpPr txBox="1"/>
          <p:nvPr/>
        </p:nvSpPr>
        <p:spPr>
          <a:xfrm>
            <a:off x="556591" y="956318"/>
            <a:ext cx="111583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u="none" strike="noStrike" baseline="0" dirty="0">
                <a:latin typeface="Times-BoldItalic"/>
              </a:rPr>
              <a:t>Breadth-first search </a:t>
            </a:r>
            <a:r>
              <a:rPr lang="en-US" sz="2400" b="0" i="0" u="none" strike="noStrike" baseline="0" dirty="0">
                <a:latin typeface="Times-Roman"/>
              </a:rPr>
              <a:t>is one of the simplest algorithms for searching a graph and the used for many important graph algorithms.</a:t>
            </a:r>
          </a:p>
          <a:p>
            <a:pPr algn="l"/>
            <a:endParaRPr lang="en-US" sz="2400" b="0" i="0" u="none" strike="noStrike" baseline="0" dirty="0">
              <a:latin typeface="Times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-Roman"/>
              </a:rPr>
              <a:t>The ideas of BFS are used in Prim’s minimum-spanning tree algorithm and Dijkstra’s single-source shortest-paths algorithm</a:t>
            </a:r>
          </a:p>
          <a:p>
            <a:pPr algn="l"/>
            <a:endParaRPr lang="en-US" sz="2400" b="0" i="0" u="none" strike="noStrike" baseline="0" dirty="0">
              <a:latin typeface="Times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-Roman"/>
              </a:rPr>
              <a:t>Given a graph </a:t>
            </a:r>
            <a:r>
              <a:rPr lang="en-US" sz="2400" b="0" i="0" u="none" strike="noStrike" baseline="0" dirty="0">
                <a:latin typeface="MT2MIT"/>
              </a:rPr>
              <a:t>G </a:t>
            </a:r>
            <a:r>
              <a:rPr lang="en-US" sz="2400" dirty="0">
                <a:latin typeface="MT2SYT"/>
              </a:rPr>
              <a:t>=(V,E)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and a distinguished </a:t>
            </a:r>
            <a:r>
              <a:rPr lang="en-US" sz="2400" b="1" i="1" u="none" strike="noStrike" baseline="0" dirty="0">
                <a:latin typeface="Times-BoldItalic"/>
              </a:rPr>
              <a:t>source </a:t>
            </a:r>
            <a:r>
              <a:rPr lang="en-US" sz="2400" b="0" i="0" u="none" strike="noStrike" baseline="0" dirty="0">
                <a:latin typeface="Times-Roman"/>
              </a:rPr>
              <a:t>vertex </a:t>
            </a:r>
            <a:r>
              <a:rPr lang="en-US" sz="2400" b="0" i="0" u="none" strike="noStrike" baseline="0" dirty="0">
                <a:latin typeface="MT2MIT"/>
              </a:rPr>
              <a:t>s</a:t>
            </a:r>
            <a:r>
              <a:rPr lang="en-US" sz="2400" b="0" i="0" u="none" strike="noStrike" baseline="0" dirty="0">
                <a:latin typeface="Times-Roman"/>
              </a:rPr>
              <a:t>, breadth-first search systematically explores the edges of </a:t>
            </a:r>
            <a:r>
              <a:rPr lang="en-US" sz="2400" b="0" i="0" u="none" strike="noStrike" baseline="0" dirty="0">
                <a:latin typeface="MT2MIT"/>
              </a:rPr>
              <a:t>G </a:t>
            </a:r>
            <a:r>
              <a:rPr lang="en-US" sz="2400" b="0" i="0" u="none" strike="noStrike" baseline="0" dirty="0">
                <a:latin typeface="Times-Roman"/>
              </a:rPr>
              <a:t>to “discover” every vertex that is reachable from </a:t>
            </a:r>
            <a:r>
              <a:rPr lang="en-US" sz="2400" b="0" i="0" u="none" strike="noStrike" baseline="0" dirty="0">
                <a:latin typeface="MT2MIT"/>
              </a:rPr>
              <a:t>s</a:t>
            </a:r>
            <a:r>
              <a:rPr lang="en-US" sz="2400" b="0" i="0" u="none" strike="noStrike" baseline="0" dirty="0">
                <a:latin typeface="Times-Roman"/>
              </a:rPr>
              <a:t>.</a:t>
            </a:r>
          </a:p>
          <a:p>
            <a:pPr algn="l"/>
            <a:endParaRPr lang="en-US" sz="2400" b="0" i="0" u="none" strike="noStrike" baseline="0" dirty="0">
              <a:latin typeface="Times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-Roman"/>
              </a:rPr>
              <a:t>It produces breadth-first tree with root s that contains all reachable vertices. For any vertex v reachable from s, the simplest path in the Breadth-first Tree from s to v in G, i.e., a path containing smallest number of edges.</a:t>
            </a:r>
          </a:p>
          <a:p>
            <a:pPr algn="l"/>
            <a:endParaRPr lang="en-US" sz="2400" dirty="0">
              <a:latin typeface="Times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-Roman"/>
              </a:rPr>
              <a:t>It works for both directed and undirected graphs.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274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B49764-EE0D-C2AF-C05C-C646D69F5FFA}"/>
              </a:ext>
            </a:extLst>
          </p:cNvPr>
          <p:cNvSpPr txBox="1"/>
          <p:nvPr/>
        </p:nvSpPr>
        <p:spPr>
          <a:xfrm>
            <a:off x="1046922" y="271865"/>
            <a:ext cx="105222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BFS (G,s)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 breadth first search of G is carried out beginning at vertex s. For any node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// visited[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]=1 if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already been visited. The Graph G and array visited[] are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global; visited[] is initialized to zero.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{// initialization of visited of all vertices to 0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     for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 to n(vertices) do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	        visited[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         visited[s]=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//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vertex 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visited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    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enqueue(s);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add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queue(which is empty initially)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 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while(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is not empty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{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                    u = dequeue();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7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for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vertices w adjacent to 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</a:p>
          <a:p>
            <a:pPr marL="457200" indent="-457200">
              <a:buAutoNum type="arabicPeriod" startAt="7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{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                               if visited[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w]==0 then {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          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add w to queue;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                                  visited[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]=1;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                               }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                     }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    }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9D82D5-C82B-9290-051B-4C845DEBD056}"/>
              </a:ext>
            </a:extLst>
          </p:cNvPr>
          <p:cNvSpPr txBox="1"/>
          <p:nvPr/>
        </p:nvSpPr>
        <p:spPr>
          <a:xfrm>
            <a:off x="1974574" y="1828799"/>
            <a:ext cx="2981739" cy="6891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6FD5F827-FC5A-E8B2-EAEF-A3386D53A511}"/>
              </a:ext>
            </a:extLst>
          </p:cNvPr>
          <p:cNvCxnSpPr/>
          <p:nvPr/>
        </p:nvCxnSpPr>
        <p:spPr>
          <a:xfrm>
            <a:off x="5075583" y="2146852"/>
            <a:ext cx="4108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050EE6-B880-DC5B-84FF-CC2813D9CD3E}"/>
              </a:ext>
            </a:extLst>
          </p:cNvPr>
          <p:cNvSpPr txBox="1"/>
          <p:nvPr/>
        </p:nvSpPr>
        <p:spPr>
          <a:xfrm>
            <a:off x="9674088" y="1961319"/>
            <a:ext cx="66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O(V)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3ADB65-32F3-65EB-5003-4978755313EE}"/>
              </a:ext>
            </a:extLst>
          </p:cNvPr>
          <p:cNvSpPr txBox="1"/>
          <p:nvPr/>
        </p:nvSpPr>
        <p:spPr>
          <a:xfrm>
            <a:off x="1974574" y="3084443"/>
            <a:ext cx="4532243" cy="30778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1A10C6-6578-3FC9-7B19-991E8610D5F3}"/>
              </a:ext>
            </a:extLst>
          </p:cNvPr>
          <p:cNvSpPr txBox="1"/>
          <p:nvPr/>
        </p:nvSpPr>
        <p:spPr>
          <a:xfrm>
            <a:off x="2352258" y="3700667"/>
            <a:ext cx="3931920" cy="2103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9ECEF7-7242-BDF0-3D5C-9E94327298DE}"/>
              </a:ext>
            </a:extLst>
          </p:cNvPr>
          <p:cNvSpPr txBox="1"/>
          <p:nvPr/>
        </p:nvSpPr>
        <p:spPr>
          <a:xfrm>
            <a:off x="8494641" y="3737110"/>
            <a:ext cx="34919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procedure scans each adjacency list at most once. The sum of the lengths of all adjacency lists is </a:t>
            </a:r>
            <a:r>
              <a:rPr lang="en-US" sz="20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Θ</a:t>
            </a:r>
            <a:r>
              <a:rPr lang="en-US" sz="2000" dirty="0"/>
              <a:t>(E) , so, the total time is </a:t>
            </a:r>
            <a:r>
              <a:rPr lang="en-US" sz="20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O</a:t>
            </a:r>
            <a:r>
              <a:rPr lang="en-US" sz="2000" dirty="0"/>
              <a:t>(E).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D00A6FF-C7C9-B3DC-0554-3CC49FD59904}"/>
              </a:ext>
            </a:extLst>
          </p:cNvPr>
          <p:cNvCxnSpPr>
            <a:cxnSpLocks/>
          </p:cNvCxnSpPr>
          <p:nvPr/>
        </p:nvCxnSpPr>
        <p:spPr>
          <a:xfrm>
            <a:off x="6626085" y="4366592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B48ABF-91AA-9AA9-CBF4-075487362B1C}"/>
              </a:ext>
            </a:extLst>
          </p:cNvPr>
          <p:cNvSpPr txBox="1"/>
          <p:nvPr/>
        </p:nvSpPr>
        <p:spPr>
          <a:xfrm>
            <a:off x="8637766" y="5738861"/>
            <a:ext cx="3111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So, the total time is </a:t>
            </a:r>
          </a:p>
          <a:p>
            <a:r>
              <a:rPr lang="en-US" sz="2000" dirty="0"/>
              <a:t>      O(V+E)- adjacency List</a:t>
            </a:r>
          </a:p>
          <a:p>
            <a:r>
              <a:rPr lang="en-US" sz="2000" dirty="0"/>
              <a:t>      O(V</a:t>
            </a:r>
            <a:r>
              <a:rPr lang="en-US" sz="2000" baseline="30000" dirty="0"/>
              <a:t>2</a:t>
            </a:r>
            <a:r>
              <a:rPr lang="en-US" sz="2000" dirty="0"/>
              <a:t>) – adjacency matrix</a:t>
            </a:r>
          </a:p>
        </p:txBody>
      </p:sp>
    </p:spTree>
    <p:extLst>
      <p:ext uri="{BB962C8B-B14F-4D97-AF65-F5344CB8AC3E}">
        <p14:creationId xmlns:p14="http://schemas.microsoft.com/office/powerpoint/2010/main" xmlns="" val="15162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A780BC-B8C6-427A-375C-A52FFA704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1" t="18856" r="34692" b="5824"/>
          <a:stretch/>
        </p:blipFill>
        <p:spPr>
          <a:xfrm>
            <a:off x="407962" y="267286"/>
            <a:ext cx="8068225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03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069F66-6B9F-0096-095B-D8365F1AC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18035" r="53153" b="43997"/>
          <a:stretch/>
        </p:blipFill>
        <p:spPr>
          <a:xfrm>
            <a:off x="4274855" y="1660395"/>
            <a:ext cx="4438143" cy="40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36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0057228"/>
              </p:ext>
            </p:extLst>
          </p:nvPr>
        </p:nvGraphicFramePr>
        <p:xfrm>
          <a:off x="246443" y="165900"/>
          <a:ext cx="11704924" cy="669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193971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343"/>
                  </a:ext>
                </a:extLst>
              </a:tr>
              <a:tr h="116392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4038643"/>
                  </a:ext>
                </a:extLst>
              </a:tr>
              <a:tr h="2173526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6870825"/>
                  </a:ext>
                </a:extLst>
              </a:tr>
              <a:tr h="2317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318197"/>
                  </a:ext>
                </a:extLst>
              </a:tr>
              <a:tr h="22307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4B83BB-B601-5D6D-2F1B-DBCEA093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52053" y="2419999"/>
            <a:ext cx="2425148" cy="204507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1363709-E3DF-8533-43E3-DFE11A163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98910"/>
              </p:ext>
            </p:extLst>
          </p:nvPr>
        </p:nvGraphicFramePr>
        <p:xfrm>
          <a:off x="8296905" y="408308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6595657"/>
              </p:ext>
            </p:extLst>
          </p:nvPr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7D81B96-A216-3749-7438-D939152F9D3A}"/>
              </a:ext>
            </a:extLst>
          </p:cNvPr>
          <p:cNvGrpSpPr/>
          <p:nvPr/>
        </p:nvGrpSpPr>
        <p:grpSpPr>
          <a:xfrm>
            <a:off x="5646826" y="268024"/>
            <a:ext cx="385010" cy="421788"/>
            <a:chOff x="6400800" y="348234"/>
            <a:chExt cx="385010" cy="4217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19CB620-B70F-9644-143F-34973C99692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884FA44-C344-EB12-9825-3386A902E6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915FEC-A902-7908-E5E5-F171427D949B}"/>
              </a:ext>
            </a:extLst>
          </p:cNvPr>
          <p:cNvSpPr txBox="1"/>
          <p:nvPr/>
        </p:nvSpPr>
        <p:spPr>
          <a:xfrm>
            <a:off x="8404816" y="1658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610D58-0514-BAB4-6D21-551040CC9EEA}"/>
              </a:ext>
            </a:extLst>
          </p:cNvPr>
          <p:cNvSpPr txBox="1"/>
          <p:nvPr/>
        </p:nvSpPr>
        <p:spPr>
          <a:xfrm>
            <a:off x="8402018" y="1338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5D5C53-A7E5-ECB8-740A-0F652F8FC7FF}"/>
              </a:ext>
            </a:extLst>
          </p:cNvPr>
          <p:cNvCxnSpPr>
            <a:cxnSpLocks/>
          </p:cNvCxnSpPr>
          <p:nvPr/>
        </p:nvCxnSpPr>
        <p:spPr>
          <a:xfrm flipH="1">
            <a:off x="8328989" y="487106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2988375-61CA-F548-7F1D-8643E37479E9}"/>
              </a:ext>
            </a:extLst>
          </p:cNvPr>
          <p:cNvGrpSpPr/>
          <p:nvPr/>
        </p:nvGrpSpPr>
        <p:grpSpPr>
          <a:xfrm>
            <a:off x="5654845" y="2457770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F377A4C-9D17-7B2C-7C53-0A3335DDD43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5A5E0D6-A503-3CE4-173C-389B6FFAF49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E0660F5-7A73-43E8-E6C8-C1035DC2A3D3}"/>
              </a:ext>
            </a:extLst>
          </p:cNvPr>
          <p:cNvGrpSpPr/>
          <p:nvPr/>
        </p:nvGrpSpPr>
        <p:grpSpPr>
          <a:xfrm>
            <a:off x="5133481" y="3059346"/>
            <a:ext cx="385010" cy="421788"/>
            <a:chOff x="6400800" y="348234"/>
            <a:chExt cx="385010" cy="4217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5EA545D-0E85-0625-526B-7E6D796F7CF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CB881BE-C6FE-6E25-A05F-C4CA2B8F985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D862168-8DF3-A940-99B6-F980E4CB527A}"/>
              </a:ext>
            </a:extLst>
          </p:cNvPr>
          <p:cNvGrpSpPr/>
          <p:nvPr/>
        </p:nvGrpSpPr>
        <p:grpSpPr>
          <a:xfrm>
            <a:off x="6288505" y="3123517"/>
            <a:ext cx="385010" cy="421788"/>
            <a:chOff x="6400800" y="348234"/>
            <a:chExt cx="385010" cy="42178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C56DC71-4F01-0677-B727-CAB745345B3A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260AA92-F9BE-20A4-2DD7-7DEC5DCF784C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CCE54C1-E579-4880-43D7-AD796A6C2F99}"/>
              </a:ext>
            </a:extLst>
          </p:cNvPr>
          <p:cNvCxnSpPr>
            <a:cxnSpLocks/>
          </p:cNvCxnSpPr>
          <p:nvPr/>
        </p:nvCxnSpPr>
        <p:spPr>
          <a:xfrm>
            <a:off x="6010799" y="2825797"/>
            <a:ext cx="390001" cy="338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0F65F1B-AC33-3A4D-1E90-127ABE32D19B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5462108" y="2825797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70060D10-BD00-4E29-C698-1F87C84D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110179"/>
              </p:ext>
            </p:extLst>
          </p:nvPr>
        </p:nvGraphicFramePr>
        <p:xfrm>
          <a:off x="8304927" y="2501803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3BAE7D9-0A47-50DD-553D-A6105271C864}"/>
              </a:ext>
            </a:extLst>
          </p:cNvPr>
          <p:cNvSpPr txBox="1"/>
          <p:nvPr/>
        </p:nvSpPr>
        <p:spPr>
          <a:xfrm>
            <a:off x="8835154" y="223533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E6168B7-3081-2AD4-C616-13E47DE12D9A}"/>
              </a:ext>
            </a:extLst>
          </p:cNvPr>
          <p:cNvCxnSpPr>
            <a:cxnSpLocks/>
          </p:cNvCxnSpPr>
          <p:nvPr/>
        </p:nvCxnSpPr>
        <p:spPr>
          <a:xfrm flipH="1">
            <a:off x="8762125" y="2588623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B333CA9-90DC-C3B6-4597-894084F716A0}"/>
              </a:ext>
            </a:extLst>
          </p:cNvPr>
          <p:cNvSpPr txBox="1"/>
          <p:nvPr/>
        </p:nvSpPr>
        <p:spPr>
          <a:xfrm>
            <a:off x="9300373" y="223533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7DE306A-7CF1-B496-D342-2B5E1E5CA088}"/>
              </a:ext>
            </a:extLst>
          </p:cNvPr>
          <p:cNvCxnSpPr>
            <a:cxnSpLocks/>
          </p:cNvCxnSpPr>
          <p:nvPr/>
        </p:nvCxnSpPr>
        <p:spPr>
          <a:xfrm flipH="1">
            <a:off x="9227344" y="2588623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69ED5278-48DB-CD2B-370F-C9A75818D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56620"/>
              </p:ext>
            </p:extLst>
          </p:nvPr>
        </p:nvGraphicFramePr>
        <p:xfrm>
          <a:off x="8353053" y="3497442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8AE8ACF-16B8-75F4-CB59-551351F84DD1}"/>
              </a:ext>
            </a:extLst>
          </p:cNvPr>
          <p:cNvSpPr txBox="1"/>
          <p:nvPr/>
        </p:nvSpPr>
        <p:spPr>
          <a:xfrm>
            <a:off x="8428880" y="35492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355B3C-CADE-9B5C-C96D-BCF0BF434857}"/>
              </a:ext>
            </a:extLst>
          </p:cNvPr>
          <p:cNvSpPr txBox="1"/>
          <p:nvPr/>
        </p:nvSpPr>
        <p:spPr>
          <a:xfrm>
            <a:off x="8902120" y="35733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1CD53A4-0F32-585A-5395-B415442FCD4B}"/>
              </a:ext>
            </a:extLst>
          </p:cNvPr>
          <p:cNvGrpSpPr/>
          <p:nvPr/>
        </p:nvGrpSpPr>
        <p:grpSpPr>
          <a:xfrm>
            <a:off x="5646828" y="4567306"/>
            <a:ext cx="385010" cy="421788"/>
            <a:chOff x="6400800" y="348234"/>
            <a:chExt cx="385010" cy="42178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8D913527-2757-5960-1A73-B163A4BBBC3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EE25DA9-E02E-BAFF-9D38-E877FB4B3A1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63D14D1-508A-65F8-649A-78BB832C1676}"/>
              </a:ext>
            </a:extLst>
          </p:cNvPr>
          <p:cNvGrpSpPr/>
          <p:nvPr/>
        </p:nvGrpSpPr>
        <p:grpSpPr>
          <a:xfrm>
            <a:off x="5125464" y="5168882"/>
            <a:ext cx="385010" cy="421788"/>
            <a:chOff x="6400800" y="348234"/>
            <a:chExt cx="385010" cy="421788"/>
          </a:xfrm>
          <a:solidFill>
            <a:srgbClr val="FFFF00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CB6E086-ED95-B206-065F-99D7F4CCC1A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5A8C723-A38F-EA23-C4CD-B5A8BF22B55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5B81-BBFE-AC37-9451-9C59A1622CFE}"/>
              </a:ext>
            </a:extLst>
          </p:cNvPr>
          <p:cNvGrpSpPr/>
          <p:nvPr/>
        </p:nvGrpSpPr>
        <p:grpSpPr>
          <a:xfrm>
            <a:off x="6280488" y="5233053"/>
            <a:ext cx="385010" cy="421788"/>
            <a:chOff x="6400800" y="348234"/>
            <a:chExt cx="385010" cy="4217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0B03DC8-C9D9-79B7-C18E-8703A08D1F8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9CB8D2F-1C81-26DE-F645-4F3D81FCCCB5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F9BDB1F-26FC-1C11-1C0F-3EDAF794E01C}"/>
              </a:ext>
            </a:extLst>
          </p:cNvPr>
          <p:cNvCxnSpPr>
            <a:cxnSpLocks/>
          </p:cNvCxnSpPr>
          <p:nvPr/>
        </p:nvCxnSpPr>
        <p:spPr>
          <a:xfrm>
            <a:off x="6002782" y="4935333"/>
            <a:ext cx="390001" cy="338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F0BCBC2-94DE-90FA-BCFB-32C68128EB8C}"/>
              </a:ext>
            </a:extLst>
          </p:cNvPr>
          <p:cNvCxnSpPr>
            <a:cxnSpLocks/>
            <a:endCxn id="58" idx="7"/>
          </p:cNvCxnSpPr>
          <p:nvPr/>
        </p:nvCxnSpPr>
        <p:spPr>
          <a:xfrm flipH="1">
            <a:off x="5454091" y="4935333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3456152-6297-2D22-4282-E9349A7F488C}"/>
              </a:ext>
            </a:extLst>
          </p:cNvPr>
          <p:cNvGrpSpPr/>
          <p:nvPr/>
        </p:nvGrpSpPr>
        <p:grpSpPr>
          <a:xfrm>
            <a:off x="4563993" y="5794528"/>
            <a:ext cx="385010" cy="421788"/>
            <a:chOff x="6400800" y="348234"/>
            <a:chExt cx="385010" cy="42178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24BA558E-8776-A5BE-27A5-A4CDD7206D9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5A85034-66C9-1226-2100-61FE1AC4369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473D3EA9-2302-D8A5-1F63-C80E9DA31402}"/>
              </a:ext>
            </a:extLst>
          </p:cNvPr>
          <p:cNvGrpSpPr/>
          <p:nvPr/>
        </p:nvGrpSpPr>
        <p:grpSpPr>
          <a:xfrm>
            <a:off x="5719017" y="5874741"/>
            <a:ext cx="385010" cy="421788"/>
            <a:chOff x="6400800" y="348234"/>
            <a:chExt cx="385010" cy="42178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B15D8F2-FC0A-3658-A326-621607AA867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C2D16A4B-00DD-4ED7-E712-EA45A58376A6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C63D519B-95E0-51BE-4D21-E96E9DF4E1B0}"/>
              </a:ext>
            </a:extLst>
          </p:cNvPr>
          <p:cNvCxnSpPr>
            <a:cxnSpLocks/>
          </p:cNvCxnSpPr>
          <p:nvPr/>
        </p:nvCxnSpPr>
        <p:spPr>
          <a:xfrm>
            <a:off x="5425269" y="5560979"/>
            <a:ext cx="390001" cy="338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FE61BE9-214E-B72E-D50D-0AFAD26D4BBD}"/>
              </a:ext>
            </a:extLst>
          </p:cNvPr>
          <p:cNvCxnSpPr>
            <a:cxnSpLocks/>
          </p:cNvCxnSpPr>
          <p:nvPr/>
        </p:nvCxnSpPr>
        <p:spPr>
          <a:xfrm flipH="1">
            <a:off x="4892618" y="552889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678821B8-0D6A-DD2C-5FBE-E92F01B9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616307"/>
              </p:ext>
            </p:extLst>
          </p:nvPr>
        </p:nvGraphicFramePr>
        <p:xfrm>
          <a:off x="8328991" y="4803844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EA01CF6-17FC-4893-B2CA-6D008EBCCB64}"/>
              </a:ext>
            </a:extLst>
          </p:cNvPr>
          <p:cNvSpPr txBox="1"/>
          <p:nvPr/>
        </p:nvSpPr>
        <p:spPr>
          <a:xfrm>
            <a:off x="9709445" y="44892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0DF8EE40-DC06-5B1B-898D-FDE3B2E8B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417965"/>
              </p:ext>
            </p:extLst>
          </p:nvPr>
        </p:nvGraphicFramePr>
        <p:xfrm>
          <a:off x="8377117" y="5905499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6CB5602-DD36-95C5-C4E4-CB3142BA4042}"/>
              </a:ext>
            </a:extLst>
          </p:cNvPr>
          <p:cNvSpPr txBox="1"/>
          <p:nvPr/>
        </p:nvSpPr>
        <p:spPr>
          <a:xfrm>
            <a:off x="8452944" y="595734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FB6F82-0783-2E2B-67CB-2AEAC51E79B9}"/>
              </a:ext>
            </a:extLst>
          </p:cNvPr>
          <p:cNvSpPr txBox="1"/>
          <p:nvPr/>
        </p:nvSpPr>
        <p:spPr>
          <a:xfrm>
            <a:off x="8926184" y="59653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22B5C90-8D10-3C78-1703-ABB230BC55B7}"/>
              </a:ext>
            </a:extLst>
          </p:cNvPr>
          <p:cNvSpPr txBox="1"/>
          <p:nvPr/>
        </p:nvSpPr>
        <p:spPr>
          <a:xfrm>
            <a:off x="10166643" y="449727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13ABC9D-3890-9CDD-0BE2-CE7F61BC2C6B}"/>
              </a:ext>
            </a:extLst>
          </p:cNvPr>
          <p:cNvCxnSpPr>
            <a:cxnSpLocks/>
          </p:cNvCxnSpPr>
          <p:nvPr/>
        </p:nvCxnSpPr>
        <p:spPr>
          <a:xfrm flipH="1">
            <a:off x="9708612" y="4850560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BE34816-D6D8-4012-54C6-0B213DF2018E}"/>
              </a:ext>
            </a:extLst>
          </p:cNvPr>
          <p:cNvCxnSpPr>
            <a:cxnSpLocks/>
          </p:cNvCxnSpPr>
          <p:nvPr/>
        </p:nvCxnSpPr>
        <p:spPr>
          <a:xfrm flipH="1">
            <a:off x="10133726" y="4858582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09923B6-447B-7EE5-BB55-439CC59D3D2E}"/>
              </a:ext>
            </a:extLst>
          </p:cNvPr>
          <p:cNvSpPr txBox="1"/>
          <p:nvPr/>
        </p:nvSpPr>
        <p:spPr>
          <a:xfrm>
            <a:off x="9431508" y="597339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76B934A-CCC7-D975-E6A6-06838B885E13}"/>
              </a:ext>
            </a:extLst>
          </p:cNvPr>
          <p:cNvSpPr txBox="1"/>
          <p:nvPr/>
        </p:nvSpPr>
        <p:spPr>
          <a:xfrm>
            <a:off x="7760335" y="354101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D6DA5BD-C7C0-5A32-D96D-AF59051BFD6B}"/>
              </a:ext>
            </a:extLst>
          </p:cNvPr>
          <p:cNvSpPr txBox="1"/>
          <p:nvPr/>
        </p:nvSpPr>
        <p:spPr>
          <a:xfrm>
            <a:off x="7840545" y="58768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CA855C0-75C9-A4A8-BF03-F0BA1043252E}"/>
              </a:ext>
            </a:extLst>
          </p:cNvPr>
          <p:cNvSpPr txBox="1"/>
          <p:nvPr/>
        </p:nvSpPr>
        <p:spPr>
          <a:xfrm>
            <a:off x="4708372" y="3679370"/>
            <a:ext cx="228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Unvisited neighbors of 1 are 2 and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53A80F-F06C-A89F-D696-623BE855835B}"/>
              </a:ext>
            </a:extLst>
          </p:cNvPr>
          <p:cNvSpPr txBox="1"/>
          <p:nvPr/>
        </p:nvSpPr>
        <p:spPr>
          <a:xfrm>
            <a:off x="4315981" y="6239027"/>
            <a:ext cx="309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Unvisited neighbors of 2 are 4 and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03862-FAD4-09FF-B436-41A68797E262}"/>
              </a:ext>
            </a:extLst>
          </p:cNvPr>
          <p:cNvSpPr txBox="1"/>
          <p:nvPr/>
        </p:nvSpPr>
        <p:spPr>
          <a:xfrm>
            <a:off x="4661103" y="726691"/>
            <a:ext cx="273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the visited of all vertices to false(or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enqueue source vertex 1 to queue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visited [1] as true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5FC871-CA5D-7382-AE4A-906F953CF6CC}"/>
              </a:ext>
            </a:extLst>
          </p:cNvPr>
          <p:cNvSpPr txBox="1"/>
          <p:nvPr/>
        </p:nvSpPr>
        <p:spPr>
          <a:xfrm>
            <a:off x="8247823" y="4029996"/>
            <a:ext cx="38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1, and enqueue 2 and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A60476-3F0D-E793-E522-F0DED131B822}"/>
              </a:ext>
            </a:extLst>
          </p:cNvPr>
          <p:cNvSpPr txBox="1"/>
          <p:nvPr/>
        </p:nvSpPr>
        <p:spPr>
          <a:xfrm>
            <a:off x="8247823" y="6461105"/>
            <a:ext cx="38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2, and enqueue 4 and 5</a:t>
            </a:r>
          </a:p>
        </p:txBody>
      </p:sp>
    </p:spTree>
    <p:extLst>
      <p:ext uri="{BB962C8B-B14F-4D97-AF65-F5344CB8AC3E}">
        <p14:creationId xmlns:p14="http://schemas.microsoft.com/office/powerpoint/2010/main" xmlns="" val="19286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47" grpId="0"/>
      <p:bldP spid="49" grpId="0"/>
      <p:bldP spid="52" grpId="0" animBg="1"/>
      <p:bldP spid="53" grpId="0" animBg="1"/>
      <p:bldP spid="79" grpId="0"/>
      <p:bldP spid="81" grpId="0" animBg="1"/>
      <p:bldP spid="82" grpId="0" animBg="1"/>
      <p:bldP spid="83" grpId="0"/>
      <p:bldP spid="86" grpId="0" animBg="1"/>
      <p:bldP spid="87" grpId="0"/>
      <p:bldP spid="88" grpId="0"/>
      <p:bldP spid="89" grpId="0"/>
      <p:bldP spid="91" grpId="0"/>
      <p:bldP spid="92" grpId="0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4278504"/>
              </p:ext>
            </p:extLst>
          </p:nvPr>
        </p:nvGraphicFramePr>
        <p:xfrm>
          <a:off x="388339" y="123934"/>
          <a:ext cx="11704924" cy="657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00340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343"/>
                  </a:ext>
                </a:extLst>
              </a:tr>
              <a:tr h="35727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4B83BB-B601-5D6D-2F1B-DBCEA093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528495" y="1935582"/>
            <a:ext cx="2425148" cy="284089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915FEC-A902-7908-E5E5-F171427D949B}"/>
              </a:ext>
            </a:extLst>
          </p:cNvPr>
          <p:cNvSpPr txBox="1"/>
          <p:nvPr/>
        </p:nvSpPr>
        <p:spPr>
          <a:xfrm>
            <a:off x="8404816" y="1658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70060D10-BD00-4E29-C698-1F87C84D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6608777"/>
              </p:ext>
            </p:extLst>
          </p:nvPr>
        </p:nvGraphicFramePr>
        <p:xfrm>
          <a:off x="8304927" y="3817247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69ED5278-48DB-CD2B-370F-C9A75818D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824530"/>
              </p:ext>
            </p:extLst>
          </p:nvPr>
        </p:nvGraphicFramePr>
        <p:xfrm>
          <a:off x="8353053" y="4934944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355B3C-CADE-9B5C-C96D-BCF0BF434857}"/>
              </a:ext>
            </a:extLst>
          </p:cNvPr>
          <p:cNvSpPr txBox="1"/>
          <p:nvPr/>
        </p:nvSpPr>
        <p:spPr>
          <a:xfrm>
            <a:off x="8436902" y="501085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678821B8-0D6A-DD2C-5FBE-E92F01B9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7364395"/>
              </p:ext>
            </p:extLst>
          </p:nvPr>
        </p:nvGraphicFramePr>
        <p:xfrm>
          <a:off x="8296907" y="472473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EA01CF6-17FC-4893-B2CA-6D008EBCCB64}"/>
              </a:ext>
            </a:extLst>
          </p:cNvPr>
          <p:cNvSpPr txBox="1"/>
          <p:nvPr/>
        </p:nvSpPr>
        <p:spPr>
          <a:xfrm>
            <a:off x="10591757" y="15787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22B5C90-8D10-3C78-1703-ABB230BC55B7}"/>
              </a:ext>
            </a:extLst>
          </p:cNvPr>
          <p:cNvSpPr txBox="1"/>
          <p:nvPr/>
        </p:nvSpPr>
        <p:spPr>
          <a:xfrm>
            <a:off x="11048955" y="16589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13ABC9D-3890-9CDD-0BE2-CE7F61BC2C6B}"/>
              </a:ext>
            </a:extLst>
          </p:cNvPr>
          <p:cNvCxnSpPr>
            <a:cxnSpLocks/>
          </p:cNvCxnSpPr>
          <p:nvPr/>
        </p:nvCxnSpPr>
        <p:spPr>
          <a:xfrm flipH="1">
            <a:off x="10542798" y="519189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BE34816-D6D8-4012-54C6-0B213DF2018E}"/>
              </a:ext>
            </a:extLst>
          </p:cNvPr>
          <p:cNvCxnSpPr>
            <a:cxnSpLocks/>
          </p:cNvCxnSpPr>
          <p:nvPr/>
        </p:nvCxnSpPr>
        <p:spPr>
          <a:xfrm flipH="1">
            <a:off x="10967912" y="527211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76B934A-CCC7-D975-E6A6-06838B885E13}"/>
              </a:ext>
            </a:extLst>
          </p:cNvPr>
          <p:cNvSpPr txBox="1"/>
          <p:nvPr/>
        </p:nvSpPr>
        <p:spPr>
          <a:xfrm>
            <a:off x="7760335" y="48341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A99BFF-3AA6-E1B8-C023-2DB6F018D965}"/>
              </a:ext>
            </a:extLst>
          </p:cNvPr>
          <p:cNvGrpSpPr/>
          <p:nvPr/>
        </p:nvGrpSpPr>
        <p:grpSpPr>
          <a:xfrm>
            <a:off x="5847354" y="243961"/>
            <a:ext cx="385010" cy="421788"/>
            <a:chOff x="6400800" y="348234"/>
            <a:chExt cx="385010" cy="42178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922451DD-9EDF-3427-B051-8B4B79E52A8F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5F8F633-83D7-5B2E-1018-9315F4F170EB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42C462F-18FF-DCD4-644B-F7F6DED92470}"/>
              </a:ext>
            </a:extLst>
          </p:cNvPr>
          <p:cNvGrpSpPr/>
          <p:nvPr/>
        </p:nvGrpSpPr>
        <p:grpSpPr>
          <a:xfrm>
            <a:off x="5133486" y="941789"/>
            <a:ext cx="385010" cy="421788"/>
            <a:chOff x="6400800" y="348234"/>
            <a:chExt cx="385010" cy="421788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1ACC7FC-5E30-BE69-B4CC-7978F830B46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DCD33C0-6CF1-9802-E866-0AACCCC5F0A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8E5F438-9D68-B1C8-86EC-7B87D5A97FB0}"/>
              </a:ext>
            </a:extLst>
          </p:cNvPr>
          <p:cNvGrpSpPr/>
          <p:nvPr/>
        </p:nvGrpSpPr>
        <p:grpSpPr>
          <a:xfrm>
            <a:off x="6609350" y="1005961"/>
            <a:ext cx="385010" cy="437829"/>
            <a:chOff x="6400800" y="332193"/>
            <a:chExt cx="385010" cy="437829"/>
          </a:xfrm>
          <a:solidFill>
            <a:srgbClr val="FFFF0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185C874-BD04-6D41-7B54-0F9015A64764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C8E846D-14C0-FBF6-22EC-C58D2312D7BE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5124D39-CB84-ADA9-DA40-3557980C1B71}"/>
              </a:ext>
            </a:extLst>
          </p:cNvPr>
          <p:cNvCxnSpPr>
            <a:cxnSpLocks/>
          </p:cNvCxnSpPr>
          <p:nvPr/>
        </p:nvCxnSpPr>
        <p:spPr>
          <a:xfrm>
            <a:off x="6227480" y="627504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2F158E0-BE09-74C6-85A2-720AD496F652}"/>
              </a:ext>
            </a:extLst>
          </p:cNvPr>
          <p:cNvCxnSpPr>
            <a:cxnSpLocks/>
          </p:cNvCxnSpPr>
          <p:nvPr/>
        </p:nvCxnSpPr>
        <p:spPr>
          <a:xfrm flipH="1">
            <a:off x="5462108" y="627504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6E14BD4-879A-86C9-0A1A-7996548135B1}"/>
              </a:ext>
            </a:extLst>
          </p:cNvPr>
          <p:cNvGrpSpPr/>
          <p:nvPr/>
        </p:nvGrpSpPr>
        <p:grpSpPr>
          <a:xfrm>
            <a:off x="4572015" y="1567435"/>
            <a:ext cx="385010" cy="421788"/>
            <a:chOff x="6400800" y="348234"/>
            <a:chExt cx="385010" cy="42178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6FA28BA-5D7A-28A8-3698-EFAD4A1A2FF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E443FFF-0304-5C6B-66CF-DC59BFEAB65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45B3714-866E-8793-6C92-117DD91DA9DB}"/>
              </a:ext>
            </a:extLst>
          </p:cNvPr>
          <p:cNvGrpSpPr/>
          <p:nvPr/>
        </p:nvGrpSpPr>
        <p:grpSpPr>
          <a:xfrm>
            <a:off x="5571739" y="1694120"/>
            <a:ext cx="385010" cy="421788"/>
            <a:chOff x="6400800" y="348234"/>
            <a:chExt cx="385010" cy="42178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92EFA4B-57E6-88B0-E531-96A6665C3EE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3294270-9D3C-24AC-C037-507B78315962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6145B6FE-893D-CA55-6E18-DE3B59BEF363}"/>
              </a:ext>
            </a:extLst>
          </p:cNvPr>
          <p:cNvCxnSpPr>
            <a:cxnSpLocks/>
          </p:cNvCxnSpPr>
          <p:nvPr/>
        </p:nvCxnSpPr>
        <p:spPr>
          <a:xfrm>
            <a:off x="5417724" y="1287068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C11A599-57B8-5933-7B84-460ED0A48EA7}"/>
              </a:ext>
            </a:extLst>
          </p:cNvPr>
          <p:cNvCxnSpPr>
            <a:cxnSpLocks/>
          </p:cNvCxnSpPr>
          <p:nvPr/>
        </p:nvCxnSpPr>
        <p:spPr>
          <a:xfrm flipH="1">
            <a:off x="4900640" y="1301802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2A812C24-727F-004E-C1F6-0985B3FAF1A3}"/>
              </a:ext>
            </a:extLst>
          </p:cNvPr>
          <p:cNvGrpSpPr/>
          <p:nvPr/>
        </p:nvGrpSpPr>
        <p:grpSpPr>
          <a:xfrm>
            <a:off x="6087993" y="1703793"/>
            <a:ext cx="385010" cy="421788"/>
            <a:chOff x="6400800" y="348234"/>
            <a:chExt cx="385010" cy="42178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082F44D2-15B1-6573-67C1-F9B0B7E6A3B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A15B4F3A-BAB2-C022-AE19-0B759055CD16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66669701-7C13-8829-5EBC-23D202EFE78E}"/>
              </a:ext>
            </a:extLst>
          </p:cNvPr>
          <p:cNvGrpSpPr/>
          <p:nvPr/>
        </p:nvGrpSpPr>
        <p:grpSpPr>
          <a:xfrm>
            <a:off x="7103759" y="1782352"/>
            <a:ext cx="385010" cy="421788"/>
            <a:chOff x="6400800" y="348234"/>
            <a:chExt cx="385010" cy="421788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EA99C300-3ED1-09D6-E76B-FD0DA825B04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E3C36AF4-32B6-B7EE-6D94-5BB8976E6BA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2DEDDF9-4280-2AB6-E074-2925D6D275B7}"/>
              </a:ext>
            </a:extLst>
          </p:cNvPr>
          <p:cNvCxnSpPr>
            <a:cxnSpLocks/>
          </p:cNvCxnSpPr>
          <p:nvPr/>
        </p:nvCxnSpPr>
        <p:spPr>
          <a:xfrm>
            <a:off x="6967768" y="1374676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7CD11FFD-993C-C2EF-2FDA-1E08C695AA71}"/>
              </a:ext>
            </a:extLst>
          </p:cNvPr>
          <p:cNvCxnSpPr>
            <a:cxnSpLocks/>
          </p:cNvCxnSpPr>
          <p:nvPr/>
        </p:nvCxnSpPr>
        <p:spPr>
          <a:xfrm flipH="1">
            <a:off x="6416618" y="1438160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49704BD-A213-93A7-0092-5430F80465BB}"/>
              </a:ext>
            </a:extLst>
          </p:cNvPr>
          <p:cNvSpPr txBox="1"/>
          <p:nvPr/>
        </p:nvSpPr>
        <p:spPr>
          <a:xfrm>
            <a:off x="8878056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E356211-5FD8-1D58-F366-C609D2912B05}"/>
              </a:ext>
            </a:extLst>
          </p:cNvPr>
          <p:cNvSpPr txBox="1"/>
          <p:nvPr/>
        </p:nvSpPr>
        <p:spPr>
          <a:xfrm>
            <a:off x="9311193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C436A1F-C904-9BFE-7DD1-E2E509DB5189}"/>
              </a:ext>
            </a:extLst>
          </p:cNvPr>
          <p:cNvSpPr txBox="1"/>
          <p:nvPr/>
        </p:nvSpPr>
        <p:spPr>
          <a:xfrm>
            <a:off x="9808500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823292" y="3524566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5109424" y="4222394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BD372B7D-D36F-2C75-D443-75175145ED61}"/>
              </a:ext>
            </a:extLst>
          </p:cNvPr>
          <p:cNvGrpSpPr/>
          <p:nvPr/>
        </p:nvGrpSpPr>
        <p:grpSpPr>
          <a:xfrm>
            <a:off x="6585288" y="4286566"/>
            <a:ext cx="385010" cy="437829"/>
            <a:chOff x="6400800" y="332193"/>
            <a:chExt cx="385010" cy="437829"/>
          </a:xfrm>
          <a:noFill/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46285591-F718-BA5A-4682-2D9E9528191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EECBAEA4-7D7F-44ED-E5AC-BE2DDBFD558F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A9232AB6-C17C-3F2B-12D5-0786E91905FF}"/>
              </a:ext>
            </a:extLst>
          </p:cNvPr>
          <p:cNvCxnSpPr>
            <a:cxnSpLocks/>
          </p:cNvCxnSpPr>
          <p:nvPr/>
        </p:nvCxnSpPr>
        <p:spPr>
          <a:xfrm>
            <a:off x="6203418" y="3908109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438046" y="3908109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531911" y="4848040"/>
            <a:ext cx="401052" cy="432195"/>
            <a:chOff x="6384758" y="348234"/>
            <a:chExt cx="401052" cy="432195"/>
          </a:xfrm>
          <a:solidFill>
            <a:srgbClr val="FFFF00"/>
          </a:solidFill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547677" y="4974725"/>
            <a:ext cx="385010" cy="421788"/>
            <a:chOff x="6400800" y="348234"/>
            <a:chExt cx="385010" cy="4217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2A48F5B4-0E02-3BE9-3354-7ABBADE0AFD8}"/>
              </a:ext>
            </a:extLst>
          </p:cNvPr>
          <p:cNvCxnSpPr>
            <a:cxnSpLocks/>
          </p:cNvCxnSpPr>
          <p:nvPr/>
        </p:nvCxnSpPr>
        <p:spPr>
          <a:xfrm>
            <a:off x="5393662" y="4567673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876578" y="4582407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50BBA4F7-45A2-D55B-0C65-81C88764C369}"/>
              </a:ext>
            </a:extLst>
          </p:cNvPr>
          <p:cNvGrpSpPr/>
          <p:nvPr/>
        </p:nvGrpSpPr>
        <p:grpSpPr>
          <a:xfrm>
            <a:off x="6063931" y="4984398"/>
            <a:ext cx="385010" cy="421788"/>
            <a:chOff x="6400800" y="348234"/>
            <a:chExt cx="385010" cy="42178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7A38F7D2-004F-E245-2B0E-D80E5F62D6F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BF5EF846-A75B-47AF-582C-BEB2B197FE5C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495C5B3-4F20-F16B-B9D3-CD72083882FF}"/>
              </a:ext>
            </a:extLst>
          </p:cNvPr>
          <p:cNvGrpSpPr/>
          <p:nvPr/>
        </p:nvGrpSpPr>
        <p:grpSpPr>
          <a:xfrm>
            <a:off x="7079697" y="5062957"/>
            <a:ext cx="385010" cy="421788"/>
            <a:chOff x="6400800" y="348234"/>
            <a:chExt cx="385010" cy="421788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15E66D7E-2DC4-0729-FD47-671AB272DB2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14FDFC6F-1FC9-2BA5-DC3C-62BA6014CF0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382C9F95-BAC5-08DE-7353-92574AD94BBD}"/>
              </a:ext>
            </a:extLst>
          </p:cNvPr>
          <p:cNvCxnSpPr>
            <a:cxnSpLocks/>
          </p:cNvCxnSpPr>
          <p:nvPr/>
        </p:nvCxnSpPr>
        <p:spPr>
          <a:xfrm>
            <a:off x="6943706" y="4655281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6392556" y="47187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56DCDE6-E5F1-264B-BF52-87DF760BF095}"/>
              </a:ext>
            </a:extLst>
          </p:cNvPr>
          <p:cNvSpPr txBox="1"/>
          <p:nvPr/>
        </p:nvSpPr>
        <p:spPr>
          <a:xfrm>
            <a:off x="8910142" y="50028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134399F-E026-D339-7B42-A29EEFCFBF93}"/>
              </a:ext>
            </a:extLst>
          </p:cNvPr>
          <p:cNvSpPr txBox="1"/>
          <p:nvPr/>
        </p:nvSpPr>
        <p:spPr>
          <a:xfrm>
            <a:off x="9399430" y="501085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22035" y="5680577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768020" y="5273525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2815731-7E61-8B9F-6933-F947D207330D}"/>
              </a:ext>
            </a:extLst>
          </p:cNvPr>
          <p:cNvSpPr txBox="1"/>
          <p:nvPr/>
        </p:nvSpPr>
        <p:spPr>
          <a:xfrm>
            <a:off x="9888712" y="500283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A0101621-7EBF-CB29-4540-EB523F4AFD87}"/>
              </a:ext>
            </a:extLst>
          </p:cNvPr>
          <p:cNvSpPr txBox="1"/>
          <p:nvPr/>
        </p:nvSpPr>
        <p:spPr>
          <a:xfrm>
            <a:off x="11490111" y="33823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0C12FCCB-0B3E-6D30-394A-854710244569}"/>
              </a:ext>
            </a:extLst>
          </p:cNvPr>
          <p:cNvCxnSpPr>
            <a:cxnSpLocks/>
          </p:cNvCxnSpPr>
          <p:nvPr/>
        </p:nvCxnSpPr>
        <p:spPr>
          <a:xfrm flipH="1">
            <a:off x="11409068" y="3904065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3C6754A1-5A52-4972-5626-E5D4A542067D}"/>
              </a:ext>
            </a:extLst>
          </p:cNvPr>
          <p:cNvSpPr txBox="1"/>
          <p:nvPr/>
        </p:nvSpPr>
        <p:spPr>
          <a:xfrm>
            <a:off x="4539931" y="2395515"/>
            <a:ext cx="293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Unvisited neighbors of 3 are 6 and 7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B56C7FF-0697-D965-8440-F5A857695C45}"/>
              </a:ext>
            </a:extLst>
          </p:cNvPr>
          <p:cNvSpPr txBox="1"/>
          <p:nvPr/>
        </p:nvSpPr>
        <p:spPr>
          <a:xfrm>
            <a:off x="4491807" y="6125437"/>
            <a:ext cx="293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Unvisited neighbors of 4  is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8F6FDC-4D0E-E350-B0B7-44B7376D3911}"/>
              </a:ext>
            </a:extLst>
          </p:cNvPr>
          <p:cNvSpPr txBox="1"/>
          <p:nvPr/>
        </p:nvSpPr>
        <p:spPr>
          <a:xfrm>
            <a:off x="8178426" y="2559063"/>
            <a:ext cx="38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3, and enqueue 6 and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F4A9A7-59FF-E9EC-ABD7-AA1DF82E2FA1}"/>
              </a:ext>
            </a:extLst>
          </p:cNvPr>
          <p:cNvSpPr txBox="1"/>
          <p:nvPr/>
        </p:nvSpPr>
        <p:spPr>
          <a:xfrm>
            <a:off x="8205702" y="5982512"/>
            <a:ext cx="38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4, and enqueue 8</a:t>
            </a:r>
          </a:p>
        </p:txBody>
      </p:sp>
    </p:spTree>
    <p:extLst>
      <p:ext uri="{BB962C8B-B14F-4D97-AF65-F5344CB8AC3E}">
        <p14:creationId xmlns:p14="http://schemas.microsoft.com/office/powerpoint/2010/main" xmlns="" val="8747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3" grpId="0" animBg="1"/>
      <p:bldP spid="79" grpId="0"/>
      <p:bldP spid="83" grpId="0"/>
      <p:bldP spid="87" grpId="0"/>
      <p:bldP spid="88" grpId="0"/>
      <p:bldP spid="105" grpId="0" animBg="1"/>
      <p:bldP spid="106" grpId="0" animBg="1"/>
      <p:bldP spid="107" grpId="0" animBg="1"/>
      <p:bldP spid="135" grpId="0" animBg="1"/>
      <p:bldP spid="136" grpId="0" animBg="1"/>
      <p:bldP spid="141" grpId="0" animBg="1"/>
      <p:bldP spid="142" grpId="0"/>
      <p:bldP spid="144" grpId="0"/>
      <p:bldP spid="14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761802"/>
              </p:ext>
            </p:extLst>
          </p:nvPr>
        </p:nvGraphicFramePr>
        <p:xfrm>
          <a:off x="288516" y="298849"/>
          <a:ext cx="11704924" cy="625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29933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E356211-5FD8-1D58-F366-C609D2912B05}"/>
              </a:ext>
            </a:extLst>
          </p:cNvPr>
          <p:cNvSpPr txBox="1"/>
          <p:nvPr/>
        </p:nvSpPr>
        <p:spPr>
          <a:xfrm>
            <a:off x="8348673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C436A1F-C904-9BFE-7DD1-E2E509DB5189}"/>
              </a:ext>
            </a:extLst>
          </p:cNvPr>
          <p:cNvSpPr txBox="1"/>
          <p:nvPr/>
        </p:nvSpPr>
        <p:spPr>
          <a:xfrm>
            <a:off x="8845980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BD372B7D-D36F-2C75-D443-75175145ED61}"/>
              </a:ext>
            </a:extLst>
          </p:cNvPr>
          <p:cNvGrpSpPr/>
          <p:nvPr/>
        </p:nvGrpSpPr>
        <p:grpSpPr>
          <a:xfrm>
            <a:off x="6376742" y="1142324"/>
            <a:ext cx="385010" cy="437829"/>
            <a:chOff x="6400800" y="332193"/>
            <a:chExt cx="385010" cy="437829"/>
          </a:xfrm>
          <a:noFill/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46285591-F718-BA5A-4682-2D9E9528191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EECBAEA4-7D7F-44ED-E5AC-BE2DDBFD558F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A9232AB6-C17C-3F2B-12D5-0786E91905FF}"/>
              </a:ext>
            </a:extLst>
          </p:cNvPr>
          <p:cNvCxnSpPr>
            <a:cxnSpLocks/>
          </p:cNvCxnSpPr>
          <p:nvPr/>
        </p:nvCxnSpPr>
        <p:spPr>
          <a:xfrm>
            <a:off x="5994872" y="763867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9131" y="1830483"/>
            <a:ext cx="385010" cy="448239"/>
            <a:chOff x="6400800" y="348234"/>
            <a:chExt cx="385010" cy="44823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2A48F5B4-0E02-3BE9-3354-7ABBADE0AFD8}"/>
              </a:ext>
            </a:extLst>
          </p:cNvPr>
          <p:cNvCxnSpPr>
            <a:cxnSpLocks/>
          </p:cNvCxnSpPr>
          <p:nvPr/>
        </p:nvCxnSpPr>
        <p:spPr>
          <a:xfrm>
            <a:off x="5185116" y="1423431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50BBA4F7-45A2-D55B-0C65-81C88764C369}"/>
              </a:ext>
            </a:extLst>
          </p:cNvPr>
          <p:cNvGrpSpPr/>
          <p:nvPr/>
        </p:nvGrpSpPr>
        <p:grpSpPr>
          <a:xfrm>
            <a:off x="5855385" y="1840156"/>
            <a:ext cx="385010" cy="421788"/>
            <a:chOff x="6400800" y="348234"/>
            <a:chExt cx="385010" cy="42178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7A38F7D2-004F-E245-2B0E-D80E5F62D6F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BF5EF846-A75B-47AF-582C-BEB2B197FE5C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495C5B3-4F20-F16B-B9D3-CD72083882FF}"/>
              </a:ext>
            </a:extLst>
          </p:cNvPr>
          <p:cNvGrpSpPr/>
          <p:nvPr/>
        </p:nvGrpSpPr>
        <p:grpSpPr>
          <a:xfrm>
            <a:off x="6871151" y="1918715"/>
            <a:ext cx="385010" cy="421788"/>
            <a:chOff x="6400800" y="348234"/>
            <a:chExt cx="385010" cy="421788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15E66D7E-2DC4-0729-FD47-671AB272DB2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14FDFC6F-1FC9-2BA5-DC3C-62BA6014CF0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382C9F95-BAC5-08DE-7353-92574AD94BBD}"/>
              </a:ext>
            </a:extLst>
          </p:cNvPr>
          <p:cNvCxnSpPr>
            <a:cxnSpLocks/>
          </p:cNvCxnSpPr>
          <p:nvPr/>
        </p:nvCxnSpPr>
        <p:spPr>
          <a:xfrm>
            <a:off x="6735160" y="1511039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6184010" y="1574523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713489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AFEF496-C0CC-01FF-A6C0-7BABE21B1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499597"/>
              </p:ext>
            </p:extLst>
          </p:nvPr>
        </p:nvGraphicFramePr>
        <p:xfrm>
          <a:off x="8248781" y="424349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4B181330-5FC0-44F6-E811-80EA2E3F9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948105"/>
              </p:ext>
            </p:extLst>
          </p:nvPr>
        </p:nvGraphicFramePr>
        <p:xfrm>
          <a:off x="8304927" y="4758486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744293" y="47699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F1FEA-E528-7365-A1D0-2A9FD1B34E07}"/>
              </a:ext>
            </a:extLst>
          </p:cNvPr>
          <p:cNvSpPr txBox="1"/>
          <p:nvPr/>
        </p:nvSpPr>
        <p:spPr>
          <a:xfrm>
            <a:off x="8324611" y="481835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B1F4D4-9375-B3AC-C7BF-2CDB39DC7444}"/>
              </a:ext>
            </a:extLst>
          </p:cNvPr>
          <p:cNvSpPr txBox="1"/>
          <p:nvPr/>
        </p:nvSpPr>
        <p:spPr>
          <a:xfrm>
            <a:off x="8854002" y="481835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6A36006-CB36-5493-9EDD-2D259F22358B}"/>
              </a:ext>
            </a:extLst>
          </p:cNvPr>
          <p:cNvGrpSpPr/>
          <p:nvPr/>
        </p:nvGrpSpPr>
        <p:grpSpPr>
          <a:xfrm>
            <a:off x="6384764" y="4294593"/>
            <a:ext cx="385010" cy="437829"/>
            <a:chOff x="6400800" y="332193"/>
            <a:chExt cx="385010" cy="437829"/>
          </a:xfrm>
          <a:noFill/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0B06893-C467-634C-3031-A780D5A8305A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CE556F-C4FC-26C9-8ECE-20E7942694CC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B9BE0BF-3E3E-2291-250F-0891AB9B1D17}"/>
              </a:ext>
            </a:extLst>
          </p:cNvPr>
          <p:cNvCxnSpPr>
            <a:cxnSpLocks/>
          </p:cNvCxnSpPr>
          <p:nvPr/>
        </p:nvCxnSpPr>
        <p:spPr>
          <a:xfrm>
            <a:off x="6002894" y="3916136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47153" y="4982752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043D6D9-B3E4-3D22-CCE8-15A0992D8F0B}"/>
              </a:ext>
            </a:extLst>
          </p:cNvPr>
          <p:cNvCxnSpPr>
            <a:cxnSpLocks/>
          </p:cNvCxnSpPr>
          <p:nvPr/>
        </p:nvCxnSpPr>
        <p:spPr>
          <a:xfrm>
            <a:off x="5193138" y="4575700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63407" y="4992425"/>
            <a:ext cx="385010" cy="421788"/>
            <a:chOff x="6400800" y="348234"/>
            <a:chExt cx="385010" cy="42178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2159589-C257-84AE-6B26-25D494484D9E}"/>
              </a:ext>
            </a:extLst>
          </p:cNvPr>
          <p:cNvGrpSpPr/>
          <p:nvPr/>
        </p:nvGrpSpPr>
        <p:grpSpPr>
          <a:xfrm>
            <a:off x="6879173" y="5070984"/>
            <a:ext cx="385010" cy="421788"/>
            <a:chOff x="6400800" y="348234"/>
            <a:chExt cx="385010" cy="4217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5612F86-DF64-EF9F-311C-213BDAFB49AA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86DB0D6-B911-9BDF-E10C-70231E837C2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B6A1FBF-307B-EA5C-C147-0F84ECE26B4C}"/>
              </a:ext>
            </a:extLst>
          </p:cNvPr>
          <p:cNvCxnSpPr>
            <a:cxnSpLocks/>
          </p:cNvCxnSpPr>
          <p:nvPr/>
        </p:nvCxnSpPr>
        <p:spPr>
          <a:xfrm>
            <a:off x="6743182" y="4663308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6192032" y="4726792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4721511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FFA6FA06-BF14-8567-3716-AAD3047B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338017"/>
              </p:ext>
            </p:extLst>
          </p:nvPr>
        </p:nvGraphicFramePr>
        <p:xfrm>
          <a:off x="8256803" y="3576618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13DD1BA-B2AA-E9D9-EFD3-77DBEB12613F}"/>
              </a:ext>
            </a:extLst>
          </p:cNvPr>
          <p:cNvSpPr txBox="1"/>
          <p:nvPr/>
        </p:nvSpPr>
        <p:spPr>
          <a:xfrm>
            <a:off x="9367346" y="16741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299248" y="2439989"/>
            <a:ext cx="2425148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4315353" y="3003673"/>
            <a:ext cx="308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 Unvisited neighbors for 5.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A76A04D-04C4-F13B-9C61-F93677268E7B}"/>
              </a:ext>
            </a:extLst>
          </p:cNvPr>
          <p:cNvSpPr txBox="1"/>
          <p:nvPr/>
        </p:nvSpPr>
        <p:spPr>
          <a:xfrm>
            <a:off x="4216224" y="6189819"/>
            <a:ext cx="308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 Unvisited neighbors for 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6</a:t>
            </a:r>
          </a:p>
        </p:txBody>
      </p:sp>
    </p:spTree>
    <p:extLst>
      <p:ext uri="{BB962C8B-B14F-4D97-AF65-F5344CB8AC3E}">
        <p14:creationId xmlns:p14="http://schemas.microsoft.com/office/powerpoint/2010/main" xmlns="" val="683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6" grpId="0" animBg="1"/>
      <p:bldP spid="107" grpId="0" animBg="1"/>
      <p:bldP spid="16" grpId="0"/>
      <p:bldP spid="19" grpId="0" animBg="1"/>
      <p:bldP spid="21" grpId="0" animBg="1"/>
      <p:bldP spid="71" grpId="0" animBg="1"/>
      <p:bldP spid="74" grpId="0"/>
      <p:bldP spid="7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270249"/>
              </p:ext>
            </p:extLst>
          </p:nvPr>
        </p:nvGraphicFramePr>
        <p:xfrm>
          <a:off x="195428" y="175991"/>
          <a:ext cx="11704924" cy="625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26431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29933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C436A1F-C904-9BFE-7DD1-E2E509DB5189}"/>
              </a:ext>
            </a:extLst>
          </p:cNvPr>
          <p:cNvSpPr txBox="1"/>
          <p:nvPr/>
        </p:nvSpPr>
        <p:spPr>
          <a:xfrm>
            <a:off x="8332630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BD372B7D-D36F-2C75-D443-75175145ED61}"/>
              </a:ext>
            </a:extLst>
          </p:cNvPr>
          <p:cNvGrpSpPr/>
          <p:nvPr/>
        </p:nvGrpSpPr>
        <p:grpSpPr>
          <a:xfrm>
            <a:off x="6376742" y="1142324"/>
            <a:ext cx="385010" cy="437829"/>
            <a:chOff x="6400800" y="332193"/>
            <a:chExt cx="385010" cy="437829"/>
          </a:xfrm>
          <a:noFill/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46285591-F718-BA5A-4682-2D9E9528191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EECBAEA4-7D7F-44ED-E5AC-BE2DDBFD558F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A9232AB6-C17C-3F2B-12D5-0786E91905FF}"/>
              </a:ext>
            </a:extLst>
          </p:cNvPr>
          <p:cNvCxnSpPr>
            <a:cxnSpLocks/>
          </p:cNvCxnSpPr>
          <p:nvPr/>
        </p:nvCxnSpPr>
        <p:spPr>
          <a:xfrm>
            <a:off x="5994872" y="763867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9131" y="1830483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2A48F5B4-0E02-3BE9-3354-7ABBADE0AFD8}"/>
              </a:ext>
            </a:extLst>
          </p:cNvPr>
          <p:cNvCxnSpPr>
            <a:cxnSpLocks/>
          </p:cNvCxnSpPr>
          <p:nvPr/>
        </p:nvCxnSpPr>
        <p:spPr>
          <a:xfrm>
            <a:off x="5185116" y="1423431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50BBA4F7-45A2-D55B-0C65-81C88764C369}"/>
              </a:ext>
            </a:extLst>
          </p:cNvPr>
          <p:cNvGrpSpPr/>
          <p:nvPr/>
        </p:nvGrpSpPr>
        <p:grpSpPr>
          <a:xfrm>
            <a:off x="5855385" y="1840156"/>
            <a:ext cx="385010" cy="421788"/>
            <a:chOff x="6400800" y="348234"/>
            <a:chExt cx="385010" cy="42178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7A38F7D2-004F-E245-2B0E-D80E5F62D6F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BF5EF846-A75B-47AF-582C-BEB2B197FE5C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495C5B3-4F20-F16B-B9D3-CD72083882FF}"/>
              </a:ext>
            </a:extLst>
          </p:cNvPr>
          <p:cNvGrpSpPr/>
          <p:nvPr/>
        </p:nvGrpSpPr>
        <p:grpSpPr>
          <a:xfrm>
            <a:off x="6871151" y="1918715"/>
            <a:ext cx="385010" cy="432195"/>
            <a:chOff x="6400800" y="348234"/>
            <a:chExt cx="385010" cy="43219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15E66D7E-2DC4-0729-FD47-671AB272DB2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14FDFC6F-1FC9-2BA5-DC3C-62BA6014CF0D}"/>
                </a:ext>
              </a:extLst>
            </p:cNvPr>
            <p:cNvSpPr txBox="1"/>
            <p:nvPr/>
          </p:nvSpPr>
          <p:spPr>
            <a:xfrm>
              <a:off x="6400800" y="380319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382C9F95-BAC5-08DE-7353-92574AD94BBD}"/>
              </a:ext>
            </a:extLst>
          </p:cNvPr>
          <p:cNvCxnSpPr>
            <a:cxnSpLocks/>
          </p:cNvCxnSpPr>
          <p:nvPr/>
        </p:nvCxnSpPr>
        <p:spPr>
          <a:xfrm>
            <a:off x="6735160" y="1511039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6184010" y="1574523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713489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AFEF496-C0CC-01FF-A6C0-7BABE21B1D42}"/>
              </a:ext>
            </a:extLst>
          </p:cNvPr>
          <p:cNvGraphicFramePr>
            <a:graphicFrameLocks noGrp="1"/>
          </p:cNvGraphicFramePr>
          <p:nvPr/>
        </p:nvGraphicFramePr>
        <p:xfrm>
          <a:off x="8248781" y="424349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4B181330-5FC0-44F6-E811-80EA2E3F97ED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4758486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744293" y="47699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6A36006-CB36-5493-9EDD-2D259F22358B}"/>
              </a:ext>
            </a:extLst>
          </p:cNvPr>
          <p:cNvGrpSpPr/>
          <p:nvPr/>
        </p:nvGrpSpPr>
        <p:grpSpPr>
          <a:xfrm>
            <a:off x="6384764" y="4294593"/>
            <a:ext cx="385010" cy="437829"/>
            <a:chOff x="6400800" y="332193"/>
            <a:chExt cx="385010" cy="437829"/>
          </a:xfrm>
          <a:noFill/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0B06893-C467-634C-3031-A780D5A8305A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CE556F-C4FC-26C9-8ECE-20E7942694CC}"/>
                </a:ext>
              </a:extLst>
            </p:cNvPr>
            <p:cNvSpPr txBox="1"/>
            <p:nvPr/>
          </p:nvSpPr>
          <p:spPr>
            <a:xfrm>
              <a:off x="6400800" y="33219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US" b="1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B9BE0BF-3E3E-2291-250F-0891AB9B1D17}"/>
              </a:ext>
            </a:extLst>
          </p:cNvPr>
          <p:cNvCxnSpPr>
            <a:cxnSpLocks/>
          </p:cNvCxnSpPr>
          <p:nvPr/>
        </p:nvCxnSpPr>
        <p:spPr>
          <a:xfrm>
            <a:off x="6002894" y="3916136"/>
            <a:ext cx="494165" cy="435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47153" y="4982752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043D6D9-B3E4-3D22-CCE8-15A0992D8F0B}"/>
              </a:ext>
            </a:extLst>
          </p:cNvPr>
          <p:cNvCxnSpPr>
            <a:cxnSpLocks/>
          </p:cNvCxnSpPr>
          <p:nvPr/>
        </p:nvCxnSpPr>
        <p:spPr>
          <a:xfrm>
            <a:off x="5193138" y="4575700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63407" y="4992425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2159589-C257-84AE-6B26-25D494484D9E}"/>
              </a:ext>
            </a:extLst>
          </p:cNvPr>
          <p:cNvGrpSpPr/>
          <p:nvPr/>
        </p:nvGrpSpPr>
        <p:grpSpPr>
          <a:xfrm>
            <a:off x="6879173" y="5070984"/>
            <a:ext cx="385010" cy="421788"/>
            <a:chOff x="6400800" y="348234"/>
            <a:chExt cx="385010" cy="4217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5612F86-DF64-EF9F-311C-213BDAFB49AA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86DB0D6-B911-9BDF-E10C-70231E837C2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B6A1FBF-307B-EA5C-C147-0F84ECE26B4C}"/>
              </a:ext>
            </a:extLst>
          </p:cNvPr>
          <p:cNvCxnSpPr>
            <a:cxnSpLocks/>
          </p:cNvCxnSpPr>
          <p:nvPr/>
        </p:nvCxnSpPr>
        <p:spPr>
          <a:xfrm>
            <a:off x="6743182" y="4663308"/>
            <a:ext cx="287464" cy="40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6192032" y="4726792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4705469" y="5688604"/>
            <a:ext cx="401052" cy="421788"/>
            <a:chOff x="6384758" y="348234"/>
            <a:chExt cx="401052" cy="421788"/>
          </a:xfrm>
          <a:solidFill>
            <a:srgbClr val="FFFF00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384758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FFA6FA06-BF14-8567-3716-AAD3047B0038}"/>
              </a:ext>
            </a:extLst>
          </p:cNvPr>
          <p:cNvGraphicFramePr>
            <a:graphicFrameLocks noGrp="1"/>
          </p:cNvGraphicFramePr>
          <p:nvPr/>
        </p:nvGraphicFramePr>
        <p:xfrm>
          <a:off x="8256803" y="3576618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299248" y="2439989"/>
            <a:ext cx="2425148" cy="2045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32828-FF34-CE58-DF60-001D1BF444F2}"/>
              </a:ext>
            </a:extLst>
          </p:cNvPr>
          <p:cNvSpPr txBox="1"/>
          <p:nvPr/>
        </p:nvSpPr>
        <p:spPr>
          <a:xfrm>
            <a:off x="4462865" y="3009125"/>
            <a:ext cx="308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 Unvisited neighbors for 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60DEF5-7AAF-6558-F69A-82FD8CFB5E72}"/>
              </a:ext>
            </a:extLst>
          </p:cNvPr>
          <p:cNvSpPr txBox="1"/>
          <p:nvPr/>
        </p:nvSpPr>
        <p:spPr>
          <a:xfrm>
            <a:off x="4267222" y="6050481"/>
            <a:ext cx="308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 Unvisited neighbors for 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ED7F55-52A9-3CB1-C027-F202B53AB987}"/>
              </a:ext>
            </a:extLst>
          </p:cNvPr>
          <p:cNvSpPr txBox="1"/>
          <p:nvPr/>
        </p:nvSpPr>
        <p:spPr>
          <a:xfrm>
            <a:off x="8178426" y="2559063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A4057E-D8F0-2F05-55A4-4195A72DB937}"/>
              </a:ext>
            </a:extLst>
          </p:cNvPr>
          <p:cNvSpPr txBox="1"/>
          <p:nvPr/>
        </p:nvSpPr>
        <p:spPr>
          <a:xfrm>
            <a:off x="8143755" y="5681149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 8</a:t>
            </a:r>
          </a:p>
        </p:txBody>
      </p:sp>
    </p:spTree>
    <p:extLst>
      <p:ext uri="{BB962C8B-B14F-4D97-AF65-F5344CB8AC3E}">
        <p14:creationId xmlns:p14="http://schemas.microsoft.com/office/powerpoint/2010/main" xmlns="" val="37016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90FFA-B9FF-9C88-0F8C-66DB805C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591493"/>
            <a:ext cx="3839817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BFS –algorithm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C57312-FB5C-0094-9E38-4126B042C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65" t="23949" r="35217" b="10706"/>
          <a:stretch/>
        </p:blipFill>
        <p:spPr>
          <a:xfrm>
            <a:off x="5433392" y="259110"/>
            <a:ext cx="4823791" cy="63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74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7869E6-1724-F59F-2D85-EC68C20D1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2" t="19578" r="45192" b="64930"/>
          <a:stretch/>
        </p:blipFill>
        <p:spPr>
          <a:xfrm>
            <a:off x="590842" y="406203"/>
            <a:ext cx="4812692" cy="1985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6FBD16-77A6-5B2F-E84E-A6F0D58E9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93" t="19226" r="16168" b="64930"/>
          <a:stretch/>
        </p:blipFill>
        <p:spPr>
          <a:xfrm>
            <a:off x="759654" y="2610367"/>
            <a:ext cx="4643880" cy="1787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F40F3C-FABA-A29D-92EF-D0F2A04E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9" t="34249" r="41731" b="50000"/>
          <a:stretch/>
        </p:blipFill>
        <p:spPr>
          <a:xfrm>
            <a:off x="703381" y="4614202"/>
            <a:ext cx="5060729" cy="1849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93A1C8-AF5A-B9FD-E1A2-50C09432E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66" t="34249" r="14154" b="50000"/>
          <a:stretch/>
        </p:blipFill>
        <p:spPr>
          <a:xfrm>
            <a:off x="6588890" y="409711"/>
            <a:ext cx="5439413" cy="193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DBED40-21B4-E993-12C7-E4E5F5057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7" t="48409" r="41500" b="35583"/>
          <a:stretch/>
        </p:blipFill>
        <p:spPr>
          <a:xfrm>
            <a:off x="6673296" y="2514600"/>
            <a:ext cx="4946618" cy="1802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A9083BE-65DF-E94A-9768-737D8800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39" t="50000" r="14961" b="35788"/>
          <a:stretch/>
        </p:blipFill>
        <p:spPr>
          <a:xfrm>
            <a:off x="6512299" y="4484077"/>
            <a:ext cx="5555406" cy="18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0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AED79-357F-9104-EE5E-A3FC4646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4089D-9123-F2D8-8F06-BF0BDFD3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772"/>
            <a:ext cx="10515600" cy="4719224"/>
          </a:xfrm>
        </p:spPr>
        <p:txBody>
          <a:bodyPr/>
          <a:lstStyle/>
          <a:p>
            <a:r>
              <a:rPr lang="en-US" dirty="0"/>
              <a:t>Graph terminology</a:t>
            </a:r>
          </a:p>
          <a:p>
            <a:r>
              <a:rPr lang="en-US" dirty="0"/>
              <a:t>Graph Representation</a:t>
            </a:r>
          </a:p>
          <a:p>
            <a:r>
              <a:rPr lang="en-US" dirty="0"/>
              <a:t>Graph Traversals</a:t>
            </a:r>
          </a:p>
          <a:p>
            <a:pPr lvl="1"/>
            <a:r>
              <a:rPr lang="en-US" dirty="0"/>
              <a:t>BFS( Breadth First Search)</a:t>
            </a:r>
          </a:p>
          <a:p>
            <a:pPr lvl="1"/>
            <a:r>
              <a:rPr lang="en-US" dirty="0"/>
              <a:t>DFS (Depth First Search)</a:t>
            </a:r>
          </a:p>
          <a:p>
            <a:r>
              <a:rPr lang="en-US" dirty="0"/>
              <a:t>Minimum Spanning tree</a:t>
            </a:r>
          </a:p>
          <a:p>
            <a:pPr lvl="1"/>
            <a:r>
              <a:rPr lang="en-US" dirty="0"/>
              <a:t>Prim’s Algorithm</a:t>
            </a:r>
          </a:p>
          <a:p>
            <a:pPr lvl="1"/>
            <a:r>
              <a:rPr lang="en-US" dirty="0"/>
              <a:t>Kruskal’s Algorithm</a:t>
            </a:r>
          </a:p>
        </p:txBody>
      </p:sp>
    </p:spTree>
    <p:extLst>
      <p:ext uri="{BB962C8B-B14F-4D97-AF65-F5344CB8AC3E}">
        <p14:creationId xmlns:p14="http://schemas.microsoft.com/office/powerpoint/2010/main" xmlns="" val="287152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20033F-C647-3CFA-2968-EC58A2F4E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97" t="65033" r="18308" b="21217"/>
          <a:stretch/>
        </p:blipFill>
        <p:spPr>
          <a:xfrm>
            <a:off x="656808" y="2462235"/>
            <a:ext cx="5325857" cy="1999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15D669-34D2-13A2-6453-58B4BB57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0" t="78578" r="45538" b="5825"/>
          <a:stretch/>
        </p:blipFill>
        <p:spPr>
          <a:xfrm>
            <a:off x="666264" y="4516233"/>
            <a:ext cx="5200928" cy="2284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9A76C7-F926-E57A-81CB-AB0EC57AF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1" t="63381" r="42193" b="20396"/>
          <a:stretch/>
        </p:blipFill>
        <p:spPr>
          <a:xfrm>
            <a:off x="656808" y="136478"/>
            <a:ext cx="5542925" cy="20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62893-E16A-22F6-E946-966AA966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029"/>
          </a:xfrm>
        </p:spPr>
        <p:txBody>
          <a:bodyPr/>
          <a:lstStyle/>
          <a:p>
            <a:r>
              <a:rPr lang="en-US" dirty="0"/>
              <a:t>Depth-First Search(DFS)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48FC12-58A5-A41E-F31D-C45F78D781D7}"/>
              </a:ext>
            </a:extLst>
          </p:cNvPr>
          <p:cNvSpPr txBox="1"/>
          <p:nvPr/>
        </p:nvSpPr>
        <p:spPr>
          <a:xfrm>
            <a:off x="838200" y="1341138"/>
            <a:ext cx="10515600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Depth-first search explores edges out of the most recently discovered vertex 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that still has unexplored edges leaving it. Once all of v’s edges have been explored, the search “backtracks” to explore edges leaving the vertex from which 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was discovered. This process continues until we have discovered all the vertices that are reachable from the original source vertex. If any undiscovered vertices remain, then depth-first search selects one of them as a new source, and it repeats the search from that source. The algorithm repeats this entire process until it has discovered every vertex.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7268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B49764-EE0D-C2AF-C05C-C646D69F5FFA}"/>
              </a:ext>
            </a:extLst>
          </p:cNvPr>
          <p:cNvSpPr txBox="1"/>
          <p:nvPr/>
        </p:nvSpPr>
        <p:spPr>
          <a:xfrm>
            <a:off x="1046922" y="271865"/>
            <a:ext cx="105222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DFS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G,sr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 depth first search of G is carried out beginning at vertex sr. For any node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// visited[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]=1 if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already been visited. The Graph G and array visited[] are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global; visited[] is initialized to zero.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{// initialization of visited of all vertices to 0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     for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 to n(vertices) do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	        visited[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         visited[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//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vertex </a:t>
            </a:r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visited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      push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add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stack S (which is empty initially)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 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is not empty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{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                    u = peek(S);     // vertex u will be top of the stack</a:t>
            </a:r>
          </a:p>
          <a:p>
            <a:pPr marL="457200" indent="-457200">
              <a:buAutoNum type="arabicPeriod" startAt="7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if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is an adjacent to 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visited[w]==0 do </a:t>
            </a:r>
          </a:p>
          <a:p>
            <a:pPr marL="457200" indent="-457200">
              <a:buAutoNum type="arabicPeriod" startAt="7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{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                              Push w on to the stack.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          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visited[w]=1;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                   }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(all the adjacent vertices of u are</a:t>
            </a:r>
            <a:r>
              <a:rPr lang="en-US" sz="2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visited) then</a:t>
            </a:r>
          </a:p>
          <a:p>
            <a:r>
              <a:rPr lang="en-US" sz="20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                                    pop(S)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}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}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72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/>
        </p:nvGraphicFramePr>
        <p:xfrm>
          <a:off x="135209" y="165900"/>
          <a:ext cx="11816157" cy="669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478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05905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417051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88723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193971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343"/>
                  </a:ext>
                </a:extLst>
              </a:tr>
              <a:tr h="116392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4038643"/>
                  </a:ext>
                </a:extLst>
              </a:tr>
              <a:tr h="2173526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6870825"/>
                  </a:ext>
                </a:extLst>
              </a:tr>
              <a:tr h="2317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318197"/>
                  </a:ext>
                </a:extLst>
              </a:tr>
              <a:tr h="22307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4B83BB-B601-5D6D-2F1B-DBCEA093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52053" y="2419999"/>
            <a:ext cx="2425148" cy="204507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1363709-E3DF-8533-43E3-DFE11A163FD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408308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7D81B96-A216-3749-7438-D939152F9D3A}"/>
              </a:ext>
            </a:extLst>
          </p:cNvPr>
          <p:cNvGrpSpPr/>
          <p:nvPr/>
        </p:nvGrpSpPr>
        <p:grpSpPr>
          <a:xfrm>
            <a:off x="5646826" y="268024"/>
            <a:ext cx="385010" cy="421788"/>
            <a:chOff x="6400800" y="348234"/>
            <a:chExt cx="385010" cy="4217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19CB620-B70F-9644-143F-34973C99692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884FA44-C344-EB12-9825-3386A902E6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915FEC-A902-7908-E5E5-F171427D949B}"/>
              </a:ext>
            </a:extLst>
          </p:cNvPr>
          <p:cNvSpPr txBox="1"/>
          <p:nvPr/>
        </p:nvSpPr>
        <p:spPr>
          <a:xfrm>
            <a:off x="8404816" y="1658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610D58-0514-BAB4-6D21-551040CC9EEA}"/>
              </a:ext>
            </a:extLst>
          </p:cNvPr>
          <p:cNvSpPr txBox="1"/>
          <p:nvPr/>
        </p:nvSpPr>
        <p:spPr>
          <a:xfrm>
            <a:off x="8402018" y="1338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5D5C53-A7E5-ECB8-740A-0F652F8FC7FF}"/>
              </a:ext>
            </a:extLst>
          </p:cNvPr>
          <p:cNvCxnSpPr>
            <a:cxnSpLocks/>
          </p:cNvCxnSpPr>
          <p:nvPr/>
        </p:nvCxnSpPr>
        <p:spPr>
          <a:xfrm flipH="1">
            <a:off x="8328989" y="487106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2988375-61CA-F548-7F1D-8643E37479E9}"/>
              </a:ext>
            </a:extLst>
          </p:cNvPr>
          <p:cNvGrpSpPr/>
          <p:nvPr/>
        </p:nvGrpSpPr>
        <p:grpSpPr>
          <a:xfrm>
            <a:off x="5654845" y="2457770"/>
            <a:ext cx="385010" cy="421788"/>
            <a:chOff x="6400800" y="348234"/>
            <a:chExt cx="385010" cy="421788"/>
          </a:xfrm>
          <a:noFill/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F377A4C-9D17-7B2C-7C53-0A3335DDD43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5A5E0D6-A503-3CE4-173C-389B6FFAF49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E0660F5-7A73-43E8-E6C8-C1035DC2A3D3}"/>
              </a:ext>
            </a:extLst>
          </p:cNvPr>
          <p:cNvGrpSpPr/>
          <p:nvPr/>
        </p:nvGrpSpPr>
        <p:grpSpPr>
          <a:xfrm>
            <a:off x="5133481" y="3059346"/>
            <a:ext cx="385010" cy="421788"/>
            <a:chOff x="6400800" y="348234"/>
            <a:chExt cx="385010" cy="4217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5EA545D-0E85-0625-526B-7E6D796F7CF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CB881BE-C6FE-6E25-A05F-C4CA2B8F985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0F65F1B-AC33-3A4D-1E90-127ABE32D19B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5462108" y="2825797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70060D10-BD00-4E29-C698-1F87C84DF49A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2501803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3BAE7D9-0A47-50DD-553D-A6105271C864}"/>
              </a:ext>
            </a:extLst>
          </p:cNvPr>
          <p:cNvSpPr txBox="1"/>
          <p:nvPr/>
        </p:nvSpPr>
        <p:spPr>
          <a:xfrm>
            <a:off x="8835154" y="223533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E6168B7-3081-2AD4-C616-13E47DE12D9A}"/>
              </a:ext>
            </a:extLst>
          </p:cNvPr>
          <p:cNvCxnSpPr>
            <a:cxnSpLocks/>
          </p:cNvCxnSpPr>
          <p:nvPr/>
        </p:nvCxnSpPr>
        <p:spPr>
          <a:xfrm flipH="1">
            <a:off x="8762125" y="2588623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69ED5278-48DB-CD2B-370F-C9A75818D198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3457686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8AE8ACF-16B8-75F4-CB59-551351F84DD1}"/>
              </a:ext>
            </a:extLst>
          </p:cNvPr>
          <p:cNvSpPr txBox="1"/>
          <p:nvPr/>
        </p:nvSpPr>
        <p:spPr>
          <a:xfrm>
            <a:off x="8428880" y="35492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355B3C-CADE-9B5C-C96D-BCF0BF434857}"/>
              </a:ext>
            </a:extLst>
          </p:cNvPr>
          <p:cNvSpPr txBox="1"/>
          <p:nvPr/>
        </p:nvSpPr>
        <p:spPr>
          <a:xfrm>
            <a:off x="8902120" y="352034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1CD53A4-0F32-585A-5395-B415442FCD4B}"/>
              </a:ext>
            </a:extLst>
          </p:cNvPr>
          <p:cNvGrpSpPr/>
          <p:nvPr/>
        </p:nvGrpSpPr>
        <p:grpSpPr>
          <a:xfrm>
            <a:off x="5646828" y="4567306"/>
            <a:ext cx="385010" cy="421788"/>
            <a:chOff x="6400800" y="348234"/>
            <a:chExt cx="385010" cy="42178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8D913527-2757-5960-1A73-B163A4BBBC3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EE25DA9-E02E-BAFF-9D38-E877FB4B3A1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63D14D1-508A-65F8-649A-78BB832C1676}"/>
              </a:ext>
            </a:extLst>
          </p:cNvPr>
          <p:cNvGrpSpPr/>
          <p:nvPr/>
        </p:nvGrpSpPr>
        <p:grpSpPr>
          <a:xfrm>
            <a:off x="5125464" y="5168882"/>
            <a:ext cx="385010" cy="421788"/>
            <a:chOff x="6400800" y="348234"/>
            <a:chExt cx="385010" cy="421788"/>
          </a:xfrm>
          <a:noFill/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CB6E086-ED95-B206-065F-99D7F4CCC1A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5A8C723-A38F-EA23-C4CD-B5A8BF22B55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F0BCBC2-94DE-90FA-BCFB-32C68128EB8C}"/>
              </a:ext>
            </a:extLst>
          </p:cNvPr>
          <p:cNvCxnSpPr>
            <a:cxnSpLocks/>
            <a:endCxn id="58" idx="7"/>
          </p:cNvCxnSpPr>
          <p:nvPr/>
        </p:nvCxnSpPr>
        <p:spPr>
          <a:xfrm flipH="1">
            <a:off x="5454091" y="4935333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3456152-6297-2D22-4282-E9349A7F488C}"/>
              </a:ext>
            </a:extLst>
          </p:cNvPr>
          <p:cNvGrpSpPr/>
          <p:nvPr/>
        </p:nvGrpSpPr>
        <p:grpSpPr>
          <a:xfrm>
            <a:off x="4563993" y="5794528"/>
            <a:ext cx="385010" cy="421788"/>
            <a:chOff x="6400800" y="348234"/>
            <a:chExt cx="385010" cy="42178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24BA558E-8776-A5BE-27A5-A4CDD7206D9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5A85034-66C9-1226-2100-61FE1AC4369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FE61BE9-214E-B72E-D50D-0AFAD26D4BBD}"/>
              </a:ext>
            </a:extLst>
          </p:cNvPr>
          <p:cNvCxnSpPr>
            <a:cxnSpLocks/>
          </p:cNvCxnSpPr>
          <p:nvPr/>
        </p:nvCxnSpPr>
        <p:spPr>
          <a:xfrm flipH="1">
            <a:off x="4892618" y="552889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678821B8-0D6A-DD2C-5FBE-E92F01B99221}"/>
              </a:ext>
            </a:extLst>
          </p:cNvPr>
          <p:cNvGraphicFramePr>
            <a:graphicFrameLocks noGrp="1"/>
          </p:cNvGraphicFramePr>
          <p:nvPr/>
        </p:nvGraphicFramePr>
        <p:xfrm>
          <a:off x="8328991" y="4803844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EA01CF6-17FC-4893-B2CA-6D008EBCCB64}"/>
              </a:ext>
            </a:extLst>
          </p:cNvPr>
          <p:cNvSpPr txBox="1"/>
          <p:nvPr/>
        </p:nvSpPr>
        <p:spPr>
          <a:xfrm>
            <a:off x="9709445" y="44892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0DF8EE40-DC06-5B1B-898D-FDE3B2E8B8F0}"/>
              </a:ext>
            </a:extLst>
          </p:cNvPr>
          <p:cNvGraphicFramePr>
            <a:graphicFrameLocks noGrp="1"/>
          </p:cNvGraphicFramePr>
          <p:nvPr/>
        </p:nvGraphicFramePr>
        <p:xfrm>
          <a:off x="8377117" y="5905499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6CB5602-DD36-95C5-C4E4-CB3142BA4042}"/>
              </a:ext>
            </a:extLst>
          </p:cNvPr>
          <p:cNvSpPr txBox="1"/>
          <p:nvPr/>
        </p:nvSpPr>
        <p:spPr>
          <a:xfrm>
            <a:off x="8452944" y="595734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FB6F82-0783-2E2B-67CB-2AEAC51E79B9}"/>
              </a:ext>
            </a:extLst>
          </p:cNvPr>
          <p:cNvSpPr txBox="1"/>
          <p:nvPr/>
        </p:nvSpPr>
        <p:spPr>
          <a:xfrm>
            <a:off x="8926184" y="59653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13ABC9D-3890-9CDD-0BE2-CE7F61BC2C6B}"/>
              </a:ext>
            </a:extLst>
          </p:cNvPr>
          <p:cNvCxnSpPr>
            <a:cxnSpLocks/>
          </p:cNvCxnSpPr>
          <p:nvPr/>
        </p:nvCxnSpPr>
        <p:spPr>
          <a:xfrm flipH="1">
            <a:off x="9708612" y="4850560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09923B6-447B-7EE5-BB55-439CC59D3D2E}"/>
              </a:ext>
            </a:extLst>
          </p:cNvPr>
          <p:cNvSpPr txBox="1"/>
          <p:nvPr/>
        </p:nvSpPr>
        <p:spPr>
          <a:xfrm>
            <a:off x="9431508" y="597339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76B934A-CCC7-D975-E6A6-06838B885E13}"/>
              </a:ext>
            </a:extLst>
          </p:cNvPr>
          <p:cNvSpPr txBox="1"/>
          <p:nvPr/>
        </p:nvSpPr>
        <p:spPr>
          <a:xfrm>
            <a:off x="7760335" y="350125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D6DA5BD-C7C0-5A32-D96D-AF59051BFD6B}"/>
              </a:ext>
            </a:extLst>
          </p:cNvPr>
          <p:cNvSpPr txBox="1"/>
          <p:nvPr/>
        </p:nvSpPr>
        <p:spPr>
          <a:xfrm>
            <a:off x="7840545" y="58768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CA855C0-75C9-A4A8-BF03-F0BA1043252E}"/>
              </a:ext>
            </a:extLst>
          </p:cNvPr>
          <p:cNvSpPr txBox="1"/>
          <p:nvPr/>
        </p:nvSpPr>
        <p:spPr>
          <a:xfrm>
            <a:off x="4164033" y="3679370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1 is 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03862-FAD4-09FF-B436-41A68797E262}"/>
              </a:ext>
            </a:extLst>
          </p:cNvPr>
          <p:cNvSpPr txBox="1"/>
          <p:nvPr/>
        </p:nvSpPr>
        <p:spPr>
          <a:xfrm>
            <a:off x="4661103" y="726691"/>
            <a:ext cx="273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the visited of all vertices to false(or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push source vertex 1 to stack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visited [1] as true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5FC871-CA5D-7382-AE4A-906F953CF6CC}"/>
              </a:ext>
            </a:extLst>
          </p:cNvPr>
          <p:cNvSpPr txBox="1"/>
          <p:nvPr/>
        </p:nvSpPr>
        <p:spPr>
          <a:xfrm>
            <a:off x="8314801" y="3990588"/>
            <a:ext cx="98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A60476-3F0D-E793-E522-F0DED131B822}"/>
              </a:ext>
            </a:extLst>
          </p:cNvPr>
          <p:cNvSpPr txBox="1"/>
          <p:nvPr/>
        </p:nvSpPr>
        <p:spPr>
          <a:xfrm>
            <a:off x="8247823" y="6461105"/>
            <a:ext cx="38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66E7B6-A51A-38AB-36D8-99C2959FEB15}"/>
              </a:ext>
            </a:extLst>
          </p:cNvPr>
          <p:cNvSpPr txBox="1"/>
          <p:nvPr/>
        </p:nvSpPr>
        <p:spPr>
          <a:xfrm>
            <a:off x="4236921" y="6164154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2 is 4</a:t>
            </a:r>
          </a:p>
        </p:txBody>
      </p:sp>
    </p:spTree>
    <p:extLst>
      <p:ext uri="{BB962C8B-B14F-4D97-AF65-F5344CB8AC3E}">
        <p14:creationId xmlns:p14="http://schemas.microsoft.com/office/powerpoint/2010/main" xmlns="" val="10583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47" grpId="0"/>
      <p:bldP spid="52" grpId="0" animBg="1"/>
      <p:bldP spid="53" grpId="0" animBg="1"/>
      <p:bldP spid="79" grpId="0"/>
      <p:bldP spid="81" grpId="0" animBg="1"/>
      <p:bldP spid="82" grpId="0" animBg="1"/>
      <p:bldP spid="86" grpId="0" animBg="1"/>
      <p:bldP spid="88" grpId="0"/>
      <p:bldP spid="89" grpId="0"/>
      <p:bldP spid="91" grpId="0"/>
      <p:bldP spid="2" grpId="0"/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/>
        </p:nvGraphicFramePr>
        <p:xfrm>
          <a:off x="388339" y="123934"/>
          <a:ext cx="11704924" cy="657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34813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343"/>
                  </a:ext>
                </a:extLst>
              </a:tr>
              <a:tr h="322805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4208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4B83BB-B601-5D6D-2F1B-DBCEA093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528495" y="1935582"/>
            <a:ext cx="2425148" cy="284089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5FB1F03-504C-D147-2A4D-F2F7430E14F8}"/>
              </a:ext>
            </a:extLst>
          </p:cNvPr>
          <p:cNvGraphicFramePr>
            <a:graphicFrameLocks noGrp="1"/>
          </p:cNvGraphicFramePr>
          <p:nvPr/>
        </p:nvGraphicFramePr>
        <p:xfrm>
          <a:off x="8296905" y="160621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915FEC-A902-7908-E5E5-F171427D949B}"/>
              </a:ext>
            </a:extLst>
          </p:cNvPr>
          <p:cNvSpPr txBox="1"/>
          <p:nvPr/>
        </p:nvSpPr>
        <p:spPr>
          <a:xfrm>
            <a:off x="8404816" y="1658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70060D10-BD00-4E29-C698-1F87C84DF49A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3817247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69ED5278-48DB-CD2B-370F-C9A75818D198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4934944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355B3C-CADE-9B5C-C96D-BCF0BF434857}"/>
              </a:ext>
            </a:extLst>
          </p:cNvPr>
          <p:cNvSpPr txBox="1"/>
          <p:nvPr/>
        </p:nvSpPr>
        <p:spPr>
          <a:xfrm>
            <a:off x="8436902" y="501085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678821B8-0D6A-DD2C-5FBE-E92F01B99221}"/>
              </a:ext>
            </a:extLst>
          </p:cNvPr>
          <p:cNvGraphicFramePr>
            <a:graphicFrameLocks noGrp="1"/>
          </p:cNvGraphicFramePr>
          <p:nvPr/>
        </p:nvGraphicFramePr>
        <p:xfrm>
          <a:off x="8296907" y="472473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22B5C90-8D10-3C78-1703-ABB230BC55B7}"/>
              </a:ext>
            </a:extLst>
          </p:cNvPr>
          <p:cNvSpPr txBox="1"/>
          <p:nvPr/>
        </p:nvSpPr>
        <p:spPr>
          <a:xfrm>
            <a:off x="11446520" y="15264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BE34816-D6D8-4012-54C6-0B213DF2018E}"/>
              </a:ext>
            </a:extLst>
          </p:cNvPr>
          <p:cNvCxnSpPr>
            <a:cxnSpLocks/>
          </p:cNvCxnSpPr>
          <p:nvPr/>
        </p:nvCxnSpPr>
        <p:spPr>
          <a:xfrm flipH="1">
            <a:off x="11431735" y="487455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76B934A-CCC7-D975-E6A6-06838B885E13}"/>
              </a:ext>
            </a:extLst>
          </p:cNvPr>
          <p:cNvSpPr txBox="1"/>
          <p:nvPr/>
        </p:nvSpPr>
        <p:spPr>
          <a:xfrm>
            <a:off x="7760335" y="48341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A99BFF-3AA6-E1B8-C023-2DB6F018D965}"/>
              </a:ext>
            </a:extLst>
          </p:cNvPr>
          <p:cNvGrpSpPr/>
          <p:nvPr/>
        </p:nvGrpSpPr>
        <p:grpSpPr>
          <a:xfrm>
            <a:off x="5847354" y="243961"/>
            <a:ext cx="385010" cy="421788"/>
            <a:chOff x="6400800" y="348234"/>
            <a:chExt cx="385010" cy="42178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922451DD-9EDF-3427-B051-8B4B79E52A8F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5F8F633-83D7-5B2E-1018-9315F4F170EB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42C462F-18FF-DCD4-644B-F7F6DED92470}"/>
              </a:ext>
            </a:extLst>
          </p:cNvPr>
          <p:cNvGrpSpPr/>
          <p:nvPr/>
        </p:nvGrpSpPr>
        <p:grpSpPr>
          <a:xfrm>
            <a:off x="5133486" y="941789"/>
            <a:ext cx="385010" cy="421788"/>
            <a:chOff x="6400800" y="348234"/>
            <a:chExt cx="385010" cy="421788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1ACC7FC-5E30-BE69-B4CC-7978F830B46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DCD33C0-6CF1-9802-E866-0AACCCC5F0A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2F158E0-BE09-74C6-85A2-720AD496F652}"/>
              </a:ext>
            </a:extLst>
          </p:cNvPr>
          <p:cNvCxnSpPr>
            <a:cxnSpLocks/>
          </p:cNvCxnSpPr>
          <p:nvPr/>
        </p:nvCxnSpPr>
        <p:spPr>
          <a:xfrm flipH="1">
            <a:off x="5462108" y="627504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6E14BD4-879A-86C9-0A1A-7996548135B1}"/>
              </a:ext>
            </a:extLst>
          </p:cNvPr>
          <p:cNvGrpSpPr/>
          <p:nvPr/>
        </p:nvGrpSpPr>
        <p:grpSpPr>
          <a:xfrm>
            <a:off x="4572015" y="1567435"/>
            <a:ext cx="385010" cy="421788"/>
            <a:chOff x="6400800" y="348234"/>
            <a:chExt cx="385010" cy="42178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6FA28BA-5D7A-28A8-3698-EFAD4A1A2FFD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E443FFF-0304-5C6B-66CF-DC59BFEAB658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45B3714-866E-8793-6C92-117DD91DA9DB}"/>
              </a:ext>
            </a:extLst>
          </p:cNvPr>
          <p:cNvGrpSpPr/>
          <p:nvPr/>
        </p:nvGrpSpPr>
        <p:grpSpPr>
          <a:xfrm>
            <a:off x="5068154" y="2343477"/>
            <a:ext cx="385010" cy="421788"/>
            <a:chOff x="6400800" y="348234"/>
            <a:chExt cx="385010" cy="42178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92EFA4B-57E6-88B0-E531-96A6665C3EE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3294270-9D3C-24AC-C037-507B78315962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6145B6FE-893D-CA55-6E18-DE3B59BEF363}"/>
              </a:ext>
            </a:extLst>
          </p:cNvPr>
          <p:cNvCxnSpPr>
            <a:cxnSpLocks/>
          </p:cNvCxnSpPr>
          <p:nvPr/>
        </p:nvCxnSpPr>
        <p:spPr>
          <a:xfrm>
            <a:off x="4914139" y="1936425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C11A599-57B8-5933-7B84-460ED0A48EA7}"/>
              </a:ext>
            </a:extLst>
          </p:cNvPr>
          <p:cNvCxnSpPr>
            <a:cxnSpLocks/>
          </p:cNvCxnSpPr>
          <p:nvPr/>
        </p:nvCxnSpPr>
        <p:spPr>
          <a:xfrm flipH="1">
            <a:off x="4900640" y="1301802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49704BD-A213-93A7-0092-5430F80465BB}"/>
              </a:ext>
            </a:extLst>
          </p:cNvPr>
          <p:cNvSpPr txBox="1"/>
          <p:nvPr/>
        </p:nvSpPr>
        <p:spPr>
          <a:xfrm>
            <a:off x="8878056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E356211-5FD8-1D58-F366-C609D2912B05}"/>
              </a:ext>
            </a:extLst>
          </p:cNvPr>
          <p:cNvSpPr txBox="1"/>
          <p:nvPr/>
        </p:nvSpPr>
        <p:spPr>
          <a:xfrm>
            <a:off x="9311193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C436A1F-C904-9BFE-7DD1-E2E509DB5189}"/>
              </a:ext>
            </a:extLst>
          </p:cNvPr>
          <p:cNvSpPr txBox="1"/>
          <p:nvPr/>
        </p:nvSpPr>
        <p:spPr>
          <a:xfrm>
            <a:off x="9808500" y="166608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823292" y="3524566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5109424" y="4222394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438046" y="3908109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531911" y="4848040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560929" y="5040985"/>
            <a:ext cx="385010" cy="421788"/>
            <a:chOff x="6400800" y="348234"/>
            <a:chExt cx="385010" cy="4217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876578" y="4582407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75551" y="5404130"/>
            <a:ext cx="337022" cy="343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56DCDE6-E5F1-264B-BF52-87DF760BF095}"/>
              </a:ext>
            </a:extLst>
          </p:cNvPr>
          <p:cNvSpPr txBox="1"/>
          <p:nvPr/>
        </p:nvSpPr>
        <p:spPr>
          <a:xfrm>
            <a:off x="8910142" y="50028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134399F-E026-D339-7B42-A29EEFCFBF93}"/>
              </a:ext>
            </a:extLst>
          </p:cNvPr>
          <p:cNvSpPr txBox="1"/>
          <p:nvPr/>
        </p:nvSpPr>
        <p:spPr>
          <a:xfrm>
            <a:off x="9399430" y="501085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22035" y="5680577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768020" y="5273525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2815731-7E61-8B9F-6933-F947D207330D}"/>
              </a:ext>
            </a:extLst>
          </p:cNvPr>
          <p:cNvSpPr txBox="1"/>
          <p:nvPr/>
        </p:nvSpPr>
        <p:spPr>
          <a:xfrm>
            <a:off x="9888712" y="500283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A0101621-7EBF-CB29-4540-EB523F4AFD87}"/>
              </a:ext>
            </a:extLst>
          </p:cNvPr>
          <p:cNvSpPr txBox="1"/>
          <p:nvPr/>
        </p:nvSpPr>
        <p:spPr>
          <a:xfrm>
            <a:off x="10151639" y="343534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0C12FCCB-0B3E-6D30-394A-854710244569}"/>
              </a:ext>
            </a:extLst>
          </p:cNvPr>
          <p:cNvCxnSpPr>
            <a:cxnSpLocks/>
          </p:cNvCxnSpPr>
          <p:nvPr/>
        </p:nvCxnSpPr>
        <p:spPr>
          <a:xfrm flipH="1">
            <a:off x="10093277" y="3877840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8F6FDC-4D0E-E350-B0B7-44B7376D3911}"/>
              </a:ext>
            </a:extLst>
          </p:cNvPr>
          <p:cNvSpPr txBox="1"/>
          <p:nvPr/>
        </p:nvSpPr>
        <p:spPr>
          <a:xfrm>
            <a:off x="8178426" y="2559063"/>
            <a:ext cx="143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F4A9A7-59FF-E9EC-ABD7-AA1DF82E2FA1}"/>
              </a:ext>
            </a:extLst>
          </p:cNvPr>
          <p:cNvSpPr txBox="1"/>
          <p:nvPr/>
        </p:nvSpPr>
        <p:spPr>
          <a:xfrm>
            <a:off x="8205702" y="5982512"/>
            <a:ext cx="21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1F417A-CDE9-9848-188E-CF69DDAC5C35}"/>
              </a:ext>
            </a:extLst>
          </p:cNvPr>
          <p:cNvSpPr txBox="1"/>
          <p:nvPr/>
        </p:nvSpPr>
        <p:spPr>
          <a:xfrm>
            <a:off x="10385666" y="502271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7DF850-4084-3F2E-4847-E7765917EA3C}"/>
              </a:ext>
            </a:extLst>
          </p:cNvPr>
          <p:cNvSpPr txBox="1"/>
          <p:nvPr/>
        </p:nvSpPr>
        <p:spPr>
          <a:xfrm>
            <a:off x="4424622" y="2805760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4 is 8.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36541A-B827-5B56-6FED-5FA459E915D5}"/>
              </a:ext>
            </a:extLst>
          </p:cNvPr>
          <p:cNvSpPr txBox="1"/>
          <p:nvPr/>
        </p:nvSpPr>
        <p:spPr>
          <a:xfrm>
            <a:off x="4400560" y="6060918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8 is 5.</a:t>
            </a:r>
          </a:p>
        </p:txBody>
      </p:sp>
    </p:spTree>
    <p:extLst>
      <p:ext uri="{BB962C8B-B14F-4D97-AF65-F5344CB8AC3E}">
        <p14:creationId xmlns:p14="http://schemas.microsoft.com/office/powerpoint/2010/main" xmlns="" val="13429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3" grpId="0" animBg="1"/>
      <p:bldP spid="83" grpId="0"/>
      <p:bldP spid="87" grpId="0"/>
      <p:bldP spid="88" grpId="0"/>
      <p:bldP spid="105" grpId="0" animBg="1"/>
      <p:bldP spid="106" grpId="0" animBg="1"/>
      <p:bldP spid="107" grpId="0" animBg="1"/>
      <p:bldP spid="135" grpId="0" animBg="1"/>
      <p:bldP spid="136" grpId="0" animBg="1"/>
      <p:bldP spid="141" grpId="0" animBg="1"/>
      <p:bldP spid="142" grpId="0"/>
      <p:bldP spid="7" grpId="0"/>
      <p:bldP spid="8" grpId="0"/>
      <p:bldP spid="14" grpId="0" animBg="1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/>
        </p:nvGraphicFramePr>
        <p:xfrm>
          <a:off x="288516" y="298849"/>
          <a:ext cx="11704924" cy="625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29933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9131" y="1830483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072666" y="2209292"/>
            <a:ext cx="375209" cy="374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713489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287464" cy="41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744293" y="47699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188129" y="4823728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23651" y="5098441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5418341" y="5487137"/>
            <a:ext cx="471570" cy="276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5039564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449782" cy="48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299248" y="2439989"/>
            <a:ext cx="2425148" cy="2045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6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CB420-580C-55E6-9843-CEB516EEA1A4}"/>
              </a:ext>
            </a:extLst>
          </p:cNvPr>
          <p:cNvSpPr txBox="1"/>
          <p:nvPr/>
        </p:nvSpPr>
        <p:spPr>
          <a:xfrm>
            <a:off x="8910142" y="182231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127DA-97EA-3F86-FB1B-6A197B3300B7}"/>
              </a:ext>
            </a:extLst>
          </p:cNvPr>
          <p:cNvSpPr txBox="1"/>
          <p:nvPr/>
        </p:nvSpPr>
        <p:spPr>
          <a:xfrm>
            <a:off x="9399430" y="183033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A8DEDA-7993-6D2F-6A42-7A2530E018FD}"/>
              </a:ext>
            </a:extLst>
          </p:cNvPr>
          <p:cNvSpPr txBox="1"/>
          <p:nvPr/>
        </p:nvSpPr>
        <p:spPr>
          <a:xfrm>
            <a:off x="9888712" y="1822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15E6B6-2854-75B9-30EC-731E120488E5}"/>
              </a:ext>
            </a:extLst>
          </p:cNvPr>
          <p:cNvSpPr txBox="1"/>
          <p:nvPr/>
        </p:nvSpPr>
        <p:spPr>
          <a:xfrm>
            <a:off x="10385666" y="18289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F10362-4468-4D4C-31F0-EF990CF1E521}"/>
              </a:ext>
            </a:extLst>
          </p:cNvPr>
          <p:cNvCxnSpPr>
            <a:cxnSpLocks/>
          </p:cNvCxnSpPr>
          <p:nvPr/>
        </p:nvCxnSpPr>
        <p:spPr>
          <a:xfrm flipH="1">
            <a:off x="5220505" y="5223196"/>
            <a:ext cx="130245" cy="500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21D8FA7-F114-8DDE-A716-9F130682430B}"/>
              </a:ext>
            </a:extLst>
          </p:cNvPr>
          <p:cNvGraphicFramePr>
            <a:graphicFrameLocks noGrp="1"/>
          </p:cNvGraphicFramePr>
          <p:nvPr/>
        </p:nvGraphicFramePr>
        <p:xfrm>
          <a:off x="8253665" y="486205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2B45A0-09BB-F426-3AE7-462A04D7D022}"/>
              </a:ext>
            </a:extLst>
          </p:cNvPr>
          <p:cNvSpPr txBox="1"/>
          <p:nvPr/>
        </p:nvSpPr>
        <p:spPr>
          <a:xfrm>
            <a:off x="8337514" y="49379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C17841-5AB6-F732-DA18-33BCDBD0AF4B}"/>
              </a:ext>
            </a:extLst>
          </p:cNvPr>
          <p:cNvSpPr txBox="1"/>
          <p:nvPr/>
        </p:nvSpPr>
        <p:spPr>
          <a:xfrm>
            <a:off x="8810754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B133084-C567-9D49-B0D7-23323F85EB69}"/>
              </a:ext>
            </a:extLst>
          </p:cNvPr>
          <p:cNvSpPr txBox="1"/>
          <p:nvPr/>
        </p:nvSpPr>
        <p:spPr>
          <a:xfrm>
            <a:off x="9300042" y="493797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ABC99E-5667-18B5-57C8-E5F3A2AFB373}"/>
              </a:ext>
            </a:extLst>
          </p:cNvPr>
          <p:cNvSpPr txBox="1"/>
          <p:nvPr/>
        </p:nvSpPr>
        <p:spPr>
          <a:xfrm>
            <a:off x="9789324" y="4929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EC0AA2-F472-3E61-771E-68403DA74DAE}"/>
              </a:ext>
            </a:extLst>
          </p:cNvPr>
          <p:cNvSpPr txBox="1"/>
          <p:nvPr/>
        </p:nvSpPr>
        <p:spPr>
          <a:xfrm>
            <a:off x="10286278" y="49100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3015F1C-5B21-7D56-CB08-E673127CAB13}"/>
              </a:ext>
            </a:extLst>
          </p:cNvPr>
          <p:cNvGraphicFramePr>
            <a:graphicFrameLocks noGrp="1"/>
          </p:cNvGraphicFramePr>
          <p:nvPr/>
        </p:nvGraphicFramePr>
        <p:xfrm>
          <a:off x="8205537" y="3784115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4529758-5CC9-0E84-3124-86BFBAF7A282}"/>
              </a:ext>
            </a:extLst>
          </p:cNvPr>
          <p:cNvSpPr txBox="1"/>
          <p:nvPr/>
        </p:nvSpPr>
        <p:spPr>
          <a:xfrm>
            <a:off x="10502818" y="340221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D7D0462E-05B5-BC7C-B619-1D0CD80BD654}"/>
              </a:ext>
            </a:extLst>
          </p:cNvPr>
          <p:cNvCxnSpPr>
            <a:cxnSpLocks/>
          </p:cNvCxnSpPr>
          <p:nvPr/>
        </p:nvCxnSpPr>
        <p:spPr>
          <a:xfrm flipH="1">
            <a:off x="10444456" y="3844708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E18A9B-CE00-5888-3D41-49B3752683D8}"/>
              </a:ext>
            </a:extLst>
          </p:cNvPr>
          <p:cNvSpPr txBox="1"/>
          <p:nvPr/>
        </p:nvSpPr>
        <p:spPr>
          <a:xfrm>
            <a:off x="4424622" y="2805760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unvisited neighbors of the top of the stack 5 is zero.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654BE-920B-D33C-B450-3C296F54BCC2}"/>
              </a:ext>
            </a:extLst>
          </p:cNvPr>
          <p:cNvSpPr txBox="1"/>
          <p:nvPr/>
        </p:nvSpPr>
        <p:spPr>
          <a:xfrm>
            <a:off x="10286250" y="1794791"/>
            <a:ext cx="327892" cy="349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A503AA-3EA9-6059-DCF9-D8113ECD0E29}"/>
              </a:ext>
            </a:extLst>
          </p:cNvPr>
          <p:cNvSpPr txBox="1"/>
          <p:nvPr/>
        </p:nvSpPr>
        <p:spPr>
          <a:xfrm>
            <a:off x="4274674" y="5951115"/>
            <a:ext cx="323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8 is 6.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xmlns="" id="{B3782017-08AA-E9FF-25AD-40307B4A622D}"/>
              </a:ext>
            </a:extLst>
          </p:cNvPr>
          <p:cNvCxnSpPr>
            <a:endCxn id="138" idx="0"/>
          </p:cNvCxnSpPr>
          <p:nvPr/>
        </p:nvCxnSpPr>
        <p:spPr>
          <a:xfrm rot="5400000">
            <a:off x="4838674" y="2054359"/>
            <a:ext cx="549297" cy="414655"/>
          </a:xfrm>
          <a:prstGeom prst="curvedConnector3">
            <a:avLst>
              <a:gd name="adj1" fmla="val 1749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42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6" grpId="0"/>
      <p:bldP spid="2" grpId="0"/>
      <p:bldP spid="3" grpId="0"/>
      <p:bldP spid="7" grpId="0" animBg="1"/>
      <p:bldP spid="8" grpId="0" animBg="1"/>
      <p:bldP spid="9" grpId="0" animBg="1"/>
      <p:bldP spid="10" grpId="0" animBg="1"/>
      <p:bldP spid="13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65" grpId="0"/>
      <p:bldP spid="5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/>
        </p:nvGraphicFramePr>
        <p:xfrm>
          <a:off x="288516" y="298849"/>
          <a:ext cx="11704924" cy="638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2447243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4001683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31159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5403" y="1671552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13872" y="2079664"/>
            <a:ext cx="234003" cy="47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65278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433895" cy="468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744293" y="47699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20649" y="4797224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23651" y="5098441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5418341" y="5487137"/>
            <a:ext cx="471570" cy="276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5039564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449782" cy="48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326042" y="2465467"/>
            <a:ext cx="2250262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3803375" y="2897657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Unvisited neighbor of the top of the stack 6 is 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7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CB420-580C-55E6-9843-CEB516EEA1A4}"/>
              </a:ext>
            </a:extLst>
          </p:cNvPr>
          <p:cNvSpPr txBox="1"/>
          <p:nvPr/>
        </p:nvSpPr>
        <p:spPr>
          <a:xfrm>
            <a:off x="8910142" y="182231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127DA-97EA-3F86-FB1B-6A197B3300B7}"/>
              </a:ext>
            </a:extLst>
          </p:cNvPr>
          <p:cNvSpPr txBox="1"/>
          <p:nvPr/>
        </p:nvSpPr>
        <p:spPr>
          <a:xfrm>
            <a:off x="9399430" y="183033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A8DEDA-7993-6D2F-6A42-7A2530E018FD}"/>
              </a:ext>
            </a:extLst>
          </p:cNvPr>
          <p:cNvSpPr txBox="1"/>
          <p:nvPr/>
        </p:nvSpPr>
        <p:spPr>
          <a:xfrm>
            <a:off x="9888712" y="1822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15E6B6-2854-75B9-30EC-731E120488E5}"/>
              </a:ext>
            </a:extLst>
          </p:cNvPr>
          <p:cNvSpPr txBox="1"/>
          <p:nvPr/>
        </p:nvSpPr>
        <p:spPr>
          <a:xfrm>
            <a:off x="10385666" y="18289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39223A-6A0D-B41A-D6A5-D7734D681EE0}"/>
              </a:ext>
            </a:extLst>
          </p:cNvPr>
          <p:cNvSpPr txBox="1"/>
          <p:nvPr/>
        </p:nvSpPr>
        <p:spPr>
          <a:xfrm>
            <a:off x="9257911" y="29620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7F07D4C-8C16-A67C-AA08-1F65D8E121F8}"/>
              </a:ext>
            </a:extLst>
          </p:cNvPr>
          <p:cNvCxnSpPr>
            <a:cxnSpLocks/>
          </p:cNvCxnSpPr>
          <p:nvPr/>
        </p:nvCxnSpPr>
        <p:spPr>
          <a:xfrm flipH="1">
            <a:off x="9257911" y="632947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F10362-4468-4D4C-31F0-EF990CF1E521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5246787" y="5157243"/>
            <a:ext cx="130245" cy="500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21D8FA7-F114-8DDE-A716-9F130682430B}"/>
              </a:ext>
            </a:extLst>
          </p:cNvPr>
          <p:cNvGraphicFramePr>
            <a:graphicFrameLocks noGrp="1"/>
          </p:cNvGraphicFramePr>
          <p:nvPr/>
        </p:nvGraphicFramePr>
        <p:xfrm>
          <a:off x="8253665" y="486205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2B45A0-09BB-F426-3AE7-462A04D7D022}"/>
              </a:ext>
            </a:extLst>
          </p:cNvPr>
          <p:cNvSpPr txBox="1"/>
          <p:nvPr/>
        </p:nvSpPr>
        <p:spPr>
          <a:xfrm>
            <a:off x="8337514" y="49379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C17841-5AB6-F732-DA18-33BCDBD0AF4B}"/>
              </a:ext>
            </a:extLst>
          </p:cNvPr>
          <p:cNvSpPr txBox="1"/>
          <p:nvPr/>
        </p:nvSpPr>
        <p:spPr>
          <a:xfrm>
            <a:off x="8810754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B133084-C567-9D49-B0D7-23323F85EB69}"/>
              </a:ext>
            </a:extLst>
          </p:cNvPr>
          <p:cNvSpPr txBox="1"/>
          <p:nvPr/>
        </p:nvSpPr>
        <p:spPr>
          <a:xfrm>
            <a:off x="9300042" y="493797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ABC99E-5667-18B5-57C8-E5F3A2AFB373}"/>
              </a:ext>
            </a:extLst>
          </p:cNvPr>
          <p:cNvSpPr txBox="1"/>
          <p:nvPr/>
        </p:nvSpPr>
        <p:spPr>
          <a:xfrm>
            <a:off x="9789324" y="4929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EC0AA2-F472-3E61-771E-68403DA74DAE}"/>
              </a:ext>
            </a:extLst>
          </p:cNvPr>
          <p:cNvSpPr txBox="1"/>
          <p:nvPr/>
        </p:nvSpPr>
        <p:spPr>
          <a:xfrm>
            <a:off x="10286278" y="49100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3015F1C-5B21-7D56-CB08-E673127CAB13}"/>
              </a:ext>
            </a:extLst>
          </p:cNvPr>
          <p:cNvGraphicFramePr>
            <a:graphicFrameLocks noGrp="1"/>
          </p:cNvGraphicFramePr>
          <p:nvPr/>
        </p:nvGraphicFramePr>
        <p:xfrm>
          <a:off x="8205537" y="3784115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4529758-5CC9-0E84-3124-86BFBAF7A282}"/>
              </a:ext>
            </a:extLst>
          </p:cNvPr>
          <p:cNvSpPr txBox="1"/>
          <p:nvPr/>
        </p:nvSpPr>
        <p:spPr>
          <a:xfrm>
            <a:off x="10926909" y="34395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D7D0462E-05B5-BC7C-B619-1D0CD80BD654}"/>
              </a:ext>
            </a:extLst>
          </p:cNvPr>
          <p:cNvCxnSpPr>
            <a:cxnSpLocks/>
          </p:cNvCxnSpPr>
          <p:nvPr/>
        </p:nvCxnSpPr>
        <p:spPr>
          <a:xfrm flipH="1">
            <a:off x="10882374" y="3861242"/>
            <a:ext cx="385947" cy="28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AA1D82-2F25-1D0D-6DEF-F56E2E31C1C4}"/>
              </a:ext>
            </a:extLst>
          </p:cNvPr>
          <p:cNvGrpSpPr/>
          <p:nvPr/>
        </p:nvGrpSpPr>
        <p:grpSpPr>
          <a:xfrm>
            <a:off x="5976051" y="1858287"/>
            <a:ext cx="385010" cy="421788"/>
            <a:chOff x="6400800" y="348234"/>
            <a:chExt cx="385010" cy="421788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EFFFD3D-2FDE-516D-E61A-6C872D7EDE4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6B24A80-0901-0A31-F679-28D19D7070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BDB56E-9283-69F5-5D8D-86079C4BB22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5350288" y="2246983"/>
            <a:ext cx="692023" cy="500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C6F0D1-41A2-AF91-144F-3C8ADDD899F9}"/>
              </a:ext>
            </a:extLst>
          </p:cNvPr>
          <p:cNvGrpSpPr/>
          <p:nvPr/>
        </p:nvGrpSpPr>
        <p:grpSpPr>
          <a:xfrm>
            <a:off x="6574827" y="1077002"/>
            <a:ext cx="385010" cy="421788"/>
            <a:chOff x="6400800" y="348234"/>
            <a:chExt cx="385010" cy="421788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5B4B0-194E-C633-9378-6001CD3B5D0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061EF5-EE9B-4ABB-D665-707E628F6DB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2B2976A-28D5-9D68-0A6C-75CE9D58EE4D}"/>
              </a:ext>
            </a:extLst>
          </p:cNvPr>
          <p:cNvCxnSpPr>
            <a:cxnSpLocks/>
          </p:cNvCxnSpPr>
          <p:nvPr/>
        </p:nvCxnSpPr>
        <p:spPr>
          <a:xfrm flipH="1">
            <a:off x="6304678" y="1453293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349D278-C27C-2A1B-36A3-65DE06D5D74A}"/>
              </a:ext>
            </a:extLst>
          </p:cNvPr>
          <p:cNvSpPr txBox="1"/>
          <p:nvPr/>
        </p:nvSpPr>
        <p:spPr>
          <a:xfrm>
            <a:off x="10861891" y="184909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0750DDF-A6AF-5EE9-0D69-071D8889145D}"/>
              </a:ext>
            </a:extLst>
          </p:cNvPr>
          <p:cNvGrpSpPr/>
          <p:nvPr/>
        </p:nvGrpSpPr>
        <p:grpSpPr>
          <a:xfrm>
            <a:off x="6434001" y="4323608"/>
            <a:ext cx="385010" cy="421788"/>
            <a:chOff x="6400800" y="348234"/>
            <a:chExt cx="385010" cy="421788"/>
          </a:xfrm>
          <a:noFill/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EB0F1A4B-849A-5FA8-3940-F7DF004A1D9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C280E39-DF07-69C0-8A53-44D3B2A3FDD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CC50275-393F-5138-5DB1-8DB2CE650F5B}"/>
              </a:ext>
            </a:extLst>
          </p:cNvPr>
          <p:cNvCxnSpPr>
            <a:cxnSpLocks/>
          </p:cNvCxnSpPr>
          <p:nvPr/>
        </p:nvCxnSpPr>
        <p:spPr>
          <a:xfrm flipH="1">
            <a:off x="6163852" y="4699899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68837C1-5B58-F3B2-B3D5-8831D3F708DE}"/>
              </a:ext>
            </a:extLst>
          </p:cNvPr>
          <p:cNvCxnSpPr>
            <a:cxnSpLocks/>
          </p:cNvCxnSpPr>
          <p:nvPr/>
        </p:nvCxnSpPr>
        <p:spPr>
          <a:xfrm>
            <a:off x="6718406" y="4738589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F2042B4-58CD-3F87-9EF3-DC7B3F820EEC}"/>
              </a:ext>
            </a:extLst>
          </p:cNvPr>
          <p:cNvGrpSpPr/>
          <p:nvPr/>
        </p:nvGrpSpPr>
        <p:grpSpPr>
          <a:xfrm>
            <a:off x="6767332" y="5216749"/>
            <a:ext cx="385010" cy="448239"/>
            <a:chOff x="6400800" y="348234"/>
            <a:chExt cx="385010" cy="448239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186BB9E-9DFD-89AE-0D6D-17C02EA7EF11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060546D-FCAC-C4D0-C6FA-6D6D1BA8D50F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541CBC9-54AF-E72E-BBF5-FE1904F66FE6}"/>
              </a:ext>
            </a:extLst>
          </p:cNvPr>
          <p:cNvSpPr txBox="1"/>
          <p:nvPr/>
        </p:nvSpPr>
        <p:spPr>
          <a:xfrm>
            <a:off x="10739546" y="4917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CD927AC-C090-5CB0-21E9-022BF8541364}"/>
              </a:ext>
            </a:extLst>
          </p:cNvPr>
          <p:cNvSpPr txBox="1"/>
          <p:nvPr/>
        </p:nvSpPr>
        <p:spPr>
          <a:xfrm>
            <a:off x="11200569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B65C24A-D000-A034-8013-25740848434F}"/>
              </a:ext>
            </a:extLst>
          </p:cNvPr>
          <p:cNvSpPr txBox="1"/>
          <p:nvPr/>
        </p:nvSpPr>
        <p:spPr>
          <a:xfrm>
            <a:off x="3849759" y="6111315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Unvisited neighbors of the top of the stack 3 is 7.</a:t>
            </a:r>
          </a:p>
        </p:txBody>
      </p:sp>
    </p:spTree>
    <p:extLst>
      <p:ext uri="{BB962C8B-B14F-4D97-AF65-F5344CB8AC3E}">
        <p14:creationId xmlns:p14="http://schemas.microsoft.com/office/powerpoint/2010/main" xmlns="" val="31492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6" grpId="0"/>
      <p:bldP spid="74" grpId="0"/>
      <p:bldP spid="2" grpId="0"/>
      <p:bldP spid="3" grpId="0"/>
      <p:bldP spid="7" grpId="0" animBg="1"/>
      <p:bldP spid="8" grpId="0" animBg="1"/>
      <p:bldP spid="9" grpId="0" animBg="1"/>
      <p:bldP spid="10" grpId="0" animBg="1"/>
      <p:bldP spid="13" grpId="0" animBg="1"/>
      <p:bldP spid="17" grpId="0"/>
      <p:bldP spid="38" grpId="0" animBg="1"/>
      <p:bldP spid="39" grpId="0" animBg="1"/>
      <p:bldP spid="41" grpId="0" animBg="1"/>
      <p:bldP spid="42" grpId="0" animBg="1"/>
      <p:bldP spid="43" grpId="0" animBg="1"/>
      <p:bldP spid="65" grpId="0"/>
      <p:bldP spid="58" grpId="0" animBg="1"/>
      <p:bldP spid="78" grpId="0" animBg="1"/>
      <p:bldP spid="79" grpId="0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/>
        </p:nvGraphicFramePr>
        <p:xfrm>
          <a:off x="508599" y="393538"/>
          <a:ext cx="11704924" cy="638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2447243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4001683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31159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736271" y="161770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5403" y="1671552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13872" y="2079664"/>
            <a:ext cx="234003" cy="47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65278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433895" cy="468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744293" y="47699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20649" y="4797224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23651" y="5098441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5418341" y="5487137"/>
            <a:ext cx="471570" cy="276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5039564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449782" cy="48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85066" y="2465467"/>
            <a:ext cx="2250262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3803375" y="2897657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Unvisited neighbor of the top of the stack 7 is zero(all are visited).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CB420-580C-55E6-9843-CEB516EEA1A4}"/>
              </a:ext>
            </a:extLst>
          </p:cNvPr>
          <p:cNvSpPr txBox="1"/>
          <p:nvPr/>
        </p:nvSpPr>
        <p:spPr>
          <a:xfrm>
            <a:off x="8910142" y="182231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127DA-97EA-3F86-FB1B-6A197B3300B7}"/>
              </a:ext>
            </a:extLst>
          </p:cNvPr>
          <p:cNvSpPr txBox="1"/>
          <p:nvPr/>
        </p:nvSpPr>
        <p:spPr>
          <a:xfrm>
            <a:off x="9399430" y="183033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A8DEDA-7993-6D2F-6A42-7A2530E018FD}"/>
              </a:ext>
            </a:extLst>
          </p:cNvPr>
          <p:cNvSpPr txBox="1"/>
          <p:nvPr/>
        </p:nvSpPr>
        <p:spPr>
          <a:xfrm>
            <a:off x="9888712" y="1822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15E6B6-2854-75B9-30EC-731E120488E5}"/>
              </a:ext>
            </a:extLst>
          </p:cNvPr>
          <p:cNvSpPr txBox="1"/>
          <p:nvPr/>
        </p:nvSpPr>
        <p:spPr>
          <a:xfrm>
            <a:off x="10385666" y="18289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F10362-4468-4D4C-31F0-EF990CF1E521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5246787" y="5157243"/>
            <a:ext cx="130245" cy="500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21D8FA7-F114-8DDE-A716-9F130682430B}"/>
              </a:ext>
            </a:extLst>
          </p:cNvPr>
          <p:cNvGraphicFramePr>
            <a:graphicFrameLocks noGrp="1"/>
          </p:cNvGraphicFramePr>
          <p:nvPr/>
        </p:nvGraphicFramePr>
        <p:xfrm>
          <a:off x="8253665" y="486205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2B45A0-09BB-F426-3AE7-462A04D7D022}"/>
              </a:ext>
            </a:extLst>
          </p:cNvPr>
          <p:cNvSpPr txBox="1"/>
          <p:nvPr/>
        </p:nvSpPr>
        <p:spPr>
          <a:xfrm>
            <a:off x="8337514" y="49379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C17841-5AB6-F732-DA18-33BCDBD0AF4B}"/>
              </a:ext>
            </a:extLst>
          </p:cNvPr>
          <p:cNvSpPr txBox="1"/>
          <p:nvPr/>
        </p:nvSpPr>
        <p:spPr>
          <a:xfrm>
            <a:off x="8810754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B133084-C567-9D49-B0D7-23323F85EB69}"/>
              </a:ext>
            </a:extLst>
          </p:cNvPr>
          <p:cNvSpPr txBox="1"/>
          <p:nvPr/>
        </p:nvSpPr>
        <p:spPr>
          <a:xfrm>
            <a:off x="9300042" y="493797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ABC99E-5667-18B5-57C8-E5F3A2AFB373}"/>
              </a:ext>
            </a:extLst>
          </p:cNvPr>
          <p:cNvSpPr txBox="1"/>
          <p:nvPr/>
        </p:nvSpPr>
        <p:spPr>
          <a:xfrm>
            <a:off x="9789324" y="4929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EC0AA2-F472-3E61-771E-68403DA74DAE}"/>
              </a:ext>
            </a:extLst>
          </p:cNvPr>
          <p:cNvSpPr txBox="1"/>
          <p:nvPr/>
        </p:nvSpPr>
        <p:spPr>
          <a:xfrm>
            <a:off x="10286278" y="49100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3015F1C-5B21-7D56-CB08-E673127CAB13}"/>
              </a:ext>
            </a:extLst>
          </p:cNvPr>
          <p:cNvGraphicFramePr>
            <a:graphicFrameLocks noGrp="1"/>
          </p:cNvGraphicFramePr>
          <p:nvPr/>
        </p:nvGraphicFramePr>
        <p:xfrm>
          <a:off x="8205537" y="3784115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AA1D82-2F25-1D0D-6DEF-F56E2E31C1C4}"/>
              </a:ext>
            </a:extLst>
          </p:cNvPr>
          <p:cNvGrpSpPr/>
          <p:nvPr/>
        </p:nvGrpSpPr>
        <p:grpSpPr>
          <a:xfrm>
            <a:off x="5976051" y="1858287"/>
            <a:ext cx="385010" cy="421788"/>
            <a:chOff x="6400800" y="348234"/>
            <a:chExt cx="385010" cy="421788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EFFFD3D-2FDE-516D-E61A-6C872D7EDE4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6B24A80-0901-0A31-F679-28D19D7070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BDB56E-9283-69F5-5D8D-86079C4BB22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5350288" y="2246983"/>
            <a:ext cx="692023" cy="500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C6F0D1-41A2-AF91-144F-3C8ADDD899F9}"/>
              </a:ext>
            </a:extLst>
          </p:cNvPr>
          <p:cNvGrpSpPr/>
          <p:nvPr/>
        </p:nvGrpSpPr>
        <p:grpSpPr>
          <a:xfrm>
            <a:off x="6574827" y="1077002"/>
            <a:ext cx="385010" cy="421788"/>
            <a:chOff x="6400800" y="348234"/>
            <a:chExt cx="385010" cy="421788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5B4B0-194E-C633-9378-6001CD3B5D0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061EF5-EE9B-4ABB-D665-707E628F6DB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2B2976A-28D5-9D68-0A6C-75CE9D58EE4D}"/>
              </a:ext>
            </a:extLst>
          </p:cNvPr>
          <p:cNvCxnSpPr>
            <a:cxnSpLocks/>
          </p:cNvCxnSpPr>
          <p:nvPr/>
        </p:nvCxnSpPr>
        <p:spPr>
          <a:xfrm flipH="1">
            <a:off x="6304678" y="1453293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349D278-C27C-2A1B-36A3-65DE06D5D74A}"/>
              </a:ext>
            </a:extLst>
          </p:cNvPr>
          <p:cNvSpPr txBox="1"/>
          <p:nvPr/>
        </p:nvSpPr>
        <p:spPr>
          <a:xfrm>
            <a:off x="10861891" y="184909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0750DDF-A6AF-5EE9-0D69-071D8889145D}"/>
              </a:ext>
            </a:extLst>
          </p:cNvPr>
          <p:cNvGrpSpPr/>
          <p:nvPr/>
        </p:nvGrpSpPr>
        <p:grpSpPr>
          <a:xfrm>
            <a:off x="6434001" y="4323608"/>
            <a:ext cx="385010" cy="421788"/>
            <a:chOff x="6400800" y="348234"/>
            <a:chExt cx="385010" cy="421788"/>
          </a:xfrm>
          <a:noFill/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EB0F1A4B-849A-5FA8-3940-F7DF004A1D9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C280E39-DF07-69C0-8A53-44D3B2A3FDD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CC50275-393F-5138-5DB1-8DB2CE650F5B}"/>
              </a:ext>
            </a:extLst>
          </p:cNvPr>
          <p:cNvCxnSpPr>
            <a:cxnSpLocks/>
          </p:cNvCxnSpPr>
          <p:nvPr/>
        </p:nvCxnSpPr>
        <p:spPr>
          <a:xfrm flipH="1">
            <a:off x="6163852" y="4699899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68837C1-5B58-F3B2-B3D5-8831D3F708DE}"/>
              </a:ext>
            </a:extLst>
          </p:cNvPr>
          <p:cNvCxnSpPr>
            <a:cxnSpLocks/>
          </p:cNvCxnSpPr>
          <p:nvPr/>
        </p:nvCxnSpPr>
        <p:spPr>
          <a:xfrm>
            <a:off x="6718406" y="4738589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F2042B4-58CD-3F87-9EF3-DC7B3F820EEC}"/>
              </a:ext>
            </a:extLst>
          </p:cNvPr>
          <p:cNvGrpSpPr/>
          <p:nvPr/>
        </p:nvGrpSpPr>
        <p:grpSpPr>
          <a:xfrm>
            <a:off x="6767332" y="5216749"/>
            <a:ext cx="385010" cy="448239"/>
            <a:chOff x="6400800" y="348234"/>
            <a:chExt cx="385010" cy="448239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186BB9E-9DFD-89AE-0D6D-17C02EA7EF11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060546D-FCAC-C4D0-C6FA-6D6D1BA8D50F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541CBC9-54AF-E72E-BBF5-FE1904F66FE6}"/>
              </a:ext>
            </a:extLst>
          </p:cNvPr>
          <p:cNvSpPr txBox="1"/>
          <p:nvPr/>
        </p:nvSpPr>
        <p:spPr>
          <a:xfrm>
            <a:off x="10739546" y="491706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B65C24A-D000-A034-8013-25740848434F}"/>
              </a:ext>
            </a:extLst>
          </p:cNvPr>
          <p:cNvSpPr txBox="1"/>
          <p:nvPr/>
        </p:nvSpPr>
        <p:spPr>
          <a:xfrm>
            <a:off x="3849759" y="6111315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Unvisited neighbors of the top of the stack 3 is zero(all are visited).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5C88D5-DE66-E55A-3D71-3C0B5A7EB6DE}"/>
              </a:ext>
            </a:extLst>
          </p:cNvPr>
          <p:cNvSpPr txBox="1"/>
          <p:nvPr/>
        </p:nvSpPr>
        <p:spPr>
          <a:xfrm>
            <a:off x="11371902" y="184408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B91F1A-2840-6F79-CF6B-4D28CDDFFDE8}"/>
              </a:ext>
            </a:extLst>
          </p:cNvPr>
          <p:cNvSpPr txBox="1"/>
          <p:nvPr/>
        </p:nvSpPr>
        <p:spPr>
          <a:xfrm>
            <a:off x="11351173" y="1801834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00945D-2F19-975E-B427-6CE79CAAE081}"/>
              </a:ext>
            </a:extLst>
          </p:cNvPr>
          <p:cNvCxnSpPr>
            <a:cxnSpLocks/>
          </p:cNvCxnSpPr>
          <p:nvPr/>
        </p:nvCxnSpPr>
        <p:spPr>
          <a:xfrm>
            <a:off x="6871812" y="1459995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AC273A-3718-096A-BD30-914F188FA1CD}"/>
              </a:ext>
            </a:extLst>
          </p:cNvPr>
          <p:cNvGrpSpPr/>
          <p:nvPr/>
        </p:nvGrpSpPr>
        <p:grpSpPr>
          <a:xfrm>
            <a:off x="6920738" y="1938155"/>
            <a:ext cx="385010" cy="448239"/>
            <a:chOff x="6400800" y="348234"/>
            <a:chExt cx="385010" cy="448239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8009B33-2D82-4620-7F75-0E62D5C3BAFB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9E076F9-A5EE-A24D-4927-08F6079407B1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E6EAA6-D652-C020-418E-080D26E60AA4}"/>
              </a:ext>
            </a:extLst>
          </p:cNvPr>
          <p:cNvSpPr txBox="1"/>
          <p:nvPr/>
        </p:nvSpPr>
        <p:spPr>
          <a:xfrm>
            <a:off x="10783232" y="4922051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3415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4" grpId="0"/>
      <p:bldP spid="2" grpId="0"/>
      <p:bldP spid="3" grpId="0"/>
      <p:bldP spid="38" grpId="0" animBg="1"/>
      <p:bldP spid="39" grpId="0" animBg="1"/>
      <p:bldP spid="41" grpId="0" animBg="1"/>
      <p:bldP spid="42" grpId="0" animBg="1"/>
      <p:bldP spid="43" grpId="0" animBg="1"/>
      <p:bldP spid="78" grpId="0" animBg="1"/>
      <p:bldP spid="80" grpId="0"/>
      <p:bldP spid="21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6486449"/>
              </p:ext>
            </p:extLst>
          </p:nvPr>
        </p:nvGraphicFramePr>
        <p:xfrm>
          <a:off x="508599" y="393538"/>
          <a:ext cx="11704924" cy="638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2447243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4001683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31159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868791" y="181648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5403" y="1671552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13872" y="2079664"/>
            <a:ext cx="234003" cy="47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65278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433895" cy="468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837057" y="488924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20649" y="4797224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23651" y="5098441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5418341" y="5487137"/>
            <a:ext cx="471570" cy="276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5039564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449782" cy="48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85066" y="2465467"/>
            <a:ext cx="2250262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3803375" y="2897657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Unvisited neighbor of the top of the stack 6 is zero(all are visited).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CB420-580C-55E6-9843-CEB516EEA1A4}"/>
              </a:ext>
            </a:extLst>
          </p:cNvPr>
          <p:cNvSpPr txBox="1"/>
          <p:nvPr/>
        </p:nvSpPr>
        <p:spPr>
          <a:xfrm>
            <a:off x="8910142" y="182231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127DA-97EA-3F86-FB1B-6A197B3300B7}"/>
              </a:ext>
            </a:extLst>
          </p:cNvPr>
          <p:cNvSpPr txBox="1"/>
          <p:nvPr/>
        </p:nvSpPr>
        <p:spPr>
          <a:xfrm>
            <a:off x="9399430" y="183033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A8DEDA-7993-6D2F-6A42-7A2530E018FD}"/>
              </a:ext>
            </a:extLst>
          </p:cNvPr>
          <p:cNvSpPr txBox="1"/>
          <p:nvPr/>
        </p:nvSpPr>
        <p:spPr>
          <a:xfrm>
            <a:off x="9888712" y="1822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15E6B6-2854-75B9-30EC-731E120488E5}"/>
              </a:ext>
            </a:extLst>
          </p:cNvPr>
          <p:cNvSpPr txBox="1"/>
          <p:nvPr/>
        </p:nvSpPr>
        <p:spPr>
          <a:xfrm>
            <a:off x="10385666" y="18289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F10362-4468-4D4C-31F0-EF990CF1E521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5246787" y="5157243"/>
            <a:ext cx="130245" cy="500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21D8FA7-F114-8DDE-A716-9F130682430B}"/>
              </a:ext>
            </a:extLst>
          </p:cNvPr>
          <p:cNvGraphicFramePr>
            <a:graphicFrameLocks noGrp="1"/>
          </p:cNvGraphicFramePr>
          <p:nvPr/>
        </p:nvGraphicFramePr>
        <p:xfrm>
          <a:off x="8253665" y="486205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2B45A0-09BB-F426-3AE7-462A04D7D022}"/>
              </a:ext>
            </a:extLst>
          </p:cNvPr>
          <p:cNvSpPr txBox="1"/>
          <p:nvPr/>
        </p:nvSpPr>
        <p:spPr>
          <a:xfrm>
            <a:off x="8337514" y="49379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C17841-5AB6-F732-DA18-33BCDBD0AF4B}"/>
              </a:ext>
            </a:extLst>
          </p:cNvPr>
          <p:cNvSpPr txBox="1"/>
          <p:nvPr/>
        </p:nvSpPr>
        <p:spPr>
          <a:xfrm>
            <a:off x="8810754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B133084-C567-9D49-B0D7-23323F85EB69}"/>
              </a:ext>
            </a:extLst>
          </p:cNvPr>
          <p:cNvSpPr txBox="1"/>
          <p:nvPr/>
        </p:nvSpPr>
        <p:spPr>
          <a:xfrm>
            <a:off x="9300042" y="493797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ABC99E-5667-18B5-57C8-E5F3A2AFB373}"/>
              </a:ext>
            </a:extLst>
          </p:cNvPr>
          <p:cNvSpPr txBox="1"/>
          <p:nvPr/>
        </p:nvSpPr>
        <p:spPr>
          <a:xfrm>
            <a:off x="9789324" y="4929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3015F1C-5B21-7D56-CB08-E673127CAB13}"/>
              </a:ext>
            </a:extLst>
          </p:cNvPr>
          <p:cNvGraphicFramePr>
            <a:graphicFrameLocks noGrp="1"/>
          </p:cNvGraphicFramePr>
          <p:nvPr/>
        </p:nvGraphicFramePr>
        <p:xfrm>
          <a:off x="8205537" y="3784115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AA1D82-2F25-1D0D-6DEF-F56E2E31C1C4}"/>
              </a:ext>
            </a:extLst>
          </p:cNvPr>
          <p:cNvGrpSpPr/>
          <p:nvPr/>
        </p:nvGrpSpPr>
        <p:grpSpPr>
          <a:xfrm>
            <a:off x="5976051" y="1858287"/>
            <a:ext cx="385010" cy="421788"/>
            <a:chOff x="6400800" y="348234"/>
            <a:chExt cx="385010" cy="421788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EFFFD3D-2FDE-516D-E61A-6C872D7EDE4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6B24A80-0901-0A31-F679-28D19D7070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BDB56E-9283-69F5-5D8D-86079C4BB22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5350288" y="2246983"/>
            <a:ext cx="692023" cy="500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C6F0D1-41A2-AF91-144F-3C8ADDD899F9}"/>
              </a:ext>
            </a:extLst>
          </p:cNvPr>
          <p:cNvGrpSpPr/>
          <p:nvPr/>
        </p:nvGrpSpPr>
        <p:grpSpPr>
          <a:xfrm>
            <a:off x="6574827" y="1077002"/>
            <a:ext cx="385010" cy="421788"/>
            <a:chOff x="6400800" y="348234"/>
            <a:chExt cx="385010" cy="421788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5B4B0-194E-C633-9378-6001CD3B5D0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061EF5-EE9B-4ABB-D665-707E628F6DB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2B2976A-28D5-9D68-0A6C-75CE9D58EE4D}"/>
              </a:ext>
            </a:extLst>
          </p:cNvPr>
          <p:cNvCxnSpPr>
            <a:cxnSpLocks/>
          </p:cNvCxnSpPr>
          <p:nvPr/>
        </p:nvCxnSpPr>
        <p:spPr>
          <a:xfrm flipH="1">
            <a:off x="6304678" y="1453293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0750DDF-A6AF-5EE9-0D69-071D8889145D}"/>
              </a:ext>
            </a:extLst>
          </p:cNvPr>
          <p:cNvGrpSpPr/>
          <p:nvPr/>
        </p:nvGrpSpPr>
        <p:grpSpPr>
          <a:xfrm>
            <a:off x="6434001" y="4323608"/>
            <a:ext cx="385010" cy="421788"/>
            <a:chOff x="6400800" y="348234"/>
            <a:chExt cx="385010" cy="421788"/>
          </a:xfrm>
          <a:noFill/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EB0F1A4B-849A-5FA8-3940-F7DF004A1D9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C280E39-DF07-69C0-8A53-44D3B2A3FDD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CC50275-393F-5138-5DB1-8DB2CE650F5B}"/>
              </a:ext>
            </a:extLst>
          </p:cNvPr>
          <p:cNvCxnSpPr>
            <a:cxnSpLocks/>
          </p:cNvCxnSpPr>
          <p:nvPr/>
        </p:nvCxnSpPr>
        <p:spPr>
          <a:xfrm flipH="1">
            <a:off x="6163852" y="4699899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68837C1-5B58-F3B2-B3D5-8831D3F708DE}"/>
              </a:ext>
            </a:extLst>
          </p:cNvPr>
          <p:cNvCxnSpPr>
            <a:cxnSpLocks/>
          </p:cNvCxnSpPr>
          <p:nvPr/>
        </p:nvCxnSpPr>
        <p:spPr>
          <a:xfrm>
            <a:off x="6718406" y="4738589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F2042B4-58CD-3F87-9EF3-DC7B3F820EEC}"/>
              </a:ext>
            </a:extLst>
          </p:cNvPr>
          <p:cNvGrpSpPr/>
          <p:nvPr/>
        </p:nvGrpSpPr>
        <p:grpSpPr>
          <a:xfrm>
            <a:off x="6767332" y="5216749"/>
            <a:ext cx="385010" cy="448239"/>
            <a:chOff x="6400800" y="348234"/>
            <a:chExt cx="385010" cy="448239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186BB9E-9DFD-89AE-0D6D-17C02EA7EF11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060546D-FCAC-C4D0-C6FA-6D6D1BA8D50F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B65C24A-D000-A034-8013-25740848434F}"/>
              </a:ext>
            </a:extLst>
          </p:cNvPr>
          <p:cNvSpPr txBox="1"/>
          <p:nvPr/>
        </p:nvSpPr>
        <p:spPr>
          <a:xfrm>
            <a:off x="3849759" y="6111315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Unvisited neighbors of the top of the stack 8 is zero(all are visited).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B91F1A-2840-6F79-CF6B-4D28CDDFFDE8}"/>
              </a:ext>
            </a:extLst>
          </p:cNvPr>
          <p:cNvSpPr txBox="1"/>
          <p:nvPr/>
        </p:nvSpPr>
        <p:spPr>
          <a:xfrm flipH="1">
            <a:off x="10349428" y="1801834"/>
            <a:ext cx="358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00945D-2F19-975E-B427-6CE79CAAE081}"/>
              </a:ext>
            </a:extLst>
          </p:cNvPr>
          <p:cNvCxnSpPr>
            <a:cxnSpLocks/>
          </p:cNvCxnSpPr>
          <p:nvPr/>
        </p:nvCxnSpPr>
        <p:spPr>
          <a:xfrm>
            <a:off x="6871812" y="1459995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AC273A-3718-096A-BD30-914F188FA1CD}"/>
              </a:ext>
            </a:extLst>
          </p:cNvPr>
          <p:cNvGrpSpPr/>
          <p:nvPr/>
        </p:nvGrpSpPr>
        <p:grpSpPr>
          <a:xfrm>
            <a:off x="6920738" y="1938155"/>
            <a:ext cx="385010" cy="448239"/>
            <a:chOff x="6400800" y="348234"/>
            <a:chExt cx="385010" cy="448239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8009B33-2D82-4620-7F75-0E62D5C3BAFB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9E076F9-A5EE-A24D-4927-08F6079407B1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E6EAA6-D652-C020-418E-080D26E60AA4}"/>
              </a:ext>
            </a:extLst>
          </p:cNvPr>
          <p:cNvSpPr txBox="1"/>
          <p:nvPr/>
        </p:nvSpPr>
        <p:spPr>
          <a:xfrm>
            <a:off x="9816137" y="4937969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7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4" grpId="0"/>
      <p:bldP spid="2" grpId="0"/>
      <p:bldP spid="3" grpId="0"/>
      <p:bldP spid="38" grpId="0" animBg="1"/>
      <p:bldP spid="39" grpId="0" animBg="1"/>
      <p:bldP spid="41" grpId="0" animBg="1"/>
      <p:bldP spid="42" grpId="0" animBg="1"/>
      <p:bldP spid="80" grpId="0"/>
      <p:bldP spid="2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654567"/>
              </p:ext>
            </p:extLst>
          </p:nvPr>
        </p:nvGraphicFramePr>
        <p:xfrm>
          <a:off x="508599" y="393538"/>
          <a:ext cx="11704924" cy="638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2447243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4001683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150204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  <a:tr h="114115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1978"/>
                  </a:ext>
                </a:extLst>
              </a:tr>
              <a:tr h="31159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384491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868791" y="180323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5403" y="1671552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13872" y="2079664"/>
            <a:ext cx="234003" cy="47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65278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433895" cy="468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EF1C7-73C7-8FAF-83DE-32AB21AF93FE}"/>
              </a:ext>
            </a:extLst>
          </p:cNvPr>
          <p:cNvSpPr txBox="1"/>
          <p:nvPr/>
        </p:nvSpPr>
        <p:spPr>
          <a:xfrm>
            <a:off x="7823805" y="487599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52180-37D8-39FA-AF16-51C7ADB93887}"/>
              </a:ext>
            </a:extLst>
          </p:cNvPr>
          <p:cNvGrpSpPr/>
          <p:nvPr/>
        </p:nvGrpSpPr>
        <p:grpSpPr>
          <a:xfrm>
            <a:off x="5622768" y="3532593"/>
            <a:ext cx="385010" cy="421788"/>
            <a:chOff x="6400800" y="348234"/>
            <a:chExt cx="385010" cy="4217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C664C2-164A-B71A-6F58-3C3F9CFACC1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E6812B-655F-4B38-CBDD-729A1DB80E0F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86D230-9E56-3220-0770-04D1F9A15177}"/>
              </a:ext>
            </a:extLst>
          </p:cNvPr>
          <p:cNvGrpSpPr/>
          <p:nvPr/>
        </p:nvGrpSpPr>
        <p:grpSpPr>
          <a:xfrm>
            <a:off x="4908900" y="4230421"/>
            <a:ext cx="385010" cy="421788"/>
            <a:chOff x="6400800" y="348234"/>
            <a:chExt cx="385010" cy="421788"/>
          </a:xfrm>
          <a:noFill/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0EBD5A0-47B2-8DD5-6EEB-03E60D12DD77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6F7AC0-515A-7BA2-CF5A-0C7D48810977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A14C5C-7EBF-6CAB-519B-2D4918F68DA9}"/>
              </a:ext>
            </a:extLst>
          </p:cNvPr>
          <p:cNvCxnSpPr>
            <a:cxnSpLocks/>
          </p:cNvCxnSpPr>
          <p:nvPr/>
        </p:nvCxnSpPr>
        <p:spPr>
          <a:xfrm flipH="1">
            <a:off x="5237522" y="3916136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81D4E-D8B4-EB80-0883-FF0A0A06CE04}"/>
              </a:ext>
            </a:extLst>
          </p:cNvPr>
          <p:cNvGrpSpPr/>
          <p:nvPr/>
        </p:nvGrpSpPr>
        <p:grpSpPr>
          <a:xfrm>
            <a:off x="4331387" y="4856067"/>
            <a:ext cx="401052" cy="432195"/>
            <a:chOff x="6384758" y="348234"/>
            <a:chExt cx="401052" cy="432195"/>
          </a:xfrm>
          <a:noFill/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03C39EF-CCA5-6E17-F3CD-0973D72ED9CC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D06287-A824-E364-79EF-3423AB030526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0A306A-F029-625D-87A2-6A6AE25EF205}"/>
              </a:ext>
            </a:extLst>
          </p:cNvPr>
          <p:cNvGrpSpPr/>
          <p:nvPr/>
        </p:nvGrpSpPr>
        <p:grpSpPr>
          <a:xfrm>
            <a:off x="5320649" y="4797224"/>
            <a:ext cx="385010" cy="448239"/>
            <a:chOff x="6400800" y="348234"/>
            <a:chExt cx="385010" cy="448239"/>
          </a:xfrm>
          <a:noFill/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1FAD9FC-FC3E-3BB9-50B5-3C3128A6613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C56C2FD-B603-F117-6768-ADE4BC8E32BC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C2CD0B5-BD1F-D6E3-983A-967C2A08ED36}"/>
              </a:ext>
            </a:extLst>
          </p:cNvPr>
          <p:cNvCxnSpPr>
            <a:cxnSpLocks/>
          </p:cNvCxnSpPr>
          <p:nvPr/>
        </p:nvCxnSpPr>
        <p:spPr>
          <a:xfrm flipH="1">
            <a:off x="4676054" y="4590434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ACDB5F4-A6D6-67A3-CCCF-C24D37231884}"/>
              </a:ext>
            </a:extLst>
          </p:cNvPr>
          <p:cNvGrpSpPr/>
          <p:nvPr/>
        </p:nvGrpSpPr>
        <p:grpSpPr>
          <a:xfrm>
            <a:off x="5823651" y="5098441"/>
            <a:ext cx="385010" cy="421788"/>
            <a:chOff x="6400800" y="348234"/>
            <a:chExt cx="385010" cy="421788"/>
          </a:xfrm>
          <a:noFill/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9A6A245-57B3-FE99-F2C0-E4484A08CF30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16A4496-061F-9AD3-8373-9D1BF9C548EE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42C5CB3-0604-AA35-A7D5-6C71729AD211}"/>
              </a:ext>
            </a:extLst>
          </p:cNvPr>
          <p:cNvCxnSpPr>
            <a:cxnSpLocks/>
          </p:cNvCxnSpPr>
          <p:nvPr/>
        </p:nvCxnSpPr>
        <p:spPr>
          <a:xfrm flipH="1">
            <a:off x="5418341" y="5487137"/>
            <a:ext cx="471570" cy="276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D2D080-2C07-D769-4825-DD08CC401413}"/>
              </a:ext>
            </a:extLst>
          </p:cNvPr>
          <p:cNvGrpSpPr/>
          <p:nvPr/>
        </p:nvGrpSpPr>
        <p:grpSpPr>
          <a:xfrm>
            <a:off x="5039564" y="5688604"/>
            <a:ext cx="385010" cy="421788"/>
            <a:chOff x="6400800" y="348234"/>
            <a:chExt cx="385010" cy="4217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31ECB111-AE0D-2632-937B-F81708795DD5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A79A97C-C10C-397B-E0B5-6A5699A3CF43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99E5943-6442-4E97-ECD3-1AE969628CC8}"/>
              </a:ext>
            </a:extLst>
          </p:cNvPr>
          <p:cNvCxnSpPr>
            <a:cxnSpLocks/>
          </p:cNvCxnSpPr>
          <p:nvPr/>
        </p:nvCxnSpPr>
        <p:spPr>
          <a:xfrm>
            <a:off x="4567496" y="5281552"/>
            <a:ext cx="449782" cy="48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85066" y="2465467"/>
            <a:ext cx="2250262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3803375" y="2924161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unvisited neighbor of the top of the stack 4 (all are visited).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CA953-7C3D-5332-F146-28427436E400}"/>
              </a:ext>
            </a:extLst>
          </p:cNvPr>
          <p:cNvSpPr txBox="1"/>
          <p:nvPr/>
        </p:nvSpPr>
        <p:spPr>
          <a:xfrm>
            <a:off x="8168048" y="5690436"/>
            <a:ext cx="271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CB420-580C-55E6-9843-CEB516EEA1A4}"/>
              </a:ext>
            </a:extLst>
          </p:cNvPr>
          <p:cNvSpPr txBox="1"/>
          <p:nvPr/>
        </p:nvSpPr>
        <p:spPr>
          <a:xfrm>
            <a:off x="8910142" y="182231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127DA-97EA-3F86-FB1B-6A197B3300B7}"/>
              </a:ext>
            </a:extLst>
          </p:cNvPr>
          <p:cNvSpPr txBox="1"/>
          <p:nvPr/>
        </p:nvSpPr>
        <p:spPr>
          <a:xfrm>
            <a:off x="9399430" y="183033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F10362-4468-4D4C-31F0-EF990CF1E521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5246787" y="5157243"/>
            <a:ext cx="130245" cy="500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21D8FA7-F114-8DDE-A716-9F130682430B}"/>
              </a:ext>
            </a:extLst>
          </p:cNvPr>
          <p:cNvGraphicFramePr>
            <a:graphicFrameLocks noGrp="1"/>
          </p:cNvGraphicFramePr>
          <p:nvPr/>
        </p:nvGraphicFramePr>
        <p:xfrm>
          <a:off x="8253665" y="4862057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2B45A0-09BB-F426-3AE7-462A04D7D022}"/>
              </a:ext>
            </a:extLst>
          </p:cNvPr>
          <p:cNvSpPr txBox="1"/>
          <p:nvPr/>
        </p:nvSpPr>
        <p:spPr>
          <a:xfrm>
            <a:off x="8337514" y="49379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C17841-5AB6-F732-DA18-33BCDBD0AF4B}"/>
              </a:ext>
            </a:extLst>
          </p:cNvPr>
          <p:cNvSpPr txBox="1"/>
          <p:nvPr/>
        </p:nvSpPr>
        <p:spPr>
          <a:xfrm>
            <a:off x="8810754" y="49299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3015F1C-5B21-7D56-CB08-E673127CAB13}"/>
              </a:ext>
            </a:extLst>
          </p:cNvPr>
          <p:cNvGraphicFramePr>
            <a:graphicFrameLocks noGrp="1"/>
          </p:cNvGraphicFramePr>
          <p:nvPr/>
        </p:nvGraphicFramePr>
        <p:xfrm>
          <a:off x="8205537" y="3784115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AA1D82-2F25-1D0D-6DEF-F56E2E31C1C4}"/>
              </a:ext>
            </a:extLst>
          </p:cNvPr>
          <p:cNvGrpSpPr/>
          <p:nvPr/>
        </p:nvGrpSpPr>
        <p:grpSpPr>
          <a:xfrm>
            <a:off x="5976051" y="1858287"/>
            <a:ext cx="385010" cy="421788"/>
            <a:chOff x="6400800" y="348234"/>
            <a:chExt cx="385010" cy="421788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EFFFD3D-2FDE-516D-E61A-6C872D7EDE4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6B24A80-0901-0A31-F679-28D19D7070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BDB56E-9283-69F5-5D8D-86079C4BB22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5350288" y="2246983"/>
            <a:ext cx="692023" cy="500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C6F0D1-41A2-AF91-144F-3C8ADDD899F9}"/>
              </a:ext>
            </a:extLst>
          </p:cNvPr>
          <p:cNvGrpSpPr/>
          <p:nvPr/>
        </p:nvGrpSpPr>
        <p:grpSpPr>
          <a:xfrm>
            <a:off x="6574827" y="1077002"/>
            <a:ext cx="385010" cy="421788"/>
            <a:chOff x="6400800" y="348234"/>
            <a:chExt cx="385010" cy="421788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5B4B0-194E-C633-9378-6001CD3B5D0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061EF5-EE9B-4ABB-D665-707E628F6DB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2B2976A-28D5-9D68-0A6C-75CE9D58EE4D}"/>
              </a:ext>
            </a:extLst>
          </p:cNvPr>
          <p:cNvCxnSpPr>
            <a:cxnSpLocks/>
          </p:cNvCxnSpPr>
          <p:nvPr/>
        </p:nvCxnSpPr>
        <p:spPr>
          <a:xfrm flipH="1">
            <a:off x="6304678" y="1453293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0750DDF-A6AF-5EE9-0D69-071D8889145D}"/>
              </a:ext>
            </a:extLst>
          </p:cNvPr>
          <p:cNvGrpSpPr/>
          <p:nvPr/>
        </p:nvGrpSpPr>
        <p:grpSpPr>
          <a:xfrm>
            <a:off x="6434001" y="4323608"/>
            <a:ext cx="385010" cy="421788"/>
            <a:chOff x="6400800" y="348234"/>
            <a:chExt cx="385010" cy="421788"/>
          </a:xfrm>
          <a:noFill/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EB0F1A4B-849A-5FA8-3940-F7DF004A1D98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C280E39-DF07-69C0-8A53-44D3B2A3FDD4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CC50275-393F-5138-5DB1-8DB2CE650F5B}"/>
              </a:ext>
            </a:extLst>
          </p:cNvPr>
          <p:cNvCxnSpPr>
            <a:cxnSpLocks/>
          </p:cNvCxnSpPr>
          <p:nvPr/>
        </p:nvCxnSpPr>
        <p:spPr>
          <a:xfrm flipH="1">
            <a:off x="6163852" y="4699899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68837C1-5B58-F3B2-B3D5-8831D3F708DE}"/>
              </a:ext>
            </a:extLst>
          </p:cNvPr>
          <p:cNvCxnSpPr>
            <a:cxnSpLocks/>
          </p:cNvCxnSpPr>
          <p:nvPr/>
        </p:nvCxnSpPr>
        <p:spPr>
          <a:xfrm>
            <a:off x="6718406" y="4738589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F2042B4-58CD-3F87-9EF3-DC7B3F820EEC}"/>
              </a:ext>
            </a:extLst>
          </p:cNvPr>
          <p:cNvGrpSpPr/>
          <p:nvPr/>
        </p:nvGrpSpPr>
        <p:grpSpPr>
          <a:xfrm>
            <a:off x="6767332" y="5216749"/>
            <a:ext cx="385010" cy="448239"/>
            <a:chOff x="6400800" y="348234"/>
            <a:chExt cx="385010" cy="448239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186BB9E-9DFD-89AE-0D6D-17C02EA7EF11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060546D-FCAC-C4D0-C6FA-6D6D1BA8D50F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B65C24A-D000-A034-8013-25740848434F}"/>
              </a:ext>
            </a:extLst>
          </p:cNvPr>
          <p:cNvSpPr txBox="1"/>
          <p:nvPr/>
        </p:nvSpPr>
        <p:spPr>
          <a:xfrm>
            <a:off x="3849759" y="6111315"/>
            <a:ext cx="388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unvisited neighbors of the top of the stack 2 (all are visited).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B91F1A-2840-6F79-CF6B-4D28CDDFFDE8}"/>
              </a:ext>
            </a:extLst>
          </p:cNvPr>
          <p:cNvSpPr txBox="1"/>
          <p:nvPr/>
        </p:nvSpPr>
        <p:spPr>
          <a:xfrm flipH="1">
            <a:off x="9407096" y="1811474"/>
            <a:ext cx="358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00945D-2F19-975E-B427-6CE79CAAE081}"/>
              </a:ext>
            </a:extLst>
          </p:cNvPr>
          <p:cNvCxnSpPr>
            <a:cxnSpLocks/>
          </p:cNvCxnSpPr>
          <p:nvPr/>
        </p:nvCxnSpPr>
        <p:spPr>
          <a:xfrm>
            <a:off x="6871812" y="1459995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AC273A-3718-096A-BD30-914F188FA1CD}"/>
              </a:ext>
            </a:extLst>
          </p:cNvPr>
          <p:cNvGrpSpPr/>
          <p:nvPr/>
        </p:nvGrpSpPr>
        <p:grpSpPr>
          <a:xfrm>
            <a:off x="6920738" y="1938155"/>
            <a:ext cx="385010" cy="448239"/>
            <a:chOff x="6400800" y="348234"/>
            <a:chExt cx="385010" cy="448239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8009B33-2D82-4620-7F75-0E62D5C3BAFB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9E076F9-A5EE-A24D-4927-08F6079407B1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E6EAA6-D652-C020-418E-080D26E60AA4}"/>
              </a:ext>
            </a:extLst>
          </p:cNvPr>
          <p:cNvSpPr txBox="1"/>
          <p:nvPr/>
        </p:nvSpPr>
        <p:spPr>
          <a:xfrm>
            <a:off x="8781639" y="4885752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6883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4" grpId="0"/>
      <p:bldP spid="2" grpId="0"/>
      <p:bldP spid="3" grpId="0"/>
      <p:bldP spid="38" grpId="0" animBg="1"/>
      <p:bldP spid="39" grpId="0" animBg="1"/>
      <p:bldP spid="80" grpId="0"/>
      <p:bldP spid="21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22B1C-BBCC-23FB-11D6-3EB781DF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748058"/>
          </a:xfrm>
        </p:spPr>
        <p:txBody>
          <a:bodyPr/>
          <a:lstStyle/>
          <a:p>
            <a:r>
              <a:rPr lang="en-US" dirty="0"/>
              <a:t>Graph -Terminology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69A2B-5161-C8F8-B001-1237A4A8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54160"/>
            <a:ext cx="7593495" cy="3670849"/>
          </a:xfrm>
        </p:spPr>
        <p:txBody>
          <a:bodyPr>
            <a:norm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graph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G=(V, E)   consists of two sets , V and E ,where V is a finite, non empty set of vertices represented as V(G) and E is a set of pairs of vertices , known as edges represented by E(G).Therefore a graph G is represented as V(G) and E(G).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graph 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is said to be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directed graph or digraph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if every edge in the graph has direction, otherwise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undirected Graph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Undirected Graph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connected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if there is a path from every vertex to every other vertex.( directed graph is known as strongly connected).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 graph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G is a graph G' such that V(G') is subset of V(G) and E(G') is the subset of E(G). </a:t>
            </a:r>
          </a:p>
        </p:txBody>
      </p:sp>
      <p:pic>
        <p:nvPicPr>
          <p:cNvPr id="4" name="Picture 4" descr="An undirected graph with five nodes. | Download Scientific Diagram">
            <a:extLst>
              <a:ext uri="{FF2B5EF4-FFF2-40B4-BE49-F238E27FC236}">
                <a16:creationId xmlns:a16="http://schemas.microsoft.com/office/drawing/2014/main" xmlns="" id="{6DCEAA0E-AFC8-751F-50AF-B437C38E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792" y="119064"/>
            <a:ext cx="34099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50F742-0E08-014D-BD69-7A258618D1D7}"/>
              </a:ext>
            </a:extLst>
          </p:cNvPr>
          <p:cNvSpPr txBox="1"/>
          <p:nvPr/>
        </p:nvSpPr>
        <p:spPr>
          <a:xfrm>
            <a:off x="9172158" y="2456242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Undirected Graph G1</a:t>
            </a:r>
          </a:p>
        </p:txBody>
      </p:sp>
      <p:pic>
        <p:nvPicPr>
          <p:cNvPr id="6" name="Picture 6" descr="Graphs">
            <a:extLst>
              <a:ext uri="{FF2B5EF4-FFF2-40B4-BE49-F238E27FC236}">
                <a16:creationId xmlns:a16="http://schemas.microsoft.com/office/drawing/2014/main" xmlns="" id="{EE4D7946-3362-7054-8626-EB8CF190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623" y="3632765"/>
            <a:ext cx="3507065" cy="20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D196BE-B249-72B2-6612-1546E56551A7}"/>
              </a:ext>
            </a:extLst>
          </p:cNvPr>
          <p:cNvSpPr txBox="1"/>
          <p:nvPr/>
        </p:nvSpPr>
        <p:spPr>
          <a:xfrm>
            <a:off x="9303026" y="5832646"/>
            <a:ext cx="205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directed Graph G2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CE9652-ECE7-884A-D23B-3B650EFF3321}"/>
              </a:ext>
            </a:extLst>
          </p:cNvPr>
          <p:cNvSpPr txBox="1"/>
          <p:nvPr/>
        </p:nvSpPr>
        <p:spPr>
          <a:xfrm>
            <a:off x="4081669" y="6393409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 Graph of G1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DE165B0-3880-A9A4-7DEC-D6C195C9B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435" b="70430"/>
          <a:stretch/>
        </p:blipFill>
        <p:spPr>
          <a:xfrm>
            <a:off x="2888974" y="4848961"/>
            <a:ext cx="3604591" cy="14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7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36AFC3-5234-56FF-CEF5-FAD38632A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3534148"/>
              </p:ext>
            </p:extLst>
          </p:nvPr>
        </p:nvGraphicFramePr>
        <p:xfrm>
          <a:off x="508599" y="393537"/>
          <a:ext cx="11704924" cy="382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89">
                  <a:extLst>
                    <a:ext uri="{9D8B030D-6E8A-4147-A177-3AD203B41FA5}">
                      <a16:colId xmlns:a16="http://schemas.microsoft.com/office/drawing/2014/main" xmlns="" val="3734299931"/>
                    </a:ext>
                  </a:extLst>
                </a:gridCol>
                <a:gridCol w="2447243">
                  <a:extLst>
                    <a:ext uri="{9D8B030D-6E8A-4147-A177-3AD203B41FA5}">
                      <a16:colId xmlns:a16="http://schemas.microsoft.com/office/drawing/2014/main" xmlns="" val="3274099666"/>
                    </a:ext>
                  </a:extLst>
                </a:gridCol>
                <a:gridCol w="4001683">
                  <a:extLst>
                    <a:ext uri="{9D8B030D-6E8A-4147-A177-3AD203B41FA5}">
                      <a16:colId xmlns:a16="http://schemas.microsoft.com/office/drawing/2014/main" xmlns="" val="4276408456"/>
                    </a:ext>
                  </a:extLst>
                </a:gridCol>
                <a:gridCol w="4347409">
                  <a:extLst>
                    <a:ext uri="{9D8B030D-6E8A-4147-A177-3AD203B41FA5}">
                      <a16:colId xmlns:a16="http://schemas.microsoft.com/office/drawing/2014/main" xmlns="" val="2853943795"/>
                    </a:ext>
                  </a:extLst>
                </a:gridCol>
              </a:tblGrid>
              <a:tr h="382065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657462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568C931-C323-1C52-833C-CAF1E82CF367}"/>
              </a:ext>
            </a:extLst>
          </p:cNvPr>
          <p:cNvSpPr txBox="1"/>
          <p:nvPr/>
        </p:nvSpPr>
        <p:spPr>
          <a:xfrm>
            <a:off x="7868791" y="180323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219A37C-9966-43DD-589F-5DD76AA944C6}"/>
              </a:ext>
            </a:extLst>
          </p:cNvPr>
          <p:cNvGrpSpPr/>
          <p:nvPr/>
        </p:nvGrpSpPr>
        <p:grpSpPr>
          <a:xfrm>
            <a:off x="5614746" y="380324"/>
            <a:ext cx="385010" cy="421788"/>
            <a:chOff x="6400800" y="348234"/>
            <a:chExt cx="385010" cy="42178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083DD9D4-9287-E30B-F0A6-FE9183F5B4C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9933B03-025A-68DE-AD31-58B976EF4FD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US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1FBD0DD-E222-7994-2B49-842B912E4E53}"/>
              </a:ext>
            </a:extLst>
          </p:cNvPr>
          <p:cNvGrpSpPr/>
          <p:nvPr/>
        </p:nvGrpSpPr>
        <p:grpSpPr>
          <a:xfrm>
            <a:off x="4900878" y="1078152"/>
            <a:ext cx="385010" cy="421788"/>
            <a:chOff x="6400800" y="348234"/>
            <a:chExt cx="385010" cy="421788"/>
          </a:xfrm>
          <a:noFill/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04D20493-05BB-75F2-4E32-B2C9CB252A39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EEC8C4C-72E7-6DD5-ECD0-80BF25979489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US" b="1" dirty="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D888B20-869E-C097-80CB-4B26CE36E350}"/>
              </a:ext>
            </a:extLst>
          </p:cNvPr>
          <p:cNvCxnSpPr>
            <a:cxnSpLocks/>
          </p:cNvCxnSpPr>
          <p:nvPr/>
        </p:nvCxnSpPr>
        <p:spPr>
          <a:xfrm flipH="1">
            <a:off x="5229500" y="763867"/>
            <a:ext cx="436750" cy="36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D1BD448-AD47-029B-2EF9-A8ACB22D4DF9}"/>
              </a:ext>
            </a:extLst>
          </p:cNvPr>
          <p:cNvGrpSpPr/>
          <p:nvPr/>
        </p:nvGrpSpPr>
        <p:grpSpPr>
          <a:xfrm>
            <a:off x="4323365" y="1703798"/>
            <a:ext cx="401052" cy="432195"/>
            <a:chOff x="6384758" y="348234"/>
            <a:chExt cx="401052" cy="432195"/>
          </a:xfrm>
          <a:noFill/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7AA84F06-2EDF-1669-7BE8-4D17C608D1F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2FA9C92-B12F-AA54-081E-3EA8F36E4471}"/>
                </a:ext>
              </a:extLst>
            </p:cNvPr>
            <p:cNvSpPr txBox="1"/>
            <p:nvPr/>
          </p:nvSpPr>
          <p:spPr>
            <a:xfrm>
              <a:off x="6384758" y="380319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US" b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324AD61-F38F-1E00-457D-7B983F147BFF}"/>
              </a:ext>
            </a:extLst>
          </p:cNvPr>
          <p:cNvGrpSpPr/>
          <p:nvPr/>
        </p:nvGrpSpPr>
        <p:grpSpPr>
          <a:xfrm>
            <a:off x="5335403" y="1671552"/>
            <a:ext cx="385010" cy="448239"/>
            <a:chOff x="6400800" y="348234"/>
            <a:chExt cx="385010" cy="448239"/>
          </a:xfrm>
          <a:noFill/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370DB8E-0475-2BF2-E22E-5F863FD90286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786940-D2A9-1D45-8D14-D6C93F46976B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US" b="1" dirty="0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1BAB1D8-6CC4-B89F-658E-29311D29AF92}"/>
              </a:ext>
            </a:extLst>
          </p:cNvPr>
          <p:cNvCxnSpPr>
            <a:cxnSpLocks/>
          </p:cNvCxnSpPr>
          <p:nvPr/>
        </p:nvCxnSpPr>
        <p:spPr>
          <a:xfrm flipH="1">
            <a:off x="4668032" y="1438165"/>
            <a:ext cx="290387" cy="295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2601245-6567-2FE6-9709-C59055B5A4EB}"/>
              </a:ext>
            </a:extLst>
          </p:cNvPr>
          <p:cNvCxnSpPr>
            <a:cxnSpLocks/>
          </p:cNvCxnSpPr>
          <p:nvPr/>
        </p:nvCxnSpPr>
        <p:spPr>
          <a:xfrm flipH="1">
            <a:off x="5213872" y="2079664"/>
            <a:ext cx="234003" cy="47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8AD8C84-CA4E-780D-4194-56F23019CAF0}"/>
              </a:ext>
            </a:extLst>
          </p:cNvPr>
          <p:cNvGrpSpPr/>
          <p:nvPr/>
        </p:nvGrpSpPr>
        <p:grpSpPr>
          <a:xfrm>
            <a:off x="4965278" y="2536335"/>
            <a:ext cx="385010" cy="421788"/>
            <a:chOff x="6400800" y="348234"/>
            <a:chExt cx="385010" cy="42178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C5B14B-903A-4DAF-30B8-88388086C6B2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35D5DE6A-69AD-2761-49F5-745949679870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US" b="1" dirty="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A89693D-D0F7-1C79-EFD5-477FBDBEA6B4}"/>
              </a:ext>
            </a:extLst>
          </p:cNvPr>
          <p:cNvCxnSpPr>
            <a:cxnSpLocks/>
          </p:cNvCxnSpPr>
          <p:nvPr/>
        </p:nvCxnSpPr>
        <p:spPr>
          <a:xfrm>
            <a:off x="4559474" y="2129283"/>
            <a:ext cx="433895" cy="468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11B937B-EFF9-6957-46C8-F371E10B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t="18035" r="55085" b="51497"/>
          <a:stretch/>
        </p:blipFill>
        <p:spPr>
          <a:xfrm>
            <a:off x="1432217" y="1671552"/>
            <a:ext cx="2250262" cy="204507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CC6E70A-508D-49E4-F080-DA175CB61425}"/>
              </a:ext>
            </a:extLst>
          </p:cNvPr>
          <p:cNvSpPr txBox="1"/>
          <p:nvPr/>
        </p:nvSpPr>
        <p:spPr>
          <a:xfrm>
            <a:off x="3803375" y="2924161"/>
            <a:ext cx="36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unvisited neighbor of the top of the stack 1 (all are visited).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A7EBF-8F89-90A8-0F44-D8544F216185}"/>
              </a:ext>
            </a:extLst>
          </p:cNvPr>
          <p:cNvSpPr txBox="1"/>
          <p:nvPr/>
        </p:nvSpPr>
        <p:spPr>
          <a:xfrm>
            <a:off x="8178426" y="2559063"/>
            <a:ext cx="9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E7512F6-A0D4-0FC4-D656-60ABDEE25679}"/>
              </a:ext>
            </a:extLst>
          </p:cNvPr>
          <p:cNvGraphicFramePr>
            <a:graphicFrameLocks noGrp="1"/>
          </p:cNvGraphicFramePr>
          <p:nvPr/>
        </p:nvGraphicFramePr>
        <p:xfrm>
          <a:off x="8353053" y="1754421"/>
          <a:ext cx="3373559" cy="4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37">
                  <a:extLst>
                    <a:ext uri="{9D8B030D-6E8A-4147-A177-3AD203B41FA5}">
                      <a16:colId xmlns:a16="http://schemas.microsoft.com/office/drawing/2014/main" xmlns="" val="48303370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868940453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416731063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78846188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2260692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417370549"/>
                    </a:ext>
                  </a:extLst>
                </a:gridCol>
                <a:gridCol w="481937">
                  <a:extLst>
                    <a:ext uri="{9D8B030D-6E8A-4147-A177-3AD203B41FA5}">
                      <a16:colId xmlns:a16="http://schemas.microsoft.com/office/drawing/2014/main" xmlns="" val="150044591"/>
                    </a:ext>
                  </a:extLst>
                </a:gridCol>
              </a:tblGrid>
              <a:tr h="4730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445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952182-8E19-1428-672E-86BD85CBE19F}"/>
              </a:ext>
            </a:extLst>
          </p:cNvPr>
          <p:cNvSpPr txBox="1"/>
          <p:nvPr/>
        </p:nvSpPr>
        <p:spPr>
          <a:xfrm>
            <a:off x="8436902" y="183033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B95D432-7BC9-9201-3EF2-E1CCC4397783}"/>
              </a:ext>
            </a:extLst>
          </p:cNvPr>
          <p:cNvGraphicFramePr>
            <a:graphicFrameLocks noGrp="1"/>
          </p:cNvGraphicFramePr>
          <p:nvPr/>
        </p:nvGraphicFramePr>
        <p:xfrm>
          <a:off x="8304927" y="596971"/>
          <a:ext cx="3525080" cy="78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35">
                  <a:extLst>
                    <a:ext uri="{9D8B030D-6E8A-4147-A177-3AD203B41FA5}">
                      <a16:colId xmlns:a16="http://schemas.microsoft.com/office/drawing/2014/main" xmlns="" val="494196979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127310628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93109476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11320528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600766931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43006053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1723096345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xmlns="" val="2228240955"/>
                    </a:ext>
                  </a:extLst>
                </a:gridCol>
              </a:tblGrid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1936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490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AA1D82-2F25-1D0D-6DEF-F56E2E31C1C4}"/>
              </a:ext>
            </a:extLst>
          </p:cNvPr>
          <p:cNvGrpSpPr/>
          <p:nvPr/>
        </p:nvGrpSpPr>
        <p:grpSpPr>
          <a:xfrm>
            <a:off x="5976051" y="1858287"/>
            <a:ext cx="385010" cy="421788"/>
            <a:chOff x="6400800" y="348234"/>
            <a:chExt cx="385010" cy="421788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EFFFD3D-2FDE-516D-E61A-6C872D7EDE4E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6B24A80-0901-0A31-F679-28D19D70706A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US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BDB56E-9283-69F5-5D8D-86079C4BB22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5350288" y="2246983"/>
            <a:ext cx="692023" cy="500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C6F0D1-41A2-AF91-144F-3C8ADDD899F9}"/>
              </a:ext>
            </a:extLst>
          </p:cNvPr>
          <p:cNvGrpSpPr/>
          <p:nvPr/>
        </p:nvGrpSpPr>
        <p:grpSpPr>
          <a:xfrm>
            <a:off x="6574827" y="1077002"/>
            <a:ext cx="385010" cy="421788"/>
            <a:chOff x="6400800" y="348234"/>
            <a:chExt cx="385010" cy="421788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5B4B0-194E-C633-9378-6001CD3B5D03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061EF5-EE9B-4ABB-D665-707E628F6DBD}"/>
                </a:ext>
              </a:extLst>
            </p:cNvPr>
            <p:cNvSpPr txBox="1"/>
            <p:nvPr/>
          </p:nvSpPr>
          <p:spPr>
            <a:xfrm>
              <a:off x="6400800" y="364277"/>
              <a:ext cx="3850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2B2976A-28D5-9D68-0A6C-75CE9D58EE4D}"/>
              </a:ext>
            </a:extLst>
          </p:cNvPr>
          <p:cNvCxnSpPr>
            <a:cxnSpLocks/>
          </p:cNvCxnSpPr>
          <p:nvPr/>
        </p:nvCxnSpPr>
        <p:spPr>
          <a:xfrm flipH="1">
            <a:off x="6304678" y="1453293"/>
            <a:ext cx="340228" cy="440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B91F1A-2840-6F79-CF6B-4D28CDDFFDE8}"/>
              </a:ext>
            </a:extLst>
          </p:cNvPr>
          <p:cNvSpPr txBox="1"/>
          <p:nvPr/>
        </p:nvSpPr>
        <p:spPr>
          <a:xfrm flipH="1">
            <a:off x="8399230" y="1785101"/>
            <a:ext cx="358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00945D-2F19-975E-B427-6CE79CAAE081}"/>
              </a:ext>
            </a:extLst>
          </p:cNvPr>
          <p:cNvCxnSpPr>
            <a:cxnSpLocks/>
          </p:cNvCxnSpPr>
          <p:nvPr/>
        </p:nvCxnSpPr>
        <p:spPr>
          <a:xfrm>
            <a:off x="6871812" y="1459995"/>
            <a:ext cx="184454" cy="460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AC273A-3718-096A-BD30-914F188FA1CD}"/>
              </a:ext>
            </a:extLst>
          </p:cNvPr>
          <p:cNvGrpSpPr/>
          <p:nvPr/>
        </p:nvGrpSpPr>
        <p:grpSpPr>
          <a:xfrm>
            <a:off x="6920738" y="1938155"/>
            <a:ext cx="385010" cy="448239"/>
            <a:chOff x="6400800" y="348234"/>
            <a:chExt cx="385010" cy="448239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8009B33-2D82-4620-7F75-0E62D5C3BAFB}"/>
                </a:ext>
              </a:extLst>
            </p:cNvPr>
            <p:cNvSpPr/>
            <p:nvPr/>
          </p:nvSpPr>
          <p:spPr>
            <a:xfrm>
              <a:off x="6400800" y="348234"/>
              <a:ext cx="385010" cy="421788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9E076F9-A5EE-A24D-4927-08F6079407B1}"/>
                </a:ext>
              </a:extLst>
            </p:cNvPr>
            <p:cNvSpPr txBox="1"/>
            <p:nvPr/>
          </p:nvSpPr>
          <p:spPr>
            <a:xfrm>
              <a:off x="6400800" y="396363"/>
              <a:ext cx="38501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856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867B02-C085-9062-4955-FCC93A4CD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22788" r="13261" b="8772"/>
          <a:stretch/>
        </p:blipFill>
        <p:spPr>
          <a:xfrm>
            <a:off x="622851" y="278296"/>
            <a:ext cx="8335619" cy="61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556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91053-9FDC-FEC5-A01D-EC0CC4F1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50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dirty="0"/>
              <a:t>Minimum Spanning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0BB2F6-F900-314E-F4FE-AA695AD8AFFE}"/>
              </a:ext>
            </a:extLst>
          </p:cNvPr>
          <p:cNvSpPr txBox="1"/>
          <p:nvPr/>
        </p:nvSpPr>
        <p:spPr>
          <a:xfrm>
            <a:off x="838199" y="830667"/>
            <a:ext cx="10638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-Roman"/>
              </a:rPr>
              <a:t>Electronic circuit designs often need to make the pins of several components electrically equivalent by wiring them together. To interconnect a set of </a:t>
            </a:r>
            <a:r>
              <a:rPr lang="en-US" sz="2000" b="0" i="0" u="none" strike="noStrike" baseline="0" dirty="0">
                <a:latin typeface="MT2MIT"/>
              </a:rPr>
              <a:t>n </a:t>
            </a:r>
            <a:r>
              <a:rPr lang="en-US" sz="2000" b="0" i="0" u="none" strike="noStrike" baseline="0" dirty="0">
                <a:latin typeface="Times-Roman"/>
              </a:rPr>
              <a:t>pins, we can use an arrangement of </a:t>
            </a:r>
            <a:r>
              <a:rPr lang="en-US" sz="2000" b="0" i="0" u="none" strike="noStrike" baseline="0" dirty="0">
                <a:latin typeface="MT2MIT"/>
              </a:rPr>
              <a:t>n-1 </a:t>
            </a:r>
            <a:r>
              <a:rPr lang="en-US" sz="2000" b="0" i="0" u="none" strike="noStrike" baseline="0" dirty="0">
                <a:latin typeface="Times-Roman"/>
              </a:rPr>
              <a:t>wires, each connecting two pins. Of all such arrangements, the one that uses the least amount of wire is usually the most desirable.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5B642F-0E55-7548-089C-D488CB433B4A}"/>
              </a:ext>
            </a:extLst>
          </p:cNvPr>
          <p:cNvSpPr txBox="1"/>
          <p:nvPr/>
        </p:nvSpPr>
        <p:spPr>
          <a:xfrm>
            <a:off x="824947" y="2656918"/>
            <a:ext cx="109727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-Roman"/>
              </a:rPr>
              <a:t>We can model this wiring problem with a connected, undirected graph G=(V, E), where V is the set of pins, E is the set of possible interconnections between pairs of pins, and for each edge (u , v) </a:t>
            </a:r>
            <a:r>
              <a:rPr lang="el-GR" sz="2000" dirty="0">
                <a:latin typeface="Times-Roman"/>
              </a:rPr>
              <a:t>ϵ</a:t>
            </a:r>
            <a:r>
              <a:rPr lang="en-US" sz="2000" dirty="0">
                <a:latin typeface="Times-Roman"/>
              </a:rPr>
              <a:t> E, we have a weight w (u , v) ; specifying the cost (amount of wire needed) to connect u and v. We then wish to find an acyclic subset T  ⊆ E that connects all of the vertices and whose total weight</a:t>
            </a:r>
          </a:p>
          <a:p>
            <a:pPr algn="l"/>
            <a:endParaRPr lang="en-US" sz="2000" dirty="0">
              <a:latin typeface="MT2MIT"/>
            </a:endParaRPr>
          </a:p>
          <a:p>
            <a:pPr algn="l"/>
            <a:endParaRPr lang="en-US" sz="2000" b="0" i="0" u="none" strike="noStrike" baseline="0" dirty="0">
              <a:latin typeface="MT2MIT"/>
            </a:endParaRPr>
          </a:p>
          <a:p>
            <a:pPr algn="l"/>
            <a:endParaRPr lang="en-US" sz="2000" b="0" i="0" u="none" strike="noStrike" baseline="0" dirty="0">
              <a:latin typeface="MT2MIT"/>
            </a:endParaRPr>
          </a:p>
          <a:p>
            <a:pPr algn="l"/>
            <a:endParaRPr lang="en-US" sz="2000" b="0" i="0" u="none" strike="noStrike" baseline="0" dirty="0">
              <a:latin typeface="Times-Roman"/>
            </a:endParaRPr>
          </a:p>
          <a:p>
            <a:pPr algn="l"/>
            <a:r>
              <a:rPr lang="en-US" sz="2000" b="0" i="0" u="none" strike="noStrike" baseline="0" dirty="0">
                <a:latin typeface="Times-Roman"/>
              </a:rPr>
              <a:t>is minimized. Since </a:t>
            </a:r>
            <a:r>
              <a:rPr lang="en-US" sz="2000" b="0" i="0" u="none" strike="noStrike" baseline="0" dirty="0">
                <a:latin typeface="MT2MIT"/>
              </a:rPr>
              <a:t>T </a:t>
            </a:r>
            <a:r>
              <a:rPr lang="en-US" sz="2000" b="0" i="0" u="none" strike="noStrike" baseline="0" dirty="0">
                <a:latin typeface="Times-Roman"/>
              </a:rPr>
              <a:t>is acyclic and connects all of the vertices, it must form a tree, which we call a </a:t>
            </a:r>
            <a:r>
              <a:rPr lang="en-US" sz="2000" b="1" i="1" u="none" strike="noStrike" baseline="0" dirty="0">
                <a:latin typeface="Times-BoldItalic"/>
              </a:rPr>
              <a:t>spanning tree </a:t>
            </a:r>
            <a:r>
              <a:rPr lang="en-US" sz="2000" b="0" i="0" u="none" strike="noStrike" baseline="0" dirty="0">
                <a:latin typeface="Times-Roman"/>
              </a:rPr>
              <a:t>since it “spans” the graph </a:t>
            </a:r>
            <a:r>
              <a:rPr lang="en-US" sz="2000" b="0" i="0" u="none" strike="noStrike" baseline="0" dirty="0">
                <a:latin typeface="MT2MIT"/>
              </a:rPr>
              <a:t>G</a:t>
            </a:r>
            <a:r>
              <a:rPr lang="en-US" sz="2000" b="0" i="0" u="none" strike="noStrike" baseline="0" dirty="0">
                <a:latin typeface="Times-Roman"/>
              </a:rPr>
              <a:t>. We call the problem of determining the tree </a:t>
            </a:r>
            <a:r>
              <a:rPr lang="en-US" sz="2000" b="0" i="0" u="none" strike="noStrike" baseline="0" dirty="0">
                <a:latin typeface="MT2MIT"/>
              </a:rPr>
              <a:t>T </a:t>
            </a:r>
            <a:r>
              <a:rPr lang="en-US" sz="2000" b="0" i="0" u="none" strike="noStrike" baseline="0" dirty="0">
                <a:latin typeface="Times-Roman"/>
              </a:rPr>
              <a:t>the </a:t>
            </a:r>
            <a:r>
              <a:rPr lang="en-US" sz="2000" b="1" i="1" u="none" strike="noStrike" baseline="0" dirty="0">
                <a:latin typeface="Times-BoldItalic"/>
              </a:rPr>
              <a:t>minimum-spanning-tree problem</a:t>
            </a:r>
            <a:r>
              <a:rPr lang="en-US" sz="2000" b="0" i="0" u="none" strike="noStrike" baseline="0" dirty="0">
                <a:latin typeface="Times-Roman"/>
              </a:rPr>
              <a:t>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0C7B8D-521D-06A5-B3C2-26877369E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5" t="70355" r="46595" b="21419"/>
          <a:stretch/>
        </p:blipFill>
        <p:spPr>
          <a:xfrm>
            <a:off x="4180603" y="4195395"/>
            <a:ext cx="2773332" cy="8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3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B6D05-450E-FFFE-C0D9-53FD1FB4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en-US" dirty="0"/>
              <a:t>Properties of Spanning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458718-04EE-6010-D1C4-6598BD7C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altLang="en-US" sz="2400" dirty="0"/>
              <a:t>In a spanning tree, the number of edges will always be |V|- 1 </a:t>
            </a:r>
          </a:p>
          <a:p>
            <a:r>
              <a:rPr lang="en-US" altLang="en-US" sz="2400" dirty="0"/>
              <a:t>A Spanning tree doesn’t contain any loops or cycles</a:t>
            </a:r>
          </a:p>
          <a:p>
            <a:r>
              <a:rPr lang="en-US" altLang="en-US" sz="2400" dirty="0"/>
              <a:t>If we remove any edge from the spanning tree, then it will be disconnected.</a:t>
            </a:r>
          </a:p>
          <a:p>
            <a:r>
              <a:rPr lang="en-US" altLang="en-US" sz="2400" dirty="0"/>
              <a:t>It we add one edge to a spanning tree , then it will create a cycle.</a:t>
            </a:r>
          </a:p>
          <a:p>
            <a:r>
              <a:rPr lang="en-US" altLang="en-US" sz="2400" dirty="0"/>
              <a:t>The number of spanning trees of a complete graph is </a:t>
            </a:r>
            <a:r>
              <a:rPr lang="en-US" altLang="en-US" sz="2400" dirty="0" err="1"/>
              <a:t>V</a:t>
            </a:r>
            <a:r>
              <a:rPr lang="en-US" altLang="en-US" sz="2400" b="1" baseline="40000" dirty="0" err="1"/>
              <a:t>|v</a:t>
            </a:r>
            <a:r>
              <a:rPr lang="en-US" altLang="en-US" sz="2400" b="1" baseline="40000" dirty="0"/>
              <a:t>|-2</a:t>
            </a:r>
            <a:r>
              <a:rPr lang="en-US" altLang="en-US" sz="2400" dirty="0"/>
              <a:t> . ( Where |V| is number of vertices of a graph .    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04A6CEA-FF35-1B2A-0124-DA74F654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\mathbf{(|V| - 1)}">
            <a:extLst>
              <a:ext uri="{FF2B5EF4-FFF2-40B4-BE49-F238E27FC236}">
                <a16:creationId xmlns:a16="http://schemas.microsoft.com/office/drawing/2014/main" xmlns="" id="{B9EEF5AB-45F6-7BF3-322B-7888422D5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5313" y="-136525"/>
            <a:ext cx="6572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5AB83-DE02-7BB7-FD58-6D1A1080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en-US" dirty="0"/>
              <a:t>Algorithms for finding Minimum spanning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6CC66-7DDC-F252-D853-EC0BD9D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Prim’s Algorithm</a:t>
            </a:r>
          </a:p>
          <a:p>
            <a:r>
              <a:rPr lang="en-US" dirty="0"/>
              <a:t>Kruskal’s Algorithm</a:t>
            </a:r>
          </a:p>
        </p:txBody>
      </p:sp>
    </p:spTree>
    <p:extLst>
      <p:ext uri="{BB962C8B-B14F-4D97-AF65-F5344CB8AC3E}">
        <p14:creationId xmlns:p14="http://schemas.microsoft.com/office/powerpoint/2010/main" xmlns="" val="870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1AB18-4F98-7C80-BA9A-6D78F691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9887A2-55E6-5997-C172-CCAE3325F6E6}"/>
              </a:ext>
            </a:extLst>
          </p:cNvPr>
          <p:cNvSpPr txBox="1"/>
          <p:nvPr/>
        </p:nvSpPr>
        <p:spPr>
          <a:xfrm>
            <a:off x="1020416" y="1152940"/>
            <a:ext cx="828260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Algorithm Prim (G,s)</a:t>
            </a:r>
            <a:r>
              <a:rPr lang="en-US" sz="20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// G is graph that contains adjacency information and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// s is the start vertex.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1. 	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 = { }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// includes tree edges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	TV = {s};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// Includes tree vertices , initialized to start vertex s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	while ( T contains fewer than n-1 edges )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	{	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        		Let (u, v) be a least cost edge such that u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∈ TV and v ∉ TV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          		if (there is no such edge)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7.                         		break;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8.           		add v to TV;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9.           		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 (u,v) to T;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10. 	}    </a:t>
            </a:r>
          </a:p>
          <a:p>
            <a:pPr marL="342900" indent="-342900">
              <a:buAutoNum type="arabicPeriod" startAt="11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  if ( T contains fewer than n-1 edges) </a:t>
            </a:r>
          </a:p>
          <a:p>
            <a:pPr marL="342900" indent="-342900">
              <a:buAutoNum type="arabicPeriod" startAt="11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(" No spanning tree \n");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924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DFAB161-8427-3404-802F-C5EE5EABCB70}"/>
              </a:ext>
            </a:extLst>
          </p:cNvPr>
          <p:cNvGrpSpPr/>
          <p:nvPr/>
        </p:nvGrpSpPr>
        <p:grpSpPr>
          <a:xfrm>
            <a:off x="377688" y="344560"/>
            <a:ext cx="4923186" cy="2650425"/>
            <a:chOff x="377688" y="344560"/>
            <a:chExt cx="4923186" cy="26504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6A9381-A614-C75A-CA52-8005276C60BA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038172F-A7C2-A082-F59F-8A7F9CDDC6D6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18EC67-B01F-B4D0-34CF-9B54EAA306B8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345EBB5-EBBC-DC86-AD3A-E5DC36876620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CC010C-90E6-7F80-1659-B2FF8DE9D392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899EBEE-1E8E-6460-B42B-D1FB79FF3D4B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54F64FF-368C-5334-DD48-B97430ABADC8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B719C9F-388D-DDBF-D07F-4B8D803621F3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702AEF4-CB64-D00F-8A7A-4E7B457D9BED}"/>
                </a:ext>
              </a:extLst>
            </p:cNvPr>
            <p:cNvSpPr txBox="1"/>
            <p:nvPr/>
          </p:nvSpPr>
          <p:spPr>
            <a:xfrm>
              <a:off x="2756452" y="3445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FB32E33-46D4-829B-9E6C-708347E53186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5CBC944-3134-D443-E181-4F7A3053ADE7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83A29D2-BBDA-950C-EFB4-5BF1A4F88853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5978F07-004B-3854-89F4-D17909F54CCD}"/>
                </a:ext>
              </a:extLst>
            </p:cNvPr>
            <p:cNvSpPr txBox="1"/>
            <p:nvPr/>
          </p:nvSpPr>
          <p:spPr>
            <a:xfrm>
              <a:off x="1636645" y="13981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E3E70B4-AD70-C6EF-47CA-A83EC0711224}"/>
                </a:ext>
              </a:extLst>
            </p:cNvPr>
            <p:cNvSpPr txBox="1"/>
            <p:nvPr/>
          </p:nvSpPr>
          <p:spPr>
            <a:xfrm>
              <a:off x="3942522" y="14113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F8D3D74-A9EC-7752-ADE0-D63287B1A35F}"/>
                </a:ext>
              </a:extLst>
            </p:cNvPr>
            <p:cNvSpPr txBox="1"/>
            <p:nvPr/>
          </p:nvSpPr>
          <p:spPr>
            <a:xfrm>
              <a:off x="2663688" y="24118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FFE4621-DD96-B9DC-D009-4BC73076B650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468EAFD-A6A7-DB59-018E-1367141E8762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F972506-5A73-954D-F2B1-C3C3E640C3C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1F3F762-2BA0-9E61-9454-D51C50E905A3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6D1DE0E-2BE8-A4E7-560A-39E940F7EB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8F50E26-FB21-34A4-A2D2-0670DA9FA6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09F7A6A-57A9-C315-72EE-611EFE6D27B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293C444-B449-F149-8293-DC959F6524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2400358-44B9-CE1E-3A28-903F5D765AC9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BC2DA73-F026-6EA6-6C57-A237EF42BC5E}"/>
                </a:ext>
              </a:extLst>
            </p:cNvPr>
            <p:cNvSpPr txBox="1"/>
            <p:nvPr/>
          </p:nvSpPr>
          <p:spPr>
            <a:xfrm>
              <a:off x="2302228" y="934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FEAD147-DE79-C041-8BB3-22AF578C710F}"/>
                </a:ext>
              </a:extLst>
            </p:cNvPr>
            <p:cNvSpPr txBox="1"/>
            <p:nvPr/>
          </p:nvSpPr>
          <p:spPr>
            <a:xfrm>
              <a:off x="3186945" y="9625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C8D2CC2-54CB-37B3-BDF9-56EFAFE6DBB5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C9D78AA-5F82-A1DA-7F27-90836185874C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60E563B-3DBC-033A-89F0-D61DE66B3F1B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8223666-B787-C98B-3184-AF6AEB6CF2CE}"/>
                </a:ext>
              </a:extLst>
            </p:cNvPr>
            <p:cNvSpPr txBox="1"/>
            <p:nvPr/>
          </p:nvSpPr>
          <p:spPr>
            <a:xfrm>
              <a:off x="3390405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EADAF0E-8FC3-BE15-700A-89AFA00958DE}"/>
                </a:ext>
              </a:extLst>
            </p:cNvPr>
            <p:cNvSpPr txBox="1"/>
            <p:nvPr/>
          </p:nvSpPr>
          <p:spPr>
            <a:xfrm>
              <a:off x="4608928" y="21485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CF57F21-A25A-3E58-F752-E18287EF92F9}"/>
              </a:ext>
            </a:extLst>
          </p:cNvPr>
          <p:cNvSpPr/>
          <p:nvPr/>
        </p:nvSpPr>
        <p:spPr>
          <a:xfrm>
            <a:off x="7798903" y="2643819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388DAB8-0406-0451-5486-B9CCC1A7EAB8}"/>
              </a:ext>
            </a:extLst>
          </p:cNvPr>
          <p:cNvSpPr/>
          <p:nvPr/>
        </p:nvSpPr>
        <p:spPr>
          <a:xfrm>
            <a:off x="10151161" y="2623941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4CFADF5-2A9A-BAE3-E8B4-94AF8848B7C1}"/>
              </a:ext>
            </a:extLst>
          </p:cNvPr>
          <p:cNvSpPr/>
          <p:nvPr/>
        </p:nvSpPr>
        <p:spPr>
          <a:xfrm>
            <a:off x="8918714" y="3684113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74A1A2-43B1-169C-2917-304BF50C7A41}"/>
              </a:ext>
            </a:extLst>
          </p:cNvPr>
          <p:cNvSpPr/>
          <p:nvPr/>
        </p:nvSpPr>
        <p:spPr>
          <a:xfrm>
            <a:off x="6692349" y="3657605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8629889-DBF3-02DA-CCC2-7773A54B9FCC}"/>
              </a:ext>
            </a:extLst>
          </p:cNvPr>
          <p:cNvSpPr/>
          <p:nvPr/>
        </p:nvSpPr>
        <p:spPr>
          <a:xfrm>
            <a:off x="11164961" y="3664234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C243418-A8A7-7D90-CABB-E39EBB927D4D}"/>
              </a:ext>
            </a:extLst>
          </p:cNvPr>
          <p:cNvSpPr/>
          <p:nvPr/>
        </p:nvSpPr>
        <p:spPr>
          <a:xfrm>
            <a:off x="7798901" y="4658144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34A1B73-D07A-8D56-C14A-F6CEDB0FDED8}"/>
              </a:ext>
            </a:extLst>
          </p:cNvPr>
          <p:cNvSpPr/>
          <p:nvPr/>
        </p:nvSpPr>
        <p:spPr>
          <a:xfrm>
            <a:off x="10144543" y="4684644"/>
            <a:ext cx="450574" cy="4770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E7F3CED-2B34-5D4D-8230-44B3005B0593}"/>
              </a:ext>
            </a:extLst>
          </p:cNvPr>
          <p:cNvCxnSpPr>
            <a:stCxn id="40" idx="6"/>
          </p:cNvCxnSpPr>
          <p:nvPr/>
        </p:nvCxnSpPr>
        <p:spPr>
          <a:xfrm>
            <a:off x="8249476" y="2882358"/>
            <a:ext cx="192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A977CA1-FF64-5AD1-4451-3DBBE9AD71AF}"/>
              </a:ext>
            </a:extLst>
          </p:cNvPr>
          <p:cNvSpPr txBox="1"/>
          <p:nvPr/>
        </p:nvSpPr>
        <p:spPr>
          <a:xfrm>
            <a:off x="9071113" y="2511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28689BE-1382-019D-983B-CCD8F2B48204}"/>
              </a:ext>
            </a:extLst>
          </p:cNvPr>
          <p:cNvCxnSpPr/>
          <p:nvPr/>
        </p:nvCxnSpPr>
        <p:spPr>
          <a:xfrm>
            <a:off x="8269356" y="4890058"/>
            <a:ext cx="192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751BD59-B621-C004-2972-014CC6868E74}"/>
              </a:ext>
            </a:extLst>
          </p:cNvPr>
          <p:cNvCxnSpPr/>
          <p:nvPr/>
        </p:nvCxnSpPr>
        <p:spPr>
          <a:xfrm>
            <a:off x="7169426" y="3896145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E7C27A4-668D-6D5E-5248-D052CFE1E860}"/>
              </a:ext>
            </a:extLst>
          </p:cNvPr>
          <p:cNvSpPr txBox="1"/>
          <p:nvPr/>
        </p:nvSpPr>
        <p:spPr>
          <a:xfrm>
            <a:off x="7951306" y="3564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E52DC93-C07C-C5AB-74CD-151576660B63}"/>
              </a:ext>
            </a:extLst>
          </p:cNvPr>
          <p:cNvSpPr txBox="1"/>
          <p:nvPr/>
        </p:nvSpPr>
        <p:spPr>
          <a:xfrm>
            <a:off x="8978349" y="4578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4658D2A2-2FB0-B58D-EA29-F2BAC1DCD194}"/>
              </a:ext>
            </a:extLst>
          </p:cNvPr>
          <p:cNvCxnSpPr/>
          <p:nvPr/>
        </p:nvCxnSpPr>
        <p:spPr>
          <a:xfrm flipH="1">
            <a:off x="10476406" y="4088155"/>
            <a:ext cx="787950" cy="676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BFACDD74-BE75-A599-F8DE-BF0D11E6C9FD}"/>
              </a:ext>
            </a:extLst>
          </p:cNvPr>
          <p:cNvCxnSpPr>
            <a:cxnSpLocks/>
          </p:cNvCxnSpPr>
          <p:nvPr/>
        </p:nvCxnSpPr>
        <p:spPr>
          <a:xfrm flipH="1" flipV="1">
            <a:off x="9325449" y="4047400"/>
            <a:ext cx="884717" cy="688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F84DF81-8FEE-E0BE-F54F-161B5243B8FF}"/>
              </a:ext>
            </a:extLst>
          </p:cNvPr>
          <p:cNvCxnSpPr>
            <a:cxnSpLocks/>
          </p:cNvCxnSpPr>
          <p:nvPr/>
        </p:nvCxnSpPr>
        <p:spPr>
          <a:xfrm flipH="1" flipV="1">
            <a:off x="8156928" y="3051031"/>
            <a:ext cx="884717" cy="688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FBAC709-373F-FB43-0F62-B5DDD2791D9D}"/>
              </a:ext>
            </a:extLst>
          </p:cNvPr>
          <p:cNvSpPr txBox="1"/>
          <p:nvPr/>
        </p:nvSpPr>
        <p:spPr>
          <a:xfrm>
            <a:off x="8616889" y="3101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6D1163E-A8E5-8D1F-74B0-637F5822551C}"/>
              </a:ext>
            </a:extLst>
          </p:cNvPr>
          <p:cNvSpPr txBox="1"/>
          <p:nvPr/>
        </p:nvSpPr>
        <p:spPr>
          <a:xfrm>
            <a:off x="9705066" y="4089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F3B3AF3-CAAB-2D14-49D0-1AC7D9DEE206}"/>
              </a:ext>
            </a:extLst>
          </p:cNvPr>
          <p:cNvSpPr txBox="1"/>
          <p:nvPr/>
        </p:nvSpPr>
        <p:spPr>
          <a:xfrm>
            <a:off x="10923589" y="4315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8CE28DD-0504-BE50-03C2-EB124ABF7913}"/>
              </a:ext>
            </a:extLst>
          </p:cNvPr>
          <p:cNvSpPr txBox="1"/>
          <p:nvPr/>
        </p:nvSpPr>
        <p:spPr>
          <a:xfrm>
            <a:off x="2346880" y="3267523"/>
            <a:ext cx="7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345E067-FABB-A496-DF07-4895747A9FF3}"/>
              </a:ext>
            </a:extLst>
          </p:cNvPr>
          <p:cNvSpPr txBox="1"/>
          <p:nvPr/>
        </p:nvSpPr>
        <p:spPr>
          <a:xfrm>
            <a:off x="8749088" y="5476468"/>
            <a:ext cx="247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Spanning Tree</a:t>
            </a:r>
          </a:p>
        </p:txBody>
      </p:sp>
    </p:spTree>
    <p:extLst>
      <p:ext uri="{BB962C8B-B14F-4D97-AF65-F5344CB8AC3E}">
        <p14:creationId xmlns:p14="http://schemas.microsoft.com/office/powerpoint/2010/main" xmlns="" val="262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633252" y="477082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3" y="344560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F32227-A51A-85CC-CE20-3ABBFF05A355}"/>
              </a:ext>
            </a:extLst>
          </p:cNvPr>
          <p:cNvSpPr txBox="1"/>
          <p:nvPr/>
        </p:nvSpPr>
        <p:spPr>
          <a:xfrm>
            <a:off x="665878" y="181412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 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730F44-C329-95A9-8088-2744E042A231}"/>
              </a:ext>
            </a:extLst>
          </p:cNvPr>
          <p:cNvSpPr txBox="1"/>
          <p:nvPr/>
        </p:nvSpPr>
        <p:spPr>
          <a:xfrm>
            <a:off x="3399633" y="165730"/>
            <a:ext cx="137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0184376-D607-D8F5-C1C5-E63FE2BD53C6}"/>
              </a:ext>
            </a:extLst>
          </p:cNvPr>
          <p:cNvSpPr txBox="1"/>
          <p:nvPr/>
        </p:nvSpPr>
        <p:spPr>
          <a:xfrm>
            <a:off x="285771" y="11278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={A}</a:t>
            </a:r>
          </a:p>
          <a:p>
            <a:pPr lvl="1"/>
            <a:r>
              <a:rPr lang="en-US" dirty="0"/>
              <a:t>	    A : B, C, 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1E0C51-4EEF-5CC8-3022-5E3CB819C977}"/>
              </a:ext>
            </a:extLst>
          </p:cNvPr>
          <p:cNvSpPr txBox="1"/>
          <p:nvPr/>
        </p:nvSpPr>
        <p:spPr>
          <a:xfrm>
            <a:off x="285693" y="1762815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</a:t>
            </a:r>
            <a:r>
              <a:rPr lang="en-US" b="1" dirty="0"/>
              <a:t>&lt;A,B&gt;=1</a:t>
            </a:r>
            <a:r>
              <a:rPr lang="en-US" dirty="0"/>
              <a:t>, &lt;A,C&gt;=4, &lt;A,D&gt;=2 }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AA4F098-6C9B-9304-AE88-68A17825D0AE}"/>
              </a:ext>
            </a:extLst>
          </p:cNvPr>
          <p:cNvSpPr txBox="1"/>
          <p:nvPr/>
        </p:nvSpPr>
        <p:spPr>
          <a:xfrm>
            <a:off x="292716" y="2444115"/>
            <a:ext cx="749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&lt;A, B&gt; then include </a:t>
            </a:r>
            <a:r>
              <a:rPr lang="en-US" i="1" dirty="0"/>
              <a:t>vertex B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</a:t>
            </a:r>
            <a:r>
              <a:rPr lang="en-US" i="1" dirty="0">
                <a:solidFill>
                  <a:srgbClr val="202124"/>
                </a:solidFill>
                <a:latin typeface="arial" panose="020B0604020202020204" pitchFamily="34" charset="0"/>
              </a:rPr>
              <a:t>&lt;</a:t>
            </a:r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A,B&gt; in 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&lt;A,B&gt;}              TV = {A , B}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640855" y="3554691"/>
            <a:ext cx="126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&lt;A,B&gt; 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8C3807F-1A56-C9E8-99BF-5AF24A0E8E3C}"/>
              </a:ext>
            </a:extLst>
          </p:cNvPr>
          <p:cNvSpPr txBox="1"/>
          <p:nvPr/>
        </p:nvSpPr>
        <p:spPr>
          <a:xfrm>
            <a:off x="3415554" y="3525359"/>
            <a:ext cx="137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A, B 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83011E-FD5D-682D-0940-BFACA6F92E9A}"/>
              </a:ext>
            </a:extLst>
          </p:cNvPr>
          <p:cNvSpPr txBox="1"/>
          <p:nvPr/>
        </p:nvSpPr>
        <p:spPr>
          <a:xfrm>
            <a:off x="314943" y="426987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={A,B}</a:t>
            </a:r>
          </a:p>
          <a:p>
            <a:pPr lvl="1"/>
            <a:r>
              <a:rPr lang="en-US" dirty="0"/>
              <a:t>	    A : B, C, D</a:t>
            </a:r>
          </a:p>
          <a:p>
            <a:pPr lvl="1"/>
            <a:r>
              <a:rPr lang="en-US" dirty="0"/>
              <a:t>             B : A, D, 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9130F9-D6DC-C58C-D016-D0DCA04887E0}"/>
              </a:ext>
            </a:extLst>
          </p:cNvPr>
          <p:cNvSpPr txBox="1"/>
          <p:nvPr/>
        </p:nvSpPr>
        <p:spPr>
          <a:xfrm>
            <a:off x="274319" y="5245277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&lt;A, C&gt;=4, </a:t>
            </a:r>
            <a:r>
              <a:rPr lang="en-US" b="1" dirty="0"/>
              <a:t>&lt;A, D&gt;=2</a:t>
            </a:r>
            <a:r>
              <a:rPr lang="en-US" dirty="0"/>
              <a:t>, &lt;B, D&gt; =3, &lt;B, E&gt;= 10 }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D8CF25-1547-EABB-45C2-ABF71895644E}"/>
              </a:ext>
            </a:extLst>
          </p:cNvPr>
          <p:cNvCxnSpPr>
            <a:cxnSpLocks/>
          </p:cNvCxnSpPr>
          <p:nvPr/>
        </p:nvCxnSpPr>
        <p:spPr>
          <a:xfrm flipH="1">
            <a:off x="1815153" y="4567651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A80E003-AF08-8F6F-4280-080390C198EB}"/>
              </a:ext>
            </a:extLst>
          </p:cNvPr>
          <p:cNvCxnSpPr>
            <a:cxnSpLocks/>
          </p:cNvCxnSpPr>
          <p:nvPr/>
        </p:nvCxnSpPr>
        <p:spPr>
          <a:xfrm flipH="1">
            <a:off x="1832483" y="4857586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770A2EE-DB9D-B47E-40F0-D2990A14441E}"/>
              </a:ext>
            </a:extLst>
          </p:cNvPr>
          <p:cNvSpPr txBox="1"/>
          <p:nvPr/>
        </p:nvSpPr>
        <p:spPr>
          <a:xfrm>
            <a:off x="241188" y="5926181"/>
            <a:ext cx="7544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&lt;A,D&gt; then include </a:t>
            </a:r>
            <a:r>
              <a:rPr lang="en-US" i="1" dirty="0"/>
              <a:t>vertex D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&lt;A,D&gt; in T.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&lt;A,B&gt;, &lt;A,D&gt; }              TV = {A , B, D}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C2C021-5A0E-1722-0E83-1C1923FAB386}"/>
              </a:ext>
            </a:extLst>
          </p:cNvPr>
          <p:cNvSpPr txBox="1"/>
          <p:nvPr/>
        </p:nvSpPr>
        <p:spPr>
          <a:xfrm>
            <a:off x="36467" y="829055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79683" y="3219697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D65B2F8-BB85-3D28-4A71-F1A17CD585A5}"/>
              </a:ext>
            </a:extLst>
          </p:cNvPr>
          <p:cNvCxnSpPr>
            <a:stCxn id="58" idx="6"/>
          </p:cNvCxnSpPr>
          <p:nvPr/>
        </p:nvCxnSpPr>
        <p:spPr>
          <a:xfrm>
            <a:off x="9047281" y="4160197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DDF6B-6438-11A6-1AA9-43985EE21272}"/>
              </a:ext>
            </a:extLst>
          </p:cNvPr>
          <p:cNvSpPr txBox="1"/>
          <p:nvPr/>
        </p:nvSpPr>
        <p:spPr>
          <a:xfrm>
            <a:off x="9712996" y="3850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EC03006F-ECBE-A6D5-2E8C-25852A6F8023}"/>
              </a:ext>
            </a:extLst>
          </p:cNvPr>
          <p:cNvCxnSpPr>
            <a:cxnSpLocks/>
          </p:cNvCxnSpPr>
          <p:nvPr/>
        </p:nvCxnSpPr>
        <p:spPr>
          <a:xfrm flipH="1" flipV="1">
            <a:off x="8952892" y="4318645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CD67CB-2350-0318-277D-F841975EA5A7}"/>
              </a:ext>
            </a:extLst>
          </p:cNvPr>
          <p:cNvSpPr txBox="1"/>
          <p:nvPr/>
        </p:nvSpPr>
        <p:spPr>
          <a:xfrm>
            <a:off x="9325566" y="4360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1010D7-A996-7871-A3E5-C70E77E7F843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4DFCE8-66AE-8960-8AB3-FD2024B9B70A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364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5" grpId="0"/>
      <p:bldP spid="56" grpId="0"/>
      <p:bldP spid="66" grpId="0"/>
      <p:bldP spid="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633252" y="477082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3" y="344560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1091234" y="197330"/>
            <a:ext cx="188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&lt;A,B&gt; ,&lt;A,D&gt;}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8C3807F-1A56-C9E8-99BF-5AF24A0E8E3C}"/>
              </a:ext>
            </a:extLst>
          </p:cNvPr>
          <p:cNvSpPr txBox="1"/>
          <p:nvPr/>
        </p:nvSpPr>
        <p:spPr>
          <a:xfrm>
            <a:off x="3415554" y="195293"/>
            <a:ext cx="152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A, B,D 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83011E-FD5D-682D-0940-BFACA6F92E9A}"/>
              </a:ext>
            </a:extLst>
          </p:cNvPr>
          <p:cNvSpPr txBox="1"/>
          <p:nvPr/>
        </p:nvSpPr>
        <p:spPr>
          <a:xfrm>
            <a:off x="314943" y="11172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={A, B, D}</a:t>
            </a:r>
          </a:p>
          <a:p>
            <a:pPr lvl="1"/>
            <a:r>
              <a:rPr lang="en-US" dirty="0"/>
              <a:t>	    A : B, C, D</a:t>
            </a:r>
          </a:p>
          <a:p>
            <a:pPr lvl="1"/>
            <a:r>
              <a:rPr lang="en-US" dirty="0"/>
              <a:t>             B : A, D, E</a:t>
            </a:r>
          </a:p>
          <a:p>
            <a:pPr lvl="1"/>
            <a:r>
              <a:rPr lang="en-US" dirty="0"/>
              <a:t>             D : A, B, C, E, F, 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9130F9-D6DC-C58C-D016-D0DCA04887E0}"/>
              </a:ext>
            </a:extLst>
          </p:cNvPr>
          <p:cNvSpPr txBox="1"/>
          <p:nvPr/>
        </p:nvSpPr>
        <p:spPr>
          <a:xfrm>
            <a:off x="314943" y="2491011"/>
            <a:ext cx="6459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&lt;A, C&gt; = 4, &lt;B, E&gt; = 10,</a:t>
            </a:r>
          </a:p>
          <a:p>
            <a:pPr lvl="1"/>
            <a:r>
              <a:rPr lang="en-US" dirty="0"/>
              <a:t>                           </a:t>
            </a:r>
            <a:r>
              <a:rPr lang="en-US" b="1" dirty="0"/>
              <a:t>&lt;D, C&gt; = 2,</a:t>
            </a:r>
            <a:r>
              <a:rPr lang="en-US" dirty="0"/>
              <a:t>&lt;D, E&gt; = 7 , &lt;D, F&gt; = 8, &lt;D, G&gt; = 4</a:t>
            </a:r>
          </a:p>
          <a:p>
            <a:pPr lvl="1"/>
            <a:r>
              <a:rPr lang="en-US" dirty="0"/>
              <a:t>                        }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D8CF25-1547-EABB-45C2-ABF71895644E}"/>
              </a:ext>
            </a:extLst>
          </p:cNvPr>
          <p:cNvCxnSpPr>
            <a:cxnSpLocks/>
          </p:cNvCxnSpPr>
          <p:nvPr/>
        </p:nvCxnSpPr>
        <p:spPr>
          <a:xfrm flipH="1">
            <a:off x="1815153" y="141500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A80E003-AF08-8F6F-4280-080390C198EB}"/>
              </a:ext>
            </a:extLst>
          </p:cNvPr>
          <p:cNvCxnSpPr>
            <a:cxnSpLocks/>
          </p:cNvCxnSpPr>
          <p:nvPr/>
        </p:nvCxnSpPr>
        <p:spPr>
          <a:xfrm flipH="1">
            <a:off x="1832483" y="170494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770A2EE-DB9D-B47E-40F0-D2990A14441E}"/>
              </a:ext>
            </a:extLst>
          </p:cNvPr>
          <p:cNvSpPr txBox="1"/>
          <p:nvPr/>
        </p:nvSpPr>
        <p:spPr>
          <a:xfrm>
            <a:off x="238787" y="3847699"/>
            <a:ext cx="7544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&lt;D, C&gt; then include </a:t>
            </a:r>
            <a:r>
              <a:rPr lang="en-US" i="1" dirty="0"/>
              <a:t>vertex C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&lt;D,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&gt; in T.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&lt;A,B&gt;, &lt;A,D&gt; ,&lt;D, C&gt; }              TV = {A , B, D, C}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135631" y="7986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D65B2F8-BB85-3D28-4A71-F1A17CD585A5}"/>
              </a:ext>
            </a:extLst>
          </p:cNvPr>
          <p:cNvCxnSpPr>
            <a:stCxn id="58" idx="6"/>
          </p:cNvCxnSpPr>
          <p:nvPr/>
        </p:nvCxnSpPr>
        <p:spPr>
          <a:xfrm>
            <a:off x="9047281" y="4160197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DDF6B-6438-11A6-1AA9-43985EE21272}"/>
              </a:ext>
            </a:extLst>
          </p:cNvPr>
          <p:cNvSpPr txBox="1"/>
          <p:nvPr/>
        </p:nvSpPr>
        <p:spPr>
          <a:xfrm>
            <a:off x="9712996" y="3850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EC03006F-ECBE-A6D5-2E8C-25852A6F8023}"/>
              </a:ext>
            </a:extLst>
          </p:cNvPr>
          <p:cNvCxnSpPr>
            <a:cxnSpLocks/>
          </p:cNvCxnSpPr>
          <p:nvPr/>
        </p:nvCxnSpPr>
        <p:spPr>
          <a:xfrm flipH="1" flipV="1">
            <a:off x="8972296" y="430103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CD67CB-2350-0318-277D-F841975EA5A7}"/>
              </a:ext>
            </a:extLst>
          </p:cNvPr>
          <p:cNvSpPr txBox="1"/>
          <p:nvPr/>
        </p:nvSpPr>
        <p:spPr>
          <a:xfrm>
            <a:off x="9344970" y="4343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10E1B87-190B-64F2-EAC3-0598B1D1BB03}"/>
              </a:ext>
            </a:extLst>
          </p:cNvPr>
          <p:cNvCxnSpPr>
            <a:cxnSpLocks/>
          </p:cNvCxnSpPr>
          <p:nvPr/>
        </p:nvCxnSpPr>
        <p:spPr>
          <a:xfrm flipH="1">
            <a:off x="2285135" y="143425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8C7C41-BCB7-0951-CADB-E08388ED0114}"/>
              </a:ext>
            </a:extLst>
          </p:cNvPr>
          <p:cNvCxnSpPr>
            <a:cxnSpLocks/>
          </p:cNvCxnSpPr>
          <p:nvPr/>
        </p:nvCxnSpPr>
        <p:spPr>
          <a:xfrm flipH="1">
            <a:off x="2080419" y="170721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E07327-B5AB-5742-312A-0BC05994E492}"/>
              </a:ext>
            </a:extLst>
          </p:cNvPr>
          <p:cNvCxnSpPr>
            <a:cxnSpLocks/>
          </p:cNvCxnSpPr>
          <p:nvPr/>
        </p:nvCxnSpPr>
        <p:spPr>
          <a:xfrm flipH="1">
            <a:off x="1862052" y="1966527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8A2338F-B4BC-917F-5D8A-C33AA4D61401}"/>
              </a:ext>
            </a:extLst>
          </p:cNvPr>
          <p:cNvCxnSpPr>
            <a:cxnSpLocks/>
          </p:cNvCxnSpPr>
          <p:nvPr/>
        </p:nvCxnSpPr>
        <p:spPr>
          <a:xfrm flipH="1">
            <a:off x="2094067" y="198017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FDD88A3-7BB2-A79D-8F72-4C9C6C00C8FD}"/>
              </a:ext>
            </a:extLst>
          </p:cNvPr>
          <p:cNvCxnSpPr/>
          <p:nvPr/>
        </p:nvCxnSpPr>
        <p:spPr>
          <a:xfrm>
            <a:off x="8158546" y="500671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18C2C6-6F4F-C637-EB8F-FA3642307985}"/>
              </a:ext>
            </a:extLst>
          </p:cNvPr>
          <p:cNvSpPr txBox="1"/>
          <p:nvPr/>
        </p:nvSpPr>
        <p:spPr>
          <a:xfrm>
            <a:off x="8765543" y="469031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595460-C3B9-3AC2-2A2F-65BFED2D1F41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0DEA78-27F6-6A46-C52D-6BD289F5D045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3453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633252" y="477082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2" y="3445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1091234" y="197330"/>
            <a:ext cx="265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&lt;A,B&gt;, &lt;A,D&gt; ,&lt;D, C&gt; 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8C3807F-1A56-C9E8-99BF-5AF24A0E8E3C}"/>
              </a:ext>
            </a:extLst>
          </p:cNvPr>
          <p:cNvSpPr txBox="1"/>
          <p:nvPr/>
        </p:nvSpPr>
        <p:spPr>
          <a:xfrm>
            <a:off x="4356459" y="195293"/>
            <a:ext cx="180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A, B, D, C 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83011E-FD5D-682D-0940-BFACA6F92E9A}"/>
              </a:ext>
            </a:extLst>
          </p:cNvPr>
          <p:cNvSpPr txBox="1"/>
          <p:nvPr/>
        </p:nvSpPr>
        <p:spPr>
          <a:xfrm>
            <a:off x="314943" y="111723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={A, B, D, C}</a:t>
            </a:r>
          </a:p>
          <a:p>
            <a:pPr lvl="1"/>
            <a:r>
              <a:rPr lang="en-US" dirty="0"/>
              <a:t>	    A : B, C, D</a:t>
            </a:r>
          </a:p>
          <a:p>
            <a:pPr lvl="1"/>
            <a:r>
              <a:rPr lang="en-US" dirty="0"/>
              <a:t>             B : A, D, E</a:t>
            </a:r>
          </a:p>
          <a:p>
            <a:pPr lvl="1"/>
            <a:r>
              <a:rPr lang="en-US" dirty="0"/>
              <a:t>             D : A, B, C, E, F, G</a:t>
            </a:r>
          </a:p>
          <a:p>
            <a:pPr lvl="1"/>
            <a:r>
              <a:rPr lang="en-US" dirty="0"/>
              <a:t>             C: A, D, 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9130F9-D6DC-C58C-D016-D0DCA04887E0}"/>
              </a:ext>
            </a:extLst>
          </p:cNvPr>
          <p:cNvSpPr txBox="1"/>
          <p:nvPr/>
        </p:nvSpPr>
        <p:spPr>
          <a:xfrm>
            <a:off x="314943" y="2491011"/>
            <a:ext cx="6459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&lt;B, E&gt; = 10, </a:t>
            </a:r>
          </a:p>
          <a:p>
            <a:pPr lvl="1"/>
            <a:r>
              <a:rPr lang="en-US" dirty="0"/>
              <a:t>                           &lt;D, E&gt; = 7 , &lt;D, F&gt; = 8, </a:t>
            </a:r>
            <a:r>
              <a:rPr lang="en-US" b="1" dirty="0"/>
              <a:t>&lt;D, G&gt; = 4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                           &lt;C, F&gt; = 5</a:t>
            </a:r>
          </a:p>
          <a:p>
            <a:pPr lvl="1"/>
            <a:r>
              <a:rPr lang="en-US" dirty="0"/>
              <a:t>                        }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D8CF25-1547-EABB-45C2-ABF71895644E}"/>
              </a:ext>
            </a:extLst>
          </p:cNvPr>
          <p:cNvCxnSpPr>
            <a:cxnSpLocks/>
          </p:cNvCxnSpPr>
          <p:nvPr/>
        </p:nvCxnSpPr>
        <p:spPr>
          <a:xfrm flipH="1">
            <a:off x="1815153" y="141500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A80E003-AF08-8F6F-4280-080390C198EB}"/>
              </a:ext>
            </a:extLst>
          </p:cNvPr>
          <p:cNvCxnSpPr>
            <a:cxnSpLocks/>
          </p:cNvCxnSpPr>
          <p:nvPr/>
        </p:nvCxnSpPr>
        <p:spPr>
          <a:xfrm flipH="1">
            <a:off x="1832483" y="170494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770A2EE-DB9D-B47E-40F0-D2990A14441E}"/>
              </a:ext>
            </a:extLst>
          </p:cNvPr>
          <p:cNvSpPr txBox="1"/>
          <p:nvPr/>
        </p:nvSpPr>
        <p:spPr>
          <a:xfrm>
            <a:off x="238787" y="4006723"/>
            <a:ext cx="7544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&lt;D, G&gt; then include </a:t>
            </a:r>
            <a:r>
              <a:rPr lang="en-US" i="1" dirty="0"/>
              <a:t>vertex G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&lt;D,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&gt; in T.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&lt;A,B&gt;, &lt;A,D&gt; , &lt;D, C&gt;, &lt;D, G&gt; }              TV = {A , B, D, C, G}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135631" y="7986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D65B2F8-BB85-3D28-4A71-F1A17CD585A5}"/>
              </a:ext>
            </a:extLst>
          </p:cNvPr>
          <p:cNvCxnSpPr>
            <a:stCxn id="58" idx="6"/>
          </p:cNvCxnSpPr>
          <p:nvPr/>
        </p:nvCxnSpPr>
        <p:spPr>
          <a:xfrm>
            <a:off x="9047281" y="4160197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DDF6B-6438-11A6-1AA9-43985EE21272}"/>
              </a:ext>
            </a:extLst>
          </p:cNvPr>
          <p:cNvSpPr txBox="1"/>
          <p:nvPr/>
        </p:nvSpPr>
        <p:spPr>
          <a:xfrm>
            <a:off x="9712996" y="3850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EC03006F-ECBE-A6D5-2E8C-25852A6F8023}"/>
              </a:ext>
            </a:extLst>
          </p:cNvPr>
          <p:cNvCxnSpPr>
            <a:cxnSpLocks/>
          </p:cNvCxnSpPr>
          <p:nvPr/>
        </p:nvCxnSpPr>
        <p:spPr>
          <a:xfrm flipH="1" flipV="1">
            <a:off x="8972296" y="430103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CD67CB-2350-0318-277D-F841975EA5A7}"/>
              </a:ext>
            </a:extLst>
          </p:cNvPr>
          <p:cNvSpPr txBox="1"/>
          <p:nvPr/>
        </p:nvSpPr>
        <p:spPr>
          <a:xfrm>
            <a:off x="9344970" y="4343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10E1B87-190B-64F2-EAC3-0598B1D1BB03}"/>
              </a:ext>
            </a:extLst>
          </p:cNvPr>
          <p:cNvCxnSpPr>
            <a:cxnSpLocks/>
          </p:cNvCxnSpPr>
          <p:nvPr/>
        </p:nvCxnSpPr>
        <p:spPr>
          <a:xfrm flipH="1">
            <a:off x="2285135" y="143425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8C7C41-BCB7-0951-CADB-E08388ED0114}"/>
              </a:ext>
            </a:extLst>
          </p:cNvPr>
          <p:cNvCxnSpPr>
            <a:cxnSpLocks/>
          </p:cNvCxnSpPr>
          <p:nvPr/>
        </p:nvCxnSpPr>
        <p:spPr>
          <a:xfrm flipH="1">
            <a:off x="2080419" y="170721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E07327-B5AB-5742-312A-0BC05994E492}"/>
              </a:ext>
            </a:extLst>
          </p:cNvPr>
          <p:cNvCxnSpPr>
            <a:cxnSpLocks/>
          </p:cNvCxnSpPr>
          <p:nvPr/>
        </p:nvCxnSpPr>
        <p:spPr>
          <a:xfrm flipH="1">
            <a:off x="1862052" y="1966527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8A2338F-B4BC-917F-5D8A-C33AA4D61401}"/>
              </a:ext>
            </a:extLst>
          </p:cNvPr>
          <p:cNvCxnSpPr>
            <a:cxnSpLocks/>
          </p:cNvCxnSpPr>
          <p:nvPr/>
        </p:nvCxnSpPr>
        <p:spPr>
          <a:xfrm flipH="1">
            <a:off x="2094067" y="198017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FDD88A3-7BB2-A79D-8F72-4C9C6C00C8FD}"/>
              </a:ext>
            </a:extLst>
          </p:cNvPr>
          <p:cNvCxnSpPr/>
          <p:nvPr/>
        </p:nvCxnSpPr>
        <p:spPr>
          <a:xfrm>
            <a:off x="8158546" y="500671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18C2C6-6F4F-C637-EB8F-FA3642307985}"/>
              </a:ext>
            </a:extLst>
          </p:cNvPr>
          <p:cNvSpPr txBox="1"/>
          <p:nvPr/>
        </p:nvSpPr>
        <p:spPr>
          <a:xfrm>
            <a:off x="8765543" y="469031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341C174-F6B6-E679-F931-C366407FC333}"/>
              </a:ext>
            </a:extLst>
          </p:cNvPr>
          <p:cNvCxnSpPr>
            <a:cxnSpLocks/>
          </p:cNvCxnSpPr>
          <p:nvPr/>
        </p:nvCxnSpPr>
        <p:spPr>
          <a:xfrm flipH="1">
            <a:off x="2000214" y="224926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C31B78B-3A13-C31A-5D31-E6D59636DB14}"/>
              </a:ext>
            </a:extLst>
          </p:cNvPr>
          <p:cNvCxnSpPr>
            <a:cxnSpLocks/>
          </p:cNvCxnSpPr>
          <p:nvPr/>
        </p:nvCxnSpPr>
        <p:spPr>
          <a:xfrm flipH="1">
            <a:off x="1794804" y="225588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54AD6E7-4628-BCEC-7619-F70872A7D18E}"/>
              </a:ext>
            </a:extLst>
          </p:cNvPr>
          <p:cNvCxnSpPr>
            <a:cxnSpLocks/>
          </p:cNvCxnSpPr>
          <p:nvPr/>
        </p:nvCxnSpPr>
        <p:spPr>
          <a:xfrm flipH="1">
            <a:off x="2039981" y="140459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6F61713-7736-9A1D-F410-F2F5346C5427}"/>
              </a:ext>
            </a:extLst>
          </p:cNvPr>
          <p:cNvCxnSpPr>
            <a:cxnSpLocks/>
          </p:cNvCxnSpPr>
          <p:nvPr/>
        </p:nvCxnSpPr>
        <p:spPr>
          <a:xfrm flipH="1">
            <a:off x="2305014" y="199747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B3663B7-3AAC-DAC4-F09C-B5251C2BD863}"/>
              </a:ext>
            </a:extLst>
          </p:cNvPr>
          <p:cNvCxnSpPr>
            <a:cxnSpLocks/>
          </p:cNvCxnSpPr>
          <p:nvPr/>
        </p:nvCxnSpPr>
        <p:spPr>
          <a:xfrm flipH="1" flipV="1">
            <a:off x="9919066" y="517216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170FAB-DFF0-5D9E-9ED0-149A3B941B6E}"/>
              </a:ext>
            </a:extLst>
          </p:cNvPr>
          <p:cNvSpPr txBox="1"/>
          <p:nvPr/>
        </p:nvSpPr>
        <p:spPr>
          <a:xfrm>
            <a:off x="10266399" y="5207047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622058-9215-CE4F-64AA-AEA307E72F6C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E6EF04F-BB29-52DB-BD8B-679842409943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9640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22B1C-BBCC-23FB-11D6-3EB781DF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748058"/>
          </a:xfrm>
        </p:spPr>
        <p:txBody>
          <a:bodyPr/>
          <a:lstStyle/>
          <a:p>
            <a:r>
              <a:rPr lang="en-US" dirty="0"/>
              <a:t>Graph -Terminology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69A2B-5161-C8F8-B001-1237A4A8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38" y="1046925"/>
            <a:ext cx="7059545" cy="5446640"/>
          </a:xfrm>
        </p:spPr>
        <p:txBody>
          <a:bodyPr>
            <a:normAutofit lnSpcReduction="10000"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graph is said to be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complete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if there is an edge between every pair of vertices.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a graph is a sequence of vertices w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,w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,w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,…..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sz="2400" b="0" i="0" u="none" strike="noStrike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such that (w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,w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i+1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belongs to E for 1&lt;=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&lt;=n. The length of the path is n-1. 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simple path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is a path such that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vertices are distinct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except first and last could be the same.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directed graph is acyclic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if it has no cycles, also known as Directed Acyclic Graph(DAG)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tree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a connected acyclic graph (i.e., has no cycles).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spanning tree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any tree that consists of edges in G and that includes all the vertices in G 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spanning tree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minimal sub graph G' of G such that V(G') = V(G) and E(G')= |V|-1 (where V is the number of vertices of G or G') and G' is connected </a:t>
            </a:r>
            <a:endParaRPr lang="en-US" sz="3600" dirty="0"/>
          </a:p>
        </p:txBody>
      </p:sp>
      <p:pic>
        <p:nvPicPr>
          <p:cNvPr id="4" name="Picture 2" descr="An undirected graph G with 7 vertex and 12 edges. | Download Scientific  Diagram">
            <a:extLst>
              <a:ext uri="{FF2B5EF4-FFF2-40B4-BE49-F238E27FC236}">
                <a16:creationId xmlns:a16="http://schemas.microsoft.com/office/drawing/2014/main" xmlns="" id="{73EA05AB-5BC0-F6C5-58D3-84C552A3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784" y="3200401"/>
            <a:ext cx="4026453" cy="24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1B945D-0CBC-75E1-D22B-A74281E1695B}"/>
              </a:ext>
            </a:extLst>
          </p:cNvPr>
          <p:cNvSpPr txBox="1"/>
          <p:nvPr/>
        </p:nvSpPr>
        <p:spPr>
          <a:xfrm>
            <a:off x="8087140" y="5799718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Undirected Weighted Graph</a:t>
            </a:r>
          </a:p>
        </p:txBody>
      </p:sp>
      <p:pic>
        <p:nvPicPr>
          <p:cNvPr id="6" name="Picture 2" descr="What is the C code for a complete graph, without using structures? - Quora">
            <a:extLst>
              <a:ext uri="{FF2B5EF4-FFF2-40B4-BE49-F238E27FC236}">
                <a16:creationId xmlns:a16="http://schemas.microsoft.com/office/drawing/2014/main" xmlns="" id="{82BB3A4C-8C07-9855-4B5C-43B02BD6A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460"/>
          <a:stretch/>
        </p:blipFill>
        <p:spPr bwMode="auto">
          <a:xfrm>
            <a:off x="7818780" y="0"/>
            <a:ext cx="2867025" cy="29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F45E35-4599-45FD-B8B1-829FD88C42B8}"/>
              </a:ext>
            </a:extLst>
          </p:cNvPr>
          <p:cNvSpPr txBox="1"/>
          <p:nvPr/>
        </p:nvSpPr>
        <p:spPr>
          <a:xfrm>
            <a:off x="8230218" y="2831069"/>
            <a:ext cx="204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322853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633252" y="477082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3" y="344560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1197250" y="184078"/>
            <a:ext cx="3333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&lt;A,B&gt;, &lt;A,D&gt; ,&lt;D, C&gt;,&lt;D, G&gt; 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8C3807F-1A56-C9E8-99BF-5AF24A0E8E3C}"/>
              </a:ext>
            </a:extLst>
          </p:cNvPr>
          <p:cNvSpPr txBox="1"/>
          <p:nvPr/>
        </p:nvSpPr>
        <p:spPr>
          <a:xfrm>
            <a:off x="4754022" y="195293"/>
            <a:ext cx="2056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A, B, D, C, G 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83011E-FD5D-682D-0940-BFACA6F92E9A}"/>
              </a:ext>
            </a:extLst>
          </p:cNvPr>
          <p:cNvSpPr txBox="1"/>
          <p:nvPr/>
        </p:nvSpPr>
        <p:spPr>
          <a:xfrm>
            <a:off x="314943" y="111723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={A, B, D, C, G}</a:t>
            </a:r>
          </a:p>
          <a:p>
            <a:pPr lvl="1"/>
            <a:r>
              <a:rPr lang="en-US" dirty="0"/>
              <a:t>	    A : B, C, D</a:t>
            </a:r>
          </a:p>
          <a:p>
            <a:pPr lvl="1"/>
            <a:r>
              <a:rPr lang="en-US" dirty="0"/>
              <a:t>             B : A, D, E</a:t>
            </a:r>
          </a:p>
          <a:p>
            <a:pPr lvl="1"/>
            <a:r>
              <a:rPr lang="en-US" dirty="0"/>
              <a:t>             D : A, B, C, E, F, G</a:t>
            </a:r>
          </a:p>
          <a:p>
            <a:pPr lvl="1"/>
            <a:r>
              <a:rPr lang="en-US" dirty="0"/>
              <a:t>             C: A, D, F</a:t>
            </a:r>
          </a:p>
          <a:p>
            <a:pPr lvl="1"/>
            <a:r>
              <a:rPr lang="en-US" dirty="0"/>
              <a:t>             G: D, F, 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9130F9-D6DC-C58C-D016-D0DCA04887E0}"/>
              </a:ext>
            </a:extLst>
          </p:cNvPr>
          <p:cNvSpPr txBox="1"/>
          <p:nvPr/>
        </p:nvSpPr>
        <p:spPr>
          <a:xfrm>
            <a:off x="314943" y="2981335"/>
            <a:ext cx="64596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&lt;B, E&gt; = 10, </a:t>
            </a:r>
          </a:p>
          <a:p>
            <a:pPr lvl="1"/>
            <a:r>
              <a:rPr lang="en-US" dirty="0"/>
              <a:t>                           &lt;D, E&gt; = 7 , &lt;D, F&gt; = 8,</a:t>
            </a:r>
          </a:p>
          <a:p>
            <a:pPr lvl="1"/>
            <a:r>
              <a:rPr lang="en-US" dirty="0"/>
              <a:t>                           &lt;C, F&gt; = 5</a:t>
            </a:r>
          </a:p>
          <a:p>
            <a:pPr lvl="1"/>
            <a:r>
              <a:rPr lang="en-US" dirty="0"/>
              <a:t>                          </a:t>
            </a:r>
            <a:r>
              <a:rPr lang="en-US" b="1" dirty="0"/>
              <a:t>&lt;G, F&gt; = 1</a:t>
            </a:r>
            <a:r>
              <a:rPr lang="en-US" dirty="0"/>
              <a:t> , &lt;G, E&gt; = 6</a:t>
            </a:r>
          </a:p>
          <a:p>
            <a:pPr lvl="1"/>
            <a:r>
              <a:rPr lang="en-US" dirty="0"/>
              <a:t>                        }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D8CF25-1547-EABB-45C2-ABF71895644E}"/>
              </a:ext>
            </a:extLst>
          </p:cNvPr>
          <p:cNvCxnSpPr>
            <a:cxnSpLocks/>
          </p:cNvCxnSpPr>
          <p:nvPr/>
        </p:nvCxnSpPr>
        <p:spPr>
          <a:xfrm flipH="1">
            <a:off x="1815153" y="141500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A80E003-AF08-8F6F-4280-080390C198EB}"/>
              </a:ext>
            </a:extLst>
          </p:cNvPr>
          <p:cNvCxnSpPr>
            <a:cxnSpLocks/>
          </p:cNvCxnSpPr>
          <p:nvPr/>
        </p:nvCxnSpPr>
        <p:spPr>
          <a:xfrm flipH="1">
            <a:off x="1832483" y="170494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770A2EE-DB9D-B47E-40F0-D2990A14441E}"/>
              </a:ext>
            </a:extLst>
          </p:cNvPr>
          <p:cNvSpPr txBox="1"/>
          <p:nvPr/>
        </p:nvSpPr>
        <p:spPr>
          <a:xfrm>
            <a:off x="185779" y="5066896"/>
            <a:ext cx="7544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&lt;G, F&gt; then include </a:t>
            </a:r>
            <a:r>
              <a:rPr lang="en-US" i="1" dirty="0"/>
              <a:t>vertex F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&lt;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G, F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&gt; in T.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&lt;A,B&gt;, &lt;A,D&gt; , &lt;D, C&gt;, &lt;D, G&gt;,&lt;G, F&gt; }            TV = {A , B, D, C, G, F}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135631" y="7986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5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D65B2F8-BB85-3D28-4A71-F1A17CD585A5}"/>
              </a:ext>
            </a:extLst>
          </p:cNvPr>
          <p:cNvCxnSpPr>
            <a:stCxn id="58" idx="6"/>
          </p:cNvCxnSpPr>
          <p:nvPr/>
        </p:nvCxnSpPr>
        <p:spPr>
          <a:xfrm>
            <a:off x="9047281" y="4160197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DDF6B-6438-11A6-1AA9-43985EE21272}"/>
              </a:ext>
            </a:extLst>
          </p:cNvPr>
          <p:cNvSpPr txBox="1"/>
          <p:nvPr/>
        </p:nvSpPr>
        <p:spPr>
          <a:xfrm>
            <a:off x="9712996" y="3850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EC03006F-ECBE-A6D5-2E8C-25852A6F8023}"/>
              </a:ext>
            </a:extLst>
          </p:cNvPr>
          <p:cNvCxnSpPr>
            <a:cxnSpLocks/>
          </p:cNvCxnSpPr>
          <p:nvPr/>
        </p:nvCxnSpPr>
        <p:spPr>
          <a:xfrm flipH="1" flipV="1">
            <a:off x="8972296" y="430103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CD67CB-2350-0318-277D-F841975EA5A7}"/>
              </a:ext>
            </a:extLst>
          </p:cNvPr>
          <p:cNvSpPr txBox="1"/>
          <p:nvPr/>
        </p:nvSpPr>
        <p:spPr>
          <a:xfrm>
            <a:off x="9344970" y="4343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10E1B87-190B-64F2-EAC3-0598B1D1BB03}"/>
              </a:ext>
            </a:extLst>
          </p:cNvPr>
          <p:cNvCxnSpPr>
            <a:cxnSpLocks/>
          </p:cNvCxnSpPr>
          <p:nvPr/>
        </p:nvCxnSpPr>
        <p:spPr>
          <a:xfrm flipH="1">
            <a:off x="2285135" y="143425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8C7C41-BCB7-0951-CADB-E08388ED0114}"/>
              </a:ext>
            </a:extLst>
          </p:cNvPr>
          <p:cNvCxnSpPr>
            <a:cxnSpLocks/>
          </p:cNvCxnSpPr>
          <p:nvPr/>
        </p:nvCxnSpPr>
        <p:spPr>
          <a:xfrm flipH="1">
            <a:off x="2080419" y="170721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E07327-B5AB-5742-312A-0BC05994E492}"/>
              </a:ext>
            </a:extLst>
          </p:cNvPr>
          <p:cNvCxnSpPr>
            <a:cxnSpLocks/>
          </p:cNvCxnSpPr>
          <p:nvPr/>
        </p:nvCxnSpPr>
        <p:spPr>
          <a:xfrm flipH="1">
            <a:off x="1862052" y="1966527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8A2338F-B4BC-917F-5D8A-C33AA4D61401}"/>
              </a:ext>
            </a:extLst>
          </p:cNvPr>
          <p:cNvCxnSpPr>
            <a:cxnSpLocks/>
          </p:cNvCxnSpPr>
          <p:nvPr/>
        </p:nvCxnSpPr>
        <p:spPr>
          <a:xfrm flipH="1">
            <a:off x="2094067" y="198017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FDD88A3-7BB2-A79D-8F72-4C9C6C00C8FD}"/>
              </a:ext>
            </a:extLst>
          </p:cNvPr>
          <p:cNvCxnSpPr/>
          <p:nvPr/>
        </p:nvCxnSpPr>
        <p:spPr>
          <a:xfrm>
            <a:off x="8158546" y="500671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18C2C6-6F4F-C637-EB8F-FA3642307985}"/>
              </a:ext>
            </a:extLst>
          </p:cNvPr>
          <p:cNvSpPr txBox="1"/>
          <p:nvPr/>
        </p:nvSpPr>
        <p:spPr>
          <a:xfrm>
            <a:off x="8765543" y="469031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341C174-F6B6-E679-F931-C366407FC333}"/>
              </a:ext>
            </a:extLst>
          </p:cNvPr>
          <p:cNvCxnSpPr>
            <a:cxnSpLocks/>
          </p:cNvCxnSpPr>
          <p:nvPr/>
        </p:nvCxnSpPr>
        <p:spPr>
          <a:xfrm flipH="1">
            <a:off x="2000214" y="224926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C31B78B-3A13-C31A-5D31-E6D59636DB14}"/>
              </a:ext>
            </a:extLst>
          </p:cNvPr>
          <p:cNvCxnSpPr>
            <a:cxnSpLocks/>
          </p:cNvCxnSpPr>
          <p:nvPr/>
        </p:nvCxnSpPr>
        <p:spPr>
          <a:xfrm flipH="1">
            <a:off x="1794804" y="225588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54AD6E7-4628-BCEC-7619-F70872A7D18E}"/>
              </a:ext>
            </a:extLst>
          </p:cNvPr>
          <p:cNvCxnSpPr>
            <a:cxnSpLocks/>
          </p:cNvCxnSpPr>
          <p:nvPr/>
        </p:nvCxnSpPr>
        <p:spPr>
          <a:xfrm flipH="1">
            <a:off x="2039981" y="140459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6F61713-7736-9A1D-F410-F2F5346C5427}"/>
              </a:ext>
            </a:extLst>
          </p:cNvPr>
          <p:cNvCxnSpPr>
            <a:cxnSpLocks/>
          </p:cNvCxnSpPr>
          <p:nvPr/>
        </p:nvCxnSpPr>
        <p:spPr>
          <a:xfrm flipH="1">
            <a:off x="2305014" y="199747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B3663B7-3AAC-DAC4-F09C-B5251C2BD863}"/>
              </a:ext>
            </a:extLst>
          </p:cNvPr>
          <p:cNvCxnSpPr>
            <a:cxnSpLocks/>
          </p:cNvCxnSpPr>
          <p:nvPr/>
        </p:nvCxnSpPr>
        <p:spPr>
          <a:xfrm flipH="1" flipV="1">
            <a:off x="9919066" y="517216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170FAB-DFF0-5D9E-9ED0-149A3B941B6E}"/>
              </a:ext>
            </a:extLst>
          </p:cNvPr>
          <p:cNvSpPr txBox="1"/>
          <p:nvPr/>
        </p:nvSpPr>
        <p:spPr>
          <a:xfrm>
            <a:off x="10266399" y="5207047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D058D08-D820-4674-3CAB-4FDAC17B026D}"/>
              </a:ext>
            </a:extLst>
          </p:cNvPr>
          <p:cNvCxnSpPr>
            <a:cxnSpLocks/>
          </p:cNvCxnSpPr>
          <p:nvPr/>
        </p:nvCxnSpPr>
        <p:spPr>
          <a:xfrm flipH="1">
            <a:off x="1774924" y="255406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AA521811-829D-D690-47CC-428CE3842EB4}"/>
              </a:ext>
            </a:extLst>
          </p:cNvPr>
          <p:cNvCxnSpPr>
            <a:cxnSpLocks/>
          </p:cNvCxnSpPr>
          <p:nvPr/>
        </p:nvCxnSpPr>
        <p:spPr>
          <a:xfrm flipH="1">
            <a:off x="2982182" y="1987222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CF8A1B4-452F-813A-BCFD-1A7BDD5F15AC}"/>
              </a:ext>
            </a:extLst>
          </p:cNvPr>
          <p:cNvCxnSpPr/>
          <p:nvPr/>
        </p:nvCxnSpPr>
        <p:spPr>
          <a:xfrm>
            <a:off x="9035359" y="5867986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FA1B5BE-134B-D2D8-B46D-D96492357A0E}"/>
              </a:ext>
            </a:extLst>
          </p:cNvPr>
          <p:cNvSpPr txBox="1"/>
          <p:nvPr/>
        </p:nvSpPr>
        <p:spPr>
          <a:xfrm>
            <a:off x="9609805" y="5541686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60EA850-6726-8FF3-5D10-724FED6AA6EB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AEB0003-B046-BD8F-F3FE-ED0A9CA17006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9452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633252" y="477082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3" y="344560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72347" cy="44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1038226" y="170826"/>
            <a:ext cx="414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&lt;A,B&gt;, &lt;A,D&gt; , &lt;D, C&gt;, &lt;D, G&gt;, &lt;G, F&gt; 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8C3807F-1A56-C9E8-99BF-5AF24A0E8E3C}"/>
              </a:ext>
            </a:extLst>
          </p:cNvPr>
          <p:cNvSpPr txBox="1"/>
          <p:nvPr/>
        </p:nvSpPr>
        <p:spPr>
          <a:xfrm>
            <a:off x="5191338" y="195293"/>
            <a:ext cx="227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vertices</a:t>
            </a:r>
          </a:p>
          <a:p>
            <a:r>
              <a:rPr lang="en-US" dirty="0"/>
              <a:t>TV = {  A, B, D, C, G, F 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83011E-FD5D-682D-0940-BFACA6F92E9A}"/>
              </a:ext>
            </a:extLst>
          </p:cNvPr>
          <p:cNvSpPr txBox="1"/>
          <p:nvPr/>
        </p:nvSpPr>
        <p:spPr>
          <a:xfrm>
            <a:off x="314943" y="111723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Find the neighbors of TV ={A, B, D, C, G, F}</a:t>
            </a:r>
          </a:p>
          <a:p>
            <a:pPr lvl="1"/>
            <a:r>
              <a:rPr lang="en-US" dirty="0"/>
              <a:t>	    A : B, C, D</a:t>
            </a:r>
          </a:p>
          <a:p>
            <a:pPr lvl="1"/>
            <a:r>
              <a:rPr lang="en-US" dirty="0"/>
              <a:t>             B : A, D, E</a:t>
            </a:r>
          </a:p>
          <a:p>
            <a:pPr lvl="1"/>
            <a:r>
              <a:rPr lang="en-US" dirty="0"/>
              <a:t>             D : A, B, C, E, F, G</a:t>
            </a:r>
          </a:p>
          <a:p>
            <a:pPr lvl="1"/>
            <a:r>
              <a:rPr lang="en-US" dirty="0"/>
              <a:t>             C: A, D, F</a:t>
            </a:r>
          </a:p>
          <a:p>
            <a:pPr lvl="1"/>
            <a:r>
              <a:rPr lang="en-US" dirty="0"/>
              <a:t>             G: D, F, E</a:t>
            </a:r>
          </a:p>
          <a:p>
            <a:pPr lvl="1"/>
            <a:r>
              <a:rPr lang="en-US" dirty="0"/>
              <a:t>             F: C, D, 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9130F9-D6DC-C58C-D016-D0DCA04887E0}"/>
              </a:ext>
            </a:extLst>
          </p:cNvPr>
          <p:cNvSpPr txBox="1"/>
          <p:nvPr/>
        </p:nvSpPr>
        <p:spPr>
          <a:xfrm>
            <a:off x="314943" y="3365643"/>
            <a:ext cx="6459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Consider the neighbors of step1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∉ TV and find min edge.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       i.e.,</a:t>
            </a:r>
            <a:r>
              <a:rPr lang="en-US" dirty="0"/>
              <a:t> min{ &lt;B, E&gt; = 10, </a:t>
            </a:r>
          </a:p>
          <a:p>
            <a:pPr lvl="1"/>
            <a:r>
              <a:rPr lang="en-US" dirty="0"/>
              <a:t>                           &lt;D, E&gt; = 7 ,</a:t>
            </a:r>
          </a:p>
          <a:p>
            <a:pPr lvl="1"/>
            <a:r>
              <a:rPr lang="en-US" dirty="0"/>
              <a:t>                           </a:t>
            </a:r>
            <a:r>
              <a:rPr lang="en-US" b="1" dirty="0"/>
              <a:t>&lt;G, E&gt; = 6 </a:t>
            </a:r>
          </a:p>
          <a:p>
            <a:pPr lvl="1"/>
            <a:r>
              <a:rPr lang="en-US" dirty="0"/>
              <a:t>                        }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D8CF25-1547-EABB-45C2-ABF71895644E}"/>
              </a:ext>
            </a:extLst>
          </p:cNvPr>
          <p:cNvCxnSpPr>
            <a:cxnSpLocks/>
          </p:cNvCxnSpPr>
          <p:nvPr/>
        </p:nvCxnSpPr>
        <p:spPr>
          <a:xfrm flipH="1">
            <a:off x="1815153" y="141500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A80E003-AF08-8F6F-4280-080390C198EB}"/>
              </a:ext>
            </a:extLst>
          </p:cNvPr>
          <p:cNvCxnSpPr>
            <a:cxnSpLocks/>
          </p:cNvCxnSpPr>
          <p:nvPr/>
        </p:nvCxnSpPr>
        <p:spPr>
          <a:xfrm flipH="1">
            <a:off x="1832483" y="170494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770A2EE-DB9D-B47E-40F0-D2990A14441E}"/>
              </a:ext>
            </a:extLst>
          </p:cNvPr>
          <p:cNvSpPr txBox="1"/>
          <p:nvPr/>
        </p:nvSpPr>
        <p:spPr>
          <a:xfrm>
            <a:off x="185779" y="5398196"/>
            <a:ext cx="754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 Min edge is &lt;G, E&gt; then include </a:t>
            </a:r>
            <a:r>
              <a:rPr lang="en-US" i="1" dirty="0"/>
              <a:t>vertex E in TV</a:t>
            </a:r>
            <a:r>
              <a:rPr lang="en-US" dirty="0"/>
              <a:t> and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edge &lt;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G, 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&gt; in T.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       T= { &lt;A,B&gt;, &lt;A,D&gt; , &lt;D, C&gt;, &lt;D, G&gt;,&lt;G, F&gt; , &lt;G, E&gt;}</a:t>
            </a:r>
          </a:p>
          <a:p>
            <a:pPr lvl="1"/>
            <a:r>
              <a:rPr lang="en-US" dirty="0"/>
              <a:t>        TV = {A , B, D, C, G, F, E}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135631" y="7986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D65B2F8-BB85-3D28-4A71-F1A17CD585A5}"/>
              </a:ext>
            </a:extLst>
          </p:cNvPr>
          <p:cNvCxnSpPr>
            <a:stCxn id="58" idx="6"/>
          </p:cNvCxnSpPr>
          <p:nvPr/>
        </p:nvCxnSpPr>
        <p:spPr>
          <a:xfrm>
            <a:off x="9047281" y="4160197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DDF6B-6438-11A6-1AA9-43985EE21272}"/>
              </a:ext>
            </a:extLst>
          </p:cNvPr>
          <p:cNvSpPr txBox="1"/>
          <p:nvPr/>
        </p:nvSpPr>
        <p:spPr>
          <a:xfrm>
            <a:off x="9712996" y="3850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EC03006F-ECBE-A6D5-2E8C-25852A6F8023}"/>
              </a:ext>
            </a:extLst>
          </p:cNvPr>
          <p:cNvCxnSpPr>
            <a:cxnSpLocks/>
          </p:cNvCxnSpPr>
          <p:nvPr/>
        </p:nvCxnSpPr>
        <p:spPr>
          <a:xfrm flipH="1" flipV="1">
            <a:off x="8972296" y="430103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CD67CB-2350-0318-277D-F841975EA5A7}"/>
              </a:ext>
            </a:extLst>
          </p:cNvPr>
          <p:cNvSpPr txBox="1"/>
          <p:nvPr/>
        </p:nvSpPr>
        <p:spPr>
          <a:xfrm>
            <a:off x="9344970" y="4343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10E1B87-190B-64F2-EAC3-0598B1D1BB03}"/>
              </a:ext>
            </a:extLst>
          </p:cNvPr>
          <p:cNvCxnSpPr>
            <a:cxnSpLocks/>
          </p:cNvCxnSpPr>
          <p:nvPr/>
        </p:nvCxnSpPr>
        <p:spPr>
          <a:xfrm flipH="1">
            <a:off x="2285135" y="143425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8C7C41-BCB7-0951-CADB-E08388ED0114}"/>
              </a:ext>
            </a:extLst>
          </p:cNvPr>
          <p:cNvCxnSpPr>
            <a:cxnSpLocks/>
          </p:cNvCxnSpPr>
          <p:nvPr/>
        </p:nvCxnSpPr>
        <p:spPr>
          <a:xfrm flipH="1">
            <a:off x="2080419" y="170721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E07327-B5AB-5742-312A-0BC05994E492}"/>
              </a:ext>
            </a:extLst>
          </p:cNvPr>
          <p:cNvCxnSpPr>
            <a:cxnSpLocks/>
          </p:cNvCxnSpPr>
          <p:nvPr/>
        </p:nvCxnSpPr>
        <p:spPr>
          <a:xfrm flipH="1">
            <a:off x="1862052" y="1966527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8A2338F-B4BC-917F-5D8A-C33AA4D61401}"/>
              </a:ext>
            </a:extLst>
          </p:cNvPr>
          <p:cNvCxnSpPr>
            <a:cxnSpLocks/>
          </p:cNvCxnSpPr>
          <p:nvPr/>
        </p:nvCxnSpPr>
        <p:spPr>
          <a:xfrm flipH="1">
            <a:off x="2094067" y="198017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FDD88A3-7BB2-A79D-8F72-4C9C6C00C8FD}"/>
              </a:ext>
            </a:extLst>
          </p:cNvPr>
          <p:cNvCxnSpPr/>
          <p:nvPr/>
        </p:nvCxnSpPr>
        <p:spPr>
          <a:xfrm>
            <a:off x="8158546" y="500671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18C2C6-6F4F-C637-EB8F-FA3642307985}"/>
              </a:ext>
            </a:extLst>
          </p:cNvPr>
          <p:cNvSpPr txBox="1"/>
          <p:nvPr/>
        </p:nvSpPr>
        <p:spPr>
          <a:xfrm>
            <a:off x="8765543" y="469031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341C174-F6B6-E679-F931-C366407FC333}"/>
              </a:ext>
            </a:extLst>
          </p:cNvPr>
          <p:cNvCxnSpPr>
            <a:cxnSpLocks/>
          </p:cNvCxnSpPr>
          <p:nvPr/>
        </p:nvCxnSpPr>
        <p:spPr>
          <a:xfrm flipH="1">
            <a:off x="2000214" y="224926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C31B78B-3A13-C31A-5D31-E6D59636DB14}"/>
              </a:ext>
            </a:extLst>
          </p:cNvPr>
          <p:cNvCxnSpPr>
            <a:cxnSpLocks/>
          </p:cNvCxnSpPr>
          <p:nvPr/>
        </p:nvCxnSpPr>
        <p:spPr>
          <a:xfrm flipH="1">
            <a:off x="1794804" y="225588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54AD6E7-4628-BCEC-7619-F70872A7D18E}"/>
              </a:ext>
            </a:extLst>
          </p:cNvPr>
          <p:cNvCxnSpPr>
            <a:cxnSpLocks/>
          </p:cNvCxnSpPr>
          <p:nvPr/>
        </p:nvCxnSpPr>
        <p:spPr>
          <a:xfrm flipH="1">
            <a:off x="2039981" y="1404593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6F61713-7736-9A1D-F410-F2F5346C5427}"/>
              </a:ext>
            </a:extLst>
          </p:cNvPr>
          <p:cNvCxnSpPr>
            <a:cxnSpLocks/>
          </p:cNvCxnSpPr>
          <p:nvPr/>
        </p:nvCxnSpPr>
        <p:spPr>
          <a:xfrm flipH="1">
            <a:off x="2305014" y="1997478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B3663B7-3AAC-DAC4-F09C-B5251C2BD863}"/>
              </a:ext>
            </a:extLst>
          </p:cNvPr>
          <p:cNvCxnSpPr>
            <a:cxnSpLocks/>
          </p:cNvCxnSpPr>
          <p:nvPr/>
        </p:nvCxnSpPr>
        <p:spPr>
          <a:xfrm flipH="1" flipV="1">
            <a:off x="9919066" y="5172169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170FAB-DFF0-5D9E-9ED0-149A3B941B6E}"/>
              </a:ext>
            </a:extLst>
          </p:cNvPr>
          <p:cNvSpPr txBox="1"/>
          <p:nvPr/>
        </p:nvSpPr>
        <p:spPr>
          <a:xfrm>
            <a:off x="10266399" y="5207047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D058D08-D820-4674-3CAB-4FDAC17B026D}"/>
              </a:ext>
            </a:extLst>
          </p:cNvPr>
          <p:cNvCxnSpPr>
            <a:cxnSpLocks/>
          </p:cNvCxnSpPr>
          <p:nvPr/>
        </p:nvCxnSpPr>
        <p:spPr>
          <a:xfrm flipH="1">
            <a:off x="1774924" y="255406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AA521811-829D-D690-47CC-428CE3842EB4}"/>
              </a:ext>
            </a:extLst>
          </p:cNvPr>
          <p:cNvCxnSpPr>
            <a:cxnSpLocks/>
          </p:cNvCxnSpPr>
          <p:nvPr/>
        </p:nvCxnSpPr>
        <p:spPr>
          <a:xfrm flipH="1">
            <a:off x="2982182" y="1987222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CF8A1B4-452F-813A-BCFD-1A7BDD5F15AC}"/>
              </a:ext>
            </a:extLst>
          </p:cNvPr>
          <p:cNvCxnSpPr/>
          <p:nvPr/>
        </p:nvCxnSpPr>
        <p:spPr>
          <a:xfrm>
            <a:off x="9035359" y="5867986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FA1B5BE-134B-D2D8-B46D-D96492357A0E}"/>
              </a:ext>
            </a:extLst>
          </p:cNvPr>
          <p:cNvSpPr txBox="1"/>
          <p:nvPr/>
        </p:nvSpPr>
        <p:spPr>
          <a:xfrm>
            <a:off x="9609805" y="5541686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FB2C2F4C-AB2D-067A-5244-C2FA9E4E30FD}"/>
              </a:ext>
            </a:extLst>
          </p:cNvPr>
          <p:cNvCxnSpPr>
            <a:cxnSpLocks/>
          </p:cNvCxnSpPr>
          <p:nvPr/>
        </p:nvCxnSpPr>
        <p:spPr>
          <a:xfrm flipH="1">
            <a:off x="1768299" y="2838990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527D76E2-B851-FB4A-2E74-50E4A3D54C4B}"/>
              </a:ext>
            </a:extLst>
          </p:cNvPr>
          <p:cNvCxnSpPr>
            <a:cxnSpLocks/>
          </p:cNvCxnSpPr>
          <p:nvPr/>
        </p:nvCxnSpPr>
        <p:spPr>
          <a:xfrm flipH="1">
            <a:off x="1967080" y="281248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63FC5B3-6063-29C5-7552-4F1AC90DC56C}"/>
              </a:ext>
            </a:extLst>
          </p:cNvPr>
          <p:cNvCxnSpPr>
            <a:cxnSpLocks/>
          </p:cNvCxnSpPr>
          <p:nvPr/>
        </p:nvCxnSpPr>
        <p:spPr>
          <a:xfrm flipH="1">
            <a:off x="2212244" y="283236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F4B716B5-2E2A-AEBE-AE13-17259215B7B0}"/>
              </a:ext>
            </a:extLst>
          </p:cNvPr>
          <p:cNvCxnSpPr>
            <a:cxnSpLocks/>
          </p:cNvCxnSpPr>
          <p:nvPr/>
        </p:nvCxnSpPr>
        <p:spPr>
          <a:xfrm flipH="1">
            <a:off x="2736593" y="1939015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7EE4E254-9349-17F3-174D-B5468F92C272}"/>
              </a:ext>
            </a:extLst>
          </p:cNvPr>
          <p:cNvCxnSpPr>
            <a:cxnSpLocks/>
          </p:cNvCxnSpPr>
          <p:nvPr/>
        </p:nvCxnSpPr>
        <p:spPr>
          <a:xfrm flipH="1">
            <a:off x="2220966" y="2286449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BF8322D-3728-E54D-B507-39F3D46C2848}"/>
              </a:ext>
            </a:extLst>
          </p:cNvPr>
          <p:cNvCxnSpPr>
            <a:cxnSpLocks/>
          </p:cNvCxnSpPr>
          <p:nvPr/>
        </p:nvCxnSpPr>
        <p:spPr>
          <a:xfrm flipH="1">
            <a:off x="2022016" y="2537522"/>
            <a:ext cx="143845" cy="2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227D5CC-42E7-9CD1-F33D-55AFA190BAF0}"/>
              </a:ext>
            </a:extLst>
          </p:cNvPr>
          <p:cNvCxnSpPr/>
          <p:nvPr/>
        </p:nvCxnSpPr>
        <p:spPr>
          <a:xfrm flipH="1">
            <a:off x="10864365" y="5157082"/>
            <a:ext cx="638420" cy="564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65C1091-9743-AA1B-D22E-7008CF22F2CA}"/>
              </a:ext>
            </a:extLst>
          </p:cNvPr>
          <p:cNvSpPr txBox="1"/>
          <p:nvPr/>
        </p:nvSpPr>
        <p:spPr>
          <a:xfrm>
            <a:off x="11186929" y="5333507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522BAA6-C741-A522-5072-DA795BF495E1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3B7DE88-0DDC-959A-3887-568E6AB07C0B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3888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IN" dirty="0" smtClean="0"/>
              <a:t>Sort all the edges in non-decreasing order of their weight.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N" dirty="0" smtClean="0"/>
              <a:t>Pick the smallest edge. Check if it forms a cycle with the spanning tree formed so far. If the cycle is not formed, include this edge. Else, discard it.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N" dirty="0" smtClean="0"/>
              <a:t>Repeat step#2 until there are (V-1) edges in the spanning tree.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</a:t>
            </a:r>
            <a:r>
              <a:rPr lang="en-IN" dirty="0" err="1" smtClean="0"/>
              <a:t>Kruskal’s</a:t>
            </a:r>
            <a:r>
              <a:rPr lang="en-IN" dirty="0" smtClean="0"/>
              <a:t> </a:t>
            </a:r>
            <a:r>
              <a:rPr lang="en-IN" dirty="0" smtClean="0"/>
              <a:t>algorithm to find the minimum cost spanning tree uses the greedy approach. The Greedy Choice is to pick the smallest weight edge that does not cause a cycle in the MST constructed so far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99403-5075-1D6B-021C-28F00467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772308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9BDB0C-C368-7DD1-F341-39BCB72B4869}"/>
              </a:ext>
            </a:extLst>
          </p:cNvPr>
          <p:cNvSpPr txBox="1"/>
          <p:nvPr/>
        </p:nvSpPr>
        <p:spPr>
          <a:xfrm>
            <a:off x="917711" y="1054824"/>
            <a:ext cx="821303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Algorithm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Kruskal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// G is graph that contains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edges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{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T = {}; // includes tree edges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while ( T Contains less than n-1 edges &amp;&amp;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not empty)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{ </a:t>
            </a:r>
          </a:p>
          <a:p>
            <a:pPr marL="457200" indent="-457200"/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choose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least cost edge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v,w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from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G;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if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 (v, w) does not create a cycle in T) </a:t>
            </a:r>
          </a:p>
          <a:p>
            <a:pPr marL="457200" indent="-457200"/>
            <a:r>
              <a:rPr lang="en-IN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</a:t>
            </a:r>
            <a:r>
              <a:rPr lang="pl-PL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add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(v, w) to T; </a:t>
            </a:r>
            <a:endParaRPr lang="en-IN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delete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v,w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from G;</a:t>
            </a:r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if ( T contains fewer than n-1 edges)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 " No spanning tree\n"); 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579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595063" y="468089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2" y="3445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DE071E-98F3-B82C-8072-3897FF80B811}"/>
                </a:ext>
              </a:extLst>
            </p:cNvPr>
            <p:cNvCxnSpPr/>
            <p:nvPr/>
          </p:nvCxnSpPr>
          <p:spPr>
            <a:xfrm>
              <a:off x="1954695" y="27233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3152C5-8A4F-284B-3408-7A6595796576}"/>
                </a:ext>
              </a:extLst>
            </p:cNvPr>
            <p:cNvSpPr txBox="1"/>
            <p:nvPr/>
          </p:nvSpPr>
          <p:spPr>
            <a:xfrm>
              <a:off x="2663687" y="2332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EB43585-7B71-F556-3F38-2FF99B4E5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2267" y="8842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B7DD8C-90B1-0CEF-C803-1C57FE5D5D92}"/>
                </a:ext>
              </a:extLst>
            </p:cNvPr>
            <p:cNvSpPr txBox="1"/>
            <p:nvPr/>
          </p:nvSpPr>
          <p:spPr>
            <a:xfrm>
              <a:off x="2302228" y="934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F32227-A51A-85CC-CE20-3ABBFF05A355}"/>
              </a:ext>
            </a:extLst>
          </p:cNvPr>
          <p:cNvSpPr txBox="1"/>
          <p:nvPr/>
        </p:nvSpPr>
        <p:spPr>
          <a:xfrm>
            <a:off x="665878" y="160055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0184376-D607-D8F5-C1C5-E63FE2BD53C6}"/>
              </a:ext>
            </a:extLst>
          </p:cNvPr>
          <p:cNvSpPr txBox="1"/>
          <p:nvPr/>
        </p:nvSpPr>
        <p:spPr>
          <a:xfrm>
            <a:off x="285770" y="1127817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&lt;A, D&gt; = 1 (or &lt;F, G&gt; = 1)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1E0C51-4EEF-5CC8-3022-5E3CB819C977}"/>
              </a:ext>
            </a:extLst>
          </p:cNvPr>
          <p:cNvSpPr txBox="1"/>
          <p:nvPr/>
        </p:nvSpPr>
        <p:spPr>
          <a:xfrm>
            <a:off x="285693" y="1762815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&lt;A,D&gt; from 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640855" y="3404563"/>
            <a:ext cx="128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&lt;A,D&gt; 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C2C021-5A0E-1722-0E83-1C1923FAB386}"/>
              </a:ext>
            </a:extLst>
          </p:cNvPr>
          <p:cNvSpPr txBox="1"/>
          <p:nvPr/>
        </p:nvSpPr>
        <p:spPr>
          <a:xfrm>
            <a:off x="36467" y="91094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79683" y="311051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C1EEA07-3C6F-DBF1-092F-65893EBDA055}"/>
              </a:ext>
            </a:extLst>
          </p:cNvPr>
          <p:cNvCxnSpPr>
            <a:cxnSpLocks/>
          </p:cNvCxnSpPr>
          <p:nvPr/>
        </p:nvCxnSpPr>
        <p:spPr>
          <a:xfrm flipH="1" flipV="1">
            <a:off x="8816482" y="918769"/>
            <a:ext cx="649161" cy="56045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6D9C94-2587-4918-42D5-2769B8BA15CB}"/>
              </a:ext>
            </a:extLst>
          </p:cNvPr>
          <p:cNvSpPr txBox="1"/>
          <p:nvPr/>
        </p:nvSpPr>
        <p:spPr>
          <a:xfrm>
            <a:off x="279067" y="212725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&lt;A,D&gt; create a cycle in T ? No . </a:t>
            </a:r>
          </a:p>
          <a:p>
            <a:pPr lvl="1"/>
            <a:r>
              <a:rPr lang="en-US" dirty="0"/>
              <a:t>            add &lt;A,D&gt; to 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8A4219A-433A-BE65-30DC-C663299FEAF1}"/>
              </a:ext>
            </a:extLst>
          </p:cNvPr>
          <p:cNvCxnSpPr>
            <a:cxnSpLocks/>
          </p:cNvCxnSpPr>
          <p:nvPr/>
        </p:nvCxnSpPr>
        <p:spPr>
          <a:xfrm flipH="1" flipV="1">
            <a:off x="9005426" y="4293814"/>
            <a:ext cx="637554" cy="580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B5A7-7F87-2EFC-95C0-A4047CE14ECC}"/>
              </a:ext>
            </a:extLst>
          </p:cNvPr>
          <p:cNvSpPr txBox="1"/>
          <p:nvPr/>
        </p:nvSpPr>
        <p:spPr>
          <a:xfrm>
            <a:off x="9378100" y="4349288"/>
            <a:ext cx="2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E75D6E5-1B8C-8BBA-6452-7EA4568901D6}"/>
              </a:ext>
            </a:extLst>
          </p:cNvPr>
          <p:cNvSpPr txBox="1"/>
          <p:nvPr/>
        </p:nvSpPr>
        <p:spPr>
          <a:xfrm>
            <a:off x="265893" y="4407733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 &lt;F, G&gt; = 1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61EA6F0-D64E-CBC5-E03C-B43DCF9A17B2}"/>
              </a:ext>
            </a:extLst>
          </p:cNvPr>
          <p:cNvSpPr txBox="1"/>
          <p:nvPr/>
        </p:nvSpPr>
        <p:spPr>
          <a:xfrm>
            <a:off x="6034048" y="1716395"/>
            <a:ext cx="320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01F1279-A4A6-6BE5-F228-38232A5636C6}"/>
              </a:ext>
            </a:extLst>
          </p:cNvPr>
          <p:cNvSpPr txBox="1"/>
          <p:nvPr/>
        </p:nvSpPr>
        <p:spPr>
          <a:xfrm>
            <a:off x="9183161" y="951819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DF2AFFD-22AA-8F30-0736-65F01AC206C7}"/>
              </a:ext>
            </a:extLst>
          </p:cNvPr>
          <p:cNvSpPr txBox="1"/>
          <p:nvPr/>
        </p:nvSpPr>
        <p:spPr>
          <a:xfrm>
            <a:off x="9427596" y="2133208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33D9011-D2A4-A533-2683-D7A68334D2EA}"/>
              </a:ext>
            </a:extLst>
          </p:cNvPr>
          <p:cNvCxnSpPr>
            <a:cxnSpLocks/>
          </p:cNvCxnSpPr>
          <p:nvPr/>
        </p:nvCxnSpPr>
        <p:spPr>
          <a:xfrm>
            <a:off x="8878206" y="2452333"/>
            <a:ext cx="1513925" cy="164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51EE08-EEF9-43CD-84BD-1AA13F37EED6}"/>
              </a:ext>
            </a:extLst>
          </p:cNvPr>
          <p:cNvSpPr txBox="1"/>
          <p:nvPr/>
        </p:nvSpPr>
        <p:spPr>
          <a:xfrm>
            <a:off x="252564" y="5175253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&lt;F, G&gt; from 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CD66C8B-20D7-ED5F-5402-09AEFB960319}"/>
              </a:ext>
            </a:extLst>
          </p:cNvPr>
          <p:cNvSpPr txBox="1"/>
          <p:nvPr/>
        </p:nvSpPr>
        <p:spPr>
          <a:xfrm>
            <a:off x="252564" y="565347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&lt;F,G&gt; create a cycle in T? No </a:t>
            </a:r>
          </a:p>
          <a:p>
            <a:pPr lvl="1"/>
            <a:r>
              <a:rPr lang="en-US" dirty="0"/>
              <a:t>            add &lt;F, G&gt; to 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1F2A968-8FF2-4B2A-BC4B-EB36DEB50222}"/>
              </a:ext>
            </a:extLst>
          </p:cNvPr>
          <p:cNvSpPr txBox="1"/>
          <p:nvPr/>
        </p:nvSpPr>
        <p:spPr>
          <a:xfrm>
            <a:off x="1033970" y="6331917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 , &lt;F, G&gt; }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1873DF8-A94A-7F5A-BBD2-0CBA30C77877}"/>
              </a:ext>
            </a:extLst>
          </p:cNvPr>
          <p:cNvSpPr txBox="1"/>
          <p:nvPr/>
        </p:nvSpPr>
        <p:spPr>
          <a:xfrm>
            <a:off x="1045752" y="2747428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DA25D2-8F70-AA02-C9ED-47E5913A2D9D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E053E2-0738-D70A-FD5B-3714E97D55B9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6269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6" grpId="0"/>
      <p:bldP spid="40" grpId="0"/>
      <p:bldP spid="43" grpId="0"/>
      <p:bldP spid="52" grpId="0"/>
      <p:bldP spid="67" grpId="0" animBg="1"/>
      <p:bldP spid="70" grpId="0" animBg="1"/>
      <p:bldP spid="76" grpId="0"/>
      <p:bldP spid="77" grpId="0"/>
      <p:bldP spid="79" grpId="0"/>
      <p:bldP spid="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595063" y="468089"/>
            <a:ext cx="3988908" cy="2213110"/>
            <a:chOff x="377688" y="344560"/>
            <a:chExt cx="4923186" cy="26504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BF5B77D-146A-9FC9-C590-479372F44525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934815" y="715621"/>
              <a:ext cx="192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7B3C06-5920-DB73-037F-DFD1A5E83CF8}"/>
                </a:ext>
              </a:extLst>
            </p:cNvPr>
            <p:cNvSpPr txBox="1"/>
            <p:nvPr/>
          </p:nvSpPr>
          <p:spPr>
            <a:xfrm>
              <a:off x="2756452" y="3445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CB4BA75-371E-0445-D7D1-6BDC93518975}"/>
                </a:ext>
              </a:extLst>
            </p:cNvPr>
            <p:cNvCxnSpPr/>
            <p:nvPr/>
          </p:nvCxnSpPr>
          <p:spPr>
            <a:xfrm>
              <a:off x="854765" y="1729408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57F1B1-AA5B-BBA0-DA26-D1C25601F1C1}"/>
                </a:ext>
              </a:extLst>
            </p:cNvPr>
            <p:cNvSpPr txBox="1"/>
            <p:nvPr/>
          </p:nvSpPr>
          <p:spPr>
            <a:xfrm>
              <a:off x="1603933" y="1350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F32227-A51A-85CC-CE20-3ABBFF05A355}"/>
              </a:ext>
            </a:extLst>
          </p:cNvPr>
          <p:cNvSpPr txBox="1"/>
          <p:nvPr/>
        </p:nvSpPr>
        <p:spPr>
          <a:xfrm>
            <a:off x="665878" y="160055"/>
            <a:ext cx="201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{&lt;A, D&gt; , &lt;F, G&gt;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0184376-D607-D8F5-C1C5-E63FE2BD53C6}"/>
              </a:ext>
            </a:extLst>
          </p:cNvPr>
          <p:cNvSpPr txBox="1"/>
          <p:nvPr/>
        </p:nvSpPr>
        <p:spPr>
          <a:xfrm>
            <a:off x="285770" y="1127817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&lt;C, D&gt; = 2 (or &lt;A, B&gt; = 2)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1E0C51-4EEF-5CC8-3022-5E3CB819C977}"/>
              </a:ext>
            </a:extLst>
          </p:cNvPr>
          <p:cNvSpPr txBox="1"/>
          <p:nvPr/>
        </p:nvSpPr>
        <p:spPr>
          <a:xfrm>
            <a:off x="285693" y="1762815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&lt;C, D&gt; from 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640855" y="3404563"/>
            <a:ext cx="267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 D&gt;, &lt;F, G&gt;, &lt;C, D&gt;}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C2C021-5A0E-1722-0E83-1C1923FAB386}"/>
              </a:ext>
            </a:extLst>
          </p:cNvPr>
          <p:cNvSpPr txBox="1"/>
          <p:nvPr/>
        </p:nvSpPr>
        <p:spPr>
          <a:xfrm>
            <a:off x="36467" y="857935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79683" y="311051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6D9C94-2587-4918-42D5-2769B8BA15CB}"/>
              </a:ext>
            </a:extLst>
          </p:cNvPr>
          <p:cNvSpPr txBox="1"/>
          <p:nvPr/>
        </p:nvSpPr>
        <p:spPr>
          <a:xfrm>
            <a:off x="279067" y="212725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&lt;C,D&gt; create a cycle in T ? No </a:t>
            </a:r>
          </a:p>
          <a:p>
            <a:pPr lvl="1"/>
            <a:r>
              <a:rPr lang="en-US" dirty="0"/>
              <a:t>            add &lt;C, D&gt; to 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8A4219A-433A-BE65-30DC-C663299FEAF1}"/>
              </a:ext>
            </a:extLst>
          </p:cNvPr>
          <p:cNvCxnSpPr>
            <a:cxnSpLocks/>
          </p:cNvCxnSpPr>
          <p:nvPr/>
        </p:nvCxnSpPr>
        <p:spPr>
          <a:xfrm flipH="1" flipV="1">
            <a:off x="9005426" y="4293814"/>
            <a:ext cx="637554" cy="580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B5A7-7F87-2EFC-95C0-A4047CE14ECC}"/>
              </a:ext>
            </a:extLst>
          </p:cNvPr>
          <p:cNvSpPr txBox="1"/>
          <p:nvPr/>
        </p:nvSpPr>
        <p:spPr>
          <a:xfrm>
            <a:off x="9378100" y="4349288"/>
            <a:ext cx="2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E75D6E5-1B8C-8BBA-6452-7EA4568901D6}"/>
              </a:ext>
            </a:extLst>
          </p:cNvPr>
          <p:cNvSpPr txBox="1"/>
          <p:nvPr/>
        </p:nvSpPr>
        <p:spPr>
          <a:xfrm>
            <a:off x="265893" y="4407733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 &lt;A, B&gt; = 2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61EA6F0-D64E-CBC5-E03C-B43DCF9A17B2}"/>
              </a:ext>
            </a:extLst>
          </p:cNvPr>
          <p:cNvSpPr txBox="1"/>
          <p:nvPr/>
        </p:nvSpPr>
        <p:spPr>
          <a:xfrm>
            <a:off x="6034048" y="1716395"/>
            <a:ext cx="320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DF2AFFD-22AA-8F30-0736-65F01AC206C7}"/>
              </a:ext>
            </a:extLst>
          </p:cNvPr>
          <p:cNvSpPr txBox="1"/>
          <p:nvPr/>
        </p:nvSpPr>
        <p:spPr>
          <a:xfrm>
            <a:off x="8578082" y="1198257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57816D5F-D7B8-D7DA-A76A-402FC1E88941}"/>
              </a:ext>
            </a:extLst>
          </p:cNvPr>
          <p:cNvCxnSpPr/>
          <p:nvPr/>
        </p:nvCxnSpPr>
        <p:spPr>
          <a:xfrm>
            <a:off x="9047281" y="5853542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6EFD135-CEAB-9580-5CF3-56BE3D652BC8}"/>
              </a:ext>
            </a:extLst>
          </p:cNvPr>
          <p:cNvSpPr txBox="1"/>
          <p:nvPr/>
        </p:nvSpPr>
        <p:spPr>
          <a:xfrm>
            <a:off x="9641778" y="5488784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33D9011-D2A4-A533-2683-D7A68334D2EA}"/>
              </a:ext>
            </a:extLst>
          </p:cNvPr>
          <p:cNvCxnSpPr>
            <a:cxnSpLocks/>
          </p:cNvCxnSpPr>
          <p:nvPr/>
        </p:nvCxnSpPr>
        <p:spPr>
          <a:xfrm>
            <a:off x="7992785" y="1616887"/>
            <a:ext cx="1371600" cy="164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51EE08-EEF9-43CD-84BD-1AA13F37EED6}"/>
              </a:ext>
            </a:extLst>
          </p:cNvPr>
          <p:cNvSpPr txBox="1"/>
          <p:nvPr/>
        </p:nvSpPr>
        <p:spPr>
          <a:xfrm>
            <a:off x="252564" y="5175253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&lt;A, B&gt; from 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CD66C8B-20D7-ED5F-5402-09AEFB960319}"/>
              </a:ext>
            </a:extLst>
          </p:cNvPr>
          <p:cNvSpPr txBox="1"/>
          <p:nvPr/>
        </p:nvSpPr>
        <p:spPr>
          <a:xfrm>
            <a:off x="252564" y="565347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&lt;A, B&gt;  create a cycle in T ? No</a:t>
            </a:r>
          </a:p>
          <a:p>
            <a:pPr lvl="1"/>
            <a:r>
              <a:rPr lang="en-US" dirty="0"/>
              <a:t>            add &lt;A, B&gt; to 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1F2A968-8FF2-4B2A-BC4B-EB36DEB50222}"/>
              </a:ext>
            </a:extLst>
          </p:cNvPr>
          <p:cNvSpPr txBox="1"/>
          <p:nvPr/>
        </p:nvSpPr>
        <p:spPr>
          <a:xfrm>
            <a:off x="1033970" y="6331917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 , &lt;F, G&gt;, &lt;C, D&gt;, &lt;A, B&gt;}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1873DF8-A94A-7F5A-BBD2-0CBA30C77877}"/>
              </a:ext>
            </a:extLst>
          </p:cNvPr>
          <p:cNvSpPr txBox="1"/>
          <p:nvPr/>
        </p:nvSpPr>
        <p:spPr>
          <a:xfrm>
            <a:off x="1045752" y="2747428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D&gt;, &lt;F, G&gt;, &lt;C, D&gt;}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DFEC14C-6425-4DB9-39D0-332A99A39D52}"/>
              </a:ext>
            </a:extLst>
          </p:cNvPr>
          <p:cNvCxnSpPr/>
          <p:nvPr/>
        </p:nvCxnSpPr>
        <p:spPr>
          <a:xfrm>
            <a:off x="8178818" y="501274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0BAFD8-CA09-8FE3-2353-6E059F4C8A87}"/>
              </a:ext>
            </a:extLst>
          </p:cNvPr>
          <p:cNvSpPr txBox="1"/>
          <p:nvPr/>
        </p:nvSpPr>
        <p:spPr>
          <a:xfrm>
            <a:off x="8785815" y="469634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6D5935A-2BF6-47E3-DA1B-C3CC4A9F1567}"/>
              </a:ext>
            </a:extLst>
          </p:cNvPr>
          <p:cNvSpPr txBox="1"/>
          <p:nvPr/>
        </p:nvSpPr>
        <p:spPr>
          <a:xfrm>
            <a:off x="9427596" y="450179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0B35262-9DD6-27D2-403D-FC0F9E0676B6}"/>
              </a:ext>
            </a:extLst>
          </p:cNvPr>
          <p:cNvCxnSpPr>
            <a:cxnSpLocks/>
          </p:cNvCxnSpPr>
          <p:nvPr/>
        </p:nvCxnSpPr>
        <p:spPr>
          <a:xfrm>
            <a:off x="8878206" y="769304"/>
            <a:ext cx="1513925" cy="164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C93E48D9-0B4E-EE27-6BE1-17BA3C7B1AC7}"/>
              </a:ext>
            </a:extLst>
          </p:cNvPr>
          <p:cNvCxnSpPr/>
          <p:nvPr/>
        </p:nvCxnSpPr>
        <p:spPr>
          <a:xfrm>
            <a:off x="9048515" y="4170022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5D795C3-C139-D18E-14DA-713FA742FFCE}"/>
              </a:ext>
            </a:extLst>
          </p:cNvPr>
          <p:cNvSpPr txBox="1"/>
          <p:nvPr/>
        </p:nvSpPr>
        <p:spPr>
          <a:xfrm>
            <a:off x="9669169" y="3767418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0DCAE93-868F-89C2-47D7-78DB5E2C7A6D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462EBF6-F11F-A1C8-0649-F07E56C29DF0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4866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6" grpId="0"/>
      <p:bldP spid="40" grpId="0"/>
      <p:bldP spid="52" grpId="0"/>
      <p:bldP spid="70" grpId="0" animBg="1"/>
      <p:bldP spid="76" grpId="0"/>
      <p:bldP spid="77" grpId="0"/>
      <p:bldP spid="79" grpId="0"/>
      <p:bldP spid="81" grpId="0"/>
      <p:bldP spid="37" grpId="0"/>
      <p:bldP spid="38" grpId="0" animBg="1"/>
      <p:bldP spid="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595063" y="562147"/>
            <a:ext cx="3988908" cy="2119052"/>
            <a:chOff x="377688" y="457204"/>
            <a:chExt cx="4923186" cy="25377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876DCD-FF5F-315E-34E0-CFEEAA7CBFAA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62277" y="884294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38204F-E73C-43E4-CAE7-E951001C0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788" y="1880663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034B241-5DC0-7D0C-D07C-75C09F4DF6D0}"/>
                </a:ext>
              </a:extLst>
            </p:cNvPr>
            <p:cNvSpPr txBox="1"/>
            <p:nvPr/>
          </p:nvSpPr>
          <p:spPr>
            <a:xfrm>
              <a:off x="885693" y="837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C1D85E-A0F4-FF21-8759-AF9E069B6D51}"/>
                </a:ext>
              </a:extLst>
            </p:cNvPr>
            <p:cNvSpPr txBox="1"/>
            <p:nvPr/>
          </p:nvSpPr>
          <p:spPr>
            <a:xfrm>
              <a:off x="3439473" y="19224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F32227-A51A-85CC-CE20-3ABBFF05A355}"/>
              </a:ext>
            </a:extLst>
          </p:cNvPr>
          <p:cNvSpPr txBox="1"/>
          <p:nvPr/>
        </p:nvSpPr>
        <p:spPr>
          <a:xfrm>
            <a:off x="665878" y="160055"/>
            <a:ext cx="344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 D&gt; , &lt;F, G&gt;, &lt;C, D&gt;, &lt;A, B&gt;}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0184376-D607-D8F5-C1C5-E63FE2BD53C6}"/>
              </a:ext>
            </a:extLst>
          </p:cNvPr>
          <p:cNvSpPr txBox="1"/>
          <p:nvPr/>
        </p:nvSpPr>
        <p:spPr>
          <a:xfrm>
            <a:off x="285770" y="1127817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&lt;A, C&gt; = 4 (or &lt;D, G&gt; = 4)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1E0C51-4EEF-5CC8-3022-5E3CB819C977}"/>
              </a:ext>
            </a:extLst>
          </p:cNvPr>
          <p:cNvSpPr txBox="1"/>
          <p:nvPr/>
        </p:nvSpPr>
        <p:spPr>
          <a:xfrm>
            <a:off x="285693" y="1762815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&lt;A, C&gt; from 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640855" y="3404563"/>
            <a:ext cx="339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 D&gt;, &lt;F, G&gt;, &lt;C, D&gt;, &lt;A, B&gt;}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C2C021-5A0E-1722-0E83-1C1923FAB386}"/>
              </a:ext>
            </a:extLst>
          </p:cNvPr>
          <p:cNvSpPr txBox="1"/>
          <p:nvPr/>
        </p:nvSpPr>
        <p:spPr>
          <a:xfrm>
            <a:off x="36467" y="857935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79683" y="3110513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C1EEA07-3C6F-DBF1-092F-65893EBDA055}"/>
              </a:ext>
            </a:extLst>
          </p:cNvPr>
          <p:cNvCxnSpPr>
            <a:cxnSpLocks/>
          </p:cNvCxnSpPr>
          <p:nvPr/>
        </p:nvCxnSpPr>
        <p:spPr>
          <a:xfrm flipH="1" flipV="1">
            <a:off x="9748341" y="1743173"/>
            <a:ext cx="649161" cy="56045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6D9C94-2587-4918-42D5-2769B8BA15CB}"/>
              </a:ext>
            </a:extLst>
          </p:cNvPr>
          <p:cNvSpPr txBox="1"/>
          <p:nvPr/>
        </p:nvSpPr>
        <p:spPr>
          <a:xfrm>
            <a:off x="279067" y="212725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&lt;A, C&gt;  creates a cycle in T ? Yes</a:t>
            </a:r>
          </a:p>
          <a:p>
            <a:pPr lvl="1"/>
            <a:r>
              <a:rPr lang="en-US" dirty="0"/>
              <a:t>            discard &lt;A, C&gt; to 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8A4219A-433A-BE65-30DC-C663299FEAF1}"/>
              </a:ext>
            </a:extLst>
          </p:cNvPr>
          <p:cNvCxnSpPr>
            <a:cxnSpLocks/>
          </p:cNvCxnSpPr>
          <p:nvPr/>
        </p:nvCxnSpPr>
        <p:spPr>
          <a:xfrm flipH="1" flipV="1">
            <a:off x="8978922" y="4293814"/>
            <a:ext cx="637554" cy="580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B5A7-7F87-2EFC-95C0-A4047CE14ECC}"/>
              </a:ext>
            </a:extLst>
          </p:cNvPr>
          <p:cNvSpPr txBox="1"/>
          <p:nvPr/>
        </p:nvSpPr>
        <p:spPr>
          <a:xfrm>
            <a:off x="9378100" y="4349288"/>
            <a:ext cx="2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E75D6E5-1B8C-8BBA-6452-7EA4568901D6}"/>
              </a:ext>
            </a:extLst>
          </p:cNvPr>
          <p:cNvSpPr txBox="1"/>
          <p:nvPr/>
        </p:nvSpPr>
        <p:spPr>
          <a:xfrm>
            <a:off x="265893" y="4407733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 &lt;D, G&gt; = 4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61EA6F0-D64E-CBC5-E03C-B43DCF9A17B2}"/>
              </a:ext>
            </a:extLst>
          </p:cNvPr>
          <p:cNvSpPr txBox="1"/>
          <p:nvPr/>
        </p:nvSpPr>
        <p:spPr>
          <a:xfrm>
            <a:off x="6034048" y="1716395"/>
            <a:ext cx="320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01F1279-A4A6-6BE5-F228-38232A5636C6}"/>
              </a:ext>
            </a:extLst>
          </p:cNvPr>
          <p:cNvSpPr txBox="1"/>
          <p:nvPr/>
        </p:nvSpPr>
        <p:spPr>
          <a:xfrm>
            <a:off x="10079264" y="1755115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A75E9E0-92A2-F3C9-2085-6B8839944B96}"/>
              </a:ext>
            </a:extLst>
          </p:cNvPr>
          <p:cNvSpPr txBox="1"/>
          <p:nvPr/>
        </p:nvSpPr>
        <p:spPr>
          <a:xfrm>
            <a:off x="7917323" y="771876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57816D5F-D7B8-D7DA-A76A-402FC1E88941}"/>
              </a:ext>
            </a:extLst>
          </p:cNvPr>
          <p:cNvCxnSpPr/>
          <p:nvPr/>
        </p:nvCxnSpPr>
        <p:spPr>
          <a:xfrm>
            <a:off x="9047281" y="5853542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6EFD135-CEAB-9580-5CF3-56BE3D652BC8}"/>
              </a:ext>
            </a:extLst>
          </p:cNvPr>
          <p:cNvSpPr txBox="1"/>
          <p:nvPr/>
        </p:nvSpPr>
        <p:spPr>
          <a:xfrm>
            <a:off x="9641778" y="5488784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51EE08-EEF9-43CD-84BD-1AA13F37EED6}"/>
              </a:ext>
            </a:extLst>
          </p:cNvPr>
          <p:cNvSpPr txBox="1"/>
          <p:nvPr/>
        </p:nvSpPr>
        <p:spPr>
          <a:xfrm>
            <a:off x="252564" y="5175253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&lt;D, G&gt; from 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CD66C8B-20D7-ED5F-5402-09AEFB960319}"/>
              </a:ext>
            </a:extLst>
          </p:cNvPr>
          <p:cNvSpPr txBox="1"/>
          <p:nvPr/>
        </p:nvSpPr>
        <p:spPr>
          <a:xfrm>
            <a:off x="252564" y="565347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&lt;D, G&gt; create a cycle in T  ? No </a:t>
            </a:r>
          </a:p>
          <a:p>
            <a:pPr lvl="1"/>
            <a:r>
              <a:rPr lang="en-US" dirty="0"/>
              <a:t>            add &lt;D, G&gt; to 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1F2A968-8FF2-4B2A-BC4B-EB36DEB50222}"/>
              </a:ext>
            </a:extLst>
          </p:cNvPr>
          <p:cNvSpPr txBox="1"/>
          <p:nvPr/>
        </p:nvSpPr>
        <p:spPr>
          <a:xfrm>
            <a:off x="1033970" y="6331917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 , &lt;F, G&gt;, &lt;C, D&gt;, &lt;A, B&gt; , &lt;D, G&gt;}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1873DF8-A94A-7F5A-BBD2-0CBA30C77877}"/>
              </a:ext>
            </a:extLst>
          </p:cNvPr>
          <p:cNvSpPr txBox="1"/>
          <p:nvPr/>
        </p:nvSpPr>
        <p:spPr>
          <a:xfrm>
            <a:off x="1045752" y="2747428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D&gt;, &lt;F, G&gt;, &lt;C, D&gt;,&lt;A, B&gt;}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DFEC14C-6425-4DB9-39D0-332A99A39D52}"/>
              </a:ext>
            </a:extLst>
          </p:cNvPr>
          <p:cNvCxnSpPr/>
          <p:nvPr/>
        </p:nvCxnSpPr>
        <p:spPr>
          <a:xfrm>
            <a:off x="8178818" y="501274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0BAFD8-CA09-8FE3-2353-6E059F4C8A87}"/>
              </a:ext>
            </a:extLst>
          </p:cNvPr>
          <p:cNvSpPr txBox="1"/>
          <p:nvPr/>
        </p:nvSpPr>
        <p:spPr>
          <a:xfrm>
            <a:off x="8785815" y="469634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C93E48D9-0B4E-EE27-6BE1-17BA3C7B1AC7}"/>
              </a:ext>
            </a:extLst>
          </p:cNvPr>
          <p:cNvCxnSpPr/>
          <p:nvPr/>
        </p:nvCxnSpPr>
        <p:spPr>
          <a:xfrm>
            <a:off x="9022344" y="4150605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5D795C3-C139-D18E-14DA-713FA742FFCE}"/>
              </a:ext>
            </a:extLst>
          </p:cNvPr>
          <p:cNvSpPr txBox="1"/>
          <p:nvPr/>
        </p:nvSpPr>
        <p:spPr>
          <a:xfrm>
            <a:off x="9688059" y="3840768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4E05FB-1855-6293-5043-A19072BAA6DE}"/>
              </a:ext>
            </a:extLst>
          </p:cNvPr>
          <p:cNvCxnSpPr/>
          <p:nvPr/>
        </p:nvCxnSpPr>
        <p:spPr>
          <a:xfrm flipH="1">
            <a:off x="7899710" y="938877"/>
            <a:ext cx="638420" cy="5486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3E4C7E-BB90-9C29-5162-0F7FCADD5409}"/>
              </a:ext>
            </a:extLst>
          </p:cNvPr>
          <p:cNvCxnSpPr>
            <a:cxnSpLocks/>
            <a:endCxn id="58" idx="3"/>
          </p:cNvCxnSpPr>
          <p:nvPr/>
        </p:nvCxnSpPr>
        <p:spPr>
          <a:xfrm flipV="1">
            <a:off x="8074202" y="4301038"/>
            <a:ext cx="661475" cy="5594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5302FBD-BACE-94E4-38EA-FE8E1A586719}"/>
              </a:ext>
            </a:extLst>
          </p:cNvPr>
          <p:cNvSpPr txBox="1"/>
          <p:nvPr/>
        </p:nvSpPr>
        <p:spPr>
          <a:xfrm>
            <a:off x="6898235" y="4125295"/>
            <a:ext cx="17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 a safe edge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EAE7A57-ECDC-53D5-E981-3086889DB608}"/>
              </a:ext>
            </a:extLst>
          </p:cNvPr>
          <p:cNvSpPr txBox="1"/>
          <p:nvPr/>
        </p:nvSpPr>
        <p:spPr>
          <a:xfrm rot="19956929">
            <a:off x="8229342" y="4339813"/>
            <a:ext cx="3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  <a:endParaRPr lang="en-US" b="1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5593A49-3EE4-9369-D81A-1E3468ED8CCD}"/>
              </a:ext>
            </a:extLst>
          </p:cNvPr>
          <p:cNvCxnSpPr>
            <a:cxnSpLocks/>
          </p:cNvCxnSpPr>
          <p:nvPr/>
        </p:nvCxnSpPr>
        <p:spPr>
          <a:xfrm flipH="1" flipV="1">
            <a:off x="9896889" y="5177324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3FD1A2D-EAFA-C030-2AB9-A11C0396B8C2}"/>
              </a:ext>
            </a:extLst>
          </p:cNvPr>
          <p:cNvSpPr txBox="1"/>
          <p:nvPr/>
        </p:nvSpPr>
        <p:spPr>
          <a:xfrm>
            <a:off x="10230970" y="5225454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2785EB-3CBA-0411-D6D4-E9987810FF35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F26EF38-89CE-5D5C-F0F3-9BFA1FFF8335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0285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6" grpId="0"/>
      <p:bldP spid="40" grpId="0"/>
      <p:bldP spid="52" grpId="0"/>
      <p:bldP spid="67" grpId="0" animBg="1"/>
      <p:bldP spid="69" grpId="0" animBg="1"/>
      <p:bldP spid="76" grpId="0"/>
      <p:bldP spid="77" grpId="0"/>
      <p:bldP spid="79" grpId="0"/>
      <p:bldP spid="81" grpId="0"/>
      <p:bldP spid="48" grpId="0"/>
      <p:bldP spid="49" grpId="0"/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49523-4E15-349C-098A-351CC68F3E2B}"/>
              </a:ext>
            </a:extLst>
          </p:cNvPr>
          <p:cNvGrpSpPr/>
          <p:nvPr/>
        </p:nvGrpSpPr>
        <p:grpSpPr>
          <a:xfrm>
            <a:off x="7595063" y="562147"/>
            <a:ext cx="3988908" cy="2119052"/>
            <a:chOff x="377688" y="457204"/>
            <a:chExt cx="4923186" cy="25377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5A04ABC-CFE8-E7E5-D324-9FE542652805}"/>
                </a:ext>
              </a:extLst>
            </p:cNvPr>
            <p:cNvSpPr/>
            <p:nvPr/>
          </p:nvSpPr>
          <p:spPr>
            <a:xfrm>
              <a:off x="1484242" y="477082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7B02CBF-E65A-33AF-C252-D29B5F3D3771}"/>
                </a:ext>
              </a:extLst>
            </p:cNvPr>
            <p:cNvSpPr/>
            <p:nvPr/>
          </p:nvSpPr>
          <p:spPr>
            <a:xfrm>
              <a:off x="3836500" y="457204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B1CA21-1A77-45C9-67C8-4D2E0DB17AE2}"/>
                </a:ext>
              </a:extLst>
            </p:cNvPr>
            <p:cNvSpPr/>
            <p:nvPr/>
          </p:nvSpPr>
          <p:spPr>
            <a:xfrm>
              <a:off x="2604053" y="1517376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C8FDB92-4A2E-4320-2E23-61DA57B76E21}"/>
                </a:ext>
              </a:extLst>
            </p:cNvPr>
            <p:cNvSpPr/>
            <p:nvPr/>
          </p:nvSpPr>
          <p:spPr>
            <a:xfrm>
              <a:off x="377688" y="1490868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8311F21-BCFF-EE0E-8164-91B127F87E73}"/>
                </a:ext>
              </a:extLst>
            </p:cNvPr>
            <p:cNvSpPr/>
            <p:nvPr/>
          </p:nvSpPr>
          <p:spPr>
            <a:xfrm>
              <a:off x="4850300" y="149749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EBAD462-BD75-2027-E0DF-D81390E54123}"/>
                </a:ext>
              </a:extLst>
            </p:cNvPr>
            <p:cNvSpPr/>
            <p:nvPr/>
          </p:nvSpPr>
          <p:spPr>
            <a:xfrm>
              <a:off x="1484240" y="24914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06E8B6-37A9-0FE0-E68B-872186695365}"/>
                </a:ext>
              </a:extLst>
            </p:cNvPr>
            <p:cNvSpPr/>
            <p:nvPr/>
          </p:nvSpPr>
          <p:spPr>
            <a:xfrm>
              <a:off x="3829882" y="2517907"/>
              <a:ext cx="450574" cy="47707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1BBA285-0C5A-592B-61D8-EF0F3D8C0229}"/>
                </a:ext>
              </a:extLst>
            </p:cNvPr>
            <p:cNvCxnSpPr/>
            <p:nvPr/>
          </p:nvCxnSpPr>
          <p:spPr>
            <a:xfrm>
              <a:off x="3074508" y="1722784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339889-9EFF-5D39-0571-BB8796C740DE}"/>
                </a:ext>
              </a:extLst>
            </p:cNvPr>
            <p:cNvSpPr txBox="1"/>
            <p:nvPr/>
          </p:nvSpPr>
          <p:spPr>
            <a:xfrm>
              <a:off x="3942522" y="13637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B56555E-3CE9-A825-AAD7-DAA59F340D0A}"/>
                </a:ext>
              </a:extLst>
            </p:cNvPr>
            <p:cNvCxnSpPr/>
            <p:nvPr/>
          </p:nvCxnSpPr>
          <p:spPr>
            <a:xfrm flipH="1">
              <a:off x="4161745" y="1921418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F26077A-6ED3-EB86-B654-4F27215F21B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3008518" y="864416"/>
              <a:ext cx="893967" cy="704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39D6919-0723-7455-142F-87CF6DFB8537}"/>
                </a:ext>
              </a:extLst>
            </p:cNvPr>
            <p:cNvCxnSpPr/>
            <p:nvPr/>
          </p:nvCxnSpPr>
          <p:spPr>
            <a:xfrm flipH="1">
              <a:off x="1855462" y="1898083"/>
              <a:ext cx="787950" cy="676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CF6CAF0-6A6E-7FC7-2C91-C8BD5C75A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731" y="1954694"/>
              <a:ext cx="884717" cy="6888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CE662E-4F8A-BA1C-1410-484B575504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192596" y="860098"/>
              <a:ext cx="723689" cy="707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5F56CD2-37AB-0CA0-9FA8-CE6A31592CD4}"/>
                </a:ext>
              </a:extLst>
            </p:cNvPr>
            <p:cNvSpPr txBox="1"/>
            <p:nvPr/>
          </p:nvSpPr>
          <p:spPr>
            <a:xfrm>
              <a:off x="3186944" y="883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E5AF3B-8C57-6CEF-C57C-1240D7968D5C}"/>
                </a:ext>
              </a:extLst>
            </p:cNvPr>
            <p:cNvSpPr txBox="1"/>
            <p:nvPr/>
          </p:nvSpPr>
          <p:spPr>
            <a:xfrm>
              <a:off x="4579624" y="929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E377D8-C1D5-E4E9-7744-30A6F159BDC4}"/>
                </a:ext>
              </a:extLst>
            </p:cNvPr>
            <p:cNvSpPr txBox="1"/>
            <p:nvPr/>
          </p:nvSpPr>
          <p:spPr>
            <a:xfrm>
              <a:off x="755366" y="22751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4791AD-9989-B4CC-9F21-6408F88A730A}"/>
                </a:ext>
              </a:extLst>
            </p:cNvPr>
            <p:cNvSpPr txBox="1"/>
            <p:nvPr/>
          </p:nvSpPr>
          <p:spPr>
            <a:xfrm>
              <a:off x="1947751" y="19388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969FFE0-20F8-6533-087E-D26A2193531A}"/>
                </a:ext>
              </a:extLst>
            </p:cNvPr>
            <p:cNvSpPr txBox="1"/>
            <p:nvPr/>
          </p:nvSpPr>
          <p:spPr>
            <a:xfrm>
              <a:off x="4559860" y="213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F32227-A51A-85CC-CE20-3ABBFF05A355}"/>
              </a:ext>
            </a:extLst>
          </p:cNvPr>
          <p:cNvSpPr txBox="1"/>
          <p:nvPr/>
        </p:nvSpPr>
        <p:spPr>
          <a:xfrm>
            <a:off x="665878" y="160055"/>
            <a:ext cx="423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 D&gt; , &lt;F, G&gt;, &lt;C, D&gt;, &lt;A, B&gt;, &lt;D, G&gt;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0184376-D607-D8F5-C1C5-E63FE2BD53C6}"/>
              </a:ext>
            </a:extLst>
          </p:cNvPr>
          <p:cNvSpPr txBox="1"/>
          <p:nvPr/>
        </p:nvSpPr>
        <p:spPr>
          <a:xfrm>
            <a:off x="285770" y="1127817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&lt;C, F&gt; = 5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1E0C51-4EEF-5CC8-3022-5E3CB819C977}"/>
              </a:ext>
            </a:extLst>
          </p:cNvPr>
          <p:cNvSpPr txBox="1"/>
          <p:nvPr/>
        </p:nvSpPr>
        <p:spPr>
          <a:xfrm>
            <a:off x="285693" y="1762815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&lt;C, F&gt; from 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8B8CDB-EAE6-A2E6-FFD1-F64E6C0E70E0}"/>
              </a:ext>
            </a:extLst>
          </p:cNvPr>
          <p:cNvSpPr txBox="1"/>
          <p:nvPr/>
        </p:nvSpPr>
        <p:spPr>
          <a:xfrm>
            <a:off x="640855" y="3616596"/>
            <a:ext cx="412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Tree edges</a:t>
            </a:r>
          </a:p>
          <a:p>
            <a:r>
              <a:rPr lang="en-US" dirty="0"/>
              <a:t>T= { &lt;A, D&gt;, &lt;F, G&gt;, &lt;C, D&gt;, &lt;A, B&gt;, &lt;D, G&gt;}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C2C021-5A0E-1722-0E83-1C1923FAB386}"/>
              </a:ext>
            </a:extLst>
          </p:cNvPr>
          <p:cNvSpPr txBox="1"/>
          <p:nvPr/>
        </p:nvSpPr>
        <p:spPr>
          <a:xfrm>
            <a:off x="36467" y="857935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7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516A0E-2410-ACE7-3B52-26EC42433F3A}"/>
              </a:ext>
            </a:extLst>
          </p:cNvPr>
          <p:cNvSpPr txBox="1"/>
          <p:nvPr/>
        </p:nvSpPr>
        <p:spPr>
          <a:xfrm>
            <a:off x="79683" y="3216529"/>
            <a:ext cx="1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Iteration 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75DA008-7689-C312-2BC8-682A7591B59F}"/>
              </a:ext>
            </a:extLst>
          </p:cNvPr>
          <p:cNvSpPr/>
          <p:nvPr/>
        </p:nvSpPr>
        <p:spPr>
          <a:xfrm>
            <a:off x="8682214" y="3961016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1F1B282-72C8-FEC9-9B58-1FFB3771F057}"/>
              </a:ext>
            </a:extLst>
          </p:cNvPr>
          <p:cNvSpPr/>
          <p:nvPr/>
        </p:nvSpPr>
        <p:spPr>
          <a:xfrm>
            <a:off x="10588082" y="3944418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A273F8A-6B27-B995-9FF8-E67B15EDBE44}"/>
              </a:ext>
            </a:extLst>
          </p:cNvPr>
          <p:cNvSpPr/>
          <p:nvPr/>
        </p:nvSpPr>
        <p:spPr>
          <a:xfrm>
            <a:off x="9589517" y="4829664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E94D08F-FD48-48AF-4B64-989D8C1EB50F}"/>
              </a:ext>
            </a:extLst>
          </p:cNvPr>
          <p:cNvSpPr/>
          <p:nvPr/>
        </p:nvSpPr>
        <p:spPr>
          <a:xfrm>
            <a:off x="7785652" y="480752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BDFA187-F9D2-34A0-AE88-53303FE6383B}"/>
              </a:ext>
            </a:extLst>
          </p:cNvPr>
          <p:cNvSpPr/>
          <p:nvPr/>
        </p:nvSpPr>
        <p:spPr>
          <a:xfrm>
            <a:off x="11409492" y="4813065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CAC9476-3D41-C4D2-B15D-FE76E147951D}"/>
              </a:ext>
            </a:extLst>
          </p:cNvPr>
          <p:cNvSpPr/>
          <p:nvPr/>
        </p:nvSpPr>
        <p:spPr>
          <a:xfrm>
            <a:off x="8682213" y="5642981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B731A9F-82AE-8A2B-E588-173D1DC93144}"/>
              </a:ext>
            </a:extLst>
          </p:cNvPr>
          <p:cNvSpPr/>
          <p:nvPr/>
        </p:nvSpPr>
        <p:spPr>
          <a:xfrm>
            <a:off x="10582720" y="5665109"/>
            <a:ext cx="365068" cy="3983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C1EEA07-3C6F-DBF1-092F-65893EBDA055}"/>
              </a:ext>
            </a:extLst>
          </p:cNvPr>
          <p:cNvCxnSpPr>
            <a:cxnSpLocks/>
          </p:cNvCxnSpPr>
          <p:nvPr/>
        </p:nvCxnSpPr>
        <p:spPr>
          <a:xfrm flipH="1" flipV="1">
            <a:off x="7843857" y="1836871"/>
            <a:ext cx="633993" cy="5197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6D9C94-2587-4918-42D5-2769B8BA15CB}"/>
              </a:ext>
            </a:extLst>
          </p:cNvPr>
          <p:cNvSpPr txBox="1"/>
          <p:nvPr/>
        </p:nvSpPr>
        <p:spPr>
          <a:xfrm>
            <a:off x="279067" y="212725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&lt;C, F&gt;  creates a cycle in T ? yes</a:t>
            </a:r>
          </a:p>
          <a:p>
            <a:pPr lvl="1"/>
            <a:r>
              <a:rPr lang="en-US" dirty="0"/>
              <a:t>            discard &lt;C, F&gt; to 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8A4219A-433A-BE65-30DC-C663299FEAF1}"/>
              </a:ext>
            </a:extLst>
          </p:cNvPr>
          <p:cNvCxnSpPr>
            <a:cxnSpLocks/>
          </p:cNvCxnSpPr>
          <p:nvPr/>
        </p:nvCxnSpPr>
        <p:spPr>
          <a:xfrm flipH="1" flipV="1">
            <a:off x="8978922" y="4293814"/>
            <a:ext cx="637554" cy="580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B5A7-7F87-2EFC-95C0-A4047CE14ECC}"/>
              </a:ext>
            </a:extLst>
          </p:cNvPr>
          <p:cNvSpPr txBox="1"/>
          <p:nvPr/>
        </p:nvSpPr>
        <p:spPr>
          <a:xfrm>
            <a:off x="9378100" y="4349288"/>
            <a:ext cx="2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E75D6E5-1B8C-8BBA-6452-7EA4568901D6}"/>
              </a:ext>
            </a:extLst>
          </p:cNvPr>
          <p:cNvSpPr txBox="1"/>
          <p:nvPr/>
        </p:nvSpPr>
        <p:spPr>
          <a:xfrm>
            <a:off x="265893" y="4407733"/>
            <a:ext cx="655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least cost edge  &lt;u , v&gt; from the graph G</a:t>
            </a:r>
          </a:p>
          <a:p>
            <a:pPr lvl="1"/>
            <a:r>
              <a:rPr lang="en-US" dirty="0"/>
              <a:t>	 &lt;E, G&gt; = 6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61EA6F0-D64E-CBC5-E03C-B43DCF9A17B2}"/>
              </a:ext>
            </a:extLst>
          </p:cNvPr>
          <p:cNvSpPr txBox="1"/>
          <p:nvPr/>
        </p:nvSpPr>
        <p:spPr>
          <a:xfrm>
            <a:off x="6034048" y="1716395"/>
            <a:ext cx="320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A75E9E0-92A2-F3C9-2085-6B8839944B96}"/>
              </a:ext>
            </a:extLst>
          </p:cNvPr>
          <p:cNvSpPr txBox="1"/>
          <p:nvPr/>
        </p:nvSpPr>
        <p:spPr>
          <a:xfrm>
            <a:off x="11019848" y="1976784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DF2AFFD-22AA-8F30-0736-65F01AC206C7}"/>
              </a:ext>
            </a:extLst>
          </p:cNvPr>
          <p:cNvSpPr txBox="1"/>
          <p:nvPr/>
        </p:nvSpPr>
        <p:spPr>
          <a:xfrm>
            <a:off x="7929131" y="2105505"/>
            <a:ext cx="33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57816D5F-D7B8-D7DA-A76A-402FC1E88941}"/>
              </a:ext>
            </a:extLst>
          </p:cNvPr>
          <p:cNvCxnSpPr/>
          <p:nvPr/>
        </p:nvCxnSpPr>
        <p:spPr>
          <a:xfrm>
            <a:off x="9047281" y="5853542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6EFD135-CEAB-9580-5CF3-56BE3D652BC8}"/>
              </a:ext>
            </a:extLst>
          </p:cNvPr>
          <p:cNvSpPr txBox="1"/>
          <p:nvPr/>
        </p:nvSpPr>
        <p:spPr>
          <a:xfrm>
            <a:off x="9641778" y="5488784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51EE08-EEF9-43CD-84BD-1AA13F37EED6}"/>
              </a:ext>
            </a:extLst>
          </p:cNvPr>
          <p:cNvSpPr txBox="1"/>
          <p:nvPr/>
        </p:nvSpPr>
        <p:spPr>
          <a:xfrm>
            <a:off x="252564" y="5175253"/>
            <a:ext cx="645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/>
              <a:t>Delete &lt;E, G&gt; from 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CD66C8B-20D7-ED5F-5402-09AEFB960319}"/>
              </a:ext>
            </a:extLst>
          </p:cNvPr>
          <p:cNvSpPr txBox="1"/>
          <p:nvPr/>
        </p:nvSpPr>
        <p:spPr>
          <a:xfrm>
            <a:off x="252564" y="5653470"/>
            <a:ext cx="645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3.   Is &lt;E, G&gt; create a cycle in T  ? No </a:t>
            </a:r>
          </a:p>
          <a:p>
            <a:pPr lvl="1"/>
            <a:r>
              <a:rPr lang="en-US" dirty="0"/>
              <a:t>            add &lt;E, G&gt; to 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1F2A968-8FF2-4B2A-BC4B-EB36DEB50222}"/>
              </a:ext>
            </a:extLst>
          </p:cNvPr>
          <p:cNvSpPr txBox="1"/>
          <p:nvPr/>
        </p:nvSpPr>
        <p:spPr>
          <a:xfrm>
            <a:off x="1033970" y="6331917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 , &lt;F, G&gt;, &lt;C, D&gt;, &lt;A, B&gt; , &lt;D, G&gt;, &lt;E, G&gt;}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1873DF8-A94A-7F5A-BBD2-0CBA30C77877}"/>
              </a:ext>
            </a:extLst>
          </p:cNvPr>
          <p:cNvSpPr txBox="1"/>
          <p:nvPr/>
        </p:nvSpPr>
        <p:spPr>
          <a:xfrm>
            <a:off x="1045752" y="2747428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 { &lt;A, D&gt;, &lt;F, G&gt;, &lt;C, D&gt;,&lt;A, B&gt;, &lt;D, G&gt;}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DFEC14C-6425-4DB9-39D0-332A99A39D52}"/>
              </a:ext>
            </a:extLst>
          </p:cNvPr>
          <p:cNvCxnSpPr/>
          <p:nvPr/>
        </p:nvCxnSpPr>
        <p:spPr>
          <a:xfrm>
            <a:off x="8178818" y="5012741"/>
            <a:ext cx="1407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0BAFD8-CA09-8FE3-2353-6E059F4C8A87}"/>
              </a:ext>
            </a:extLst>
          </p:cNvPr>
          <p:cNvSpPr txBox="1"/>
          <p:nvPr/>
        </p:nvSpPr>
        <p:spPr>
          <a:xfrm>
            <a:off x="8785815" y="4696342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C93E48D9-0B4E-EE27-6BE1-17BA3C7B1AC7}"/>
              </a:ext>
            </a:extLst>
          </p:cNvPr>
          <p:cNvCxnSpPr/>
          <p:nvPr/>
        </p:nvCxnSpPr>
        <p:spPr>
          <a:xfrm>
            <a:off x="9022344" y="4150605"/>
            <a:ext cx="1555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5D795C3-C139-D18E-14DA-713FA742FFCE}"/>
              </a:ext>
            </a:extLst>
          </p:cNvPr>
          <p:cNvSpPr txBox="1"/>
          <p:nvPr/>
        </p:nvSpPr>
        <p:spPr>
          <a:xfrm>
            <a:off x="9688059" y="3840768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4E05FB-1855-6293-5043-A19072BAA6DE}"/>
              </a:ext>
            </a:extLst>
          </p:cNvPr>
          <p:cNvCxnSpPr/>
          <p:nvPr/>
        </p:nvCxnSpPr>
        <p:spPr>
          <a:xfrm flipH="1">
            <a:off x="10700638" y="1772735"/>
            <a:ext cx="638420" cy="5486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3E4C7E-BB90-9C29-5162-0F7FCADD5409}"/>
              </a:ext>
            </a:extLst>
          </p:cNvPr>
          <p:cNvCxnSpPr>
            <a:cxnSpLocks/>
            <a:endCxn id="58" idx="3"/>
          </p:cNvCxnSpPr>
          <p:nvPr/>
        </p:nvCxnSpPr>
        <p:spPr>
          <a:xfrm flipV="1">
            <a:off x="8074202" y="4301038"/>
            <a:ext cx="661475" cy="5594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5302FBD-BACE-94E4-38EA-FE8E1A586719}"/>
              </a:ext>
            </a:extLst>
          </p:cNvPr>
          <p:cNvSpPr txBox="1"/>
          <p:nvPr/>
        </p:nvSpPr>
        <p:spPr>
          <a:xfrm>
            <a:off x="6898235" y="4125295"/>
            <a:ext cx="17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 a safe edge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EAE7A57-ECDC-53D5-E981-3086889DB608}"/>
              </a:ext>
            </a:extLst>
          </p:cNvPr>
          <p:cNvSpPr txBox="1"/>
          <p:nvPr/>
        </p:nvSpPr>
        <p:spPr>
          <a:xfrm rot="19956929">
            <a:off x="8229342" y="4339813"/>
            <a:ext cx="3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  <a:endParaRPr lang="en-US" b="1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5593A49-3EE4-9369-D81A-1E3468ED8CCD}"/>
              </a:ext>
            </a:extLst>
          </p:cNvPr>
          <p:cNvCxnSpPr>
            <a:cxnSpLocks/>
          </p:cNvCxnSpPr>
          <p:nvPr/>
        </p:nvCxnSpPr>
        <p:spPr>
          <a:xfrm flipH="1" flipV="1">
            <a:off x="9900826" y="5137650"/>
            <a:ext cx="716823" cy="57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3FD1A2D-EAFA-C030-2AB9-A11C0396B8C2}"/>
              </a:ext>
            </a:extLst>
          </p:cNvPr>
          <p:cNvSpPr txBox="1"/>
          <p:nvPr/>
        </p:nvSpPr>
        <p:spPr>
          <a:xfrm>
            <a:off x="10234907" y="5185780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9FDB788-F499-837B-BDC5-9B91170B13B3}"/>
              </a:ext>
            </a:extLst>
          </p:cNvPr>
          <p:cNvCxnSpPr>
            <a:cxnSpLocks/>
          </p:cNvCxnSpPr>
          <p:nvPr/>
        </p:nvCxnSpPr>
        <p:spPr>
          <a:xfrm flipH="1" flipV="1">
            <a:off x="8071568" y="5200559"/>
            <a:ext cx="638419" cy="5537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4FE922-5F9D-58D0-6821-5783FC9E9640}"/>
              </a:ext>
            </a:extLst>
          </p:cNvPr>
          <p:cNvSpPr txBox="1"/>
          <p:nvPr/>
        </p:nvSpPr>
        <p:spPr>
          <a:xfrm>
            <a:off x="6681452" y="5396954"/>
            <a:ext cx="17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 a safe 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AF9258-1990-24D6-E475-A9BA55AC8CC9}"/>
              </a:ext>
            </a:extLst>
          </p:cNvPr>
          <p:cNvSpPr txBox="1"/>
          <p:nvPr/>
        </p:nvSpPr>
        <p:spPr>
          <a:xfrm rot="1717916">
            <a:off x="8181626" y="5160107"/>
            <a:ext cx="3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  <a:endParaRPr lang="en-US" b="1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CA6BFB2A-A82C-19DC-E6FF-1B35FCDA8499}"/>
              </a:ext>
            </a:extLst>
          </p:cNvPr>
          <p:cNvCxnSpPr/>
          <p:nvPr/>
        </p:nvCxnSpPr>
        <p:spPr>
          <a:xfrm flipH="1">
            <a:off x="10886376" y="5167848"/>
            <a:ext cx="638420" cy="564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8E60D82-BB2E-051A-5F64-C297C201849F}"/>
              </a:ext>
            </a:extLst>
          </p:cNvPr>
          <p:cNvSpPr txBox="1"/>
          <p:nvPr/>
        </p:nvSpPr>
        <p:spPr>
          <a:xfrm>
            <a:off x="11208940" y="5344273"/>
            <a:ext cx="244435" cy="30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1BC8708-C072-5DB9-0708-303B0A5C5532}"/>
              </a:ext>
            </a:extLst>
          </p:cNvPr>
          <p:cNvSpPr txBox="1"/>
          <p:nvPr/>
        </p:nvSpPr>
        <p:spPr>
          <a:xfrm>
            <a:off x="8781707" y="6318910"/>
            <a:ext cx="28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spanning tree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5B26DB-59D7-3EE8-9530-79341CCE0342}"/>
              </a:ext>
            </a:extLst>
          </p:cNvPr>
          <p:cNvSpPr txBox="1"/>
          <p:nvPr/>
        </p:nvSpPr>
        <p:spPr>
          <a:xfrm>
            <a:off x="9459756" y="2828183"/>
            <a:ext cx="12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5316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6" grpId="0"/>
      <p:bldP spid="40" grpId="0"/>
      <p:bldP spid="52" grpId="0"/>
      <p:bldP spid="69" grpId="0" animBg="1"/>
      <p:bldP spid="70" grpId="0" animBg="1"/>
      <p:bldP spid="76" grpId="0"/>
      <p:bldP spid="77" grpId="0"/>
      <p:bldP spid="79" grpId="0"/>
      <p:bldP spid="81" grpId="0"/>
      <p:bldP spid="17" grpId="0"/>
      <p:bldP spid="19" grpId="0"/>
      <p:bldP spid="8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AC8DA-9C7E-F479-B8FB-073567E8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7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D8116A-651B-21AD-E31C-9F641D14AD11}"/>
              </a:ext>
            </a:extLst>
          </p:cNvPr>
          <p:cNvGrpSpPr/>
          <p:nvPr/>
        </p:nvGrpSpPr>
        <p:grpSpPr>
          <a:xfrm>
            <a:off x="7633256" y="2544421"/>
            <a:ext cx="3988908" cy="2213110"/>
            <a:chOff x="7633256" y="2544421"/>
            <a:chExt cx="3988908" cy="22131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ED78311-454A-9EEC-30F9-1EE758BCFC8D}"/>
                </a:ext>
              </a:extLst>
            </p:cNvPr>
            <p:cNvSpPr/>
            <p:nvPr/>
          </p:nvSpPr>
          <p:spPr>
            <a:xfrm>
              <a:off x="8529818" y="2655077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2C0DC04-BA7D-0047-7D2A-FC965ADCE3E8}"/>
                </a:ext>
              </a:extLst>
            </p:cNvPr>
            <p:cNvSpPr/>
            <p:nvPr/>
          </p:nvSpPr>
          <p:spPr>
            <a:xfrm>
              <a:off x="10435686" y="2638479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DDF3961-8723-FDC9-633C-EE9CEE9CF146}"/>
                </a:ext>
              </a:extLst>
            </p:cNvPr>
            <p:cNvSpPr/>
            <p:nvPr/>
          </p:nvSpPr>
          <p:spPr>
            <a:xfrm>
              <a:off x="9437121" y="3523725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A33FFB1-85AD-BB3B-B90E-A00AAE2CB157}"/>
                </a:ext>
              </a:extLst>
            </p:cNvPr>
            <p:cNvSpPr/>
            <p:nvPr/>
          </p:nvSpPr>
          <p:spPr>
            <a:xfrm>
              <a:off x="7633256" y="3501590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434A06C-52D6-AB7B-F0CF-8E6F9608807D}"/>
                </a:ext>
              </a:extLst>
            </p:cNvPr>
            <p:cNvSpPr/>
            <p:nvPr/>
          </p:nvSpPr>
          <p:spPr>
            <a:xfrm>
              <a:off x="11257096" y="3507126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7D9AA0C-4702-260C-1B98-0E88F51F0DC5}"/>
                </a:ext>
              </a:extLst>
            </p:cNvPr>
            <p:cNvSpPr/>
            <p:nvPr/>
          </p:nvSpPr>
          <p:spPr>
            <a:xfrm>
              <a:off x="8529817" y="4337042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DB13BA0-DE30-15CB-21AD-19389BAAAC72}"/>
                </a:ext>
              </a:extLst>
            </p:cNvPr>
            <p:cNvSpPr/>
            <p:nvPr/>
          </p:nvSpPr>
          <p:spPr>
            <a:xfrm>
              <a:off x="10430324" y="4359170"/>
              <a:ext cx="365068" cy="3983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C37E0AB-23FB-E4B2-AB80-69EB333582E2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894885" y="2854258"/>
              <a:ext cx="1555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9ED89C-41E9-E3F1-DC2D-13E557056598}"/>
                </a:ext>
              </a:extLst>
            </p:cNvPr>
            <p:cNvSpPr txBox="1"/>
            <p:nvPr/>
          </p:nvSpPr>
          <p:spPr>
            <a:xfrm>
              <a:off x="9560600" y="25444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61D9D9-F227-F2E6-2366-93D977E45FC9}"/>
                </a:ext>
              </a:extLst>
            </p:cNvPr>
            <p:cNvCxnSpPr/>
            <p:nvPr/>
          </p:nvCxnSpPr>
          <p:spPr>
            <a:xfrm>
              <a:off x="8910993" y="4530691"/>
              <a:ext cx="1555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C1BE48A-7C6F-C734-095E-CEC28D0008F8}"/>
                </a:ext>
              </a:extLst>
            </p:cNvPr>
            <p:cNvCxnSpPr/>
            <p:nvPr/>
          </p:nvCxnSpPr>
          <p:spPr>
            <a:xfrm>
              <a:off x="8019798" y="3700772"/>
              <a:ext cx="14076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3AA6FC3-5D26-0531-8671-3A591D0B2E4A}"/>
                </a:ext>
              </a:extLst>
            </p:cNvPr>
            <p:cNvCxnSpPr/>
            <p:nvPr/>
          </p:nvCxnSpPr>
          <p:spPr>
            <a:xfrm>
              <a:off x="9818298" y="3695241"/>
              <a:ext cx="14076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A1F7C93-FB36-B0FC-CA4E-1081A58FD88F}"/>
                </a:ext>
              </a:extLst>
            </p:cNvPr>
            <p:cNvSpPr txBox="1"/>
            <p:nvPr/>
          </p:nvSpPr>
          <p:spPr>
            <a:xfrm>
              <a:off x="8626795" y="3384373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D66B993-1ACC-C927-EE66-088ED75C9360}"/>
                </a:ext>
              </a:extLst>
            </p:cNvPr>
            <p:cNvSpPr txBox="1"/>
            <p:nvPr/>
          </p:nvSpPr>
          <p:spPr>
            <a:xfrm>
              <a:off x="10521588" y="3395443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98F6C0-D08B-B357-B6D9-FAAF3F1F06B9}"/>
                </a:ext>
              </a:extLst>
            </p:cNvPr>
            <p:cNvSpPr txBox="1"/>
            <p:nvPr/>
          </p:nvSpPr>
          <p:spPr>
            <a:xfrm>
              <a:off x="9485439" y="4204391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5F0FF1A-0051-CB25-3DAE-FE7B3B8B5C3D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7944861" y="2995100"/>
              <a:ext cx="638420" cy="564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D37C34F-F031-B5B4-3E58-80ED8015114B}"/>
                </a:ext>
              </a:extLst>
            </p:cNvPr>
            <p:cNvCxnSpPr/>
            <p:nvPr/>
          </p:nvCxnSpPr>
          <p:spPr>
            <a:xfrm flipH="1">
              <a:off x="10699209" y="3861100"/>
              <a:ext cx="638420" cy="564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931C337-F03D-A88F-BA18-23D22B99A9BB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9764831" y="2978502"/>
              <a:ext cx="724318" cy="588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6D7B6-8A46-F00F-BF92-F5B214DB2A5B}"/>
                </a:ext>
              </a:extLst>
            </p:cNvPr>
            <p:cNvCxnSpPr/>
            <p:nvPr/>
          </p:nvCxnSpPr>
          <p:spPr>
            <a:xfrm flipH="1">
              <a:off x="8830591" y="3841616"/>
              <a:ext cx="638420" cy="564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9A0A52F-E80E-D4DD-42BF-819CE987EF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8002" y="3888886"/>
              <a:ext cx="716823" cy="575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7C02EF8-4F74-46BD-8B6B-FA7D3216CC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6670" y="3827070"/>
              <a:ext cx="716823" cy="575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40CDF01-B68F-929F-528A-A309FB0843D4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10724205" y="2974896"/>
              <a:ext cx="586354" cy="590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DB6C4DE-7A82-392D-E441-A7FE9FE610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900" y="2995100"/>
              <a:ext cx="716823" cy="575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DCF7BD6-3BAC-6C97-9910-F7870BCF5C4A}"/>
                </a:ext>
              </a:extLst>
            </p:cNvPr>
            <p:cNvSpPr txBox="1"/>
            <p:nvPr/>
          </p:nvSpPr>
          <p:spPr>
            <a:xfrm>
              <a:off x="8044856" y="2956257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E4B87FD-2335-1641-7E9D-17A83DFFA94A}"/>
                </a:ext>
              </a:extLst>
            </p:cNvPr>
            <p:cNvSpPr txBox="1"/>
            <p:nvPr/>
          </p:nvSpPr>
          <p:spPr>
            <a:xfrm>
              <a:off x="9192574" y="30373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AA4C056-61F3-6A79-2226-3AEC73175922}"/>
                </a:ext>
              </a:extLst>
            </p:cNvPr>
            <p:cNvSpPr txBox="1"/>
            <p:nvPr/>
          </p:nvSpPr>
          <p:spPr>
            <a:xfrm>
              <a:off x="9909397" y="2994155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4F3DF33-774D-9FC4-995A-4E44737B737F}"/>
                </a:ext>
              </a:extLst>
            </p:cNvPr>
            <p:cNvSpPr txBox="1"/>
            <p:nvPr/>
          </p:nvSpPr>
          <p:spPr>
            <a:xfrm>
              <a:off x="11037786" y="3032874"/>
              <a:ext cx="339246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3D4A8E-AEE7-B4C4-D791-10889E1CE8CA}"/>
                </a:ext>
              </a:extLst>
            </p:cNvPr>
            <p:cNvSpPr txBox="1"/>
            <p:nvPr/>
          </p:nvSpPr>
          <p:spPr>
            <a:xfrm>
              <a:off x="7939262" y="4156506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389FFEF-1948-7EF5-2460-08F85951219E}"/>
                </a:ext>
              </a:extLst>
            </p:cNvPr>
            <p:cNvSpPr txBox="1"/>
            <p:nvPr/>
          </p:nvSpPr>
          <p:spPr>
            <a:xfrm>
              <a:off x="8905367" y="3875660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1DF9DF-9AD3-FDFF-0B34-430BFBAA8264}"/>
                </a:ext>
              </a:extLst>
            </p:cNvPr>
            <p:cNvSpPr txBox="1"/>
            <p:nvPr/>
          </p:nvSpPr>
          <p:spPr>
            <a:xfrm>
              <a:off x="10114003" y="3861948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8FFBA57-7FF9-4AE4-BA86-B1820F76A649}"/>
                </a:ext>
              </a:extLst>
            </p:cNvPr>
            <p:cNvSpPr txBox="1"/>
            <p:nvPr/>
          </p:nvSpPr>
          <p:spPr>
            <a:xfrm>
              <a:off x="11021773" y="4037525"/>
              <a:ext cx="244435" cy="30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6BE16755-E688-8B9D-0BF7-5A4F54B725F9}"/>
              </a:ext>
            </a:extLst>
          </p:cNvPr>
          <p:cNvGrpSpPr/>
          <p:nvPr/>
        </p:nvGrpSpPr>
        <p:grpSpPr>
          <a:xfrm>
            <a:off x="1305797" y="2354415"/>
            <a:ext cx="5263642" cy="2428693"/>
            <a:chOff x="1305797" y="2354415"/>
            <a:chExt cx="5263642" cy="242869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B5C7689-1BE8-F6FA-0A87-A5FEC582D028}"/>
                </a:ext>
              </a:extLst>
            </p:cNvPr>
            <p:cNvSpPr/>
            <p:nvPr/>
          </p:nvSpPr>
          <p:spPr>
            <a:xfrm>
              <a:off x="1305797" y="3373534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A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678099AC-99B2-1FA2-2D8B-E9D5E5373123}"/>
                </a:ext>
              </a:extLst>
            </p:cNvPr>
            <p:cNvSpPr/>
            <p:nvPr/>
          </p:nvSpPr>
          <p:spPr>
            <a:xfrm>
              <a:off x="2300025" y="2524446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B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3DC2A9C-C890-B7F4-C379-AA8CAA2FB853}"/>
                </a:ext>
              </a:extLst>
            </p:cNvPr>
            <p:cNvSpPr/>
            <p:nvPr/>
          </p:nvSpPr>
          <p:spPr>
            <a:xfrm>
              <a:off x="3867564" y="2509936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C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C9DD8CA0-9727-55A2-7242-0DAE08E0066F}"/>
                </a:ext>
              </a:extLst>
            </p:cNvPr>
            <p:cNvSpPr/>
            <p:nvPr/>
          </p:nvSpPr>
          <p:spPr>
            <a:xfrm>
              <a:off x="5231909" y="2524450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D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026408A-9C19-582F-EFFC-A85CF785EB4C}"/>
                </a:ext>
              </a:extLst>
            </p:cNvPr>
            <p:cNvSpPr/>
            <p:nvPr/>
          </p:nvSpPr>
          <p:spPr>
            <a:xfrm>
              <a:off x="6204371" y="3351766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7C90E105-AF4E-879B-8DE5-851C5A9027C1}"/>
                </a:ext>
              </a:extLst>
            </p:cNvPr>
            <p:cNvSpPr/>
            <p:nvPr/>
          </p:nvSpPr>
          <p:spPr>
            <a:xfrm>
              <a:off x="2314539" y="4222623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20AA1E4-50D9-A843-53F4-A1B73FB8BC65}"/>
                </a:ext>
              </a:extLst>
            </p:cNvPr>
            <p:cNvSpPr/>
            <p:nvPr/>
          </p:nvSpPr>
          <p:spPr>
            <a:xfrm>
              <a:off x="3098312" y="3438850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55EA1F8-0147-4FB2-AD14-BA5AD2783E8F}"/>
                </a:ext>
              </a:extLst>
            </p:cNvPr>
            <p:cNvSpPr/>
            <p:nvPr/>
          </p:nvSpPr>
          <p:spPr>
            <a:xfrm>
              <a:off x="3838540" y="4251652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G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16F28DA-AC3A-1C2C-13B5-EA83124B2352}"/>
                </a:ext>
              </a:extLst>
            </p:cNvPr>
            <p:cNvSpPr/>
            <p:nvPr/>
          </p:nvSpPr>
          <p:spPr>
            <a:xfrm>
              <a:off x="5231913" y="4295192"/>
              <a:ext cx="365068" cy="398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5D8B15-1861-7169-51B0-35D29489B95A}"/>
                </a:ext>
              </a:extLst>
            </p:cNvPr>
            <p:cNvCxnSpPr>
              <a:cxnSpLocks/>
              <a:stCxn id="37" idx="3"/>
              <a:endCxn id="36" idx="7"/>
            </p:cNvCxnSpPr>
            <p:nvPr/>
          </p:nvCxnSpPr>
          <p:spPr>
            <a:xfrm flipH="1">
              <a:off x="1617402" y="2864468"/>
              <a:ext cx="736086" cy="567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F15D5B1-D470-9455-8608-C768126D06D4}"/>
                </a:ext>
              </a:extLst>
            </p:cNvPr>
            <p:cNvSpPr txBox="1"/>
            <p:nvPr/>
          </p:nvSpPr>
          <p:spPr>
            <a:xfrm>
              <a:off x="1694115" y="2777667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2681C0-1730-BAF3-8893-1A5F58F95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0083" y="2709117"/>
              <a:ext cx="1188720" cy="1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74F162C-8EA7-01F7-6818-3CCE36A48101}"/>
                </a:ext>
              </a:extLst>
            </p:cNvPr>
            <p:cNvSpPr txBox="1"/>
            <p:nvPr/>
          </p:nvSpPr>
          <p:spPr>
            <a:xfrm>
              <a:off x="3021576" y="2376185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C13EB0C-6D56-7EBE-4855-40F3E93B7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5854" y="2701861"/>
              <a:ext cx="1005840" cy="1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D3687F0-E523-4C5C-3A3B-B0246553EAF5}"/>
                </a:ext>
              </a:extLst>
            </p:cNvPr>
            <p:cNvSpPr txBox="1"/>
            <p:nvPr/>
          </p:nvSpPr>
          <p:spPr>
            <a:xfrm>
              <a:off x="4567347" y="2354415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B0AF414B-71A9-6E77-FFD4-E969A8CF0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98671" y="3734689"/>
              <a:ext cx="716823" cy="575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8A287D6-EBB7-1A4A-8CB4-125718F15694}"/>
                </a:ext>
              </a:extLst>
            </p:cNvPr>
            <p:cNvSpPr txBox="1"/>
            <p:nvPr/>
          </p:nvSpPr>
          <p:spPr>
            <a:xfrm>
              <a:off x="1689931" y="40023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41A8E07-9006-4818-9C2B-7A7282EA3CED}"/>
                </a:ext>
              </a:extLst>
            </p:cNvPr>
            <p:cNvCxnSpPr>
              <a:cxnSpLocks/>
              <a:stCxn id="37" idx="4"/>
              <a:endCxn id="41" idx="0"/>
            </p:cNvCxnSpPr>
            <p:nvPr/>
          </p:nvCxnSpPr>
          <p:spPr>
            <a:xfrm>
              <a:off x="2482559" y="2922807"/>
              <a:ext cx="14514" cy="12998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000DD87-4B0D-0DB0-F956-190EC4483474}"/>
                </a:ext>
              </a:extLst>
            </p:cNvPr>
            <p:cNvSpPr txBox="1"/>
            <p:nvPr/>
          </p:nvSpPr>
          <p:spPr>
            <a:xfrm>
              <a:off x="2118103" y="34144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0DFD2CA-065C-1DB8-F96C-9B62A6555F66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H="1">
              <a:off x="2625839" y="3778872"/>
              <a:ext cx="525936" cy="519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E5D9579C-23D0-0D73-4B86-DCEB7A932317}"/>
                </a:ext>
              </a:extLst>
            </p:cNvPr>
            <p:cNvSpPr txBox="1"/>
            <p:nvPr/>
          </p:nvSpPr>
          <p:spPr>
            <a:xfrm>
              <a:off x="2671587" y="3695319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48E179A0-1583-EFC5-430A-E090DD232D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7971" y="2908297"/>
              <a:ext cx="575305" cy="567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002EE8E-95D3-2E44-5C0B-0BBB4310C60D}"/>
                </a:ext>
              </a:extLst>
            </p:cNvPr>
            <p:cNvSpPr txBox="1"/>
            <p:nvPr/>
          </p:nvSpPr>
          <p:spPr>
            <a:xfrm>
              <a:off x="3462485" y="2872704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6C153273-2599-DC85-BAC8-636D7FEB820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159588" y="2856689"/>
              <a:ext cx="1125788" cy="1496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9DCCE234-3FAE-5E54-4970-1E5D09019B5E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3416782" y="3777068"/>
              <a:ext cx="475221" cy="53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95E3410-6A5F-FAEA-6533-EF28FC06CB9B}"/>
                </a:ext>
              </a:extLst>
            </p:cNvPr>
            <p:cNvSpPr txBox="1"/>
            <p:nvPr/>
          </p:nvSpPr>
          <p:spPr>
            <a:xfrm>
              <a:off x="3665815" y="3760635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8A1F0C1-4D7E-3776-1A61-5C95C72C1147}"/>
                </a:ext>
              </a:extLst>
            </p:cNvPr>
            <p:cNvSpPr txBox="1"/>
            <p:nvPr/>
          </p:nvSpPr>
          <p:spPr>
            <a:xfrm>
              <a:off x="4404327" y="3439122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769F5F3-C286-12C8-90EC-15114BB4A45A}"/>
                </a:ext>
              </a:extLst>
            </p:cNvPr>
            <p:cNvCxnSpPr>
              <a:cxnSpLocks/>
            </p:cNvCxnSpPr>
            <p:nvPr/>
          </p:nvCxnSpPr>
          <p:spPr>
            <a:xfrm>
              <a:off x="5392674" y="2944581"/>
              <a:ext cx="14514" cy="12998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ED704E3D-4B96-E054-A52B-960522E5F7FB}"/>
                </a:ext>
              </a:extLst>
            </p:cNvPr>
            <p:cNvSpPr txBox="1"/>
            <p:nvPr/>
          </p:nvSpPr>
          <p:spPr>
            <a:xfrm>
              <a:off x="5362046" y="34362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14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57B4CC72-B42E-EC11-7585-1953EC6F23A0}"/>
                </a:ext>
              </a:extLst>
            </p:cNvPr>
            <p:cNvCxnSpPr>
              <a:cxnSpLocks/>
              <a:stCxn id="40" idx="1"/>
              <a:endCxn id="39" idx="5"/>
            </p:cNvCxnSpPr>
            <p:nvPr/>
          </p:nvCxnSpPr>
          <p:spPr>
            <a:xfrm flipH="1" flipV="1">
              <a:off x="5543514" y="2864472"/>
              <a:ext cx="714320" cy="5456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CA31ED9-D378-3B67-3831-878BFCE12C25}"/>
                </a:ext>
              </a:extLst>
            </p:cNvPr>
            <p:cNvSpPr txBox="1"/>
            <p:nvPr/>
          </p:nvSpPr>
          <p:spPr>
            <a:xfrm>
              <a:off x="5950527" y="28804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9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A041849-F9D1-3ED9-6340-82392FC80CFB}"/>
                </a:ext>
              </a:extLst>
            </p:cNvPr>
            <p:cNvCxnSpPr>
              <a:cxnSpLocks/>
              <a:stCxn id="40" idx="3"/>
              <a:endCxn id="44" idx="7"/>
            </p:cNvCxnSpPr>
            <p:nvPr/>
          </p:nvCxnSpPr>
          <p:spPr>
            <a:xfrm flipH="1">
              <a:off x="5543518" y="3691788"/>
              <a:ext cx="714316" cy="6617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FBB6F630-8C47-DAD5-DA72-59B39C58E67E}"/>
                </a:ext>
              </a:extLst>
            </p:cNvPr>
            <p:cNvSpPr txBox="1"/>
            <p:nvPr/>
          </p:nvSpPr>
          <p:spPr>
            <a:xfrm>
              <a:off x="5916836" y="396045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599988E-6D9D-34E6-32B7-7FA841694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6370" y="4429058"/>
              <a:ext cx="1124712" cy="1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81C7C0F8-E60E-ECB2-0043-F02FFE69C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4082" y="4436318"/>
              <a:ext cx="1005840" cy="1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ECE557EB-F851-58E8-F291-0DC672164C11}"/>
                </a:ext>
              </a:extLst>
            </p:cNvPr>
            <p:cNvSpPr txBox="1"/>
            <p:nvPr/>
          </p:nvSpPr>
          <p:spPr>
            <a:xfrm>
              <a:off x="3157818" y="4413776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B291319E-E260-0D82-0FAD-A1A28D0B98DD}"/>
                </a:ext>
              </a:extLst>
            </p:cNvPr>
            <p:cNvSpPr txBox="1"/>
            <p:nvPr/>
          </p:nvSpPr>
          <p:spPr>
            <a:xfrm>
              <a:off x="4558448" y="4406522"/>
              <a:ext cx="2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453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Time Complexity: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N" dirty="0" smtClean="0"/>
              <a:t> O(E * </a:t>
            </a:r>
            <a:r>
              <a:rPr lang="en-IN" dirty="0" err="1" smtClean="0"/>
              <a:t>logE</a:t>
            </a:r>
            <a:r>
              <a:rPr lang="en-IN" dirty="0" smtClean="0"/>
              <a:t>) or O(E * </a:t>
            </a:r>
            <a:r>
              <a:rPr lang="en-IN" dirty="0" err="1" smtClean="0"/>
              <a:t>logV</a:t>
            </a:r>
            <a:r>
              <a:rPr lang="en-IN" dirty="0" smtClean="0"/>
              <a:t>) </a:t>
            </a:r>
          </a:p>
          <a:p>
            <a:pPr fontAlgn="base"/>
            <a:r>
              <a:rPr lang="en-IN" dirty="0" smtClean="0"/>
              <a:t>Sorting of edges takes O(E * </a:t>
            </a:r>
            <a:r>
              <a:rPr lang="en-IN" dirty="0" err="1" smtClean="0"/>
              <a:t>logE</a:t>
            </a:r>
            <a:r>
              <a:rPr lang="en-IN" dirty="0" smtClean="0"/>
              <a:t>) time. </a:t>
            </a:r>
          </a:p>
          <a:p>
            <a:pPr fontAlgn="base"/>
            <a:r>
              <a:rPr lang="en-IN" dirty="0" smtClean="0"/>
              <a:t>After sorting, we iterate through all edges and apply the find-union algorithm. The find and union operations can take at most O(</a:t>
            </a:r>
            <a:r>
              <a:rPr lang="en-IN" dirty="0" err="1" smtClean="0"/>
              <a:t>logV</a:t>
            </a:r>
            <a:r>
              <a:rPr lang="en-IN" dirty="0" smtClean="0"/>
              <a:t>) time.</a:t>
            </a:r>
          </a:p>
          <a:p>
            <a:pPr fontAlgn="base"/>
            <a:r>
              <a:rPr lang="en-IN" dirty="0" smtClean="0"/>
              <a:t>So overall complexity is O(E * </a:t>
            </a:r>
            <a:r>
              <a:rPr lang="en-IN" dirty="0" err="1" smtClean="0"/>
              <a:t>logE</a:t>
            </a:r>
            <a:r>
              <a:rPr lang="en-IN" dirty="0" smtClean="0"/>
              <a:t> + E * </a:t>
            </a:r>
            <a:r>
              <a:rPr lang="en-IN" dirty="0" err="1" smtClean="0"/>
              <a:t>logV</a:t>
            </a:r>
            <a:r>
              <a:rPr lang="en-IN" dirty="0" smtClean="0"/>
              <a:t>) time. </a:t>
            </a:r>
          </a:p>
          <a:p>
            <a:pPr fontAlgn="base"/>
            <a:r>
              <a:rPr lang="en-IN" dirty="0" smtClean="0"/>
              <a:t>The value of E can be at most O(V</a:t>
            </a:r>
            <a:r>
              <a:rPr lang="en-IN" baseline="30000" dirty="0" smtClean="0"/>
              <a:t>2</a:t>
            </a:r>
            <a:r>
              <a:rPr lang="en-IN" dirty="0" smtClean="0"/>
              <a:t>), so O(</a:t>
            </a:r>
            <a:r>
              <a:rPr lang="en-IN" dirty="0" err="1" smtClean="0"/>
              <a:t>logV</a:t>
            </a:r>
            <a:r>
              <a:rPr lang="en-IN" dirty="0" smtClean="0"/>
              <a:t>) and O(</a:t>
            </a:r>
            <a:r>
              <a:rPr lang="en-IN" dirty="0" err="1" smtClean="0"/>
              <a:t>logE</a:t>
            </a:r>
            <a:r>
              <a:rPr lang="en-IN" dirty="0" smtClean="0"/>
              <a:t>) are the same. Therefore, the overall time complexity is O(E * </a:t>
            </a:r>
            <a:r>
              <a:rPr lang="en-IN" dirty="0" err="1" smtClean="0"/>
              <a:t>logE</a:t>
            </a:r>
            <a:r>
              <a:rPr lang="en-IN" dirty="0" smtClean="0"/>
              <a:t>) or O(E*</a:t>
            </a:r>
            <a:r>
              <a:rPr lang="en-IN" dirty="0" err="1" smtClean="0"/>
              <a:t>logV</a:t>
            </a:r>
            <a:r>
              <a:rPr lang="en-IN" dirty="0" smtClean="0"/>
              <a:t>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phTheory">
            <a:extLst>
              <a:ext uri="{FF2B5EF4-FFF2-40B4-BE49-F238E27FC236}">
                <a16:creationId xmlns:a16="http://schemas.microsoft.com/office/drawing/2014/main" xmlns="" id="{75047A24-D999-07DA-DEF5-51AA0384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49" y="245600"/>
            <a:ext cx="10367888" cy="65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6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E94DF-1898-120A-8110-203D339A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Modeling problems to graphs</a:t>
            </a:r>
          </a:p>
        </p:txBody>
      </p:sp>
      <p:pic>
        <p:nvPicPr>
          <p:cNvPr id="1026" name="Picture 2" descr="Graph Data Structure – Python Implementation – Bits &amp; Notes">
            <a:extLst>
              <a:ext uri="{FF2B5EF4-FFF2-40B4-BE49-F238E27FC236}">
                <a16:creationId xmlns:a16="http://schemas.microsoft.com/office/drawing/2014/main" xmlns="" id="{0DCDDF9E-51D2-B057-E1CC-696C327E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96797" y="1863801"/>
            <a:ext cx="9398404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80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E9DC7-3930-8E6A-A214-EB5FB5C6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en-US" u="sng" dirty="0"/>
              <a:t>Graph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333AE-7144-3E6B-E788-A984E9B7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1156114"/>
          </a:xfrm>
        </p:spPr>
        <p:txBody>
          <a:bodyPr/>
          <a:lstStyle/>
          <a:p>
            <a:r>
              <a:rPr lang="en-US" dirty="0"/>
              <a:t>Adjacency Matrix (using an array)</a:t>
            </a:r>
          </a:p>
          <a:p>
            <a:r>
              <a:rPr lang="en-US" dirty="0"/>
              <a:t>Adjacency List(using  </a:t>
            </a:r>
            <a:r>
              <a:rPr lang="en-US"/>
              <a:t>Linked List)</a:t>
            </a:r>
            <a:endParaRPr lang="en-US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C7DC5A93-7440-F41F-2723-02ED8C11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9" t="23315" r="72598"/>
          <a:stretch/>
        </p:blipFill>
        <p:spPr>
          <a:xfrm>
            <a:off x="8693427" y="137154"/>
            <a:ext cx="2385391" cy="2367507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A17DA7DC-4A53-D9EF-9BA6-578F637DC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11" t="6114" r="5019"/>
          <a:stretch/>
        </p:blipFill>
        <p:spPr>
          <a:xfrm>
            <a:off x="2264898" y="2627483"/>
            <a:ext cx="2529459" cy="3715460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7D685BC2-07C8-7D49-EE40-A03187DFA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91" r="31669"/>
          <a:stretch/>
        </p:blipFill>
        <p:spPr>
          <a:xfrm>
            <a:off x="7224270" y="2809675"/>
            <a:ext cx="3854548" cy="3087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B2E5CB-9776-2BE9-0E79-FF022CF8060E}"/>
              </a:ext>
            </a:extLst>
          </p:cNvPr>
          <p:cNvSpPr txBox="1"/>
          <p:nvPr/>
        </p:nvSpPr>
        <p:spPr>
          <a:xfrm>
            <a:off x="2410405" y="6241343"/>
            <a:ext cx="2529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Adjacency 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3396BB-F56B-0C8A-9D5A-918219D5964F}"/>
              </a:ext>
            </a:extLst>
          </p:cNvPr>
          <p:cNvSpPr txBox="1"/>
          <p:nvPr/>
        </p:nvSpPr>
        <p:spPr>
          <a:xfrm>
            <a:off x="7397645" y="6162003"/>
            <a:ext cx="21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Adjacency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15DE2F-9119-2FD7-8ADE-7216A1C660DA}"/>
              </a:ext>
            </a:extLst>
          </p:cNvPr>
          <p:cNvSpPr txBox="1"/>
          <p:nvPr/>
        </p:nvSpPr>
        <p:spPr>
          <a:xfrm>
            <a:off x="8450606" y="2400328"/>
            <a:ext cx="2529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Undirected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64206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0203E93A-341D-C980-2530-C110101C6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" t="40642" r="69708"/>
          <a:stretch/>
        </p:blipFill>
        <p:spPr>
          <a:xfrm>
            <a:off x="3615396" y="186342"/>
            <a:ext cx="3362179" cy="206653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AB818E8B-3F64-033A-6996-5A070B350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34" t="12354"/>
          <a:stretch/>
        </p:blipFill>
        <p:spPr>
          <a:xfrm>
            <a:off x="844061" y="2959831"/>
            <a:ext cx="3657600" cy="333656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5926714B-5F68-A12D-209F-F3362A36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07" t="12354" r="37033"/>
          <a:stretch/>
        </p:blipFill>
        <p:spPr>
          <a:xfrm>
            <a:off x="6344528" y="2622207"/>
            <a:ext cx="3657600" cy="3728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81267C-D6B6-E464-CECB-08D7C07DE138}"/>
              </a:ext>
            </a:extLst>
          </p:cNvPr>
          <p:cNvSpPr txBox="1"/>
          <p:nvPr/>
        </p:nvSpPr>
        <p:spPr>
          <a:xfrm>
            <a:off x="1479221" y="6240124"/>
            <a:ext cx="2572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Adjacency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E482E-BCC8-B4F7-BAA9-29A3FA4DDE63}"/>
              </a:ext>
            </a:extLst>
          </p:cNvPr>
          <p:cNvSpPr txBox="1"/>
          <p:nvPr/>
        </p:nvSpPr>
        <p:spPr>
          <a:xfrm>
            <a:off x="7397645" y="6162003"/>
            <a:ext cx="21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Adjacency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F06750-DA1C-3A4B-17FF-CB937D32ADF5}"/>
              </a:ext>
            </a:extLst>
          </p:cNvPr>
          <p:cNvSpPr txBox="1"/>
          <p:nvPr/>
        </p:nvSpPr>
        <p:spPr>
          <a:xfrm>
            <a:off x="844061" y="1123090"/>
            <a:ext cx="2593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Directed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66989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69FC1-5489-378C-818B-0C3C8FDA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5" y="993912"/>
            <a:ext cx="11473071" cy="490330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Adjacency-matrix representation is used , if the graph is 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dense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 i.e., |E| is close to  |V|</a:t>
            </a:r>
            <a:r>
              <a:rPr lang="en-US" sz="2400" baseline="30000" dirty="0">
                <a:latin typeface="Century Schoolbook" panose="020406040505050203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 , or need to identify quickly is there any edge connecting two given vertices.</a:t>
            </a:r>
          </a:p>
          <a:p>
            <a:pPr algn="l"/>
            <a:endParaRPr lang="en-US" sz="2400" dirty="0">
              <a:latin typeface="Century Schoolbook" panose="020406040505050203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Adjacency- list representation is used , if the graph is </a:t>
            </a:r>
            <a:r>
              <a:rPr lang="en-US" sz="2400" b="1" i="1" u="none" strike="noStrike" baseline="0" dirty="0">
                <a:latin typeface="Century Schoolbook" panose="02040604050505020304" pitchFamily="18" charset="0"/>
                <a:ea typeface="Cambria" panose="02040503050406030204" pitchFamily="18" charset="0"/>
              </a:rPr>
              <a:t>sparse 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i.e.,</a:t>
            </a:r>
            <a:r>
              <a:rPr lang="en-US" sz="2400" b="0" i="0" u="none" strike="noStrike" baseline="0" dirty="0">
                <a:latin typeface="Century Schoolbook" panose="020406040505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|</a:t>
            </a:r>
            <a:r>
              <a:rPr lang="en-US" sz="2400" b="0" i="0" u="none" strike="noStrike" baseline="0" dirty="0">
                <a:latin typeface="Century Schoolbook" panose="02040604050505020304" pitchFamily="18" charset="0"/>
                <a:ea typeface="Cambria" panose="02040503050406030204" pitchFamily="18" charset="0"/>
              </a:rPr>
              <a:t>E| is much less than 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|</a:t>
            </a:r>
            <a:r>
              <a:rPr lang="en-US" sz="2400" b="0" i="0" u="none" strike="noStrike" baseline="0" dirty="0">
                <a:latin typeface="Century Schoolbook" panose="02040604050505020304" pitchFamily="18" charset="0"/>
                <a:ea typeface="Cambria" panose="02040503050406030204" pitchFamily="18" charset="0"/>
              </a:rPr>
              <a:t>V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|</a:t>
            </a:r>
            <a:r>
              <a:rPr lang="en-US" sz="2400" b="0" i="0" u="none" strike="noStrike" baseline="30000" dirty="0">
                <a:latin typeface="Century Schoolbook" panose="020406040505050203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entury Schoolbook" panose="02040604050505020304" pitchFamily="18" charset="0"/>
              <a:ea typeface="Cambria" panose="02040503050406030204" pitchFamily="18" charset="0"/>
            </a:endParaRPr>
          </a:p>
          <a:p>
            <a:pPr algn="l"/>
            <a:endParaRPr lang="en-US" sz="2400" dirty="0">
              <a:latin typeface="Century Schoolbook" panose="020406040505050203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adjacency matrix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 of a graph requires 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Θ(V</a:t>
            </a:r>
            <a:r>
              <a:rPr lang="en-US" sz="2400" b="1" baseline="30000" dirty="0">
                <a:latin typeface="Century Schoolbook" panose="020406040505050203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) memory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, independent of the number of edges in the graph.</a:t>
            </a:r>
          </a:p>
          <a:p>
            <a:pPr algn="l"/>
            <a:endParaRPr lang="en-US" sz="2400" dirty="0">
              <a:latin typeface="Century Schoolbook" panose="020406040505050203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If G is a directed graph, the sum of the lengths of all the adjacency lists is |E|, and for undirected graph it is  2 *|E| . For both 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directed and undirected graphs</a:t>
            </a:r>
            <a:r>
              <a:rPr lang="en-US" sz="2400" dirty="0">
                <a:latin typeface="Century Schoolbook" panose="02040604050505020304" pitchFamily="18" charset="0"/>
                <a:ea typeface="Cambria" panose="02040503050406030204" pitchFamily="18" charset="0"/>
              </a:rPr>
              <a:t>, the </a:t>
            </a:r>
            <a:r>
              <a:rPr lang="en-US" sz="2400" b="1" dirty="0">
                <a:latin typeface="Century Schoolbook" panose="02040604050505020304" pitchFamily="18" charset="0"/>
                <a:ea typeface="Cambria" panose="02040503050406030204" pitchFamily="18" charset="0"/>
              </a:rPr>
              <a:t>adjacency-list requires Θ(V+E) memory.</a:t>
            </a:r>
          </a:p>
        </p:txBody>
      </p:sp>
    </p:spTree>
    <p:extLst>
      <p:ext uri="{BB962C8B-B14F-4D97-AF65-F5344CB8AC3E}">
        <p14:creationId xmlns:p14="http://schemas.microsoft.com/office/powerpoint/2010/main" xmlns="" val="55983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4351</Words>
  <Application>Microsoft Office PowerPoint</Application>
  <PresentationFormat>Custom</PresentationFormat>
  <Paragraphs>1451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Unit-5 </vt:lpstr>
      <vt:lpstr>Unit-5</vt:lpstr>
      <vt:lpstr>Graph -Terminology</vt:lpstr>
      <vt:lpstr>Graph -Terminology</vt:lpstr>
      <vt:lpstr>Slide 5</vt:lpstr>
      <vt:lpstr>Modeling problems to graphs</vt:lpstr>
      <vt:lpstr>Graph Representation</vt:lpstr>
      <vt:lpstr>Slide 8</vt:lpstr>
      <vt:lpstr>Slide 9</vt:lpstr>
      <vt:lpstr>Breadth-First Search(BFS)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BFS –algorithm 2</vt:lpstr>
      <vt:lpstr>Slide 19</vt:lpstr>
      <vt:lpstr>Slide 20</vt:lpstr>
      <vt:lpstr>Depth-First Search(DFS)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Minimum Spanning tree</vt:lpstr>
      <vt:lpstr>Properties of Spanning tree</vt:lpstr>
      <vt:lpstr>Algorithms for finding Minimum spanning Tree</vt:lpstr>
      <vt:lpstr>Prim’s Algorithm</vt:lpstr>
      <vt:lpstr>Slide 36</vt:lpstr>
      <vt:lpstr>Slide 37</vt:lpstr>
      <vt:lpstr>Slide 38</vt:lpstr>
      <vt:lpstr>Slide 39</vt:lpstr>
      <vt:lpstr>Slide 40</vt:lpstr>
      <vt:lpstr>Slide 41</vt:lpstr>
      <vt:lpstr>Kruskal’s Algorithm</vt:lpstr>
      <vt:lpstr>Kruskal’s Algorithm</vt:lpstr>
      <vt:lpstr>Slide 44</vt:lpstr>
      <vt:lpstr>Slide 45</vt:lpstr>
      <vt:lpstr>Slide 46</vt:lpstr>
      <vt:lpstr>Slide 47</vt:lpstr>
      <vt:lpstr>Slide 48</vt:lpstr>
      <vt:lpstr>Time Complexity: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venkata krishna rao likki</dc:creator>
  <cp:lastModifiedBy>prashant</cp:lastModifiedBy>
  <cp:revision>113</cp:revision>
  <dcterms:created xsi:type="dcterms:W3CDTF">2022-12-01T03:54:17Z</dcterms:created>
  <dcterms:modified xsi:type="dcterms:W3CDTF">2023-11-20T13:39:11Z</dcterms:modified>
</cp:coreProperties>
</file>