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2" r:id="rId5"/>
    <p:sldId id="263" r:id="rId6"/>
    <p:sldId id="271" r:id="rId7"/>
    <p:sldId id="313" r:id="rId8"/>
    <p:sldId id="272" r:id="rId9"/>
    <p:sldId id="273" r:id="rId10"/>
    <p:sldId id="274" r:id="rId11"/>
    <p:sldId id="275" r:id="rId12"/>
    <p:sldId id="265" r:id="rId13"/>
    <p:sldId id="284" r:id="rId14"/>
    <p:sldId id="278" r:id="rId15"/>
    <p:sldId id="282" r:id="rId16"/>
    <p:sldId id="285" r:id="rId17"/>
    <p:sldId id="279" r:id="rId18"/>
    <p:sldId id="280" r:id="rId19"/>
    <p:sldId id="281" r:id="rId20"/>
    <p:sldId id="267" r:id="rId21"/>
    <p:sldId id="268" r:id="rId22"/>
    <p:sldId id="269" r:id="rId23"/>
    <p:sldId id="314" r:id="rId24"/>
    <p:sldId id="315" r:id="rId25"/>
    <p:sldId id="316" r:id="rId26"/>
    <p:sldId id="317" r:id="rId27"/>
    <p:sldId id="318" r:id="rId28"/>
    <p:sldId id="283" r:id="rId29"/>
    <p:sldId id="277" r:id="rId30"/>
    <p:sldId id="270" r:id="rId31"/>
    <p:sldId id="261"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1" r:id="rId46"/>
    <p:sldId id="300" r:id="rId47"/>
    <p:sldId id="302" r:id="rId48"/>
    <p:sldId id="299" r:id="rId49"/>
    <p:sldId id="303" r:id="rId50"/>
    <p:sldId id="304" r:id="rId51"/>
    <p:sldId id="305" r:id="rId52"/>
    <p:sldId id="309" r:id="rId53"/>
    <p:sldId id="307" r:id="rId54"/>
    <p:sldId id="308" r:id="rId55"/>
    <p:sldId id="306" r:id="rId56"/>
    <p:sldId id="310" r:id="rId57"/>
    <p:sldId id="311" r:id="rId58"/>
    <p:sldId id="31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85" d="100"/>
          <a:sy n="85" d="100"/>
        </p:scale>
        <p:origin x="-51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A0FE0-48A0-4873-8A4F-273E112E8096}" type="datetimeFigureOut">
              <a:rPr lang="en-US" smtClean="0"/>
              <a:pPr/>
              <a:t>10/29/2023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3A5F6-7D8A-4EC7-AF58-DF044ACB152A}" type="slidenum">
              <a:rPr lang="en-US" smtClean="0"/>
              <a:pPr/>
              <a:t>‹#›</a:t>
            </a:fld>
            <a:endParaRPr lang="en-US"/>
          </a:p>
        </p:txBody>
      </p:sp>
    </p:spTree>
    <p:extLst>
      <p:ext uri="{BB962C8B-B14F-4D97-AF65-F5344CB8AC3E}">
        <p14:creationId xmlns:p14="http://schemas.microsoft.com/office/powerpoint/2010/main" xmlns="" val="278807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AC598C-1594-4031-9FEE-FD91168EB6E6}" type="slidenum">
              <a:rPr lang="en-US" smtClean="0"/>
              <a:pPr/>
              <a:t>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6332B7-5428-0F77-E6E4-04589E57C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E9BF0DB-DB86-83D1-50AE-02CEF4456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DF4EA48-AA6F-C64E-F7A0-076FFF5394C4}"/>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5" name="Footer Placeholder 4">
            <a:extLst>
              <a:ext uri="{FF2B5EF4-FFF2-40B4-BE49-F238E27FC236}">
                <a16:creationId xmlns:a16="http://schemas.microsoft.com/office/drawing/2014/main" xmlns="" id="{37ABADAE-BF87-555A-DF62-888BB202C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673B5F-7DE7-91EA-4BB0-862B6AB3CEE9}"/>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254386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F6C5C4-A134-776A-9D68-B2B28F6239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0D2122B-6556-6CBA-C7F3-C3C403952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F67741-0D69-5823-F66B-2BDDF7570927}"/>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5" name="Footer Placeholder 4">
            <a:extLst>
              <a:ext uri="{FF2B5EF4-FFF2-40B4-BE49-F238E27FC236}">
                <a16:creationId xmlns:a16="http://schemas.microsoft.com/office/drawing/2014/main" xmlns="" id="{BE012A9A-94B3-4B44-5828-7F675B57D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32C657-3CE5-C339-7B07-D6739807D640}"/>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105820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58DF33-F8BB-A7ED-AE51-9D0846568A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83264F-7BAD-05F4-9270-450F79207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00EAFA-B4E5-0321-1C10-DEC4672FD876}"/>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5" name="Footer Placeholder 4">
            <a:extLst>
              <a:ext uri="{FF2B5EF4-FFF2-40B4-BE49-F238E27FC236}">
                <a16:creationId xmlns:a16="http://schemas.microsoft.com/office/drawing/2014/main" xmlns="" id="{18B2D577-FE75-2EF8-EB1F-CCF76472B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3B943E-6D5A-1071-220B-A408B544C434}"/>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56773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E8FBB-A97E-4F55-1029-01816B3AA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CD1C12-8C7A-DDFB-26B4-EE1A9623C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EC735B-DF71-11C0-ADD1-29DF3A0916AC}"/>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5" name="Footer Placeholder 4">
            <a:extLst>
              <a:ext uri="{FF2B5EF4-FFF2-40B4-BE49-F238E27FC236}">
                <a16:creationId xmlns:a16="http://schemas.microsoft.com/office/drawing/2014/main" xmlns="" id="{AED30261-3399-BDE4-1D20-072244D4B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0C1AC6-EA38-5CA0-FE7F-28518B3C65A1}"/>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26306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F4FF4-012A-4DC2-3981-4DB2813DE3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F229707-4671-76F2-C7D9-501AF00FA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33B090-0EEF-6621-A3FC-1A9DB221D5D1}"/>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5" name="Footer Placeholder 4">
            <a:extLst>
              <a:ext uri="{FF2B5EF4-FFF2-40B4-BE49-F238E27FC236}">
                <a16:creationId xmlns:a16="http://schemas.microsoft.com/office/drawing/2014/main" xmlns="" id="{1BA7DF45-AA50-0F04-D8D5-9F14BAA35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6B6815-BA54-9952-F9C3-8103E649C6EE}"/>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416446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FB21C3-0327-D004-7851-A0065B047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E5BC59-AD12-E5F1-E07F-3EDA9792C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1047DB9-4C48-5AD7-7136-4DD6411DE7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8579E39-9428-B490-BE0B-D175FB9EC4DC}"/>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6" name="Footer Placeholder 5">
            <a:extLst>
              <a:ext uri="{FF2B5EF4-FFF2-40B4-BE49-F238E27FC236}">
                <a16:creationId xmlns:a16="http://schemas.microsoft.com/office/drawing/2014/main" xmlns="" id="{161C8F69-8234-6EE1-3017-715ABB79D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EB69D5E-B62F-867C-DCC1-2699DD1DFF71}"/>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13455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CABEB-3361-2D20-38E1-82D9CFB626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5FECA7-716D-C7A4-9E33-5375EF875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A2F3ED-0D7F-7430-B394-6877AF21CD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BFD7A03-6391-B944-E815-63ABED9D76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4D5E269-A6AC-B2C1-F622-AA44D35E4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3C7EB6-CDB9-3281-C3A3-7876F2D24A04}"/>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8" name="Footer Placeholder 7">
            <a:extLst>
              <a:ext uri="{FF2B5EF4-FFF2-40B4-BE49-F238E27FC236}">
                <a16:creationId xmlns:a16="http://schemas.microsoft.com/office/drawing/2014/main" xmlns="" id="{E8B27CA2-B2E2-B26F-3CCE-ADE5C2B45D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A88B3E-2A7B-59B6-1495-0C4C87A78FAD}"/>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403334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8EA18-C652-911B-29A1-CA9E8FAC76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A7820EA-9698-3323-5022-2ACCD6A8E268}"/>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4" name="Footer Placeholder 3">
            <a:extLst>
              <a:ext uri="{FF2B5EF4-FFF2-40B4-BE49-F238E27FC236}">
                <a16:creationId xmlns:a16="http://schemas.microsoft.com/office/drawing/2014/main" xmlns="" id="{60A84B7A-FAE2-49BA-5072-C9058E48AE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69E86E5-2160-50FD-EEA0-588CF503E3C6}"/>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77788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ADD5BE-1E0C-4109-D31D-9EEA827ABB52}"/>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3" name="Footer Placeholder 2">
            <a:extLst>
              <a:ext uri="{FF2B5EF4-FFF2-40B4-BE49-F238E27FC236}">
                <a16:creationId xmlns:a16="http://schemas.microsoft.com/office/drawing/2014/main" xmlns="" id="{E020D671-8EED-70CA-C190-F29EDF5B9F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2462F49-11E7-8531-5C44-2373A0A8985C}"/>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420063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E7514E-8B0F-1EE0-2BED-82934F752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B7C1A47-77A6-9178-4D01-E426F1974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909D4FD-7AD6-E6D0-6886-36A8402E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6BE1F2F-8128-D131-5527-B6F8BCC9BED7}"/>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6" name="Footer Placeholder 5">
            <a:extLst>
              <a:ext uri="{FF2B5EF4-FFF2-40B4-BE49-F238E27FC236}">
                <a16:creationId xmlns:a16="http://schemas.microsoft.com/office/drawing/2014/main" xmlns="" id="{498C5BF5-3802-28B7-EACE-24D62648B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99370D-3C9F-B142-2234-BF6982586C17}"/>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214495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352B9-3F3A-97E2-5A75-546A55ACE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08CEEFA-9387-2BFF-2E83-0A38ED5AA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0863DA1-8F74-5985-C3B6-770BAE6FE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70AE045-1F9D-0A1C-0D06-1D515815DA9C}"/>
              </a:ext>
            </a:extLst>
          </p:cNvPr>
          <p:cNvSpPr>
            <a:spLocks noGrp="1"/>
          </p:cNvSpPr>
          <p:nvPr>
            <p:ph type="dt" sz="half" idx="10"/>
          </p:nvPr>
        </p:nvSpPr>
        <p:spPr/>
        <p:txBody>
          <a:bodyPr/>
          <a:lstStyle/>
          <a:p>
            <a:fld id="{A4962CD8-3203-4DFB-BAD4-291782217A4F}" type="datetimeFigureOut">
              <a:rPr lang="en-US" smtClean="0"/>
              <a:pPr/>
              <a:t>10/29/2023</a:t>
            </a:fld>
            <a:endParaRPr lang="en-US"/>
          </a:p>
        </p:txBody>
      </p:sp>
      <p:sp>
        <p:nvSpPr>
          <p:cNvPr id="6" name="Footer Placeholder 5">
            <a:extLst>
              <a:ext uri="{FF2B5EF4-FFF2-40B4-BE49-F238E27FC236}">
                <a16:creationId xmlns:a16="http://schemas.microsoft.com/office/drawing/2014/main" xmlns="" id="{008F0159-E1D9-66A8-88D6-CED930B76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297B19-F093-03FF-BB0B-71E3D8A2A970}"/>
              </a:ext>
            </a:extLst>
          </p:cNvPr>
          <p:cNvSpPr>
            <a:spLocks noGrp="1"/>
          </p:cNvSpPr>
          <p:nvPr>
            <p:ph type="sldNum" sz="quarter" idx="12"/>
          </p:nvPr>
        </p:nvSpPr>
        <p:spPr/>
        <p:txBody>
          <a:body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397477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D788649-9F39-333F-6585-E7E5F5741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0E3925-57C2-787E-7644-2EF0BF477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DA6A15-9DD4-E3CC-41D6-5AF617535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62CD8-3203-4DFB-BAD4-291782217A4F}" type="datetimeFigureOut">
              <a:rPr lang="en-US" smtClean="0"/>
              <a:pPr/>
              <a:t>10/29/2023</a:t>
            </a:fld>
            <a:endParaRPr lang="en-US"/>
          </a:p>
        </p:txBody>
      </p:sp>
      <p:sp>
        <p:nvSpPr>
          <p:cNvPr id="5" name="Footer Placeholder 4">
            <a:extLst>
              <a:ext uri="{FF2B5EF4-FFF2-40B4-BE49-F238E27FC236}">
                <a16:creationId xmlns:a16="http://schemas.microsoft.com/office/drawing/2014/main" xmlns="" id="{89C85A80-07C3-488C-BE2B-3148F3B64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4A2375F-4F68-9B7D-DB23-25B7E37DC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653FE-3CF8-4DB0-BC27-842B57385575}" type="slidenum">
              <a:rPr lang="en-US" smtClean="0"/>
              <a:pPr/>
              <a:t>‹#›</a:t>
            </a:fld>
            <a:endParaRPr lang="en-US"/>
          </a:p>
        </p:txBody>
      </p:sp>
    </p:spTree>
    <p:extLst>
      <p:ext uri="{BB962C8B-B14F-4D97-AF65-F5344CB8AC3E}">
        <p14:creationId xmlns:p14="http://schemas.microsoft.com/office/powerpoint/2010/main" xmlns="" val="159961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44" y="928670"/>
            <a:ext cx="3214710" cy="500066"/>
          </a:xfrm>
        </p:spPr>
        <p:txBody>
          <a:bodyPr>
            <a:normAutofit/>
          </a:bodyPr>
          <a:lstStyle/>
          <a:p>
            <a:r>
              <a:rPr lang="en-US" sz="2800" dirty="0"/>
              <a:t>Nature view of a tree</a:t>
            </a:r>
            <a:endParaRPr lang="en-IN" sz="2800" dirty="0"/>
          </a:p>
        </p:txBody>
      </p:sp>
      <p:grpSp>
        <p:nvGrpSpPr>
          <p:cNvPr id="15" name="Group 14"/>
          <p:cNvGrpSpPr/>
          <p:nvPr/>
        </p:nvGrpSpPr>
        <p:grpSpPr>
          <a:xfrm>
            <a:off x="1952596" y="2000240"/>
            <a:ext cx="3929090" cy="3291314"/>
            <a:chOff x="362081" y="2000240"/>
            <a:chExt cx="5148533" cy="3291314"/>
          </a:xfrm>
        </p:grpSpPr>
        <p:grpSp>
          <p:nvGrpSpPr>
            <p:cNvPr id="4" name="Group 3"/>
            <p:cNvGrpSpPr/>
            <p:nvPr/>
          </p:nvGrpSpPr>
          <p:grpSpPr>
            <a:xfrm>
              <a:off x="362081" y="2000240"/>
              <a:ext cx="5148533" cy="3291314"/>
              <a:chOff x="160344" y="2000240"/>
              <a:chExt cx="8357029" cy="3291314"/>
            </a:xfrm>
          </p:grpSpPr>
          <p:sp>
            <p:nvSpPr>
              <p:cNvPr id="5" name="Text Box 3"/>
              <p:cNvSpPr txBox="1">
                <a:spLocks noChangeArrowheads="1"/>
              </p:cNvSpPr>
              <p:nvPr/>
            </p:nvSpPr>
            <p:spPr bwMode="auto">
              <a:xfrm>
                <a:off x="160344" y="4714884"/>
                <a:ext cx="2132240" cy="338554"/>
              </a:xfrm>
              <a:prstGeom prst="rect">
                <a:avLst/>
              </a:prstGeom>
              <a:noFill/>
              <a:ln w="12700">
                <a:solidFill>
                  <a:srgbClr val="FFFFFF"/>
                </a:solidFill>
                <a:miter lim="800000"/>
                <a:headEnd type="none" w="sm" len="sm"/>
                <a:tailEnd type="none" w="sm" len="sm"/>
              </a:ln>
              <a:effectLst/>
            </p:spPr>
            <p:txBody>
              <a:bodyPr wrap="square">
                <a:spAutoFit/>
              </a:bodyPr>
              <a:lstStyle/>
              <a:p>
                <a:pPr eaLnBrk="0" hangingPunct="0">
                  <a:spcBef>
                    <a:spcPct val="50000"/>
                  </a:spcBef>
                </a:pPr>
                <a:r>
                  <a:rPr lang="en-US" sz="1600" dirty="0"/>
                  <a:t>branches</a:t>
                </a:r>
              </a:p>
            </p:txBody>
          </p:sp>
          <p:sp>
            <p:nvSpPr>
              <p:cNvPr id="6" name="Text Box 4"/>
              <p:cNvSpPr txBox="1">
                <a:spLocks noChangeArrowheads="1"/>
              </p:cNvSpPr>
              <p:nvPr/>
            </p:nvSpPr>
            <p:spPr bwMode="auto">
              <a:xfrm>
                <a:off x="6993827" y="2000240"/>
                <a:ext cx="1523546" cy="369332"/>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dirty="0"/>
                  <a:t>l</a:t>
                </a:r>
                <a:r>
                  <a:rPr lang="en-US" sz="1600" dirty="0"/>
                  <a:t>eaves</a:t>
                </a:r>
                <a:endParaRPr lang="en-US" dirty="0"/>
              </a:p>
            </p:txBody>
          </p:sp>
          <p:sp>
            <p:nvSpPr>
              <p:cNvPr id="7" name="Text Box 5"/>
              <p:cNvSpPr txBox="1">
                <a:spLocks noChangeArrowheads="1"/>
              </p:cNvSpPr>
              <p:nvPr/>
            </p:nvSpPr>
            <p:spPr bwMode="auto">
              <a:xfrm>
                <a:off x="6705600" y="4953000"/>
                <a:ext cx="1659827" cy="338554"/>
              </a:xfrm>
              <a:prstGeom prst="rect">
                <a:avLst/>
              </a:prstGeom>
              <a:noFill/>
              <a:ln w="38100">
                <a:solidFill>
                  <a:srgbClr val="FFFFFF"/>
                </a:solidFill>
                <a:miter lim="800000"/>
                <a:headEnd type="none" w="sm" len="sm"/>
                <a:tailEnd type="none" w="sm" len="sm"/>
              </a:ln>
              <a:effectLst/>
            </p:spPr>
            <p:txBody>
              <a:bodyPr wrap="square">
                <a:spAutoFit/>
              </a:bodyPr>
              <a:lstStyle/>
              <a:p>
                <a:pPr eaLnBrk="0" hangingPunct="0">
                  <a:spcBef>
                    <a:spcPct val="50000"/>
                  </a:spcBef>
                </a:pPr>
                <a:r>
                  <a:rPr lang="en-US" sz="1600" dirty="0"/>
                  <a:t>root</a:t>
                </a:r>
              </a:p>
            </p:txBody>
          </p:sp>
          <p:pic>
            <p:nvPicPr>
              <p:cNvPr id="8" name="Picture 6" descr="up"/>
              <p:cNvPicPr>
                <a:picLocks noChangeAspect="1" noChangeArrowheads="1"/>
              </p:cNvPicPr>
              <p:nvPr/>
            </p:nvPicPr>
            <p:blipFill>
              <a:blip r:embed="rId2"/>
              <a:srcRect/>
              <a:stretch>
                <a:fillRect/>
              </a:stretch>
            </p:blipFill>
            <p:spPr bwMode="auto">
              <a:xfrm>
                <a:off x="2239582" y="2133600"/>
                <a:ext cx="4174458" cy="3048000"/>
              </a:xfrm>
              <a:prstGeom prst="rect">
                <a:avLst/>
              </a:prstGeom>
              <a:noFill/>
            </p:spPr>
          </p:pic>
          <p:sp>
            <p:nvSpPr>
              <p:cNvPr id="9" name="Line 7"/>
              <p:cNvSpPr>
                <a:spLocks noChangeShapeType="1"/>
              </p:cNvSpPr>
              <p:nvPr/>
            </p:nvSpPr>
            <p:spPr bwMode="auto">
              <a:xfrm flipV="1">
                <a:off x="2239583" y="3886200"/>
                <a:ext cx="1799018" cy="1042998"/>
              </a:xfrm>
              <a:prstGeom prst="line">
                <a:avLst/>
              </a:prstGeom>
              <a:noFill/>
              <a:ln w="38100">
                <a:solidFill>
                  <a:schemeClr val="accent1"/>
                </a:solidFill>
                <a:round/>
                <a:headEnd type="none" w="sm" len="sm"/>
                <a:tailEnd type="triangle" w="med" len="med"/>
              </a:ln>
              <a:effectLst/>
            </p:spPr>
            <p:txBody>
              <a:bodyPr/>
              <a:lstStyle/>
              <a:p>
                <a:endParaRPr lang="en-IN" dirty="0"/>
              </a:p>
            </p:txBody>
          </p:sp>
          <p:sp>
            <p:nvSpPr>
              <p:cNvPr id="10" name="Line 8"/>
              <p:cNvSpPr>
                <a:spLocks noChangeShapeType="1"/>
              </p:cNvSpPr>
              <p:nvPr/>
            </p:nvSpPr>
            <p:spPr bwMode="auto">
              <a:xfrm flipV="1">
                <a:off x="2007670" y="3810000"/>
                <a:ext cx="1726132" cy="976322"/>
              </a:xfrm>
              <a:prstGeom prst="line">
                <a:avLst/>
              </a:prstGeom>
              <a:noFill/>
              <a:ln w="38100">
                <a:solidFill>
                  <a:schemeClr val="accent1"/>
                </a:solidFill>
                <a:round/>
                <a:headEnd type="none" w="sm" len="sm"/>
                <a:tailEnd type="triangle" w="med" len="med"/>
              </a:ln>
              <a:effectLst/>
            </p:spPr>
            <p:txBody>
              <a:bodyPr/>
              <a:lstStyle/>
              <a:p>
                <a:endParaRPr lang="en-IN" dirty="0"/>
              </a:p>
            </p:txBody>
          </p:sp>
          <p:sp>
            <p:nvSpPr>
              <p:cNvPr id="11" name="Line 12"/>
              <p:cNvSpPr>
                <a:spLocks noChangeShapeType="1"/>
              </p:cNvSpPr>
              <p:nvPr/>
            </p:nvSpPr>
            <p:spPr bwMode="auto">
              <a:xfrm>
                <a:off x="4419600" y="4419600"/>
                <a:ext cx="2209800" cy="762000"/>
              </a:xfrm>
              <a:prstGeom prst="line">
                <a:avLst/>
              </a:prstGeom>
              <a:noFill/>
              <a:ln w="38100">
                <a:solidFill>
                  <a:schemeClr val="hlink"/>
                </a:solidFill>
                <a:round/>
                <a:headEnd type="triangle" w="med" len="med"/>
                <a:tailEnd/>
              </a:ln>
              <a:effectLst/>
            </p:spPr>
            <p:txBody>
              <a:bodyPr/>
              <a:lstStyle/>
              <a:p>
                <a:endParaRPr lang="en-IN" dirty="0"/>
              </a:p>
            </p:txBody>
          </p:sp>
        </p:grpSp>
        <p:sp>
          <p:nvSpPr>
            <p:cNvPr id="12" name="Line 9"/>
            <p:cNvSpPr>
              <a:spLocks noChangeShapeType="1"/>
            </p:cNvSpPr>
            <p:nvPr/>
          </p:nvSpPr>
          <p:spPr bwMode="auto">
            <a:xfrm flipH="1">
              <a:off x="3224202" y="2428868"/>
              <a:ext cx="1276360" cy="566734"/>
            </a:xfrm>
            <a:prstGeom prst="line">
              <a:avLst/>
            </a:prstGeom>
            <a:noFill/>
            <a:ln w="38100">
              <a:solidFill>
                <a:schemeClr val="accent1"/>
              </a:solidFill>
              <a:round/>
              <a:headEnd type="none" w="sm" len="sm"/>
              <a:tailEnd type="triangle" w="med" len="med"/>
            </a:ln>
            <a:effectLst/>
          </p:spPr>
          <p:txBody>
            <a:bodyPr/>
            <a:lstStyle/>
            <a:p>
              <a:endParaRPr lang="en-IN" dirty="0"/>
            </a:p>
          </p:txBody>
        </p:sp>
        <p:sp>
          <p:nvSpPr>
            <p:cNvPr id="13" name="Line 10"/>
            <p:cNvSpPr>
              <a:spLocks noChangeShapeType="1"/>
            </p:cNvSpPr>
            <p:nvPr/>
          </p:nvSpPr>
          <p:spPr bwMode="auto">
            <a:xfrm flipH="1">
              <a:off x="3300402" y="2571744"/>
              <a:ext cx="1271598" cy="576258"/>
            </a:xfrm>
            <a:prstGeom prst="line">
              <a:avLst/>
            </a:prstGeom>
            <a:noFill/>
            <a:ln w="38100">
              <a:solidFill>
                <a:schemeClr val="accent1"/>
              </a:solidFill>
              <a:round/>
              <a:headEnd type="none" w="sm" len="sm"/>
              <a:tailEnd type="triangle" w="med" len="med"/>
            </a:ln>
            <a:effectLst/>
          </p:spPr>
          <p:txBody>
            <a:bodyPr/>
            <a:lstStyle/>
            <a:p>
              <a:endParaRPr lang="en-IN" dirty="0"/>
            </a:p>
          </p:txBody>
        </p:sp>
        <p:sp>
          <p:nvSpPr>
            <p:cNvPr id="14" name="Line 11"/>
            <p:cNvSpPr>
              <a:spLocks noChangeShapeType="1"/>
            </p:cNvSpPr>
            <p:nvPr/>
          </p:nvSpPr>
          <p:spPr bwMode="auto">
            <a:xfrm flipH="1">
              <a:off x="3071802" y="2214554"/>
              <a:ext cx="1357322" cy="628648"/>
            </a:xfrm>
            <a:prstGeom prst="line">
              <a:avLst/>
            </a:prstGeom>
            <a:noFill/>
            <a:ln w="38100">
              <a:solidFill>
                <a:schemeClr val="accent1"/>
              </a:solidFill>
              <a:round/>
              <a:headEnd type="none" w="sm" len="sm"/>
              <a:tailEnd type="triangle" w="med" len="med"/>
            </a:ln>
            <a:effectLst/>
          </p:spPr>
          <p:txBody>
            <a:bodyPr/>
            <a:lstStyle/>
            <a:p>
              <a:endParaRPr lang="en-IN" dirty="0"/>
            </a:p>
          </p:txBody>
        </p:sp>
      </p:grpSp>
      <p:grpSp>
        <p:nvGrpSpPr>
          <p:cNvPr id="16" name="Group 15"/>
          <p:cNvGrpSpPr/>
          <p:nvPr/>
        </p:nvGrpSpPr>
        <p:grpSpPr>
          <a:xfrm>
            <a:off x="6238876" y="2071678"/>
            <a:ext cx="4429124" cy="3088118"/>
            <a:chOff x="533400" y="1752600"/>
            <a:chExt cx="7543800" cy="4221161"/>
          </a:xfrm>
        </p:grpSpPr>
        <p:pic>
          <p:nvPicPr>
            <p:cNvPr id="17" name="Picture 3" descr="up"/>
            <p:cNvPicPr>
              <a:picLocks noChangeAspect="1" noChangeArrowheads="1"/>
            </p:cNvPicPr>
            <p:nvPr/>
          </p:nvPicPr>
          <p:blipFill>
            <a:blip r:embed="rId3"/>
            <a:srcRect/>
            <a:stretch>
              <a:fillRect/>
            </a:stretch>
          </p:blipFill>
          <p:spPr bwMode="auto">
            <a:xfrm>
              <a:off x="2743200" y="2133600"/>
              <a:ext cx="3048000" cy="3048000"/>
            </a:xfrm>
            <a:prstGeom prst="rect">
              <a:avLst/>
            </a:prstGeom>
            <a:noFill/>
          </p:spPr>
        </p:pic>
        <p:sp>
          <p:nvSpPr>
            <p:cNvPr id="18" name="Text Box 4"/>
            <p:cNvSpPr txBox="1">
              <a:spLocks noChangeArrowheads="1"/>
            </p:cNvSpPr>
            <p:nvPr/>
          </p:nvSpPr>
          <p:spPr bwMode="auto">
            <a:xfrm>
              <a:off x="533400" y="4495800"/>
              <a:ext cx="1905001" cy="462771"/>
            </a:xfrm>
            <a:prstGeom prst="rect">
              <a:avLst/>
            </a:prstGeom>
            <a:noFill/>
            <a:ln w="12700">
              <a:solidFill>
                <a:srgbClr val="FFFFFF"/>
              </a:solidFill>
              <a:miter lim="800000"/>
              <a:headEnd type="none" w="sm" len="sm"/>
              <a:tailEnd type="none" w="sm" len="sm"/>
            </a:ln>
            <a:effectLst/>
          </p:spPr>
          <p:txBody>
            <a:bodyPr>
              <a:spAutoFit/>
            </a:bodyPr>
            <a:lstStyle/>
            <a:p>
              <a:pPr eaLnBrk="0" hangingPunct="0">
                <a:spcBef>
                  <a:spcPct val="50000"/>
                </a:spcBef>
              </a:pPr>
              <a:r>
                <a:rPr lang="en-US" sz="1600" dirty="0"/>
                <a:t>branches</a:t>
              </a:r>
            </a:p>
          </p:txBody>
        </p:sp>
        <p:sp>
          <p:nvSpPr>
            <p:cNvPr id="19" name="Line 5"/>
            <p:cNvSpPr>
              <a:spLocks noChangeShapeType="1"/>
            </p:cNvSpPr>
            <p:nvPr/>
          </p:nvSpPr>
          <p:spPr bwMode="auto">
            <a:xfrm flipV="1">
              <a:off x="2133600" y="3657600"/>
              <a:ext cx="1752600" cy="990600"/>
            </a:xfrm>
            <a:prstGeom prst="line">
              <a:avLst/>
            </a:prstGeom>
            <a:noFill/>
            <a:ln w="38100">
              <a:solidFill>
                <a:schemeClr val="accent1"/>
              </a:solidFill>
              <a:round/>
              <a:headEnd type="none" w="sm" len="sm"/>
              <a:tailEnd type="triangle" w="med" len="med"/>
            </a:ln>
            <a:effectLst/>
          </p:spPr>
          <p:txBody>
            <a:bodyPr/>
            <a:lstStyle/>
            <a:p>
              <a:endParaRPr lang="en-IN" dirty="0"/>
            </a:p>
          </p:txBody>
        </p:sp>
        <p:sp>
          <p:nvSpPr>
            <p:cNvPr id="20" name="Line 6"/>
            <p:cNvSpPr>
              <a:spLocks noChangeShapeType="1"/>
            </p:cNvSpPr>
            <p:nvPr/>
          </p:nvSpPr>
          <p:spPr bwMode="auto">
            <a:xfrm flipV="1">
              <a:off x="2209800" y="4038600"/>
              <a:ext cx="1447800" cy="838200"/>
            </a:xfrm>
            <a:prstGeom prst="line">
              <a:avLst/>
            </a:prstGeom>
            <a:noFill/>
            <a:ln w="38100">
              <a:solidFill>
                <a:schemeClr val="accent1"/>
              </a:solidFill>
              <a:round/>
              <a:headEnd type="none" w="sm" len="sm"/>
              <a:tailEnd type="triangle" w="med" len="med"/>
            </a:ln>
            <a:effectLst/>
          </p:spPr>
          <p:txBody>
            <a:bodyPr/>
            <a:lstStyle/>
            <a:p>
              <a:endParaRPr lang="en-IN" dirty="0"/>
            </a:p>
          </p:txBody>
        </p:sp>
        <p:sp>
          <p:nvSpPr>
            <p:cNvPr id="21" name="Line 7"/>
            <p:cNvSpPr>
              <a:spLocks noChangeShapeType="1"/>
            </p:cNvSpPr>
            <p:nvPr/>
          </p:nvSpPr>
          <p:spPr bwMode="auto">
            <a:xfrm flipH="1">
              <a:off x="4724400" y="3200400"/>
              <a:ext cx="1981200" cy="914400"/>
            </a:xfrm>
            <a:prstGeom prst="line">
              <a:avLst/>
            </a:prstGeom>
            <a:noFill/>
            <a:ln w="38100">
              <a:solidFill>
                <a:schemeClr val="accent1"/>
              </a:solidFill>
              <a:round/>
              <a:headEnd type="none" w="sm" len="sm"/>
              <a:tailEnd type="triangle" w="med" len="med"/>
            </a:ln>
            <a:effectLst/>
          </p:spPr>
          <p:txBody>
            <a:bodyPr/>
            <a:lstStyle/>
            <a:p>
              <a:endParaRPr lang="en-IN" dirty="0"/>
            </a:p>
          </p:txBody>
        </p:sp>
        <p:sp>
          <p:nvSpPr>
            <p:cNvPr id="22" name="Line 8"/>
            <p:cNvSpPr>
              <a:spLocks noChangeShapeType="1"/>
            </p:cNvSpPr>
            <p:nvPr/>
          </p:nvSpPr>
          <p:spPr bwMode="auto">
            <a:xfrm flipH="1">
              <a:off x="4800600" y="3352800"/>
              <a:ext cx="1981200" cy="914400"/>
            </a:xfrm>
            <a:prstGeom prst="line">
              <a:avLst/>
            </a:prstGeom>
            <a:noFill/>
            <a:ln w="38100">
              <a:solidFill>
                <a:schemeClr val="accent1"/>
              </a:solidFill>
              <a:round/>
              <a:headEnd type="none" w="sm" len="sm"/>
              <a:tailEnd type="triangle" w="med" len="med"/>
            </a:ln>
            <a:effectLst/>
          </p:spPr>
          <p:txBody>
            <a:bodyPr/>
            <a:lstStyle/>
            <a:p>
              <a:endParaRPr lang="en-IN" dirty="0"/>
            </a:p>
          </p:txBody>
        </p:sp>
        <p:sp>
          <p:nvSpPr>
            <p:cNvPr id="23" name="Text Box 9"/>
            <p:cNvSpPr txBox="1">
              <a:spLocks noChangeArrowheads="1"/>
            </p:cNvSpPr>
            <p:nvPr/>
          </p:nvSpPr>
          <p:spPr bwMode="auto">
            <a:xfrm>
              <a:off x="6705599" y="2666999"/>
              <a:ext cx="1371601" cy="420702"/>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400" dirty="0"/>
                <a:t>leaves</a:t>
              </a:r>
            </a:p>
          </p:txBody>
        </p:sp>
        <p:sp>
          <p:nvSpPr>
            <p:cNvPr id="24" name="Line 10"/>
            <p:cNvSpPr>
              <a:spLocks noChangeShapeType="1"/>
            </p:cNvSpPr>
            <p:nvPr/>
          </p:nvSpPr>
          <p:spPr bwMode="auto">
            <a:xfrm flipH="1">
              <a:off x="4572000" y="3048000"/>
              <a:ext cx="1981200" cy="914400"/>
            </a:xfrm>
            <a:prstGeom prst="line">
              <a:avLst/>
            </a:prstGeom>
            <a:noFill/>
            <a:ln w="38100">
              <a:solidFill>
                <a:schemeClr val="accent1"/>
              </a:solidFill>
              <a:round/>
              <a:headEnd type="none" w="sm" len="sm"/>
              <a:tailEnd type="triangle" w="med" len="med"/>
            </a:ln>
            <a:effectLst/>
          </p:spPr>
          <p:txBody>
            <a:bodyPr/>
            <a:lstStyle/>
            <a:p>
              <a:endParaRPr lang="en-IN" dirty="0"/>
            </a:p>
          </p:txBody>
        </p:sp>
        <p:grpSp>
          <p:nvGrpSpPr>
            <p:cNvPr id="25" name="Group 11"/>
            <p:cNvGrpSpPr>
              <a:grpSpLocks/>
            </p:cNvGrpSpPr>
            <p:nvPr/>
          </p:nvGrpSpPr>
          <p:grpSpPr bwMode="auto">
            <a:xfrm>
              <a:off x="1143000" y="1752600"/>
              <a:ext cx="2971800" cy="1143001"/>
              <a:chOff x="720" y="1104"/>
              <a:chExt cx="1872" cy="720"/>
            </a:xfrm>
          </p:grpSpPr>
          <p:sp>
            <p:nvSpPr>
              <p:cNvPr id="30" name="Text Box 12"/>
              <p:cNvSpPr txBox="1">
                <a:spLocks noChangeArrowheads="1"/>
              </p:cNvSpPr>
              <p:nvPr/>
            </p:nvSpPr>
            <p:spPr bwMode="auto">
              <a:xfrm>
                <a:off x="720" y="1104"/>
                <a:ext cx="624" cy="265"/>
              </a:xfrm>
              <a:prstGeom prst="rect">
                <a:avLst/>
              </a:prstGeom>
              <a:noFill/>
              <a:ln w="38100">
                <a:solidFill>
                  <a:srgbClr val="FFFFFF"/>
                </a:solidFill>
                <a:miter lim="800000"/>
                <a:headEnd type="none" w="sm" len="sm"/>
                <a:tailEnd type="none" w="sm" len="sm"/>
              </a:ln>
              <a:effectLst/>
            </p:spPr>
            <p:txBody>
              <a:bodyPr>
                <a:spAutoFit/>
              </a:bodyPr>
              <a:lstStyle/>
              <a:p>
                <a:pPr eaLnBrk="0" hangingPunct="0">
                  <a:spcBef>
                    <a:spcPct val="50000"/>
                  </a:spcBef>
                </a:pPr>
                <a:r>
                  <a:rPr lang="en-US" sz="1400" dirty="0"/>
                  <a:t>root</a:t>
                </a:r>
              </a:p>
            </p:txBody>
          </p:sp>
          <p:sp>
            <p:nvSpPr>
              <p:cNvPr id="31" name="Line 13"/>
              <p:cNvSpPr>
                <a:spLocks noChangeShapeType="1"/>
              </p:cNvSpPr>
              <p:nvPr/>
            </p:nvSpPr>
            <p:spPr bwMode="auto">
              <a:xfrm>
                <a:off x="1200" y="1344"/>
                <a:ext cx="1392" cy="480"/>
              </a:xfrm>
              <a:prstGeom prst="line">
                <a:avLst/>
              </a:prstGeom>
              <a:noFill/>
              <a:ln w="38100">
                <a:solidFill>
                  <a:schemeClr val="hlink"/>
                </a:solidFill>
                <a:round/>
                <a:headEnd type="none" w="sm" len="sm"/>
                <a:tailEnd type="triangle" w="med" len="med"/>
              </a:ln>
              <a:effectLst/>
            </p:spPr>
            <p:txBody>
              <a:bodyPr/>
              <a:lstStyle/>
              <a:p>
                <a:endParaRPr lang="en-IN" dirty="0"/>
              </a:p>
            </p:txBody>
          </p:sp>
        </p:grpSp>
        <p:grpSp>
          <p:nvGrpSpPr>
            <p:cNvPr id="26" name="Group 14"/>
            <p:cNvGrpSpPr>
              <a:grpSpLocks/>
            </p:cNvGrpSpPr>
            <p:nvPr/>
          </p:nvGrpSpPr>
          <p:grpSpPr bwMode="auto">
            <a:xfrm>
              <a:off x="3703769" y="3497261"/>
              <a:ext cx="1628579" cy="2476500"/>
              <a:chOff x="3703769" y="2203"/>
              <a:chExt cx="1628579" cy="1560"/>
            </a:xfrm>
          </p:grpSpPr>
          <p:sp>
            <p:nvSpPr>
              <p:cNvPr id="27" name="Line 15"/>
              <p:cNvSpPr>
                <a:spLocks noChangeShapeType="1"/>
              </p:cNvSpPr>
              <p:nvPr/>
            </p:nvSpPr>
            <p:spPr bwMode="auto">
              <a:xfrm>
                <a:off x="4679266" y="2203"/>
                <a:ext cx="0" cy="1248"/>
              </a:xfrm>
              <a:prstGeom prst="line">
                <a:avLst/>
              </a:prstGeom>
              <a:noFill/>
              <a:ln w="38100">
                <a:solidFill>
                  <a:schemeClr val="folHlink"/>
                </a:solidFill>
                <a:round/>
                <a:headEnd type="triangle" w="med" len="med"/>
                <a:tailEnd/>
              </a:ln>
              <a:effectLst/>
            </p:spPr>
            <p:txBody>
              <a:bodyPr/>
              <a:lstStyle/>
              <a:p>
                <a:endParaRPr lang="en-IN" dirty="0"/>
              </a:p>
            </p:txBody>
          </p:sp>
          <p:sp>
            <p:nvSpPr>
              <p:cNvPr id="28" name="Line 16"/>
              <p:cNvSpPr>
                <a:spLocks noChangeShapeType="1"/>
              </p:cNvSpPr>
              <p:nvPr/>
            </p:nvSpPr>
            <p:spPr bwMode="auto">
              <a:xfrm>
                <a:off x="4067390" y="2372"/>
                <a:ext cx="0" cy="1056"/>
              </a:xfrm>
              <a:prstGeom prst="line">
                <a:avLst/>
              </a:prstGeom>
              <a:noFill/>
              <a:ln w="38100">
                <a:solidFill>
                  <a:schemeClr val="folHlink"/>
                </a:solidFill>
                <a:round/>
                <a:headEnd type="triangle" w="med" len="med"/>
                <a:tailEnd/>
              </a:ln>
              <a:effectLst/>
            </p:spPr>
            <p:txBody>
              <a:bodyPr/>
              <a:lstStyle/>
              <a:p>
                <a:endParaRPr lang="en-IN" dirty="0"/>
              </a:p>
            </p:txBody>
          </p:sp>
          <p:sp>
            <p:nvSpPr>
              <p:cNvPr id="29" name="Text Box 17"/>
              <p:cNvSpPr txBox="1">
                <a:spLocks noChangeArrowheads="1"/>
              </p:cNvSpPr>
              <p:nvPr/>
            </p:nvSpPr>
            <p:spPr bwMode="auto">
              <a:xfrm>
                <a:off x="3703769" y="3471"/>
                <a:ext cx="1628579" cy="292"/>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dirty="0"/>
                  <a:t>nodes</a:t>
                </a:r>
                <a:endParaRPr lang="en-US" sz="2400" dirty="0"/>
              </a:p>
            </p:txBody>
          </p:sp>
        </p:grpSp>
      </p:grpSp>
      <p:sp>
        <p:nvSpPr>
          <p:cNvPr id="32" name="Title 1"/>
          <p:cNvSpPr txBox="1">
            <a:spLocks/>
          </p:cNvSpPr>
          <p:nvPr/>
        </p:nvSpPr>
        <p:spPr>
          <a:xfrm>
            <a:off x="6381752" y="857232"/>
            <a:ext cx="4071966" cy="725470"/>
          </a:xfrm>
          <a:prstGeom prst="rect">
            <a:avLst/>
          </a:prstGeom>
        </p:spPr>
        <p:txBody>
          <a:bodyPr vert="horz" lIns="91440" tIns="45720" rIns="91440" bIns="45720" rtlCol="0" anchor="ctr">
            <a:normAutofit/>
          </a:bodyPr>
          <a:lstStyle/>
          <a:p>
            <a:pPr algn="ctr">
              <a:spcBef>
                <a:spcPct val="0"/>
              </a:spcBef>
              <a:defRPr/>
            </a:pPr>
            <a:r>
              <a:rPr lang="en-US" sz="2400" dirty="0">
                <a:latin typeface="+mj-lt"/>
                <a:ea typeface="+mj-ea"/>
                <a:cs typeface="+mj-cs"/>
              </a:rPr>
              <a:t>Computer scientist's view</a:t>
            </a:r>
            <a:endParaRPr lang="en-IN" sz="2400" dirty="0">
              <a:latin typeface="+mj-lt"/>
              <a:ea typeface="+mj-ea"/>
              <a:cs typeface="+mj-cs"/>
            </a:endParaRPr>
          </a:p>
        </p:txBody>
      </p:sp>
      <p:sp>
        <p:nvSpPr>
          <p:cNvPr id="33" name="TextBox 32"/>
          <p:cNvSpPr txBox="1"/>
          <p:nvPr/>
        </p:nvSpPr>
        <p:spPr>
          <a:xfrm>
            <a:off x="3238480" y="142853"/>
            <a:ext cx="4572032" cy="584775"/>
          </a:xfrm>
          <a:prstGeom prst="rect">
            <a:avLst/>
          </a:prstGeom>
          <a:noFill/>
        </p:spPr>
        <p:txBody>
          <a:bodyPr wrap="square" rtlCol="0">
            <a:spAutoFit/>
          </a:bodyPr>
          <a:lstStyle/>
          <a:p>
            <a:pPr algn="ctr">
              <a:spcBef>
                <a:spcPct val="0"/>
              </a:spcBef>
            </a:pPr>
            <a:r>
              <a:rPr lang="en-US" sz="3200" b="1" u="sng" dirty="0">
                <a:latin typeface="+mj-lt"/>
                <a:ea typeface="+mj-ea"/>
                <a:cs typeface="+mj-cs"/>
              </a:rPr>
              <a:t>Concept of TREES</a:t>
            </a:r>
            <a:endParaRPr lang="en-IN" sz="3200" b="1" u="sng" dirty="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70A5E85-EE52-C85F-52B2-990D455F61D6}"/>
              </a:ext>
            </a:extLst>
          </p:cNvPr>
          <p:cNvPicPr>
            <a:picLocks noChangeAspect="1"/>
          </p:cNvPicPr>
          <p:nvPr/>
        </p:nvPicPr>
        <p:blipFill rotWithShape="1">
          <a:blip r:embed="rId2"/>
          <a:srcRect l="18577" t="50000" r="41730" b="19370"/>
          <a:stretch/>
        </p:blipFill>
        <p:spPr>
          <a:xfrm>
            <a:off x="626090" y="970671"/>
            <a:ext cx="10093492" cy="4379223"/>
          </a:xfrm>
          <a:prstGeom prst="rect">
            <a:avLst/>
          </a:prstGeom>
        </p:spPr>
      </p:pic>
    </p:spTree>
    <p:extLst>
      <p:ext uri="{BB962C8B-B14F-4D97-AF65-F5344CB8AC3E}">
        <p14:creationId xmlns:p14="http://schemas.microsoft.com/office/powerpoint/2010/main" xmlns="" val="273401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xmlns="" id="{E6BAC037-217D-1F16-9F5A-8309E33D976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8639" y="811898"/>
            <a:ext cx="10396025" cy="5138735"/>
          </a:xfrm>
          <a:prstGeom prst="rect">
            <a:avLst/>
          </a:prstGeom>
        </p:spPr>
      </p:pic>
    </p:spTree>
    <p:extLst>
      <p:ext uri="{BB962C8B-B14F-4D97-AF65-F5344CB8AC3E}">
        <p14:creationId xmlns:p14="http://schemas.microsoft.com/office/powerpoint/2010/main" xmlns="" val="336927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09" y="163615"/>
            <a:ext cx="10515600" cy="830298"/>
          </a:xfrm>
        </p:spPr>
        <p:txBody>
          <a:bodyPr>
            <a:normAutofit/>
          </a:bodyPr>
          <a:lstStyle/>
          <a:p>
            <a:r>
              <a:rPr lang="en-US" sz="3600" b="1" dirty="0"/>
              <a:t>Depth , Height and level of a binary tree </a:t>
            </a:r>
            <a:endParaRPr lang="en-IN" sz="3600" b="1" dirty="0"/>
          </a:p>
        </p:txBody>
      </p:sp>
      <p:sp>
        <p:nvSpPr>
          <p:cNvPr id="4" name="Rectangle 3"/>
          <p:cNvSpPr/>
          <p:nvPr/>
        </p:nvSpPr>
        <p:spPr>
          <a:xfrm>
            <a:off x="612913" y="1506842"/>
            <a:ext cx="6897554" cy="3170099"/>
          </a:xfrm>
          <a:prstGeom prst="rect">
            <a:avLst/>
          </a:prstGeom>
        </p:spPr>
        <p:txBody>
          <a:bodyPr wrap="square">
            <a:spAutoFit/>
          </a:bodyPr>
          <a:lstStyle/>
          <a:p>
            <a:r>
              <a:rPr lang="en-IN" sz="2000" dirty="0"/>
              <a:t>The </a:t>
            </a:r>
            <a:r>
              <a:rPr lang="en-IN" sz="2000" b="1" dirty="0"/>
              <a:t>depth</a:t>
            </a:r>
            <a:r>
              <a:rPr lang="en-IN" sz="2000" dirty="0"/>
              <a:t> of a node is the number of edges from the node to the tree's root node. A root node will have a depth of 0.</a:t>
            </a:r>
          </a:p>
          <a:p>
            <a:endParaRPr lang="en-IN" sz="2000" dirty="0"/>
          </a:p>
          <a:p>
            <a:r>
              <a:rPr lang="en-IN" sz="2000" dirty="0"/>
              <a:t>The </a:t>
            </a:r>
            <a:r>
              <a:rPr lang="en-IN" sz="2000" b="1" dirty="0"/>
              <a:t>height</a:t>
            </a:r>
            <a:r>
              <a:rPr lang="en-IN" sz="2000" dirty="0"/>
              <a:t> of a node is the number of edges on the </a:t>
            </a:r>
            <a:r>
              <a:rPr lang="en-IN" sz="2000" i="1" dirty="0"/>
              <a:t>longest path</a:t>
            </a:r>
            <a:r>
              <a:rPr lang="en-IN" sz="2000" dirty="0"/>
              <a:t> from the node to a leaf. A leaf node will have a height of 0.</a:t>
            </a:r>
          </a:p>
          <a:p>
            <a:endParaRPr lang="en-IN" sz="2000" dirty="0"/>
          </a:p>
          <a:p>
            <a:r>
              <a:rPr lang="en-US" sz="2000" dirty="0"/>
              <a:t>The </a:t>
            </a:r>
            <a:r>
              <a:rPr lang="en-US" sz="2000" b="1" dirty="0"/>
              <a:t>level</a:t>
            </a:r>
            <a:r>
              <a:rPr lang="en-US" sz="2000" dirty="0"/>
              <a:t> of a node in a binary tree is defined as follows:</a:t>
            </a:r>
          </a:p>
          <a:p>
            <a:pPr>
              <a:buFont typeface="Wingdings" pitchFamily="2" charset="2"/>
              <a:buChar char="§"/>
            </a:pPr>
            <a:r>
              <a:rPr lang="en-US" sz="2000" dirty="0"/>
              <a:t>   the root of the tree has level 0, </a:t>
            </a:r>
          </a:p>
          <a:p>
            <a:pPr>
              <a:buFont typeface="Wingdings" pitchFamily="2" charset="2"/>
              <a:buChar char="§"/>
            </a:pPr>
            <a:r>
              <a:rPr lang="en-US" sz="2000" dirty="0"/>
              <a:t>   and the level of any other node in the tree is one more than the level of its parent.</a:t>
            </a:r>
            <a:endParaRPr lang="en-IN" sz="2000" dirty="0"/>
          </a:p>
        </p:txBody>
      </p:sp>
      <p:pic>
        <p:nvPicPr>
          <p:cNvPr id="24578" name="Picture 2" descr="A tree, with height and depth of each node"/>
          <p:cNvPicPr>
            <a:picLocks noChangeAspect="1" noChangeArrowheads="1"/>
          </p:cNvPicPr>
          <p:nvPr/>
        </p:nvPicPr>
        <p:blipFill>
          <a:blip r:embed="rId2"/>
          <a:srcRect/>
          <a:stretch>
            <a:fillRect/>
          </a:stretch>
        </p:blipFill>
        <p:spPr bwMode="auto">
          <a:xfrm>
            <a:off x="7536971" y="888297"/>
            <a:ext cx="4042116" cy="4131912"/>
          </a:xfrm>
          <a:prstGeom prst="rect">
            <a:avLst/>
          </a:prstGeom>
          <a:noFill/>
        </p:spPr>
      </p:pic>
      <p:sp>
        <p:nvSpPr>
          <p:cNvPr id="6" name="Rectangle 5"/>
          <p:cNvSpPr/>
          <p:nvPr/>
        </p:nvSpPr>
        <p:spPr>
          <a:xfrm>
            <a:off x="1881157" y="5286389"/>
            <a:ext cx="8707329" cy="1015663"/>
          </a:xfrm>
          <a:prstGeom prst="rect">
            <a:avLst/>
          </a:prstGeom>
        </p:spPr>
        <p:txBody>
          <a:bodyPr wrap="square">
            <a:spAutoFit/>
          </a:bodyPr>
          <a:lstStyle/>
          <a:p>
            <a:r>
              <a:rPr lang="en-IN" sz="2000" dirty="0"/>
              <a:t>height and depth of a tree is equal but, height and depth of a node is not equal because, the height is calculated by traversing from the given node to the deepest possible leaf. The depth is calculated from traversal from root to the given node.</a:t>
            </a:r>
          </a:p>
        </p:txBody>
      </p:sp>
      <p:sp>
        <p:nvSpPr>
          <p:cNvPr id="7" name="Rectangle 6"/>
          <p:cNvSpPr/>
          <p:nvPr/>
        </p:nvSpPr>
        <p:spPr>
          <a:xfrm>
            <a:off x="1881157" y="5273137"/>
            <a:ext cx="8707328" cy="1143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C43BE1A-6029-B13D-80C6-3E3CA15619D5}"/>
              </a:ext>
            </a:extLst>
          </p:cNvPr>
          <p:cNvGrpSpPr/>
          <p:nvPr/>
        </p:nvGrpSpPr>
        <p:grpSpPr>
          <a:xfrm>
            <a:off x="2425139" y="1533940"/>
            <a:ext cx="4320218" cy="3790120"/>
            <a:chOff x="1775782" y="1391480"/>
            <a:chExt cx="3644357" cy="2756449"/>
          </a:xfrm>
        </p:grpSpPr>
        <p:cxnSp>
          <p:nvCxnSpPr>
            <p:cNvPr id="22" name="Straight Connector 21">
              <a:extLst>
                <a:ext uri="{FF2B5EF4-FFF2-40B4-BE49-F238E27FC236}">
                  <a16:creationId xmlns:a16="http://schemas.microsoft.com/office/drawing/2014/main" xmlns="" id="{581251CE-7757-C91C-1E0E-1222486C2ED0}"/>
                </a:ext>
              </a:extLst>
            </p:cNvPr>
            <p:cNvCxnSpPr>
              <a:cxnSpLocks/>
              <a:stCxn id="12" idx="5"/>
              <a:endCxn id="20" idx="1"/>
            </p:cNvCxnSpPr>
            <p:nvPr/>
          </p:nvCxnSpPr>
          <p:spPr>
            <a:xfrm>
              <a:off x="4640212" y="2907185"/>
              <a:ext cx="417716" cy="3726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xmlns="" id="{B33A622D-5F1B-9073-76CA-4C6E7998E816}"/>
                </a:ext>
              </a:extLst>
            </p:cNvPr>
            <p:cNvGrpSpPr/>
            <p:nvPr/>
          </p:nvGrpSpPr>
          <p:grpSpPr>
            <a:xfrm>
              <a:off x="1775782" y="1391480"/>
              <a:ext cx="3644357" cy="2756449"/>
              <a:chOff x="1775782" y="1391481"/>
              <a:chExt cx="3641891" cy="2718358"/>
            </a:xfrm>
          </p:grpSpPr>
          <p:grpSp>
            <p:nvGrpSpPr>
              <p:cNvPr id="4" name="Group 3">
                <a:extLst>
                  <a:ext uri="{FF2B5EF4-FFF2-40B4-BE49-F238E27FC236}">
                    <a16:creationId xmlns:a16="http://schemas.microsoft.com/office/drawing/2014/main" xmlns="" id="{8D960FE8-1629-264F-A0CB-7ED62AB325DC}"/>
                  </a:ext>
                </a:extLst>
              </p:cNvPr>
              <p:cNvGrpSpPr/>
              <p:nvPr/>
            </p:nvGrpSpPr>
            <p:grpSpPr>
              <a:xfrm>
                <a:off x="1775782" y="1391481"/>
                <a:ext cx="2924596" cy="2700132"/>
                <a:chOff x="8587402" y="993916"/>
                <a:chExt cx="2924596" cy="2700132"/>
              </a:xfrm>
            </p:grpSpPr>
            <p:sp>
              <p:nvSpPr>
                <p:cNvPr id="5" name="Oval 4">
                  <a:extLst>
                    <a:ext uri="{FF2B5EF4-FFF2-40B4-BE49-F238E27FC236}">
                      <a16:creationId xmlns:a16="http://schemas.microsoft.com/office/drawing/2014/main" xmlns="" id="{5D4C7CA4-F5BA-7226-D976-24723062F768}"/>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6" name="Oval 5">
                  <a:extLst>
                    <a:ext uri="{FF2B5EF4-FFF2-40B4-BE49-F238E27FC236}">
                      <a16:creationId xmlns:a16="http://schemas.microsoft.com/office/drawing/2014/main" xmlns="" id="{5DEB5FD3-6D4F-10FF-2D65-AE0FC45C30AC}"/>
                    </a:ext>
                  </a:extLst>
                </p:cNvPr>
                <p:cNvSpPr/>
                <p:nvPr/>
              </p:nvSpPr>
              <p:spPr>
                <a:xfrm>
                  <a:off x="9207798" y="150412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7" name="Oval 6">
                  <a:extLst>
                    <a:ext uri="{FF2B5EF4-FFF2-40B4-BE49-F238E27FC236}">
                      <a16:creationId xmlns:a16="http://schemas.microsoft.com/office/drawing/2014/main" xmlns="" id="{D51D55F4-B7AB-B356-90E0-727D6FB8066C}"/>
                    </a:ext>
                  </a:extLst>
                </p:cNvPr>
                <p:cNvSpPr/>
                <p:nvPr/>
              </p:nvSpPr>
              <p:spPr>
                <a:xfrm>
                  <a:off x="10436095" y="155713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8" name="Straight Connector 7">
                  <a:extLst>
                    <a:ext uri="{FF2B5EF4-FFF2-40B4-BE49-F238E27FC236}">
                      <a16:creationId xmlns:a16="http://schemas.microsoft.com/office/drawing/2014/main" xmlns="" id="{8FCA50D4-952C-A607-6EE6-87AC789444F7}"/>
                    </a:ext>
                  </a:extLst>
                </p:cNvPr>
                <p:cNvCxnSpPr>
                  <a:cxnSpLocks/>
                  <a:stCxn id="5" idx="3"/>
                  <a:endCxn id="6" idx="7"/>
                </p:cNvCxnSpPr>
                <p:nvPr/>
              </p:nvCxnSpPr>
              <p:spPr>
                <a:xfrm flipH="1">
                  <a:off x="9569764" y="1319120"/>
                  <a:ext cx="312206" cy="24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8154638-1BEA-D0EA-B065-D504B591CA6F}"/>
                    </a:ext>
                  </a:extLst>
                </p:cNvPr>
                <p:cNvCxnSpPr>
                  <a:cxnSpLocks/>
                  <a:stCxn id="5" idx="5"/>
                  <a:endCxn id="7" idx="1"/>
                </p:cNvCxnSpPr>
                <p:nvPr/>
              </p:nvCxnSpPr>
              <p:spPr>
                <a:xfrm>
                  <a:off x="10181832" y="1319120"/>
                  <a:ext cx="316367" cy="29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54C267CE-D311-0533-33F9-FD6C7B12DD92}"/>
                    </a:ext>
                  </a:extLst>
                </p:cNvPr>
                <p:cNvSpPr/>
                <p:nvPr/>
              </p:nvSpPr>
              <p:spPr>
                <a:xfrm>
                  <a:off x="9961482" y="2153009"/>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cxnSp>
              <p:nvCxnSpPr>
                <p:cNvPr id="11" name="Straight Connector 10">
                  <a:extLst>
                    <a:ext uri="{FF2B5EF4-FFF2-40B4-BE49-F238E27FC236}">
                      <a16:creationId xmlns:a16="http://schemas.microsoft.com/office/drawing/2014/main" xmlns="" id="{9E16F0FD-B3D2-0477-2DE3-76D47C1BDB0B}"/>
                    </a:ext>
                  </a:extLst>
                </p:cNvPr>
                <p:cNvCxnSpPr>
                  <a:cxnSpLocks/>
                  <a:endCxn id="10" idx="0"/>
                </p:cNvCxnSpPr>
                <p:nvPr/>
              </p:nvCxnSpPr>
              <p:spPr>
                <a:xfrm flipH="1">
                  <a:off x="10173517" y="1882338"/>
                  <a:ext cx="311430" cy="270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278C3082-EC3E-FAFA-E36D-B30FD9AFBEFE}"/>
                    </a:ext>
                  </a:extLst>
                </p:cNvPr>
                <p:cNvSpPr/>
                <p:nvPr/>
              </p:nvSpPr>
              <p:spPr>
                <a:xfrm>
                  <a:off x="11087928" y="2163471"/>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13" name="Straight Connector 12">
                  <a:extLst>
                    <a:ext uri="{FF2B5EF4-FFF2-40B4-BE49-F238E27FC236}">
                      <a16:creationId xmlns:a16="http://schemas.microsoft.com/office/drawing/2014/main" xmlns="" id="{DD7F9BE1-B4FC-1AB3-82C1-DD82FD4A2BC6}"/>
                    </a:ext>
                  </a:extLst>
                </p:cNvPr>
                <p:cNvCxnSpPr>
                  <a:cxnSpLocks/>
                  <a:stCxn id="7" idx="5"/>
                  <a:endCxn id="12" idx="1"/>
                </p:cNvCxnSpPr>
                <p:nvPr/>
              </p:nvCxnSpPr>
              <p:spPr>
                <a:xfrm>
                  <a:off x="10798061" y="1882338"/>
                  <a:ext cx="351971" cy="3369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4884861-BACA-6C1C-83E2-AC8481564251}"/>
                    </a:ext>
                  </a:extLst>
                </p:cNvPr>
                <p:cNvSpPr/>
                <p:nvPr/>
              </p:nvSpPr>
              <p:spPr>
                <a:xfrm>
                  <a:off x="10564457" y="272917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a:t>
                  </a:r>
                </a:p>
              </p:txBody>
            </p:sp>
            <p:cxnSp>
              <p:nvCxnSpPr>
                <p:cNvPr id="15" name="Straight Connector 14">
                  <a:extLst>
                    <a:ext uri="{FF2B5EF4-FFF2-40B4-BE49-F238E27FC236}">
                      <a16:creationId xmlns:a16="http://schemas.microsoft.com/office/drawing/2014/main" xmlns="" id="{B647B120-D5C1-D693-FED9-0FB64D8DE613}"/>
                    </a:ext>
                  </a:extLst>
                </p:cNvPr>
                <p:cNvCxnSpPr>
                  <a:stCxn id="10" idx="5"/>
                  <a:endCxn id="14" idx="1"/>
                </p:cNvCxnSpPr>
                <p:nvPr/>
              </p:nvCxnSpPr>
              <p:spPr>
                <a:xfrm>
                  <a:off x="10323448" y="2478213"/>
                  <a:ext cx="303113" cy="3067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F12C482A-5016-94D4-7B51-0D0C67DD48EA}"/>
                    </a:ext>
                  </a:extLst>
                </p:cNvPr>
                <p:cNvSpPr/>
                <p:nvPr/>
              </p:nvSpPr>
              <p:spPr>
                <a:xfrm>
                  <a:off x="10009553" y="331304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cxnSp>
              <p:nvCxnSpPr>
                <p:cNvPr id="17" name="Straight Connector 16">
                  <a:extLst>
                    <a:ext uri="{FF2B5EF4-FFF2-40B4-BE49-F238E27FC236}">
                      <a16:creationId xmlns:a16="http://schemas.microsoft.com/office/drawing/2014/main" xmlns="" id="{1AA52913-C9CF-C042-9395-C213E29D97E4}"/>
                    </a:ext>
                  </a:extLst>
                </p:cNvPr>
                <p:cNvCxnSpPr>
                  <a:cxnSpLocks/>
                  <a:stCxn id="14" idx="3"/>
                  <a:endCxn id="16" idx="0"/>
                </p:cNvCxnSpPr>
                <p:nvPr/>
              </p:nvCxnSpPr>
              <p:spPr>
                <a:xfrm flipH="1">
                  <a:off x="10221588" y="3054382"/>
                  <a:ext cx="404973" cy="258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DF020FED-9C20-7B98-73A9-D29A64F413F2}"/>
                    </a:ext>
                  </a:extLst>
                </p:cNvPr>
                <p:cNvSpPr/>
                <p:nvPr/>
              </p:nvSpPr>
              <p:spPr>
                <a:xfrm>
                  <a:off x="8587402" y="202048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19" name="Straight Connector 18">
                  <a:extLst>
                    <a:ext uri="{FF2B5EF4-FFF2-40B4-BE49-F238E27FC236}">
                      <a16:creationId xmlns:a16="http://schemas.microsoft.com/office/drawing/2014/main" xmlns="" id="{6EEB66A6-4AC1-FBA9-70E0-0322E01A5FE9}"/>
                    </a:ext>
                  </a:extLst>
                </p:cNvPr>
                <p:cNvCxnSpPr>
                  <a:stCxn id="6" idx="3"/>
                  <a:endCxn id="18" idx="7"/>
                </p:cNvCxnSpPr>
                <p:nvPr/>
              </p:nvCxnSpPr>
              <p:spPr>
                <a:xfrm flipH="1">
                  <a:off x="8949368" y="1829328"/>
                  <a:ext cx="320534" cy="246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xmlns="" id="{616C8A89-F551-3E0A-EBE3-7B71735F057B}"/>
                  </a:ext>
                </a:extLst>
              </p:cNvPr>
              <p:cNvSpPr/>
              <p:nvPr/>
            </p:nvSpPr>
            <p:spPr>
              <a:xfrm>
                <a:off x="4993603" y="3197977"/>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a:t>
                </a:r>
              </a:p>
            </p:txBody>
          </p:sp>
          <p:sp>
            <p:nvSpPr>
              <p:cNvPr id="21" name="Oval 20">
                <a:extLst>
                  <a:ext uri="{FF2B5EF4-FFF2-40B4-BE49-F238E27FC236}">
                    <a16:creationId xmlns:a16="http://schemas.microsoft.com/office/drawing/2014/main" xmlns="" id="{D1E7F8BD-15F9-9419-7799-81082271EF95}"/>
                  </a:ext>
                </a:extLst>
              </p:cNvPr>
              <p:cNvSpPr/>
              <p:nvPr/>
            </p:nvSpPr>
            <p:spPr>
              <a:xfrm>
                <a:off x="4370753" y="3728839"/>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J</a:t>
                </a:r>
              </a:p>
            </p:txBody>
          </p:sp>
          <p:cxnSp>
            <p:nvCxnSpPr>
              <p:cNvPr id="27" name="Straight Connector 26">
                <a:extLst>
                  <a:ext uri="{FF2B5EF4-FFF2-40B4-BE49-F238E27FC236}">
                    <a16:creationId xmlns:a16="http://schemas.microsoft.com/office/drawing/2014/main" xmlns="" id="{A938B6FB-2884-87F7-00A4-D85ACA44F8AC}"/>
                  </a:ext>
                </a:extLst>
              </p:cNvPr>
              <p:cNvCxnSpPr>
                <a:cxnSpLocks/>
              </p:cNvCxnSpPr>
              <p:nvPr/>
            </p:nvCxnSpPr>
            <p:spPr>
              <a:xfrm flipH="1">
                <a:off x="4723170" y="3507743"/>
                <a:ext cx="404973" cy="258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xmlns="" id="{C17FA1A9-DF67-4525-F577-972FC2A42B58}"/>
              </a:ext>
            </a:extLst>
          </p:cNvPr>
          <p:cNvSpPr txBox="1"/>
          <p:nvPr/>
        </p:nvSpPr>
        <p:spPr>
          <a:xfrm>
            <a:off x="1048747" y="465778"/>
            <a:ext cx="4082977" cy="461665"/>
          </a:xfrm>
          <a:prstGeom prst="rect">
            <a:avLst/>
          </a:prstGeom>
          <a:noFill/>
        </p:spPr>
        <p:txBody>
          <a:bodyPr wrap="none" rtlCol="0">
            <a:spAutoFit/>
          </a:bodyPr>
          <a:lstStyle/>
          <a:p>
            <a:r>
              <a:rPr lang="en-US" sz="2400" dirty="0"/>
              <a:t>What is the height of the tree ?</a:t>
            </a:r>
          </a:p>
        </p:txBody>
      </p:sp>
    </p:spTree>
    <p:extLst>
      <p:ext uri="{BB962C8B-B14F-4D97-AF65-F5344CB8AC3E}">
        <p14:creationId xmlns:p14="http://schemas.microsoft.com/office/powerpoint/2010/main" xmlns="" val="189999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CC0BF-4F2E-563A-0B7F-1EE107220085}"/>
              </a:ext>
            </a:extLst>
          </p:cNvPr>
          <p:cNvSpPr>
            <a:spLocks noGrp="1"/>
          </p:cNvSpPr>
          <p:nvPr>
            <p:ph type="title"/>
          </p:nvPr>
        </p:nvSpPr>
        <p:spPr>
          <a:xfrm>
            <a:off x="838200" y="365126"/>
            <a:ext cx="10515600" cy="748058"/>
          </a:xfrm>
        </p:spPr>
        <p:txBody>
          <a:bodyPr/>
          <a:lstStyle/>
          <a:p>
            <a:r>
              <a:rPr lang="en-US" dirty="0"/>
              <a:t>Properties of Binary trees</a:t>
            </a:r>
          </a:p>
        </p:txBody>
      </p:sp>
      <p:sp>
        <p:nvSpPr>
          <p:cNvPr id="3" name="Content Placeholder 2">
            <a:extLst>
              <a:ext uri="{FF2B5EF4-FFF2-40B4-BE49-F238E27FC236}">
                <a16:creationId xmlns:a16="http://schemas.microsoft.com/office/drawing/2014/main" xmlns="" id="{7A9CC0F3-1985-977C-8759-374D13712043}"/>
              </a:ext>
            </a:extLst>
          </p:cNvPr>
          <p:cNvSpPr>
            <a:spLocks noGrp="1"/>
          </p:cNvSpPr>
          <p:nvPr>
            <p:ph idx="1"/>
          </p:nvPr>
        </p:nvSpPr>
        <p:spPr>
          <a:xfrm>
            <a:off x="556592" y="1113184"/>
            <a:ext cx="11251096" cy="4351338"/>
          </a:xfrm>
        </p:spPr>
        <p:txBody>
          <a:bodyPr>
            <a:normAutofit/>
          </a:bodyPr>
          <a:lstStyle/>
          <a:p>
            <a:r>
              <a:rPr lang="en-US" sz="2400" dirty="0">
                <a:latin typeface="Cambria" panose="02040503050406030204" pitchFamily="18" charset="0"/>
                <a:ea typeface="Cambria" panose="02040503050406030204" pitchFamily="18" charset="0"/>
              </a:rPr>
              <a:t>If a binary tree contains m nodes at level l, it contains at most 2m nodes at level l+1</a:t>
            </a:r>
          </a:p>
          <a:p>
            <a:r>
              <a:rPr lang="en-US" sz="2400" dirty="0">
                <a:latin typeface="Cambria" panose="02040503050406030204" pitchFamily="18" charset="0"/>
                <a:ea typeface="Cambria" panose="02040503050406030204" pitchFamily="18" charset="0"/>
              </a:rPr>
              <a:t>The maximum number of nodes at level ‘l’ of a binary tree is 2</a:t>
            </a:r>
            <a:r>
              <a:rPr lang="en-US" sz="2400" baseline="30000" dirty="0">
                <a:latin typeface="Cambria" panose="02040503050406030204" pitchFamily="18" charset="0"/>
                <a:ea typeface="Cambria" panose="02040503050406030204" pitchFamily="18" charset="0"/>
              </a:rPr>
              <a:t>l</a:t>
            </a:r>
            <a:r>
              <a:rPr lang="en-US" sz="2400" dirty="0">
                <a:latin typeface="Cambria" panose="02040503050406030204" pitchFamily="18" charset="0"/>
                <a:ea typeface="Cambria" panose="02040503050406030204" pitchFamily="18" charset="0"/>
              </a:rPr>
              <a:t>. ( level starts from 0 onwards)</a:t>
            </a:r>
          </a:p>
          <a:p>
            <a:r>
              <a:rPr lang="en-US" sz="2400" dirty="0">
                <a:latin typeface="Cambria" panose="02040503050406030204" pitchFamily="18" charset="0"/>
                <a:ea typeface="Cambria" panose="02040503050406030204" pitchFamily="18" charset="0"/>
              </a:rPr>
              <a:t>The Maximum number of nodes in a binary tree of height ‘h’ is 2</a:t>
            </a:r>
            <a:r>
              <a:rPr lang="en-US" sz="2400" baseline="30000" dirty="0">
                <a:latin typeface="Cambria" panose="02040503050406030204" pitchFamily="18" charset="0"/>
                <a:ea typeface="Cambria" panose="02040503050406030204" pitchFamily="18" charset="0"/>
              </a:rPr>
              <a:t>(h+1)</a:t>
            </a:r>
            <a:r>
              <a:rPr lang="en-US" sz="2400" dirty="0">
                <a:latin typeface="Cambria" panose="02040503050406030204" pitchFamily="18" charset="0"/>
                <a:ea typeface="Cambria" panose="02040503050406030204" pitchFamily="18" charset="0"/>
              </a:rPr>
              <a:t> – 1.     (consider height of the leaf as 0) </a:t>
            </a:r>
          </a:p>
          <a:p>
            <a:r>
              <a:rPr lang="en-US" sz="2400" dirty="0">
                <a:latin typeface="Cambria" panose="02040503050406030204" pitchFamily="18" charset="0"/>
                <a:ea typeface="Cambria" panose="02040503050406030204" pitchFamily="18" charset="0"/>
              </a:rPr>
              <a:t>A </a:t>
            </a:r>
            <a:r>
              <a:rPr lang="en-US" sz="2400" b="1" dirty="0">
                <a:latin typeface="Cambria" panose="02040503050406030204" pitchFamily="18" charset="0"/>
                <a:ea typeface="Cambria" panose="02040503050406030204" pitchFamily="18" charset="0"/>
              </a:rPr>
              <a:t>strictly/full binary tree</a:t>
            </a:r>
            <a:r>
              <a:rPr lang="en-US" sz="2400" dirty="0">
                <a:latin typeface="Cambria" panose="02040503050406030204" pitchFamily="18" charset="0"/>
                <a:ea typeface="Cambria" panose="02040503050406030204" pitchFamily="18" charset="0"/>
              </a:rPr>
              <a:t> with n leaves always contains (2*n - 1) nodes.</a:t>
            </a:r>
          </a:p>
          <a:p>
            <a:r>
              <a:rPr lang="en-US" sz="2400" dirty="0">
                <a:latin typeface="Cambria" panose="02040503050406030204" pitchFamily="18" charset="0"/>
                <a:ea typeface="Cambria" panose="02040503050406030204" pitchFamily="18" charset="0"/>
              </a:rPr>
              <a:t>A complete binary tree of depth d is the strictly binary tree all of whose leaves are at level d.</a:t>
            </a:r>
          </a:p>
          <a:p>
            <a:pPr algn="l"/>
            <a:r>
              <a:rPr lang="en-US" sz="2400" b="0" i="0" u="none" strike="noStrike" baseline="0" dirty="0">
                <a:latin typeface="Cambria" panose="02040503050406030204" pitchFamily="18" charset="0"/>
                <a:ea typeface="Cambria" panose="02040503050406030204" pitchFamily="18" charset="0"/>
              </a:rPr>
              <a:t>The number of nodes </a:t>
            </a:r>
            <a:r>
              <a:rPr lang="en-US" sz="2400" b="0" i="1" u="none" strike="noStrike" baseline="0" dirty="0">
                <a:latin typeface="Cambria" panose="02040503050406030204" pitchFamily="18" charset="0"/>
                <a:ea typeface="Cambria" panose="02040503050406030204" pitchFamily="18" charset="0"/>
              </a:rPr>
              <a:t>n </a:t>
            </a:r>
            <a:r>
              <a:rPr lang="en-US" sz="2400" b="0" i="0" u="none" strike="noStrike" baseline="0" dirty="0">
                <a:latin typeface="Cambria" panose="02040503050406030204" pitchFamily="18" charset="0"/>
                <a:ea typeface="Cambria" panose="02040503050406030204" pitchFamily="18" charset="0"/>
              </a:rPr>
              <a:t>in a </a:t>
            </a:r>
            <a:r>
              <a:rPr lang="en-US" sz="2400" b="1" i="0" u="none" strike="noStrike" baseline="0" dirty="0">
                <a:latin typeface="Cambria" panose="02040503050406030204" pitchFamily="18" charset="0"/>
                <a:ea typeface="Cambria" panose="02040503050406030204" pitchFamily="18" charset="0"/>
              </a:rPr>
              <a:t>complete binary tree</a:t>
            </a:r>
            <a:r>
              <a:rPr lang="en-US" sz="2400" b="0" i="0" u="none" strike="noStrike" baseline="0" dirty="0">
                <a:latin typeface="Cambria" panose="02040503050406030204" pitchFamily="18" charset="0"/>
                <a:ea typeface="Cambria" panose="02040503050406030204" pitchFamily="18" charset="0"/>
              </a:rPr>
              <a:t> is between 2</a:t>
            </a:r>
            <a:r>
              <a:rPr lang="en-US" sz="2400" b="0" i="1" u="none" strike="noStrike" baseline="30000" dirty="0">
                <a:latin typeface="Cambria" panose="02040503050406030204" pitchFamily="18" charset="0"/>
                <a:ea typeface="Cambria" panose="02040503050406030204" pitchFamily="18" charset="0"/>
              </a:rPr>
              <a:t>h</a:t>
            </a:r>
            <a:r>
              <a:rPr lang="en-US" sz="2400" b="0" i="1" u="none" strike="noStrike" baseline="0" dirty="0">
                <a:latin typeface="Cambria" panose="02040503050406030204" pitchFamily="18" charset="0"/>
                <a:ea typeface="Cambria" panose="02040503050406030204" pitchFamily="18" charset="0"/>
              </a:rPr>
              <a:t> </a:t>
            </a:r>
            <a:r>
              <a:rPr lang="en-US" sz="2400" b="0" i="0" u="none" strike="noStrike" baseline="0" dirty="0">
                <a:latin typeface="Cambria" panose="02040503050406030204" pitchFamily="18" charset="0"/>
                <a:ea typeface="Cambria" panose="02040503050406030204" pitchFamily="18" charset="0"/>
              </a:rPr>
              <a:t>(minimum) and 2</a:t>
            </a:r>
            <a:r>
              <a:rPr lang="en-US" sz="2400" b="0" i="1" u="none" strike="noStrike" baseline="30000" dirty="0">
                <a:latin typeface="Cambria" panose="02040503050406030204" pitchFamily="18" charset="0"/>
                <a:ea typeface="Cambria" panose="02040503050406030204" pitchFamily="18" charset="0"/>
              </a:rPr>
              <a:t>h+</a:t>
            </a:r>
            <a:r>
              <a:rPr lang="en-US" sz="2400" b="0" i="0" u="none" strike="noStrike" baseline="30000" dirty="0">
                <a:latin typeface="Cambria" panose="02040503050406030204" pitchFamily="18" charset="0"/>
                <a:ea typeface="Cambria" panose="02040503050406030204" pitchFamily="18" charset="0"/>
              </a:rPr>
              <a:t>1</a:t>
            </a:r>
            <a:r>
              <a:rPr lang="en-US" sz="2400" b="0" i="0" u="none" strike="noStrike" baseline="0" dirty="0">
                <a:latin typeface="Cambria" panose="02040503050406030204" pitchFamily="18" charset="0"/>
                <a:ea typeface="Cambria" panose="02040503050406030204" pitchFamily="18" charset="0"/>
              </a:rPr>
              <a:t> – 1 (maximum).</a:t>
            </a:r>
            <a:endParaRPr lang="en-US" sz="3600" dirty="0">
              <a:latin typeface="Cambria" panose="02040503050406030204" pitchFamily="18" charset="0"/>
              <a:ea typeface="Cambria" panose="02040503050406030204" pitchFamily="18" charset="0"/>
            </a:endParaRP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62108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3B6F9-30EE-CF36-ED22-8A5957B9EB10}"/>
              </a:ext>
            </a:extLst>
          </p:cNvPr>
          <p:cNvSpPr>
            <a:spLocks noGrp="1"/>
          </p:cNvSpPr>
          <p:nvPr>
            <p:ph type="title"/>
          </p:nvPr>
        </p:nvSpPr>
        <p:spPr>
          <a:xfrm>
            <a:off x="212032" y="113336"/>
            <a:ext cx="11887199" cy="695046"/>
          </a:xfrm>
        </p:spPr>
        <p:txBody>
          <a:bodyPr>
            <a:normAutofit fontScale="90000"/>
          </a:bodyPr>
          <a:lstStyle/>
          <a:p>
            <a:r>
              <a:rPr lang="en-US" sz="2800" b="1" u="sng" dirty="0">
                <a:latin typeface="Cambria" panose="02040503050406030204" pitchFamily="18" charset="0"/>
                <a:ea typeface="Cambria" panose="02040503050406030204" pitchFamily="18" charset="0"/>
              </a:rPr>
              <a:t>Relation between Number of nodes of a tree and height of the binary tree</a:t>
            </a:r>
          </a:p>
        </p:txBody>
      </p:sp>
      <p:sp>
        <p:nvSpPr>
          <p:cNvPr id="3" name="Content Placeholder 2">
            <a:extLst>
              <a:ext uri="{FF2B5EF4-FFF2-40B4-BE49-F238E27FC236}">
                <a16:creationId xmlns:a16="http://schemas.microsoft.com/office/drawing/2014/main" xmlns="" id="{5753F02F-546C-EDBA-99D3-6BB6C18CC108}"/>
              </a:ext>
            </a:extLst>
          </p:cNvPr>
          <p:cNvSpPr>
            <a:spLocks noGrp="1"/>
          </p:cNvSpPr>
          <p:nvPr>
            <p:ph idx="1"/>
          </p:nvPr>
        </p:nvSpPr>
        <p:spPr>
          <a:xfrm>
            <a:off x="426720" y="816389"/>
            <a:ext cx="11338560" cy="1963596"/>
          </a:xfrm>
        </p:spPr>
        <p:txBody>
          <a:bodyPr>
            <a:normAutofit fontScale="92500" lnSpcReduction="20000"/>
          </a:bodyPr>
          <a:lstStyle/>
          <a:p>
            <a:pPr marL="0" indent="0">
              <a:lnSpc>
                <a:spcPct val="100000"/>
              </a:lnSpc>
              <a:buNone/>
            </a:pPr>
            <a:r>
              <a:rPr lang="en-US" sz="2400" dirty="0">
                <a:latin typeface="Cambria" panose="02040503050406030204" pitchFamily="18" charset="0"/>
                <a:ea typeface="Cambria" panose="02040503050406030204" pitchFamily="18" charset="0"/>
              </a:rPr>
              <a:t>Property 1 : The Maximum number of nodes in a binary tree of height ‘h’ is           </a:t>
            </a:r>
          </a:p>
          <a:p>
            <a:pPr marL="0" indent="0">
              <a:lnSpc>
                <a:spcPct val="100000"/>
              </a:lnSpc>
              <a:buNone/>
            </a:pPr>
            <a:r>
              <a:rPr lang="en-US" sz="2400" dirty="0">
                <a:latin typeface="Cambria" panose="02040503050406030204" pitchFamily="18" charset="0"/>
                <a:ea typeface="Cambria" panose="02040503050406030204" pitchFamily="18" charset="0"/>
              </a:rPr>
              <a:t>                      2</a:t>
            </a:r>
            <a:r>
              <a:rPr lang="en-US" sz="2400" baseline="30000" dirty="0">
                <a:latin typeface="Cambria" panose="02040503050406030204" pitchFamily="18" charset="0"/>
                <a:ea typeface="Cambria" panose="02040503050406030204" pitchFamily="18" charset="0"/>
              </a:rPr>
              <a:t>(h+1)</a:t>
            </a:r>
            <a:r>
              <a:rPr lang="en-US" sz="2400" dirty="0">
                <a:latin typeface="Cambria" panose="02040503050406030204" pitchFamily="18" charset="0"/>
                <a:ea typeface="Cambria" panose="02040503050406030204" pitchFamily="18" charset="0"/>
              </a:rPr>
              <a:t> – 1. (consider height of the leaf as 0).</a:t>
            </a:r>
          </a:p>
          <a:p>
            <a:pPr marL="0" indent="0">
              <a:lnSpc>
                <a:spcPct val="100000"/>
              </a:lnSpc>
              <a:buNone/>
            </a:pPr>
            <a:r>
              <a:rPr lang="en-US" sz="2400" dirty="0">
                <a:latin typeface="Cambria" panose="02040503050406030204" pitchFamily="18" charset="0"/>
                <a:ea typeface="Cambria" panose="02040503050406030204" pitchFamily="18" charset="0"/>
              </a:rPr>
              <a:t>Property 2 : For n node, the maximum and minimum height of a tree is n-1  </a:t>
            </a:r>
          </a:p>
          <a:p>
            <a:pPr marL="0" indent="0">
              <a:lnSpc>
                <a:spcPct val="100000"/>
              </a:lnSpc>
              <a:buNone/>
            </a:pPr>
            <a:r>
              <a:rPr lang="en-US" sz="2400" dirty="0">
                <a:latin typeface="Cambria" panose="02040503050406030204" pitchFamily="18" charset="0"/>
                <a:ea typeface="Cambria" panose="02040503050406030204" pitchFamily="18" charset="0"/>
              </a:rPr>
              <a:t>                      and   Log</a:t>
            </a:r>
            <a:r>
              <a:rPr lang="en-US" sz="2400" b="1" baseline="-25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(n+1)   - 1  </a:t>
            </a:r>
          </a:p>
          <a:p>
            <a:pPr marL="0" indent="0">
              <a:buNone/>
            </a:pPr>
            <a:r>
              <a:rPr lang="en-US" sz="2400" dirty="0">
                <a:latin typeface="Cambria" panose="02040503050406030204" pitchFamily="18" charset="0"/>
                <a:ea typeface="Cambria" panose="02040503050406030204" pitchFamily="18" charset="0"/>
              </a:rPr>
              <a:t> </a:t>
            </a:r>
          </a:p>
        </p:txBody>
      </p:sp>
      <p:grpSp>
        <p:nvGrpSpPr>
          <p:cNvPr id="12" name="Group 11">
            <a:extLst>
              <a:ext uri="{FF2B5EF4-FFF2-40B4-BE49-F238E27FC236}">
                <a16:creationId xmlns:a16="http://schemas.microsoft.com/office/drawing/2014/main" xmlns="" id="{9A2D0E7F-302D-301B-C979-3893D528FB28}"/>
              </a:ext>
            </a:extLst>
          </p:cNvPr>
          <p:cNvGrpSpPr/>
          <p:nvPr/>
        </p:nvGrpSpPr>
        <p:grpSpPr>
          <a:xfrm>
            <a:off x="2411895" y="1934817"/>
            <a:ext cx="1408712" cy="384311"/>
            <a:chOff x="1630017" y="3452195"/>
            <a:chExt cx="1461722" cy="311420"/>
          </a:xfrm>
        </p:grpSpPr>
        <p:grpSp>
          <p:nvGrpSpPr>
            <p:cNvPr id="8" name="Group 7">
              <a:extLst>
                <a:ext uri="{FF2B5EF4-FFF2-40B4-BE49-F238E27FC236}">
                  <a16:creationId xmlns:a16="http://schemas.microsoft.com/office/drawing/2014/main" xmlns="" id="{B2078515-BD23-B4C9-938B-EA5F161BCF34}"/>
                </a:ext>
              </a:extLst>
            </p:cNvPr>
            <p:cNvGrpSpPr/>
            <p:nvPr/>
          </p:nvGrpSpPr>
          <p:grpSpPr>
            <a:xfrm>
              <a:off x="1630017" y="3458815"/>
              <a:ext cx="182880" cy="304800"/>
              <a:chOff x="1152939" y="3008243"/>
              <a:chExt cx="182880" cy="304800"/>
            </a:xfrm>
          </p:grpSpPr>
          <p:cxnSp>
            <p:nvCxnSpPr>
              <p:cNvPr id="5" name="Straight Connector 4">
                <a:extLst>
                  <a:ext uri="{FF2B5EF4-FFF2-40B4-BE49-F238E27FC236}">
                    <a16:creationId xmlns:a16="http://schemas.microsoft.com/office/drawing/2014/main" xmlns="" id="{E985F11D-F616-B63B-CFCD-43C390016AD9}"/>
                  </a:ext>
                </a:extLst>
              </p:cNvPr>
              <p:cNvCxnSpPr/>
              <p:nvPr/>
            </p:nvCxnSpPr>
            <p:spPr>
              <a:xfrm flipV="1">
                <a:off x="1166191" y="3016251"/>
                <a:ext cx="0" cy="2967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10407D3-B02E-08C1-0428-D8E1FF933E49}"/>
                  </a:ext>
                </a:extLst>
              </p:cNvPr>
              <p:cNvCxnSpPr/>
              <p:nvPr/>
            </p:nvCxnSpPr>
            <p:spPr>
              <a:xfrm>
                <a:off x="1152939" y="3008243"/>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xmlns="" id="{8722B04C-7D13-915E-E24B-0B45578EB6A0}"/>
                </a:ext>
              </a:extLst>
            </p:cNvPr>
            <p:cNvGrpSpPr/>
            <p:nvPr/>
          </p:nvGrpSpPr>
          <p:grpSpPr>
            <a:xfrm>
              <a:off x="2908859" y="3452195"/>
              <a:ext cx="182880" cy="304800"/>
              <a:chOff x="993915" y="3008243"/>
              <a:chExt cx="182880" cy="304800"/>
            </a:xfrm>
          </p:grpSpPr>
          <p:cxnSp>
            <p:nvCxnSpPr>
              <p:cNvPr id="10" name="Straight Connector 9">
                <a:extLst>
                  <a:ext uri="{FF2B5EF4-FFF2-40B4-BE49-F238E27FC236}">
                    <a16:creationId xmlns:a16="http://schemas.microsoft.com/office/drawing/2014/main" xmlns="" id="{864D9DCC-DC77-F879-01A7-BD23275C1B73}"/>
                  </a:ext>
                </a:extLst>
              </p:cNvPr>
              <p:cNvCxnSpPr/>
              <p:nvPr/>
            </p:nvCxnSpPr>
            <p:spPr>
              <a:xfrm flipV="1">
                <a:off x="1166191" y="3016251"/>
                <a:ext cx="0" cy="2967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E371D74-E456-E681-6F66-6E48A8850533}"/>
                  </a:ext>
                </a:extLst>
              </p:cNvPr>
              <p:cNvCxnSpPr/>
              <p:nvPr/>
            </p:nvCxnSpPr>
            <p:spPr>
              <a:xfrm>
                <a:off x="993915" y="3008243"/>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 name="Group 3">
            <a:extLst>
              <a:ext uri="{FF2B5EF4-FFF2-40B4-BE49-F238E27FC236}">
                <a16:creationId xmlns:a16="http://schemas.microsoft.com/office/drawing/2014/main" xmlns="" id="{3B290E68-9DEC-6FF5-87F9-2146B184B700}"/>
              </a:ext>
            </a:extLst>
          </p:cNvPr>
          <p:cNvGrpSpPr/>
          <p:nvPr/>
        </p:nvGrpSpPr>
        <p:grpSpPr>
          <a:xfrm>
            <a:off x="2078348" y="2387430"/>
            <a:ext cx="5245598" cy="3407822"/>
            <a:chOff x="148827" y="2321168"/>
            <a:chExt cx="5647061" cy="3837532"/>
          </a:xfrm>
        </p:grpSpPr>
        <p:pic>
          <p:nvPicPr>
            <p:cNvPr id="6" name="Picture 4" descr="Full v.s. Complete Binary Trees">
              <a:extLst>
                <a:ext uri="{FF2B5EF4-FFF2-40B4-BE49-F238E27FC236}">
                  <a16:creationId xmlns:a16="http://schemas.microsoft.com/office/drawing/2014/main" xmlns="" id="{DF46148E-3ADF-BF80-3C96-882BEA9FC421}"/>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9201" b="8313"/>
            <a:stretch/>
          </p:blipFill>
          <p:spPr bwMode="auto">
            <a:xfrm>
              <a:off x="148827" y="2321168"/>
              <a:ext cx="5647061" cy="383753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12">
              <a:extLst>
                <a:ext uri="{FF2B5EF4-FFF2-40B4-BE49-F238E27FC236}">
                  <a16:creationId xmlns:a16="http://schemas.microsoft.com/office/drawing/2014/main" xmlns="" id="{FB50066B-CE00-21E6-352C-EA2F3994A974}"/>
                </a:ext>
              </a:extLst>
            </p:cNvPr>
            <p:cNvGrpSpPr/>
            <p:nvPr/>
          </p:nvGrpSpPr>
          <p:grpSpPr>
            <a:xfrm>
              <a:off x="323152" y="2532184"/>
              <a:ext cx="5162227" cy="3433523"/>
              <a:chOff x="349656" y="2532184"/>
              <a:chExt cx="5162227" cy="3433523"/>
            </a:xfrm>
          </p:grpSpPr>
          <p:sp>
            <p:nvSpPr>
              <p:cNvPr id="14" name="TextBox 13">
                <a:extLst>
                  <a:ext uri="{FF2B5EF4-FFF2-40B4-BE49-F238E27FC236}">
                    <a16:creationId xmlns:a16="http://schemas.microsoft.com/office/drawing/2014/main" xmlns="" id="{6972C760-4D1A-D1E5-B9EF-7ACE8694E729}"/>
                  </a:ext>
                </a:extLst>
              </p:cNvPr>
              <p:cNvSpPr txBox="1"/>
              <p:nvPr/>
            </p:nvSpPr>
            <p:spPr>
              <a:xfrm>
                <a:off x="2775408" y="2532184"/>
                <a:ext cx="309489" cy="400110"/>
              </a:xfrm>
              <a:prstGeom prst="rect">
                <a:avLst/>
              </a:prstGeom>
              <a:noFill/>
            </p:spPr>
            <p:txBody>
              <a:bodyPr wrap="square" rtlCol="0">
                <a:spAutoFit/>
              </a:bodyPr>
              <a:lstStyle/>
              <a:p>
                <a:r>
                  <a:rPr lang="en-US" sz="2000" b="1" dirty="0"/>
                  <a:t>A</a:t>
                </a:r>
                <a:endParaRPr lang="en-US" b="1" dirty="0"/>
              </a:p>
            </p:txBody>
          </p:sp>
          <p:sp>
            <p:nvSpPr>
              <p:cNvPr id="15" name="TextBox 14">
                <a:extLst>
                  <a:ext uri="{FF2B5EF4-FFF2-40B4-BE49-F238E27FC236}">
                    <a16:creationId xmlns:a16="http://schemas.microsoft.com/office/drawing/2014/main" xmlns="" id="{6B6D2EF2-0182-EEB3-A2D7-5E9BE760E462}"/>
                  </a:ext>
                </a:extLst>
              </p:cNvPr>
              <p:cNvSpPr txBox="1"/>
              <p:nvPr/>
            </p:nvSpPr>
            <p:spPr>
              <a:xfrm>
                <a:off x="3430595" y="4395337"/>
                <a:ext cx="309489" cy="400110"/>
              </a:xfrm>
              <a:prstGeom prst="rect">
                <a:avLst/>
              </a:prstGeom>
              <a:noFill/>
            </p:spPr>
            <p:txBody>
              <a:bodyPr wrap="square" rtlCol="0">
                <a:spAutoFit/>
              </a:bodyPr>
              <a:lstStyle/>
              <a:p>
                <a:r>
                  <a:rPr lang="en-US" sz="2000" b="1" dirty="0"/>
                  <a:t>F</a:t>
                </a:r>
                <a:endParaRPr lang="en-US" b="1" dirty="0"/>
              </a:p>
            </p:txBody>
          </p:sp>
          <p:sp>
            <p:nvSpPr>
              <p:cNvPr id="16" name="TextBox 15">
                <a:extLst>
                  <a:ext uri="{FF2B5EF4-FFF2-40B4-BE49-F238E27FC236}">
                    <a16:creationId xmlns:a16="http://schemas.microsoft.com/office/drawing/2014/main" xmlns="" id="{A7EC350F-662C-EB8D-C09D-1DAA9667B02F}"/>
                  </a:ext>
                </a:extLst>
              </p:cNvPr>
              <p:cNvSpPr txBox="1"/>
              <p:nvPr/>
            </p:nvSpPr>
            <p:spPr>
              <a:xfrm>
                <a:off x="2435034" y="5596077"/>
                <a:ext cx="309489" cy="369332"/>
              </a:xfrm>
              <a:prstGeom prst="rect">
                <a:avLst/>
              </a:prstGeom>
              <a:noFill/>
            </p:spPr>
            <p:txBody>
              <a:bodyPr wrap="square" rtlCol="0">
                <a:spAutoFit/>
              </a:bodyPr>
              <a:lstStyle/>
              <a:p>
                <a:r>
                  <a:rPr lang="en-US" b="1" dirty="0"/>
                  <a:t>K</a:t>
                </a:r>
              </a:p>
            </p:txBody>
          </p:sp>
          <p:sp>
            <p:nvSpPr>
              <p:cNvPr id="17" name="TextBox 16">
                <a:extLst>
                  <a:ext uri="{FF2B5EF4-FFF2-40B4-BE49-F238E27FC236}">
                    <a16:creationId xmlns:a16="http://schemas.microsoft.com/office/drawing/2014/main" xmlns="" id="{C85E3617-21EC-667C-641C-EF5E6581E525}"/>
                  </a:ext>
                </a:extLst>
              </p:cNvPr>
              <p:cNvSpPr txBox="1"/>
              <p:nvPr/>
            </p:nvSpPr>
            <p:spPr>
              <a:xfrm>
                <a:off x="349656" y="5553873"/>
                <a:ext cx="309489" cy="400110"/>
              </a:xfrm>
              <a:prstGeom prst="rect">
                <a:avLst/>
              </a:prstGeom>
              <a:noFill/>
            </p:spPr>
            <p:txBody>
              <a:bodyPr wrap="square" rtlCol="0">
                <a:spAutoFit/>
              </a:bodyPr>
              <a:lstStyle/>
              <a:p>
                <a:r>
                  <a:rPr lang="en-US" sz="2000" b="1" dirty="0"/>
                  <a:t>H</a:t>
                </a:r>
                <a:endParaRPr lang="en-US" b="1" dirty="0"/>
              </a:p>
            </p:txBody>
          </p:sp>
          <p:sp>
            <p:nvSpPr>
              <p:cNvPr id="18" name="TextBox 17">
                <a:extLst>
                  <a:ext uri="{FF2B5EF4-FFF2-40B4-BE49-F238E27FC236}">
                    <a16:creationId xmlns:a16="http://schemas.microsoft.com/office/drawing/2014/main" xmlns="" id="{D82F1FC8-3A92-7AED-ACFA-B1C5010E34AC}"/>
                  </a:ext>
                </a:extLst>
              </p:cNvPr>
              <p:cNvSpPr txBox="1"/>
              <p:nvPr/>
            </p:nvSpPr>
            <p:spPr>
              <a:xfrm>
                <a:off x="2159841" y="4408589"/>
                <a:ext cx="309489" cy="400110"/>
              </a:xfrm>
              <a:prstGeom prst="rect">
                <a:avLst/>
              </a:prstGeom>
              <a:noFill/>
            </p:spPr>
            <p:txBody>
              <a:bodyPr wrap="square" rtlCol="0">
                <a:spAutoFit/>
              </a:bodyPr>
              <a:lstStyle/>
              <a:p>
                <a:r>
                  <a:rPr lang="en-US" sz="2000" b="1" dirty="0"/>
                  <a:t>E</a:t>
                </a:r>
                <a:endParaRPr lang="en-US" b="1" dirty="0"/>
              </a:p>
            </p:txBody>
          </p:sp>
          <p:sp>
            <p:nvSpPr>
              <p:cNvPr id="19" name="TextBox 18">
                <a:extLst>
                  <a:ext uri="{FF2B5EF4-FFF2-40B4-BE49-F238E27FC236}">
                    <a16:creationId xmlns:a16="http://schemas.microsoft.com/office/drawing/2014/main" xmlns="" id="{BF58C509-46E5-3F7A-60D7-10614D0D0F27}"/>
                  </a:ext>
                </a:extLst>
              </p:cNvPr>
              <p:cNvSpPr txBox="1"/>
              <p:nvPr/>
            </p:nvSpPr>
            <p:spPr>
              <a:xfrm>
                <a:off x="1747045" y="5565597"/>
                <a:ext cx="309489" cy="400110"/>
              </a:xfrm>
              <a:prstGeom prst="rect">
                <a:avLst/>
              </a:prstGeom>
              <a:noFill/>
            </p:spPr>
            <p:txBody>
              <a:bodyPr wrap="square" rtlCol="0">
                <a:spAutoFit/>
              </a:bodyPr>
              <a:lstStyle/>
              <a:p>
                <a:r>
                  <a:rPr lang="en-US" sz="2000" b="1" dirty="0">
                    <a:latin typeface="Bookman Old Style" panose="02050604050505020204" pitchFamily="18" charset="0"/>
                  </a:rPr>
                  <a:t>J</a:t>
                </a:r>
                <a:endParaRPr lang="en-US" b="1" dirty="0">
                  <a:latin typeface="Bookman Old Style" panose="02050604050505020204" pitchFamily="18" charset="0"/>
                </a:endParaRPr>
              </a:p>
            </p:txBody>
          </p:sp>
          <p:sp>
            <p:nvSpPr>
              <p:cNvPr id="20" name="TextBox 19">
                <a:extLst>
                  <a:ext uri="{FF2B5EF4-FFF2-40B4-BE49-F238E27FC236}">
                    <a16:creationId xmlns:a16="http://schemas.microsoft.com/office/drawing/2014/main" xmlns="" id="{89AC25F7-4381-E4DB-2F73-50C6B719DC1B}"/>
                  </a:ext>
                </a:extLst>
              </p:cNvPr>
              <p:cNvSpPr txBox="1"/>
              <p:nvPr/>
            </p:nvSpPr>
            <p:spPr>
              <a:xfrm>
                <a:off x="1074388" y="5542912"/>
                <a:ext cx="309489" cy="400110"/>
              </a:xfrm>
              <a:prstGeom prst="rect">
                <a:avLst/>
              </a:prstGeom>
              <a:noFill/>
            </p:spPr>
            <p:txBody>
              <a:bodyPr wrap="square" rtlCol="0">
                <a:spAutoFit/>
              </a:bodyPr>
              <a:lstStyle/>
              <a:p>
                <a:r>
                  <a:rPr lang="en-US" sz="2000" b="1" dirty="0">
                    <a:latin typeface="Bookman Old Style" panose="02050604050505020204" pitchFamily="18" charset="0"/>
                    <a:cs typeface="Arial" panose="020B0604020202020204" pitchFamily="34" charset="0"/>
                  </a:rPr>
                  <a:t>I</a:t>
                </a:r>
                <a:endParaRPr lang="en-US" b="1" dirty="0">
                  <a:latin typeface="Bookman Old Style" panose="02050604050505020204" pitchFamily="18" charset="0"/>
                  <a:cs typeface="Arial" panose="020B0604020202020204" pitchFamily="34" charset="0"/>
                </a:endParaRPr>
              </a:p>
            </p:txBody>
          </p:sp>
          <p:sp>
            <p:nvSpPr>
              <p:cNvPr id="21" name="TextBox 20">
                <a:extLst>
                  <a:ext uri="{FF2B5EF4-FFF2-40B4-BE49-F238E27FC236}">
                    <a16:creationId xmlns:a16="http://schemas.microsoft.com/office/drawing/2014/main" xmlns="" id="{3EB4C3C3-5173-4629-1167-942E00F30D9E}"/>
                  </a:ext>
                </a:extLst>
              </p:cNvPr>
              <p:cNvSpPr txBox="1"/>
              <p:nvPr/>
            </p:nvSpPr>
            <p:spPr>
              <a:xfrm>
                <a:off x="919644" y="4408589"/>
                <a:ext cx="309489" cy="400110"/>
              </a:xfrm>
              <a:prstGeom prst="rect">
                <a:avLst/>
              </a:prstGeom>
              <a:noFill/>
            </p:spPr>
            <p:txBody>
              <a:bodyPr wrap="square" rtlCol="0">
                <a:spAutoFit/>
              </a:bodyPr>
              <a:lstStyle/>
              <a:p>
                <a:r>
                  <a:rPr lang="en-US" sz="2000" b="1" dirty="0"/>
                  <a:t>D</a:t>
                </a:r>
                <a:endParaRPr lang="en-US" b="1" dirty="0"/>
              </a:p>
            </p:txBody>
          </p:sp>
          <p:sp>
            <p:nvSpPr>
              <p:cNvPr id="22" name="TextBox 21">
                <a:extLst>
                  <a:ext uri="{FF2B5EF4-FFF2-40B4-BE49-F238E27FC236}">
                    <a16:creationId xmlns:a16="http://schemas.microsoft.com/office/drawing/2014/main" xmlns="" id="{D45CF085-FB09-3C3F-AC47-676E84B4F782}"/>
                  </a:ext>
                </a:extLst>
              </p:cNvPr>
              <p:cNvSpPr txBox="1"/>
              <p:nvPr/>
            </p:nvSpPr>
            <p:spPr>
              <a:xfrm>
                <a:off x="3800004" y="3416105"/>
                <a:ext cx="309489" cy="369332"/>
              </a:xfrm>
              <a:prstGeom prst="rect">
                <a:avLst/>
              </a:prstGeom>
              <a:noFill/>
            </p:spPr>
            <p:txBody>
              <a:bodyPr wrap="square" rtlCol="0">
                <a:spAutoFit/>
              </a:bodyPr>
              <a:lstStyle/>
              <a:p>
                <a:r>
                  <a:rPr lang="en-US" b="1" dirty="0"/>
                  <a:t>C</a:t>
                </a:r>
              </a:p>
            </p:txBody>
          </p:sp>
          <p:sp>
            <p:nvSpPr>
              <p:cNvPr id="23" name="TextBox 22">
                <a:extLst>
                  <a:ext uri="{FF2B5EF4-FFF2-40B4-BE49-F238E27FC236}">
                    <a16:creationId xmlns:a16="http://schemas.microsoft.com/office/drawing/2014/main" xmlns="" id="{FAD27787-CF3D-D154-CB4B-9661837F739D}"/>
                  </a:ext>
                </a:extLst>
              </p:cNvPr>
              <p:cNvSpPr txBox="1"/>
              <p:nvPr/>
            </p:nvSpPr>
            <p:spPr>
              <a:xfrm>
                <a:off x="1749575" y="3385327"/>
                <a:ext cx="309489" cy="400110"/>
              </a:xfrm>
              <a:prstGeom prst="rect">
                <a:avLst/>
              </a:prstGeom>
              <a:noFill/>
            </p:spPr>
            <p:txBody>
              <a:bodyPr wrap="square" rtlCol="0">
                <a:spAutoFit/>
              </a:bodyPr>
              <a:lstStyle/>
              <a:p>
                <a:r>
                  <a:rPr lang="en-US" sz="2000" b="1" dirty="0"/>
                  <a:t>B</a:t>
                </a:r>
                <a:endParaRPr lang="en-US" b="1" dirty="0"/>
              </a:p>
            </p:txBody>
          </p:sp>
          <p:sp>
            <p:nvSpPr>
              <p:cNvPr id="24" name="TextBox 23">
                <a:extLst>
                  <a:ext uri="{FF2B5EF4-FFF2-40B4-BE49-F238E27FC236}">
                    <a16:creationId xmlns:a16="http://schemas.microsoft.com/office/drawing/2014/main" xmlns="" id="{0116C813-3401-B9DE-5DBB-D6F864B9DEBA}"/>
                  </a:ext>
                </a:extLst>
              </p:cNvPr>
              <p:cNvSpPr txBox="1"/>
              <p:nvPr/>
            </p:nvSpPr>
            <p:spPr>
              <a:xfrm>
                <a:off x="4651813" y="4421841"/>
                <a:ext cx="309489" cy="400110"/>
              </a:xfrm>
              <a:prstGeom prst="rect">
                <a:avLst/>
              </a:prstGeom>
              <a:noFill/>
            </p:spPr>
            <p:txBody>
              <a:bodyPr wrap="square" rtlCol="0">
                <a:spAutoFit/>
              </a:bodyPr>
              <a:lstStyle/>
              <a:p>
                <a:r>
                  <a:rPr lang="en-US" sz="2000" b="1" dirty="0"/>
                  <a:t>G</a:t>
                </a:r>
                <a:endParaRPr lang="en-US" b="1" dirty="0"/>
              </a:p>
            </p:txBody>
          </p:sp>
          <p:sp>
            <p:nvSpPr>
              <p:cNvPr id="25" name="TextBox 24">
                <a:extLst>
                  <a:ext uri="{FF2B5EF4-FFF2-40B4-BE49-F238E27FC236}">
                    <a16:creationId xmlns:a16="http://schemas.microsoft.com/office/drawing/2014/main" xmlns="" id="{810337F4-7373-C07D-E865-64A73FA65898}"/>
                  </a:ext>
                </a:extLst>
              </p:cNvPr>
              <p:cNvSpPr txBox="1"/>
              <p:nvPr/>
            </p:nvSpPr>
            <p:spPr>
              <a:xfrm>
                <a:off x="3136073" y="5579665"/>
                <a:ext cx="309489" cy="369332"/>
              </a:xfrm>
              <a:prstGeom prst="rect">
                <a:avLst/>
              </a:prstGeom>
              <a:noFill/>
            </p:spPr>
            <p:txBody>
              <a:bodyPr wrap="square" rtlCol="0">
                <a:spAutoFit/>
              </a:bodyPr>
              <a:lstStyle/>
              <a:p>
                <a:r>
                  <a:rPr lang="en-US" b="1" dirty="0">
                    <a:latin typeface="Bookman Old Style" panose="02050604050505020204" pitchFamily="18" charset="0"/>
                  </a:rPr>
                  <a:t>L</a:t>
                </a:r>
              </a:p>
            </p:txBody>
          </p:sp>
          <p:sp>
            <p:nvSpPr>
              <p:cNvPr id="26" name="TextBox 25">
                <a:extLst>
                  <a:ext uri="{FF2B5EF4-FFF2-40B4-BE49-F238E27FC236}">
                    <a16:creationId xmlns:a16="http://schemas.microsoft.com/office/drawing/2014/main" xmlns="" id="{37787C54-FB19-3578-F3C5-1C049EF04719}"/>
                  </a:ext>
                </a:extLst>
              </p:cNvPr>
              <p:cNvSpPr txBox="1"/>
              <p:nvPr/>
            </p:nvSpPr>
            <p:spPr>
              <a:xfrm>
                <a:off x="3797256" y="5537459"/>
                <a:ext cx="309489" cy="400110"/>
              </a:xfrm>
              <a:prstGeom prst="rect">
                <a:avLst/>
              </a:prstGeom>
              <a:noFill/>
            </p:spPr>
            <p:txBody>
              <a:bodyPr wrap="square" rtlCol="0">
                <a:spAutoFit/>
              </a:bodyPr>
              <a:lstStyle/>
              <a:p>
                <a:r>
                  <a:rPr lang="en-US" sz="2000" b="1" dirty="0"/>
                  <a:t>M</a:t>
                </a:r>
                <a:endParaRPr lang="en-US" b="1" dirty="0"/>
              </a:p>
            </p:txBody>
          </p:sp>
          <p:sp>
            <p:nvSpPr>
              <p:cNvPr id="27" name="TextBox 26">
                <a:extLst>
                  <a:ext uri="{FF2B5EF4-FFF2-40B4-BE49-F238E27FC236}">
                    <a16:creationId xmlns:a16="http://schemas.microsoft.com/office/drawing/2014/main" xmlns="" id="{FBD1DF7D-4E58-E5FE-2355-323A86F85CEE}"/>
                  </a:ext>
                </a:extLst>
              </p:cNvPr>
              <p:cNvSpPr txBox="1"/>
              <p:nvPr/>
            </p:nvSpPr>
            <p:spPr>
              <a:xfrm>
                <a:off x="4499008" y="5549896"/>
                <a:ext cx="309489" cy="400110"/>
              </a:xfrm>
              <a:prstGeom prst="rect">
                <a:avLst/>
              </a:prstGeom>
              <a:noFill/>
            </p:spPr>
            <p:txBody>
              <a:bodyPr wrap="square" rtlCol="0">
                <a:spAutoFit/>
              </a:bodyPr>
              <a:lstStyle/>
              <a:p>
                <a:r>
                  <a:rPr lang="en-US" sz="2000" b="1" dirty="0"/>
                  <a:t>N</a:t>
                </a:r>
                <a:endParaRPr lang="en-US" b="1" dirty="0"/>
              </a:p>
            </p:txBody>
          </p:sp>
          <p:sp>
            <p:nvSpPr>
              <p:cNvPr id="28" name="TextBox 27">
                <a:extLst>
                  <a:ext uri="{FF2B5EF4-FFF2-40B4-BE49-F238E27FC236}">
                    <a16:creationId xmlns:a16="http://schemas.microsoft.com/office/drawing/2014/main" xmlns="" id="{BCAA7C99-0E70-4BF1-F88E-519CA2BC3A9D}"/>
                  </a:ext>
                </a:extLst>
              </p:cNvPr>
              <p:cNvSpPr txBox="1"/>
              <p:nvPr/>
            </p:nvSpPr>
            <p:spPr>
              <a:xfrm>
                <a:off x="5202394" y="5549893"/>
                <a:ext cx="309489" cy="400110"/>
              </a:xfrm>
              <a:prstGeom prst="rect">
                <a:avLst/>
              </a:prstGeom>
              <a:noFill/>
            </p:spPr>
            <p:txBody>
              <a:bodyPr wrap="square" rtlCol="0">
                <a:spAutoFit/>
              </a:bodyPr>
              <a:lstStyle/>
              <a:p>
                <a:r>
                  <a:rPr lang="en-US" sz="2000" b="1" dirty="0"/>
                  <a:t>O</a:t>
                </a:r>
                <a:endParaRPr lang="en-US" b="1" dirty="0"/>
              </a:p>
            </p:txBody>
          </p:sp>
        </p:grpSp>
      </p:grpSp>
      <p:sp>
        <p:nvSpPr>
          <p:cNvPr id="29" name="TextBox 28">
            <a:extLst>
              <a:ext uri="{FF2B5EF4-FFF2-40B4-BE49-F238E27FC236}">
                <a16:creationId xmlns:a16="http://schemas.microsoft.com/office/drawing/2014/main" xmlns="" id="{198E51E1-C1D0-5BEE-76DA-44F247A5E04D}"/>
              </a:ext>
            </a:extLst>
          </p:cNvPr>
          <p:cNvSpPr txBox="1"/>
          <p:nvPr/>
        </p:nvSpPr>
        <p:spPr>
          <a:xfrm>
            <a:off x="7263791" y="2405621"/>
            <a:ext cx="2655455" cy="646331"/>
          </a:xfrm>
          <a:prstGeom prst="rect">
            <a:avLst/>
          </a:prstGeom>
          <a:noFill/>
        </p:spPr>
        <p:txBody>
          <a:bodyPr wrap="square" rtlCol="0">
            <a:spAutoFit/>
          </a:bodyPr>
          <a:lstStyle/>
          <a:p>
            <a:pPr algn="ctr"/>
            <a:r>
              <a:rPr lang="en-US" dirty="0">
                <a:latin typeface="Bookman Old Style" panose="02050604050505020204" pitchFamily="18" charset="0"/>
              </a:rPr>
              <a:t>level 0</a:t>
            </a:r>
          </a:p>
          <a:p>
            <a:pPr algn="ctr"/>
            <a:r>
              <a:rPr lang="en-US" dirty="0">
                <a:latin typeface="Bookman Old Style" panose="02050604050505020204" pitchFamily="18" charset="0"/>
              </a:rPr>
              <a:t>Nodes = 2</a:t>
            </a:r>
            <a:r>
              <a:rPr lang="en-US" baseline="30000" dirty="0">
                <a:latin typeface="Bookman Old Style" panose="02050604050505020204" pitchFamily="18" charset="0"/>
              </a:rPr>
              <a:t>0</a:t>
            </a:r>
            <a:r>
              <a:rPr lang="en-US" dirty="0">
                <a:latin typeface="Bookman Old Style" panose="02050604050505020204" pitchFamily="18" charset="0"/>
              </a:rPr>
              <a:t> =1 </a:t>
            </a:r>
          </a:p>
        </p:txBody>
      </p:sp>
      <p:sp>
        <p:nvSpPr>
          <p:cNvPr id="30" name="TextBox 29">
            <a:extLst>
              <a:ext uri="{FF2B5EF4-FFF2-40B4-BE49-F238E27FC236}">
                <a16:creationId xmlns:a16="http://schemas.microsoft.com/office/drawing/2014/main" xmlns="" id="{81AA1E2C-2BFA-C422-564E-C81D8A701D01}"/>
              </a:ext>
            </a:extLst>
          </p:cNvPr>
          <p:cNvSpPr txBox="1"/>
          <p:nvPr/>
        </p:nvSpPr>
        <p:spPr>
          <a:xfrm>
            <a:off x="7257167" y="3313396"/>
            <a:ext cx="2655455" cy="646331"/>
          </a:xfrm>
          <a:prstGeom prst="rect">
            <a:avLst/>
          </a:prstGeom>
          <a:noFill/>
        </p:spPr>
        <p:txBody>
          <a:bodyPr wrap="square" rtlCol="0">
            <a:spAutoFit/>
          </a:bodyPr>
          <a:lstStyle/>
          <a:p>
            <a:pPr algn="ctr"/>
            <a:r>
              <a:rPr lang="en-US" dirty="0">
                <a:latin typeface="Bookman Old Style" panose="02050604050505020204" pitchFamily="18" charset="0"/>
              </a:rPr>
              <a:t>level 1</a:t>
            </a:r>
          </a:p>
          <a:p>
            <a:pPr algn="ctr"/>
            <a:r>
              <a:rPr lang="en-US" dirty="0">
                <a:latin typeface="Bookman Old Style" panose="02050604050505020204" pitchFamily="18" charset="0"/>
              </a:rPr>
              <a:t>Nodes = 2</a:t>
            </a:r>
            <a:r>
              <a:rPr lang="en-US" baseline="30000" dirty="0">
                <a:latin typeface="Bookman Old Style" panose="02050604050505020204" pitchFamily="18" charset="0"/>
              </a:rPr>
              <a:t>1</a:t>
            </a:r>
            <a:r>
              <a:rPr lang="en-US" dirty="0">
                <a:latin typeface="Bookman Old Style" panose="02050604050505020204" pitchFamily="18" charset="0"/>
              </a:rPr>
              <a:t> =2 </a:t>
            </a:r>
          </a:p>
        </p:txBody>
      </p:sp>
      <p:sp>
        <p:nvSpPr>
          <p:cNvPr id="31" name="TextBox 30">
            <a:extLst>
              <a:ext uri="{FF2B5EF4-FFF2-40B4-BE49-F238E27FC236}">
                <a16:creationId xmlns:a16="http://schemas.microsoft.com/office/drawing/2014/main" xmlns="" id="{FE3B599A-70C8-6111-96B2-F67B58CB146D}"/>
              </a:ext>
            </a:extLst>
          </p:cNvPr>
          <p:cNvSpPr txBox="1"/>
          <p:nvPr/>
        </p:nvSpPr>
        <p:spPr>
          <a:xfrm>
            <a:off x="7237289" y="4194663"/>
            <a:ext cx="2655455" cy="646331"/>
          </a:xfrm>
          <a:prstGeom prst="rect">
            <a:avLst/>
          </a:prstGeom>
          <a:noFill/>
        </p:spPr>
        <p:txBody>
          <a:bodyPr wrap="square" rtlCol="0">
            <a:spAutoFit/>
          </a:bodyPr>
          <a:lstStyle/>
          <a:p>
            <a:pPr algn="ctr"/>
            <a:r>
              <a:rPr lang="en-US" dirty="0">
                <a:latin typeface="Bookman Old Style" panose="02050604050505020204" pitchFamily="18" charset="0"/>
              </a:rPr>
              <a:t>level 2</a:t>
            </a:r>
          </a:p>
          <a:p>
            <a:pPr algn="ctr"/>
            <a:r>
              <a:rPr lang="en-US" dirty="0">
                <a:latin typeface="Bookman Old Style" panose="02050604050505020204" pitchFamily="18" charset="0"/>
              </a:rPr>
              <a:t>Nodes = 2</a:t>
            </a:r>
            <a:r>
              <a:rPr lang="en-US" baseline="30000" dirty="0">
                <a:latin typeface="Bookman Old Style" panose="02050604050505020204" pitchFamily="18" charset="0"/>
              </a:rPr>
              <a:t>2</a:t>
            </a:r>
            <a:r>
              <a:rPr lang="en-US" dirty="0">
                <a:latin typeface="Bookman Old Style" panose="02050604050505020204" pitchFamily="18" charset="0"/>
              </a:rPr>
              <a:t> =4 </a:t>
            </a:r>
          </a:p>
        </p:txBody>
      </p:sp>
      <p:sp>
        <p:nvSpPr>
          <p:cNvPr id="32" name="TextBox 31">
            <a:extLst>
              <a:ext uri="{FF2B5EF4-FFF2-40B4-BE49-F238E27FC236}">
                <a16:creationId xmlns:a16="http://schemas.microsoft.com/office/drawing/2014/main" xmlns="" id="{402087C7-1B26-0F40-E928-274512670EDA}"/>
              </a:ext>
            </a:extLst>
          </p:cNvPr>
          <p:cNvSpPr txBox="1"/>
          <p:nvPr/>
        </p:nvSpPr>
        <p:spPr>
          <a:xfrm>
            <a:off x="7217412" y="5208455"/>
            <a:ext cx="2655455" cy="646331"/>
          </a:xfrm>
          <a:prstGeom prst="rect">
            <a:avLst/>
          </a:prstGeom>
          <a:noFill/>
        </p:spPr>
        <p:txBody>
          <a:bodyPr wrap="square" rtlCol="0">
            <a:spAutoFit/>
          </a:bodyPr>
          <a:lstStyle/>
          <a:p>
            <a:pPr algn="ctr"/>
            <a:r>
              <a:rPr lang="en-US" dirty="0">
                <a:latin typeface="Bookman Old Style" panose="02050604050505020204" pitchFamily="18" charset="0"/>
              </a:rPr>
              <a:t>level 3</a:t>
            </a:r>
          </a:p>
          <a:p>
            <a:pPr algn="ctr"/>
            <a:r>
              <a:rPr lang="en-US" dirty="0">
                <a:latin typeface="Bookman Old Style" panose="02050604050505020204" pitchFamily="18" charset="0"/>
              </a:rPr>
              <a:t>Nodes = 2</a:t>
            </a:r>
            <a:r>
              <a:rPr lang="en-US" baseline="30000" dirty="0">
                <a:latin typeface="Bookman Old Style" panose="02050604050505020204" pitchFamily="18" charset="0"/>
              </a:rPr>
              <a:t>3</a:t>
            </a:r>
            <a:r>
              <a:rPr lang="en-US" dirty="0">
                <a:latin typeface="Bookman Old Style" panose="02050604050505020204" pitchFamily="18" charset="0"/>
              </a:rPr>
              <a:t> =8 </a:t>
            </a:r>
          </a:p>
        </p:txBody>
      </p:sp>
      <p:cxnSp>
        <p:nvCxnSpPr>
          <p:cNvPr id="33" name="Straight Arrow Connector 32">
            <a:extLst>
              <a:ext uri="{FF2B5EF4-FFF2-40B4-BE49-F238E27FC236}">
                <a16:creationId xmlns:a16="http://schemas.microsoft.com/office/drawing/2014/main" xmlns="" id="{FCF69856-DC9F-5AF9-AF91-23561BD6FC43}"/>
              </a:ext>
            </a:extLst>
          </p:cNvPr>
          <p:cNvCxnSpPr/>
          <p:nvPr/>
        </p:nvCxnSpPr>
        <p:spPr>
          <a:xfrm>
            <a:off x="5512906" y="2639854"/>
            <a:ext cx="237744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1A4F069B-70E8-2B58-1D98-AA6AD7E2315A}"/>
              </a:ext>
            </a:extLst>
          </p:cNvPr>
          <p:cNvCxnSpPr/>
          <p:nvPr/>
        </p:nvCxnSpPr>
        <p:spPr>
          <a:xfrm>
            <a:off x="6288154" y="3441613"/>
            <a:ext cx="164592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FB2813BE-07FB-2853-04C7-80446F29AA6E}"/>
              </a:ext>
            </a:extLst>
          </p:cNvPr>
          <p:cNvCxnSpPr/>
          <p:nvPr/>
        </p:nvCxnSpPr>
        <p:spPr>
          <a:xfrm>
            <a:off x="6997143" y="4402396"/>
            <a:ext cx="91440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F53C523B-6DB6-AD5D-ED13-C05F600006FE}"/>
              </a:ext>
            </a:extLst>
          </p:cNvPr>
          <p:cNvCxnSpPr/>
          <p:nvPr/>
        </p:nvCxnSpPr>
        <p:spPr>
          <a:xfrm>
            <a:off x="7321817" y="5376429"/>
            <a:ext cx="64008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2BBC775B-47E9-89B7-1E2C-ECFEC22F1039}"/>
              </a:ext>
            </a:extLst>
          </p:cNvPr>
          <p:cNvCxnSpPr/>
          <p:nvPr/>
        </p:nvCxnSpPr>
        <p:spPr>
          <a:xfrm>
            <a:off x="1431235" y="2488441"/>
            <a:ext cx="0" cy="32004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5E6AEA2F-E8CD-F24F-9B04-99906A13DD60}"/>
              </a:ext>
            </a:extLst>
          </p:cNvPr>
          <p:cNvCxnSpPr>
            <a:cxnSpLocks/>
          </p:cNvCxnSpPr>
          <p:nvPr/>
        </p:nvCxnSpPr>
        <p:spPr>
          <a:xfrm>
            <a:off x="1205945" y="5702390"/>
            <a:ext cx="443946"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4C29A750-35A5-9D5D-1279-5329C083FBF1}"/>
              </a:ext>
            </a:extLst>
          </p:cNvPr>
          <p:cNvCxnSpPr>
            <a:cxnSpLocks/>
          </p:cNvCxnSpPr>
          <p:nvPr/>
        </p:nvCxnSpPr>
        <p:spPr>
          <a:xfrm>
            <a:off x="1225825" y="2515236"/>
            <a:ext cx="443946"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DB59A421-CEC3-A3C2-CE7B-0F700C790789}"/>
              </a:ext>
            </a:extLst>
          </p:cNvPr>
          <p:cNvSpPr txBox="1"/>
          <p:nvPr/>
        </p:nvSpPr>
        <p:spPr>
          <a:xfrm>
            <a:off x="795129" y="3693404"/>
            <a:ext cx="567784" cy="369332"/>
          </a:xfrm>
          <a:prstGeom prst="rect">
            <a:avLst/>
          </a:prstGeom>
          <a:noFill/>
        </p:spPr>
        <p:txBody>
          <a:bodyPr wrap="none" rtlCol="0">
            <a:spAutoFit/>
          </a:bodyPr>
          <a:lstStyle/>
          <a:p>
            <a:r>
              <a:rPr lang="en-US" dirty="0">
                <a:highlight>
                  <a:srgbClr val="FFFF00"/>
                </a:highlight>
                <a:latin typeface="Cambria" panose="02040503050406030204" pitchFamily="18" charset="0"/>
                <a:ea typeface="Cambria" panose="02040503050406030204" pitchFamily="18" charset="0"/>
              </a:rPr>
              <a:t>h=3</a:t>
            </a:r>
          </a:p>
        </p:txBody>
      </p:sp>
      <p:sp>
        <p:nvSpPr>
          <p:cNvPr id="47" name="TextBox 46">
            <a:extLst>
              <a:ext uri="{FF2B5EF4-FFF2-40B4-BE49-F238E27FC236}">
                <a16:creationId xmlns:a16="http://schemas.microsoft.com/office/drawing/2014/main" xmlns="" id="{CCF31D00-042C-CC17-04BD-693178D9BB75}"/>
              </a:ext>
            </a:extLst>
          </p:cNvPr>
          <p:cNvSpPr txBox="1"/>
          <p:nvPr/>
        </p:nvSpPr>
        <p:spPr>
          <a:xfrm>
            <a:off x="2445353" y="5976866"/>
            <a:ext cx="7891343" cy="707886"/>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The number of nodes = 2</a:t>
            </a:r>
            <a:r>
              <a:rPr lang="en-US" sz="2000" b="1" baseline="30000" dirty="0">
                <a:latin typeface="Cambria" panose="02040503050406030204" pitchFamily="18" charset="0"/>
                <a:ea typeface="Cambria" panose="02040503050406030204" pitchFamily="18" charset="0"/>
              </a:rPr>
              <a:t>0 </a:t>
            </a:r>
            <a:r>
              <a:rPr lang="en-US" sz="2000" b="1" dirty="0">
                <a:latin typeface="Cambria" panose="02040503050406030204" pitchFamily="18" charset="0"/>
                <a:ea typeface="Cambria" panose="02040503050406030204" pitchFamily="18" charset="0"/>
              </a:rPr>
              <a:t> + 2</a:t>
            </a:r>
            <a:r>
              <a:rPr lang="en-US" sz="2000" b="1" baseline="30000" dirty="0">
                <a:latin typeface="Cambria" panose="02040503050406030204" pitchFamily="18" charset="0"/>
                <a:ea typeface="Cambria" panose="02040503050406030204" pitchFamily="18" charset="0"/>
              </a:rPr>
              <a:t>1</a:t>
            </a:r>
            <a:r>
              <a:rPr lang="en-US" sz="2000" b="1" dirty="0">
                <a:latin typeface="Cambria" panose="02040503050406030204" pitchFamily="18" charset="0"/>
                <a:ea typeface="Cambria" panose="02040503050406030204" pitchFamily="18" charset="0"/>
              </a:rPr>
              <a:t>   + 2</a:t>
            </a:r>
            <a:r>
              <a:rPr lang="en-US" sz="2000" b="1" baseline="30000" dirty="0">
                <a:latin typeface="Cambria" panose="02040503050406030204" pitchFamily="18" charset="0"/>
                <a:ea typeface="Cambria" panose="02040503050406030204" pitchFamily="18" charset="0"/>
              </a:rPr>
              <a:t>2 </a:t>
            </a:r>
            <a:r>
              <a:rPr lang="en-US" sz="2000" b="1" dirty="0">
                <a:latin typeface="Cambria" panose="02040503050406030204" pitchFamily="18" charset="0"/>
                <a:ea typeface="Cambria" panose="02040503050406030204" pitchFamily="18" charset="0"/>
              </a:rPr>
              <a:t> + 2</a:t>
            </a:r>
            <a:r>
              <a:rPr lang="en-US" sz="2000" b="1" baseline="30000" dirty="0">
                <a:latin typeface="Cambria" panose="02040503050406030204" pitchFamily="18" charset="0"/>
                <a:ea typeface="Cambria" panose="02040503050406030204" pitchFamily="18" charset="0"/>
              </a:rPr>
              <a:t>3</a:t>
            </a:r>
            <a:r>
              <a:rPr lang="en-US" sz="2000" b="1" dirty="0">
                <a:latin typeface="Cambria" panose="02040503050406030204" pitchFamily="18" charset="0"/>
                <a:ea typeface="Cambria" panose="02040503050406030204" pitchFamily="18" charset="0"/>
              </a:rPr>
              <a:t>   = 15 (2</a:t>
            </a:r>
            <a:r>
              <a:rPr lang="en-US" sz="2000" b="1" baseline="30000" dirty="0">
                <a:latin typeface="Cambria" panose="02040503050406030204" pitchFamily="18" charset="0"/>
                <a:ea typeface="Cambria" panose="02040503050406030204" pitchFamily="18" charset="0"/>
              </a:rPr>
              <a:t>4 </a:t>
            </a:r>
            <a:r>
              <a:rPr lang="en-US" sz="2000" b="1" dirty="0">
                <a:latin typeface="Cambria" panose="02040503050406030204" pitchFamily="18" charset="0"/>
                <a:ea typeface="Cambria" panose="02040503050406030204" pitchFamily="18" charset="0"/>
              </a:rPr>
              <a:t>- 1)</a:t>
            </a:r>
          </a:p>
          <a:p>
            <a:r>
              <a:rPr lang="en-US" sz="2000" b="1" dirty="0">
                <a:latin typeface="Cambria" panose="02040503050406030204" pitchFamily="18" charset="0"/>
                <a:ea typeface="Cambria" panose="02040503050406030204" pitchFamily="18" charset="0"/>
              </a:rPr>
              <a:t>Therefore, the maximum number of nodes  of height h = 2</a:t>
            </a:r>
            <a:r>
              <a:rPr lang="en-US" sz="2000" b="1" baseline="30000" dirty="0">
                <a:latin typeface="Cambria" panose="02040503050406030204" pitchFamily="18" charset="0"/>
                <a:ea typeface="Cambria" panose="02040503050406030204" pitchFamily="18" charset="0"/>
              </a:rPr>
              <a:t>(h+1)</a:t>
            </a:r>
            <a:r>
              <a:rPr lang="en-US" sz="2000" b="1" dirty="0">
                <a:latin typeface="Cambria" panose="02040503050406030204" pitchFamily="18" charset="0"/>
                <a:ea typeface="Cambria" panose="02040503050406030204" pitchFamily="18" charset="0"/>
              </a:rPr>
              <a:t> -1</a:t>
            </a:r>
          </a:p>
        </p:txBody>
      </p:sp>
    </p:spTree>
    <p:extLst>
      <p:ext uri="{BB962C8B-B14F-4D97-AF65-F5344CB8AC3E}">
        <p14:creationId xmlns:p14="http://schemas.microsoft.com/office/powerpoint/2010/main" xmlns="" val="355635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53F02F-546C-EDBA-99D3-6BB6C18CC108}"/>
              </a:ext>
            </a:extLst>
          </p:cNvPr>
          <p:cNvSpPr>
            <a:spLocks noGrp="1"/>
          </p:cNvSpPr>
          <p:nvPr>
            <p:ph idx="1"/>
          </p:nvPr>
        </p:nvSpPr>
        <p:spPr>
          <a:xfrm>
            <a:off x="486352" y="988329"/>
            <a:ext cx="11338560" cy="1012754"/>
          </a:xfrm>
        </p:spPr>
        <p:txBody>
          <a:bodyPr>
            <a:normAutofit lnSpcReduction="10000"/>
          </a:bodyPr>
          <a:lstStyle/>
          <a:p>
            <a:pPr marL="0" indent="0">
              <a:lnSpc>
                <a:spcPct val="100000"/>
              </a:lnSpc>
              <a:buNone/>
            </a:pPr>
            <a:r>
              <a:rPr lang="en-US" dirty="0">
                <a:latin typeface="Cambria" panose="02040503050406030204" pitchFamily="18" charset="0"/>
                <a:ea typeface="Cambria" panose="02040503050406030204" pitchFamily="18" charset="0"/>
              </a:rPr>
              <a:t>Property 2 : For n node, the maximum and minimum height of a tree is   </a:t>
            </a:r>
          </a:p>
          <a:p>
            <a:pPr marL="0" indent="0">
              <a:lnSpc>
                <a:spcPct val="100000"/>
              </a:lnSpc>
              <a:buNone/>
            </a:pPr>
            <a:r>
              <a:rPr lang="en-US" dirty="0">
                <a:latin typeface="Cambria" panose="02040503050406030204" pitchFamily="18" charset="0"/>
                <a:ea typeface="Cambria" panose="02040503050406030204" pitchFamily="18" charset="0"/>
              </a:rPr>
              <a:t>                        (n-1)  and   Log</a:t>
            </a:r>
            <a:r>
              <a:rPr lang="en-US" b="1" baseline="-25000" dirty="0">
                <a:latin typeface="Cambria" panose="02040503050406030204" pitchFamily="18" charset="0"/>
                <a:ea typeface="Cambria" panose="02040503050406030204" pitchFamily="18" charset="0"/>
              </a:rPr>
              <a:t>2</a:t>
            </a:r>
            <a:r>
              <a:rPr lang="en-US" dirty="0">
                <a:latin typeface="Cambria" panose="02040503050406030204" pitchFamily="18" charset="0"/>
                <a:ea typeface="Cambria" panose="02040503050406030204" pitchFamily="18" charset="0"/>
              </a:rPr>
              <a:t>(n+1) -1  </a:t>
            </a:r>
          </a:p>
        </p:txBody>
      </p:sp>
      <p:grpSp>
        <p:nvGrpSpPr>
          <p:cNvPr id="12" name="Group 11">
            <a:extLst>
              <a:ext uri="{FF2B5EF4-FFF2-40B4-BE49-F238E27FC236}">
                <a16:creationId xmlns:a16="http://schemas.microsoft.com/office/drawing/2014/main" xmlns="" id="{9A2D0E7F-302D-301B-C979-3893D528FB28}"/>
              </a:ext>
            </a:extLst>
          </p:cNvPr>
          <p:cNvGrpSpPr/>
          <p:nvPr/>
        </p:nvGrpSpPr>
        <p:grpSpPr>
          <a:xfrm>
            <a:off x="4081669" y="1547714"/>
            <a:ext cx="1722784" cy="400360"/>
            <a:chOff x="1630017" y="3452195"/>
            <a:chExt cx="1461722" cy="311420"/>
          </a:xfrm>
        </p:grpSpPr>
        <p:grpSp>
          <p:nvGrpSpPr>
            <p:cNvPr id="8" name="Group 7">
              <a:extLst>
                <a:ext uri="{FF2B5EF4-FFF2-40B4-BE49-F238E27FC236}">
                  <a16:creationId xmlns:a16="http://schemas.microsoft.com/office/drawing/2014/main" xmlns="" id="{B2078515-BD23-B4C9-938B-EA5F161BCF34}"/>
                </a:ext>
              </a:extLst>
            </p:cNvPr>
            <p:cNvGrpSpPr/>
            <p:nvPr/>
          </p:nvGrpSpPr>
          <p:grpSpPr>
            <a:xfrm>
              <a:off x="1630017" y="3458815"/>
              <a:ext cx="182880" cy="304800"/>
              <a:chOff x="1152939" y="3008243"/>
              <a:chExt cx="182880" cy="304800"/>
            </a:xfrm>
          </p:grpSpPr>
          <p:cxnSp>
            <p:nvCxnSpPr>
              <p:cNvPr id="5" name="Straight Connector 4">
                <a:extLst>
                  <a:ext uri="{FF2B5EF4-FFF2-40B4-BE49-F238E27FC236}">
                    <a16:creationId xmlns:a16="http://schemas.microsoft.com/office/drawing/2014/main" xmlns="" id="{E985F11D-F616-B63B-CFCD-43C390016AD9}"/>
                  </a:ext>
                </a:extLst>
              </p:cNvPr>
              <p:cNvCxnSpPr/>
              <p:nvPr/>
            </p:nvCxnSpPr>
            <p:spPr>
              <a:xfrm flipV="1">
                <a:off x="1166191" y="3016251"/>
                <a:ext cx="0" cy="2967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10407D3-B02E-08C1-0428-D8E1FF933E49}"/>
                  </a:ext>
                </a:extLst>
              </p:cNvPr>
              <p:cNvCxnSpPr/>
              <p:nvPr/>
            </p:nvCxnSpPr>
            <p:spPr>
              <a:xfrm>
                <a:off x="1152939" y="3008243"/>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xmlns="" id="{8722B04C-7D13-915E-E24B-0B45578EB6A0}"/>
                </a:ext>
              </a:extLst>
            </p:cNvPr>
            <p:cNvGrpSpPr/>
            <p:nvPr/>
          </p:nvGrpSpPr>
          <p:grpSpPr>
            <a:xfrm>
              <a:off x="2908859" y="3452195"/>
              <a:ext cx="182880" cy="304800"/>
              <a:chOff x="993915" y="3008243"/>
              <a:chExt cx="182880" cy="304800"/>
            </a:xfrm>
          </p:grpSpPr>
          <p:cxnSp>
            <p:nvCxnSpPr>
              <p:cNvPr id="10" name="Straight Connector 9">
                <a:extLst>
                  <a:ext uri="{FF2B5EF4-FFF2-40B4-BE49-F238E27FC236}">
                    <a16:creationId xmlns:a16="http://schemas.microsoft.com/office/drawing/2014/main" xmlns="" id="{864D9DCC-DC77-F879-01A7-BD23275C1B73}"/>
                  </a:ext>
                </a:extLst>
              </p:cNvPr>
              <p:cNvCxnSpPr/>
              <p:nvPr/>
            </p:nvCxnSpPr>
            <p:spPr>
              <a:xfrm flipV="1">
                <a:off x="1166191" y="3016251"/>
                <a:ext cx="0" cy="2967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E371D74-E456-E681-6F66-6E48A8850533}"/>
                  </a:ext>
                </a:extLst>
              </p:cNvPr>
              <p:cNvCxnSpPr/>
              <p:nvPr/>
            </p:nvCxnSpPr>
            <p:spPr>
              <a:xfrm>
                <a:off x="993915" y="3008243"/>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Title 5">
            <a:extLst>
              <a:ext uri="{FF2B5EF4-FFF2-40B4-BE49-F238E27FC236}">
                <a16:creationId xmlns:a16="http://schemas.microsoft.com/office/drawing/2014/main" xmlns="" id="{328EE835-DB59-7E58-9A07-A38AF2EAE541}"/>
              </a:ext>
            </a:extLst>
          </p:cNvPr>
          <p:cNvSpPr>
            <a:spLocks noGrp="1"/>
          </p:cNvSpPr>
          <p:nvPr>
            <p:ph type="title"/>
          </p:nvPr>
        </p:nvSpPr>
        <p:spPr>
          <a:xfrm>
            <a:off x="480391" y="298865"/>
            <a:ext cx="10515600" cy="726423"/>
          </a:xfrm>
        </p:spPr>
        <p:txBody>
          <a:bodyPr/>
          <a:lstStyle/>
          <a:p>
            <a:r>
              <a:rPr lang="en-US" dirty="0"/>
              <a:t>Contd..</a:t>
            </a:r>
          </a:p>
        </p:txBody>
      </p:sp>
    </p:spTree>
    <p:extLst>
      <p:ext uri="{BB962C8B-B14F-4D97-AF65-F5344CB8AC3E}">
        <p14:creationId xmlns:p14="http://schemas.microsoft.com/office/powerpoint/2010/main" xmlns="" val="183042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23DA7-2F85-7C16-1FA0-AAFA057E1442}"/>
              </a:ext>
            </a:extLst>
          </p:cNvPr>
          <p:cNvSpPr>
            <a:spLocks noGrp="1"/>
          </p:cNvSpPr>
          <p:nvPr>
            <p:ph type="title"/>
          </p:nvPr>
        </p:nvSpPr>
        <p:spPr>
          <a:xfrm>
            <a:off x="838200" y="165152"/>
            <a:ext cx="10515600" cy="721553"/>
          </a:xfrm>
        </p:spPr>
        <p:txBody>
          <a:bodyPr/>
          <a:lstStyle/>
          <a:p>
            <a:r>
              <a:rPr lang="en-US" dirty="0"/>
              <a:t>Contd..</a:t>
            </a:r>
          </a:p>
        </p:txBody>
      </p:sp>
      <p:sp>
        <p:nvSpPr>
          <p:cNvPr id="3" name="Content Placeholder 2">
            <a:extLst>
              <a:ext uri="{FF2B5EF4-FFF2-40B4-BE49-F238E27FC236}">
                <a16:creationId xmlns:a16="http://schemas.microsoft.com/office/drawing/2014/main" xmlns="" id="{5B87C72C-AAAD-98CC-15C1-90F62ACDEBAB}"/>
              </a:ext>
            </a:extLst>
          </p:cNvPr>
          <p:cNvSpPr>
            <a:spLocks noGrp="1"/>
          </p:cNvSpPr>
          <p:nvPr>
            <p:ph idx="1"/>
          </p:nvPr>
        </p:nvSpPr>
        <p:spPr>
          <a:xfrm>
            <a:off x="249546" y="931796"/>
            <a:ext cx="11624402" cy="944079"/>
          </a:xfrm>
        </p:spPr>
        <p:txBody>
          <a:bodyPr>
            <a:normAutofit/>
          </a:bodyPr>
          <a:lstStyle/>
          <a:p>
            <a:pPr marL="0" indent="0">
              <a:buNone/>
            </a:pPr>
            <a:r>
              <a:rPr lang="en-US" sz="2400" b="1" dirty="0"/>
              <a:t>Property 3: </a:t>
            </a:r>
            <a:r>
              <a:rPr lang="en-US" sz="2400" dirty="0"/>
              <a:t>The maximum number of nodes at level </a:t>
            </a:r>
            <a:r>
              <a:rPr lang="en-US" sz="2600" dirty="0">
                <a:latin typeface="Brush Script MT" panose="03060802040406070304" pitchFamily="66" charset="0"/>
              </a:rPr>
              <a:t>‘l’</a:t>
            </a:r>
            <a:r>
              <a:rPr lang="en-US" sz="2400" dirty="0"/>
              <a:t> of a binary tree is 2</a:t>
            </a:r>
            <a:r>
              <a:rPr lang="en-US" sz="3500" baseline="30000" dirty="0">
                <a:latin typeface="Brush Script MT" panose="03060802040406070304" pitchFamily="66" charset="0"/>
              </a:rPr>
              <a:t>l</a:t>
            </a:r>
            <a:r>
              <a:rPr lang="en-US" sz="2400" dirty="0"/>
              <a:t>. ( level  </a:t>
            </a:r>
            <a:r>
              <a:rPr lang="en-US" sz="2400" dirty="0">
                <a:latin typeface="Brush Script MT" panose="03060802040406070304" pitchFamily="66" charset="0"/>
              </a:rPr>
              <a:t>l  </a:t>
            </a:r>
            <a:r>
              <a:rPr lang="en-US" sz="2400" dirty="0"/>
              <a:t>starts from 0 onwards)</a:t>
            </a:r>
          </a:p>
          <a:p>
            <a:pPr marL="0" indent="0">
              <a:buNone/>
            </a:pPr>
            <a:endParaRPr lang="en-US" sz="2400" dirty="0"/>
          </a:p>
        </p:txBody>
      </p:sp>
      <p:grpSp>
        <p:nvGrpSpPr>
          <p:cNvPr id="37" name="Group 36">
            <a:extLst>
              <a:ext uri="{FF2B5EF4-FFF2-40B4-BE49-F238E27FC236}">
                <a16:creationId xmlns:a16="http://schemas.microsoft.com/office/drawing/2014/main" xmlns="" id="{78178DCC-72D5-0733-5308-AFD4A53D0209}"/>
              </a:ext>
            </a:extLst>
          </p:cNvPr>
          <p:cNvGrpSpPr/>
          <p:nvPr/>
        </p:nvGrpSpPr>
        <p:grpSpPr>
          <a:xfrm>
            <a:off x="2157860" y="2347671"/>
            <a:ext cx="5572846" cy="3867597"/>
            <a:chOff x="148827" y="2321168"/>
            <a:chExt cx="5647061" cy="3837532"/>
          </a:xfrm>
        </p:grpSpPr>
        <p:pic>
          <p:nvPicPr>
            <p:cNvPr id="1028" name="Picture 4" descr="Full v.s. Complete Binary Trees">
              <a:extLst>
                <a:ext uri="{FF2B5EF4-FFF2-40B4-BE49-F238E27FC236}">
                  <a16:creationId xmlns:a16="http://schemas.microsoft.com/office/drawing/2014/main" xmlns="" id="{D3027839-45E3-F451-92C1-8FC38172DF6E}"/>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9201" b="8313"/>
            <a:stretch/>
          </p:blipFill>
          <p:spPr bwMode="auto">
            <a:xfrm>
              <a:off x="148827" y="2321168"/>
              <a:ext cx="5647061" cy="383753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6" name="Group 35">
              <a:extLst>
                <a:ext uri="{FF2B5EF4-FFF2-40B4-BE49-F238E27FC236}">
                  <a16:creationId xmlns:a16="http://schemas.microsoft.com/office/drawing/2014/main" xmlns="" id="{4709CABE-70FE-1B08-C53E-2E2E32F674D8}"/>
                </a:ext>
              </a:extLst>
            </p:cNvPr>
            <p:cNvGrpSpPr/>
            <p:nvPr/>
          </p:nvGrpSpPr>
          <p:grpSpPr>
            <a:xfrm>
              <a:off x="323152" y="2532184"/>
              <a:ext cx="5162227" cy="3433523"/>
              <a:chOff x="349656" y="2532184"/>
              <a:chExt cx="5162227" cy="3433523"/>
            </a:xfrm>
          </p:grpSpPr>
          <p:sp>
            <p:nvSpPr>
              <p:cNvPr id="21" name="TextBox 20">
                <a:extLst>
                  <a:ext uri="{FF2B5EF4-FFF2-40B4-BE49-F238E27FC236}">
                    <a16:creationId xmlns:a16="http://schemas.microsoft.com/office/drawing/2014/main" xmlns="" id="{78814D2E-F50C-E4C5-5816-09EE44C2BBA4}"/>
                  </a:ext>
                </a:extLst>
              </p:cNvPr>
              <p:cNvSpPr txBox="1"/>
              <p:nvPr/>
            </p:nvSpPr>
            <p:spPr>
              <a:xfrm>
                <a:off x="2775408" y="2532184"/>
                <a:ext cx="309489" cy="400110"/>
              </a:xfrm>
              <a:prstGeom prst="rect">
                <a:avLst/>
              </a:prstGeom>
              <a:noFill/>
            </p:spPr>
            <p:txBody>
              <a:bodyPr wrap="square" rtlCol="0">
                <a:spAutoFit/>
              </a:bodyPr>
              <a:lstStyle/>
              <a:p>
                <a:r>
                  <a:rPr lang="en-US" sz="2000" b="1" dirty="0"/>
                  <a:t>A</a:t>
                </a:r>
                <a:endParaRPr lang="en-US" b="1" dirty="0"/>
              </a:p>
            </p:txBody>
          </p:sp>
          <p:sp>
            <p:nvSpPr>
              <p:cNvPr id="22" name="TextBox 21">
                <a:extLst>
                  <a:ext uri="{FF2B5EF4-FFF2-40B4-BE49-F238E27FC236}">
                    <a16:creationId xmlns:a16="http://schemas.microsoft.com/office/drawing/2014/main" xmlns="" id="{C1D95D9D-0E69-8F91-B539-1F06D144C083}"/>
                  </a:ext>
                </a:extLst>
              </p:cNvPr>
              <p:cNvSpPr txBox="1"/>
              <p:nvPr/>
            </p:nvSpPr>
            <p:spPr>
              <a:xfrm>
                <a:off x="3430595" y="4395337"/>
                <a:ext cx="309489" cy="400110"/>
              </a:xfrm>
              <a:prstGeom prst="rect">
                <a:avLst/>
              </a:prstGeom>
              <a:noFill/>
            </p:spPr>
            <p:txBody>
              <a:bodyPr wrap="square" rtlCol="0">
                <a:spAutoFit/>
              </a:bodyPr>
              <a:lstStyle/>
              <a:p>
                <a:r>
                  <a:rPr lang="en-US" sz="2000" b="1" dirty="0"/>
                  <a:t>F</a:t>
                </a:r>
                <a:endParaRPr lang="en-US" b="1" dirty="0"/>
              </a:p>
            </p:txBody>
          </p:sp>
          <p:sp>
            <p:nvSpPr>
              <p:cNvPr id="23" name="TextBox 22">
                <a:extLst>
                  <a:ext uri="{FF2B5EF4-FFF2-40B4-BE49-F238E27FC236}">
                    <a16:creationId xmlns:a16="http://schemas.microsoft.com/office/drawing/2014/main" xmlns="" id="{AF0C907C-7116-D4DB-475D-9EB7EB911D85}"/>
                  </a:ext>
                </a:extLst>
              </p:cNvPr>
              <p:cNvSpPr txBox="1"/>
              <p:nvPr/>
            </p:nvSpPr>
            <p:spPr>
              <a:xfrm>
                <a:off x="2435034" y="5596077"/>
                <a:ext cx="309489" cy="369332"/>
              </a:xfrm>
              <a:prstGeom prst="rect">
                <a:avLst/>
              </a:prstGeom>
              <a:noFill/>
            </p:spPr>
            <p:txBody>
              <a:bodyPr wrap="square" rtlCol="0">
                <a:spAutoFit/>
              </a:bodyPr>
              <a:lstStyle/>
              <a:p>
                <a:r>
                  <a:rPr lang="en-US" b="1" dirty="0"/>
                  <a:t>K</a:t>
                </a:r>
              </a:p>
            </p:txBody>
          </p:sp>
          <p:sp>
            <p:nvSpPr>
              <p:cNvPr id="24" name="TextBox 23">
                <a:extLst>
                  <a:ext uri="{FF2B5EF4-FFF2-40B4-BE49-F238E27FC236}">
                    <a16:creationId xmlns:a16="http://schemas.microsoft.com/office/drawing/2014/main" xmlns="" id="{35302A7D-32A0-8315-CC00-2CA756DE9B9D}"/>
                  </a:ext>
                </a:extLst>
              </p:cNvPr>
              <p:cNvSpPr txBox="1"/>
              <p:nvPr/>
            </p:nvSpPr>
            <p:spPr>
              <a:xfrm>
                <a:off x="349656" y="5553873"/>
                <a:ext cx="309489" cy="400110"/>
              </a:xfrm>
              <a:prstGeom prst="rect">
                <a:avLst/>
              </a:prstGeom>
              <a:noFill/>
            </p:spPr>
            <p:txBody>
              <a:bodyPr wrap="square" rtlCol="0">
                <a:spAutoFit/>
              </a:bodyPr>
              <a:lstStyle/>
              <a:p>
                <a:r>
                  <a:rPr lang="en-US" sz="2000" b="1" dirty="0"/>
                  <a:t>H</a:t>
                </a:r>
                <a:endParaRPr lang="en-US" b="1" dirty="0"/>
              </a:p>
            </p:txBody>
          </p:sp>
          <p:sp>
            <p:nvSpPr>
              <p:cNvPr id="25" name="TextBox 24">
                <a:extLst>
                  <a:ext uri="{FF2B5EF4-FFF2-40B4-BE49-F238E27FC236}">
                    <a16:creationId xmlns:a16="http://schemas.microsoft.com/office/drawing/2014/main" xmlns="" id="{59ADE0BF-4308-5341-34DF-3409026A0223}"/>
                  </a:ext>
                </a:extLst>
              </p:cNvPr>
              <p:cNvSpPr txBox="1"/>
              <p:nvPr/>
            </p:nvSpPr>
            <p:spPr>
              <a:xfrm>
                <a:off x="2159841" y="4408589"/>
                <a:ext cx="309489" cy="400110"/>
              </a:xfrm>
              <a:prstGeom prst="rect">
                <a:avLst/>
              </a:prstGeom>
              <a:noFill/>
            </p:spPr>
            <p:txBody>
              <a:bodyPr wrap="square" rtlCol="0">
                <a:spAutoFit/>
              </a:bodyPr>
              <a:lstStyle/>
              <a:p>
                <a:r>
                  <a:rPr lang="en-US" sz="2000" b="1" dirty="0"/>
                  <a:t>E</a:t>
                </a:r>
                <a:endParaRPr lang="en-US" b="1" dirty="0"/>
              </a:p>
            </p:txBody>
          </p:sp>
          <p:sp>
            <p:nvSpPr>
              <p:cNvPr id="26" name="TextBox 25">
                <a:extLst>
                  <a:ext uri="{FF2B5EF4-FFF2-40B4-BE49-F238E27FC236}">
                    <a16:creationId xmlns:a16="http://schemas.microsoft.com/office/drawing/2014/main" xmlns="" id="{48360EF0-116D-E02F-3D13-1FADAC627517}"/>
                  </a:ext>
                </a:extLst>
              </p:cNvPr>
              <p:cNvSpPr txBox="1"/>
              <p:nvPr/>
            </p:nvSpPr>
            <p:spPr>
              <a:xfrm>
                <a:off x="1747045" y="5565597"/>
                <a:ext cx="309489" cy="400110"/>
              </a:xfrm>
              <a:prstGeom prst="rect">
                <a:avLst/>
              </a:prstGeom>
              <a:noFill/>
            </p:spPr>
            <p:txBody>
              <a:bodyPr wrap="square" rtlCol="0">
                <a:spAutoFit/>
              </a:bodyPr>
              <a:lstStyle/>
              <a:p>
                <a:r>
                  <a:rPr lang="en-US" sz="2000" b="1" dirty="0">
                    <a:latin typeface="Bookman Old Style" panose="02050604050505020204" pitchFamily="18" charset="0"/>
                  </a:rPr>
                  <a:t>J</a:t>
                </a:r>
                <a:endParaRPr lang="en-US" b="1" dirty="0">
                  <a:latin typeface="Bookman Old Style" panose="02050604050505020204" pitchFamily="18" charset="0"/>
                </a:endParaRPr>
              </a:p>
            </p:txBody>
          </p:sp>
          <p:sp>
            <p:nvSpPr>
              <p:cNvPr id="27" name="TextBox 26">
                <a:extLst>
                  <a:ext uri="{FF2B5EF4-FFF2-40B4-BE49-F238E27FC236}">
                    <a16:creationId xmlns:a16="http://schemas.microsoft.com/office/drawing/2014/main" xmlns="" id="{BA5A8661-E9D0-C0C5-D736-B4D2DBCD7B4D}"/>
                  </a:ext>
                </a:extLst>
              </p:cNvPr>
              <p:cNvSpPr txBox="1"/>
              <p:nvPr/>
            </p:nvSpPr>
            <p:spPr>
              <a:xfrm>
                <a:off x="1074388" y="5542912"/>
                <a:ext cx="309489" cy="400110"/>
              </a:xfrm>
              <a:prstGeom prst="rect">
                <a:avLst/>
              </a:prstGeom>
              <a:noFill/>
            </p:spPr>
            <p:txBody>
              <a:bodyPr wrap="square" rtlCol="0">
                <a:spAutoFit/>
              </a:bodyPr>
              <a:lstStyle/>
              <a:p>
                <a:r>
                  <a:rPr lang="en-US" sz="2000" b="1" dirty="0">
                    <a:latin typeface="Bookman Old Style" panose="02050604050505020204" pitchFamily="18" charset="0"/>
                    <a:cs typeface="Arial" panose="020B0604020202020204" pitchFamily="34" charset="0"/>
                  </a:rPr>
                  <a:t>I</a:t>
                </a:r>
                <a:endParaRPr lang="en-US" b="1" dirty="0">
                  <a:latin typeface="Bookman Old Style" panose="02050604050505020204" pitchFamily="18" charset="0"/>
                  <a:cs typeface="Arial" panose="020B0604020202020204" pitchFamily="34" charset="0"/>
                </a:endParaRPr>
              </a:p>
            </p:txBody>
          </p:sp>
          <p:sp>
            <p:nvSpPr>
              <p:cNvPr id="28" name="TextBox 27">
                <a:extLst>
                  <a:ext uri="{FF2B5EF4-FFF2-40B4-BE49-F238E27FC236}">
                    <a16:creationId xmlns:a16="http://schemas.microsoft.com/office/drawing/2014/main" xmlns="" id="{27F3D0CD-3AAD-6F9C-A778-6AAB6FA2430C}"/>
                  </a:ext>
                </a:extLst>
              </p:cNvPr>
              <p:cNvSpPr txBox="1"/>
              <p:nvPr/>
            </p:nvSpPr>
            <p:spPr>
              <a:xfrm>
                <a:off x="919644" y="4408589"/>
                <a:ext cx="309489" cy="400110"/>
              </a:xfrm>
              <a:prstGeom prst="rect">
                <a:avLst/>
              </a:prstGeom>
              <a:noFill/>
            </p:spPr>
            <p:txBody>
              <a:bodyPr wrap="square" rtlCol="0">
                <a:spAutoFit/>
              </a:bodyPr>
              <a:lstStyle/>
              <a:p>
                <a:r>
                  <a:rPr lang="en-US" sz="2000" b="1" dirty="0"/>
                  <a:t>D</a:t>
                </a:r>
                <a:endParaRPr lang="en-US" b="1" dirty="0"/>
              </a:p>
            </p:txBody>
          </p:sp>
          <p:sp>
            <p:nvSpPr>
              <p:cNvPr id="29" name="TextBox 28">
                <a:extLst>
                  <a:ext uri="{FF2B5EF4-FFF2-40B4-BE49-F238E27FC236}">
                    <a16:creationId xmlns:a16="http://schemas.microsoft.com/office/drawing/2014/main" xmlns="" id="{6F4EF388-F734-087D-48F7-CE0FE4E3ED99}"/>
                  </a:ext>
                </a:extLst>
              </p:cNvPr>
              <p:cNvSpPr txBox="1"/>
              <p:nvPr/>
            </p:nvSpPr>
            <p:spPr>
              <a:xfrm>
                <a:off x="3800004" y="3416105"/>
                <a:ext cx="309489" cy="369332"/>
              </a:xfrm>
              <a:prstGeom prst="rect">
                <a:avLst/>
              </a:prstGeom>
              <a:noFill/>
            </p:spPr>
            <p:txBody>
              <a:bodyPr wrap="square" rtlCol="0">
                <a:spAutoFit/>
              </a:bodyPr>
              <a:lstStyle/>
              <a:p>
                <a:r>
                  <a:rPr lang="en-US" b="1" dirty="0"/>
                  <a:t>C</a:t>
                </a:r>
              </a:p>
            </p:txBody>
          </p:sp>
          <p:sp>
            <p:nvSpPr>
              <p:cNvPr id="30" name="TextBox 29">
                <a:extLst>
                  <a:ext uri="{FF2B5EF4-FFF2-40B4-BE49-F238E27FC236}">
                    <a16:creationId xmlns:a16="http://schemas.microsoft.com/office/drawing/2014/main" xmlns="" id="{F99BBEE9-83DF-A83E-2A48-E03C142D7755}"/>
                  </a:ext>
                </a:extLst>
              </p:cNvPr>
              <p:cNvSpPr txBox="1"/>
              <p:nvPr/>
            </p:nvSpPr>
            <p:spPr>
              <a:xfrm>
                <a:off x="1749575" y="3385327"/>
                <a:ext cx="309489" cy="400110"/>
              </a:xfrm>
              <a:prstGeom prst="rect">
                <a:avLst/>
              </a:prstGeom>
              <a:noFill/>
            </p:spPr>
            <p:txBody>
              <a:bodyPr wrap="square" rtlCol="0">
                <a:spAutoFit/>
              </a:bodyPr>
              <a:lstStyle/>
              <a:p>
                <a:r>
                  <a:rPr lang="en-US" sz="2000" b="1" dirty="0"/>
                  <a:t>B</a:t>
                </a:r>
                <a:endParaRPr lang="en-US" b="1" dirty="0"/>
              </a:p>
            </p:txBody>
          </p:sp>
          <p:sp>
            <p:nvSpPr>
              <p:cNvPr id="31" name="TextBox 30">
                <a:extLst>
                  <a:ext uri="{FF2B5EF4-FFF2-40B4-BE49-F238E27FC236}">
                    <a16:creationId xmlns:a16="http://schemas.microsoft.com/office/drawing/2014/main" xmlns="" id="{9BF00C3E-1A5F-60C0-AC29-7DEBD0BB1508}"/>
                  </a:ext>
                </a:extLst>
              </p:cNvPr>
              <p:cNvSpPr txBox="1"/>
              <p:nvPr/>
            </p:nvSpPr>
            <p:spPr>
              <a:xfrm>
                <a:off x="4651813" y="4421841"/>
                <a:ext cx="309489" cy="400110"/>
              </a:xfrm>
              <a:prstGeom prst="rect">
                <a:avLst/>
              </a:prstGeom>
              <a:noFill/>
            </p:spPr>
            <p:txBody>
              <a:bodyPr wrap="square" rtlCol="0">
                <a:spAutoFit/>
              </a:bodyPr>
              <a:lstStyle/>
              <a:p>
                <a:r>
                  <a:rPr lang="en-US" sz="2000" b="1" dirty="0"/>
                  <a:t>G</a:t>
                </a:r>
                <a:endParaRPr lang="en-US" b="1" dirty="0"/>
              </a:p>
            </p:txBody>
          </p:sp>
          <p:sp>
            <p:nvSpPr>
              <p:cNvPr id="32" name="TextBox 31">
                <a:extLst>
                  <a:ext uri="{FF2B5EF4-FFF2-40B4-BE49-F238E27FC236}">
                    <a16:creationId xmlns:a16="http://schemas.microsoft.com/office/drawing/2014/main" xmlns="" id="{4DAACB8A-73C4-EB72-A0AB-E910BD8E8C6B}"/>
                  </a:ext>
                </a:extLst>
              </p:cNvPr>
              <p:cNvSpPr txBox="1"/>
              <p:nvPr/>
            </p:nvSpPr>
            <p:spPr>
              <a:xfrm>
                <a:off x="3136073" y="5579665"/>
                <a:ext cx="309489" cy="369332"/>
              </a:xfrm>
              <a:prstGeom prst="rect">
                <a:avLst/>
              </a:prstGeom>
              <a:noFill/>
            </p:spPr>
            <p:txBody>
              <a:bodyPr wrap="square" rtlCol="0">
                <a:spAutoFit/>
              </a:bodyPr>
              <a:lstStyle/>
              <a:p>
                <a:r>
                  <a:rPr lang="en-US" b="1" dirty="0">
                    <a:latin typeface="Bookman Old Style" panose="02050604050505020204" pitchFamily="18" charset="0"/>
                  </a:rPr>
                  <a:t>L</a:t>
                </a:r>
              </a:p>
            </p:txBody>
          </p:sp>
          <p:sp>
            <p:nvSpPr>
              <p:cNvPr id="33" name="TextBox 32">
                <a:extLst>
                  <a:ext uri="{FF2B5EF4-FFF2-40B4-BE49-F238E27FC236}">
                    <a16:creationId xmlns:a16="http://schemas.microsoft.com/office/drawing/2014/main" xmlns="" id="{AC49EAA9-9C24-4717-F401-2C2668249157}"/>
                  </a:ext>
                </a:extLst>
              </p:cNvPr>
              <p:cNvSpPr txBox="1"/>
              <p:nvPr/>
            </p:nvSpPr>
            <p:spPr>
              <a:xfrm>
                <a:off x="3797256" y="5537459"/>
                <a:ext cx="309489" cy="400110"/>
              </a:xfrm>
              <a:prstGeom prst="rect">
                <a:avLst/>
              </a:prstGeom>
              <a:noFill/>
            </p:spPr>
            <p:txBody>
              <a:bodyPr wrap="square" rtlCol="0">
                <a:spAutoFit/>
              </a:bodyPr>
              <a:lstStyle/>
              <a:p>
                <a:r>
                  <a:rPr lang="en-US" sz="2000" b="1" dirty="0"/>
                  <a:t>M</a:t>
                </a:r>
                <a:endParaRPr lang="en-US" b="1" dirty="0"/>
              </a:p>
            </p:txBody>
          </p:sp>
          <p:sp>
            <p:nvSpPr>
              <p:cNvPr id="34" name="TextBox 33">
                <a:extLst>
                  <a:ext uri="{FF2B5EF4-FFF2-40B4-BE49-F238E27FC236}">
                    <a16:creationId xmlns:a16="http://schemas.microsoft.com/office/drawing/2014/main" xmlns="" id="{A10A3224-5CEE-2ED2-D6F9-FE26EE04B0A1}"/>
                  </a:ext>
                </a:extLst>
              </p:cNvPr>
              <p:cNvSpPr txBox="1"/>
              <p:nvPr/>
            </p:nvSpPr>
            <p:spPr>
              <a:xfrm>
                <a:off x="4499008" y="5549896"/>
                <a:ext cx="309489" cy="400110"/>
              </a:xfrm>
              <a:prstGeom prst="rect">
                <a:avLst/>
              </a:prstGeom>
              <a:noFill/>
            </p:spPr>
            <p:txBody>
              <a:bodyPr wrap="square" rtlCol="0">
                <a:spAutoFit/>
              </a:bodyPr>
              <a:lstStyle/>
              <a:p>
                <a:r>
                  <a:rPr lang="en-US" sz="2000" b="1" dirty="0"/>
                  <a:t>N</a:t>
                </a:r>
                <a:endParaRPr lang="en-US" b="1" dirty="0"/>
              </a:p>
            </p:txBody>
          </p:sp>
          <p:sp>
            <p:nvSpPr>
              <p:cNvPr id="35" name="TextBox 34">
                <a:extLst>
                  <a:ext uri="{FF2B5EF4-FFF2-40B4-BE49-F238E27FC236}">
                    <a16:creationId xmlns:a16="http://schemas.microsoft.com/office/drawing/2014/main" xmlns="" id="{75C23566-040F-06FC-5AAA-A50E1D34E3BD}"/>
                  </a:ext>
                </a:extLst>
              </p:cNvPr>
              <p:cNvSpPr txBox="1"/>
              <p:nvPr/>
            </p:nvSpPr>
            <p:spPr>
              <a:xfrm>
                <a:off x="5202394" y="5549893"/>
                <a:ext cx="309489" cy="400110"/>
              </a:xfrm>
              <a:prstGeom prst="rect">
                <a:avLst/>
              </a:prstGeom>
              <a:noFill/>
            </p:spPr>
            <p:txBody>
              <a:bodyPr wrap="square" rtlCol="0">
                <a:spAutoFit/>
              </a:bodyPr>
              <a:lstStyle/>
              <a:p>
                <a:r>
                  <a:rPr lang="en-US" sz="2000" b="1" dirty="0"/>
                  <a:t>O</a:t>
                </a:r>
                <a:endParaRPr lang="en-US" b="1" dirty="0"/>
              </a:p>
            </p:txBody>
          </p:sp>
        </p:grpSp>
      </p:grpSp>
      <p:sp>
        <p:nvSpPr>
          <p:cNvPr id="38" name="TextBox 37">
            <a:extLst>
              <a:ext uri="{FF2B5EF4-FFF2-40B4-BE49-F238E27FC236}">
                <a16:creationId xmlns:a16="http://schemas.microsoft.com/office/drawing/2014/main" xmlns="" id="{4533F294-ABF3-0A12-1163-98B57E271BB0}"/>
              </a:ext>
            </a:extLst>
          </p:cNvPr>
          <p:cNvSpPr txBox="1"/>
          <p:nvPr/>
        </p:nvSpPr>
        <p:spPr>
          <a:xfrm>
            <a:off x="6985497" y="2379114"/>
            <a:ext cx="2821116" cy="646331"/>
          </a:xfrm>
          <a:prstGeom prst="rect">
            <a:avLst/>
          </a:prstGeom>
          <a:noFill/>
        </p:spPr>
        <p:txBody>
          <a:bodyPr wrap="square" rtlCol="0">
            <a:spAutoFit/>
          </a:bodyPr>
          <a:lstStyle/>
          <a:p>
            <a:pPr algn="ctr"/>
            <a:r>
              <a:rPr lang="en-US" dirty="0">
                <a:latin typeface="Bookman Old Style" panose="02050604050505020204" pitchFamily="18" charset="0"/>
              </a:rPr>
              <a:t>level 0</a:t>
            </a:r>
          </a:p>
          <a:p>
            <a:pPr algn="ctr"/>
            <a:r>
              <a:rPr lang="en-US" dirty="0">
                <a:latin typeface="Bookman Old Style" panose="02050604050505020204" pitchFamily="18" charset="0"/>
              </a:rPr>
              <a:t>Nodes = 2</a:t>
            </a:r>
            <a:r>
              <a:rPr lang="en-US" baseline="30000" dirty="0">
                <a:latin typeface="Bookman Old Style" panose="02050604050505020204" pitchFamily="18" charset="0"/>
              </a:rPr>
              <a:t>0</a:t>
            </a:r>
            <a:r>
              <a:rPr lang="en-US" dirty="0">
                <a:latin typeface="Bookman Old Style" panose="02050604050505020204" pitchFamily="18" charset="0"/>
              </a:rPr>
              <a:t> =1 </a:t>
            </a:r>
          </a:p>
        </p:txBody>
      </p:sp>
      <p:sp>
        <p:nvSpPr>
          <p:cNvPr id="42" name="TextBox 41">
            <a:extLst>
              <a:ext uri="{FF2B5EF4-FFF2-40B4-BE49-F238E27FC236}">
                <a16:creationId xmlns:a16="http://schemas.microsoft.com/office/drawing/2014/main" xmlns="" id="{95978AEE-3A25-6F55-9D8F-68E89716AF37}"/>
              </a:ext>
            </a:extLst>
          </p:cNvPr>
          <p:cNvSpPr txBox="1"/>
          <p:nvPr/>
        </p:nvSpPr>
        <p:spPr>
          <a:xfrm>
            <a:off x="6992125" y="3326645"/>
            <a:ext cx="2821116" cy="646331"/>
          </a:xfrm>
          <a:prstGeom prst="rect">
            <a:avLst/>
          </a:prstGeom>
          <a:noFill/>
        </p:spPr>
        <p:txBody>
          <a:bodyPr wrap="square" rtlCol="0">
            <a:spAutoFit/>
          </a:bodyPr>
          <a:lstStyle/>
          <a:p>
            <a:pPr algn="ctr"/>
            <a:r>
              <a:rPr lang="en-US" dirty="0">
                <a:latin typeface="Bookman Old Style" panose="02050604050505020204" pitchFamily="18" charset="0"/>
              </a:rPr>
              <a:t>level 1</a:t>
            </a:r>
          </a:p>
          <a:p>
            <a:pPr algn="ctr"/>
            <a:r>
              <a:rPr lang="en-US" dirty="0">
                <a:latin typeface="Bookman Old Style" panose="02050604050505020204" pitchFamily="18" charset="0"/>
              </a:rPr>
              <a:t>Nodes = 2</a:t>
            </a:r>
            <a:r>
              <a:rPr lang="en-US" baseline="30000" dirty="0">
                <a:latin typeface="Bookman Old Style" panose="02050604050505020204" pitchFamily="18" charset="0"/>
              </a:rPr>
              <a:t>1</a:t>
            </a:r>
            <a:r>
              <a:rPr lang="en-US" dirty="0">
                <a:latin typeface="Bookman Old Style" panose="02050604050505020204" pitchFamily="18" charset="0"/>
              </a:rPr>
              <a:t> =2 </a:t>
            </a:r>
          </a:p>
        </p:txBody>
      </p:sp>
      <p:sp>
        <p:nvSpPr>
          <p:cNvPr id="43" name="TextBox 42">
            <a:extLst>
              <a:ext uri="{FF2B5EF4-FFF2-40B4-BE49-F238E27FC236}">
                <a16:creationId xmlns:a16="http://schemas.microsoft.com/office/drawing/2014/main" xmlns="" id="{800162F9-DD29-EF3A-15BE-A7C6A9DDAEFA}"/>
              </a:ext>
            </a:extLst>
          </p:cNvPr>
          <p:cNvSpPr txBox="1"/>
          <p:nvPr/>
        </p:nvSpPr>
        <p:spPr>
          <a:xfrm>
            <a:off x="7038508" y="4393442"/>
            <a:ext cx="2821116" cy="646331"/>
          </a:xfrm>
          <a:prstGeom prst="rect">
            <a:avLst/>
          </a:prstGeom>
          <a:noFill/>
        </p:spPr>
        <p:txBody>
          <a:bodyPr wrap="square" rtlCol="0">
            <a:spAutoFit/>
          </a:bodyPr>
          <a:lstStyle/>
          <a:p>
            <a:pPr algn="ctr"/>
            <a:r>
              <a:rPr lang="en-US" dirty="0">
                <a:latin typeface="Bookman Old Style" panose="02050604050505020204" pitchFamily="18" charset="0"/>
              </a:rPr>
              <a:t>level 2</a:t>
            </a:r>
          </a:p>
          <a:p>
            <a:pPr algn="ctr"/>
            <a:r>
              <a:rPr lang="en-US" dirty="0">
                <a:latin typeface="Bookman Old Style" panose="02050604050505020204" pitchFamily="18" charset="0"/>
              </a:rPr>
              <a:t>Nodes = 2</a:t>
            </a:r>
            <a:r>
              <a:rPr lang="en-US" baseline="30000" dirty="0">
                <a:latin typeface="Bookman Old Style" panose="02050604050505020204" pitchFamily="18" charset="0"/>
              </a:rPr>
              <a:t>2</a:t>
            </a:r>
            <a:r>
              <a:rPr lang="en-US" dirty="0">
                <a:latin typeface="Bookman Old Style" panose="02050604050505020204" pitchFamily="18" charset="0"/>
              </a:rPr>
              <a:t> =4 </a:t>
            </a:r>
          </a:p>
        </p:txBody>
      </p:sp>
      <p:sp>
        <p:nvSpPr>
          <p:cNvPr id="44" name="TextBox 43">
            <a:extLst>
              <a:ext uri="{FF2B5EF4-FFF2-40B4-BE49-F238E27FC236}">
                <a16:creationId xmlns:a16="http://schemas.microsoft.com/office/drawing/2014/main" xmlns="" id="{1E24E3E9-F6AC-E5D4-BCFA-BED3C1A1370D}"/>
              </a:ext>
            </a:extLst>
          </p:cNvPr>
          <p:cNvSpPr txBox="1"/>
          <p:nvPr/>
        </p:nvSpPr>
        <p:spPr>
          <a:xfrm>
            <a:off x="7137900" y="5500000"/>
            <a:ext cx="2821116" cy="646331"/>
          </a:xfrm>
          <a:prstGeom prst="rect">
            <a:avLst/>
          </a:prstGeom>
          <a:noFill/>
        </p:spPr>
        <p:txBody>
          <a:bodyPr wrap="square" rtlCol="0">
            <a:spAutoFit/>
          </a:bodyPr>
          <a:lstStyle/>
          <a:p>
            <a:pPr algn="ctr"/>
            <a:r>
              <a:rPr lang="en-US" dirty="0">
                <a:latin typeface="Bookman Old Style" panose="02050604050505020204" pitchFamily="18" charset="0"/>
              </a:rPr>
              <a:t>level 3</a:t>
            </a:r>
          </a:p>
          <a:p>
            <a:pPr algn="ctr"/>
            <a:r>
              <a:rPr lang="en-US" dirty="0">
                <a:latin typeface="Bookman Old Style" panose="02050604050505020204" pitchFamily="18" charset="0"/>
              </a:rPr>
              <a:t>Nodes = 2</a:t>
            </a:r>
            <a:r>
              <a:rPr lang="en-US" baseline="30000" dirty="0">
                <a:latin typeface="Bookman Old Style" panose="02050604050505020204" pitchFamily="18" charset="0"/>
              </a:rPr>
              <a:t>3</a:t>
            </a:r>
            <a:r>
              <a:rPr lang="en-US" dirty="0">
                <a:latin typeface="Bookman Old Style" panose="02050604050505020204" pitchFamily="18" charset="0"/>
              </a:rPr>
              <a:t> =8 </a:t>
            </a:r>
          </a:p>
        </p:txBody>
      </p:sp>
      <p:cxnSp>
        <p:nvCxnSpPr>
          <p:cNvPr id="46" name="Straight Arrow Connector 45">
            <a:extLst>
              <a:ext uri="{FF2B5EF4-FFF2-40B4-BE49-F238E27FC236}">
                <a16:creationId xmlns:a16="http://schemas.microsoft.com/office/drawing/2014/main" xmlns="" id="{A7D2B6FF-6BD9-530F-1D46-CB71FF38685E}"/>
              </a:ext>
            </a:extLst>
          </p:cNvPr>
          <p:cNvCxnSpPr/>
          <p:nvPr/>
        </p:nvCxnSpPr>
        <p:spPr>
          <a:xfrm>
            <a:off x="5618922" y="2573592"/>
            <a:ext cx="215154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F7491C17-FF6F-B9A9-11C3-CB513C22E7C7}"/>
              </a:ext>
            </a:extLst>
          </p:cNvPr>
          <p:cNvCxnSpPr/>
          <p:nvPr/>
        </p:nvCxnSpPr>
        <p:spPr>
          <a:xfrm>
            <a:off x="6367667" y="3534375"/>
            <a:ext cx="137160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D002EDBC-80D6-9D1C-6380-B42309E80732}"/>
              </a:ext>
            </a:extLst>
          </p:cNvPr>
          <p:cNvCxnSpPr/>
          <p:nvPr/>
        </p:nvCxnSpPr>
        <p:spPr>
          <a:xfrm>
            <a:off x="7103159" y="4587922"/>
            <a:ext cx="73152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43FD1305-F52A-9641-B3A5-16C6ECC53058}"/>
              </a:ext>
            </a:extLst>
          </p:cNvPr>
          <p:cNvCxnSpPr/>
          <p:nvPr/>
        </p:nvCxnSpPr>
        <p:spPr>
          <a:xfrm>
            <a:off x="7626615" y="5707731"/>
            <a:ext cx="54864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98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23DA7-2F85-7C16-1FA0-AAFA057E1442}"/>
              </a:ext>
            </a:extLst>
          </p:cNvPr>
          <p:cNvSpPr>
            <a:spLocks noGrp="1"/>
          </p:cNvSpPr>
          <p:nvPr>
            <p:ph type="title"/>
          </p:nvPr>
        </p:nvSpPr>
        <p:spPr>
          <a:xfrm>
            <a:off x="838200" y="165152"/>
            <a:ext cx="10515600" cy="721553"/>
          </a:xfrm>
        </p:spPr>
        <p:txBody>
          <a:bodyPr/>
          <a:lstStyle/>
          <a:p>
            <a:r>
              <a:rPr lang="en-US" dirty="0"/>
              <a:t>Contd..</a:t>
            </a:r>
          </a:p>
        </p:txBody>
      </p:sp>
      <p:sp>
        <p:nvSpPr>
          <p:cNvPr id="3" name="Content Placeholder 2">
            <a:extLst>
              <a:ext uri="{FF2B5EF4-FFF2-40B4-BE49-F238E27FC236}">
                <a16:creationId xmlns:a16="http://schemas.microsoft.com/office/drawing/2014/main" xmlns="" id="{5B87C72C-AAAD-98CC-15C1-90F62ACDEBAB}"/>
              </a:ext>
            </a:extLst>
          </p:cNvPr>
          <p:cNvSpPr>
            <a:spLocks noGrp="1"/>
          </p:cNvSpPr>
          <p:nvPr>
            <p:ph idx="1"/>
          </p:nvPr>
        </p:nvSpPr>
        <p:spPr>
          <a:xfrm>
            <a:off x="315806" y="839032"/>
            <a:ext cx="11624402" cy="1077706"/>
          </a:xfrm>
        </p:spPr>
        <p:txBody>
          <a:bodyPr>
            <a:noAutofit/>
          </a:bodyPr>
          <a:lstStyle/>
          <a:p>
            <a:pPr marL="0" indent="0">
              <a:buNone/>
            </a:pPr>
            <a:r>
              <a:rPr lang="en-US" sz="2000" b="1" dirty="0">
                <a:latin typeface="Cambria" panose="02040503050406030204" pitchFamily="18" charset="0"/>
                <a:ea typeface="Cambria" panose="02040503050406030204" pitchFamily="18" charset="0"/>
              </a:rPr>
              <a:t>Property 4: </a:t>
            </a:r>
            <a:r>
              <a:rPr lang="en-US" sz="2000" dirty="0">
                <a:latin typeface="Cambria" panose="02040503050406030204" pitchFamily="18" charset="0"/>
                <a:ea typeface="Cambria" panose="02040503050406030204" pitchFamily="18" charset="0"/>
              </a:rPr>
              <a:t>If a binary tree contains m nodes at level l, it contains at most 2*m nodes at level l+1</a:t>
            </a:r>
          </a:p>
          <a:p>
            <a:pPr marL="0" indent="0">
              <a:buNone/>
            </a:pPr>
            <a:r>
              <a:rPr lang="en-US" sz="2000" b="1" dirty="0">
                <a:latin typeface="Cambria" panose="02040503050406030204" pitchFamily="18" charset="0"/>
                <a:ea typeface="Cambria" panose="02040503050406030204" pitchFamily="18" charset="0"/>
              </a:rPr>
              <a:t>Property 5 : </a:t>
            </a:r>
            <a:r>
              <a:rPr lang="en-US" sz="2000" dirty="0">
                <a:latin typeface="Cambria" panose="02040503050406030204" pitchFamily="18" charset="0"/>
                <a:ea typeface="Cambria" panose="02040503050406030204" pitchFamily="18" charset="0"/>
              </a:rPr>
              <a:t>The number of nodes </a:t>
            </a:r>
            <a:r>
              <a:rPr lang="en-US" sz="2000" i="1" dirty="0">
                <a:latin typeface="Cambria" panose="02040503050406030204" pitchFamily="18" charset="0"/>
                <a:ea typeface="Cambria" panose="02040503050406030204" pitchFamily="18" charset="0"/>
              </a:rPr>
              <a:t>n </a:t>
            </a:r>
            <a:r>
              <a:rPr lang="en-US" sz="2000" dirty="0">
                <a:latin typeface="Cambria" panose="02040503050406030204" pitchFamily="18" charset="0"/>
                <a:ea typeface="Cambria" panose="02040503050406030204" pitchFamily="18" charset="0"/>
              </a:rPr>
              <a:t>in a </a:t>
            </a:r>
            <a:r>
              <a:rPr lang="en-US" sz="2000" b="1" dirty="0">
                <a:latin typeface="Cambria" panose="02040503050406030204" pitchFamily="18" charset="0"/>
                <a:ea typeface="Cambria" panose="02040503050406030204" pitchFamily="18" charset="0"/>
              </a:rPr>
              <a:t>complete binary tree</a:t>
            </a:r>
            <a:r>
              <a:rPr lang="en-US" sz="2000" dirty="0">
                <a:latin typeface="Cambria" panose="02040503050406030204" pitchFamily="18" charset="0"/>
                <a:ea typeface="Cambria" panose="02040503050406030204" pitchFamily="18" charset="0"/>
              </a:rPr>
              <a:t> is between 2</a:t>
            </a:r>
            <a:r>
              <a:rPr lang="en-US" sz="2000" i="1" baseline="30000" dirty="0">
                <a:latin typeface="Cambria" panose="02040503050406030204" pitchFamily="18" charset="0"/>
                <a:ea typeface="Cambria" panose="02040503050406030204" pitchFamily="18" charset="0"/>
              </a:rPr>
              <a:t>h</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(minimum) and 2</a:t>
            </a:r>
            <a:r>
              <a:rPr lang="en-US" sz="2000" i="1" baseline="30000" dirty="0">
                <a:latin typeface="Cambria" panose="02040503050406030204" pitchFamily="18" charset="0"/>
                <a:ea typeface="Cambria" panose="02040503050406030204" pitchFamily="18" charset="0"/>
              </a:rPr>
              <a:t>h+</a:t>
            </a:r>
            <a:r>
              <a:rPr lang="en-US" sz="2000" baseline="30000" dirty="0">
                <a:latin typeface="Cambria" panose="02040503050406030204" pitchFamily="18" charset="0"/>
                <a:ea typeface="Cambria" panose="02040503050406030204" pitchFamily="18" charset="0"/>
              </a:rPr>
              <a:t>1</a:t>
            </a:r>
            <a:r>
              <a:rPr lang="en-US" sz="2000" dirty="0">
                <a:latin typeface="Cambria" panose="02040503050406030204" pitchFamily="18" charset="0"/>
                <a:ea typeface="Cambria" panose="02040503050406030204" pitchFamily="18" charset="0"/>
              </a:rPr>
              <a:t> – 1 (maximum).</a:t>
            </a:r>
            <a:endParaRPr lang="en-US" sz="32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p:txBody>
      </p:sp>
      <p:pic>
        <p:nvPicPr>
          <p:cNvPr id="1026" name="Picture 2" descr="null">
            <a:extLst>
              <a:ext uri="{FF2B5EF4-FFF2-40B4-BE49-F238E27FC236}">
                <a16:creationId xmlns:a16="http://schemas.microsoft.com/office/drawing/2014/main" xmlns="" id="{F91FBE64-2D72-9D40-30AD-C194767D3F8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80465" y="2489612"/>
            <a:ext cx="4486688" cy="4109965"/>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TextBox 37">
            <a:extLst>
              <a:ext uri="{FF2B5EF4-FFF2-40B4-BE49-F238E27FC236}">
                <a16:creationId xmlns:a16="http://schemas.microsoft.com/office/drawing/2014/main" xmlns="" id="{4533F294-ABF3-0A12-1163-98B57E271BB0}"/>
              </a:ext>
            </a:extLst>
          </p:cNvPr>
          <p:cNvSpPr txBox="1"/>
          <p:nvPr/>
        </p:nvSpPr>
        <p:spPr>
          <a:xfrm>
            <a:off x="8470593" y="2746393"/>
            <a:ext cx="2821116" cy="646331"/>
          </a:xfrm>
          <a:prstGeom prst="rect">
            <a:avLst/>
          </a:prstGeom>
          <a:noFill/>
        </p:spPr>
        <p:txBody>
          <a:bodyPr wrap="square" rtlCol="0">
            <a:spAutoFit/>
          </a:bodyPr>
          <a:lstStyle/>
          <a:p>
            <a:pPr algn="ctr"/>
            <a:r>
              <a:rPr lang="en-US" dirty="0">
                <a:latin typeface="Bookman Old Style" panose="02050604050505020204" pitchFamily="18" charset="0"/>
              </a:rPr>
              <a:t>level 0</a:t>
            </a:r>
          </a:p>
          <a:p>
            <a:pPr algn="ctr"/>
            <a:endParaRPr lang="en-US" dirty="0">
              <a:latin typeface="Bookman Old Style" panose="02050604050505020204" pitchFamily="18" charset="0"/>
            </a:endParaRPr>
          </a:p>
        </p:txBody>
      </p:sp>
      <p:sp>
        <p:nvSpPr>
          <p:cNvPr id="42" name="TextBox 41">
            <a:extLst>
              <a:ext uri="{FF2B5EF4-FFF2-40B4-BE49-F238E27FC236}">
                <a16:creationId xmlns:a16="http://schemas.microsoft.com/office/drawing/2014/main" xmlns="" id="{95978AEE-3A25-6F55-9D8F-68E89716AF37}"/>
              </a:ext>
            </a:extLst>
          </p:cNvPr>
          <p:cNvSpPr txBox="1"/>
          <p:nvPr/>
        </p:nvSpPr>
        <p:spPr>
          <a:xfrm>
            <a:off x="8151205" y="3840044"/>
            <a:ext cx="3682982" cy="646331"/>
          </a:xfrm>
          <a:prstGeom prst="rect">
            <a:avLst/>
          </a:prstGeom>
          <a:noFill/>
        </p:spPr>
        <p:txBody>
          <a:bodyPr wrap="square" rtlCol="0">
            <a:spAutoFit/>
          </a:bodyPr>
          <a:lstStyle/>
          <a:p>
            <a:pPr algn="ctr"/>
            <a:r>
              <a:rPr lang="en-US" dirty="0">
                <a:latin typeface="Bookman Old Style" panose="02050604050505020204" pitchFamily="18" charset="0"/>
              </a:rPr>
              <a:t>level 1</a:t>
            </a:r>
          </a:p>
          <a:p>
            <a:pPr algn="ctr"/>
            <a:r>
              <a:rPr lang="en-US" dirty="0">
                <a:latin typeface="Bookman Old Style" panose="02050604050505020204" pitchFamily="18" charset="0"/>
              </a:rPr>
              <a:t>At most = 2* m= 2*1&lt;=2 nodes </a:t>
            </a:r>
          </a:p>
        </p:txBody>
      </p:sp>
      <p:sp>
        <p:nvSpPr>
          <p:cNvPr id="43" name="TextBox 42">
            <a:extLst>
              <a:ext uri="{FF2B5EF4-FFF2-40B4-BE49-F238E27FC236}">
                <a16:creationId xmlns:a16="http://schemas.microsoft.com/office/drawing/2014/main" xmlns="" id="{800162F9-DD29-EF3A-15BE-A7C6A9DDAEFA}"/>
              </a:ext>
            </a:extLst>
          </p:cNvPr>
          <p:cNvSpPr txBox="1"/>
          <p:nvPr/>
        </p:nvSpPr>
        <p:spPr>
          <a:xfrm>
            <a:off x="8052050" y="4755437"/>
            <a:ext cx="3954417" cy="646331"/>
          </a:xfrm>
          <a:prstGeom prst="rect">
            <a:avLst/>
          </a:prstGeom>
          <a:noFill/>
        </p:spPr>
        <p:txBody>
          <a:bodyPr wrap="square" rtlCol="0">
            <a:spAutoFit/>
          </a:bodyPr>
          <a:lstStyle/>
          <a:p>
            <a:pPr algn="ctr"/>
            <a:r>
              <a:rPr lang="en-US" dirty="0">
                <a:latin typeface="Bookman Old Style" panose="02050604050505020204" pitchFamily="18" charset="0"/>
              </a:rPr>
              <a:t>level 2</a:t>
            </a:r>
          </a:p>
          <a:p>
            <a:pPr algn="ctr"/>
            <a:r>
              <a:rPr lang="en-US" dirty="0">
                <a:latin typeface="Bookman Old Style" panose="02050604050505020204" pitchFamily="18" charset="0"/>
              </a:rPr>
              <a:t>At most = 2 * m = 2 *2 &lt;=4 nodes </a:t>
            </a:r>
          </a:p>
        </p:txBody>
      </p:sp>
      <p:cxnSp>
        <p:nvCxnSpPr>
          <p:cNvPr id="46" name="Straight Arrow Connector 45">
            <a:extLst>
              <a:ext uri="{FF2B5EF4-FFF2-40B4-BE49-F238E27FC236}">
                <a16:creationId xmlns:a16="http://schemas.microsoft.com/office/drawing/2014/main" xmlns="" id="{A7D2B6FF-6BD9-530F-1D46-CB71FF38685E}"/>
              </a:ext>
            </a:extLst>
          </p:cNvPr>
          <p:cNvCxnSpPr/>
          <p:nvPr/>
        </p:nvCxnSpPr>
        <p:spPr>
          <a:xfrm>
            <a:off x="6374291" y="2878391"/>
            <a:ext cx="256032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F7491C17-FF6F-B9A9-11C3-CB513C22E7C7}"/>
              </a:ext>
            </a:extLst>
          </p:cNvPr>
          <p:cNvCxnSpPr/>
          <p:nvPr/>
        </p:nvCxnSpPr>
        <p:spPr>
          <a:xfrm>
            <a:off x="6857998" y="4077712"/>
            <a:ext cx="182880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D002EDBC-80D6-9D1C-6380-B42309E80732}"/>
              </a:ext>
            </a:extLst>
          </p:cNvPr>
          <p:cNvCxnSpPr>
            <a:cxnSpLocks/>
          </p:cNvCxnSpPr>
          <p:nvPr/>
        </p:nvCxnSpPr>
        <p:spPr>
          <a:xfrm>
            <a:off x="7341698" y="4958981"/>
            <a:ext cx="128016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43FD1305-F52A-9641-B3A5-16C6ECC53058}"/>
              </a:ext>
            </a:extLst>
          </p:cNvPr>
          <p:cNvCxnSpPr/>
          <p:nvPr/>
        </p:nvCxnSpPr>
        <p:spPr>
          <a:xfrm>
            <a:off x="7401324" y="6105295"/>
            <a:ext cx="1371600" cy="0"/>
          </a:xfrm>
          <a:prstGeom prst="straightConnector1">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C794CEBF-E38F-5580-49B5-82A6935A533A}"/>
              </a:ext>
            </a:extLst>
          </p:cNvPr>
          <p:cNvSpPr txBox="1"/>
          <p:nvPr/>
        </p:nvSpPr>
        <p:spPr>
          <a:xfrm>
            <a:off x="8058678" y="5848741"/>
            <a:ext cx="3954417" cy="646331"/>
          </a:xfrm>
          <a:prstGeom prst="rect">
            <a:avLst/>
          </a:prstGeom>
          <a:noFill/>
        </p:spPr>
        <p:txBody>
          <a:bodyPr wrap="square" rtlCol="0">
            <a:spAutoFit/>
          </a:bodyPr>
          <a:lstStyle/>
          <a:p>
            <a:pPr algn="ctr"/>
            <a:r>
              <a:rPr lang="en-US" dirty="0">
                <a:latin typeface="Bookman Old Style" panose="02050604050505020204" pitchFamily="18" charset="0"/>
              </a:rPr>
              <a:t>level 3</a:t>
            </a:r>
          </a:p>
          <a:p>
            <a:pPr algn="ctr"/>
            <a:r>
              <a:rPr lang="en-US" dirty="0">
                <a:latin typeface="Bookman Old Style" panose="02050604050505020204" pitchFamily="18" charset="0"/>
              </a:rPr>
              <a:t>At most = 2 * m = 2 *4 &lt;=8 nodes </a:t>
            </a:r>
          </a:p>
        </p:txBody>
      </p:sp>
      <p:sp>
        <p:nvSpPr>
          <p:cNvPr id="4" name="TextBox 3">
            <a:extLst>
              <a:ext uri="{FF2B5EF4-FFF2-40B4-BE49-F238E27FC236}">
                <a16:creationId xmlns:a16="http://schemas.microsoft.com/office/drawing/2014/main" xmlns="" id="{72E5E11E-EBB1-51C6-50EF-439BC9C1FB0D}"/>
              </a:ext>
            </a:extLst>
          </p:cNvPr>
          <p:cNvSpPr txBox="1"/>
          <p:nvPr/>
        </p:nvSpPr>
        <p:spPr>
          <a:xfrm>
            <a:off x="77270" y="2476528"/>
            <a:ext cx="4731616" cy="1015663"/>
          </a:xfrm>
          <a:prstGeom prst="rect">
            <a:avLst/>
          </a:prstGeom>
          <a:noFill/>
        </p:spPr>
        <p:txBody>
          <a:bodyPr wrap="none" rtlCol="0">
            <a:spAutoFit/>
          </a:bodyPr>
          <a:lstStyle/>
          <a:p>
            <a:r>
              <a:rPr lang="en-US" sz="2000" dirty="0"/>
              <a:t>Height of a </a:t>
            </a:r>
            <a:r>
              <a:rPr lang="en-US" sz="2000" b="1" dirty="0"/>
              <a:t>complete binary tree</a:t>
            </a:r>
            <a:r>
              <a:rPr lang="en-US" sz="2000" dirty="0"/>
              <a:t> is 3</a:t>
            </a:r>
          </a:p>
          <a:p>
            <a:r>
              <a:rPr lang="en-US" sz="2000" dirty="0"/>
              <a:t>The number of nodes of a tree are between</a:t>
            </a:r>
          </a:p>
          <a:p>
            <a:r>
              <a:rPr lang="en-US" sz="2000" b="1" dirty="0">
                <a:latin typeface="Cambria" panose="02040503050406030204" pitchFamily="18" charset="0"/>
                <a:ea typeface="Cambria" panose="02040503050406030204" pitchFamily="18" charset="0"/>
              </a:rPr>
              <a:t>2</a:t>
            </a:r>
            <a:r>
              <a:rPr lang="en-US" sz="2000" b="1" i="1" baseline="30000" dirty="0">
                <a:latin typeface="Cambria" panose="02040503050406030204" pitchFamily="18" charset="0"/>
                <a:ea typeface="Cambria" panose="02040503050406030204" pitchFamily="18" charset="0"/>
              </a:rPr>
              <a:t>3  </a:t>
            </a:r>
            <a:r>
              <a:rPr lang="en-US" sz="2000" b="1" i="1" dirty="0">
                <a:latin typeface="Cambria" panose="02040503050406030204" pitchFamily="18" charset="0"/>
                <a:ea typeface="Cambria" panose="02040503050406030204" pitchFamily="18" charset="0"/>
              </a:rPr>
              <a:t>(</a:t>
            </a:r>
            <a:r>
              <a:rPr lang="en-US" sz="2000" b="1" dirty="0"/>
              <a:t>8 ) to </a:t>
            </a:r>
            <a:r>
              <a:rPr lang="en-US" sz="2000" b="1" dirty="0">
                <a:latin typeface="Cambria" panose="02040503050406030204" pitchFamily="18" charset="0"/>
                <a:ea typeface="Cambria" panose="02040503050406030204" pitchFamily="18" charset="0"/>
              </a:rPr>
              <a:t>2</a:t>
            </a:r>
            <a:r>
              <a:rPr lang="en-US" sz="2000" b="1" i="1" baseline="30000" dirty="0">
                <a:latin typeface="Cambria" panose="02040503050406030204" pitchFamily="18" charset="0"/>
                <a:ea typeface="Cambria" panose="02040503050406030204" pitchFamily="18" charset="0"/>
              </a:rPr>
              <a:t>4</a:t>
            </a:r>
            <a:r>
              <a:rPr lang="en-US" sz="2000" b="1" i="1" dirty="0">
                <a:latin typeface="Cambria" panose="02040503050406030204" pitchFamily="18" charset="0"/>
                <a:ea typeface="Cambria" panose="02040503050406030204" pitchFamily="18" charset="0"/>
              </a:rPr>
              <a:t> -1</a:t>
            </a:r>
            <a:r>
              <a:rPr lang="en-US" sz="2000" b="1" i="1" baseline="30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a:t>
            </a:r>
            <a:r>
              <a:rPr lang="en-US" sz="2000" b="1" dirty="0"/>
              <a:t>15)</a:t>
            </a:r>
          </a:p>
        </p:txBody>
      </p:sp>
    </p:spTree>
    <p:extLst>
      <p:ext uri="{BB962C8B-B14F-4D97-AF65-F5344CB8AC3E}">
        <p14:creationId xmlns:p14="http://schemas.microsoft.com/office/powerpoint/2010/main" xmlns="" val="293681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385616-0CAC-46D8-2574-767622F30517}"/>
              </a:ext>
            </a:extLst>
          </p:cNvPr>
          <p:cNvSpPr>
            <a:spLocks noGrp="1"/>
          </p:cNvSpPr>
          <p:nvPr>
            <p:ph idx="1"/>
          </p:nvPr>
        </p:nvSpPr>
        <p:spPr>
          <a:xfrm>
            <a:off x="604630" y="606425"/>
            <a:ext cx="10982739" cy="583687"/>
          </a:xfrm>
        </p:spPr>
        <p:txBody>
          <a:bodyPr>
            <a:normAutofit/>
          </a:bodyPr>
          <a:lstStyle/>
          <a:p>
            <a:r>
              <a:rPr lang="en-US" sz="2400" dirty="0">
                <a:latin typeface="Cambria" panose="02040503050406030204" pitchFamily="18" charset="0"/>
                <a:ea typeface="Cambria" panose="02040503050406030204" pitchFamily="18" charset="0"/>
              </a:rPr>
              <a:t>property 6 : A </a:t>
            </a:r>
            <a:r>
              <a:rPr lang="en-US" sz="2400" b="1" dirty="0">
                <a:latin typeface="Cambria" panose="02040503050406030204" pitchFamily="18" charset="0"/>
                <a:ea typeface="Cambria" panose="02040503050406030204" pitchFamily="18" charset="0"/>
              </a:rPr>
              <a:t>strictly binary tree</a:t>
            </a:r>
            <a:r>
              <a:rPr lang="en-US" sz="2400" dirty="0">
                <a:latin typeface="Cambria" panose="02040503050406030204" pitchFamily="18" charset="0"/>
                <a:ea typeface="Cambria" panose="02040503050406030204" pitchFamily="18" charset="0"/>
              </a:rPr>
              <a:t> with n leaves always contains (2*n - 1) nodes.</a:t>
            </a:r>
          </a:p>
          <a:p>
            <a:endParaRPr lang="en-US" sz="2400" dirty="0">
              <a:latin typeface="Cambria" panose="02040503050406030204" pitchFamily="18" charset="0"/>
              <a:ea typeface="Cambria" panose="02040503050406030204" pitchFamily="18" charset="0"/>
            </a:endParaRPr>
          </a:p>
        </p:txBody>
      </p:sp>
      <p:pic>
        <p:nvPicPr>
          <p:cNvPr id="2050" name="Picture 2" descr="JavaByPatel: Data structures and algorithms interview questions in Java:  Types of Binary Tree.">
            <a:extLst>
              <a:ext uri="{FF2B5EF4-FFF2-40B4-BE49-F238E27FC236}">
                <a16:creationId xmlns:a16="http://schemas.microsoft.com/office/drawing/2014/main" xmlns="" id="{16A633C5-E660-8D2D-35A6-9834F2BCDAA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675" t="11173" r="23264"/>
          <a:stretch/>
        </p:blipFill>
        <p:spPr bwMode="auto">
          <a:xfrm>
            <a:off x="1378634" y="1581269"/>
            <a:ext cx="3432517" cy="398060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69F5103E-DB95-F9AB-174C-24F97D58F84A}"/>
              </a:ext>
            </a:extLst>
          </p:cNvPr>
          <p:cNvSpPr txBox="1"/>
          <p:nvPr/>
        </p:nvSpPr>
        <p:spPr>
          <a:xfrm>
            <a:off x="5383225" y="2897944"/>
            <a:ext cx="5828726" cy="1015663"/>
          </a:xfrm>
          <a:prstGeom prst="rect">
            <a:avLst/>
          </a:prstGeom>
          <a:noFill/>
        </p:spPr>
        <p:txBody>
          <a:bodyPr wrap="square" rtlCol="0">
            <a:spAutoFit/>
          </a:bodyPr>
          <a:lstStyle/>
          <a:p>
            <a:r>
              <a:rPr lang="en-US" sz="2000" dirty="0"/>
              <a:t>Number of the leaf nodes = 4 ( node 2, 6, 7,and 5)</a:t>
            </a:r>
          </a:p>
          <a:p>
            <a:endParaRPr lang="en-US" sz="2000" dirty="0"/>
          </a:p>
          <a:p>
            <a:r>
              <a:rPr lang="en-US" sz="2000" dirty="0"/>
              <a:t>The total number of nodes in a tree = 2*4 – 1 = 7</a:t>
            </a:r>
          </a:p>
        </p:txBody>
      </p:sp>
    </p:spTree>
    <p:extLst>
      <p:ext uri="{BB962C8B-B14F-4D97-AF65-F5344CB8AC3E}">
        <p14:creationId xmlns:p14="http://schemas.microsoft.com/office/powerpoint/2010/main" xmlns="" val="32655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7652" y="1011081"/>
            <a:ext cx="10575235" cy="3493392"/>
          </a:xfrm>
          <a:prstGeom prst="rect">
            <a:avLst/>
          </a:prstGeom>
        </p:spPr>
        <p:txBody>
          <a:bodyPr wrap="square">
            <a:spAutoFit/>
          </a:bodyPr>
          <a:lstStyle/>
          <a:p>
            <a:pPr marL="342900" indent="-342900">
              <a:lnSpc>
                <a:spcPct val="90000"/>
              </a:lnSpc>
              <a:spcBef>
                <a:spcPct val="20000"/>
              </a:spcBef>
              <a:buClr>
                <a:schemeClr val="accent1"/>
              </a:buClr>
              <a:buSzPct val="70000"/>
            </a:pPr>
            <a:r>
              <a:rPr lang="en-US" altLang="zh-TW" sz="2400" u="sng" dirty="0"/>
              <a:t>Definition of a Tree</a:t>
            </a:r>
          </a:p>
          <a:p>
            <a:pPr marL="342900" indent="-342900">
              <a:lnSpc>
                <a:spcPct val="90000"/>
              </a:lnSpc>
              <a:spcBef>
                <a:spcPct val="20000"/>
              </a:spcBef>
              <a:buClr>
                <a:schemeClr val="accent1"/>
              </a:buClr>
              <a:buSzPct val="70000"/>
              <a:buFont typeface="Wingdings" pitchFamily="2" charset="2"/>
              <a:buChar char="Ø"/>
            </a:pPr>
            <a:r>
              <a:rPr lang="en-US" altLang="zh-TW" sz="2400" dirty="0"/>
              <a:t>A tree is a finite set of one or more nodes such that ,there is a specially designated node called the root.</a:t>
            </a:r>
          </a:p>
          <a:p>
            <a:pPr marL="342900" indent="-342900">
              <a:lnSpc>
                <a:spcPct val="90000"/>
              </a:lnSpc>
              <a:spcBef>
                <a:spcPct val="20000"/>
              </a:spcBef>
              <a:buClr>
                <a:schemeClr val="accent1"/>
              </a:buClr>
              <a:buSzPct val="70000"/>
              <a:buFont typeface="Wingdings" pitchFamily="2" charset="2"/>
              <a:buChar char="Ø"/>
            </a:pPr>
            <a:endParaRPr lang="en-US" altLang="zh-TW" sz="2400" dirty="0"/>
          </a:p>
          <a:p>
            <a:pPr marL="342900" indent="-342900">
              <a:lnSpc>
                <a:spcPct val="90000"/>
              </a:lnSpc>
              <a:spcBef>
                <a:spcPct val="20000"/>
              </a:spcBef>
              <a:buClr>
                <a:schemeClr val="accent1"/>
              </a:buClr>
              <a:buSzPct val="70000"/>
              <a:buFont typeface="Wingdings" pitchFamily="2" charset="2"/>
              <a:buChar char="Ø"/>
            </a:pPr>
            <a:r>
              <a:rPr lang="en-US" altLang="zh-TW" sz="2400" dirty="0"/>
              <a:t>The remaining nodes are partitioned into n&gt;=0 disjoint sets T1, ..., </a:t>
            </a:r>
            <a:r>
              <a:rPr lang="en-US" altLang="zh-TW" sz="2400" dirty="0" err="1"/>
              <a:t>T</a:t>
            </a:r>
            <a:r>
              <a:rPr lang="en-US" altLang="zh-TW" dirty="0" err="1"/>
              <a:t>n</a:t>
            </a:r>
            <a:r>
              <a:rPr lang="en-US" altLang="zh-TW" sz="2400" dirty="0"/>
              <a:t>, where each of these sets is a tree.</a:t>
            </a:r>
          </a:p>
          <a:p>
            <a:pPr marL="342900" indent="-342900">
              <a:lnSpc>
                <a:spcPct val="90000"/>
              </a:lnSpc>
              <a:spcBef>
                <a:spcPct val="20000"/>
              </a:spcBef>
              <a:buClr>
                <a:schemeClr val="accent1"/>
              </a:buClr>
              <a:buSzPct val="70000"/>
              <a:buFont typeface="Wingdings" pitchFamily="2" charset="2"/>
              <a:buChar char="Ø"/>
            </a:pPr>
            <a:endParaRPr lang="en-US" altLang="zh-TW" sz="2400" dirty="0"/>
          </a:p>
          <a:p>
            <a:pPr marL="342900" indent="-342900">
              <a:lnSpc>
                <a:spcPct val="90000"/>
              </a:lnSpc>
              <a:spcBef>
                <a:spcPct val="20000"/>
              </a:spcBef>
              <a:buClr>
                <a:schemeClr val="accent1"/>
              </a:buClr>
              <a:buSzPct val="70000"/>
              <a:buFont typeface="Wingdings" pitchFamily="2" charset="2"/>
              <a:buChar char="Ø"/>
            </a:pPr>
            <a:r>
              <a:rPr lang="en-US" altLang="zh-TW" sz="2400" dirty="0"/>
              <a:t>We call T1, ..., </a:t>
            </a:r>
            <a:r>
              <a:rPr lang="en-US" altLang="zh-TW" sz="2400" dirty="0" err="1"/>
              <a:t>T</a:t>
            </a:r>
            <a:r>
              <a:rPr lang="en-US" altLang="zh-TW" dirty="0" err="1"/>
              <a:t>n</a:t>
            </a:r>
            <a:r>
              <a:rPr lang="en-US" altLang="zh-TW" sz="2400" dirty="0"/>
              <a:t> the subtrees of the root.</a:t>
            </a:r>
          </a:p>
          <a:p>
            <a:pPr algn="just">
              <a:lnSpc>
                <a:spcPct val="150000"/>
              </a:lnSpc>
              <a:spcBef>
                <a:spcPct val="0"/>
              </a:spcBef>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E23AA3-E74C-C62C-19B6-48B948350CE4}"/>
              </a:ext>
            </a:extLst>
          </p:cNvPr>
          <p:cNvSpPr>
            <a:spLocks noGrp="1"/>
          </p:cNvSpPr>
          <p:nvPr>
            <p:ph type="title"/>
          </p:nvPr>
        </p:nvSpPr>
        <p:spPr>
          <a:xfrm>
            <a:off x="824948" y="365126"/>
            <a:ext cx="10515600" cy="748058"/>
          </a:xfrm>
        </p:spPr>
        <p:txBody>
          <a:bodyPr/>
          <a:lstStyle/>
          <a:p>
            <a:r>
              <a:rPr lang="en-US" dirty="0"/>
              <a:t>Representation of Binary trees</a:t>
            </a:r>
          </a:p>
        </p:txBody>
      </p:sp>
      <p:sp>
        <p:nvSpPr>
          <p:cNvPr id="3" name="Content Placeholder 2">
            <a:extLst>
              <a:ext uri="{FF2B5EF4-FFF2-40B4-BE49-F238E27FC236}">
                <a16:creationId xmlns:a16="http://schemas.microsoft.com/office/drawing/2014/main" xmlns="" id="{1E4B2F85-A694-7CE2-069D-674FEE35FD36}"/>
              </a:ext>
            </a:extLst>
          </p:cNvPr>
          <p:cNvSpPr>
            <a:spLocks noGrp="1"/>
          </p:cNvSpPr>
          <p:nvPr>
            <p:ph idx="1"/>
          </p:nvPr>
        </p:nvSpPr>
        <p:spPr>
          <a:xfrm>
            <a:off x="1182756" y="1137378"/>
            <a:ext cx="10515600" cy="1010480"/>
          </a:xfrm>
        </p:spPr>
        <p:txBody>
          <a:bodyPr/>
          <a:lstStyle/>
          <a:p>
            <a:r>
              <a:rPr lang="en-US" dirty="0"/>
              <a:t>Using an array</a:t>
            </a:r>
          </a:p>
          <a:p>
            <a:r>
              <a:rPr lang="en-US" dirty="0"/>
              <a:t>Using linked list</a:t>
            </a:r>
          </a:p>
        </p:txBody>
      </p:sp>
    </p:spTree>
    <p:extLst>
      <p:ext uri="{BB962C8B-B14F-4D97-AF65-F5344CB8AC3E}">
        <p14:creationId xmlns:p14="http://schemas.microsoft.com/office/powerpoint/2010/main" xmlns="" val="319727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0BA91-DADC-C1EE-9C72-6B5641B5F66A}"/>
              </a:ext>
            </a:extLst>
          </p:cNvPr>
          <p:cNvSpPr>
            <a:spLocks noGrp="1"/>
          </p:cNvSpPr>
          <p:nvPr>
            <p:ph type="title"/>
          </p:nvPr>
        </p:nvSpPr>
        <p:spPr>
          <a:xfrm>
            <a:off x="381846" y="154462"/>
            <a:ext cx="10515600" cy="787814"/>
          </a:xfrm>
        </p:spPr>
        <p:txBody>
          <a:bodyPr>
            <a:normAutofit/>
          </a:bodyPr>
          <a:lstStyle/>
          <a:p>
            <a:r>
              <a:rPr lang="en-US" sz="4000" u="sng" dirty="0"/>
              <a:t>Binary tree representation using array </a:t>
            </a:r>
          </a:p>
        </p:txBody>
      </p:sp>
      <p:grpSp>
        <p:nvGrpSpPr>
          <p:cNvPr id="35" name="Group 34">
            <a:extLst>
              <a:ext uri="{FF2B5EF4-FFF2-40B4-BE49-F238E27FC236}">
                <a16:creationId xmlns:a16="http://schemas.microsoft.com/office/drawing/2014/main" xmlns="" id="{B6D653E2-784F-8AB2-BCCD-055DCBB926DD}"/>
              </a:ext>
            </a:extLst>
          </p:cNvPr>
          <p:cNvGrpSpPr/>
          <p:nvPr/>
        </p:nvGrpSpPr>
        <p:grpSpPr>
          <a:xfrm>
            <a:off x="9011469" y="993916"/>
            <a:ext cx="2924596" cy="2700132"/>
            <a:chOff x="8587402" y="993916"/>
            <a:chExt cx="2924596" cy="2700132"/>
          </a:xfrm>
        </p:grpSpPr>
        <p:sp>
          <p:nvSpPr>
            <p:cNvPr id="4" name="Oval 3">
              <a:extLst>
                <a:ext uri="{FF2B5EF4-FFF2-40B4-BE49-F238E27FC236}">
                  <a16:creationId xmlns:a16="http://schemas.microsoft.com/office/drawing/2014/main" xmlns="" id="{B4023657-A321-1B11-BAEF-5BE3C21DA3AE}"/>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5" name="Oval 4">
              <a:extLst>
                <a:ext uri="{FF2B5EF4-FFF2-40B4-BE49-F238E27FC236}">
                  <a16:creationId xmlns:a16="http://schemas.microsoft.com/office/drawing/2014/main" xmlns="" id="{1AE6F05E-46C7-00E4-436C-6C116E0C5202}"/>
                </a:ext>
              </a:extLst>
            </p:cNvPr>
            <p:cNvSpPr/>
            <p:nvPr/>
          </p:nvSpPr>
          <p:spPr>
            <a:xfrm>
              <a:off x="9207798" y="150412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6" name="Oval 5">
              <a:extLst>
                <a:ext uri="{FF2B5EF4-FFF2-40B4-BE49-F238E27FC236}">
                  <a16:creationId xmlns:a16="http://schemas.microsoft.com/office/drawing/2014/main" xmlns="" id="{A1B47A89-5B7D-1665-7E8A-869C011FA8F5}"/>
                </a:ext>
              </a:extLst>
            </p:cNvPr>
            <p:cNvSpPr/>
            <p:nvPr/>
          </p:nvSpPr>
          <p:spPr>
            <a:xfrm>
              <a:off x="10436095" y="155713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7" name="Straight Connector 6">
              <a:extLst>
                <a:ext uri="{FF2B5EF4-FFF2-40B4-BE49-F238E27FC236}">
                  <a16:creationId xmlns:a16="http://schemas.microsoft.com/office/drawing/2014/main" xmlns="" id="{9C521A1D-5221-40CE-FA02-55F37F73EF2F}"/>
                </a:ext>
              </a:extLst>
            </p:cNvPr>
            <p:cNvCxnSpPr>
              <a:cxnSpLocks/>
              <a:stCxn id="4" idx="3"/>
              <a:endCxn id="5" idx="7"/>
            </p:cNvCxnSpPr>
            <p:nvPr/>
          </p:nvCxnSpPr>
          <p:spPr>
            <a:xfrm flipH="1">
              <a:off x="9569764" y="1319120"/>
              <a:ext cx="312206" cy="24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D1D4BC8-C593-2E65-DF5E-C5F79B907CE0}"/>
                </a:ext>
              </a:extLst>
            </p:cNvPr>
            <p:cNvCxnSpPr>
              <a:cxnSpLocks/>
              <a:stCxn id="4" idx="5"/>
              <a:endCxn id="6" idx="1"/>
            </p:cNvCxnSpPr>
            <p:nvPr/>
          </p:nvCxnSpPr>
          <p:spPr>
            <a:xfrm>
              <a:off x="10181832" y="1319120"/>
              <a:ext cx="316367" cy="29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67D7CFE4-6576-E4CA-3CF0-D5781FE81859}"/>
                </a:ext>
              </a:extLst>
            </p:cNvPr>
            <p:cNvSpPr/>
            <p:nvPr/>
          </p:nvSpPr>
          <p:spPr>
            <a:xfrm>
              <a:off x="9961482" y="2153009"/>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cxnSp>
          <p:nvCxnSpPr>
            <p:cNvPr id="11" name="Straight Connector 10">
              <a:extLst>
                <a:ext uri="{FF2B5EF4-FFF2-40B4-BE49-F238E27FC236}">
                  <a16:creationId xmlns:a16="http://schemas.microsoft.com/office/drawing/2014/main" xmlns="" id="{D9547AA4-3CF9-ADDF-D731-3162A42D07B9}"/>
                </a:ext>
              </a:extLst>
            </p:cNvPr>
            <p:cNvCxnSpPr>
              <a:cxnSpLocks/>
              <a:endCxn id="9" idx="0"/>
            </p:cNvCxnSpPr>
            <p:nvPr/>
          </p:nvCxnSpPr>
          <p:spPr>
            <a:xfrm flipH="1">
              <a:off x="10173517" y="1882338"/>
              <a:ext cx="311430" cy="270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2C930C6C-55E1-D074-DC69-A1A8ACBC31BC}"/>
                </a:ext>
              </a:extLst>
            </p:cNvPr>
            <p:cNvSpPr/>
            <p:nvPr/>
          </p:nvSpPr>
          <p:spPr>
            <a:xfrm>
              <a:off x="11087928" y="2163471"/>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14" name="Straight Connector 13">
              <a:extLst>
                <a:ext uri="{FF2B5EF4-FFF2-40B4-BE49-F238E27FC236}">
                  <a16:creationId xmlns:a16="http://schemas.microsoft.com/office/drawing/2014/main" xmlns="" id="{15325363-C386-A280-BCE3-725DF0D1FD91}"/>
                </a:ext>
              </a:extLst>
            </p:cNvPr>
            <p:cNvCxnSpPr>
              <a:cxnSpLocks/>
              <a:stCxn id="6" idx="5"/>
              <a:endCxn id="12" idx="1"/>
            </p:cNvCxnSpPr>
            <p:nvPr/>
          </p:nvCxnSpPr>
          <p:spPr>
            <a:xfrm>
              <a:off x="10798061" y="1882338"/>
              <a:ext cx="351971" cy="3369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404FCBE-4CC7-F79D-8EAE-D1DE83527B26}"/>
                </a:ext>
              </a:extLst>
            </p:cNvPr>
            <p:cNvSpPr/>
            <p:nvPr/>
          </p:nvSpPr>
          <p:spPr>
            <a:xfrm>
              <a:off x="10564457" y="272917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a:t>
              </a:r>
            </a:p>
          </p:txBody>
        </p:sp>
        <p:cxnSp>
          <p:nvCxnSpPr>
            <p:cNvPr id="17" name="Straight Connector 16">
              <a:extLst>
                <a:ext uri="{FF2B5EF4-FFF2-40B4-BE49-F238E27FC236}">
                  <a16:creationId xmlns:a16="http://schemas.microsoft.com/office/drawing/2014/main" xmlns="" id="{0669465C-1281-E458-B084-2F996CA0D6B5}"/>
                </a:ext>
              </a:extLst>
            </p:cNvPr>
            <p:cNvCxnSpPr>
              <a:stCxn id="9" idx="5"/>
              <a:endCxn id="15" idx="1"/>
            </p:cNvCxnSpPr>
            <p:nvPr/>
          </p:nvCxnSpPr>
          <p:spPr>
            <a:xfrm>
              <a:off x="10323448" y="2478213"/>
              <a:ext cx="303113" cy="3067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B4006C5D-C04B-DB42-CC87-1F6DE0C5F017}"/>
                </a:ext>
              </a:extLst>
            </p:cNvPr>
            <p:cNvSpPr/>
            <p:nvPr/>
          </p:nvSpPr>
          <p:spPr>
            <a:xfrm>
              <a:off x="10009553" y="331304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cxnSp>
          <p:nvCxnSpPr>
            <p:cNvPr id="20" name="Straight Connector 19">
              <a:extLst>
                <a:ext uri="{FF2B5EF4-FFF2-40B4-BE49-F238E27FC236}">
                  <a16:creationId xmlns:a16="http://schemas.microsoft.com/office/drawing/2014/main" xmlns="" id="{FBF68E83-C38C-AB92-83DF-347728AFFA50}"/>
                </a:ext>
              </a:extLst>
            </p:cNvPr>
            <p:cNvCxnSpPr>
              <a:cxnSpLocks/>
              <a:stCxn id="15" idx="3"/>
              <a:endCxn id="18" idx="0"/>
            </p:cNvCxnSpPr>
            <p:nvPr/>
          </p:nvCxnSpPr>
          <p:spPr>
            <a:xfrm flipH="1">
              <a:off x="10221588" y="3054382"/>
              <a:ext cx="404973" cy="258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C24C4D20-F1FD-6686-8C78-543810B7BEEF}"/>
                </a:ext>
              </a:extLst>
            </p:cNvPr>
            <p:cNvSpPr/>
            <p:nvPr/>
          </p:nvSpPr>
          <p:spPr>
            <a:xfrm>
              <a:off x="8587402" y="202048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23" name="Straight Connector 22">
              <a:extLst>
                <a:ext uri="{FF2B5EF4-FFF2-40B4-BE49-F238E27FC236}">
                  <a16:creationId xmlns:a16="http://schemas.microsoft.com/office/drawing/2014/main" xmlns="" id="{F2708606-818A-AF4A-EE70-EBE7A5046032}"/>
                </a:ext>
              </a:extLst>
            </p:cNvPr>
            <p:cNvCxnSpPr>
              <a:stCxn id="5" idx="3"/>
              <a:endCxn id="21" idx="7"/>
            </p:cNvCxnSpPr>
            <p:nvPr/>
          </p:nvCxnSpPr>
          <p:spPr>
            <a:xfrm flipH="1">
              <a:off x="8949368" y="1829328"/>
              <a:ext cx="320534" cy="246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34" name="Table 33">
            <a:extLst>
              <a:ext uri="{FF2B5EF4-FFF2-40B4-BE49-F238E27FC236}">
                <a16:creationId xmlns:a16="http://schemas.microsoft.com/office/drawing/2014/main" xmlns="" id="{B59F6E3F-E06E-5B44-71CC-3E8493B72D0D}"/>
              </a:ext>
            </a:extLst>
          </p:cNvPr>
          <p:cNvGraphicFramePr>
            <a:graphicFrameLocks noGrp="1"/>
          </p:cNvGraphicFramePr>
          <p:nvPr>
            <p:extLst>
              <p:ext uri="{D42A27DB-BD31-4B8C-83A1-F6EECF244321}">
                <p14:modId xmlns:p14="http://schemas.microsoft.com/office/powerpoint/2010/main" xmlns="" val="3122480777"/>
              </p:ext>
            </p:extLst>
          </p:nvPr>
        </p:nvGraphicFramePr>
        <p:xfrm>
          <a:off x="518486" y="4280625"/>
          <a:ext cx="10703650" cy="1073252"/>
        </p:xfrm>
        <a:graphic>
          <a:graphicData uri="http://schemas.openxmlformats.org/drawingml/2006/table">
            <a:tbl>
              <a:tblPr>
                <a:tableStyleId>{5C22544A-7EE6-4342-B048-85BDC9FD1C3A}</a:tableStyleId>
              </a:tblPr>
              <a:tblGrid>
                <a:gridCol w="428146">
                  <a:extLst>
                    <a:ext uri="{9D8B030D-6E8A-4147-A177-3AD203B41FA5}">
                      <a16:colId xmlns:a16="http://schemas.microsoft.com/office/drawing/2014/main" xmlns="" val="583219325"/>
                    </a:ext>
                  </a:extLst>
                </a:gridCol>
                <a:gridCol w="428146">
                  <a:extLst>
                    <a:ext uri="{9D8B030D-6E8A-4147-A177-3AD203B41FA5}">
                      <a16:colId xmlns:a16="http://schemas.microsoft.com/office/drawing/2014/main" xmlns="" val="1531112106"/>
                    </a:ext>
                  </a:extLst>
                </a:gridCol>
                <a:gridCol w="428146">
                  <a:extLst>
                    <a:ext uri="{9D8B030D-6E8A-4147-A177-3AD203B41FA5}">
                      <a16:colId xmlns:a16="http://schemas.microsoft.com/office/drawing/2014/main" xmlns="" val="850666188"/>
                    </a:ext>
                  </a:extLst>
                </a:gridCol>
                <a:gridCol w="428146">
                  <a:extLst>
                    <a:ext uri="{9D8B030D-6E8A-4147-A177-3AD203B41FA5}">
                      <a16:colId xmlns:a16="http://schemas.microsoft.com/office/drawing/2014/main" xmlns="" val="1969907243"/>
                    </a:ext>
                  </a:extLst>
                </a:gridCol>
                <a:gridCol w="428146">
                  <a:extLst>
                    <a:ext uri="{9D8B030D-6E8A-4147-A177-3AD203B41FA5}">
                      <a16:colId xmlns:a16="http://schemas.microsoft.com/office/drawing/2014/main" xmlns="" val="4161962182"/>
                    </a:ext>
                  </a:extLst>
                </a:gridCol>
                <a:gridCol w="428146">
                  <a:extLst>
                    <a:ext uri="{9D8B030D-6E8A-4147-A177-3AD203B41FA5}">
                      <a16:colId xmlns:a16="http://schemas.microsoft.com/office/drawing/2014/main" xmlns="" val="2482533602"/>
                    </a:ext>
                  </a:extLst>
                </a:gridCol>
                <a:gridCol w="428146">
                  <a:extLst>
                    <a:ext uri="{9D8B030D-6E8A-4147-A177-3AD203B41FA5}">
                      <a16:colId xmlns:a16="http://schemas.microsoft.com/office/drawing/2014/main" xmlns="" val="2016239887"/>
                    </a:ext>
                  </a:extLst>
                </a:gridCol>
                <a:gridCol w="428146">
                  <a:extLst>
                    <a:ext uri="{9D8B030D-6E8A-4147-A177-3AD203B41FA5}">
                      <a16:colId xmlns:a16="http://schemas.microsoft.com/office/drawing/2014/main" xmlns="" val="1841541996"/>
                    </a:ext>
                  </a:extLst>
                </a:gridCol>
                <a:gridCol w="428146">
                  <a:extLst>
                    <a:ext uri="{9D8B030D-6E8A-4147-A177-3AD203B41FA5}">
                      <a16:colId xmlns:a16="http://schemas.microsoft.com/office/drawing/2014/main" xmlns="" val="3764016738"/>
                    </a:ext>
                  </a:extLst>
                </a:gridCol>
                <a:gridCol w="428146">
                  <a:extLst>
                    <a:ext uri="{9D8B030D-6E8A-4147-A177-3AD203B41FA5}">
                      <a16:colId xmlns:a16="http://schemas.microsoft.com/office/drawing/2014/main" xmlns="" val="624607443"/>
                    </a:ext>
                  </a:extLst>
                </a:gridCol>
                <a:gridCol w="428146">
                  <a:extLst>
                    <a:ext uri="{9D8B030D-6E8A-4147-A177-3AD203B41FA5}">
                      <a16:colId xmlns:a16="http://schemas.microsoft.com/office/drawing/2014/main" xmlns="" val="3479747533"/>
                    </a:ext>
                  </a:extLst>
                </a:gridCol>
                <a:gridCol w="428146">
                  <a:extLst>
                    <a:ext uri="{9D8B030D-6E8A-4147-A177-3AD203B41FA5}">
                      <a16:colId xmlns:a16="http://schemas.microsoft.com/office/drawing/2014/main" xmlns="" val="2326284909"/>
                    </a:ext>
                  </a:extLst>
                </a:gridCol>
                <a:gridCol w="428146">
                  <a:extLst>
                    <a:ext uri="{9D8B030D-6E8A-4147-A177-3AD203B41FA5}">
                      <a16:colId xmlns:a16="http://schemas.microsoft.com/office/drawing/2014/main" xmlns="" val="2410447315"/>
                    </a:ext>
                  </a:extLst>
                </a:gridCol>
                <a:gridCol w="428146">
                  <a:extLst>
                    <a:ext uri="{9D8B030D-6E8A-4147-A177-3AD203B41FA5}">
                      <a16:colId xmlns:a16="http://schemas.microsoft.com/office/drawing/2014/main" xmlns="" val="3247529722"/>
                    </a:ext>
                  </a:extLst>
                </a:gridCol>
                <a:gridCol w="428146">
                  <a:extLst>
                    <a:ext uri="{9D8B030D-6E8A-4147-A177-3AD203B41FA5}">
                      <a16:colId xmlns:a16="http://schemas.microsoft.com/office/drawing/2014/main" xmlns="" val="670363076"/>
                    </a:ext>
                  </a:extLst>
                </a:gridCol>
                <a:gridCol w="428146">
                  <a:extLst>
                    <a:ext uri="{9D8B030D-6E8A-4147-A177-3AD203B41FA5}">
                      <a16:colId xmlns:a16="http://schemas.microsoft.com/office/drawing/2014/main" xmlns="" val="3876902343"/>
                    </a:ext>
                  </a:extLst>
                </a:gridCol>
                <a:gridCol w="428146">
                  <a:extLst>
                    <a:ext uri="{9D8B030D-6E8A-4147-A177-3AD203B41FA5}">
                      <a16:colId xmlns:a16="http://schemas.microsoft.com/office/drawing/2014/main" xmlns="" val="1566227085"/>
                    </a:ext>
                  </a:extLst>
                </a:gridCol>
                <a:gridCol w="428146">
                  <a:extLst>
                    <a:ext uri="{9D8B030D-6E8A-4147-A177-3AD203B41FA5}">
                      <a16:colId xmlns:a16="http://schemas.microsoft.com/office/drawing/2014/main" xmlns="" val="4076699987"/>
                    </a:ext>
                  </a:extLst>
                </a:gridCol>
                <a:gridCol w="428146">
                  <a:extLst>
                    <a:ext uri="{9D8B030D-6E8A-4147-A177-3AD203B41FA5}">
                      <a16:colId xmlns:a16="http://schemas.microsoft.com/office/drawing/2014/main" xmlns="" val="1360737191"/>
                    </a:ext>
                  </a:extLst>
                </a:gridCol>
                <a:gridCol w="428146">
                  <a:extLst>
                    <a:ext uri="{9D8B030D-6E8A-4147-A177-3AD203B41FA5}">
                      <a16:colId xmlns:a16="http://schemas.microsoft.com/office/drawing/2014/main" xmlns="" val="3358377366"/>
                    </a:ext>
                  </a:extLst>
                </a:gridCol>
                <a:gridCol w="428146">
                  <a:extLst>
                    <a:ext uri="{9D8B030D-6E8A-4147-A177-3AD203B41FA5}">
                      <a16:colId xmlns:a16="http://schemas.microsoft.com/office/drawing/2014/main" xmlns="" val="1467837955"/>
                    </a:ext>
                  </a:extLst>
                </a:gridCol>
                <a:gridCol w="428146">
                  <a:extLst>
                    <a:ext uri="{9D8B030D-6E8A-4147-A177-3AD203B41FA5}">
                      <a16:colId xmlns:a16="http://schemas.microsoft.com/office/drawing/2014/main" xmlns="" val="3077827084"/>
                    </a:ext>
                  </a:extLst>
                </a:gridCol>
                <a:gridCol w="428146">
                  <a:extLst>
                    <a:ext uri="{9D8B030D-6E8A-4147-A177-3AD203B41FA5}">
                      <a16:colId xmlns:a16="http://schemas.microsoft.com/office/drawing/2014/main" xmlns="" val="1284994972"/>
                    </a:ext>
                  </a:extLst>
                </a:gridCol>
                <a:gridCol w="428146">
                  <a:extLst>
                    <a:ext uri="{9D8B030D-6E8A-4147-A177-3AD203B41FA5}">
                      <a16:colId xmlns:a16="http://schemas.microsoft.com/office/drawing/2014/main" xmlns="" val="3168229892"/>
                    </a:ext>
                  </a:extLst>
                </a:gridCol>
                <a:gridCol w="428146">
                  <a:extLst>
                    <a:ext uri="{9D8B030D-6E8A-4147-A177-3AD203B41FA5}">
                      <a16:colId xmlns:a16="http://schemas.microsoft.com/office/drawing/2014/main" xmlns="" val="3770722350"/>
                    </a:ext>
                  </a:extLst>
                </a:gridCol>
              </a:tblGrid>
              <a:tr h="549185">
                <a:tc>
                  <a:txBody>
                    <a:bodyPr/>
                    <a:lstStyle/>
                    <a:p>
                      <a:pPr algn="ctr" fontAlgn="ctr"/>
                      <a:r>
                        <a:rPr lang="en-US" sz="2000" b="1" u="none" strike="noStrike" dirty="0">
                          <a:solidFill>
                            <a:schemeClr val="tx1"/>
                          </a:solidFill>
                          <a:effectLst/>
                        </a:rPr>
                        <a:t> A</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B </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C </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D </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 -</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E </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F </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 </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 </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G </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u="none" strike="noStrike" dirty="0">
                          <a:solidFill>
                            <a:schemeClr val="tx1"/>
                          </a:solidFill>
                          <a:effectLst/>
                        </a:rPr>
                        <a:t>-</a:t>
                      </a:r>
                      <a:endParaRPr lang="en-US" sz="20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chemeClr val="tx1"/>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chemeClr val="tx1"/>
                          </a:solidFill>
                          <a:effectLst/>
                          <a:latin typeface="Calibri" panose="020F0502020204030204" pitchFamily="34" charset="0"/>
                        </a:rPr>
                        <a: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4585013"/>
                  </a:ext>
                </a:extLst>
              </a:tr>
              <a:tr h="524067">
                <a:tc>
                  <a:txBody>
                    <a:bodyPr/>
                    <a:lstStyle/>
                    <a:p>
                      <a:pPr algn="ctr" fontAlgn="ctr"/>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6</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7</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8</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9</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11</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12</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13</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14</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a:effectLst/>
                        </a:rPr>
                        <a:t>15</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u="none" strike="noStrike" dirty="0">
                          <a:effectLst/>
                        </a:rPr>
                        <a:t>16</a:t>
                      </a:r>
                      <a:endParaRPr lang="en-US" sz="2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b="0" i="0" u="none" strike="noStrike" dirty="0">
                          <a:solidFill>
                            <a:srgbClr val="000000"/>
                          </a:solidFill>
                          <a:effectLst/>
                          <a:latin typeface="Calibri" panose="020F0502020204030204" pitchFamily="34" charset="0"/>
                        </a:rPr>
                        <a:t>17</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b="0" i="0" u="none" strike="noStrike" dirty="0">
                          <a:solidFill>
                            <a:srgbClr val="000000"/>
                          </a:solidFill>
                          <a:effectLst/>
                          <a:latin typeface="Calibri" panose="020F0502020204030204" pitchFamily="34" charset="0"/>
                        </a:rPr>
                        <a:t>18</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b="0" i="0" u="none" strike="noStrike" dirty="0">
                          <a:solidFill>
                            <a:srgbClr val="000000"/>
                          </a:solidFill>
                          <a:effectLst/>
                          <a:latin typeface="Calibri" panose="020F0502020204030204" pitchFamily="34" charset="0"/>
                        </a:rPr>
                        <a:t>19</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b="0" i="0" u="none" strike="noStrike" dirty="0">
                          <a:solidFill>
                            <a:srgbClr val="000000"/>
                          </a:solidFill>
                          <a:effectLst/>
                          <a:latin typeface="Calibri" panose="020F0502020204030204" pitchFamily="34" charset="0"/>
                        </a:rPr>
                        <a:t>20</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b="0" i="0" u="none" strike="noStrike" dirty="0">
                          <a:solidFill>
                            <a:srgbClr val="000000"/>
                          </a:solidFill>
                          <a:effectLst/>
                          <a:latin typeface="Calibri" panose="020F0502020204030204" pitchFamily="34" charset="0"/>
                        </a:rPr>
                        <a:t>21</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b="0" i="0" u="none" strike="noStrike" dirty="0">
                          <a:solidFill>
                            <a:srgbClr val="000000"/>
                          </a:solidFill>
                          <a:effectLst/>
                          <a:latin typeface="Calibri" panose="020F0502020204030204" pitchFamily="34" charset="0"/>
                        </a:rPr>
                        <a:t>22</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b="0" i="0" u="none" strike="noStrike" dirty="0">
                          <a:solidFill>
                            <a:srgbClr val="000000"/>
                          </a:solidFill>
                          <a:effectLst/>
                          <a:latin typeface="Calibri" panose="020F0502020204030204" pitchFamily="34" charset="0"/>
                        </a:rPr>
                        <a:t>23</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2000" b="0" i="0" u="none" strike="noStrike" dirty="0">
                          <a:solidFill>
                            <a:srgbClr val="000000"/>
                          </a:solidFill>
                          <a:effectLst/>
                          <a:latin typeface="Calibri" panose="020F0502020204030204" pitchFamily="34" charset="0"/>
                        </a:rPr>
                        <a:t>24</a:t>
                      </a:r>
                    </a:p>
                  </a:txBody>
                  <a:tcPr marL="9525" marR="9525"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835824452"/>
                  </a:ext>
                </a:extLst>
              </a:tr>
            </a:tbl>
          </a:graphicData>
        </a:graphic>
      </p:graphicFrame>
      <p:sp>
        <p:nvSpPr>
          <p:cNvPr id="37" name="TextBox 36">
            <a:extLst>
              <a:ext uri="{FF2B5EF4-FFF2-40B4-BE49-F238E27FC236}">
                <a16:creationId xmlns:a16="http://schemas.microsoft.com/office/drawing/2014/main" xmlns="" id="{A91792E9-D83A-07B8-C3E2-2542C49EE097}"/>
              </a:ext>
            </a:extLst>
          </p:cNvPr>
          <p:cNvSpPr txBox="1"/>
          <p:nvPr/>
        </p:nvSpPr>
        <p:spPr>
          <a:xfrm>
            <a:off x="728868" y="1066800"/>
            <a:ext cx="5857462" cy="1569660"/>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If the </a:t>
            </a:r>
            <a:r>
              <a:rPr lang="en-US" sz="2400" b="1" dirty="0">
                <a:latin typeface="Cambria" panose="02040503050406030204" pitchFamily="18" charset="0"/>
                <a:ea typeface="Cambria" panose="02040503050406030204" pitchFamily="18" charset="0"/>
              </a:rPr>
              <a:t>parent</a:t>
            </a:r>
            <a:r>
              <a:rPr lang="en-US" sz="2400" dirty="0">
                <a:latin typeface="Cambria" panose="02040503050406030204" pitchFamily="18" charset="0"/>
                <a:ea typeface="Cambria" panose="02040503050406030204" pitchFamily="18" charset="0"/>
              </a:rPr>
              <a:t> is stored at </a:t>
            </a:r>
            <a:r>
              <a:rPr lang="en-US" sz="2400" b="1"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 then </a:t>
            </a:r>
          </a:p>
          <a:p>
            <a:r>
              <a:rPr lang="en-US" sz="2400"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left child</a:t>
            </a:r>
            <a:r>
              <a:rPr lang="en-US" sz="2400" dirty="0">
                <a:latin typeface="Cambria" panose="02040503050406030204" pitchFamily="18" charset="0"/>
                <a:ea typeface="Cambria" panose="02040503050406030204" pitchFamily="18" charset="0"/>
              </a:rPr>
              <a:t> is stored at </a:t>
            </a:r>
            <a:r>
              <a:rPr lang="en-US" sz="2400" b="1" dirty="0">
                <a:latin typeface="Cambria" panose="02040503050406030204" pitchFamily="18" charset="0"/>
                <a:ea typeface="Cambria" panose="02040503050406030204" pitchFamily="18" charset="0"/>
              </a:rPr>
              <a:t>2*</a:t>
            </a:r>
            <a:r>
              <a:rPr lang="en-US" sz="2400" b="1" dirty="0" err="1">
                <a:latin typeface="Cambria" panose="02040503050406030204" pitchFamily="18" charset="0"/>
                <a:ea typeface="Cambria" panose="02040503050406030204" pitchFamily="18" charset="0"/>
              </a:rPr>
              <a:t>i</a:t>
            </a:r>
            <a:r>
              <a:rPr lang="en-US" sz="2400" b="1" dirty="0">
                <a:latin typeface="Cambria" panose="02040503050406030204" pitchFamily="18" charset="0"/>
                <a:ea typeface="Cambria" panose="02040503050406030204" pitchFamily="18" charset="0"/>
              </a:rPr>
              <a:t> +1</a:t>
            </a:r>
            <a:r>
              <a:rPr lang="en-US" sz="2400" dirty="0">
                <a:latin typeface="Cambria" panose="02040503050406030204" pitchFamily="18" charset="0"/>
                <a:ea typeface="Cambria" panose="02040503050406030204" pitchFamily="18" charset="0"/>
              </a:rPr>
              <a:t>, and</a:t>
            </a:r>
          </a:p>
          <a:p>
            <a:r>
              <a:rPr lang="en-US" sz="2400"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right child</a:t>
            </a:r>
            <a:r>
              <a:rPr lang="en-US" sz="2400" dirty="0">
                <a:latin typeface="Cambria" panose="02040503050406030204" pitchFamily="18" charset="0"/>
                <a:ea typeface="Cambria" panose="02040503050406030204" pitchFamily="18" charset="0"/>
              </a:rPr>
              <a:t> is stored at </a:t>
            </a:r>
            <a:r>
              <a:rPr lang="en-US" sz="2400" b="1" dirty="0">
                <a:latin typeface="Cambria" panose="02040503050406030204" pitchFamily="18" charset="0"/>
                <a:ea typeface="Cambria" panose="02040503050406030204" pitchFamily="18" charset="0"/>
              </a:rPr>
              <a:t>2*</a:t>
            </a:r>
            <a:r>
              <a:rPr lang="en-US" sz="2400" b="1" dirty="0" err="1">
                <a:latin typeface="Cambria" panose="02040503050406030204" pitchFamily="18" charset="0"/>
                <a:ea typeface="Cambria" panose="02040503050406030204" pitchFamily="18" charset="0"/>
              </a:rPr>
              <a:t>i</a:t>
            </a:r>
            <a:r>
              <a:rPr lang="en-US" sz="2400" b="1" dirty="0">
                <a:latin typeface="Cambria" panose="02040503050406030204" pitchFamily="18" charset="0"/>
                <a:ea typeface="Cambria" panose="02040503050406030204" pitchFamily="18" charset="0"/>
              </a:rPr>
              <a:t> + 2</a:t>
            </a:r>
          </a:p>
          <a:p>
            <a:r>
              <a:rPr lang="en-US" sz="2400" dirty="0">
                <a:latin typeface="Cambria" panose="02040503050406030204" pitchFamily="18" charset="0"/>
                <a:ea typeface="Cambria" panose="02040503050406030204" pitchFamily="18" charset="0"/>
              </a:rPr>
              <a:t>               </a:t>
            </a:r>
          </a:p>
        </p:txBody>
      </p:sp>
      <p:sp>
        <p:nvSpPr>
          <p:cNvPr id="38" name="TextBox 37">
            <a:extLst>
              <a:ext uri="{FF2B5EF4-FFF2-40B4-BE49-F238E27FC236}">
                <a16:creationId xmlns:a16="http://schemas.microsoft.com/office/drawing/2014/main" xmlns="" id="{CAC954EF-9E60-BFC0-9DED-F7D34CFC409B}"/>
              </a:ext>
            </a:extLst>
          </p:cNvPr>
          <p:cNvSpPr txBox="1"/>
          <p:nvPr/>
        </p:nvSpPr>
        <p:spPr>
          <a:xfrm>
            <a:off x="1566052" y="5553526"/>
            <a:ext cx="4223400"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How to reduce the memory wastage?</a:t>
            </a:r>
          </a:p>
        </p:txBody>
      </p:sp>
      <p:sp>
        <p:nvSpPr>
          <p:cNvPr id="39" name="TextBox 38">
            <a:extLst>
              <a:ext uri="{FF2B5EF4-FFF2-40B4-BE49-F238E27FC236}">
                <a16:creationId xmlns:a16="http://schemas.microsoft.com/office/drawing/2014/main" xmlns="" id="{A7D971CF-C78E-5C46-4A9F-AE2B65FD0E9D}"/>
              </a:ext>
            </a:extLst>
          </p:cNvPr>
          <p:cNvSpPr txBox="1"/>
          <p:nvPr/>
        </p:nvSpPr>
        <p:spPr>
          <a:xfrm>
            <a:off x="2016626" y="6045340"/>
            <a:ext cx="8073877" cy="400110"/>
          </a:xfrm>
          <a:prstGeom prst="rect">
            <a:avLst/>
          </a:prstGeom>
          <a:noFill/>
        </p:spPr>
        <p:txBody>
          <a:bodyPr wrap="none" rtlCol="0">
            <a:spAutoFit/>
          </a:bodyPr>
          <a:lstStyle/>
          <a:p>
            <a:r>
              <a:rPr lang="en-US" sz="2000" dirty="0">
                <a:highlight>
                  <a:srgbClr val="FFFF00"/>
                </a:highlight>
                <a:latin typeface="Cambria" panose="02040503050406030204" pitchFamily="18" charset="0"/>
                <a:ea typeface="Cambria" panose="02040503050406030204" pitchFamily="18" charset="0"/>
              </a:rPr>
              <a:t>Represent the elements using perfect binary tree or complete binary tree</a:t>
            </a:r>
          </a:p>
        </p:txBody>
      </p:sp>
    </p:spTree>
    <p:extLst>
      <p:ext uri="{BB962C8B-B14F-4D97-AF65-F5344CB8AC3E}">
        <p14:creationId xmlns:p14="http://schemas.microsoft.com/office/powerpoint/2010/main" xmlns="" val="180474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3F95D99B-4627-0994-EA14-B0193FCB15F0}"/>
              </a:ext>
            </a:extLst>
          </p:cNvPr>
          <p:cNvGrpSpPr/>
          <p:nvPr/>
        </p:nvGrpSpPr>
        <p:grpSpPr>
          <a:xfrm>
            <a:off x="7805530" y="1127520"/>
            <a:ext cx="3922468" cy="2102699"/>
            <a:chOff x="5637016" y="504667"/>
            <a:chExt cx="5481383" cy="2407612"/>
          </a:xfrm>
        </p:grpSpPr>
        <p:grpSp>
          <p:nvGrpSpPr>
            <p:cNvPr id="4" name="Group 3">
              <a:extLst>
                <a:ext uri="{FF2B5EF4-FFF2-40B4-BE49-F238E27FC236}">
                  <a16:creationId xmlns:a16="http://schemas.microsoft.com/office/drawing/2014/main" xmlns="" id="{838CCB86-296F-680A-DA9C-3AF7B507E923}"/>
                </a:ext>
              </a:extLst>
            </p:cNvPr>
            <p:cNvGrpSpPr/>
            <p:nvPr/>
          </p:nvGrpSpPr>
          <p:grpSpPr>
            <a:xfrm>
              <a:off x="6148370" y="504667"/>
              <a:ext cx="4970029" cy="2053570"/>
              <a:chOff x="8043090" y="993916"/>
              <a:chExt cx="3806772" cy="1723644"/>
            </a:xfrm>
          </p:grpSpPr>
          <p:sp>
            <p:nvSpPr>
              <p:cNvPr id="5" name="Oval 4">
                <a:extLst>
                  <a:ext uri="{FF2B5EF4-FFF2-40B4-BE49-F238E27FC236}">
                    <a16:creationId xmlns:a16="http://schemas.microsoft.com/office/drawing/2014/main" xmlns="" id="{7DFA2CBD-ADFC-2868-D3B6-2250678BD62E}"/>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6" name="Oval 5">
                <a:extLst>
                  <a:ext uri="{FF2B5EF4-FFF2-40B4-BE49-F238E27FC236}">
                    <a16:creationId xmlns:a16="http://schemas.microsoft.com/office/drawing/2014/main" xmlns="" id="{A6B7205D-C889-0B77-FD15-9DB3C3359EA8}"/>
                  </a:ext>
                </a:extLst>
              </p:cNvPr>
              <p:cNvSpPr/>
              <p:nvPr/>
            </p:nvSpPr>
            <p:spPr>
              <a:xfrm>
                <a:off x="9081496" y="1528187"/>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7" name="Oval 6">
                <a:extLst>
                  <a:ext uri="{FF2B5EF4-FFF2-40B4-BE49-F238E27FC236}">
                    <a16:creationId xmlns:a16="http://schemas.microsoft.com/office/drawing/2014/main" xmlns="" id="{4D4C93C8-6FFB-CE40-92EB-1A1DEDC6316D}"/>
                  </a:ext>
                </a:extLst>
              </p:cNvPr>
              <p:cNvSpPr/>
              <p:nvPr/>
            </p:nvSpPr>
            <p:spPr>
              <a:xfrm>
                <a:off x="10663857" y="1612930"/>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8" name="Straight Connector 7">
                <a:extLst>
                  <a:ext uri="{FF2B5EF4-FFF2-40B4-BE49-F238E27FC236}">
                    <a16:creationId xmlns:a16="http://schemas.microsoft.com/office/drawing/2014/main" xmlns="" id="{69EF1BF0-9AE7-B7B9-6FD3-04A1463228BE}"/>
                  </a:ext>
                </a:extLst>
              </p:cNvPr>
              <p:cNvCxnSpPr>
                <a:cxnSpLocks/>
                <a:stCxn id="5" idx="3"/>
                <a:endCxn id="6" idx="7"/>
              </p:cNvCxnSpPr>
              <p:nvPr/>
            </p:nvCxnSpPr>
            <p:spPr>
              <a:xfrm flipH="1">
                <a:off x="9443462" y="1319120"/>
                <a:ext cx="438508" cy="26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C57A22E8-BADC-5286-2730-F7E1809931E9}"/>
                  </a:ext>
                </a:extLst>
              </p:cNvPr>
              <p:cNvCxnSpPr>
                <a:cxnSpLocks/>
                <a:stCxn id="5" idx="5"/>
                <a:endCxn id="7" idx="1"/>
              </p:cNvCxnSpPr>
              <p:nvPr/>
            </p:nvCxnSpPr>
            <p:spPr>
              <a:xfrm>
                <a:off x="10181833" y="1319120"/>
                <a:ext cx="544128" cy="3496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DBB9FD52-9216-B9DE-A105-AB67C6A855B7}"/>
                  </a:ext>
                </a:extLst>
              </p:cNvPr>
              <p:cNvSpPr/>
              <p:nvPr/>
            </p:nvSpPr>
            <p:spPr>
              <a:xfrm>
                <a:off x="10174427" y="2212724"/>
                <a:ext cx="424070" cy="39146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11" name="Straight Connector 10">
                <a:extLst>
                  <a:ext uri="{FF2B5EF4-FFF2-40B4-BE49-F238E27FC236}">
                    <a16:creationId xmlns:a16="http://schemas.microsoft.com/office/drawing/2014/main" xmlns="" id="{DA1B428B-F5FF-C676-DDF1-588E1BA85D73}"/>
                  </a:ext>
                </a:extLst>
              </p:cNvPr>
              <p:cNvCxnSpPr>
                <a:cxnSpLocks/>
                <a:stCxn id="7" idx="3"/>
                <a:endCxn id="10" idx="0"/>
              </p:cNvCxnSpPr>
              <p:nvPr/>
            </p:nvCxnSpPr>
            <p:spPr>
              <a:xfrm flipH="1">
                <a:off x="10386462" y="1938134"/>
                <a:ext cx="339498" cy="2745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670D83E6-C3D3-C19D-336C-928B28D771F8}"/>
                  </a:ext>
                </a:extLst>
              </p:cNvPr>
              <p:cNvSpPr/>
              <p:nvPr/>
            </p:nvSpPr>
            <p:spPr>
              <a:xfrm>
                <a:off x="11425792" y="2184847"/>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a:t>
                </a:r>
              </a:p>
            </p:txBody>
          </p:sp>
          <p:cxnSp>
            <p:nvCxnSpPr>
              <p:cNvPr id="13" name="Straight Connector 12">
                <a:extLst>
                  <a:ext uri="{FF2B5EF4-FFF2-40B4-BE49-F238E27FC236}">
                    <a16:creationId xmlns:a16="http://schemas.microsoft.com/office/drawing/2014/main" xmlns="" id="{36EA10A5-42C7-D84F-CC35-157B1828DC98}"/>
                  </a:ext>
                </a:extLst>
              </p:cNvPr>
              <p:cNvCxnSpPr>
                <a:cxnSpLocks/>
                <a:stCxn id="7" idx="5"/>
                <a:endCxn id="12" idx="1"/>
              </p:cNvCxnSpPr>
              <p:nvPr/>
            </p:nvCxnSpPr>
            <p:spPr>
              <a:xfrm>
                <a:off x="11025823" y="1938134"/>
                <a:ext cx="462073" cy="3025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A6C17F3-7ED0-E72A-5E47-D1994A7E592A}"/>
                  </a:ext>
                </a:extLst>
              </p:cNvPr>
              <p:cNvCxnSpPr>
                <a:cxnSpLocks/>
                <a:endCxn id="16" idx="0"/>
              </p:cNvCxnSpPr>
              <p:nvPr/>
            </p:nvCxnSpPr>
            <p:spPr>
              <a:xfrm>
                <a:off x="9421618" y="1845002"/>
                <a:ext cx="418178" cy="3781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30DA6E4F-4289-1375-67BB-0959E717470F}"/>
                  </a:ext>
                </a:extLst>
              </p:cNvPr>
              <p:cNvSpPr/>
              <p:nvPr/>
            </p:nvSpPr>
            <p:spPr>
              <a:xfrm>
                <a:off x="9627761" y="222318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cxnSp>
            <p:nvCxnSpPr>
              <p:cNvPr id="17" name="Straight Connector 16">
                <a:extLst>
                  <a:ext uri="{FF2B5EF4-FFF2-40B4-BE49-F238E27FC236}">
                    <a16:creationId xmlns:a16="http://schemas.microsoft.com/office/drawing/2014/main" xmlns="" id="{53EFFA5E-955D-AF6E-B5A0-CEA6E00A74FE}"/>
                  </a:ext>
                </a:extLst>
              </p:cNvPr>
              <p:cNvCxnSpPr>
                <a:cxnSpLocks/>
              </p:cNvCxnSpPr>
              <p:nvPr/>
            </p:nvCxnSpPr>
            <p:spPr>
              <a:xfrm flipH="1">
                <a:off x="8043090" y="2433211"/>
                <a:ext cx="383099" cy="284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04D7F0D6-143E-1F4F-D3B4-423A26064FF6}"/>
                  </a:ext>
                </a:extLst>
              </p:cNvPr>
              <p:cNvSpPr/>
              <p:nvPr/>
            </p:nvSpPr>
            <p:spPr>
              <a:xfrm>
                <a:off x="8380843" y="209353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19" name="Straight Connector 18">
                <a:extLst>
                  <a:ext uri="{FF2B5EF4-FFF2-40B4-BE49-F238E27FC236}">
                    <a16:creationId xmlns:a16="http://schemas.microsoft.com/office/drawing/2014/main" xmlns="" id="{A3BECEEC-93B8-415A-8C15-0C49C234CADC}"/>
                  </a:ext>
                </a:extLst>
              </p:cNvPr>
              <p:cNvCxnSpPr>
                <a:stCxn id="6" idx="3"/>
                <a:endCxn id="18" idx="7"/>
              </p:cNvCxnSpPr>
              <p:nvPr/>
            </p:nvCxnSpPr>
            <p:spPr>
              <a:xfrm flipH="1">
                <a:off x="8742809" y="1853391"/>
                <a:ext cx="400790" cy="295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xmlns="" id="{69C47D52-8729-85CA-0B3E-81B51FD94589}"/>
                </a:ext>
              </a:extLst>
            </p:cNvPr>
            <p:cNvSpPr/>
            <p:nvPr/>
          </p:nvSpPr>
          <p:spPr>
            <a:xfrm>
              <a:off x="5637016" y="2465016"/>
              <a:ext cx="556592" cy="4472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grpSp>
      <p:graphicFrame>
        <p:nvGraphicFramePr>
          <p:cNvPr id="42" name="Table 41">
            <a:extLst>
              <a:ext uri="{FF2B5EF4-FFF2-40B4-BE49-F238E27FC236}">
                <a16:creationId xmlns:a16="http://schemas.microsoft.com/office/drawing/2014/main" xmlns="" id="{B52EEA90-5055-4003-2164-5C92D77F7C64}"/>
              </a:ext>
            </a:extLst>
          </p:cNvPr>
          <p:cNvGraphicFramePr>
            <a:graphicFrameLocks noGrp="1"/>
          </p:cNvGraphicFramePr>
          <p:nvPr>
            <p:extLst>
              <p:ext uri="{D42A27DB-BD31-4B8C-83A1-F6EECF244321}">
                <p14:modId xmlns:p14="http://schemas.microsoft.com/office/powerpoint/2010/main" xmlns="" val="4236615684"/>
              </p:ext>
            </p:extLst>
          </p:nvPr>
        </p:nvGraphicFramePr>
        <p:xfrm>
          <a:off x="1790700" y="1572302"/>
          <a:ext cx="3310496" cy="1099761"/>
        </p:xfrm>
        <a:graphic>
          <a:graphicData uri="http://schemas.openxmlformats.org/drawingml/2006/table">
            <a:tbl>
              <a:tblPr>
                <a:tableStyleId>{5C22544A-7EE6-4342-B048-85BDC9FD1C3A}</a:tableStyleId>
              </a:tblPr>
              <a:tblGrid>
                <a:gridCol w="413812">
                  <a:extLst>
                    <a:ext uri="{9D8B030D-6E8A-4147-A177-3AD203B41FA5}">
                      <a16:colId xmlns:a16="http://schemas.microsoft.com/office/drawing/2014/main" xmlns="" val="583219325"/>
                    </a:ext>
                  </a:extLst>
                </a:gridCol>
                <a:gridCol w="413812">
                  <a:extLst>
                    <a:ext uri="{9D8B030D-6E8A-4147-A177-3AD203B41FA5}">
                      <a16:colId xmlns:a16="http://schemas.microsoft.com/office/drawing/2014/main" xmlns="" val="1531112106"/>
                    </a:ext>
                  </a:extLst>
                </a:gridCol>
                <a:gridCol w="413812">
                  <a:extLst>
                    <a:ext uri="{9D8B030D-6E8A-4147-A177-3AD203B41FA5}">
                      <a16:colId xmlns:a16="http://schemas.microsoft.com/office/drawing/2014/main" xmlns="" val="850666188"/>
                    </a:ext>
                  </a:extLst>
                </a:gridCol>
                <a:gridCol w="413812">
                  <a:extLst>
                    <a:ext uri="{9D8B030D-6E8A-4147-A177-3AD203B41FA5}">
                      <a16:colId xmlns:a16="http://schemas.microsoft.com/office/drawing/2014/main" xmlns="" val="1969907243"/>
                    </a:ext>
                  </a:extLst>
                </a:gridCol>
                <a:gridCol w="413812">
                  <a:extLst>
                    <a:ext uri="{9D8B030D-6E8A-4147-A177-3AD203B41FA5}">
                      <a16:colId xmlns:a16="http://schemas.microsoft.com/office/drawing/2014/main" xmlns="" val="4161962182"/>
                    </a:ext>
                  </a:extLst>
                </a:gridCol>
                <a:gridCol w="413812">
                  <a:extLst>
                    <a:ext uri="{9D8B030D-6E8A-4147-A177-3AD203B41FA5}">
                      <a16:colId xmlns:a16="http://schemas.microsoft.com/office/drawing/2014/main" xmlns="" val="2482533602"/>
                    </a:ext>
                  </a:extLst>
                </a:gridCol>
                <a:gridCol w="413812">
                  <a:extLst>
                    <a:ext uri="{9D8B030D-6E8A-4147-A177-3AD203B41FA5}">
                      <a16:colId xmlns:a16="http://schemas.microsoft.com/office/drawing/2014/main" xmlns="" val="2016239887"/>
                    </a:ext>
                  </a:extLst>
                </a:gridCol>
                <a:gridCol w="413812">
                  <a:extLst>
                    <a:ext uri="{9D8B030D-6E8A-4147-A177-3AD203B41FA5}">
                      <a16:colId xmlns:a16="http://schemas.microsoft.com/office/drawing/2014/main" xmlns="" val="1841541996"/>
                    </a:ext>
                  </a:extLst>
                </a:gridCol>
              </a:tblGrid>
              <a:tr h="562750">
                <a:tc>
                  <a:txBody>
                    <a:bodyPr/>
                    <a:lstStyle/>
                    <a:p>
                      <a:pPr algn="ctr" fontAlgn="ctr"/>
                      <a:r>
                        <a:rPr lang="en-US" sz="1800" b="1" u="none" strike="noStrike" dirty="0">
                          <a:solidFill>
                            <a:schemeClr val="tx1"/>
                          </a:solidFill>
                          <a:effectLst/>
                        </a:rPr>
                        <a:t> A</a:t>
                      </a:r>
                      <a:endParaRPr lang="en-US"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solidFill>
                            <a:schemeClr val="tx1"/>
                          </a:solidFill>
                          <a:effectLst/>
                        </a:rPr>
                        <a:t>B </a:t>
                      </a:r>
                      <a:endParaRPr lang="en-US"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solidFill>
                            <a:schemeClr val="tx1"/>
                          </a:solidFill>
                          <a:effectLst/>
                        </a:rPr>
                        <a:t>C </a:t>
                      </a:r>
                      <a:endParaRPr lang="en-US"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solidFill>
                            <a:schemeClr val="tx1"/>
                          </a:solidFill>
                          <a:effectLst/>
                        </a:rPr>
                        <a:t>D </a:t>
                      </a:r>
                      <a:endParaRPr lang="en-US"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solidFill>
                            <a:schemeClr val="tx1"/>
                          </a:solidFill>
                          <a:effectLst/>
                        </a:rPr>
                        <a:t> E</a:t>
                      </a:r>
                      <a:endParaRPr lang="en-US"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solidFill>
                            <a:schemeClr val="tx1"/>
                          </a:solidFill>
                          <a:effectLst/>
                        </a:rPr>
                        <a:t>F </a:t>
                      </a:r>
                      <a:endParaRPr lang="en-US"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solidFill>
                            <a:schemeClr val="tx1"/>
                          </a:solidFill>
                          <a:effectLst/>
                        </a:rPr>
                        <a:t>G </a:t>
                      </a:r>
                      <a:endParaRPr lang="en-US"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solidFill>
                            <a:schemeClr val="tx1"/>
                          </a:solidFill>
                          <a:effectLst/>
                        </a:rPr>
                        <a:t>H </a:t>
                      </a:r>
                      <a:endParaRPr lang="en-US" sz="1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4585013"/>
                  </a:ext>
                </a:extLst>
              </a:tr>
              <a:tr h="537011">
                <a:tc>
                  <a:txBody>
                    <a:bodyPr/>
                    <a:lstStyle/>
                    <a:p>
                      <a:pPr algn="ctr" fontAlgn="ctr"/>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US" sz="1800" u="none" strike="noStrike" dirty="0">
                          <a:effectLst/>
                        </a:rPr>
                        <a:t>7</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835824452"/>
                  </a:ext>
                </a:extLst>
              </a:tr>
            </a:tbl>
          </a:graphicData>
        </a:graphic>
      </p:graphicFrame>
      <p:sp>
        <p:nvSpPr>
          <p:cNvPr id="44" name="TextBox 43">
            <a:extLst>
              <a:ext uri="{FF2B5EF4-FFF2-40B4-BE49-F238E27FC236}">
                <a16:creationId xmlns:a16="http://schemas.microsoft.com/office/drawing/2014/main" xmlns="" id="{16C4A179-2969-75A0-524B-9AEF7A614A8C}"/>
              </a:ext>
            </a:extLst>
          </p:cNvPr>
          <p:cNvSpPr txBox="1"/>
          <p:nvPr/>
        </p:nvSpPr>
        <p:spPr>
          <a:xfrm>
            <a:off x="624707" y="3410992"/>
            <a:ext cx="7904664"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All the elements are stored in an array without any wastage of memory</a:t>
            </a:r>
          </a:p>
        </p:txBody>
      </p:sp>
    </p:spTree>
    <p:extLst>
      <p:ext uri="{BB962C8B-B14F-4D97-AF65-F5344CB8AC3E}">
        <p14:creationId xmlns:p14="http://schemas.microsoft.com/office/powerpoint/2010/main" xmlns="" val="148042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17432" y="587749"/>
            <a:ext cx="4200525" cy="2724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657414" y="544046"/>
            <a:ext cx="4076700" cy="29908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909453" y="4694704"/>
            <a:ext cx="3476625" cy="11620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01989" y="196857"/>
            <a:ext cx="4334154" cy="3105516"/>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5931087" y="140354"/>
            <a:ext cx="5707063" cy="43719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3147732" y="4910698"/>
            <a:ext cx="5448300" cy="9810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Applications of Binary </a:t>
            </a:r>
            <a:r>
              <a:rPr lang="en-IN" b="1" dirty="0" smtClean="0"/>
              <a:t>Tree</a:t>
            </a:r>
            <a:endParaRPr lang="en-IN" dirty="0"/>
          </a:p>
        </p:txBody>
      </p:sp>
      <p:sp>
        <p:nvSpPr>
          <p:cNvPr id="3" name="Content Placeholder 2"/>
          <p:cNvSpPr>
            <a:spLocks noGrp="1"/>
          </p:cNvSpPr>
          <p:nvPr>
            <p:ph idx="1"/>
          </p:nvPr>
        </p:nvSpPr>
        <p:spPr/>
        <p:txBody>
          <a:bodyPr>
            <a:normAutofit fontScale="92500" lnSpcReduction="20000"/>
          </a:bodyPr>
          <a:lstStyle/>
          <a:p>
            <a:r>
              <a:rPr lang="en-IN" b="1" dirty="0" smtClean="0"/>
              <a:t>Data representation and storage:</a:t>
            </a:r>
            <a:r>
              <a:rPr lang="en-IN" dirty="0" smtClean="0"/>
              <a:t> Binary trees are commonly used to store data in an organized, hierarchical manner, where each node has at most two child nodes.</a:t>
            </a:r>
          </a:p>
          <a:p>
            <a:r>
              <a:rPr lang="en-IN" b="1" dirty="0" smtClean="0"/>
              <a:t>Searching:</a:t>
            </a:r>
            <a:r>
              <a:rPr lang="en-IN" dirty="0" smtClean="0"/>
              <a:t> Binary search trees allow for efficient searching of data as it is structured in a manner that enables a binary search approach.</a:t>
            </a:r>
          </a:p>
          <a:p>
            <a:r>
              <a:rPr lang="en-IN" b="1" dirty="0" smtClean="0"/>
              <a:t>Sorting algorithms:</a:t>
            </a:r>
            <a:r>
              <a:rPr lang="en-IN" dirty="0" smtClean="0"/>
              <a:t> Binary trees can be used to implement sorting algorithms, such as Heap sort.</a:t>
            </a:r>
          </a:p>
          <a:p>
            <a:r>
              <a:rPr lang="en-IN" b="1" dirty="0" smtClean="0"/>
              <a:t>Expression trees:</a:t>
            </a:r>
            <a:r>
              <a:rPr lang="en-IN" dirty="0" smtClean="0"/>
              <a:t> Binary trees can be used to store expression trees, which are used to evaluate expressions in the mathematically correct order.</a:t>
            </a:r>
          </a:p>
          <a:p>
            <a:r>
              <a:rPr lang="en-IN" b="1" dirty="0" smtClean="0"/>
              <a:t>Path finding:</a:t>
            </a:r>
            <a:r>
              <a:rPr lang="en-IN" dirty="0" smtClean="0"/>
              <a:t> Binary trees can be used to find the shortest path in a graph or network, as in </a:t>
            </a:r>
            <a:r>
              <a:rPr lang="en-IN" dirty="0" err="1" smtClean="0"/>
              <a:t>Dijkstra’s</a:t>
            </a:r>
            <a:r>
              <a:rPr lang="en-IN" dirty="0" smtClean="0"/>
              <a:t> algorithm.</a:t>
            </a:r>
          </a:p>
          <a:p>
            <a:r>
              <a:rPr lang="en-IN" b="1" dirty="0" smtClean="0"/>
              <a:t>Decision-making algorithms:</a:t>
            </a:r>
            <a:r>
              <a:rPr lang="en-IN" dirty="0" smtClean="0"/>
              <a:t> Binary trees can be used to implement decision-making algorithms, such as ID3 (for decision tree learning).</a:t>
            </a:r>
          </a:p>
          <a:p>
            <a:pPr>
              <a:buNone/>
            </a:pP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Advantages of Array Representation of Binary </a:t>
            </a:r>
            <a:r>
              <a:rPr lang="en-IN" b="1" dirty="0" smtClean="0"/>
              <a:t>Tree</a:t>
            </a:r>
            <a:endParaRPr lang="en-IN" dirty="0"/>
          </a:p>
        </p:txBody>
      </p:sp>
      <p:sp>
        <p:nvSpPr>
          <p:cNvPr id="3" name="Content Placeholder 2"/>
          <p:cNvSpPr>
            <a:spLocks noGrp="1"/>
          </p:cNvSpPr>
          <p:nvPr>
            <p:ph idx="1"/>
          </p:nvPr>
        </p:nvSpPr>
        <p:spPr/>
        <p:txBody>
          <a:bodyPr>
            <a:normAutofit fontScale="92500" lnSpcReduction="10000"/>
          </a:bodyPr>
          <a:lstStyle/>
          <a:p>
            <a:r>
              <a:rPr lang="en-IN" b="1" dirty="0" smtClean="0"/>
              <a:t>Easy to implement:</a:t>
            </a:r>
            <a:r>
              <a:rPr lang="en-IN" dirty="0" smtClean="0"/>
              <a:t> Array representation of binary trees is simple to implement and understand.</a:t>
            </a:r>
          </a:p>
          <a:p>
            <a:r>
              <a:rPr lang="en-IN" b="1" dirty="0" smtClean="0"/>
              <a:t>Memory efficient:</a:t>
            </a:r>
            <a:r>
              <a:rPr lang="en-IN" dirty="0" smtClean="0"/>
              <a:t> Array representation takes less memory compared to linked representation, as there are no pointers to be stored.</a:t>
            </a:r>
          </a:p>
          <a:p>
            <a:r>
              <a:rPr lang="en-IN" b="1" dirty="0" smtClean="0"/>
              <a:t>Easy to access children:</a:t>
            </a:r>
            <a:r>
              <a:rPr lang="en-IN" dirty="0" smtClean="0"/>
              <a:t> Children of a node can be easily accessed in an array representation as the indices for left and right children are easily computable.</a:t>
            </a:r>
          </a:p>
          <a:p>
            <a:r>
              <a:rPr lang="en-IN" b="1" dirty="0" smtClean="0"/>
              <a:t>Traversals are efficient:</a:t>
            </a:r>
            <a:r>
              <a:rPr lang="en-IN" dirty="0" smtClean="0"/>
              <a:t> Array representation allows for efficient traversals, such as pre-order, in-order, and post-order.</a:t>
            </a:r>
          </a:p>
          <a:p>
            <a:r>
              <a:rPr lang="en-IN" b="1" dirty="0" smtClean="0"/>
              <a:t>Space utilization:</a:t>
            </a:r>
            <a:r>
              <a:rPr lang="en-IN" dirty="0" smtClean="0"/>
              <a:t> Array representation can utilize space efficiently, as all the memory is contiguous and not spread out</a:t>
            </a:r>
            <a:r>
              <a:rPr lang="en-IN" dirty="0" smtClean="0"/>
              <a:t>.</a:t>
            </a:r>
            <a:endParaRPr lang="en-IN"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Disadvantages of Array Representation of Binary Tree</a:t>
            </a:r>
            <a:r>
              <a:rPr lang="en-IN" b="1" dirty="0" smtClean="0"/>
              <a:t>:</a:t>
            </a:r>
            <a:endParaRPr lang="en-IN" dirty="0"/>
          </a:p>
        </p:txBody>
      </p:sp>
      <p:sp>
        <p:nvSpPr>
          <p:cNvPr id="3" name="Content Placeholder 2"/>
          <p:cNvSpPr>
            <a:spLocks noGrp="1"/>
          </p:cNvSpPr>
          <p:nvPr>
            <p:ph idx="1"/>
          </p:nvPr>
        </p:nvSpPr>
        <p:spPr/>
        <p:txBody>
          <a:bodyPr>
            <a:normAutofit fontScale="92500" lnSpcReduction="10000"/>
          </a:bodyPr>
          <a:lstStyle/>
          <a:p>
            <a:r>
              <a:rPr lang="en-IN" b="1" dirty="0" smtClean="0"/>
              <a:t>Difficult to insert and delete nodes:</a:t>
            </a:r>
            <a:r>
              <a:rPr lang="en-IN" dirty="0" smtClean="0"/>
              <a:t> Inserting and deleting nodes in an array representation is complex, as the structure needs to be re-arranged.</a:t>
            </a:r>
          </a:p>
          <a:p>
            <a:r>
              <a:rPr lang="en-IN" b="1" dirty="0" smtClean="0"/>
              <a:t>Limited to complete trees:</a:t>
            </a:r>
            <a:r>
              <a:rPr lang="en-IN" dirty="0" smtClean="0"/>
              <a:t> Array representation is limited to complete trees and cannot handle cases where there are missing nodes in a tree.</a:t>
            </a:r>
          </a:p>
          <a:p>
            <a:r>
              <a:rPr lang="en-IN" b="1" dirty="0" smtClean="0"/>
              <a:t>Limited flexibility:</a:t>
            </a:r>
            <a:r>
              <a:rPr lang="en-IN" dirty="0" smtClean="0"/>
              <a:t> Array representation has limited flexibility and cannot handle trees with an unpredictable number of nodes.</a:t>
            </a:r>
          </a:p>
          <a:p>
            <a:r>
              <a:rPr lang="en-IN" b="1" dirty="0" smtClean="0"/>
              <a:t>Fixed size:</a:t>
            </a:r>
            <a:r>
              <a:rPr lang="en-IN" dirty="0" smtClean="0"/>
              <a:t> The size of an array must be pre-determined, so if the tree grows beyond the size of the array, it cannot be resized dynamically.</a:t>
            </a:r>
          </a:p>
          <a:p>
            <a:r>
              <a:rPr lang="en-IN" b="1" dirty="0" smtClean="0"/>
              <a:t>No explicit pointers:</a:t>
            </a:r>
            <a:r>
              <a:rPr lang="en-IN" dirty="0" smtClean="0"/>
              <a:t> Array representation does not have explicit pointers to parent or child nodes, making it harder to navigate the tree in certain cases</a:t>
            </a:r>
            <a:r>
              <a:rPr lang="en-IN" dirty="0" smtClean="0"/>
              <a:t>.</a:t>
            </a:r>
            <a:endParaRPr lang="en-IN"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2AC0819-8C54-25EA-33A3-6ECB25D58859}"/>
              </a:ext>
            </a:extLst>
          </p:cNvPr>
          <p:cNvGrpSpPr/>
          <p:nvPr/>
        </p:nvGrpSpPr>
        <p:grpSpPr>
          <a:xfrm>
            <a:off x="2279366" y="1525087"/>
            <a:ext cx="3299792" cy="2102699"/>
            <a:chOff x="5637016" y="504667"/>
            <a:chExt cx="3384725" cy="2407612"/>
          </a:xfrm>
        </p:grpSpPr>
        <p:grpSp>
          <p:nvGrpSpPr>
            <p:cNvPr id="5" name="Group 4">
              <a:extLst>
                <a:ext uri="{FF2B5EF4-FFF2-40B4-BE49-F238E27FC236}">
                  <a16:creationId xmlns:a16="http://schemas.microsoft.com/office/drawing/2014/main" xmlns="" id="{1BB0E314-E72C-0BE9-DC77-023CD44D6EAF}"/>
                </a:ext>
              </a:extLst>
            </p:cNvPr>
            <p:cNvGrpSpPr/>
            <p:nvPr/>
          </p:nvGrpSpPr>
          <p:grpSpPr>
            <a:xfrm>
              <a:off x="6148370" y="504667"/>
              <a:ext cx="2873371" cy="2053570"/>
              <a:chOff x="8043090" y="993916"/>
              <a:chExt cx="2200846" cy="1723644"/>
            </a:xfrm>
          </p:grpSpPr>
          <p:sp>
            <p:nvSpPr>
              <p:cNvPr id="7" name="Oval 6">
                <a:extLst>
                  <a:ext uri="{FF2B5EF4-FFF2-40B4-BE49-F238E27FC236}">
                    <a16:creationId xmlns:a16="http://schemas.microsoft.com/office/drawing/2014/main" xmlns="" id="{984FB31C-FDD8-D9D8-D9C1-B79D32EDF82E}"/>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8" name="Oval 7">
                <a:extLst>
                  <a:ext uri="{FF2B5EF4-FFF2-40B4-BE49-F238E27FC236}">
                    <a16:creationId xmlns:a16="http://schemas.microsoft.com/office/drawing/2014/main" xmlns="" id="{BAA104DA-B901-ACDF-75C4-5EB7E4049E18}"/>
                  </a:ext>
                </a:extLst>
              </p:cNvPr>
              <p:cNvSpPr/>
              <p:nvPr/>
            </p:nvSpPr>
            <p:spPr>
              <a:xfrm>
                <a:off x="9081496" y="1528187"/>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cxnSp>
            <p:nvCxnSpPr>
              <p:cNvPr id="10" name="Straight Connector 9">
                <a:extLst>
                  <a:ext uri="{FF2B5EF4-FFF2-40B4-BE49-F238E27FC236}">
                    <a16:creationId xmlns:a16="http://schemas.microsoft.com/office/drawing/2014/main" xmlns="" id="{2B97D364-D64B-6039-D0F2-5E7DFA061954}"/>
                  </a:ext>
                </a:extLst>
              </p:cNvPr>
              <p:cNvCxnSpPr>
                <a:cxnSpLocks/>
                <a:stCxn id="7" idx="3"/>
                <a:endCxn id="8" idx="7"/>
              </p:cNvCxnSpPr>
              <p:nvPr/>
            </p:nvCxnSpPr>
            <p:spPr>
              <a:xfrm flipH="1">
                <a:off x="9443462" y="1319120"/>
                <a:ext cx="438508" cy="26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3844AB7-EC9E-618D-2E99-EA8B12F2CCE6}"/>
                  </a:ext>
                </a:extLst>
              </p:cNvPr>
              <p:cNvCxnSpPr>
                <a:cxnSpLocks/>
              </p:cNvCxnSpPr>
              <p:nvPr/>
            </p:nvCxnSpPr>
            <p:spPr>
              <a:xfrm flipH="1">
                <a:off x="8043090" y="2433211"/>
                <a:ext cx="383099" cy="284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2C7D578-3955-4370-1B30-8FC15701B292}"/>
                  </a:ext>
                </a:extLst>
              </p:cNvPr>
              <p:cNvSpPr/>
              <p:nvPr/>
            </p:nvSpPr>
            <p:spPr>
              <a:xfrm>
                <a:off x="8380843" y="209353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20" name="Straight Connector 19">
                <a:extLst>
                  <a:ext uri="{FF2B5EF4-FFF2-40B4-BE49-F238E27FC236}">
                    <a16:creationId xmlns:a16="http://schemas.microsoft.com/office/drawing/2014/main" xmlns="" id="{0F7E721E-B798-34B0-EA63-12634D19033E}"/>
                  </a:ext>
                </a:extLst>
              </p:cNvPr>
              <p:cNvCxnSpPr>
                <a:stCxn id="8" idx="3"/>
                <a:endCxn id="19" idx="7"/>
              </p:cNvCxnSpPr>
              <p:nvPr/>
            </p:nvCxnSpPr>
            <p:spPr>
              <a:xfrm flipH="1">
                <a:off x="8742809" y="1853391"/>
                <a:ext cx="400790" cy="295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Oval 5">
              <a:extLst>
                <a:ext uri="{FF2B5EF4-FFF2-40B4-BE49-F238E27FC236}">
                  <a16:creationId xmlns:a16="http://schemas.microsoft.com/office/drawing/2014/main" xmlns="" id="{524B0F68-83E6-2B7C-BB4E-D45839685652}"/>
                </a:ext>
              </a:extLst>
            </p:cNvPr>
            <p:cNvSpPr/>
            <p:nvPr/>
          </p:nvSpPr>
          <p:spPr>
            <a:xfrm>
              <a:off x="5637016" y="2465016"/>
              <a:ext cx="556592" cy="4472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grpSp>
      <p:grpSp>
        <p:nvGrpSpPr>
          <p:cNvPr id="21" name="Group 20">
            <a:extLst>
              <a:ext uri="{FF2B5EF4-FFF2-40B4-BE49-F238E27FC236}">
                <a16:creationId xmlns:a16="http://schemas.microsoft.com/office/drawing/2014/main" xmlns="" id="{FCD44CCE-473B-B178-80AC-E5BB900C057D}"/>
              </a:ext>
            </a:extLst>
          </p:cNvPr>
          <p:cNvGrpSpPr/>
          <p:nvPr/>
        </p:nvGrpSpPr>
        <p:grpSpPr>
          <a:xfrm>
            <a:off x="8442103" y="1601159"/>
            <a:ext cx="1592522" cy="2341366"/>
            <a:chOff x="6508247" y="211826"/>
            <a:chExt cx="1633512" cy="2680888"/>
          </a:xfrm>
        </p:grpSpPr>
        <p:grpSp>
          <p:nvGrpSpPr>
            <p:cNvPr id="22" name="Group 21">
              <a:extLst>
                <a:ext uri="{FF2B5EF4-FFF2-40B4-BE49-F238E27FC236}">
                  <a16:creationId xmlns:a16="http://schemas.microsoft.com/office/drawing/2014/main" xmlns="" id="{58094E52-C2B7-5963-277A-7079F079703B}"/>
                </a:ext>
              </a:extLst>
            </p:cNvPr>
            <p:cNvGrpSpPr/>
            <p:nvPr/>
          </p:nvGrpSpPr>
          <p:grpSpPr>
            <a:xfrm>
              <a:off x="6508247" y="211826"/>
              <a:ext cx="1549492" cy="2299126"/>
              <a:chOff x="8318739" y="748123"/>
              <a:chExt cx="1186827" cy="1929748"/>
            </a:xfrm>
          </p:grpSpPr>
          <p:sp>
            <p:nvSpPr>
              <p:cNvPr id="24" name="Oval 23">
                <a:extLst>
                  <a:ext uri="{FF2B5EF4-FFF2-40B4-BE49-F238E27FC236}">
                    <a16:creationId xmlns:a16="http://schemas.microsoft.com/office/drawing/2014/main" xmlns="" id="{14E65938-84E5-56E3-167F-372EA5BD06D3}"/>
                  </a:ext>
                </a:extLst>
              </p:cNvPr>
              <p:cNvSpPr/>
              <p:nvPr/>
            </p:nvSpPr>
            <p:spPr>
              <a:xfrm>
                <a:off x="8318739" y="748123"/>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25" name="Oval 24">
                <a:extLst>
                  <a:ext uri="{FF2B5EF4-FFF2-40B4-BE49-F238E27FC236}">
                    <a16:creationId xmlns:a16="http://schemas.microsoft.com/office/drawing/2014/main" xmlns="" id="{92A6CEA4-2CF4-9829-C3A9-CEE7C8AB4DF3}"/>
                  </a:ext>
                </a:extLst>
              </p:cNvPr>
              <p:cNvSpPr/>
              <p:nvPr/>
            </p:nvSpPr>
            <p:spPr>
              <a:xfrm>
                <a:off x="9081496" y="1528187"/>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cxnSp>
            <p:nvCxnSpPr>
              <p:cNvPr id="26" name="Straight Connector 25">
                <a:extLst>
                  <a:ext uri="{FF2B5EF4-FFF2-40B4-BE49-F238E27FC236}">
                    <a16:creationId xmlns:a16="http://schemas.microsoft.com/office/drawing/2014/main" xmlns="" id="{CBB27007-4C83-8A56-A334-86C7A939EA82}"/>
                  </a:ext>
                </a:extLst>
              </p:cNvPr>
              <p:cNvCxnSpPr>
                <a:cxnSpLocks/>
                <a:stCxn id="24" idx="5"/>
                <a:endCxn id="25" idx="7"/>
              </p:cNvCxnSpPr>
              <p:nvPr/>
            </p:nvCxnSpPr>
            <p:spPr>
              <a:xfrm>
                <a:off x="8680706" y="1073327"/>
                <a:ext cx="762757" cy="510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E5DF6BB-73C2-07EE-17C0-E2E83F3AD2F4}"/>
                  </a:ext>
                </a:extLst>
              </p:cNvPr>
              <p:cNvCxnSpPr>
                <a:cxnSpLocks/>
              </p:cNvCxnSpPr>
              <p:nvPr/>
            </p:nvCxnSpPr>
            <p:spPr>
              <a:xfrm>
                <a:off x="8774016" y="2396889"/>
                <a:ext cx="421608" cy="2809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E12E4279-9074-D0B1-897E-97F4E825B34E}"/>
                  </a:ext>
                </a:extLst>
              </p:cNvPr>
              <p:cNvSpPr/>
              <p:nvPr/>
            </p:nvSpPr>
            <p:spPr>
              <a:xfrm>
                <a:off x="8380843" y="209353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29" name="Straight Connector 28">
                <a:extLst>
                  <a:ext uri="{FF2B5EF4-FFF2-40B4-BE49-F238E27FC236}">
                    <a16:creationId xmlns:a16="http://schemas.microsoft.com/office/drawing/2014/main" xmlns="" id="{9F5C0AAC-1E8B-1143-0F99-B42382065102}"/>
                  </a:ext>
                </a:extLst>
              </p:cNvPr>
              <p:cNvCxnSpPr>
                <a:stCxn id="25" idx="3"/>
                <a:endCxn id="28" idx="7"/>
              </p:cNvCxnSpPr>
              <p:nvPr/>
            </p:nvCxnSpPr>
            <p:spPr>
              <a:xfrm flipH="1">
                <a:off x="8742809" y="1853391"/>
                <a:ext cx="400790" cy="295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xmlns="" id="{F873C871-BF55-409C-BFDF-C36369C0400E}"/>
                </a:ext>
              </a:extLst>
            </p:cNvPr>
            <p:cNvSpPr/>
            <p:nvPr/>
          </p:nvSpPr>
          <p:spPr>
            <a:xfrm>
              <a:off x="7585167" y="2445451"/>
              <a:ext cx="556592" cy="4472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grpSp>
      <p:sp>
        <p:nvSpPr>
          <p:cNvPr id="34" name="TextBox 33">
            <a:extLst>
              <a:ext uri="{FF2B5EF4-FFF2-40B4-BE49-F238E27FC236}">
                <a16:creationId xmlns:a16="http://schemas.microsoft.com/office/drawing/2014/main" xmlns="" id="{D87ACD36-63E1-E7CE-60CF-69BAC0B0E43C}"/>
              </a:ext>
            </a:extLst>
          </p:cNvPr>
          <p:cNvSpPr txBox="1"/>
          <p:nvPr/>
        </p:nvSpPr>
        <p:spPr>
          <a:xfrm>
            <a:off x="1166191" y="384312"/>
            <a:ext cx="9153211" cy="461665"/>
          </a:xfrm>
          <a:prstGeom prst="rect">
            <a:avLst/>
          </a:prstGeom>
          <a:noFill/>
        </p:spPr>
        <p:txBody>
          <a:bodyPr wrap="none" rtlCol="0">
            <a:spAutoFit/>
          </a:bodyPr>
          <a:lstStyle/>
          <a:p>
            <a:r>
              <a:rPr lang="en-US" sz="2400" dirty="0"/>
              <a:t>Draw the Memory representations using an array for the following trees</a:t>
            </a:r>
          </a:p>
        </p:txBody>
      </p:sp>
      <p:sp>
        <p:nvSpPr>
          <p:cNvPr id="35" name="TextBox 34">
            <a:extLst>
              <a:ext uri="{FF2B5EF4-FFF2-40B4-BE49-F238E27FC236}">
                <a16:creationId xmlns:a16="http://schemas.microsoft.com/office/drawing/2014/main" xmlns="" id="{DBEB6E02-55EC-5098-D50B-F8C855C68D6C}"/>
              </a:ext>
            </a:extLst>
          </p:cNvPr>
          <p:cNvSpPr txBox="1"/>
          <p:nvPr/>
        </p:nvSpPr>
        <p:spPr>
          <a:xfrm>
            <a:off x="3065722" y="4215050"/>
            <a:ext cx="1388265" cy="369332"/>
          </a:xfrm>
          <a:prstGeom prst="rect">
            <a:avLst/>
          </a:prstGeom>
          <a:noFill/>
        </p:spPr>
        <p:txBody>
          <a:bodyPr wrap="none" rtlCol="0">
            <a:spAutoFit/>
          </a:bodyPr>
          <a:lstStyle/>
          <a:p>
            <a:r>
              <a:rPr lang="en-US" dirty="0"/>
              <a:t>Binary tree 1</a:t>
            </a:r>
          </a:p>
        </p:txBody>
      </p:sp>
      <p:sp>
        <p:nvSpPr>
          <p:cNvPr id="36" name="TextBox 35">
            <a:extLst>
              <a:ext uri="{FF2B5EF4-FFF2-40B4-BE49-F238E27FC236}">
                <a16:creationId xmlns:a16="http://schemas.microsoft.com/office/drawing/2014/main" xmlns="" id="{7FAF0892-F343-383F-4980-45938DED4C0D}"/>
              </a:ext>
            </a:extLst>
          </p:cNvPr>
          <p:cNvSpPr txBox="1"/>
          <p:nvPr/>
        </p:nvSpPr>
        <p:spPr>
          <a:xfrm>
            <a:off x="8702587" y="4260577"/>
            <a:ext cx="1388265" cy="369332"/>
          </a:xfrm>
          <a:prstGeom prst="rect">
            <a:avLst/>
          </a:prstGeom>
          <a:noFill/>
        </p:spPr>
        <p:txBody>
          <a:bodyPr wrap="none" rtlCol="0">
            <a:spAutoFit/>
          </a:bodyPr>
          <a:lstStyle/>
          <a:p>
            <a:r>
              <a:rPr lang="en-US" dirty="0"/>
              <a:t>Binary tree 2</a:t>
            </a:r>
          </a:p>
        </p:txBody>
      </p:sp>
    </p:spTree>
    <p:extLst>
      <p:ext uri="{BB962C8B-B14F-4D97-AF65-F5344CB8AC3E}">
        <p14:creationId xmlns:p14="http://schemas.microsoft.com/office/powerpoint/2010/main" xmlns="" val="65156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xmlns="" id="{E2A18F96-414F-6FA7-7E2D-66307701CE05}"/>
              </a:ext>
            </a:extLst>
          </p:cNvPr>
          <p:cNvGraphicFramePr>
            <a:graphicFrameLocks noGrp="1"/>
          </p:cNvGraphicFramePr>
          <p:nvPr>
            <p:extLst>
              <p:ext uri="{D42A27DB-BD31-4B8C-83A1-F6EECF244321}">
                <p14:modId xmlns:p14="http://schemas.microsoft.com/office/powerpoint/2010/main" xmlns="" val="2393385741"/>
              </p:ext>
            </p:extLst>
          </p:nvPr>
        </p:nvGraphicFramePr>
        <p:xfrm>
          <a:off x="6520079" y="3215253"/>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panose="020F0502020204030204" pitchFamily="34" charset="0"/>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sp>
        <p:nvSpPr>
          <p:cNvPr id="2" name="Title 1">
            <a:extLst>
              <a:ext uri="{FF2B5EF4-FFF2-40B4-BE49-F238E27FC236}">
                <a16:creationId xmlns:a16="http://schemas.microsoft.com/office/drawing/2014/main" xmlns="" id="{EBE0BA91-DADC-C1EE-9C72-6B5641B5F66A}"/>
              </a:ext>
            </a:extLst>
          </p:cNvPr>
          <p:cNvSpPr>
            <a:spLocks noGrp="1"/>
          </p:cNvSpPr>
          <p:nvPr>
            <p:ph type="title"/>
          </p:nvPr>
        </p:nvSpPr>
        <p:spPr>
          <a:xfrm>
            <a:off x="118435" y="44661"/>
            <a:ext cx="10515600" cy="787814"/>
          </a:xfrm>
        </p:spPr>
        <p:txBody>
          <a:bodyPr>
            <a:normAutofit/>
          </a:bodyPr>
          <a:lstStyle/>
          <a:p>
            <a:r>
              <a:rPr lang="en-US" sz="4000" u="sng" dirty="0"/>
              <a:t>Binary tree representation using linked list </a:t>
            </a:r>
          </a:p>
        </p:txBody>
      </p:sp>
      <p:grpSp>
        <p:nvGrpSpPr>
          <p:cNvPr id="35" name="Group 34">
            <a:extLst>
              <a:ext uri="{FF2B5EF4-FFF2-40B4-BE49-F238E27FC236}">
                <a16:creationId xmlns:a16="http://schemas.microsoft.com/office/drawing/2014/main" xmlns="" id="{B6D653E2-784F-8AB2-BCCD-055DCBB926DD}"/>
              </a:ext>
            </a:extLst>
          </p:cNvPr>
          <p:cNvGrpSpPr/>
          <p:nvPr/>
        </p:nvGrpSpPr>
        <p:grpSpPr>
          <a:xfrm>
            <a:off x="9064477" y="808389"/>
            <a:ext cx="2924596" cy="2673628"/>
            <a:chOff x="8587402" y="993916"/>
            <a:chExt cx="2924596" cy="2673628"/>
          </a:xfrm>
        </p:grpSpPr>
        <p:sp>
          <p:nvSpPr>
            <p:cNvPr id="4" name="Oval 3">
              <a:extLst>
                <a:ext uri="{FF2B5EF4-FFF2-40B4-BE49-F238E27FC236}">
                  <a16:creationId xmlns:a16="http://schemas.microsoft.com/office/drawing/2014/main" xmlns="" id="{B4023657-A321-1B11-BAEF-5BE3C21DA3AE}"/>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5" name="Oval 4">
              <a:extLst>
                <a:ext uri="{FF2B5EF4-FFF2-40B4-BE49-F238E27FC236}">
                  <a16:creationId xmlns:a16="http://schemas.microsoft.com/office/drawing/2014/main" xmlns="" id="{1AE6F05E-46C7-00E4-436C-6C116E0C5202}"/>
                </a:ext>
              </a:extLst>
            </p:cNvPr>
            <p:cNvSpPr/>
            <p:nvPr/>
          </p:nvSpPr>
          <p:spPr>
            <a:xfrm>
              <a:off x="9207798" y="150412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6" name="Oval 5">
              <a:extLst>
                <a:ext uri="{FF2B5EF4-FFF2-40B4-BE49-F238E27FC236}">
                  <a16:creationId xmlns:a16="http://schemas.microsoft.com/office/drawing/2014/main" xmlns="" id="{A1B47A89-5B7D-1665-7E8A-869C011FA8F5}"/>
                </a:ext>
              </a:extLst>
            </p:cNvPr>
            <p:cNvSpPr/>
            <p:nvPr/>
          </p:nvSpPr>
          <p:spPr>
            <a:xfrm>
              <a:off x="10436095" y="155713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7" name="Straight Connector 6">
              <a:extLst>
                <a:ext uri="{FF2B5EF4-FFF2-40B4-BE49-F238E27FC236}">
                  <a16:creationId xmlns:a16="http://schemas.microsoft.com/office/drawing/2014/main" xmlns="" id="{9C521A1D-5221-40CE-FA02-55F37F73EF2F}"/>
                </a:ext>
              </a:extLst>
            </p:cNvPr>
            <p:cNvCxnSpPr>
              <a:cxnSpLocks/>
              <a:stCxn id="4" idx="3"/>
              <a:endCxn id="5" idx="7"/>
            </p:cNvCxnSpPr>
            <p:nvPr/>
          </p:nvCxnSpPr>
          <p:spPr>
            <a:xfrm flipH="1">
              <a:off x="9569764" y="1319120"/>
              <a:ext cx="312206" cy="24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D1D4BC8-C593-2E65-DF5E-C5F79B907CE0}"/>
                </a:ext>
              </a:extLst>
            </p:cNvPr>
            <p:cNvCxnSpPr>
              <a:cxnSpLocks/>
              <a:stCxn id="4" idx="5"/>
              <a:endCxn id="6" idx="1"/>
            </p:cNvCxnSpPr>
            <p:nvPr/>
          </p:nvCxnSpPr>
          <p:spPr>
            <a:xfrm>
              <a:off x="10181832" y="1319120"/>
              <a:ext cx="316367" cy="29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67D7CFE4-6576-E4CA-3CF0-D5781FE81859}"/>
                </a:ext>
              </a:extLst>
            </p:cNvPr>
            <p:cNvSpPr/>
            <p:nvPr/>
          </p:nvSpPr>
          <p:spPr>
            <a:xfrm>
              <a:off x="9961482" y="2153009"/>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cxnSp>
          <p:nvCxnSpPr>
            <p:cNvPr id="11" name="Straight Connector 10">
              <a:extLst>
                <a:ext uri="{FF2B5EF4-FFF2-40B4-BE49-F238E27FC236}">
                  <a16:creationId xmlns:a16="http://schemas.microsoft.com/office/drawing/2014/main" xmlns="" id="{D9547AA4-3CF9-ADDF-D731-3162A42D07B9}"/>
                </a:ext>
              </a:extLst>
            </p:cNvPr>
            <p:cNvCxnSpPr>
              <a:cxnSpLocks/>
              <a:endCxn id="9" idx="0"/>
            </p:cNvCxnSpPr>
            <p:nvPr/>
          </p:nvCxnSpPr>
          <p:spPr>
            <a:xfrm flipH="1">
              <a:off x="10173517" y="1882338"/>
              <a:ext cx="311430" cy="270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2C930C6C-55E1-D074-DC69-A1A8ACBC31BC}"/>
                </a:ext>
              </a:extLst>
            </p:cNvPr>
            <p:cNvSpPr/>
            <p:nvPr/>
          </p:nvSpPr>
          <p:spPr>
            <a:xfrm>
              <a:off x="11087928" y="2163471"/>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14" name="Straight Connector 13">
              <a:extLst>
                <a:ext uri="{FF2B5EF4-FFF2-40B4-BE49-F238E27FC236}">
                  <a16:creationId xmlns:a16="http://schemas.microsoft.com/office/drawing/2014/main" xmlns="" id="{15325363-C386-A280-BCE3-725DF0D1FD91}"/>
                </a:ext>
              </a:extLst>
            </p:cNvPr>
            <p:cNvCxnSpPr>
              <a:cxnSpLocks/>
              <a:stCxn id="6" idx="5"/>
              <a:endCxn id="12" idx="1"/>
            </p:cNvCxnSpPr>
            <p:nvPr/>
          </p:nvCxnSpPr>
          <p:spPr>
            <a:xfrm>
              <a:off x="10798061" y="1882338"/>
              <a:ext cx="351971" cy="3369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404FCBE-4CC7-F79D-8EAE-D1DE83527B26}"/>
                </a:ext>
              </a:extLst>
            </p:cNvPr>
            <p:cNvSpPr/>
            <p:nvPr/>
          </p:nvSpPr>
          <p:spPr>
            <a:xfrm>
              <a:off x="10564457" y="272917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a:t>
              </a:r>
            </a:p>
          </p:txBody>
        </p:sp>
        <p:cxnSp>
          <p:nvCxnSpPr>
            <p:cNvPr id="17" name="Straight Connector 16">
              <a:extLst>
                <a:ext uri="{FF2B5EF4-FFF2-40B4-BE49-F238E27FC236}">
                  <a16:creationId xmlns:a16="http://schemas.microsoft.com/office/drawing/2014/main" xmlns="" id="{0669465C-1281-E458-B084-2F996CA0D6B5}"/>
                </a:ext>
              </a:extLst>
            </p:cNvPr>
            <p:cNvCxnSpPr>
              <a:stCxn id="9" idx="5"/>
              <a:endCxn id="15" idx="1"/>
            </p:cNvCxnSpPr>
            <p:nvPr/>
          </p:nvCxnSpPr>
          <p:spPr>
            <a:xfrm>
              <a:off x="10323448" y="2478213"/>
              <a:ext cx="303113" cy="3067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B4006C5D-C04B-DB42-CC87-1F6DE0C5F017}"/>
                </a:ext>
              </a:extLst>
            </p:cNvPr>
            <p:cNvSpPr/>
            <p:nvPr/>
          </p:nvSpPr>
          <p:spPr>
            <a:xfrm>
              <a:off x="9983049" y="328654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cxnSp>
          <p:nvCxnSpPr>
            <p:cNvPr id="20" name="Straight Connector 19">
              <a:extLst>
                <a:ext uri="{FF2B5EF4-FFF2-40B4-BE49-F238E27FC236}">
                  <a16:creationId xmlns:a16="http://schemas.microsoft.com/office/drawing/2014/main" xmlns="" id="{FBF68E83-C38C-AB92-83DF-347728AFFA50}"/>
                </a:ext>
              </a:extLst>
            </p:cNvPr>
            <p:cNvCxnSpPr>
              <a:cxnSpLocks/>
              <a:stCxn id="15" idx="3"/>
              <a:endCxn id="18" idx="7"/>
            </p:cNvCxnSpPr>
            <p:nvPr/>
          </p:nvCxnSpPr>
          <p:spPr>
            <a:xfrm flipH="1">
              <a:off x="10345015" y="3054382"/>
              <a:ext cx="281546" cy="2879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C24C4D20-F1FD-6686-8C78-543810B7BEEF}"/>
                </a:ext>
              </a:extLst>
            </p:cNvPr>
            <p:cNvSpPr/>
            <p:nvPr/>
          </p:nvSpPr>
          <p:spPr>
            <a:xfrm>
              <a:off x="8587402" y="202048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23" name="Straight Connector 22">
              <a:extLst>
                <a:ext uri="{FF2B5EF4-FFF2-40B4-BE49-F238E27FC236}">
                  <a16:creationId xmlns:a16="http://schemas.microsoft.com/office/drawing/2014/main" xmlns="" id="{F2708606-818A-AF4A-EE70-EBE7A5046032}"/>
                </a:ext>
              </a:extLst>
            </p:cNvPr>
            <p:cNvCxnSpPr>
              <a:stCxn id="5" idx="3"/>
              <a:endCxn id="21" idx="7"/>
            </p:cNvCxnSpPr>
            <p:nvPr/>
          </p:nvCxnSpPr>
          <p:spPr>
            <a:xfrm flipH="1">
              <a:off x="8949368" y="1829328"/>
              <a:ext cx="320534" cy="246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3" name="Table 2">
            <a:extLst>
              <a:ext uri="{FF2B5EF4-FFF2-40B4-BE49-F238E27FC236}">
                <a16:creationId xmlns:a16="http://schemas.microsoft.com/office/drawing/2014/main" xmlns="" id="{E28EDC52-B3F8-CF19-9085-E449A524EB8C}"/>
              </a:ext>
            </a:extLst>
          </p:cNvPr>
          <p:cNvGraphicFramePr>
            <a:graphicFrameLocks noGrp="1"/>
          </p:cNvGraphicFramePr>
          <p:nvPr>
            <p:extLst>
              <p:ext uri="{D42A27DB-BD31-4B8C-83A1-F6EECF244321}">
                <p14:modId xmlns:p14="http://schemas.microsoft.com/office/powerpoint/2010/main" xmlns="" val="2665592524"/>
              </p:ext>
            </p:extLst>
          </p:nvPr>
        </p:nvGraphicFramePr>
        <p:xfrm>
          <a:off x="4253952" y="1865883"/>
          <a:ext cx="1948068" cy="807169"/>
        </p:xfrm>
        <a:graphic>
          <a:graphicData uri="http://schemas.openxmlformats.org/drawingml/2006/table">
            <a:tbl>
              <a:tblPr>
                <a:tableStyleId>{5C22544A-7EE6-4342-B048-85BDC9FD1C3A}</a:tableStyleId>
              </a:tblPr>
              <a:tblGrid>
                <a:gridCol w="742120">
                  <a:extLst>
                    <a:ext uri="{9D8B030D-6E8A-4147-A177-3AD203B41FA5}">
                      <a16:colId xmlns:a16="http://schemas.microsoft.com/office/drawing/2014/main" xmlns="" val="2442180343"/>
                    </a:ext>
                  </a:extLst>
                </a:gridCol>
                <a:gridCol w="410818">
                  <a:extLst>
                    <a:ext uri="{9D8B030D-6E8A-4147-A177-3AD203B41FA5}">
                      <a16:colId xmlns:a16="http://schemas.microsoft.com/office/drawing/2014/main" xmlns="" val="2383332251"/>
                    </a:ext>
                  </a:extLst>
                </a:gridCol>
                <a:gridCol w="795130">
                  <a:extLst>
                    <a:ext uri="{9D8B030D-6E8A-4147-A177-3AD203B41FA5}">
                      <a16:colId xmlns:a16="http://schemas.microsoft.com/office/drawing/2014/main" xmlns="" val="2006019202"/>
                    </a:ext>
                  </a:extLst>
                </a:gridCol>
              </a:tblGrid>
              <a:tr h="476250">
                <a:tc>
                  <a:txBody>
                    <a:bodyPr/>
                    <a:lstStyle/>
                    <a:p>
                      <a:pPr algn="ctr" fontAlgn="b"/>
                      <a:r>
                        <a:rPr lang="en-US" sz="1600" b="1" u="none" strike="noStrike" dirty="0">
                          <a:effectLst/>
                        </a:rPr>
                        <a:t>left child</a:t>
                      </a:r>
                      <a:endParaRPr lang="en-US" sz="16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600" b="1" u="none" strike="noStrike" dirty="0">
                          <a:effectLst/>
                        </a:rPr>
                        <a:t> data</a:t>
                      </a:r>
                      <a:endParaRPr lang="en-US" sz="16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right child</a:t>
                      </a:r>
                      <a:endParaRPr lang="en-US" sz="16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85792823"/>
                  </a:ext>
                </a:extLst>
              </a:tr>
              <a:tr h="309964">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A</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5410701"/>
                  </a:ext>
                </a:extLst>
              </a:tr>
            </a:tbl>
          </a:graphicData>
        </a:graphic>
      </p:graphicFrame>
      <p:graphicFrame>
        <p:nvGraphicFramePr>
          <p:cNvPr id="22" name="Table 21">
            <a:extLst>
              <a:ext uri="{FF2B5EF4-FFF2-40B4-BE49-F238E27FC236}">
                <a16:creationId xmlns:a16="http://schemas.microsoft.com/office/drawing/2014/main" xmlns="" id="{0D18CE96-117C-E193-4F68-BDEE69D84A1D}"/>
              </a:ext>
            </a:extLst>
          </p:cNvPr>
          <p:cNvGraphicFramePr>
            <a:graphicFrameLocks noGrp="1"/>
          </p:cNvGraphicFramePr>
          <p:nvPr>
            <p:extLst>
              <p:ext uri="{D42A27DB-BD31-4B8C-83A1-F6EECF244321}">
                <p14:modId xmlns:p14="http://schemas.microsoft.com/office/powerpoint/2010/main" xmlns="" val="1874200216"/>
              </p:ext>
            </p:extLst>
          </p:nvPr>
        </p:nvGraphicFramePr>
        <p:xfrm>
          <a:off x="437328" y="4134712"/>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panose="020F0502020204030204" pitchFamily="34" charset="0"/>
                        </a:rPr>
                        <a: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graphicFrame>
        <p:nvGraphicFramePr>
          <p:cNvPr id="24" name="Table 23">
            <a:extLst>
              <a:ext uri="{FF2B5EF4-FFF2-40B4-BE49-F238E27FC236}">
                <a16:creationId xmlns:a16="http://schemas.microsoft.com/office/drawing/2014/main" xmlns="" id="{34BF8461-0293-4D3E-599F-3CE3B91CF898}"/>
              </a:ext>
            </a:extLst>
          </p:cNvPr>
          <p:cNvGraphicFramePr>
            <a:graphicFrameLocks noGrp="1"/>
          </p:cNvGraphicFramePr>
          <p:nvPr>
            <p:extLst>
              <p:ext uri="{D42A27DB-BD31-4B8C-83A1-F6EECF244321}">
                <p14:modId xmlns:p14="http://schemas.microsoft.com/office/powerpoint/2010/main" xmlns="" val="398451983"/>
              </p:ext>
            </p:extLst>
          </p:nvPr>
        </p:nvGraphicFramePr>
        <p:xfrm>
          <a:off x="4962949" y="4253972"/>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endParaRPr lang="en-US" sz="18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graphicFrame>
        <p:nvGraphicFramePr>
          <p:cNvPr id="25" name="Table 24">
            <a:extLst>
              <a:ext uri="{FF2B5EF4-FFF2-40B4-BE49-F238E27FC236}">
                <a16:creationId xmlns:a16="http://schemas.microsoft.com/office/drawing/2014/main" xmlns="" id="{C175702E-5B35-0DA7-C9E0-A78CA778F4AF}"/>
              </a:ext>
            </a:extLst>
          </p:cNvPr>
          <p:cNvGraphicFramePr>
            <a:graphicFrameLocks noGrp="1"/>
          </p:cNvGraphicFramePr>
          <p:nvPr>
            <p:extLst>
              <p:ext uri="{D42A27DB-BD31-4B8C-83A1-F6EECF244321}">
                <p14:modId xmlns:p14="http://schemas.microsoft.com/office/powerpoint/2010/main" xmlns="" val="997142152"/>
              </p:ext>
            </p:extLst>
          </p:nvPr>
        </p:nvGraphicFramePr>
        <p:xfrm>
          <a:off x="8189850" y="4205237"/>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graphicFrame>
        <p:nvGraphicFramePr>
          <p:cNvPr id="26" name="Table 25">
            <a:extLst>
              <a:ext uri="{FF2B5EF4-FFF2-40B4-BE49-F238E27FC236}">
                <a16:creationId xmlns:a16="http://schemas.microsoft.com/office/drawing/2014/main" xmlns="" id="{C3836C39-8396-312D-A1B4-41265E2A64F6}"/>
              </a:ext>
            </a:extLst>
          </p:cNvPr>
          <p:cNvGraphicFramePr>
            <a:graphicFrameLocks noGrp="1"/>
          </p:cNvGraphicFramePr>
          <p:nvPr>
            <p:extLst>
              <p:ext uri="{D42A27DB-BD31-4B8C-83A1-F6EECF244321}">
                <p14:modId xmlns:p14="http://schemas.microsoft.com/office/powerpoint/2010/main" xmlns="" val="3451506296"/>
              </p:ext>
            </p:extLst>
          </p:nvPr>
        </p:nvGraphicFramePr>
        <p:xfrm>
          <a:off x="6546584" y="5188254"/>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panose="020F0502020204030204" pitchFamily="34" charset="0"/>
                        </a:rPr>
                        <a:t>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graphicFrame>
        <p:nvGraphicFramePr>
          <p:cNvPr id="29" name="Table 28">
            <a:extLst>
              <a:ext uri="{FF2B5EF4-FFF2-40B4-BE49-F238E27FC236}">
                <a16:creationId xmlns:a16="http://schemas.microsoft.com/office/drawing/2014/main" xmlns="" id="{F7F5E175-A382-BD8D-7648-62983CFF5CDC}"/>
              </a:ext>
            </a:extLst>
          </p:cNvPr>
          <p:cNvGraphicFramePr>
            <a:graphicFrameLocks noGrp="1"/>
          </p:cNvGraphicFramePr>
          <p:nvPr>
            <p:extLst>
              <p:ext uri="{D42A27DB-BD31-4B8C-83A1-F6EECF244321}">
                <p14:modId xmlns:p14="http://schemas.microsoft.com/office/powerpoint/2010/main" xmlns="" val="578442139"/>
              </p:ext>
            </p:extLst>
          </p:nvPr>
        </p:nvGraphicFramePr>
        <p:xfrm>
          <a:off x="4976204" y="6149036"/>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panose="020F0502020204030204" pitchFamily="34" charset="0"/>
                        </a:rPr>
                        <a: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cxnSp>
        <p:nvCxnSpPr>
          <p:cNvPr id="31" name="Straight Arrow Connector 30">
            <a:extLst>
              <a:ext uri="{FF2B5EF4-FFF2-40B4-BE49-F238E27FC236}">
                <a16:creationId xmlns:a16="http://schemas.microsoft.com/office/drawing/2014/main" xmlns="" id="{FE149356-8339-C6F2-92B3-B2A302BAB961}"/>
              </a:ext>
            </a:extLst>
          </p:cNvPr>
          <p:cNvCxnSpPr>
            <a:cxnSpLocks/>
            <a:endCxn id="16" idx="0"/>
          </p:cNvCxnSpPr>
          <p:nvPr/>
        </p:nvCxnSpPr>
        <p:spPr>
          <a:xfrm flipH="1">
            <a:off x="2948617" y="2561874"/>
            <a:ext cx="1614056" cy="53993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FBC893A3-8FC1-83B7-4792-9FC6E7DAA3E9}"/>
              </a:ext>
            </a:extLst>
          </p:cNvPr>
          <p:cNvCxnSpPr>
            <a:cxnSpLocks/>
          </p:cNvCxnSpPr>
          <p:nvPr/>
        </p:nvCxnSpPr>
        <p:spPr>
          <a:xfrm flipH="1">
            <a:off x="1411362" y="3228505"/>
            <a:ext cx="877583" cy="91945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9A39D4D6-FA13-C0B4-FDF2-5E655E383F17}"/>
              </a:ext>
            </a:extLst>
          </p:cNvPr>
          <p:cNvCxnSpPr>
            <a:cxnSpLocks/>
            <a:endCxn id="19" idx="0"/>
          </p:cNvCxnSpPr>
          <p:nvPr/>
        </p:nvCxnSpPr>
        <p:spPr>
          <a:xfrm>
            <a:off x="5936983" y="2535842"/>
            <a:ext cx="1557130" cy="67941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xmlns="" id="{4B4A1B67-2D6B-FC31-A282-2FB95CFEAE55}"/>
              </a:ext>
            </a:extLst>
          </p:cNvPr>
          <p:cNvGraphicFramePr>
            <a:graphicFrameLocks noGrp="1"/>
          </p:cNvGraphicFramePr>
          <p:nvPr>
            <p:extLst>
              <p:ext uri="{D42A27DB-BD31-4B8C-83A1-F6EECF244321}">
                <p14:modId xmlns:p14="http://schemas.microsoft.com/office/powerpoint/2010/main" xmlns="" val="456355364"/>
              </p:ext>
            </p:extLst>
          </p:nvPr>
        </p:nvGraphicFramePr>
        <p:xfrm>
          <a:off x="1974583" y="3101813"/>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B</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cxnSp>
        <p:nvCxnSpPr>
          <p:cNvPr id="41" name="Straight Arrow Connector 40">
            <a:extLst>
              <a:ext uri="{FF2B5EF4-FFF2-40B4-BE49-F238E27FC236}">
                <a16:creationId xmlns:a16="http://schemas.microsoft.com/office/drawing/2014/main" xmlns="" id="{783C409A-2582-29D1-D52A-8E1F4498A194}"/>
              </a:ext>
            </a:extLst>
          </p:cNvPr>
          <p:cNvCxnSpPr>
            <a:cxnSpLocks/>
            <a:endCxn id="24" idx="0"/>
          </p:cNvCxnSpPr>
          <p:nvPr/>
        </p:nvCxnSpPr>
        <p:spPr>
          <a:xfrm flipH="1">
            <a:off x="5936983" y="3417361"/>
            <a:ext cx="930123" cy="83661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43F429DF-0DF8-B1AB-6D28-A8D4D97622B1}"/>
              </a:ext>
            </a:extLst>
          </p:cNvPr>
          <p:cNvCxnSpPr>
            <a:cxnSpLocks/>
            <a:endCxn id="25" idx="0"/>
          </p:cNvCxnSpPr>
          <p:nvPr/>
        </p:nvCxnSpPr>
        <p:spPr>
          <a:xfrm>
            <a:off x="8216363" y="3411950"/>
            <a:ext cx="947521" cy="79328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E952D662-F748-40A7-D6FB-2F3A88472F1D}"/>
              </a:ext>
            </a:extLst>
          </p:cNvPr>
          <p:cNvCxnSpPr>
            <a:cxnSpLocks/>
            <a:endCxn id="26" idx="0"/>
          </p:cNvCxnSpPr>
          <p:nvPr/>
        </p:nvCxnSpPr>
        <p:spPr>
          <a:xfrm>
            <a:off x="6678490" y="4456080"/>
            <a:ext cx="842128" cy="73217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C8987B32-B118-C0FF-0BBB-8CFC6CB9E764}"/>
              </a:ext>
            </a:extLst>
          </p:cNvPr>
          <p:cNvCxnSpPr>
            <a:cxnSpLocks/>
          </p:cNvCxnSpPr>
          <p:nvPr/>
        </p:nvCxnSpPr>
        <p:spPr>
          <a:xfrm flipH="1">
            <a:off x="5950238" y="5390362"/>
            <a:ext cx="954140" cy="75867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DF3D4D9-DAAF-86F1-7EA2-6819C4D99BE2}"/>
              </a:ext>
            </a:extLst>
          </p:cNvPr>
          <p:cNvCxnSpPr/>
          <p:nvPr/>
        </p:nvCxnSpPr>
        <p:spPr>
          <a:xfrm>
            <a:off x="4962949" y="4277145"/>
            <a:ext cx="708973" cy="228589"/>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xmlns="" id="{BD1CB498-A879-9059-F9F4-AE6181C802A3}"/>
              </a:ext>
            </a:extLst>
          </p:cNvPr>
          <p:cNvCxnSpPr>
            <a:endCxn id="24" idx="1"/>
          </p:cNvCxnSpPr>
          <p:nvPr/>
        </p:nvCxnSpPr>
        <p:spPr>
          <a:xfrm flipH="1">
            <a:off x="4962949" y="4253972"/>
            <a:ext cx="708973" cy="283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xmlns="" id="{0E475D7C-2D5A-ABF1-6BB6-F8DC5F3C5B47}"/>
              </a:ext>
            </a:extLst>
          </p:cNvPr>
          <p:cNvGrpSpPr/>
          <p:nvPr/>
        </p:nvGrpSpPr>
        <p:grpSpPr>
          <a:xfrm>
            <a:off x="1636653" y="4121462"/>
            <a:ext cx="742120" cy="291239"/>
            <a:chOff x="1649905" y="3525114"/>
            <a:chExt cx="742120" cy="291239"/>
          </a:xfrm>
        </p:grpSpPr>
        <p:cxnSp>
          <p:nvCxnSpPr>
            <p:cNvPr id="40" name="Straight Connector 39">
              <a:extLst>
                <a:ext uri="{FF2B5EF4-FFF2-40B4-BE49-F238E27FC236}">
                  <a16:creationId xmlns:a16="http://schemas.microsoft.com/office/drawing/2014/main" xmlns="" id="{AE5FFA46-F5AA-E763-3495-D6881D383D66}"/>
                </a:ext>
              </a:extLst>
            </p:cNvPr>
            <p:cNvCxnSpPr>
              <a:cxnSpLocks/>
            </p:cNvCxnSpPr>
            <p:nvPr/>
          </p:nvCxnSpPr>
          <p:spPr>
            <a:xfrm>
              <a:off x="1649905" y="3561535"/>
              <a:ext cx="742120" cy="25481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xmlns="" id="{80A0BB03-58C6-DFEB-3B1B-CA1976AEC347}"/>
                </a:ext>
              </a:extLst>
            </p:cNvPr>
            <p:cNvCxnSpPr/>
            <p:nvPr/>
          </p:nvCxnSpPr>
          <p:spPr>
            <a:xfrm flipH="1">
              <a:off x="1663157" y="3525114"/>
              <a:ext cx="708973" cy="283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xmlns="" id="{D736A78D-5215-48C8-B633-A315110F43AB}"/>
              </a:ext>
            </a:extLst>
          </p:cNvPr>
          <p:cNvGrpSpPr/>
          <p:nvPr/>
        </p:nvGrpSpPr>
        <p:grpSpPr>
          <a:xfrm>
            <a:off x="437331" y="4128090"/>
            <a:ext cx="742120" cy="291239"/>
            <a:chOff x="1649905" y="3525114"/>
            <a:chExt cx="742120" cy="291239"/>
          </a:xfrm>
        </p:grpSpPr>
        <p:cxnSp>
          <p:nvCxnSpPr>
            <p:cNvPr id="48" name="Straight Connector 47">
              <a:extLst>
                <a:ext uri="{FF2B5EF4-FFF2-40B4-BE49-F238E27FC236}">
                  <a16:creationId xmlns:a16="http://schemas.microsoft.com/office/drawing/2014/main" xmlns="" id="{338FA714-E299-0BCC-71AF-93F70CB9741A}"/>
                </a:ext>
              </a:extLst>
            </p:cNvPr>
            <p:cNvCxnSpPr>
              <a:cxnSpLocks/>
            </p:cNvCxnSpPr>
            <p:nvPr/>
          </p:nvCxnSpPr>
          <p:spPr>
            <a:xfrm>
              <a:off x="1649905" y="3561535"/>
              <a:ext cx="742120" cy="25481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xmlns="" id="{C4CA2B4F-3849-F24A-6C16-5D48E480C22D}"/>
                </a:ext>
              </a:extLst>
            </p:cNvPr>
            <p:cNvCxnSpPr/>
            <p:nvPr/>
          </p:nvCxnSpPr>
          <p:spPr>
            <a:xfrm flipH="1">
              <a:off x="1663157" y="3525114"/>
              <a:ext cx="708973" cy="283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xmlns="" id="{C2AD922B-0F0E-B9E8-8F87-9117A70E257B}"/>
              </a:ext>
            </a:extLst>
          </p:cNvPr>
          <p:cNvGrpSpPr/>
          <p:nvPr/>
        </p:nvGrpSpPr>
        <p:grpSpPr>
          <a:xfrm>
            <a:off x="4969574" y="6129167"/>
            <a:ext cx="742120" cy="291239"/>
            <a:chOff x="1649905" y="3525114"/>
            <a:chExt cx="742120" cy="291239"/>
          </a:xfrm>
        </p:grpSpPr>
        <p:cxnSp>
          <p:nvCxnSpPr>
            <p:cNvPr id="51" name="Straight Connector 50">
              <a:extLst>
                <a:ext uri="{FF2B5EF4-FFF2-40B4-BE49-F238E27FC236}">
                  <a16:creationId xmlns:a16="http://schemas.microsoft.com/office/drawing/2014/main" xmlns="" id="{7D933287-8F6B-AF14-704A-C36111245197}"/>
                </a:ext>
              </a:extLst>
            </p:cNvPr>
            <p:cNvCxnSpPr>
              <a:cxnSpLocks/>
            </p:cNvCxnSpPr>
            <p:nvPr/>
          </p:nvCxnSpPr>
          <p:spPr>
            <a:xfrm>
              <a:off x="1649905" y="3561535"/>
              <a:ext cx="742120" cy="25481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xmlns="" id="{6A7F68AD-38E0-F566-F21F-E179F65EBE62}"/>
                </a:ext>
              </a:extLst>
            </p:cNvPr>
            <p:cNvCxnSpPr/>
            <p:nvPr/>
          </p:nvCxnSpPr>
          <p:spPr>
            <a:xfrm flipH="1">
              <a:off x="1663157" y="3525114"/>
              <a:ext cx="708973" cy="283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7FB2F26E-AA8B-0CC6-6766-A15523D98209}"/>
              </a:ext>
            </a:extLst>
          </p:cNvPr>
          <p:cNvGrpSpPr/>
          <p:nvPr/>
        </p:nvGrpSpPr>
        <p:grpSpPr>
          <a:xfrm>
            <a:off x="6182153" y="6135792"/>
            <a:ext cx="742120" cy="291239"/>
            <a:chOff x="1649905" y="3525114"/>
            <a:chExt cx="742120" cy="291239"/>
          </a:xfrm>
        </p:grpSpPr>
        <p:cxnSp>
          <p:nvCxnSpPr>
            <p:cNvPr id="54" name="Straight Connector 53">
              <a:extLst>
                <a:ext uri="{FF2B5EF4-FFF2-40B4-BE49-F238E27FC236}">
                  <a16:creationId xmlns:a16="http://schemas.microsoft.com/office/drawing/2014/main" xmlns="" id="{4079EDF0-3AE8-5607-EB04-6FDCEE7938B5}"/>
                </a:ext>
              </a:extLst>
            </p:cNvPr>
            <p:cNvCxnSpPr>
              <a:cxnSpLocks/>
            </p:cNvCxnSpPr>
            <p:nvPr/>
          </p:nvCxnSpPr>
          <p:spPr>
            <a:xfrm>
              <a:off x="1649905" y="3561535"/>
              <a:ext cx="742120" cy="25481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5" name="Straight Connector 54">
              <a:extLst>
                <a:ext uri="{FF2B5EF4-FFF2-40B4-BE49-F238E27FC236}">
                  <a16:creationId xmlns:a16="http://schemas.microsoft.com/office/drawing/2014/main" xmlns="" id="{0951FDE6-8527-255B-3391-2A6CB70936F5}"/>
                </a:ext>
              </a:extLst>
            </p:cNvPr>
            <p:cNvCxnSpPr/>
            <p:nvPr/>
          </p:nvCxnSpPr>
          <p:spPr>
            <a:xfrm flipH="1">
              <a:off x="1663157" y="3525114"/>
              <a:ext cx="708973" cy="283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CBD63F-1A0D-1672-832A-031CB1C188AC}"/>
              </a:ext>
            </a:extLst>
          </p:cNvPr>
          <p:cNvGrpSpPr/>
          <p:nvPr/>
        </p:nvGrpSpPr>
        <p:grpSpPr>
          <a:xfrm>
            <a:off x="8203111" y="4194340"/>
            <a:ext cx="742120" cy="291239"/>
            <a:chOff x="1649905" y="3525114"/>
            <a:chExt cx="742120" cy="291239"/>
          </a:xfrm>
        </p:grpSpPr>
        <p:cxnSp>
          <p:nvCxnSpPr>
            <p:cNvPr id="57" name="Straight Connector 56">
              <a:extLst>
                <a:ext uri="{FF2B5EF4-FFF2-40B4-BE49-F238E27FC236}">
                  <a16:creationId xmlns:a16="http://schemas.microsoft.com/office/drawing/2014/main" xmlns="" id="{1EF3EA74-D317-1F86-C7DC-4E0B78C4EC94}"/>
                </a:ext>
              </a:extLst>
            </p:cNvPr>
            <p:cNvCxnSpPr>
              <a:cxnSpLocks/>
            </p:cNvCxnSpPr>
            <p:nvPr/>
          </p:nvCxnSpPr>
          <p:spPr>
            <a:xfrm>
              <a:off x="1649905" y="3561535"/>
              <a:ext cx="742120" cy="25481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xmlns="" id="{A6BEE3B8-9EB4-23BA-3276-E60F28EB1189}"/>
                </a:ext>
              </a:extLst>
            </p:cNvPr>
            <p:cNvCxnSpPr/>
            <p:nvPr/>
          </p:nvCxnSpPr>
          <p:spPr>
            <a:xfrm flipH="1">
              <a:off x="1663157" y="3525114"/>
              <a:ext cx="708973" cy="283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xmlns="" id="{D85CBE12-830B-03AE-F876-341B99D47765}"/>
              </a:ext>
            </a:extLst>
          </p:cNvPr>
          <p:cNvGrpSpPr/>
          <p:nvPr/>
        </p:nvGrpSpPr>
        <p:grpSpPr>
          <a:xfrm>
            <a:off x="9389181" y="4187719"/>
            <a:ext cx="742120" cy="291239"/>
            <a:chOff x="1649905" y="3525114"/>
            <a:chExt cx="742120" cy="291239"/>
          </a:xfrm>
        </p:grpSpPr>
        <p:cxnSp>
          <p:nvCxnSpPr>
            <p:cNvPr id="60" name="Straight Connector 59">
              <a:extLst>
                <a:ext uri="{FF2B5EF4-FFF2-40B4-BE49-F238E27FC236}">
                  <a16:creationId xmlns:a16="http://schemas.microsoft.com/office/drawing/2014/main" xmlns="" id="{1A235595-5043-38A6-FC45-7792EE790414}"/>
                </a:ext>
              </a:extLst>
            </p:cNvPr>
            <p:cNvCxnSpPr>
              <a:cxnSpLocks/>
            </p:cNvCxnSpPr>
            <p:nvPr/>
          </p:nvCxnSpPr>
          <p:spPr>
            <a:xfrm>
              <a:off x="1649905" y="3561535"/>
              <a:ext cx="742120" cy="25481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1" name="Straight Connector 60">
              <a:extLst>
                <a:ext uri="{FF2B5EF4-FFF2-40B4-BE49-F238E27FC236}">
                  <a16:creationId xmlns:a16="http://schemas.microsoft.com/office/drawing/2014/main" xmlns="" id="{2BE38A62-8214-175A-CFDC-D00BDCEF26B8}"/>
                </a:ext>
              </a:extLst>
            </p:cNvPr>
            <p:cNvCxnSpPr/>
            <p:nvPr/>
          </p:nvCxnSpPr>
          <p:spPr>
            <a:xfrm flipH="1">
              <a:off x="1663157" y="3525114"/>
              <a:ext cx="708973" cy="283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xmlns="" id="{DEF216E8-27E5-A5D2-7C65-EC141A9A54FD}"/>
              </a:ext>
            </a:extLst>
          </p:cNvPr>
          <p:cNvGrpSpPr/>
          <p:nvPr/>
        </p:nvGrpSpPr>
        <p:grpSpPr>
          <a:xfrm>
            <a:off x="7752534" y="5161757"/>
            <a:ext cx="742120" cy="291239"/>
            <a:chOff x="1649905" y="3525114"/>
            <a:chExt cx="742120" cy="291239"/>
          </a:xfrm>
        </p:grpSpPr>
        <p:cxnSp>
          <p:nvCxnSpPr>
            <p:cNvPr id="63" name="Straight Connector 62">
              <a:extLst>
                <a:ext uri="{FF2B5EF4-FFF2-40B4-BE49-F238E27FC236}">
                  <a16:creationId xmlns:a16="http://schemas.microsoft.com/office/drawing/2014/main" xmlns="" id="{406E74A6-C0B7-B58F-4A61-7AFBAF5E577A}"/>
                </a:ext>
              </a:extLst>
            </p:cNvPr>
            <p:cNvCxnSpPr>
              <a:cxnSpLocks/>
            </p:cNvCxnSpPr>
            <p:nvPr/>
          </p:nvCxnSpPr>
          <p:spPr>
            <a:xfrm>
              <a:off x="1649905" y="3561535"/>
              <a:ext cx="742120" cy="25481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4" name="Straight Connector 63">
              <a:extLst>
                <a:ext uri="{FF2B5EF4-FFF2-40B4-BE49-F238E27FC236}">
                  <a16:creationId xmlns:a16="http://schemas.microsoft.com/office/drawing/2014/main" xmlns="" id="{08F6BC41-5234-0CB2-409F-6249AE287338}"/>
                </a:ext>
              </a:extLst>
            </p:cNvPr>
            <p:cNvCxnSpPr/>
            <p:nvPr/>
          </p:nvCxnSpPr>
          <p:spPr>
            <a:xfrm flipH="1">
              <a:off x="1663157" y="3525114"/>
              <a:ext cx="708973" cy="283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E9B7B535-5758-D322-C9CE-52981A22D669}"/>
              </a:ext>
            </a:extLst>
          </p:cNvPr>
          <p:cNvGrpSpPr/>
          <p:nvPr/>
        </p:nvGrpSpPr>
        <p:grpSpPr>
          <a:xfrm>
            <a:off x="3157340" y="3094419"/>
            <a:ext cx="742120" cy="291239"/>
            <a:chOff x="1649905" y="3525114"/>
            <a:chExt cx="742120" cy="291239"/>
          </a:xfrm>
        </p:grpSpPr>
        <p:cxnSp>
          <p:nvCxnSpPr>
            <p:cNvPr id="66" name="Straight Connector 65">
              <a:extLst>
                <a:ext uri="{FF2B5EF4-FFF2-40B4-BE49-F238E27FC236}">
                  <a16:creationId xmlns:a16="http://schemas.microsoft.com/office/drawing/2014/main" xmlns="" id="{086A6B06-2465-C1EF-154E-514D0DB0F395}"/>
                </a:ext>
              </a:extLst>
            </p:cNvPr>
            <p:cNvCxnSpPr>
              <a:cxnSpLocks/>
            </p:cNvCxnSpPr>
            <p:nvPr/>
          </p:nvCxnSpPr>
          <p:spPr>
            <a:xfrm>
              <a:off x="1649905" y="3561535"/>
              <a:ext cx="742120" cy="25481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7" name="Straight Connector 66">
              <a:extLst>
                <a:ext uri="{FF2B5EF4-FFF2-40B4-BE49-F238E27FC236}">
                  <a16:creationId xmlns:a16="http://schemas.microsoft.com/office/drawing/2014/main" xmlns="" id="{5E17A35A-98E5-AA3C-1856-1BFB9FABE0CD}"/>
                </a:ext>
              </a:extLst>
            </p:cNvPr>
            <p:cNvCxnSpPr/>
            <p:nvPr/>
          </p:nvCxnSpPr>
          <p:spPr>
            <a:xfrm flipH="1">
              <a:off x="1663157" y="3525114"/>
              <a:ext cx="708973" cy="283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xmlns="" id="{EEA6A6E3-47F1-D925-4D8A-13B279C960D5}"/>
              </a:ext>
            </a:extLst>
          </p:cNvPr>
          <p:cNvSpPr txBox="1"/>
          <p:nvPr/>
        </p:nvSpPr>
        <p:spPr>
          <a:xfrm>
            <a:off x="238538" y="762004"/>
            <a:ext cx="4558749"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struct node {</a:t>
            </a:r>
          </a:p>
          <a:p>
            <a:r>
              <a:rPr lang="en-US" sz="2000" dirty="0">
                <a:latin typeface="Cambria" panose="02040503050406030204" pitchFamily="18" charset="0"/>
                <a:ea typeface="Cambria" panose="02040503050406030204" pitchFamily="18" charset="0"/>
              </a:rPr>
              <a:t>         int data;</a:t>
            </a:r>
          </a:p>
          <a:p>
            <a:r>
              <a:rPr lang="en-US" sz="2000" dirty="0">
                <a:latin typeface="Cambria" panose="02040503050406030204" pitchFamily="18" charset="0"/>
                <a:ea typeface="Cambria" panose="02040503050406030204" pitchFamily="18" charset="0"/>
              </a:rPr>
              <a:t>         struct node *</a:t>
            </a:r>
            <a:r>
              <a:rPr lang="en-US" sz="2000" dirty="0" err="1">
                <a:latin typeface="Cambria" panose="02040503050406030204" pitchFamily="18" charset="0"/>
                <a:ea typeface="Cambria" panose="02040503050406030204" pitchFamily="18" charset="0"/>
              </a:rPr>
              <a:t>leftchild</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rightchild</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xmlns="" id="{DD3AE303-92FB-9523-7A3A-8701EB4AA675}"/>
              </a:ext>
            </a:extLst>
          </p:cNvPr>
          <p:cNvSpPr txBox="1"/>
          <p:nvPr/>
        </p:nvSpPr>
        <p:spPr>
          <a:xfrm>
            <a:off x="6569082" y="992942"/>
            <a:ext cx="1705980" cy="400110"/>
          </a:xfrm>
          <a:prstGeom prst="rect">
            <a:avLst/>
          </a:prstGeom>
          <a:noFill/>
        </p:spPr>
        <p:txBody>
          <a:bodyPr wrap="none" rtlCol="0">
            <a:spAutoFit/>
          </a:bodyPr>
          <a:lstStyle/>
          <a:p>
            <a:r>
              <a:rPr lang="en-US" sz="2000" b="1" dirty="0"/>
              <a:t>root =  0x1000</a:t>
            </a:r>
            <a:endParaRPr lang="en-US" b="1" dirty="0"/>
          </a:p>
        </p:txBody>
      </p:sp>
      <p:sp>
        <p:nvSpPr>
          <p:cNvPr id="13" name="TextBox 12">
            <a:extLst>
              <a:ext uri="{FF2B5EF4-FFF2-40B4-BE49-F238E27FC236}">
                <a16:creationId xmlns:a16="http://schemas.microsoft.com/office/drawing/2014/main" xmlns="" id="{E6B2F3ED-F42F-89AE-39EA-1E8B623F4618}"/>
              </a:ext>
            </a:extLst>
          </p:cNvPr>
          <p:cNvSpPr txBox="1"/>
          <p:nvPr/>
        </p:nvSpPr>
        <p:spPr>
          <a:xfrm>
            <a:off x="4157873" y="2630309"/>
            <a:ext cx="974034" cy="369332"/>
          </a:xfrm>
          <a:prstGeom prst="rect">
            <a:avLst/>
          </a:prstGeom>
          <a:noFill/>
        </p:spPr>
        <p:txBody>
          <a:bodyPr wrap="square" rtlCol="0">
            <a:spAutoFit/>
          </a:bodyPr>
          <a:lstStyle/>
          <a:p>
            <a:r>
              <a:rPr lang="en-US" b="1" dirty="0"/>
              <a:t>0x1000</a:t>
            </a:r>
          </a:p>
        </p:txBody>
      </p:sp>
    </p:spTree>
    <p:extLst>
      <p:ext uri="{BB962C8B-B14F-4D97-AF65-F5344CB8AC3E}">
        <p14:creationId xmlns:p14="http://schemas.microsoft.com/office/powerpoint/2010/main" xmlns="" val="189539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AutoShape 2"/>
          <p:cNvSpPr>
            <a:spLocks noChangeArrowheads="1"/>
          </p:cNvSpPr>
          <p:nvPr/>
        </p:nvSpPr>
        <p:spPr bwMode="auto">
          <a:xfrm>
            <a:off x="8453454" y="3429000"/>
            <a:ext cx="1981200" cy="1828800"/>
          </a:xfrm>
          <a:prstGeom prst="triangle">
            <a:avLst>
              <a:gd name="adj" fmla="val 50000"/>
            </a:avLst>
          </a:prstGeom>
          <a:solidFill>
            <a:schemeClr val="folHlink"/>
          </a:solidFill>
          <a:ln w="9525">
            <a:solidFill>
              <a:schemeClr val="tx1"/>
            </a:solidFill>
            <a:miter lim="800000"/>
            <a:headEnd/>
            <a:tailEnd/>
          </a:ln>
        </p:spPr>
        <p:txBody>
          <a:bodyPr wrap="none" tIns="2651760" bIns="0" anchor="b" anchorCtr="1"/>
          <a:lstStyle/>
          <a:p>
            <a:pPr algn="ctr"/>
            <a:r>
              <a:rPr lang="en-US">
                <a:latin typeface="Tahoma" pitchFamily="34" charset="0"/>
              </a:rPr>
              <a:t>subtree</a:t>
            </a:r>
          </a:p>
        </p:txBody>
      </p:sp>
      <p:sp>
        <p:nvSpPr>
          <p:cNvPr id="8195" name="Rectangle 3"/>
          <p:cNvSpPr>
            <a:spLocks noGrp="1" noChangeArrowheads="1"/>
          </p:cNvSpPr>
          <p:nvPr>
            <p:ph type="title"/>
          </p:nvPr>
        </p:nvSpPr>
        <p:spPr>
          <a:xfrm>
            <a:off x="947743" y="207148"/>
            <a:ext cx="8229600" cy="715962"/>
          </a:xfrm>
        </p:spPr>
        <p:txBody>
          <a:bodyPr>
            <a:normAutofit/>
          </a:bodyPr>
          <a:lstStyle/>
          <a:p>
            <a:pPr eaLnBrk="1" hangingPunct="1"/>
            <a:r>
              <a:rPr lang="en-US" dirty="0"/>
              <a:t>Tree Terminology</a:t>
            </a:r>
          </a:p>
        </p:txBody>
      </p:sp>
      <p:sp>
        <p:nvSpPr>
          <p:cNvPr id="8196" name="Rectangle 4"/>
          <p:cNvSpPr>
            <a:spLocks noGrp="1" noChangeArrowheads="1"/>
          </p:cNvSpPr>
          <p:nvPr>
            <p:ph idx="1"/>
          </p:nvPr>
        </p:nvSpPr>
        <p:spPr>
          <a:xfrm>
            <a:off x="965200" y="1127112"/>
            <a:ext cx="5189529" cy="5419462"/>
          </a:xfrm>
        </p:spPr>
        <p:txBody>
          <a:bodyPr>
            <a:normAutofit lnSpcReduction="10000"/>
          </a:bodyPr>
          <a:lstStyle/>
          <a:p>
            <a:pPr algn="just" eaLnBrk="1" hangingPunct="1">
              <a:lnSpc>
                <a:spcPct val="80000"/>
              </a:lnSpc>
            </a:pPr>
            <a:endParaRPr lang="en-US" sz="2000" b="1" dirty="0"/>
          </a:p>
          <a:p>
            <a:pPr eaLnBrk="1" hangingPunct="1">
              <a:lnSpc>
                <a:spcPct val="80000"/>
              </a:lnSpc>
            </a:pPr>
            <a:r>
              <a:rPr lang="en-US" sz="2000" b="1" dirty="0"/>
              <a:t>Root</a:t>
            </a:r>
            <a:r>
              <a:rPr lang="en-US" sz="2000" dirty="0"/>
              <a:t>: node without parent (A)</a:t>
            </a:r>
          </a:p>
          <a:p>
            <a:pPr eaLnBrk="1" hangingPunct="1">
              <a:lnSpc>
                <a:spcPct val="80000"/>
              </a:lnSpc>
            </a:pPr>
            <a:r>
              <a:rPr lang="en-US" sz="2000" b="1" dirty="0"/>
              <a:t>Siblings</a:t>
            </a:r>
            <a:r>
              <a:rPr lang="en-US" sz="2000" dirty="0"/>
              <a:t>: nodes share the same parent</a:t>
            </a:r>
          </a:p>
          <a:p>
            <a:pPr eaLnBrk="1" hangingPunct="1">
              <a:lnSpc>
                <a:spcPct val="80000"/>
              </a:lnSpc>
            </a:pPr>
            <a:r>
              <a:rPr lang="en-US" sz="2000" b="1" dirty="0"/>
              <a:t>Internal node</a:t>
            </a:r>
            <a:r>
              <a:rPr lang="en-US" sz="2000" dirty="0"/>
              <a:t>: node with at least one child (A, B, C, F)</a:t>
            </a:r>
          </a:p>
          <a:p>
            <a:pPr eaLnBrk="1" hangingPunct="1">
              <a:lnSpc>
                <a:spcPct val="80000"/>
              </a:lnSpc>
            </a:pPr>
            <a:r>
              <a:rPr lang="en-US" sz="2000" b="1" dirty="0"/>
              <a:t>External node</a:t>
            </a:r>
            <a:r>
              <a:rPr lang="en-US" sz="2000" dirty="0"/>
              <a:t> (leaf ): node without children (E, I, J, K, G, H, D)</a:t>
            </a:r>
          </a:p>
          <a:p>
            <a:pPr eaLnBrk="1" hangingPunct="1">
              <a:lnSpc>
                <a:spcPct val="80000"/>
              </a:lnSpc>
            </a:pPr>
            <a:r>
              <a:rPr lang="en-US" sz="2000" b="1" dirty="0"/>
              <a:t>Ancestors</a:t>
            </a:r>
            <a:r>
              <a:rPr lang="en-US" sz="2000" dirty="0"/>
              <a:t> of a node: parent, grandparent, grand-grandparent, etc.</a:t>
            </a:r>
          </a:p>
          <a:p>
            <a:pPr eaLnBrk="1" hangingPunct="1">
              <a:lnSpc>
                <a:spcPct val="80000"/>
              </a:lnSpc>
            </a:pPr>
            <a:r>
              <a:rPr lang="en-US" sz="2000" b="1" dirty="0"/>
              <a:t>Descendant</a:t>
            </a:r>
            <a:r>
              <a:rPr lang="en-US" sz="2000" dirty="0"/>
              <a:t> of a node: child, grandchild, grand-grandchild, etc.</a:t>
            </a:r>
          </a:p>
          <a:p>
            <a:pPr eaLnBrk="1" hangingPunct="1">
              <a:lnSpc>
                <a:spcPct val="80000"/>
              </a:lnSpc>
            </a:pPr>
            <a:r>
              <a:rPr lang="en-US" sz="2000" b="1" dirty="0"/>
              <a:t>Depth</a:t>
            </a:r>
            <a:r>
              <a:rPr lang="en-US" sz="2000" dirty="0"/>
              <a:t> of a node: number of ancestors </a:t>
            </a:r>
          </a:p>
          <a:p>
            <a:pPr>
              <a:lnSpc>
                <a:spcPct val="80000"/>
              </a:lnSpc>
              <a:buNone/>
            </a:pPr>
            <a:r>
              <a:rPr lang="en-US" sz="2000" dirty="0"/>
              <a:t>      (or) </a:t>
            </a:r>
            <a:r>
              <a:rPr lang="en-IN" sz="2000" dirty="0"/>
              <a:t>the number of edges from the root to the node</a:t>
            </a:r>
            <a:endParaRPr lang="en-US" sz="2000" dirty="0"/>
          </a:p>
          <a:p>
            <a:pPr>
              <a:lnSpc>
                <a:spcPct val="80000"/>
              </a:lnSpc>
            </a:pPr>
            <a:r>
              <a:rPr lang="en-US" sz="2000" b="1" dirty="0"/>
              <a:t>Height</a:t>
            </a:r>
            <a:r>
              <a:rPr lang="en-US" sz="2000" dirty="0"/>
              <a:t> of a tree: maximum depth of any node (or) </a:t>
            </a:r>
            <a:r>
              <a:rPr lang="en-IN" sz="2000" dirty="0"/>
              <a:t>The height of a tree is a height of the root. </a:t>
            </a:r>
            <a:endParaRPr lang="en-US" sz="2000" dirty="0"/>
          </a:p>
          <a:p>
            <a:pPr eaLnBrk="1" hangingPunct="1">
              <a:lnSpc>
                <a:spcPct val="80000"/>
              </a:lnSpc>
            </a:pPr>
            <a:r>
              <a:rPr lang="en-US" sz="2000" b="1" dirty="0"/>
              <a:t>Degree</a:t>
            </a:r>
            <a:r>
              <a:rPr lang="en-US" sz="2000" dirty="0"/>
              <a:t> of a node: the number of its children</a:t>
            </a:r>
          </a:p>
        </p:txBody>
      </p:sp>
      <p:grpSp>
        <p:nvGrpSpPr>
          <p:cNvPr id="2" name="Group 5"/>
          <p:cNvGrpSpPr>
            <a:grpSpLocks/>
          </p:cNvGrpSpPr>
          <p:nvPr/>
        </p:nvGrpSpPr>
        <p:grpSpPr bwMode="auto">
          <a:xfrm>
            <a:off x="6667505" y="2928934"/>
            <a:ext cx="3709988" cy="3116262"/>
            <a:chOff x="3135" y="1253"/>
            <a:chExt cx="2337" cy="1963"/>
          </a:xfrm>
        </p:grpSpPr>
        <p:sp>
          <p:nvSpPr>
            <p:cNvPr id="8200" name="AutoShape 6"/>
            <p:cNvSpPr>
              <a:spLocks noChangeAspect="1" noChangeArrowheads="1"/>
            </p:cNvSpPr>
            <p:nvPr/>
          </p:nvSpPr>
          <p:spPr bwMode="auto">
            <a:xfrm>
              <a:off x="4217" y="1253"/>
              <a:ext cx="213" cy="232"/>
            </a:xfrm>
            <a:prstGeom prst="roundRect">
              <a:avLst>
                <a:gd name="adj" fmla="val 16667"/>
              </a:avLst>
            </a:prstGeom>
            <a:solidFill>
              <a:schemeClr val="accent1"/>
            </a:solidFill>
            <a:ln w="19050">
              <a:solidFill>
                <a:schemeClr val="tx1"/>
              </a:solidFill>
              <a:round/>
              <a:headEnd/>
              <a:tailEnd/>
            </a:ln>
          </p:spPr>
          <p:txBody>
            <a:bodyPr wrap="none" anchor="ctr">
              <a:spAutoFit/>
            </a:bodyPr>
            <a:lstStyle/>
            <a:p>
              <a:pPr algn="ctr"/>
              <a:r>
                <a:rPr lang="en-US" sz="1600">
                  <a:latin typeface="Tahoma" pitchFamily="34" charset="0"/>
                </a:rPr>
                <a:t>A</a:t>
              </a:r>
            </a:p>
          </p:txBody>
        </p:sp>
        <p:sp>
          <p:nvSpPr>
            <p:cNvPr id="8201" name="AutoShape 7"/>
            <p:cNvSpPr>
              <a:spLocks noChangeAspect="1" noChangeArrowheads="1"/>
            </p:cNvSpPr>
            <p:nvPr/>
          </p:nvSpPr>
          <p:spPr bwMode="auto">
            <a:xfrm>
              <a:off x="3385" y="1829"/>
              <a:ext cx="211" cy="232"/>
            </a:xfrm>
            <a:prstGeom prst="roundRect">
              <a:avLst>
                <a:gd name="adj" fmla="val 16667"/>
              </a:avLst>
            </a:prstGeom>
            <a:solidFill>
              <a:schemeClr val="accent1"/>
            </a:solidFill>
            <a:ln w="19050">
              <a:solidFill>
                <a:schemeClr val="tx1"/>
              </a:solidFill>
              <a:round/>
              <a:headEnd/>
              <a:tailEnd/>
            </a:ln>
          </p:spPr>
          <p:txBody>
            <a:bodyPr wrap="none" anchor="ctr">
              <a:spAutoFit/>
            </a:bodyPr>
            <a:lstStyle/>
            <a:p>
              <a:pPr algn="ctr"/>
              <a:r>
                <a:rPr lang="en-US" sz="1600">
                  <a:latin typeface="Tahoma" pitchFamily="34" charset="0"/>
                </a:rPr>
                <a:t>B</a:t>
              </a:r>
            </a:p>
          </p:txBody>
        </p:sp>
        <p:sp>
          <p:nvSpPr>
            <p:cNvPr id="8202" name="AutoShape 8"/>
            <p:cNvSpPr>
              <a:spLocks noChangeAspect="1" noChangeArrowheads="1"/>
            </p:cNvSpPr>
            <p:nvPr/>
          </p:nvSpPr>
          <p:spPr bwMode="auto">
            <a:xfrm>
              <a:off x="5246" y="1828"/>
              <a:ext cx="226" cy="234"/>
            </a:xfrm>
            <a:prstGeom prst="roundRect">
              <a:avLst>
                <a:gd name="adj" fmla="val 16667"/>
              </a:avLst>
            </a:prstGeom>
            <a:solidFill>
              <a:srgbClr val="99CC00"/>
            </a:solidFill>
            <a:ln w="19050">
              <a:solidFill>
                <a:schemeClr val="tx1"/>
              </a:solidFill>
              <a:round/>
              <a:headEnd/>
              <a:tailEnd/>
            </a:ln>
          </p:spPr>
          <p:txBody>
            <a:bodyPr wrap="none" anchor="ctr">
              <a:spAutoFit/>
            </a:bodyPr>
            <a:lstStyle/>
            <a:p>
              <a:pPr algn="ctr"/>
              <a:r>
                <a:rPr lang="en-US" sz="1600">
                  <a:latin typeface="Tahoma" pitchFamily="34" charset="0"/>
                </a:rPr>
                <a:t>D</a:t>
              </a:r>
            </a:p>
          </p:txBody>
        </p:sp>
        <p:sp>
          <p:nvSpPr>
            <p:cNvPr id="8203" name="AutoShape 9"/>
            <p:cNvSpPr>
              <a:spLocks noChangeAspect="1" noChangeArrowheads="1"/>
            </p:cNvSpPr>
            <p:nvPr/>
          </p:nvSpPr>
          <p:spPr bwMode="auto">
            <a:xfrm>
              <a:off x="4755" y="1829"/>
              <a:ext cx="213" cy="232"/>
            </a:xfrm>
            <a:prstGeom prst="roundRect">
              <a:avLst>
                <a:gd name="adj" fmla="val 16667"/>
              </a:avLst>
            </a:prstGeom>
            <a:solidFill>
              <a:schemeClr val="accent1"/>
            </a:solidFill>
            <a:ln w="19050">
              <a:solidFill>
                <a:schemeClr val="tx1"/>
              </a:solidFill>
              <a:round/>
              <a:headEnd/>
              <a:tailEnd/>
            </a:ln>
          </p:spPr>
          <p:txBody>
            <a:bodyPr wrap="none" anchor="ctr">
              <a:spAutoFit/>
            </a:bodyPr>
            <a:lstStyle/>
            <a:p>
              <a:pPr algn="ctr"/>
              <a:r>
                <a:rPr lang="en-US" sz="1600">
                  <a:latin typeface="Tahoma" pitchFamily="34" charset="0"/>
                </a:rPr>
                <a:t>C</a:t>
              </a:r>
            </a:p>
          </p:txBody>
        </p:sp>
        <p:sp>
          <p:nvSpPr>
            <p:cNvPr id="8204" name="AutoShape 10"/>
            <p:cNvSpPr>
              <a:spLocks noChangeAspect="1" noChangeArrowheads="1"/>
            </p:cNvSpPr>
            <p:nvPr/>
          </p:nvSpPr>
          <p:spPr bwMode="auto">
            <a:xfrm>
              <a:off x="4494" y="2404"/>
              <a:ext cx="222" cy="233"/>
            </a:xfrm>
            <a:prstGeom prst="roundRect">
              <a:avLst>
                <a:gd name="adj" fmla="val 16667"/>
              </a:avLst>
            </a:prstGeom>
            <a:solidFill>
              <a:srgbClr val="99CC00"/>
            </a:solidFill>
            <a:ln w="19050">
              <a:solidFill>
                <a:schemeClr val="tx1"/>
              </a:solidFill>
              <a:round/>
              <a:headEnd/>
              <a:tailEnd/>
            </a:ln>
          </p:spPr>
          <p:txBody>
            <a:bodyPr wrap="none" anchor="ctr">
              <a:spAutoFit/>
            </a:bodyPr>
            <a:lstStyle/>
            <a:p>
              <a:pPr algn="ctr"/>
              <a:r>
                <a:rPr lang="en-US" sz="1600">
                  <a:latin typeface="Tahoma" pitchFamily="34" charset="0"/>
                </a:rPr>
                <a:t>G</a:t>
              </a:r>
            </a:p>
          </p:txBody>
        </p:sp>
        <p:sp>
          <p:nvSpPr>
            <p:cNvPr id="8205" name="AutoShape 11"/>
            <p:cNvSpPr>
              <a:spLocks noChangeAspect="1" noChangeArrowheads="1"/>
            </p:cNvSpPr>
            <p:nvPr/>
          </p:nvSpPr>
          <p:spPr bwMode="auto">
            <a:xfrm>
              <a:off x="5007" y="2404"/>
              <a:ext cx="223" cy="233"/>
            </a:xfrm>
            <a:prstGeom prst="roundRect">
              <a:avLst>
                <a:gd name="adj" fmla="val 16667"/>
              </a:avLst>
            </a:prstGeom>
            <a:solidFill>
              <a:srgbClr val="99CC00"/>
            </a:solidFill>
            <a:ln w="19050">
              <a:solidFill>
                <a:schemeClr val="tx1"/>
              </a:solidFill>
              <a:round/>
              <a:headEnd/>
              <a:tailEnd/>
            </a:ln>
          </p:spPr>
          <p:txBody>
            <a:bodyPr wrap="none" anchor="ctr">
              <a:spAutoFit/>
            </a:bodyPr>
            <a:lstStyle/>
            <a:p>
              <a:pPr algn="ctr"/>
              <a:r>
                <a:rPr lang="en-US" sz="1600">
                  <a:latin typeface="Tahoma" pitchFamily="34" charset="0"/>
                </a:rPr>
                <a:t>H</a:t>
              </a:r>
            </a:p>
          </p:txBody>
        </p:sp>
        <p:sp>
          <p:nvSpPr>
            <p:cNvPr id="8206" name="AutoShape 12"/>
            <p:cNvSpPr>
              <a:spLocks noChangeAspect="1" noChangeArrowheads="1"/>
            </p:cNvSpPr>
            <p:nvPr/>
          </p:nvSpPr>
          <p:spPr bwMode="auto">
            <a:xfrm>
              <a:off x="3135" y="2404"/>
              <a:ext cx="208" cy="232"/>
            </a:xfrm>
            <a:prstGeom prst="roundRect">
              <a:avLst>
                <a:gd name="adj" fmla="val 16667"/>
              </a:avLst>
            </a:prstGeom>
            <a:solidFill>
              <a:srgbClr val="99CC00"/>
            </a:solidFill>
            <a:ln w="19050">
              <a:solidFill>
                <a:schemeClr val="tx1"/>
              </a:solidFill>
              <a:round/>
              <a:headEnd/>
              <a:tailEnd/>
            </a:ln>
          </p:spPr>
          <p:txBody>
            <a:bodyPr wrap="none" anchor="ctr">
              <a:spAutoFit/>
            </a:bodyPr>
            <a:lstStyle/>
            <a:p>
              <a:pPr algn="ctr"/>
              <a:r>
                <a:rPr lang="en-US" sz="1600">
                  <a:latin typeface="Tahoma" pitchFamily="34" charset="0"/>
                </a:rPr>
                <a:t>E</a:t>
              </a:r>
            </a:p>
          </p:txBody>
        </p:sp>
        <p:sp>
          <p:nvSpPr>
            <p:cNvPr id="8207" name="AutoShape 13"/>
            <p:cNvSpPr>
              <a:spLocks noChangeAspect="1" noChangeArrowheads="1"/>
            </p:cNvSpPr>
            <p:nvPr/>
          </p:nvSpPr>
          <p:spPr bwMode="auto">
            <a:xfrm>
              <a:off x="3639" y="2405"/>
              <a:ext cx="202" cy="231"/>
            </a:xfrm>
            <a:prstGeom prst="roundRect">
              <a:avLst>
                <a:gd name="adj" fmla="val 16667"/>
              </a:avLst>
            </a:prstGeom>
            <a:solidFill>
              <a:schemeClr val="accent1"/>
            </a:solidFill>
            <a:ln w="19050">
              <a:solidFill>
                <a:schemeClr val="tx1"/>
              </a:solidFill>
              <a:round/>
              <a:headEnd/>
              <a:tailEnd/>
            </a:ln>
          </p:spPr>
          <p:txBody>
            <a:bodyPr wrap="none" anchor="ctr">
              <a:spAutoFit/>
            </a:bodyPr>
            <a:lstStyle/>
            <a:p>
              <a:pPr algn="ctr"/>
              <a:r>
                <a:rPr lang="en-US" sz="1600">
                  <a:latin typeface="Tahoma" pitchFamily="34" charset="0"/>
                </a:rPr>
                <a:t>F</a:t>
              </a:r>
            </a:p>
          </p:txBody>
        </p:sp>
        <p:cxnSp>
          <p:nvCxnSpPr>
            <p:cNvPr id="8208" name="AutoShape 14"/>
            <p:cNvCxnSpPr>
              <a:cxnSpLocks noChangeShapeType="1"/>
              <a:stCxn id="8200" idx="2"/>
              <a:endCxn id="8201" idx="0"/>
            </p:cNvCxnSpPr>
            <p:nvPr/>
          </p:nvCxnSpPr>
          <p:spPr bwMode="auto">
            <a:xfrm flipH="1">
              <a:off x="3491" y="1494"/>
              <a:ext cx="833" cy="326"/>
            </a:xfrm>
            <a:prstGeom prst="straightConnector1">
              <a:avLst/>
            </a:prstGeom>
            <a:noFill/>
            <a:ln w="19050">
              <a:solidFill>
                <a:schemeClr val="tx1"/>
              </a:solidFill>
              <a:round/>
              <a:headEnd/>
              <a:tailEnd/>
            </a:ln>
          </p:spPr>
        </p:cxnSp>
        <p:cxnSp>
          <p:nvCxnSpPr>
            <p:cNvPr id="8209" name="AutoShape 15"/>
            <p:cNvCxnSpPr>
              <a:cxnSpLocks noChangeShapeType="1"/>
              <a:stCxn id="8200" idx="2"/>
              <a:endCxn id="8203" idx="0"/>
            </p:cNvCxnSpPr>
            <p:nvPr/>
          </p:nvCxnSpPr>
          <p:spPr bwMode="auto">
            <a:xfrm>
              <a:off x="4324" y="1494"/>
              <a:ext cx="538" cy="325"/>
            </a:xfrm>
            <a:prstGeom prst="straightConnector1">
              <a:avLst/>
            </a:prstGeom>
            <a:noFill/>
            <a:ln w="19050">
              <a:solidFill>
                <a:schemeClr val="tx1"/>
              </a:solidFill>
              <a:round/>
              <a:headEnd/>
              <a:tailEnd/>
            </a:ln>
          </p:spPr>
        </p:cxnSp>
        <p:cxnSp>
          <p:nvCxnSpPr>
            <p:cNvPr id="8210" name="AutoShape 16"/>
            <p:cNvCxnSpPr>
              <a:cxnSpLocks noChangeShapeType="1"/>
              <a:stCxn id="8200" idx="2"/>
              <a:endCxn id="8202" idx="0"/>
            </p:cNvCxnSpPr>
            <p:nvPr/>
          </p:nvCxnSpPr>
          <p:spPr bwMode="auto">
            <a:xfrm>
              <a:off x="4323" y="1485"/>
              <a:ext cx="1036" cy="343"/>
            </a:xfrm>
            <a:prstGeom prst="straightConnector1">
              <a:avLst/>
            </a:prstGeom>
            <a:noFill/>
            <a:ln w="19050">
              <a:solidFill>
                <a:schemeClr val="tx1"/>
              </a:solidFill>
              <a:round/>
              <a:headEnd/>
              <a:tailEnd/>
            </a:ln>
          </p:spPr>
        </p:cxnSp>
        <p:cxnSp>
          <p:nvCxnSpPr>
            <p:cNvPr id="8211" name="AutoShape 17"/>
            <p:cNvCxnSpPr>
              <a:cxnSpLocks noChangeShapeType="1"/>
              <a:stCxn id="8203" idx="2"/>
              <a:endCxn id="8205" idx="0"/>
            </p:cNvCxnSpPr>
            <p:nvPr/>
          </p:nvCxnSpPr>
          <p:spPr bwMode="auto">
            <a:xfrm>
              <a:off x="4862" y="2071"/>
              <a:ext cx="257" cy="324"/>
            </a:xfrm>
            <a:prstGeom prst="straightConnector1">
              <a:avLst/>
            </a:prstGeom>
            <a:noFill/>
            <a:ln w="19050">
              <a:solidFill>
                <a:schemeClr val="tx1"/>
              </a:solidFill>
              <a:round/>
              <a:headEnd/>
              <a:tailEnd/>
            </a:ln>
          </p:spPr>
        </p:cxnSp>
        <p:cxnSp>
          <p:nvCxnSpPr>
            <p:cNvPr id="8212" name="AutoShape 18"/>
            <p:cNvCxnSpPr>
              <a:cxnSpLocks noChangeShapeType="1"/>
              <a:stCxn id="8203" idx="2"/>
              <a:endCxn id="8204" idx="0"/>
            </p:cNvCxnSpPr>
            <p:nvPr/>
          </p:nvCxnSpPr>
          <p:spPr bwMode="auto">
            <a:xfrm flipH="1">
              <a:off x="4606" y="2071"/>
              <a:ext cx="256" cy="324"/>
            </a:xfrm>
            <a:prstGeom prst="straightConnector1">
              <a:avLst/>
            </a:prstGeom>
            <a:noFill/>
            <a:ln w="19050">
              <a:solidFill>
                <a:schemeClr val="tx1"/>
              </a:solidFill>
              <a:round/>
              <a:headEnd/>
              <a:tailEnd/>
            </a:ln>
          </p:spPr>
        </p:cxnSp>
        <p:cxnSp>
          <p:nvCxnSpPr>
            <p:cNvPr id="8213" name="AutoShape 19"/>
            <p:cNvCxnSpPr>
              <a:cxnSpLocks noChangeShapeType="1"/>
              <a:stCxn id="8201" idx="2"/>
              <a:endCxn id="8207" idx="0"/>
            </p:cNvCxnSpPr>
            <p:nvPr/>
          </p:nvCxnSpPr>
          <p:spPr bwMode="auto">
            <a:xfrm>
              <a:off x="3491" y="2070"/>
              <a:ext cx="250" cy="326"/>
            </a:xfrm>
            <a:prstGeom prst="straightConnector1">
              <a:avLst/>
            </a:prstGeom>
            <a:noFill/>
            <a:ln w="19050">
              <a:solidFill>
                <a:schemeClr val="tx1"/>
              </a:solidFill>
              <a:round/>
              <a:headEnd/>
              <a:tailEnd/>
            </a:ln>
          </p:spPr>
        </p:cxnSp>
        <p:cxnSp>
          <p:nvCxnSpPr>
            <p:cNvPr id="8214" name="AutoShape 20"/>
            <p:cNvCxnSpPr>
              <a:cxnSpLocks noChangeShapeType="1"/>
              <a:stCxn id="8201" idx="2"/>
              <a:endCxn id="8206" idx="0"/>
            </p:cNvCxnSpPr>
            <p:nvPr/>
          </p:nvCxnSpPr>
          <p:spPr bwMode="auto">
            <a:xfrm flipH="1">
              <a:off x="3239" y="2070"/>
              <a:ext cx="252" cy="323"/>
            </a:xfrm>
            <a:prstGeom prst="straightConnector1">
              <a:avLst/>
            </a:prstGeom>
            <a:noFill/>
            <a:ln w="19050">
              <a:solidFill>
                <a:schemeClr val="tx1"/>
              </a:solidFill>
              <a:round/>
              <a:headEnd/>
              <a:tailEnd/>
            </a:ln>
          </p:spPr>
        </p:cxnSp>
        <p:sp>
          <p:nvSpPr>
            <p:cNvPr id="8215" name="AutoShape 21"/>
            <p:cNvSpPr>
              <a:spLocks noChangeAspect="1" noChangeArrowheads="1"/>
            </p:cNvSpPr>
            <p:nvPr/>
          </p:nvSpPr>
          <p:spPr bwMode="auto">
            <a:xfrm>
              <a:off x="3289" y="2985"/>
              <a:ext cx="181" cy="229"/>
            </a:xfrm>
            <a:prstGeom prst="roundRect">
              <a:avLst>
                <a:gd name="adj" fmla="val 16667"/>
              </a:avLst>
            </a:prstGeom>
            <a:solidFill>
              <a:srgbClr val="99CC00"/>
            </a:solidFill>
            <a:ln w="19050">
              <a:solidFill>
                <a:schemeClr val="tx1"/>
              </a:solidFill>
              <a:round/>
              <a:headEnd/>
              <a:tailEnd/>
            </a:ln>
          </p:spPr>
          <p:txBody>
            <a:bodyPr wrap="none" anchor="ctr">
              <a:spAutoFit/>
            </a:bodyPr>
            <a:lstStyle/>
            <a:p>
              <a:pPr algn="ctr"/>
              <a:r>
                <a:rPr lang="en-US" sz="1600">
                  <a:latin typeface="Tahoma" pitchFamily="34" charset="0"/>
                </a:rPr>
                <a:t>I</a:t>
              </a:r>
            </a:p>
          </p:txBody>
        </p:sp>
        <p:sp>
          <p:nvSpPr>
            <p:cNvPr id="8216" name="AutoShape 22"/>
            <p:cNvSpPr>
              <a:spLocks noChangeAspect="1" noChangeArrowheads="1"/>
            </p:cNvSpPr>
            <p:nvPr/>
          </p:nvSpPr>
          <p:spPr bwMode="auto">
            <a:xfrm>
              <a:off x="3655" y="2985"/>
              <a:ext cx="187" cy="230"/>
            </a:xfrm>
            <a:prstGeom prst="roundRect">
              <a:avLst>
                <a:gd name="adj" fmla="val 16667"/>
              </a:avLst>
            </a:prstGeom>
            <a:solidFill>
              <a:srgbClr val="99CC00"/>
            </a:solidFill>
            <a:ln w="19050">
              <a:solidFill>
                <a:schemeClr val="tx1"/>
              </a:solidFill>
              <a:round/>
              <a:headEnd/>
              <a:tailEnd/>
            </a:ln>
          </p:spPr>
          <p:txBody>
            <a:bodyPr wrap="none" anchor="ctr">
              <a:spAutoFit/>
            </a:bodyPr>
            <a:lstStyle/>
            <a:p>
              <a:pPr algn="ctr"/>
              <a:r>
                <a:rPr lang="en-US" sz="1600">
                  <a:latin typeface="Tahoma" pitchFamily="34" charset="0"/>
                </a:rPr>
                <a:t>J</a:t>
              </a:r>
            </a:p>
          </p:txBody>
        </p:sp>
        <p:cxnSp>
          <p:nvCxnSpPr>
            <p:cNvPr id="8217" name="AutoShape 23"/>
            <p:cNvCxnSpPr>
              <a:cxnSpLocks noChangeShapeType="1"/>
              <a:stCxn id="8207" idx="2"/>
              <a:endCxn id="8216" idx="0"/>
            </p:cNvCxnSpPr>
            <p:nvPr/>
          </p:nvCxnSpPr>
          <p:spPr bwMode="auto">
            <a:xfrm>
              <a:off x="3741" y="2646"/>
              <a:ext cx="8" cy="329"/>
            </a:xfrm>
            <a:prstGeom prst="straightConnector1">
              <a:avLst/>
            </a:prstGeom>
            <a:noFill/>
            <a:ln w="19050">
              <a:solidFill>
                <a:schemeClr val="tx1"/>
              </a:solidFill>
              <a:round/>
              <a:headEnd/>
              <a:tailEnd/>
            </a:ln>
          </p:spPr>
        </p:cxnSp>
        <p:cxnSp>
          <p:nvCxnSpPr>
            <p:cNvPr id="8218" name="AutoShape 24"/>
            <p:cNvCxnSpPr>
              <a:cxnSpLocks noChangeShapeType="1"/>
              <a:stCxn id="8207" idx="2"/>
              <a:endCxn id="8215" idx="0"/>
            </p:cNvCxnSpPr>
            <p:nvPr/>
          </p:nvCxnSpPr>
          <p:spPr bwMode="auto">
            <a:xfrm flipH="1">
              <a:off x="3380" y="2646"/>
              <a:ext cx="361" cy="329"/>
            </a:xfrm>
            <a:prstGeom prst="straightConnector1">
              <a:avLst/>
            </a:prstGeom>
            <a:noFill/>
            <a:ln w="19050">
              <a:solidFill>
                <a:schemeClr val="tx1"/>
              </a:solidFill>
              <a:round/>
              <a:headEnd/>
              <a:tailEnd/>
            </a:ln>
          </p:spPr>
        </p:cxnSp>
        <p:sp>
          <p:nvSpPr>
            <p:cNvPr id="8219" name="AutoShape 25"/>
            <p:cNvSpPr>
              <a:spLocks noChangeAspect="1" noChangeArrowheads="1"/>
            </p:cNvSpPr>
            <p:nvPr/>
          </p:nvSpPr>
          <p:spPr bwMode="auto">
            <a:xfrm>
              <a:off x="4027" y="2984"/>
              <a:ext cx="211" cy="232"/>
            </a:xfrm>
            <a:prstGeom prst="roundRect">
              <a:avLst>
                <a:gd name="adj" fmla="val 16667"/>
              </a:avLst>
            </a:prstGeom>
            <a:solidFill>
              <a:srgbClr val="99CC00"/>
            </a:solidFill>
            <a:ln w="19050">
              <a:solidFill>
                <a:schemeClr val="tx1"/>
              </a:solidFill>
              <a:round/>
              <a:headEnd/>
              <a:tailEnd/>
            </a:ln>
          </p:spPr>
          <p:txBody>
            <a:bodyPr wrap="none" anchor="ctr">
              <a:spAutoFit/>
            </a:bodyPr>
            <a:lstStyle/>
            <a:p>
              <a:pPr algn="ctr"/>
              <a:r>
                <a:rPr lang="en-US" sz="1600">
                  <a:latin typeface="Tahoma" pitchFamily="34" charset="0"/>
                </a:rPr>
                <a:t>K</a:t>
              </a:r>
            </a:p>
          </p:txBody>
        </p:sp>
        <p:cxnSp>
          <p:nvCxnSpPr>
            <p:cNvPr id="8220" name="AutoShape 26"/>
            <p:cNvCxnSpPr>
              <a:cxnSpLocks noChangeShapeType="1"/>
              <a:stCxn id="8207" idx="2"/>
              <a:endCxn id="8219" idx="0"/>
            </p:cNvCxnSpPr>
            <p:nvPr/>
          </p:nvCxnSpPr>
          <p:spPr bwMode="auto">
            <a:xfrm>
              <a:off x="3741" y="2646"/>
              <a:ext cx="392" cy="328"/>
            </a:xfrm>
            <a:prstGeom prst="straightConnector1">
              <a:avLst/>
            </a:prstGeom>
            <a:noFill/>
            <a:ln w="19050">
              <a:solidFill>
                <a:schemeClr val="tx1"/>
              </a:solidFill>
              <a:round/>
              <a:headEnd/>
              <a:tailEnd/>
            </a:ln>
          </p:spPr>
        </p:cxnSp>
      </p:grpSp>
      <p:sp>
        <p:nvSpPr>
          <p:cNvPr id="9222" name="Rectangle 27" descr="Rectangle: Click to edit Master text styles&#10;Second level&#10;Third level&#10;Fourth level&#10;Fifth level"/>
          <p:cNvSpPr>
            <a:spLocks noChangeArrowheads="1"/>
          </p:cNvSpPr>
          <p:nvPr/>
        </p:nvSpPr>
        <p:spPr bwMode="auto">
          <a:xfrm>
            <a:off x="6596066" y="1371600"/>
            <a:ext cx="4853812" cy="1219200"/>
          </a:xfrm>
          <a:prstGeom prst="rect">
            <a:avLst/>
          </a:prstGeom>
          <a:noFill/>
          <a:ln w="9525">
            <a:noFill/>
            <a:miter lim="800000"/>
            <a:headEnd/>
            <a:tailEnd/>
          </a:ln>
        </p:spPr>
        <p:txBody>
          <a:bodyPr/>
          <a:lstStyle/>
          <a:p>
            <a:pPr marL="342900" indent="-342900">
              <a:lnSpc>
                <a:spcPct val="90000"/>
              </a:lnSpc>
              <a:spcBef>
                <a:spcPct val="20000"/>
              </a:spcBef>
              <a:buFont typeface="Arial" pitchFamily="34" charset="0"/>
              <a:buChar char="•"/>
              <a:defRPr/>
            </a:pPr>
            <a:r>
              <a:rPr lang="en-US" sz="2200" b="1" dirty="0"/>
              <a:t>Degree</a:t>
            </a:r>
            <a:r>
              <a:rPr lang="en-US" sz="2200" dirty="0"/>
              <a:t> of a tree: the maximum number of its node.</a:t>
            </a:r>
          </a:p>
          <a:p>
            <a:pPr marL="342900" indent="-342900">
              <a:lnSpc>
                <a:spcPct val="90000"/>
              </a:lnSpc>
              <a:spcBef>
                <a:spcPct val="20000"/>
              </a:spcBef>
              <a:buFont typeface="Arial" pitchFamily="34" charset="0"/>
              <a:buChar char="•"/>
              <a:defRPr/>
            </a:pPr>
            <a:r>
              <a:rPr lang="en-US" sz="2200" b="1" dirty="0" err="1"/>
              <a:t>Subtree</a:t>
            </a:r>
            <a:r>
              <a:rPr lang="en-US" sz="2200" dirty="0"/>
              <a:t>: tree consisting of a node and its descendants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C36E45C3-DE40-FE8F-8F00-9F61F325C9CC}"/>
              </a:ext>
            </a:extLst>
          </p:cNvPr>
          <p:cNvSpPr txBox="1"/>
          <p:nvPr/>
        </p:nvSpPr>
        <p:spPr>
          <a:xfrm>
            <a:off x="4181061" y="1665445"/>
            <a:ext cx="974034" cy="369332"/>
          </a:xfrm>
          <a:prstGeom prst="rect">
            <a:avLst/>
          </a:prstGeom>
          <a:noFill/>
        </p:spPr>
        <p:txBody>
          <a:bodyPr wrap="square" rtlCol="0">
            <a:spAutoFit/>
          </a:bodyPr>
          <a:lstStyle/>
          <a:p>
            <a:r>
              <a:rPr lang="en-US" b="1" dirty="0"/>
              <a:t>0x1000</a:t>
            </a:r>
          </a:p>
        </p:txBody>
      </p:sp>
      <p:sp>
        <p:nvSpPr>
          <p:cNvPr id="2" name="Title 1">
            <a:extLst>
              <a:ext uri="{FF2B5EF4-FFF2-40B4-BE49-F238E27FC236}">
                <a16:creationId xmlns:a16="http://schemas.microsoft.com/office/drawing/2014/main" xmlns="" id="{EBE0BA91-DADC-C1EE-9C72-6B5641B5F66A}"/>
              </a:ext>
            </a:extLst>
          </p:cNvPr>
          <p:cNvSpPr>
            <a:spLocks noGrp="1"/>
          </p:cNvSpPr>
          <p:nvPr>
            <p:ph type="title"/>
          </p:nvPr>
        </p:nvSpPr>
        <p:spPr>
          <a:xfrm>
            <a:off x="381846" y="74950"/>
            <a:ext cx="10515600" cy="787814"/>
          </a:xfrm>
        </p:spPr>
        <p:txBody>
          <a:bodyPr>
            <a:normAutofit/>
          </a:bodyPr>
          <a:lstStyle/>
          <a:p>
            <a:r>
              <a:rPr lang="en-US" sz="4000" u="sng" dirty="0"/>
              <a:t>Binary tree representation using linked list </a:t>
            </a:r>
          </a:p>
        </p:txBody>
      </p:sp>
      <p:grpSp>
        <p:nvGrpSpPr>
          <p:cNvPr id="35" name="Group 34">
            <a:extLst>
              <a:ext uri="{FF2B5EF4-FFF2-40B4-BE49-F238E27FC236}">
                <a16:creationId xmlns:a16="http://schemas.microsoft.com/office/drawing/2014/main" xmlns="" id="{B6D653E2-784F-8AB2-BCCD-055DCBB926DD}"/>
              </a:ext>
            </a:extLst>
          </p:cNvPr>
          <p:cNvGrpSpPr/>
          <p:nvPr/>
        </p:nvGrpSpPr>
        <p:grpSpPr>
          <a:xfrm>
            <a:off x="9090981" y="636112"/>
            <a:ext cx="2924596" cy="2673628"/>
            <a:chOff x="8587402" y="993916"/>
            <a:chExt cx="2924596" cy="2673628"/>
          </a:xfrm>
        </p:grpSpPr>
        <p:sp>
          <p:nvSpPr>
            <p:cNvPr id="4" name="Oval 3">
              <a:extLst>
                <a:ext uri="{FF2B5EF4-FFF2-40B4-BE49-F238E27FC236}">
                  <a16:creationId xmlns:a16="http://schemas.microsoft.com/office/drawing/2014/main" xmlns="" id="{B4023657-A321-1B11-BAEF-5BE3C21DA3AE}"/>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5" name="Oval 4">
              <a:extLst>
                <a:ext uri="{FF2B5EF4-FFF2-40B4-BE49-F238E27FC236}">
                  <a16:creationId xmlns:a16="http://schemas.microsoft.com/office/drawing/2014/main" xmlns="" id="{1AE6F05E-46C7-00E4-436C-6C116E0C5202}"/>
                </a:ext>
              </a:extLst>
            </p:cNvPr>
            <p:cNvSpPr/>
            <p:nvPr/>
          </p:nvSpPr>
          <p:spPr>
            <a:xfrm>
              <a:off x="9207798" y="150412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6" name="Oval 5">
              <a:extLst>
                <a:ext uri="{FF2B5EF4-FFF2-40B4-BE49-F238E27FC236}">
                  <a16:creationId xmlns:a16="http://schemas.microsoft.com/office/drawing/2014/main" xmlns="" id="{A1B47A89-5B7D-1665-7E8A-869C011FA8F5}"/>
                </a:ext>
              </a:extLst>
            </p:cNvPr>
            <p:cNvSpPr/>
            <p:nvPr/>
          </p:nvSpPr>
          <p:spPr>
            <a:xfrm>
              <a:off x="10436095" y="155713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7" name="Straight Connector 6">
              <a:extLst>
                <a:ext uri="{FF2B5EF4-FFF2-40B4-BE49-F238E27FC236}">
                  <a16:creationId xmlns:a16="http://schemas.microsoft.com/office/drawing/2014/main" xmlns="" id="{9C521A1D-5221-40CE-FA02-55F37F73EF2F}"/>
                </a:ext>
              </a:extLst>
            </p:cNvPr>
            <p:cNvCxnSpPr>
              <a:cxnSpLocks/>
              <a:stCxn id="4" idx="3"/>
              <a:endCxn id="5" idx="7"/>
            </p:cNvCxnSpPr>
            <p:nvPr/>
          </p:nvCxnSpPr>
          <p:spPr>
            <a:xfrm flipH="1">
              <a:off x="9569764" y="1319120"/>
              <a:ext cx="312206" cy="24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D1D4BC8-C593-2E65-DF5E-C5F79B907CE0}"/>
                </a:ext>
              </a:extLst>
            </p:cNvPr>
            <p:cNvCxnSpPr>
              <a:cxnSpLocks/>
              <a:stCxn id="4" idx="5"/>
              <a:endCxn id="6" idx="1"/>
            </p:cNvCxnSpPr>
            <p:nvPr/>
          </p:nvCxnSpPr>
          <p:spPr>
            <a:xfrm>
              <a:off x="10181832" y="1319120"/>
              <a:ext cx="316367" cy="2938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67D7CFE4-6576-E4CA-3CF0-D5781FE81859}"/>
                </a:ext>
              </a:extLst>
            </p:cNvPr>
            <p:cNvSpPr/>
            <p:nvPr/>
          </p:nvSpPr>
          <p:spPr>
            <a:xfrm>
              <a:off x="9961482" y="2153009"/>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cxnSp>
          <p:nvCxnSpPr>
            <p:cNvPr id="11" name="Straight Connector 10">
              <a:extLst>
                <a:ext uri="{FF2B5EF4-FFF2-40B4-BE49-F238E27FC236}">
                  <a16:creationId xmlns:a16="http://schemas.microsoft.com/office/drawing/2014/main" xmlns="" id="{D9547AA4-3CF9-ADDF-D731-3162A42D07B9}"/>
                </a:ext>
              </a:extLst>
            </p:cNvPr>
            <p:cNvCxnSpPr>
              <a:cxnSpLocks/>
              <a:endCxn id="9" idx="0"/>
            </p:cNvCxnSpPr>
            <p:nvPr/>
          </p:nvCxnSpPr>
          <p:spPr>
            <a:xfrm flipH="1">
              <a:off x="10173517" y="1882338"/>
              <a:ext cx="311430" cy="2706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2C930C6C-55E1-D074-DC69-A1A8ACBC31BC}"/>
                </a:ext>
              </a:extLst>
            </p:cNvPr>
            <p:cNvSpPr/>
            <p:nvPr/>
          </p:nvSpPr>
          <p:spPr>
            <a:xfrm>
              <a:off x="11087928" y="2163471"/>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14" name="Straight Connector 13">
              <a:extLst>
                <a:ext uri="{FF2B5EF4-FFF2-40B4-BE49-F238E27FC236}">
                  <a16:creationId xmlns:a16="http://schemas.microsoft.com/office/drawing/2014/main" xmlns="" id="{15325363-C386-A280-BCE3-725DF0D1FD91}"/>
                </a:ext>
              </a:extLst>
            </p:cNvPr>
            <p:cNvCxnSpPr>
              <a:cxnSpLocks/>
              <a:stCxn id="6" idx="5"/>
              <a:endCxn id="12" idx="1"/>
            </p:cNvCxnSpPr>
            <p:nvPr/>
          </p:nvCxnSpPr>
          <p:spPr>
            <a:xfrm>
              <a:off x="10798061" y="1882338"/>
              <a:ext cx="351971" cy="3369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6404FCBE-4CC7-F79D-8EAE-D1DE83527B26}"/>
                </a:ext>
              </a:extLst>
            </p:cNvPr>
            <p:cNvSpPr/>
            <p:nvPr/>
          </p:nvSpPr>
          <p:spPr>
            <a:xfrm>
              <a:off x="10564457" y="272917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a:t>
              </a:r>
            </a:p>
          </p:txBody>
        </p:sp>
        <p:cxnSp>
          <p:nvCxnSpPr>
            <p:cNvPr id="17" name="Straight Connector 16">
              <a:extLst>
                <a:ext uri="{FF2B5EF4-FFF2-40B4-BE49-F238E27FC236}">
                  <a16:creationId xmlns:a16="http://schemas.microsoft.com/office/drawing/2014/main" xmlns="" id="{0669465C-1281-E458-B084-2F996CA0D6B5}"/>
                </a:ext>
              </a:extLst>
            </p:cNvPr>
            <p:cNvCxnSpPr>
              <a:stCxn id="9" idx="5"/>
              <a:endCxn id="15" idx="1"/>
            </p:cNvCxnSpPr>
            <p:nvPr/>
          </p:nvCxnSpPr>
          <p:spPr>
            <a:xfrm>
              <a:off x="10323448" y="2478213"/>
              <a:ext cx="303113" cy="3067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B4006C5D-C04B-DB42-CC87-1F6DE0C5F017}"/>
                </a:ext>
              </a:extLst>
            </p:cNvPr>
            <p:cNvSpPr/>
            <p:nvPr/>
          </p:nvSpPr>
          <p:spPr>
            <a:xfrm>
              <a:off x="9983049" y="328654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cxnSp>
          <p:nvCxnSpPr>
            <p:cNvPr id="20" name="Straight Connector 19">
              <a:extLst>
                <a:ext uri="{FF2B5EF4-FFF2-40B4-BE49-F238E27FC236}">
                  <a16:creationId xmlns:a16="http://schemas.microsoft.com/office/drawing/2014/main" xmlns="" id="{FBF68E83-C38C-AB92-83DF-347728AFFA50}"/>
                </a:ext>
              </a:extLst>
            </p:cNvPr>
            <p:cNvCxnSpPr>
              <a:cxnSpLocks/>
              <a:stCxn id="15" idx="3"/>
              <a:endCxn id="18" idx="7"/>
            </p:cNvCxnSpPr>
            <p:nvPr/>
          </p:nvCxnSpPr>
          <p:spPr>
            <a:xfrm flipH="1">
              <a:off x="10345015" y="3054382"/>
              <a:ext cx="281546" cy="2879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C24C4D20-F1FD-6686-8C78-543810B7BEEF}"/>
                </a:ext>
              </a:extLst>
            </p:cNvPr>
            <p:cNvSpPr/>
            <p:nvPr/>
          </p:nvSpPr>
          <p:spPr>
            <a:xfrm>
              <a:off x="8587402" y="2020488"/>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23" name="Straight Connector 22">
              <a:extLst>
                <a:ext uri="{FF2B5EF4-FFF2-40B4-BE49-F238E27FC236}">
                  <a16:creationId xmlns:a16="http://schemas.microsoft.com/office/drawing/2014/main" xmlns="" id="{F2708606-818A-AF4A-EE70-EBE7A5046032}"/>
                </a:ext>
              </a:extLst>
            </p:cNvPr>
            <p:cNvCxnSpPr>
              <a:stCxn id="5" idx="3"/>
              <a:endCxn id="21" idx="7"/>
            </p:cNvCxnSpPr>
            <p:nvPr/>
          </p:nvCxnSpPr>
          <p:spPr>
            <a:xfrm flipH="1">
              <a:off x="8949368" y="1829328"/>
              <a:ext cx="320534" cy="246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3" name="Table 2">
            <a:extLst>
              <a:ext uri="{FF2B5EF4-FFF2-40B4-BE49-F238E27FC236}">
                <a16:creationId xmlns:a16="http://schemas.microsoft.com/office/drawing/2014/main" xmlns="" id="{E28EDC52-B3F8-CF19-9085-E449A524EB8C}"/>
              </a:ext>
            </a:extLst>
          </p:cNvPr>
          <p:cNvGraphicFramePr>
            <a:graphicFrameLocks noGrp="1"/>
          </p:cNvGraphicFramePr>
          <p:nvPr>
            <p:extLst>
              <p:ext uri="{D42A27DB-BD31-4B8C-83A1-F6EECF244321}">
                <p14:modId xmlns:p14="http://schemas.microsoft.com/office/powerpoint/2010/main" xmlns="" val="198822548"/>
              </p:ext>
            </p:extLst>
          </p:nvPr>
        </p:nvGraphicFramePr>
        <p:xfrm>
          <a:off x="4253952" y="898475"/>
          <a:ext cx="1948068" cy="807169"/>
        </p:xfrm>
        <a:graphic>
          <a:graphicData uri="http://schemas.openxmlformats.org/drawingml/2006/table">
            <a:tbl>
              <a:tblPr>
                <a:tableStyleId>{5C22544A-7EE6-4342-B048-85BDC9FD1C3A}</a:tableStyleId>
              </a:tblPr>
              <a:tblGrid>
                <a:gridCol w="742120">
                  <a:extLst>
                    <a:ext uri="{9D8B030D-6E8A-4147-A177-3AD203B41FA5}">
                      <a16:colId xmlns:a16="http://schemas.microsoft.com/office/drawing/2014/main" xmlns="" val="2442180343"/>
                    </a:ext>
                  </a:extLst>
                </a:gridCol>
                <a:gridCol w="410818">
                  <a:extLst>
                    <a:ext uri="{9D8B030D-6E8A-4147-A177-3AD203B41FA5}">
                      <a16:colId xmlns:a16="http://schemas.microsoft.com/office/drawing/2014/main" xmlns="" val="2383332251"/>
                    </a:ext>
                  </a:extLst>
                </a:gridCol>
                <a:gridCol w="795130">
                  <a:extLst>
                    <a:ext uri="{9D8B030D-6E8A-4147-A177-3AD203B41FA5}">
                      <a16:colId xmlns:a16="http://schemas.microsoft.com/office/drawing/2014/main" xmlns="" val="2006019202"/>
                    </a:ext>
                  </a:extLst>
                </a:gridCol>
              </a:tblGrid>
              <a:tr h="476250">
                <a:tc>
                  <a:txBody>
                    <a:bodyPr/>
                    <a:lstStyle/>
                    <a:p>
                      <a:pPr algn="ctr" fontAlgn="b"/>
                      <a:r>
                        <a:rPr lang="en-US" sz="1600" b="1" u="none" strike="noStrike" dirty="0">
                          <a:effectLst/>
                        </a:rPr>
                        <a:t>left child</a:t>
                      </a:r>
                      <a:endParaRPr lang="en-US" sz="16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600" b="1" u="none" strike="noStrike" dirty="0">
                          <a:effectLst/>
                        </a:rPr>
                        <a:t> data</a:t>
                      </a:r>
                      <a:endParaRPr lang="en-US" sz="16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right child</a:t>
                      </a:r>
                      <a:endParaRPr lang="en-US" sz="16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85792823"/>
                  </a:ext>
                </a:extLst>
              </a:tr>
              <a:tr h="309964">
                <a:tc>
                  <a:txBody>
                    <a:bodyPr/>
                    <a:lstStyle/>
                    <a:p>
                      <a:pPr algn="ctr" fontAlgn="ctr"/>
                      <a:r>
                        <a:rPr lang="en-US" sz="1800" b="1" u="none" strike="noStrike" dirty="0">
                          <a:effectLst/>
                        </a:rPr>
                        <a:t>0x2000</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A</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b="1" u="none" strike="noStrike" dirty="0">
                          <a:effectLst/>
                        </a:rPr>
                        <a:t>0x3000</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5410701"/>
                  </a:ext>
                </a:extLst>
              </a:tr>
            </a:tbl>
          </a:graphicData>
        </a:graphic>
      </p:graphicFrame>
      <p:graphicFrame>
        <p:nvGraphicFramePr>
          <p:cNvPr id="22" name="Table 21">
            <a:extLst>
              <a:ext uri="{FF2B5EF4-FFF2-40B4-BE49-F238E27FC236}">
                <a16:creationId xmlns:a16="http://schemas.microsoft.com/office/drawing/2014/main" xmlns="" id="{0D18CE96-117C-E193-4F68-BDEE69D84A1D}"/>
              </a:ext>
            </a:extLst>
          </p:cNvPr>
          <p:cNvGraphicFramePr>
            <a:graphicFrameLocks noGrp="1"/>
          </p:cNvGraphicFramePr>
          <p:nvPr>
            <p:extLst>
              <p:ext uri="{D42A27DB-BD31-4B8C-83A1-F6EECF244321}">
                <p14:modId xmlns:p14="http://schemas.microsoft.com/office/powerpoint/2010/main" xmlns="" val="3186282228"/>
              </p:ext>
            </p:extLst>
          </p:nvPr>
        </p:nvGraphicFramePr>
        <p:xfrm>
          <a:off x="437328" y="3538364"/>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r>
                        <a:rPr lang="en-US" sz="1800" b="1" u="none" strike="noStrike" dirty="0">
                          <a:effectLst/>
                        </a:rPr>
                        <a:t>NULL</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panose="020F0502020204030204" pitchFamily="34" charset="0"/>
                        </a:rPr>
                        <a: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b="1" u="none" strike="noStrike" dirty="0">
                          <a:effectLst/>
                        </a:rPr>
                        <a:t>NULL</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r>
                        <a:rPr lang="en-US" sz="1800" b="1" u="none" strike="noStrike" dirty="0">
                          <a:effectLst/>
                        </a:rPr>
                        <a:t>0x8000</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graphicFrame>
        <p:nvGraphicFramePr>
          <p:cNvPr id="24" name="Table 23">
            <a:extLst>
              <a:ext uri="{FF2B5EF4-FFF2-40B4-BE49-F238E27FC236}">
                <a16:creationId xmlns:a16="http://schemas.microsoft.com/office/drawing/2014/main" xmlns="" id="{34BF8461-0293-4D3E-599F-3CE3B91CF898}"/>
              </a:ext>
            </a:extLst>
          </p:cNvPr>
          <p:cNvGraphicFramePr>
            <a:graphicFrameLocks noGrp="1"/>
          </p:cNvGraphicFramePr>
          <p:nvPr>
            <p:extLst>
              <p:ext uri="{D42A27DB-BD31-4B8C-83A1-F6EECF244321}">
                <p14:modId xmlns:p14="http://schemas.microsoft.com/office/powerpoint/2010/main" xmlns="" val="136278756"/>
              </p:ext>
            </p:extLst>
          </p:nvPr>
        </p:nvGraphicFramePr>
        <p:xfrm>
          <a:off x="4962949" y="3551616"/>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r>
                        <a:rPr lang="en-US" sz="1800" b="1" i="0" u="none" strike="noStrike" dirty="0">
                          <a:solidFill>
                            <a:srgbClr val="000000"/>
                          </a:solidFill>
                          <a:effectLst/>
                          <a:latin typeface="Calibri" panose="020F0502020204030204" pitchFamily="34" charset="0"/>
                        </a:rPr>
                        <a:t>NULL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b="1" u="none" strike="noStrike" dirty="0">
                          <a:effectLst/>
                        </a:rPr>
                        <a:t>0x6000</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r>
                        <a:rPr lang="en-US" sz="1800" b="1" u="none" strike="noStrike" dirty="0">
                          <a:effectLst/>
                        </a:rPr>
                        <a:t>0x4000</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graphicFrame>
        <p:nvGraphicFramePr>
          <p:cNvPr id="25" name="Table 24">
            <a:extLst>
              <a:ext uri="{FF2B5EF4-FFF2-40B4-BE49-F238E27FC236}">
                <a16:creationId xmlns:a16="http://schemas.microsoft.com/office/drawing/2014/main" xmlns="" id="{C175702E-5B35-0DA7-C9E0-A78CA778F4AF}"/>
              </a:ext>
            </a:extLst>
          </p:cNvPr>
          <p:cNvGraphicFramePr>
            <a:graphicFrameLocks noGrp="1"/>
          </p:cNvGraphicFramePr>
          <p:nvPr>
            <p:extLst>
              <p:ext uri="{D42A27DB-BD31-4B8C-83A1-F6EECF244321}">
                <p14:modId xmlns:p14="http://schemas.microsoft.com/office/powerpoint/2010/main" xmlns="" val="2993226014"/>
              </p:ext>
            </p:extLst>
          </p:nvPr>
        </p:nvGraphicFramePr>
        <p:xfrm>
          <a:off x="8189850" y="3502875"/>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r>
                        <a:rPr lang="en-US" sz="1800" b="1" i="0" u="none" strike="noStrike" dirty="0">
                          <a:solidFill>
                            <a:srgbClr val="000000"/>
                          </a:solidFill>
                          <a:effectLst/>
                          <a:latin typeface="Calibri" panose="020F0502020204030204" pitchFamily="34" charset="0"/>
                        </a:rPr>
                        <a:t>NULL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000000"/>
                          </a:solidFill>
                          <a:effectLst/>
                          <a:latin typeface="Calibri" panose="020F0502020204030204" pitchFamily="34" charset="0"/>
                        </a:rPr>
                        <a:t>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b="1" u="none" strike="noStrike" dirty="0">
                          <a:effectLst/>
                        </a:rPr>
                        <a:t>NULL</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733104054"/>
                  </a:ext>
                </a:extLst>
              </a:tr>
              <a:tr h="190500">
                <a:tc>
                  <a:txBody>
                    <a:bodyPr/>
                    <a:lstStyle/>
                    <a:p>
                      <a:pPr algn="l" fontAlgn="b"/>
                      <a:r>
                        <a:rPr lang="en-US" sz="1800" b="1" u="none" strike="noStrike" dirty="0">
                          <a:effectLst/>
                        </a:rPr>
                        <a:t>0x5000</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graphicFrame>
        <p:nvGraphicFramePr>
          <p:cNvPr id="26" name="Table 25">
            <a:extLst>
              <a:ext uri="{FF2B5EF4-FFF2-40B4-BE49-F238E27FC236}">
                <a16:creationId xmlns:a16="http://schemas.microsoft.com/office/drawing/2014/main" xmlns="" id="{C3836C39-8396-312D-A1B4-41265E2A64F6}"/>
              </a:ext>
            </a:extLst>
          </p:cNvPr>
          <p:cNvGraphicFramePr>
            <a:graphicFrameLocks noGrp="1"/>
          </p:cNvGraphicFramePr>
          <p:nvPr>
            <p:extLst>
              <p:ext uri="{D42A27DB-BD31-4B8C-83A1-F6EECF244321}">
                <p14:modId xmlns:p14="http://schemas.microsoft.com/office/powerpoint/2010/main" xmlns="" val="284594525"/>
              </p:ext>
            </p:extLst>
          </p:nvPr>
        </p:nvGraphicFramePr>
        <p:xfrm>
          <a:off x="6573088" y="4803946"/>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r>
                        <a:rPr lang="en-US" sz="1800" b="1" u="none" strike="noStrike" dirty="0">
                          <a:effectLst/>
                        </a:rPr>
                        <a:t>0x7000</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panose="020F0502020204030204" pitchFamily="34" charset="0"/>
                        </a:rPr>
                        <a:t>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b="1" i="0" u="none" strike="noStrike" dirty="0">
                          <a:solidFill>
                            <a:srgbClr val="000000"/>
                          </a:solidFill>
                          <a:effectLst/>
                          <a:latin typeface="Calibri" panose="020F0502020204030204" pitchFamily="34" charset="0"/>
                        </a:rPr>
                        <a:t>NULL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733104054"/>
                  </a:ext>
                </a:extLst>
              </a:tr>
              <a:tr h="190500">
                <a:tc>
                  <a:txBody>
                    <a:bodyPr/>
                    <a:lstStyle/>
                    <a:p>
                      <a:pPr algn="l" fontAlgn="b"/>
                      <a:r>
                        <a:rPr lang="en-US" sz="1800" b="1" u="none" strike="noStrike" dirty="0">
                          <a:effectLst/>
                        </a:rPr>
                        <a:t>0x6000</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graphicFrame>
        <p:nvGraphicFramePr>
          <p:cNvPr id="29" name="Table 28">
            <a:extLst>
              <a:ext uri="{FF2B5EF4-FFF2-40B4-BE49-F238E27FC236}">
                <a16:creationId xmlns:a16="http://schemas.microsoft.com/office/drawing/2014/main" xmlns="" id="{F7F5E175-A382-BD8D-7648-62983CFF5CDC}"/>
              </a:ext>
            </a:extLst>
          </p:cNvPr>
          <p:cNvGraphicFramePr>
            <a:graphicFrameLocks noGrp="1"/>
          </p:cNvGraphicFramePr>
          <p:nvPr>
            <p:extLst>
              <p:ext uri="{D42A27DB-BD31-4B8C-83A1-F6EECF244321}">
                <p14:modId xmlns:p14="http://schemas.microsoft.com/office/powerpoint/2010/main" xmlns="" val="3266210123"/>
              </p:ext>
            </p:extLst>
          </p:nvPr>
        </p:nvGraphicFramePr>
        <p:xfrm>
          <a:off x="4976204" y="5976760"/>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r>
                        <a:rPr lang="en-US" sz="1800" b="1" i="0" u="none" strike="noStrike" dirty="0">
                          <a:solidFill>
                            <a:srgbClr val="000000"/>
                          </a:solidFill>
                          <a:effectLst/>
                          <a:latin typeface="Calibri" panose="020F0502020204030204" pitchFamily="34" charset="0"/>
                        </a:rPr>
                        <a:t>NULL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800" b="1" i="0" u="none" strike="noStrike" dirty="0">
                          <a:solidFill>
                            <a:srgbClr val="000000"/>
                          </a:solidFill>
                          <a:effectLst/>
                          <a:latin typeface="Calibri" panose="020F0502020204030204" pitchFamily="34" charset="0"/>
                        </a:rPr>
                        <a: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b="1" u="none" strike="noStrike" dirty="0">
                          <a:effectLst/>
                        </a:rPr>
                        <a:t>NULL</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733104054"/>
                  </a:ext>
                </a:extLst>
              </a:tr>
              <a:tr h="190500">
                <a:tc>
                  <a:txBody>
                    <a:bodyPr/>
                    <a:lstStyle/>
                    <a:p>
                      <a:pPr algn="l" fontAlgn="b"/>
                      <a:r>
                        <a:rPr lang="en-US" sz="1800" b="1" u="none" strike="noStrike" dirty="0">
                          <a:effectLst/>
                        </a:rPr>
                        <a:t>0x7000</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cxnSp>
        <p:nvCxnSpPr>
          <p:cNvPr id="31" name="Straight Arrow Connector 30">
            <a:extLst>
              <a:ext uri="{FF2B5EF4-FFF2-40B4-BE49-F238E27FC236}">
                <a16:creationId xmlns:a16="http://schemas.microsoft.com/office/drawing/2014/main" xmlns="" id="{FE149356-8339-C6F2-92B3-B2A302BAB961}"/>
              </a:ext>
            </a:extLst>
          </p:cNvPr>
          <p:cNvCxnSpPr>
            <a:cxnSpLocks/>
            <a:endCxn id="16" idx="0"/>
          </p:cNvCxnSpPr>
          <p:nvPr/>
        </p:nvCxnSpPr>
        <p:spPr>
          <a:xfrm flipH="1">
            <a:off x="2948617" y="1662684"/>
            <a:ext cx="1689644" cy="710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FBC893A3-8FC1-83B7-4792-9FC6E7DAA3E9}"/>
              </a:ext>
            </a:extLst>
          </p:cNvPr>
          <p:cNvCxnSpPr>
            <a:cxnSpLocks/>
            <a:endCxn id="22" idx="0"/>
          </p:cNvCxnSpPr>
          <p:nvPr/>
        </p:nvCxnSpPr>
        <p:spPr>
          <a:xfrm flipH="1">
            <a:off x="1411362" y="2597426"/>
            <a:ext cx="974034" cy="940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9A39D4D6-FA13-C0B4-FDF2-5E655E383F17}"/>
              </a:ext>
            </a:extLst>
          </p:cNvPr>
          <p:cNvCxnSpPr>
            <a:endCxn id="19" idx="0"/>
          </p:cNvCxnSpPr>
          <p:nvPr/>
        </p:nvCxnSpPr>
        <p:spPr>
          <a:xfrm>
            <a:off x="5870713" y="1662684"/>
            <a:ext cx="1623400" cy="6911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xmlns="" id="{4B4A1B67-2D6B-FC31-A282-2FB95CFEAE55}"/>
              </a:ext>
            </a:extLst>
          </p:cNvPr>
          <p:cNvGraphicFramePr>
            <a:graphicFrameLocks noGrp="1"/>
          </p:cNvGraphicFramePr>
          <p:nvPr>
            <p:extLst>
              <p:ext uri="{D42A27DB-BD31-4B8C-83A1-F6EECF244321}">
                <p14:modId xmlns:p14="http://schemas.microsoft.com/office/powerpoint/2010/main" xmlns="" val="2321252166"/>
              </p:ext>
            </p:extLst>
          </p:nvPr>
        </p:nvGraphicFramePr>
        <p:xfrm>
          <a:off x="1974583" y="2372943"/>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r>
                        <a:rPr lang="en-US" sz="1800" b="1" u="none" strike="noStrike" dirty="0">
                          <a:effectLst/>
                        </a:rPr>
                        <a:t>0x8000</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B</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b="1" u="none" strike="noStrike" dirty="0">
                          <a:effectLst/>
                        </a:rPr>
                        <a:t>NULL</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733104054"/>
                  </a:ext>
                </a:extLst>
              </a:tr>
              <a:tr h="190500">
                <a:tc>
                  <a:txBody>
                    <a:bodyPr/>
                    <a:lstStyle/>
                    <a:p>
                      <a:pPr algn="l" fontAlgn="b"/>
                      <a:r>
                        <a:rPr lang="en-US" sz="1800" b="1" u="none" strike="noStrike" dirty="0">
                          <a:effectLst/>
                        </a:rPr>
                        <a:t>0x2000</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cxnSp>
        <p:nvCxnSpPr>
          <p:cNvPr id="41" name="Straight Arrow Connector 40">
            <a:extLst>
              <a:ext uri="{FF2B5EF4-FFF2-40B4-BE49-F238E27FC236}">
                <a16:creationId xmlns:a16="http://schemas.microsoft.com/office/drawing/2014/main" xmlns="" id="{783C409A-2582-29D1-D52A-8E1F4498A194}"/>
              </a:ext>
            </a:extLst>
          </p:cNvPr>
          <p:cNvCxnSpPr>
            <a:endCxn id="24" idx="0"/>
          </p:cNvCxnSpPr>
          <p:nvPr/>
        </p:nvCxnSpPr>
        <p:spPr>
          <a:xfrm flipH="1">
            <a:off x="5936983" y="2597426"/>
            <a:ext cx="974034" cy="9541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xmlns="" id="{E2A18F96-414F-6FA7-7E2D-66307701CE05}"/>
              </a:ext>
            </a:extLst>
          </p:cNvPr>
          <p:cNvGraphicFramePr>
            <a:graphicFrameLocks noGrp="1"/>
          </p:cNvGraphicFramePr>
          <p:nvPr>
            <p:extLst>
              <p:ext uri="{D42A27DB-BD31-4B8C-83A1-F6EECF244321}">
                <p14:modId xmlns:p14="http://schemas.microsoft.com/office/powerpoint/2010/main" xmlns="" val="850319095"/>
              </p:ext>
            </p:extLst>
          </p:nvPr>
        </p:nvGraphicFramePr>
        <p:xfrm>
          <a:off x="6520079" y="2353863"/>
          <a:ext cx="1948068" cy="567690"/>
        </p:xfrm>
        <a:graphic>
          <a:graphicData uri="http://schemas.openxmlformats.org/drawingml/2006/table">
            <a:tbl>
              <a:tblPr>
                <a:tableStyleId>{5C22544A-7EE6-4342-B048-85BDC9FD1C3A}</a:tableStyleId>
              </a:tblPr>
              <a:tblGrid>
                <a:gridCol w="746565">
                  <a:extLst>
                    <a:ext uri="{9D8B030D-6E8A-4147-A177-3AD203B41FA5}">
                      <a16:colId xmlns:a16="http://schemas.microsoft.com/office/drawing/2014/main" xmlns="" val="2698561840"/>
                    </a:ext>
                  </a:extLst>
                </a:gridCol>
                <a:gridCol w="454938">
                  <a:extLst>
                    <a:ext uri="{9D8B030D-6E8A-4147-A177-3AD203B41FA5}">
                      <a16:colId xmlns:a16="http://schemas.microsoft.com/office/drawing/2014/main" xmlns="" val="4051343235"/>
                    </a:ext>
                  </a:extLst>
                </a:gridCol>
                <a:gridCol w="746565">
                  <a:extLst>
                    <a:ext uri="{9D8B030D-6E8A-4147-A177-3AD203B41FA5}">
                      <a16:colId xmlns:a16="http://schemas.microsoft.com/office/drawing/2014/main" xmlns="" val="3634020496"/>
                    </a:ext>
                  </a:extLst>
                </a:gridCol>
              </a:tblGrid>
              <a:tr h="238125">
                <a:tc>
                  <a:txBody>
                    <a:bodyPr/>
                    <a:lstStyle/>
                    <a:p>
                      <a:pPr algn="ctr" fontAlgn="ctr"/>
                      <a:r>
                        <a:rPr lang="en-US" sz="1800" b="1" u="none" strike="noStrike" dirty="0">
                          <a:effectLst/>
                        </a:rPr>
                        <a:t>0x4000</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Calibri" panose="020F0502020204030204" pitchFamily="34" charset="0"/>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800" b="1" u="none" strike="noStrike" dirty="0">
                          <a:effectLst/>
                        </a:rPr>
                        <a:t>0x5000</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3104054"/>
                  </a:ext>
                </a:extLst>
              </a:tr>
              <a:tr h="190500">
                <a:tc>
                  <a:txBody>
                    <a:bodyPr/>
                    <a:lstStyle/>
                    <a:p>
                      <a:pPr algn="l" fontAlgn="b"/>
                      <a:r>
                        <a:rPr lang="en-US" sz="1800" b="1" u="none" strike="noStrike" dirty="0">
                          <a:effectLst/>
                        </a:rPr>
                        <a:t>0x3000</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792152079"/>
                  </a:ext>
                </a:extLst>
              </a:tr>
            </a:tbl>
          </a:graphicData>
        </a:graphic>
      </p:graphicFrame>
      <p:cxnSp>
        <p:nvCxnSpPr>
          <p:cNvPr id="43" name="Straight Arrow Connector 42">
            <a:extLst>
              <a:ext uri="{FF2B5EF4-FFF2-40B4-BE49-F238E27FC236}">
                <a16:creationId xmlns:a16="http://schemas.microsoft.com/office/drawing/2014/main" xmlns="" id="{43F429DF-0DF8-B1AB-6D28-A8D4D97622B1}"/>
              </a:ext>
            </a:extLst>
          </p:cNvPr>
          <p:cNvCxnSpPr>
            <a:endCxn id="25" idx="0"/>
          </p:cNvCxnSpPr>
          <p:nvPr/>
        </p:nvCxnSpPr>
        <p:spPr>
          <a:xfrm>
            <a:off x="8189850" y="2597426"/>
            <a:ext cx="974034" cy="9054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E952D662-F748-40A7-D6FB-2F3A88472F1D}"/>
              </a:ext>
            </a:extLst>
          </p:cNvPr>
          <p:cNvCxnSpPr>
            <a:endCxn id="26" idx="0"/>
          </p:cNvCxnSpPr>
          <p:nvPr/>
        </p:nvCxnSpPr>
        <p:spPr>
          <a:xfrm>
            <a:off x="6520079" y="3816626"/>
            <a:ext cx="1027043" cy="987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C8987B32-B118-C0FF-0BBB-8CFC6CB9E764}"/>
              </a:ext>
            </a:extLst>
          </p:cNvPr>
          <p:cNvCxnSpPr>
            <a:endCxn id="29" idx="0"/>
          </p:cNvCxnSpPr>
          <p:nvPr/>
        </p:nvCxnSpPr>
        <p:spPr>
          <a:xfrm flipH="1">
            <a:off x="5950238" y="5062330"/>
            <a:ext cx="974034" cy="9144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EE4EDB3A-D30C-85F5-D597-6CD020F39B13}"/>
              </a:ext>
            </a:extLst>
          </p:cNvPr>
          <p:cNvSpPr txBox="1"/>
          <p:nvPr/>
        </p:nvSpPr>
        <p:spPr>
          <a:xfrm>
            <a:off x="609601" y="1177796"/>
            <a:ext cx="1705980" cy="400110"/>
          </a:xfrm>
          <a:prstGeom prst="rect">
            <a:avLst/>
          </a:prstGeom>
          <a:noFill/>
        </p:spPr>
        <p:txBody>
          <a:bodyPr wrap="none" rtlCol="0">
            <a:spAutoFit/>
          </a:bodyPr>
          <a:lstStyle/>
          <a:p>
            <a:r>
              <a:rPr lang="en-US" sz="2000" b="1" dirty="0"/>
              <a:t>root =  0x1000</a:t>
            </a:r>
            <a:endParaRPr lang="en-US" b="1" dirty="0"/>
          </a:p>
        </p:txBody>
      </p:sp>
    </p:spTree>
    <p:extLst>
      <p:ext uri="{BB962C8B-B14F-4D97-AF65-F5344CB8AC3E}">
        <p14:creationId xmlns:p14="http://schemas.microsoft.com/office/powerpoint/2010/main" xmlns="" val="1051100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pPr algn="l"/>
            <a:r>
              <a:rPr lang="en-IN" dirty="0"/>
              <a:t>Example</a:t>
            </a:r>
          </a:p>
        </p:txBody>
      </p:sp>
      <p:sp>
        <p:nvSpPr>
          <p:cNvPr id="4" name="Rectangle 3"/>
          <p:cNvSpPr/>
          <p:nvPr/>
        </p:nvSpPr>
        <p:spPr>
          <a:xfrm>
            <a:off x="689113" y="1268760"/>
            <a:ext cx="6264143" cy="1477328"/>
          </a:xfrm>
          <a:prstGeom prst="rect">
            <a:avLst/>
          </a:prstGeom>
        </p:spPr>
        <p:txBody>
          <a:bodyPr wrap="square">
            <a:spAutoFit/>
          </a:bodyPr>
          <a:lstStyle/>
          <a:p>
            <a:r>
              <a:rPr lang="en-IN" dirty="0"/>
              <a:t>The depth of a node is the number of edges from the root to the node.</a:t>
            </a:r>
          </a:p>
          <a:p>
            <a:r>
              <a:rPr lang="en-IN" dirty="0"/>
              <a:t>The height of a node is the number of edges from the node to the deepest leaf. </a:t>
            </a:r>
          </a:p>
          <a:p>
            <a:r>
              <a:rPr lang="en-IN" dirty="0"/>
              <a:t>The height of a tree is a height of the root. </a:t>
            </a:r>
          </a:p>
        </p:txBody>
      </p:sp>
      <p:pic>
        <p:nvPicPr>
          <p:cNvPr id="3074" name="Picture 2" descr="Image result for binary tree examples"/>
          <p:cNvPicPr>
            <a:picLocks noChangeAspect="1" noChangeArrowheads="1"/>
          </p:cNvPicPr>
          <p:nvPr/>
        </p:nvPicPr>
        <p:blipFill>
          <a:blip r:embed="rId2"/>
          <a:srcRect/>
          <a:stretch>
            <a:fillRect/>
          </a:stretch>
        </p:blipFill>
        <p:spPr bwMode="auto">
          <a:xfrm>
            <a:off x="6843440" y="1076106"/>
            <a:ext cx="3429024" cy="292895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6B26A-B772-2A8E-BBEA-4D14FB7D36D6}"/>
              </a:ext>
            </a:extLst>
          </p:cNvPr>
          <p:cNvSpPr>
            <a:spLocks noGrp="1"/>
          </p:cNvSpPr>
          <p:nvPr>
            <p:ph type="title"/>
          </p:nvPr>
        </p:nvSpPr>
        <p:spPr>
          <a:xfrm>
            <a:off x="838200" y="365125"/>
            <a:ext cx="10515600" cy="854075"/>
          </a:xfrm>
        </p:spPr>
        <p:txBody>
          <a:bodyPr/>
          <a:lstStyle/>
          <a:p>
            <a:r>
              <a:rPr lang="en-US" dirty="0"/>
              <a:t>Binary Tree traversals</a:t>
            </a:r>
          </a:p>
        </p:txBody>
      </p:sp>
      <p:sp>
        <p:nvSpPr>
          <p:cNvPr id="3" name="Content Placeholder 2">
            <a:extLst>
              <a:ext uri="{FF2B5EF4-FFF2-40B4-BE49-F238E27FC236}">
                <a16:creationId xmlns:a16="http://schemas.microsoft.com/office/drawing/2014/main" xmlns="" id="{23DAC560-7838-6DD3-D726-009261EAA3C8}"/>
              </a:ext>
            </a:extLst>
          </p:cNvPr>
          <p:cNvSpPr>
            <a:spLocks noGrp="1"/>
          </p:cNvSpPr>
          <p:nvPr>
            <p:ph idx="1"/>
          </p:nvPr>
        </p:nvSpPr>
        <p:spPr>
          <a:xfrm>
            <a:off x="564864" y="1195855"/>
            <a:ext cx="5920409" cy="4996069"/>
          </a:xfrm>
        </p:spPr>
        <p:txBody>
          <a:bodyPr>
            <a:normAutofit lnSpcReduction="10000"/>
          </a:bodyPr>
          <a:lstStyle/>
          <a:p>
            <a:r>
              <a:rPr lang="en-US" dirty="0"/>
              <a:t>In order traversal</a:t>
            </a:r>
          </a:p>
          <a:p>
            <a:pPr marL="457200" lvl="1" indent="0">
              <a:buNone/>
            </a:pPr>
            <a:r>
              <a:rPr lang="en-US" dirty="0"/>
              <a:t>visit left subtree in </a:t>
            </a:r>
            <a:r>
              <a:rPr lang="en-US" i="1" dirty="0"/>
              <a:t>inorder</a:t>
            </a:r>
            <a:r>
              <a:rPr lang="en-US" dirty="0"/>
              <a:t> recursively</a:t>
            </a:r>
          </a:p>
          <a:p>
            <a:pPr marL="457200" lvl="1" indent="0">
              <a:buNone/>
            </a:pPr>
            <a:r>
              <a:rPr lang="en-US" dirty="0"/>
              <a:t>visit the root node</a:t>
            </a:r>
          </a:p>
          <a:p>
            <a:pPr marL="457200" lvl="1" indent="0">
              <a:buNone/>
            </a:pPr>
            <a:r>
              <a:rPr lang="en-US" dirty="0"/>
              <a:t>visit right subtree in </a:t>
            </a:r>
            <a:r>
              <a:rPr lang="en-US" i="1" dirty="0"/>
              <a:t>inorder</a:t>
            </a:r>
            <a:r>
              <a:rPr lang="en-US" dirty="0"/>
              <a:t> recursively</a:t>
            </a:r>
          </a:p>
          <a:p>
            <a:r>
              <a:rPr lang="en-US" dirty="0"/>
              <a:t>Pre order traversal</a:t>
            </a:r>
          </a:p>
          <a:p>
            <a:pPr marL="457200" lvl="1" indent="0">
              <a:buNone/>
            </a:pPr>
            <a:r>
              <a:rPr lang="en-US" dirty="0"/>
              <a:t>visit the root node</a:t>
            </a:r>
          </a:p>
          <a:p>
            <a:pPr marL="457200" lvl="1" indent="0">
              <a:buNone/>
            </a:pPr>
            <a:r>
              <a:rPr lang="en-US" dirty="0"/>
              <a:t>visit left subtree in </a:t>
            </a:r>
            <a:r>
              <a:rPr lang="en-US" i="1" dirty="0"/>
              <a:t>preorder</a:t>
            </a:r>
            <a:r>
              <a:rPr lang="en-US" dirty="0"/>
              <a:t> recursively</a:t>
            </a:r>
          </a:p>
          <a:p>
            <a:pPr marL="457200" lvl="1" indent="0">
              <a:buNone/>
            </a:pPr>
            <a:r>
              <a:rPr lang="en-US" dirty="0"/>
              <a:t>visit right subtree in </a:t>
            </a:r>
            <a:r>
              <a:rPr lang="en-US" i="1" dirty="0"/>
              <a:t>preorder</a:t>
            </a:r>
            <a:r>
              <a:rPr lang="en-US" dirty="0"/>
              <a:t> recursively</a:t>
            </a:r>
          </a:p>
          <a:p>
            <a:r>
              <a:rPr lang="en-US" dirty="0"/>
              <a:t>Post order traversal</a:t>
            </a:r>
          </a:p>
          <a:p>
            <a:pPr marL="457200" lvl="1" indent="0">
              <a:buNone/>
            </a:pPr>
            <a:r>
              <a:rPr lang="en-US" dirty="0"/>
              <a:t>visit left subtree in </a:t>
            </a:r>
            <a:r>
              <a:rPr lang="en-US" i="1" dirty="0"/>
              <a:t>postorder</a:t>
            </a:r>
            <a:r>
              <a:rPr lang="en-US" dirty="0"/>
              <a:t> recursively</a:t>
            </a:r>
          </a:p>
          <a:p>
            <a:pPr marL="457200" lvl="1" indent="0">
              <a:buNone/>
            </a:pPr>
            <a:r>
              <a:rPr lang="en-US" dirty="0"/>
              <a:t>visit right subtree in </a:t>
            </a:r>
            <a:r>
              <a:rPr lang="en-US" i="1" dirty="0"/>
              <a:t>postorder</a:t>
            </a:r>
            <a:r>
              <a:rPr lang="en-US" dirty="0"/>
              <a:t> recursively</a:t>
            </a:r>
          </a:p>
          <a:p>
            <a:pPr marL="457200" lvl="1" indent="0">
              <a:buNone/>
            </a:pPr>
            <a:r>
              <a:rPr lang="en-US" dirty="0"/>
              <a:t>visit the root node</a:t>
            </a:r>
          </a:p>
          <a:p>
            <a:pPr marL="457200" lvl="1" indent="0">
              <a:buNone/>
            </a:pPr>
            <a:endParaRPr lang="en-US" dirty="0"/>
          </a:p>
        </p:txBody>
      </p:sp>
      <p:sp>
        <p:nvSpPr>
          <p:cNvPr id="4" name="Oval 3">
            <a:extLst>
              <a:ext uri="{FF2B5EF4-FFF2-40B4-BE49-F238E27FC236}">
                <a16:creationId xmlns:a16="http://schemas.microsoft.com/office/drawing/2014/main" xmlns="" id="{0A94C58D-2E89-BE67-B829-E6FD3254423C}"/>
              </a:ext>
            </a:extLst>
          </p:cNvPr>
          <p:cNvSpPr/>
          <p:nvPr/>
        </p:nvSpPr>
        <p:spPr>
          <a:xfrm>
            <a:off x="9581320" y="596349"/>
            <a:ext cx="927653" cy="7023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root</a:t>
            </a:r>
          </a:p>
        </p:txBody>
      </p:sp>
      <p:sp>
        <p:nvSpPr>
          <p:cNvPr id="5" name="Oval 4">
            <a:extLst>
              <a:ext uri="{FF2B5EF4-FFF2-40B4-BE49-F238E27FC236}">
                <a16:creationId xmlns:a16="http://schemas.microsoft.com/office/drawing/2014/main" xmlns="" id="{9D76C637-6784-8A2B-09CD-C26BD198687F}"/>
              </a:ext>
            </a:extLst>
          </p:cNvPr>
          <p:cNvSpPr/>
          <p:nvPr/>
        </p:nvSpPr>
        <p:spPr>
          <a:xfrm>
            <a:off x="8269354" y="1668396"/>
            <a:ext cx="1417985" cy="968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Left subtree</a:t>
            </a:r>
          </a:p>
        </p:txBody>
      </p:sp>
      <p:sp>
        <p:nvSpPr>
          <p:cNvPr id="7" name="Oval 6">
            <a:extLst>
              <a:ext uri="{FF2B5EF4-FFF2-40B4-BE49-F238E27FC236}">
                <a16:creationId xmlns:a16="http://schemas.microsoft.com/office/drawing/2014/main" xmlns="" id="{C57FC968-BFFB-3AC2-371F-96E13CC5D949}"/>
              </a:ext>
            </a:extLst>
          </p:cNvPr>
          <p:cNvSpPr/>
          <p:nvPr/>
        </p:nvSpPr>
        <p:spPr>
          <a:xfrm>
            <a:off x="10644807" y="1708152"/>
            <a:ext cx="1417985" cy="9687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Left subtree</a:t>
            </a:r>
          </a:p>
        </p:txBody>
      </p:sp>
      <p:cxnSp>
        <p:nvCxnSpPr>
          <p:cNvPr id="9" name="Straight Arrow Connector 8">
            <a:extLst>
              <a:ext uri="{FF2B5EF4-FFF2-40B4-BE49-F238E27FC236}">
                <a16:creationId xmlns:a16="http://schemas.microsoft.com/office/drawing/2014/main" xmlns="" id="{55ABCF23-F45B-CC8C-76B1-6FF49537272D}"/>
              </a:ext>
            </a:extLst>
          </p:cNvPr>
          <p:cNvCxnSpPr>
            <a:cxnSpLocks/>
            <a:stCxn id="4" idx="3"/>
            <a:endCxn id="5" idx="0"/>
          </p:cNvCxnSpPr>
          <p:nvPr/>
        </p:nvCxnSpPr>
        <p:spPr>
          <a:xfrm flipH="1">
            <a:off x="8978347" y="1195855"/>
            <a:ext cx="738825" cy="4725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7856CE45-5E0C-A81C-1984-EAC199508E7F}"/>
              </a:ext>
            </a:extLst>
          </p:cNvPr>
          <p:cNvCxnSpPr>
            <a:cxnSpLocks/>
            <a:stCxn id="4" idx="5"/>
            <a:endCxn id="7" idx="0"/>
          </p:cNvCxnSpPr>
          <p:nvPr/>
        </p:nvCxnSpPr>
        <p:spPr>
          <a:xfrm>
            <a:off x="10373121" y="1195855"/>
            <a:ext cx="980679" cy="512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4135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BC83F-C0DD-3CD9-8D7D-82BA7A99A647}"/>
              </a:ext>
            </a:extLst>
          </p:cNvPr>
          <p:cNvSpPr>
            <a:spLocks noGrp="1"/>
          </p:cNvSpPr>
          <p:nvPr>
            <p:ph type="title"/>
          </p:nvPr>
        </p:nvSpPr>
        <p:spPr>
          <a:xfrm>
            <a:off x="275263" y="406296"/>
            <a:ext cx="4044949" cy="561112"/>
          </a:xfrm>
        </p:spPr>
        <p:txBody>
          <a:bodyPr>
            <a:normAutofit fontScale="90000"/>
          </a:bodyPr>
          <a:lstStyle/>
          <a:p>
            <a:r>
              <a:rPr lang="en-US" sz="4000" u="sng" dirty="0"/>
              <a:t>Inorder traversal</a:t>
            </a:r>
          </a:p>
        </p:txBody>
      </p:sp>
      <p:grpSp>
        <p:nvGrpSpPr>
          <p:cNvPr id="41" name="Group 40">
            <a:extLst>
              <a:ext uri="{FF2B5EF4-FFF2-40B4-BE49-F238E27FC236}">
                <a16:creationId xmlns:a16="http://schemas.microsoft.com/office/drawing/2014/main" xmlns="" id="{5C1BA53C-C4BF-8A34-9D85-E98555D1A5DA}"/>
              </a:ext>
            </a:extLst>
          </p:cNvPr>
          <p:cNvGrpSpPr/>
          <p:nvPr/>
        </p:nvGrpSpPr>
        <p:grpSpPr>
          <a:xfrm>
            <a:off x="706582" y="4062878"/>
            <a:ext cx="2226444" cy="1715071"/>
            <a:chOff x="945121" y="1677488"/>
            <a:chExt cx="1781780" cy="1000784"/>
          </a:xfrm>
        </p:grpSpPr>
        <p:sp>
          <p:nvSpPr>
            <p:cNvPr id="21" name="Oval 20">
              <a:extLst>
                <a:ext uri="{FF2B5EF4-FFF2-40B4-BE49-F238E27FC236}">
                  <a16:creationId xmlns:a16="http://schemas.microsoft.com/office/drawing/2014/main" xmlns="" id="{18092FB6-E67E-DC25-63D2-DEF66791B0FB}"/>
                </a:ext>
              </a:extLst>
            </p:cNvPr>
            <p:cNvSpPr/>
            <p:nvPr/>
          </p:nvSpPr>
          <p:spPr>
            <a:xfrm>
              <a:off x="1634956" y="1677488"/>
              <a:ext cx="396195" cy="3964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22" name="Oval 21">
              <a:extLst>
                <a:ext uri="{FF2B5EF4-FFF2-40B4-BE49-F238E27FC236}">
                  <a16:creationId xmlns:a16="http://schemas.microsoft.com/office/drawing/2014/main" xmlns="" id="{CFCDB239-B641-DE09-BC7D-739F86D821AE}"/>
                </a:ext>
              </a:extLst>
            </p:cNvPr>
            <p:cNvSpPr/>
            <p:nvPr/>
          </p:nvSpPr>
          <p:spPr>
            <a:xfrm>
              <a:off x="945121" y="2233410"/>
              <a:ext cx="396195" cy="3964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23" name="Oval 22">
              <a:extLst>
                <a:ext uri="{FF2B5EF4-FFF2-40B4-BE49-F238E27FC236}">
                  <a16:creationId xmlns:a16="http://schemas.microsoft.com/office/drawing/2014/main" xmlns="" id="{1E01B8C8-E52B-5554-DA16-5F337E3EF6F5}"/>
                </a:ext>
              </a:extLst>
            </p:cNvPr>
            <p:cNvSpPr/>
            <p:nvPr/>
          </p:nvSpPr>
          <p:spPr>
            <a:xfrm>
              <a:off x="2330706" y="2281832"/>
              <a:ext cx="396195" cy="3964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24" name="Straight Connector 23">
              <a:extLst>
                <a:ext uri="{FF2B5EF4-FFF2-40B4-BE49-F238E27FC236}">
                  <a16:creationId xmlns:a16="http://schemas.microsoft.com/office/drawing/2014/main" xmlns="" id="{39303B02-B369-BB2A-828B-E27CFA054011}"/>
                </a:ext>
              </a:extLst>
            </p:cNvPr>
            <p:cNvCxnSpPr>
              <a:cxnSpLocks/>
              <a:stCxn id="21" idx="3"/>
              <a:endCxn id="22" idx="7"/>
            </p:cNvCxnSpPr>
            <p:nvPr/>
          </p:nvCxnSpPr>
          <p:spPr>
            <a:xfrm flipH="1">
              <a:off x="1283294" y="2015871"/>
              <a:ext cx="409684" cy="2755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0ECFA8F-0C61-8000-6D48-106BDD43A70E}"/>
                </a:ext>
              </a:extLst>
            </p:cNvPr>
            <p:cNvCxnSpPr>
              <a:cxnSpLocks/>
              <a:stCxn id="21" idx="5"/>
              <a:endCxn id="23" idx="1"/>
            </p:cNvCxnSpPr>
            <p:nvPr/>
          </p:nvCxnSpPr>
          <p:spPr>
            <a:xfrm>
              <a:off x="1973130" y="2015871"/>
              <a:ext cx="415597" cy="3240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xmlns="" id="{91E1C62E-8F17-C697-9F00-AA93A9CD9B47}"/>
              </a:ext>
            </a:extLst>
          </p:cNvPr>
          <p:cNvSpPr txBox="1"/>
          <p:nvPr/>
        </p:nvSpPr>
        <p:spPr>
          <a:xfrm>
            <a:off x="275262" y="6199893"/>
            <a:ext cx="3223311" cy="461665"/>
          </a:xfrm>
          <a:prstGeom prst="rect">
            <a:avLst/>
          </a:prstGeom>
          <a:noFill/>
        </p:spPr>
        <p:txBody>
          <a:bodyPr wrap="square" rtlCol="0">
            <a:spAutoFit/>
          </a:bodyPr>
          <a:lstStyle/>
          <a:p>
            <a:r>
              <a:rPr lang="en-US" sz="2400" dirty="0"/>
              <a:t>Visiting sequence : B A C</a:t>
            </a:r>
          </a:p>
        </p:txBody>
      </p:sp>
      <p:sp>
        <p:nvSpPr>
          <p:cNvPr id="27" name="Title 1">
            <a:extLst>
              <a:ext uri="{FF2B5EF4-FFF2-40B4-BE49-F238E27FC236}">
                <a16:creationId xmlns:a16="http://schemas.microsoft.com/office/drawing/2014/main" xmlns="" id="{F079220C-AFFD-FBE7-CC09-819FABBAF01B}"/>
              </a:ext>
            </a:extLst>
          </p:cNvPr>
          <p:cNvSpPr txBox="1">
            <a:spLocks/>
          </p:cNvSpPr>
          <p:nvPr/>
        </p:nvSpPr>
        <p:spPr>
          <a:xfrm>
            <a:off x="4323804" y="426175"/>
            <a:ext cx="4044949" cy="56111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t>preorder traversal</a:t>
            </a:r>
          </a:p>
        </p:txBody>
      </p:sp>
      <p:sp>
        <p:nvSpPr>
          <p:cNvPr id="28" name="Title 1">
            <a:extLst>
              <a:ext uri="{FF2B5EF4-FFF2-40B4-BE49-F238E27FC236}">
                <a16:creationId xmlns:a16="http://schemas.microsoft.com/office/drawing/2014/main" xmlns="" id="{B88474B0-0E5F-4CFB-217D-8C6C40DF0DBC}"/>
              </a:ext>
            </a:extLst>
          </p:cNvPr>
          <p:cNvSpPr txBox="1">
            <a:spLocks/>
          </p:cNvSpPr>
          <p:nvPr/>
        </p:nvSpPr>
        <p:spPr>
          <a:xfrm>
            <a:off x="8372343" y="406293"/>
            <a:ext cx="4044949" cy="56111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t>postorder traversal</a:t>
            </a:r>
          </a:p>
        </p:txBody>
      </p:sp>
      <p:sp>
        <p:nvSpPr>
          <p:cNvPr id="39" name="TextBox 38">
            <a:extLst>
              <a:ext uri="{FF2B5EF4-FFF2-40B4-BE49-F238E27FC236}">
                <a16:creationId xmlns:a16="http://schemas.microsoft.com/office/drawing/2014/main" xmlns="" id="{D7BE223C-3329-FEAC-058B-E492BF5CA3BC}"/>
              </a:ext>
            </a:extLst>
          </p:cNvPr>
          <p:cNvSpPr txBox="1"/>
          <p:nvPr/>
        </p:nvSpPr>
        <p:spPr>
          <a:xfrm>
            <a:off x="4472349" y="6207579"/>
            <a:ext cx="3346434" cy="461665"/>
          </a:xfrm>
          <a:prstGeom prst="rect">
            <a:avLst/>
          </a:prstGeom>
          <a:noFill/>
        </p:spPr>
        <p:txBody>
          <a:bodyPr wrap="square" rtlCol="0">
            <a:spAutoFit/>
          </a:bodyPr>
          <a:lstStyle/>
          <a:p>
            <a:r>
              <a:rPr lang="en-US" sz="2400" dirty="0"/>
              <a:t>Visiting sequence :  A B C</a:t>
            </a:r>
          </a:p>
        </p:txBody>
      </p:sp>
      <p:grpSp>
        <p:nvGrpSpPr>
          <p:cNvPr id="42" name="Group 41">
            <a:extLst>
              <a:ext uri="{FF2B5EF4-FFF2-40B4-BE49-F238E27FC236}">
                <a16:creationId xmlns:a16="http://schemas.microsoft.com/office/drawing/2014/main" xmlns="" id="{52DAC1F3-5EE8-B97E-D1E3-E0E5A25B71C0}"/>
              </a:ext>
            </a:extLst>
          </p:cNvPr>
          <p:cNvGrpSpPr/>
          <p:nvPr/>
        </p:nvGrpSpPr>
        <p:grpSpPr>
          <a:xfrm>
            <a:off x="4768378" y="4029745"/>
            <a:ext cx="2226444" cy="1715071"/>
            <a:chOff x="945121" y="1677488"/>
            <a:chExt cx="1781780" cy="1000784"/>
          </a:xfrm>
        </p:grpSpPr>
        <p:sp>
          <p:nvSpPr>
            <p:cNvPr id="43" name="Oval 42">
              <a:extLst>
                <a:ext uri="{FF2B5EF4-FFF2-40B4-BE49-F238E27FC236}">
                  <a16:creationId xmlns:a16="http://schemas.microsoft.com/office/drawing/2014/main" xmlns="" id="{85CDAB13-BE9B-4DE1-4C83-A1C9DCE209EB}"/>
                </a:ext>
              </a:extLst>
            </p:cNvPr>
            <p:cNvSpPr/>
            <p:nvPr/>
          </p:nvSpPr>
          <p:spPr>
            <a:xfrm>
              <a:off x="1634956" y="1677488"/>
              <a:ext cx="396195" cy="3964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44" name="Oval 43">
              <a:extLst>
                <a:ext uri="{FF2B5EF4-FFF2-40B4-BE49-F238E27FC236}">
                  <a16:creationId xmlns:a16="http://schemas.microsoft.com/office/drawing/2014/main" xmlns="" id="{93279C06-3FA2-7D17-853A-88CE94FA4C8C}"/>
                </a:ext>
              </a:extLst>
            </p:cNvPr>
            <p:cNvSpPr/>
            <p:nvPr/>
          </p:nvSpPr>
          <p:spPr>
            <a:xfrm>
              <a:off x="945121" y="2233410"/>
              <a:ext cx="396195" cy="3964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45" name="Oval 44">
              <a:extLst>
                <a:ext uri="{FF2B5EF4-FFF2-40B4-BE49-F238E27FC236}">
                  <a16:creationId xmlns:a16="http://schemas.microsoft.com/office/drawing/2014/main" xmlns="" id="{DA6347C4-80FC-B8A4-D246-718FDD42B069}"/>
                </a:ext>
              </a:extLst>
            </p:cNvPr>
            <p:cNvSpPr/>
            <p:nvPr/>
          </p:nvSpPr>
          <p:spPr>
            <a:xfrm>
              <a:off x="2330706" y="2281832"/>
              <a:ext cx="396195" cy="3964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46" name="Straight Connector 45">
              <a:extLst>
                <a:ext uri="{FF2B5EF4-FFF2-40B4-BE49-F238E27FC236}">
                  <a16:creationId xmlns:a16="http://schemas.microsoft.com/office/drawing/2014/main" xmlns="" id="{04279213-D324-4620-7BDF-EBC7A38F662A}"/>
                </a:ext>
              </a:extLst>
            </p:cNvPr>
            <p:cNvCxnSpPr>
              <a:cxnSpLocks/>
              <a:stCxn id="43" idx="3"/>
              <a:endCxn id="44" idx="7"/>
            </p:cNvCxnSpPr>
            <p:nvPr/>
          </p:nvCxnSpPr>
          <p:spPr>
            <a:xfrm flipH="1">
              <a:off x="1283294" y="2015871"/>
              <a:ext cx="409684" cy="2755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D6461DE7-64A4-CE12-82E7-47D6B30B15BA}"/>
                </a:ext>
              </a:extLst>
            </p:cNvPr>
            <p:cNvCxnSpPr>
              <a:cxnSpLocks/>
              <a:stCxn id="43" idx="5"/>
              <a:endCxn id="45" idx="1"/>
            </p:cNvCxnSpPr>
            <p:nvPr/>
          </p:nvCxnSpPr>
          <p:spPr>
            <a:xfrm>
              <a:off x="1973130" y="2015871"/>
              <a:ext cx="415597" cy="3240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xmlns="" id="{AE5ABA54-8D88-3B71-6DA5-C5A4EB1040D7}"/>
              </a:ext>
            </a:extLst>
          </p:cNvPr>
          <p:cNvGrpSpPr/>
          <p:nvPr/>
        </p:nvGrpSpPr>
        <p:grpSpPr>
          <a:xfrm>
            <a:off x="8803669" y="3678566"/>
            <a:ext cx="2226444" cy="1715071"/>
            <a:chOff x="945121" y="1677488"/>
            <a:chExt cx="1781780" cy="1000784"/>
          </a:xfrm>
        </p:grpSpPr>
        <p:sp>
          <p:nvSpPr>
            <p:cNvPr id="49" name="Oval 48">
              <a:extLst>
                <a:ext uri="{FF2B5EF4-FFF2-40B4-BE49-F238E27FC236}">
                  <a16:creationId xmlns:a16="http://schemas.microsoft.com/office/drawing/2014/main" xmlns="" id="{A28ED89F-6B12-3317-5A7A-2CB31065E41F}"/>
                </a:ext>
              </a:extLst>
            </p:cNvPr>
            <p:cNvSpPr/>
            <p:nvPr/>
          </p:nvSpPr>
          <p:spPr>
            <a:xfrm>
              <a:off x="1634956" y="1677488"/>
              <a:ext cx="396195" cy="3964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50" name="Oval 49">
              <a:extLst>
                <a:ext uri="{FF2B5EF4-FFF2-40B4-BE49-F238E27FC236}">
                  <a16:creationId xmlns:a16="http://schemas.microsoft.com/office/drawing/2014/main" xmlns="" id="{618020C6-3CD0-80EE-8B61-3D35DB7CE854}"/>
                </a:ext>
              </a:extLst>
            </p:cNvPr>
            <p:cNvSpPr/>
            <p:nvPr/>
          </p:nvSpPr>
          <p:spPr>
            <a:xfrm>
              <a:off x="945121" y="2233410"/>
              <a:ext cx="396195" cy="3964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51" name="Oval 50">
              <a:extLst>
                <a:ext uri="{FF2B5EF4-FFF2-40B4-BE49-F238E27FC236}">
                  <a16:creationId xmlns:a16="http://schemas.microsoft.com/office/drawing/2014/main" xmlns="" id="{0FB60115-C267-407E-5A87-750D5503BE4E}"/>
                </a:ext>
              </a:extLst>
            </p:cNvPr>
            <p:cNvSpPr/>
            <p:nvPr/>
          </p:nvSpPr>
          <p:spPr>
            <a:xfrm>
              <a:off x="2330706" y="2281832"/>
              <a:ext cx="396195" cy="3964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52" name="Straight Connector 51">
              <a:extLst>
                <a:ext uri="{FF2B5EF4-FFF2-40B4-BE49-F238E27FC236}">
                  <a16:creationId xmlns:a16="http://schemas.microsoft.com/office/drawing/2014/main" xmlns="" id="{39D7C15B-880D-4A3B-15DF-5C8EC9717EAC}"/>
                </a:ext>
              </a:extLst>
            </p:cNvPr>
            <p:cNvCxnSpPr>
              <a:cxnSpLocks/>
              <a:stCxn id="49" idx="3"/>
              <a:endCxn id="50" idx="7"/>
            </p:cNvCxnSpPr>
            <p:nvPr/>
          </p:nvCxnSpPr>
          <p:spPr>
            <a:xfrm flipH="1">
              <a:off x="1283294" y="2015871"/>
              <a:ext cx="409684" cy="2755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5DDF12DB-8403-49F1-F5D2-F1BEDFFFCF72}"/>
                </a:ext>
              </a:extLst>
            </p:cNvPr>
            <p:cNvCxnSpPr>
              <a:cxnSpLocks/>
              <a:stCxn id="49" idx="5"/>
              <a:endCxn id="51" idx="1"/>
            </p:cNvCxnSpPr>
            <p:nvPr/>
          </p:nvCxnSpPr>
          <p:spPr>
            <a:xfrm>
              <a:off x="1973130" y="2015871"/>
              <a:ext cx="415597" cy="3240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xmlns="" id="{DEF346E9-E309-894C-8757-FDC6155B71B7}"/>
              </a:ext>
            </a:extLst>
          </p:cNvPr>
          <p:cNvSpPr txBox="1"/>
          <p:nvPr/>
        </p:nvSpPr>
        <p:spPr>
          <a:xfrm>
            <a:off x="8494387" y="6200955"/>
            <a:ext cx="3346434" cy="461665"/>
          </a:xfrm>
          <a:prstGeom prst="rect">
            <a:avLst/>
          </a:prstGeom>
          <a:noFill/>
        </p:spPr>
        <p:txBody>
          <a:bodyPr wrap="square" rtlCol="0">
            <a:spAutoFit/>
          </a:bodyPr>
          <a:lstStyle/>
          <a:p>
            <a:r>
              <a:rPr lang="en-US" sz="2400" dirty="0"/>
              <a:t>Visiting sequence :  B C A</a:t>
            </a:r>
          </a:p>
        </p:txBody>
      </p:sp>
      <p:sp>
        <p:nvSpPr>
          <p:cNvPr id="56" name="TextBox 55">
            <a:extLst>
              <a:ext uri="{FF2B5EF4-FFF2-40B4-BE49-F238E27FC236}">
                <a16:creationId xmlns:a16="http://schemas.microsoft.com/office/drawing/2014/main" xmlns="" id="{23503F4B-E0A2-4ADD-4271-80299F81226A}"/>
              </a:ext>
            </a:extLst>
          </p:cNvPr>
          <p:cNvSpPr txBox="1"/>
          <p:nvPr/>
        </p:nvSpPr>
        <p:spPr>
          <a:xfrm>
            <a:off x="176314" y="1330586"/>
            <a:ext cx="3878851" cy="2246769"/>
          </a:xfrm>
          <a:prstGeom prst="rect">
            <a:avLst/>
          </a:prstGeom>
          <a:noFill/>
        </p:spPr>
        <p:txBody>
          <a:bodyPr wrap="square">
            <a:spAutoFit/>
          </a:bodyPr>
          <a:lstStyle/>
          <a:p>
            <a:r>
              <a:rPr lang="en-US" sz="2000" dirty="0"/>
              <a:t>While(tree is not empty) {</a:t>
            </a:r>
          </a:p>
          <a:p>
            <a:pPr marL="800100" lvl="1" indent="-342900">
              <a:buFont typeface="Arial" panose="020B0604020202020204" pitchFamily="34" charset="0"/>
              <a:buChar char="•"/>
            </a:pPr>
            <a:r>
              <a:rPr lang="en-US" sz="2000" dirty="0"/>
              <a:t>visit left subtree in </a:t>
            </a:r>
            <a:r>
              <a:rPr lang="en-US" sz="2000" i="1" dirty="0"/>
              <a:t>inorder</a:t>
            </a:r>
            <a:r>
              <a:rPr lang="en-US" sz="2000" dirty="0"/>
              <a:t> recursively</a:t>
            </a:r>
          </a:p>
          <a:p>
            <a:pPr marL="800100" lvl="1" indent="-342900">
              <a:buFont typeface="Arial" panose="020B0604020202020204" pitchFamily="34" charset="0"/>
              <a:buChar char="•"/>
            </a:pPr>
            <a:r>
              <a:rPr lang="en-US" sz="2000" dirty="0"/>
              <a:t>visit the root node</a:t>
            </a:r>
          </a:p>
          <a:p>
            <a:pPr marL="800100" lvl="1" indent="-342900">
              <a:buFont typeface="Arial" panose="020B0604020202020204" pitchFamily="34" charset="0"/>
              <a:buChar char="•"/>
            </a:pPr>
            <a:r>
              <a:rPr lang="en-US" sz="2000" dirty="0"/>
              <a:t>visit right subtree in </a:t>
            </a:r>
            <a:r>
              <a:rPr lang="en-US" sz="2000" i="1" dirty="0"/>
              <a:t>inorder</a:t>
            </a:r>
            <a:r>
              <a:rPr lang="en-US" sz="2000" dirty="0"/>
              <a:t> recursively</a:t>
            </a:r>
          </a:p>
          <a:p>
            <a:r>
              <a:rPr lang="en-US" sz="2000" dirty="0"/>
              <a:t>}</a:t>
            </a:r>
          </a:p>
        </p:txBody>
      </p:sp>
      <p:sp>
        <p:nvSpPr>
          <p:cNvPr id="3" name="TextBox 2">
            <a:extLst>
              <a:ext uri="{FF2B5EF4-FFF2-40B4-BE49-F238E27FC236}">
                <a16:creationId xmlns:a16="http://schemas.microsoft.com/office/drawing/2014/main" xmlns="" id="{0693A16C-301D-3CDB-88C8-CF1ADD34B44E}"/>
              </a:ext>
            </a:extLst>
          </p:cNvPr>
          <p:cNvSpPr txBox="1"/>
          <p:nvPr/>
        </p:nvSpPr>
        <p:spPr>
          <a:xfrm>
            <a:off x="4138718" y="1260401"/>
            <a:ext cx="4044949" cy="2246769"/>
          </a:xfrm>
          <a:prstGeom prst="rect">
            <a:avLst/>
          </a:prstGeom>
          <a:noFill/>
        </p:spPr>
        <p:txBody>
          <a:bodyPr wrap="square">
            <a:spAutoFit/>
          </a:bodyPr>
          <a:lstStyle/>
          <a:p>
            <a:r>
              <a:rPr lang="en-US" sz="2000" dirty="0"/>
              <a:t>While(tree is not empty) {</a:t>
            </a:r>
          </a:p>
          <a:p>
            <a:pPr marL="800100" lvl="1" indent="-342900">
              <a:buFont typeface="Arial" panose="020B0604020202020204" pitchFamily="34" charset="0"/>
              <a:buChar char="•"/>
            </a:pPr>
            <a:r>
              <a:rPr lang="en-US" sz="2000" dirty="0"/>
              <a:t>visit the root node</a:t>
            </a:r>
          </a:p>
          <a:p>
            <a:pPr marL="800100" lvl="1" indent="-342900">
              <a:buFont typeface="Arial" panose="020B0604020202020204" pitchFamily="34" charset="0"/>
              <a:buChar char="•"/>
            </a:pPr>
            <a:r>
              <a:rPr lang="en-US" sz="2000" dirty="0"/>
              <a:t>visit left subtree in </a:t>
            </a:r>
            <a:r>
              <a:rPr lang="en-US" sz="2000" i="1" dirty="0"/>
              <a:t>preorder</a:t>
            </a:r>
            <a:r>
              <a:rPr lang="en-US" sz="2000" dirty="0"/>
              <a:t> recursively</a:t>
            </a:r>
          </a:p>
          <a:p>
            <a:pPr marL="800100" lvl="1" indent="-342900">
              <a:buFont typeface="Arial" panose="020B0604020202020204" pitchFamily="34" charset="0"/>
              <a:buChar char="•"/>
            </a:pPr>
            <a:r>
              <a:rPr lang="en-US" sz="2000" dirty="0"/>
              <a:t>visit right subtree in </a:t>
            </a:r>
            <a:r>
              <a:rPr lang="en-US" sz="2000" i="1" dirty="0"/>
              <a:t>preorder</a:t>
            </a:r>
            <a:r>
              <a:rPr lang="en-US" sz="2000" dirty="0"/>
              <a:t> recursively</a:t>
            </a:r>
          </a:p>
          <a:p>
            <a:r>
              <a:rPr lang="en-US" sz="2000" dirty="0"/>
              <a:t>}</a:t>
            </a:r>
          </a:p>
        </p:txBody>
      </p:sp>
      <p:sp>
        <p:nvSpPr>
          <p:cNvPr id="4" name="TextBox 3">
            <a:extLst>
              <a:ext uri="{FF2B5EF4-FFF2-40B4-BE49-F238E27FC236}">
                <a16:creationId xmlns:a16="http://schemas.microsoft.com/office/drawing/2014/main" xmlns="" id="{51D6044A-A2A5-9EAE-8DA9-F8AD4FCC5A98}"/>
              </a:ext>
            </a:extLst>
          </p:cNvPr>
          <p:cNvSpPr txBox="1"/>
          <p:nvPr/>
        </p:nvSpPr>
        <p:spPr>
          <a:xfrm>
            <a:off x="8136836" y="1217982"/>
            <a:ext cx="4140762" cy="2246769"/>
          </a:xfrm>
          <a:prstGeom prst="rect">
            <a:avLst/>
          </a:prstGeom>
          <a:noFill/>
        </p:spPr>
        <p:txBody>
          <a:bodyPr wrap="square">
            <a:spAutoFit/>
          </a:bodyPr>
          <a:lstStyle/>
          <a:p>
            <a:r>
              <a:rPr lang="en-US" sz="2000" dirty="0"/>
              <a:t>While(tree is not empty) {</a:t>
            </a:r>
          </a:p>
          <a:p>
            <a:pPr marL="800100" lvl="1" indent="-342900">
              <a:buFont typeface="Arial" panose="020B0604020202020204" pitchFamily="34" charset="0"/>
              <a:buChar char="•"/>
            </a:pPr>
            <a:r>
              <a:rPr lang="en-US" sz="2000" dirty="0"/>
              <a:t>visit left subtree in </a:t>
            </a:r>
            <a:r>
              <a:rPr lang="en-US" sz="2000" i="1" dirty="0"/>
              <a:t>postorder</a:t>
            </a:r>
            <a:r>
              <a:rPr lang="en-US" sz="2000" dirty="0"/>
              <a:t> recursively</a:t>
            </a:r>
          </a:p>
          <a:p>
            <a:pPr marL="800100" lvl="1" indent="-342900">
              <a:buFont typeface="Arial" panose="020B0604020202020204" pitchFamily="34" charset="0"/>
              <a:buChar char="•"/>
            </a:pPr>
            <a:r>
              <a:rPr lang="en-US" sz="2000" dirty="0"/>
              <a:t>visit right subtree in </a:t>
            </a:r>
            <a:r>
              <a:rPr lang="en-US" sz="2000" i="1" dirty="0"/>
              <a:t>postorder</a:t>
            </a:r>
            <a:r>
              <a:rPr lang="en-US" sz="2000" dirty="0"/>
              <a:t> recursively</a:t>
            </a:r>
          </a:p>
          <a:p>
            <a:pPr marL="800100" lvl="1" indent="-342900">
              <a:buFont typeface="Arial" panose="020B0604020202020204" pitchFamily="34" charset="0"/>
              <a:buChar char="•"/>
            </a:pPr>
            <a:r>
              <a:rPr lang="en-US" sz="2000" dirty="0"/>
              <a:t>visit the root node</a:t>
            </a:r>
          </a:p>
          <a:p>
            <a:r>
              <a:rPr lang="en-US" sz="2000" dirty="0"/>
              <a:t>}</a:t>
            </a:r>
          </a:p>
        </p:txBody>
      </p:sp>
    </p:spTree>
    <p:extLst>
      <p:ext uri="{BB962C8B-B14F-4D97-AF65-F5344CB8AC3E}">
        <p14:creationId xmlns:p14="http://schemas.microsoft.com/office/powerpoint/2010/main" xmlns="" val="347288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5B5FBA36-2322-5A4C-F1A1-F20F9F1C4B8A}"/>
              </a:ext>
            </a:extLst>
          </p:cNvPr>
          <p:cNvGrpSpPr/>
          <p:nvPr/>
        </p:nvGrpSpPr>
        <p:grpSpPr>
          <a:xfrm>
            <a:off x="4440746" y="932551"/>
            <a:ext cx="5750183" cy="2529977"/>
            <a:chOff x="5927151" y="755371"/>
            <a:chExt cx="5413875" cy="1676827"/>
          </a:xfrm>
        </p:grpSpPr>
        <p:grpSp>
          <p:nvGrpSpPr>
            <p:cNvPr id="4" name="Group 3">
              <a:extLst>
                <a:ext uri="{FF2B5EF4-FFF2-40B4-BE49-F238E27FC236}">
                  <a16:creationId xmlns:a16="http://schemas.microsoft.com/office/drawing/2014/main" xmlns="" id="{EFE43E11-60D6-1FAA-E20B-F3CCBC9FE823}"/>
                </a:ext>
              </a:extLst>
            </p:cNvPr>
            <p:cNvGrpSpPr/>
            <p:nvPr/>
          </p:nvGrpSpPr>
          <p:grpSpPr>
            <a:xfrm>
              <a:off x="5927151" y="755371"/>
              <a:ext cx="5413875" cy="1676827"/>
              <a:chOff x="8165703" y="993916"/>
              <a:chExt cx="3850466" cy="1573488"/>
            </a:xfrm>
          </p:grpSpPr>
          <p:sp>
            <p:nvSpPr>
              <p:cNvPr id="5" name="Oval 4">
                <a:extLst>
                  <a:ext uri="{FF2B5EF4-FFF2-40B4-BE49-F238E27FC236}">
                    <a16:creationId xmlns:a16="http://schemas.microsoft.com/office/drawing/2014/main" xmlns="" id="{7FD26731-FCAE-D2A5-0BCE-A8143F0D7A62}"/>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6" name="Oval 5">
                <a:extLst>
                  <a:ext uri="{FF2B5EF4-FFF2-40B4-BE49-F238E27FC236}">
                    <a16:creationId xmlns:a16="http://schemas.microsoft.com/office/drawing/2014/main" xmlns="" id="{0385BD5A-F31F-1DFE-7EC0-2822DC00CC66}"/>
                  </a:ext>
                </a:extLst>
              </p:cNvPr>
              <p:cNvSpPr/>
              <p:nvPr/>
            </p:nvSpPr>
            <p:spPr>
              <a:xfrm>
                <a:off x="8792941" y="155357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7" name="Oval 6">
                <a:extLst>
                  <a:ext uri="{FF2B5EF4-FFF2-40B4-BE49-F238E27FC236}">
                    <a16:creationId xmlns:a16="http://schemas.microsoft.com/office/drawing/2014/main" xmlns="" id="{1B5A856E-510F-272A-5D3E-8780FAC327D8}"/>
                  </a:ext>
                </a:extLst>
              </p:cNvPr>
              <p:cNvSpPr/>
              <p:nvPr/>
            </p:nvSpPr>
            <p:spPr>
              <a:xfrm>
                <a:off x="10793040" y="1594440"/>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8" name="Straight Connector 7">
                <a:extLst>
                  <a:ext uri="{FF2B5EF4-FFF2-40B4-BE49-F238E27FC236}">
                    <a16:creationId xmlns:a16="http://schemas.microsoft.com/office/drawing/2014/main" xmlns="" id="{EF14C988-3CA1-B198-FFE4-93C4FA0C43BC}"/>
                  </a:ext>
                </a:extLst>
              </p:cNvPr>
              <p:cNvCxnSpPr>
                <a:cxnSpLocks/>
                <a:stCxn id="5" idx="3"/>
                <a:endCxn id="6" idx="7"/>
              </p:cNvCxnSpPr>
              <p:nvPr/>
            </p:nvCxnSpPr>
            <p:spPr>
              <a:xfrm flipH="1">
                <a:off x="9154907" y="1319120"/>
                <a:ext cx="727062" cy="2902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0B61C84-13D3-B44E-B9C5-6E0BD3B5CB13}"/>
                  </a:ext>
                </a:extLst>
              </p:cNvPr>
              <p:cNvCxnSpPr>
                <a:cxnSpLocks/>
                <a:stCxn id="5" idx="5"/>
                <a:endCxn id="7" idx="1"/>
              </p:cNvCxnSpPr>
              <p:nvPr/>
            </p:nvCxnSpPr>
            <p:spPr>
              <a:xfrm>
                <a:off x="10181833" y="1319120"/>
                <a:ext cx="673311" cy="3311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FC83BDAA-0983-E5E0-42D5-2770A1DE3DE4}"/>
                  </a:ext>
                </a:extLst>
              </p:cNvPr>
              <p:cNvSpPr/>
              <p:nvPr/>
            </p:nvSpPr>
            <p:spPr>
              <a:xfrm>
                <a:off x="10295289" y="218640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cxnSp>
            <p:nvCxnSpPr>
              <p:cNvPr id="11" name="Straight Connector 10">
                <a:extLst>
                  <a:ext uri="{FF2B5EF4-FFF2-40B4-BE49-F238E27FC236}">
                    <a16:creationId xmlns:a16="http://schemas.microsoft.com/office/drawing/2014/main" xmlns="" id="{D631EDC3-F515-EA0C-A102-9815434C1847}"/>
                  </a:ext>
                </a:extLst>
              </p:cNvPr>
              <p:cNvCxnSpPr>
                <a:cxnSpLocks/>
                <a:stCxn id="7" idx="3"/>
                <a:endCxn id="10" idx="0"/>
              </p:cNvCxnSpPr>
              <p:nvPr/>
            </p:nvCxnSpPr>
            <p:spPr>
              <a:xfrm flipH="1">
                <a:off x="10507324" y="1919644"/>
                <a:ext cx="347819" cy="2667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ED511DB1-CD4B-2A53-7EF4-5B4AC44F9392}"/>
                  </a:ext>
                </a:extLst>
              </p:cNvPr>
              <p:cNvSpPr/>
              <p:nvPr/>
            </p:nvSpPr>
            <p:spPr>
              <a:xfrm>
                <a:off x="11592099" y="2171847"/>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13" name="Straight Connector 12">
                <a:extLst>
                  <a:ext uri="{FF2B5EF4-FFF2-40B4-BE49-F238E27FC236}">
                    <a16:creationId xmlns:a16="http://schemas.microsoft.com/office/drawing/2014/main" xmlns="" id="{14BB039F-E636-8BCA-1A87-20168BB3E3E3}"/>
                  </a:ext>
                </a:extLst>
              </p:cNvPr>
              <p:cNvCxnSpPr>
                <a:cxnSpLocks/>
                <a:stCxn id="7" idx="5"/>
                <a:endCxn id="12" idx="1"/>
              </p:cNvCxnSpPr>
              <p:nvPr/>
            </p:nvCxnSpPr>
            <p:spPr>
              <a:xfrm>
                <a:off x="11155007" y="1919644"/>
                <a:ext cx="499196" cy="3079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DFC9014-D2BE-0924-0A67-2C1BDD57B5D2}"/>
                  </a:ext>
                </a:extLst>
              </p:cNvPr>
              <p:cNvCxnSpPr>
                <a:cxnSpLocks/>
                <a:stCxn id="6" idx="5"/>
                <a:endCxn id="20" idx="0"/>
              </p:cNvCxnSpPr>
              <p:nvPr/>
            </p:nvCxnSpPr>
            <p:spPr>
              <a:xfrm>
                <a:off x="9154908" y="1878780"/>
                <a:ext cx="422201" cy="2926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B138316-1B71-68DA-2559-413C91E7344A}"/>
                  </a:ext>
                </a:extLst>
              </p:cNvPr>
              <p:cNvSpPr/>
              <p:nvPr/>
            </p:nvSpPr>
            <p:spPr>
              <a:xfrm>
                <a:off x="8165703" y="2143991"/>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19" name="Straight Connector 18">
                <a:extLst>
                  <a:ext uri="{FF2B5EF4-FFF2-40B4-BE49-F238E27FC236}">
                    <a16:creationId xmlns:a16="http://schemas.microsoft.com/office/drawing/2014/main" xmlns="" id="{0A89F8C7-1328-438D-B5C0-A5E8042703FE}"/>
                  </a:ext>
                </a:extLst>
              </p:cNvPr>
              <p:cNvCxnSpPr>
                <a:cxnSpLocks/>
                <a:stCxn id="6" idx="3"/>
                <a:endCxn id="18" idx="0"/>
              </p:cNvCxnSpPr>
              <p:nvPr/>
            </p:nvCxnSpPr>
            <p:spPr>
              <a:xfrm flipH="1">
                <a:off x="8377738" y="1878780"/>
                <a:ext cx="477306" cy="2652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xmlns="" id="{BD4A5D9F-4821-879A-504B-E8BC58E87C6F}"/>
                </a:ext>
              </a:extLst>
            </p:cNvPr>
            <p:cNvSpPr/>
            <p:nvPr/>
          </p:nvSpPr>
          <p:spPr>
            <a:xfrm>
              <a:off x="7613507" y="2010194"/>
              <a:ext cx="596255" cy="4060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grpSp>
      <p:cxnSp>
        <p:nvCxnSpPr>
          <p:cNvPr id="32" name="Straight Arrow Connector 31">
            <a:extLst>
              <a:ext uri="{FF2B5EF4-FFF2-40B4-BE49-F238E27FC236}">
                <a16:creationId xmlns:a16="http://schemas.microsoft.com/office/drawing/2014/main" xmlns="" id="{246CAE47-CF73-4C6A-1021-C51A899E849A}"/>
              </a:ext>
            </a:extLst>
          </p:cNvPr>
          <p:cNvCxnSpPr>
            <a:cxnSpLocks/>
          </p:cNvCxnSpPr>
          <p:nvPr/>
        </p:nvCxnSpPr>
        <p:spPr>
          <a:xfrm>
            <a:off x="6421339" y="683541"/>
            <a:ext cx="466351" cy="3271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ECCDD380-D48E-C363-80BE-F8DEDD1B0754}"/>
              </a:ext>
            </a:extLst>
          </p:cNvPr>
          <p:cNvSpPr txBox="1"/>
          <p:nvPr/>
        </p:nvSpPr>
        <p:spPr>
          <a:xfrm>
            <a:off x="6844766" y="3871520"/>
            <a:ext cx="466351" cy="369332"/>
          </a:xfrm>
          <a:prstGeom prst="rect">
            <a:avLst/>
          </a:prstGeom>
          <a:noFill/>
          <a:ln w="28575">
            <a:solidFill>
              <a:schemeClr val="tx1"/>
            </a:solidFill>
          </a:ln>
        </p:spPr>
        <p:txBody>
          <a:bodyPr wrap="square" rtlCol="0">
            <a:spAutoFit/>
          </a:bodyPr>
          <a:lstStyle/>
          <a:p>
            <a:endParaRPr lang="en-US" dirty="0"/>
          </a:p>
        </p:txBody>
      </p:sp>
      <p:sp>
        <p:nvSpPr>
          <p:cNvPr id="38" name="TextBox 37">
            <a:extLst>
              <a:ext uri="{FF2B5EF4-FFF2-40B4-BE49-F238E27FC236}">
                <a16:creationId xmlns:a16="http://schemas.microsoft.com/office/drawing/2014/main" xmlns="" id="{1055C2F9-CC2C-9485-4131-F95FDBE1D708}"/>
              </a:ext>
            </a:extLst>
          </p:cNvPr>
          <p:cNvSpPr txBox="1"/>
          <p:nvPr/>
        </p:nvSpPr>
        <p:spPr>
          <a:xfrm>
            <a:off x="3856384" y="3858266"/>
            <a:ext cx="466351" cy="369332"/>
          </a:xfrm>
          <a:prstGeom prst="rect">
            <a:avLst/>
          </a:prstGeom>
          <a:noFill/>
          <a:ln w="28575">
            <a:solidFill>
              <a:schemeClr val="tx1"/>
            </a:solidFill>
          </a:ln>
        </p:spPr>
        <p:txBody>
          <a:bodyPr wrap="square" rtlCol="0">
            <a:spAutoFit/>
          </a:bodyPr>
          <a:lstStyle/>
          <a:p>
            <a:endParaRPr lang="en-US" dirty="0"/>
          </a:p>
        </p:txBody>
      </p:sp>
      <p:sp>
        <p:nvSpPr>
          <p:cNvPr id="39" name="TextBox 38">
            <a:extLst>
              <a:ext uri="{FF2B5EF4-FFF2-40B4-BE49-F238E27FC236}">
                <a16:creationId xmlns:a16="http://schemas.microsoft.com/office/drawing/2014/main" xmlns="" id="{F42C9306-B1D9-BD9A-B774-335E6A52DF51}"/>
              </a:ext>
            </a:extLst>
          </p:cNvPr>
          <p:cNvSpPr txBox="1"/>
          <p:nvPr/>
        </p:nvSpPr>
        <p:spPr>
          <a:xfrm>
            <a:off x="5818515" y="3858266"/>
            <a:ext cx="466351" cy="369332"/>
          </a:xfrm>
          <a:prstGeom prst="rect">
            <a:avLst/>
          </a:prstGeom>
          <a:noFill/>
          <a:ln w="28575">
            <a:solidFill>
              <a:schemeClr val="tx1"/>
            </a:solidFill>
          </a:ln>
        </p:spPr>
        <p:txBody>
          <a:bodyPr wrap="square" rtlCol="0">
            <a:spAutoFit/>
          </a:bodyPr>
          <a:lstStyle/>
          <a:p>
            <a:endParaRPr lang="en-US" dirty="0"/>
          </a:p>
        </p:txBody>
      </p:sp>
      <p:sp>
        <p:nvSpPr>
          <p:cNvPr id="40" name="TextBox 39">
            <a:extLst>
              <a:ext uri="{FF2B5EF4-FFF2-40B4-BE49-F238E27FC236}">
                <a16:creationId xmlns:a16="http://schemas.microsoft.com/office/drawing/2014/main" xmlns="" id="{95C26A05-9EBC-1011-6DB5-A0E462155841}"/>
              </a:ext>
            </a:extLst>
          </p:cNvPr>
          <p:cNvSpPr txBox="1"/>
          <p:nvPr/>
        </p:nvSpPr>
        <p:spPr>
          <a:xfrm>
            <a:off x="5201186" y="3858266"/>
            <a:ext cx="466351" cy="369332"/>
          </a:xfrm>
          <a:prstGeom prst="rect">
            <a:avLst/>
          </a:prstGeom>
          <a:noFill/>
          <a:ln w="28575">
            <a:solidFill>
              <a:schemeClr val="tx1"/>
            </a:solidFill>
          </a:ln>
        </p:spPr>
        <p:txBody>
          <a:bodyPr wrap="square" rtlCol="0">
            <a:spAutoFit/>
          </a:bodyPr>
          <a:lstStyle/>
          <a:p>
            <a:endParaRPr lang="en-US" dirty="0"/>
          </a:p>
        </p:txBody>
      </p:sp>
      <p:sp>
        <p:nvSpPr>
          <p:cNvPr id="53" name="TextBox 52">
            <a:extLst>
              <a:ext uri="{FF2B5EF4-FFF2-40B4-BE49-F238E27FC236}">
                <a16:creationId xmlns:a16="http://schemas.microsoft.com/office/drawing/2014/main" xmlns="" id="{97F5003D-DA36-798D-026F-833E89670145}"/>
              </a:ext>
            </a:extLst>
          </p:cNvPr>
          <p:cNvSpPr txBox="1"/>
          <p:nvPr/>
        </p:nvSpPr>
        <p:spPr>
          <a:xfrm>
            <a:off x="7421233" y="3838392"/>
            <a:ext cx="466351" cy="369332"/>
          </a:xfrm>
          <a:prstGeom prst="rect">
            <a:avLst/>
          </a:prstGeom>
          <a:noFill/>
          <a:ln w="28575">
            <a:solidFill>
              <a:schemeClr val="tx1"/>
            </a:solidFill>
          </a:ln>
        </p:spPr>
        <p:txBody>
          <a:bodyPr wrap="square" rtlCol="0">
            <a:spAutoFit/>
          </a:bodyPr>
          <a:lstStyle/>
          <a:p>
            <a:endParaRPr lang="en-US" dirty="0"/>
          </a:p>
        </p:txBody>
      </p:sp>
      <p:sp>
        <p:nvSpPr>
          <p:cNvPr id="54" name="TextBox 53">
            <a:extLst>
              <a:ext uri="{FF2B5EF4-FFF2-40B4-BE49-F238E27FC236}">
                <a16:creationId xmlns:a16="http://schemas.microsoft.com/office/drawing/2014/main" xmlns="" id="{B60DEDC3-2C25-6669-4E68-47DB1F4042C5}"/>
              </a:ext>
            </a:extLst>
          </p:cNvPr>
          <p:cNvSpPr txBox="1"/>
          <p:nvPr/>
        </p:nvSpPr>
        <p:spPr>
          <a:xfrm>
            <a:off x="8380301" y="3839415"/>
            <a:ext cx="466351" cy="369332"/>
          </a:xfrm>
          <a:prstGeom prst="rect">
            <a:avLst/>
          </a:prstGeom>
          <a:noFill/>
          <a:ln w="28575">
            <a:solidFill>
              <a:schemeClr val="tx1"/>
            </a:solidFill>
          </a:ln>
        </p:spPr>
        <p:txBody>
          <a:bodyPr wrap="square" rtlCol="0">
            <a:spAutoFit/>
          </a:bodyPr>
          <a:lstStyle/>
          <a:p>
            <a:endParaRPr lang="en-US" dirty="0"/>
          </a:p>
        </p:txBody>
      </p:sp>
      <p:sp>
        <p:nvSpPr>
          <p:cNvPr id="55" name="TextBox 54">
            <a:extLst>
              <a:ext uri="{FF2B5EF4-FFF2-40B4-BE49-F238E27FC236}">
                <a16:creationId xmlns:a16="http://schemas.microsoft.com/office/drawing/2014/main" xmlns="" id="{9C929B35-065E-6A4C-3583-4F21A6E476FB}"/>
              </a:ext>
            </a:extLst>
          </p:cNvPr>
          <p:cNvSpPr txBox="1"/>
          <p:nvPr/>
        </p:nvSpPr>
        <p:spPr>
          <a:xfrm>
            <a:off x="9170524" y="3825140"/>
            <a:ext cx="466351" cy="369332"/>
          </a:xfrm>
          <a:prstGeom prst="rect">
            <a:avLst/>
          </a:prstGeom>
          <a:noFill/>
          <a:ln w="28575">
            <a:solidFill>
              <a:schemeClr val="tx1"/>
            </a:solidFill>
          </a:ln>
        </p:spPr>
        <p:txBody>
          <a:bodyPr wrap="square" rtlCol="0">
            <a:spAutoFit/>
          </a:bodyPr>
          <a:lstStyle/>
          <a:p>
            <a:endParaRPr lang="en-US" dirty="0"/>
          </a:p>
        </p:txBody>
      </p:sp>
      <p:sp>
        <p:nvSpPr>
          <p:cNvPr id="56" name="TextBox 55">
            <a:extLst>
              <a:ext uri="{FF2B5EF4-FFF2-40B4-BE49-F238E27FC236}">
                <a16:creationId xmlns:a16="http://schemas.microsoft.com/office/drawing/2014/main" xmlns="" id="{456DFED7-C1E4-689E-7E6F-F1A66A16470C}"/>
              </a:ext>
            </a:extLst>
          </p:cNvPr>
          <p:cNvSpPr txBox="1"/>
          <p:nvPr/>
        </p:nvSpPr>
        <p:spPr>
          <a:xfrm>
            <a:off x="10164436" y="3825138"/>
            <a:ext cx="466351" cy="369332"/>
          </a:xfrm>
          <a:prstGeom prst="rect">
            <a:avLst/>
          </a:prstGeom>
          <a:noFill/>
          <a:ln w="28575">
            <a:solidFill>
              <a:schemeClr val="tx1"/>
            </a:solidFill>
          </a:ln>
        </p:spPr>
        <p:txBody>
          <a:bodyPr wrap="square" rtlCol="0">
            <a:spAutoFit/>
          </a:bodyPr>
          <a:lstStyle/>
          <a:p>
            <a:endParaRPr lang="en-US" dirty="0"/>
          </a:p>
        </p:txBody>
      </p:sp>
      <p:cxnSp>
        <p:nvCxnSpPr>
          <p:cNvPr id="59" name="Straight Connector 58">
            <a:extLst>
              <a:ext uri="{FF2B5EF4-FFF2-40B4-BE49-F238E27FC236}">
                <a16:creationId xmlns:a16="http://schemas.microsoft.com/office/drawing/2014/main" xmlns="" id="{1B45613E-6C65-1E1D-1BEF-81C53AA279D5}"/>
              </a:ext>
            </a:extLst>
          </p:cNvPr>
          <p:cNvCxnSpPr>
            <a:stCxn id="18" idx="3"/>
            <a:endCxn id="38" idx="0"/>
          </p:cNvCxnSpPr>
          <p:nvPr/>
        </p:nvCxnSpPr>
        <p:spPr>
          <a:xfrm flipH="1">
            <a:off x="4089560" y="3304620"/>
            <a:ext cx="443930" cy="55364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BAB60DF8-2775-F5BF-ADF9-93DD1AEBD01C}"/>
              </a:ext>
            </a:extLst>
          </p:cNvPr>
          <p:cNvCxnSpPr>
            <a:cxnSpLocks/>
            <a:endCxn id="40" idx="0"/>
          </p:cNvCxnSpPr>
          <p:nvPr/>
        </p:nvCxnSpPr>
        <p:spPr>
          <a:xfrm>
            <a:off x="5027477" y="3463646"/>
            <a:ext cx="406885" cy="3946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97C2B3DD-A214-5F31-0DAE-12DAA700E33A}"/>
              </a:ext>
            </a:extLst>
          </p:cNvPr>
          <p:cNvCxnSpPr>
            <a:cxnSpLocks/>
            <a:stCxn id="20" idx="3"/>
          </p:cNvCxnSpPr>
          <p:nvPr/>
        </p:nvCxnSpPr>
        <p:spPr>
          <a:xfrm flipH="1">
            <a:off x="6030327" y="3348701"/>
            <a:ext cx="294275" cy="41201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CA3ECC61-6A42-6F75-787D-A7B5EC7B0454}"/>
              </a:ext>
            </a:extLst>
          </p:cNvPr>
          <p:cNvCxnSpPr>
            <a:cxnSpLocks/>
            <a:stCxn id="10" idx="4"/>
            <a:endCxn id="53" idx="0"/>
          </p:cNvCxnSpPr>
          <p:nvPr/>
        </p:nvCxnSpPr>
        <p:spPr>
          <a:xfrm flipH="1">
            <a:off x="7654409" y="3462528"/>
            <a:ext cx="283252" cy="37586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50CAA615-1103-A107-20EB-FF99C03B377A}"/>
              </a:ext>
            </a:extLst>
          </p:cNvPr>
          <p:cNvCxnSpPr/>
          <p:nvPr/>
        </p:nvCxnSpPr>
        <p:spPr>
          <a:xfrm flipH="1">
            <a:off x="9286565" y="3450392"/>
            <a:ext cx="443930" cy="40787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32FDC1BA-7EBA-36F6-6E5C-6F7D556199BA}"/>
              </a:ext>
            </a:extLst>
          </p:cNvPr>
          <p:cNvCxnSpPr>
            <a:cxnSpLocks/>
            <a:endCxn id="37" idx="0"/>
          </p:cNvCxnSpPr>
          <p:nvPr/>
        </p:nvCxnSpPr>
        <p:spPr>
          <a:xfrm>
            <a:off x="6795611" y="3373887"/>
            <a:ext cx="282331" cy="4976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11520BA9-5FA1-D970-BA30-37028620C567}"/>
              </a:ext>
            </a:extLst>
          </p:cNvPr>
          <p:cNvCxnSpPr>
            <a:cxnSpLocks/>
            <a:endCxn id="54" idx="0"/>
          </p:cNvCxnSpPr>
          <p:nvPr/>
        </p:nvCxnSpPr>
        <p:spPr>
          <a:xfrm>
            <a:off x="8204438" y="3348701"/>
            <a:ext cx="409039" cy="4907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04465091-BC1E-B45F-5CBB-D1782DF13B96}"/>
              </a:ext>
            </a:extLst>
          </p:cNvPr>
          <p:cNvCxnSpPr>
            <a:cxnSpLocks/>
            <a:stCxn id="12" idx="5"/>
            <a:endCxn id="56" idx="0"/>
          </p:cNvCxnSpPr>
          <p:nvPr/>
        </p:nvCxnSpPr>
        <p:spPr>
          <a:xfrm>
            <a:off x="10098185" y="3349410"/>
            <a:ext cx="299427" cy="47572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2216841D-50FD-C672-9AD1-B5E6DF56E83B}"/>
              </a:ext>
            </a:extLst>
          </p:cNvPr>
          <p:cNvSpPr/>
          <p:nvPr/>
        </p:nvSpPr>
        <p:spPr>
          <a:xfrm>
            <a:off x="2716695" y="3542040"/>
            <a:ext cx="8931965" cy="121486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6AFAF22A-2960-4FF6-10E8-0CB462E1AB11}"/>
              </a:ext>
            </a:extLst>
          </p:cNvPr>
          <p:cNvSpPr txBox="1"/>
          <p:nvPr/>
        </p:nvSpPr>
        <p:spPr>
          <a:xfrm>
            <a:off x="6152345" y="4890174"/>
            <a:ext cx="2328611" cy="400110"/>
          </a:xfrm>
          <a:prstGeom prst="rect">
            <a:avLst/>
          </a:prstGeom>
          <a:noFill/>
        </p:spPr>
        <p:txBody>
          <a:bodyPr wrap="square" rtlCol="0">
            <a:spAutoFit/>
          </a:bodyPr>
          <a:lstStyle/>
          <a:p>
            <a:pPr algn="ctr"/>
            <a:r>
              <a:rPr lang="en-US" sz="2000" b="1" dirty="0"/>
              <a:t>Dummy nodes</a:t>
            </a:r>
          </a:p>
        </p:txBody>
      </p:sp>
    </p:spTree>
    <p:extLst>
      <p:ext uri="{BB962C8B-B14F-4D97-AF65-F5344CB8AC3E}">
        <p14:creationId xmlns:p14="http://schemas.microsoft.com/office/powerpoint/2010/main" xmlns="" val="41393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53" grpId="0" animBg="1"/>
      <p:bldP spid="54" grpId="0" animBg="1"/>
      <p:bldP spid="55" grpId="0" animBg="1"/>
      <p:bldP spid="56" grpId="0" animBg="1"/>
      <p:bldP spid="14"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xmlns="" id="{97012775-7EE3-D2A5-AB47-5CFFB8A10AE0}"/>
              </a:ext>
            </a:extLst>
          </p:cNvPr>
          <p:cNvSpPr txBox="1"/>
          <p:nvPr/>
        </p:nvSpPr>
        <p:spPr>
          <a:xfrm>
            <a:off x="8442159" y="874644"/>
            <a:ext cx="843849" cy="743836"/>
          </a:xfrm>
          <a:prstGeom prst="rect">
            <a:avLst/>
          </a:prstGeom>
          <a:solidFill>
            <a:srgbClr val="00B0F0"/>
          </a:solidFill>
        </p:spPr>
        <p:txBody>
          <a:bodyPr wrap="square" rtlCol="0">
            <a:spAutoFit/>
          </a:bodyPr>
          <a:lstStyle/>
          <a:p>
            <a:endParaRPr lang="en-US" dirty="0"/>
          </a:p>
        </p:txBody>
      </p:sp>
      <p:sp>
        <p:nvSpPr>
          <p:cNvPr id="105" name="Oval 104">
            <a:extLst>
              <a:ext uri="{FF2B5EF4-FFF2-40B4-BE49-F238E27FC236}">
                <a16:creationId xmlns:a16="http://schemas.microsoft.com/office/drawing/2014/main" xmlns="" id="{4626F588-FA10-7DB5-7F7D-1DCFA7488243}"/>
              </a:ext>
            </a:extLst>
          </p:cNvPr>
          <p:cNvSpPr/>
          <p:nvPr/>
        </p:nvSpPr>
        <p:spPr>
          <a:xfrm>
            <a:off x="9032825" y="1687697"/>
            <a:ext cx="3035306" cy="2189558"/>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22D6EE8C-6A38-784A-D3D7-5AE95DE7DF65}"/>
              </a:ext>
            </a:extLst>
          </p:cNvPr>
          <p:cNvSpPr txBox="1"/>
          <p:nvPr/>
        </p:nvSpPr>
        <p:spPr>
          <a:xfrm>
            <a:off x="9883649" y="1876347"/>
            <a:ext cx="868351" cy="640080"/>
          </a:xfrm>
          <a:prstGeom prst="rect">
            <a:avLst/>
          </a:prstGeom>
          <a:solidFill>
            <a:srgbClr val="00B0F0"/>
          </a:solidFill>
        </p:spPr>
        <p:txBody>
          <a:bodyPr wrap="square" rtlCol="0">
            <a:spAutoFit/>
          </a:bodyPr>
          <a:lstStyle/>
          <a:p>
            <a:endParaRPr lang="en-US" dirty="0"/>
          </a:p>
        </p:txBody>
      </p:sp>
      <p:sp>
        <p:nvSpPr>
          <p:cNvPr id="106" name="Oval 105">
            <a:extLst>
              <a:ext uri="{FF2B5EF4-FFF2-40B4-BE49-F238E27FC236}">
                <a16:creationId xmlns:a16="http://schemas.microsoft.com/office/drawing/2014/main" xmlns="" id="{52343499-D70E-7003-99CE-059A90FF4946}"/>
              </a:ext>
            </a:extLst>
          </p:cNvPr>
          <p:cNvSpPr/>
          <p:nvPr/>
        </p:nvSpPr>
        <p:spPr>
          <a:xfrm>
            <a:off x="9036393" y="2508526"/>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xmlns="" id="{D2DA9706-D3C3-8A07-C6A8-61FA213CB4AF}"/>
              </a:ext>
            </a:extLst>
          </p:cNvPr>
          <p:cNvSpPr/>
          <p:nvPr/>
        </p:nvSpPr>
        <p:spPr>
          <a:xfrm>
            <a:off x="5699250" y="1751688"/>
            <a:ext cx="3035306" cy="2189558"/>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xmlns="" id="{AFCFDCCF-D645-9D07-965D-3E40887E2C5F}"/>
              </a:ext>
            </a:extLst>
          </p:cNvPr>
          <p:cNvSpPr txBox="1"/>
          <p:nvPr/>
        </p:nvSpPr>
        <p:spPr>
          <a:xfrm>
            <a:off x="6836656" y="1792187"/>
            <a:ext cx="868351" cy="640080"/>
          </a:xfrm>
          <a:prstGeom prst="rect">
            <a:avLst/>
          </a:prstGeom>
          <a:solidFill>
            <a:srgbClr val="00B0F0"/>
          </a:solidFill>
        </p:spPr>
        <p:txBody>
          <a:bodyPr wrap="square" rtlCol="0">
            <a:spAutoFit/>
          </a:bodyPr>
          <a:lstStyle/>
          <a:p>
            <a:endParaRPr lang="en-US" dirty="0"/>
          </a:p>
        </p:txBody>
      </p:sp>
      <p:sp>
        <p:nvSpPr>
          <p:cNvPr id="107" name="Oval 106">
            <a:extLst>
              <a:ext uri="{FF2B5EF4-FFF2-40B4-BE49-F238E27FC236}">
                <a16:creationId xmlns:a16="http://schemas.microsoft.com/office/drawing/2014/main" xmlns="" id="{443B5962-3950-7636-2747-6A64E5A294D5}"/>
              </a:ext>
            </a:extLst>
          </p:cNvPr>
          <p:cNvSpPr/>
          <p:nvPr/>
        </p:nvSpPr>
        <p:spPr>
          <a:xfrm>
            <a:off x="10896563" y="2607138"/>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C8A52676-F1E5-5FC7-F393-68E013099A4E}"/>
              </a:ext>
            </a:extLst>
          </p:cNvPr>
          <p:cNvSpPr/>
          <p:nvPr/>
        </p:nvSpPr>
        <p:spPr>
          <a:xfrm>
            <a:off x="7532301" y="2570358"/>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FB57857-FED2-6A0C-FB11-DE578BE13325}"/>
              </a:ext>
            </a:extLst>
          </p:cNvPr>
          <p:cNvSpPr/>
          <p:nvPr/>
        </p:nvSpPr>
        <p:spPr>
          <a:xfrm>
            <a:off x="5791200" y="2510722"/>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xmlns="" id="{5B5FBA36-2322-5A4C-F1A1-F20F9F1C4B8A}"/>
              </a:ext>
            </a:extLst>
          </p:cNvPr>
          <p:cNvGrpSpPr/>
          <p:nvPr/>
        </p:nvGrpSpPr>
        <p:grpSpPr>
          <a:xfrm>
            <a:off x="6017753" y="932551"/>
            <a:ext cx="5750183" cy="2529977"/>
            <a:chOff x="5927151" y="755371"/>
            <a:chExt cx="5413875" cy="1676827"/>
          </a:xfrm>
        </p:grpSpPr>
        <p:grpSp>
          <p:nvGrpSpPr>
            <p:cNvPr id="4" name="Group 3">
              <a:extLst>
                <a:ext uri="{FF2B5EF4-FFF2-40B4-BE49-F238E27FC236}">
                  <a16:creationId xmlns:a16="http://schemas.microsoft.com/office/drawing/2014/main" xmlns="" id="{EFE43E11-60D6-1FAA-E20B-F3CCBC9FE823}"/>
                </a:ext>
              </a:extLst>
            </p:cNvPr>
            <p:cNvGrpSpPr/>
            <p:nvPr/>
          </p:nvGrpSpPr>
          <p:grpSpPr>
            <a:xfrm>
              <a:off x="5927151" y="755371"/>
              <a:ext cx="5413875" cy="1676827"/>
              <a:chOff x="8165703" y="993916"/>
              <a:chExt cx="3850466" cy="1573488"/>
            </a:xfrm>
          </p:grpSpPr>
          <p:sp>
            <p:nvSpPr>
              <p:cNvPr id="5" name="Oval 4">
                <a:extLst>
                  <a:ext uri="{FF2B5EF4-FFF2-40B4-BE49-F238E27FC236}">
                    <a16:creationId xmlns:a16="http://schemas.microsoft.com/office/drawing/2014/main" xmlns="" id="{7FD26731-FCAE-D2A5-0BCE-A8143F0D7A62}"/>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6" name="Oval 5">
                <a:extLst>
                  <a:ext uri="{FF2B5EF4-FFF2-40B4-BE49-F238E27FC236}">
                    <a16:creationId xmlns:a16="http://schemas.microsoft.com/office/drawing/2014/main" xmlns="" id="{0385BD5A-F31F-1DFE-7EC0-2822DC00CC66}"/>
                  </a:ext>
                </a:extLst>
              </p:cNvPr>
              <p:cNvSpPr/>
              <p:nvPr/>
            </p:nvSpPr>
            <p:spPr>
              <a:xfrm>
                <a:off x="8792941" y="155357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7" name="Oval 6">
                <a:extLst>
                  <a:ext uri="{FF2B5EF4-FFF2-40B4-BE49-F238E27FC236}">
                    <a16:creationId xmlns:a16="http://schemas.microsoft.com/office/drawing/2014/main" xmlns="" id="{1B5A856E-510F-272A-5D3E-8780FAC327D8}"/>
                  </a:ext>
                </a:extLst>
              </p:cNvPr>
              <p:cNvSpPr/>
              <p:nvPr/>
            </p:nvSpPr>
            <p:spPr>
              <a:xfrm>
                <a:off x="10793040" y="1594440"/>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8" name="Straight Connector 7">
                <a:extLst>
                  <a:ext uri="{FF2B5EF4-FFF2-40B4-BE49-F238E27FC236}">
                    <a16:creationId xmlns:a16="http://schemas.microsoft.com/office/drawing/2014/main" xmlns="" id="{EF14C988-3CA1-B198-FFE4-93C4FA0C43BC}"/>
                  </a:ext>
                </a:extLst>
              </p:cNvPr>
              <p:cNvCxnSpPr>
                <a:cxnSpLocks/>
                <a:stCxn id="5" idx="3"/>
                <a:endCxn id="6" idx="7"/>
              </p:cNvCxnSpPr>
              <p:nvPr/>
            </p:nvCxnSpPr>
            <p:spPr>
              <a:xfrm flipH="1">
                <a:off x="9154907" y="1319120"/>
                <a:ext cx="727062" cy="290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0B61C84-13D3-B44E-B9C5-6E0BD3B5CB13}"/>
                  </a:ext>
                </a:extLst>
              </p:cNvPr>
              <p:cNvCxnSpPr>
                <a:cxnSpLocks/>
                <a:stCxn id="5" idx="5"/>
                <a:endCxn id="7" idx="1"/>
              </p:cNvCxnSpPr>
              <p:nvPr/>
            </p:nvCxnSpPr>
            <p:spPr>
              <a:xfrm>
                <a:off x="10181833" y="1319120"/>
                <a:ext cx="673311" cy="331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FC83BDAA-0983-E5E0-42D5-2770A1DE3DE4}"/>
                  </a:ext>
                </a:extLst>
              </p:cNvPr>
              <p:cNvSpPr/>
              <p:nvPr/>
            </p:nvSpPr>
            <p:spPr>
              <a:xfrm>
                <a:off x="10295289" y="218640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cxnSp>
            <p:nvCxnSpPr>
              <p:cNvPr id="11" name="Straight Connector 10">
                <a:extLst>
                  <a:ext uri="{FF2B5EF4-FFF2-40B4-BE49-F238E27FC236}">
                    <a16:creationId xmlns:a16="http://schemas.microsoft.com/office/drawing/2014/main" xmlns="" id="{D631EDC3-F515-EA0C-A102-9815434C1847}"/>
                  </a:ext>
                </a:extLst>
              </p:cNvPr>
              <p:cNvCxnSpPr>
                <a:cxnSpLocks/>
                <a:stCxn id="7" idx="3"/>
                <a:endCxn id="10" idx="0"/>
              </p:cNvCxnSpPr>
              <p:nvPr/>
            </p:nvCxnSpPr>
            <p:spPr>
              <a:xfrm flipH="1">
                <a:off x="10507324" y="1919644"/>
                <a:ext cx="347819" cy="266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ED511DB1-CD4B-2A53-7EF4-5B4AC44F9392}"/>
                  </a:ext>
                </a:extLst>
              </p:cNvPr>
              <p:cNvSpPr/>
              <p:nvPr/>
            </p:nvSpPr>
            <p:spPr>
              <a:xfrm>
                <a:off x="11592099" y="2171847"/>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13" name="Straight Connector 12">
                <a:extLst>
                  <a:ext uri="{FF2B5EF4-FFF2-40B4-BE49-F238E27FC236}">
                    <a16:creationId xmlns:a16="http://schemas.microsoft.com/office/drawing/2014/main" xmlns="" id="{14BB039F-E636-8BCA-1A87-20168BB3E3E3}"/>
                  </a:ext>
                </a:extLst>
              </p:cNvPr>
              <p:cNvCxnSpPr>
                <a:cxnSpLocks/>
                <a:stCxn id="7" idx="5"/>
                <a:endCxn id="12" idx="1"/>
              </p:cNvCxnSpPr>
              <p:nvPr/>
            </p:nvCxnSpPr>
            <p:spPr>
              <a:xfrm>
                <a:off x="11155007" y="1919644"/>
                <a:ext cx="499196" cy="3079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DFC9014-D2BE-0924-0A67-2C1BDD57B5D2}"/>
                  </a:ext>
                </a:extLst>
              </p:cNvPr>
              <p:cNvCxnSpPr>
                <a:cxnSpLocks/>
                <a:stCxn id="6" idx="5"/>
                <a:endCxn id="20" idx="0"/>
              </p:cNvCxnSpPr>
              <p:nvPr/>
            </p:nvCxnSpPr>
            <p:spPr>
              <a:xfrm>
                <a:off x="9154908" y="1878780"/>
                <a:ext cx="422201" cy="2926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B138316-1B71-68DA-2559-413C91E7344A}"/>
                  </a:ext>
                </a:extLst>
              </p:cNvPr>
              <p:cNvSpPr/>
              <p:nvPr/>
            </p:nvSpPr>
            <p:spPr>
              <a:xfrm>
                <a:off x="8165703" y="2143991"/>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19" name="Straight Connector 18">
                <a:extLst>
                  <a:ext uri="{FF2B5EF4-FFF2-40B4-BE49-F238E27FC236}">
                    <a16:creationId xmlns:a16="http://schemas.microsoft.com/office/drawing/2014/main" xmlns="" id="{0A89F8C7-1328-438D-B5C0-A5E8042703FE}"/>
                  </a:ext>
                </a:extLst>
              </p:cNvPr>
              <p:cNvCxnSpPr>
                <a:cxnSpLocks/>
                <a:stCxn id="6" idx="3"/>
                <a:endCxn id="18" idx="0"/>
              </p:cNvCxnSpPr>
              <p:nvPr/>
            </p:nvCxnSpPr>
            <p:spPr>
              <a:xfrm flipH="1">
                <a:off x="8377738" y="1878780"/>
                <a:ext cx="477306" cy="265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xmlns="" id="{BD4A5D9F-4821-879A-504B-E8BC58E87C6F}"/>
                </a:ext>
              </a:extLst>
            </p:cNvPr>
            <p:cNvSpPr/>
            <p:nvPr/>
          </p:nvSpPr>
          <p:spPr>
            <a:xfrm>
              <a:off x="7613507" y="2010194"/>
              <a:ext cx="596255" cy="4060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grpSp>
      <p:sp>
        <p:nvSpPr>
          <p:cNvPr id="30" name="TextBox 29">
            <a:extLst>
              <a:ext uri="{FF2B5EF4-FFF2-40B4-BE49-F238E27FC236}">
                <a16:creationId xmlns:a16="http://schemas.microsoft.com/office/drawing/2014/main" xmlns="" id="{7F1A64F4-959C-5CB9-680E-9097F93F3390}"/>
              </a:ext>
            </a:extLst>
          </p:cNvPr>
          <p:cNvSpPr txBox="1"/>
          <p:nvPr/>
        </p:nvSpPr>
        <p:spPr>
          <a:xfrm>
            <a:off x="1610717" y="5233514"/>
            <a:ext cx="1443024" cy="400110"/>
          </a:xfrm>
          <a:prstGeom prst="rect">
            <a:avLst/>
          </a:prstGeom>
          <a:noFill/>
        </p:spPr>
        <p:txBody>
          <a:bodyPr wrap="none" rtlCol="0">
            <a:spAutoFit/>
          </a:bodyPr>
          <a:lstStyle/>
          <a:p>
            <a:r>
              <a:rPr lang="en-US" sz="2000" dirty="0"/>
              <a:t>Sequence :  </a:t>
            </a:r>
          </a:p>
        </p:txBody>
      </p:sp>
      <p:cxnSp>
        <p:nvCxnSpPr>
          <p:cNvPr id="32" name="Straight Arrow Connector 31">
            <a:extLst>
              <a:ext uri="{FF2B5EF4-FFF2-40B4-BE49-F238E27FC236}">
                <a16:creationId xmlns:a16="http://schemas.microsoft.com/office/drawing/2014/main" xmlns="" id="{246CAE47-CF73-4C6A-1021-C51A899E849A}"/>
              </a:ext>
            </a:extLst>
          </p:cNvPr>
          <p:cNvCxnSpPr>
            <a:cxnSpLocks/>
          </p:cNvCxnSpPr>
          <p:nvPr/>
        </p:nvCxnSpPr>
        <p:spPr>
          <a:xfrm>
            <a:off x="7943754" y="656245"/>
            <a:ext cx="466351" cy="3271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xmlns="" id="{EADA1666-2E73-2905-485C-77D5EE071F52}"/>
              </a:ext>
            </a:extLst>
          </p:cNvPr>
          <p:cNvSpPr>
            <a:spLocks noGrp="1"/>
          </p:cNvSpPr>
          <p:nvPr>
            <p:ph type="title"/>
          </p:nvPr>
        </p:nvSpPr>
        <p:spPr>
          <a:xfrm>
            <a:off x="275263" y="313532"/>
            <a:ext cx="5158128" cy="561112"/>
          </a:xfrm>
        </p:spPr>
        <p:txBody>
          <a:bodyPr>
            <a:normAutofit fontScale="90000"/>
          </a:bodyPr>
          <a:lstStyle/>
          <a:p>
            <a:r>
              <a:rPr lang="en-US" sz="4000" dirty="0"/>
              <a:t>Inorder traversal ( L root R)</a:t>
            </a:r>
          </a:p>
        </p:txBody>
      </p:sp>
      <p:sp>
        <p:nvSpPr>
          <p:cNvPr id="37" name="TextBox 36">
            <a:extLst>
              <a:ext uri="{FF2B5EF4-FFF2-40B4-BE49-F238E27FC236}">
                <a16:creationId xmlns:a16="http://schemas.microsoft.com/office/drawing/2014/main" xmlns="" id="{ECCDD380-D48E-C363-80BE-F8DEDD1B0754}"/>
              </a:ext>
            </a:extLst>
          </p:cNvPr>
          <p:cNvSpPr txBox="1"/>
          <p:nvPr/>
        </p:nvSpPr>
        <p:spPr>
          <a:xfrm>
            <a:off x="8421773" y="3871520"/>
            <a:ext cx="466351" cy="369332"/>
          </a:xfrm>
          <a:prstGeom prst="rect">
            <a:avLst/>
          </a:prstGeom>
          <a:noFill/>
          <a:ln w="28575">
            <a:solidFill>
              <a:schemeClr val="tx1"/>
            </a:solidFill>
          </a:ln>
        </p:spPr>
        <p:txBody>
          <a:bodyPr wrap="square" rtlCol="0">
            <a:spAutoFit/>
          </a:bodyPr>
          <a:lstStyle/>
          <a:p>
            <a:endParaRPr lang="en-US" dirty="0"/>
          </a:p>
        </p:txBody>
      </p:sp>
      <p:sp>
        <p:nvSpPr>
          <p:cNvPr id="53" name="TextBox 52">
            <a:extLst>
              <a:ext uri="{FF2B5EF4-FFF2-40B4-BE49-F238E27FC236}">
                <a16:creationId xmlns:a16="http://schemas.microsoft.com/office/drawing/2014/main" xmlns="" id="{97F5003D-DA36-798D-026F-833E89670145}"/>
              </a:ext>
            </a:extLst>
          </p:cNvPr>
          <p:cNvSpPr txBox="1"/>
          <p:nvPr/>
        </p:nvSpPr>
        <p:spPr>
          <a:xfrm>
            <a:off x="8998240" y="3838392"/>
            <a:ext cx="466351" cy="369332"/>
          </a:xfrm>
          <a:prstGeom prst="rect">
            <a:avLst/>
          </a:prstGeom>
          <a:noFill/>
          <a:ln w="28575">
            <a:solidFill>
              <a:schemeClr val="tx1"/>
            </a:solidFill>
          </a:ln>
        </p:spPr>
        <p:txBody>
          <a:bodyPr wrap="square" rtlCol="0">
            <a:spAutoFit/>
          </a:bodyPr>
          <a:lstStyle/>
          <a:p>
            <a:endParaRPr lang="en-US" dirty="0"/>
          </a:p>
        </p:txBody>
      </p:sp>
      <p:sp>
        <p:nvSpPr>
          <p:cNvPr id="54" name="TextBox 53">
            <a:extLst>
              <a:ext uri="{FF2B5EF4-FFF2-40B4-BE49-F238E27FC236}">
                <a16:creationId xmlns:a16="http://schemas.microsoft.com/office/drawing/2014/main" xmlns="" id="{B60DEDC3-2C25-6669-4E68-47DB1F4042C5}"/>
              </a:ext>
            </a:extLst>
          </p:cNvPr>
          <p:cNvSpPr txBox="1"/>
          <p:nvPr/>
        </p:nvSpPr>
        <p:spPr>
          <a:xfrm>
            <a:off x="9957308" y="3839415"/>
            <a:ext cx="466351" cy="369332"/>
          </a:xfrm>
          <a:prstGeom prst="rect">
            <a:avLst/>
          </a:prstGeom>
          <a:noFill/>
          <a:ln w="28575">
            <a:solidFill>
              <a:schemeClr val="tx1"/>
            </a:solidFill>
          </a:ln>
        </p:spPr>
        <p:txBody>
          <a:bodyPr wrap="square" rtlCol="0">
            <a:spAutoFit/>
          </a:bodyPr>
          <a:lstStyle/>
          <a:p>
            <a:endParaRPr lang="en-US" dirty="0"/>
          </a:p>
        </p:txBody>
      </p:sp>
      <p:sp>
        <p:nvSpPr>
          <p:cNvPr id="55" name="TextBox 54">
            <a:extLst>
              <a:ext uri="{FF2B5EF4-FFF2-40B4-BE49-F238E27FC236}">
                <a16:creationId xmlns:a16="http://schemas.microsoft.com/office/drawing/2014/main" xmlns="" id="{9C929B35-065E-6A4C-3583-4F21A6E476FB}"/>
              </a:ext>
            </a:extLst>
          </p:cNvPr>
          <p:cNvSpPr txBox="1"/>
          <p:nvPr/>
        </p:nvSpPr>
        <p:spPr>
          <a:xfrm>
            <a:off x="10747531" y="3825140"/>
            <a:ext cx="466351" cy="369332"/>
          </a:xfrm>
          <a:prstGeom prst="rect">
            <a:avLst/>
          </a:prstGeom>
          <a:noFill/>
          <a:ln w="28575">
            <a:solidFill>
              <a:schemeClr val="tx1"/>
            </a:solidFill>
          </a:ln>
        </p:spPr>
        <p:txBody>
          <a:bodyPr wrap="square" rtlCol="0">
            <a:spAutoFit/>
          </a:bodyPr>
          <a:lstStyle/>
          <a:p>
            <a:endParaRPr lang="en-US" dirty="0"/>
          </a:p>
        </p:txBody>
      </p:sp>
      <p:sp>
        <p:nvSpPr>
          <p:cNvPr id="56" name="TextBox 55">
            <a:extLst>
              <a:ext uri="{FF2B5EF4-FFF2-40B4-BE49-F238E27FC236}">
                <a16:creationId xmlns:a16="http://schemas.microsoft.com/office/drawing/2014/main" xmlns="" id="{456DFED7-C1E4-689E-7E6F-F1A66A16470C}"/>
              </a:ext>
            </a:extLst>
          </p:cNvPr>
          <p:cNvSpPr txBox="1"/>
          <p:nvPr/>
        </p:nvSpPr>
        <p:spPr>
          <a:xfrm>
            <a:off x="11741443" y="3825138"/>
            <a:ext cx="466351" cy="369332"/>
          </a:xfrm>
          <a:prstGeom prst="rect">
            <a:avLst/>
          </a:prstGeom>
          <a:noFill/>
          <a:ln w="28575">
            <a:solidFill>
              <a:schemeClr val="tx1"/>
            </a:solidFill>
          </a:ln>
        </p:spPr>
        <p:txBody>
          <a:bodyPr wrap="square" rtlCol="0">
            <a:spAutoFit/>
          </a:bodyPr>
          <a:lstStyle/>
          <a:p>
            <a:endParaRPr lang="en-US" dirty="0"/>
          </a:p>
        </p:txBody>
      </p:sp>
      <p:cxnSp>
        <p:nvCxnSpPr>
          <p:cNvPr id="64" name="Straight Connector 63">
            <a:extLst>
              <a:ext uri="{FF2B5EF4-FFF2-40B4-BE49-F238E27FC236}">
                <a16:creationId xmlns:a16="http://schemas.microsoft.com/office/drawing/2014/main" xmlns="" id="{CA3ECC61-6A42-6F75-787D-A7B5EC7B0454}"/>
              </a:ext>
            </a:extLst>
          </p:cNvPr>
          <p:cNvCxnSpPr>
            <a:cxnSpLocks/>
            <a:stCxn id="10" idx="4"/>
            <a:endCxn id="53" idx="0"/>
          </p:cNvCxnSpPr>
          <p:nvPr/>
        </p:nvCxnSpPr>
        <p:spPr>
          <a:xfrm flipH="1">
            <a:off x="9231416" y="3462528"/>
            <a:ext cx="283252" cy="37586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50CAA615-1103-A107-20EB-FF99C03B377A}"/>
              </a:ext>
            </a:extLst>
          </p:cNvPr>
          <p:cNvCxnSpPr/>
          <p:nvPr/>
        </p:nvCxnSpPr>
        <p:spPr>
          <a:xfrm flipH="1">
            <a:off x="10863572" y="3450392"/>
            <a:ext cx="443930" cy="40787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32FDC1BA-7EBA-36F6-6E5C-6F7D556199BA}"/>
              </a:ext>
            </a:extLst>
          </p:cNvPr>
          <p:cNvCxnSpPr>
            <a:cxnSpLocks/>
            <a:endCxn id="37" idx="0"/>
          </p:cNvCxnSpPr>
          <p:nvPr/>
        </p:nvCxnSpPr>
        <p:spPr>
          <a:xfrm>
            <a:off x="8372618" y="3373887"/>
            <a:ext cx="282331" cy="4976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11520BA9-5FA1-D970-BA30-37028620C567}"/>
              </a:ext>
            </a:extLst>
          </p:cNvPr>
          <p:cNvCxnSpPr>
            <a:cxnSpLocks/>
            <a:endCxn id="54" idx="0"/>
          </p:cNvCxnSpPr>
          <p:nvPr/>
        </p:nvCxnSpPr>
        <p:spPr>
          <a:xfrm>
            <a:off x="9781445" y="3348701"/>
            <a:ext cx="409039" cy="4907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04465091-BC1E-B45F-5CBB-D1782DF13B96}"/>
              </a:ext>
            </a:extLst>
          </p:cNvPr>
          <p:cNvCxnSpPr>
            <a:cxnSpLocks/>
            <a:stCxn id="12" idx="5"/>
            <a:endCxn id="56" idx="0"/>
          </p:cNvCxnSpPr>
          <p:nvPr/>
        </p:nvCxnSpPr>
        <p:spPr>
          <a:xfrm>
            <a:off x="11675192" y="3349410"/>
            <a:ext cx="299427" cy="47572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7A72B358-935C-9E18-A881-F45EF746E47F}"/>
              </a:ext>
            </a:extLst>
          </p:cNvPr>
          <p:cNvCxnSpPr>
            <a:cxnSpLocks/>
          </p:cNvCxnSpPr>
          <p:nvPr/>
        </p:nvCxnSpPr>
        <p:spPr>
          <a:xfrm>
            <a:off x="6483213" y="1416014"/>
            <a:ext cx="466351" cy="3271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E69FBBEF-C3B7-16A0-2749-53DA0D5A3854}"/>
              </a:ext>
            </a:extLst>
          </p:cNvPr>
          <p:cNvSpPr txBox="1"/>
          <p:nvPr/>
        </p:nvSpPr>
        <p:spPr>
          <a:xfrm>
            <a:off x="5587665" y="3816602"/>
            <a:ext cx="466351" cy="369332"/>
          </a:xfrm>
          <a:prstGeom prst="rect">
            <a:avLst/>
          </a:prstGeom>
          <a:noFill/>
          <a:ln w="28575">
            <a:solidFill>
              <a:schemeClr val="tx1"/>
            </a:solidFill>
          </a:ln>
        </p:spPr>
        <p:txBody>
          <a:bodyPr wrap="square" rtlCol="0">
            <a:spAutoFit/>
          </a:bodyPr>
          <a:lstStyle/>
          <a:p>
            <a:endParaRPr lang="en-US" dirty="0"/>
          </a:p>
        </p:txBody>
      </p:sp>
      <p:cxnSp>
        <p:nvCxnSpPr>
          <p:cNvPr id="23" name="Straight Connector 22">
            <a:extLst>
              <a:ext uri="{FF2B5EF4-FFF2-40B4-BE49-F238E27FC236}">
                <a16:creationId xmlns:a16="http://schemas.microsoft.com/office/drawing/2014/main" xmlns="" id="{A8D5EA3A-4090-DAA3-CD33-8F9BED013C06}"/>
              </a:ext>
            </a:extLst>
          </p:cNvPr>
          <p:cNvCxnSpPr>
            <a:cxnSpLocks/>
            <a:stCxn id="18" idx="3"/>
            <a:endCxn id="22" idx="0"/>
          </p:cNvCxnSpPr>
          <p:nvPr/>
        </p:nvCxnSpPr>
        <p:spPr>
          <a:xfrm flipH="1">
            <a:off x="5820841" y="3304620"/>
            <a:ext cx="289656" cy="51198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76684DE8-EC96-9886-C2F9-997496791C7D}"/>
              </a:ext>
            </a:extLst>
          </p:cNvPr>
          <p:cNvSpPr txBox="1"/>
          <p:nvPr/>
        </p:nvSpPr>
        <p:spPr>
          <a:xfrm>
            <a:off x="6530588" y="3871713"/>
            <a:ext cx="466351" cy="369332"/>
          </a:xfrm>
          <a:prstGeom prst="rect">
            <a:avLst/>
          </a:prstGeom>
          <a:noFill/>
          <a:ln w="28575">
            <a:solidFill>
              <a:schemeClr val="tx1"/>
            </a:solidFill>
          </a:ln>
        </p:spPr>
        <p:txBody>
          <a:bodyPr wrap="square" rtlCol="0">
            <a:spAutoFit/>
          </a:bodyPr>
          <a:lstStyle/>
          <a:p>
            <a:endParaRPr lang="en-US" dirty="0"/>
          </a:p>
        </p:txBody>
      </p:sp>
      <p:cxnSp>
        <p:nvCxnSpPr>
          <p:cNvPr id="25" name="Straight Connector 24">
            <a:extLst>
              <a:ext uri="{FF2B5EF4-FFF2-40B4-BE49-F238E27FC236}">
                <a16:creationId xmlns:a16="http://schemas.microsoft.com/office/drawing/2014/main" xmlns="" id="{5A8F5EAB-F04F-5227-64DC-4B249EF6F34E}"/>
              </a:ext>
            </a:extLst>
          </p:cNvPr>
          <p:cNvCxnSpPr>
            <a:cxnSpLocks/>
          </p:cNvCxnSpPr>
          <p:nvPr/>
        </p:nvCxnSpPr>
        <p:spPr>
          <a:xfrm>
            <a:off x="6421960" y="3367552"/>
            <a:ext cx="328376" cy="47051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05C6827-DB13-89D4-1A37-8ADC27C55BBD}"/>
              </a:ext>
            </a:extLst>
          </p:cNvPr>
          <p:cNvCxnSpPr>
            <a:cxnSpLocks/>
            <a:endCxn id="31" idx="0"/>
          </p:cNvCxnSpPr>
          <p:nvPr/>
        </p:nvCxnSpPr>
        <p:spPr>
          <a:xfrm flipH="1">
            <a:off x="7621370" y="3367195"/>
            <a:ext cx="283252" cy="48995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6B2CCDD4-FA89-7D7B-A111-BF1905A36B09}"/>
              </a:ext>
            </a:extLst>
          </p:cNvPr>
          <p:cNvSpPr txBox="1"/>
          <p:nvPr/>
        </p:nvSpPr>
        <p:spPr>
          <a:xfrm>
            <a:off x="7388194" y="3857145"/>
            <a:ext cx="466351" cy="369332"/>
          </a:xfrm>
          <a:prstGeom prst="rect">
            <a:avLst/>
          </a:prstGeom>
          <a:noFill/>
          <a:ln w="28575">
            <a:solidFill>
              <a:schemeClr val="tx1"/>
            </a:solidFill>
          </a:ln>
        </p:spPr>
        <p:txBody>
          <a:bodyPr wrap="square" rtlCol="0">
            <a:spAutoFit/>
          </a:bodyPr>
          <a:lstStyle/>
          <a:p>
            <a:endParaRPr lang="en-US" dirty="0"/>
          </a:p>
        </p:txBody>
      </p:sp>
      <p:cxnSp>
        <p:nvCxnSpPr>
          <p:cNvPr id="43" name="Straight Arrow Connector 42">
            <a:extLst>
              <a:ext uri="{FF2B5EF4-FFF2-40B4-BE49-F238E27FC236}">
                <a16:creationId xmlns:a16="http://schemas.microsoft.com/office/drawing/2014/main" xmlns="" id="{00F8B8A4-9043-30AA-BEB0-BE2987E9B22F}"/>
              </a:ext>
            </a:extLst>
          </p:cNvPr>
          <p:cNvCxnSpPr>
            <a:cxnSpLocks/>
          </p:cNvCxnSpPr>
          <p:nvPr/>
        </p:nvCxnSpPr>
        <p:spPr>
          <a:xfrm>
            <a:off x="5034597" y="3491252"/>
            <a:ext cx="466351" cy="32712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E165A2CC-D319-7C9B-CD8A-3B1F84DD7939}"/>
              </a:ext>
            </a:extLst>
          </p:cNvPr>
          <p:cNvCxnSpPr>
            <a:cxnSpLocks/>
          </p:cNvCxnSpPr>
          <p:nvPr/>
        </p:nvCxnSpPr>
        <p:spPr>
          <a:xfrm>
            <a:off x="4904800" y="2590559"/>
            <a:ext cx="701021" cy="26928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1C49501A-D565-8A4B-3768-DCEC168D47B2}"/>
              </a:ext>
            </a:extLst>
          </p:cNvPr>
          <p:cNvCxnSpPr>
            <a:cxnSpLocks/>
          </p:cNvCxnSpPr>
          <p:nvPr/>
        </p:nvCxnSpPr>
        <p:spPr>
          <a:xfrm flipH="1">
            <a:off x="6932792" y="3409247"/>
            <a:ext cx="205917" cy="4269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4AA8EB6F-98B3-EB7D-1434-024A26DCDB9A}"/>
              </a:ext>
            </a:extLst>
          </p:cNvPr>
          <p:cNvSpPr txBox="1"/>
          <p:nvPr/>
        </p:nvSpPr>
        <p:spPr>
          <a:xfrm>
            <a:off x="7308723" y="665777"/>
            <a:ext cx="1088476" cy="369332"/>
          </a:xfrm>
          <a:prstGeom prst="rect">
            <a:avLst/>
          </a:prstGeom>
          <a:solidFill>
            <a:schemeClr val="bg1"/>
          </a:solidFill>
        </p:spPr>
        <p:txBody>
          <a:bodyPr wrap="square" rtlCol="0">
            <a:spAutoFit/>
          </a:bodyPr>
          <a:lstStyle/>
          <a:p>
            <a:endParaRPr lang="en-US" dirty="0"/>
          </a:p>
        </p:txBody>
      </p:sp>
      <p:sp>
        <p:nvSpPr>
          <p:cNvPr id="51" name="TextBox 50">
            <a:extLst>
              <a:ext uri="{FF2B5EF4-FFF2-40B4-BE49-F238E27FC236}">
                <a16:creationId xmlns:a16="http://schemas.microsoft.com/office/drawing/2014/main" xmlns="" id="{DA25C85C-27C9-6B6D-CF3A-6B1574B5704D}"/>
              </a:ext>
            </a:extLst>
          </p:cNvPr>
          <p:cNvSpPr txBox="1"/>
          <p:nvPr/>
        </p:nvSpPr>
        <p:spPr>
          <a:xfrm>
            <a:off x="3689352" y="2546902"/>
            <a:ext cx="1088476" cy="369332"/>
          </a:xfrm>
          <a:prstGeom prst="rect">
            <a:avLst/>
          </a:prstGeom>
          <a:solidFill>
            <a:schemeClr val="bg1"/>
          </a:solidFill>
        </p:spPr>
        <p:txBody>
          <a:bodyPr wrap="square" rtlCol="0">
            <a:spAutoFit/>
          </a:bodyPr>
          <a:lstStyle/>
          <a:p>
            <a:endParaRPr lang="en-US" dirty="0"/>
          </a:p>
        </p:txBody>
      </p:sp>
      <p:sp>
        <p:nvSpPr>
          <p:cNvPr id="52" name="TextBox 51">
            <a:extLst>
              <a:ext uri="{FF2B5EF4-FFF2-40B4-BE49-F238E27FC236}">
                <a16:creationId xmlns:a16="http://schemas.microsoft.com/office/drawing/2014/main" xmlns="" id="{68C8F29D-BB0A-E9A9-7F65-ECAAF91F5A2C}"/>
              </a:ext>
            </a:extLst>
          </p:cNvPr>
          <p:cNvSpPr txBox="1"/>
          <p:nvPr/>
        </p:nvSpPr>
        <p:spPr>
          <a:xfrm>
            <a:off x="4442392" y="3453179"/>
            <a:ext cx="1088476" cy="369332"/>
          </a:xfrm>
          <a:prstGeom prst="rect">
            <a:avLst/>
          </a:prstGeom>
          <a:solidFill>
            <a:schemeClr val="bg1"/>
          </a:solidFill>
        </p:spPr>
        <p:txBody>
          <a:bodyPr wrap="square" rtlCol="0">
            <a:spAutoFit/>
          </a:bodyPr>
          <a:lstStyle/>
          <a:p>
            <a:endParaRPr lang="en-US" dirty="0"/>
          </a:p>
        </p:txBody>
      </p:sp>
      <p:sp>
        <p:nvSpPr>
          <p:cNvPr id="57" name="TextBox 56">
            <a:extLst>
              <a:ext uri="{FF2B5EF4-FFF2-40B4-BE49-F238E27FC236}">
                <a16:creationId xmlns:a16="http://schemas.microsoft.com/office/drawing/2014/main" xmlns="" id="{DD19820D-A2D5-7521-F29E-704E1192BBD0}"/>
              </a:ext>
            </a:extLst>
          </p:cNvPr>
          <p:cNvSpPr txBox="1"/>
          <p:nvPr/>
        </p:nvSpPr>
        <p:spPr>
          <a:xfrm>
            <a:off x="4490216" y="2572079"/>
            <a:ext cx="1088476" cy="369332"/>
          </a:xfrm>
          <a:prstGeom prst="rect">
            <a:avLst/>
          </a:prstGeom>
          <a:solidFill>
            <a:schemeClr val="bg1"/>
          </a:solidFill>
        </p:spPr>
        <p:txBody>
          <a:bodyPr wrap="square" rtlCol="0">
            <a:spAutoFit/>
          </a:bodyPr>
          <a:lstStyle/>
          <a:p>
            <a:endParaRPr lang="en-US" dirty="0"/>
          </a:p>
        </p:txBody>
      </p:sp>
      <p:sp>
        <p:nvSpPr>
          <p:cNvPr id="61" name="TextBox 60">
            <a:extLst>
              <a:ext uri="{FF2B5EF4-FFF2-40B4-BE49-F238E27FC236}">
                <a16:creationId xmlns:a16="http://schemas.microsoft.com/office/drawing/2014/main" xmlns="" id="{0AFD2D96-FD7E-5445-3874-B0A817CB065B}"/>
              </a:ext>
            </a:extLst>
          </p:cNvPr>
          <p:cNvSpPr txBox="1"/>
          <p:nvPr/>
        </p:nvSpPr>
        <p:spPr>
          <a:xfrm>
            <a:off x="5877722" y="1407958"/>
            <a:ext cx="1088476" cy="369332"/>
          </a:xfrm>
          <a:prstGeom prst="rect">
            <a:avLst/>
          </a:prstGeom>
          <a:solidFill>
            <a:schemeClr val="bg1"/>
          </a:solidFill>
        </p:spPr>
        <p:txBody>
          <a:bodyPr wrap="square" rtlCol="0">
            <a:spAutoFit/>
          </a:bodyPr>
          <a:lstStyle/>
          <a:p>
            <a:endParaRPr lang="en-US" dirty="0"/>
          </a:p>
        </p:txBody>
      </p:sp>
      <p:cxnSp>
        <p:nvCxnSpPr>
          <p:cNvPr id="63" name="Straight Arrow Connector 62">
            <a:extLst>
              <a:ext uri="{FF2B5EF4-FFF2-40B4-BE49-F238E27FC236}">
                <a16:creationId xmlns:a16="http://schemas.microsoft.com/office/drawing/2014/main" xmlns="" id="{010481F7-BECE-1A5A-7379-5C91C33948F6}"/>
              </a:ext>
            </a:extLst>
          </p:cNvPr>
          <p:cNvCxnSpPr>
            <a:cxnSpLocks/>
          </p:cNvCxnSpPr>
          <p:nvPr/>
        </p:nvCxnSpPr>
        <p:spPr>
          <a:xfrm>
            <a:off x="5250650" y="2204421"/>
            <a:ext cx="454418" cy="30630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DB4F3061-C935-E1DC-EC1A-61B269CAF498}"/>
              </a:ext>
            </a:extLst>
          </p:cNvPr>
          <p:cNvSpPr txBox="1"/>
          <p:nvPr/>
        </p:nvSpPr>
        <p:spPr>
          <a:xfrm>
            <a:off x="3267887" y="5172155"/>
            <a:ext cx="319495" cy="523220"/>
          </a:xfrm>
          <a:prstGeom prst="rect">
            <a:avLst/>
          </a:prstGeom>
          <a:noFill/>
        </p:spPr>
        <p:txBody>
          <a:bodyPr wrap="square">
            <a:spAutoFit/>
          </a:bodyPr>
          <a:lstStyle/>
          <a:p>
            <a:r>
              <a:rPr lang="en-US" sz="2800" dirty="0"/>
              <a:t>D </a:t>
            </a:r>
          </a:p>
        </p:txBody>
      </p:sp>
      <p:cxnSp>
        <p:nvCxnSpPr>
          <p:cNvPr id="71" name="Straight Arrow Connector 70">
            <a:extLst>
              <a:ext uri="{FF2B5EF4-FFF2-40B4-BE49-F238E27FC236}">
                <a16:creationId xmlns:a16="http://schemas.microsoft.com/office/drawing/2014/main" xmlns="" id="{F0800F76-857A-2BB2-C774-89F174090517}"/>
              </a:ext>
            </a:extLst>
          </p:cNvPr>
          <p:cNvCxnSpPr>
            <a:cxnSpLocks/>
          </p:cNvCxnSpPr>
          <p:nvPr/>
        </p:nvCxnSpPr>
        <p:spPr>
          <a:xfrm>
            <a:off x="6690798" y="1187219"/>
            <a:ext cx="363286" cy="49740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236CC906-26CB-1007-59C6-68A68FF777D1}"/>
              </a:ext>
            </a:extLst>
          </p:cNvPr>
          <p:cNvSpPr txBox="1"/>
          <p:nvPr/>
        </p:nvSpPr>
        <p:spPr>
          <a:xfrm>
            <a:off x="6918263" y="3367195"/>
            <a:ext cx="308048" cy="454694"/>
          </a:xfrm>
          <a:prstGeom prst="rect">
            <a:avLst/>
          </a:prstGeom>
          <a:solidFill>
            <a:srgbClr val="FFFF00"/>
          </a:solidFill>
        </p:spPr>
        <p:txBody>
          <a:bodyPr wrap="square" rtlCol="0">
            <a:spAutoFit/>
          </a:bodyPr>
          <a:lstStyle/>
          <a:p>
            <a:endParaRPr lang="en-US" dirty="0"/>
          </a:p>
        </p:txBody>
      </p:sp>
      <p:sp>
        <p:nvSpPr>
          <p:cNvPr id="85" name="TextBox 84">
            <a:extLst>
              <a:ext uri="{FF2B5EF4-FFF2-40B4-BE49-F238E27FC236}">
                <a16:creationId xmlns:a16="http://schemas.microsoft.com/office/drawing/2014/main" xmlns="" id="{81E34ABE-66DA-E930-89F8-99EEF4EAE4BE}"/>
              </a:ext>
            </a:extLst>
          </p:cNvPr>
          <p:cNvSpPr txBox="1"/>
          <p:nvPr/>
        </p:nvSpPr>
        <p:spPr>
          <a:xfrm>
            <a:off x="4630016" y="2162829"/>
            <a:ext cx="1088476" cy="369332"/>
          </a:xfrm>
          <a:prstGeom prst="rect">
            <a:avLst/>
          </a:prstGeom>
          <a:solidFill>
            <a:schemeClr val="bg1"/>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xmlns="" id="{F66D8396-361E-C776-4C54-4DAA7DEFDAF1}"/>
              </a:ext>
            </a:extLst>
          </p:cNvPr>
          <p:cNvSpPr txBox="1"/>
          <p:nvPr/>
        </p:nvSpPr>
        <p:spPr>
          <a:xfrm>
            <a:off x="3665949" y="5160779"/>
            <a:ext cx="319495" cy="523220"/>
          </a:xfrm>
          <a:prstGeom prst="rect">
            <a:avLst/>
          </a:prstGeom>
          <a:noFill/>
        </p:spPr>
        <p:txBody>
          <a:bodyPr wrap="square">
            <a:spAutoFit/>
          </a:bodyPr>
          <a:lstStyle/>
          <a:p>
            <a:r>
              <a:rPr lang="en-US" sz="2800" dirty="0"/>
              <a:t>B </a:t>
            </a:r>
          </a:p>
        </p:txBody>
      </p:sp>
      <p:sp>
        <p:nvSpPr>
          <p:cNvPr id="87" name="TextBox 86">
            <a:extLst>
              <a:ext uri="{FF2B5EF4-FFF2-40B4-BE49-F238E27FC236}">
                <a16:creationId xmlns:a16="http://schemas.microsoft.com/office/drawing/2014/main" xmlns="" id="{960A9728-0008-C07A-729B-8402B73FC9CF}"/>
              </a:ext>
            </a:extLst>
          </p:cNvPr>
          <p:cNvSpPr txBox="1"/>
          <p:nvPr/>
        </p:nvSpPr>
        <p:spPr>
          <a:xfrm rot="2722413">
            <a:off x="6306349" y="1106074"/>
            <a:ext cx="898979" cy="369332"/>
          </a:xfrm>
          <a:prstGeom prst="rect">
            <a:avLst/>
          </a:prstGeom>
          <a:solidFill>
            <a:schemeClr val="bg1"/>
          </a:solidFill>
        </p:spPr>
        <p:txBody>
          <a:bodyPr wrap="square" rtlCol="0">
            <a:spAutoFit/>
          </a:bodyPr>
          <a:lstStyle/>
          <a:p>
            <a:endParaRPr lang="en-US" dirty="0"/>
          </a:p>
        </p:txBody>
      </p:sp>
      <p:cxnSp>
        <p:nvCxnSpPr>
          <p:cNvPr id="88" name="Straight Arrow Connector 87">
            <a:extLst>
              <a:ext uri="{FF2B5EF4-FFF2-40B4-BE49-F238E27FC236}">
                <a16:creationId xmlns:a16="http://schemas.microsoft.com/office/drawing/2014/main" xmlns="" id="{B85B18D9-8DE4-F420-0A17-0F1B63EE7219}"/>
              </a:ext>
            </a:extLst>
          </p:cNvPr>
          <p:cNvCxnSpPr>
            <a:cxnSpLocks/>
          </p:cNvCxnSpPr>
          <p:nvPr/>
        </p:nvCxnSpPr>
        <p:spPr>
          <a:xfrm flipH="1">
            <a:off x="8793196" y="2529549"/>
            <a:ext cx="561766" cy="35757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xmlns="" id="{4A68A5F2-12C0-3C87-A8BA-9CFDF5AF6625}"/>
              </a:ext>
            </a:extLst>
          </p:cNvPr>
          <p:cNvCxnSpPr>
            <a:cxnSpLocks/>
          </p:cNvCxnSpPr>
          <p:nvPr/>
        </p:nvCxnSpPr>
        <p:spPr>
          <a:xfrm flipV="1">
            <a:off x="7096400" y="4264267"/>
            <a:ext cx="315907" cy="29292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xmlns="" id="{A59D64D7-CC8B-1421-E0F4-53622958D92C}"/>
              </a:ext>
            </a:extLst>
          </p:cNvPr>
          <p:cNvCxnSpPr>
            <a:cxnSpLocks/>
          </p:cNvCxnSpPr>
          <p:nvPr/>
        </p:nvCxnSpPr>
        <p:spPr>
          <a:xfrm flipH="1">
            <a:off x="8747653" y="2094911"/>
            <a:ext cx="243110" cy="4934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xmlns="" id="{08580522-7E5C-5462-4B2B-833A93619F20}"/>
              </a:ext>
            </a:extLst>
          </p:cNvPr>
          <p:cNvSpPr txBox="1"/>
          <p:nvPr/>
        </p:nvSpPr>
        <p:spPr>
          <a:xfrm>
            <a:off x="7057402" y="4264267"/>
            <a:ext cx="1088476" cy="369332"/>
          </a:xfrm>
          <a:prstGeom prst="rect">
            <a:avLst/>
          </a:prstGeom>
          <a:solidFill>
            <a:schemeClr val="bg1"/>
          </a:solidFill>
        </p:spPr>
        <p:txBody>
          <a:bodyPr wrap="square" rtlCol="0">
            <a:spAutoFit/>
          </a:bodyPr>
          <a:lstStyle/>
          <a:p>
            <a:endParaRPr lang="en-US" dirty="0"/>
          </a:p>
        </p:txBody>
      </p:sp>
      <p:sp>
        <p:nvSpPr>
          <p:cNvPr id="97" name="TextBox 96">
            <a:extLst>
              <a:ext uri="{FF2B5EF4-FFF2-40B4-BE49-F238E27FC236}">
                <a16:creationId xmlns:a16="http://schemas.microsoft.com/office/drawing/2014/main" xmlns="" id="{CF17F817-8C70-2351-92A9-8C963F602BB6}"/>
              </a:ext>
            </a:extLst>
          </p:cNvPr>
          <p:cNvSpPr txBox="1"/>
          <p:nvPr/>
        </p:nvSpPr>
        <p:spPr>
          <a:xfrm rot="1782068">
            <a:off x="8710298" y="2038722"/>
            <a:ext cx="362648" cy="558156"/>
          </a:xfrm>
          <a:prstGeom prst="rect">
            <a:avLst/>
          </a:prstGeom>
          <a:solidFill>
            <a:schemeClr val="bg1"/>
          </a:solidFill>
        </p:spPr>
        <p:txBody>
          <a:bodyPr wrap="square" rtlCol="0">
            <a:spAutoFit/>
          </a:bodyPr>
          <a:lstStyle/>
          <a:p>
            <a:endParaRPr lang="en-US" dirty="0"/>
          </a:p>
        </p:txBody>
      </p:sp>
      <p:cxnSp>
        <p:nvCxnSpPr>
          <p:cNvPr id="98" name="Straight Arrow Connector 97">
            <a:extLst>
              <a:ext uri="{FF2B5EF4-FFF2-40B4-BE49-F238E27FC236}">
                <a16:creationId xmlns:a16="http://schemas.microsoft.com/office/drawing/2014/main" xmlns="" id="{EE4CF9F1-D20B-BF91-D756-5518EE95610C}"/>
              </a:ext>
            </a:extLst>
          </p:cNvPr>
          <p:cNvCxnSpPr>
            <a:cxnSpLocks/>
          </p:cNvCxnSpPr>
          <p:nvPr/>
        </p:nvCxnSpPr>
        <p:spPr>
          <a:xfrm flipV="1">
            <a:off x="8641127" y="4369153"/>
            <a:ext cx="0" cy="45619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xmlns="" id="{3F94D8E6-CD2D-D892-7BD0-810FB7704B1B}"/>
              </a:ext>
            </a:extLst>
          </p:cNvPr>
          <p:cNvSpPr txBox="1"/>
          <p:nvPr/>
        </p:nvSpPr>
        <p:spPr>
          <a:xfrm>
            <a:off x="4036717" y="5149405"/>
            <a:ext cx="319495" cy="523220"/>
          </a:xfrm>
          <a:prstGeom prst="rect">
            <a:avLst/>
          </a:prstGeom>
          <a:noFill/>
        </p:spPr>
        <p:txBody>
          <a:bodyPr wrap="square">
            <a:spAutoFit/>
          </a:bodyPr>
          <a:lstStyle/>
          <a:p>
            <a:r>
              <a:rPr lang="en-US" sz="2800" dirty="0"/>
              <a:t>H </a:t>
            </a:r>
          </a:p>
        </p:txBody>
      </p:sp>
      <p:sp>
        <p:nvSpPr>
          <p:cNvPr id="102" name="TextBox 101">
            <a:extLst>
              <a:ext uri="{FF2B5EF4-FFF2-40B4-BE49-F238E27FC236}">
                <a16:creationId xmlns:a16="http://schemas.microsoft.com/office/drawing/2014/main" xmlns="" id="{B7DEA4D3-B0A4-31B7-F6ED-A2ECF82007F2}"/>
              </a:ext>
            </a:extLst>
          </p:cNvPr>
          <p:cNvSpPr txBox="1"/>
          <p:nvPr/>
        </p:nvSpPr>
        <p:spPr>
          <a:xfrm rot="19606095">
            <a:off x="8715543" y="2565057"/>
            <a:ext cx="909939" cy="135108"/>
          </a:xfrm>
          <a:prstGeom prst="rect">
            <a:avLst/>
          </a:prstGeom>
          <a:solidFill>
            <a:schemeClr val="bg1"/>
          </a:solidFill>
        </p:spPr>
        <p:txBody>
          <a:bodyPr wrap="square" rtlCol="0">
            <a:spAutoFit/>
          </a:bodyPr>
          <a:lstStyle/>
          <a:p>
            <a:endParaRPr lang="en-US" dirty="0"/>
          </a:p>
        </p:txBody>
      </p:sp>
      <p:sp>
        <p:nvSpPr>
          <p:cNvPr id="103" name="TextBox 102">
            <a:extLst>
              <a:ext uri="{FF2B5EF4-FFF2-40B4-BE49-F238E27FC236}">
                <a16:creationId xmlns:a16="http://schemas.microsoft.com/office/drawing/2014/main" xmlns="" id="{8A74F22E-4C87-00DD-B385-F6C2DCA70080}"/>
              </a:ext>
            </a:extLst>
          </p:cNvPr>
          <p:cNvSpPr txBox="1"/>
          <p:nvPr/>
        </p:nvSpPr>
        <p:spPr>
          <a:xfrm rot="5400000">
            <a:off x="8025225" y="4767889"/>
            <a:ext cx="1137959" cy="270539"/>
          </a:xfrm>
          <a:prstGeom prst="rect">
            <a:avLst/>
          </a:prstGeom>
          <a:solidFill>
            <a:schemeClr val="bg1"/>
          </a:solidFill>
        </p:spPr>
        <p:txBody>
          <a:bodyPr wrap="square" rtlCol="0">
            <a:spAutoFit/>
          </a:bodyPr>
          <a:lstStyle/>
          <a:p>
            <a:endParaRPr lang="en-US" dirty="0"/>
          </a:p>
        </p:txBody>
      </p:sp>
      <p:sp>
        <p:nvSpPr>
          <p:cNvPr id="104" name="TextBox 103">
            <a:extLst>
              <a:ext uri="{FF2B5EF4-FFF2-40B4-BE49-F238E27FC236}">
                <a16:creationId xmlns:a16="http://schemas.microsoft.com/office/drawing/2014/main" xmlns="" id="{13D6E9F4-C672-9737-FAD2-BF4058FCB717}"/>
              </a:ext>
            </a:extLst>
          </p:cNvPr>
          <p:cNvSpPr txBox="1"/>
          <p:nvPr/>
        </p:nvSpPr>
        <p:spPr>
          <a:xfrm>
            <a:off x="4489368" y="5151476"/>
            <a:ext cx="319495" cy="523220"/>
          </a:xfrm>
          <a:prstGeom prst="rect">
            <a:avLst/>
          </a:prstGeom>
          <a:noFill/>
        </p:spPr>
        <p:txBody>
          <a:bodyPr wrap="square">
            <a:spAutoFit/>
          </a:bodyPr>
          <a:lstStyle/>
          <a:p>
            <a:r>
              <a:rPr lang="en-US" sz="2800" dirty="0"/>
              <a:t>A </a:t>
            </a:r>
          </a:p>
        </p:txBody>
      </p:sp>
      <p:sp>
        <p:nvSpPr>
          <p:cNvPr id="108" name="TextBox 107">
            <a:extLst>
              <a:ext uri="{FF2B5EF4-FFF2-40B4-BE49-F238E27FC236}">
                <a16:creationId xmlns:a16="http://schemas.microsoft.com/office/drawing/2014/main" xmlns="" id="{A459AD00-86C1-A879-79A7-FC4E53BCE449}"/>
              </a:ext>
            </a:extLst>
          </p:cNvPr>
          <p:cNvSpPr txBox="1"/>
          <p:nvPr/>
        </p:nvSpPr>
        <p:spPr>
          <a:xfrm>
            <a:off x="4937602" y="5155959"/>
            <a:ext cx="319495" cy="523220"/>
          </a:xfrm>
          <a:prstGeom prst="rect">
            <a:avLst/>
          </a:prstGeom>
          <a:noFill/>
        </p:spPr>
        <p:txBody>
          <a:bodyPr wrap="square">
            <a:spAutoFit/>
          </a:bodyPr>
          <a:lstStyle/>
          <a:p>
            <a:r>
              <a:rPr lang="en-US" sz="2800" dirty="0"/>
              <a:t>E </a:t>
            </a:r>
          </a:p>
        </p:txBody>
      </p:sp>
      <p:sp>
        <p:nvSpPr>
          <p:cNvPr id="109" name="TextBox 108">
            <a:extLst>
              <a:ext uri="{FF2B5EF4-FFF2-40B4-BE49-F238E27FC236}">
                <a16:creationId xmlns:a16="http://schemas.microsoft.com/office/drawing/2014/main" xmlns="" id="{94229B55-E311-0789-C047-0A144332D004}"/>
              </a:ext>
            </a:extLst>
          </p:cNvPr>
          <p:cNvSpPr txBox="1"/>
          <p:nvPr/>
        </p:nvSpPr>
        <p:spPr>
          <a:xfrm>
            <a:off x="5318601" y="5173889"/>
            <a:ext cx="319495" cy="523220"/>
          </a:xfrm>
          <a:prstGeom prst="rect">
            <a:avLst/>
          </a:prstGeom>
          <a:noFill/>
        </p:spPr>
        <p:txBody>
          <a:bodyPr wrap="square">
            <a:spAutoFit/>
          </a:bodyPr>
          <a:lstStyle/>
          <a:p>
            <a:r>
              <a:rPr lang="en-US" sz="2800" dirty="0"/>
              <a:t>C </a:t>
            </a:r>
          </a:p>
        </p:txBody>
      </p:sp>
      <p:sp>
        <p:nvSpPr>
          <p:cNvPr id="110" name="TextBox 109">
            <a:extLst>
              <a:ext uri="{FF2B5EF4-FFF2-40B4-BE49-F238E27FC236}">
                <a16:creationId xmlns:a16="http://schemas.microsoft.com/office/drawing/2014/main" xmlns="" id="{40F33316-3D49-F628-2D9A-7142EFB40FD3}"/>
              </a:ext>
            </a:extLst>
          </p:cNvPr>
          <p:cNvSpPr txBox="1"/>
          <p:nvPr/>
        </p:nvSpPr>
        <p:spPr>
          <a:xfrm>
            <a:off x="5695877" y="5187336"/>
            <a:ext cx="319495" cy="523220"/>
          </a:xfrm>
          <a:prstGeom prst="rect">
            <a:avLst/>
          </a:prstGeom>
          <a:noFill/>
        </p:spPr>
        <p:txBody>
          <a:bodyPr wrap="square">
            <a:spAutoFit/>
          </a:bodyPr>
          <a:lstStyle/>
          <a:p>
            <a:r>
              <a:rPr lang="en-US" sz="2800" dirty="0"/>
              <a:t>F </a:t>
            </a:r>
          </a:p>
        </p:txBody>
      </p:sp>
      <p:sp>
        <p:nvSpPr>
          <p:cNvPr id="16" name="TextBox 15">
            <a:extLst>
              <a:ext uri="{FF2B5EF4-FFF2-40B4-BE49-F238E27FC236}">
                <a16:creationId xmlns:a16="http://schemas.microsoft.com/office/drawing/2014/main" xmlns="" id="{FFC2E216-56D0-6B98-BB97-4B12FD494F34}"/>
              </a:ext>
            </a:extLst>
          </p:cNvPr>
          <p:cNvSpPr txBox="1"/>
          <p:nvPr/>
        </p:nvSpPr>
        <p:spPr>
          <a:xfrm>
            <a:off x="109313" y="952234"/>
            <a:ext cx="5519475" cy="1938992"/>
          </a:xfrm>
          <a:prstGeom prst="rect">
            <a:avLst/>
          </a:prstGeom>
          <a:noFill/>
        </p:spPr>
        <p:txBody>
          <a:bodyPr wrap="square">
            <a:spAutoFit/>
          </a:bodyPr>
          <a:lstStyle/>
          <a:p>
            <a:r>
              <a:rPr lang="en-US" sz="2400" dirty="0"/>
              <a:t>While (tree is not empty) {</a:t>
            </a:r>
          </a:p>
          <a:p>
            <a:pPr lvl="1"/>
            <a:r>
              <a:rPr lang="en-US" sz="2400" dirty="0"/>
              <a:t>visit left subtree in </a:t>
            </a:r>
            <a:r>
              <a:rPr lang="en-US" sz="2400" i="1" dirty="0"/>
              <a:t>inorder</a:t>
            </a:r>
            <a:r>
              <a:rPr lang="en-US" sz="2400" dirty="0"/>
              <a:t> recursively</a:t>
            </a:r>
          </a:p>
          <a:p>
            <a:pPr lvl="1"/>
            <a:r>
              <a:rPr lang="en-US" sz="2400" dirty="0"/>
              <a:t>visit the root node</a:t>
            </a:r>
          </a:p>
          <a:p>
            <a:pPr lvl="1"/>
            <a:r>
              <a:rPr lang="en-US" sz="2400" dirty="0"/>
              <a:t>visit right subtree in </a:t>
            </a:r>
            <a:r>
              <a:rPr lang="en-US" sz="2400" i="1" dirty="0"/>
              <a:t>inorder</a:t>
            </a:r>
            <a:r>
              <a:rPr lang="en-US" sz="2400" dirty="0"/>
              <a:t> recursively</a:t>
            </a:r>
          </a:p>
          <a:p>
            <a:r>
              <a:rPr lang="en-US" sz="2400" dirty="0"/>
              <a:t>}</a:t>
            </a:r>
          </a:p>
        </p:txBody>
      </p:sp>
    </p:spTree>
    <p:extLst>
      <p:ext uri="{BB962C8B-B14F-4D97-AF65-F5344CB8AC3E}">
        <p14:creationId xmlns:p14="http://schemas.microsoft.com/office/powerpoint/2010/main" xmlns="" val="192495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0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0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0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05" grpId="0" animBg="1"/>
      <p:bldP spid="113" grpId="0" animBg="1"/>
      <p:bldP spid="106" grpId="0" animBg="1"/>
      <p:bldP spid="2" grpId="0" animBg="1"/>
      <p:bldP spid="112" grpId="0" animBg="1"/>
      <p:bldP spid="107" grpId="0" animBg="1"/>
      <p:bldP spid="14" grpId="0" animBg="1"/>
      <p:bldP spid="3" grpId="0" animBg="1"/>
      <p:bldP spid="50" grpId="0" animBg="1"/>
      <p:bldP spid="52" grpId="0" animBg="1"/>
      <p:bldP spid="57" grpId="0" animBg="1"/>
      <p:bldP spid="61" grpId="0" animBg="1"/>
      <p:bldP spid="68" grpId="0"/>
      <p:bldP spid="84" grpId="0" animBg="1"/>
      <p:bldP spid="85" grpId="0" animBg="1"/>
      <p:bldP spid="86" grpId="0"/>
      <p:bldP spid="87" grpId="0" animBg="1"/>
      <p:bldP spid="96" grpId="0" animBg="1"/>
      <p:bldP spid="97" grpId="0" animBg="1"/>
      <p:bldP spid="101" grpId="0"/>
      <p:bldP spid="102" grpId="0" animBg="1"/>
      <p:bldP spid="103" grpId="0" animBg="1"/>
      <p:bldP spid="104" grpId="0"/>
      <p:bldP spid="108" grpId="0"/>
      <p:bldP spid="109" grpId="0"/>
      <p:bldP spid="1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xmlns="" id="{97012775-7EE3-D2A5-AB47-5CFFB8A10AE0}"/>
              </a:ext>
            </a:extLst>
          </p:cNvPr>
          <p:cNvSpPr txBox="1"/>
          <p:nvPr/>
        </p:nvSpPr>
        <p:spPr>
          <a:xfrm>
            <a:off x="8442159" y="874644"/>
            <a:ext cx="843849" cy="743836"/>
          </a:xfrm>
          <a:prstGeom prst="rect">
            <a:avLst/>
          </a:prstGeom>
          <a:solidFill>
            <a:srgbClr val="00B0F0"/>
          </a:solidFill>
        </p:spPr>
        <p:txBody>
          <a:bodyPr wrap="square" rtlCol="0">
            <a:spAutoFit/>
          </a:bodyPr>
          <a:lstStyle/>
          <a:p>
            <a:endParaRPr lang="en-US" dirty="0"/>
          </a:p>
        </p:txBody>
      </p:sp>
      <p:sp>
        <p:nvSpPr>
          <p:cNvPr id="105" name="Oval 104">
            <a:extLst>
              <a:ext uri="{FF2B5EF4-FFF2-40B4-BE49-F238E27FC236}">
                <a16:creationId xmlns:a16="http://schemas.microsoft.com/office/drawing/2014/main" xmlns="" id="{4626F588-FA10-7DB5-7F7D-1DCFA7488243}"/>
              </a:ext>
            </a:extLst>
          </p:cNvPr>
          <p:cNvSpPr/>
          <p:nvPr/>
        </p:nvSpPr>
        <p:spPr>
          <a:xfrm>
            <a:off x="9032825" y="1687697"/>
            <a:ext cx="3035306" cy="2189558"/>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22D6EE8C-6A38-784A-D3D7-5AE95DE7DF65}"/>
              </a:ext>
            </a:extLst>
          </p:cNvPr>
          <p:cNvSpPr txBox="1"/>
          <p:nvPr/>
        </p:nvSpPr>
        <p:spPr>
          <a:xfrm>
            <a:off x="9883649" y="1876347"/>
            <a:ext cx="868351" cy="640080"/>
          </a:xfrm>
          <a:prstGeom prst="rect">
            <a:avLst/>
          </a:prstGeom>
          <a:solidFill>
            <a:srgbClr val="00B0F0"/>
          </a:solidFill>
        </p:spPr>
        <p:txBody>
          <a:bodyPr wrap="square" rtlCol="0">
            <a:spAutoFit/>
          </a:bodyPr>
          <a:lstStyle/>
          <a:p>
            <a:endParaRPr lang="en-US" dirty="0"/>
          </a:p>
        </p:txBody>
      </p:sp>
      <p:sp>
        <p:nvSpPr>
          <p:cNvPr id="106" name="Oval 105">
            <a:extLst>
              <a:ext uri="{FF2B5EF4-FFF2-40B4-BE49-F238E27FC236}">
                <a16:creationId xmlns:a16="http://schemas.microsoft.com/office/drawing/2014/main" xmlns="" id="{52343499-D70E-7003-99CE-059A90FF4946}"/>
              </a:ext>
            </a:extLst>
          </p:cNvPr>
          <p:cNvSpPr/>
          <p:nvPr/>
        </p:nvSpPr>
        <p:spPr>
          <a:xfrm>
            <a:off x="9036393" y="2508526"/>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xmlns="" id="{D2DA9706-D3C3-8A07-C6A8-61FA213CB4AF}"/>
              </a:ext>
            </a:extLst>
          </p:cNvPr>
          <p:cNvSpPr/>
          <p:nvPr/>
        </p:nvSpPr>
        <p:spPr>
          <a:xfrm>
            <a:off x="5749986" y="1749271"/>
            <a:ext cx="3035306" cy="2189558"/>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xmlns="" id="{AFCFDCCF-D645-9D07-965D-3E40887E2C5F}"/>
              </a:ext>
            </a:extLst>
          </p:cNvPr>
          <p:cNvSpPr txBox="1"/>
          <p:nvPr/>
        </p:nvSpPr>
        <p:spPr>
          <a:xfrm>
            <a:off x="6836656" y="1792187"/>
            <a:ext cx="868351" cy="640080"/>
          </a:xfrm>
          <a:prstGeom prst="rect">
            <a:avLst/>
          </a:prstGeom>
          <a:solidFill>
            <a:srgbClr val="00B0F0"/>
          </a:solidFill>
        </p:spPr>
        <p:txBody>
          <a:bodyPr wrap="square" rtlCol="0">
            <a:spAutoFit/>
          </a:bodyPr>
          <a:lstStyle/>
          <a:p>
            <a:endParaRPr lang="en-US" dirty="0"/>
          </a:p>
        </p:txBody>
      </p:sp>
      <p:sp>
        <p:nvSpPr>
          <p:cNvPr id="107" name="Oval 106">
            <a:extLst>
              <a:ext uri="{FF2B5EF4-FFF2-40B4-BE49-F238E27FC236}">
                <a16:creationId xmlns:a16="http://schemas.microsoft.com/office/drawing/2014/main" xmlns="" id="{443B5962-3950-7636-2747-6A64E5A294D5}"/>
              </a:ext>
            </a:extLst>
          </p:cNvPr>
          <p:cNvSpPr/>
          <p:nvPr/>
        </p:nvSpPr>
        <p:spPr>
          <a:xfrm>
            <a:off x="10896563" y="2607138"/>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C8A52676-F1E5-5FC7-F393-68E013099A4E}"/>
              </a:ext>
            </a:extLst>
          </p:cNvPr>
          <p:cNvSpPr/>
          <p:nvPr/>
        </p:nvSpPr>
        <p:spPr>
          <a:xfrm>
            <a:off x="7548327" y="2582875"/>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FB57857-FED2-6A0C-FB11-DE578BE13325}"/>
              </a:ext>
            </a:extLst>
          </p:cNvPr>
          <p:cNvSpPr/>
          <p:nvPr/>
        </p:nvSpPr>
        <p:spPr>
          <a:xfrm>
            <a:off x="5779987" y="2504277"/>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xmlns="" id="{5B5FBA36-2322-5A4C-F1A1-F20F9F1C4B8A}"/>
              </a:ext>
            </a:extLst>
          </p:cNvPr>
          <p:cNvGrpSpPr/>
          <p:nvPr/>
        </p:nvGrpSpPr>
        <p:grpSpPr>
          <a:xfrm>
            <a:off x="6017753" y="932551"/>
            <a:ext cx="5750183" cy="2529977"/>
            <a:chOff x="5927151" y="755371"/>
            <a:chExt cx="5413875" cy="1676827"/>
          </a:xfrm>
        </p:grpSpPr>
        <p:grpSp>
          <p:nvGrpSpPr>
            <p:cNvPr id="4" name="Group 3">
              <a:extLst>
                <a:ext uri="{FF2B5EF4-FFF2-40B4-BE49-F238E27FC236}">
                  <a16:creationId xmlns:a16="http://schemas.microsoft.com/office/drawing/2014/main" xmlns="" id="{EFE43E11-60D6-1FAA-E20B-F3CCBC9FE823}"/>
                </a:ext>
              </a:extLst>
            </p:cNvPr>
            <p:cNvGrpSpPr/>
            <p:nvPr/>
          </p:nvGrpSpPr>
          <p:grpSpPr>
            <a:xfrm>
              <a:off x="5927151" y="755371"/>
              <a:ext cx="5413875" cy="1676827"/>
              <a:chOff x="8165703" y="993916"/>
              <a:chExt cx="3850466" cy="1573488"/>
            </a:xfrm>
          </p:grpSpPr>
          <p:sp>
            <p:nvSpPr>
              <p:cNvPr id="5" name="Oval 4">
                <a:extLst>
                  <a:ext uri="{FF2B5EF4-FFF2-40B4-BE49-F238E27FC236}">
                    <a16:creationId xmlns:a16="http://schemas.microsoft.com/office/drawing/2014/main" xmlns="" id="{7FD26731-FCAE-D2A5-0BCE-A8143F0D7A62}"/>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6" name="Oval 5">
                <a:extLst>
                  <a:ext uri="{FF2B5EF4-FFF2-40B4-BE49-F238E27FC236}">
                    <a16:creationId xmlns:a16="http://schemas.microsoft.com/office/drawing/2014/main" xmlns="" id="{0385BD5A-F31F-1DFE-7EC0-2822DC00CC66}"/>
                  </a:ext>
                </a:extLst>
              </p:cNvPr>
              <p:cNvSpPr/>
              <p:nvPr/>
            </p:nvSpPr>
            <p:spPr>
              <a:xfrm>
                <a:off x="8792941" y="155357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7" name="Oval 6">
                <a:extLst>
                  <a:ext uri="{FF2B5EF4-FFF2-40B4-BE49-F238E27FC236}">
                    <a16:creationId xmlns:a16="http://schemas.microsoft.com/office/drawing/2014/main" xmlns="" id="{1B5A856E-510F-272A-5D3E-8780FAC327D8}"/>
                  </a:ext>
                </a:extLst>
              </p:cNvPr>
              <p:cNvSpPr/>
              <p:nvPr/>
            </p:nvSpPr>
            <p:spPr>
              <a:xfrm>
                <a:off x="10793040" y="1594440"/>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8" name="Straight Connector 7">
                <a:extLst>
                  <a:ext uri="{FF2B5EF4-FFF2-40B4-BE49-F238E27FC236}">
                    <a16:creationId xmlns:a16="http://schemas.microsoft.com/office/drawing/2014/main" xmlns="" id="{EF14C988-3CA1-B198-FFE4-93C4FA0C43BC}"/>
                  </a:ext>
                </a:extLst>
              </p:cNvPr>
              <p:cNvCxnSpPr>
                <a:cxnSpLocks/>
                <a:stCxn id="5" idx="3"/>
                <a:endCxn id="6" idx="7"/>
              </p:cNvCxnSpPr>
              <p:nvPr/>
            </p:nvCxnSpPr>
            <p:spPr>
              <a:xfrm flipH="1">
                <a:off x="9154907" y="1319120"/>
                <a:ext cx="727062" cy="290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0B61C84-13D3-B44E-B9C5-6E0BD3B5CB13}"/>
                  </a:ext>
                </a:extLst>
              </p:cNvPr>
              <p:cNvCxnSpPr>
                <a:cxnSpLocks/>
                <a:stCxn id="5" idx="5"/>
                <a:endCxn id="7" idx="1"/>
              </p:cNvCxnSpPr>
              <p:nvPr/>
            </p:nvCxnSpPr>
            <p:spPr>
              <a:xfrm>
                <a:off x="10181833" y="1319120"/>
                <a:ext cx="673311" cy="331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FC83BDAA-0983-E5E0-42D5-2770A1DE3DE4}"/>
                  </a:ext>
                </a:extLst>
              </p:cNvPr>
              <p:cNvSpPr/>
              <p:nvPr/>
            </p:nvSpPr>
            <p:spPr>
              <a:xfrm>
                <a:off x="10295289" y="218640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cxnSp>
            <p:nvCxnSpPr>
              <p:cNvPr id="11" name="Straight Connector 10">
                <a:extLst>
                  <a:ext uri="{FF2B5EF4-FFF2-40B4-BE49-F238E27FC236}">
                    <a16:creationId xmlns:a16="http://schemas.microsoft.com/office/drawing/2014/main" xmlns="" id="{D631EDC3-F515-EA0C-A102-9815434C1847}"/>
                  </a:ext>
                </a:extLst>
              </p:cNvPr>
              <p:cNvCxnSpPr>
                <a:cxnSpLocks/>
                <a:stCxn id="7" idx="3"/>
                <a:endCxn id="10" idx="0"/>
              </p:cNvCxnSpPr>
              <p:nvPr/>
            </p:nvCxnSpPr>
            <p:spPr>
              <a:xfrm flipH="1">
                <a:off x="10507324" y="1919644"/>
                <a:ext cx="347819" cy="266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ED511DB1-CD4B-2A53-7EF4-5B4AC44F9392}"/>
                  </a:ext>
                </a:extLst>
              </p:cNvPr>
              <p:cNvSpPr/>
              <p:nvPr/>
            </p:nvSpPr>
            <p:spPr>
              <a:xfrm>
                <a:off x="11592099" y="2171847"/>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13" name="Straight Connector 12">
                <a:extLst>
                  <a:ext uri="{FF2B5EF4-FFF2-40B4-BE49-F238E27FC236}">
                    <a16:creationId xmlns:a16="http://schemas.microsoft.com/office/drawing/2014/main" xmlns="" id="{14BB039F-E636-8BCA-1A87-20168BB3E3E3}"/>
                  </a:ext>
                </a:extLst>
              </p:cNvPr>
              <p:cNvCxnSpPr>
                <a:cxnSpLocks/>
                <a:stCxn id="7" idx="5"/>
                <a:endCxn id="12" idx="1"/>
              </p:cNvCxnSpPr>
              <p:nvPr/>
            </p:nvCxnSpPr>
            <p:spPr>
              <a:xfrm>
                <a:off x="11155007" y="1919644"/>
                <a:ext cx="499196" cy="3079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DFC9014-D2BE-0924-0A67-2C1BDD57B5D2}"/>
                  </a:ext>
                </a:extLst>
              </p:cNvPr>
              <p:cNvCxnSpPr>
                <a:cxnSpLocks/>
                <a:stCxn id="6" idx="5"/>
                <a:endCxn id="20" idx="0"/>
              </p:cNvCxnSpPr>
              <p:nvPr/>
            </p:nvCxnSpPr>
            <p:spPr>
              <a:xfrm>
                <a:off x="9154908" y="1878780"/>
                <a:ext cx="422201" cy="2926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B138316-1B71-68DA-2559-413C91E7344A}"/>
                  </a:ext>
                </a:extLst>
              </p:cNvPr>
              <p:cNvSpPr/>
              <p:nvPr/>
            </p:nvSpPr>
            <p:spPr>
              <a:xfrm>
                <a:off x="8165703" y="2143991"/>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19" name="Straight Connector 18">
                <a:extLst>
                  <a:ext uri="{FF2B5EF4-FFF2-40B4-BE49-F238E27FC236}">
                    <a16:creationId xmlns:a16="http://schemas.microsoft.com/office/drawing/2014/main" xmlns="" id="{0A89F8C7-1328-438D-B5C0-A5E8042703FE}"/>
                  </a:ext>
                </a:extLst>
              </p:cNvPr>
              <p:cNvCxnSpPr>
                <a:cxnSpLocks/>
                <a:stCxn id="6" idx="3"/>
                <a:endCxn id="18" idx="0"/>
              </p:cNvCxnSpPr>
              <p:nvPr/>
            </p:nvCxnSpPr>
            <p:spPr>
              <a:xfrm flipH="1">
                <a:off x="8377738" y="1878780"/>
                <a:ext cx="477306" cy="265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xmlns="" id="{BD4A5D9F-4821-879A-504B-E8BC58E87C6F}"/>
                </a:ext>
              </a:extLst>
            </p:cNvPr>
            <p:cNvSpPr/>
            <p:nvPr/>
          </p:nvSpPr>
          <p:spPr>
            <a:xfrm>
              <a:off x="7613507" y="2010194"/>
              <a:ext cx="596255" cy="4060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grpSp>
      <p:sp>
        <p:nvSpPr>
          <p:cNvPr id="30" name="TextBox 29">
            <a:extLst>
              <a:ext uri="{FF2B5EF4-FFF2-40B4-BE49-F238E27FC236}">
                <a16:creationId xmlns:a16="http://schemas.microsoft.com/office/drawing/2014/main" xmlns="" id="{7F1A64F4-959C-5CB9-680E-9097F93F3390}"/>
              </a:ext>
            </a:extLst>
          </p:cNvPr>
          <p:cNvSpPr txBox="1"/>
          <p:nvPr/>
        </p:nvSpPr>
        <p:spPr>
          <a:xfrm>
            <a:off x="1450505" y="5167065"/>
            <a:ext cx="1691489" cy="461665"/>
          </a:xfrm>
          <a:prstGeom prst="rect">
            <a:avLst/>
          </a:prstGeom>
          <a:noFill/>
        </p:spPr>
        <p:txBody>
          <a:bodyPr wrap="none" rtlCol="0">
            <a:spAutoFit/>
          </a:bodyPr>
          <a:lstStyle/>
          <a:p>
            <a:r>
              <a:rPr lang="en-US" sz="2400" dirty="0"/>
              <a:t>Sequence :  </a:t>
            </a:r>
          </a:p>
        </p:txBody>
      </p:sp>
      <p:cxnSp>
        <p:nvCxnSpPr>
          <p:cNvPr id="32" name="Straight Arrow Connector 31">
            <a:extLst>
              <a:ext uri="{FF2B5EF4-FFF2-40B4-BE49-F238E27FC236}">
                <a16:creationId xmlns:a16="http://schemas.microsoft.com/office/drawing/2014/main" xmlns="" id="{246CAE47-CF73-4C6A-1021-C51A899E849A}"/>
              </a:ext>
            </a:extLst>
          </p:cNvPr>
          <p:cNvCxnSpPr>
            <a:cxnSpLocks/>
          </p:cNvCxnSpPr>
          <p:nvPr/>
        </p:nvCxnSpPr>
        <p:spPr>
          <a:xfrm>
            <a:off x="7943754" y="656245"/>
            <a:ext cx="466351" cy="3271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xmlns="" id="{EADA1666-2E73-2905-485C-77D5EE071F52}"/>
              </a:ext>
            </a:extLst>
          </p:cNvPr>
          <p:cNvSpPr>
            <a:spLocks noGrp="1"/>
          </p:cNvSpPr>
          <p:nvPr>
            <p:ph type="title"/>
          </p:nvPr>
        </p:nvSpPr>
        <p:spPr>
          <a:xfrm>
            <a:off x="275262" y="154508"/>
            <a:ext cx="5443229" cy="561112"/>
          </a:xfrm>
        </p:spPr>
        <p:txBody>
          <a:bodyPr>
            <a:normAutofit fontScale="90000"/>
          </a:bodyPr>
          <a:lstStyle/>
          <a:p>
            <a:r>
              <a:rPr lang="en-US" sz="4000" dirty="0"/>
              <a:t>preorder traversal ( root L R)</a:t>
            </a:r>
          </a:p>
        </p:txBody>
      </p:sp>
      <p:sp>
        <p:nvSpPr>
          <p:cNvPr id="37" name="TextBox 36">
            <a:extLst>
              <a:ext uri="{FF2B5EF4-FFF2-40B4-BE49-F238E27FC236}">
                <a16:creationId xmlns:a16="http://schemas.microsoft.com/office/drawing/2014/main" xmlns="" id="{ECCDD380-D48E-C363-80BE-F8DEDD1B0754}"/>
              </a:ext>
            </a:extLst>
          </p:cNvPr>
          <p:cNvSpPr txBox="1"/>
          <p:nvPr/>
        </p:nvSpPr>
        <p:spPr>
          <a:xfrm>
            <a:off x="8421773" y="3871520"/>
            <a:ext cx="466351" cy="369332"/>
          </a:xfrm>
          <a:prstGeom prst="rect">
            <a:avLst/>
          </a:prstGeom>
          <a:noFill/>
          <a:ln w="28575">
            <a:solidFill>
              <a:schemeClr val="tx1"/>
            </a:solidFill>
          </a:ln>
        </p:spPr>
        <p:txBody>
          <a:bodyPr wrap="square" rtlCol="0">
            <a:spAutoFit/>
          </a:bodyPr>
          <a:lstStyle/>
          <a:p>
            <a:endParaRPr lang="en-US" dirty="0"/>
          </a:p>
        </p:txBody>
      </p:sp>
      <p:sp>
        <p:nvSpPr>
          <p:cNvPr id="53" name="TextBox 52">
            <a:extLst>
              <a:ext uri="{FF2B5EF4-FFF2-40B4-BE49-F238E27FC236}">
                <a16:creationId xmlns:a16="http://schemas.microsoft.com/office/drawing/2014/main" xmlns="" id="{97F5003D-DA36-798D-026F-833E89670145}"/>
              </a:ext>
            </a:extLst>
          </p:cNvPr>
          <p:cNvSpPr txBox="1"/>
          <p:nvPr/>
        </p:nvSpPr>
        <p:spPr>
          <a:xfrm>
            <a:off x="8998240" y="3838392"/>
            <a:ext cx="466351" cy="369332"/>
          </a:xfrm>
          <a:prstGeom prst="rect">
            <a:avLst/>
          </a:prstGeom>
          <a:noFill/>
          <a:ln w="28575">
            <a:solidFill>
              <a:schemeClr val="tx1"/>
            </a:solidFill>
          </a:ln>
        </p:spPr>
        <p:txBody>
          <a:bodyPr wrap="square" rtlCol="0">
            <a:spAutoFit/>
          </a:bodyPr>
          <a:lstStyle/>
          <a:p>
            <a:endParaRPr lang="en-US" dirty="0"/>
          </a:p>
        </p:txBody>
      </p:sp>
      <p:sp>
        <p:nvSpPr>
          <p:cNvPr id="54" name="TextBox 53">
            <a:extLst>
              <a:ext uri="{FF2B5EF4-FFF2-40B4-BE49-F238E27FC236}">
                <a16:creationId xmlns:a16="http://schemas.microsoft.com/office/drawing/2014/main" xmlns="" id="{B60DEDC3-2C25-6669-4E68-47DB1F4042C5}"/>
              </a:ext>
            </a:extLst>
          </p:cNvPr>
          <p:cNvSpPr txBox="1"/>
          <p:nvPr/>
        </p:nvSpPr>
        <p:spPr>
          <a:xfrm>
            <a:off x="9957308" y="3839415"/>
            <a:ext cx="466351" cy="369332"/>
          </a:xfrm>
          <a:prstGeom prst="rect">
            <a:avLst/>
          </a:prstGeom>
          <a:noFill/>
          <a:ln w="28575">
            <a:solidFill>
              <a:schemeClr val="tx1"/>
            </a:solidFill>
          </a:ln>
        </p:spPr>
        <p:txBody>
          <a:bodyPr wrap="square" rtlCol="0">
            <a:spAutoFit/>
          </a:bodyPr>
          <a:lstStyle/>
          <a:p>
            <a:endParaRPr lang="en-US" dirty="0"/>
          </a:p>
        </p:txBody>
      </p:sp>
      <p:sp>
        <p:nvSpPr>
          <p:cNvPr id="55" name="TextBox 54">
            <a:extLst>
              <a:ext uri="{FF2B5EF4-FFF2-40B4-BE49-F238E27FC236}">
                <a16:creationId xmlns:a16="http://schemas.microsoft.com/office/drawing/2014/main" xmlns="" id="{9C929B35-065E-6A4C-3583-4F21A6E476FB}"/>
              </a:ext>
            </a:extLst>
          </p:cNvPr>
          <p:cNvSpPr txBox="1"/>
          <p:nvPr/>
        </p:nvSpPr>
        <p:spPr>
          <a:xfrm>
            <a:off x="10747531" y="3825140"/>
            <a:ext cx="466351" cy="369332"/>
          </a:xfrm>
          <a:prstGeom prst="rect">
            <a:avLst/>
          </a:prstGeom>
          <a:noFill/>
          <a:ln w="28575">
            <a:solidFill>
              <a:schemeClr val="tx1"/>
            </a:solidFill>
          </a:ln>
        </p:spPr>
        <p:txBody>
          <a:bodyPr wrap="square" rtlCol="0">
            <a:spAutoFit/>
          </a:bodyPr>
          <a:lstStyle/>
          <a:p>
            <a:endParaRPr lang="en-US" dirty="0"/>
          </a:p>
        </p:txBody>
      </p:sp>
      <p:sp>
        <p:nvSpPr>
          <p:cNvPr id="56" name="TextBox 55">
            <a:extLst>
              <a:ext uri="{FF2B5EF4-FFF2-40B4-BE49-F238E27FC236}">
                <a16:creationId xmlns:a16="http://schemas.microsoft.com/office/drawing/2014/main" xmlns="" id="{456DFED7-C1E4-689E-7E6F-F1A66A16470C}"/>
              </a:ext>
            </a:extLst>
          </p:cNvPr>
          <p:cNvSpPr txBox="1"/>
          <p:nvPr/>
        </p:nvSpPr>
        <p:spPr>
          <a:xfrm>
            <a:off x="11741443" y="3825138"/>
            <a:ext cx="466351" cy="369332"/>
          </a:xfrm>
          <a:prstGeom prst="rect">
            <a:avLst/>
          </a:prstGeom>
          <a:noFill/>
          <a:ln w="28575">
            <a:solidFill>
              <a:schemeClr val="tx1"/>
            </a:solidFill>
          </a:ln>
        </p:spPr>
        <p:txBody>
          <a:bodyPr wrap="square" rtlCol="0">
            <a:spAutoFit/>
          </a:bodyPr>
          <a:lstStyle/>
          <a:p>
            <a:endParaRPr lang="en-US" dirty="0"/>
          </a:p>
        </p:txBody>
      </p:sp>
      <p:cxnSp>
        <p:nvCxnSpPr>
          <p:cNvPr id="64" name="Straight Connector 63">
            <a:extLst>
              <a:ext uri="{FF2B5EF4-FFF2-40B4-BE49-F238E27FC236}">
                <a16:creationId xmlns:a16="http://schemas.microsoft.com/office/drawing/2014/main" xmlns="" id="{CA3ECC61-6A42-6F75-787D-A7B5EC7B0454}"/>
              </a:ext>
            </a:extLst>
          </p:cNvPr>
          <p:cNvCxnSpPr>
            <a:cxnSpLocks/>
            <a:stCxn id="10" idx="4"/>
            <a:endCxn id="53" idx="0"/>
          </p:cNvCxnSpPr>
          <p:nvPr/>
        </p:nvCxnSpPr>
        <p:spPr>
          <a:xfrm flipH="1">
            <a:off x="9231416" y="3462528"/>
            <a:ext cx="283252" cy="37586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50CAA615-1103-A107-20EB-FF99C03B377A}"/>
              </a:ext>
            </a:extLst>
          </p:cNvPr>
          <p:cNvCxnSpPr/>
          <p:nvPr/>
        </p:nvCxnSpPr>
        <p:spPr>
          <a:xfrm flipH="1">
            <a:off x="10863572" y="3450392"/>
            <a:ext cx="443930" cy="40787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32FDC1BA-7EBA-36F6-6E5C-6F7D556199BA}"/>
              </a:ext>
            </a:extLst>
          </p:cNvPr>
          <p:cNvCxnSpPr>
            <a:cxnSpLocks/>
            <a:endCxn id="37" idx="0"/>
          </p:cNvCxnSpPr>
          <p:nvPr/>
        </p:nvCxnSpPr>
        <p:spPr>
          <a:xfrm>
            <a:off x="8372618" y="3373887"/>
            <a:ext cx="282331" cy="4976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11520BA9-5FA1-D970-BA30-37028620C567}"/>
              </a:ext>
            </a:extLst>
          </p:cNvPr>
          <p:cNvCxnSpPr>
            <a:cxnSpLocks/>
            <a:endCxn id="54" idx="0"/>
          </p:cNvCxnSpPr>
          <p:nvPr/>
        </p:nvCxnSpPr>
        <p:spPr>
          <a:xfrm>
            <a:off x="9781445" y="3348701"/>
            <a:ext cx="409039" cy="4907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04465091-BC1E-B45F-5CBB-D1782DF13B96}"/>
              </a:ext>
            </a:extLst>
          </p:cNvPr>
          <p:cNvCxnSpPr>
            <a:cxnSpLocks/>
            <a:stCxn id="12" idx="5"/>
            <a:endCxn id="56" idx="0"/>
          </p:cNvCxnSpPr>
          <p:nvPr/>
        </p:nvCxnSpPr>
        <p:spPr>
          <a:xfrm>
            <a:off x="11675192" y="3349410"/>
            <a:ext cx="299427" cy="47572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E69FBBEF-C3B7-16A0-2749-53DA0D5A3854}"/>
              </a:ext>
            </a:extLst>
          </p:cNvPr>
          <p:cNvSpPr txBox="1"/>
          <p:nvPr/>
        </p:nvSpPr>
        <p:spPr>
          <a:xfrm>
            <a:off x="5587665" y="3816602"/>
            <a:ext cx="466351" cy="369332"/>
          </a:xfrm>
          <a:prstGeom prst="rect">
            <a:avLst/>
          </a:prstGeom>
          <a:noFill/>
          <a:ln w="28575">
            <a:solidFill>
              <a:schemeClr val="tx1"/>
            </a:solidFill>
          </a:ln>
        </p:spPr>
        <p:txBody>
          <a:bodyPr wrap="square" rtlCol="0">
            <a:spAutoFit/>
          </a:bodyPr>
          <a:lstStyle/>
          <a:p>
            <a:endParaRPr lang="en-US" dirty="0"/>
          </a:p>
        </p:txBody>
      </p:sp>
      <p:cxnSp>
        <p:nvCxnSpPr>
          <p:cNvPr id="23" name="Straight Connector 22">
            <a:extLst>
              <a:ext uri="{FF2B5EF4-FFF2-40B4-BE49-F238E27FC236}">
                <a16:creationId xmlns:a16="http://schemas.microsoft.com/office/drawing/2014/main" xmlns="" id="{A8D5EA3A-4090-DAA3-CD33-8F9BED013C06}"/>
              </a:ext>
            </a:extLst>
          </p:cNvPr>
          <p:cNvCxnSpPr>
            <a:cxnSpLocks/>
            <a:stCxn id="18" idx="3"/>
            <a:endCxn id="22" idx="0"/>
          </p:cNvCxnSpPr>
          <p:nvPr/>
        </p:nvCxnSpPr>
        <p:spPr>
          <a:xfrm flipH="1">
            <a:off x="5820841" y="3304620"/>
            <a:ext cx="289656" cy="51198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76684DE8-EC96-9886-C2F9-997496791C7D}"/>
              </a:ext>
            </a:extLst>
          </p:cNvPr>
          <p:cNvSpPr txBox="1"/>
          <p:nvPr/>
        </p:nvSpPr>
        <p:spPr>
          <a:xfrm>
            <a:off x="6530588" y="3871713"/>
            <a:ext cx="466351" cy="369332"/>
          </a:xfrm>
          <a:prstGeom prst="rect">
            <a:avLst/>
          </a:prstGeom>
          <a:noFill/>
          <a:ln w="28575">
            <a:solidFill>
              <a:schemeClr val="tx1"/>
            </a:solidFill>
          </a:ln>
        </p:spPr>
        <p:txBody>
          <a:bodyPr wrap="square" rtlCol="0">
            <a:spAutoFit/>
          </a:bodyPr>
          <a:lstStyle/>
          <a:p>
            <a:endParaRPr lang="en-US" dirty="0"/>
          </a:p>
        </p:txBody>
      </p:sp>
      <p:cxnSp>
        <p:nvCxnSpPr>
          <p:cNvPr id="25" name="Straight Connector 24">
            <a:extLst>
              <a:ext uri="{FF2B5EF4-FFF2-40B4-BE49-F238E27FC236}">
                <a16:creationId xmlns:a16="http://schemas.microsoft.com/office/drawing/2014/main" xmlns="" id="{5A8F5EAB-F04F-5227-64DC-4B249EF6F34E}"/>
              </a:ext>
            </a:extLst>
          </p:cNvPr>
          <p:cNvCxnSpPr>
            <a:cxnSpLocks/>
          </p:cNvCxnSpPr>
          <p:nvPr/>
        </p:nvCxnSpPr>
        <p:spPr>
          <a:xfrm>
            <a:off x="6421960" y="3367552"/>
            <a:ext cx="328376" cy="47051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05C6827-DB13-89D4-1A37-8ADC27C55BBD}"/>
              </a:ext>
            </a:extLst>
          </p:cNvPr>
          <p:cNvCxnSpPr>
            <a:cxnSpLocks/>
            <a:endCxn id="31" idx="0"/>
          </p:cNvCxnSpPr>
          <p:nvPr/>
        </p:nvCxnSpPr>
        <p:spPr>
          <a:xfrm flipH="1">
            <a:off x="7621370" y="3367195"/>
            <a:ext cx="283252" cy="48995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6B2CCDD4-FA89-7D7B-A111-BF1905A36B09}"/>
              </a:ext>
            </a:extLst>
          </p:cNvPr>
          <p:cNvSpPr txBox="1"/>
          <p:nvPr/>
        </p:nvSpPr>
        <p:spPr>
          <a:xfrm>
            <a:off x="7388194" y="3857145"/>
            <a:ext cx="466351" cy="369332"/>
          </a:xfrm>
          <a:prstGeom prst="rect">
            <a:avLst/>
          </a:prstGeom>
          <a:noFill/>
          <a:ln w="28575">
            <a:solidFill>
              <a:schemeClr val="tx1"/>
            </a:solidFill>
          </a:ln>
        </p:spPr>
        <p:txBody>
          <a:bodyPr wrap="square" rtlCol="0">
            <a:spAutoFit/>
          </a:bodyPr>
          <a:lstStyle/>
          <a:p>
            <a:endParaRPr lang="en-US" dirty="0"/>
          </a:p>
        </p:txBody>
      </p:sp>
      <p:cxnSp>
        <p:nvCxnSpPr>
          <p:cNvPr id="43" name="Straight Arrow Connector 42">
            <a:extLst>
              <a:ext uri="{FF2B5EF4-FFF2-40B4-BE49-F238E27FC236}">
                <a16:creationId xmlns:a16="http://schemas.microsoft.com/office/drawing/2014/main" xmlns="" id="{00F8B8A4-9043-30AA-BEB0-BE2987E9B22F}"/>
              </a:ext>
            </a:extLst>
          </p:cNvPr>
          <p:cNvCxnSpPr>
            <a:cxnSpLocks/>
          </p:cNvCxnSpPr>
          <p:nvPr/>
        </p:nvCxnSpPr>
        <p:spPr>
          <a:xfrm>
            <a:off x="5034597" y="3491252"/>
            <a:ext cx="466351" cy="32712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1C49501A-D565-8A4B-3768-DCEC168D47B2}"/>
              </a:ext>
            </a:extLst>
          </p:cNvPr>
          <p:cNvCxnSpPr>
            <a:cxnSpLocks/>
          </p:cNvCxnSpPr>
          <p:nvPr/>
        </p:nvCxnSpPr>
        <p:spPr>
          <a:xfrm flipH="1">
            <a:off x="6932792" y="3409247"/>
            <a:ext cx="205917" cy="4269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4AA8EB6F-98B3-EB7D-1434-024A26DCDB9A}"/>
              </a:ext>
            </a:extLst>
          </p:cNvPr>
          <p:cNvSpPr txBox="1"/>
          <p:nvPr/>
        </p:nvSpPr>
        <p:spPr>
          <a:xfrm>
            <a:off x="6816146" y="-16675"/>
            <a:ext cx="1088476" cy="369332"/>
          </a:xfrm>
          <a:prstGeom prst="rect">
            <a:avLst/>
          </a:prstGeom>
          <a:solidFill>
            <a:schemeClr val="bg1"/>
          </a:solidFill>
        </p:spPr>
        <p:txBody>
          <a:bodyPr wrap="square" rtlCol="0">
            <a:spAutoFit/>
          </a:bodyPr>
          <a:lstStyle/>
          <a:p>
            <a:endParaRPr lang="en-US" dirty="0"/>
          </a:p>
        </p:txBody>
      </p:sp>
      <p:sp>
        <p:nvSpPr>
          <p:cNvPr id="51" name="TextBox 50">
            <a:extLst>
              <a:ext uri="{FF2B5EF4-FFF2-40B4-BE49-F238E27FC236}">
                <a16:creationId xmlns:a16="http://schemas.microsoft.com/office/drawing/2014/main" xmlns="" id="{DA25C85C-27C9-6B6D-CF3A-6B1574B5704D}"/>
              </a:ext>
            </a:extLst>
          </p:cNvPr>
          <p:cNvSpPr txBox="1"/>
          <p:nvPr/>
        </p:nvSpPr>
        <p:spPr>
          <a:xfrm>
            <a:off x="3689352" y="2546902"/>
            <a:ext cx="1088476" cy="369332"/>
          </a:xfrm>
          <a:prstGeom prst="rect">
            <a:avLst/>
          </a:prstGeom>
          <a:solidFill>
            <a:schemeClr val="bg1"/>
          </a:solidFill>
        </p:spPr>
        <p:txBody>
          <a:bodyPr wrap="square" rtlCol="0">
            <a:spAutoFit/>
          </a:bodyPr>
          <a:lstStyle/>
          <a:p>
            <a:endParaRPr lang="en-US" dirty="0"/>
          </a:p>
        </p:txBody>
      </p:sp>
      <p:sp>
        <p:nvSpPr>
          <p:cNvPr id="52" name="TextBox 51">
            <a:extLst>
              <a:ext uri="{FF2B5EF4-FFF2-40B4-BE49-F238E27FC236}">
                <a16:creationId xmlns:a16="http://schemas.microsoft.com/office/drawing/2014/main" xmlns="" id="{68C8F29D-BB0A-E9A9-7F65-ECAAF91F5A2C}"/>
              </a:ext>
            </a:extLst>
          </p:cNvPr>
          <p:cNvSpPr txBox="1"/>
          <p:nvPr/>
        </p:nvSpPr>
        <p:spPr>
          <a:xfrm>
            <a:off x="4401453" y="3453177"/>
            <a:ext cx="1088476" cy="369332"/>
          </a:xfrm>
          <a:prstGeom prst="rect">
            <a:avLst/>
          </a:prstGeom>
          <a:solidFill>
            <a:schemeClr val="bg1"/>
          </a:solidFill>
        </p:spPr>
        <p:txBody>
          <a:bodyPr wrap="square" rtlCol="0">
            <a:spAutoFit/>
          </a:bodyPr>
          <a:lstStyle/>
          <a:p>
            <a:endParaRPr lang="en-US" dirty="0"/>
          </a:p>
        </p:txBody>
      </p:sp>
      <p:sp>
        <p:nvSpPr>
          <p:cNvPr id="57" name="TextBox 56">
            <a:extLst>
              <a:ext uri="{FF2B5EF4-FFF2-40B4-BE49-F238E27FC236}">
                <a16:creationId xmlns:a16="http://schemas.microsoft.com/office/drawing/2014/main" xmlns="" id="{DD19820D-A2D5-7521-F29E-704E1192BBD0}"/>
              </a:ext>
            </a:extLst>
          </p:cNvPr>
          <p:cNvSpPr txBox="1"/>
          <p:nvPr/>
        </p:nvSpPr>
        <p:spPr>
          <a:xfrm>
            <a:off x="3671351" y="2572079"/>
            <a:ext cx="1088476" cy="369332"/>
          </a:xfrm>
          <a:prstGeom prst="rect">
            <a:avLst/>
          </a:prstGeom>
          <a:solidFill>
            <a:schemeClr val="bg1"/>
          </a:solidFill>
        </p:spPr>
        <p:txBody>
          <a:bodyPr wrap="square" rtlCol="0">
            <a:spAutoFit/>
          </a:bodyPr>
          <a:lstStyle/>
          <a:p>
            <a:endParaRPr lang="en-US" dirty="0"/>
          </a:p>
        </p:txBody>
      </p:sp>
      <p:sp>
        <p:nvSpPr>
          <p:cNvPr id="61" name="TextBox 60">
            <a:extLst>
              <a:ext uri="{FF2B5EF4-FFF2-40B4-BE49-F238E27FC236}">
                <a16:creationId xmlns:a16="http://schemas.microsoft.com/office/drawing/2014/main" xmlns="" id="{0AFD2D96-FD7E-5445-3874-B0A817CB065B}"/>
              </a:ext>
            </a:extLst>
          </p:cNvPr>
          <p:cNvSpPr txBox="1"/>
          <p:nvPr/>
        </p:nvSpPr>
        <p:spPr>
          <a:xfrm>
            <a:off x="5318162" y="1353366"/>
            <a:ext cx="1088476" cy="369332"/>
          </a:xfrm>
          <a:prstGeom prst="rect">
            <a:avLst/>
          </a:prstGeom>
          <a:solidFill>
            <a:schemeClr val="bg1"/>
          </a:solidFill>
        </p:spPr>
        <p:txBody>
          <a:bodyPr wrap="square" rtlCol="0">
            <a:spAutoFit/>
          </a:bodyPr>
          <a:lstStyle/>
          <a:p>
            <a:endParaRPr lang="en-US" dirty="0"/>
          </a:p>
        </p:txBody>
      </p:sp>
      <p:cxnSp>
        <p:nvCxnSpPr>
          <p:cNvPr id="63" name="Straight Arrow Connector 62">
            <a:extLst>
              <a:ext uri="{FF2B5EF4-FFF2-40B4-BE49-F238E27FC236}">
                <a16:creationId xmlns:a16="http://schemas.microsoft.com/office/drawing/2014/main" xmlns="" id="{010481F7-BECE-1A5A-7379-5C91C33948F6}"/>
              </a:ext>
            </a:extLst>
          </p:cNvPr>
          <p:cNvCxnSpPr>
            <a:cxnSpLocks/>
          </p:cNvCxnSpPr>
          <p:nvPr/>
        </p:nvCxnSpPr>
        <p:spPr>
          <a:xfrm>
            <a:off x="5250650" y="2204421"/>
            <a:ext cx="454418" cy="30630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DB4F3061-C935-E1DC-EC1A-61B269CAF498}"/>
              </a:ext>
            </a:extLst>
          </p:cNvPr>
          <p:cNvSpPr txBox="1"/>
          <p:nvPr/>
        </p:nvSpPr>
        <p:spPr>
          <a:xfrm>
            <a:off x="3941348" y="5172720"/>
            <a:ext cx="319495" cy="523220"/>
          </a:xfrm>
          <a:prstGeom prst="rect">
            <a:avLst/>
          </a:prstGeom>
          <a:noFill/>
        </p:spPr>
        <p:txBody>
          <a:bodyPr wrap="square">
            <a:spAutoFit/>
          </a:bodyPr>
          <a:lstStyle/>
          <a:p>
            <a:r>
              <a:rPr lang="en-US" sz="2800" dirty="0"/>
              <a:t>D </a:t>
            </a:r>
          </a:p>
        </p:txBody>
      </p:sp>
      <p:sp>
        <p:nvSpPr>
          <p:cNvPr id="84" name="TextBox 83">
            <a:extLst>
              <a:ext uri="{FF2B5EF4-FFF2-40B4-BE49-F238E27FC236}">
                <a16:creationId xmlns:a16="http://schemas.microsoft.com/office/drawing/2014/main" xmlns="" id="{236CC906-26CB-1007-59C6-68A68FF777D1}"/>
              </a:ext>
            </a:extLst>
          </p:cNvPr>
          <p:cNvSpPr txBox="1"/>
          <p:nvPr/>
        </p:nvSpPr>
        <p:spPr>
          <a:xfrm>
            <a:off x="6918263" y="3367197"/>
            <a:ext cx="308048" cy="454694"/>
          </a:xfrm>
          <a:prstGeom prst="rect">
            <a:avLst/>
          </a:prstGeom>
          <a:solidFill>
            <a:srgbClr val="FFFF00"/>
          </a:solidFill>
        </p:spPr>
        <p:txBody>
          <a:bodyPr wrap="square" rtlCol="0">
            <a:spAutoFit/>
          </a:bodyPr>
          <a:lstStyle/>
          <a:p>
            <a:endParaRPr lang="en-US" dirty="0"/>
          </a:p>
        </p:txBody>
      </p:sp>
      <p:sp>
        <p:nvSpPr>
          <p:cNvPr id="85" name="TextBox 84">
            <a:extLst>
              <a:ext uri="{FF2B5EF4-FFF2-40B4-BE49-F238E27FC236}">
                <a16:creationId xmlns:a16="http://schemas.microsoft.com/office/drawing/2014/main" xmlns="" id="{81E34ABE-66DA-E930-89F8-99EEF4EAE4BE}"/>
              </a:ext>
            </a:extLst>
          </p:cNvPr>
          <p:cNvSpPr txBox="1"/>
          <p:nvPr/>
        </p:nvSpPr>
        <p:spPr>
          <a:xfrm>
            <a:off x="4630024" y="2162833"/>
            <a:ext cx="1088476" cy="369332"/>
          </a:xfrm>
          <a:prstGeom prst="rect">
            <a:avLst/>
          </a:prstGeom>
          <a:solidFill>
            <a:schemeClr val="bg1"/>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xmlns="" id="{F66D8396-361E-C776-4C54-4DAA7DEFDAF1}"/>
              </a:ext>
            </a:extLst>
          </p:cNvPr>
          <p:cNvSpPr txBox="1"/>
          <p:nvPr/>
        </p:nvSpPr>
        <p:spPr>
          <a:xfrm>
            <a:off x="3573185" y="5175821"/>
            <a:ext cx="319495" cy="523220"/>
          </a:xfrm>
          <a:prstGeom prst="rect">
            <a:avLst/>
          </a:prstGeom>
          <a:noFill/>
        </p:spPr>
        <p:txBody>
          <a:bodyPr wrap="square">
            <a:spAutoFit/>
          </a:bodyPr>
          <a:lstStyle/>
          <a:p>
            <a:r>
              <a:rPr lang="en-US" sz="2800" dirty="0"/>
              <a:t>B </a:t>
            </a:r>
          </a:p>
        </p:txBody>
      </p:sp>
      <p:cxnSp>
        <p:nvCxnSpPr>
          <p:cNvPr id="90" name="Straight Arrow Connector 89">
            <a:extLst>
              <a:ext uri="{FF2B5EF4-FFF2-40B4-BE49-F238E27FC236}">
                <a16:creationId xmlns:a16="http://schemas.microsoft.com/office/drawing/2014/main" xmlns="" id="{4A68A5F2-12C0-3C87-A8BA-9CFDF5AF6625}"/>
              </a:ext>
            </a:extLst>
          </p:cNvPr>
          <p:cNvCxnSpPr>
            <a:cxnSpLocks/>
          </p:cNvCxnSpPr>
          <p:nvPr/>
        </p:nvCxnSpPr>
        <p:spPr>
          <a:xfrm flipV="1">
            <a:off x="7096400" y="4264267"/>
            <a:ext cx="315907" cy="29292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xmlns="" id="{08580522-7E5C-5462-4B2B-833A93619F20}"/>
              </a:ext>
            </a:extLst>
          </p:cNvPr>
          <p:cNvSpPr txBox="1"/>
          <p:nvPr/>
        </p:nvSpPr>
        <p:spPr>
          <a:xfrm>
            <a:off x="7035314" y="4264267"/>
            <a:ext cx="1088476" cy="369332"/>
          </a:xfrm>
          <a:prstGeom prst="rect">
            <a:avLst/>
          </a:prstGeom>
          <a:solidFill>
            <a:schemeClr val="bg1"/>
          </a:solidFill>
        </p:spPr>
        <p:txBody>
          <a:bodyPr wrap="square" rtlCol="0">
            <a:spAutoFit/>
          </a:bodyPr>
          <a:lstStyle/>
          <a:p>
            <a:endParaRPr lang="en-US" dirty="0"/>
          </a:p>
        </p:txBody>
      </p:sp>
      <p:cxnSp>
        <p:nvCxnSpPr>
          <p:cNvPr id="98" name="Straight Arrow Connector 97">
            <a:extLst>
              <a:ext uri="{FF2B5EF4-FFF2-40B4-BE49-F238E27FC236}">
                <a16:creationId xmlns:a16="http://schemas.microsoft.com/office/drawing/2014/main" xmlns="" id="{EE4CF9F1-D20B-BF91-D756-5518EE95610C}"/>
              </a:ext>
            </a:extLst>
          </p:cNvPr>
          <p:cNvCxnSpPr>
            <a:cxnSpLocks/>
          </p:cNvCxnSpPr>
          <p:nvPr/>
        </p:nvCxnSpPr>
        <p:spPr>
          <a:xfrm flipV="1">
            <a:off x="8641127" y="4369153"/>
            <a:ext cx="0" cy="45619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xmlns="" id="{3F94D8E6-CD2D-D892-7BD0-810FB7704B1B}"/>
              </a:ext>
            </a:extLst>
          </p:cNvPr>
          <p:cNvSpPr txBox="1"/>
          <p:nvPr/>
        </p:nvSpPr>
        <p:spPr>
          <a:xfrm>
            <a:off x="4407980" y="5191745"/>
            <a:ext cx="319495" cy="523220"/>
          </a:xfrm>
          <a:prstGeom prst="rect">
            <a:avLst/>
          </a:prstGeom>
          <a:noFill/>
        </p:spPr>
        <p:txBody>
          <a:bodyPr wrap="square">
            <a:spAutoFit/>
          </a:bodyPr>
          <a:lstStyle/>
          <a:p>
            <a:r>
              <a:rPr lang="en-US" sz="2800" dirty="0"/>
              <a:t>H </a:t>
            </a:r>
          </a:p>
        </p:txBody>
      </p:sp>
      <p:sp>
        <p:nvSpPr>
          <p:cNvPr id="103" name="TextBox 102">
            <a:extLst>
              <a:ext uri="{FF2B5EF4-FFF2-40B4-BE49-F238E27FC236}">
                <a16:creationId xmlns:a16="http://schemas.microsoft.com/office/drawing/2014/main" xmlns="" id="{8A74F22E-4C87-00DD-B385-F6C2DCA70080}"/>
              </a:ext>
            </a:extLst>
          </p:cNvPr>
          <p:cNvSpPr txBox="1"/>
          <p:nvPr/>
        </p:nvSpPr>
        <p:spPr>
          <a:xfrm rot="5400000">
            <a:off x="8120758" y="4767889"/>
            <a:ext cx="1137959" cy="270539"/>
          </a:xfrm>
          <a:prstGeom prst="rect">
            <a:avLst/>
          </a:prstGeom>
          <a:solidFill>
            <a:schemeClr val="bg1"/>
          </a:solidFill>
        </p:spPr>
        <p:txBody>
          <a:bodyPr wrap="square" rtlCol="0">
            <a:spAutoFit/>
          </a:bodyPr>
          <a:lstStyle/>
          <a:p>
            <a:endParaRPr lang="en-US" dirty="0"/>
          </a:p>
        </p:txBody>
      </p:sp>
      <p:sp>
        <p:nvSpPr>
          <p:cNvPr id="104" name="TextBox 103">
            <a:extLst>
              <a:ext uri="{FF2B5EF4-FFF2-40B4-BE49-F238E27FC236}">
                <a16:creationId xmlns:a16="http://schemas.microsoft.com/office/drawing/2014/main" xmlns="" id="{13D6E9F4-C672-9737-FAD2-BF4058FCB717}"/>
              </a:ext>
            </a:extLst>
          </p:cNvPr>
          <p:cNvSpPr txBox="1"/>
          <p:nvPr/>
        </p:nvSpPr>
        <p:spPr>
          <a:xfrm>
            <a:off x="3161508" y="5171187"/>
            <a:ext cx="319495" cy="523220"/>
          </a:xfrm>
          <a:prstGeom prst="rect">
            <a:avLst/>
          </a:prstGeom>
          <a:noFill/>
        </p:spPr>
        <p:txBody>
          <a:bodyPr wrap="square">
            <a:spAutoFit/>
          </a:bodyPr>
          <a:lstStyle/>
          <a:p>
            <a:r>
              <a:rPr lang="en-US" sz="2800" dirty="0"/>
              <a:t>A </a:t>
            </a:r>
          </a:p>
        </p:txBody>
      </p:sp>
      <p:sp>
        <p:nvSpPr>
          <p:cNvPr id="108" name="TextBox 107">
            <a:extLst>
              <a:ext uri="{FF2B5EF4-FFF2-40B4-BE49-F238E27FC236}">
                <a16:creationId xmlns:a16="http://schemas.microsoft.com/office/drawing/2014/main" xmlns="" id="{A459AD00-86C1-A879-79A7-FC4E53BCE449}"/>
              </a:ext>
            </a:extLst>
          </p:cNvPr>
          <p:cNvSpPr txBox="1"/>
          <p:nvPr/>
        </p:nvSpPr>
        <p:spPr>
          <a:xfrm>
            <a:off x="5199644" y="5193581"/>
            <a:ext cx="319495" cy="523220"/>
          </a:xfrm>
          <a:prstGeom prst="rect">
            <a:avLst/>
          </a:prstGeom>
          <a:noFill/>
        </p:spPr>
        <p:txBody>
          <a:bodyPr wrap="square">
            <a:spAutoFit/>
          </a:bodyPr>
          <a:lstStyle/>
          <a:p>
            <a:r>
              <a:rPr lang="en-US" sz="2800" dirty="0"/>
              <a:t>E </a:t>
            </a:r>
          </a:p>
        </p:txBody>
      </p:sp>
      <p:sp>
        <p:nvSpPr>
          <p:cNvPr id="109" name="TextBox 108">
            <a:extLst>
              <a:ext uri="{FF2B5EF4-FFF2-40B4-BE49-F238E27FC236}">
                <a16:creationId xmlns:a16="http://schemas.microsoft.com/office/drawing/2014/main" xmlns="" id="{94229B55-E311-0789-C047-0A144332D004}"/>
              </a:ext>
            </a:extLst>
          </p:cNvPr>
          <p:cNvSpPr txBox="1"/>
          <p:nvPr/>
        </p:nvSpPr>
        <p:spPr>
          <a:xfrm>
            <a:off x="4815344" y="5194373"/>
            <a:ext cx="319495" cy="523220"/>
          </a:xfrm>
          <a:prstGeom prst="rect">
            <a:avLst/>
          </a:prstGeom>
          <a:noFill/>
        </p:spPr>
        <p:txBody>
          <a:bodyPr wrap="square">
            <a:spAutoFit/>
          </a:bodyPr>
          <a:lstStyle/>
          <a:p>
            <a:r>
              <a:rPr lang="en-US" sz="2800" dirty="0"/>
              <a:t>C </a:t>
            </a:r>
          </a:p>
        </p:txBody>
      </p:sp>
      <p:sp>
        <p:nvSpPr>
          <p:cNvPr id="110" name="TextBox 109">
            <a:extLst>
              <a:ext uri="{FF2B5EF4-FFF2-40B4-BE49-F238E27FC236}">
                <a16:creationId xmlns:a16="http://schemas.microsoft.com/office/drawing/2014/main" xmlns="" id="{40F33316-3D49-F628-2D9A-7142EFB40FD3}"/>
              </a:ext>
            </a:extLst>
          </p:cNvPr>
          <p:cNvSpPr txBox="1"/>
          <p:nvPr/>
        </p:nvSpPr>
        <p:spPr>
          <a:xfrm>
            <a:off x="5531802" y="5188334"/>
            <a:ext cx="319495" cy="523220"/>
          </a:xfrm>
          <a:prstGeom prst="rect">
            <a:avLst/>
          </a:prstGeom>
          <a:noFill/>
        </p:spPr>
        <p:txBody>
          <a:bodyPr wrap="square">
            <a:spAutoFit/>
          </a:bodyPr>
          <a:lstStyle/>
          <a:p>
            <a:r>
              <a:rPr lang="en-US" sz="2800" dirty="0"/>
              <a:t>F </a:t>
            </a:r>
          </a:p>
        </p:txBody>
      </p:sp>
      <p:cxnSp>
        <p:nvCxnSpPr>
          <p:cNvPr id="16" name="Straight Arrow Connector 15">
            <a:extLst>
              <a:ext uri="{FF2B5EF4-FFF2-40B4-BE49-F238E27FC236}">
                <a16:creationId xmlns:a16="http://schemas.microsoft.com/office/drawing/2014/main" xmlns="" id="{818DB51E-C219-2840-1B81-F84D62221088}"/>
              </a:ext>
            </a:extLst>
          </p:cNvPr>
          <p:cNvCxnSpPr>
            <a:cxnSpLocks/>
          </p:cNvCxnSpPr>
          <p:nvPr/>
        </p:nvCxnSpPr>
        <p:spPr>
          <a:xfrm flipH="1">
            <a:off x="8517422" y="2241533"/>
            <a:ext cx="314166" cy="45037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414EF611-A9C4-8C77-75D6-CD758E85024C}"/>
              </a:ext>
            </a:extLst>
          </p:cNvPr>
          <p:cNvSpPr txBox="1"/>
          <p:nvPr/>
        </p:nvSpPr>
        <p:spPr>
          <a:xfrm rot="18789298">
            <a:off x="8341367" y="2244329"/>
            <a:ext cx="914400" cy="182880"/>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xmlns="" id="{8FE2FBB9-C794-8B62-BC05-DD61A6DFFC95}"/>
              </a:ext>
            </a:extLst>
          </p:cNvPr>
          <p:cNvSpPr txBox="1"/>
          <p:nvPr/>
        </p:nvSpPr>
        <p:spPr>
          <a:xfrm>
            <a:off x="265017" y="733014"/>
            <a:ext cx="5820262" cy="1938992"/>
          </a:xfrm>
          <a:prstGeom prst="rect">
            <a:avLst/>
          </a:prstGeom>
          <a:noFill/>
        </p:spPr>
        <p:txBody>
          <a:bodyPr wrap="square">
            <a:spAutoFit/>
          </a:bodyPr>
          <a:lstStyle/>
          <a:p>
            <a:r>
              <a:rPr lang="en-US" sz="2400" dirty="0"/>
              <a:t>While(tree is not empty) {</a:t>
            </a:r>
          </a:p>
          <a:p>
            <a:pPr lvl="1"/>
            <a:r>
              <a:rPr lang="en-US" sz="2400" dirty="0"/>
              <a:t>visit the root node</a:t>
            </a:r>
          </a:p>
          <a:p>
            <a:pPr lvl="1"/>
            <a:r>
              <a:rPr lang="en-US" sz="2400" dirty="0"/>
              <a:t>visit left subtree in </a:t>
            </a:r>
            <a:r>
              <a:rPr lang="en-US" sz="2400" i="1" dirty="0"/>
              <a:t>preorder</a:t>
            </a:r>
            <a:r>
              <a:rPr lang="en-US" sz="2400" dirty="0"/>
              <a:t> recursively</a:t>
            </a:r>
          </a:p>
          <a:p>
            <a:pPr lvl="1"/>
            <a:r>
              <a:rPr lang="en-US" sz="2400" dirty="0"/>
              <a:t>visit right subtree in </a:t>
            </a:r>
            <a:r>
              <a:rPr lang="en-US" sz="2400" i="1" dirty="0"/>
              <a:t>preorder</a:t>
            </a:r>
            <a:r>
              <a:rPr lang="en-US" sz="2400" dirty="0"/>
              <a:t> recursively</a:t>
            </a:r>
          </a:p>
          <a:p>
            <a:r>
              <a:rPr lang="en-US" sz="2400" dirty="0"/>
              <a:t>}</a:t>
            </a:r>
          </a:p>
        </p:txBody>
      </p:sp>
    </p:spTree>
    <p:extLst>
      <p:ext uri="{BB962C8B-B14F-4D97-AF65-F5344CB8AC3E}">
        <p14:creationId xmlns:p14="http://schemas.microsoft.com/office/powerpoint/2010/main" xmlns="" val="75091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05" grpId="0" animBg="1"/>
      <p:bldP spid="113" grpId="0" animBg="1"/>
      <p:bldP spid="106" grpId="0" animBg="1"/>
      <p:bldP spid="2" grpId="0" animBg="1"/>
      <p:bldP spid="112" grpId="0" animBg="1"/>
      <p:bldP spid="107" grpId="0" animBg="1"/>
      <p:bldP spid="14" grpId="0" animBg="1"/>
      <p:bldP spid="3" grpId="0" animBg="1"/>
      <p:bldP spid="52" grpId="0" animBg="1"/>
      <p:bldP spid="68" grpId="0"/>
      <p:bldP spid="84" grpId="0" animBg="1"/>
      <p:bldP spid="85" grpId="0" animBg="1"/>
      <p:bldP spid="86" grpId="0"/>
      <p:bldP spid="96" grpId="0" animBg="1"/>
      <p:bldP spid="101" grpId="0"/>
      <p:bldP spid="103" grpId="0" animBg="1"/>
      <p:bldP spid="104" grpId="0"/>
      <p:bldP spid="108" grpId="0"/>
      <p:bldP spid="109" grpId="0"/>
      <p:bldP spid="110" grpId="0"/>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xmlns="" id="{97012775-7EE3-D2A5-AB47-5CFFB8A10AE0}"/>
              </a:ext>
            </a:extLst>
          </p:cNvPr>
          <p:cNvSpPr txBox="1"/>
          <p:nvPr/>
        </p:nvSpPr>
        <p:spPr>
          <a:xfrm>
            <a:off x="8401215" y="874644"/>
            <a:ext cx="843849" cy="743836"/>
          </a:xfrm>
          <a:prstGeom prst="rect">
            <a:avLst/>
          </a:prstGeom>
          <a:solidFill>
            <a:srgbClr val="00B0F0"/>
          </a:solidFill>
        </p:spPr>
        <p:txBody>
          <a:bodyPr wrap="square" rtlCol="0">
            <a:spAutoFit/>
          </a:bodyPr>
          <a:lstStyle/>
          <a:p>
            <a:endParaRPr lang="en-US" dirty="0"/>
          </a:p>
        </p:txBody>
      </p:sp>
      <p:sp>
        <p:nvSpPr>
          <p:cNvPr id="105" name="Oval 104">
            <a:extLst>
              <a:ext uri="{FF2B5EF4-FFF2-40B4-BE49-F238E27FC236}">
                <a16:creationId xmlns:a16="http://schemas.microsoft.com/office/drawing/2014/main" xmlns="" id="{4626F588-FA10-7DB5-7F7D-1DCFA7488243}"/>
              </a:ext>
            </a:extLst>
          </p:cNvPr>
          <p:cNvSpPr/>
          <p:nvPr/>
        </p:nvSpPr>
        <p:spPr>
          <a:xfrm>
            <a:off x="9032825" y="1687697"/>
            <a:ext cx="3035306" cy="2189558"/>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22D6EE8C-6A38-784A-D3D7-5AE95DE7DF65}"/>
              </a:ext>
            </a:extLst>
          </p:cNvPr>
          <p:cNvSpPr txBox="1"/>
          <p:nvPr/>
        </p:nvSpPr>
        <p:spPr>
          <a:xfrm>
            <a:off x="9883649" y="1876347"/>
            <a:ext cx="868351" cy="640080"/>
          </a:xfrm>
          <a:prstGeom prst="rect">
            <a:avLst/>
          </a:prstGeom>
          <a:solidFill>
            <a:srgbClr val="00B0F0"/>
          </a:solidFill>
        </p:spPr>
        <p:txBody>
          <a:bodyPr wrap="square" rtlCol="0">
            <a:spAutoFit/>
          </a:bodyPr>
          <a:lstStyle/>
          <a:p>
            <a:endParaRPr lang="en-US" dirty="0"/>
          </a:p>
        </p:txBody>
      </p:sp>
      <p:sp>
        <p:nvSpPr>
          <p:cNvPr id="106" name="Oval 105">
            <a:extLst>
              <a:ext uri="{FF2B5EF4-FFF2-40B4-BE49-F238E27FC236}">
                <a16:creationId xmlns:a16="http://schemas.microsoft.com/office/drawing/2014/main" xmlns="" id="{52343499-D70E-7003-99CE-059A90FF4946}"/>
              </a:ext>
            </a:extLst>
          </p:cNvPr>
          <p:cNvSpPr/>
          <p:nvPr/>
        </p:nvSpPr>
        <p:spPr>
          <a:xfrm>
            <a:off x="9036393" y="2508526"/>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xmlns="" id="{D2DA9706-D3C3-8A07-C6A8-61FA213CB4AF}"/>
              </a:ext>
            </a:extLst>
          </p:cNvPr>
          <p:cNvSpPr/>
          <p:nvPr/>
        </p:nvSpPr>
        <p:spPr>
          <a:xfrm>
            <a:off x="5749986" y="1749271"/>
            <a:ext cx="3035306" cy="2189558"/>
          </a:xfrm>
          <a:prstGeom prst="ellipse">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xmlns="" id="{AFCFDCCF-D645-9D07-965D-3E40887E2C5F}"/>
              </a:ext>
            </a:extLst>
          </p:cNvPr>
          <p:cNvSpPr txBox="1"/>
          <p:nvPr/>
        </p:nvSpPr>
        <p:spPr>
          <a:xfrm>
            <a:off x="6836656" y="1792187"/>
            <a:ext cx="868351" cy="640080"/>
          </a:xfrm>
          <a:prstGeom prst="rect">
            <a:avLst/>
          </a:prstGeom>
          <a:solidFill>
            <a:srgbClr val="00B0F0"/>
          </a:solidFill>
        </p:spPr>
        <p:txBody>
          <a:bodyPr wrap="square" rtlCol="0">
            <a:spAutoFit/>
          </a:bodyPr>
          <a:lstStyle/>
          <a:p>
            <a:endParaRPr lang="en-US" dirty="0"/>
          </a:p>
        </p:txBody>
      </p:sp>
      <p:sp>
        <p:nvSpPr>
          <p:cNvPr id="107" name="Oval 106">
            <a:extLst>
              <a:ext uri="{FF2B5EF4-FFF2-40B4-BE49-F238E27FC236}">
                <a16:creationId xmlns:a16="http://schemas.microsoft.com/office/drawing/2014/main" xmlns="" id="{443B5962-3950-7636-2747-6A64E5A294D5}"/>
              </a:ext>
            </a:extLst>
          </p:cNvPr>
          <p:cNvSpPr/>
          <p:nvPr/>
        </p:nvSpPr>
        <p:spPr>
          <a:xfrm>
            <a:off x="10896563" y="2607138"/>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C8A52676-F1E5-5FC7-F393-68E013099A4E}"/>
              </a:ext>
            </a:extLst>
          </p:cNvPr>
          <p:cNvSpPr/>
          <p:nvPr/>
        </p:nvSpPr>
        <p:spPr>
          <a:xfrm>
            <a:off x="7548327" y="2582875"/>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FB57857-FED2-6A0C-FB11-DE578BE13325}"/>
              </a:ext>
            </a:extLst>
          </p:cNvPr>
          <p:cNvSpPr/>
          <p:nvPr/>
        </p:nvSpPr>
        <p:spPr>
          <a:xfrm>
            <a:off x="5779987" y="2504277"/>
            <a:ext cx="1108826" cy="10563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xmlns="" id="{5B5FBA36-2322-5A4C-F1A1-F20F9F1C4B8A}"/>
              </a:ext>
            </a:extLst>
          </p:cNvPr>
          <p:cNvGrpSpPr/>
          <p:nvPr/>
        </p:nvGrpSpPr>
        <p:grpSpPr>
          <a:xfrm>
            <a:off x="6017753" y="932551"/>
            <a:ext cx="5750183" cy="2529977"/>
            <a:chOff x="5927151" y="755371"/>
            <a:chExt cx="5413875" cy="1676827"/>
          </a:xfrm>
        </p:grpSpPr>
        <p:grpSp>
          <p:nvGrpSpPr>
            <p:cNvPr id="4" name="Group 3">
              <a:extLst>
                <a:ext uri="{FF2B5EF4-FFF2-40B4-BE49-F238E27FC236}">
                  <a16:creationId xmlns:a16="http://schemas.microsoft.com/office/drawing/2014/main" xmlns="" id="{EFE43E11-60D6-1FAA-E20B-F3CCBC9FE823}"/>
                </a:ext>
              </a:extLst>
            </p:cNvPr>
            <p:cNvGrpSpPr/>
            <p:nvPr/>
          </p:nvGrpSpPr>
          <p:grpSpPr>
            <a:xfrm>
              <a:off x="5927151" y="755371"/>
              <a:ext cx="5413875" cy="1676827"/>
              <a:chOff x="8165703" y="993916"/>
              <a:chExt cx="3850466" cy="1573488"/>
            </a:xfrm>
          </p:grpSpPr>
          <p:sp>
            <p:nvSpPr>
              <p:cNvPr id="5" name="Oval 4">
                <a:extLst>
                  <a:ext uri="{FF2B5EF4-FFF2-40B4-BE49-F238E27FC236}">
                    <a16:creationId xmlns:a16="http://schemas.microsoft.com/office/drawing/2014/main" xmlns="" id="{7FD26731-FCAE-D2A5-0BCE-A8143F0D7A62}"/>
                  </a:ext>
                </a:extLst>
              </p:cNvPr>
              <p:cNvSpPr/>
              <p:nvPr/>
            </p:nvSpPr>
            <p:spPr>
              <a:xfrm>
                <a:off x="9819866" y="99391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6" name="Oval 5">
                <a:extLst>
                  <a:ext uri="{FF2B5EF4-FFF2-40B4-BE49-F238E27FC236}">
                    <a16:creationId xmlns:a16="http://schemas.microsoft.com/office/drawing/2014/main" xmlns="" id="{0385BD5A-F31F-1DFE-7EC0-2822DC00CC66}"/>
                  </a:ext>
                </a:extLst>
              </p:cNvPr>
              <p:cNvSpPr/>
              <p:nvPr/>
            </p:nvSpPr>
            <p:spPr>
              <a:xfrm>
                <a:off x="8792941" y="1553576"/>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7" name="Oval 6">
                <a:extLst>
                  <a:ext uri="{FF2B5EF4-FFF2-40B4-BE49-F238E27FC236}">
                    <a16:creationId xmlns:a16="http://schemas.microsoft.com/office/drawing/2014/main" xmlns="" id="{1B5A856E-510F-272A-5D3E-8780FAC327D8}"/>
                  </a:ext>
                </a:extLst>
              </p:cNvPr>
              <p:cNvSpPr/>
              <p:nvPr/>
            </p:nvSpPr>
            <p:spPr>
              <a:xfrm>
                <a:off x="10793040" y="1594440"/>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cxnSp>
            <p:nvCxnSpPr>
              <p:cNvPr id="8" name="Straight Connector 7">
                <a:extLst>
                  <a:ext uri="{FF2B5EF4-FFF2-40B4-BE49-F238E27FC236}">
                    <a16:creationId xmlns:a16="http://schemas.microsoft.com/office/drawing/2014/main" xmlns="" id="{EF14C988-3CA1-B198-FFE4-93C4FA0C43BC}"/>
                  </a:ext>
                </a:extLst>
              </p:cNvPr>
              <p:cNvCxnSpPr>
                <a:cxnSpLocks/>
                <a:stCxn id="5" idx="3"/>
                <a:endCxn id="6" idx="7"/>
              </p:cNvCxnSpPr>
              <p:nvPr/>
            </p:nvCxnSpPr>
            <p:spPr>
              <a:xfrm flipH="1">
                <a:off x="9154907" y="1319120"/>
                <a:ext cx="727062" cy="290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0B61C84-13D3-B44E-B9C5-6E0BD3B5CB13}"/>
                  </a:ext>
                </a:extLst>
              </p:cNvPr>
              <p:cNvCxnSpPr>
                <a:cxnSpLocks/>
                <a:stCxn id="5" idx="5"/>
                <a:endCxn id="7" idx="1"/>
              </p:cNvCxnSpPr>
              <p:nvPr/>
            </p:nvCxnSpPr>
            <p:spPr>
              <a:xfrm>
                <a:off x="10181833" y="1319120"/>
                <a:ext cx="673311" cy="331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FC83BDAA-0983-E5E0-42D5-2770A1DE3DE4}"/>
                  </a:ext>
                </a:extLst>
              </p:cNvPr>
              <p:cNvSpPr/>
              <p:nvPr/>
            </p:nvSpPr>
            <p:spPr>
              <a:xfrm>
                <a:off x="10295289" y="2186404"/>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cxnSp>
            <p:nvCxnSpPr>
              <p:cNvPr id="11" name="Straight Connector 10">
                <a:extLst>
                  <a:ext uri="{FF2B5EF4-FFF2-40B4-BE49-F238E27FC236}">
                    <a16:creationId xmlns:a16="http://schemas.microsoft.com/office/drawing/2014/main" xmlns="" id="{D631EDC3-F515-EA0C-A102-9815434C1847}"/>
                  </a:ext>
                </a:extLst>
              </p:cNvPr>
              <p:cNvCxnSpPr>
                <a:cxnSpLocks/>
                <a:stCxn id="7" idx="3"/>
                <a:endCxn id="10" idx="0"/>
              </p:cNvCxnSpPr>
              <p:nvPr/>
            </p:nvCxnSpPr>
            <p:spPr>
              <a:xfrm flipH="1">
                <a:off x="10507324" y="1919644"/>
                <a:ext cx="347819" cy="266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ED511DB1-CD4B-2A53-7EF4-5B4AC44F9392}"/>
                  </a:ext>
                </a:extLst>
              </p:cNvPr>
              <p:cNvSpPr/>
              <p:nvPr/>
            </p:nvSpPr>
            <p:spPr>
              <a:xfrm>
                <a:off x="11592099" y="2171847"/>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13" name="Straight Connector 12">
                <a:extLst>
                  <a:ext uri="{FF2B5EF4-FFF2-40B4-BE49-F238E27FC236}">
                    <a16:creationId xmlns:a16="http://schemas.microsoft.com/office/drawing/2014/main" xmlns="" id="{14BB039F-E636-8BCA-1A87-20168BB3E3E3}"/>
                  </a:ext>
                </a:extLst>
              </p:cNvPr>
              <p:cNvCxnSpPr>
                <a:cxnSpLocks/>
                <a:stCxn id="7" idx="5"/>
                <a:endCxn id="12" idx="1"/>
              </p:cNvCxnSpPr>
              <p:nvPr/>
            </p:nvCxnSpPr>
            <p:spPr>
              <a:xfrm>
                <a:off x="11155007" y="1919644"/>
                <a:ext cx="499196" cy="3079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DFC9014-D2BE-0924-0A67-2C1BDD57B5D2}"/>
                  </a:ext>
                </a:extLst>
              </p:cNvPr>
              <p:cNvCxnSpPr>
                <a:cxnSpLocks/>
                <a:stCxn id="6" idx="5"/>
                <a:endCxn id="20" idx="0"/>
              </p:cNvCxnSpPr>
              <p:nvPr/>
            </p:nvCxnSpPr>
            <p:spPr>
              <a:xfrm>
                <a:off x="9154908" y="1878780"/>
                <a:ext cx="422201" cy="2926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B138316-1B71-68DA-2559-413C91E7344A}"/>
                  </a:ext>
                </a:extLst>
              </p:cNvPr>
              <p:cNvSpPr/>
              <p:nvPr/>
            </p:nvSpPr>
            <p:spPr>
              <a:xfrm>
                <a:off x="8165703" y="2143991"/>
                <a:ext cx="424070" cy="381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19" name="Straight Connector 18">
                <a:extLst>
                  <a:ext uri="{FF2B5EF4-FFF2-40B4-BE49-F238E27FC236}">
                    <a16:creationId xmlns:a16="http://schemas.microsoft.com/office/drawing/2014/main" xmlns="" id="{0A89F8C7-1328-438D-B5C0-A5E8042703FE}"/>
                  </a:ext>
                </a:extLst>
              </p:cNvPr>
              <p:cNvCxnSpPr>
                <a:cxnSpLocks/>
                <a:stCxn id="6" idx="3"/>
                <a:endCxn id="18" idx="0"/>
              </p:cNvCxnSpPr>
              <p:nvPr/>
            </p:nvCxnSpPr>
            <p:spPr>
              <a:xfrm flipH="1">
                <a:off x="8377738" y="1878780"/>
                <a:ext cx="477306" cy="265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xmlns="" id="{BD4A5D9F-4821-879A-504B-E8BC58E87C6F}"/>
                </a:ext>
              </a:extLst>
            </p:cNvPr>
            <p:cNvSpPr/>
            <p:nvPr/>
          </p:nvSpPr>
          <p:spPr>
            <a:xfrm>
              <a:off x="7613507" y="2010194"/>
              <a:ext cx="596255" cy="4060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t>
              </a:r>
            </a:p>
          </p:txBody>
        </p:sp>
      </p:grpSp>
      <p:sp>
        <p:nvSpPr>
          <p:cNvPr id="30" name="TextBox 29">
            <a:extLst>
              <a:ext uri="{FF2B5EF4-FFF2-40B4-BE49-F238E27FC236}">
                <a16:creationId xmlns:a16="http://schemas.microsoft.com/office/drawing/2014/main" xmlns="" id="{7F1A64F4-959C-5CB9-680E-9097F93F3390}"/>
              </a:ext>
            </a:extLst>
          </p:cNvPr>
          <p:cNvSpPr txBox="1"/>
          <p:nvPr/>
        </p:nvSpPr>
        <p:spPr>
          <a:xfrm>
            <a:off x="1410749" y="5289686"/>
            <a:ext cx="1691489" cy="461665"/>
          </a:xfrm>
          <a:prstGeom prst="rect">
            <a:avLst/>
          </a:prstGeom>
          <a:noFill/>
        </p:spPr>
        <p:txBody>
          <a:bodyPr wrap="none" rtlCol="0">
            <a:spAutoFit/>
          </a:bodyPr>
          <a:lstStyle/>
          <a:p>
            <a:r>
              <a:rPr lang="en-US" sz="2400" dirty="0"/>
              <a:t>Sequence :  </a:t>
            </a:r>
          </a:p>
        </p:txBody>
      </p:sp>
      <p:cxnSp>
        <p:nvCxnSpPr>
          <p:cNvPr id="32" name="Straight Arrow Connector 31">
            <a:extLst>
              <a:ext uri="{FF2B5EF4-FFF2-40B4-BE49-F238E27FC236}">
                <a16:creationId xmlns:a16="http://schemas.microsoft.com/office/drawing/2014/main" xmlns="" id="{246CAE47-CF73-4C6A-1021-C51A899E849A}"/>
              </a:ext>
            </a:extLst>
          </p:cNvPr>
          <p:cNvCxnSpPr>
            <a:cxnSpLocks/>
          </p:cNvCxnSpPr>
          <p:nvPr/>
        </p:nvCxnSpPr>
        <p:spPr>
          <a:xfrm>
            <a:off x="7943754" y="656245"/>
            <a:ext cx="466351" cy="3271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xmlns="" id="{EADA1666-2E73-2905-485C-77D5EE071F52}"/>
              </a:ext>
            </a:extLst>
          </p:cNvPr>
          <p:cNvSpPr>
            <a:spLocks noGrp="1"/>
          </p:cNvSpPr>
          <p:nvPr>
            <p:ph type="title"/>
          </p:nvPr>
        </p:nvSpPr>
        <p:spPr>
          <a:xfrm>
            <a:off x="275262" y="313532"/>
            <a:ext cx="5742491" cy="561112"/>
          </a:xfrm>
        </p:spPr>
        <p:txBody>
          <a:bodyPr>
            <a:normAutofit fontScale="90000"/>
          </a:bodyPr>
          <a:lstStyle/>
          <a:p>
            <a:r>
              <a:rPr lang="en-US" sz="4000" dirty="0"/>
              <a:t>postorder traversal (L R root)</a:t>
            </a:r>
          </a:p>
        </p:txBody>
      </p:sp>
      <p:sp>
        <p:nvSpPr>
          <p:cNvPr id="37" name="TextBox 36">
            <a:extLst>
              <a:ext uri="{FF2B5EF4-FFF2-40B4-BE49-F238E27FC236}">
                <a16:creationId xmlns:a16="http://schemas.microsoft.com/office/drawing/2014/main" xmlns="" id="{ECCDD380-D48E-C363-80BE-F8DEDD1B0754}"/>
              </a:ext>
            </a:extLst>
          </p:cNvPr>
          <p:cNvSpPr txBox="1"/>
          <p:nvPr/>
        </p:nvSpPr>
        <p:spPr>
          <a:xfrm>
            <a:off x="8421773" y="3871520"/>
            <a:ext cx="466351" cy="369332"/>
          </a:xfrm>
          <a:prstGeom prst="rect">
            <a:avLst/>
          </a:prstGeom>
          <a:noFill/>
          <a:ln w="28575">
            <a:solidFill>
              <a:schemeClr val="tx1"/>
            </a:solidFill>
          </a:ln>
        </p:spPr>
        <p:txBody>
          <a:bodyPr wrap="square" rtlCol="0">
            <a:spAutoFit/>
          </a:bodyPr>
          <a:lstStyle/>
          <a:p>
            <a:endParaRPr lang="en-US" dirty="0"/>
          </a:p>
        </p:txBody>
      </p:sp>
      <p:sp>
        <p:nvSpPr>
          <p:cNvPr id="53" name="TextBox 52">
            <a:extLst>
              <a:ext uri="{FF2B5EF4-FFF2-40B4-BE49-F238E27FC236}">
                <a16:creationId xmlns:a16="http://schemas.microsoft.com/office/drawing/2014/main" xmlns="" id="{97F5003D-DA36-798D-026F-833E89670145}"/>
              </a:ext>
            </a:extLst>
          </p:cNvPr>
          <p:cNvSpPr txBox="1"/>
          <p:nvPr/>
        </p:nvSpPr>
        <p:spPr>
          <a:xfrm>
            <a:off x="8998240" y="3838392"/>
            <a:ext cx="466351" cy="369332"/>
          </a:xfrm>
          <a:prstGeom prst="rect">
            <a:avLst/>
          </a:prstGeom>
          <a:noFill/>
          <a:ln w="28575">
            <a:solidFill>
              <a:schemeClr val="tx1"/>
            </a:solidFill>
          </a:ln>
        </p:spPr>
        <p:txBody>
          <a:bodyPr wrap="square" rtlCol="0">
            <a:spAutoFit/>
          </a:bodyPr>
          <a:lstStyle/>
          <a:p>
            <a:endParaRPr lang="en-US" dirty="0"/>
          </a:p>
        </p:txBody>
      </p:sp>
      <p:sp>
        <p:nvSpPr>
          <p:cNvPr id="54" name="TextBox 53">
            <a:extLst>
              <a:ext uri="{FF2B5EF4-FFF2-40B4-BE49-F238E27FC236}">
                <a16:creationId xmlns:a16="http://schemas.microsoft.com/office/drawing/2014/main" xmlns="" id="{B60DEDC3-2C25-6669-4E68-47DB1F4042C5}"/>
              </a:ext>
            </a:extLst>
          </p:cNvPr>
          <p:cNvSpPr txBox="1"/>
          <p:nvPr/>
        </p:nvSpPr>
        <p:spPr>
          <a:xfrm>
            <a:off x="9957308" y="3839415"/>
            <a:ext cx="466351" cy="369332"/>
          </a:xfrm>
          <a:prstGeom prst="rect">
            <a:avLst/>
          </a:prstGeom>
          <a:noFill/>
          <a:ln w="28575">
            <a:solidFill>
              <a:schemeClr val="tx1"/>
            </a:solidFill>
          </a:ln>
        </p:spPr>
        <p:txBody>
          <a:bodyPr wrap="square" rtlCol="0">
            <a:spAutoFit/>
          </a:bodyPr>
          <a:lstStyle/>
          <a:p>
            <a:endParaRPr lang="en-US" dirty="0"/>
          </a:p>
        </p:txBody>
      </p:sp>
      <p:sp>
        <p:nvSpPr>
          <p:cNvPr id="55" name="TextBox 54">
            <a:extLst>
              <a:ext uri="{FF2B5EF4-FFF2-40B4-BE49-F238E27FC236}">
                <a16:creationId xmlns:a16="http://schemas.microsoft.com/office/drawing/2014/main" xmlns="" id="{9C929B35-065E-6A4C-3583-4F21A6E476FB}"/>
              </a:ext>
            </a:extLst>
          </p:cNvPr>
          <p:cNvSpPr txBox="1"/>
          <p:nvPr/>
        </p:nvSpPr>
        <p:spPr>
          <a:xfrm>
            <a:off x="10747531" y="3825140"/>
            <a:ext cx="466351" cy="369332"/>
          </a:xfrm>
          <a:prstGeom prst="rect">
            <a:avLst/>
          </a:prstGeom>
          <a:noFill/>
          <a:ln w="28575">
            <a:solidFill>
              <a:schemeClr val="tx1"/>
            </a:solidFill>
          </a:ln>
        </p:spPr>
        <p:txBody>
          <a:bodyPr wrap="square" rtlCol="0">
            <a:spAutoFit/>
          </a:bodyPr>
          <a:lstStyle/>
          <a:p>
            <a:endParaRPr lang="en-US" dirty="0"/>
          </a:p>
        </p:txBody>
      </p:sp>
      <p:sp>
        <p:nvSpPr>
          <p:cNvPr id="56" name="TextBox 55">
            <a:extLst>
              <a:ext uri="{FF2B5EF4-FFF2-40B4-BE49-F238E27FC236}">
                <a16:creationId xmlns:a16="http://schemas.microsoft.com/office/drawing/2014/main" xmlns="" id="{456DFED7-C1E4-689E-7E6F-F1A66A16470C}"/>
              </a:ext>
            </a:extLst>
          </p:cNvPr>
          <p:cNvSpPr txBox="1"/>
          <p:nvPr/>
        </p:nvSpPr>
        <p:spPr>
          <a:xfrm>
            <a:off x="11741443" y="3825138"/>
            <a:ext cx="466351" cy="369332"/>
          </a:xfrm>
          <a:prstGeom prst="rect">
            <a:avLst/>
          </a:prstGeom>
          <a:noFill/>
          <a:ln w="28575">
            <a:solidFill>
              <a:schemeClr val="tx1"/>
            </a:solidFill>
          </a:ln>
        </p:spPr>
        <p:txBody>
          <a:bodyPr wrap="square" rtlCol="0">
            <a:spAutoFit/>
          </a:bodyPr>
          <a:lstStyle/>
          <a:p>
            <a:endParaRPr lang="en-US" dirty="0"/>
          </a:p>
        </p:txBody>
      </p:sp>
      <p:cxnSp>
        <p:nvCxnSpPr>
          <p:cNvPr id="64" name="Straight Connector 63">
            <a:extLst>
              <a:ext uri="{FF2B5EF4-FFF2-40B4-BE49-F238E27FC236}">
                <a16:creationId xmlns:a16="http://schemas.microsoft.com/office/drawing/2014/main" xmlns="" id="{CA3ECC61-6A42-6F75-787D-A7B5EC7B0454}"/>
              </a:ext>
            </a:extLst>
          </p:cNvPr>
          <p:cNvCxnSpPr>
            <a:cxnSpLocks/>
            <a:stCxn id="10" idx="4"/>
            <a:endCxn id="53" idx="0"/>
          </p:cNvCxnSpPr>
          <p:nvPr/>
        </p:nvCxnSpPr>
        <p:spPr>
          <a:xfrm flipH="1">
            <a:off x="9231416" y="3462528"/>
            <a:ext cx="283252" cy="37586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50CAA615-1103-A107-20EB-FF99C03B377A}"/>
              </a:ext>
            </a:extLst>
          </p:cNvPr>
          <p:cNvCxnSpPr/>
          <p:nvPr/>
        </p:nvCxnSpPr>
        <p:spPr>
          <a:xfrm flipH="1">
            <a:off x="10863572" y="3450392"/>
            <a:ext cx="443930" cy="40787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32FDC1BA-7EBA-36F6-6E5C-6F7D556199BA}"/>
              </a:ext>
            </a:extLst>
          </p:cNvPr>
          <p:cNvCxnSpPr>
            <a:cxnSpLocks/>
            <a:endCxn id="37" idx="0"/>
          </p:cNvCxnSpPr>
          <p:nvPr/>
        </p:nvCxnSpPr>
        <p:spPr>
          <a:xfrm>
            <a:off x="8372618" y="3373887"/>
            <a:ext cx="282331" cy="4976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11520BA9-5FA1-D970-BA30-37028620C567}"/>
              </a:ext>
            </a:extLst>
          </p:cNvPr>
          <p:cNvCxnSpPr>
            <a:cxnSpLocks/>
            <a:endCxn id="54" idx="0"/>
          </p:cNvCxnSpPr>
          <p:nvPr/>
        </p:nvCxnSpPr>
        <p:spPr>
          <a:xfrm>
            <a:off x="9781445" y="3348701"/>
            <a:ext cx="409039" cy="4907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04465091-BC1E-B45F-5CBB-D1782DF13B96}"/>
              </a:ext>
            </a:extLst>
          </p:cNvPr>
          <p:cNvCxnSpPr>
            <a:cxnSpLocks/>
            <a:stCxn id="12" idx="5"/>
            <a:endCxn id="56" idx="0"/>
          </p:cNvCxnSpPr>
          <p:nvPr/>
        </p:nvCxnSpPr>
        <p:spPr>
          <a:xfrm>
            <a:off x="11675192" y="3349410"/>
            <a:ext cx="299427" cy="47572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E69FBBEF-C3B7-16A0-2749-53DA0D5A3854}"/>
              </a:ext>
            </a:extLst>
          </p:cNvPr>
          <p:cNvSpPr txBox="1"/>
          <p:nvPr/>
        </p:nvSpPr>
        <p:spPr>
          <a:xfrm>
            <a:off x="5587665" y="3816602"/>
            <a:ext cx="466351" cy="369332"/>
          </a:xfrm>
          <a:prstGeom prst="rect">
            <a:avLst/>
          </a:prstGeom>
          <a:noFill/>
          <a:ln w="28575">
            <a:solidFill>
              <a:schemeClr val="tx1"/>
            </a:solidFill>
          </a:ln>
        </p:spPr>
        <p:txBody>
          <a:bodyPr wrap="square" rtlCol="0">
            <a:spAutoFit/>
          </a:bodyPr>
          <a:lstStyle/>
          <a:p>
            <a:endParaRPr lang="en-US" dirty="0"/>
          </a:p>
        </p:txBody>
      </p:sp>
      <p:cxnSp>
        <p:nvCxnSpPr>
          <p:cNvPr id="23" name="Straight Connector 22">
            <a:extLst>
              <a:ext uri="{FF2B5EF4-FFF2-40B4-BE49-F238E27FC236}">
                <a16:creationId xmlns:a16="http://schemas.microsoft.com/office/drawing/2014/main" xmlns="" id="{A8D5EA3A-4090-DAA3-CD33-8F9BED013C06}"/>
              </a:ext>
            </a:extLst>
          </p:cNvPr>
          <p:cNvCxnSpPr>
            <a:cxnSpLocks/>
            <a:stCxn id="18" idx="3"/>
            <a:endCxn id="22" idx="0"/>
          </p:cNvCxnSpPr>
          <p:nvPr/>
        </p:nvCxnSpPr>
        <p:spPr>
          <a:xfrm flipH="1">
            <a:off x="5820841" y="3304620"/>
            <a:ext cx="289656" cy="51198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76684DE8-EC96-9886-C2F9-997496791C7D}"/>
              </a:ext>
            </a:extLst>
          </p:cNvPr>
          <p:cNvSpPr txBox="1"/>
          <p:nvPr/>
        </p:nvSpPr>
        <p:spPr>
          <a:xfrm>
            <a:off x="6530588" y="3871713"/>
            <a:ext cx="466351" cy="369332"/>
          </a:xfrm>
          <a:prstGeom prst="rect">
            <a:avLst/>
          </a:prstGeom>
          <a:noFill/>
          <a:ln w="28575">
            <a:solidFill>
              <a:schemeClr val="tx1"/>
            </a:solidFill>
          </a:ln>
        </p:spPr>
        <p:txBody>
          <a:bodyPr wrap="square" rtlCol="0">
            <a:spAutoFit/>
          </a:bodyPr>
          <a:lstStyle/>
          <a:p>
            <a:endParaRPr lang="en-US" dirty="0"/>
          </a:p>
        </p:txBody>
      </p:sp>
      <p:cxnSp>
        <p:nvCxnSpPr>
          <p:cNvPr id="25" name="Straight Connector 24">
            <a:extLst>
              <a:ext uri="{FF2B5EF4-FFF2-40B4-BE49-F238E27FC236}">
                <a16:creationId xmlns:a16="http://schemas.microsoft.com/office/drawing/2014/main" xmlns="" id="{5A8F5EAB-F04F-5227-64DC-4B249EF6F34E}"/>
              </a:ext>
            </a:extLst>
          </p:cNvPr>
          <p:cNvCxnSpPr>
            <a:cxnSpLocks/>
          </p:cNvCxnSpPr>
          <p:nvPr/>
        </p:nvCxnSpPr>
        <p:spPr>
          <a:xfrm>
            <a:off x="6421960" y="3367552"/>
            <a:ext cx="328376" cy="47051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05C6827-DB13-89D4-1A37-8ADC27C55BBD}"/>
              </a:ext>
            </a:extLst>
          </p:cNvPr>
          <p:cNvCxnSpPr>
            <a:cxnSpLocks/>
            <a:endCxn id="31" idx="0"/>
          </p:cNvCxnSpPr>
          <p:nvPr/>
        </p:nvCxnSpPr>
        <p:spPr>
          <a:xfrm flipH="1">
            <a:off x="7621370" y="3367195"/>
            <a:ext cx="283252" cy="48995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6B2CCDD4-FA89-7D7B-A111-BF1905A36B09}"/>
              </a:ext>
            </a:extLst>
          </p:cNvPr>
          <p:cNvSpPr txBox="1"/>
          <p:nvPr/>
        </p:nvSpPr>
        <p:spPr>
          <a:xfrm>
            <a:off x="7388194" y="3857145"/>
            <a:ext cx="466351" cy="369332"/>
          </a:xfrm>
          <a:prstGeom prst="rect">
            <a:avLst/>
          </a:prstGeom>
          <a:noFill/>
          <a:ln w="28575">
            <a:solidFill>
              <a:schemeClr val="tx1"/>
            </a:solidFill>
          </a:ln>
        </p:spPr>
        <p:txBody>
          <a:bodyPr wrap="square" rtlCol="0">
            <a:spAutoFit/>
          </a:bodyPr>
          <a:lstStyle/>
          <a:p>
            <a:endParaRPr lang="en-US" dirty="0"/>
          </a:p>
        </p:txBody>
      </p:sp>
      <p:cxnSp>
        <p:nvCxnSpPr>
          <p:cNvPr id="43" name="Straight Arrow Connector 42">
            <a:extLst>
              <a:ext uri="{FF2B5EF4-FFF2-40B4-BE49-F238E27FC236}">
                <a16:creationId xmlns:a16="http://schemas.microsoft.com/office/drawing/2014/main" xmlns="" id="{00F8B8A4-9043-30AA-BEB0-BE2987E9B22F}"/>
              </a:ext>
            </a:extLst>
          </p:cNvPr>
          <p:cNvCxnSpPr>
            <a:cxnSpLocks/>
          </p:cNvCxnSpPr>
          <p:nvPr/>
        </p:nvCxnSpPr>
        <p:spPr>
          <a:xfrm>
            <a:off x="5034597" y="3491252"/>
            <a:ext cx="466351" cy="32712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1C49501A-D565-8A4B-3768-DCEC168D47B2}"/>
              </a:ext>
            </a:extLst>
          </p:cNvPr>
          <p:cNvCxnSpPr>
            <a:cxnSpLocks/>
          </p:cNvCxnSpPr>
          <p:nvPr/>
        </p:nvCxnSpPr>
        <p:spPr>
          <a:xfrm flipH="1">
            <a:off x="6932792" y="3409247"/>
            <a:ext cx="205917" cy="4269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4AA8EB6F-98B3-EB7D-1434-024A26DCDB9A}"/>
              </a:ext>
            </a:extLst>
          </p:cNvPr>
          <p:cNvSpPr txBox="1"/>
          <p:nvPr/>
        </p:nvSpPr>
        <p:spPr>
          <a:xfrm>
            <a:off x="6816146" y="-16675"/>
            <a:ext cx="1088476" cy="369332"/>
          </a:xfrm>
          <a:prstGeom prst="rect">
            <a:avLst/>
          </a:prstGeom>
          <a:solidFill>
            <a:schemeClr val="bg1"/>
          </a:solidFill>
        </p:spPr>
        <p:txBody>
          <a:bodyPr wrap="square" rtlCol="0">
            <a:spAutoFit/>
          </a:bodyPr>
          <a:lstStyle/>
          <a:p>
            <a:endParaRPr lang="en-US" dirty="0"/>
          </a:p>
        </p:txBody>
      </p:sp>
      <p:sp>
        <p:nvSpPr>
          <p:cNvPr id="51" name="TextBox 50">
            <a:extLst>
              <a:ext uri="{FF2B5EF4-FFF2-40B4-BE49-F238E27FC236}">
                <a16:creationId xmlns:a16="http://schemas.microsoft.com/office/drawing/2014/main" xmlns="" id="{DA25C85C-27C9-6B6D-CF3A-6B1574B5704D}"/>
              </a:ext>
            </a:extLst>
          </p:cNvPr>
          <p:cNvSpPr txBox="1"/>
          <p:nvPr/>
        </p:nvSpPr>
        <p:spPr>
          <a:xfrm>
            <a:off x="3689352" y="2546902"/>
            <a:ext cx="1088476" cy="369332"/>
          </a:xfrm>
          <a:prstGeom prst="rect">
            <a:avLst/>
          </a:prstGeom>
          <a:solidFill>
            <a:schemeClr val="bg1"/>
          </a:solidFill>
        </p:spPr>
        <p:txBody>
          <a:bodyPr wrap="square" rtlCol="0">
            <a:spAutoFit/>
          </a:bodyPr>
          <a:lstStyle/>
          <a:p>
            <a:endParaRPr lang="en-US" dirty="0"/>
          </a:p>
        </p:txBody>
      </p:sp>
      <p:sp>
        <p:nvSpPr>
          <p:cNvPr id="52" name="TextBox 51">
            <a:extLst>
              <a:ext uri="{FF2B5EF4-FFF2-40B4-BE49-F238E27FC236}">
                <a16:creationId xmlns:a16="http://schemas.microsoft.com/office/drawing/2014/main" xmlns="" id="{68C8F29D-BB0A-E9A9-7F65-ECAAF91F5A2C}"/>
              </a:ext>
            </a:extLst>
          </p:cNvPr>
          <p:cNvSpPr txBox="1"/>
          <p:nvPr/>
        </p:nvSpPr>
        <p:spPr>
          <a:xfrm>
            <a:off x="4401457" y="3453177"/>
            <a:ext cx="1088476" cy="369332"/>
          </a:xfrm>
          <a:prstGeom prst="rect">
            <a:avLst/>
          </a:prstGeom>
          <a:solidFill>
            <a:schemeClr val="bg1"/>
          </a:solidFill>
        </p:spPr>
        <p:txBody>
          <a:bodyPr wrap="square" rtlCol="0">
            <a:spAutoFit/>
          </a:bodyPr>
          <a:lstStyle/>
          <a:p>
            <a:endParaRPr lang="en-US" dirty="0"/>
          </a:p>
        </p:txBody>
      </p:sp>
      <p:sp>
        <p:nvSpPr>
          <p:cNvPr id="57" name="TextBox 56">
            <a:extLst>
              <a:ext uri="{FF2B5EF4-FFF2-40B4-BE49-F238E27FC236}">
                <a16:creationId xmlns:a16="http://schemas.microsoft.com/office/drawing/2014/main" xmlns="" id="{DD19820D-A2D5-7521-F29E-704E1192BBD0}"/>
              </a:ext>
            </a:extLst>
          </p:cNvPr>
          <p:cNvSpPr txBox="1"/>
          <p:nvPr/>
        </p:nvSpPr>
        <p:spPr>
          <a:xfrm>
            <a:off x="3671351" y="2572079"/>
            <a:ext cx="1088476" cy="369332"/>
          </a:xfrm>
          <a:prstGeom prst="rect">
            <a:avLst/>
          </a:prstGeom>
          <a:solidFill>
            <a:schemeClr val="bg1"/>
          </a:solidFill>
        </p:spPr>
        <p:txBody>
          <a:bodyPr wrap="square" rtlCol="0">
            <a:spAutoFit/>
          </a:bodyPr>
          <a:lstStyle/>
          <a:p>
            <a:endParaRPr lang="en-US" dirty="0"/>
          </a:p>
        </p:txBody>
      </p:sp>
      <p:cxnSp>
        <p:nvCxnSpPr>
          <p:cNvPr id="63" name="Straight Arrow Connector 62">
            <a:extLst>
              <a:ext uri="{FF2B5EF4-FFF2-40B4-BE49-F238E27FC236}">
                <a16:creationId xmlns:a16="http://schemas.microsoft.com/office/drawing/2014/main" xmlns="" id="{010481F7-BECE-1A5A-7379-5C91C33948F6}"/>
              </a:ext>
            </a:extLst>
          </p:cNvPr>
          <p:cNvCxnSpPr>
            <a:cxnSpLocks/>
          </p:cNvCxnSpPr>
          <p:nvPr/>
        </p:nvCxnSpPr>
        <p:spPr>
          <a:xfrm>
            <a:off x="5250650" y="2204421"/>
            <a:ext cx="454418" cy="30630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DB4F3061-C935-E1DC-EC1A-61B269CAF498}"/>
              </a:ext>
            </a:extLst>
          </p:cNvPr>
          <p:cNvSpPr txBox="1"/>
          <p:nvPr/>
        </p:nvSpPr>
        <p:spPr>
          <a:xfrm>
            <a:off x="3176257" y="5305511"/>
            <a:ext cx="319495" cy="523220"/>
          </a:xfrm>
          <a:prstGeom prst="rect">
            <a:avLst/>
          </a:prstGeom>
          <a:noFill/>
        </p:spPr>
        <p:txBody>
          <a:bodyPr wrap="square">
            <a:spAutoFit/>
          </a:bodyPr>
          <a:lstStyle/>
          <a:p>
            <a:r>
              <a:rPr lang="en-US" sz="2800" dirty="0"/>
              <a:t>D </a:t>
            </a:r>
          </a:p>
        </p:txBody>
      </p:sp>
      <p:sp>
        <p:nvSpPr>
          <p:cNvPr id="84" name="TextBox 83">
            <a:extLst>
              <a:ext uri="{FF2B5EF4-FFF2-40B4-BE49-F238E27FC236}">
                <a16:creationId xmlns:a16="http://schemas.microsoft.com/office/drawing/2014/main" xmlns="" id="{236CC906-26CB-1007-59C6-68A68FF777D1}"/>
              </a:ext>
            </a:extLst>
          </p:cNvPr>
          <p:cNvSpPr txBox="1"/>
          <p:nvPr/>
        </p:nvSpPr>
        <p:spPr>
          <a:xfrm>
            <a:off x="6904320" y="3371429"/>
            <a:ext cx="308048" cy="454694"/>
          </a:xfrm>
          <a:prstGeom prst="rect">
            <a:avLst/>
          </a:prstGeom>
          <a:solidFill>
            <a:srgbClr val="FFFF00"/>
          </a:solidFill>
        </p:spPr>
        <p:txBody>
          <a:bodyPr wrap="square" rtlCol="0">
            <a:spAutoFit/>
          </a:bodyPr>
          <a:lstStyle/>
          <a:p>
            <a:endParaRPr lang="en-US" dirty="0"/>
          </a:p>
        </p:txBody>
      </p:sp>
      <p:sp>
        <p:nvSpPr>
          <p:cNvPr id="85" name="TextBox 84">
            <a:extLst>
              <a:ext uri="{FF2B5EF4-FFF2-40B4-BE49-F238E27FC236}">
                <a16:creationId xmlns:a16="http://schemas.microsoft.com/office/drawing/2014/main" xmlns="" id="{81E34ABE-66DA-E930-89F8-99EEF4EAE4BE}"/>
              </a:ext>
            </a:extLst>
          </p:cNvPr>
          <p:cNvSpPr txBox="1"/>
          <p:nvPr/>
        </p:nvSpPr>
        <p:spPr>
          <a:xfrm>
            <a:off x="4669015" y="2146823"/>
            <a:ext cx="1088476" cy="369332"/>
          </a:xfrm>
          <a:prstGeom prst="rect">
            <a:avLst/>
          </a:prstGeom>
          <a:solidFill>
            <a:schemeClr val="bg1"/>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xmlns="" id="{F66D8396-361E-C776-4C54-4DAA7DEFDAF1}"/>
              </a:ext>
            </a:extLst>
          </p:cNvPr>
          <p:cNvSpPr txBox="1"/>
          <p:nvPr/>
        </p:nvSpPr>
        <p:spPr>
          <a:xfrm>
            <a:off x="3980315" y="5290548"/>
            <a:ext cx="319495" cy="523220"/>
          </a:xfrm>
          <a:prstGeom prst="rect">
            <a:avLst/>
          </a:prstGeom>
          <a:noFill/>
        </p:spPr>
        <p:txBody>
          <a:bodyPr wrap="square">
            <a:spAutoFit/>
          </a:bodyPr>
          <a:lstStyle/>
          <a:p>
            <a:r>
              <a:rPr lang="en-US" sz="2800" dirty="0"/>
              <a:t>B </a:t>
            </a:r>
          </a:p>
        </p:txBody>
      </p:sp>
      <p:cxnSp>
        <p:nvCxnSpPr>
          <p:cNvPr id="90" name="Straight Arrow Connector 89">
            <a:extLst>
              <a:ext uri="{FF2B5EF4-FFF2-40B4-BE49-F238E27FC236}">
                <a16:creationId xmlns:a16="http://schemas.microsoft.com/office/drawing/2014/main" xmlns="" id="{4A68A5F2-12C0-3C87-A8BA-9CFDF5AF6625}"/>
              </a:ext>
            </a:extLst>
          </p:cNvPr>
          <p:cNvCxnSpPr>
            <a:cxnSpLocks/>
          </p:cNvCxnSpPr>
          <p:nvPr/>
        </p:nvCxnSpPr>
        <p:spPr>
          <a:xfrm flipV="1">
            <a:off x="7096400" y="4264267"/>
            <a:ext cx="315907" cy="29292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xmlns="" id="{08580522-7E5C-5462-4B2B-833A93619F20}"/>
              </a:ext>
            </a:extLst>
          </p:cNvPr>
          <p:cNvSpPr txBox="1"/>
          <p:nvPr/>
        </p:nvSpPr>
        <p:spPr>
          <a:xfrm>
            <a:off x="7076254" y="4277908"/>
            <a:ext cx="1088476" cy="369332"/>
          </a:xfrm>
          <a:prstGeom prst="rect">
            <a:avLst/>
          </a:prstGeom>
          <a:solidFill>
            <a:schemeClr val="bg1"/>
          </a:solidFill>
        </p:spPr>
        <p:txBody>
          <a:bodyPr wrap="square" rtlCol="0">
            <a:spAutoFit/>
          </a:bodyPr>
          <a:lstStyle/>
          <a:p>
            <a:endParaRPr lang="en-US" dirty="0"/>
          </a:p>
        </p:txBody>
      </p:sp>
      <p:cxnSp>
        <p:nvCxnSpPr>
          <p:cNvPr id="98" name="Straight Arrow Connector 97">
            <a:extLst>
              <a:ext uri="{FF2B5EF4-FFF2-40B4-BE49-F238E27FC236}">
                <a16:creationId xmlns:a16="http://schemas.microsoft.com/office/drawing/2014/main" xmlns="" id="{EE4CF9F1-D20B-BF91-D756-5518EE95610C}"/>
              </a:ext>
            </a:extLst>
          </p:cNvPr>
          <p:cNvCxnSpPr>
            <a:cxnSpLocks/>
          </p:cNvCxnSpPr>
          <p:nvPr/>
        </p:nvCxnSpPr>
        <p:spPr>
          <a:xfrm flipV="1">
            <a:off x="8641127" y="4369153"/>
            <a:ext cx="0" cy="45619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xmlns="" id="{3F94D8E6-CD2D-D892-7BD0-810FB7704B1B}"/>
              </a:ext>
            </a:extLst>
          </p:cNvPr>
          <p:cNvSpPr txBox="1"/>
          <p:nvPr/>
        </p:nvSpPr>
        <p:spPr>
          <a:xfrm>
            <a:off x="3573774" y="5305510"/>
            <a:ext cx="319495" cy="523220"/>
          </a:xfrm>
          <a:prstGeom prst="rect">
            <a:avLst/>
          </a:prstGeom>
          <a:noFill/>
        </p:spPr>
        <p:txBody>
          <a:bodyPr wrap="square">
            <a:spAutoFit/>
          </a:bodyPr>
          <a:lstStyle/>
          <a:p>
            <a:r>
              <a:rPr lang="en-US" sz="2800" dirty="0"/>
              <a:t>H </a:t>
            </a:r>
          </a:p>
        </p:txBody>
      </p:sp>
      <p:sp>
        <p:nvSpPr>
          <p:cNvPr id="103" name="TextBox 102">
            <a:extLst>
              <a:ext uri="{FF2B5EF4-FFF2-40B4-BE49-F238E27FC236}">
                <a16:creationId xmlns:a16="http://schemas.microsoft.com/office/drawing/2014/main" xmlns="" id="{8A74F22E-4C87-00DD-B385-F6C2DCA70080}"/>
              </a:ext>
            </a:extLst>
          </p:cNvPr>
          <p:cNvSpPr txBox="1"/>
          <p:nvPr/>
        </p:nvSpPr>
        <p:spPr>
          <a:xfrm rot="5400000">
            <a:off x="8107518" y="4767468"/>
            <a:ext cx="1137959" cy="270539"/>
          </a:xfrm>
          <a:prstGeom prst="rect">
            <a:avLst/>
          </a:prstGeom>
          <a:solidFill>
            <a:schemeClr val="bg1"/>
          </a:solidFill>
        </p:spPr>
        <p:txBody>
          <a:bodyPr wrap="square" rtlCol="0">
            <a:spAutoFit/>
          </a:bodyPr>
          <a:lstStyle/>
          <a:p>
            <a:endParaRPr lang="en-US" dirty="0"/>
          </a:p>
        </p:txBody>
      </p:sp>
      <p:sp>
        <p:nvSpPr>
          <p:cNvPr id="104" name="TextBox 103">
            <a:extLst>
              <a:ext uri="{FF2B5EF4-FFF2-40B4-BE49-F238E27FC236}">
                <a16:creationId xmlns:a16="http://schemas.microsoft.com/office/drawing/2014/main" xmlns="" id="{13D6E9F4-C672-9737-FAD2-BF4058FCB717}"/>
              </a:ext>
            </a:extLst>
          </p:cNvPr>
          <p:cNvSpPr txBox="1"/>
          <p:nvPr/>
        </p:nvSpPr>
        <p:spPr>
          <a:xfrm>
            <a:off x="5334047" y="5290548"/>
            <a:ext cx="319495" cy="523220"/>
          </a:xfrm>
          <a:prstGeom prst="rect">
            <a:avLst/>
          </a:prstGeom>
          <a:noFill/>
        </p:spPr>
        <p:txBody>
          <a:bodyPr wrap="square">
            <a:spAutoFit/>
          </a:bodyPr>
          <a:lstStyle/>
          <a:p>
            <a:r>
              <a:rPr lang="en-US" sz="2800" dirty="0"/>
              <a:t>A </a:t>
            </a:r>
          </a:p>
        </p:txBody>
      </p:sp>
      <p:sp>
        <p:nvSpPr>
          <p:cNvPr id="108" name="TextBox 107">
            <a:extLst>
              <a:ext uri="{FF2B5EF4-FFF2-40B4-BE49-F238E27FC236}">
                <a16:creationId xmlns:a16="http://schemas.microsoft.com/office/drawing/2014/main" xmlns="" id="{A459AD00-86C1-A879-79A7-FC4E53BCE449}"/>
              </a:ext>
            </a:extLst>
          </p:cNvPr>
          <p:cNvSpPr txBox="1"/>
          <p:nvPr/>
        </p:nvSpPr>
        <p:spPr>
          <a:xfrm>
            <a:off x="4354843" y="5305509"/>
            <a:ext cx="319495" cy="523220"/>
          </a:xfrm>
          <a:prstGeom prst="rect">
            <a:avLst/>
          </a:prstGeom>
          <a:noFill/>
        </p:spPr>
        <p:txBody>
          <a:bodyPr wrap="square">
            <a:spAutoFit/>
          </a:bodyPr>
          <a:lstStyle/>
          <a:p>
            <a:r>
              <a:rPr lang="en-US" sz="2800" dirty="0"/>
              <a:t>E </a:t>
            </a:r>
          </a:p>
        </p:txBody>
      </p:sp>
      <p:sp>
        <p:nvSpPr>
          <p:cNvPr id="109" name="TextBox 108">
            <a:extLst>
              <a:ext uri="{FF2B5EF4-FFF2-40B4-BE49-F238E27FC236}">
                <a16:creationId xmlns:a16="http://schemas.microsoft.com/office/drawing/2014/main" xmlns="" id="{94229B55-E311-0789-C047-0A144332D004}"/>
              </a:ext>
            </a:extLst>
          </p:cNvPr>
          <p:cNvSpPr txBox="1"/>
          <p:nvPr/>
        </p:nvSpPr>
        <p:spPr>
          <a:xfrm>
            <a:off x="4948333" y="5301305"/>
            <a:ext cx="319495" cy="523220"/>
          </a:xfrm>
          <a:prstGeom prst="rect">
            <a:avLst/>
          </a:prstGeom>
          <a:noFill/>
        </p:spPr>
        <p:txBody>
          <a:bodyPr wrap="square">
            <a:spAutoFit/>
          </a:bodyPr>
          <a:lstStyle/>
          <a:p>
            <a:r>
              <a:rPr lang="en-US" sz="2800" dirty="0"/>
              <a:t>C </a:t>
            </a:r>
          </a:p>
        </p:txBody>
      </p:sp>
      <p:sp>
        <p:nvSpPr>
          <p:cNvPr id="110" name="TextBox 109">
            <a:extLst>
              <a:ext uri="{FF2B5EF4-FFF2-40B4-BE49-F238E27FC236}">
                <a16:creationId xmlns:a16="http://schemas.microsoft.com/office/drawing/2014/main" xmlns="" id="{40F33316-3D49-F628-2D9A-7142EFB40FD3}"/>
              </a:ext>
            </a:extLst>
          </p:cNvPr>
          <p:cNvSpPr txBox="1"/>
          <p:nvPr/>
        </p:nvSpPr>
        <p:spPr>
          <a:xfrm>
            <a:off x="4674338" y="5297382"/>
            <a:ext cx="319495" cy="523220"/>
          </a:xfrm>
          <a:prstGeom prst="rect">
            <a:avLst/>
          </a:prstGeom>
          <a:noFill/>
        </p:spPr>
        <p:txBody>
          <a:bodyPr wrap="square">
            <a:spAutoFit/>
          </a:bodyPr>
          <a:lstStyle/>
          <a:p>
            <a:r>
              <a:rPr lang="en-US" sz="2800" dirty="0"/>
              <a:t>F </a:t>
            </a:r>
          </a:p>
        </p:txBody>
      </p:sp>
      <p:cxnSp>
        <p:nvCxnSpPr>
          <p:cNvPr id="16" name="Straight Arrow Connector 15">
            <a:extLst>
              <a:ext uri="{FF2B5EF4-FFF2-40B4-BE49-F238E27FC236}">
                <a16:creationId xmlns:a16="http://schemas.microsoft.com/office/drawing/2014/main" xmlns="" id="{818DB51E-C219-2840-1B81-F84D62221088}"/>
              </a:ext>
            </a:extLst>
          </p:cNvPr>
          <p:cNvCxnSpPr>
            <a:cxnSpLocks/>
          </p:cNvCxnSpPr>
          <p:nvPr/>
        </p:nvCxnSpPr>
        <p:spPr>
          <a:xfrm flipH="1">
            <a:off x="8517422" y="2241533"/>
            <a:ext cx="314166" cy="45037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414EF611-A9C4-8C77-75D6-CD758E85024C}"/>
              </a:ext>
            </a:extLst>
          </p:cNvPr>
          <p:cNvSpPr txBox="1"/>
          <p:nvPr/>
        </p:nvSpPr>
        <p:spPr>
          <a:xfrm rot="18789298">
            <a:off x="8354567" y="2230208"/>
            <a:ext cx="914400" cy="182880"/>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xmlns="" id="{A4BD70CF-EDFD-6225-2E40-403BB49E46ED}"/>
              </a:ext>
            </a:extLst>
          </p:cNvPr>
          <p:cNvSpPr txBox="1"/>
          <p:nvPr/>
        </p:nvSpPr>
        <p:spPr>
          <a:xfrm>
            <a:off x="248758" y="1022312"/>
            <a:ext cx="5836553" cy="1938992"/>
          </a:xfrm>
          <a:prstGeom prst="rect">
            <a:avLst/>
          </a:prstGeom>
          <a:noFill/>
        </p:spPr>
        <p:txBody>
          <a:bodyPr wrap="square">
            <a:spAutoFit/>
          </a:bodyPr>
          <a:lstStyle/>
          <a:p>
            <a:r>
              <a:rPr lang="en-US" sz="2400" dirty="0"/>
              <a:t>While(tree is not empty) {</a:t>
            </a:r>
          </a:p>
          <a:p>
            <a:pPr lvl="1"/>
            <a:r>
              <a:rPr lang="en-US" sz="2400" dirty="0"/>
              <a:t>visit left subtree in </a:t>
            </a:r>
            <a:r>
              <a:rPr lang="en-US" sz="2400" i="1" dirty="0"/>
              <a:t>postorder</a:t>
            </a:r>
            <a:r>
              <a:rPr lang="en-US" sz="2400" dirty="0"/>
              <a:t> recursively</a:t>
            </a:r>
          </a:p>
          <a:p>
            <a:pPr lvl="1"/>
            <a:r>
              <a:rPr lang="en-US" sz="2400" dirty="0"/>
              <a:t>visit right subtree in </a:t>
            </a:r>
            <a:r>
              <a:rPr lang="en-US" sz="2400" i="1" dirty="0"/>
              <a:t>postorder</a:t>
            </a:r>
            <a:r>
              <a:rPr lang="en-US" sz="2400" dirty="0"/>
              <a:t> recursively</a:t>
            </a:r>
          </a:p>
          <a:p>
            <a:pPr lvl="1"/>
            <a:r>
              <a:rPr lang="en-US" sz="2400" dirty="0"/>
              <a:t>visit the root node</a:t>
            </a:r>
          </a:p>
          <a:p>
            <a:r>
              <a:rPr lang="en-US" sz="2400" dirty="0"/>
              <a:t>}</a:t>
            </a:r>
          </a:p>
        </p:txBody>
      </p:sp>
    </p:spTree>
    <p:extLst>
      <p:ext uri="{BB962C8B-B14F-4D97-AF65-F5344CB8AC3E}">
        <p14:creationId xmlns:p14="http://schemas.microsoft.com/office/powerpoint/2010/main" xmlns="" val="298791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05" grpId="0" animBg="1"/>
      <p:bldP spid="113" grpId="0" animBg="1"/>
      <p:bldP spid="106" grpId="0" animBg="1"/>
      <p:bldP spid="2" grpId="0" animBg="1"/>
      <p:bldP spid="112" grpId="0" animBg="1"/>
      <p:bldP spid="107" grpId="0" animBg="1"/>
      <p:bldP spid="14" grpId="0" animBg="1"/>
      <p:bldP spid="3" grpId="0" animBg="1"/>
      <p:bldP spid="52" grpId="0" animBg="1"/>
      <p:bldP spid="68" grpId="0"/>
      <p:bldP spid="84" grpId="0" animBg="1"/>
      <p:bldP spid="85" grpId="0" animBg="1"/>
      <p:bldP spid="86" grpId="0"/>
      <p:bldP spid="96" grpId="0" animBg="1"/>
      <p:bldP spid="101" grpId="0"/>
      <p:bldP spid="103" grpId="0" animBg="1"/>
      <p:bldP spid="104" grpId="0"/>
      <p:bldP spid="108" grpId="0"/>
      <p:bldP spid="109" grpId="0"/>
      <p:bldP spid="110" grpId="0"/>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inary tree examples">
            <a:extLst>
              <a:ext uri="{FF2B5EF4-FFF2-40B4-BE49-F238E27FC236}">
                <a16:creationId xmlns:a16="http://schemas.microsoft.com/office/drawing/2014/main" xmlns="" id="{805C71AA-BCDF-1BAA-35F0-111574832790}"/>
              </a:ext>
            </a:extLst>
          </p:cNvPr>
          <p:cNvPicPr>
            <a:picLocks noChangeAspect="1" noChangeArrowheads="1"/>
          </p:cNvPicPr>
          <p:nvPr/>
        </p:nvPicPr>
        <p:blipFill>
          <a:blip r:embed="rId2"/>
          <a:srcRect/>
          <a:stretch>
            <a:fillRect/>
          </a:stretch>
        </p:blipFill>
        <p:spPr bwMode="auto">
          <a:xfrm>
            <a:off x="7187996" y="1076106"/>
            <a:ext cx="4063099" cy="3470564"/>
          </a:xfrm>
          <a:prstGeom prst="rect">
            <a:avLst/>
          </a:prstGeom>
          <a:noFill/>
        </p:spPr>
      </p:pic>
      <p:sp>
        <p:nvSpPr>
          <p:cNvPr id="5" name="TextBox 4">
            <a:extLst>
              <a:ext uri="{FF2B5EF4-FFF2-40B4-BE49-F238E27FC236}">
                <a16:creationId xmlns:a16="http://schemas.microsoft.com/office/drawing/2014/main" xmlns="" id="{85843320-F11F-74A7-B32C-08D133675DD1}"/>
              </a:ext>
            </a:extLst>
          </p:cNvPr>
          <p:cNvSpPr txBox="1"/>
          <p:nvPr/>
        </p:nvSpPr>
        <p:spPr>
          <a:xfrm>
            <a:off x="808383" y="874644"/>
            <a:ext cx="6242543" cy="400110"/>
          </a:xfrm>
          <a:prstGeom prst="rect">
            <a:avLst/>
          </a:prstGeom>
          <a:noFill/>
        </p:spPr>
        <p:txBody>
          <a:bodyPr wrap="none" rtlCol="0">
            <a:spAutoFit/>
          </a:bodyPr>
          <a:lstStyle/>
          <a:p>
            <a:r>
              <a:rPr lang="en-US" sz="2000" dirty="0"/>
              <a:t>Find inorder, preorder, and postorder traversal of the tree.</a:t>
            </a:r>
          </a:p>
        </p:txBody>
      </p:sp>
      <p:sp>
        <p:nvSpPr>
          <p:cNvPr id="6" name="TextBox 5">
            <a:extLst>
              <a:ext uri="{FF2B5EF4-FFF2-40B4-BE49-F238E27FC236}">
                <a16:creationId xmlns:a16="http://schemas.microsoft.com/office/drawing/2014/main" xmlns="" id="{6834EC63-FE6B-6107-D1BF-60B12CB3C6F8}"/>
              </a:ext>
            </a:extLst>
          </p:cNvPr>
          <p:cNvSpPr txBox="1"/>
          <p:nvPr/>
        </p:nvSpPr>
        <p:spPr>
          <a:xfrm>
            <a:off x="1205947" y="2107096"/>
            <a:ext cx="3748719" cy="461665"/>
          </a:xfrm>
          <a:prstGeom prst="rect">
            <a:avLst/>
          </a:prstGeom>
          <a:noFill/>
        </p:spPr>
        <p:txBody>
          <a:bodyPr wrap="none" rtlCol="0">
            <a:spAutoFit/>
          </a:bodyPr>
          <a:lstStyle/>
          <a:p>
            <a:r>
              <a:rPr lang="en-US" sz="2400" dirty="0"/>
              <a:t>Inorder      :  A B C D E F G H I</a:t>
            </a:r>
          </a:p>
        </p:txBody>
      </p:sp>
      <p:sp>
        <p:nvSpPr>
          <p:cNvPr id="7" name="TextBox 6">
            <a:extLst>
              <a:ext uri="{FF2B5EF4-FFF2-40B4-BE49-F238E27FC236}">
                <a16:creationId xmlns:a16="http://schemas.microsoft.com/office/drawing/2014/main" xmlns="" id="{13E61726-03FD-56BD-BC92-01A0D71DA67A}"/>
              </a:ext>
            </a:extLst>
          </p:cNvPr>
          <p:cNvSpPr txBox="1"/>
          <p:nvPr/>
        </p:nvSpPr>
        <p:spPr>
          <a:xfrm>
            <a:off x="1186071" y="2829340"/>
            <a:ext cx="3787960" cy="461665"/>
          </a:xfrm>
          <a:prstGeom prst="rect">
            <a:avLst/>
          </a:prstGeom>
          <a:noFill/>
        </p:spPr>
        <p:txBody>
          <a:bodyPr wrap="none" rtlCol="0">
            <a:spAutoFit/>
          </a:bodyPr>
          <a:lstStyle/>
          <a:p>
            <a:r>
              <a:rPr lang="en-US" sz="2400" dirty="0"/>
              <a:t>Preorder    :  F B A D C E G I H</a:t>
            </a:r>
          </a:p>
        </p:txBody>
      </p:sp>
      <p:sp>
        <p:nvSpPr>
          <p:cNvPr id="8" name="TextBox 7">
            <a:extLst>
              <a:ext uri="{FF2B5EF4-FFF2-40B4-BE49-F238E27FC236}">
                <a16:creationId xmlns:a16="http://schemas.microsoft.com/office/drawing/2014/main" xmlns="" id="{DEA62F27-66FB-721C-494A-7967CC77ECA9}"/>
              </a:ext>
            </a:extLst>
          </p:cNvPr>
          <p:cNvSpPr txBox="1"/>
          <p:nvPr/>
        </p:nvSpPr>
        <p:spPr>
          <a:xfrm>
            <a:off x="1192699" y="3511825"/>
            <a:ext cx="3764941" cy="461665"/>
          </a:xfrm>
          <a:prstGeom prst="rect">
            <a:avLst/>
          </a:prstGeom>
          <a:noFill/>
        </p:spPr>
        <p:txBody>
          <a:bodyPr wrap="none" rtlCol="0">
            <a:spAutoFit/>
          </a:bodyPr>
          <a:lstStyle/>
          <a:p>
            <a:r>
              <a:rPr lang="en-US" sz="2400" dirty="0"/>
              <a:t>Postorder  :  A C E D B H I G F</a:t>
            </a:r>
          </a:p>
        </p:txBody>
      </p:sp>
    </p:spTree>
    <p:extLst>
      <p:ext uri="{BB962C8B-B14F-4D97-AF65-F5344CB8AC3E}">
        <p14:creationId xmlns:p14="http://schemas.microsoft.com/office/powerpoint/2010/main" xmlns="" val="20083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xmlns="" id="{4ABF1C51-4476-C29E-CFB7-B1FCDC231D52}"/>
              </a:ext>
            </a:extLst>
          </p:cNvPr>
          <p:cNvSpPr txBox="1"/>
          <p:nvPr/>
        </p:nvSpPr>
        <p:spPr>
          <a:xfrm>
            <a:off x="10491577" y="2453616"/>
            <a:ext cx="649987" cy="470209"/>
          </a:xfrm>
          <a:prstGeom prst="rect">
            <a:avLst/>
          </a:prstGeom>
          <a:solidFill>
            <a:srgbClr val="00B0F0"/>
          </a:solidFill>
        </p:spPr>
        <p:txBody>
          <a:bodyPr wrap="square" rtlCol="0">
            <a:spAutoFit/>
          </a:bodyPr>
          <a:lstStyle/>
          <a:p>
            <a:endParaRPr lang="en-US" dirty="0"/>
          </a:p>
        </p:txBody>
      </p:sp>
      <p:sp>
        <p:nvSpPr>
          <p:cNvPr id="67" name="TextBox 66">
            <a:extLst>
              <a:ext uri="{FF2B5EF4-FFF2-40B4-BE49-F238E27FC236}">
                <a16:creationId xmlns:a16="http://schemas.microsoft.com/office/drawing/2014/main" xmlns="" id="{CEBDA568-2C73-1AC4-B05E-CC79220BCE69}"/>
              </a:ext>
            </a:extLst>
          </p:cNvPr>
          <p:cNvSpPr txBox="1"/>
          <p:nvPr/>
        </p:nvSpPr>
        <p:spPr>
          <a:xfrm>
            <a:off x="9676889" y="3562856"/>
            <a:ext cx="649987" cy="470209"/>
          </a:xfrm>
          <a:prstGeom prst="rect">
            <a:avLst/>
          </a:prstGeom>
          <a:solidFill>
            <a:srgbClr val="00B0F0"/>
          </a:solidFill>
        </p:spPr>
        <p:txBody>
          <a:bodyPr wrap="square" rtlCol="0">
            <a:spAutoFit/>
          </a:bodyPr>
          <a:lstStyle/>
          <a:p>
            <a:endParaRPr lang="en-US" dirty="0"/>
          </a:p>
        </p:txBody>
      </p:sp>
      <p:sp>
        <p:nvSpPr>
          <p:cNvPr id="68" name="TextBox 67">
            <a:extLst>
              <a:ext uri="{FF2B5EF4-FFF2-40B4-BE49-F238E27FC236}">
                <a16:creationId xmlns:a16="http://schemas.microsoft.com/office/drawing/2014/main" xmlns="" id="{B5BA21AA-14DA-19BA-8CE5-3356BFA80A78}"/>
              </a:ext>
            </a:extLst>
          </p:cNvPr>
          <p:cNvSpPr txBox="1"/>
          <p:nvPr/>
        </p:nvSpPr>
        <p:spPr>
          <a:xfrm>
            <a:off x="9432796" y="1475758"/>
            <a:ext cx="649987" cy="470209"/>
          </a:xfrm>
          <a:prstGeom prst="rect">
            <a:avLst/>
          </a:prstGeom>
          <a:solidFill>
            <a:srgbClr val="00B0F0"/>
          </a:solidFill>
        </p:spPr>
        <p:txBody>
          <a:bodyPr wrap="square" rtlCol="0">
            <a:spAutoFit/>
          </a:bodyPr>
          <a:lstStyle/>
          <a:p>
            <a:endParaRPr lang="en-US" dirty="0"/>
          </a:p>
        </p:txBody>
      </p:sp>
      <p:sp>
        <p:nvSpPr>
          <p:cNvPr id="51" name="TextBox 50">
            <a:extLst>
              <a:ext uri="{FF2B5EF4-FFF2-40B4-BE49-F238E27FC236}">
                <a16:creationId xmlns:a16="http://schemas.microsoft.com/office/drawing/2014/main" xmlns="" id="{73F6CDC1-1873-94A4-52F5-2F0CEF781911}"/>
              </a:ext>
            </a:extLst>
          </p:cNvPr>
          <p:cNvSpPr txBox="1"/>
          <p:nvPr/>
        </p:nvSpPr>
        <p:spPr>
          <a:xfrm>
            <a:off x="7993361" y="541848"/>
            <a:ext cx="649987" cy="470209"/>
          </a:xfrm>
          <a:prstGeom prst="rect">
            <a:avLst/>
          </a:prstGeom>
          <a:solidFill>
            <a:srgbClr val="00B0F0"/>
          </a:solidFill>
        </p:spPr>
        <p:txBody>
          <a:bodyPr wrap="square" rtlCol="0">
            <a:spAutoFit/>
          </a:bodyPr>
          <a:lstStyle/>
          <a:p>
            <a:endParaRPr lang="en-US" dirty="0"/>
          </a:p>
        </p:txBody>
      </p:sp>
      <p:sp>
        <p:nvSpPr>
          <p:cNvPr id="44" name="TextBox 43">
            <a:extLst>
              <a:ext uri="{FF2B5EF4-FFF2-40B4-BE49-F238E27FC236}">
                <a16:creationId xmlns:a16="http://schemas.microsoft.com/office/drawing/2014/main" xmlns="" id="{71B3B41A-7B10-2BE2-B664-54E743E6D4B5}"/>
              </a:ext>
            </a:extLst>
          </p:cNvPr>
          <p:cNvSpPr txBox="1"/>
          <p:nvPr/>
        </p:nvSpPr>
        <p:spPr>
          <a:xfrm>
            <a:off x="6835444" y="3501831"/>
            <a:ext cx="649987" cy="470209"/>
          </a:xfrm>
          <a:prstGeom prst="rect">
            <a:avLst/>
          </a:prstGeom>
          <a:solidFill>
            <a:srgbClr val="00B0F0"/>
          </a:solidFill>
        </p:spPr>
        <p:txBody>
          <a:bodyPr wrap="square" rtlCol="0">
            <a:spAutoFit/>
          </a:bodyPr>
          <a:lstStyle/>
          <a:p>
            <a:endParaRPr lang="en-US" dirty="0"/>
          </a:p>
        </p:txBody>
      </p:sp>
      <p:sp>
        <p:nvSpPr>
          <p:cNvPr id="42" name="TextBox 41">
            <a:extLst>
              <a:ext uri="{FF2B5EF4-FFF2-40B4-BE49-F238E27FC236}">
                <a16:creationId xmlns:a16="http://schemas.microsoft.com/office/drawing/2014/main" xmlns="" id="{F2CAAFD9-E0AC-2920-FE07-D8FE7E1A4552}"/>
              </a:ext>
            </a:extLst>
          </p:cNvPr>
          <p:cNvSpPr txBox="1"/>
          <p:nvPr/>
        </p:nvSpPr>
        <p:spPr>
          <a:xfrm>
            <a:off x="8266675" y="3541584"/>
            <a:ext cx="649987" cy="470209"/>
          </a:xfrm>
          <a:prstGeom prst="rect">
            <a:avLst/>
          </a:prstGeom>
          <a:solidFill>
            <a:srgbClr val="00B0F0"/>
          </a:solidFill>
        </p:spPr>
        <p:txBody>
          <a:bodyPr wrap="square" rtlCol="0">
            <a:spAutoFit/>
          </a:bodyPr>
          <a:lstStyle/>
          <a:p>
            <a:endParaRPr lang="en-US" dirty="0"/>
          </a:p>
        </p:txBody>
      </p:sp>
      <p:sp>
        <p:nvSpPr>
          <p:cNvPr id="33" name="TextBox 32">
            <a:extLst>
              <a:ext uri="{FF2B5EF4-FFF2-40B4-BE49-F238E27FC236}">
                <a16:creationId xmlns:a16="http://schemas.microsoft.com/office/drawing/2014/main" xmlns="" id="{1A08DC31-8185-67F9-98CF-899E989630B2}"/>
              </a:ext>
            </a:extLst>
          </p:cNvPr>
          <p:cNvSpPr txBox="1"/>
          <p:nvPr/>
        </p:nvSpPr>
        <p:spPr>
          <a:xfrm>
            <a:off x="7570940" y="2501291"/>
            <a:ext cx="649987" cy="470209"/>
          </a:xfrm>
          <a:prstGeom prst="rect">
            <a:avLst/>
          </a:prstGeom>
          <a:solidFill>
            <a:srgbClr val="00B0F0"/>
          </a:solidFill>
        </p:spPr>
        <p:txBody>
          <a:bodyPr wrap="square" rtlCol="0">
            <a:spAutoFit/>
          </a:bodyPr>
          <a:lstStyle/>
          <a:p>
            <a:endParaRPr lang="en-US" dirty="0"/>
          </a:p>
        </p:txBody>
      </p:sp>
      <p:sp>
        <p:nvSpPr>
          <p:cNvPr id="148" name="TextBox 147">
            <a:extLst>
              <a:ext uri="{FF2B5EF4-FFF2-40B4-BE49-F238E27FC236}">
                <a16:creationId xmlns:a16="http://schemas.microsoft.com/office/drawing/2014/main" xmlns="" id="{B77E33CA-4103-3C45-FA70-8EC50FE7A335}"/>
              </a:ext>
            </a:extLst>
          </p:cNvPr>
          <p:cNvSpPr txBox="1"/>
          <p:nvPr/>
        </p:nvSpPr>
        <p:spPr>
          <a:xfrm>
            <a:off x="6669012" y="1448032"/>
            <a:ext cx="649987" cy="548640"/>
          </a:xfrm>
          <a:prstGeom prst="rect">
            <a:avLst/>
          </a:prstGeom>
          <a:solidFill>
            <a:srgbClr val="00B0F0"/>
          </a:solidFill>
        </p:spPr>
        <p:txBody>
          <a:bodyPr wrap="square" rtlCol="0">
            <a:spAutoFit/>
          </a:bodyPr>
          <a:lstStyle/>
          <a:p>
            <a:endParaRPr lang="en-US" dirty="0"/>
          </a:p>
        </p:txBody>
      </p:sp>
      <p:sp>
        <p:nvSpPr>
          <p:cNvPr id="147" name="TextBox 146">
            <a:extLst>
              <a:ext uri="{FF2B5EF4-FFF2-40B4-BE49-F238E27FC236}">
                <a16:creationId xmlns:a16="http://schemas.microsoft.com/office/drawing/2014/main" xmlns="" id="{991CC428-73BC-19AF-585D-92953D947D6D}"/>
              </a:ext>
            </a:extLst>
          </p:cNvPr>
          <p:cNvSpPr txBox="1"/>
          <p:nvPr/>
        </p:nvSpPr>
        <p:spPr>
          <a:xfrm>
            <a:off x="5629501" y="2428404"/>
            <a:ext cx="649987" cy="470209"/>
          </a:xfrm>
          <a:prstGeom prst="rect">
            <a:avLst/>
          </a:prstGeom>
          <a:solidFill>
            <a:srgbClr val="00B0F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DB1B6E06-97E2-3B7D-CC63-D56E830C2106}"/>
              </a:ext>
            </a:extLst>
          </p:cNvPr>
          <p:cNvSpPr txBox="1"/>
          <p:nvPr/>
        </p:nvSpPr>
        <p:spPr>
          <a:xfrm>
            <a:off x="5061141" y="3517779"/>
            <a:ext cx="386415" cy="375570"/>
          </a:xfrm>
          <a:prstGeom prst="rect">
            <a:avLst/>
          </a:prstGeom>
          <a:noFill/>
          <a:ln w="28575">
            <a:solidFill>
              <a:srgbClr val="FF0000"/>
            </a:solidFill>
          </a:ln>
        </p:spPr>
        <p:txBody>
          <a:bodyPr wrap="square" rtlCol="0">
            <a:spAutoFit/>
          </a:bodyPr>
          <a:lstStyle/>
          <a:p>
            <a:endParaRPr lang="en-US" dirty="0"/>
          </a:p>
        </p:txBody>
      </p:sp>
      <p:grpSp>
        <p:nvGrpSpPr>
          <p:cNvPr id="32" name="Group 31">
            <a:extLst>
              <a:ext uri="{FF2B5EF4-FFF2-40B4-BE49-F238E27FC236}">
                <a16:creationId xmlns:a16="http://schemas.microsoft.com/office/drawing/2014/main" xmlns="" id="{AE26BD2F-F81E-B61E-0879-BD6D73A0E4D9}"/>
              </a:ext>
            </a:extLst>
          </p:cNvPr>
          <p:cNvGrpSpPr/>
          <p:nvPr/>
        </p:nvGrpSpPr>
        <p:grpSpPr>
          <a:xfrm>
            <a:off x="6765237" y="516837"/>
            <a:ext cx="3204628" cy="1448953"/>
            <a:chOff x="2551043" y="808383"/>
            <a:chExt cx="3204628" cy="1448953"/>
          </a:xfrm>
        </p:grpSpPr>
        <p:grpSp>
          <p:nvGrpSpPr>
            <p:cNvPr id="8" name="Group 7">
              <a:extLst>
                <a:ext uri="{FF2B5EF4-FFF2-40B4-BE49-F238E27FC236}">
                  <a16:creationId xmlns:a16="http://schemas.microsoft.com/office/drawing/2014/main" xmlns="" id="{DF05E92E-C1E4-A107-BCDD-F1D2042EAF7F}"/>
                </a:ext>
              </a:extLst>
            </p:cNvPr>
            <p:cNvGrpSpPr/>
            <p:nvPr/>
          </p:nvGrpSpPr>
          <p:grpSpPr>
            <a:xfrm>
              <a:off x="3909387" y="808383"/>
              <a:ext cx="450574" cy="514676"/>
              <a:chOff x="3909387" y="808383"/>
              <a:chExt cx="450574" cy="514676"/>
            </a:xfrm>
          </p:grpSpPr>
          <p:sp>
            <p:nvSpPr>
              <p:cNvPr id="6" name="Oval 5">
                <a:extLst>
                  <a:ext uri="{FF2B5EF4-FFF2-40B4-BE49-F238E27FC236}">
                    <a16:creationId xmlns:a16="http://schemas.microsoft.com/office/drawing/2014/main" xmlns="" id="{AEB59286-A384-EDFA-F705-F7D4804EF439}"/>
                  </a:ext>
                </a:extLst>
              </p:cNvPr>
              <p:cNvSpPr/>
              <p:nvPr/>
            </p:nvSpPr>
            <p:spPr>
              <a:xfrm>
                <a:off x="3909387" y="808383"/>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F09840B-8A3E-1998-4928-6FF958B94256}"/>
                  </a:ext>
                </a:extLst>
              </p:cNvPr>
              <p:cNvSpPr txBox="1"/>
              <p:nvPr/>
            </p:nvSpPr>
            <p:spPr>
              <a:xfrm>
                <a:off x="3909388" y="821638"/>
                <a:ext cx="357809" cy="461665"/>
              </a:xfrm>
              <a:prstGeom prst="rect">
                <a:avLst/>
              </a:prstGeom>
              <a:noFill/>
            </p:spPr>
            <p:txBody>
              <a:bodyPr wrap="square" rtlCol="0">
                <a:spAutoFit/>
              </a:bodyPr>
              <a:lstStyle/>
              <a:p>
                <a:r>
                  <a:rPr lang="en-US" sz="2400" dirty="0">
                    <a:latin typeface="Bookman Old Style" panose="02050604050505020204" pitchFamily="18" charset="0"/>
                  </a:rPr>
                  <a:t>F</a:t>
                </a:r>
              </a:p>
            </p:txBody>
          </p:sp>
        </p:grpSp>
        <p:grpSp>
          <p:nvGrpSpPr>
            <p:cNvPr id="9" name="Group 8">
              <a:extLst>
                <a:ext uri="{FF2B5EF4-FFF2-40B4-BE49-F238E27FC236}">
                  <a16:creationId xmlns:a16="http://schemas.microsoft.com/office/drawing/2014/main" xmlns="" id="{15646954-52F1-005D-F599-4B759DFF3B4B}"/>
                </a:ext>
              </a:extLst>
            </p:cNvPr>
            <p:cNvGrpSpPr/>
            <p:nvPr/>
          </p:nvGrpSpPr>
          <p:grpSpPr>
            <a:xfrm>
              <a:off x="2551043" y="1742660"/>
              <a:ext cx="450574" cy="514676"/>
              <a:chOff x="3644347" y="901147"/>
              <a:chExt cx="450574" cy="514676"/>
            </a:xfrm>
          </p:grpSpPr>
          <p:sp>
            <p:nvSpPr>
              <p:cNvPr id="10" name="Oval 9">
                <a:extLst>
                  <a:ext uri="{FF2B5EF4-FFF2-40B4-BE49-F238E27FC236}">
                    <a16:creationId xmlns:a16="http://schemas.microsoft.com/office/drawing/2014/main" xmlns="" id="{E88CA59D-77B0-83FC-B583-80ADE1376804}"/>
                  </a:ext>
                </a:extLst>
              </p:cNvPr>
              <p:cNvSpPr/>
              <p:nvPr/>
            </p:nvSpPr>
            <p:spPr>
              <a:xfrm>
                <a:off x="3644347" y="901147"/>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BF76318E-2A90-C03D-25AC-5DA520622FC6}"/>
                  </a:ext>
                </a:extLst>
              </p:cNvPr>
              <p:cNvSpPr txBox="1"/>
              <p:nvPr/>
            </p:nvSpPr>
            <p:spPr>
              <a:xfrm>
                <a:off x="3657600" y="914402"/>
                <a:ext cx="357809" cy="461665"/>
              </a:xfrm>
              <a:prstGeom prst="rect">
                <a:avLst/>
              </a:prstGeom>
              <a:noFill/>
            </p:spPr>
            <p:txBody>
              <a:bodyPr wrap="square" rtlCol="0">
                <a:spAutoFit/>
              </a:bodyPr>
              <a:lstStyle/>
              <a:p>
                <a:r>
                  <a:rPr lang="en-US" sz="2400" dirty="0">
                    <a:latin typeface="Bookman Old Style" panose="02050604050505020204" pitchFamily="18" charset="0"/>
                  </a:rPr>
                  <a:t>B</a:t>
                </a:r>
              </a:p>
            </p:txBody>
          </p:sp>
        </p:grpSp>
        <p:grpSp>
          <p:nvGrpSpPr>
            <p:cNvPr id="12" name="Group 11">
              <a:extLst>
                <a:ext uri="{FF2B5EF4-FFF2-40B4-BE49-F238E27FC236}">
                  <a16:creationId xmlns:a16="http://schemas.microsoft.com/office/drawing/2014/main" xmlns="" id="{49E12C6D-65DE-FF4A-CDAC-F70D3343F386}"/>
                </a:ext>
              </a:extLst>
            </p:cNvPr>
            <p:cNvGrpSpPr/>
            <p:nvPr/>
          </p:nvGrpSpPr>
          <p:grpSpPr>
            <a:xfrm>
              <a:off x="5305097" y="1738520"/>
              <a:ext cx="450574" cy="514676"/>
              <a:chOff x="4134671" y="887895"/>
              <a:chExt cx="450574" cy="514676"/>
            </a:xfrm>
          </p:grpSpPr>
          <p:sp>
            <p:nvSpPr>
              <p:cNvPr id="13" name="Oval 12">
                <a:extLst>
                  <a:ext uri="{FF2B5EF4-FFF2-40B4-BE49-F238E27FC236}">
                    <a16:creationId xmlns:a16="http://schemas.microsoft.com/office/drawing/2014/main" xmlns="" id="{D99957BA-7D75-18B7-A733-B655AC642875}"/>
                  </a:ext>
                </a:extLst>
              </p:cNvPr>
              <p:cNvSpPr/>
              <p:nvPr/>
            </p:nvSpPr>
            <p:spPr>
              <a:xfrm>
                <a:off x="4134671" y="887895"/>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5C9E2AAF-03E5-6464-127B-03EA92A70468}"/>
                  </a:ext>
                </a:extLst>
              </p:cNvPr>
              <p:cNvSpPr txBox="1"/>
              <p:nvPr/>
            </p:nvSpPr>
            <p:spPr>
              <a:xfrm>
                <a:off x="4147924" y="901150"/>
                <a:ext cx="357809" cy="461665"/>
              </a:xfrm>
              <a:prstGeom prst="rect">
                <a:avLst/>
              </a:prstGeom>
              <a:noFill/>
            </p:spPr>
            <p:txBody>
              <a:bodyPr wrap="square" rtlCol="0">
                <a:spAutoFit/>
              </a:bodyPr>
              <a:lstStyle/>
              <a:p>
                <a:r>
                  <a:rPr lang="en-US" sz="2400" dirty="0">
                    <a:latin typeface="Bookman Old Style" panose="02050604050505020204" pitchFamily="18" charset="0"/>
                  </a:rPr>
                  <a:t>G</a:t>
                </a:r>
              </a:p>
            </p:txBody>
          </p:sp>
        </p:grpSp>
        <p:cxnSp>
          <p:nvCxnSpPr>
            <p:cNvPr id="16" name="Straight Connector 15">
              <a:extLst>
                <a:ext uri="{FF2B5EF4-FFF2-40B4-BE49-F238E27FC236}">
                  <a16:creationId xmlns:a16="http://schemas.microsoft.com/office/drawing/2014/main" xmlns="" id="{1D6ECC74-59F9-60C5-04F4-4832629C45AB}"/>
                </a:ext>
              </a:extLst>
            </p:cNvPr>
            <p:cNvCxnSpPr>
              <a:cxnSpLocks/>
            </p:cNvCxnSpPr>
            <p:nvPr/>
          </p:nvCxnSpPr>
          <p:spPr>
            <a:xfrm flipH="1">
              <a:off x="2962136" y="1165653"/>
              <a:ext cx="955079" cy="7315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51A8CEF-D559-8817-1C15-C593A64E6B0A}"/>
                </a:ext>
              </a:extLst>
            </p:cNvPr>
            <p:cNvCxnSpPr>
              <a:cxnSpLocks/>
            </p:cNvCxnSpPr>
            <p:nvPr/>
          </p:nvCxnSpPr>
          <p:spPr>
            <a:xfrm>
              <a:off x="4333732" y="1181426"/>
              <a:ext cx="994835" cy="7157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Oval 44">
            <a:extLst>
              <a:ext uri="{FF2B5EF4-FFF2-40B4-BE49-F238E27FC236}">
                <a16:creationId xmlns:a16="http://schemas.microsoft.com/office/drawing/2014/main" xmlns="" id="{FE04DA90-5F55-24C5-5EDE-F3BEFD859179}"/>
              </a:ext>
            </a:extLst>
          </p:cNvPr>
          <p:cNvSpPr/>
          <p:nvPr/>
        </p:nvSpPr>
        <p:spPr>
          <a:xfrm>
            <a:off x="5741469" y="2418634"/>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42B87786-333A-55B9-78E9-CF8A967191A2}"/>
              </a:ext>
            </a:extLst>
          </p:cNvPr>
          <p:cNvSpPr txBox="1"/>
          <p:nvPr/>
        </p:nvSpPr>
        <p:spPr>
          <a:xfrm>
            <a:off x="7714935" y="2504159"/>
            <a:ext cx="357809" cy="461665"/>
          </a:xfrm>
          <a:prstGeom prst="rect">
            <a:avLst/>
          </a:prstGeom>
          <a:noFill/>
        </p:spPr>
        <p:txBody>
          <a:bodyPr wrap="square" rtlCol="0">
            <a:spAutoFit/>
          </a:bodyPr>
          <a:lstStyle/>
          <a:p>
            <a:r>
              <a:rPr lang="en-US" sz="2400" dirty="0">
                <a:latin typeface="Bookman Old Style" panose="02050604050505020204" pitchFamily="18" charset="0"/>
              </a:rPr>
              <a:t>D</a:t>
            </a:r>
          </a:p>
        </p:txBody>
      </p:sp>
      <p:cxnSp>
        <p:nvCxnSpPr>
          <p:cNvPr id="47" name="Straight Connector 46">
            <a:extLst>
              <a:ext uri="{FF2B5EF4-FFF2-40B4-BE49-F238E27FC236}">
                <a16:creationId xmlns:a16="http://schemas.microsoft.com/office/drawing/2014/main" xmlns="" id="{91FBD43A-7372-F09A-1755-6316B11795F4}"/>
              </a:ext>
            </a:extLst>
          </p:cNvPr>
          <p:cNvCxnSpPr>
            <a:cxnSpLocks/>
          </p:cNvCxnSpPr>
          <p:nvPr/>
        </p:nvCxnSpPr>
        <p:spPr>
          <a:xfrm flipH="1">
            <a:off x="6061083" y="1854910"/>
            <a:ext cx="721407" cy="590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1F4CE51C-02F2-4786-2434-B75A2BF6DD3D}"/>
              </a:ext>
            </a:extLst>
          </p:cNvPr>
          <p:cNvCxnSpPr>
            <a:cxnSpLocks/>
          </p:cNvCxnSpPr>
          <p:nvPr/>
        </p:nvCxnSpPr>
        <p:spPr>
          <a:xfrm>
            <a:off x="7180331" y="1868162"/>
            <a:ext cx="570704" cy="7315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xmlns="" id="{FE606709-6EF0-78C9-7BD8-C50D007BB921}"/>
              </a:ext>
            </a:extLst>
          </p:cNvPr>
          <p:cNvSpPr/>
          <p:nvPr/>
        </p:nvSpPr>
        <p:spPr>
          <a:xfrm>
            <a:off x="7685050" y="2462529"/>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9BC9A9F4-B55F-7CB7-19AE-9D751AA8351D}"/>
              </a:ext>
            </a:extLst>
          </p:cNvPr>
          <p:cNvSpPr txBox="1"/>
          <p:nvPr/>
        </p:nvSpPr>
        <p:spPr>
          <a:xfrm>
            <a:off x="5767726" y="2412010"/>
            <a:ext cx="357809" cy="461665"/>
          </a:xfrm>
          <a:prstGeom prst="rect">
            <a:avLst/>
          </a:prstGeom>
          <a:noFill/>
        </p:spPr>
        <p:txBody>
          <a:bodyPr wrap="square" rtlCol="0">
            <a:spAutoFit/>
          </a:bodyPr>
          <a:lstStyle/>
          <a:p>
            <a:r>
              <a:rPr lang="en-US" sz="2400" dirty="0">
                <a:latin typeface="Bookman Old Style" panose="02050604050505020204" pitchFamily="18" charset="0"/>
              </a:rPr>
              <a:t>A</a:t>
            </a:r>
          </a:p>
        </p:txBody>
      </p:sp>
      <p:cxnSp>
        <p:nvCxnSpPr>
          <p:cNvPr id="59" name="Straight Connector 58">
            <a:extLst>
              <a:ext uri="{FF2B5EF4-FFF2-40B4-BE49-F238E27FC236}">
                <a16:creationId xmlns:a16="http://schemas.microsoft.com/office/drawing/2014/main" xmlns="" id="{B5CF632D-609D-3934-77A4-27A54E8F6FDF}"/>
              </a:ext>
            </a:extLst>
          </p:cNvPr>
          <p:cNvCxnSpPr>
            <a:cxnSpLocks/>
            <a:stCxn id="49" idx="3"/>
            <a:endCxn id="63" idx="0"/>
          </p:cNvCxnSpPr>
          <p:nvPr/>
        </p:nvCxnSpPr>
        <p:spPr>
          <a:xfrm flipH="1">
            <a:off x="7181463" y="2901832"/>
            <a:ext cx="569572" cy="581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8C630688-BFA1-FDBB-FD8B-4B1568A963B8}"/>
              </a:ext>
            </a:extLst>
          </p:cNvPr>
          <p:cNvCxnSpPr>
            <a:cxnSpLocks/>
            <a:stCxn id="49" idx="5"/>
          </p:cNvCxnSpPr>
          <p:nvPr/>
        </p:nvCxnSpPr>
        <p:spPr>
          <a:xfrm>
            <a:off x="8069639" y="2901832"/>
            <a:ext cx="406493" cy="6588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xmlns="" id="{056930D4-6B92-E2FE-4A50-90AA6B3DF724}"/>
              </a:ext>
            </a:extLst>
          </p:cNvPr>
          <p:cNvSpPr/>
          <p:nvPr/>
        </p:nvSpPr>
        <p:spPr>
          <a:xfrm>
            <a:off x="8394044" y="352933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928B039F-9666-246A-511B-C76EAE423439}"/>
              </a:ext>
            </a:extLst>
          </p:cNvPr>
          <p:cNvSpPr txBox="1"/>
          <p:nvPr/>
        </p:nvSpPr>
        <p:spPr>
          <a:xfrm>
            <a:off x="6980296" y="3505315"/>
            <a:ext cx="357809" cy="461665"/>
          </a:xfrm>
          <a:prstGeom prst="rect">
            <a:avLst/>
          </a:prstGeom>
          <a:noFill/>
        </p:spPr>
        <p:txBody>
          <a:bodyPr wrap="square" rtlCol="0">
            <a:spAutoFit/>
          </a:bodyPr>
          <a:lstStyle/>
          <a:p>
            <a:r>
              <a:rPr lang="en-US" sz="2400" dirty="0">
                <a:latin typeface="Bookman Old Style" panose="02050604050505020204" pitchFamily="18" charset="0"/>
              </a:rPr>
              <a:t>C</a:t>
            </a:r>
          </a:p>
        </p:txBody>
      </p:sp>
      <p:sp>
        <p:nvSpPr>
          <p:cNvPr id="63" name="Oval 62">
            <a:extLst>
              <a:ext uri="{FF2B5EF4-FFF2-40B4-BE49-F238E27FC236}">
                <a16:creationId xmlns:a16="http://schemas.microsoft.com/office/drawing/2014/main" xmlns="" id="{0F8BA504-A1C2-0489-D13D-EBC4547CA010}"/>
              </a:ext>
            </a:extLst>
          </p:cNvPr>
          <p:cNvSpPr/>
          <p:nvPr/>
        </p:nvSpPr>
        <p:spPr>
          <a:xfrm>
            <a:off x="6956176" y="3482948"/>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xmlns="" id="{2BEAF7B5-E6AC-180F-34DD-1C0AEFCCB254}"/>
              </a:ext>
            </a:extLst>
          </p:cNvPr>
          <p:cNvSpPr txBox="1"/>
          <p:nvPr/>
        </p:nvSpPr>
        <p:spPr>
          <a:xfrm>
            <a:off x="8399486" y="3534195"/>
            <a:ext cx="357809" cy="461665"/>
          </a:xfrm>
          <a:prstGeom prst="rect">
            <a:avLst/>
          </a:prstGeom>
          <a:noFill/>
        </p:spPr>
        <p:txBody>
          <a:bodyPr wrap="square" rtlCol="0">
            <a:spAutoFit/>
          </a:bodyPr>
          <a:lstStyle/>
          <a:p>
            <a:r>
              <a:rPr lang="en-US" sz="2400" dirty="0">
                <a:latin typeface="Bookman Old Style" panose="02050604050505020204" pitchFamily="18" charset="0"/>
              </a:rPr>
              <a:t>E</a:t>
            </a:r>
          </a:p>
        </p:txBody>
      </p:sp>
      <p:cxnSp>
        <p:nvCxnSpPr>
          <p:cNvPr id="70" name="Straight Connector 69">
            <a:extLst>
              <a:ext uri="{FF2B5EF4-FFF2-40B4-BE49-F238E27FC236}">
                <a16:creationId xmlns:a16="http://schemas.microsoft.com/office/drawing/2014/main" xmlns="" id="{4273E7FF-BB27-2767-E438-952D83CBBE72}"/>
              </a:ext>
            </a:extLst>
          </p:cNvPr>
          <p:cNvCxnSpPr>
            <a:cxnSpLocks/>
            <a:stCxn id="13" idx="5"/>
          </p:cNvCxnSpPr>
          <p:nvPr/>
        </p:nvCxnSpPr>
        <p:spPr>
          <a:xfrm>
            <a:off x="9903880" y="1886277"/>
            <a:ext cx="781608" cy="6324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85905785-150F-CA73-AC8E-2B7A9B05D24B}"/>
              </a:ext>
            </a:extLst>
          </p:cNvPr>
          <p:cNvSpPr txBox="1"/>
          <p:nvPr/>
        </p:nvSpPr>
        <p:spPr>
          <a:xfrm>
            <a:off x="10711990" y="2414388"/>
            <a:ext cx="357809" cy="461665"/>
          </a:xfrm>
          <a:prstGeom prst="rect">
            <a:avLst/>
          </a:prstGeom>
          <a:noFill/>
        </p:spPr>
        <p:txBody>
          <a:bodyPr wrap="square" rtlCol="0">
            <a:spAutoFit/>
          </a:bodyPr>
          <a:lstStyle/>
          <a:p>
            <a:r>
              <a:rPr lang="en-US" sz="2400" dirty="0">
                <a:latin typeface="Bookman Old Style" panose="02050604050505020204" pitchFamily="18" charset="0"/>
              </a:rPr>
              <a:t>I</a:t>
            </a:r>
          </a:p>
        </p:txBody>
      </p:sp>
      <p:sp>
        <p:nvSpPr>
          <p:cNvPr id="74" name="Oval 73">
            <a:extLst>
              <a:ext uri="{FF2B5EF4-FFF2-40B4-BE49-F238E27FC236}">
                <a16:creationId xmlns:a16="http://schemas.microsoft.com/office/drawing/2014/main" xmlns="" id="{C475FE62-7312-7727-9D5F-D735CEF93935}"/>
              </a:ext>
            </a:extLst>
          </p:cNvPr>
          <p:cNvSpPr/>
          <p:nvPr/>
        </p:nvSpPr>
        <p:spPr>
          <a:xfrm>
            <a:off x="10631277" y="2425259"/>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DBD7955F-3326-439B-4D7B-5506C93691F8}"/>
              </a:ext>
            </a:extLst>
          </p:cNvPr>
          <p:cNvSpPr/>
          <p:nvPr/>
        </p:nvSpPr>
        <p:spPr>
          <a:xfrm>
            <a:off x="9792141" y="353595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xmlns="" id="{CA1A09F9-5E1D-104C-4B0A-AA24C6DE9A4D}"/>
              </a:ext>
            </a:extLst>
          </p:cNvPr>
          <p:cNvSpPr txBox="1"/>
          <p:nvPr/>
        </p:nvSpPr>
        <p:spPr>
          <a:xfrm>
            <a:off x="9810835" y="3540821"/>
            <a:ext cx="357809" cy="461665"/>
          </a:xfrm>
          <a:prstGeom prst="rect">
            <a:avLst/>
          </a:prstGeom>
          <a:noFill/>
        </p:spPr>
        <p:txBody>
          <a:bodyPr wrap="square" rtlCol="0">
            <a:spAutoFit/>
          </a:bodyPr>
          <a:lstStyle/>
          <a:p>
            <a:r>
              <a:rPr lang="en-US" sz="2400" dirty="0">
                <a:latin typeface="Bookman Old Style" panose="02050604050505020204" pitchFamily="18" charset="0"/>
              </a:rPr>
              <a:t>H</a:t>
            </a:r>
          </a:p>
        </p:txBody>
      </p:sp>
      <p:cxnSp>
        <p:nvCxnSpPr>
          <p:cNvPr id="77" name="Straight Connector 76">
            <a:extLst>
              <a:ext uri="{FF2B5EF4-FFF2-40B4-BE49-F238E27FC236}">
                <a16:creationId xmlns:a16="http://schemas.microsoft.com/office/drawing/2014/main" xmlns="" id="{3FB44557-4FB6-7A3D-43DC-F0EADE033694}"/>
              </a:ext>
            </a:extLst>
          </p:cNvPr>
          <p:cNvCxnSpPr>
            <a:cxnSpLocks/>
            <a:stCxn id="74" idx="3"/>
          </p:cNvCxnSpPr>
          <p:nvPr/>
        </p:nvCxnSpPr>
        <p:spPr>
          <a:xfrm flipH="1">
            <a:off x="10151343" y="2864562"/>
            <a:ext cx="545919" cy="691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81A7E756-0BE3-00A0-4960-EA40060C28A2}"/>
              </a:ext>
            </a:extLst>
          </p:cNvPr>
          <p:cNvSpPr txBox="1"/>
          <p:nvPr/>
        </p:nvSpPr>
        <p:spPr>
          <a:xfrm>
            <a:off x="6114688" y="3577412"/>
            <a:ext cx="386415" cy="375570"/>
          </a:xfrm>
          <a:prstGeom prst="rect">
            <a:avLst/>
          </a:prstGeom>
          <a:noFill/>
          <a:ln w="28575">
            <a:solidFill>
              <a:srgbClr val="FF0000"/>
            </a:solidFill>
          </a:ln>
        </p:spPr>
        <p:txBody>
          <a:bodyPr wrap="square" rtlCol="0">
            <a:spAutoFit/>
          </a:bodyPr>
          <a:lstStyle/>
          <a:p>
            <a:endParaRPr lang="en-US" dirty="0"/>
          </a:p>
        </p:txBody>
      </p:sp>
      <p:sp>
        <p:nvSpPr>
          <p:cNvPr id="81" name="TextBox 80">
            <a:extLst>
              <a:ext uri="{FF2B5EF4-FFF2-40B4-BE49-F238E27FC236}">
                <a16:creationId xmlns:a16="http://schemas.microsoft.com/office/drawing/2014/main" xmlns="" id="{840D2194-B439-BB75-FFC7-FA0C8F6C33DC}"/>
              </a:ext>
            </a:extLst>
          </p:cNvPr>
          <p:cNvSpPr txBox="1"/>
          <p:nvPr/>
        </p:nvSpPr>
        <p:spPr>
          <a:xfrm>
            <a:off x="6419484" y="4478562"/>
            <a:ext cx="386415" cy="375570"/>
          </a:xfrm>
          <a:prstGeom prst="rect">
            <a:avLst/>
          </a:prstGeom>
          <a:noFill/>
          <a:ln w="28575">
            <a:solidFill>
              <a:srgbClr val="FF0000"/>
            </a:solidFill>
          </a:ln>
        </p:spPr>
        <p:txBody>
          <a:bodyPr wrap="square" rtlCol="0">
            <a:spAutoFit/>
          </a:bodyPr>
          <a:lstStyle/>
          <a:p>
            <a:endParaRPr lang="en-US" dirty="0"/>
          </a:p>
        </p:txBody>
      </p:sp>
      <p:sp>
        <p:nvSpPr>
          <p:cNvPr id="85" name="TextBox 84">
            <a:extLst>
              <a:ext uri="{FF2B5EF4-FFF2-40B4-BE49-F238E27FC236}">
                <a16:creationId xmlns:a16="http://schemas.microsoft.com/office/drawing/2014/main" xmlns="" id="{A030D49A-B370-4431-0A65-8C669D83C585}"/>
              </a:ext>
            </a:extLst>
          </p:cNvPr>
          <p:cNvSpPr txBox="1"/>
          <p:nvPr/>
        </p:nvSpPr>
        <p:spPr>
          <a:xfrm>
            <a:off x="7353762" y="4485189"/>
            <a:ext cx="386415" cy="375570"/>
          </a:xfrm>
          <a:prstGeom prst="rect">
            <a:avLst/>
          </a:prstGeom>
          <a:noFill/>
          <a:ln w="28575">
            <a:solidFill>
              <a:srgbClr val="FF0000"/>
            </a:solidFill>
          </a:ln>
        </p:spPr>
        <p:txBody>
          <a:bodyPr wrap="square" rtlCol="0">
            <a:spAutoFit/>
          </a:bodyPr>
          <a:lstStyle/>
          <a:p>
            <a:endParaRPr lang="en-US" dirty="0"/>
          </a:p>
        </p:txBody>
      </p:sp>
      <p:sp>
        <p:nvSpPr>
          <p:cNvPr id="86" name="TextBox 85">
            <a:extLst>
              <a:ext uri="{FF2B5EF4-FFF2-40B4-BE49-F238E27FC236}">
                <a16:creationId xmlns:a16="http://schemas.microsoft.com/office/drawing/2014/main" xmlns="" id="{041EB876-A9C0-3894-8AD8-8935D7811896}"/>
              </a:ext>
            </a:extLst>
          </p:cNvPr>
          <p:cNvSpPr txBox="1"/>
          <p:nvPr/>
        </p:nvSpPr>
        <p:spPr>
          <a:xfrm>
            <a:off x="7923605" y="4498441"/>
            <a:ext cx="386415" cy="375570"/>
          </a:xfrm>
          <a:prstGeom prst="rect">
            <a:avLst/>
          </a:prstGeom>
          <a:noFill/>
          <a:ln w="28575">
            <a:solidFill>
              <a:srgbClr val="FF0000"/>
            </a:solidFill>
          </a:ln>
        </p:spPr>
        <p:txBody>
          <a:bodyPr wrap="square" rtlCol="0">
            <a:spAutoFit/>
          </a:bodyPr>
          <a:lstStyle/>
          <a:p>
            <a:endParaRPr lang="en-US" dirty="0"/>
          </a:p>
        </p:txBody>
      </p:sp>
      <p:sp>
        <p:nvSpPr>
          <p:cNvPr id="87" name="TextBox 86">
            <a:extLst>
              <a:ext uri="{FF2B5EF4-FFF2-40B4-BE49-F238E27FC236}">
                <a16:creationId xmlns:a16="http://schemas.microsoft.com/office/drawing/2014/main" xmlns="" id="{343156F0-789A-D238-D33A-54FFA11F352B}"/>
              </a:ext>
            </a:extLst>
          </p:cNvPr>
          <p:cNvSpPr txBox="1"/>
          <p:nvPr/>
        </p:nvSpPr>
        <p:spPr>
          <a:xfrm>
            <a:off x="8745238" y="4485189"/>
            <a:ext cx="386415" cy="375570"/>
          </a:xfrm>
          <a:prstGeom prst="rect">
            <a:avLst/>
          </a:prstGeom>
          <a:noFill/>
          <a:ln w="28575">
            <a:solidFill>
              <a:srgbClr val="FF0000"/>
            </a:solidFill>
          </a:ln>
        </p:spPr>
        <p:txBody>
          <a:bodyPr wrap="square" rtlCol="0">
            <a:spAutoFit/>
          </a:bodyPr>
          <a:lstStyle/>
          <a:p>
            <a:endParaRPr lang="en-US" dirty="0"/>
          </a:p>
        </p:txBody>
      </p:sp>
      <p:sp>
        <p:nvSpPr>
          <p:cNvPr id="89" name="TextBox 88">
            <a:extLst>
              <a:ext uri="{FF2B5EF4-FFF2-40B4-BE49-F238E27FC236}">
                <a16:creationId xmlns:a16="http://schemas.microsoft.com/office/drawing/2014/main" xmlns="" id="{F7B20F73-B4C9-3013-EC8F-0A8B37F04F99}"/>
              </a:ext>
            </a:extLst>
          </p:cNvPr>
          <p:cNvSpPr txBox="1"/>
          <p:nvPr/>
        </p:nvSpPr>
        <p:spPr>
          <a:xfrm>
            <a:off x="9401224" y="4478565"/>
            <a:ext cx="386415" cy="375570"/>
          </a:xfrm>
          <a:prstGeom prst="rect">
            <a:avLst/>
          </a:prstGeom>
          <a:noFill/>
          <a:ln w="28575">
            <a:solidFill>
              <a:srgbClr val="FF0000"/>
            </a:solidFill>
          </a:ln>
        </p:spPr>
        <p:txBody>
          <a:bodyPr wrap="square" rtlCol="0">
            <a:spAutoFit/>
          </a:bodyPr>
          <a:lstStyle/>
          <a:p>
            <a:endParaRPr lang="en-US" dirty="0"/>
          </a:p>
        </p:txBody>
      </p:sp>
      <p:sp>
        <p:nvSpPr>
          <p:cNvPr id="90" name="TextBox 89">
            <a:extLst>
              <a:ext uri="{FF2B5EF4-FFF2-40B4-BE49-F238E27FC236}">
                <a16:creationId xmlns:a16="http://schemas.microsoft.com/office/drawing/2014/main" xmlns="" id="{DF250DA5-591D-286C-D773-89722532B064}"/>
              </a:ext>
            </a:extLst>
          </p:cNvPr>
          <p:cNvSpPr txBox="1"/>
          <p:nvPr/>
        </p:nvSpPr>
        <p:spPr>
          <a:xfrm>
            <a:off x="10355375" y="4491816"/>
            <a:ext cx="386415" cy="375570"/>
          </a:xfrm>
          <a:prstGeom prst="rect">
            <a:avLst/>
          </a:prstGeom>
          <a:noFill/>
          <a:ln w="28575">
            <a:solidFill>
              <a:srgbClr val="FF0000"/>
            </a:solidFill>
          </a:ln>
        </p:spPr>
        <p:txBody>
          <a:bodyPr wrap="square" rtlCol="0">
            <a:spAutoFit/>
          </a:bodyPr>
          <a:lstStyle/>
          <a:p>
            <a:endParaRPr lang="en-US" dirty="0"/>
          </a:p>
        </p:txBody>
      </p:sp>
      <p:sp>
        <p:nvSpPr>
          <p:cNvPr id="91" name="TextBox 90">
            <a:extLst>
              <a:ext uri="{FF2B5EF4-FFF2-40B4-BE49-F238E27FC236}">
                <a16:creationId xmlns:a16="http://schemas.microsoft.com/office/drawing/2014/main" xmlns="" id="{89658E65-248A-38C9-9331-9470F291220C}"/>
              </a:ext>
            </a:extLst>
          </p:cNvPr>
          <p:cNvSpPr txBox="1"/>
          <p:nvPr/>
        </p:nvSpPr>
        <p:spPr>
          <a:xfrm>
            <a:off x="11428805" y="3590666"/>
            <a:ext cx="386415" cy="375570"/>
          </a:xfrm>
          <a:prstGeom prst="rect">
            <a:avLst/>
          </a:prstGeom>
          <a:noFill/>
          <a:ln w="28575">
            <a:solidFill>
              <a:srgbClr val="FF0000"/>
            </a:solidFill>
          </a:ln>
        </p:spPr>
        <p:txBody>
          <a:bodyPr wrap="square" rtlCol="0">
            <a:spAutoFit/>
          </a:bodyPr>
          <a:lstStyle/>
          <a:p>
            <a:endParaRPr lang="en-US" dirty="0"/>
          </a:p>
        </p:txBody>
      </p:sp>
      <p:sp>
        <p:nvSpPr>
          <p:cNvPr id="92" name="TextBox 91">
            <a:extLst>
              <a:ext uri="{FF2B5EF4-FFF2-40B4-BE49-F238E27FC236}">
                <a16:creationId xmlns:a16="http://schemas.microsoft.com/office/drawing/2014/main" xmlns="" id="{DB07695C-3680-1452-8055-AF832B49044E}"/>
              </a:ext>
            </a:extLst>
          </p:cNvPr>
          <p:cNvSpPr txBox="1"/>
          <p:nvPr/>
        </p:nvSpPr>
        <p:spPr>
          <a:xfrm>
            <a:off x="9044327" y="2462529"/>
            <a:ext cx="386415" cy="375570"/>
          </a:xfrm>
          <a:prstGeom prst="rect">
            <a:avLst/>
          </a:prstGeom>
          <a:noFill/>
          <a:ln w="28575">
            <a:solidFill>
              <a:srgbClr val="FF0000"/>
            </a:solidFill>
          </a:ln>
        </p:spPr>
        <p:txBody>
          <a:bodyPr wrap="square" rtlCol="0">
            <a:spAutoFit/>
          </a:bodyPr>
          <a:lstStyle/>
          <a:p>
            <a:endParaRPr lang="en-US" dirty="0"/>
          </a:p>
        </p:txBody>
      </p:sp>
      <p:cxnSp>
        <p:nvCxnSpPr>
          <p:cNvPr id="94" name="Straight Connector 93">
            <a:extLst>
              <a:ext uri="{FF2B5EF4-FFF2-40B4-BE49-F238E27FC236}">
                <a16:creationId xmlns:a16="http://schemas.microsoft.com/office/drawing/2014/main" xmlns="" id="{DB9E6066-35FB-5B17-2140-45B79CD2E0FE}"/>
              </a:ext>
            </a:extLst>
          </p:cNvPr>
          <p:cNvCxnSpPr>
            <a:stCxn id="45" idx="3"/>
            <a:endCxn id="5" idx="0"/>
          </p:cNvCxnSpPr>
          <p:nvPr/>
        </p:nvCxnSpPr>
        <p:spPr>
          <a:xfrm flipH="1">
            <a:off x="5254349" y="2857937"/>
            <a:ext cx="553105" cy="65984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42E862FC-9BCD-C241-8E0B-12966853B78E}"/>
              </a:ext>
            </a:extLst>
          </p:cNvPr>
          <p:cNvCxnSpPr>
            <a:stCxn id="45" idx="5"/>
            <a:endCxn id="80" idx="0"/>
          </p:cNvCxnSpPr>
          <p:nvPr/>
        </p:nvCxnSpPr>
        <p:spPr>
          <a:xfrm>
            <a:off x="6126058" y="2857937"/>
            <a:ext cx="181838" cy="71947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7290F194-7932-6605-3836-31FEE6D2CEB0}"/>
              </a:ext>
            </a:extLst>
          </p:cNvPr>
          <p:cNvCxnSpPr>
            <a:stCxn id="63" idx="3"/>
            <a:endCxn id="81" idx="0"/>
          </p:cNvCxnSpPr>
          <p:nvPr/>
        </p:nvCxnSpPr>
        <p:spPr>
          <a:xfrm flipH="1">
            <a:off x="6612692" y="3922251"/>
            <a:ext cx="409469" cy="55631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60742BD0-76DB-25BE-F393-755F48AA3FB6}"/>
              </a:ext>
            </a:extLst>
          </p:cNvPr>
          <p:cNvCxnSpPr>
            <a:stCxn id="63" idx="5"/>
            <a:endCxn id="85" idx="0"/>
          </p:cNvCxnSpPr>
          <p:nvPr/>
        </p:nvCxnSpPr>
        <p:spPr>
          <a:xfrm>
            <a:off x="7340765" y="3922251"/>
            <a:ext cx="206205" cy="56293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C5B18B0E-C865-865A-39EE-13D011D6F686}"/>
              </a:ext>
            </a:extLst>
          </p:cNvPr>
          <p:cNvCxnSpPr>
            <a:cxnSpLocks/>
            <a:endCxn id="86" idx="0"/>
          </p:cNvCxnSpPr>
          <p:nvPr/>
        </p:nvCxnSpPr>
        <p:spPr>
          <a:xfrm flipH="1">
            <a:off x="8116813" y="4002486"/>
            <a:ext cx="321953" cy="49595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71F9056F-851D-93A9-5474-9A21F039A6EA}"/>
              </a:ext>
            </a:extLst>
          </p:cNvPr>
          <p:cNvCxnSpPr>
            <a:stCxn id="61" idx="5"/>
            <a:endCxn id="87" idx="0"/>
          </p:cNvCxnSpPr>
          <p:nvPr/>
        </p:nvCxnSpPr>
        <p:spPr>
          <a:xfrm>
            <a:off x="8778633" y="3968633"/>
            <a:ext cx="159813" cy="51655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3525EBD2-ED23-3CF1-56F9-C38507C9CB93}"/>
              </a:ext>
            </a:extLst>
          </p:cNvPr>
          <p:cNvCxnSpPr>
            <a:cxnSpLocks/>
            <a:stCxn id="14" idx="2"/>
            <a:endCxn id="92" idx="0"/>
          </p:cNvCxnSpPr>
          <p:nvPr/>
        </p:nvCxnSpPr>
        <p:spPr>
          <a:xfrm flipH="1">
            <a:off x="9237535" y="1921894"/>
            <a:ext cx="473914" cy="54063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BEC2C113-3264-F756-71F7-0E2D3DE47C80}"/>
              </a:ext>
            </a:extLst>
          </p:cNvPr>
          <p:cNvCxnSpPr>
            <a:cxnSpLocks/>
            <a:stCxn id="75" idx="3"/>
            <a:endCxn id="89" idx="0"/>
          </p:cNvCxnSpPr>
          <p:nvPr/>
        </p:nvCxnSpPr>
        <p:spPr>
          <a:xfrm flipH="1">
            <a:off x="9594432" y="3975259"/>
            <a:ext cx="263694" cy="50330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7D548E6B-1D9C-735B-3753-9D6EFA6EDEB9}"/>
              </a:ext>
            </a:extLst>
          </p:cNvPr>
          <p:cNvCxnSpPr>
            <a:stCxn id="75" idx="5"/>
            <a:endCxn id="90" idx="0"/>
          </p:cNvCxnSpPr>
          <p:nvPr/>
        </p:nvCxnSpPr>
        <p:spPr>
          <a:xfrm>
            <a:off x="10176730" y="3975259"/>
            <a:ext cx="371853" cy="51655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B4F40D5B-A00A-D338-7454-E1F83174DA6A}"/>
              </a:ext>
            </a:extLst>
          </p:cNvPr>
          <p:cNvCxnSpPr>
            <a:stCxn id="74" idx="5"/>
            <a:endCxn id="91" idx="0"/>
          </p:cNvCxnSpPr>
          <p:nvPr/>
        </p:nvCxnSpPr>
        <p:spPr>
          <a:xfrm>
            <a:off x="11015866" y="2864562"/>
            <a:ext cx="606147" cy="72610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xmlns="" id="{6295A0F9-5747-D001-C880-AC3FA154EB6A}"/>
              </a:ext>
            </a:extLst>
          </p:cNvPr>
          <p:cNvCxnSpPr>
            <a:cxnSpLocks/>
          </p:cNvCxnSpPr>
          <p:nvPr/>
        </p:nvCxnSpPr>
        <p:spPr>
          <a:xfrm>
            <a:off x="7338105" y="220584"/>
            <a:ext cx="555734" cy="30950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xmlns="" id="{2A0C5046-46FB-777F-2DF1-25B0E7213276}"/>
              </a:ext>
            </a:extLst>
          </p:cNvPr>
          <p:cNvSpPr txBox="1"/>
          <p:nvPr/>
        </p:nvSpPr>
        <p:spPr>
          <a:xfrm rot="1789830">
            <a:off x="7222065" y="249382"/>
            <a:ext cx="731520" cy="182880"/>
          </a:xfrm>
          <a:prstGeom prst="rect">
            <a:avLst/>
          </a:prstGeom>
          <a:solidFill>
            <a:schemeClr val="bg1"/>
          </a:solidFill>
        </p:spPr>
        <p:txBody>
          <a:bodyPr wrap="square" rtlCol="0">
            <a:spAutoFit/>
          </a:bodyPr>
          <a:lstStyle/>
          <a:p>
            <a:endParaRPr lang="en-US" dirty="0"/>
          </a:p>
        </p:txBody>
      </p:sp>
      <p:cxnSp>
        <p:nvCxnSpPr>
          <p:cNvPr id="120" name="Straight Arrow Connector 119">
            <a:extLst>
              <a:ext uri="{FF2B5EF4-FFF2-40B4-BE49-F238E27FC236}">
                <a16:creationId xmlns:a16="http://schemas.microsoft.com/office/drawing/2014/main" xmlns="" id="{67AA759F-B0DC-9E27-899F-0A9721AB9A1D}"/>
              </a:ext>
            </a:extLst>
          </p:cNvPr>
          <p:cNvCxnSpPr>
            <a:cxnSpLocks/>
          </p:cNvCxnSpPr>
          <p:nvPr/>
        </p:nvCxnSpPr>
        <p:spPr>
          <a:xfrm>
            <a:off x="6152036" y="1075350"/>
            <a:ext cx="555734" cy="30950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xmlns="" id="{8E6FF259-DE61-1576-5D8C-7F924B0A277E}"/>
              </a:ext>
            </a:extLst>
          </p:cNvPr>
          <p:cNvSpPr txBox="1"/>
          <p:nvPr/>
        </p:nvSpPr>
        <p:spPr>
          <a:xfrm rot="1789830">
            <a:off x="6018291" y="1088405"/>
            <a:ext cx="731520" cy="182880"/>
          </a:xfrm>
          <a:prstGeom prst="rect">
            <a:avLst/>
          </a:prstGeom>
          <a:solidFill>
            <a:schemeClr val="bg1"/>
          </a:solidFill>
        </p:spPr>
        <p:txBody>
          <a:bodyPr wrap="square" rtlCol="0">
            <a:spAutoFit/>
          </a:bodyPr>
          <a:lstStyle/>
          <a:p>
            <a:endParaRPr lang="en-US" dirty="0"/>
          </a:p>
        </p:txBody>
      </p:sp>
      <p:cxnSp>
        <p:nvCxnSpPr>
          <p:cNvPr id="122" name="Straight Arrow Connector 121">
            <a:extLst>
              <a:ext uri="{FF2B5EF4-FFF2-40B4-BE49-F238E27FC236}">
                <a16:creationId xmlns:a16="http://schemas.microsoft.com/office/drawing/2014/main" xmlns="" id="{5D3D7CDA-31CD-F4A0-4BF4-D8FE6163587F}"/>
              </a:ext>
            </a:extLst>
          </p:cNvPr>
          <p:cNvCxnSpPr>
            <a:cxnSpLocks/>
          </p:cNvCxnSpPr>
          <p:nvPr/>
        </p:nvCxnSpPr>
        <p:spPr>
          <a:xfrm>
            <a:off x="5098489" y="2089141"/>
            <a:ext cx="555734" cy="30950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xmlns="" id="{DD0A5D67-1DC6-A4C3-DD31-186358AAD697}"/>
              </a:ext>
            </a:extLst>
          </p:cNvPr>
          <p:cNvSpPr txBox="1"/>
          <p:nvPr/>
        </p:nvSpPr>
        <p:spPr>
          <a:xfrm rot="1789830">
            <a:off x="4964813" y="2115792"/>
            <a:ext cx="731520" cy="182880"/>
          </a:xfrm>
          <a:prstGeom prst="rect">
            <a:avLst/>
          </a:prstGeom>
          <a:solidFill>
            <a:schemeClr val="bg1"/>
          </a:solidFill>
        </p:spPr>
        <p:txBody>
          <a:bodyPr wrap="square" rtlCol="0">
            <a:spAutoFit/>
          </a:bodyPr>
          <a:lstStyle/>
          <a:p>
            <a:endParaRPr lang="en-US" dirty="0"/>
          </a:p>
        </p:txBody>
      </p:sp>
      <p:cxnSp>
        <p:nvCxnSpPr>
          <p:cNvPr id="124" name="Straight Arrow Connector 123">
            <a:extLst>
              <a:ext uri="{FF2B5EF4-FFF2-40B4-BE49-F238E27FC236}">
                <a16:creationId xmlns:a16="http://schemas.microsoft.com/office/drawing/2014/main" xmlns="" id="{B469066D-6298-9EB4-D7E6-179DA2268418}"/>
              </a:ext>
            </a:extLst>
          </p:cNvPr>
          <p:cNvCxnSpPr>
            <a:cxnSpLocks/>
          </p:cNvCxnSpPr>
          <p:nvPr/>
        </p:nvCxnSpPr>
        <p:spPr>
          <a:xfrm>
            <a:off x="11982460" y="384500"/>
            <a:ext cx="555734" cy="30950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6D7EC3AD-D965-B7FC-813E-7F3B0443704E}"/>
              </a:ext>
            </a:extLst>
          </p:cNvPr>
          <p:cNvSpPr txBox="1"/>
          <p:nvPr/>
        </p:nvSpPr>
        <p:spPr>
          <a:xfrm rot="1789830">
            <a:off x="11616699" y="233779"/>
            <a:ext cx="731520" cy="182880"/>
          </a:xfrm>
          <a:prstGeom prst="rect">
            <a:avLst/>
          </a:prstGeom>
          <a:solidFill>
            <a:schemeClr val="bg1"/>
          </a:solidFill>
        </p:spPr>
        <p:txBody>
          <a:bodyPr wrap="square" rtlCol="0">
            <a:spAutoFit/>
          </a:bodyPr>
          <a:lstStyle/>
          <a:p>
            <a:endParaRPr lang="en-US" dirty="0"/>
          </a:p>
        </p:txBody>
      </p:sp>
      <p:cxnSp>
        <p:nvCxnSpPr>
          <p:cNvPr id="126" name="Straight Arrow Connector 125">
            <a:extLst>
              <a:ext uri="{FF2B5EF4-FFF2-40B4-BE49-F238E27FC236}">
                <a16:creationId xmlns:a16="http://schemas.microsoft.com/office/drawing/2014/main" xmlns="" id="{5CFF9BD3-BF7B-05D3-0FA1-3E8C26926E58}"/>
              </a:ext>
            </a:extLst>
          </p:cNvPr>
          <p:cNvCxnSpPr>
            <a:cxnSpLocks/>
          </p:cNvCxnSpPr>
          <p:nvPr/>
        </p:nvCxnSpPr>
        <p:spPr>
          <a:xfrm>
            <a:off x="4303646" y="3176597"/>
            <a:ext cx="555734" cy="30950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xmlns="" id="{0D0EB1C2-AF14-BF80-5AEA-57D3C3266DD8}"/>
              </a:ext>
            </a:extLst>
          </p:cNvPr>
          <p:cNvSpPr txBox="1"/>
          <p:nvPr/>
        </p:nvSpPr>
        <p:spPr>
          <a:xfrm rot="1789830">
            <a:off x="4183548" y="3189652"/>
            <a:ext cx="731520" cy="182880"/>
          </a:xfrm>
          <a:prstGeom prst="rect">
            <a:avLst/>
          </a:prstGeom>
          <a:solidFill>
            <a:schemeClr val="bg1"/>
          </a:solidFill>
        </p:spPr>
        <p:txBody>
          <a:bodyPr wrap="square" rtlCol="0">
            <a:spAutoFit/>
          </a:bodyPr>
          <a:lstStyle/>
          <a:p>
            <a:endParaRPr lang="en-US" dirty="0"/>
          </a:p>
        </p:txBody>
      </p:sp>
      <p:cxnSp>
        <p:nvCxnSpPr>
          <p:cNvPr id="128" name="Straight Arrow Connector 127">
            <a:extLst>
              <a:ext uri="{FF2B5EF4-FFF2-40B4-BE49-F238E27FC236}">
                <a16:creationId xmlns:a16="http://schemas.microsoft.com/office/drawing/2014/main" xmlns="" id="{A31FD69E-B1CE-24EC-CA7E-E196F3B42653}"/>
              </a:ext>
            </a:extLst>
          </p:cNvPr>
          <p:cNvCxnSpPr>
            <a:cxnSpLocks/>
          </p:cNvCxnSpPr>
          <p:nvPr/>
        </p:nvCxnSpPr>
        <p:spPr>
          <a:xfrm flipV="1">
            <a:off x="5807454" y="4060504"/>
            <a:ext cx="258660" cy="48773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xmlns="" id="{D2435B70-C3D5-AEDD-4194-7E9831400147}"/>
              </a:ext>
            </a:extLst>
          </p:cNvPr>
          <p:cNvSpPr txBox="1"/>
          <p:nvPr/>
        </p:nvSpPr>
        <p:spPr>
          <a:xfrm rot="7268702">
            <a:off x="5508490" y="4301958"/>
            <a:ext cx="731520" cy="182880"/>
          </a:xfrm>
          <a:prstGeom prst="rect">
            <a:avLst/>
          </a:prstGeom>
          <a:solidFill>
            <a:schemeClr val="bg1"/>
          </a:solidFill>
        </p:spPr>
        <p:txBody>
          <a:bodyPr wrap="square" rtlCol="0">
            <a:spAutoFit/>
          </a:bodyPr>
          <a:lstStyle/>
          <a:p>
            <a:endParaRPr lang="en-US" dirty="0"/>
          </a:p>
        </p:txBody>
      </p:sp>
      <p:cxnSp>
        <p:nvCxnSpPr>
          <p:cNvPr id="130" name="Straight Arrow Connector 129">
            <a:extLst>
              <a:ext uri="{FF2B5EF4-FFF2-40B4-BE49-F238E27FC236}">
                <a16:creationId xmlns:a16="http://schemas.microsoft.com/office/drawing/2014/main" xmlns="" id="{3EF5A5C1-1357-1E8A-F0B7-4D45AE3CE989}"/>
              </a:ext>
            </a:extLst>
          </p:cNvPr>
          <p:cNvCxnSpPr>
            <a:cxnSpLocks/>
          </p:cNvCxnSpPr>
          <p:nvPr/>
        </p:nvCxnSpPr>
        <p:spPr>
          <a:xfrm flipH="1">
            <a:off x="6268883" y="2458083"/>
            <a:ext cx="557639" cy="8887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xmlns="" id="{A248A911-BB24-38A1-C71D-EE6C2B69356D}"/>
              </a:ext>
            </a:extLst>
          </p:cNvPr>
          <p:cNvSpPr txBox="1"/>
          <p:nvPr/>
        </p:nvSpPr>
        <p:spPr>
          <a:xfrm rot="21014640">
            <a:off x="6272390" y="2353697"/>
            <a:ext cx="731520" cy="182880"/>
          </a:xfrm>
          <a:prstGeom prst="rect">
            <a:avLst/>
          </a:prstGeom>
          <a:solidFill>
            <a:schemeClr val="bg1"/>
          </a:solidFill>
        </p:spPr>
        <p:txBody>
          <a:bodyPr wrap="square" rtlCol="0">
            <a:spAutoFit/>
          </a:bodyPr>
          <a:lstStyle/>
          <a:p>
            <a:endParaRPr lang="en-US" dirty="0"/>
          </a:p>
        </p:txBody>
      </p:sp>
      <p:cxnSp>
        <p:nvCxnSpPr>
          <p:cNvPr id="134" name="Straight Arrow Connector 133">
            <a:extLst>
              <a:ext uri="{FF2B5EF4-FFF2-40B4-BE49-F238E27FC236}">
                <a16:creationId xmlns:a16="http://schemas.microsoft.com/office/drawing/2014/main" xmlns="" id="{9C0D750F-72A0-64C4-E148-FA05E9D10026}"/>
              </a:ext>
            </a:extLst>
          </p:cNvPr>
          <p:cNvCxnSpPr>
            <a:cxnSpLocks/>
          </p:cNvCxnSpPr>
          <p:nvPr/>
        </p:nvCxnSpPr>
        <p:spPr>
          <a:xfrm flipH="1">
            <a:off x="7406750" y="1703509"/>
            <a:ext cx="516855" cy="6508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xmlns="" id="{7EBF7719-1656-E5B4-563F-5923BC9416F6}"/>
              </a:ext>
            </a:extLst>
          </p:cNvPr>
          <p:cNvSpPr txBox="1"/>
          <p:nvPr/>
        </p:nvSpPr>
        <p:spPr>
          <a:xfrm>
            <a:off x="7416619" y="1670139"/>
            <a:ext cx="731520" cy="182880"/>
          </a:xfrm>
          <a:prstGeom prst="rect">
            <a:avLst/>
          </a:prstGeom>
          <a:solidFill>
            <a:schemeClr val="bg1"/>
          </a:solidFill>
        </p:spPr>
        <p:txBody>
          <a:bodyPr wrap="square" rtlCol="0">
            <a:spAutoFit/>
          </a:bodyPr>
          <a:lstStyle/>
          <a:p>
            <a:endParaRPr lang="en-US" dirty="0"/>
          </a:p>
        </p:txBody>
      </p:sp>
      <p:cxnSp>
        <p:nvCxnSpPr>
          <p:cNvPr id="136" name="Straight Arrow Connector 135">
            <a:extLst>
              <a:ext uri="{FF2B5EF4-FFF2-40B4-BE49-F238E27FC236}">
                <a16:creationId xmlns:a16="http://schemas.microsoft.com/office/drawing/2014/main" xmlns="" id="{C3EE9453-46E2-CB50-DDA5-01E9F5D73C28}"/>
              </a:ext>
            </a:extLst>
          </p:cNvPr>
          <p:cNvCxnSpPr>
            <a:cxnSpLocks/>
          </p:cNvCxnSpPr>
          <p:nvPr/>
        </p:nvCxnSpPr>
        <p:spPr>
          <a:xfrm flipH="1">
            <a:off x="8135228" y="2155885"/>
            <a:ext cx="327256" cy="29004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xmlns="" id="{BBA6F789-C500-274F-3D42-157517955CBA}"/>
              </a:ext>
            </a:extLst>
          </p:cNvPr>
          <p:cNvSpPr txBox="1"/>
          <p:nvPr/>
        </p:nvSpPr>
        <p:spPr>
          <a:xfrm rot="7463214">
            <a:off x="8008824" y="2066307"/>
            <a:ext cx="731520" cy="182880"/>
          </a:xfrm>
          <a:prstGeom prst="rect">
            <a:avLst/>
          </a:prstGeom>
          <a:solidFill>
            <a:schemeClr val="bg1"/>
          </a:solidFill>
        </p:spPr>
        <p:txBody>
          <a:bodyPr wrap="square" rtlCol="0">
            <a:spAutoFit/>
          </a:bodyPr>
          <a:lstStyle/>
          <a:p>
            <a:endParaRPr lang="en-US" dirty="0"/>
          </a:p>
        </p:txBody>
      </p:sp>
      <p:cxnSp>
        <p:nvCxnSpPr>
          <p:cNvPr id="138" name="Straight Arrow Connector 137">
            <a:extLst>
              <a:ext uri="{FF2B5EF4-FFF2-40B4-BE49-F238E27FC236}">
                <a16:creationId xmlns:a16="http://schemas.microsoft.com/office/drawing/2014/main" xmlns="" id="{5381E0E7-6D6D-6440-CEDA-4225718F1A7C}"/>
              </a:ext>
            </a:extLst>
          </p:cNvPr>
          <p:cNvCxnSpPr>
            <a:cxnSpLocks/>
          </p:cNvCxnSpPr>
          <p:nvPr/>
        </p:nvCxnSpPr>
        <p:spPr>
          <a:xfrm>
            <a:off x="6933513" y="2892366"/>
            <a:ext cx="139863" cy="4839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xmlns="" id="{01F549E9-C358-42A1-DB78-5583626B4594}"/>
              </a:ext>
            </a:extLst>
          </p:cNvPr>
          <p:cNvSpPr txBox="1"/>
          <p:nvPr/>
        </p:nvSpPr>
        <p:spPr>
          <a:xfrm rot="4622257">
            <a:off x="6594111" y="2943250"/>
            <a:ext cx="731520" cy="182880"/>
          </a:xfrm>
          <a:prstGeom prst="rect">
            <a:avLst/>
          </a:prstGeom>
          <a:solidFill>
            <a:schemeClr val="bg1"/>
          </a:solidFill>
        </p:spPr>
        <p:txBody>
          <a:bodyPr wrap="square" rtlCol="0">
            <a:spAutoFit/>
          </a:bodyPr>
          <a:lstStyle/>
          <a:p>
            <a:endParaRPr lang="en-US" dirty="0"/>
          </a:p>
        </p:txBody>
      </p:sp>
      <p:cxnSp>
        <p:nvCxnSpPr>
          <p:cNvPr id="140" name="Straight Arrow Connector 139">
            <a:extLst>
              <a:ext uri="{FF2B5EF4-FFF2-40B4-BE49-F238E27FC236}">
                <a16:creationId xmlns:a16="http://schemas.microsoft.com/office/drawing/2014/main" xmlns="" id="{1A333FCC-DE64-1758-E66B-A1BC5EEE5143}"/>
              </a:ext>
            </a:extLst>
          </p:cNvPr>
          <p:cNvCxnSpPr>
            <a:cxnSpLocks/>
          </p:cNvCxnSpPr>
          <p:nvPr/>
        </p:nvCxnSpPr>
        <p:spPr>
          <a:xfrm flipV="1">
            <a:off x="6107548" y="4983437"/>
            <a:ext cx="284617" cy="32971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xmlns="" id="{4D717FC5-61B3-52ED-1336-85576ED8B09B}"/>
              </a:ext>
            </a:extLst>
          </p:cNvPr>
          <p:cNvSpPr txBox="1"/>
          <p:nvPr/>
        </p:nvSpPr>
        <p:spPr>
          <a:xfrm rot="6909109">
            <a:off x="5838403" y="5218602"/>
            <a:ext cx="731520" cy="182880"/>
          </a:xfrm>
          <a:prstGeom prst="rect">
            <a:avLst/>
          </a:prstGeom>
          <a:solidFill>
            <a:schemeClr val="bg1"/>
          </a:solidFill>
        </p:spPr>
        <p:txBody>
          <a:bodyPr wrap="square" rtlCol="0">
            <a:spAutoFit/>
          </a:bodyPr>
          <a:lstStyle/>
          <a:p>
            <a:endParaRPr lang="en-US" dirty="0"/>
          </a:p>
        </p:txBody>
      </p:sp>
      <p:cxnSp>
        <p:nvCxnSpPr>
          <p:cNvPr id="142" name="Straight Arrow Connector 141">
            <a:extLst>
              <a:ext uri="{FF2B5EF4-FFF2-40B4-BE49-F238E27FC236}">
                <a16:creationId xmlns:a16="http://schemas.microsoft.com/office/drawing/2014/main" xmlns="" id="{19A2CFA3-BDBB-9171-65B7-A01BC0E2A09B}"/>
              </a:ext>
            </a:extLst>
          </p:cNvPr>
          <p:cNvCxnSpPr>
            <a:cxnSpLocks/>
          </p:cNvCxnSpPr>
          <p:nvPr/>
        </p:nvCxnSpPr>
        <p:spPr>
          <a:xfrm flipH="1">
            <a:off x="7510954" y="3323040"/>
            <a:ext cx="382885" cy="28780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xmlns="" id="{A2BBBD4A-B610-2C40-2D3B-DF0186057D60}"/>
              </a:ext>
            </a:extLst>
          </p:cNvPr>
          <p:cNvSpPr txBox="1"/>
          <p:nvPr/>
        </p:nvSpPr>
        <p:spPr>
          <a:xfrm rot="7911488">
            <a:off x="7459542" y="3311946"/>
            <a:ext cx="591144" cy="207438"/>
          </a:xfrm>
          <a:prstGeom prst="rect">
            <a:avLst/>
          </a:prstGeom>
          <a:solidFill>
            <a:schemeClr val="bg1"/>
          </a:solidFill>
        </p:spPr>
        <p:txBody>
          <a:bodyPr wrap="square" rtlCol="0">
            <a:spAutoFit/>
          </a:bodyPr>
          <a:lstStyle/>
          <a:p>
            <a:endParaRPr lang="en-US" dirty="0"/>
          </a:p>
        </p:txBody>
      </p:sp>
      <p:sp>
        <p:nvSpPr>
          <p:cNvPr id="146" name="TextBox 145">
            <a:extLst>
              <a:ext uri="{FF2B5EF4-FFF2-40B4-BE49-F238E27FC236}">
                <a16:creationId xmlns:a16="http://schemas.microsoft.com/office/drawing/2014/main" xmlns="" id="{E91D0902-D2B4-1F4C-CDC7-9C2C4E081D6F}"/>
              </a:ext>
            </a:extLst>
          </p:cNvPr>
          <p:cNvSpPr txBox="1"/>
          <p:nvPr/>
        </p:nvSpPr>
        <p:spPr>
          <a:xfrm>
            <a:off x="451008" y="1214210"/>
            <a:ext cx="319495" cy="584775"/>
          </a:xfrm>
          <a:prstGeom prst="rect">
            <a:avLst/>
          </a:prstGeom>
          <a:noFill/>
        </p:spPr>
        <p:txBody>
          <a:bodyPr wrap="square">
            <a:spAutoFit/>
          </a:bodyPr>
          <a:lstStyle/>
          <a:p>
            <a:r>
              <a:rPr lang="en-US" sz="3200" dirty="0"/>
              <a:t>A </a:t>
            </a:r>
          </a:p>
        </p:txBody>
      </p:sp>
      <p:sp>
        <p:nvSpPr>
          <p:cNvPr id="151" name="TextBox 150">
            <a:extLst>
              <a:ext uri="{FF2B5EF4-FFF2-40B4-BE49-F238E27FC236}">
                <a16:creationId xmlns:a16="http://schemas.microsoft.com/office/drawing/2014/main" xmlns="" id="{7914885E-4F8A-2F9A-249D-8B01F8845C06}"/>
              </a:ext>
            </a:extLst>
          </p:cNvPr>
          <p:cNvSpPr txBox="1"/>
          <p:nvPr/>
        </p:nvSpPr>
        <p:spPr>
          <a:xfrm>
            <a:off x="862716" y="1243780"/>
            <a:ext cx="319495" cy="584775"/>
          </a:xfrm>
          <a:prstGeom prst="rect">
            <a:avLst/>
          </a:prstGeom>
          <a:noFill/>
        </p:spPr>
        <p:txBody>
          <a:bodyPr wrap="square">
            <a:spAutoFit/>
          </a:bodyPr>
          <a:lstStyle/>
          <a:p>
            <a:r>
              <a:rPr lang="en-US" sz="3200" dirty="0"/>
              <a:t>B </a:t>
            </a:r>
          </a:p>
        </p:txBody>
      </p:sp>
      <p:cxnSp>
        <p:nvCxnSpPr>
          <p:cNvPr id="2" name="Straight Arrow Connector 1">
            <a:extLst>
              <a:ext uri="{FF2B5EF4-FFF2-40B4-BE49-F238E27FC236}">
                <a16:creationId xmlns:a16="http://schemas.microsoft.com/office/drawing/2014/main" xmlns="" id="{97F644BE-C332-9F20-97A0-FADD7120B584}"/>
              </a:ext>
            </a:extLst>
          </p:cNvPr>
          <p:cNvCxnSpPr>
            <a:cxnSpLocks/>
          </p:cNvCxnSpPr>
          <p:nvPr/>
        </p:nvCxnSpPr>
        <p:spPr>
          <a:xfrm flipV="1">
            <a:off x="7549883" y="4983437"/>
            <a:ext cx="0" cy="38652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4B6C2ABE-C3D5-554C-35D0-C0AC24C09C41}"/>
              </a:ext>
            </a:extLst>
          </p:cNvPr>
          <p:cNvCxnSpPr>
            <a:cxnSpLocks/>
          </p:cNvCxnSpPr>
          <p:nvPr/>
        </p:nvCxnSpPr>
        <p:spPr>
          <a:xfrm flipV="1">
            <a:off x="8099846" y="4976813"/>
            <a:ext cx="0" cy="38652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1A572DB3-C9EE-CDA0-DC0A-2F8BCC4E83CD}"/>
              </a:ext>
            </a:extLst>
          </p:cNvPr>
          <p:cNvCxnSpPr>
            <a:cxnSpLocks/>
          </p:cNvCxnSpPr>
          <p:nvPr/>
        </p:nvCxnSpPr>
        <p:spPr>
          <a:xfrm flipV="1">
            <a:off x="8947988" y="4976813"/>
            <a:ext cx="0" cy="38652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B96862DC-DEB2-0DBD-3148-9E1B2BB605C0}"/>
              </a:ext>
            </a:extLst>
          </p:cNvPr>
          <p:cNvCxnSpPr>
            <a:cxnSpLocks/>
          </p:cNvCxnSpPr>
          <p:nvPr/>
        </p:nvCxnSpPr>
        <p:spPr>
          <a:xfrm flipV="1">
            <a:off x="9610588" y="5003317"/>
            <a:ext cx="0" cy="38652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7B282577-86CC-1E4F-CC50-FF16AF427BEF}"/>
              </a:ext>
            </a:extLst>
          </p:cNvPr>
          <p:cNvCxnSpPr>
            <a:cxnSpLocks/>
          </p:cNvCxnSpPr>
          <p:nvPr/>
        </p:nvCxnSpPr>
        <p:spPr>
          <a:xfrm flipV="1">
            <a:off x="10551501" y="5003317"/>
            <a:ext cx="0" cy="38652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B51EB68D-B54E-8E36-8786-563839DE08DF}"/>
              </a:ext>
            </a:extLst>
          </p:cNvPr>
          <p:cNvCxnSpPr>
            <a:cxnSpLocks/>
          </p:cNvCxnSpPr>
          <p:nvPr/>
        </p:nvCxnSpPr>
        <p:spPr>
          <a:xfrm flipV="1">
            <a:off x="11624919" y="4075674"/>
            <a:ext cx="0" cy="38652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48880BE4-8F06-4E03-1661-EB7BD049DE67}"/>
              </a:ext>
            </a:extLst>
          </p:cNvPr>
          <p:cNvCxnSpPr>
            <a:cxnSpLocks/>
          </p:cNvCxnSpPr>
          <p:nvPr/>
        </p:nvCxnSpPr>
        <p:spPr>
          <a:xfrm flipV="1">
            <a:off x="9252788" y="2909473"/>
            <a:ext cx="0" cy="38652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713A4931-72EE-FFC4-2540-89786483CA89}"/>
              </a:ext>
            </a:extLst>
          </p:cNvPr>
          <p:cNvSpPr txBox="1"/>
          <p:nvPr/>
        </p:nvSpPr>
        <p:spPr>
          <a:xfrm rot="5400000">
            <a:off x="7178065" y="5257757"/>
            <a:ext cx="731520" cy="182880"/>
          </a:xfrm>
          <a:prstGeom prst="rect">
            <a:avLst/>
          </a:prstGeom>
          <a:solidFill>
            <a:schemeClr val="bg1"/>
          </a:solidFill>
        </p:spPr>
        <p:txBody>
          <a:bodyPr wrap="square" rtlCol="0">
            <a:spAutoFit/>
          </a:bodyPr>
          <a:lstStyle/>
          <a:p>
            <a:endParaRPr lang="en-US" dirty="0"/>
          </a:p>
        </p:txBody>
      </p:sp>
      <p:sp>
        <p:nvSpPr>
          <p:cNvPr id="24" name="TextBox 23">
            <a:extLst>
              <a:ext uri="{FF2B5EF4-FFF2-40B4-BE49-F238E27FC236}">
                <a16:creationId xmlns:a16="http://schemas.microsoft.com/office/drawing/2014/main" xmlns="" id="{193201EA-78ED-D41B-A6D6-68BDD0BDECCF}"/>
              </a:ext>
            </a:extLst>
          </p:cNvPr>
          <p:cNvSpPr txBox="1"/>
          <p:nvPr/>
        </p:nvSpPr>
        <p:spPr>
          <a:xfrm rot="5400000">
            <a:off x="7739961" y="5268907"/>
            <a:ext cx="731520" cy="182880"/>
          </a:xfrm>
          <a:prstGeom prst="rect">
            <a:avLst/>
          </a:prstGeom>
          <a:solidFill>
            <a:schemeClr val="bg1"/>
          </a:solidFill>
        </p:spPr>
        <p:txBody>
          <a:bodyPr wrap="square" rtlCol="0">
            <a:spAutoFit/>
          </a:bodyPr>
          <a:lstStyle/>
          <a:p>
            <a:endParaRPr lang="en-US" dirty="0"/>
          </a:p>
        </p:txBody>
      </p:sp>
      <p:sp>
        <p:nvSpPr>
          <p:cNvPr id="25" name="TextBox 24">
            <a:extLst>
              <a:ext uri="{FF2B5EF4-FFF2-40B4-BE49-F238E27FC236}">
                <a16:creationId xmlns:a16="http://schemas.microsoft.com/office/drawing/2014/main" xmlns="" id="{A90FAD0C-38F2-8B0F-47D7-86DD14F2108B}"/>
              </a:ext>
            </a:extLst>
          </p:cNvPr>
          <p:cNvSpPr txBox="1"/>
          <p:nvPr/>
        </p:nvSpPr>
        <p:spPr>
          <a:xfrm rot="5400000">
            <a:off x="8588105" y="5269699"/>
            <a:ext cx="731520" cy="182880"/>
          </a:xfrm>
          <a:prstGeom prst="rect">
            <a:avLst/>
          </a:prstGeom>
          <a:solidFill>
            <a:schemeClr val="bg1"/>
          </a:solidFill>
        </p:spPr>
        <p:txBody>
          <a:bodyPr wrap="square" rtlCol="0">
            <a:spAutoFit/>
          </a:bodyPr>
          <a:lstStyle/>
          <a:p>
            <a:endParaRPr lang="en-US" dirty="0"/>
          </a:p>
        </p:txBody>
      </p:sp>
      <p:sp>
        <p:nvSpPr>
          <p:cNvPr id="26" name="TextBox 25">
            <a:extLst>
              <a:ext uri="{FF2B5EF4-FFF2-40B4-BE49-F238E27FC236}">
                <a16:creationId xmlns:a16="http://schemas.microsoft.com/office/drawing/2014/main" xmlns="" id="{ECC5C357-02C1-FE43-BBAA-00E3ADB11498}"/>
              </a:ext>
            </a:extLst>
          </p:cNvPr>
          <p:cNvSpPr txBox="1"/>
          <p:nvPr/>
        </p:nvSpPr>
        <p:spPr>
          <a:xfrm rot="5400000">
            <a:off x="9237450" y="5281763"/>
            <a:ext cx="731520" cy="182880"/>
          </a:xfrm>
          <a:prstGeom prst="rect">
            <a:avLst/>
          </a:prstGeom>
          <a:solidFill>
            <a:schemeClr val="bg1"/>
          </a:solidFill>
        </p:spPr>
        <p:txBody>
          <a:bodyPr wrap="square" rtlCol="0">
            <a:spAutoFit/>
          </a:bodyPr>
          <a:lstStyle/>
          <a:p>
            <a:endParaRPr lang="en-US" dirty="0"/>
          </a:p>
        </p:txBody>
      </p:sp>
      <p:sp>
        <p:nvSpPr>
          <p:cNvPr id="27" name="TextBox 26">
            <a:extLst>
              <a:ext uri="{FF2B5EF4-FFF2-40B4-BE49-F238E27FC236}">
                <a16:creationId xmlns:a16="http://schemas.microsoft.com/office/drawing/2014/main" xmlns="" id="{972D18FD-AB6E-E2F6-DBCB-9664389E3453}"/>
              </a:ext>
            </a:extLst>
          </p:cNvPr>
          <p:cNvSpPr txBox="1"/>
          <p:nvPr/>
        </p:nvSpPr>
        <p:spPr>
          <a:xfrm rot="5400000">
            <a:off x="10204870" y="5268515"/>
            <a:ext cx="731520" cy="182880"/>
          </a:xfrm>
          <a:prstGeom prst="rect">
            <a:avLst/>
          </a:prstGeom>
          <a:solidFill>
            <a:schemeClr val="bg1"/>
          </a:solidFill>
        </p:spPr>
        <p:txBody>
          <a:bodyPr wrap="square" rtlCol="0">
            <a:spAutoFit/>
          </a:bodyPr>
          <a:lstStyle/>
          <a:p>
            <a:endParaRPr lang="en-US" dirty="0"/>
          </a:p>
        </p:txBody>
      </p:sp>
      <p:sp>
        <p:nvSpPr>
          <p:cNvPr id="28" name="TextBox 27">
            <a:extLst>
              <a:ext uri="{FF2B5EF4-FFF2-40B4-BE49-F238E27FC236}">
                <a16:creationId xmlns:a16="http://schemas.microsoft.com/office/drawing/2014/main" xmlns="" id="{9A31D511-43F9-0D9F-A597-07CDC3977730}"/>
              </a:ext>
            </a:extLst>
          </p:cNvPr>
          <p:cNvSpPr txBox="1"/>
          <p:nvPr/>
        </p:nvSpPr>
        <p:spPr>
          <a:xfrm rot="5400000">
            <a:off x="11253916" y="4370763"/>
            <a:ext cx="731520" cy="182880"/>
          </a:xfrm>
          <a:prstGeom prst="rect">
            <a:avLst/>
          </a:prstGeom>
          <a:solidFill>
            <a:schemeClr val="bg1"/>
          </a:solidFill>
        </p:spPr>
        <p:txBody>
          <a:bodyPr wrap="square" rtlCol="0">
            <a:spAutoFit/>
          </a:bodyPr>
          <a:lstStyle/>
          <a:p>
            <a:endParaRPr lang="en-US" dirty="0"/>
          </a:p>
        </p:txBody>
      </p:sp>
      <p:sp>
        <p:nvSpPr>
          <p:cNvPr id="29" name="TextBox 28">
            <a:extLst>
              <a:ext uri="{FF2B5EF4-FFF2-40B4-BE49-F238E27FC236}">
                <a16:creationId xmlns:a16="http://schemas.microsoft.com/office/drawing/2014/main" xmlns="" id="{85C5E18E-7AD9-9E6A-B11D-B2AA2304C9F5}"/>
              </a:ext>
            </a:extLst>
          </p:cNvPr>
          <p:cNvSpPr txBox="1"/>
          <p:nvPr/>
        </p:nvSpPr>
        <p:spPr>
          <a:xfrm rot="5400000">
            <a:off x="8866392" y="3175459"/>
            <a:ext cx="731520" cy="182880"/>
          </a:xfrm>
          <a:prstGeom prst="rect">
            <a:avLst/>
          </a:prstGeom>
          <a:solidFill>
            <a:schemeClr val="bg1"/>
          </a:solidFill>
        </p:spPr>
        <p:txBody>
          <a:bodyPr wrap="square" rtlCol="0">
            <a:spAutoFit/>
          </a:bodyPr>
          <a:lstStyle/>
          <a:p>
            <a:endParaRPr lang="en-US" dirty="0"/>
          </a:p>
        </p:txBody>
      </p:sp>
      <p:cxnSp>
        <p:nvCxnSpPr>
          <p:cNvPr id="30" name="Straight Arrow Connector 29">
            <a:extLst>
              <a:ext uri="{FF2B5EF4-FFF2-40B4-BE49-F238E27FC236}">
                <a16:creationId xmlns:a16="http://schemas.microsoft.com/office/drawing/2014/main" xmlns="" id="{0466E38E-368F-760E-3425-FF8B465042C5}"/>
              </a:ext>
            </a:extLst>
          </p:cNvPr>
          <p:cNvCxnSpPr>
            <a:cxnSpLocks/>
          </p:cNvCxnSpPr>
          <p:nvPr/>
        </p:nvCxnSpPr>
        <p:spPr>
          <a:xfrm flipH="1">
            <a:off x="8246453" y="2335753"/>
            <a:ext cx="382885" cy="28780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DC0B2227-D683-3795-DB31-D2D455C8D3E7}"/>
              </a:ext>
            </a:extLst>
          </p:cNvPr>
          <p:cNvSpPr txBox="1"/>
          <p:nvPr/>
        </p:nvSpPr>
        <p:spPr>
          <a:xfrm rot="7911488">
            <a:off x="8191680" y="2326796"/>
            <a:ext cx="591144" cy="207438"/>
          </a:xfrm>
          <a:prstGeom prst="rect">
            <a:avLst/>
          </a:prstGeom>
          <a:solidFill>
            <a:schemeClr val="bg1"/>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xmlns="" id="{50193C52-2FE2-F3D1-4F22-61D612F37384}"/>
              </a:ext>
            </a:extLst>
          </p:cNvPr>
          <p:cNvSpPr txBox="1"/>
          <p:nvPr/>
        </p:nvSpPr>
        <p:spPr>
          <a:xfrm>
            <a:off x="1281344" y="1223506"/>
            <a:ext cx="319495" cy="584775"/>
          </a:xfrm>
          <a:prstGeom prst="rect">
            <a:avLst/>
          </a:prstGeom>
          <a:noFill/>
        </p:spPr>
        <p:txBody>
          <a:bodyPr wrap="square">
            <a:spAutoFit/>
          </a:bodyPr>
          <a:lstStyle/>
          <a:p>
            <a:r>
              <a:rPr lang="en-US" sz="3200" dirty="0"/>
              <a:t>C </a:t>
            </a:r>
          </a:p>
        </p:txBody>
      </p:sp>
      <p:cxnSp>
        <p:nvCxnSpPr>
          <p:cNvPr id="35" name="Straight Arrow Connector 34">
            <a:extLst>
              <a:ext uri="{FF2B5EF4-FFF2-40B4-BE49-F238E27FC236}">
                <a16:creationId xmlns:a16="http://schemas.microsoft.com/office/drawing/2014/main" xmlns="" id="{2990D990-3F06-2994-A640-8459E7DCD36A}"/>
              </a:ext>
            </a:extLst>
          </p:cNvPr>
          <p:cNvCxnSpPr>
            <a:cxnSpLocks/>
          </p:cNvCxnSpPr>
          <p:nvPr/>
        </p:nvCxnSpPr>
        <p:spPr>
          <a:xfrm flipH="1">
            <a:off x="8658049" y="2984627"/>
            <a:ext cx="142155" cy="4544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358DCCAD-0756-7A37-D08D-0BA18ECA8C94}"/>
              </a:ext>
            </a:extLst>
          </p:cNvPr>
          <p:cNvSpPr txBox="1"/>
          <p:nvPr/>
        </p:nvSpPr>
        <p:spPr>
          <a:xfrm rot="6352508">
            <a:off x="8409201" y="2982146"/>
            <a:ext cx="731520" cy="182880"/>
          </a:xfrm>
          <a:prstGeom prst="rect">
            <a:avLst/>
          </a:prstGeom>
          <a:solidFill>
            <a:schemeClr val="bg1"/>
          </a:solidFill>
        </p:spPr>
        <p:txBody>
          <a:bodyPr wrap="square" rtlCol="0">
            <a:spAutoFit/>
          </a:bodyPr>
          <a:lstStyle/>
          <a:p>
            <a:endParaRPr lang="en-US" dirty="0"/>
          </a:p>
        </p:txBody>
      </p:sp>
      <p:cxnSp>
        <p:nvCxnSpPr>
          <p:cNvPr id="39" name="Straight Arrow Connector 38">
            <a:extLst>
              <a:ext uri="{FF2B5EF4-FFF2-40B4-BE49-F238E27FC236}">
                <a16:creationId xmlns:a16="http://schemas.microsoft.com/office/drawing/2014/main" xmlns="" id="{CEB8AF5F-BD28-6E0B-75D2-7DDC31E6B69A}"/>
              </a:ext>
            </a:extLst>
          </p:cNvPr>
          <p:cNvCxnSpPr>
            <a:cxnSpLocks/>
          </p:cNvCxnSpPr>
          <p:nvPr/>
        </p:nvCxnSpPr>
        <p:spPr>
          <a:xfrm flipH="1">
            <a:off x="8922308" y="3622469"/>
            <a:ext cx="437115" cy="12752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3F5A287A-E30E-E8EA-849E-867D0BECB2FD}"/>
              </a:ext>
            </a:extLst>
          </p:cNvPr>
          <p:cNvSpPr txBox="1"/>
          <p:nvPr/>
        </p:nvSpPr>
        <p:spPr>
          <a:xfrm rot="10641545">
            <a:off x="8943381" y="3562249"/>
            <a:ext cx="571381" cy="231256"/>
          </a:xfrm>
          <a:prstGeom prst="rect">
            <a:avLst/>
          </a:prstGeom>
          <a:solidFill>
            <a:schemeClr val="bg1"/>
          </a:solidFill>
        </p:spPr>
        <p:txBody>
          <a:bodyPr wrap="square" rtlCol="0">
            <a:spAutoFit/>
          </a:bodyPr>
          <a:lstStyle/>
          <a:p>
            <a:endParaRPr lang="en-US" dirty="0"/>
          </a:p>
        </p:txBody>
      </p:sp>
      <p:sp>
        <p:nvSpPr>
          <p:cNvPr id="43" name="TextBox 42">
            <a:extLst>
              <a:ext uri="{FF2B5EF4-FFF2-40B4-BE49-F238E27FC236}">
                <a16:creationId xmlns:a16="http://schemas.microsoft.com/office/drawing/2014/main" xmlns="" id="{EEAB756F-F398-FEE2-F427-A8C1EAA86F98}"/>
              </a:ext>
            </a:extLst>
          </p:cNvPr>
          <p:cNvSpPr txBox="1"/>
          <p:nvPr/>
        </p:nvSpPr>
        <p:spPr>
          <a:xfrm>
            <a:off x="1683161" y="1243782"/>
            <a:ext cx="319495" cy="584775"/>
          </a:xfrm>
          <a:prstGeom prst="rect">
            <a:avLst/>
          </a:prstGeom>
          <a:noFill/>
        </p:spPr>
        <p:txBody>
          <a:bodyPr wrap="square">
            <a:spAutoFit/>
          </a:bodyPr>
          <a:lstStyle/>
          <a:p>
            <a:r>
              <a:rPr lang="en-US" sz="3200" dirty="0"/>
              <a:t>D </a:t>
            </a:r>
          </a:p>
        </p:txBody>
      </p:sp>
      <p:sp>
        <p:nvSpPr>
          <p:cNvPr id="50" name="TextBox 49">
            <a:extLst>
              <a:ext uri="{FF2B5EF4-FFF2-40B4-BE49-F238E27FC236}">
                <a16:creationId xmlns:a16="http://schemas.microsoft.com/office/drawing/2014/main" xmlns="" id="{5548F094-CC60-F986-1BB6-86E97E3AE54B}"/>
              </a:ext>
            </a:extLst>
          </p:cNvPr>
          <p:cNvSpPr txBox="1"/>
          <p:nvPr/>
        </p:nvSpPr>
        <p:spPr>
          <a:xfrm>
            <a:off x="2108518" y="1232406"/>
            <a:ext cx="319495" cy="584775"/>
          </a:xfrm>
          <a:prstGeom prst="rect">
            <a:avLst/>
          </a:prstGeom>
          <a:noFill/>
        </p:spPr>
        <p:txBody>
          <a:bodyPr wrap="square">
            <a:spAutoFit/>
          </a:bodyPr>
          <a:lstStyle/>
          <a:p>
            <a:r>
              <a:rPr lang="en-US" sz="3200" dirty="0"/>
              <a:t>E </a:t>
            </a:r>
          </a:p>
        </p:txBody>
      </p:sp>
      <p:sp>
        <p:nvSpPr>
          <p:cNvPr id="52" name="TextBox 51">
            <a:extLst>
              <a:ext uri="{FF2B5EF4-FFF2-40B4-BE49-F238E27FC236}">
                <a16:creationId xmlns:a16="http://schemas.microsoft.com/office/drawing/2014/main" xmlns="" id="{62EDB778-33E8-38DB-8698-30E025FB27FD}"/>
              </a:ext>
            </a:extLst>
          </p:cNvPr>
          <p:cNvSpPr txBox="1"/>
          <p:nvPr/>
        </p:nvSpPr>
        <p:spPr>
          <a:xfrm>
            <a:off x="2492934" y="1234678"/>
            <a:ext cx="319495" cy="584775"/>
          </a:xfrm>
          <a:prstGeom prst="rect">
            <a:avLst/>
          </a:prstGeom>
          <a:noFill/>
        </p:spPr>
        <p:txBody>
          <a:bodyPr wrap="square">
            <a:spAutoFit/>
          </a:bodyPr>
          <a:lstStyle/>
          <a:p>
            <a:r>
              <a:rPr lang="en-US" sz="3200" dirty="0"/>
              <a:t>F </a:t>
            </a:r>
          </a:p>
        </p:txBody>
      </p:sp>
      <p:cxnSp>
        <p:nvCxnSpPr>
          <p:cNvPr id="54" name="Straight Arrow Connector 53">
            <a:extLst>
              <a:ext uri="{FF2B5EF4-FFF2-40B4-BE49-F238E27FC236}">
                <a16:creationId xmlns:a16="http://schemas.microsoft.com/office/drawing/2014/main" xmlns="" id="{FD5BF709-F344-6347-4D7D-B3E84DB85682}"/>
              </a:ext>
            </a:extLst>
          </p:cNvPr>
          <p:cNvCxnSpPr>
            <a:cxnSpLocks/>
          </p:cNvCxnSpPr>
          <p:nvPr/>
        </p:nvCxnSpPr>
        <p:spPr>
          <a:xfrm flipH="1">
            <a:off x="8741531" y="254554"/>
            <a:ext cx="382885" cy="28780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60765A6C-A40E-559B-C1E4-ED1EB527FBAE}"/>
              </a:ext>
            </a:extLst>
          </p:cNvPr>
          <p:cNvCxnSpPr>
            <a:cxnSpLocks/>
          </p:cNvCxnSpPr>
          <p:nvPr/>
        </p:nvCxnSpPr>
        <p:spPr>
          <a:xfrm flipH="1">
            <a:off x="9980541" y="1132313"/>
            <a:ext cx="327256" cy="29004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37AA8EF7-2C31-D432-FA8C-A0914F210A7B}"/>
              </a:ext>
            </a:extLst>
          </p:cNvPr>
          <p:cNvCxnSpPr>
            <a:cxnSpLocks/>
          </p:cNvCxnSpPr>
          <p:nvPr/>
        </p:nvCxnSpPr>
        <p:spPr>
          <a:xfrm flipH="1">
            <a:off x="11176546" y="2174303"/>
            <a:ext cx="327256" cy="29004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463CF2F4-2851-E59F-768B-F052EE688F35}"/>
              </a:ext>
            </a:extLst>
          </p:cNvPr>
          <p:cNvSpPr txBox="1"/>
          <p:nvPr/>
        </p:nvSpPr>
        <p:spPr>
          <a:xfrm rot="8112998">
            <a:off x="9881787" y="1076130"/>
            <a:ext cx="731520" cy="182880"/>
          </a:xfrm>
          <a:prstGeom prst="rect">
            <a:avLst/>
          </a:prstGeom>
          <a:solidFill>
            <a:schemeClr val="bg1"/>
          </a:solidFill>
        </p:spPr>
        <p:txBody>
          <a:bodyPr wrap="square" rtlCol="0">
            <a:spAutoFit/>
          </a:bodyPr>
          <a:lstStyle/>
          <a:p>
            <a:endParaRPr lang="en-US" dirty="0"/>
          </a:p>
        </p:txBody>
      </p:sp>
      <p:sp>
        <p:nvSpPr>
          <p:cNvPr id="58" name="TextBox 57">
            <a:extLst>
              <a:ext uri="{FF2B5EF4-FFF2-40B4-BE49-F238E27FC236}">
                <a16:creationId xmlns:a16="http://schemas.microsoft.com/office/drawing/2014/main" xmlns="" id="{7ABA3903-26A7-FC8E-34DD-23BD014995A5}"/>
              </a:ext>
            </a:extLst>
          </p:cNvPr>
          <p:cNvSpPr txBox="1"/>
          <p:nvPr/>
        </p:nvSpPr>
        <p:spPr>
          <a:xfrm rot="8112998">
            <a:off x="11083085" y="2087516"/>
            <a:ext cx="731520" cy="182880"/>
          </a:xfrm>
          <a:prstGeom prst="rect">
            <a:avLst/>
          </a:prstGeom>
          <a:solidFill>
            <a:schemeClr val="bg1"/>
          </a:solidFill>
        </p:spPr>
        <p:txBody>
          <a:bodyPr wrap="square" rtlCol="0">
            <a:spAutoFit/>
          </a:bodyPr>
          <a:lstStyle/>
          <a:p>
            <a:endParaRPr lang="en-US" dirty="0"/>
          </a:p>
        </p:txBody>
      </p:sp>
      <p:sp>
        <p:nvSpPr>
          <p:cNvPr id="64" name="TextBox 63">
            <a:extLst>
              <a:ext uri="{FF2B5EF4-FFF2-40B4-BE49-F238E27FC236}">
                <a16:creationId xmlns:a16="http://schemas.microsoft.com/office/drawing/2014/main" xmlns="" id="{7D55F9E9-E954-6EAD-98AB-17D879CCF82A}"/>
              </a:ext>
            </a:extLst>
          </p:cNvPr>
          <p:cNvSpPr txBox="1"/>
          <p:nvPr/>
        </p:nvSpPr>
        <p:spPr>
          <a:xfrm rot="8112998">
            <a:off x="8687815" y="308308"/>
            <a:ext cx="488222" cy="161356"/>
          </a:xfrm>
          <a:prstGeom prst="rect">
            <a:avLst/>
          </a:prstGeom>
          <a:solidFill>
            <a:schemeClr val="bg1"/>
          </a:solidFill>
        </p:spPr>
        <p:txBody>
          <a:bodyPr wrap="square" rtlCol="0">
            <a:spAutoFit/>
          </a:bodyPr>
          <a:lstStyle/>
          <a:p>
            <a:endParaRPr lang="en-US" dirty="0"/>
          </a:p>
        </p:txBody>
      </p:sp>
      <p:cxnSp>
        <p:nvCxnSpPr>
          <p:cNvPr id="69" name="Straight Arrow Connector 68">
            <a:extLst>
              <a:ext uri="{FF2B5EF4-FFF2-40B4-BE49-F238E27FC236}">
                <a16:creationId xmlns:a16="http://schemas.microsoft.com/office/drawing/2014/main" xmlns="" id="{A59B33B3-759E-230E-2F34-53120A75E570}"/>
              </a:ext>
            </a:extLst>
          </p:cNvPr>
          <p:cNvCxnSpPr>
            <a:cxnSpLocks/>
          </p:cNvCxnSpPr>
          <p:nvPr/>
        </p:nvCxnSpPr>
        <p:spPr>
          <a:xfrm flipH="1">
            <a:off x="10045290" y="1550502"/>
            <a:ext cx="437115" cy="12752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xmlns="" id="{782B695D-E485-9A89-E157-8731A6B5BF67}"/>
              </a:ext>
            </a:extLst>
          </p:cNvPr>
          <p:cNvSpPr txBox="1"/>
          <p:nvPr/>
        </p:nvSpPr>
        <p:spPr>
          <a:xfrm rot="10641545">
            <a:off x="10083023" y="1531522"/>
            <a:ext cx="571381" cy="231256"/>
          </a:xfrm>
          <a:prstGeom prst="rect">
            <a:avLst/>
          </a:prstGeom>
          <a:solidFill>
            <a:schemeClr val="bg1"/>
          </a:solidFill>
        </p:spPr>
        <p:txBody>
          <a:bodyPr wrap="square" rtlCol="0">
            <a:spAutoFit/>
          </a:bodyPr>
          <a:lstStyle/>
          <a:p>
            <a:endParaRPr lang="en-US" dirty="0"/>
          </a:p>
        </p:txBody>
      </p:sp>
      <p:sp>
        <p:nvSpPr>
          <p:cNvPr id="73" name="TextBox 72">
            <a:extLst>
              <a:ext uri="{FF2B5EF4-FFF2-40B4-BE49-F238E27FC236}">
                <a16:creationId xmlns:a16="http://schemas.microsoft.com/office/drawing/2014/main" xmlns="" id="{166D7BF8-C921-9C16-BBA6-23611FC7F681}"/>
              </a:ext>
            </a:extLst>
          </p:cNvPr>
          <p:cNvSpPr txBox="1"/>
          <p:nvPr/>
        </p:nvSpPr>
        <p:spPr>
          <a:xfrm>
            <a:off x="2809110" y="1223302"/>
            <a:ext cx="319495" cy="584775"/>
          </a:xfrm>
          <a:prstGeom prst="rect">
            <a:avLst/>
          </a:prstGeom>
          <a:noFill/>
        </p:spPr>
        <p:txBody>
          <a:bodyPr wrap="square">
            <a:spAutoFit/>
          </a:bodyPr>
          <a:lstStyle/>
          <a:p>
            <a:r>
              <a:rPr lang="en-US" sz="3200" dirty="0"/>
              <a:t>G </a:t>
            </a:r>
          </a:p>
        </p:txBody>
      </p:sp>
      <p:cxnSp>
        <p:nvCxnSpPr>
          <p:cNvPr id="78" name="Straight Arrow Connector 77">
            <a:extLst>
              <a:ext uri="{FF2B5EF4-FFF2-40B4-BE49-F238E27FC236}">
                <a16:creationId xmlns:a16="http://schemas.microsoft.com/office/drawing/2014/main" xmlns="" id="{FB587F25-F6F0-C5ED-4E72-AB816382768E}"/>
              </a:ext>
            </a:extLst>
          </p:cNvPr>
          <p:cNvCxnSpPr>
            <a:cxnSpLocks/>
          </p:cNvCxnSpPr>
          <p:nvPr/>
        </p:nvCxnSpPr>
        <p:spPr>
          <a:xfrm flipH="1">
            <a:off x="9995103" y="3018054"/>
            <a:ext cx="7364" cy="3971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xmlns="" id="{B44BD104-3303-AA97-F3C3-975218CE2D96}"/>
              </a:ext>
            </a:extLst>
          </p:cNvPr>
          <p:cNvSpPr txBox="1"/>
          <p:nvPr/>
        </p:nvSpPr>
        <p:spPr>
          <a:xfrm rot="5400000">
            <a:off x="9672587" y="2997280"/>
            <a:ext cx="731520" cy="182880"/>
          </a:xfrm>
          <a:prstGeom prst="rect">
            <a:avLst/>
          </a:prstGeom>
          <a:solidFill>
            <a:schemeClr val="bg1"/>
          </a:solidFill>
        </p:spPr>
        <p:txBody>
          <a:bodyPr wrap="square" rtlCol="0">
            <a:spAutoFit/>
          </a:bodyPr>
          <a:lstStyle/>
          <a:p>
            <a:endParaRPr lang="en-US" dirty="0"/>
          </a:p>
        </p:txBody>
      </p:sp>
      <p:cxnSp>
        <p:nvCxnSpPr>
          <p:cNvPr id="84" name="Straight Arrow Connector 83">
            <a:extLst>
              <a:ext uri="{FF2B5EF4-FFF2-40B4-BE49-F238E27FC236}">
                <a16:creationId xmlns:a16="http://schemas.microsoft.com/office/drawing/2014/main" xmlns="" id="{459BBF46-22BE-8027-5DA2-30C991DE135E}"/>
              </a:ext>
            </a:extLst>
          </p:cNvPr>
          <p:cNvCxnSpPr>
            <a:cxnSpLocks/>
          </p:cNvCxnSpPr>
          <p:nvPr/>
        </p:nvCxnSpPr>
        <p:spPr>
          <a:xfrm flipH="1">
            <a:off x="10338367" y="3417208"/>
            <a:ext cx="382885" cy="28780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xmlns="" id="{B325691C-5ADA-1832-24DF-509C365B9847}"/>
              </a:ext>
            </a:extLst>
          </p:cNvPr>
          <p:cNvSpPr txBox="1"/>
          <p:nvPr/>
        </p:nvSpPr>
        <p:spPr>
          <a:xfrm rot="7911488">
            <a:off x="10274868" y="3378581"/>
            <a:ext cx="591144" cy="207438"/>
          </a:xfrm>
          <a:prstGeom prst="rect">
            <a:avLst/>
          </a:prstGeom>
          <a:solidFill>
            <a:schemeClr val="bg1"/>
          </a:solidFill>
        </p:spPr>
        <p:txBody>
          <a:bodyPr wrap="square" rtlCol="0">
            <a:spAutoFit/>
          </a:bodyPr>
          <a:lstStyle/>
          <a:p>
            <a:endParaRPr lang="en-US" dirty="0"/>
          </a:p>
        </p:txBody>
      </p:sp>
      <p:sp>
        <p:nvSpPr>
          <p:cNvPr id="93" name="TextBox 92">
            <a:extLst>
              <a:ext uri="{FF2B5EF4-FFF2-40B4-BE49-F238E27FC236}">
                <a16:creationId xmlns:a16="http://schemas.microsoft.com/office/drawing/2014/main" xmlns="" id="{5A224E51-BE4B-6B2C-C334-1960738B6975}"/>
              </a:ext>
            </a:extLst>
          </p:cNvPr>
          <p:cNvSpPr txBox="1"/>
          <p:nvPr/>
        </p:nvSpPr>
        <p:spPr>
          <a:xfrm>
            <a:off x="3222686" y="1224762"/>
            <a:ext cx="319495" cy="584775"/>
          </a:xfrm>
          <a:prstGeom prst="rect">
            <a:avLst/>
          </a:prstGeom>
          <a:noFill/>
        </p:spPr>
        <p:txBody>
          <a:bodyPr wrap="square">
            <a:spAutoFit/>
          </a:bodyPr>
          <a:lstStyle/>
          <a:p>
            <a:r>
              <a:rPr lang="en-US" sz="3200" dirty="0"/>
              <a:t>H </a:t>
            </a:r>
          </a:p>
        </p:txBody>
      </p:sp>
      <p:cxnSp>
        <p:nvCxnSpPr>
          <p:cNvPr id="95" name="Straight Arrow Connector 94">
            <a:extLst>
              <a:ext uri="{FF2B5EF4-FFF2-40B4-BE49-F238E27FC236}">
                <a16:creationId xmlns:a16="http://schemas.microsoft.com/office/drawing/2014/main" xmlns="" id="{16E764F1-A425-044C-BB3E-7890DA31FBBA}"/>
              </a:ext>
            </a:extLst>
          </p:cNvPr>
          <p:cNvCxnSpPr>
            <a:cxnSpLocks/>
          </p:cNvCxnSpPr>
          <p:nvPr/>
        </p:nvCxnSpPr>
        <p:spPr>
          <a:xfrm flipH="1">
            <a:off x="11186978" y="2588940"/>
            <a:ext cx="482452" cy="1345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xmlns="" id="{3865A702-C065-8361-8655-6F15C9104C49}"/>
              </a:ext>
            </a:extLst>
          </p:cNvPr>
          <p:cNvSpPr txBox="1"/>
          <p:nvPr/>
        </p:nvSpPr>
        <p:spPr>
          <a:xfrm rot="10800000">
            <a:off x="11207782" y="2507229"/>
            <a:ext cx="591144" cy="207438"/>
          </a:xfrm>
          <a:prstGeom prst="rect">
            <a:avLst/>
          </a:prstGeom>
          <a:solidFill>
            <a:schemeClr val="bg1"/>
          </a:solidFill>
        </p:spPr>
        <p:txBody>
          <a:bodyPr wrap="square" rtlCol="0">
            <a:spAutoFit/>
          </a:bodyPr>
          <a:lstStyle/>
          <a:p>
            <a:endParaRPr lang="en-US" dirty="0"/>
          </a:p>
        </p:txBody>
      </p:sp>
      <p:sp>
        <p:nvSpPr>
          <p:cNvPr id="103" name="TextBox 102">
            <a:extLst>
              <a:ext uri="{FF2B5EF4-FFF2-40B4-BE49-F238E27FC236}">
                <a16:creationId xmlns:a16="http://schemas.microsoft.com/office/drawing/2014/main" xmlns="" id="{AE423E23-6353-65B7-2C59-D35FEF95E46A}"/>
              </a:ext>
            </a:extLst>
          </p:cNvPr>
          <p:cNvSpPr txBox="1"/>
          <p:nvPr/>
        </p:nvSpPr>
        <p:spPr>
          <a:xfrm>
            <a:off x="3620750" y="1227034"/>
            <a:ext cx="319495" cy="584775"/>
          </a:xfrm>
          <a:prstGeom prst="rect">
            <a:avLst/>
          </a:prstGeom>
          <a:noFill/>
        </p:spPr>
        <p:txBody>
          <a:bodyPr wrap="square">
            <a:spAutoFit/>
          </a:bodyPr>
          <a:lstStyle/>
          <a:p>
            <a:r>
              <a:rPr lang="en-US" sz="3200" dirty="0">
                <a:latin typeface="Bookman Old Style" panose="02050604050505020204" pitchFamily="18" charset="0"/>
              </a:rPr>
              <a:t>I </a:t>
            </a:r>
          </a:p>
        </p:txBody>
      </p:sp>
      <p:sp>
        <p:nvSpPr>
          <p:cNvPr id="4" name="TextBox 3">
            <a:extLst>
              <a:ext uri="{FF2B5EF4-FFF2-40B4-BE49-F238E27FC236}">
                <a16:creationId xmlns:a16="http://schemas.microsoft.com/office/drawing/2014/main" xmlns="" id="{66CDD9A1-4FAA-6E94-2CCC-02A6786E8ABF}"/>
              </a:ext>
            </a:extLst>
          </p:cNvPr>
          <p:cNvSpPr txBox="1"/>
          <p:nvPr/>
        </p:nvSpPr>
        <p:spPr>
          <a:xfrm>
            <a:off x="502357" y="570634"/>
            <a:ext cx="1260316" cy="461665"/>
          </a:xfrm>
          <a:prstGeom prst="rect">
            <a:avLst/>
          </a:prstGeom>
          <a:noFill/>
        </p:spPr>
        <p:txBody>
          <a:bodyPr wrap="square">
            <a:spAutoFit/>
          </a:bodyPr>
          <a:lstStyle/>
          <a:p>
            <a:r>
              <a:rPr lang="en-US" sz="2400" b="1" dirty="0"/>
              <a:t>Inorder</a:t>
            </a:r>
          </a:p>
        </p:txBody>
      </p:sp>
    </p:spTree>
    <p:extLst>
      <p:ext uri="{BB962C8B-B14F-4D97-AF65-F5344CB8AC3E}">
        <p14:creationId xmlns:p14="http://schemas.microsoft.com/office/powerpoint/2010/main" xmlns="" val="39480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5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64"/>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2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29"/>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69"/>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6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73"/>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5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7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79"/>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84"/>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6"/>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7"/>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93"/>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88"/>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2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95"/>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7"/>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65"/>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03"/>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97"/>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21"/>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51" grpId="0" animBg="1"/>
      <p:bldP spid="44" grpId="0" animBg="1"/>
      <p:bldP spid="42" grpId="0" animBg="1"/>
      <p:bldP spid="33" grpId="0" animBg="1"/>
      <p:bldP spid="148" grpId="0" animBg="1"/>
      <p:bldP spid="147" grpId="0" animBg="1"/>
      <p:bldP spid="119" grpId="0" animBg="1"/>
      <p:bldP spid="121" grpId="0" animBg="1"/>
      <p:bldP spid="123" grpId="0" animBg="1"/>
      <p:bldP spid="127" grpId="0" animBg="1"/>
      <p:bldP spid="129" grpId="0" animBg="1"/>
      <p:bldP spid="131" grpId="0" animBg="1"/>
      <p:bldP spid="135" grpId="0" animBg="1"/>
      <p:bldP spid="137" grpId="0" animBg="1"/>
      <p:bldP spid="139" grpId="0" animBg="1"/>
      <p:bldP spid="141" grpId="0" animBg="1"/>
      <p:bldP spid="143" grpId="0" animBg="1"/>
      <p:bldP spid="146" grpId="0"/>
      <p:bldP spid="151" grpId="0"/>
      <p:bldP spid="23" grpId="0" animBg="1"/>
      <p:bldP spid="24" grpId="0" animBg="1"/>
      <p:bldP spid="25" grpId="0" animBg="1"/>
      <p:bldP spid="26" grpId="0" animBg="1"/>
      <p:bldP spid="27" grpId="0" animBg="1"/>
      <p:bldP spid="28" grpId="0" animBg="1"/>
      <p:bldP spid="29" grpId="0" animBg="1"/>
      <p:bldP spid="31" grpId="0" animBg="1"/>
      <p:bldP spid="34" grpId="0"/>
      <p:bldP spid="38" grpId="0" animBg="1"/>
      <p:bldP spid="41" grpId="0" animBg="1"/>
      <p:bldP spid="43" grpId="0"/>
      <p:bldP spid="50" grpId="0"/>
      <p:bldP spid="52" grpId="0"/>
      <p:bldP spid="57" grpId="0" animBg="1"/>
      <p:bldP spid="58" grpId="0" animBg="1"/>
      <p:bldP spid="64" grpId="0" animBg="1"/>
      <p:bldP spid="72" grpId="0" animBg="1"/>
      <p:bldP spid="73" grpId="0"/>
      <p:bldP spid="79" grpId="0" animBg="1"/>
      <p:bldP spid="88" grpId="0" animBg="1"/>
      <p:bldP spid="93" grpId="0"/>
      <p:bldP spid="97" grpId="0" animBg="1"/>
      <p:bldP spid="1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61" y="92765"/>
            <a:ext cx="10515600" cy="928670"/>
          </a:xfrm>
        </p:spPr>
        <p:txBody>
          <a:bodyPr/>
          <a:lstStyle/>
          <a:p>
            <a:r>
              <a:rPr lang="en-US" dirty="0"/>
              <a:t>Binary tree</a:t>
            </a:r>
            <a:endParaRPr lang="en-IN" dirty="0"/>
          </a:p>
        </p:txBody>
      </p:sp>
      <p:sp>
        <p:nvSpPr>
          <p:cNvPr id="5" name="TextBox 4"/>
          <p:cNvSpPr txBox="1"/>
          <p:nvPr/>
        </p:nvSpPr>
        <p:spPr>
          <a:xfrm>
            <a:off x="808383" y="1021435"/>
            <a:ext cx="10515600" cy="1938992"/>
          </a:xfrm>
          <a:prstGeom prst="rect">
            <a:avLst/>
          </a:prstGeom>
          <a:noFill/>
        </p:spPr>
        <p:txBody>
          <a:bodyPr wrap="square" rtlCol="0">
            <a:spAutoFit/>
          </a:bodyPr>
          <a:lstStyle/>
          <a:p>
            <a:r>
              <a:rPr lang="en-US" sz="2400" dirty="0"/>
              <a:t>A Binary tree is a finite set of elements(known as nodes) that is either </a:t>
            </a:r>
          </a:p>
          <a:p>
            <a:r>
              <a:rPr lang="en-US" sz="2400" dirty="0"/>
              <a:t>empty or is partitioned into three disjoint subsets.</a:t>
            </a:r>
          </a:p>
          <a:p>
            <a:pPr marL="400050" indent="-400050">
              <a:buAutoNum type="romanLcParenR"/>
            </a:pPr>
            <a:r>
              <a:rPr lang="en-US" sz="2400" dirty="0"/>
              <a:t>The first subset contains a single element called the </a:t>
            </a:r>
            <a:r>
              <a:rPr lang="en-US" sz="2400" b="1" dirty="0"/>
              <a:t>root</a:t>
            </a:r>
            <a:r>
              <a:rPr lang="en-US" sz="2400" dirty="0"/>
              <a:t> of the tree</a:t>
            </a:r>
          </a:p>
          <a:p>
            <a:pPr marL="400050" indent="-400050">
              <a:buAutoNum type="romanLcParenR"/>
            </a:pPr>
            <a:r>
              <a:rPr lang="en-US" sz="2400" dirty="0"/>
              <a:t>The other two subsets called the </a:t>
            </a:r>
            <a:r>
              <a:rPr lang="en-US" sz="2400" b="1" dirty="0"/>
              <a:t>left</a:t>
            </a:r>
            <a:r>
              <a:rPr lang="en-US" sz="2400" dirty="0"/>
              <a:t> and </a:t>
            </a:r>
            <a:r>
              <a:rPr lang="en-US" sz="2400" b="1" dirty="0"/>
              <a:t>right</a:t>
            </a:r>
            <a:r>
              <a:rPr lang="en-US" sz="2400" dirty="0"/>
              <a:t> subtrees are themselves binary trees</a:t>
            </a:r>
            <a:endParaRPr lang="en-IN" sz="2400" dirty="0"/>
          </a:p>
        </p:txBody>
      </p:sp>
      <p:pic>
        <p:nvPicPr>
          <p:cNvPr id="2050" name="Picture 2" descr="Image result for binary tree images"/>
          <p:cNvPicPr>
            <a:picLocks noChangeAspect="1" noChangeArrowheads="1"/>
          </p:cNvPicPr>
          <p:nvPr/>
        </p:nvPicPr>
        <p:blipFill>
          <a:blip r:embed="rId2"/>
          <a:srcRect/>
          <a:stretch>
            <a:fillRect/>
          </a:stretch>
        </p:blipFill>
        <p:spPr bwMode="auto">
          <a:xfrm>
            <a:off x="2452662" y="3429000"/>
            <a:ext cx="3071834" cy="2500330"/>
          </a:xfrm>
          <a:prstGeom prst="rect">
            <a:avLst/>
          </a:prstGeom>
          <a:noFill/>
        </p:spPr>
      </p:pic>
      <p:pic>
        <p:nvPicPr>
          <p:cNvPr id="2052" name="Picture 4" descr="Image result for binary tree images"/>
          <p:cNvPicPr>
            <a:picLocks noChangeAspect="1" noChangeArrowheads="1"/>
          </p:cNvPicPr>
          <p:nvPr/>
        </p:nvPicPr>
        <p:blipFill>
          <a:blip r:embed="rId3"/>
          <a:srcRect/>
          <a:stretch>
            <a:fillRect/>
          </a:stretch>
        </p:blipFill>
        <p:spPr bwMode="auto">
          <a:xfrm>
            <a:off x="6310314" y="3286124"/>
            <a:ext cx="3571900" cy="278608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393D7-35A5-14F3-CCAF-5C8859B10698}"/>
              </a:ext>
            </a:extLst>
          </p:cNvPr>
          <p:cNvSpPr>
            <a:spLocks noGrp="1"/>
          </p:cNvSpPr>
          <p:nvPr>
            <p:ph type="title"/>
          </p:nvPr>
        </p:nvSpPr>
        <p:spPr>
          <a:xfrm>
            <a:off x="838200" y="139839"/>
            <a:ext cx="10515600" cy="721553"/>
          </a:xfrm>
        </p:spPr>
        <p:txBody>
          <a:bodyPr/>
          <a:lstStyle/>
          <a:p>
            <a:r>
              <a:rPr lang="en-US" dirty="0"/>
              <a:t>Problems</a:t>
            </a:r>
          </a:p>
        </p:txBody>
      </p:sp>
      <p:sp>
        <p:nvSpPr>
          <p:cNvPr id="3" name="Content Placeholder 2">
            <a:extLst>
              <a:ext uri="{FF2B5EF4-FFF2-40B4-BE49-F238E27FC236}">
                <a16:creationId xmlns:a16="http://schemas.microsoft.com/office/drawing/2014/main" xmlns="" id="{3892B401-3088-56D7-B480-4218EA517ED1}"/>
              </a:ext>
            </a:extLst>
          </p:cNvPr>
          <p:cNvSpPr>
            <a:spLocks noGrp="1"/>
          </p:cNvSpPr>
          <p:nvPr>
            <p:ph idx="1"/>
          </p:nvPr>
        </p:nvSpPr>
        <p:spPr>
          <a:xfrm>
            <a:off x="838200" y="805212"/>
            <a:ext cx="10515600" cy="721553"/>
          </a:xfrm>
        </p:spPr>
        <p:txBody>
          <a:bodyPr/>
          <a:lstStyle/>
          <a:p>
            <a:pPr marL="0" indent="0">
              <a:buNone/>
            </a:pPr>
            <a:r>
              <a:rPr lang="en-US" dirty="0"/>
              <a:t>Find an equivalent binary tree using the following</a:t>
            </a:r>
          </a:p>
        </p:txBody>
      </p:sp>
      <p:sp>
        <p:nvSpPr>
          <p:cNvPr id="4" name="TextBox 3">
            <a:extLst>
              <a:ext uri="{FF2B5EF4-FFF2-40B4-BE49-F238E27FC236}">
                <a16:creationId xmlns:a16="http://schemas.microsoft.com/office/drawing/2014/main" xmlns="" id="{B89953E6-4917-BB73-CB0C-9814F0E52E8D}"/>
              </a:ext>
            </a:extLst>
          </p:cNvPr>
          <p:cNvSpPr txBox="1"/>
          <p:nvPr/>
        </p:nvSpPr>
        <p:spPr>
          <a:xfrm>
            <a:off x="1294246" y="1348412"/>
            <a:ext cx="3748719" cy="461665"/>
          </a:xfrm>
          <a:prstGeom prst="rect">
            <a:avLst/>
          </a:prstGeom>
          <a:noFill/>
        </p:spPr>
        <p:txBody>
          <a:bodyPr wrap="none" rtlCol="0">
            <a:spAutoFit/>
          </a:bodyPr>
          <a:lstStyle/>
          <a:p>
            <a:r>
              <a:rPr lang="en-US" sz="2400" dirty="0"/>
              <a:t>Inorder      :  A B C D E F G H I</a:t>
            </a:r>
          </a:p>
        </p:txBody>
      </p:sp>
      <p:sp>
        <p:nvSpPr>
          <p:cNvPr id="5" name="TextBox 4">
            <a:extLst>
              <a:ext uri="{FF2B5EF4-FFF2-40B4-BE49-F238E27FC236}">
                <a16:creationId xmlns:a16="http://schemas.microsoft.com/office/drawing/2014/main" xmlns="" id="{E84DDC68-EDB5-C7B5-5413-C5F1484738D5}"/>
              </a:ext>
            </a:extLst>
          </p:cNvPr>
          <p:cNvSpPr txBox="1"/>
          <p:nvPr/>
        </p:nvSpPr>
        <p:spPr>
          <a:xfrm>
            <a:off x="1274370" y="1938136"/>
            <a:ext cx="3787960" cy="461665"/>
          </a:xfrm>
          <a:prstGeom prst="rect">
            <a:avLst/>
          </a:prstGeom>
          <a:noFill/>
        </p:spPr>
        <p:txBody>
          <a:bodyPr wrap="none" rtlCol="0">
            <a:spAutoFit/>
          </a:bodyPr>
          <a:lstStyle/>
          <a:p>
            <a:r>
              <a:rPr lang="en-US" sz="2400" dirty="0"/>
              <a:t>Preorder    :  F B A D C E G I H</a:t>
            </a:r>
          </a:p>
        </p:txBody>
      </p:sp>
    </p:spTree>
    <p:extLst>
      <p:ext uri="{BB962C8B-B14F-4D97-AF65-F5344CB8AC3E}">
        <p14:creationId xmlns:p14="http://schemas.microsoft.com/office/powerpoint/2010/main" xmlns="" val="32804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5F86B88-803A-852D-883D-7BE59ECF516D}"/>
              </a:ext>
            </a:extLst>
          </p:cNvPr>
          <p:cNvSpPr>
            <a:spLocks noGrp="1"/>
          </p:cNvSpPr>
          <p:nvPr>
            <p:ph type="title"/>
          </p:nvPr>
        </p:nvSpPr>
        <p:spPr>
          <a:xfrm>
            <a:off x="572493" y="238539"/>
            <a:ext cx="11018520" cy="1165265"/>
          </a:xfrm>
        </p:spPr>
        <p:txBody>
          <a:bodyPr anchor="b">
            <a:normAutofit/>
          </a:bodyPr>
          <a:lstStyle/>
          <a:p>
            <a:r>
              <a:rPr lang="en-US" sz="5400"/>
              <a:t>Binary Search Tree</a:t>
            </a:r>
          </a:p>
        </p:txBody>
      </p:sp>
      <p:sp>
        <p:nvSpPr>
          <p:cNvPr id="24"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AAE918E-857D-6117-6811-7D49F667E857}"/>
              </a:ext>
            </a:extLst>
          </p:cNvPr>
          <p:cNvSpPr>
            <a:spLocks noGrp="1"/>
          </p:cNvSpPr>
          <p:nvPr>
            <p:ph idx="1"/>
          </p:nvPr>
        </p:nvSpPr>
        <p:spPr>
          <a:xfrm>
            <a:off x="281354" y="2071316"/>
            <a:ext cx="7364806" cy="3247678"/>
          </a:xfrm>
        </p:spPr>
        <p:txBody>
          <a:bodyPr anchor="t">
            <a:normAutofit/>
          </a:bodyPr>
          <a:lstStyle/>
          <a:p>
            <a:r>
              <a:rPr lang="en-US" sz="2400" dirty="0"/>
              <a:t>A binary tree is said to be binary search tree , if every node satisfies the following properties</a:t>
            </a:r>
          </a:p>
          <a:p>
            <a:pPr lvl="1"/>
            <a:r>
              <a:rPr lang="en-US" b="0" i="0" u="none" strike="noStrike" baseline="0" dirty="0">
                <a:latin typeface="LiberationSerif"/>
              </a:rPr>
              <a:t>All the left subtree key values are less than the parent node key values, and</a:t>
            </a:r>
          </a:p>
          <a:p>
            <a:pPr lvl="1"/>
            <a:r>
              <a:rPr lang="en-US" b="0" i="0" u="none" strike="noStrike" baseline="0" dirty="0">
                <a:latin typeface="LiberationSerif"/>
              </a:rPr>
              <a:t>All the right subtree key values are greater than or equal to the parent node key values.</a:t>
            </a:r>
          </a:p>
          <a:p>
            <a:pPr lvl="1"/>
            <a:r>
              <a:rPr lang="en-US" b="0" i="0" u="none" strike="noStrike" baseline="0" dirty="0">
                <a:latin typeface="LiberationSerif"/>
              </a:rPr>
              <a:t>Both the left and right subtrees must also be binary search trees.</a:t>
            </a:r>
            <a:endParaRPr lang="en-US" dirty="0"/>
          </a:p>
        </p:txBody>
      </p:sp>
      <p:pic>
        <p:nvPicPr>
          <p:cNvPr id="19" name="Picture 18" descr="Diagram&#10;&#10;Description automatically generated">
            <a:extLst>
              <a:ext uri="{FF2B5EF4-FFF2-40B4-BE49-F238E27FC236}">
                <a16:creationId xmlns:a16="http://schemas.microsoft.com/office/drawing/2014/main" xmlns="" id="{E0143E97-6DBF-1420-AAEF-C5E5694C972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46160" y="1977572"/>
            <a:ext cx="4205189" cy="3729691"/>
          </a:xfrm>
          <a:prstGeom prst="rect">
            <a:avLst/>
          </a:prstGeom>
        </p:spPr>
      </p:pic>
    </p:spTree>
    <p:extLst>
      <p:ext uri="{BB962C8B-B14F-4D97-AF65-F5344CB8AC3E}">
        <p14:creationId xmlns:p14="http://schemas.microsoft.com/office/powerpoint/2010/main" xmlns="" val="3704623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7A423-45DC-F8FC-928D-ED1C1ECEF6BE}"/>
              </a:ext>
            </a:extLst>
          </p:cNvPr>
          <p:cNvSpPr>
            <a:spLocks noGrp="1"/>
          </p:cNvSpPr>
          <p:nvPr>
            <p:ph type="title"/>
          </p:nvPr>
        </p:nvSpPr>
        <p:spPr>
          <a:xfrm>
            <a:off x="838200" y="365126"/>
            <a:ext cx="10515600" cy="886900"/>
          </a:xfrm>
        </p:spPr>
        <p:txBody>
          <a:bodyPr/>
          <a:lstStyle/>
          <a:p>
            <a:r>
              <a:rPr lang="en-US" dirty="0"/>
              <a:t>Example : BST</a:t>
            </a:r>
          </a:p>
        </p:txBody>
      </p:sp>
      <p:pic>
        <p:nvPicPr>
          <p:cNvPr id="1026" name="Picture 2" descr="Validate Binary Search Tree (BST)">
            <a:extLst>
              <a:ext uri="{FF2B5EF4-FFF2-40B4-BE49-F238E27FC236}">
                <a16:creationId xmlns:a16="http://schemas.microsoft.com/office/drawing/2014/main" xmlns="" id="{431943AB-78E5-FE6D-22AC-3FCA01F8BE5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90261" y="1119807"/>
            <a:ext cx="9581322" cy="53894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135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0ED0A-EEDD-07A2-8995-E3DC95176D44}"/>
              </a:ext>
            </a:extLst>
          </p:cNvPr>
          <p:cNvSpPr>
            <a:spLocks noGrp="1"/>
          </p:cNvSpPr>
          <p:nvPr>
            <p:ph type="title"/>
          </p:nvPr>
        </p:nvSpPr>
        <p:spPr>
          <a:xfrm>
            <a:off x="838200" y="179597"/>
            <a:ext cx="10515600" cy="668545"/>
          </a:xfrm>
        </p:spPr>
        <p:txBody>
          <a:bodyPr>
            <a:normAutofit fontScale="90000"/>
          </a:bodyPr>
          <a:lstStyle/>
          <a:p>
            <a:r>
              <a:rPr lang="en-US" dirty="0"/>
              <a:t>Creation of BST</a:t>
            </a:r>
          </a:p>
        </p:txBody>
      </p:sp>
      <p:sp>
        <p:nvSpPr>
          <p:cNvPr id="4" name="TextBox 3">
            <a:extLst>
              <a:ext uri="{FF2B5EF4-FFF2-40B4-BE49-F238E27FC236}">
                <a16:creationId xmlns:a16="http://schemas.microsoft.com/office/drawing/2014/main" xmlns="" id="{08E234CB-0338-0298-DA5C-BC38B666B58D}"/>
              </a:ext>
            </a:extLst>
          </p:cNvPr>
          <p:cNvSpPr txBox="1"/>
          <p:nvPr/>
        </p:nvSpPr>
        <p:spPr>
          <a:xfrm>
            <a:off x="1987826" y="967412"/>
            <a:ext cx="8242853" cy="461665"/>
          </a:xfrm>
          <a:prstGeom prst="rect">
            <a:avLst/>
          </a:prstGeom>
          <a:noFill/>
        </p:spPr>
        <p:txBody>
          <a:bodyPr wrap="square" rtlCol="0">
            <a:spAutoFit/>
          </a:bodyPr>
          <a:lstStyle/>
          <a:p>
            <a:r>
              <a:rPr lang="en-US" sz="2400" dirty="0"/>
              <a:t>25	11	8	42	26	51	39	10	31</a:t>
            </a:r>
          </a:p>
        </p:txBody>
      </p:sp>
      <p:grpSp>
        <p:nvGrpSpPr>
          <p:cNvPr id="48" name="Group 47">
            <a:extLst>
              <a:ext uri="{FF2B5EF4-FFF2-40B4-BE49-F238E27FC236}">
                <a16:creationId xmlns:a16="http://schemas.microsoft.com/office/drawing/2014/main" xmlns="" id="{53014D3C-6A9A-C95F-80E1-0CC634EBBFC3}"/>
              </a:ext>
            </a:extLst>
          </p:cNvPr>
          <p:cNvGrpSpPr/>
          <p:nvPr/>
        </p:nvGrpSpPr>
        <p:grpSpPr>
          <a:xfrm>
            <a:off x="5307499" y="2126970"/>
            <a:ext cx="503582" cy="514676"/>
            <a:chOff x="5612297" y="2126970"/>
            <a:chExt cx="503582" cy="514676"/>
          </a:xfrm>
        </p:grpSpPr>
        <p:sp>
          <p:nvSpPr>
            <p:cNvPr id="5" name="Oval 4">
              <a:extLst>
                <a:ext uri="{FF2B5EF4-FFF2-40B4-BE49-F238E27FC236}">
                  <a16:creationId xmlns:a16="http://schemas.microsoft.com/office/drawing/2014/main" xmlns="" id="{196292A2-0904-276D-944F-FC39E697EF7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F8E5FF22-D6EF-A86D-BAED-281239686D97}"/>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6" name="Group 15">
            <a:extLst>
              <a:ext uri="{FF2B5EF4-FFF2-40B4-BE49-F238E27FC236}">
                <a16:creationId xmlns:a16="http://schemas.microsoft.com/office/drawing/2014/main" xmlns="" id="{24D38070-FF4D-5D0C-2173-7585C702EB39}"/>
              </a:ext>
            </a:extLst>
          </p:cNvPr>
          <p:cNvGrpSpPr/>
          <p:nvPr/>
        </p:nvGrpSpPr>
        <p:grpSpPr>
          <a:xfrm>
            <a:off x="2982529" y="3869632"/>
            <a:ext cx="503582" cy="514676"/>
            <a:chOff x="9687345" y="1656526"/>
            <a:chExt cx="503582" cy="514676"/>
          </a:xfrm>
        </p:grpSpPr>
        <p:sp>
          <p:nvSpPr>
            <p:cNvPr id="7" name="Oval 6">
              <a:extLst>
                <a:ext uri="{FF2B5EF4-FFF2-40B4-BE49-F238E27FC236}">
                  <a16:creationId xmlns:a16="http://schemas.microsoft.com/office/drawing/2014/main" xmlns="" id="{85EDBBE7-E501-4E93-53D0-91310EF4A59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E68D6C6B-2857-4970-5B2B-C83F2AE01E1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32" name="Group 31">
            <a:extLst>
              <a:ext uri="{FF2B5EF4-FFF2-40B4-BE49-F238E27FC236}">
                <a16:creationId xmlns:a16="http://schemas.microsoft.com/office/drawing/2014/main" xmlns="" id="{EE862784-FE0C-DB0F-6404-F48ABF7370EE}"/>
              </a:ext>
            </a:extLst>
          </p:cNvPr>
          <p:cNvGrpSpPr/>
          <p:nvPr/>
        </p:nvGrpSpPr>
        <p:grpSpPr>
          <a:xfrm>
            <a:off x="7620011" y="4147928"/>
            <a:ext cx="503582" cy="514676"/>
            <a:chOff x="10601745" y="1828802"/>
            <a:chExt cx="503582" cy="514676"/>
          </a:xfrm>
        </p:grpSpPr>
        <p:sp>
          <p:nvSpPr>
            <p:cNvPr id="9" name="Oval 8">
              <a:extLst>
                <a:ext uri="{FF2B5EF4-FFF2-40B4-BE49-F238E27FC236}">
                  <a16:creationId xmlns:a16="http://schemas.microsoft.com/office/drawing/2014/main" xmlns="" id="{33256DFD-0A95-E381-A433-E813C0520309}"/>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FEED0AE6-FCB0-670A-56C3-50F7B2749DC7}"/>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5" name="Group 14">
            <a:extLst>
              <a:ext uri="{FF2B5EF4-FFF2-40B4-BE49-F238E27FC236}">
                <a16:creationId xmlns:a16="http://schemas.microsoft.com/office/drawing/2014/main" xmlns="" id="{A9BC77AA-4FDE-74C4-F1FE-9E70B3124426}"/>
              </a:ext>
            </a:extLst>
          </p:cNvPr>
          <p:cNvGrpSpPr/>
          <p:nvPr/>
        </p:nvGrpSpPr>
        <p:grpSpPr>
          <a:xfrm>
            <a:off x="4177329" y="3041373"/>
            <a:ext cx="503582" cy="514676"/>
            <a:chOff x="8931969" y="1815550"/>
            <a:chExt cx="503582" cy="514676"/>
          </a:xfrm>
        </p:grpSpPr>
        <p:sp>
          <p:nvSpPr>
            <p:cNvPr id="11" name="Oval 10">
              <a:extLst>
                <a:ext uri="{FF2B5EF4-FFF2-40B4-BE49-F238E27FC236}">
                  <a16:creationId xmlns:a16="http://schemas.microsoft.com/office/drawing/2014/main" xmlns="" id="{26613935-B893-9716-355F-13A62128E6F4}"/>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19A664C9-FADD-0959-C59A-73DD89F42B59}"/>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3" name="Straight Connector 12">
            <a:extLst>
              <a:ext uri="{FF2B5EF4-FFF2-40B4-BE49-F238E27FC236}">
                <a16:creationId xmlns:a16="http://schemas.microsoft.com/office/drawing/2014/main" xmlns="" id="{0221CA9B-BE31-C3DC-32A8-BA7B476D5FB7}"/>
              </a:ext>
            </a:extLst>
          </p:cNvPr>
          <p:cNvCxnSpPr>
            <a:cxnSpLocks/>
          </p:cNvCxnSpPr>
          <p:nvPr/>
        </p:nvCxnSpPr>
        <p:spPr>
          <a:xfrm flipH="1">
            <a:off x="4572002" y="2532305"/>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A58B3B97-6C9B-6B11-4338-88101802B90E}"/>
              </a:ext>
            </a:extLst>
          </p:cNvPr>
          <p:cNvGrpSpPr/>
          <p:nvPr/>
        </p:nvGrpSpPr>
        <p:grpSpPr>
          <a:xfrm>
            <a:off x="6539954" y="3187146"/>
            <a:ext cx="503582" cy="514676"/>
            <a:chOff x="9687345" y="1656526"/>
            <a:chExt cx="503582" cy="514676"/>
          </a:xfrm>
        </p:grpSpPr>
        <p:sp>
          <p:nvSpPr>
            <p:cNvPr id="18" name="Oval 17">
              <a:extLst>
                <a:ext uri="{FF2B5EF4-FFF2-40B4-BE49-F238E27FC236}">
                  <a16:creationId xmlns:a16="http://schemas.microsoft.com/office/drawing/2014/main" xmlns="" id="{4836DE5E-A22E-B97B-1919-82D1C6CCC9F7}"/>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D4AF930A-46FE-6FDE-486B-09145072AEE6}"/>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0" name="Group 19">
            <a:extLst>
              <a:ext uri="{FF2B5EF4-FFF2-40B4-BE49-F238E27FC236}">
                <a16:creationId xmlns:a16="http://schemas.microsoft.com/office/drawing/2014/main" xmlns="" id="{AA5AD6DF-E533-0006-13C7-396CEF1D2FEA}"/>
              </a:ext>
            </a:extLst>
          </p:cNvPr>
          <p:cNvGrpSpPr/>
          <p:nvPr/>
        </p:nvGrpSpPr>
        <p:grpSpPr>
          <a:xfrm>
            <a:off x="6673499" y="5072594"/>
            <a:ext cx="503582" cy="514676"/>
            <a:chOff x="9687345" y="1656526"/>
            <a:chExt cx="503582" cy="514676"/>
          </a:xfrm>
        </p:grpSpPr>
        <p:sp>
          <p:nvSpPr>
            <p:cNvPr id="21" name="Oval 20">
              <a:extLst>
                <a:ext uri="{FF2B5EF4-FFF2-40B4-BE49-F238E27FC236}">
                  <a16:creationId xmlns:a16="http://schemas.microsoft.com/office/drawing/2014/main" xmlns="" id="{07F9F394-8068-4A08-0BE3-9D8554E580A4}"/>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A06D5DFF-9FEB-0B2B-1879-CD0ACA7A12E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3" name="Group 22">
            <a:extLst>
              <a:ext uri="{FF2B5EF4-FFF2-40B4-BE49-F238E27FC236}">
                <a16:creationId xmlns:a16="http://schemas.microsoft.com/office/drawing/2014/main" xmlns="" id="{145DBE05-0DB3-60FE-EDDA-F8E4EE9727AA}"/>
              </a:ext>
            </a:extLst>
          </p:cNvPr>
          <p:cNvGrpSpPr/>
          <p:nvPr/>
        </p:nvGrpSpPr>
        <p:grpSpPr>
          <a:xfrm>
            <a:off x="4001434" y="4841763"/>
            <a:ext cx="503582" cy="514676"/>
            <a:chOff x="9687345" y="1656526"/>
            <a:chExt cx="503582" cy="514676"/>
          </a:xfrm>
        </p:grpSpPr>
        <p:sp>
          <p:nvSpPr>
            <p:cNvPr id="24" name="Oval 23">
              <a:extLst>
                <a:ext uri="{FF2B5EF4-FFF2-40B4-BE49-F238E27FC236}">
                  <a16:creationId xmlns:a16="http://schemas.microsoft.com/office/drawing/2014/main" xmlns="" id="{1A2BC8CE-5851-90D8-81EE-E602929CBCE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590A946D-4D56-B6DD-13FB-1C16022DA534}"/>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6" name="Group 25">
            <a:extLst>
              <a:ext uri="{FF2B5EF4-FFF2-40B4-BE49-F238E27FC236}">
                <a16:creationId xmlns:a16="http://schemas.microsoft.com/office/drawing/2014/main" xmlns="" id="{39305C15-41E9-233E-8415-DE7C31D36DCF}"/>
              </a:ext>
            </a:extLst>
          </p:cNvPr>
          <p:cNvGrpSpPr/>
          <p:nvPr/>
        </p:nvGrpSpPr>
        <p:grpSpPr>
          <a:xfrm>
            <a:off x="5701328" y="5900741"/>
            <a:ext cx="503582" cy="514676"/>
            <a:chOff x="9687345" y="1656526"/>
            <a:chExt cx="503582" cy="514676"/>
          </a:xfrm>
        </p:grpSpPr>
        <p:sp>
          <p:nvSpPr>
            <p:cNvPr id="27" name="Oval 26">
              <a:extLst>
                <a:ext uri="{FF2B5EF4-FFF2-40B4-BE49-F238E27FC236}">
                  <a16:creationId xmlns:a16="http://schemas.microsoft.com/office/drawing/2014/main" xmlns="" id="{E18F97D5-A2CC-8904-A9EB-0A9D132E0EF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F4B099D5-F759-0B13-C07D-5D8011A6BF7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29" name="Group 28">
            <a:extLst>
              <a:ext uri="{FF2B5EF4-FFF2-40B4-BE49-F238E27FC236}">
                <a16:creationId xmlns:a16="http://schemas.microsoft.com/office/drawing/2014/main" xmlns="" id="{31D1B4FC-CFC3-46F2-B705-A649F1CD12D8}"/>
              </a:ext>
            </a:extLst>
          </p:cNvPr>
          <p:cNvGrpSpPr/>
          <p:nvPr/>
        </p:nvGrpSpPr>
        <p:grpSpPr>
          <a:xfrm>
            <a:off x="5656815" y="4063068"/>
            <a:ext cx="503582" cy="514676"/>
            <a:chOff x="9687345" y="1656526"/>
            <a:chExt cx="503582" cy="514676"/>
          </a:xfrm>
        </p:grpSpPr>
        <p:sp>
          <p:nvSpPr>
            <p:cNvPr id="30" name="Oval 29">
              <a:extLst>
                <a:ext uri="{FF2B5EF4-FFF2-40B4-BE49-F238E27FC236}">
                  <a16:creationId xmlns:a16="http://schemas.microsoft.com/office/drawing/2014/main" xmlns="" id="{DB2C08BD-5433-1A6E-C102-3619CF48E6C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8C0B2A24-1985-A713-6863-FC04CADA18D3}"/>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3" name="Straight Connector 32">
            <a:extLst>
              <a:ext uri="{FF2B5EF4-FFF2-40B4-BE49-F238E27FC236}">
                <a16:creationId xmlns:a16="http://schemas.microsoft.com/office/drawing/2014/main" xmlns="" id="{F2116056-33F8-EC22-E31C-067939E3001E}"/>
              </a:ext>
            </a:extLst>
          </p:cNvPr>
          <p:cNvCxnSpPr>
            <a:cxnSpLocks/>
          </p:cNvCxnSpPr>
          <p:nvPr/>
        </p:nvCxnSpPr>
        <p:spPr>
          <a:xfrm flipH="1">
            <a:off x="3399184" y="3413576"/>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368B3F50-9562-D3FC-BAAF-C12C8B74DFF1}"/>
              </a:ext>
            </a:extLst>
          </p:cNvPr>
          <p:cNvCxnSpPr>
            <a:cxnSpLocks/>
          </p:cNvCxnSpPr>
          <p:nvPr/>
        </p:nvCxnSpPr>
        <p:spPr>
          <a:xfrm>
            <a:off x="5701328" y="2532305"/>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EF37113-C43D-760E-1D11-89CECFC7AAE0}"/>
              </a:ext>
            </a:extLst>
          </p:cNvPr>
          <p:cNvCxnSpPr>
            <a:cxnSpLocks/>
          </p:cNvCxnSpPr>
          <p:nvPr/>
        </p:nvCxnSpPr>
        <p:spPr>
          <a:xfrm flipH="1">
            <a:off x="6049625" y="3643963"/>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8D2FA43-720B-D034-C995-24F6FED7FB36}"/>
              </a:ext>
            </a:extLst>
          </p:cNvPr>
          <p:cNvCxnSpPr>
            <a:cxnSpLocks/>
          </p:cNvCxnSpPr>
          <p:nvPr/>
        </p:nvCxnSpPr>
        <p:spPr>
          <a:xfrm>
            <a:off x="6975411" y="356100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8B30374D-4B62-B29E-68F4-74396813388D}"/>
              </a:ext>
            </a:extLst>
          </p:cNvPr>
          <p:cNvCxnSpPr>
            <a:cxnSpLocks/>
          </p:cNvCxnSpPr>
          <p:nvPr/>
        </p:nvCxnSpPr>
        <p:spPr>
          <a:xfrm>
            <a:off x="6011819" y="4531364"/>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715479BB-1398-A896-9170-46A04BCCAD11}"/>
              </a:ext>
            </a:extLst>
          </p:cNvPr>
          <p:cNvCxnSpPr>
            <a:cxnSpLocks/>
          </p:cNvCxnSpPr>
          <p:nvPr/>
        </p:nvCxnSpPr>
        <p:spPr>
          <a:xfrm>
            <a:off x="3290574" y="4342639"/>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652A345-3B86-CDE3-5B1A-F557C6CD071F}"/>
              </a:ext>
            </a:extLst>
          </p:cNvPr>
          <p:cNvCxnSpPr>
            <a:cxnSpLocks/>
          </p:cNvCxnSpPr>
          <p:nvPr/>
        </p:nvCxnSpPr>
        <p:spPr>
          <a:xfrm flipH="1">
            <a:off x="6131514" y="5516146"/>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909B6832-290B-5DD8-B1BB-F3F06438DD01}"/>
              </a:ext>
            </a:extLst>
          </p:cNvPr>
          <p:cNvCxnSpPr>
            <a:cxnSpLocks/>
          </p:cNvCxnSpPr>
          <p:nvPr/>
        </p:nvCxnSpPr>
        <p:spPr>
          <a:xfrm flipV="1">
            <a:off x="2173357" y="1468833"/>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A86FBB53-BA52-0F0F-CC87-4F193A0AA488}"/>
              </a:ext>
            </a:extLst>
          </p:cNvPr>
          <p:cNvSpPr txBox="1"/>
          <p:nvPr/>
        </p:nvSpPr>
        <p:spPr>
          <a:xfrm>
            <a:off x="2040833" y="1488210"/>
            <a:ext cx="225287" cy="668545"/>
          </a:xfrm>
          <a:prstGeom prst="rect">
            <a:avLst/>
          </a:prstGeom>
          <a:solidFill>
            <a:schemeClr val="bg1"/>
          </a:solidFill>
        </p:spPr>
        <p:txBody>
          <a:bodyPr wrap="square" rtlCol="0">
            <a:spAutoFit/>
          </a:bodyPr>
          <a:lstStyle/>
          <a:p>
            <a:endParaRPr lang="en-US" dirty="0"/>
          </a:p>
        </p:txBody>
      </p:sp>
      <p:cxnSp>
        <p:nvCxnSpPr>
          <p:cNvPr id="14" name="Straight Arrow Connector 13">
            <a:extLst>
              <a:ext uri="{FF2B5EF4-FFF2-40B4-BE49-F238E27FC236}">
                <a16:creationId xmlns:a16="http://schemas.microsoft.com/office/drawing/2014/main" xmlns="" id="{66EDBEFA-2268-055F-994C-E57C6A6C283B}"/>
              </a:ext>
            </a:extLst>
          </p:cNvPr>
          <p:cNvCxnSpPr>
            <a:cxnSpLocks/>
          </p:cNvCxnSpPr>
          <p:nvPr/>
        </p:nvCxnSpPr>
        <p:spPr>
          <a:xfrm flipV="1">
            <a:off x="3107635" y="1475461"/>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0280E17C-794D-8A1E-6ADA-03F99827BF11}"/>
              </a:ext>
            </a:extLst>
          </p:cNvPr>
          <p:cNvSpPr txBox="1"/>
          <p:nvPr/>
        </p:nvSpPr>
        <p:spPr>
          <a:xfrm>
            <a:off x="2975111" y="1494442"/>
            <a:ext cx="225287" cy="668545"/>
          </a:xfrm>
          <a:prstGeom prst="rect">
            <a:avLst/>
          </a:prstGeom>
          <a:solidFill>
            <a:schemeClr val="bg1"/>
          </a:solidFill>
        </p:spPr>
        <p:txBody>
          <a:bodyPr wrap="square" rtlCol="0">
            <a:spAutoFit/>
          </a:bodyPr>
          <a:lstStyle/>
          <a:p>
            <a:endParaRPr lang="en-US" dirty="0"/>
          </a:p>
        </p:txBody>
      </p:sp>
      <p:cxnSp>
        <p:nvCxnSpPr>
          <p:cNvPr id="36" name="Straight Arrow Connector 35">
            <a:extLst>
              <a:ext uri="{FF2B5EF4-FFF2-40B4-BE49-F238E27FC236}">
                <a16:creationId xmlns:a16="http://schemas.microsoft.com/office/drawing/2014/main" xmlns="" id="{8BA86B28-9591-5A23-A071-C1179EDECA69}"/>
              </a:ext>
            </a:extLst>
          </p:cNvPr>
          <p:cNvCxnSpPr>
            <a:cxnSpLocks/>
          </p:cNvCxnSpPr>
          <p:nvPr/>
        </p:nvCxnSpPr>
        <p:spPr>
          <a:xfrm flipV="1">
            <a:off x="3929272" y="1462209"/>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CB69E3CE-4642-972E-F393-2E20519EF3DA}"/>
              </a:ext>
            </a:extLst>
          </p:cNvPr>
          <p:cNvSpPr txBox="1"/>
          <p:nvPr/>
        </p:nvSpPr>
        <p:spPr>
          <a:xfrm>
            <a:off x="3796748" y="1480398"/>
            <a:ext cx="225287" cy="668545"/>
          </a:xfrm>
          <a:prstGeom prst="rect">
            <a:avLst/>
          </a:prstGeom>
          <a:solidFill>
            <a:schemeClr val="bg1"/>
          </a:solidFill>
        </p:spPr>
        <p:txBody>
          <a:bodyPr wrap="square" rtlCol="0">
            <a:spAutoFit/>
          </a:bodyPr>
          <a:lstStyle/>
          <a:p>
            <a:endParaRPr lang="en-US" dirty="0"/>
          </a:p>
        </p:txBody>
      </p:sp>
      <p:cxnSp>
        <p:nvCxnSpPr>
          <p:cNvPr id="38" name="Straight Arrow Connector 37">
            <a:extLst>
              <a:ext uri="{FF2B5EF4-FFF2-40B4-BE49-F238E27FC236}">
                <a16:creationId xmlns:a16="http://schemas.microsoft.com/office/drawing/2014/main" xmlns="" id="{4A338977-F9ED-EE96-2E93-10DA4BE26BEC}"/>
              </a:ext>
            </a:extLst>
          </p:cNvPr>
          <p:cNvCxnSpPr>
            <a:cxnSpLocks/>
          </p:cNvCxnSpPr>
          <p:nvPr/>
        </p:nvCxnSpPr>
        <p:spPr>
          <a:xfrm flipV="1">
            <a:off x="4949687" y="1475460"/>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57F58BF7-EC12-83EC-CAB1-B3B229F84EBC}"/>
              </a:ext>
            </a:extLst>
          </p:cNvPr>
          <p:cNvSpPr txBox="1"/>
          <p:nvPr/>
        </p:nvSpPr>
        <p:spPr>
          <a:xfrm>
            <a:off x="4817163" y="1481189"/>
            <a:ext cx="225287" cy="668545"/>
          </a:xfrm>
          <a:prstGeom prst="rect">
            <a:avLst/>
          </a:prstGeom>
          <a:solidFill>
            <a:schemeClr val="bg1"/>
          </a:solidFill>
        </p:spPr>
        <p:txBody>
          <a:bodyPr wrap="square" rtlCol="0">
            <a:spAutoFit/>
          </a:bodyPr>
          <a:lstStyle/>
          <a:p>
            <a:endParaRPr lang="en-US" dirty="0"/>
          </a:p>
        </p:txBody>
      </p:sp>
      <p:cxnSp>
        <p:nvCxnSpPr>
          <p:cNvPr id="42" name="Straight Arrow Connector 41">
            <a:extLst>
              <a:ext uri="{FF2B5EF4-FFF2-40B4-BE49-F238E27FC236}">
                <a16:creationId xmlns:a16="http://schemas.microsoft.com/office/drawing/2014/main" xmlns="" id="{48D8BA83-601F-CB81-1E18-829F5E5926EA}"/>
              </a:ext>
            </a:extLst>
          </p:cNvPr>
          <p:cNvCxnSpPr>
            <a:cxnSpLocks/>
          </p:cNvCxnSpPr>
          <p:nvPr/>
        </p:nvCxnSpPr>
        <p:spPr>
          <a:xfrm flipV="1">
            <a:off x="6765238" y="1488713"/>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355A925F-EEF3-174B-B819-A1E7C2AA2D6D}"/>
              </a:ext>
            </a:extLst>
          </p:cNvPr>
          <p:cNvSpPr txBox="1"/>
          <p:nvPr/>
        </p:nvSpPr>
        <p:spPr>
          <a:xfrm>
            <a:off x="6632714" y="1506902"/>
            <a:ext cx="225287" cy="668545"/>
          </a:xfrm>
          <a:prstGeom prst="rect">
            <a:avLst/>
          </a:prstGeom>
          <a:solidFill>
            <a:schemeClr val="bg1"/>
          </a:solidFill>
        </p:spPr>
        <p:txBody>
          <a:bodyPr wrap="square" rtlCol="0">
            <a:spAutoFit/>
          </a:bodyPr>
          <a:lstStyle/>
          <a:p>
            <a:endParaRPr lang="en-US" dirty="0"/>
          </a:p>
        </p:txBody>
      </p:sp>
      <p:cxnSp>
        <p:nvCxnSpPr>
          <p:cNvPr id="47" name="Straight Arrow Connector 46">
            <a:extLst>
              <a:ext uri="{FF2B5EF4-FFF2-40B4-BE49-F238E27FC236}">
                <a16:creationId xmlns:a16="http://schemas.microsoft.com/office/drawing/2014/main" xmlns="" id="{21F430A4-D2E9-34A6-EC80-C4A360E0D605}"/>
              </a:ext>
            </a:extLst>
          </p:cNvPr>
          <p:cNvCxnSpPr>
            <a:cxnSpLocks/>
          </p:cNvCxnSpPr>
          <p:nvPr/>
        </p:nvCxnSpPr>
        <p:spPr>
          <a:xfrm flipV="1">
            <a:off x="7739272" y="1495341"/>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FB04C362-1209-C98D-4030-12EF2F01C4FC}"/>
              </a:ext>
            </a:extLst>
          </p:cNvPr>
          <p:cNvSpPr txBox="1"/>
          <p:nvPr/>
        </p:nvSpPr>
        <p:spPr>
          <a:xfrm>
            <a:off x="7606748" y="1513530"/>
            <a:ext cx="225287" cy="668545"/>
          </a:xfrm>
          <a:prstGeom prst="rect">
            <a:avLst/>
          </a:prstGeom>
          <a:solidFill>
            <a:schemeClr val="bg1"/>
          </a:solidFill>
        </p:spPr>
        <p:txBody>
          <a:bodyPr wrap="square" rtlCol="0">
            <a:spAutoFit/>
          </a:bodyPr>
          <a:lstStyle/>
          <a:p>
            <a:endParaRPr lang="en-US" dirty="0"/>
          </a:p>
        </p:txBody>
      </p:sp>
      <p:cxnSp>
        <p:nvCxnSpPr>
          <p:cNvPr id="50" name="Straight Arrow Connector 49">
            <a:extLst>
              <a:ext uri="{FF2B5EF4-FFF2-40B4-BE49-F238E27FC236}">
                <a16:creationId xmlns:a16="http://schemas.microsoft.com/office/drawing/2014/main" xmlns="" id="{FBFE0BFF-D3D4-D209-6687-0F9BDFA8FB33}"/>
              </a:ext>
            </a:extLst>
          </p:cNvPr>
          <p:cNvCxnSpPr>
            <a:cxnSpLocks/>
          </p:cNvCxnSpPr>
          <p:nvPr/>
        </p:nvCxnSpPr>
        <p:spPr>
          <a:xfrm flipV="1">
            <a:off x="8666926" y="1508593"/>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0B3520F0-B856-EDB2-E776-A6C377C976C8}"/>
              </a:ext>
            </a:extLst>
          </p:cNvPr>
          <p:cNvSpPr txBox="1"/>
          <p:nvPr/>
        </p:nvSpPr>
        <p:spPr>
          <a:xfrm>
            <a:off x="8534402" y="1513134"/>
            <a:ext cx="225287" cy="668545"/>
          </a:xfrm>
          <a:prstGeom prst="rect">
            <a:avLst/>
          </a:prstGeom>
          <a:solidFill>
            <a:schemeClr val="bg1"/>
          </a:solidFill>
        </p:spPr>
        <p:txBody>
          <a:bodyPr wrap="square" rtlCol="0">
            <a:spAutoFit/>
          </a:bodyPr>
          <a:lstStyle/>
          <a:p>
            <a:endParaRPr lang="en-US" dirty="0"/>
          </a:p>
        </p:txBody>
      </p:sp>
      <p:cxnSp>
        <p:nvCxnSpPr>
          <p:cNvPr id="53" name="Straight Arrow Connector 52">
            <a:extLst>
              <a:ext uri="{FF2B5EF4-FFF2-40B4-BE49-F238E27FC236}">
                <a16:creationId xmlns:a16="http://schemas.microsoft.com/office/drawing/2014/main" xmlns="" id="{D9AF15CC-E26B-5BC3-A428-A758B4F17510}"/>
              </a:ext>
            </a:extLst>
          </p:cNvPr>
          <p:cNvCxnSpPr>
            <a:cxnSpLocks/>
          </p:cNvCxnSpPr>
          <p:nvPr/>
        </p:nvCxnSpPr>
        <p:spPr>
          <a:xfrm flipV="1">
            <a:off x="9541572" y="1521845"/>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90DE31B7-78CC-7308-7AAA-893111E3C398}"/>
              </a:ext>
            </a:extLst>
          </p:cNvPr>
          <p:cNvSpPr txBox="1"/>
          <p:nvPr/>
        </p:nvSpPr>
        <p:spPr>
          <a:xfrm>
            <a:off x="9409048" y="2113250"/>
            <a:ext cx="225287" cy="668545"/>
          </a:xfrm>
          <a:prstGeom prst="rect">
            <a:avLst/>
          </a:prstGeom>
          <a:solidFill>
            <a:schemeClr val="bg1"/>
          </a:solidFill>
        </p:spPr>
        <p:txBody>
          <a:bodyPr wrap="square" rtlCol="0">
            <a:spAutoFit/>
          </a:bodyPr>
          <a:lstStyle/>
          <a:p>
            <a:endParaRPr lang="en-US" dirty="0"/>
          </a:p>
        </p:txBody>
      </p:sp>
      <p:cxnSp>
        <p:nvCxnSpPr>
          <p:cNvPr id="55" name="Straight Arrow Connector 54">
            <a:extLst>
              <a:ext uri="{FF2B5EF4-FFF2-40B4-BE49-F238E27FC236}">
                <a16:creationId xmlns:a16="http://schemas.microsoft.com/office/drawing/2014/main" xmlns="" id="{A03F3D38-9945-9F01-1577-96AAAE2E4010}"/>
              </a:ext>
            </a:extLst>
          </p:cNvPr>
          <p:cNvCxnSpPr>
            <a:cxnSpLocks/>
          </p:cNvCxnSpPr>
          <p:nvPr/>
        </p:nvCxnSpPr>
        <p:spPr>
          <a:xfrm flipV="1">
            <a:off x="5923724" y="1442333"/>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66837DDA-F835-E2FE-FEAD-31AB9B813677}"/>
              </a:ext>
            </a:extLst>
          </p:cNvPr>
          <p:cNvSpPr txBox="1"/>
          <p:nvPr/>
        </p:nvSpPr>
        <p:spPr>
          <a:xfrm>
            <a:off x="5791200" y="1460522"/>
            <a:ext cx="225287" cy="66854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3285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P spid="37" grpId="0" animBg="1"/>
      <p:bldP spid="40" grpId="0" animBg="1"/>
      <p:bldP spid="43" grpId="0" animBg="1"/>
      <p:bldP spid="49" grpId="0" animBg="1"/>
      <p:bldP spid="51" grpId="0" animBg="1"/>
      <p:bldP spid="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0ED0A-EEDD-07A2-8995-E3DC95176D44}"/>
              </a:ext>
            </a:extLst>
          </p:cNvPr>
          <p:cNvSpPr>
            <a:spLocks noGrp="1"/>
          </p:cNvSpPr>
          <p:nvPr>
            <p:ph type="title"/>
          </p:nvPr>
        </p:nvSpPr>
        <p:spPr>
          <a:xfrm>
            <a:off x="838200" y="179597"/>
            <a:ext cx="10515600" cy="668545"/>
          </a:xfrm>
        </p:spPr>
        <p:txBody>
          <a:bodyPr>
            <a:normAutofit fontScale="90000"/>
          </a:bodyPr>
          <a:lstStyle/>
          <a:p>
            <a:r>
              <a:rPr lang="en-US" dirty="0"/>
              <a:t>Creation of BST</a:t>
            </a:r>
          </a:p>
        </p:txBody>
      </p:sp>
      <p:sp>
        <p:nvSpPr>
          <p:cNvPr id="4" name="TextBox 3">
            <a:extLst>
              <a:ext uri="{FF2B5EF4-FFF2-40B4-BE49-F238E27FC236}">
                <a16:creationId xmlns:a16="http://schemas.microsoft.com/office/drawing/2014/main" xmlns="" id="{08E234CB-0338-0298-DA5C-BC38B666B58D}"/>
              </a:ext>
            </a:extLst>
          </p:cNvPr>
          <p:cNvSpPr txBox="1"/>
          <p:nvPr/>
        </p:nvSpPr>
        <p:spPr>
          <a:xfrm>
            <a:off x="318056" y="967412"/>
            <a:ext cx="11643066" cy="461665"/>
          </a:xfrm>
          <a:prstGeom prst="rect">
            <a:avLst/>
          </a:prstGeom>
          <a:noFill/>
        </p:spPr>
        <p:txBody>
          <a:bodyPr wrap="square" rtlCol="0">
            <a:spAutoFit/>
          </a:bodyPr>
          <a:lstStyle/>
          <a:p>
            <a:r>
              <a:rPr lang="en-US" sz="2400" dirty="0"/>
              <a:t>25	    11	         8	           42	         26	             51	                            39</a:t>
            </a:r>
          </a:p>
        </p:txBody>
      </p:sp>
      <p:grpSp>
        <p:nvGrpSpPr>
          <p:cNvPr id="48" name="Group 47">
            <a:extLst>
              <a:ext uri="{FF2B5EF4-FFF2-40B4-BE49-F238E27FC236}">
                <a16:creationId xmlns:a16="http://schemas.microsoft.com/office/drawing/2014/main" xmlns="" id="{53014D3C-6A9A-C95F-80E1-0CC634EBBFC3}"/>
              </a:ext>
            </a:extLst>
          </p:cNvPr>
          <p:cNvGrpSpPr/>
          <p:nvPr/>
        </p:nvGrpSpPr>
        <p:grpSpPr>
          <a:xfrm>
            <a:off x="318053" y="2137722"/>
            <a:ext cx="504097" cy="506131"/>
            <a:chOff x="5612297" y="2126970"/>
            <a:chExt cx="503582" cy="514676"/>
          </a:xfrm>
        </p:grpSpPr>
        <p:sp>
          <p:nvSpPr>
            <p:cNvPr id="5" name="Oval 4">
              <a:extLst>
                <a:ext uri="{FF2B5EF4-FFF2-40B4-BE49-F238E27FC236}">
                  <a16:creationId xmlns:a16="http://schemas.microsoft.com/office/drawing/2014/main" xmlns="" id="{196292A2-0904-276D-944F-FC39E697EF75}"/>
                </a:ext>
              </a:extLst>
            </p:cNvPr>
            <p:cNvSpPr/>
            <p:nvPr/>
          </p:nvSpPr>
          <p:spPr>
            <a:xfrm>
              <a:off x="5612297" y="2126970"/>
              <a:ext cx="450574" cy="514676"/>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F8E5FF22-D6EF-A86D-BAED-281239686D97}"/>
                </a:ext>
              </a:extLst>
            </p:cNvPr>
            <p:cNvSpPr txBox="1"/>
            <p:nvPr/>
          </p:nvSpPr>
          <p:spPr>
            <a:xfrm>
              <a:off x="5612297" y="2153477"/>
              <a:ext cx="503582" cy="344270"/>
            </a:xfrm>
            <a:prstGeom prst="rect">
              <a:avLst/>
            </a:prstGeom>
            <a:noFill/>
          </p:spPr>
          <p:txBody>
            <a:bodyPr wrap="square" rtlCol="0">
              <a:spAutoFit/>
            </a:bodyPr>
            <a:lstStyle/>
            <a:p>
              <a:r>
                <a:rPr lang="en-US" sz="1600" dirty="0">
                  <a:latin typeface="Cambria" panose="02040503050406030204" pitchFamily="18" charset="0"/>
                  <a:ea typeface="Cambria" panose="02040503050406030204" pitchFamily="18" charset="0"/>
                </a:rPr>
                <a:t>25</a:t>
              </a:r>
            </a:p>
          </p:txBody>
        </p:sp>
      </p:grpSp>
      <p:cxnSp>
        <p:nvCxnSpPr>
          <p:cNvPr id="52" name="Straight Arrow Connector 51">
            <a:extLst>
              <a:ext uri="{FF2B5EF4-FFF2-40B4-BE49-F238E27FC236}">
                <a16:creationId xmlns:a16="http://schemas.microsoft.com/office/drawing/2014/main" xmlns="" id="{909B6832-290B-5DD8-B1BB-F3F06438DD01}"/>
              </a:ext>
            </a:extLst>
          </p:cNvPr>
          <p:cNvCxnSpPr>
            <a:cxnSpLocks/>
          </p:cNvCxnSpPr>
          <p:nvPr/>
        </p:nvCxnSpPr>
        <p:spPr>
          <a:xfrm flipV="1">
            <a:off x="530089" y="1415825"/>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A86FBB53-BA52-0F0F-CC87-4F193A0AA488}"/>
              </a:ext>
            </a:extLst>
          </p:cNvPr>
          <p:cNvSpPr txBox="1"/>
          <p:nvPr/>
        </p:nvSpPr>
        <p:spPr>
          <a:xfrm>
            <a:off x="410814" y="1389318"/>
            <a:ext cx="225287" cy="548640"/>
          </a:xfrm>
          <a:prstGeom prst="rect">
            <a:avLst/>
          </a:prstGeom>
          <a:solidFill>
            <a:schemeClr val="bg1"/>
          </a:solidFill>
        </p:spPr>
        <p:txBody>
          <a:bodyPr wrap="square" rtlCol="0">
            <a:spAutoFit/>
          </a:bodyPr>
          <a:lstStyle/>
          <a:p>
            <a:endParaRPr lang="en-US" dirty="0"/>
          </a:p>
        </p:txBody>
      </p:sp>
      <p:cxnSp>
        <p:nvCxnSpPr>
          <p:cNvPr id="14" name="Straight Arrow Connector 13">
            <a:extLst>
              <a:ext uri="{FF2B5EF4-FFF2-40B4-BE49-F238E27FC236}">
                <a16:creationId xmlns:a16="http://schemas.microsoft.com/office/drawing/2014/main" xmlns="" id="{66EDBEFA-2268-055F-994C-E57C6A6C283B}"/>
              </a:ext>
            </a:extLst>
          </p:cNvPr>
          <p:cNvCxnSpPr>
            <a:cxnSpLocks/>
          </p:cNvCxnSpPr>
          <p:nvPr/>
        </p:nvCxnSpPr>
        <p:spPr>
          <a:xfrm flipV="1">
            <a:off x="1716891" y="1342793"/>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0280E17C-794D-8A1E-6ADA-03F99827BF11}"/>
              </a:ext>
            </a:extLst>
          </p:cNvPr>
          <p:cNvSpPr txBox="1"/>
          <p:nvPr/>
        </p:nvSpPr>
        <p:spPr>
          <a:xfrm>
            <a:off x="1584367" y="1369298"/>
            <a:ext cx="225287" cy="640080"/>
          </a:xfrm>
          <a:prstGeom prst="rect">
            <a:avLst/>
          </a:prstGeom>
          <a:solidFill>
            <a:schemeClr val="bg1"/>
          </a:solidFill>
        </p:spPr>
        <p:txBody>
          <a:bodyPr wrap="square" rtlCol="0">
            <a:spAutoFit/>
          </a:bodyPr>
          <a:lstStyle/>
          <a:p>
            <a:endParaRPr lang="en-US" dirty="0"/>
          </a:p>
        </p:txBody>
      </p:sp>
      <p:cxnSp>
        <p:nvCxnSpPr>
          <p:cNvPr id="36" name="Straight Arrow Connector 35">
            <a:extLst>
              <a:ext uri="{FF2B5EF4-FFF2-40B4-BE49-F238E27FC236}">
                <a16:creationId xmlns:a16="http://schemas.microsoft.com/office/drawing/2014/main" xmlns="" id="{8BA86B28-9591-5A23-A071-C1179EDECA69}"/>
              </a:ext>
            </a:extLst>
          </p:cNvPr>
          <p:cNvCxnSpPr>
            <a:cxnSpLocks/>
          </p:cNvCxnSpPr>
          <p:nvPr/>
        </p:nvCxnSpPr>
        <p:spPr>
          <a:xfrm flipV="1">
            <a:off x="2882352" y="1448957"/>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CB69E3CE-4642-972E-F393-2E20519EF3DA}"/>
              </a:ext>
            </a:extLst>
          </p:cNvPr>
          <p:cNvSpPr txBox="1"/>
          <p:nvPr/>
        </p:nvSpPr>
        <p:spPr>
          <a:xfrm>
            <a:off x="2723773" y="1462555"/>
            <a:ext cx="225287" cy="457200"/>
          </a:xfrm>
          <a:prstGeom prst="rect">
            <a:avLst/>
          </a:prstGeom>
          <a:solidFill>
            <a:schemeClr val="bg1"/>
          </a:solidFill>
        </p:spPr>
        <p:txBody>
          <a:bodyPr wrap="square" rtlCol="0">
            <a:spAutoFit/>
          </a:bodyPr>
          <a:lstStyle/>
          <a:p>
            <a:endParaRPr lang="en-US" dirty="0"/>
          </a:p>
        </p:txBody>
      </p:sp>
      <p:cxnSp>
        <p:nvCxnSpPr>
          <p:cNvPr id="38" name="Straight Arrow Connector 37">
            <a:extLst>
              <a:ext uri="{FF2B5EF4-FFF2-40B4-BE49-F238E27FC236}">
                <a16:creationId xmlns:a16="http://schemas.microsoft.com/office/drawing/2014/main" xmlns="" id="{4A338977-F9ED-EE96-2E93-10DA4BE26BEC}"/>
              </a:ext>
            </a:extLst>
          </p:cNvPr>
          <p:cNvCxnSpPr>
            <a:cxnSpLocks/>
          </p:cNvCxnSpPr>
          <p:nvPr/>
        </p:nvCxnSpPr>
        <p:spPr>
          <a:xfrm flipV="1">
            <a:off x="4043215" y="1414602"/>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57F58BF7-EC12-83EC-CAB1-B3B229F84EBC}"/>
              </a:ext>
            </a:extLst>
          </p:cNvPr>
          <p:cNvSpPr txBox="1"/>
          <p:nvPr/>
        </p:nvSpPr>
        <p:spPr>
          <a:xfrm>
            <a:off x="3909114" y="1436641"/>
            <a:ext cx="225287" cy="457200"/>
          </a:xfrm>
          <a:prstGeom prst="rect">
            <a:avLst/>
          </a:prstGeom>
          <a:solidFill>
            <a:schemeClr val="bg1"/>
          </a:solidFill>
        </p:spPr>
        <p:txBody>
          <a:bodyPr wrap="square" rtlCol="0">
            <a:spAutoFit/>
          </a:bodyPr>
          <a:lstStyle/>
          <a:p>
            <a:endParaRPr lang="en-US" dirty="0"/>
          </a:p>
        </p:txBody>
      </p:sp>
      <p:cxnSp>
        <p:nvCxnSpPr>
          <p:cNvPr id="42" name="Straight Arrow Connector 41">
            <a:extLst>
              <a:ext uri="{FF2B5EF4-FFF2-40B4-BE49-F238E27FC236}">
                <a16:creationId xmlns:a16="http://schemas.microsoft.com/office/drawing/2014/main" xmlns="" id="{48D8BA83-601F-CB81-1E18-829F5E5926EA}"/>
              </a:ext>
            </a:extLst>
          </p:cNvPr>
          <p:cNvCxnSpPr>
            <a:cxnSpLocks/>
          </p:cNvCxnSpPr>
          <p:nvPr/>
        </p:nvCxnSpPr>
        <p:spPr>
          <a:xfrm flipV="1">
            <a:off x="7865166" y="1501965"/>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355A925F-EEF3-174B-B819-A1E7C2AA2D6D}"/>
              </a:ext>
            </a:extLst>
          </p:cNvPr>
          <p:cNvSpPr txBox="1"/>
          <p:nvPr/>
        </p:nvSpPr>
        <p:spPr>
          <a:xfrm>
            <a:off x="7732642" y="1515215"/>
            <a:ext cx="225287" cy="668545"/>
          </a:xfrm>
          <a:prstGeom prst="rect">
            <a:avLst/>
          </a:prstGeom>
          <a:solidFill>
            <a:schemeClr val="bg1"/>
          </a:solidFill>
        </p:spPr>
        <p:txBody>
          <a:bodyPr wrap="square" rtlCol="0">
            <a:spAutoFit/>
          </a:bodyPr>
          <a:lstStyle/>
          <a:p>
            <a:endParaRPr lang="en-US" dirty="0"/>
          </a:p>
        </p:txBody>
      </p:sp>
      <p:cxnSp>
        <p:nvCxnSpPr>
          <p:cNvPr id="47" name="Straight Arrow Connector 46">
            <a:extLst>
              <a:ext uri="{FF2B5EF4-FFF2-40B4-BE49-F238E27FC236}">
                <a16:creationId xmlns:a16="http://schemas.microsoft.com/office/drawing/2014/main" xmlns="" id="{21F430A4-D2E9-34A6-EC80-C4A360E0D605}"/>
              </a:ext>
            </a:extLst>
          </p:cNvPr>
          <p:cNvCxnSpPr>
            <a:cxnSpLocks/>
          </p:cNvCxnSpPr>
          <p:nvPr/>
        </p:nvCxnSpPr>
        <p:spPr>
          <a:xfrm flipV="1">
            <a:off x="10703798" y="1469006"/>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FB04C362-1209-C98D-4030-12EF2F01C4FC}"/>
              </a:ext>
            </a:extLst>
          </p:cNvPr>
          <p:cNvSpPr txBox="1"/>
          <p:nvPr/>
        </p:nvSpPr>
        <p:spPr>
          <a:xfrm>
            <a:off x="11363881" y="1695172"/>
            <a:ext cx="149735" cy="668545"/>
          </a:xfrm>
          <a:prstGeom prst="rect">
            <a:avLst/>
          </a:prstGeom>
          <a:solidFill>
            <a:schemeClr val="bg1"/>
          </a:solidFill>
        </p:spPr>
        <p:txBody>
          <a:bodyPr wrap="square" rtlCol="0">
            <a:spAutoFit/>
          </a:bodyPr>
          <a:lstStyle/>
          <a:p>
            <a:endParaRPr lang="en-US" dirty="0"/>
          </a:p>
        </p:txBody>
      </p:sp>
      <p:cxnSp>
        <p:nvCxnSpPr>
          <p:cNvPr id="55" name="Straight Arrow Connector 54">
            <a:extLst>
              <a:ext uri="{FF2B5EF4-FFF2-40B4-BE49-F238E27FC236}">
                <a16:creationId xmlns:a16="http://schemas.microsoft.com/office/drawing/2014/main" xmlns="" id="{A03F3D38-9945-9F01-1577-96AAAE2E4010}"/>
              </a:ext>
            </a:extLst>
          </p:cNvPr>
          <p:cNvCxnSpPr>
            <a:cxnSpLocks/>
          </p:cNvCxnSpPr>
          <p:nvPr/>
        </p:nvCxnSpPr>
        <p:spPr>
          <a:xfrm flipV="1">
            <a:off x="5777950" y="1429077"/>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66837DDA-F835-E2FE-FEAD-31AB9B813677}"/>
              </a:ext>
            </a:extLst>
          </p:cNvPr>
          <p:cNvSpPr txBox="1"/>
          <p:nvPr/>
        </p:nvSpPr>
        <p:spPr>
          <a:xfrm>
            <a:off x="5636624" y="1429077"/>
            <a:ext cx="225287" cy="668545"/>
          </a:xfrm>
          <a:prstGeom prst="rect">
            <a:avLst/>
          </a:prstGeom>
          <a:solidFill>
            <a:schemeClr val="bg1"/>
          </a:solidFill>
        </p:spPr>
        <p:txBody>
          <a:bodyPr wrap="square" rtlCol="0">
            <a:spAutoFit/>
          </a:bodyPr>
          <a:lstStyle/>
          <a:p>
            <a:endParaRPr lang="en-US" dirty="0"/>
          </a:p>
        </p:txBody>
      </p:sp>
      <p:grpSp>
        <p:nvGrpSpPr>
          <p:cNvPr id="101" name="Group 100">
            <a:extLst>
              <a:ext uri="{FF2B5EF4-FFF2-40B4-BE49-F238E27FC236}">
                <a16:creationId xmlns:a16="http://schemas.microsoft.com/office/drawing/2014/main" xmlns="" id="{C9D2FF16-2573-336E-C26F-466B0789910B}"/>
              </a:ext>
            </a:extLst>
          </p:cNvPr>
          <p:cNvGrpSpPr/>
          <p:nvPr/>
        </p:nvGrpSpPr>
        <p:grpSpPr>
          <a:xfrm>
            <a:off x="778141" y="2184104"/>
            <a:ext cx="1143427" cy="1377990"/>
            <a:chOff x="1454000" y="2131096"/>
            <a:chExt cx="1242814" cy="1511096"/>
          </a:xfrm>
        </p:grpSpPr>
        <p:grpSp>
          <p:nvGrpSpPr>
            <p:cNvPr id="58" name="Group 57">
              <a:extLst>
                <a:ext uri="{FF2B5EF4-FFF2-40B4-BE49-F238E27FC236}">
                  <a16:creationId xmlns:a16="http://schemas.microsoft.com/office/drawing/2014/main" xmlns="" id="{8AB33CF5-E738-CC35-D738-84B9015DA953}"/>
                </a:ext>
              </a:extLst>
            </p:cNvPr>
            <p:cNvGrpSpPr/>
            <p:nvPr/>
          </p:nvGrpSpPr>
          <p:grpSpPr>
            <a:xfrm>
              <a:off x="2193232" y="2131096"/>
              <a:ext cx="503582" cy="514676"/>
              <a:chOff x="5612297" y="2126970"/>
              <a:chExt cx="503582" cy="514676"/>
            </a:xfrm>
          </p:grpSpPr>
          <p:sp>
            <p:nvSpPr>
              <p:cNvPr id="59" name="Oval 58">
                <a:extLst>
                  <a:ext uri="{FF2B5EF4-FFF2-40B4-BE49-F238E27FC236}">
                    <a16:creationId xmlns:a16="http://schemas.microsoft.com/office/drawing/2014/main" xmlns="" id="{CD7D6C5D-75B6-3A48-4126-0ACEA77FD12F}"/>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xmlns="" id="{C659172F-0B01-2A4F-89A9-284FC7DCE3FC}"/>
                  </a:ext>
                </a:extLst>
              </p:cNvPr>
              <p:cNvSpPr txBox="1"/>
              <p:nvPr/>
            </p:nvSpPr>
            <p:spPr>
              <a:xfrm>
                <a:off x="5612297" y="2153477"/>
                <a:ext cx="503582" cy="371257"/>
              </a:xfrm>
              <a:prstGeom prst="rect">
                <a:avLst/>
              </a:prstGeom>
              <a:noFill/>
            </p:spPr>
            <p:txBody>
              <a:bodyPr wrap="square" rtlCol="0">
                <a:spAutoFit/>
              </a:bodyPr>
              <a:lstStyle/>
              <a:p>
                <a:r>
                  <a:rPr lang="en-US" sz="1600" dirty="0">
                    <a:latin typeface="Cambria" panose="02040503050406030204" pitchFamily="18" charset="0"/>
                    <a:ea typeface="Cambria" panose="02040503050406030204" pitchFamily="18" charset="0"/>
                  </a:rPr>
                  <a:t>25</a:t>
                </a:r>
              </a:p>
            </p:txBody>
          </p:sp>
        </p:grpSp>
        <p:grpSp>
          <p:nvGrpSpPr>
            <p:cNvPr id="61" name="Group 60">
              <a:extLst>
                <a:ext uri="{FF2B5EF4-FFF2-40B4-BE49-F238E27FC236}">
                  <a16:creationId xmlns:a16="http://schemas.microsoft.com/office/drawing/2014/main" xmlns="" id="{6C4B6EEA-F4C9-92BB-6DA4-207CC161ABB4}"/>
                </a:ext>
              </a:extLst>
            </p:cNvPr>
            <p:cNvGrpSpPr/>
            <p:nvPr/>
          </p:nvGrpSpPr>
          <p:grpSpPr>
            <a:xfrm>
              <a:off x="1454000" y="3127516"/>
              <a:ext cx="503582" cy="514676"/>
              <a:chOff x="8931969" y="1815550"/>
              <a:chExt cx="503582" cy="514676"/>
            </a:xfrm>
          </p:grpSpPr>
          <p:sp>
            <p:nvSpPr>
              <p:cNvPr id="62" name="Oval 61">
                <a:extLst>
                  <a:ext uri="{FF2B5EF4-FFF2-40B4-BE49-F238E27FC236}">
                    <a16:creationId xmlns:a16="http://schemas.microsoft.com/office/drawing/2014/main" xmlns="" id="{D21AAFBB-2E07-DF95-38B7-53B5B551586E}"/>
                  </a:ext>
                </a:extLst>
              </p:cNvPr>
              <p:cNvSpPr/>
              <p:nvPr/>
            </p:nvSpPr>
            <p:spPr>
              <a:xfrm>
                <a:off x="8945221" y="1815550"/>
                <a:ext cx="450574" cy="514676"/>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xmlns="" id="{4DEBE074-F7EF-2B58-45A5-0A0B62753322}"/>
                  </a:ext>
                </a:extLst>
              </p:cNvPr>
              <p:cNvSpPr txBox="1"/>
              <p:nvPr/>
            </p:nvSpPr>
            <p:spPr>
              <a:xfrm>
                <a:off x="8931969" y="1855309"/>
                <a:ext cx="503582" cy="371257"/>
              </a:xfrm>
              <a:prstGeom prst="rect">
                <a:avLst/>
              </a:prstGeom>
              <a:noFill/>
            </p:spPr>
            <p:txBody>
              <a:bodyPr wrap="square" rtlCol="0">
                <a:spAutoFit/>
              </a:bodyPr>
              <a:lstStyle/>
              <a:p>
                <a:r>
                  <a:rPr lang="en-US" sz="1600" dirty="0">
                    <a:latin typeface="Cambria" panose="02040503050406030204" pitchFamily="18" charset="0"/>
                    <a:ea typeface="Cambria" panose="02040503050406030204" pitchFamily="18" charset="0"/>
                  </a:rPr>
                  <a:t>11</a:t>
                </a:r>
              </a:p>
            </p:txBody>
          </p:sp>
        </p:grpSp>
        <p:cxnSp>
          <p:nvCxnSpPr>
            <p:cNvPr id="64" name="Straight Connector 63">
              <a:extLst>
                <a:ext uri="{FF2B5EF4-FFF2-40B4-BE49-F238E27FC236}">
                  <a16:creationId xmlns:a16="http://schemas.microsoft.com/office/drawing/2014/main" xmlns="" id="{56DDD123-E1C8-A3A4-3628-9EB584824731}"/>
                </a:ext>
              </a:extLst>
            </p:cNvPr>
            <p:cNvCxnSpPr>
              <a:cxnSpLocks/>
              <a:endCxn id="62" idx="7"/>
            </p:cNvCxnSpPr>
            <p:nvPr/>
          </p:nvCxnSpPr>
          <p:spPr>
            <a:xfrm flipH="1">
              <a:off x="1851841" y="2618448"/>
              <a:ext cx="456930" cy="5844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xmlns="" id="{4F186CE5-B70F-48DC-CC68-9E04B8912ADB}"/>
              </a:ext>
            </a:extLst>
          </p:cNvPr>
          <p:cNvGrpSpPr/>
          <p:nvPr/>
        </p:nvGrpSpPr>
        <p:grpSpPr>
          <a:xfrm>
            <a:off x="1232171" y="2203588"/>
            <a:ext cx="1922635" cy="2452001"/>
            <a:chOff x="1994447" y="2190732"/>
            <a:chExt cx="1914938" cy="2452001"/>
          </a:xfrm>
        </p:grpSpPr>
        <p:grpSp>
          <p:nvGrpSpPr>
            <p:cNvPr id="66" name="Group 65">
              <a:extLst>
                <a:ext uri="{FF2B5EF4-FFF2-40B4-BE49-F238E27FC236}">
                  <a16:creationId xmlns:a16="http://schemas.microsoft.com/office/drawing/2014/main" xmlns="" id="{A9EB2B47-94E3-4719-D53F-274B2954C099}"/>
                </a:ext>
              </a:extLst>
            </p:cNvPr>
            <p:cNvGrpSpPr/>
            <p:nvPr/>
          </p:nvGrpSpPr>
          <p:grpSpPr>
            <a:xfrm>
              <a:off x="3405803" y="2190732"/>
              <a:ext cx="503582" cy="514676"/>
              <a:chOff x="5612297" y="2126970"/>
              <a:chExt cx="503582" cy="514676"/>
            </a:xfrm>
          </p:grpSpPr>
          <p:sp>
            <p:nvSpPr>
              <p:cNvPr id="67" name="Oval 66">
                <a:extLst>
                  <a:ext uri="{FF2B5EF4-FFF2-40B4-BE49-F238E27FC236}">
                    <a16:creationId xmlns:a16="http://schemas.microsoft.com/office/drawing/2014/main" xmlns="" id="{BF03D185-C219-C725-7287-0E079DC21F18}"/>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68" name="TextBox 67">
                <a:extLst>
                  <a:ext uri="{FF2B5EF4-FFF2-40B4-BE49-F238E27FC236}">
                    <a16:creationId xmlns:a16="http://schemas.microsoft.com/office/drawing/2014/main" xmlns="" id="{33E0576D-D8F5-1EE6-FBC1-2257F24DF1C6}"/>
                  </a:ext>
                </a:extLst>
              </p:cNvPr>
              <p:cNvSpPr txBox="1"/>
              <p:nvPr/>
            </p:nvSpPr>
            <p:spPr>
              <a:xfrm>
                <a:off x="5612297" y="2153477"/>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25</a:t>
                </a:r>
              </a:p>
            </p:txBody>
          </p:sp>
        </p:grpSp>
        <p:grpSp>
          <p:nvGrpSpPr>
            <p:cNvPr id="69" name="Group 68">
              <a:extLst>
                <a:ext uri="{FF2B5EF4-FFF2-40B4-BE49-F238E27FC236}">
                  <a16:creationId xmlns:a16="http://schemas.microsoft.com/office/drawing/2014/main" xmlns="" id="{3330B817-FF9E-E394-7B69-70C89ED6F1C3}"/>
                </a:ext>
              </a:extLst>
            </p:cNvPr>
            <p:cNvGrpSpPr/>
            <p:nvPr/>
          </p:nvGrpSpPr>
          <p:grpSpPr>
            <a:xfrm>
              <a:off x="2693075" y="3147396"/>
              <a:ext cx="503582" cy="514676"/>
              <a:chOff x="8945221" y="1802298"/>
              <a:chExt cx="503582" cy="514676"/>
            </a:xfrm>
          </p:grpSpPr>
          <p:sp>
            <p:nvSpPr>
              <p:cNvPr id="70" name="Oval 69">
                <a:extLst>
                  <a:ext uri="{FF2B5EF4-FFF2-40B4-BE49-F238E27FC236}">
                    <a16:creationId xmlns:a16="http://schemas.microsoft.com/office/drawing/2014/main" xmlns="" id="{B31CF92A-7BE5-9D5D-C745-8713A54886AE}"/>
                  </a:ext>
                </a:extLst>
              </p:cNvPr>
              <p:cNvSpPr/>
              <p:nvPr/>
            </p:nvSpPr>
            <p:spPr>
              <a:xfrm>
                <a:off x="8958473" y="1802298"/>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71" name="TextBox 70">
                <a:extLst>
                  <a:ext uri="{FF2B5EF4-FFF2-40B4-BE49-F238E27FC236}">
                    <a16:creationId xmlns:a16="http://schemas.microsoft.com/office/drawing/2014/main" xmlns="" id="{E4376CE7-2559-438B-1922-2F840A09C437}"/>
                  </a:ext>
                </a:extLst>
              </p:cNvPr>
              <p:cNvSpPr txBox="1"/>
              <p:nvPr/>
            </p:nvSpPr>
            <p:spPr>
              <a:xfrm>
                <a:off x="8945221" y="1842057"/>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11</a:t>
                </a:r>
              </a:p>
            </p:txBody>
          </p:sp>
        </p:grpSp>
        <p:cxnSp>
          <p:nvCxnSpPr>
            <p:cNvPr id="72" name="Straight Connector 71">
              <a:extLst>
                <a:ext uri="{FF2B5EF4-FFF2-40B4-BE49-F238E27FC236}">
                  <a16:creationId xmlns:a16="http://schemas.microsoft.com/office/drawing/2014/main" xmlns="" id="{8BF254CF-2FE3-4CA1-33FE-6BCD3DAD3827}"/>
                </a:ext>
              </a:extLst>
            </p:cNvPr>
            <p:cNvCxnSpPr>
              <a:cxnSpLocks/>
            </p:cNvCxnSpPr>
            <p:nvPr/>
          </p:nvCxnSpPr>
          <p:spPr>
            <a:xfrm flipH="1">
              <a:off x="3104023" y="2678084"/>
              <a:ext cx="417319" cy="4908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xmlns="" id="{25F647FF-8DB4-8139-4D7A-45D4AC79CFFD}"/>
                </a:ext>
              </a:extLst>
            </p:cNvPr>
            <p:cNvGrpSpPr/>
            <p:nvPr/>
          </p:nvGrpSpPr>
          <p:grpSpPr>
            <a:xfrm>
              <a:off x="1994447" y="4128057"/>
              <a:ext cx="503582" cy="514676"/>
              <a:chOff x="9687345" y="1656526"/>
              <a:chExt cx="503582" cy="514676"/>
            </a:xfrm>
          </p:grpSpPr>
          <p:sp>
            <p:nvSpPr>
              <p:cNvPr id="74" name="Oval 73">
                <a:extLst>
                  <a:ext uri="{FF2B5EF4-FFF2-40B4-BE49-F238E27FC236}">
                    <a16:creationId xmlns:a16="http://schemas.microsoft.com/office/drawing/2014/main" xmlns="" id="{2C7E7768-493E-BBDE-1B6E-5C333177B27A}"/>
                  </a:ext>
                </a:extLst>
              </p:cNvPr>
              <p:cNvSpPr/>
              <p:nvPr/>
            </p:nvSpPr>
            <p:spPr>
              <a:xfrm>
                <a:off x="9687345" y="1656526"/>
                <a:ext cx="450574" cy="514676"/>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highlight>
                    <a:srgbClr val="FFFF00"/>
                  </a:highlight>
                  <a:latin typeface="Cambria" panose="02040503050406030204" pitchFamily="18" charset="0"/>
                  <a:ea typeface="Cambria" panose="02040503050406030204" pitchFamily="18" charset="0"/>
                </a:endParaRPr>
              </a:p>
            </p:txBody>
          </p:sp>
          <p:sp>
            <p:nvSpPr>
              <p:cNvPr id="75" name="TextBox 74">
                <a:extLst>
                  <a:ext uri="{FF2B5EF4-FFF2-40B4-BE49-F238E27FC236}">
                    <a16:creationId xmlns:a16="http://schemas.microsoft.com/office/drawing/2014/main" xmlns="" id="{4359256A-D7F5-C2D2-C490-B7DE77ED75CA}"/>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 8</a:t>
                </a:r>
              </a:p>
            </p:txBody>
          </p:sp>
        </p:grpSp>
        <p:cxnSp>
          <p:nvCxnSpPr>
            <p:cNvPr id="76" name="Straight Connector 75">
              <a:extLst>
                <a:ext uri="{FF2B5EF4-FFF2-40B4-BE49-F238E27FC236}">
                  <a16:creationId xmlns:a16="http://schemas.microsoft.com/office/drawing/2014/main" xmlns="" id="{431C4F14-44B1-7AE7-5EC1-09F43C0DFB9F}"/>
                </a:ext>
              </a:extLst>
            </p:cNvPr>
            <p:cNvCxnSpPr>
              <a:cxnSpLocks/>
            </p:cNvCxnSpPr>
            <p:nvPr/>
          </p:nvCxnSpPr>
          <p:spPr>
            <a:xfrm flipH="1">
              <a:off x="2319903" y="3621247"/>
              <a:ext cx="461950" cy="549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xmlns="" id="{EC342E46-3D71-31CA-B2C4-EE871FDED8CA}"/>
              </a:ext>
            </a:extLst>
          </p:cNvPr>
          <p:cNvGrpSpPr/>
          <p:nvPr/>
        </p:nvGrpSpPr>
        <p:grpSpPr>
          <a:xfrm>
            <a:off x="2439583" y="2263620"/>
            <a:ext cx="2093082" cy="2478505"/>
            <a:chOff x="3405802" y="2290124"/>
            <a:chExt cx="2368639" cy="2478505"/>
          </a:xfrm>
        </p:grpSpPr>
        <p:grpSp>
          <p:nvGrpSpPr>
            <p:cNvPr id="80" name="Group 79">
              <a:extLst>
                <a:ext uri="{FF2B5EF4-FFF2-40B4-BE49-F238E27FC236}">
                  <a16:creationId xmlns:a16="http://schemas.microsoft.com/office/drawing/2014/main" xmlns="" id="{3766FF6E-1B16-9685-0246-DF4D529C90C9}"/>
                </a:ext>
              </a:extLst>
            </p:cNvPr>
            <p:cNvGrpSpPr/>
            <p:nvPr/>
          </p:nvGrpSpPr>
          <p:grpSpPr>
            <a:xfrm>
              <a:off x="4764150" y="2290124"/>
              <a:ext cx="503582" cy="514676"/>
              <a:chOff x="5612297" y="2126970"/>
              <a:chExt cx="503582" cy="514676"/>
            </a:xfrm>
          </p:grpSpPr>
          <p:sp>
            <p:nvSpPr>
              <p:cNvPr id="81" name="Oval 80">
                <a:extLst>
                  <a:ext uri="{FF2B5EF4-FFF2-40B4-BE49-F238E27FC236}">
                    <a16:creationId xmlns:a16="http://schemas.microsoft.com/office/drawing/2014/main" xmlns="" id="{53F29842-42F5-2D67-27AB-EA7902D17FCB}"/>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82" name="TextBox 81">
                <a:extLst>
                  <a:ext uri="{FF2B5EF4-FFF2-40B4-BE49-F238E27FC236}">
                    <a16:creationId xmlns:a16="http://schemas.microsoft.com/office/drawing/2014/main" xmlns="" id="{9A7267BE-090B-EB39-58D0-EB57659664A7}"/>
                  </a:ext>
                </a:extLst>
              </p:cNvPr>
              <p:cNvSpPr txBox="1"/>
              <p:nvPr/>
            </p:nvSpPr>
            <p:spPr>
              <a:xfrm>
                <a:off x="5612297" y="2153477"/>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25</a:t>
                </a:r>
              </a:p>
            </p:txBody>
          </p:sp>
        </p:grpSp>
        <p:grpSp>
          <p:nvGrpSpPr>
            <p:cNvPr id="83" name="Group 82">
              <a:extLst>
                <a:ext uri="{FF2B5EF4-FFF2-40B4-BE49-F238E27FC236}">
                  <a16:creationId xmlns:a16="http://schemas.microsoft.com/office/drawing/2014/main" xmlns="" id="{D6A2F1A9-F133-B9F1-6C0B-D2A816F8F953}"/>
                </a:ext>
              </a:extLst>
            </p:cNvPr>
            <p:cNvGrpSpPr/>
            <p:nvPr/>
          </p:nvGrpSpPr>
          <p:grpSpPr>
            <a:xfrm>
              <a:off x="4038170" y="3260040"/>
              <a:ext cx="503582" cy="514676"/>
              <a:chOff x="8931969" y="1815550"/>
              <a:chExt cx="503582" cy="514676"/>
            </a:xfrm>
          </p:grpSpPr>
          <p:sp>
            <p:nvSpPr>
              <p:cNvPr id="84" name="Oval 83">
                <a:extLst>
                  <a:ext uri="{FF2B5EF4-FFF2-40B4-BE49-F238E27FC236}">
                    <a16:creationId xmlns:a16="http://schemas.microsoft.com/office/drawing/2014/main" xmlns="" id="{D904EED2-4584-84E7-B100-6497D39F40BB}"/>
                  </a:ext>
                </a:extLst>
              </p:cNvPr>
              <p:cNvSpPr/>
              <p:nvPr/>
            </p:nvSpPr>
            <p:spPr>
              <a:xfrm>
                <a:off x="8960224"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85" name="TextBox 84">
                <a:extLst>
                  <a:ext uri="{FF2B5EF4-FFF2-40B4-BE49-F238E27FC236}">
                    <a16:creationId xmlns:a16="http://schemas.microsoft.com/office/drawing/2014/main" xmlns="" id="{FBDD6410-5F5E-380D-D5E7-59B9E2C545AC}"/>
                  </a:ext>
                </a:extLst>
              </p:cNvPr>
              <p:cNvSpPr txBox="1"/>
              <p:nvPr/>
            </p:nvSpPr>
            <p:spPr>
              <a:xfrm>
                <a:off x="8931969" y="1855309"/>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11</a:t>
                </a:r>
              </a:p>
            </p:txBody>
          </p:sp>
        </p:grpSp>
        <p:cxnSp>
          <p:nvCxnSpPr>
            <p:cNvPr id="86" name="Straight Connector 85">
              <a:extLst>
                <a:ext uri="{FF2B5EF4-FFF2-40B4-BE49-F238E27FC236}">
                  <a16:creationId xmlns:a16="http://schemas.microsoft.com/office/drawing/2014/main" xmlns="" id="{CFDF0DB7-3CE1-F6FB-B6BF-2F097120C50D}"/>
                </a:ext>
              </a:extLst>
            </p:cNvPr>
            <p:cNvCxnSpPr>
              <a:cxnSpLocks/>
              <a:stCxn id="81" idx="3"/>
            </p:cNvCxnSpPr>
            <p:nvPr/>
          </p:nvCxnSpPr>
          <p:spPr>
            <a:xfrm flipH="1">
              <a:off x="4426222" y="2729427"/>
              <a:ext cx="403913" cy="5539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xmlns="" id="{6EE427C9-A28C-228A-8DCE-09895B00DCCC}"/>
                </a:ext>
              </a:extLst>
            </p:cNvPr>
            <p:cNvGrpSpPr/>
            <p:nvPr/>
          </p:nvGrpSpPr>
          <p:grpSpPr>
            <a:xfrm>
              <a:off x="3405802" y="4253953"/>
              <a:ext cx="503582" cy="514676"/>
              <a:chOff x="9687345" y="1669778"/>
              <a:chExt cx="503582" cy="514676"/>
            </a:xfrm>
          </p:grpSpPr>
          <p:sp>
            <p:nvSpPr>
              <p:cNvPr id="88" name="Oval 87">
                <a:extLst>
                  <a:ext uri="{FF2B5EF4-FFF2-40B4-BE49-F238E27FC236}">
                    <a16:creationId xmlns:a16="http://schemas.microsoft.com/office/drawing/2014/main" xmlns="" id="{A31543C5-E571-5438-FC0E-E66247C67375}"/>
                  </a:ext>
                </a:extLst>
              </p:cNvPr>
              <p:cNvSpPr/>
              <p:nvPr/>
            </p:nvSpPr>
            <p:spPr>
              <a:xfrm>
                <a:off x="9687345" y="1669778"/>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89" name="TextBox 88">
                <a:extLst>
                  <a:ext uri="{FF2B5EF4-FFF2-40B4-BE49-F238E27FC236}">
                    <a16:creationId xmlns:a16="http://schemas.microsoft.com/office/drawing/2014/main" xmlns="" id="{3B87318B-3EEE-559E-9301-43536D424604}"/>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 8</a:t>
                </a:r>
              </a:p>
            </p:txBody>
          </p:sp>
        </p:grpSp>
        <p:cxnSp>
          <p:nvCxnSpPr>
            <p:cNvPr id="90" name="Straight Connector 89">
              <a:extLst>
                <a:ext uri="{FF2B5EF4-FFF2-40B4-BE49-F238E27FC236}">
                  <a16:creationId xmlns:a16="http://schemas.microsoft.com/office/drawing/2014/main" xmlns="" id="{DA7A62DD-A1E3-5122-6E8E-7532ADC7645A}"/>
                </a:ext>
              </a:extLst>
            </p:cNvPr>
            <p:cNvCxnSpPr>
              <a:cxnSpLocks/>
            </p:cNvCxnSpPr>
            <p:nvPr/>
          </p:nvCxnSpPr>
          <p:spPr>
            <a:xfrm flipH="1">
              <a:off x="3787737" y="3708480"/>
              <a:ext cx="376754" cy="596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xmlns="" id="{1E5241A2-08F3-3D76-CD54-7D768FD9C551}"/>
                </a:ext>
              </a:extLst>
            </p:cNvPr>
            <p:cNvGrpSpPr/>
            <p:nvPr/>
          </p:nvGrpSpPr>
          <p:grpSpPr>
            <a:xfrm>
              <a:off x="5270859" y="3350058"/>
              <a:ext cx="503582" cy="514676"/>
              <a:chOff x="9657339" y="1656526"/>
              <a:chExt cx="503582" cy="514676"/>
            </a:xfrm>
          </p:grpSpPr>
          <p:sp>
            <p:nvSpPr>
              <p:cNvPr id="92" name="Oval 91">
                <a:extLst>
                  <a:ext uri="{FF2B5EF4-FFF2-40B4-BE49-F238E27FC236}">
                    <a16:creationId xmlns:a16="http://schemas.microsoft.com/office/drawing/2014/main" xmlns="" id="{D1713954-256B-D167-0DE2-2E001589B7AD}"/>
                  </a:ext>
                </a:extLst>
              </p:cNvPr>
              <p:cNvSpPr/>
              <p:nvPr/>
            </p:nvSpPr>
            <p:spPr>
              <a:xfrm>
                <a:off x="9687345" y="1656526"/>
                <a:ext cx="450574" cy="514676"/>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93" name="TextBox 92">
                <a:extLst>
                  <a:ext uri="{FF2B5EF4-FFF2-40B4-BE49-F238E27FC236}">
                    <a16:creationId xmlns:a16="http://schemas.microsoft.com/office/drawing/2014/main" xmlns="" id="{A4CFCA33-32F5-B933-9C5A-8245394685AF}"/>
                  </a:ext>
                </a:extLst>
              </p:cNvPr>
              <p:cNvSpPr txBox="1"/>
              <p:nvPr/>
            </p:nvSpPr>
            <p:spPr>
              <a:xfrm>
                <a:off x="9657339"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42</a:t>
                </a:r>
              </a:p>
            </p:txBody>
          </p:sp>
        </p:grpSp>
        <p:cxnSp>
          <p:nvCxnSpPr>
            <p:cNvPr id="94" name="Straight Connector 93">
              <a:extLst>
                <a:ext uri="{FF2B5EF4-FFF2-40B4-BE49-F238E27FC236}">
                  <a16:creationId xmlns:a16="http://schemas.microsoft.com/office/drawing/2014/main" xmlns="" id="{2769D0BA-968E-53F4-FC6C-899D52465A10}"/>
                </a:ext>
              </a:extLst>
            </p:cNvPr>
            <p:cNvCxnSpPr>
              <a:cxnSpLocks/>
            </p:cNvCxnSpPr>
            <p:nvPr/>
          </p:nvCxnSpPr>
          <p:spPr>
            <a:xfrm>
              <a:off x="5144873" y="2743248"/>
              <a:ext cx="351050" cy="606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xmlns="" id="{EC305568-36D2-6F3E-E5FC-1F0BF6F8CB69}"/>
              </a:ext>
            </a:extLst>
          </p:cNvPr>
          <p:cNvGrpSpPr/>
          <p:nvPr/>
        </p:nvGrpSpPr>
        <p:grpSpPr>
          <a:xfrm>
            <a:off x="4311520" y="2349760"/>
            <a:ext cx="2267955" cy="2579172"/>
            <a:chOff x="5201473" y="2389516"/>
            <a:chExt cx="2398645" cy="2579172"/>
          </a:xfrm>
        </p:grpSpPr>
        <p:grpSp>
          <p:nvGrpSpPr>
            <p:cNvPr id="105" name="Group 104">
              <a:extLst>
                <a:ext uri="{FF2B5EF4-FFF2-40B4-BE49-F238E27FC236}">
                  <a16:creationId xmlns:a16="http://schemas.microsoft.com/office/drawing/2014/main" xmlns="" id="{423A3ECE-AA89-53C2-4339-94FAB3EFE606}"/>
                </a:ext>
              </a:extLst>
            </p:cNvPr>
            <p:cNvGrpSpPr/>
            <p:nvPr/>
          </p:nvGrpSpPr>
          <p:grpSpPr>
            <a:xfrm>
              <a:off x="5201473" y="2389516"/>
              <a:ext cx="2398645" cy="2465253"/>
              <a:chOff x="3405802" y="2290124"/>
              <a:chExt cx="2398645" cy="2465253"/>
            </a:xfrm>
          </p:grpSpPr>
          <p:grpSp>
            <p:nvGrpSpPr>
              <p:cNvPr id="106" name="Group 105">
                <a:extLst>
                  <a:ext uri="{FF2B5EF4-FFF2-40B4-BE49-F238E27FC236}">
                    <a16:creationId xmlns:a16="http://schemas.microsoft.com/office/drawing/2014/main" xmlns="" id="{B0D11FEB-36DC-E1DF-4D14-D700CD12F3B5}"/>
                  </a:ext>
                </a:extLst>
              </p:cNvPr>
              <p:cNvGrpSpPr/>
              <p:nvPr/>
            </p:nvGrpSpPr>
            <p:grpSpPr>
              <a:xfrm>
                <a:off x="4764150" y="2290124"/>
                <a:ext cx="503582" cy="514676"/>
                <a:chOff x="5612297" y="2126970"/>
                <a:chExt cx="503582" cy="514676"/>
              </a:xfrm>
            </p:grpSpPr>
            <p:sp>
              <p:nvSpPr>
                <p:cNvPr id="119" name="Oval 118">
                  <a:extLst>
                    <a:ext uri="{FF2B5EF4-FFF2-40B4-BE49-F238E27FC236}">
                      <a16:creationId xmlns:a16="http://schemas.microsoft.com/office/drawing/2014/main" xmlns="" id="{723C8803-3EAF-FB41-0C17-C6E800C94C16}"/>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20" name="TextBox 119">
                  <a:extLst>
                    <a:ext uri="{FF2B5EF4-FFF2-40B4-BE49-F238E27FC236}">
                      <a16:creationId xmlns:a16="http://schemas.microsoft.com/office/drawing/2014/main" xmlns="" id="{3715DFBB-64DB-A6FD-7DF9-106C4F229B9D}"/>
                    </a:ext>
                  </a:extLst>
                </p:cNvPr>
                <p:cNvSpPr txBox="1"/>
                <p:nvPr/>
              </p:nvSpPr>
              <p:spPr>
                <a:xfrm>
                  <a:off x="5612297" y="2153477"/>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25</a:t>
                  </a:r>
                </a:p>
              </p:txBody>
            </p:sp>
          </p:grpSp>
          <p:grpSp>
            <p:nvGrpSpPr>
              <p:cNvPr id="107" name="Group 106">
                <a:extLst>
                  <a:ext uri="{FF2B5EF4-FFF2-40B4-BE49-F238E27FC236}">
                    <a16:creationId xmlns:a16="http://schemas.microsoft.com/office/drawing/2014/main" xmlns="" id="{C5EC556D-4FC3-6084-FEB6-7D978B207B43}"/>
                  </a:ext>
                </a:extLst>
              </p:cNvPr>
              <p:cNvGrpSpPr/>
              <p:nvPr/>
            </p:nvGrpSpPr>
            <p:grpSpPr>
              <a:xfrm>
                <a:off x="4038170" y="3260040"/>
                <a:ext cx="503582" cy="514676"/>
                <a:chOff x="8931969" y="1815550"/>
                <a:chExt cx="503582" cy="514676"/>
              </a:xfrm>
            </p:grpSpPr>
            <p:sp>
              <p:nvSpPr>
                <p:cNvPr id="117" name="Oval 116">
                  <a:extLst>
                    <a:ext uri="{FF2B5EF4-FFF2-40B4-BE49-F238E27FC236}">
                      <a16:creationId xmlns:a16="http://schemas.microsoft.com/office/drawing/2014/main" xmlns="" id="{D87044F4-29C3-F6A8-49B0-AB56C52203E8}"/>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18" name="TextBox 117">
                  <a:extLst>
                    <a:ext uri="{FF2B5EF4-FFF2-40B4-BE49-F238E27FC236}">
                      <a16:creationId xmlns:a16="http://schemas.microsoft.com/office/drawing/2014/main" xmlns="" id="{24C4C2AB-C99A-DFE2-41F3-52D5582458FA}"/>
                    </a:ext>
                  </a:extLst>
                </p:cNvPr>
                <p:cNvSpPr txBox="1"/>
                <p:nvPr/>
              </p:nvSpPr>
              <p:spPr>
                <a:xfrm>
                  <a:off x="8931969" y="1855309"/>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11</a:t>
                  </a:r>
                </a:p>
              </p:txBody>
            </p:sp>
          </p:grpSp>
          <p:cxnSp>
            <p:nvCxnSpPr>
              <p:cNvPr id="108" name="Straight Connector 107">
                <a:extLst>
                  <a:ext uri="{FF2B5EF4-FFF2-40B4-BE49-F238E27FC236}">
                    <a16:creationId xmlns:a16="http://schemas.microsoft.com/office/drawing/2014/main" xmlns="" id="{E4246AB2-39C3-ADB2-85C4-ED7A9C6EBC18}"/>
                  </a:ext>
                </a:extLst>
              </p:cNvPr>
              <p:cNvCxnSpPr>
                <a:cxnSpLocks/>
                <a:stCxn id="119" idx="3"/>
              </p:cNvCxnSpPr>
              <p:nvPr/>
            </p:nvCxnSpPr>
            <p:spPr>
              <a:xfrm flipH="1">
                <a:off x="4426222" y="2729427"/>
                <a:ext cx="403913" cy="5539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xmlns="" id="{472C5F7E-0B07-4889-9992-20D6E2FE496E}"/>
                  </a:ext>
                </a:extLst>
              </p:cNvPr>
              <p:cNvGrpSpPr/>
              <p:nvPr/>
            </p:nvGrpSpPr>
            <p:grpSpPr>
              <a:xfrm>
                <a:off x="3405802" y="4240701"/>
                <a:ext cx="503582" cy="514676"/>
                <a:chOff x="9687345" y="1656526"/>
                <a:chExt cx="503582" cy="514676"/>
              </a:xfrm>
            </p:grpSpPr>
            <p:sp>
              <p:nvSpPr>
                <p:cNvPr id="115" name="Oval 114">
                  <a:extLst>
                    <a:ext uri="{FF2B5EF4-FFF2-40B4-BE49-F238E27FC236}">
                      <a16:creationId xmlns:a16="http://schemas.microsoft.com/office/drawing/2014/main" xmlns="" id="{BA0EED81-AE25-8DE3-4142-5790C6A4D9E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16" name="TextBox 115">
                  <a:extLst>
                    <a:ext uri="{FF2B5EF4-FFF2-40B4-BE49-F238E27FC236}">
                      <a16:creationId xmlns:a16="http://schemas.microsoft.com/office/drawing/2014/main" xmlns="" id="{167842FD-6EAB-EAD6-CE04-3C81FF8C3910}"/>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 8</a:t>
                  </a:r>
                </a:p>
              </p:txBody>
            </p:sp>
          </p:grpSp>
          <p:cxnSp>
            <p:nvCxnSpPr>
              <p:cNvPr id="110" name="Straight Connector 109">
                <a:extLst>
                  <a:ext uri="{FF2B5EF4-FFF2-40B4-BE49-F238E27FC236}">
                    <a16:creationId xmlns:a16="http://schemas.microsoft.com/office/drawing/2014/main" xmlns="" id="{29E5FAE7-A1F5-8B57-BA48-AF08AF096D34}"/>
                  </a:ext>
                </a:extLst>
              </p:cNvPr>
              <p:cNvCxnSpPr>
                <a:cxnSpLocks/>
              </p:cNvCxnSpPr>
              <p:nvPr/>
            </p:nvCxnSpPr>
            <p:spPr>
              <a:xfrm flipH="1">
                <a:off x="3787737" y="3708480"/>
                <a:ext cx="376754" cy="596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xmlns="" id="{E0F33436-3EB6-0558-9360-41202AC48DD9}"/>
                  </a:ext>
                </a:extLst>
              </p:cNvPr>
              <p:cNvGrpSpPr/>
              <p:nvPr/>
            </p:nvGrpSpPr>
            <p:grpSpPr>
              <a:xfrm>
                <a:off x="5300865" y="3350058"/>
                <a:ext cx="503582" cy="514676"/>
                <a:chOff x="9687345" y="1656526"/>
                <a:chExt cx="503582" cy="514676"/>
              </a:xfrm>
            </p:grpSpPr>
            <p:sp>
              <p:nvSpPr>
                <p:cNvPr id="113" name="Oval 112">
                  <a:extLst>
                    <a:ext uri="{FF2B5EF4-FFF2-40B4-BE49-F238E27FC236}">
                      <a16:creationId xmlns:a16="http://schemas.microsoft.com/office/drawing/2014/main" xmlns="" id="{CBE5624C-30A2-7A3B-B496-C7D2ADB64EEA}"/>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14" name="TextBox 113">
                  <a:extLst>
                    <a:ext uri="{FF2B5EF4-FFF2-40B4-BE49-F238E27FC236}">
                      <a16:creationId xmlns:a16="http://schemas.microsoft.com/office/drawing/2014/main" xmlns="" id="{0D2D7536-AFEF-42E8-94BC-4AFB4391934B}"/>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42</a:t>
                  </a:r>
                </a:p>
              </p:txBody>
            </p:sp>
          </p:grpSp>
          <p:cxnSp>
            <p:nvCxnSpPr>
              <p:cNvPr id="112" name="Straight Connector 111">
                <a:extLst>
                  <a:ext uri="{FF2B5EF4-FFF2-40B4-BE49-F238E27FC236}">
                    <a16:creationId xmlns:a16="http://schemas.microsoft.com/office/drawing/2014/main" xmlns="" id="{C52E0FBD-2B40-F763-9196-FECDFDD6E15C}"/>
                  </a:ext>
                </a:extLst>
              </p:cNvPr>
              <p:cNvCxnSpPr>
                <a:cxnSpLocks/>
              </p:cNvCxnSpPr>
              <p:nvPr/>
            </p:nvCxnSpPr>
            <p:spPr>
              <a:xfrm>
                <a:off x="5144873" y="2743248"/>
                <a:ext cx="351050" cy="606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xmlns="" id="{B06847CD-3DFF-F3F5-139A-A3B00D610B32}"/>
                </a:ext>
              </a:extLst>
            </p:cNvPr>
            <p:cNvGrpSpPr/>
            <p:nvPr/>
          </p:nvGrpSpPr>
          <p:grpSpPr>
            <a:xfrm>
              <a:off x="6485070" y="4454012"/>
              <a:ext cx="503582" cy="514676"/>
              <a:chOff x="9687345" y="1656526"/>
              <a:chExt cx="503582" cy="514676"/>
            </a:xfrm>
          </p:grpSpPr>
          <p:sp>
            <p:nvSpPr>
              <p:cNvPr id="122" name="Oval 121">
                <a:extLst>
                  <a:ext uri="{FF2B5EF4-FFF2-40B4-BE49-F238E27FC236}">
                    <a16:creationId xmlns:a16="http://schemas.microsoft.com/office/drawing/2014/main" xmlns="" id="{B7395FE7-E55F-346A-EC87-CEAD9579ADEC}"/>
                  </a:ext>
                </a:extLst>
              </p:cNvPr>
              <p:cNvSpPr/>
              <p:nvPr/>
            </p:nvSpPr>
            <p:spPr>
              <a:xfrm>
                <a:off x="9687345" y="1656526"/>
                <a:ext cx="450574" cy="514676"/>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23" name="TextBox 122">
                <a:extLst>
                  <a:ext uri="{FF2B5EF4-FFF2-40B4-BE49-F238E27FC236}">
                    <a16:creationId xmlns:a16="http://schemas.microsoft.com/office/drawing/2014/main" xmlns="" id="{2389A6D7-8A2C-15A0-B783-64C8DFE99A6A}"/>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26</a:t>
                </a:r>
              </a:p>
            </p:txBody>
          </p:sp>
        </p:grpSp>
        <p:cxnSp>
          <p:nvCxnSpPr>
            <p:cNvPr id="124" name="Straight Connector 123">
              <a:extLst>
                <a:ext uri="{FF2B5EF4-FFF2-40B4-BE49-F238E27FC236}">
                  <a16:creationId xmlns:a16="http://schemas.microsoft.com/office/drawing/2014/main" xmlns="" id="{01594BAC-0CBA-8AA7-1656-4D1223F3B50E}"/>
                </a:ext>
              </a:extLst>
            </p:cNvPr>
            <p:cNvCxnSpPr>
              <a:cxnSpLocks/>
            </p:cNvCxnSpPr>
            <p:nvPr/>
          </p:nvCxnSpPr>
          <p:spPr>
            <a:xfrm flipH="1">
              <a:off x="6809236" y="3907264"/>
              <a:ext cx="376754" cy="596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xmlns="" id="{B6545DC1-B740-883C-78B3-146474BF5CB0}"/>
              </a:ext>
            </a:extLst>
          </p:cNvPr>
          <p:cNvGrpSpPr/>
          <p:nvPr/>
        </p:nvGrpSpPr>
        <p:grpSpPr>
          <a:xfrm>
            <a:off x="6495941" y="2435900"/>
            <a:ext cx="2620951" cy="2632180"/>
            <a:chOff x="7845283" y="2449152"/>
            <a:chExt cx="2999754" cy="2632180"/>
          </a:xfrm>
        </p:grpSpPr>
        <p:cxnSp>
          <p:nvCxnSpPr>
            <p:cNvPr id="125" name="Straight Connector 124">
              <a:extLst>
                <a:ext uri="{FF2B5EF4-FFF2-40B4-BE49-F238E27FC236}">
                  <a16:creationId xmlns:a16="http://schemas.microsoft.com/office/drawing/2014/main" xmlns="" id="{65DE6F80-E625-5DEC-B0DC-9C9993FA6B8C}"/>
                </a:ext>
              </a:extLst>
            </p:cNvPr>
            <p:cNvCxnSpPr>
              <a:cxnSpLocks/>
            </p:cNvCxnSpPr>
            <p:nvPr/>
          </p:nvCxnSpPr>
          <p:spPr>
            <a:xfrm>
              <a:off x="10101055" y="3963803"/>
              <a:ext cx="351050" cy="606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xmlns="" id="{25F925DC-010B-245F-D6F4-4DD2B86C7B71}"/>
                </a:ext>
              </a:extLst>
            </p:cNvPr>
            <p:cNvGrpSpPr/>
            <p:nvPr/>
          </p:nvGrpSpPr>
          <p:grpSpPr>
            <a:xfrm>
              <a:off x="10341455" y="4535880"/>
              <a:ext cx="503582" cy="514676"/>
              <a:chOff x="10601745" y="1828802"/>
              <a:chExt cx="503582" cy="514676"/>
            </a:xfrm>
          </p:grpSpPr>
          <p:sp>
            <p:nvSpPr>
              <p:cNvPr id="127" name="Oval 126">
                <a:extLst>
                  <a:ext uri="{FF2B5EF4-FFF2-40B4-BE49-F238E27FC236}">
                    <a16:creationId xmlns:a16="http://schemas.microsoft.com/office/drawing/2014/main" xmlns="" id="{577D6A94-8C8A-CAAD-8169-BCF1400A3ED1}"/>
                  </a:ext>
                </a:extLst>
              </p:cNvPr>
              <p:cNvSpPr/>
              <p:nvPr/>
            </p:nvSpPr>
            <p:spPr>
              <a:xfrm>
                <a:off x="10601745" y="1828802"/>
                <a:ext cx="450574" cy="514676"/>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28" name="TextBox 127">
                <a:extLst>
                  <a:ext uri="{FF2B5EF4-FFF2-40B4-BE49-F238E27FC236}">
                    <a16:creationId xmlns:a16="http://schemas.microsoft.com/office/drawing/2014/main" xmlns="" id="{FF163E33-3911-0681-12F3-539AC8E7A84D}"/>
                  </a:ext>
                </a:extLst>
              </p:cNvPr>
              <p:cNvSpPr txBox="1"/>
              <p:nvPr/>
            </p:nvSpPr>
            <p:spPr>
              <a:xfrm>
                <a:off x="10601745" y="1855309"/>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51</a:t>
                </a:r>
              </a:p>
            </p:txBody>
          </p:sp>
        </p:grpSp>
        <p:grpSp>
          <p:nvGrpSpPr>
            <p:cNvPr id="129" name="Group 128">
              <a:extLst>
                <a:ext uri="{FF2B5EF4-FFF2-40B4-BE49-F238E27FC236}">
                  <a16:creationId xmlns:a16="http://schemas.microsoft.com/office/drawing/2014/main" xmlns="" id="{381A75B1-DB94-BD6A-4DAE-62E6DC610C04}"/>
                </a:ext>
              </a:extLst>
            </p:cNvPr>
            <p:cNvGrpSpPr/>
            <p:nvPr/>
          </p:nvGrpSpPr>
          <p:grpSpPr>
            <a:xfrm>
              <a:off x="7845283" y="2449152"/>
              <a:ext cx="2398645" cy="2465253"/>
              <a:chOff x="3405802" y="2290124"/>
              <a:chExt cx="2398645" cy="2465253"/>
            </a:xfrm>
          </p:grpSpPr>
          <p:grpSp>
            <p:nvGrpSpPr>
              <p:cNvPr id="130" name="Group 129">
                <a:extLst>
                  <a:ext uri="{FF2B5EF4-FFF2-40B4-BE49-F238E27FC236}">
                    <a16:creationId xmlns:a16="http://schemas.microsoft.com/office/drawing/2014/main" xmlns="" id="{95B45208-37D7-8192-199F-29EAC349DF71}"/>
                  </a:ext>
                </a:extLst>
              </p:cNvPr>
              <p:cNvGrpSpPr/>
              <p:nvPr/>
            </p:nvGrpSpPr>
            <p:grpSpPr>
              <a:xfrm>
                <a:off x="4764150" y="2290124"/>
                <a:ext cx="503582" cy="514676"/>
                <a:chOff x="5612297" y="2126970"/>
                <a:chExt cx="503582" cy="514676"/>
              </a:xfrm>
            </p:grpSpPr>
            <p:sp>
              <p:nvSpPr>
                <p:cNvPr id="143" name="Oval 142">
                  <a:extLst>
                    <a:ext uri="{FF2B5EF4-FFF2-40B4-BE49-F238E27FC236}">
                      <a16:creationId xmlns:a16="http://schemas.microsoft.com/office/drawing/2014/main" xmlns="" id="{009D68A8-7FBC-F3DA-0E01-7940FC7DF3C0}"/>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44" name="TextBox 143">
                  <a:extLst>
                    <a:ext uri="{FF2B5EF4-FFF2-40B4-BE49-F238E27FC236}">
                      <a16:creationId xmlns:a16="http://schemas.microsoft.com/office/drawing/2014/main" xmlns="" id="{0ED70CED-CA95-F3D7-E5A1-AD9C91876175}"/>
                    </a:ext>
                  </a:extLst>
                </p:cNvPr>
                <p:cNvSpPr txBox="1"/>
                <p:nvPr/>
              </p:nvSpPr>
              <p:spPr>
                <a:xfrm>
                  <a:off x="5612297" y="2153477"/>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25</a:t>
                  </a:r>
                </a:p>
              </p:txBody>
            </p:sp>
          </p:grpSp>
          <p:grpSp>
            <p:nvGrpSpPr>
              <p:cNvPr id="131" name="Group 130">
                <a:extLst>
                  <a:ext uri="{FF2B5EF4-FFF2-40B4-BE49-F238E27FC236}">
                    <a16:creationId xmlns:a16="http://schemas.microsoft.com/office/drawing/2014/main" xmlns="" id="{0952B1AE-0066-B53D-C9ED-2CDE38FB3FC4}"/>
                  </a:ext>
                </a:extLst>
              </p:cNvPr>
              <p:cNvGrpSpPr/>
              <p:nvPr/>
            </p:nvGrpSpPr>
            <p:grpSpPr>
              <a:xfrm>
                <a:off x="4038170" y="3260040"/>
                <a:ext cx="503582" cy="514676"/>
                <a:chOff x="8931969" y="1815550"/>
                <a:chExt cx="503582" cy="514676"/>
              </a:xfrm>
            </p:grpSpPr>
            <p:sp>
              <p:nvSpPr>
                <p:cNvPr id="141" name="Oval 140">
                  <a:extLst>
                    <a:ext uri="{FF2B5EF4-FFF2-40B4-BE49-F238E27FC236}">
                      <a16:creationId xmlns:a16="http://schemas.microsoft.com/office/drawing/2014/main" xmlns="" id="{D809B9FA-EFC1-76B7-0C74-6285C018C456}"/>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42" name="TextBox 141">
                  <a:extLst>
                    <a:ext uri="{FF2B5EF4-FFF2-40B4-BE49-F238E27FC236}">
                      <a16:creationId xmlns:a16="http://schemas.microsoft.com/office/drawing/2014/main" xmlns="" id="{0F94B729-4729-3F12-54AA-22C1B0CC45ED}"/>
                    </a:ext>
                  </a:extLst>
                </p:cNvPr>
                <p:cNvSpPr txBox="1"/>
                <p:nvPr/>
              </p:nvSpPr>
              <p:spPr>
                <a:xfrm>
                  <a:off x="8931969" y="1855309"/>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11</a:t>
                  </a:r>
                </a:p>
              </p:txBody>
            </p:sp>
          </p:grpSp>
          <p:cxnSp>
            <p:nvCxnSpPr>
              <p:cNvPr id="132" name="Straight Connector 131">
                <a:extLst>
                  <a:ext uri="{FF2B5EF4-FFF2-40B4-BE49-F238E27FC236}">
                    <a16:creationId xmlns:a16="http://schemas.microsoft.com/office/drawing/2014/main" xmlns="" id="{72258B61-0FD2-0FDB-6F91-86A652DAB216}"/>
                  </a:ext>
                </a:extLst>
              </p:cNvPr>
              <p:cNvCxnSpPr>
                <a:cxnSpLocks/>
                <a:stCxn id="143" idx="3"/>
              </p:cNvCxnSpPr>
              <p:nvPr/>
            </p:nvCxnSpPr>
            <p:spPr>
              <a:xfrm flipH="1">
                <a:off x="4426222" y="2729427"/>
                <a:ext cx="403913" cy="5539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xmlns="" id="{46082262-2116-0D0C-D5B8-82976833CAA9}"/>
                  </a:ext>
                </a:extLst>
              </p:cNvPr>
              <p:cNvGrpSpPr/>
              <p:nvPr/>
            </p:nvGrpSpPr>
            <p:grpSpPr>
              <a:xfrm>
                <a:off x="3405802" y="4240701"/>
                <a:ext cx="503582" cy="514676"/>
                <a:chOff x="9687345" y="1656526"/>
                <a:chExt cx="503582" cy="514676"/>
              </a:xfrm>
            </p:grpSpPr>
            <p:sp>
              <p:nvSpPr>
                <p:cNvPr id="139" name="Oval 138">
                  <a:extLst>
                    <a:ext uri="{FF2B5EF4-FFF2-40B4-BE49-F238E27FC236}">
                      <a16:creationId xmlns:a16="http://schemas.microsoft.com/office/drawing/2014/main" xmlns="" id="{0E06B060-451B-E236-7758-CD751FA13D1A}"/>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40" name="TextBox 139">
                  <a:extLst>
                    <a:ext uri="{FF2B5EF4-FFF2-40B4-BE49-F238E27FC236}">
                      <a16:creationId xmlns:a16="http://schemas.microsoft.com/office/drawing/2014/main" xmlns="" id="{72DE7232-498B-31C7-B9FC-1265E0414C43}"/>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 8</a:t>
                  </a:r>
                </a:p>
              </p:txBody>
            </p:sp>
          </p:grpSp>
          <p:cxnSp>
            <p:nvCxnSpPr>
              <p:cNvPr id="134" name="Straight Connector 133">
                <a:extLst>
                  <a:ext uri="{FF2B5EF4-FFF2-40B4-BE49-F238E27FC236}">
                    <a16:creationId xmlns:a16="http://schemas.microsoft.com/office/drawing/2014/main" xmlns="" id="{38992600-57CF-2B79-27D6-429A46816962}"/>
                  </a:ext>
                </a:extLst>
              </p:cNvPr>
              <p:cNvCxnSpPr>
                <a:cxnSpLocks/>
              </p:cNvCxnSpPr>
              <p:nvPr/>
            </p:nvCxnSpPr>
            <p:spPr>
              <a:xfrm flipH="1">
                <a:off x="3787737" y="3708480"/>
                <a:ext cx="376754" cy="596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xmlns="" id="{60CEDEFF-1FE8-6787-DC89-4459F1706804}"/>
                  </a:ext>
                </a:extLst>
              </p:cNvPr>
              <p:cNvGrpSpPr/>
              <p:nvPr/>
            </p:nvGrpSpPr>
            <p:grpSpPr>
              <a:xfrm>
                <a:off x="5300865" y="3350058"/>
                <a:ext cx="503582" cy="514676"/>
                <a:chOff x="9687345" y="1656526"/>
                <a:chExt cx="503582" cy="514676"/>
              </a:xfrm>
            </p:grpSpPr>
            <p:sp>
              <p:nvSpPr>
                <p:cNvPr id="137" name="Oval 136">
                  <a:extLst>
                    <a:ext uri="{FF2B5EF4-FFF2-40B4-BE49-F238E27FC236}">
                      <a16:creationId xmlns:a16="http://schemas.microsoft.com/office/drawing/2014/main" xmlns="" id="{375345A6-25F8-AF02-9C12-AD257565EC4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38" name="TextBox 137">
                  <a:extLst>
                    <a:ext uri="{FF2B5EF4-FFF2-40B4-BE49-F238E27FC236}">
                      <a16:creationId xmlns:a16="http://schemas.microsoft.com/office/drawing/2014/main" xmlns="" id="{E472EF14-C430-88A2-9D90-50211430F0CF}"/>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42</a:t>
                  </a:r>
                </a:p>
              </p:txBody>
            </p:sp>
          </p:grpSp>
          <p:cxnSp>
            <p:nvCxnSpPr>
              <p:cNvPr id="136" name="Straight Connector 135">
                <a:extLst>
                  <a:ext uri="{FF2B5EF4-FFF2-40B4-BE49-F238E27FC236}">
                    <a16:creationId xmlns:a16="http://schemas.microsoft.com/office/drawing/2014/main" xmlns="" id="{3906F256-ED5C-90FD-220B-D3A2D797FBAE}"/>
                  </a:ext>
                </a:extLst>
              </p:cNvPr>
              <p:cNvCxnSpPr>
                <a:cxnSpLocks/>
              </p:cNvCxnSpPr>
              <p:nvPr/>
            </p:nvCxnSpPr>
            <p:spPr>
              <a:xfrm>
                <a:off x="5144873" y="2743248"/>
                <a:ext cx="351050" cy="606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xmlns="" id="{137C0224-BF98-B877-88D3-E47AC5A236AD}"/>
                </a:ext>
              </a:extLst>
            </p:cNvPr>
            <p:cNvGrpSpPr/>
            <p:nvPr/>
          </p:nvGrpSpPr>
          <p:grpSpPr>
            <a:xfrm>
              <a:off x="9155380" y="4566656"/>
              <a:ext cx="503582" cy="514676"/>
              <a:chOff x="9687345" y="1656526"/>
              <a:chExt cx="503582" cy="514676"/>
            </a:xfrm>
          </p:grpSpPr>
          <p:sp>
            <p:nvSpPr>
              <p:cNvPr id="146" name="Oval 145">
                <a:extLst>
                  <a:ext uri="{FF2B5EF4-FFF2-40B4-BE49-F238E27FC236}">
                    <a16:creationId xmlns:a16="http://schemas.microsoft.com/office/drawing/2014/main" xmlns="" id="{B2D511CB-CFF0-8DFF-590F-D90FE5E40BFB}"/>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47" name="TextBox 146">
                <a:extLst>
                  <a:ext uri="{FF2B5EF4-FFF2-40B4-BE49-F238E27FC236}">
                    <a16:creationId xmlns:a16="http://schemas.microsoft.com/office/drawing/2014/main" xmlns="" id="{FDD6E80B-3C43-7C7E-4387-89F0CCA88DD5}"/>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26</a:t>
                </a:r>
              </a:p>
            </p:txBody>
          </p:sp>
        </p:grpSp>
        <p:cxnSp>
          <p:nvCxnSpPr>
            <p:cNvPr id="148" name="Straight Connector 147">
              <a:extLst>
                <a:ext uri="{FF2B5EF4-FFF2-40B4-BE49-F238E27FC236}">
                  <a16:creationId xmlns:a16="http://schemas.microsoft.com/office/drawing/2014/main" xmlns="" id="{DD6E713B-913D-E8A3-85B8-945C8167CAA7}"/>
                </a:ext>
              </a:extLst>
            </p:cNvPr>
            <p:cNvCxnSpPr>
              <a:cxnSpLocks/>
            </p:cNvCxnSpPr>
            <p:nvPr/>
          </p:nvCxnSpPr>
          <p:spPr>
            <a:xfrm flipH="1">
              <a:off x="9479546" y="4019908"/>
              <a:ext cx="376754" cy="596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xmlns="" id="{5AA6F4E5-66F8-379F-C0D0-036863296009}"/>
              </a:ext>
            </a:extLst>
          </p:cNvPr>
          <p:cNvGrpSpPr/>
          <p:nvPr/>
        </p:nvGrpSpPr>
        <p:grpSpPr>
          <a:xfrm>
            <a:off x="9258430" y="2561796"/>
            <a:ext cx="2738344" cy="3659223"/>
            <a:chOff x="9258430" y="2561796"/>
            <a:chExt cx="2738344" cy="3659223"/>
          </a:xfrm>
        </p:grpSpPr>
        <p:sp>
          <p:nvSpPr>
            <p:cNvPr id="177" name="Oval 176">
              <a:extLst>
                <a:ext uri="{FF2B5EF4-FFF2-40B4-BE49-F238E27FC236}">
                  <a16:creationId xmlns:a16="http://schemas.microsoft.com/office/drawing/2014/main" xmlns="" id="{AF0C57D3-CBE2-CE64-6D75-E3E0092479DF}"/>
                </a:ext>
              </a:extLst>
            </p:cNvPr>
            <p:cNvSpPr/>
            <p:nvPr/>
          </p:nvSpPr>
          <p:spPr>
            <a:xfrm>
              <a:off x="10879260" y="5706343"/>
              <a:ext cx="400812" cy="514676"/>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grpSp>
          <p:nvGrpSpPr>
            <p:cNvPr id="180" name="Group 179">
              <a:extLst>
                <a:ext uri="{FF2B5EF4-FFF2-40B4-BE49-F238E27FC236}">
                  <a16:creationId xmlns:a16="http://schemas.microsoft.com/office/drawing/2014/main" xmlns="" id="{718A4CB3-CCA8-FAD2-66B7-ADA98EA5B721}"/>
                </a:ext>
              </a:extLst>
            </p:cNvPr>
            <p:cNvGrpSpPr/>
            <p:nvPr/>
          </p:nvGrpSpPr>
          <p:grpSpPr>
            <a:xfrm>
              <a:off x="9258430" y="2561796"/>
              <a:ext cx="2738344" cy="3553637"/>
              <a:chOff x="9230146" y="2561796"/>
              <a:chExt cx="2668456" cy="3553637"/>
            </a:xfrm>
          </p:grpSpPr>
          <p:grpSp>
            <p:nvGrpSpPr>
              <p:cNvPr id="151" name="Group 150">
                <a:extLst>
                  <a:ext uri="{FF2B5EF4-FFF2-40B4-BE49-F238E27FC236}">
                    <a16:creationId xmlns:a16="http://schemas.microsoft.com/office/drawing/2014/main" xmlns="" id="{680DE746-C159-1EAD-15FA-CDA5B32620DA}"/>
                  </a:ext>
                </a:extLst>
              </p:cNvPr>
              <p:cNvGrpSpPr/>
              <p:nvPr/>
            </p:nvGrpSpPr>
            <p:grpSpPr>
              <a:xfrm>
                <a:off x="9230146" y="2561796"/>
                <a:ext cx="2668456" cy="2632180"/>
                <a:chOff x="7845283" y="2449152"/>
                <a:chExt cx="2999754" cy="2632180"/>
              </a:xfrm>
            </p:grpSpPr>
            <p:cxnSp>
              <p:nvCxnSpPr>
                <p:cNvPr id="152" name="Straight Connector 151">
                  <a:extLst>
                    <a:ext uri="{FF2B5EF4-FFF2-40B4-BE49-F238E27FC236}">
                      <a16:creationId xmlns:a16="http://schemas.microsoft.com/office/drawing/2014/main" xmlns="" id="{728CEBAC-C04C-3967-1770-16110CD191A4}"/>
                    </a:ext>
                  </a:extLst>
                </p:cNvPr>
                <p:cNvCxnSpPr>
                  <a:cxnSpLocks/>
                </p:cNvCxnSpPr>
                <p:nvPr/>
              </p:nvCxnSpPr>
              <p:spPr>
                <a:xfrm>
                  <a:off x="10101055" y="3963803"/>
                  <a:ext cx="351050" cy="606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xmlns="" id="{0CF4F5B9-77E5-9734-0142-9868153941C8}"/>
                    </a:ext>
                  </a:extLst>
                </p:cNvPr>
                <p:cNvGrpSpPr/>
                <p:nvPr/>
              </p:nvGrpSpPr>
              <p:grpSpPr>
                <a:xfrm>
                  <a:off x="10341455" y="4535880"/>
                  <a:ext cx="503582" cy="514676"/>
                  <a:chOff x="10601745" y="1828802"/>
                  <a:chExt cx="503582" cy="514676"/>
                </a:xfrm>
              </p:grpSpPr>
              <p:sp>
                <p:nvSpPr>
                  <p:cNvPr id="174" name="Oval 173">
                    <a:extLst>
                      <a:ext uri="{FF2B5EF4-FFF2-40B4-BE49-F238E27FC236}">
                        <a16:creationId xmlns:a16="http://schemas.microsoft.com/office/drawing/2014/main" xmlns="" id="{B5D378C8-79A0-6C02-083C-C36F222C2A18}"/>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75" name="TextBox 174">
                    <a:extLst>
                      <a:ext uri="{FF2B5EF4-FFF2-40B4-BE49-F238E27FC236}">
                        <a16:creationId xmlns:a16="http://schemas.microsoft.com/office/drawing/2014/main" xmlns="" id="{D0BA0F0C-36F4-AC92-5ECE-D8DEC0A129DF}"/>
                      </a:ext>
                    </a:extLst>
                  </p:cNvPr>
                  <p:cNvSpPr txBox="1"/>
                  <p:nvPr/>
                </p:nvSpPr>
                <p:spPr>
                  <a:xfrm>
                    <a:off x="10601745" y="1855309"/>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51</a:t>
                    </a:r>
                  </a:p>
                </p:txBody>
              </p:sp>
            </p:grpSp>
            <p:grpSp>
              <p:nvGrpSpPr>
                <p:cNvPr id="154" name="Group 153">
                  <a:extLst>
                    <a:ext uri="{FF2B5EF4-FFF2-40B4-BE49-F238E27FC236}">
                      <a16:creationId xmlns:a16="http://schemas.microsoft.com/office/drawing/2014/main" xmlns="" id="{6E8A9A3B-5BF9-A4B7-1E0C-624C65A3EFE7}"/>
                    </a:ext>
                  </a:extLst>
                </p:cNvPr>
                <p:cNvGrpSpPr/>
                <p:nvPr/>
              </p:nvGrpSpPr>
              <p:grpSpPr>
                <a:xfrm>
                  <a:off x="7845283" y="2449152"/>
                  <a:ext cx="2398645" cy="2465253"/>
                  <a:chOff x="3405802" y="2290124"/>
                  <a:chExt cx="2398645" cy="2465253"/>
                </a:xfrm>
              </p:grpSpPr>
              <p:grpSp>
                <p:nvGrpSpPr>
                  <p:cNvPr id="159" name="Group 158">
                    <a:extLst>
                      <a:ext uri="{FF2B5EF4-FFF2-40B4-BE49-F238E27FC236}">
                        <a16:creationId xmlns:a16="http://schemas.microsoft.com/office/drawing/2014/main" xmlns="" id="{7C5E1039-35E9-BD59-7CC6-C4D98BF6F1FD}"/>
                      </a:ext>
                    </a:extLst>
                  </p:cNvPr>
                  <p:cNvGrpSpPr/>
                  <p:nvPr/>
                </p:nvGrpSpPr>
                <p:grpSpPr>
                  <a:xfrm>
                    <a:off x="4764150" y="2290124"/>
                    <a:ext cx="503582" cy="514676"/>
                    <a:chOff x="5612297" y="2126970"/>
                    <a:chExt cx="503582" cy="514676"/>
                  </a:xfrm>
                </p:grpSpPr>
                <p:sp>
                  <p:nvSpPr>
                    <p:cNvPr id="172" name="Oval 171">
                      <a:extLst>
                        <a:ext uri="{FF2B5EF4-FFF2-40B4-BE49-F238E27FC236}">
                          <a16:creationId xmlns:a16="http://schemas.microsoft.com/office/drawing/2014/main" xmlns="" id="{4377361F-44FE-4967-D74D-0D979CEE184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73" name="TextBox 172">
                      <a:extLst>
                        <a:ext uri="{FF2B5EF4-FFF2-40B4-BE49-F238E27FC236}">
                          <a16:creationId xmlns:a16="http://schemas.microsoft.com/office/drawing/2014/main" xmlns="" id="{FAECF958-B432-559A-B411-4E41BDB79899}"/>
                        </a:ext>
                      </a:extLst>
                    </p:cNvPr>
                    <p:cNvSpPr txBox="1"/>
                    <p:nvPr/>
                  </p:nvSpPr>
                  <p:spPr>
                    <a:xfrm>
                      <a:off x="5612297" y="2153477"/>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25</a:t>
                      </a:r>
                    </a:p>
                  </p:txBody>
                </p:sp>
              </p:grpSp>
              <p:grpSp>
                <p:nvGrpSpPr>
                  <p:cNvPr id="160" name="Group 159">
                    <a:extLst>
                      <a:ext uri="{FF2B5EF4-FFF2-40B4-BE49-F238E27FC236}">
                        <a16:creationId xmlns:a16="http://schemas.microsoft.com/office/drawing/2014/main" xmlns="" id="{3D2F14D0-C5B6-EC07-AA2D-05BCC156285F}"/>
                      </a:ext>
                    </a:extLst>
                  </p:cNvPr>
                  <p:cNvGrpSpPr/>
                  <p:nvPr/>
                </p:nvGrpSpPr>
                <p:grpSpPr>
                  <a:xfrm>
                    <a:off x="4038170" y="3260040"/>
                    <a:ext cx="503582" cy="514676"/>
                    <a:chOff x="8931969" y="1815550"/>
                    <a:chExt cx="503582" cy="514676"/>
                  </a:xfrm>
                </p:grpSpPr>
                <p:sp>
                  <p:nvSpPr>
                    <p:cNvPr id="170" name="Oval 169">
                      <a:extLst>
                        <a:ext uri="{FF2B5EF4-FFF2-40B4-BE49-F238E27FC236}">
                          <a16:creationId xmlns:a16="http://schemas.microsoft.com/office/drawing/2014/main" xmlns="" id="{225F529E-7CAD-E5D1-2D83-7CEE8E6AB93E}"/>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71" name="TextBox 170">
                      <a:extLst>
                        <a:ext uri="{FF2B5EF4-FFF2-40B4-BE49-F238E27FC236}">
                          <a16:creationId xmlns:a16="http://schemas.microsoft.com/office/drawing/2014/main" xmlns="" id="{363B7A5C-E6C6-5F51-A30F-BD08A9843DEA}"/>
                        </a:ext>
                      </a:extLst>
                    </p:cNvPr>
                    <p:cNvSpPr txBox="1"/>
                    <p:nvPr/>
                  </p:nvSpPr>
                  <p:spPr>
                    <a:xfrm>
                      <a:off x="8931969" y="1855309"/>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11</a:t>
                      </a:r>
                    </a:p>
                  </p:txBody>
                </p:sp>
              </p:grpSp>
              <p:cxnSp>
                <p:nvCxnSpPr>
                  <p:cNvPr id="161" name="Straight Connector 160">
                    <a:extLst>
                      <a:ext uri="{FF2B5EF4-FFF2-40B4-BE49-F238E27FC236}">
                        <a16:creationId xmlns:a16="http://schemas.microsoft.com/office/drawing/2014/main" xmlns="" id="{8955D555-3BDD-D359-6CA4-865145E0F99C}"/>
                      </a:ext>
                    </a:extLst>
                  </p:cNvPr>
                  <p:cNvCxnSpPr>
                    <a:cxnSpLocks/>
                    <a:stCxn id="172" idx="3"/>
                  </p:cNvCxnSpPr>
                  <p:nvPr/>
                </p:nvCxnSpPr>
                <p:spPr>
                  <a:xfrm flipH="1">
                    <a:off x="4426222" y="2729427"/>
                    <a:ext cx="403913" cy="5539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xmlns="" id="{CB464981-CD3D-8D4F-1F8F-961CC7329977}"/>
                      </a:ext>
                    </a:extLst>
                  </p:cNvPr>
                  <p:cNvGrpSpPr/>
                  <p:nvPr/>
                </p:nvGrpSpPr>
                <p:grpSpPr>
                  <a:xfrm>
                    <a:off x="3405802" y="4240701"/>
                    <a:ext cx="503582" cy="514676"/>
                    <a:chOff x="9687345" y="1656526"/>
                    <a:chExt cx="503582" cy="514676"/>
                  </a:xfrm>
                </p:grpSpPr>
                <p:sp>
                  <p:nvSpPr>
                    <p:cNvPr id="168" name="Oval 167">
                      <a:extLst>
                        <a:ext uri="{FF2B5EF4-FFF2-40B4-BE49-F238E27FC236}">
                          <a16:creationId xmlns:a16="http://schemas.microsoft.com/office/drawing/2014/main" xmlns="" id="{980644C3-64A3-4594-040D-2E17FEE888F4}"/>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69" name="TextBox 168">
                      <a:extLst>
                        <a:ext uri="{FF2B5EF4-FFF2-40B4-BE49-F238E27FC236}">
                          <a16:creationId xmlns:a16="http://schemas.microsoft.com/office/drawing/2014/main" xmlns="" id="{098E2D39-FA1F-D8A7-55A2-23A3536588F0}"/>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 8</a:t>
                      </a:r>
                    </a:p>
                  </p:txBody>
                </p:sp>
              </p:grpSp>
              <p:cxnSp>
                <p:nvCxnSpPr>
                  <p:cNvPr id="163" name="Straight Connector 162">
                    <a:extLst>
                      <a:ext uri="{FF2B5EF4-FFF2-40B4-BE49-F238E27FC236}">
                        <a16:creationId xmlns:a16="http://schemas.microsoft.com/office/drawing/2014/main" xmlns="" id="{630D24E8-2CE7-3AE1-C490-2AF7F31CC5B2}"/>
                      </a:ext>
                    </a:extLst>
                  </p:cNvPr>
                  <p:cNvCxnSpPr>
                    <a:cxnSpLocks/>
                  </p:cNvCxnSpPr>
                  <p:nvPr/>
                </p:nvCxnSpPr>
                <p:spPr>
                  <a:xfrm flipH="1">
                    <a:off x="3787737" y="3708480"/>
                    <a:ext cx="376754" cy="596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xmlns="" id="{D8A8893E-785E-DA78-A3AC-C42BA0C06CE8}"/>
                      </a:ext>
                    </a:extLst>
                  </p:cNvPr>
                  <p:cNvGrpSpPr/>
                  <p:nvPr/>
                </p:nvGrpSpPr>
                <p:grpSpPr>
                  <a:xfrm>
                    <a:off x="5300865" y="3350058"/>
                    <a:ext cx="503582" cy="514676"/>
                    <a:chOff x="9687345" y="1656526"/>
                    <a:chExt cx="503582" cy="514676"/>
                  </a:xfrm>
                </p:grpSpPr>
                <p:sp>
                  <p:nvSpPr>
                    <p:cNvPr id="166" name="Oval 165">
                      <a:extLst>
                        <a:ext uri="{FF2B5EF4-FFF2-40B4-BE49-F238E27FC236}">
                          <a16:creationId xmlns:a16="http://schemas.microsoft.com/office/drawing/2014/main" xmlns="" id="{1C602D54-BC92-BE5A-802F-A32979278B25}"/>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67" name="TextBox 166">
                      <a:extLst>
                        <a:ext uri="{FF2B5EF4-FFF2-40B4-BE49-F238E27FC236}">
                          <a16:creationId xmlns:a16="http://schemas.microsoft.com/office/drawing/2014/main" xmlns="" id="{1FCB4AD7-4CF6-CA14-57F8-4BDAEEBFC64F}"/>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42</a:t>
                      </a:r>
                    </a:p>
                  </p:txBody>
                </p:sp>
              </p:grpSp>
              <p:cxnSp>
                <p:nvCxnSpPr>
                  <p:cNvPr id="165" name="Straight Connector 164">
                    <a:extLst>
                      <a:ext uri="{FF2B5EF4-FFF2-40B4-BE49-F238E27FC236}">
                        <a16:creationId xmlns:a16="http://schemas.microsoft.com/office/drawing/2014/main" xmlns="" id="{0E548E76-F44B-5439-6336-A3B26832F3F7}"/>
                      </a:ext>
                    </a:extLst>
                  </p:cNvPr>
                  <p:cNvCxnSpPr>
                    <a:cxnSpLocks/>
                  </p:cNvCxnSpPr>
                  <p:nvPr/>
                </p:nvCxnSpPr>
                <p:spPr>
                  <a:xfrm>
                    <a:off x="5144873" y="2743248"/>
                    <a:ext cx="351050" cy="606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xmlns="" id="{65841A09-77F2-8801-BD71-C962BD349C25}"/>
                    </a:ext>
                  </a:extLst>
                </p:cNvPr>
                <p:cNvGrpSpPr/>
                <p:nvPr/>
              </p:nvGrpSpPr>
              <p:grpSpPr>
                <a:xfrm>
                  <a:off x="9155380" y="4566656"/>
                  <a:ext cx="503582" cy="514676"/>
                  <a:chOff x="9687345" y="1656526"/>
                  <a:chExt cx="503582" cy="514676"/>
                </a:xfrm>
              </p:grpSpPr>
              <p:sp>
                <p:nvSpPr>
                  <p:cNvPr id="157" name="Oval 156">
                    <a:extLst>
                      <a:ext uri="{FF2B5EF4-FFF2-40B4-BE49-F238E27FC236}">
                        <a16:creationId xmlns:a16="http://schemas.microsoft.com/office/drawing/2014/main" xmlns="" id="{256F3CBB-AFA8-5124-8C27-F9C733F74555}"/>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158" name="TextBox 157">
                    <a:extLst>
                      <a:ext uri="{FF2B5EF4-FFF2-40B4-BE49-F238E27FC236}">
                        <a16:creationId xmlns:a16="http://schemas.microsoft.com/office/drawing/2014/main" xmlns="" id="{BA81C7E3-D514-012F-B76E-9436545523AD}"/>
                      </a:ext>
                    </a:extLst>
                  </p:cNvPr>
                  <p:cNvSpPr txBox="1"/>
                  <p:nvPr/>
                </p:nvSpPr>
                <p:spPr>
                  <a:xfrm>
                    <a:off x="9687345" y="1683033"/>
                    <a:ext cx="503582"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26</a:t>
                    </a:r>
                  </a:p>
                </p:txBody>
              </p:sp>
            </p:grpSp>
            <p:cxnSp>
              <p:nvCxnSpPr>
                <p:cNvPr id="156" name="Straight Connector 155">
                  <a:extLst>
                    <a:ext uri="{FF2B5EF4-FFF2-40B4-BE49-F238E27FC236}">
                      <a16:creationId xmlns:a16="http://schemas.microsoft.com/office/drawing/2014/main" xmlns="" id="{9B318682-A2BC-0721-D0C5-53223609B8FC}"/>
                    </a:ext>
                  </a:extLst>
                </p:cNvPr>
                <p:cNvCxnSpPr>
                  <a:cxnSpLocks/>
                </p:cNvCxnSpPr>
                <p:nvPr/>
              </p:nvCxnSpPr>
              <p:spPr>
                <a:xfrm flipH="1">
                  <a:off x="9479546" y="4019908"/>
                  <a:ext cx="376754" cy="596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6" name="Straight Connector 175">
                <a:extLst>
                  <a:ext uri="{FF2B5EF4-FFF2-40B4-BE49-F238E27FC236}">
                    <a16:creationId xmlns:a16="http://schemas.microsoft.com/office/drawing/2014/main" xmlns="" id="{1614A55E-853A-6832-F510-DA119350AFF4}"/>
                  </a:ext>
                </a:extLst>
              </p:cNvPr>
              <p:cNvCxnSpPr>
                <a:cxnSpLocks/>
              </p:cNvCxnSpPr>
              <p:nvPr/>
            </p:nvCxnSpPr>
            <p:spPr>
              <a:xfrm>
                <a:off x="10674196" y="5168200"/>
                <a:ext cx="312279" cy="606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xmlns="" id="{A7C4BB81-F7E7-05BE-2CA4-793AA349126B}"/>
                  </a:ext>
                </a:extLst>
              </p:cNvPr>
              <p:cNvSpPr txBox="1"/>
              <p:nvPr/>
            </p:nvSpPr>
            <p:spPr>
              <a:xfrm>
                <a:off x="10812855" y="5746101"/>
                <a:ext cx="447966"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39</a:t>
                </a:r>
              </a:p>
            </p:txBody>
          </p:sp>
        </p:grpSp>
      </p:grpSp>
    </p:spTree>
    <p:extLst>
      <p:ext uri="{BB962C8B-B14F-4D97-AF65-F5344CB8AC3E}">
        <p14:creationId xmlns:p14="http://schemas.microsoft.com/office/powerpoint/2010/main" xmlns="" val="34946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P spid="37" grpId="0" animBg="1"/>
      <p:bldP spid="40" grpId="0" animBg="1"/>
      <p:bldP spid="43" grpId="0" animBg="1"/>
      <p:bldP spid="5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0ED0A-EEDD-07A2-8995-E3DC95176D44}"/>
              </a:ext>
            </a:extLst>
          </p:cNvPr>
          <p:cNvSpPr>
            <a:spLocks noGrp="1"/>
          </p:cNvSpPr>
          <p:nvPr>
            <p:ph type="title"/>
          </p:nvPr>
        </p:nvSpPr>
        <p:spPr>
          <a:xfrm>
            <a:off x="838200" y="33825"/>
            <a:ext cx="10515600" cy="668545"/>
          </a:xfrm>
        </p:spPr>
        <p:txBody>
          <a:bodyPr>
            <a:normAutofit fontScale="90000"/>
          </a:bodyPr>
          <a:lstStyle/>
          <a:p>
            <a:r>
              <a:rPr lang="en-US" dirty="0"/>
              <a:t>Creation of BST</a:t>
            </a:r>
          </a:p>
        </p:txBody>
      </p:sp>
      <p:sp>
        <p:nvSpPr>
          <p:cNvPr id="4" name="TextBox 3">
            <a:extLst>
              <a:ext uri="{FF2B5EF4-FFF2-40B4-BE49-F238E27FC236}">
                <a16:creationId xmlns:a16="http://schemas.microsoft.com/office/drawing/2014/main" xmlns="" id="{08E234CB-0338-0298-DA5C-BC38B666B58D}"/>
              </a:ext>
            </a:extLst>
          </p:cNvPr>
          <p:cNvSpPr txBox="1"/>
          <p:nvPr/>
        </p:nvSpPr>
        <p:spPr>
          <a:xfrm>
            <a:off x="1987826" y="636112"/>
            <a:ext cx="8242853" cy="461665"/>
          </a:xfrm>
          <a:prstGeom prst="rect">
            <a:avLst/>
          </a:prstGeom>
          <a:noFill/>
        </p:spPr>
        <p:txBody>
          <a:bodyPr wrap="square" rtlCol="0">
            <a:spAutoFit/>
          </a:bodyPr>
          <a:lstStyle/>
          <a:p>
            <a:r>
              <a:rPr lang="en-US" sz="2400" dirty="0"/>
              <a:t>25	11	8	42	26	51	39	10	31</a:t>
            </a:r>
          </a:p>
        </p:txBody>
      </p:sp>
      <p:grpSp>
        <p:nvGrpSpPr>
          <p:cNvPr id="48" name="Group 47">
            <a:extLst>
              <a:ext uri="{FF2B5EF4-FFF2-40B4-BE49-F238E27FC236}">
                <a16:creationId xmlns:a16="http://schemas.microsoft.com/office/drawing/2014/main" xmlns="" id="{53014D3C-6A9A-C95F-80E1-0CC634EBBFC3}"/>
              </a:ext>
            </a:extLst>
          </p:cNvPr>
          <p:cNvGrpSpPr/>
          <p:nvPr/>
        </p:nvGrpSpPr>
        <p:grpSpPr>
          <a:xfrm>
            <a:off x="5307499" y="2073964"/>
            <a:ext cx="503582" cy="514676"/>
            <a:chOff x="5612297" y="2126970"/>
            <a:chExt cx="503582" cy="514676"/>
          </a:xfrm>
        </p:grpSpPr>
        <p:sp>
          <p:nvSpPr>
            <p:cNvPr id="5" name="Oval 4">
              <a:extLst>
                <a:ext uri="{FF2B5EF4-FFF2-40B4-BE49-F238E27FC236}">
                  <a16:creationId xmlns:a16="http://schemas.microsoft.com/office/drawing/2014/main" xmlns="" id="{196292A2-0904-276D-944F-FC39E697EF7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F8E5FF22-D6EF-A86D-BAED-281239686D97}"/>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6" name="Group 15">
            <a:extLst>
              <a:ext uri="{FF2B5EF4-FFF2-40B4-BE49-F238E27FC236}">
                <a16:creationId xmlns:a16="http://schemas.microsoft.com/office/drawing/2014/main" xmlns="" id="{24D38070-FF4D-5D0C-2173-7585C702EB39}"/>
              </a:ext>
            </a:extLst>
          </p:cNvPr>
          <p:cNvGrpSpPr/>
          <p:nvPr/>
        </p:nvGrpSpPr>
        <p:grpSpPr>
          <a:xfrm>
            <a:off x="2982529" y="3869632"/>
            <a:ext cx="503582" cy="514676"/>
            <a:chOff x="9687345" y="1656526"/>
            <a:chExt cx="503582" cy="514676"/>
          </a:xfrm>
        </p:grpSpPr>
        <p:sp>
          <p:nvSpPr>
            <p:cNvPr id="7" name="Oval 6">
              <a:extLst>
                <a:ext uri="{FF2B5EF4-FFF2-40B4-BE49-F238E27FC236}">
                  <a16:creationId xmlns:a16="http://schemas.microsoft.com/office/drawing/2014/main" xmlns="" id="{85EDBBE7-E501-4E93-53D0-91310EF4A59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E68D6C6B-2857-4970-5B2B-C83F2AE01E1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32" name="Group 31">
            <a:extLst>
              <a:ext uri="{FF2B5EF4-FFF2-40B4-BE49-F238E27FC236}">
                <a16:creationId xmlns:a16="http://schemas.microsoft.com/office/drawing/2014/main" xmlns="" id="{EE862784-FE0C-DB0F-6404-F48ABF7370EE}"/>
              </a:ext>
            </a:extLst>
          </p:cNvPr>
          <p:cNvGrpSpPr/>
          <p:nvPr/>
        </p:nvGrpSpPr>
        <p:grpSpPr>
          <a:xfrm>
            <a:off x="7620011" y="4147928"/>
            <a:ext cx="503582" cy="514676"/>
            <a:chOff x="10601745" y="1828802"/>
            <a:chExt cx="503582" cy="514676"/>
          </a:xfrm>
        </p:grpSpPr>
        <p:sp>
          <p:nvSpPr>
            <p:cNvPr id="9" name="Oval 8">
              <a:extLst>
                <a:ext uri="{FF2B5EF4-FFF2-40B4-BE49-F238E27FC236}">
                  <a16:creationId xmlns:a16="http://schemas.microsoft.com/office/drawing/2014/main" xmlns="" id="{33256DFD-0A95-E381-A433-E813C0520309}"/>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FEED0AE6-FCB0-670A-56C3-50F7B2749DC7}"/>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5" name="Group 14">
            <a:extLst>
              <a:ext uri="{FF2B5EF4-FFF2-40B4-BE49-F238E27FC236}">
                <a16:creationId xmlns:a16="http://schemas.microsoft.com/office/drawing/2014/main" xmlns="" id="{A9BC77AA-4FDE-74C4-F1FE-9E70B3124426}"/>
              </a:ext>
            </a:extLst>
          </p:cNvPr>
          <p:cNvGrpSpPr/>
          <p:nvPr/>
        </p:nvGrpSpPr>
        <p:grpSpPr>
          <a:xfrm>
            <a:off x="4177329" y="3041373"/>
            <a:ext cx="503582" cy="514676"/>
            <a:chOff x="8931969" y="1815550"/>
            <a:chExt cx="503582" cy="514676"/>
          </a:xfrm>
        </p:grpSpPr>
        <p:sp>
          <p:nvSpPr>
            <p:cNvPr id="11" name="Oval 10">
              <a:extLst>
                <a:ext uri="{FF2B5EF4-FFF2-40B4-BE49-F238E27FC236}">
                  <a16:creationId xmlns:a16="http://schemas.microsoft.com/office/drawing/2014/main" xmlns="" id="{26613935-B893-9716-355F-13A62128E6F4}"/>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19A664C9-FADD-0959-C59A-73DD89F42B59}"/>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3" name="Straight Connector 12">
            <a:extLst>
              <a:ext uri="{FF2B5EF4-FFF2-40B4-BE49-F238E27FC236}">
                <a16:creationId xmlns:a16="http://schemas.microsoft.com/office/drawing/2014/main" xmlns="" id="{0221CA9B-BE31-C3DC-32A8-BA7B476D5FB7}"/>
              </a:ext>
            </a:extLst>
          </p:cNvPr>
          <p:cNvCxnSpPr>
            <a:cxnSpLocks/>
          </p:cNvCxnSpPr>
          <p:nvPr/>
        </p:nvCxnSpPr>
        <p:spPr>
          <a:xfrm flipH="1">
            <a:off x="4572002" y="2532305"/>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A58B3B97-6C9B-6B11-4338-88101802B90E}"/>
              </a:ext>
            </a:extLst>
          </p:cNvPr>
          <p:cNvGrpSpPr/>
          <p:nvPr/>
        </p:nvGrpSpPr>
        <p:grpSpPr>
          <a:xfrm>
            <a:off x="6539954" y="3187146"/>
            <a:ext cx="503582" cy="514676"/>
            <a:chOff x="9687345" y="1656526"/>
            <a:chExt cx="503582" cy="514676"/>
          </a:xfrm>
        </p:grpSpPr>
        <p:sp>
          <p:nvSpPr>
            <p:cNvPr id="18" name="Oval 17">
              <a:extLst>
                <a:ext uri="{FF2B5EF4-FFF2-40B4-BE49-F238E27FC236}">
                  <a16:creationId xmlns:a16="http://schemas.microsoft.com/office/drawing/2014/main" xmlns="" id="{4836DE5E-A22E-B97B-1919-82D1C6CCC9F7}"/>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D4AF930A-46FE-6FDE-486B-09145072AEE6}"/>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0" name="Group 19">
            <a:extLst>
              <a:ext uri="{FF2B5EF4-FFF2-40B4-BE49-F238E27FC236}">
                <a16:creationId xmlns:a16="http://schemas.microsoft.com/office/drawing/2014/main" xmlns="" id="{AA5AD6DF-E533-0006-13C7-396CEF1D2FEA}"/>
              </a:ext>
            </a:extLst>
          </p:cNvPr>
          <p:cNvGrpSpPr/>
          <p:nvPr/>
        </p:nvGrpSpPr>
        <p:grpSpPr>
          <a:xfrm>
            <a:off x="6673499" y="5072594"/>
            <a:ext cx="503582" cy="514676"/>
            <a:chOff x="9687345" y="1656526"/>
            <a:chExt cx="503582" cy="514676"/>
          </a:xfrm>
        </p:grpSpPr>
        <p:sp>
          <p:nvSpPr>
            <p:cNvPr id="21" name="Oval 20">
              <a:extLst>
                <a:ext uri="{FF2B5EF4-FFF2-40B4-BE49-F238E27FC236}">
                  <a16:creationId xmlns:a16="http://schemas.microsoft.com/office/drawing/2014/main" xmlns="" id="{07F9F394-8068-4A08-0BE3-9D8554E580A4}"/>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A06D5DFF-9FEB-0B2B-1879-CD0ACA7A12E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3" name="Group 22">
            <a:extLst>
              <a:ext uri="{FF2B5EF4-FFF2-40B4-BE49-F238E27FC236}">
                <a16:creationId xmlns:a16="http://schemas.microsoft.com/office/drawing/2014/main" xmlns="" id="{145DBE05-0DB3-60FE-EDDA-F8E4EE9727AA}"/>
              </a:ext>
            </a:extLst>
          </p:cNvPr>
          <p:cNvGrpSpPr/>
          <p:nvPr/>
        </p:nvGrpSpPr>
        <p:grpSpPr>
          <a:xfrm>
            <a:off x="4001434" y="4841763"/>
            <a:ext cx="503582" cy="514676"/>
            <a:chOff x="9687345" y="1656526"/>
            <a:chExt cx="503582" cy="514676"/>
          </a:xfrm>
        </p:grpSpPr>
        <p:sp>
          <p:nvSpPr>
            <p:cNvPr id="24" name="Oval 23">
              <a:extLst>
                <a:ext uri="{FF2B5EF4-FFF2-40B4-BE49-F238E27FC236}">
                  <a16:creationId xmlns:a16="http://schemas.microsoft.com/office/drawing/2014/main" xmlns="" id="{1A2BC8CE-5851-90D8-81EE-E602929CBCE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590A946D-4D56-B6DD-13FB-1C16022DA534}"/>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6" name="Group 25">
            <a:extLst>
              <a:ext uri="{FF2B5EF4-FFF2-40B4-BE49-F238E27FC236}">
                <a16:creationId xmlns:a16="http://schemas.microsoft.com/office/drawing/2014/main" xmlns="" id="{39305C15-41E9-233E-8415-DE7C31D36DCF}"/>
              </a:ext>
            </a:extLst>
          </p:cNvPr>
          <p:cNvGrpSpPr/>
          <p:nvPr/>
        </p:nvGrpSpPr>
        <p:grpSpPr>
          <a:xfrm>
            <a:off x="5701328" y="5900741"/>
            <a:ext cx="503582" cy="514676"/>
            <a:chOff x="9687345" y="1656526"/>
            <a:chExt cx="503582" cy="514676"/>
          </a:xfrm>
        </p:grpSpPr>
        <p:sp>
          <p:nvSpPr>
            <p:cNvPr id="27" name="Oval 26">
              <a:extLst>
                <a:ext uri="{FF2B5EF4-FFF2-40B4-BE49-F238E27FC236}">
                  <a16:creationId xmlns:a16="http://schemas.microsoft.com/office/drawing/2014/main" xmlns="" id="{E18F97D5-A2CC-8904-A9EB-0A9D132E0EF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F4B099D5-F759-0B13-C07D-5D8011A6BF7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29" name="Group 28">
            <a:extLst>
              <a:ext uri="{FF2B5EF4-FFF2-40B4-BE49-F238E27FC236}">
                <a16:creationId xmlns:a16="http://schemas.microsoft.com/office/drawing/2014/main" xmlns="" id="{31D1B4FC-CFC3-46F2-B705-A649F1CD12D8}"/>
              </a:ext>
            </a:extLst>
          </p:cNvPr>
          <p:cNvGrpSpPr/>
          <p:nvPr/>
        </p:nvGrpSpPr>
        <p:grpSpPr>
          <a:xfrm>
            <a:off x="5656815" y="4063068"/>
            <a:ext cx="503582" cy="514676"/>
            <a:chOff x="9687345" y="1656526"/>
            <a:chExt cx="503582" cy="514676"/>
          </a:xfrm>
        </p:grpSpPr>
        <p:sp>
          <p:nvSpPr>
            <p:cNvPr id="30" name="Oval 29">
              <a:extLst>
                <a:ext uri="{FF2B5EF4-FFF2-40B4-BE49-F238E27FC236}">
                  <a16:creationId xmlns:a16="http://schemas.microsoft.com/office/drawing/2014/main" xmlns="" id="{DB2C08BD-5433-1A6E-C102-3619CF48E6C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8C0B2A24-1985-A713-6863-FC04CADA18D3}"/>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3" name="Straight Connector 32">
            <a:extLst>
              <a:ext uri="{FF2B5EF4-FFF2-40B4-BE49-F238E27FC236}">
                <a16:creationId xmlns:a16="http://schemas.microsoft.com/office/drawing/2014/main" xmlns="" id="{F2116056-33F8-EC22-E31C-067939E3001E}"/>
              </a:ext>
            </a:extLst>
          </p:cNvPr>
          <p:cNvCxnSpPr>
            <a:cxnSpLocks/>
          </p:cNvCxnSpPr>
          <p:nvPr/>
        </p:nvCxnSpPr>
        <p:spPr>
          <a:xfrm flipH="1">
            <a:off x="3399184" y="3413576"/>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368B3F50-9562-D3FC-BAAF-C12C8B74DFF1}"/>
              </a:ext>
            </a:extLst>
          </p:cNvPr>
          <p:cNvCxnSpPr>
            <a:cxnSpLocks/>
          </p:cNvCxnSpPr>
          <p:nvPr/>
        </p:nvCxnSpPr>
        <p:spPr>
          <a:xfrm>
            <a:off x="5701328" y="2532305"/>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EF37113-C43D-760E-1D11-89CECFC7AAE0}"/>
              </a:ext>
            </a:extLst>
          </p:cNvPr>
          <p:cNvCxnSpPr>
            <a:cxnSpLocks/>
          </p:cNvCxnSpPr>
          <p:nvPr/>
        </p:nvCxnSpPr>
        <p:spPr>
          <a:xfrm flipH="1">
            <a:off x="6049625" y="3643963"/>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8D2FA43-720B-D034-C995-24F6FED7FB36}"/>
              </a:ext>
            </a:extLst>
          </p:cNvPr>
          <p:cNvCxnSpPr>
            <a:cxnSpLocks/>
          </p:cNvCxnSpPr>
          <p:nvPr/>
        </p:nvCxnSpPr>
        <p:spPr>
          <a:xfrm>
            <a:off x="6975411" y="356100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8B30374D-4B62-B29E-68F4-74396813388D}"/>
              </a:ext>
            </a:extLst>
          </p:cNvPr>
          <p:cNvCxnSpPr>
            <a:cxnSpLocks/>
          </p:cNvCxnSpPr>
          <p:nvPr/>
        </p:nvCxnSpPr>
        <p:spPr>
          <a:xfrm>
            <a:off x="6011819" y="4531364"/>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715479BB-1398-A896-9170-46A04BCCAD11}"/>
              </a:ext>
            </a:extLst>
          </p:cNvPr>
          <p:cNvCxnSpPr>
            <a:cxnSpLocks/>
          </p:cNvCxnSpPr>
          <p:nvPr/>
        </p:nvCxnSpPr>
        <p:spPr>
          <a:xfrm>
            <a:off x="3290574" y="4342639"/>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652A345-3B86-CDE3-5B1A-F557C6CD071F}"/>
              </a:ext>
            </a:extLst>
          </p:cNvPr>
          <p:cNvCxnSpPr>
            <a:cxnSpLocks/>
          </p:cNvCxnSpPr>
          <p:nvPr/>
        </p:nvCxnSpPr>
        <p:spPr>
          <a:xfrm flipH="1">
            <a:off x="6131514" y="5516146"/>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909B6832-290B-5DD8-B1BB-F3F06438DD01}"/>
              </a:ext>
            </a:extLst>
          </p:cNvPr>
          <p:cNvCxnSpPr>
            <a:cxnSpLocks/>
          </p:cNvCxnSpPr>
          <p:nvPr/>
        </p:nvCxnSpPr>
        <p:spPr>
          <a:xfrm flipV="1">
            <a:off x="2173357" y="1137533"/>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A86FBB53-BA52-0F0F-CC87-4F193A0AA488}"/>
              </a:ext>
            </a:extLst>
          </p:cNvPr>
          <p:cNvSpPr txBox="1"/>
          <p:nvPr/>
        </p:nvSpPr>
        <p:spPr>
          <a:xfrm>
            <a:off x="2040833" y="1435205"/>
            <a:ext cx="225287" cy="668545"/>
          </a:xfrm>
          <a:prstGeom prst="rect">
            <a:avLst/>
          </a:prstGeom>
          <a:solidFill>
            <a:schemeClr val="bg1"/>
          </a:solidFill>
        </p:spPr>
        <p:txBody>
          <a:bodyPr wrap="square" rtlCol="0">
            <a:spAutoFit/>
          </a:bodyPr>
          <a:lstStyle/>
          <a:p>
            <a:endParaRPr lang="en-US" dirty="0"/>
          </a:p>
        </p:txBody>
      </p:sp>
      <p:cxnSp>
        <p:nvCxnSpPr>
          <p:cNvPr id="14" name="Straight Arrow Connector 13">
            <a:extLst>
              <a:ext uri="{FF2B5EF4-FFF2-40B4-BE49-F238E27FC236}">
                <a16:creationId xmlns:a16="http://schemas.microsoft.com/office/drawing/2014/main" xmlns="" id="{66EDBEFA-2268-055F-994C-E57C6A6C283B}"/>
              </a:ext>
            </a:extLst>
          </p:cNvPr>
          <p:cNvCxnSpPr>
            <a:cxnSpLocks/>
          </p:cNvCxnSpPr>
          <p:nvPr/>
        </p:nvCxnSpPr>
        <p:spPr>
          <a:xfrm flipV="1">
            <a:off x="3107635" y="1144161"/>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0280E17C-794D-8A1E-6ADA-03F99827BF11}"/>
              </a:ext>
            </a:extLst>
          </p:cNvPr>
          <p:cNvSpPr txBox="1"/>
          <p:nvPr/>
        </p:nvSpPr>
        <p:spPr>
          <a:xfrm>
            <a:off x="2975111" y="1414930"/>
            <a:ext cx="225287" cy="668545"/>
          </a:xfrm>
          <a:prstGeom prst="rect">
            <a:avLst/>
          </a:prstGeom>
          <a:solidFill>
            <a:schemeClr val="bg1"/>
          </a:solidFill>
        </p:spPr>
        <p:txBody>
          <a:bodyPr wrap="square" rtlCol="0">
            <a:spAutoFit/>
          </a:bodyPr>
          <a:lstStyle/>
          <a:p>
            <a:endParaRPr lang="en-US" dirty="0"/>
          </a:p>
        </p:txBody>
      </p:sp>
      <p:cxnSp>
        <p:nvCxnSpPr>
          <p:cNvPr id="36" name="Straight Arrow Connector 35">
            <a:extLst>
              <a:ext uri="{FF2B5EF4-FFF2-40B4-BE49-F238E27FC236}">
                <a16:creationId xmlns:a16="http://schemas.microsoft.com/office/drawing/2014/main" xmlns="" id="{8BA86B28-9591-5A23-A071-C1179EDECA69}"/>
              </a:ext>
            </a:extLst>
          </p:cNvPr>
          <p:cNvCxnSpPr>
            <a:cxnSpLocks/>
          </p:cNvCxnSpPr>
          <p:nvPr/>
        </p:nvCxnSpPr>
        <p:spPr>
          <a:xfrm flipV="1">
            <a:off x="3929272" y="1130909"/>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CB69E3CE-4642-972E-F393-2E20519EF3DA}"/>
              </a:ext>
            </a:extLst>
          </p:cNvPr>
          <p:cNvSpPr txBox="1"/>
          <p:nvPr/>
        </p:nvSpPr>
        <p:spPr>
          <a:xfrm>
            <a:off x="3796748" y="1453898"/>
            <a:ext cx="225287" cy="668545"/>
          </a:xfrm>
          <a:prstGeom prst="rect">
            <a:avLst/>
          </a:prstGeom>
          <a:solidFill>
            <a:schemeClr val="bg1"/>
          </a:solidFill>
        </p:spPr>
        <p:txBody>
          <a:bodyPr wrap="square" rtlCol="0">
            <a:spAutoFit/>
          </a:bodyPr>
          <a:lstStyle/>
          <a:p>
            <a:endParaRPr lang="en-US" dirty="0"/>
          </a:p>
        </p:txBody>
      </p:sp>
      <p:cxnSp>
        <p:nvCxnSpPr>
          <p:cNvPr id="38" name="Straight Arrow Connector 37">
            <a:extLst>
              <a:ext uri="{FF2B5EF4-FFF2-40B4-BE49-F238E27FC236}">
                <a16:creationId xmlns:a16="http://schemas.microsoft.com/office/drawing/2014/main" xmlns="" id="{4A338977-F9ED-EE96-2E93-10DA4BE26BEC}"/>
              </a:ext>
            </a:extLst>
          </p:cNvPr>
          <p:cNvCxnSpPr>
            <a:cxnSpLocks/>
          </p:cNvCxnSpPr>
          <p:nvPr/>
        </p:nvCxnSpPr>
        <p:spPr>
          <a:xfrm flipV="1">
            <a:off x="4949687" y="1144160"/>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57F58BF7-EC12-83EC-CAB1-B3B229F84EBC}"/>
              </a:ext>
            </a:extLst>
          </p:cNvPr>
          <p:cNvSpPr txBox="1"/>
          <p:nvPr/>
        </p:nvSpPr>
        <p:spPr>
          <a:xfrm>
            <a:off x="4817163" y="1401680"/>
            <a:ext cx="225287" cy="668545"/>
          </a:xfrm>
          <a:prstGeom prst="rect">
            <a:avLst/>
          </a:prstGeom>
          <a:solidFill>
            <a:schemeClr val="bg1"/>
          </a:solidFill>
        </p:spPr>
        <p:txBody>
          <a:bodyPr wrap="square" rtlCol="0">
            <a:spAutoFit/>
          </a:bodyPr>
          <a:lstStyle/>
          <a:p>
            <a:endParaRPr lang="en-US" dirty="0"/>
          </a:p>
        </p:txBody>
      </p:sp>
      <p:cxnSp>
        <p:nvCxnSpPr>
          <p:cNvPr id="42" name="Straight Arrow Connector 41">
            <a:extLst>
              <a:ext uri="{FF2B5EF4-FFF2-40B4-BE49-F238E27FC236}">
                <a16:creationId xmlns:a16="http://schemas.microsoft.com/office/drawing/2014/main" xmlns="" id="{48D8BA83-601F-CB81-1E18-829F5E5926EA}"/>
              </a:ext>
            </a:extLst>
          </p:cNvPr>
          <p:cNvCxnSpPr>
            <a:cxnSpLocks/>
          </p:cNvCxnSpPr>
          <p:nvPr/>
        </p:nvCxnSpPr>
        <p:spPr>
          <a:xfrm flipV="1">
            <a:off x="6765238" y="1157413"/>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355A925F-EEF3-174B-B819-A1E7C2AA2D6D}"/>
              </a:ext>
            </a:extLst>
          </p:cNvPr>
          <p:cNvSpPr txBox="1"/>
          <p:nvPr/>
        </p:nvSpPr>
        <p:spPr>
          <a:xfrm>
            <a:off x="6632714" y="1427393"/>
            <a:ext cx="225287" cy="668545"/>
          </a:xfrm>
          <a:prstGeom prst="rect">
            <a:avLst/>
          </a:prstGeom>
          <a:solidFill>
            <a:schemeClr val="bg1"/>
          </a:solidFill>
        </p:spPr>
        <p:txBody>
          <a:bodyPr wrap="square" rtlCol="0">
            <a:spAutoFit/>
          </a:bodyPr>
          <a:lstStyle/>
          <a:p>
            <a:endParaRPr lang="en-US" dirty="0"/>
          </a:p>
        </p:txBody>
      </p:sp>
      <p:cxnSp>
        <p:nvCxnSpPr>
          <p:cNvPr id="47" name="Straight Arrow Connector 46">
            <a:extLst>
              <a:ext uri="{FF2B5EF4-FFF2-40B4-BE49-F238E27FC236}">
                <a16:creationId xmlns:a16="http://schemas.microsoft.com/office/drawing/2014/main" xmlns="" id="{21F430A4-D2E9-34A6-EC80-C4A360E0D605}"/>
              </a:ext>
            </a:extLst>
          </p:cNvPr>
          <p:cNvCxnSpPr>
            <a:cxnSpLocks/>
          </p:cNvCxnSpPr>
          <p:nvPr/>
        </p:nvCxnSpPr>
        <p:spPr>
          <a:xfrm flipV="1">
            <a:off x="7739272" y="1164041"/>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FB04C362-1209-C98D-4030-12EF2F01C4FC}"/>
              </a:ext>
            </a:extLst>
          </p:cNvPr>
          <p:cNvSpPr txBox="1"/>
          <p:nvPr/>
        </p:nvSpPr>
        <p:spPr>
          <a:xfrm>
            <a:off x="7606748" y="1381011"/>
            <a:ext cx="225287" cy="668545"/>
          </a:xfrm>
          <a:prstGeom prst="rect">
            <a:avLst/>
          </a:prstGeom>
          <a:solidFill>
            <a:schemeClr val="bg1"/>
          </a:solidFill>
        </p:spPr>
        <p:txBody>
          <a:bodyPr wrap="square" rtlCol="0">
            <a:spAutoFit/>
          </a:bodyPr>
          <a:lstStyle/>
          <a:p>
            <a:endParaRPr lang="en-US" dirty="0"/>
          </a:p>
        </p:txBody>
      </p:sp>
      <p:cxnSp>
        <p:nvCxnSpPr>
          <p:cNvPr id="50" name="Straight Arrow Connector 49">
            <a:extLst>
              <a:ext uri="{FF2B5EF4-FFF2-40B4-BE49-F238E27FC236}">
                <a16:creationId xmlns:a16="http://schemas.microsoft.com/office/drawing/2014/main" xmlns="" id="{FBFE0BFF-D3D4-D209-6687-0F9BDFA8FB33}"/>
              </a:ext>
            </a:extLst>
          </p:cNvPr>
          <p:cNvCxnSpPr>
            <a:cxnSpLocks/>
          </p:cNvCxnSpPr>
          <p:nvPr/>
        </p:nvCxnSpPr>
        <p:spPr>
          <a:xfrm flipV="1">
            <a:off x="8666926" y="1177293"/>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0B3520F0-B856-EDB2-E776-A6C377C976C8}"/>
              </a:ext>
            </a:extLst>
          </p:cNvPr>
          <p:cNvSpPr txBox="1"/>
          <p:nvPr/>
        </p:nvSpPr>
        <p:spPr>
          <a:xfrm>
            <a:off x="8534402" y="1592652"/>
            <a:ext cx="225287" cy="668545"/>
          </a:xfrm>
          <a:prstGeom prst="rect">
            <a:avLst/>
          </a:prstGeom>
          <a:solidFill>
            <a:schemeClr val="bg1"/>
          </a:solidFill>
        </p:spPr>
        <p:txBody>
          <a:bodyPr wrap="square" rtlCol="0">
            <a:spAutoFit/>
          </a:bodyPr>
          <a:lstStyle/>
          <a:p>
            <a:endParaRPr lang="en-US" dirty="0"/>
          </a:p>
        </p:txBody>
      </p:sp>
      <p:cxnSp>
        <p:nvCxnSpPr>
          <p:cNvPr id="53" name="Straight Arrow Connector 52">
            <a:extLst>
              <a:ext uri="{FF2B5EF4-FFF2-40B4-BE49-F238E27FC236}">
                <a16:creationId xmlns:a16="http://schemas.microsoft.com/office/drawing/2014/main" xmlns="" id="{D9AF15CC-E26B-5BC3-A428-A758B4F17510}"/>
              </a:ext>
            </a:extLst>
          </p:cNvPr>
          <p:cNvCxnSpPr>
            <a:cxnSpLocks/>
          </p:cNvCxnSpPr>
          <p:nvPr/>
        </p:nvCxnSpPr>
        <p:spPr>
          <a:xfrm flipV="1">
            <a:off x="9541572" y="1190545"/>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90DE31B7-78CC-7308-7AAA-893111E3C398}"/>
              </a:ext>
            </a:extLst>
          </p:cNvPr>
          <p:cNvSpPr txBox="1"/>
          <p:nvPr/>
        </p:nvSpPr>
        <p:spPr>
          <a:xfrm>
            <a:off x="9409048" y="1781950"/>
            <a:ext cx="225287" cy="668545"/>
          </a:xfrm>
          <a:prstGeom prst="rect">
            <a:avLst/>
          </a:prstGeom>
          <a:solidFill>
            <a:schemeClr val="bg1"/>
          </a:solidFill>
        </p:spPr>
        <p:txBody>
          <a:bodyPr wrap="square" rtlCol="0">
            <a:spAutoFit/>
          </a:bodyPr>
          <a:lstStyle/>
          <a:p>
            <a:endParaRPr lang="en-US" dirty="0"/>
          </a:p>
        </p:txBody>
      </p:sp>
      <p:cxnSp>
        <p:nvCxnSpPr>
          <p:cNvPr id="55" name="Straight Arrow Connector 54">
            <a:extLst>
              <a:ext uri="{FF2B5EF4-FFF2-40B4-BE49-F238E27FC236}">
                <a16:creationId xmlns:a16="http://schemas.microsoft.com/office/drawing/2014/main" xmlns="" id="{A03F3D38-9945-9F01-1577-96AAAE2E4010}"/>
              </a:ext>
            </a:extLst>
          </p:cNvPr>
          <p:cNvCxnSpPr>
            <a:cxnSpLocks/>
          </p:cNvCxnSpPr>
          <p:nvPr/>
        </p:nvCxnSpPr>
        <p:spPr>
          <a:xfrm flipV="1">
            <a:off x="5923724" y="1111033"/>
            <a:ext cx="0" cy="452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66837DDA-F835-E2FE-FEAD-31AB9B813677}"/>
              </a:ext>
            </a:extLst>
          </p:cNvPr>
          <p:cNvSpPr txBox="1"/>
          <p:nvPr/>
        </p:nvSpPr>
        <p:spPr>
          <a:xfrm>
            <a:off x="5791200" y="1341255"/>
            <a:ext cx="225287" cy="668545"/>
          </a:xfrm>
          <a:prstGeom prst="rect">
            <a:avLst/>
          </a:prstGeom>
          <a:solidFill>
            <a:schemeClr val="bg1"/>
          </a:solidFill>
        </p:spPr>
        <p:txBody>
          <a:bodyPr wrap="square" rtlCol="0">
            <a:spAutoFit/>
          </a:bodyPr>
          <a:lstStyle/>
          <a:p>
            <a:endParaRPr lang="en-US" dirty="0"/>
          </a:p>
        </p:txBody>
      </p:sp>
      <p:sp>
        <p:nvSpPr>
          <p:cNvPr id="57" name="TextBox 56">
            <a:extLst>
              <a:ext uri="{FF2B5EF4-FFF2-40B4-BE49-F238E27FC236}">
                <a16:creationId xmlns:a16="http://schemas.microsoft.com/office/drawing/2014/main" xmlns="" id="{1749AE66-8EEE-686E-49F6-3DF2B2AFA1C9}"/>
              </a:ext>
            </a:extLst>
          </p:cNvPr>
          <p:cNvSpPr txBox="1"/>
          <p:nvPr/>
        </p:nvSpPr>
        <p:spPr>
          <a:xfrm>
            <a:off x="10529599" y="2539444"/>
            <a:ext cx="552510" cy="461665"/>
          </a:xfrm>
          <a:prstGeom prst="rect">
            <a:avLst/>
          </a:prstGeom>
          <a:noFill/>
        </p:spPr>
        <p:txBody>
          <a:bodyPr wrap="square" rtlCol="0">
            <a:spAutoFit/>
          </a:bodyPr>
          <a:lstStyle/>
          <a:p>
            <a:r>
              <a:rPr lang="en-US" sz="2400" b="1" dirty="0"/>
              <a:t> p,</a:t>
            </a:r>
          </a:p>
        </p:txBody>
      </p:sp>
      <p:cxnSp>
        <p:nvCxnSpPr>
          <p:cNvPr id="58" name="Straight Arrow Connector 57">
            <a:extLst>
              <a:ext uri="{FF2B5EF4-FFF2-40B4-BE49-F238E27FC236}">
                <a16:creationId xmlns:a16="http://schemas.microsoft.com/office/drawing/2014/main" xmlns="" id="{C46E6FAF-DA7B-1C9C-3FB9-12E50C663BAE}"/>
              </a:ext>
            </a:extLst>
          </p:cNvPr>
          <p:cNvCxnSpPr>
            <a:cxnSpLocks/>
          </p:cNvCxnSpPr>
          <p:nvPr/>
        </p:nvCxnSpPr>
        <p:spPr>
          <a:xfrm>
            <a:off x="11375592" y="2900676"/>
            <a:ext cx="518246" cy="261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66F2814D-3E64-DCDD-703D-797DA8524A6A}"/>
              </a:ext>
            </a:extLst>
          </p:cNvPr>
          <p:cNvSpPr txBox="1"/>
          <p:nvPr/>
        </p:nvSpPr>
        <p:spPr>
          <a:xfrm>
            <a:off x="11353800" y="3738673"/>
            <a:ext cx="1717396" cy="557576"/>
          </a:xfrm>
          <a:prstGeom prst="rect">
            <a:avLst/>
          </a:prstGeom>
          <a:solidFill>
            <a:schemeClr val="bg1"/>
          </a:solidFill>
        </p:spPr>
        <p:txBody>
          <a:bodyPr wrap="square" rtlCol="0">
            <a:spAutoFit/>
          </a:bodyPr>
          <a:lstStyle/>
          <a:p>
            <a:endParaRPr lang="en-US" dirty="0"/>
          </a:p>
        </p:txBody>
      </p:sp>
      <p:sp>
        <p:nvSpPr>
          <p:cNvPr id="60" name="TextBox 59">
            <a:extLst>
              <a:ext uri="{FF2B5EF4-FFF2-40B4-BE49-F238E27FC236}">
                <a16:creationId xmlns:a16="http://schemas.microsoft.com/office/drawing/2014/main" xmlns="" id="{AE8FE68A-0312-6D34-97C4-DA8B489DD00B}"/>
              </a:ext>
            </a:extLst>
          </p:cNvPr>
          <p:cNvSpPr txBox="1"/>
          <p:nvPr/>
        </p:nvSpPr>
        <p:spPr>
          <a:xfrm>
            <a:off x="12054840" y="2383154"/>
            <a:ext cx="274320" cy="274320"/>
          </a:xfrm>
          <a:prstGeom prst="rect">
            <a:avLst/>
          </a:prstGeom>
          <a:solidFill>
            <a:schemeClr val="bg1"/>
          </a:solidFill>
        </p:spPr>
        <p:txBody>
          <a:bodyPr wrap="square" rtlCol="0">
            <a:spAutoFit/>
          </a:bodyPr>
          <a:lstStyle/>
          <a:p>
            <a:endParaRPr lang="en-US" dirty="0"/>
          </a:p>
        </p:txBody>
      </p:sp>
      <p:sp>
        <p:nvSpPr>
          <p:cNvPr id="61" name="TextBox 60">
            <a:extLst>
              <a:ext uri="{FF2B5EF4-FFF2-40B4-BE49-F238E27FC236}">
                <a16:creationId xmlns:a16="http://schemas.microsoft.com/office/drawing/2014/main" xmlns="" id="{26626B5B-92F6-6FED-DF0A-75F678E272B3}"/>
              </a:ext>
            </a:extLst>
          </p:cNvPr>
          <p:cNvSpPr txBox="1"/>
          <p:nvPr/>
        </p:nvSpPr>
        <p:spPr>
          <a:xfrm>
            <a:off x="11386932" y="4103105"/>
            <a:ext cx="1717396" cy="557576"/>
          </a:xfrm>
          <a:prstGeom prst="rect">
            <a:avLst/>
          </a:prstGeom>
          <a:solidFill>
            <a:schemeClr val="bg1"/>
          </a:solidFill>
        </p:spPr>
        <p:txBody>
          <a:bodyPr wrap="square" rtlCol="0">
            <a:spAutoFit/>
          </a:bodyPr>
          <a:lstStyle/>
          <a:p>
            <a:endParaRPr lang="en-US" dirty="0"/>
          </a:p>
        </p:txBody>
      </p:sp>
      <p:sp>
        <p:nvSpPr>
          <p:cNvPr id="62" name="TextBox 61">
            <a:extLst>
              <a:ext uri="{FF2B5EF4-FFF2-40B4-BE49-F238E27FC236}">
                <a16:creationId xmlns:a16="http://schemas.microsoft.com/office/drawing/2014/main" xmlns="" id="{28680602-F458-264A-B059-69F7B1676E67}"/>
              </a:ext>
            </a:extLst>
          </p:cNvPr>
          <p:cNvSpPr txBox="1"/>
          <p:nvPr/>
        </p:nvSpPr>
        <p:spPr>
          <a:xfrm>
            <a:off x="12087972" y="2747586"/>
            <a:ext cx="274320" cy="27432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9607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P spid="37" grpId="0" animBg="1"/>
      <p:bldP spid="40" grpId="0" animBg="1"/>
      <p:bldP spid="43" grpId="0" animBg="1"/>
      <p:bldP spid="49" grpId="0" animBg="1"/>
      <p:bldP spid="51" grpId="0" animBg="1"/>
      <p:bldP spid="5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xmlns="" id="{45BEF536-AE64-8CC9-714D-50074C6839C1}"/>
              </a:ext>
            </a:extLst>
          </p:cNvPr>
          <p:cNvSpPr txBox="1"/>
          <p:nvPr/>
        </p:nvSpPr>
        <p:spPr>
          <a:xfrm>
            <a:off x="1576505" y="3406384"/>
            <a:ext cx="552510" cy="461665"/>
          </a:xfrm>
          <a:prstGeom prst="rect">
            <a:avLst/>
          </a:prstGeom>
          <a:noFill/>
        </p:spPr>
        <p:txBody>
          <a:bodyPr wrap="square" rtlCol="0">
            <a:spAutoFit/>
          </a:bodyPr>
          <a:lstStyle/>
          <a:p>
            <a:r>
              <a:rPr lang="en-US" sz="2400" b="1" dirty="0"/>
              <a:t> p,</a:t>
            </a:r>
          </a:p>
        </p:txBody>
      </p:sp>
      <p:sp>
        <p:nvSpPr>
          <p:cNvPr id="58" name="TextBox 57">
            <a:extLst>
              <a:ext uri="{FF2B5EF4-FFF2-40B4-BE49-F238E27FC236}">
                <a16:creationId xmlns:a16="http://schemas.microsoft.com/office/drawing/2014/main" xmlns="" id="{32B5DCE7-7EDF-73A5-5327-8A319CD11C54}"/>
              </a:ext>
            </a:extLst>
          </p:cNvPr>
          <p:cNvSpPr txBox="1"/>
          <p:nvPr/>
        </p:nvSpPr>
        <p:spPr>
          <a:xfrm>
            <a:off x="2933506" y="2517326"/>
            <a:ext cx="552510" cy="461665"/>
          </a:xfrm>
          <a:prstGeom prst="rect">
            <a:avLst/>
          </a:prstGeom>
          <a:noFill/>
        </p:spPr>
        <p:txBody>
          <a:bodyPr wrap="square" rtlCol="0">
            <a:spAutoFit/>
          </a:bodyPr>
          <a:lstStyle/>
          <a:p>
            <a:r>
              <a:rPr lang="en-US" sz="2400" b="1" dirty="0"/>
              <a:t> p,</a:t>
            </a:r>
          </a:p>
        </p:txBody>
      </p:sp>
      <p:sp>
        <p:nvSpPr>
          <p:cNvPr id="79" name="TextBox 78">
            <a:extLst>
              <a:ext uri="{FF2B5EF4-FFF2-40B4-BE49-F238E27FC236}">
                <a16:creationId xmlns:a16="http://schemas.microsoft.com/office/drawing/2014/main" xmlns="" id="{D5566E85-B670-1B3E-18D9-3D068609EB2C}"/>
              </a:ext>
            </a:extLst>
          </p:cNvPr>
          <p:cNvSpPr txBox="1"/>
          <p:nvPr/>
        </p:nvSpPr>
        <p:spPr>
          <a:xfrm>
            <a:off x="3969764" y="1413009"/>
            <a:ext cx="552510" cy="461665"/>
          </a:xfrm>
          <a:prstGeom prst="rect">
            <a:avLst/>
          </a:prstGeom>
          <a:noFill/>
        </p:spPr>
        <p:txBody>
          <a:bodyPr wrap="square" rtlCol="0">
            <a:spAutoFit/>
          </a:bodyPr>
          <a:lstStyle/>
          <a:p>
            <a:r>
              <a:rPr lang="en-US" sz="2400" b="1" dirty="0"/>
              <a:t> p,</a:t>
            </a:r>
          </a:p>
        </p:txBody>
      </p:sp>
      <p:sp>
        <p:nvSpPr>
          <p:cNvPr id="2" name="Title 1">
            <a:extLst>
              <a:ext uri="{FF2B5EF4-FFF2-40B4-BE49-F238E27FC236}">
                <a16:creationId xmlns:a16="http://schemas.microsoft.com/office/drawing/2014/main" xmlns="" id="{ED00ED0A-EEDD-07A2-8995-E3DC95176D44}"/>
              </a:ext>
            </a:extLst>
          </p:cNvPr>
          <p:cNvSpPr>
            <a:spLocks noGrp="1"/>
          </p:cNvSpPr>
          <p:nvPr>
            <p:ph type="title"/>
          </p:nvPr>
        </p:nvSpPr>
        <p:spPr>
          <a:xfrm>
            <a:off x="838200" y="197601"/>
            <a:ext cx="10515600" cy="668545"/>
          </a:xfrm>
        </p:spPr>
        <p:txBody>
          <a:bodyPr>
            <a:normAutofit fontScale="90000"/>
          </a:bodyPr>
          <a:lstStyle/>
          <a:p>
            <a:r>
              <a:rPr lang="en-US" dirty="0"/>
              <a:t>Insert operation of BST</a:t>
            </a:r>
          </a:p>
        </p:txBody>
      </p:sp>
      <p:grpSp>
        <p:nvGrpSpPr>
          <p:cNvPr id="48" name="Group 47">
            <a:extLst>
              <a:ext uri="{FF2B5EF4-FFF2-40B4-BE49-F238E27FC236}">
                <a16:creationId xmlns:a16="http://schemas.microsoft.com/office/drawing/2014/main" xmlns="" id="{53014D3C-6A9A-C95F-80E1-0CC634EBBFC3}"/>
              </a:ext>
            </a:extLst>
          </p:cNvPr>
          <p:cNvGrpSpPr/>
          <p:nvPr/>
        </p:nvGrpSpPr>
        <p:grpSpPr>
          <a:xfrm>
            <a:off x="5307499" y="2100466"/>
            <a:ext cx="503582" cy="514676"/>
            <a:chOff x="5612297" y="2126970"/>
            <a:chExt cx="503582" cy="514676"/>
          </a:xfrm>
        </p:grpSpPr>
        <p:sp>
          <p:nvSpPr>
            <p:cNvPr id="5" name="Oval 4">
              <a:extLst>
                <a:ext uri="{FF2B5EF4-FFF2-40B4-BE49-F238E27FC236}">
                  <a16:creationId xmlns:a16="http://schemas.microsoft.com/office/drawing/2014/main" xmlns="" id="{196292A2-0904-276D-944F-FC39E697EF7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F8E5FF22-D6EF-A86D-BAED-281239686D97}"/>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6" name="Group 15">
            <a:extLst>
              <a:ext uri="{FF2B5EF4-FFF2-40B4-BE49-F238E27FC236}">
                <a16:creationId xmlns:a16="http://schemas.microsoft.com/office/drawing/2014/main" xmlns="" id="{24D38070-FF4D-5D0C-2173-7585C702EB39}"/>
              </a:ext>
            </a:extLst>
          </p:cNvPr>
          <p:cNvGrpSpPr/>
          <p:nvPr/>
        </p:nvGrpSpPr>
        <p:grpSpPr>
          <a:xfrm>
            <a:off x="2982529" y="3869632"/>
            <a:ext cx="503582" cy="514676"/>
            <a:chOff x="9687345" y="1656526"/>
            <a:chExt cx="503582" cy="514676"/>
          </a:xfrm>
        </p:grpSpPr>
        <p:sp>
          <p:nvSpPr>
            <p:cNvPr id="7" name="Oval 6">
              <a:extLst>
                <a:ext uri="{FF2B5EF4-FFF2-40B4-BE49-F238E27FC236}">
                  <a16:creationId xmlns:a16="http://schemas.microsoft.com/office/drawing/2014/main" xmlns="" id="{85EDBBE7-E501-4E93-53D0-91310EF4A59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E68D6C6B-2857-4970-5B2B-C83F2AE01E1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32" name="Group 31">
            <a:extLst>
              <a:ext uri="{FF2B5EF4-FFF2-40B4-BE49-F238E27FC236}">
                <a16:creationId xmlns:a16="http://schemas.microsoft.com/office/drawing/2014/main" xmlns="" id="{EE862784-FE0C-DB0F-6404-F48ABF7370EE}"/>
              </a:ext>
            </a:extLst>
          </p:cNvPr>
          <p:cNvGrpSpPr/>
          <p:nvPr/>
        </p:nvGrpSpPr>
        <p:grpSpPr>
          <a:xfrm>
            <a:off x="7620011" y="4147928"/>
            <a:ext cx="503582" cy="514676"/>
            <a:chOff x="10601745" y="1828802"/>
            <a:chExt cx="503582" cy="514676"/>
          </a:xfrm>
        </p:grpSpPr>
        <p:sp>
          <p:nvSpPr>
            <p:cNvPr id="9" name="Oval 8">
              <a:extLst>
                <a:ext uri="{FF2B5EF4-FFF2-40B4-BE49-F238E27FC236}">
                  <a16:creationId xmlns:a16="http://schemas.microsoft.com/office/drawing/2014/main" xmlns="" id="{33256DFD-0A95-E381-A433-E813C0520309}"/>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FEED0AE6-FCB0-670A-56C3-50F7B2749DC7}"/>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5" name="Group 14">
            <a:extLst>
              <a:ext uri="{FF2B5EF4-FFF2-40B4-BE49-F238E27FC236}">
                <a16:creationId xmlns:a16="http://schemas.microsoft.com/office/drawing/2014/main" xmlns="" id="{A9BC77AA-4FDE-74C4-F1FE-9E70B3124426}"/>
              </a:ext>
            </a:extLst>
          </p:cNvPr>
          <p:cNvGrpSpPr/>
          <p:nvPr/>
        </p:nvGrpSpPr>
        <p:grpSpPr>
          <a:xfrm>
            <a:off x="4177329" y="3041373"/>
            <a:ext cx="503582" cy="514676"/>
            <a:chOff x="8931969" y="1815550"/>
            <a:chExt cx="503582" cy="514676"/>
          </a:xfrm>
        </p:grpSpPr>
        <p:sp>
          <p:nvSpPr>
            <p:cNvPr id="11" name="Oval 10">
              <a:extLst>
                <a:ext uri="{FF2B5EF4-FFF2-40B4-BE49-F238E27FC236}">
                  <a16:creationId xmlns:a16="http://schemas.microsoft.com/office/drawing/2014/main" xmlns="" id="{26613935-B893-9716-355F-13A62128E6F4}"/>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19A664C9-FADD-0959-C59A-73DD89F42B59}"/>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3" name="Straight Connector 12">
            <a:extLst>
              <a:ext uri="{FF2B5EF4-FFF2-40B4-BE49-F238E27FC236}">
                <a16:creationId xmlns:a16="http://schemas.microsoft.com/office/drawing/2014/main" xmlns="" id="{0221CA9B-BE31-C3DC-32A8-BA7B476D5FB7}"/>
              </a:ext>
            </a:extLst>
          </p:cNvPr>
          <p:cNvCxnSpPr>
            <a:cxnSpLocks/>
          </p:cNvCxnSpPr>
          <p:nvPr/>
        </p:nvCxnSpPr>
        <p:spPr>
          <a:xfrm flipH="1">
            <a:off x="4572002" y="2532305"/>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A58B3B97-6C9B-6B11-4338-88101802B90E}"/>
              </a:ext>
            </a:extLst>
          </p:cNvPr>
          <p:cNvGrpSpPr/>
          <p:nvPr/>
        </p:nvGrpSpPr>
        <p:grpSpPr>
          <a:xfrm>
            <a:off x="6539954" y="3187146"/>
            <a:ext cx="503582" cy="514676"/>
            <a:chOff x="9687345" y="1656526"/>
            <a:chExt cx="503582" cy="514676"/>
          </a:xfrm>
        </p:grpSpPr>
        <p:sp>
          <p:nvSpPr>
            <p:cNvPr id="18" name="Oval 17">
              <a:extLst>
                <a:ext uri="{FF2B5EF4-FFF2-40B4-BE49-F238E27FC236}">
                  <a16:creationId xmlns:a16="http://schemas.microsoft.com/office/drawing/2014/main" xmlns="" id="{4836DE5E-A22E-B97B-1919-82D1C6CCC9F7}"/>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D4AF930A-46FE-6FDE-486B-09145072AEE6}"/>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0" name="Group 19">
            <a:extLst>
              <a:ext uri="{FF2B5EF4-FFF2-40B4-BE49-F238E27FC236}">
                <a16:creationId xmlns:a16="http://schemas.microsoft.com/office/drawing/2014/main" xmlns="" id="{AA5AD6DF-E533-0006-13C7-396CEF1D2FEA}"/>
              </a:ext>
            </a:extLst>
          </p:cNvPr>
          <p:cNvGrpSpPr/>
          <p:nvPr/>
        </p:nvGrpSpPr>
        <p:grpSpPr>
          <a:xfrm>
            <a:off x="6673499" y="5072594"/>
            <a:ext cx="503582" cy="514676"/>
            <a:chOff x="9687345" y="1656526"/>
            <a:chExt cx="503582" cy="514676"/>
          </a:xfrm>
        </p:grpSpPr>
        <p:sp>
          <p:nvSpPr>
            <p:cNvPr id="21" name="Oval 20">
              <a:extLst>
                <a:ext uri="{FF2B5EF4-FFF2-40B4-BE49-F238E27FC236}">
                  <a16:creationId xmlns:a16="http://schemas.microsoft.com/office/drawing/2014/main" xmlns="" id="{07F9F394-8068-4A08-0BE3-9D8554E580A4}"/>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A06D5DFF-9FEB-0B2B-1879-CD0ACA7A12E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3" name="Group 22">
            <a:extLst>
              <a:ext uri="{FF2B5EF4-FFF2-40B4-BE49-F238E27FC236}">
                <a16:creationId xmlns:a16="http://schemas.microsoft.com/office/drawing/2014/main" xmlns="" id="{145DBE05-0DB3-60FE-EDDA-F8E4EE9727AA}"/>
              </a:ext>
            </a:extLst>
          </p:cNvPr>
          <p:cNvGrpSpPr/>
          <p:nvPr/>
        </p:nvGrpSpPr>
        <p:grpSpPr>
          <a:xfrm>
            <a:off x="4001434" y="4841763"/>
            <a:ext cx="503582" cy="514676"/>
            <a:chOff x="9687345" y="1656526"/>
            <a:chExt cx="503582" cy="514676"/>
          </a:xfrm>
        </p:grpSpPr>
        <p:sp>
          <p:nvSpPr>
            <p:cNvPr id="24" name="Oval 23">
              <a:extLst>
                <a:ext uri="{FF2B5EF4-FFF2-40B4-BE49-F238E27FC236}">
                  <a16:creationId xmlns:a16="http://schemas.microsoft.com/office/drawing/2014/main" xmlns="" id="{1A2BC8CE-5851-90D8-81EE-E602929CBCE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590A946D-4D56-B6DD-13FB-1C16022DA534}"/>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6" name="Group 25">
            <a:extLst>
              <a:ext uri="{FF2B5EF4-FFF2-40B4-BE49-F238E27FC236}">
                <a16:creationId xmlns:a16="http://schemas.microsoft.com/office/drawing/2014/main" xmlns="" id="{39305C15-41E9-233E-8415-DE7C31D36DCF}"/>
              </a:ext>
            </a:extLst>
          </p:cNvPr>
          <p:cNvGrpSpPr/>
          <p:nvPr/>
        </p:nvGrpSpPr>
        <p:grpSpPr>
          <a:xfrm>
            <a:off x="5701328" y="5900741"/>
            <a:ext cx="503582" cy="514676"/>
            <a:chOff x="9687345" y="1656526"/>
            <a:chExt cx="503582" cy="514676"/>
          </a:xfrm>
        </p:grpSpPr>
        <p:sp>
          <p:nvSpPr>
            <p:cNvPr id="27" name="Oval 26">
              <a:extLst>
                <a:ext uri="{FF2B5EF4-FFF2-40B4-BE49-F238E27FC236}">
                  <a16:creationId xmlns:a16="http://schemas.microsoft.com/office/drawing/2014/main" xmlns="" id="{E18F97D5-A2CC-8904-A9EB-0A9D132E0EF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F4B099D5-F759-0B13-C07D-5D8011A6BF7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29" name="Group 28">
            <a:extLst>
              <a:ext uri="{FF2B5EF4-FFF2-40B4-BE49-F238E27FC236}">
                <a16:creationId xmlns:a16="http://schemas.microsoft.com/office/drawing/2014/main" xmlns="" id="{31D1B4FC-CFC3-46F2-B705-A649F1CD12D8}"/>
              </a:ext>
            </a:extLst>
          </p:cNvPr>
          <p:cNvGrpSpPr/>
          <p:nvPr/>
        </p:nvGrpSpPr>
        <p:grpSpPr>
          <a:xfrm>
            <a:off x="5656815" y="4063068"/>
            <a:ext cx="503582" cy="514676"/>
            <a:chOff x="9687345" y="1656526"/>
            <a:chExt cx="503582" cy="514676"/>
          </a:xfrm>
        </p:grpSpPr>
        <p:sp>
          <p:nvSpPr>
            <p:cNvPr id="30" name="Oval 29">
              <a:extLst>
                <a:ext uri="{FF2B5EF4-FFF2-40B4-BE49-F238E27FC236}">
                  <a16:creationId xmlns:a16="http://schemas.microsoft.com/office/drawing/2014/main" xmlns="" id="{DB2C08BD-5433-1A6E-C102-3619CF48E6C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8C0B2A24-1985-A713-6863-FC04CADA18D3}"/>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3" name="Straight Connector 32">
            <a:extLst>
              <a:ext uri="{FF2B5EF4-FFF2-40B4-BE49-F238E27FC236}">
                <a16:creationId xmlns:a16="http://schemas.microsoft.com/office/drawing/2014/main" xmlns="" id="{F2116056-33F8-EC22-E31C-067939E3001E}"/>
              </a:ext>
            </a:extLst>
          </p:cNvPr>
          <p:cNvCxnSpPr>
            <a:cxnSpLocks/>
          </p:cNvCxnSpPr>
          <p:nvPr/>
        </p:nvCxnSpPr>
        <p:spPr>
          <a:xfrm flipH="1">
            <a:off x="3399184" y="3413576"/>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368B3F50-9562-D3FC-BAAF-C12C8B74DFF1}"/>
              </a:ext>
            </a:extLst>
          </p:cNvPr>
          <p:cNvCxnSpPr>
            <a:cxnSpLocks/>
          </p:cNvCxnSpPr>
          <p:nvPr/>
        </p:nvCxnSpPr>
        <p:spPr>
          <a:xfrm>
            <a:off x="5701328" y="2532305"/>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EF37113-C43D-760E-1D11-89CECFC7AAE0}"/>
              </a:ext>
            </a:extLst>
          </p:cNvPr>
          <p:cNvCxnSpPr>
            <a:cxnSpLocks/>
          </p:cNvCxnSpPr>
          <p:nvPr/>
        </p:nvCxnSpPr>
        <p:spPr>
          <a:xfrm flipH="1">
            <a:off x="6049625" y="3643963"/>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8D2FA43-720B-D034-C995-24F6FED7FB36}"/>
              </a:ext>
            </a:extLst>
          </p:cNvPr>
          <p:cNvCxnSpPr>
            <a:cxnSpLocks/>
          </p:cNvCxnSpPr>
          <p:nvPr/>
        </p:nvCxnSpPr>
        <p:spPr>
          <a:xfrm>
            <a:off x="6975411" y="356100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8B30374D-4B62-B29E-68F4-74396813388D}"/>
              </a:ext>
            </a:extLst>
          </p:cNvPr>
          <p:cNvCxnSpPr>
            <a:cxnSpLocks/>
          </p:cNvCxnSpPr>
          <p:nvPr/>
        </p:nvCxnSpPr>
        <p:spPr>
          <a:xfrm>
            <a:off x="6011819" y="4531364"/>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715479BB-1398-A896-9170-46A04BCCAD11}"/>
              </a:ext>
            </a:extLst>
          </p:cNvPr>
          <p:cNvCxnSpPr>
            <a:cxnSpLocks/>
          </p:cNvCxnSpPr>
          <p:nvPr/>
        </p:nvCxnSpPr>
        <p:spPr>
          <a:xfrm>
            <a:off x="3290574" y="4342639"/>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652A345-3B86-CDE3-5B1A-F557C6CD071F}"/>
              </a:ext>
            </a:extLst>
          </p:cNvPr>
          <p:cNvCxnSpPr>
            <a:cxnSpLocks/>
          </p:cNvCxnSpPr>
          <p:nvPr/>
        </p:nvCxnSpPr>
        <p:spPr>
          <a:xfrm flipH="1">
            <a:off x="6131514" y="5516146"/>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90DE31B7-78CC-7308-7AAA-893111E3C398}"/>
              </a:ext>
            </a:extLst>
          </p:cNvPr>
          <p:cNvSpPr txBox="1"/>
          <p:nvPr/>
        </p:nvSpPr>
        <p:spPr>
          <a:xfrm>
            <a:off x="9409048" y="2113250"/>
            <a:ext cx="225287" cy="668545"/>
          </a:xfrm>
          <a:prstGeom prst="rect">
            <a:avLst/>
          </a:prstGeom>
          <a:solidFill>
            <a:schemeClr val="bg1"/>
          </a:solidFill>
        </p:spPr>
        <p:txBody>
          <a:bodyPr wrap="square" rtlCol="0">
            <a:spAutoFit/>
          </a:bodyPr>
          <a:lstStyle/>
          <a:p>
            <a:endParaRPr lang="en-US" dirty="0"/>
          </a:p>
        </p:txBody>
      </p:sp>
      <p:sp>
        <p:nvSpPr>
          <p:cNvPr id="59" name="TextBox 58">
            <a:extLst>
              <a:ext uri="{FF2B5EF4-FFF2-40B4-BE49-F238E27FC236}">
                <a16:creationId xmlns:a16="http://schemas.microsoft.com/office/drawing/2014/main" xmlns="" id="{341FC250-9CCD-7488-041E-04A8CA203848}"/>
              </a:ext>
            </a:extLst>
          </p:cNvPr>
          <p:cNvSpPr txBox="1"/>
          <p:nvPr/>
        </p:nvSpPr>
        <p:spPr>
          <a:xfrm>
            <a:off x="4160346" y="2375352"/>
            <a:ext cx="993121" cy="369332"/>
          </a:xfrm>
          <a:prstGeom prst="rect">
            <a:avLst/>
          </a:prstGeom>
          <a:noFill/>
        </p:spPr>
        <p:txBody>
          <a:bodyPr wrap="square" rtlCol="0">
            <a:spAutoFit/>
          </a:bodyPr>
          <a:lstStyle/>
          <a:p>
            <a:r>
              <a:rPr lang="en-US" dirty="0"/>
              <a:t>9 &lt; 25</a:t>
            </a:r>
          </a:p>
        </p:txBody>
      </p:sp>
      <p:sp>
        <p:nvSpPr>
          <p:cNvPr id="60" name="TextBox 59">
            <a:extLst>
              <a:ext uri="{FF2B5EF4-FFF2-40B4-BE49-F238E27FC236}">
                <a16:creationId xmlns:a16="http://schemas.microsoft.com/office/drawing/2014/main" xmlns="" id="{57D5FA34-4F52-B570-5DB2-56F732326CEF}"/>
              </a:ext>
            </a:extLst>
          </p:cNvPr>
          <p:cNvSpPr txBox="1"/>
          <p:nvPr/>
        </p:nvSpPr>
        <p:spPr>
          <a:xfrm>
            <a:off x="3200397" y="2497562"/>
            <a:ext cx="488929" cy="461665"/>
          </a:xfrm>
          <a:prstGeom prst="rect">
            <a:avLst/>
          </a:prstGeom>
          <a:noFill/>
        </p:spPr>
        <p:txBody>
          <a:bodyPr wrap="square" rtlCol="0">
            <a:spAutoFit/>
          </a:bodyPr>
          <a:lstStyle/>
          <a:p>
            <a:r>
              <a:rPr lang="en-US" sz="2400" b="1" dirty="0"/>
              <a:t> q</a:t>
            </a:r>
          </a:p>
        </p:txBody>
      </p:sp>
      <p:cxnSp>
        <p:nvCxnSpPr>
          <p:cNvPr id="61" name="Straight Arrow Connector 60">
            <a:extLst>
              <a:ext uri="{FF2B5EF4-FFF2-40B4-BE49-F238E27FC236}">
                <a16:creationId xmlns:a16="http://schemas.microsoft.com/office/drawing/2014/main" xmlns="" id="{6E0C05B0-A684-2AA5-FAB6-26EC427BB576}"/>
              </a:ext>
            </a:extLst>
          </p:cNvPr>
          <p:cNvCxnSpPr>
            <a:cxnSpLocks/>
          </p:cNvCxnSpPr>
          <p:nvPr/>
        </p:nvCxnSpPr>
        <p:spPr>
          <a:xfrm>
            <a:off x="4815757" y="1774241"/>
            <a:ext cx="518246" cy="261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5C3363CD-F903-A750-9AEE-BF68A438454D}"/>
              </a:ext>
            </a:extLst>
          </p:cNvPr>
          <p:cNvCxnSpPr>
            <a:cxnSpLocks/>
          </p:cNvCxnSpPr>
          <p:nvPr/>
        </p:nvCxnSpPr>
        <p:spPr>
          <a:xfrm>
            <a:off x="3682697" y="2854290"/>
            <a:ext cx="518246" cy="261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AD5ECDDF-76A0-B0D5-0C06-85FAB46ADD98}"/>
              </a:ext>
            </a:extLst>
          </p:cNvPr>
          <p:cNvSpPr txBox="1"/>
          <p:nvPr/>
        </p:nvSpPr>
        <p:spPr>
          <a:xfrm>
            <a:off x="3243960" y="2692720"/>
            <a:ext cx="401717" cy="279366"/>
          </a:xfrm>
          <a:prstGeom prst="rect">
            <a:avLst/>
          </a:prstGeom>
          <a:solidFill>
            <a:schemeClr val="bg1"/>
          </a:solidFill>
        </p:spPr>
        <p:txBody>
          <a:bodyPr wrap="square" rtlCol="0">
            <a:spAutoFit/>
          </a:bodyPr>
          <a:lstStyle/>
          <a:p>
            <a:endParaRPr lang="en-US" dirty="0"/>
          </a:p>
        </p:txBody>
      </p:sp>
      <p:sp>
        <p:nvSpPr>
          <p:cNvPr id="72" name="TextBox 71">
            <a:extLst>
              <a:ext uri="{FF2B5EF4-FFF2-40B4-BE49-F238E27FC236}">
                <a16:creationId xmlns:a16="http://schemas.microsoft.com/office/drawing/2014/main" xmlns="" id="{17FC49E7-4BFD-251F-E2EE-32B770601A45}"/>
              </a:ext>
            </a:extLst>
          </p:cNvPr>
          <p:cNvSpPr txBox="1"/>
          <p:nvPr/>
        </p:nvSpPr>
        <p:spPr>
          <a:xfrm>
            <a:off x="2754832" y="1914912"/>
            <a:ext cx="274320" cy="274320"/>
          </a:xfrm>
          <a:prstGeom prst="rect">
            <a:avLst/>
          </a:prstGeom>
          <a:solidFill>
            <a:schemeClr val="bg1"/>
          </a:solidFill>
        </p:spPr>
        <p:txBody>
          <a:bodyPr wrap="square" rtlCol="0">
            <a:spAutoFit/>
          </a:bodyPr>
          <a:lstStyle/>
          <a:p>
            <a:endParaRPr lang="en-US" dirty="0"/>
          </a:p>
        </p:txBody>
      </p:sp>
      <p:sp>
        <p:nvSpPr>
          <p:cNvPr id="73" name="TextBox 72">
            <a:extLst>
              <a:ext uri="{FF2B5EF4-FFF2-40B4-BE49-F238E27FC236}">
                <a16:creationId xmlns:a16="http://schemas.microsoft.com/office/drawing/2014/main" xmlns="" id="{E1C9E86D-AD05-91F3-57FD-713B455BE40E}"/>
              </a:ext>
            </a:extLst>
          </p:cNvPr>
          <p:cNvSpPr txBox="1"/>
          <p:nvPr/>
        </p:nvSpPr>
        <p:spPr>
          <a:xfrm>
            <a:off x="2688573" y="2630524"/>
            <a:ext cx="274320" cy="274320"/>
          </a:xfrm>
          <a:prstGeom prst="rect">
            <a:avLst/>
          </a:prstGeom>
          <a:solidFill>
            <a:schemeClr val="bg1"/>
          </a:solidFill>
        </p:spPr>
        <p:txBody>
          <a:bodyPr wrap="square" rtlCol="0">
            <a:spAutoFit/>
          </a:bodyPr>
          <a:lstStyle/>
          <a:p>
            <a:endParaRPr lang="en-US" dirty="0"/>
          </a:p>
        </p:txBody>
      </p:sp>
      <p:sp>
        <p:nvSpPr>
          <p:cNvPr id="62" name="TextBox 61">
            <a:extLst>
              <a:ext uri="{FF2B5EF4-FFF2-40B4-BE49-F238E27FC236}">
                <a16:creationId xmlns:a16="http://schemas.microsoft.com/office/drawing/2014/main" xmlns="" id="{7F097EA6-3960-84D5-13F6-31809B4804E0}"/>
              </a:ext>
            </a:extLst>
          </p:cNvPr>
          <p:cNvSpPr txBox="1"/>
          <p:nvPr/>
        </p:nvSpPr>
        <p:spPr>
          <a:xfrm>
            <a:off x="1889838" y="3431441"/>
            <a:ext cx="488929" cy="461665"/>
          </a:xfrm>
          <a:prstGeom prst="rect">
            <a:avLst/>
          </a:prstGeom>
          <a:noFill/>
        </p:spPr>
        <p:txBody>
          <a:bodyPr wrap="square" rtlCol="0">
            <a:spAutoFit/>
          </a:bodyPr>
          <a:lstStyle/>
          <a:p>
            <a:r>
              <a:rPr lang="en-US" sz="2400" b="1" dirty="0"/>
              <a:t> q</a:t>
            </a:r>
          </a:p>
        </p:txBody>
      </p:sp>
      <p:cxnSp>
        <p:nvCxnSpPr>
          <p:cNvPr id="63" name="Straight Arrow Connector 62">
            <a:extLst>
              <a:ext uri="{FF2B5EF4-FFF2-40B4-BE49-F238E27FC236}">
                <a16:creationId xmlns:a16="http://schemas.microsoft.com/office/drawing/2014/main" xmlns="" id="{45B81F81-6570-BB15-4C29-052B1D2D67EC}"/>
              </a:ext>
            </a:extLst>
          </p:cNvPr>
          <p:cNvCxnSpPr>
            <a:cxnSpLocks/>
          </p:cNvCxnSpPr>
          <p:nvPr/>
        </p:nvCxnSpPr>
        <p:spPr>
          <a:xfrm>
            <a:off x="2372138" y="3788169"/>
            <a:ext cx="518246" cy="261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249D67B7-351C-B6D1-FE84-4F65742748F9}"/>
              </a:ext>
            </a:extLst>
          </p:cNvPr>
          <p:cNvSpPr txBox="1"/>
          <p:nvPr/>
        </p:nvSpPr>
        <p:spPr>
          <a:xfrm>
            <a:off x="3187147" y="3268469"/>
            <a:ext cx="993121" cy="369332"/>
          </a:xfrm>
          <a:prstGeom prst="rect">
            <a:avLst/>
          </a:prstGeom>
          <a:noFill/>
        </p:spPr>
        <p:txBody>
          <a:bodyPr wrap="square" rtlCol="0">
            <a:spAutoFit/>
          </a:bodyPr>
          <a:lstStyle/>
          <a:p>
            <a:r>
              <a:rPr lang="en-US" dirty="0"/>
              <a:t>9 &lt; 11</a:t>
            </a:r>
          </a:p>
        </p:txBody>
      </p:sp>
      <p:sp>
        <p:nvSpPr>
          <p:cNvPr id="65" name="TextBox 64">
            <a:extLst>
              <a:ext uri="{FF2B5EF4-FFF2-40B4-BE49-F238E27FC236}">
                <a16:creationId xmlns:a16="http://schemas.microsoft.com/office/drawing/2014/main" xmlns="" id="{7B40D540-CD1D-038F-2942-59E72DA31468}"/>
              </a:ext>
            </a:extLst>
          </p:cNvPr>
          <p:cNvSpPr txBox="1"/>
          <p:nvPr/>
        </p:nvSpPr>
        <p:spPr>
          <a:xfrm>
            <a:off x="3234196" y="2378274"/>
            <a:ext cx="274320" cy="274320"/>
          </a:xfrm>
          <a:prstGeom prst="rect">
            <a:avLst/>
          </a:prstGeom>
          <a:solidFill>
            <a:schemeClr val="bg1"/>
          </a:solidFill>
        </p:spPr>
        <p:txBody>
          <a:bodyPr wrap="square" rtlCol="0">
            <a:spAutoFit/>
          </a:bodyPr>
          <a:lstStyle/>
          <a:p>
            <a:endParaRPr lang="en-US" dirty="0"/>
          </a:p>
        </p:txBody>
      </p:sp>
      <p:sp>
        <p:nvSpPr>
          <p:cNvPr id="66" name="TextBox 65">
            <a:extLst>
              <a:ext uri="{FF2B5EF4-FFF2-40B4-BE49-F238E27FC236}">
                <a16:creationId xmlns:a16="http://schemas.microsoft.com/office/drawing/2014/main" xmlns="" id="{F5713603-D084-B9FD-5E0F-FD79AECEC778}"/>
              </a:ext>
            </a:extLst>
          </p:cNvPr>
          <p:cNvSpPr txBox="1"/>
          <p:nvPr/>
        </p:nvSpPr>
        <p:spPr>
          <a:xfrm>
            <a:off x="4093685" y="833955"/>
            <a:ext cx="1717396" cy="557576"/>
          </a:xfrm>
          <a:prstGeom prst="rect">
            <a:avLst/>
          </a:prstGeom>
          <a:solidFill>
            <a:schemeClr val="bg1"/>
          </a:solidFill>
        </p:spPr>
        <p:txBody>
          <a:bodyPr wrap="square" rtlCol="0">
            <a:spAutoFit/>
          </a:bodyPr>
          <a:lstStyle/>
          <a:p>
            <a:endParaRPr lang="en-US" dirty="0"/>
          </a:p>
        </p:txBody>
      </p:sp>
      <p:sp>
        <p:nvSpPr>
          <p:cNvPr id="68" name="TextBox 67">
            <a:extLst>
              <a:ext uri="{FF2B5EF4-FFF2-40B4-BE49-F238E27FC236}">
                <a16:creationId xmlns:a16="http://schemas.microsoft.com/office/drawing/2014/main" xmlns="" id="{5EEB8DC7-925A-5269-48AD-83C8204D43C3}"/>
              </a:ext>
            </a:extLst>
          </p:cNvPr>
          <p:cNvSpPr txBox="1"/>
          <p:nvPr/>
        </p:nvSpPr>
        <p:spPr>
          <a:xfrm>
            <a:off x="3604715" y="1520267"/>
            <a:ext cx="1717396" cy="557576"/>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xmlns="" id="{588C012D-0DCE-04D2-C2F7-AC2C5419E632}"/>
              </a:ext>
            </a:extLst>
          </p:cNvPr>
          <p:cNvSpPr txBox="1"/>
          <p:nvPr/>
        </p:nvSpPr>
        <p:spPr>
          <a:xfrm>
            <a:off x="4226721" y="1424247"/>
            <a:ext cx="488929" cy="461665"/>
          </a:xfrm>
          <a:prstGeom prst="rect">
            <a:avLst/>
          </a:prstGeom>
          <a:noFill/>
        </p:spPr>
        <p:txBody>
          <a:bodyPr wrap="square" rtlCol="0">
            <a:spAutoFit/>
          </a:bodyPr>
          <a:lstStyle/>
          <a:p>
            <a:r>
              <a:rPr lang="en-US" sz="2400" b="1" dirty="0"/>
              <a:t> q</a:t>
            </a:r>
          </a:p>
        </p:txBody>
      </p:sp>
      <p:sp>
        <p:nvSpPr>
          <p:cNvPr id="82" name="TextBox 81">
            <a:extLst>
              <a:ext uri="{FF2B5EF4-FFF2-40B4-BE49-F238E27FC236}">
                <a16:creationId xmlns:a16="http://schemas.microsoft.com/office/drawing/2014/main" xmlns="" id="{9310C1B9-C76C-630B-2C16-FAAB26DD1B90}"/>
              </a:ext>
            </a:extLst>
          </p:cNvPr>
          <p:cNvSpPr txBox="1"/>
          <p:nvPr/>
        </p:nvSpPr>
        <p:spPr>
          <a:xfrm>
            <a:off x="4301625" y="1551294"/>
            <a:ext cx="274320" cy="274320"/>
          </a:xfrm>
          <a:prstGeom prst="rect">
            <a:avLst/>
          </a:prstGeom>
          <a:solidFill>
            <a:schemeClr val="bg1"/>
          </a:solidFill>
        </p:spPr>
        <p:txBody>
          <a:bodyPr wrap="square" rtlCol="0">
            <a:spAutoFit/>
          </a:bodyPr>
          <a:lstStyle/>
          <a:p>
            <a:endParaRPr lang="en-US" dirty="0"/>
          </a:p>
        </p:txBody>
      </p:sp>
      <p:sp>
        <p:nvSpPr>
          <p:cNvPr id="83" name="TextBox 82">
            <a:extLst>
              <a:ext uri="{FF2B5EF4-FFF2-40B4-BE49-F238E27FC236}">
                <a16:creationId xmlns:a16="http://schemas.microsoft.com/office/drawing/2014/main" xmlns="" id="{18DF2790-711C-A2BF-4F38-961A8EF50256}"/>
              </a:ext>
            </a:extLst>
          </p:cNvPr>
          <p:cNvSpPr txBox="1"/>
          <p:nvPr/>
        </p:nvSpPr>
        <p:spPr>
          <a:xfrm>
            <a:off x="2473184" y="2610635"/>
            <a:ext cx="1717396" cy="557576"/>
          </a:xfrm>
          <a:prstGeom prst="rect">
            <a:avLst/>
          </a:prstGeom>
          <a:solidFill>
            <a:schemeClr val="bg1"/>
          </a:solidFill>
        </p:spPr>
        <p:txBody>
          <a:bodyPr wrap="square" rtlCol="0">
            <a:spAutoFit/>
          </a:bodyPr>
          <a:lstStyle/>
          <a:p>
            <a:endParaRPr lang="en-US" dirty="0"/>
          </a:p>
        </p:txBody>
      </p:sp>
      <p:sp>
        <p:nvSpPr>
          <p:cNvPr id="84" name="TextBox 83">
            <a:extLst>
              <a:ext uri="{FF2B5EF4-FFF2-40B4-BE49-F238E27FC236}">
                <a16:creationId xmlns:a16="http://schemas.microsoft.com/office/drawing/2014/main" xmlns="" id="{3543D9A6-D250-92F6-E77C-A0308F958047}"/>
              </a:ext>
            </a:extLst>
          </p:cNvPr>
          <p:cNvSpPr txBox="1"/>
          <p:nvPr/>
        </p:nvSpPr>
        <p:spPr>
          <a:xfrm>
            <a:off x="3658501" y="4242492"/>
            <a:ext cx="993121" cy="369332"/>
          </a:xfrm>
          <a:prstGeom prst="rect">
            <a:avLst/>
          </a:prstGeom>
          <a:noFill/>
        </p:spPr>
        <p:txBody>
          <a:bodyPr wrap="square" rtlCol="0">
            <a:spAutoFit/>
          </a:bodyPr>
          <a:lstStyle/>
          <a:p>
            <a:r>
              <a:rPr lang="en-US" dirty="0"/>
              <a:t>9 &gt; 8</a:t>
            </a:r>
          </a:p>
        </p:txBody>
      </p:sp>
      <p:sp>
        <p:nvSpPr>
          <p:cNvPr id="85" name="TextBox 84">
            <a:extLst>
              <a:ext uri="{FF2B5EF4-FFF2-40B4-BE49-F238E27FC236}">
                <a16:creationId xmlns:a16="http://schemas.microsoft.com/office/drawing/2014/main" xmlns="" id="{79473980-8C4F-84AD-59D7-0759E64799D3}"/>
              </a:ext>
            </a:extLst>
          </p:cNvPr>
          <p:cNvSpPr txBox="1"/>
          <p:nvPr/>
        </p:nvSpPr>
        <p:spPr>
          <a:xfrm>
            <a:off x="4882560" y="4183757"/>
            <a:ext cx="488929" cy="461665"/>
          </a:xfrm>
          <a:prstGeom prst="rect">
            <a:avLst/>
          </a:prstGeom>
          <a:noFill/>
        </p:spPr>
        <p:txBody>
          <a:bodyPr wrap="square" rtlCol="0">
            <a:spAutoFit/>
          </a:bodyPr>
          <a:lstStyle/>
          <a:p>
            <a:r>
              <a:rPr lang="en-US" sz="2400" b="1" dirty="0"/>
              <a:t> q</a:t>
            </a:r>
          </a:p>
        </p:txBody>
      </p:sp>
      <p:cxnSp>
        <p:nvCxnSpPr>
          <p:cNvPr id="86" name="Straight Arrow Connector 85">
            <a:extLst>
              <a:ext uri="{FF2B5EF4-FFF2-40B4-BE49-F238E27FC236}">
                <a16:creationId xmlns:a16="http://schemas.microsoft.com/office/drawing/2014/main" xmlns="" id="{60BBC420-7479-C322-D969-6639D1BD24A7}"/>
              </a:ext>
            </a:extLst>
          </p:cNvPr>
          <p:cNvCxnSpPr>
            <a:cxnSpLocks/>
          </p:cNvCxnSpPr>
          <p:nvPr/>
        </p:nvCxnSpPr>
        <p:spPr>
          <a:xfrm flipH="1">
            <a:off x="4495712" y="4662604"/>
            <a:ext cx="448756" cy="319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xmlns="" id="{BA1AA69A-11D9-4E82-BAE2-5656A7D308EE}"/>
              </a:ext>
            </a:extLst>
          </p:cNvPr>
          <p:cNvSpPr txBox="1"/>
          <p:nvPr/>
        </p:nvSpPr>
        <p:spPr>
          <a:xfrm>
            <a:off x="4553150" y="4174252"/>
            <a:ext cx="552510" cy="461665"/>
          </a:xfrm>
          <a:prstGeom prst="rect">
            <a:avLst/>
          </a:prstGeom>
          <a:noFill/>
        </p:spPr>
        <p:txBody>
          <a:bodyPr wrap="square" rtlCol="0">
            <a:spAutoFit/>
          </a:bodyPr>
          <a:lstStyle/>
          <a:p>
            <a:r>
              <a:rPr lang="en-US" sz="2400" b="1" dirty="0"/>
              <a:t> p,</a:t>
            </a:r>
          </a:p>
        </p:txBody>
      </p:sp>
      <p:sp>
        <p:nvSpPr>
          <p:cNvPr id="90" name="TextBox 89">
            <a:extLst>
              <a:ext uri="{FF2B5EF4-FFF2-40B4-BE49-F238E27FC236}">
                <a16:creationId xmlns:a16="http://schemas.microsoft.com/office/drawing/2014/main" xmlns="" id="{478BC09A-7941-2541-C49B-F6E2EF2A7164}"/>
              </a:ext>
            </a:extLst>
          </p:cNvPr>
          <p:cNvSpPr txBox="1"/>
          <p:nvPr/>
        </p:nvSpPr>
        <p:spPr>
          <a:xfrm>
            <a:off x="1247206" y="3500533"/>
            <a:ext cx="1717396" cy="557576"/>
          </a:xfrm>
          <a:prstGeom prst="rect">
            <a:avLst/>
          </a:prstGeom>
          <a:solidFill>
            <a:schemeClr val="bg1"/>
          </a:solidFill>
        </p:spPr>
        <p:txBody>
          <a:bodyPr wrap="square" rtlCol="0">
            <a:spAutoFit/>
          </a:bodyPr>
          <a:lstStyle/>
          <a:p>
            <a:endParaRPr lang="en-US" dirty="0"/>
          </a:p>
        </p:txBody>
      </p:sp>
      <p:sp>
        <p:nvSpPr>
          <p:cNvPr id="91" name="TextBox 90">
            <a:extLst>
              <a:ext uri="{FF2B5EF4-FFF2-40B4-BE49-F238E27FC236}">
                <a16:creationId xmlns:a16="http://schemas.microsoft.com/office/drawing/2014/main" xmlns="" id="{DCB2063E-BD41-5CE2-22C8-0B480F94DB2E}"/>
              </a:ext>
            </a:extLst>
          </p:cNvPr>
          <p:cNvSpPr txBox="1"/>
          <p:nvPr/>
        </p:nvSpPr>
        <p:spPr>
          <a:xfrm>
            <a:off x="1894608" y="3575279"/>
            <a:ext cx="401717" cy="279366"/>
          </a:xfrm>
          <a:prstGeom prst="rect">
            <a:avLst/>
          </a:prstGeom>
          <a:solidFill>
            <a:schemeClr val="bg1"/>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xmlns="" id="{433D7242-B63E-0E1C-F729-A1CD6587CA39}"/>
              </a:ext>
            </a:extLst>
          </p:cNvPr>
          <p:cNvSpPr txBox="1"/>
          <p:nvPr/>
        </p:nvSpPr>
        <p:spPr>
          <a:xfrm>
            <a:off x="3106347" y="5230542"/>
            <a:ext cx="896679" cy="369332"/>
          </a:xfrm>
          <a:prstGeom prst="rect">
            <a:avLst/>
          </a:prstGeom>
          <a:noFill/>
        </p:spPr>
        <p:txBody>
          <a:bodyPr wrap="square" rtlCol="0">
            <a:spAutoFit/>
          </a:bodyPr>
          <a:lstStyle/>
          <a:p>
            <a:r>
              <a:rPr lang="en-US" dirty="0"/>
              <a:t>9 &lt; 10</a:t>
            </a:r>
          </a:p>
        </p:txBody>
      </p:sp>
      <p:sp>
        <p:nvSpPr>
          <p:cNvPr id="94" name="TextBox 93">
            <a:extLst>
              <a:ext uri="{FF2B5EF4-FFF2-40B4-BE49-F238E27FC236}">
                <a16:creationId xmlns:a16="http://schemas.microsoft.com/office/drawing/2014/main" xmlns="" id="{805D1905-A5D3-1D09-A7B9-C1EC29387B36}"/>
              </a:ext>
            </a:extLst>
          </p:cNvPr>
          <p:cNvSpPr txBox="1"/>
          <p:nvPr/>
        </p:nvSpPr>
        <p:spPr>
          <a:xfrm>
            <a:off x="288759" y="5258121"/>
            <a:ext cx="2850356" cy="369332"/>
          </a:xfrm>
          <a:prstGeom prst="rect">
            <a:avLst/>
          </a:prstGeom>
          <a:noFill/>
        </p:spPr>
        <p:txBody>
          <a:bodyPr wrap="square">
            <a:spAutoFit/>
          </a:bodyPr>
          <a:lstStyle/>
          <a:p>
            <a:r>
              <a:rPr lang="en-US" dirty="0"/>
              <a:t>So, 9 is inserted to left of 10</a:t>
            </a:r>
          </a:p>
        </p:txBody>
      </p:sp>
      <p:grpSp>
        <p:nvGrpSpPr>
          <p:cNvPr id="3" name="Group 2">
            <a:extLst>
              <a:ext uri="{FF2B5EF4-FFF2-40B4-BE49-F238E27FC236}">
                <a16:creationId xmlns:a16="http://schemas.microsoft.com/office/drawing/2014/main" xmlns="" id="{F5845C9A-1A98-7E6C-6A6F-E79E4E61D93A}"/>
              </a:ext>
            </a:extLst>
          </p:cNvPr>
          <p:cNvGrpSpPr/>
          <p:nvPr/>
        </p:nvGrpSpPr>
        <p:grpSpPr>
          <a:xfrm>
            <a:off x="3098630" y="5740742"/>
            <a:ext cx="503582" cy="514676"/>
            <a:chOff x="9687345" y="1656526"/>
            <a:chExt cx="503582" cy="514676"/>
          </a:xfrm>
        </p:grpSpPr>
        <p:sp>
          <p:nvSpPr>
            <p:cNvPr id="4" name="Oval 3">
              <a:extLst>
                <a:ext uri="{FF2B5EF4-FFF2-40B4-BE49-F238E27FC236}">
                  <a16:creationId xmlns:a16="http://schemas.microsoft.com/office/drawing/2014/main" xmlns="" id="{C26C0EB0-3683-9B7C-527C-8D5BBEA0DBC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xmlns="" id="{B3063B9D-0432-CC26-8495-C236F5B78668}"/>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35" name="Straight Connector 34">
            <a:extLst>
              <a:ext uri="{FF2B5EF4-FFF2-40B4-BE49-F238E27FC236}">
                <a16:creationId xmlns:a16="http://schemas.microsoft.com/office/drawing/2014/main" xmlns="" id="{3B1689A4-48BF-AB12-E1A5-6D3BC99B39A6}"/>
              </a:ext>
            </a:extLst>
          </p:cNvPr>
          <p:cNvCxnSpPr>
            <a:cxnSpLocks/>
          </p:cNvCxnSpPr>
          <p:nvPr/>
        </p:nvCxnSpPr>
        <p:spPr>
          <a:xfrm flipH="1">
            <a:off x="3528816" y="5342895"/>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6647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58" grpId="0"/>
      <p:bldP spid="59" grpId="0"/>
      <p:bldP spid="60" grpId="0"/>
      <p:bldP spid="71" grpId="0" animBg="1"/>
      <p:bldP spid="62" grpId="0"/>
      <p:bldP spid="64" grpId="0"/>
      <p:bldP spid="68" grpId="0" animBg="1"/>
      <p:bldP spid="82" grpId="0" animBg="1"/>
      <p:bldP spid="83" grpId="0" animBg="1"/>
      <p:bldP spid="84" grpId="0"/>
      <p:bldP spid="85" grpId="0"/>
      <p:bldP spid="89" grpId="0"/>
      <p:bldP spid="90" grpId="0" animBg="1"/>
      <p:bldP spid="91" grpId="0" animBg="1"/>
      <p:bldP spid="92" grpId="0"/>
      <p:bldP spid="9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xmlns="" id="{45BEF536-AE64-8CC9-714D-50074C6839C1}"/>
              </a:ext>
            </a:extLst>
          </p:cNvPr>
          <p:cNvSpPr txBox="1"/>
          <p:nvPr/>
        </p:nvSpPr>
        <p:spPr>
          <a:xfrm>
            <a:off x="1576505" y="3406384"/>
            <a:ext cx="552510" cy="461665"/>
          </a:xfrm>
          <a:prstGeom prst="rect">
            <a:avLst/>
          </a:prstGeom>
          <a:noFill/>
        </p:spPr>
        <p:txBody>
          <a:bodyPr wrap="square" rtlCol="0">
            <a:spAutoFit/>
          </a:bodyPr>
          <a:lstStyle/>
          <a:p>
            <a:r>
              <a:rPr lang="en-US" sz="2400" b="1" dirty="0"/>
              <a:t> p,</a:t>
            </a:r>
          </a:p>
        </p:txBody>
      </p:sp>
      <p:sp>
        <p:nvSpPr>
          <p:cNvPr id="58" name="TextBox 57">
            <a:extLst>
              <a:ext uri="{FF2B5EF4-FFF2-40B4-BE49-F238E27FC236}">
                <a16:creationId xmlns:a16="http://schemas.microsoft.com/office/drawing/2014/main" xmlns="" id="{32B5DCE7-7EDF-73A5-5327-8A319CD11C54}"/>
              </a:ext>
            </a:extLst>
          </p:cNvPr>
          <p:cNvSpPr txBox="1"/>
          <p:nvPr/>
        </p:nvSpPr>
        <p:spPr>
          <a:xfrm>
            <a:off x="2933506" y="2517326"/>
            <a:ext cx="552510" cy="461665"/>
          </a:xfrm>
          <a:prstGeom prst="rect">
            <a:avLst/>
          </a:prstGeom>
          <a:noFill/>
        </p:spPr>
        <p:txBody>
          <a:bodyPr wrap="square" rtlCol="0">
            <a:spAutoFit/>
          </a:bodyPr>
          <a:lstStyle/>
          <a:p>
            <a:r>
              <a:rPr lang="en-US" sz="2400" b="1" dirty="0"/>
              <a:t> p,</a:t>
            </a:r>
          </a:p>
        </p:txBody>
      </p:sp>
      <p:sp>
        <p:nvSpPr>
          <p:cNvPr id="79" name="TextBox 78">
            <a:extLst>
              <a:ext uri="{FF2B5EF4-FFF2-40B4-BE49-F238E27FC236}">
                <a16:creationId xmlns:a16="http://schemas.microsoft.com/office/drawing/2014/main" xmlns="" id="{D5566E85-B670-1B3E-18D9-3D068609EB2C}"/>
              </a:ext>
            </a:extLst>
          </p:cNvPr>
          <p:cNvSpPr txBox="1"/>
          <p:nvPr/>
        </p:nvSpPr>
        <p:spPr>
          <a:xfrm>
            <a:off x="3969764" y="1413009"/>
            <a:ext cx="552510" cy="461665"/>
          </a:xfrm>
          <a:prstGeom prst="rect">
            <a:avLst/>
          </a:prstGeom>
          <a:noFill/>
        </p:spPr>
        <p:txBody>
          <a:bodyPr wrap="square" rtlCol="0">
            <a:spAutoFit/>
          </a:bodyPr>
          <a:lstStyle/>
          <a:p>
            <a:r>
              <a:rPr lang="en-US" sz="2400" b="1" dirty="0"/>
              <a:t> p,</a:t>
            </a:r>
          </a:p>
        </p:txBody>
      </p:sp>
      <p:sp>
        <p:nvSpPr>
          <p:cNvPr id="2" name="Title 1">
            <a:extLst>
              <a:ext uri="{FF2B5EF4-FFF2-40B4-BE49-F238E27FC236}">
                <a16:creationId xmlns:a16="http://schemas.microsoft.com/office/drawing/2014/main" xmlns="" id="{ED00ED0A-EEDD-07A2-8995-E3DC95176D44}"/>
              </a:ext>
            </a:extLst>
          </p:cNvPr>
          <p:cNvSpPr>
            <a:spLocks noGrp="1"/>
          </p:cNvSpPr>
          <p:nvPr>
            <p:ph type="title"/>
          </p:nvPr>
        </p:nvSpPr>
        <p:spPr>
          <a:xfrm>
            <a:off x="838200" y="197601"/>
            <a:ext cx="10515600" cy="668545"/>
          </a:xfrm>
        </p:spPr>
        <p:txBody>
          <a:bodyPr>
            <a:normAutofit fontScale="90000"/>
          </a:bodyPr>
          <a:lstStyle/>
          <a:p>
            <a:r>
              <a:rPr lang="en-US" dirty="0"/>
              <a:t>Insert Operation of BST</a:t>
            </a:r>
          </a:p>
        </p:txBody>
      </p:sp>
      <p:grpSp>
        <p:nvGrpSpPr>
          <p:cNvPr id="48" name="Group 47">
            <a:extLst>
              <a:ext uri="{FF2B5EF4-FFF2-40B4-BE49-F238E27FC236}">
                <a16:creationId xmlns:a16="http://schemas.microsoft.com/office/drawing/2014/main" xmlns="" id="{53014D3C-6A9A-C95F-80E1-0CC634EBBFC3}"/>
              </a:ext>
            </a:extLst>
          </p:cNvPr>
          <p:cNvGrpSpPr/>
          <p:nvPr/>
        </p:nvGrpSpPr>
        <p:grpSpPr>
          <a:xfrm>
            <a:off x="5307499" y="2100466"/>
            <a:ext cx="503582" cy="514676"/>
            <a:chOff x="5612297" y="2126970"/>
            <a:chExt cx="503582" cy="514676"/>
          </a:xfrm>
        </p:grpSpPr>
        <p:sp>
          <p:nvSpPr>
            <p:cNvPr id="5" name="Oval 4">
              <a:extLst>
                <a:ext uri="{FF2B5EF4-FFF2-40B4-BE49-F238E27FC236}">
                  <a16:creationId xmlns:a16="http://schemas.microsoft.com/office/drawing/2014/main" xmlns="" id="{196292A2-0904-276D-944F-FC39E697EF7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F8E5FF22-D6EF-A86D-BAED-281239686D97}"/>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6" name="Group 15">
            <a:extLst>
              <a:ext uri="{FF2B5EF4-FFF2-40B4-BE49-F238E27FC236}">
                <a16:creationId xmlns:a16="http://schemas.microsoft.com/office/drawing/2014/main" xmlns="" id="{24D38070-FF4D-5D0C-2173-7585C702EB39}"/>
              </a:ext>
            </a:extLst>
          </p:cNvPr>
          <p:cNvGrpSpPr/>
          <p:nvPr/>
        </p:nvGrpSpPr>
        <p:grpSpPr>
          <a:xfrm>
            <a:off x="2982529" y="3869632"/>
            <a:ext cx="503582" cy="514676"/>
            <a:chOff x="9687345" y="1656526"/>
            <a:chExt cx="503582" cy="514676"/>
          </a:xfrm>
        </p:grpSpPr>
        <p:sp>
          <p:nvSpPr>
            <p:cNvPr id="7" name="Oval 6">
              <a:extLst>
                <a:ext uri="{FF2B5EF4-FFF2-40B4-BE49-F238E27FC236}">
                  <a16:creationId xmlns:a16="http://schemas.microsoft.com/office/drawing/2014/main" xmlns="" id="{85EDBBE7-E501-4E93-53D0-91310EF4A59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E68D6C6B-2857-4970-5B2B-C83F2AE01E1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32" name="Group 31">
            <a:extLst>
              <a:ext uri="{FF2B5EF4-FFF2-40B4-BE49-F238E27FC236}">
                <a16:creationId xmlns:a16="http://schemas.microsoft.com/office/drawing/2014/main" xmlns="" id="{EE862784-FE0C-DB0F-6404-F48ABF7370EE}"/>
              </a:ext>
            </a:extLst>
          </p:cNvPr>
          <p:cNvGrpSpPr/>
          <p:nvPr/>
        </p:nvGrpSpPr>
        <p:grpSpPr>
          <a:xfrm>
            <a:off x="7620011" y="4147928"/>
            <a:ext cx="503582" cy="514676"/>
            <a:chOff x="10601745" y="1828802"/>
            <a:chExt cx="503582" cy="514676"/>
          </a:xfrm>
        </p:grpSpPr>
        <p:sp>
          <p:nvSpPr>
            <p:cNvPr id="9" name="Oval 8">
              <a:extLst>
                <a:ext uri="{FF2B5EF4-FFF2-40B4-BE49-F238E27FC236}">
                  <a16:creationId xmlns:a16="http://schemas.microsoft.com/office/drawing/2014/main" xmlns="" id="{33256DFD-0A95-E381-A433-E813C0520309}"/>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FEED0AE6-FCB0-670A-56C3-50F7B2749DC7}"/>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5" name="Group 14">
            <a:extLst>
              <a:ext uri="{FF2B5EF4-FFF2-40B4-BE49-F238E27FC236}">
                <a16:creationId xmlns:a16="http://schemas.microsoft.com/office/drawing/2014/main" xmlns="" id="{A9BC77AA-4FDE-74C4-F1FE-9E70B3124426}"/>
              </a:ext>
            </a:extLst>
          </p:cNvPr>
          <p:cNvGrpSpPr/>
          <p:nvPr/>
        </p:nvGrpSpPr>
        <p:grpSpPr>
          <a:xfrm>
            <a:off x="4177329" y="3041373"/>
            <a:ext cx="503582" cy="514676"/>
            <a:chOff x="8931969" y="1815550"/>
            <a:chExt cx="503582" cy="514676"/>
          </a:xfrm>
        </p:grpSpPr>
        <p:sp>
          <p:nvSpPr>
            <p:cNvPr id="11" name="Oval 10">
              <a:extLst>
                <a:ext uri="{FF2B5EF4-FFF2-40B4-BE49-F238E27FC236}">
                  <a16:creationId xmlns:a16="http://schemas.microsoft.com/office/drawing/2014/main" xmlns="" id="{26613935-B893-9716-355F-13A62128E6F4}"/>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19A664C9-FADD-0959-C59A-73DD89F42B59}"/>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3" name="Straight Connector 12">
            <a:extLst>
              <a:ext uri="{FF2B5EF4-FFF2-40B4-BE49-F238E27FC236}">
                <a16:creationId xmlns:a16="http://schemas.microsoft.com/office/drawing/2014/main" xmlns="" id="{0221CA9B-BE31-C3DC-32A8-BA7B476D5FB7}"/>
              </a:ext>
            </a:extLst>
          </p:cNvPr>
          <p:cNvCxnSpPr>
            <a:cxnSpLocks/>
          </p:cNvCxnSpPr>
          <p:nvPr/>
        </p:nvCxnSpPr>
        <p:spPr>
          <a:xfrm flipH="1">
            <a:off x="4572002" y="2532305"/>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A58B3B97-6C9B-6B11-4338-88101802B90E}"/>
              </a:ext>
            </a:extLst>
          </p:cNvPr>
          <p:cNvGrpSpPr/>
          <p:nvPr/>
        </p:nvGrpSpPr>
        <p:grpSpPr>
          <a:xfrm>
            <a:off x="6539954" y="3187146"/>
            <a:ext cx="503582" cy="514676"/>
            <a:chOff x="9687345" y="1656526"/>
            <a:chExt cx="503582" cy="514676"/>
          </a:xfrm>
        </p:grpSpPr>
        <p:sp>
          <p:nvSpPr>
            <p:cNvPr id="18" name="Oval 17">
              <a:extLst>
                <a:ext uri="{FF2B5EF4-FFF2-40B4-BE49-F238E27FC236}">
                  <a16:creationId xmlns:a16="http://schemas.microsoft.com/office/drawing/2014/main" xmlns="" id="{4836DE5E-A22E-B97B-1919-82D1C6CCC9F7}"/>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D4AF930A-46FE-6FDE-486B-09145072AEE6}"/>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0" name="Group 19">
            <a:extLst>
              <a:ext uri="{FF2B5EF4-FFF2-40B4-BE49-F238E27FC236}">
                <a16:creationId xmlns:a16="http://schemas.microsoft.com/office/drawing/2014/main" xmlns="" id="{AA5AD6DF-E533-0006-13C7-396CEF1D2FEA}"/>
              </a:ext>
            </a:extLst>
          </p:cNvPr>
          <p:cNvGrpSpPr/>
          <p:nvPr/>
        </p:nvGrpSpPr>
        <p:grpSpPr>
          <a:xfrm>
            <a:off x="6673499" y="5072594"/>
            <a:ext cx="503582" cy="514676"/>
            <a:chOff x="9687345" y="1656526"/>
            <a:chExt cx="503582" cy="514676"/>
          </a:xfrm>
        </p:grpSpPr>
        <p:sp>
          <p:nvSpPr>
            <p:cNvPr id="21" name="Oval 20">
              <a:extLst>
                <a:ext uri="{FF2B5EF4-FFF2-40B4-BE49-F238E27FC236}">
                  <a16:creationId xmlns:a16="http://schemas.microsoft.com/office/drawing/2014/main" xmlns="" id="{07F9F394-8068-4A08-0BE3-9D8554E580A4}"/>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A06D5DFF-9FEB-0B2B-1879-CD0ACA7A12E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3" name="Group 22">
            <a:extLst>
              <a:ext uri="{FF2B5EF4-FFF2-40B4-BE49-F238E27FC236}">
                <a16:creationId xmlns:a16="http://schemas.microsoft.com/office/drawing/2014/main" xmlns="" id="{145DBE05-0DB3-60FE-EDDA-F8E4EE9727AA}"/>
              </a:ext>
            </a:extLst>
          </p:cNvPr>
          <p:cNvGrpSpPr/>
          <p:nvPr/>
        </p:nvGrpSpPr>
        <p:grpSpPr>
          <a:xfrm>
            <a:off x="4001434" y="4841763"/>
            <a:ext cx="503582" cy="514676"/>
            <a:chOff x="9687345" y="1656526"/>
            <a:chExt cx="503582" cy="514676"/>
          </a:xfrm>
        </p:grpSpPr>
        <p:sp>
          <p:nvSpPr>
            <p:cNvPr id="24" name="Oval 23">
              <a:extLst>
                <a:ext uri="{FF2B5EF4-FFF2-40B4-BE49-F238E27FC236}">
                  <a16:creationId xmlns:a16="http://schemas.microsoft.com/office/drawing/2014/main" xmlns="" id="{1A2BC8CE-5851-90D8-81EE-E602929CBCE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590A946D-4D56-B6DD-13FB-1C16022DA534}"/>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6" name="Group 25">
            <a:extLst>
              <a:ext uri="{FF2B5EF4-FFF2-40B4-BE49-F238E27FC236}">
                <a16:creationId xmlns:a16="http://schemas.microsoft.com/office/drawing/2014/main" xmlns="" id="{39305C15-41E9-233E-8415-DE7C31D36DCF}"/>
              </a:ext>
            </a:extLst>
          </p:cNvPr>
          <p:cNvGrpSpPr/>
          <p:nvPr/>
        </p:nvGrpSpPr>
        <p:grpSpPr>
          <a:xfrm>
            <a:off x="5701328" y="5900741"/>
            <a:ext cx="503582" cy="514676"/>
            <a:chOff x="9687345" y="1656526"/>
            <a:chExt cx="503582" cy="514676"/>
          </a:xfrm>
        </p:grpSpPr>
        <p:sp>
          <p:nvSpPr>
            <p:cNvPr id="27" name="Oval 26">
              <a:extLst>
                <a:ext uri="{FF2B5EF4-FFF2-40B4-BE49-F238E27FC236}">
                  <a16:creationId xmlns:a16="http://schemas.microsoft.com/office/drawing/2014/main" xmlns="" id="{E18F97D5-A2CC-8904-A9EB-0A9D132E0EF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F4B099D5-F759-0B13-C07D-5D8011A6BF7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29" name="Group 28">
            <a:extLst>
              <a:ext uri="{FF2B5EF4-FFF2-40B4-BE49-F238E27FC236}">
                <a16:creationId xmlns:a16="http://schemas.microsoft.com/office/drawing/2014/main" xmlns="" id="{31D1B4FC-CFC3-46F2-B705-A649F1CD12D8}"/>
              </a:ext>
            </a:extLst>
          </p:cNvPr>
          <p:cNvGrpSpPr/>
          <p:nvPr/>
        </p:nvGrpSpPr>
        <p:grpSpPr>
          <a:xfrm>
            <a:off x="5656815" y="4063068"/>
            <a:ext cx="503582" cy="514676"/>
            <a:chOff x="9687345" y="1656526"/>
            <a:chExt cx="503582" cy="514676"/>
          </a:xfrm>
        </p:grpSpPr>
        <p:sp>
          <p:nvSpPr>
            <p:cNvPr id="30" name="Oval 29">
              <a:extLst>
                <a:ext uri="{FF2B5EF4-FFF2-40B4-BE49-F238E27FC236}">
                  <a16:creationId xmlns:a16="http://schemas.microsoft.com/office/drawing/2014/main" xmlns="" id="{DB2C08BD-5433-1A6E-C102-3619CF48E6C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8C0B2A24-1985-A713-6863-FC04CADA18D3}"/>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3" name="Straight Connector 32">
            <a:extLst>
              <a:ext uri="{FF2B5EF4-FFF2-40B4-BE49-F238E27FC236}">
                <a16:creationId xmlns:a16="http://schemas.microsoft.com/office/drawing/2014/main" xmlns="" id="{F2116056-33F8-EC22-E31C-067939E3001E}"/>
              </a:ext>
            </a:extLst>
          </p:cNvPr>
          <p:cNvCxnSpPr>
            <a:cxnSpLocks/>
          </p:cNvCxnSpPr>
          <p:nvPr/>
        </p:nvCxnSpPr>
        <p:spPr>
          <a:xfrm flipH="1">
            <a:off x="3399184" y="3413576"/>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368B3F50-9562-D3FC-BAAF-C12C8B74DFF1}"/>
              </a:ext>
            </a:extLst>
          </p:cNvPr>
          <p:cNvCxnSpPr>
            <a:cxnSpLocks/>
          </p:cNvCxnSpPr>
          <p:nvPr/>
        </p:nvCxnSpPr>
        <p:spPr>
          <a:xfrm>
            <a:off x="5701328" y="2532305"/>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EF37113-C43D-760E-1D11-89CECFC7AAE0}"/>
              </a:ext>
            </a:extLst>
          </p:cNvPr>
          <p:cNvCxnSpPr>
            <a:cxnSpLocks/>
          </p:cNvCxnSpPr>
          <p:nvPr/>
        </p:nvCxnSpPr>
        <p:spPr>
          <a:xfrm flipH="1">
            <a:off x="6049625" y="3643963"/>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8D2FA43-720B-D034-C995-24F6FED7FB36}"/>
              </a:ext>
            </a:extLst>
          </p:cNvPr>
          <p:cNvCxnSpPr>
            <a:cxnSpLocks/>
          </p:cNvCxnSpPr>
          <p:nvPr/>
        </p:nvCxnSpPr>
        <p:spPr>
          <a:xfrm>
            <a:off x="6975411" y="356100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8B30374D-4B62-B29E-68F4-74396813388D}"/>
              </a:ext>
            </a:extLst>
          </p:cNvPr>
          <p:cNvCxnSpPr>
            <a:cxnSpLocks/>
          </p:cNvCxnSpPr>
          <p:nvPr/>
        </p:nvCxnSpPr>
        <p:spPr>
          <a:xfrm>
            <a:off x="6011819" y="4531364"/>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715479BB-1398-A896-9170-46A04BCCAD11}"/>
              </a:ext>
            </a:extLst>
          </p:cNvPr>
          <p:cNvCxnSpPr>
            <a:cxnSpLocks/>
          </p:cNvCxnSpPr>
          <p:nvPr/>
        </p:nvCxnSpPr>
        <p:spPr>
          <a:xfrm>
            <a:off x="3290574" y="4342639"/>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652A345-3B86-CDE3-5B1A-F557C6CD071F}"/>
              </a:ext>
            </a:extLst>
          </p:cNvPr>
          <p:cNvCxnSpPr>
            <a:cxnSpLocks/>
          </p:cNvCxnSpPr>
          <p:nvPr/>
        </p:nvCxnSpPr>
        <p:spPr>
          <a:xfrm flipH="1">
            <a:off x="6131514" y="5516146"/>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90DE31B7-78CC-7308-7AAA-893111E3C398}"/>
              </a:ext>
            </a:extLst>
          </p:cNvPr>
          <p:cNvSpPr txBox="1"/>
          <p:nvPr/>
        </p:nvSpPr>
        <p:spPr>
          <a:xfrm>
            <a:off x="9409048" y="2113250"/>
            <a:ext cx="225287" cy="668545"/>
          </a:xfrm>
          <a:prstGeom prst="rect">
            <a:avLst/>
          </a:prstGeom>
          <a:solidFill>
            <a:schemeClr val="bg1"/>
          </a:solidFill>
        </p:spPr>
        <p:txBody>
          <a:bodyPr wrap="square" rtlCol="0">
            <a:spAutoFit/>
          </a:bodyPr>
          <a:lstStyle/>
          <a:p>
            <a:endParaRPr lang="en-US" dirty="0"/>
          </a:p>
        </p:txBody>
      </p:sp>
      <p:sp>
        <p:nvSpPr>
          <p:cNvPr id="59" name="TextBox 58">
            <a:extLst>
              <a:ext uri="{FF2B5EF4-FFF2-40B4-BE49-F238E27FC236}">
                <a16:creationId xmlns:a16="http://schemas.microsoft.com/office/drawing/2014/main" xmlns="" id="{341FC250-9CCD-7488-041E-04A8CA203848}"/>
              </a:ext>
            </a:extLst>
          </p:cNvPr>
          <p:cNvSpPr txBox="1"/>
          <p:nvPr/>
        </p:nvSpPr>
        <p:spPr>
          <a:xfrm>
            <a:off x="4160346" y="2375352"/>
            <a:ext cx="993121" cy="369332"/>
          </a:xfrm>
          <a:prstGeom prst="rect">
            <a:avLst/>
          </a:prstGeom>
          <a:noFill/>
        </p:spPr>
        <p:txBody>
          <a:bodyPr wrap="square" rtlCol="0">
            <a:spAutoFit/>
          </a:bodyPr>
          <a:lstStyle/>
          <a:p>
            <a:r>
              <a:rPr lang="en-US" dirty="0"/>
              <a:t>9 &lt; 25</a:t>
            </a:r>
          </a:p>
        </p:txBody>
      </p:sp>
      <p:sp>
        <p:nvSpPr>
          <p:cNvPr id="60" name="TextBox 59">
            <a:extLst>
              <a:ext uri="{FF2B5EF4-FFF2-40B4-BE49-F238E27FC236}">
                <a16:creationId xmlns:a16="http://schemas.microsoft.com/office/drawing/2014/main" xmlns="" id="{57D5FA34-4F52-B570-5DB2-56F732326CEF}"/>
              </a:ext>
            </a:extLst>
          </p:cNvPr>
          <p:cNvSpPr txBox="1"/>
          <p:nvPr/>
        </p:nvSpPr>
        <p:spPr>
          <a:xfrm>
            <a:off x="3200397" y="2497562"/>
            <a:ext cx="488929" cy="461665"/>
          </a:xfrm>
          <a:prstGeom prst="rect">
            <a:avLst/>
          </a:prstGeom>
          <a:noFill/>
        </p:spPr>
        <p:txBody>
          <a:bodyPr wrap="square" rtlCol="0">
            <a:spAutoFit/>
          </a:bodyPr>
          <a:lstStyle/>
          <a:p>
            <a:r>
              <a:rPr lang="en-US" sz="2400" b="1" dirty="0"/>
              <a:t> q</a:t>
            </a:r>
          </a:p>
        </p:txBody>
      </p:sp>
      <p:cxnSp>
        <p:nvCxnSpPr>
          <p:cNvPr id="61" name="Straight Arrow Connector 60">
            <a:extLst>
              <a:ext uri="{FF2B5EF4-FFF2-40B4-BE49-F238E27FC236}">
                <a16:creationId xmlns:a16="http://schemas.microsoft.com/office/drawing/2014/main" xmlns="" id="{6E0C05B0-A684-2AA5-FAB6-26EC427BB576}"/>
              </a:ext>
            </a:extLst>
          </p:cNvPr>
          <p:cNvCxnSpPr>
            <a:cxnSpLocks/>
          </p:cNvCxnSpPr>
          <p:nvPr/>
        </p:nvCxnSpPr>
        <p:spPr>
          <a:xfrm>
            <a:off x="4815757" y="1774241"/>
            <a:ext cx="518246" cy="261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5C3363CD-F903-A750-9AEE-BF68A438454D}"/>
              </a:ext>
            </a:extLst>
          </p:cNvPr>
          <p:cNvCxnSpPr>
            <a:cxnSpLocks/>
          </p:cNvCxnSpPr>
          <p:nvPr/>
        </p:nvCxnSpPr>
        <p:spPr>
          <a:xfrm>
            <a:off x="3682697" y="2854290"/>
            <a:ext cx="518246" cy="261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AD5ECDDF-76A0-B0D5-0C06-85FAB46ADD98}"/>
              </a:ext>
            </a:extLst>
          </p:cNvPr>
          <p:cNvSpPr txBox="1"/>
          <p:nvPr/>
        </p:nvSpPr>
        <p:spPr>
          <a:xfrm>
            <a:off x="3243960" y="2692720"/>
            <a:ext cx="401717" cy="279366"/>
          </a:xfrm>
          <a:prstGeom prst="rect">
            <a:avLst/>
          </a:prstGeom>
          <a:solidFill>
            <a:schemeClr val="bg1"/>
          </a:solidFill>
        </p:spPr>
        <p:txBody>
          <a:bodyPr wrap="square" rtlCol="0">
            <a:spAutoFit/>
          </a:bodyPr>
          <a:lstStyle/>
          <a:p>
            <a:endParaRPr lang="en-US" dirty="0"/>
          </a:p>
        </p:txBody>
      </p:sp>
      <p:sp>
        <p:nvSpPr>
          <p:cNvPr id="72" name="TextBox 71">
            <a:extLst>
              <a:ext uri="{FF2B5EF4-FFF2-40B4-BE49-F238E27FC236}">
                <a16:creationId xmlns:a16="http://schemas.microsoft.com/office/drawing/2014/main" xmlns="" id="{17FC49E7-4BFD-251F-E2EE-32B770601A45}"/>
              </a:ext>
            </a:extLst>
          </p:cNvPr>
          <p:cNvSpPr txBox="1"/>
          <p:nvPr/>
        </p:nvSpPr>
        <p:spPr>
          <a:xfrm>
            <a:off x="2754832" y="1914912"/>
            <a:ext cx="274320" cy="274320"/>
          </a:xfrm>
          <a:prstGeom prst="rect">
            <a:avLst/>
          </a:prstGeom>
          <a:solidFill>
            <a:schemeClr val="bg1"/>
          </a:solidFill>
        </p:spPr>
        <p:txBody>
          <a:bodyPr wrap="square" rtlCol="0">
            <a:spAutoFit/>
          </a:bodyPr>
          <a:lstStyle/>
          <a:p>
            <a:endParaRPr lang="en-US" dirty="0"/>
          </a:p>
        </p:txBody>
      </p:sp>
      <p:sp>
        <p:nvSpPr>
          <p:cNvPr id="73" name="TextBox 72">
            <a:extLst>
              <a:ext uri="{FF2B5EF4-FFF2-40B4-BE49-F238E27FC236}">
                <a16:creationId xmlns:a16="http://schemas.microsoft.com/office/drawing/2014/main" xmlns="" id="{E1C9E86D-AD05-91F3-57FD-713B455BE40E}"/>
              </a:ext>
            </a:extLst>
          </p:cNvPr>
          <p:cNvSpPr txBox="1"/>
          <p:nvPr/>
        </p:nvSpPr>
        <p:spPr>
          <a:xfrm>
            <a:off x="2688573" y="2630524"/>
            <a:ext cx="274320" cy="274320"/>
          </a:xfrm>
          <a:prstGeom prst="rect">
            <a:avLst/>
          </a:prstGeom>
          <a:solidFill>
            <a:schemeClr val="bg1"/>
          </a:solidFill>
        </p:spPr>
        <p:txBody>
          <a:bodyPr wrap="square" rtlCol="0">
            <a:spAutoFit/>
          </a:bodyPr>
          <a:lstStyle/>
          <a:p>
            <a:endParaRPr lang="en-US" dirty="0"/>
          </a:p>
        </p:txBody>
      </p:sp>
      <p:sp>
        <p:nvSpPr>
          <p:cNvPr id="62" name="TextBox 61">
            <a:extLst>
              <a:ext uri="{FF2B5EF4-FFF2-40B4-BE49-F238E27FC236}">
                <a16:creationId xmlns:a16="http://schemas.microsoft.com/office/drawing/2014/main" xmlns="" id="{7F097EA6-3960-84D5-13F6-31809B4804E0}"/>
              </a:ext>
            </a:extLst>
          </p:cNvPr>
          <p:cNvSpPr txBox="1"/>
          <p:nvPr/>
        </p:nvSpPr>
        <p:spPr>
          <a:xfrm>
            <a:off x="1889838" y="3431441"/>
            <a:ext cx="488929" cy="461665"/>
          </a:xfrm>
          <a:prstGeom prst="rect">
            <a:avLst/>
          </a:prstGeom>
          <a:noFill/>
        </p:spPr>
        <p:txBody>
          <a:bodyPr wrap="square" rtlCol="0">
            <a:spAutoFit/>
          </a:bodyPr>
          <a:lstStyle/>
          <a:p>
            <a:r>
              <a:rPr lang="en-US" sz="2400" b="1" dirty="0"/>
              <a:t> q</a:t>
            </a:r>
          </a:p>
        </p:txBody>
      </p:sp>
      <p:cxnSp>
        <p:nvCxnSpPr>
          <p:cNvPr id="63" name="Straight Arrow Connector 62">
            <a:extLst>
              <a:ext uri="{FF2B5EF4-FFF2-40B4-BE49-F238E27FC236}">
                <a16:creationId xmlns:a16="http://schemas.microsoft.com/office/drawing/2014/main" xmlns="" id="{45B81F81-6570-BB15-4C29-052B1D2D67EC}"/>
              </a:ext>
            </a:extLst>
          </p:cNvPr>
          <p:cNvCxnSpPr>
            <a:cxnSpLocks/>
          </p:cNvCxnSpPr>
          <p:nvPr/>
        </p:nvCxnSpPr>
        <p:spPr>
          <a:xfrm>
            <a:off x="2372138" y="3788169"/>
            <a:ext cx="518246" cy="261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249D67B7-351C-B6D1-FE84-4F65742748F9}"/>
              </a:ext>
            </a:extLst>
          </p:cNvPr>
          <p:cNvSpPr txBox="1"/>
          <p:nvPr/>
        </p:nvSpPr>
        <p:spPr>
          <a:xfrm>
            <a:off x="3187147" y="3268469"/>
            <a:ext cx="993121" cy="369332"/>
          </a:xfrm>
          <a:prstGeom prst="rect">
            <a:avLst/>
          </a:prstGeom>
          <a:noFill/>
        </p:spPr>
        <p:txBody>
          <a:bodyPr wrap="square" rtlCol="0">
            <a:spAutoFit/>
          </a:bodyPr>
          <a:lstStyle/>
          <a:p>
            <a:r>
              <a:rPr lang="en-US" dirty="0"/>
              <a:t>9 &lt; 11</a:t>
            </a:r>
          </a:p>
        </p:txBody>
      </p:sp>
      <p:sp>
        <p:nvSpPr>
          <p:cNvPr id="65" name="TextBox 64">
            <a:extLst>
              <a:ext uri="{FF2B5EF4-FFF2-40B4-BE49-F238E27FC236}">
                <a16:creationId xmlns:a16="http://schemas.microsoft.com/office/drawing/2014/main" xmlns="" id="{7B40D540-CD1D-038F-2942-59E72DA31468}"/>
              </a:ext>
            </a:extLst>
          </p:cNvPr>
          <p:cNvSpPr txBox="1"/>
          <p:nvPr/>
        </p:nvSpPr>
        <p:spPr>
          <a:xfrm>
            <a:off x="3234196" y="2378274"/>
            <a:ext cx="274320" cy="274320"/>
          </a:xfrm>
          <a:prstGeom prst="rect">
            <a:avLst/>
          </a:prstGeom>
          <a:solidFill>
            <a:schemeClr val="bg1"/>
          </a:solidFill>
        </p:spPr>
        <p:txBody>
          <a:bodyPr wrap="square" rtlCol="0">
            <a:spAutoFit/>
          </a:bodyPr>
          <a:lstStyle/>
          <a:p>
            <a:endParaRPr lang="en-US" dirty="0"/>
          </a:p>
        </p:txBody>
      </p:sp>
      <p:sp>
        <p:nvSpPr>
          <p:cNvPr id="66" name="TextBox 65">
            <a:extLst>
              <a:ext uri="{FF2B5EF4-FFF2-40B4-BE49-F238E27FC236}">
                <a16:creationId xmlns:a16="http://schemas.microsoft.com/office/drawing/2014/main" xmlns="" id="{F5713603-D084-B9FD-5E0F-FD79AECEC778}"/>
              </a:ext>
            </a:extLst>
          </p:cNvPr>
          <p:cNvSpPr txBox="1"/>
          <p:nvPr/>
        </p:nvSpPr>
        <p:spPr>
          <a:xfrm>
            <a:off x="4093685" y="833955"/>
            <a:ext cx="1717396" cy="557576"/>
          </a:xfrm>
          <a:prstGeom prst="rect">
            <a:avLst/>
          </a:prstGeom>
          <a:solidFill>
            <a:schemeClr val="bg1"/>
          </a:solidFill>
        </p:spPr>
        <p:txBody>
          <a:bodyPr wrap="square" rtlCol="0">
            <a:spAutoFit/>
          </a:bodyPr>
          <a:lstStyle/>
          <a:p>
            <a:endParaRPr lang="en-US" dirty="0"/>
          </a:p>
        </p:txBody>
      </p:sp>
      <p:sp>
        <p:nvSpPr>
          <p:cNvPr id="68" name="TextBox 67">
            <a:extLst>
              <a:ext uri="{FF2B5EF4-FFF2-40B4-BE49-F238E27FC236}">
                <a16:creationId xmlns:a16="http://schemas.microsoft.com/office/drawing/2014/main" xmlns="" id="{5EEB8DC7-925A-5269-48AD-83C8204D43C3}"/>
              </a:ext>
            </a:extLst>
          </p:cNvPr>
          <p:cNvSpPr txBox="1"/>
          <p:nvPr/>
        </p:nvSpPr>
        <p:spPr>
          <a:xfrm>
            <a:off x="3604715" y="1520267"/>
            <a:ext cx="1717396" cy="557576"/>
          </a:xfrm>
          <a:prstGeom prst="rect">
            <a:avLst/>
          </a:prstGeom>
          <a:solidFill>
            <a:schemeClr val="bg1"/>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xmlns="" id="{588C012D-0DCE-04D2-C2F7-AC2C5419E632}"/>
              </a:ext>
            </a:extLst>
          </p:cNvPr>
          <p:cNvSpPr txBox="1"/>
          <p:nvPr/>
        </p:nvSpPr>
        <p:spPr>
          <a:xfrm>
            <a:off x="4226721" y="1424247"/>
            <a:ext cx="488929" cy="461665"/>
          </a:xfrm>
          <a:prstGeom prst="rect">
            <a:avLst/>
          </a:prstGeom>
          <a:noFill/>
        </p:spPr>
        <p:txBody>
          <a:bodyPr wrap="square" rtlCol="0">
            <a:spAutoFit/>
          </a:bodyPr>
          <a:lstStyle/>
          <a:p>
            <a:r>
              <a:rPr lang="en-US" sz="2400" b="1" dirty="0"/>
              <a:t> q</a:t>
            </a:r>
          </a:p>
        </p:txBody>
      </p:sp>
      <p:sp>
        <p:nvSpPr>
          <p:cNvPr id="82" name="TextBox 81">
            <a:extLst>
              <a:ext uri="{FF2B5EF4-FFF2-40B4-BE49-F238E27FC236}">
                <a16:creationId xmlns:a16="http://schemas.microsoft.com/office/drawing/2014/main" xmlns="" id="{9310C1B9-C76C-630B-2C16-FAAB26DD1B90}"/>
              </a:ext>
            </a:extLst>
          </p:cNvPr>
          <p:cNvSpPr txBox="1"/>
          <p:nvPr/>
        </p:nvSpPr>
        <p:spPr>
          <a:xfrm>
            <a:off x="4301625" y="1551294"/>
            <a:ext cx="274320" cy="274320"/>
          </a:xfrm>
          <a:prstGeom prst="rect">
            <a:avLst/>
          </a:prstGeom>
          <a:solidFill>
            <a:schemeClr val="bg1"/>
          </a:solidFill>
        </p:spPr>
        <p:txBody>
          <a:bodyPr wrap="square" rtlCol="0">
            <a:spAutoFit/>
          </a:bodyPr>
          <a:lstStyle/>
          <a:p>
            <a:endParaRPr lang="en-US" dirty="0"/>
          </a:p>
        </p:txBody>
      </p:sp>
      <p:sp>
        <p:nvSpPr>
          <p:cNvPr id="83" name="TextBox 82">
            <a:extLst>
              <a:ext uri="{FF2B5EF4-FFF2-40B4-BE49-F238E27FC236}">
                <a16:creationId xmlns:a16="http://schemas.microsoft.com/office/drawing/2014/main" xmlns="" id="{18DF2790-711C-A2BF-4F38-961A8EF50256}"/>
              </a:ext>
            </a:extLst>
          </p:cNvPr>
          <p:cNvSpPr txBox="1"/>
          <p:nvPr/>
        </p:nvSpPr>
        <p:spPr>
          <a:xfrm>
            <a:off x="2473184" y="2610635"/>
            <a:ext cx="1717396" cy="557576"/>
          </a:xfrm>
          <a:prstGeom prst="rect">
            <a:avLst/>
          </a:prstGeom>
          <a:solidFill>
            <a:schemeClr val="bg1"/>
          </a:solidFill>
        </p:spPr>
        <p:txBody>
          <a:bodyPr wrap="square" rtlCol="0">
            <a:spAutoFit/>
          </a:bodyPr>
          <a:lstStyle/>
          <a:p>
            <a:endParaRPr lang="en-US" dirty="0"/>
          </a:p>
        </p:txBody>
      </p:sp>
      <p:sp>
        <p:nvSpPr>
          <p:cNvPr id="84" name="TextBox 83">
            <a:extLst>
              <a:ext uri="{FF2B5EF4-FFF2-40B4-BE49-F238E27FC236}">
                <a16:creationId xmlns:a16="http://schemas.microsoft.com/office/drawing/2014/main" xmlns="" id="{3543D9A6-D250-92F6-E77C-A0308F958047}"/>
              </a:ext>
            </a:extLst>
          </p:cNvPr>
          <p:cNvSpPr txBox="1"/>
          <p:nvPr/>
        </p:nvSpPr>
        <p:spPr>
          <a:xfrm>
            <a:off x="3658501" y="4242492"/>
            <a:ext cx="993121" cy="369332"/>
          </a:xfrm>
          <a:prstGeom prst="rect">
            <a:avLst/>
          </a:prstGeom>
          <a:noFill/>
        </p:spPr>
        <p:txBody>
          <a:bodyPr wrap="square" rtlCol="0">
            <a:spAutoFit/>
          </a:bodyPr>
          <a:lstStyle/>
          <a:p>
            <a:r>
              <a:rPr lang="en-US" dirty="0"/>
              <a:t>9 &gt; 8</a:t>
            </a:r>
          </a:p>
        </p:txBody>
      </p:sp>
      <p:sp>
        <p:nvSpPr>
          <p:cNvPr id="85" name="TextBox 84">
            <a:extLst>
              <a:ext uri="{FF2B5EF4-FFF2-40B4-BE49-F238E27FC236}">
                <a16:creationId xmlns:a16="http://schemas.microsoft.com/office/drawing/2014/main" xmlns="" id="{79473980-8C4F-84AD-59D7-0759E64799D3}"/>
              </a:ext>
            </a:extLst>
          </p:cNvPr>
          <p:cNvSpPr txBox="1"/>
          <p:nvPr/>
        </p:nvSpPr>
        <p:spPr>
          <a:xfrm>
            <a:off x="4882560" y="4183757"/>
            <a:ext cx="488929" cy="461665"/>
          </a:xfrm>
          <a:prstGeom prst="rect">
            <a:avLst/>
          </a:prstGeom>
          <a:noFill/>
        </p:spPr>
        <p:txBody>
          <a:bodyPr wrap="square" rtlCol="0">
            <a:spAutoFit/>
          </a:bodyPr>
          <a:lstStyle/>
          <a:p>
            <a:r>
              <a:rPr lang="en-US" sz="2400" b="1" dirty="0"/>
              <a:t> q</a:t>
            </a:r>
          </a:p>
        </p:txBody>
      </p:sp>
      <p:cxnSp>
        <p:nvCxnSpPr>
          <p:cNvPr id="86" name="Straight Arrow Connector 85">
            <a:extLst>
              <a:ext uri="{FF2B5EF4-FFF2-40B4-BE49-F238E27FC236}">
                <a16:creationId xmlns:a16="http://schemas.microsoft.com/office/drawing/2014/main" xmlns="" id="{60BBC420-7479-C322-D969-6639D1BD24A7}"/>
              </a:ext>
            </a:extLst>
          </p:cNvPr>
          <p:cNvCxnSpPr>
            <a:cxnSpLocks/>
          </p:cNvCxnSpPr>
          <p:nvPr/>
        </p:nvCxnSpPr>
        <p:spPr>
          <a:xfrm flipH="1">
            <a:off x="4495712" y="4662604"/>
            <a:ext cx="448756" cy="319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xmlns="" id="{BA1AA69A-11D9-4E82-BAE2-5656A7D308EE}"/>
              </a:ext>
            </a:extLst>
          </p:cNvPr>
          <p:cNvSpPr txBox="1"/>
          <p:nvPr/>
        </p:nvSpPr>
        <p:spPr>
          <a:xfrm>
            <a:off x="4553150" y="4174252"/>
            <a:ext cx="552510" cy="461665"/>
          </a:xfrm>
          <a:prstGeom prst="rect">
            <a:avLst/>
          </a:prstGeom>
          <a:noFill/>
        </p:spPr>
        <p:txBody>
          <a:bodyPr wrap="square" rtlCol="0">
            <a:spAutoFit/>
          </a:bodyPr>
          <a:lstStyle/>
          <a:p>
            <a:r>
              <a:rPr lang="en-US" sz="2400" b="1" dirty="0"/>
              <a:t> p,</a:t>
            </a:r>
          </a:p>
        </p:txBody>
      </p:sp>
      <p:sp>
        <p:nvSpPr>
          <p:cNvPr id="90" name="TextBox 89">
            <a:extLst>
              <a:ext uri="{FF2B5EF4-FFF2-40B4-BE49-F238E27FC236}">
                <a16:creationId xmlns:a16="http://schemas.microsoft.com/office/drawing/2014/main" xmlns="" id="{478BC09A-7941-2541-C49B-F6E2EF2A7164}"/>
              </a:ext>
            </a:extLst>
          </p:cNvPr>
          <p:cNvSpPr txBox="1"/>
          <p:nvPr/>
        </p:nvSpPr>
        <p:spPr>
          <a:xfrm>
            <a:off x="1247206" y="3500533"/>
            <a:ext cx="1717396" cy="557576"/>
          </a:xfrm>
          <a:prstGeom prst="rect">
            <a:avLst/>
          </a:prstGeom>
          <a:solidFill>
            <a:schemeClr val="bg1"/>
          </a:solidFill>
        </p:spPr>
        <p:txBody>
          <a:bodyPr wrap="square" rtlCol="0">
            <a:spAutoFit/>
          </a:bodyPr>
          <a:lstStyle/>
          <a:p>
            <a:endParaRPr lang="en-US" dirty="0"/>
          </a:p>
        </p:txBody>
      </p:sp>
      <p:sp>
        <p:nvSpPr>
          <p:cNvPr id="91" name="TextBox 90">
            <a:extLst>
              <a:ext uri="{FF2B5EF4-FFF2-40B4-BE49-F238E27FC236}">
                <a16:creationId xmlns:a16="http://schemas.microsoft.com/office/drawing/2014/main" xmlns="" id="{DCB2063E-BD41-5CE2-22C8-0B480F94DB2E}"/>
              </a:ext>
            </a:extLst>
          </p:cNvPr>
          <p:cNvSpPr txBox="1"/>
          <p:nvPr/>
        </p:nvSpPr>
        <p:spPr>
          <a:xfrm>
            <a:off x="1894608" y="3575279"/>
            <a:ext cx="401717" cy="279366"/>
          </a:xfrm>
          <a:prstGeom prst="rect">
            <a:avLst/>
          </a:prstGeom>
          <a:solidFill>
            <a:schemeClr val="bg1"/>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xmlns="" id="{433D7242-B63E-0E1C-F729-A1CD6587CA39}"/>
              </a:ext>
            </a:extLst>
          </p:cNvPr>
          <p:cNvSpPr txBox="1"/>
          <p:nvPr/>
        </p:nvSpPr>
        <p:spPr>
          <a:xfrm>
            <a:off x="3106347" y="5230542"/>
            <a:ext cx="896679" cy="369332"/>
          </a:xfrm>
          <a:prstGeom prst="rect">
            <a:avLst/>
          </a:prstGeom>
          <a:noFill/>
        </p:spPr>
        <p:txBody>
          <a:bodyPr wrap="square" rtlCol="0">
            <a:spAutoFit/>
          </a:bodyPr>
          <a:lstStyle/>
          <a:p>
            <a:r>
              <a:rPr lang="en-US" dirty="0"/>
              <a:t>9 &lt; 10</a:t>
            </a:r>
          </a:p>
        </p:txBody>
      </p:sp>
      <p:sp>
        <p:nvSpPr>
          <p:cNvPr id="94" name="TextBox 93">
            <a:extLst>
              <a:ext uri="{FF2B5EF4-FFF2-40B4-BE49-F238E27FC236}">
                <a16:creationId xmlns:a16="http://schemas.microsoft.com/office/drawing/2014/main" xmlns="" id="{805D1905-A5D3-1D09-A7B9-C1EC29387B36}"/>
              </a:ext>
            </a:extLst>
          </p:cNvPr>
          <p:cNvSpPr txBox="1"/>
          <p:nvPr/>
        </p:nvSpPr>
        <p:spPr>
          <a:xfrm>
            <a:off x="288759" y="5258121"/>
            <a:ext cx="2850356" cy="369332"/>
          </a:xfrm>
          <a:prstGeom prst="rect">
            <a:avLst/>
          </a:prstGeom>
          <a:noFill/>
        </p:spPr>
        <p:txBody>
          <a:bodyPr wrap="square">
            <a:spAutoFit/>
          </a:bodyPr>
          <a:lstStyle/>
          <a:p>
            <a:r>
              <a:rPr lang="en-US" dirty="0"/>
              <a:t>So, 9 is inserted to left of 10</a:t>
            </a:r>
          </a:p>
        </p:txBody>
      </p:sp>
      <p:grpSp>
        <p:nvGrpSpPr>
          <p:cNvPr id="3" name="Group 2">
            <a:extLst>
              <a:ext uri="{FF2B5EF4-FFF2-40B4-BE49-F238E27FC236}">
                <a16:creationId xmlns:a16="http://schemas.microsoft.com/office/drawing/2014/main" xmlns="" id="{F5845C9A-1A98-7E6C-6A6F-E79E4E61D93A}"/>
              </a:ext>
            </a:extLst>
          </p:cNvPr>
          <p:cNvGrpSpPr/>
          <p:nvPr/>
        </p:nvGrpSpPr>
        <p:grpSpPr>
          <a:xfrm>
            <a:off x="3098630" y="5740742"/>
            <a:ext cx="503582" cy="514676"/>
            <a:chOff x="9687345" y="1656526"/>
            <a:chExt cx="503582" cy="514676"/>
          </a:xfrm>
        </p:grpSpPr>
        <p:sp>
          <p:nvSpPr>
            <p:cNvPr id="4" name="Oval 3">
              <a:extLst>
                <a:ext uri="{FF2B5EF4-FFF2-40B4-BE49-F238E27FC236}">
                  <a16:creationId xmlns:a16="http://schemas.microsoft.com/office/drawing/2014/main" xmlns="" id="{C26C0EB0-3683-9B7C-527C-8D5BBEA0DBC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xmlns="" id="{B3063B9D-0432-CC26-8495-C236F5B78668}"/>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35" name="Straight Connector 34">
            <a:extLst>
              <a:ext uri="{FF2B5EF4-FFF2-40B4-BE49-F238E27FC236}">
                <a16:creationId xmlns:a16="http://schemas.microsoft.com/office/drawing/2014/main" xmlns="" id="{3B1689A4-48BF-AB12-E1A5-6D3BC99B39A6}"/>
              </a:ext>
            </a:extLst>
          </p:cNvPr>
          <p:cNvCxnSpPr>
            <a:cxnSpLocks/>
          </p:cNvCxnSpPr>
          <p:nvPr/>
        </p:nvCxnSpPr>
        <p:spPr>
          <a:xfrm flipH="1">
            <a:off x="3528816" y="5342895"/>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493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58" grpId="0"/>
      <p:bldP spid="59" grpId="0"/>
      <p:bldP spid="60" grpId="0"/>
      <p:bldP spid="71" grpId="0" animBg="1"/>
      <p:bldP spid="62" grpId="0"/>
      <p:bldP spid="64" grpId="0"/>
      <p:bldP spid="68" grpId="0" animBg="1"/>
      <p:bldP spid="82" grpId="0" animBg="1"/>
      <p:bldP spid="83" grpId="0" animBg="1"/>
      <p:bldP spid="84" grpId="0"/>
      <p:bldP spid="85" grpId="0"/>
      <p:bldP spid="89" grpId="0"/>
      <p:bldP spid="90" grpId="0" animBg="1"/>
      <p:bldP spid="91" grpId="0" animBg="1"/>
      <p:bldP spid="92" grpId="0"/>
      <p:bldP spid="9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B8BA8-5133-A71C-14C0-F38466AA3460}"/>
              </a:ext>
            </a:extLst>
          </p:cNvPr>
          <p:cNvSpPr>
            <a:spLocks noGrp="1"/>
          </p:cNvSpPr>
          <p:nvPr>
            <p:ph type="title"/>
          </p:nvPr>
        </p:nvSpPr>
        <p:spPr>
          <a:xfrm>
            <a:off x="838200" y="219354"/>
            <a:ext cx="10515600" cy="814318"/>
          </a:xfrm>
        </p:spPr>
        <p:txBody>
          <a:bodyPr/>
          <a:lstStyle/>
          <a:p>
            <a:r>
              <a:rPr lang="en-US" dirty="0"/>
              <a:t>Delete Operation of BST</a:t>
            </a:r>
          </a:p>
        </p:txBody>
      </p:sp>
      <p:sp>
        <p:nvSpPr>
          <p:cNvPr id="5" name="TextBox 4">
            <a:extLst>
              <a:ext uri="{FF2B5EF4-FFF2-40B4-BE49-F238E27FC236}">
                <a16:creationId xmlns:a16="http://schemas.microsoft.com/office/drawing/2014/main" xmlns="" id="{E60E2049-358B-7F4D-B1A3-1D4343B885A9}"/>
              </a:ext>
            </a:extLst>
          </p:cNvPr>
          <p:cNvSpPr txBox="1"/>
          <p:nvPr/>
        </p:nvSpPr>
        <p:spPr>
          <a:xfrm>
            <a:off x="304076" y="1385721"/>
            <a:ext cx="5473871" cy="1200329"/>
          </a:xfrm>
          <a:prstGeom prst="rect">
            <a:avLst/>
          </a:prstGeom>
          <a:noFill/>
        </p:spPr>
        <p:txBody>
          <a:bodyPr wrap="square">
            <a:spAutoFit/>
          </a:bodyPr>
          <a:lstStyle/>
          <a:p>
            <a:pPr marL="0" indent="0">
              <a:buNone/>
            </a:pPr>
            <a:r>
              <a:rPr lang="en-US" sz="2400" u="sng" dirty="0"/>
              <a:t>Case 1</a:t>
            </a:r>
            <a:r>
              <a:rPr lang="en-US" sz="2400" dirty="0"/>
              <a:t>: Node to be deleted is a leaf node (no children)</a:t>
            </a:r>
          </a:p>
          <a:p>
            <a:pPr marL="0" indent="0">
              <a:buNone/>
            </a:pPr>
            <a:r>
              <a:rPr lang="en-US" sz="2400" dirty="0"/>
              <a:t>i.e., Nodes contains 9, 31, 40,51</a:t>
            </a:r>
          </a:p>
        </p:txBody>
      </p:sp>
      <p:sp>
        <p:nvSpPr>
          <p:cNvPr id="6" name="TextBox 5">
            <a:extLst>
              <a:ext uri="{FF2B5EF4-FFF2-40B4-BE49-F238E27FC236}">
                <a16:creationId xmlns:a16="http://schemas.microsoft.com/office/drawing/2014/main" xmlns="" id="{227B9989-6C59-6E81-682A-09A33F8C8451}"/>
              </a:ext>
            </a:extLst>
          </p:cNvPr>
          <p:cNvSpPr txBox="1"/>
          <p:nvPr/>
        </p:nvSpPr>
        <p:spPr>
          <a:xfrm>
            <a:off x="304076" y="2989907"/>
            <a:ext cx="5620444" cy="1200329"/>
          </a:xfrm>
          <a:prstGeom prst="rect">
            <a:avLst/>
          </a:prstGeom>
          <a:noFill/>
        </p:spPr>
        <p:txBody>
          <a:bodyPr wrap="square">
            <a:spAutoFit/>
          </a:bodyPr>
          <a:lstStyle/>
          <a:p>
            <a:pPr marL="0" indent="0">
              <a:buNone/>
            </a:pPr>
            <a:r>
              <a:rPr lang="en-US" sz="2400" u="sng" dirty="0"/>
              <a:t>Case 2</a:t>
            </a:r>
            <a:r>
              <a:rPr lang="en-US" sz="2400" dirty="0"/>
              <a:t>: Node to be deleted has only child (right or left)</a:t>
            </a:r>
          </a:p>
          <a:p>
            <a:pPr marL="0" indent="0">
              <a:buNone/>
            </a:pPr>
            <a:r>
              <a:rPr lang="en-US" sz="2400" dirty="0"/>
              <a:t>i.e., nodes 8,10,11,26</a:t>
            </a:r>
          </a:p>
        </p:txBody>
      </p:sp>
      <p:grpSp>
        <p:nvGrpSpPr>
          <p:cNvPr id="7" name="Group 6">
            <a:extLst>
              <a:ext uri="{FF2B5EF4-FFF2-40B4-BE49-F238E27FC236}">
                <a16:creationId xmlns:a16="http://schemas.microsoft.com/office/drawing/2014/main" xmlns="" id="{FA55D7F0-0D5A-57B0-EDDA-B5C254ABD144}"/>
              </a:ext>
            </a:extLst>
          </p:cNvPr>
          <p:cNvGrpSpPr/>
          <p:nvPr/>
        </p:nvGrpSpPr>
        <p:grpSpPr>
          <a:xfrm>
            <a:off x="8700063" y="1543882"/>
            <a:ext cx="503582" cy="514676"/>
            <a:chOff x="5612297" y="2126970"/>
            <a:chExt cx="503582" cy="514676"/>
          </a:xfrm>
        </p:grpSpPr>
        <p:sp>
          <p:nvSpPr>
            <p:cNvPr id="8" name="Oval 7">
              <a:extLst>
                <a:ext uri="{FF2B5EF4-FFF2-40B4-BE49-F238E27FC236}">
                  <a16:creationId xmlns:a16="http://schemas.microsoft.com/office/drawing/2014/main" xmlns="" id="{8891AF99-1D00-564A-6F2A-797387F982F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3BFF3C92-E08B-667B-06EB-B0636ECD591F}"/>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0" name="Group 9">
            <a:extLst>
              <a:ext uri="{FF2B5EF4-FFF2-40B4-BE49-F238E27FC236}">
                <a16:creationId xmlns:a16="http://schemas.microsoft.com/office/drawing/2014/main" xmlns="" id="{491A8D32-17E6-8744-A2ED-9BD327DD2920}"/>
              </a:ext>
            </a:extLst>
          </p:cNvPr>
          <p:cNvGrpSpPr/>
          <p:nvPr/>
        </p:nvGrpSpPr>
        <p:grpSpPr>
          <a:xfrm>
            <a:off x="6375093" y="3339550"/>
            <a:ext cx="503582" cy="514676"/>
            <a:chOff x="9687345" y="1656526"/>
            <a:chExt cx="503582" cy="514676"/>
          </a:xfrm>
        </p:grpSpPr>
        <p:sp>
          <p:nvSpPr>
            <p:cNvPr id="11" name="Oval 10">
              <a:extLst>
                <a:ext uri="{FF2B5EF4-FFF2-40B4-BE49-F238E27FC236}">
                  <a16:creationId xmlns:a16="http://schemas.microsoft.com/office/drawing/2014/main" xmlns="" id="{411FCB9A-5AF9-1F96-F88A-DB4784891A8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AAB75DE3-AF05-C2C6-A829-24B00ABC292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13" name="Group 12">
            <a:extLst>
              <a:ext uri="{FF2B5EF4-FFF2-40B4-BE49-F238E27FC236}">
                <a16:creationId xmlns:a16="http://schemas.microsoft.com/office/drawing/2014/main" xmlns="" id="{F833AE4F-49F9-09BD-95A0-668F51C0B518}"/>
              </a:ext>
            </a:extLst>
          </p:cNvPr>
          <p:cNvGrpSpPr/>
          <p:nvPr/>
        </p:nvGrpSpPr>
        <p:grpSpPr>
          <a:xfrm>
            <a:off x="11012575" y="3617846"/>
            <a:ext cx="503582" cy="514676"/>
            <a:chOff x="10601745" y="1828802"/>
            <a:chExt cx="503582" cy="514676"/>
          </a:xfrm>
        </p:grpSpPr>
        <p:sp>
          <p:nvSpPr>
            <p:cNvPr id="14" name="Oval 13">
              <a:extLst>
                <a:ext uri="{FF2B5EF4-FFF2-40B4-BE49-F238E27FC236}">
                  <a16:creationId xmlns:a16="http://schemas.microsoft.com/office/drawing/2014/main" xmlns="" id="{285EB0F3-7298-77C3-6E64-6B16F2BD9084}"/>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2BF01136-EF9B-2E9E-3BC5-83E3D2E71B6E}"/>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6" name="Group 15">
            <a:extLst>
              <a:ext uri="{FF2B5EF4-FFF2-40B4-BE49-F238E27FC236}">
                <a16:creationId xmlns:a16="http://schemas.microsoft.com/office/drawing/2014/main" xmlns="" id="{A6BDF493-2B14-2DD3-E09C-19FFECA2FCCE}"/>
              </a:ext>
            </a:extLst>
          </p:cNvPr>
          <p:cNvGrpSpPr/>
          <p:nvPr/>
        </p:nvGrpSpPr>
        <p:grpSpPr>
          <a:xfrm>
            <a:off x="7569893" y="2511291"/>
            <a:ext cx="503582" cy="514676"/>
            <a:chOff x="8931969" y="1815550"/>
            <a:chExt cx="503582" cy="514676"/>
          </a:xfrm>
        </p:grpSpPr>
        <p:sp>
          <p:nvSpPr>
            <p:cNvPr id="17" name="Oval 16">
              <a:extLst>
                <a:ext uri="{FF2B5EF4-FFF2-40B4-BE49-F238E27FC236}">
                  <a16:creationId xmlns:a16="http://schemas.microsoft.com/office/drawing/2014/main" xmlns="" id="{7EBA7E6A-5726-6176-CF75-589F561F5BAF}"/>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CBA99D79-9C20-47B0-93BE-965BC411713A}"/>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9" name="Straight Connector 18">
            <a:extLst>
              <a:ext uri="{FF2B5EF4-FFF2-40B4-BE49-F238E27FC236}">
                <a16:creationId xmlns:a16="http://schemas.microsoft.com/office/drawing/2014/main" xmlns="" id="{5320A538-24B9-AA06-31D9-A64413889032}"/>
              </a:ext>
            </a:extLst>
          </p:cNvPr>
          <p:cNvCxnSpPr>
            <a:cxnSpLocks/>
          </p:cNvCxnSpPr>
          <p:nvPr/>
        </p:nvCxnSpPr>
        <p:spPr>
          <a:xfrm flipH="1">
            <a:off x="7964566" y="2002223"/>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8AB9EDC1-4411-9808-24BB-FA90B9381B4B}"/>
              </a:ext>
            </a:extLst>
          </p:cNvPr>
          <p:cNvGrpSpPr/>
          <p:nvPr/>
        </p:nvGrpSpPr>
        <p:grpSpPr>
          <a:xfrm>
            <a:off x="9932518" y="2657064"/>
            <a:ext cx="503582" cy="514676"/>
            <a:chOff x="9687345" y="1656526"/>
            <a:chExt cx="503582" cy="514676"/>
          </a:xfrm>
        </p:grpSpPr>
        <p:sp>
          <p:nvSpPr>
            <p:cNvPr id="21" name="Oval 20">
              <a:extLst>
                <a:ext uri="{FF2B5EF4-FFF2-40B4-BE49-F238E27FC236}">
                  <a16:creationId xmlns:a16="http://schemas.microsoft.com/office/drawing/2014/main" xmlns="" id="{8E1DF58A-C871-CB2E-06EC-1BC5327BF19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D9A5F004-C8D7-6787-30C9-E4368727685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3" name="Group 22">
            <a:extLst>
              <a:ext uri="{FF2B5EF4-FFF2-40B4-BE49-F238E27FC236}">
                <a16:creationId xmlns:a16="http://schemas.microsoft.com/office/drawing/2014/main" xmlns="" id="{82D1AC39-D2C2-F9FD-3744-B2D2E7090F05}"/>
              </a:ext>
            </a:extLst>
          </p:cNvPr>
          <p:cNvGrpSpPr/>
          <p:nvPr/>
        </p:nvGrpSpPr>
        <p:grpSpPr>
          <a:xfrm>
            <a:off x="10066063" y="4542512"/>
            <a:ext cx="503582" cy="514676"/>
            <a:chOff x="9687345" y="1656526"/>
            <a:chExt cx="503582" cy="514676"/>
          </a:xfrm>
        </p:grpSpPr>
        <p:sp>
          <p:nvSpPr>
            <p:cNvPr id="24" name="Oval 23">
              <a:extLst>
                <a:ext uri="{FF2B5EF4-FFF2-40B4-BE49-F238E27FC236}">
                  <a16:creationId xmlns:a16="http://schemas.microsoft.com/office/drawing/2014/main" xmlns="" id="{3F06BE4E-70FD-C813-B981-E982EB724E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7EE2D2D3-C333-8F20-2860-D5B0F621103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6" name="Group 25">
            <a:extLst>
              <a:ext uri="{FF2B5EF4-FFF2-40B4-BE49-F238E27FC236}">
                <a16:creationId xmlns:a16="http://schemas.microsoft.com/office/drawing/2014/main" xmlns="" id="{D21BAAB5-A119-6141-121C-0BD56E4EE9DE}"/>
              </a:ext>
            </a:extLst>
          </p:cNvPr>
          <p:cNvGrpSpPr/>
          <p:nvPr/>
        </p:nvGrpSpPr>
        <p:grpSpPr>
          <a:xfrm>
            <a:off x="7393998" y="4311681"/>
            <a:ext cx="503582" cy="514676"/>
            <a:chOff x="9687345" y="1656526"/>
            <a:chExt cx="503582" cy="514676"/>
          </a:xfrm>
        </p:grpSpPr>
        <p:sp>
          <p:nvSpPr>
            <p:cNvPr id="27" name="Oval 26">
              <a:extLst>
                <a:ext uri="{FF2B5EF4-FFF2-40B4-BE49-F238E27FC236}">
                  <a16:creationId xmlns:a16="http://schemas.microsoft.com/office/drawing/2014/main" xmlns="" id="{AFD3369A-04EE-AB69-FEDE-4D24D1F6719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53F90B3D-5C9B-F5B6-23FB-8E54B4746E2E}"/>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9" name="Group 28">
            <a:extLst>
              <a:ext uri="{FF2B5EF4-FFF2-40B4-BE49-F238E27FC236}">
                <a16:creationId xmlns:a16="http://schemas.microsoft.com/office/drawing/2014/main" xmlns="" id="{BC5915DC-C55F-A6F4-7C89-181B7C323F5A}"/>
              </a:ext>
            </a:extLst>
          </p:cNvPr>
          <p:cNvGrpSpPr/>
          <p:nvPr/>
        </p:nvGrpSpPr>
        <p:grpSpPr>
          <a:xfrm>
            <a:off x="9120396" y="5383911"/>
            <a:ext cx="503582" cy="514676"/>
            <a:chOff x="9687345" y="1656526"/>
            <a:chExt cx="503582" cy="514676"/>
          </a:xfrm>
        </p:grpSpPr>
        <p:sp>
          <p:nvSpPr>
            <p:cNvPr id="30" name="Oval 29">
              <a:extLst>
                <a:ext uri="{FF2B5EF4-FFF2-40B4-BE49-F238E27FC236}">
                  <a16:creationId xmlns:a16="http://schemas.microsoft.com/office/drawing/2014/main" xmlns="" id="{22CC84F6-3524-A6B1-CA66-A960C3335A02}"/>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7B3D7254-63DA-5153-8CFE-CCAB323EA0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32" name="Group 31">
            <a:extLst>
              <a:ext uri="{FF2B5EF4-FFF2-40B4-BE49-F238E27FC236}">
                <a16:creationId xmlns:a16="http://schemas.microsoft.com/office/drawing/2014/main" xmlns="" id="{BF9C015C-9BBA-3E1D-E577-D31EF86A1074}"/>
              </a:ext>
            </a:extLst>
          </p:cNvPr>
          <p:cNvGrpSpPr/>
          <p:nvPr/>
        </p:nvGrpSpPr>
        <p:grpSpPr>
          <a:xfrm>
            <a:off x="9049379" y="3532986"/>
            <a:ext cx="503582" cy="514676"/>
            <a:chOff x="9687345" y="1656526"/>
            <a:chExt cx="503582" cy="514676"/>
          </a:xfrm>
        </p:grpSpPr>
        <p:sp>
          <p:nvSpPr>
            <p:cNvPr id="33" name="Oval 32">
              <a:extLst>
                <a:ext uri="{FF2B5EF4-FFF2-40B4-BE49-F238E27FC236}">
                  <a16:creationId xmlns:a16="http://schemas.microsoft.com/office/drawing/2014/main" xmlns="" id="{F86C6143-C6BD-7AE9-F8D7-934962CB250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ABBC3F2D-7711-9301-B088-34011C3FABF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5" name="Straight Connector 34">
            <a:extLst>
              <a:ext uri="{FF2B5EF4-FFF2-40B4-BE49-F238E27FC236}">
                <a16:creationId xmlns:a16="http://schemas.microsoft.com/office/drawing/2014/main" xmlns="" id="{813E71C1-78EC-D01E-4AF5-9ADA4C7149DC}"/>
              </a:ext>
            </a:extLst>
          </p:cNvPr>
          <p:cNvCxnSpPr>
            <a:cxnSpLocks/>
          </p:cNvCxnSpPr>
          <p:nvPr/>
        </p:nvCxnSpPr>
        <p:spPr>
          <a:xfrm flipH="1">
            <a:off x="6791748" y="2883494"/>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EA82F3D-0A39-D752-284E-250047483A35}"/>
              </a:ext>
            </a:extLst>
          </p:cNvPr>
          <p:cNvCxnSpPr>
            <a:cxnSpLocks/>
          </p:cNvCxnSpPr>
          <p:nvPr/>
        </p:nvCxnSpPr>
        <p:spPr>
          <a:xfrm>
            <a:off x="9093892" y="2002223"/>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3043723-BF87-A75E-9B99-97C626FA9712}"/>
              </a:ext>
            </a:extLst>
          </p:cNvPr>
          <p:cNvCxnSpPr>
            <a:cxnSpLocks/>
          </p:cNvCxnSpPr>
          <p:nvPr/>
        </p:nvCxnSpPr>
        <p:spPr>
          <a:xfrm flipH="1">
            <a:off x="9442189" y="3113881"/>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4C61653-0DB4-B90F-8070-9CF536F71D9A}"/>
              </a:ext>
            </a:extLst>
          </p:cNvPr>
          <p:cNvCxnSpPr>
            <a:cxnSpLocks/>
          </p:cNvCxnSpPr>
          <p:nvPr/>
        </p:nvCxnSpPr>
        <p:spPr>
          <a:xfrm>
            <a:off x="10367975" y="3030924"/>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221F747-2282-A485-0FE0-066A92AF9BEC}"/>
              </a:ext>
            </a:extLst>
          </p:cNvPr>
          <p:cNvCxnSpPr>
            <a:cxnSpLocks/>
          </p:cNvCxnSpPr>
          <p:nvPr/>
        </p:nvCxnSpPr>
        <p:spPr>
          <a:xfrm>
            <a:off x="9404383" y="4001282"/>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30473A2-952B-1254-FA56-0AD0D718608D}"/>
              </a:ext>
            </a:extLst>
          </p:cNvPr>
          <p:cNvCxnSpPr>
            <a:cxnSpLocks/>
          </p:cNvCxnSpPr>
          <p:nvPr/>
        </p:nvCxnSpPr>
        <p:spPr>
          <a:xfrm>
            <a:off x="6683138" y="3812557"/>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B40C097-0237-CDBC-E82E-40D4986B3E96}"/>
              </a:ext>
            </a:extLst>
          </p:cNvPr>
          <p:cNvCxnSpPr>
            <a:cxnSpLocks/>
          </p:cNvCxnSpPr>
          <p:nvPr/>
        </p:nvCxnSpPr>
        <p:spPr>
          <a:xfrm flipH="1">
            <a:off x="9524078" y="4986064"/>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CB5F532E-5EB0-8F0B-E52F-9F2017C6859D}"/>
              </a:ext>
            </a:extLst>
          </p:cNvPr>
          <p:cNvSpPr txBox="1"/>
          <p:nvPr/>
        </p:nvSpPr>
        <p:spPr>
          <a:xfrm>
            <a:off x="231190" y="4507280"/>
            <a:ext cx="5864810" cy="1200329"/>
          </a:xfrm>
          <a:prstGeom prst="rect">
            <a:avLst/>
          </a:prstGeom>
          <a:noFill/>
        </p:spPr>
        <p:txBody>
          <a:bodyPr wrap="square">
            <a:spAutoFit/>
          </a:bodyPr>
          <a:lstStyle/>
          <a:p>
            <a:pPr marL="0" indent="0">
              <a:buNone/>
            </a:pPr>
            <a:r>
              <a:rPr lang="en-US" sz="2400" u="sng" dirty="0"/>
              <a:t>Case 3</a:t>
            </a:r>
            <a:r>
              <a:rPr lang="en-US" sz="2400" dirty="0"/>
              <a:t>: Node to be deleted has both children (right or left).</a:t>
            </a:r>
          </a:p>
          <a:p>
            <a:pPr marL="0" indent="0">
              <a:buNone/>
            </a:pPr>
            <a:r>
              <a:rPr lang="en-US" sz="2400" dirty="0"/>
              <a:t>i.e., nodes contains 25, 42,39</a:t>
            </a:r>
          </a:p>
        </p:txBody>
      </p:sp>
      <p:grpSp>
        <p:nvGrpSpPr>
          <p:cNvPr id="43" name="Group 42">
            <a:extLst>
              <a:ext uri="{FF2B5EF4-FFF2-40B4-BE49-F238E27FC236}">
                <a16:creationId xmlns:a16="http://schemas.microsoft.com/office/drawing/2014/main" xmlns="" id="{052898B8-7A38-EC69-2EB5-160E0FEBCE4A}"/>
              </a:ext>
            </a:extLst>
          </p:cNvPr>
          <p:cNvGrpSpPr/>
          <p:nvPr/>
        </p:nvGrpSpPr>
        <p:grpSpPr>
          <a:xfrm>
            <a:off x="11138561" y="5427422"/>
            <a:ext cx="503582" cy="514676"/>
            <a:chOff x="9674093" y="1656526"/>
            <a:chExt cx="503582" cy="514676"/>
          </a:xfrm>
        </p:grpSpPr>
        <p:sp>
          <p:nvSpPr>
            <p:cNvPr id="44" name="Oval 43">
              <a:extLst>
                <a:ext uri="{FF2B5EF4-FFF2-40B4-BE49-F238E27FC236}">
                  <a16:creationId xmlns:a16="http://schemas.microsoft.com/office/drawing/2014/main" xmlns="" id="{422C8B63-11F6-296F-67C0-33B73DF4BCAC}"/>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246785FF-1612-C64F-EE3A-920C97452240}"/>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6" name="Straight Connector 45">
            <a:extLst>
              <a:ext uri="{FF2B5EF4-FFF2-40B4-BE49-F238E27FC236}">
                <a16:creationId xmlns:a16="http://schemas.microsoft.com/office/drawing/2014/main" xmlns="" id="{DBC525DB-E7F4-AAC2-2A5C-AB6D1EC57DEA}"/>
              </a:ext>
            </a:extLst>
          </p:cNvPr>
          <p:cNvCxnSpPr>
            <a:cxnSpLocks/>
          </p:cNvCxnSpPr>
          <p:nvPr/>
        </p:nvCxnSpPr>
        <p:spPr>
          <a:xfrm>
            <a:off x="10467457" y="491504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2FF07EF7-E2F6-3973-2D48-2BA92A51D083}"/>
              </a:ext>
            </a:extLst>
          </p:cNvPr>
          <p:cNvGrpSpPr/>
          <p:nvPr/>
        </p:nvGrpSpPr>
        <p:grpSpPr>
          <a:xfrm>
            <a:off x="6436830" y="5138747"/>
            <a:ext cx="503582" cy="514676"/>
            <a:chOff x="9687345" y="1656526"/>
            <a:chExt cx="503582" cy="514676"/>
          </a:xfrm>
        </p:grpSpPr>
        <p:sp>
          <p:nvSpPr>
            <p:cNvPr id="4" name="Oval 3">
              <a:extLst>
                <a:ext uri="{FF2B5EF4-FFF2-40B4-BE49-F238E27FC236}">
                  <a16:creationId xmlns:a16="http://schemas.microsoft.com/office/drawing/2014/main" xmlns="" id="{CACAC594-C802-01EC-F8B3-A566A96569F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7" name="TextBox 46">
              <a:extLst>
                <a:ext uri="{FF2B5EF4-FFF2-40B4-BE49-F238E27FC236}">
                  <a16:creationId xmlns:a16="http://schemas.microsoft.com/office/drawing/2014/main" xmlns="" id="{CB6FE38C-6FAF-D237-90E1-D2CE289FB48A}"/>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48" name="Straight Connector 47">
            <a:extLst>
              <a:ext uri="{FF2B5EF4-FFF2-40B4-BE49-F238E27FC236}">
                <a16:creationId xmlns:a16="http://schemas.microsoft.com/office/drawing/2014/main" xmlns="" id="{2CDD7FB8-6478-C359-E00A-AEE2328A96C8}"/>
              </a:ext>
            </a:extLst>
          </p:cNvPr>
          <p:cNvCxnSpPr>
            <a:cxnSpLocks/>
          </p:cNvCxnSpPr>
          <p:nvPr/>
        </p:nvCxnSpPr>
        <p:spPr>
          <a:xfrm flipH="1">
            <a:off x="6840512" y="4740900"/>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917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xmlns="" id="{3D512E0F-8E0A-84D7-2753-83CD78CA1863}"/>
              </a:ext>
            </a:extLst>
          </p:cNvPr>
          <p:cNvGrpSpPr/>
          <p:nvPr/>
        </p:nvGrpSpPr>
        <p:grpSpPr>
          <a:xfrm>
            <a:off x="6524732" y="5427422"/>
            <a:ext cx="503582" cy="514676"/>
            <a:chOff x="9687345" y="1656526"/>
            <a:chExt cx="503582" cy="514676"/>
          </a:xfrm>
        </p:grpSpPr>
        <p:sp>
          <p:nvSpPr>
            <p:cNvPr id="58" name="Oval 57">
              <a:extLst>
                <a:ext uri="{FF2B5EF4-FFF2-40B4-BE49-F238E27FC236}">
                  <a16:creationId xmlns:a16="http://schemas.microsoft.com/office/drawing/2014/main" xmlns="" id="{6A720E85-0032-499C-6ECB-0C6301907A1C}"/>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xmlns="" id="{BA272978-B115-B2C0-EBF2-E6340AF61658}"/>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60" name="Straight Connector 59">
            <a:extLst>
              <a:ext uri="{FF2B5EF4-FFF2-40B4-BE49-F238E27FC236}">
                <a16:creationId xmlns:a16="http://schemas.microsoft.com/office/drawing/2014/main" xmlns="" id="{689D8594-3EB1-82A9-D801-7B0E8450FF47}"/>
              </a:ext>
            </a:extLst>
          </p:cNvPr>
          <p:cNvCxnSpPr>
            <a:cxnSpLocks/>
            <a:stCxn id="27" idx="3"/>
          </p:cNvCxnSpPr>
          <p:nvPr/>
        </p:nvCxnSpPr>
        <p:spPr>
          <a:xfrm flipH="1">
            <a:off x="6855831" y="4750984"/>
            <a:ext cx="604152" cy="7195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2A69F1A7-B806-000A-66BB-58BB2F7AA68F}"/>
              </a:ext>
            </a:extLst>
          </p:cNvPr>
          <p:cNvSpPr txBox="1"/>
          <p:nvPr/>
        </p:nvSpPr>
        <p:spPr>
          <a:xfrm>
            <a:off x="914621" y="4057460"/>
            <a:ext cx="2841281" cy="428930"/>
          </a:xfrm>
          <a:prstGeom prst="rect">
            <a:avLst/>
          </a:prstGeom>
          <a:solidFill>
            <a:srgbClr val="FFFF00"/>
          </a:solidFill>
        </p:spPr>
        <p:txBody>
          <a:bodyPr wrap="square" rtlCol="0">
            <a:spAutoFit/>
          </a:bodyPr>
          <a:lstStyle/>
          <a:p>
            <a:endParaRPr lang="en-US" dirty="0"/>
          </a:p>
        </p:txBody>
      </p:sp>
      <p:sp>
        <p:nvSpPr>
          <p:cNvPr id="66" name="TextBox 65">
            <a:extLst>
              <a:ext uri="{FF2B5EF4-FFF2-40B4-BE49-F238E27FC236}">
                <a16:creationId xmlns:a16="http://schemas.microsoft.com/office/drawing/2014/main" xmlns="" id="{DCFD6A13-1922-9F09-FFA3-E48EF853B1FF}"/>
              </a:ext>
            </a:extLst>
          </p:cNvPr>
          <p:cNvSpPr txBox="1"/>
          <p:nvPr/>
        </p:nvSpPr>
        <p:spPr>
          <a:xfrm>
            <a:off x="504892" y="3584839"/>
            <a:ext cx="2841281" cy="42893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xmlns="" id="{675B8BA8-5133-A71C-14C0-F38466AA3460}"/>
              </a:ext>
            </a:extLst>
          </p:cNvPr>
          <p:cNvSpPr>
            <a:spLocks noGrp="1"/>
          </p:cNvSpPr>
          <p:nvPr>
            <p:ph type="title"/>
          </p:nvPr>
        </p:nvSpPr>
        <p:spPr>
          <a:xfrm>
            <a:off x="838200" y="219354"/>
            <a:ext cx="10515600" cy="814318"/>
          </a:xfrm>
        </p:spPr>
        <p:txBody>
          <a:bodyPr/>
          <a:lstStyle/>
          <a:p>
            <a:r>
              <a:rPr lang="en-US" u="sng" dirty="0"/>
              <a:t>Delete Operation of BST</a:t>
            </a:r>
          </a:p>
        </p:txBody>
      </p:sp>
      <p:sp>
        <p:nvSpPr>
          <p:cNvPr id="5" name="TextBox 4">
            <a:extLst>
              <a:ext uri="{FF2B5EF4-FFF2-40B4-BE49-F238E27FC236}">
                <a16:creationId xmlns:a16="http://schemas.microsoft.com/office/drawing/2014/main" xmlns="" id="{E60E2049-358B-7F4D-B1A3-1D4343B885A9}"/>
              </a:ext>
            </a:extLst>
          </p:cNvPr>
          <p:cNvSpPr txBox="1"/>
          <p:nvPr/>
        </p:nvSpPr>
        <p:spPr>
          <a:xfrm>
            <a:off x="304076" y="1147185"/>
            <a:ext cx="6905107" cy="461665"/>
          </a:xfrm>
          <a:prstGeom prst="rect">
            <a:avLst/>
          </a:prstGeom>
          <a:noFill/>
        </p:spPr>
        <p:txBody>
          <a:bodyPr wrap="square">
            <a:spAutoFit/>
          </a:bodyPr>
          <a:lstStyle/>
          <a:p>
            <a:pPr marL="0" indent="0">
              <a:buNone/>
            </a:pPr>
            <a:r>
              <a:rPr lang="en-US" sz="2400" u="sng" dirty="0"/>
              <a:t>Case 1</a:t>
            </a:r>
            <a:r>
              <a:rPr lang="en-US" sz="2400" dirty="0"/>
              <a:t>: Node to be deleted is a leaf node (no children)</a:t>
            </a:r>
          </a:p>
        </p:txBody>
      </p:sp>
      <p:grpSp>
        <p:nvGrpSpPr>
          <p:cNvPr id="7" name="Group 6">
            <a:extLst>
              <a:ext uri="{FF2B5EF4-FFF2-40B4-BE49-F238E27FC236}">
                <a16:creationId xmlns:a16="http://schemas.microsoft.com/office/drawing/2014/main" xmlns="" id="{FA55D7F0-0D5A-57B0-EDDA-B5C254ABD144}"/>
              </a:ext>
            </a:extLst>
          </p:cNvPr>
          <p:cNvGrpSpPr/>
          <p:nvPr/>
        </p:nvGrpSpPr>
        <p:grpSpPr>
          <a:xfrm>
            <a:off x="8700063" y="1543882"/>
            <a:ext cx="503582" cy="514676"/>
            <a:chOff x="5612297" y="2126970"/>
            <a:chExt cx="503582" cy="514676"/>
          </a:xfrm>
        </p:grpSpPr>
        <p:sp>
          <p:nvSpPr>
            <p:cNvPr id="8" name="Oval 7">
              <a:extLst>
                <a:ext uri="{FF2B5EF4-FFF2-40B4-BE49-F238E27FC236}">
                  <a16:creationId xmlns:a16="http://schemas.microsoft.com/office/drawing/2014/main" xmlns="" id="{8891AF99-1D00-564A-6F2A-797387F982F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3BFF3C92-E08B-667B-06EB-B0636ECD591F}"/>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0" name="Group 9">
            <a:extLst>
              <a:ext uri="{FF2B5EF4-FFF2-40B4-BE49-F238E27FC236}">
                <a16:creationId xmlns:a16="http://schemas.microsoft.com/office/drawing/2014/main" xmlns="" id="{491A8D32-17E6-8744-A2ED-9BD327DD2920}"/>
              </a:ext>
            </a:extLst>
          </p:cNvPr>
          <p:cNvGrpSpPr/>
          <p:nvPr/>
        </p:nvGrpSpPr>
        <p:grpSpPr>
          <a:xfrm>
            <a:off x="6375093" y="3339550"/>
            <a:ext cx="503582" cy="514676"/>
            <a:chOff x="9687345" y="1656526"/>
            <a:chExt cx="503582" cy="514676"/>
          </a:xfrm>
        </p:grpSpPr>
        <p:sp>
          <p:nvSpPr>
            <p:cNvPr id="11" name="Oval 10">
              <a:extLst>
                <a:ext uri="{FF2B5EF4-FFF2-40B4-BE49-F238E27FC236}">
                  <a16:creationId xmlns:a16="http://schemas.microsoft.com/office/drawing/2014/main" xmlns="" id="{411FCB9A-5AF9-1F96-F88A-DB4784891A8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AAB75DE3-AF05-C2C6-A829-24B00ABC292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13" name="Group 12">
            <a:extLst>
              <a:ext uri="{FF2B5EF4-FFF2-40B4-BE49-F238E27FC236}">
                <a16:creationId xmlns:a16="http://schemas.microsoft.com/office/drawing/2014/main" xmlns="" id="{F833AE4F-49F9-09BD-95A0-668F51C0B518}"/>
              </a:ext>
            </a:extLst>
          </p:cNvPr>
          <p:cNvGrpSpPr/>
          <p:nvPr/>
        </p:nvGrpSpPr>
        <p:grpSpPr>
          <a:xfrm>
            <a:off x="11012575" y="3617846"/>
            <a:ext cx="503582" cy="514676"/>
            <a:chOff x="10601745" y="1828802"/>
            <a:chExt cx="503582" cy="514676"/>
          </a:xfrm>
        </p:grpSpPr>
        <p:sp>
          <p:nvSpPr>
            <p:cNvPr id="14" name="Oval 13">
              <a:extLst>
                <a:ext uri="{FF2B5EF4-FFF2-40B4-BE49-F238E27FC236}">
                  <a16:creationId xmlns:a16="http://schemas.microsoft.com/office/drawing/2014/main" xmlns="" id="{285EB0F3-7298-77C3-6E64-6B16F2BD9084}"/>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2BF01136-EF9B-2E9E-3BC5-83E3D2E71B6E}"/>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6" name="Group 15">
            <a:extLst>
              <a:ext uri="{FF2B5EF4-FFF2-40B4-BE49-F238E27FC236}">
                <a16:creationId xmlns:a16="http://schemas.microsoft.com/office/drawing/2014/main" xmlns="" id="{A6BDF493-2B14-2DD3-E09C-19FFECA2FCCE}"/>
              </a:ext>
            </a:extLst>
          </p:cNvPr>
          <p:cNvGrpSpPr/>
          <p:nvPr/>
        </p:nvGrpSpPr>
        <p:grpSpPr>
          <a:xfrm>
            <a:off x="7569893" y="2511291"/>
            <a:ext cx="503582" cy="514676"/>
            <a:chOff x="8931969" y="1815550"/>
            <a:chExt cx="503582" cy="514676"/>
          </a:xfrm>
        </p:grpSpPr>
        <p:sp>
          <p:nvSpPr>
            <p:cNvPr id="17" name="Oval 16">
              <a:extLst>
                <a:ext uri="{FF2B5EF4-FFF2-40B4-BE49-F238E27FC236}">
                  <a16:creationId xmlns:a16="http://schemas.microsoft.com/office/drawing/2014/main" xmlns="" id="{7EBA7E6A-5726-6176-CF75-589F561F5BAF}"/>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CBA99D79-9C20-47B0-93BE-965BC411713A}"/>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9" name="Straight Connector 18">
            <a:extLst>
              <a:ext uri="{FF2B5EF4-FFF2-40B4-BE49-F238E27FC236}">
                <a16:creationId xmlns:a16="http://schemas.microsoft.com/office/drawing/2014/main" xmlns="" id="{5320A538-24B9-AA06-31D9-A64413889032}"/>
              </a:ext>
            </a:extLst>
          </p:cNvPr>
          <p:cNvCxnSpPr>
            <a:cxnSpLocks/>
          </p:cNvCxnSpPr>
          <p:nvPr/>
        </p:nvCxnSpPr>
        <p:spPr>
          <a:xfrm flipH="1">
            <a:off x="7964566" y="2002223"/>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8AB9EDC1-4411-9808-24BB-FA90B9381B4B}"/>
              </a:ext>
            </a:extLst>
          </p:cNvPr>
          <p:cNvGrpSpPr/>
          <p:nvPr/>
        </p:nvGrpSpPr>
        <p:grpSpPr>
          <a:xfrm>
            <a:off x="9932518" y="2657064"/>
            <a:ext cx="503582" cy="514676"/>
            <a:chOff x="9687345" y="1656526"/>
            <a:chExt cx="503582" cy="514676"/>
          </a:xfrm>
        </p:grpSpPr>
        <p:sp>
          <p:nvSpPr>
            <p:cNvPr id="21" name="Oval 20">
              <a:extLst>
                <a:ext uri="{FF2B5EF4-FFF2-40B4-BE49-F238E27FC236}">
                  <a16:creationId xmlns:a16="http://schemas.microsoft.com/office/drawing/2014/main" xmlns="" id="{8E1DF58A-C871-CB2E-06EC-1BC5327BF19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D9A5F004-C8D7-6787-30C9-E4368727685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3" name="Group 22">
            <a:extLst>
              <a:ext uri="{FF2B5EF4-FFF2-40B4-BE49-F238E27FC236}">
                <a16:creationId xmlns:a16="http://schemas.microsoft.com/office/drawing/2014/main" xmlns="" id="{82D1AC39-D2C2-F9FD-3744-B2D2E7090F05}"/>
              </a:ext>
            </a:extLst>
          </p:cNvPr>
          <p:cNvGrpSpPr/>
          <p:nvPr/>
        </p:nvGrpSpPr>
        <p:grpSpPr>
          <a:xfrm>
            <a:off x="10066063" y="4542512"/>
            <a:ext cx="503582" cy="514676"/>
            <a:chOff x="9687345" y="1656526"/>
            <a:chExt cx="503582" cy="514676"/>
          </a:xfrm>
        </p:grpSpPr>
        <p:sp>
          <p:nvSpPr>
            <p:cNvPr id="24" name="Oval 23">
              <a:extLst>
                <a:ext uri="{FF2B5EF4-FFF2-40B4-BE49-F238E27FC236}">
                  <a16:creationId xmlns:a16="http://schemas.microsoft.com/office/drawing/2014/main" xmlns="" id="{3F06BE4E-70FD-C813-B981-E982EB724E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7EE2D2D3-C333-8F20-2860-D5B0F621103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6" name="Group 25">
            <a:extLst>
              <a:ext uri="{FF2B5EF4-FFF2-40B4-BE49-F238E27FC236}">
                <a16:creationId xmlns:a16="http://schemas.microsoft.com/office/drawing/2014/main" xmlns="" id="{D21BAAB5-A119-6141-121C-0BD56E4EE9DE}"/>
              </a:ext>
            </a:extLst>
          </p:cNvPr>
          <p:cNvGrpSpPr/>
          <p:nvPr/>
        </p:nvGrpSpPr>
        <p:grpSpPr>
          <a:xfrm>
            <a:off x="7393998" y="4311681"/>
            <a:ext cx="503582" cy="514676"/>
            <a:chOff x="9687345" y="1656526"/>
            <a:chExt cx="503582" cy="514676"/>
          </a:xfrm>
        </p:grpSpPr>
        <p:sp>
          <p:nvSpPr>
            <p:cNvPr id="27" name="Oval 26">
              <a:extLst>
                <a:ext uri="{FF2B5EF4-FFF2-40B4-BE49-F238E27FC236}">
                  <a16:creationId xmlns:a16="http://schemas.microsoft.com/office/drawing/2014/main" xmlns="" id="{AFD3369A-04EE-AB69-FEDE-4D24D1F6719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53F90B3D-5C9B-F5B6-23FB-8E54B4746E2E}"/>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9" name="Group 28">
            <a:extLst>
              <a:ext uri="{FF2B5EF4-FFF2-40B4-BE49-F238E27FC236}">
                <a16:creationId xmlns:a16="http://schemas.microsoft.com/office/drawing/2014/main" xmlns="" id="{BC5915DC-C55F-A6F4-7C89-181B7C323F5A}"/>
              </a:ext>
            </a:extLst>
          </p:cNvPr>
          <p:cNvGrpSpPr/>
          <p:nvPr/>
        </p:nvGrpSpPr>
        <p:grpSpPr>
          <a:xfrm>
            <a:off x="9120396" y="5383911"/>
            <a:ext cx="503582" cy="514676"/>
            <a:chOff x="9687345" y="1656526"/>
            <a:chExt cx="503582" cy="514676"/>
          </a:xfrm>
        </p:grpSpPr>
        <p:sp>
          <p:nvSpPr>
            <p:cNvPr id="30" name="Oval 29">
              <a:extLst>
                <a:ext uri="{FF2B5EF4-FFF2-40B4-BE49-F238E27FC236}">
                  <a16:creationId xmlns:a16="http://schemas.microsoft.com/office/drawing/2014/main" xmlns="" id="{22CC84F6-3524-A6B1-CA66-A960C3335A02}"/>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7B3D7254-63DA-5153-8CFE-CCAB323EA0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32" name="Group 31">
            <a:extLst>
              <a:ext uri="{FF2B5EF4-FFF2-40B4-BE49-F238E27FC236}">
                <a16:creationId xmlns:a16="http://schemas.microsoft.com/office/drawing/2014/main" xmlns="" id="{BF9C015C-9BBA-3E1D-E577-D31EF86A1074}"/>
              </a:ext>
            </a:extLst>
          </p:cNvPr>
          <p:cNvGrpSpPr/>
          <p:nvPr/>
        </p:nvGrpSpPr>
        <p:grpSpPr>
          <a:xfrm>
            <a:off x="9049379" y="3532986"/>
            <a:ext cx="503582" cy="514676"/>
            <a:chOff x="9687345" y="1656526"/>
            <a:chExt cx="503582" cy="514676"/>
          </a:xfrm>
        </p:grpSpPr>
        <p:sp>
          <p:nvSpPr>
            <p:cNvPr id="33" name="Oval 32">
              <a:extLst>
                <a:ext uri="{FF2B5EF4-FFF2-40B4-BE49-F238E27FC236}">
                  <a16:creationId xmlns:a16="http://schemas.microsoft.com/office/drawing/2014/main" xmlns="" id="{F86C6143-C6BD-7AE9-F8D7-934962CB250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ABBC3F2D-7711-9301-B088-34011C3FABF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5" name="Straight Connector 34">
            <a:extLst>
              <a:ext uri="{FF2B5EF4-FFF2-40B4-BE49-F238E27FC236}">
                <a16:creationId xmlns:a16="http://schemas.microsoft.com/office/drawing/2014/main" xmlns="" id="{813E71C1-78EC-D01E-4AF5-9ADA4C7149DC}"/>
              </a:ext>
            </a:extLst>
          </p:cNvPr>
          <p:cNvCxnSpPr>
            <a:cxnSpLocks/>
          </p:cNvCxnSpPr>
          <p:nvPr/>
        </p:nvCxnSpPr>
        <p:spPr>
          <a:xfrm flipH="1">
            <a:off x="6791748" y="2883494"/>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EA82F3D-0A39-D752-284E-250047483A35}"/>
              </a:ext>
            </a:extLst>
          </p:cNvPr>
          <p:cNvCxnSpPr>
            <a:cxnSpLocks/>
          </p:cNvCxnSpPr>
          <p:nvPr/>
        </p:nvCxnSpPr>
        <p:spPr>
          <a:xfrm>
            <a:off x="9093892" y="2002223"/>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3043723-BF87-A75E-9B99-97C626FA9712}"/>
              </a:ext>
            </a:extLst>
          </p:cNvPr>
          <p:cNvCxnSpPr>
            <a:cxnSpLocks/>
          </p:cNvCxnSpPr>
          <p:nvPr/>
        </p:nvCxnSpPr>
        <p:spPr>
          <a:xfrm flipH="1">
            <a:off x="9442189" y="3113881"/>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4C61653-0DB4-B90F-8070-9CF536F71D9A}"/>
              </a:ext>
            </a:extLst>
          </p:cNvPr>
          <p:cNvCxnSpPr>
            <a:cxnSpLocks/>
          </p:cNvCxnSpPr>
          <p:nvPr/>
        </p:nvCxnSpPr>
        <p:spPr>
          <a:xfrm>
            <a:off x="10367975" y="3030924"/>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221F747-2282-A485-0FE0-066A92AF9BEC}"/>
              </a:ext>
            </a:extLst>
          </p:cNvPr>
          <p:cNvCxnSpPr>
            <a:cxnSpLocks/>
          </p:cNvCxnSpPr>
          <p:nvPr/>
        </p:nvCxnSpPr>
        <p:spPr>
          <a:xfrm>
            <a:off x="9404383" y="4001282"/>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30473A2-952B-1254-FA56-0AD0D718608D}"/>
              </a:ext>
            </a:extLst>
          </p:cNvPr>
          <p:cNvCxnSpPr>
            <a:cxnSpLocks/>
          </p:cNvCxnSpPr>
          <p:nvPr/>
        </p:nvCxnSpPr>
        <p:spPr>
          <a:xfrm>
            <a:off x="6683138" y="3812557"/>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B40C097-0237-CDBC-E82E-40D4986B3E96}"/>
              </a:ext>
            </a:extLst>
          </p:cNvPr>
          <p:cNvCxnSpPr>
            <a:cxnSpLocks/>
          </p:cNvCxnSpPr>
          <p:nvPr/>
        </p:nvCxnSpPr>
        <p:spPr>
          <a:xfrm flipH="1">
            <a:off x="9524078" y="4986064"/>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052898B8-7A38-EC69-2EB5-160E0FEBCE4A}"/>
              </a:ext>
            </a:extLst>
          </p:cNvPr>
          <p:cNvGrpSpPr/>
          <p:nvPr/>
        </p:nvGrpSpPr>
        <p:grpSpPr>
          <a:xfrm>
            <a:off x="11138561" y="5427422"/>
            <a:ext cx="503582" cy="514676"/>
            <a:chOff x="9674093" y="1656526"/>
            <a:chExt cx="503582" cy="514676"/>
          </a:xfrm>
        </p:grpSpPr>
        <p:sp>
          <p:nvSpPr>
            <p:cNvPr id="44" name="Oval 43">
              <a:extLst>
                <a:ext uri="{FF2B5EF4-FFF2-40B4-BE49-F238E27FC236}">
                  <a16:creationId xmlns:a16="http://schemas.microsoft.com/office/drawing/2014/main" xmlns="" id="{422C8B63-11F6-296F-67C0-33B73DF4BCAC}"/>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246785FF-1612-C64F-EE3A-920C97452240}"/>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6" name="Straight Connector 45">
            <a:extLst>
              <a:ext uri="{FF2B5EF4-FFF2-40B4-BE49-F238E27FC236}">
                <a16:creationId xmlns:a16="http://schemas.microsoft.com/office/drawing/2014/main" xmlns="" id="{DBC525DB-E7F4-AAC2-2A5C-AB6D1EC57DEA}"/>
              </a:ext>
            </a:extLst>
          </p:cNvPr>
          <p:cNvCxnSpPr>
            <a:cxnSpLocks/>
          </p:cNvCxnSpPr>
          <p:nvPr/>
        </p:nvCxnSpPr>
        <p:spPr>
          <a:xfrm>
            <a:off x="10467457" y="491504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A4B00DD0-4C9F-D018-1111-FB66533E89E1}"/>
              </a:ext>
            </a:extLst>
          </p:cNvPr>
          <p:cNvSpPr txBox="1"/>
          <p:nvPr/>
        </p:nvSpPr>
        <p:spPr>
          <a:xfrm>
            <a:off x="172278" y="2037240"/>
            <a:ext cx="5106849" cy="1569660"/>
          </a:xfrm>
          <a:prstGeom prst="rect">
            <a:avLst/>
          </a:prstGeom>
          <a:noFill/>
        </p:spPr>
        <p:txBody>
          <a:bodyPr wrap="square" rtlCol="0">
            <a:spAutoFit/>
          </a:bodyPr>
          <a:lstStyle/>
          <a:p>
            <a:r>
              <a:rPr lang="en-US" sz="2400" dirty="0"/>
              <a:t>Let us say </a:t>
            </a:r>
            <a:r>
              <a:rPr lang="en-US" sz="2400" b="1" dirty="0"/>
              <a:t>p</a:t>
            </a:r>
            <a:r>
              <a:rPr lang="en-US" sz="2400" dirty="0"/>
              <a:t> points to parent of node to be deleted and </a:t>
            </a:r>
            <a:r>
              <a:rPr lang="en-US" sz="2400" b="1" dirty="0"/>
              <a:t>q </a:t>
            </a:r>
            <a:r>
              <a:rPr lang="en-US" sz="2400" dirty="0"/>
              <a:t>points to node to be deleted.</a:t>
            </a:r>
          </a:p>
          <a:p>
            <a:endParaRPr lang="en-US" sz="2400" dirty="0"/>
          </a:p>
        </p:txBody>
      </p:sp>
      <p:sp>
        <p:nvSpPr>
          <p:cNvPr id="4" name="TextBox 3">
            <a:extLst>
              <a:ext uri="{FF2B5EF4-FFF2-40B4-BE49-F238E27FC236}">
                <a16:creationId xmlns:a16="http://schemas.microsoft.com/office/drawing/2014/main" xmlns="" id="{1AECD554-EA9E-B743-3477-EB26BEC39E20}"/>
              </a:ext>
            </a:extLst>
          </p:cNvPr>
          <p:cNvSpPr txBox="1"/>
          <p:nvPr/>
        </p:nvSpPr>
        <p:spPr>
          <a:xfrm>
            <a:off x="6181735" y="4315879"/>
            <a:ext cx="552510" cy="523220"/>
          </a:xfrm>
          <a:prstGeom prst="rect">
            <a:avLst/>
          </a:prstGeom>
          <a:noFill/>
        </p:spPr>
        <p:txBody>
          <a:bodyPr wrap="square" rtlCol="0">
            <a:spAutoFit/>
          </a:bodyPr>
          <a:lstStyle/>
          <a:p>
            <a:r>
              <a:rPr lang="en-US" sz="2800" b="1" dirty="0"/>
              <a:t> p</a:t>
            </a:r>
          </a:p>
        </p:txBody>
      </p:sp>
      <p:cxnSp>
        <p:nvCxnSpPr>
          <p:cNvPr id="47" name="Straight Arrow Connector 46">
            <a:extLst>
              <a:ext uri="{FF2B5EF4-FFF2-40B4-BE49-F238E27FC236}">
                <a16:creationId xmlns:a16="http://schemas.microsoft.com/office/drawing/2014/main" xmlns="" id="{8E8C9B92-804D-A92C-45CC-6E4178518153}"/>
              </a:ext>
            </a:extLst>
          </p:cNvPr>
          <p:cNvCxnSpPr>
            <a:cxnSpLocks/>
          </p:cNvCxnSpPr>
          <p:nvPr/>
        </p:nvCxnSpPr>
        <p:spPr>
          <a:xfrm>
            <a:off x="6670226" y="4648323"/>
            <a:ext cx="65883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73867823-5E5E-341E-67B1-982C4B1811FD}"/>
              </a:ext>
            </a:extLst>
          </p:cNvPr>
          <p:cNvSpPr txBox="1"/>
          <p:nvPr/>
        </p:nvSpPr>
        <p:spPr>
          <a:xfrm>
            <a:off x="5271746" y="5477953"/>
            <a:ext cx="552510" cy="523220"/>
          </a:xfrm>
          <a:prstGeom prst="rect">
            <a:avLst/>
          </a:prstGeom>
          <a:noFill/>
        </p:spPr>
        <p:txBody>
          <a:bodyPr wrap="square" rtlCol="0">
            <a:spAutoFit/>
          </a:bodyPr>
          <a:lstStyle/>
          <a:p>
            <a:r>
              <a:rPr lang="en-US" sz="2800" b="1" dirty="0"/>
              <a:t> q</a:t>
            </a:r>
          </a:p>
        </p:txBody>
      </p:sp>
      <p:cxnSp>
        <p:nvCxnSpPr>
          <p:cNvPr id="49" name="Straight Arrow Connector 48">
            <a:extLst>
              <a:ext uri="{FF2B5EF4-FFF2-40B4-BE49-F238E27FC236}">
                <a16:creationId xmlns:a16="http://schemas.microsoft.com/office/drawing/2014/main" xmlns="" id="{E7DBFE86-99E1-DE84-FEE7-6EBA16D07408}"/>
              </a:ext>
            </a:extLst>
          </p:cNvPr>
          <p:cNvCxnSpPr>
            <a:cxnSpLocks/>
            <a:stCxn id="48" idx="3"/>
          </p:cNvCxnSpPr>
          <p:nvPr/>
        </p:nvCxnSpPr>
        <p:spPr>
          <a:xfrm>
            <a:off x="5824256" y="5739563"/>
            <a:ext cx="64746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66401EDC-0DC2-B8EA-0D9C-AD4BF5A8317C}"/>
              </a:ext>
            </a:extLst>
          </p:cNvPr>
          <p:cNvSpPr txBox="1"/>
          <p:nvPr/>
        </p:nvSpPr>
        <p:spPr>
          <a:xfrm>
            <a:off x="1139674" y="3189330"/>
            <a:ext cx="4920182" cy="1938992"/>
          </a:xfrm>
          <a:prstGeom prst="rect">
            <a:avLst/>
          </a:prstGeom>
          <a:noFill/>
        </p:spPr>
        <p:txBody>
          <a:bodyPr wrap="square">
            <a:spAutoFit/>
          </a:bodyPr>
          <a:lstStyle/>
          <a:p>
            <a:r>
              <a:rPr lang="en-US" sz="2400" dirty="0"/>
              <a:t>Detach the node 9 from the tree by</a:t>
            </a:r>
          </a:p>
          <a:p>
            <a:r>
              <a:rPr lang="en-US" sz="2400" dirty="0"/>
              <a:t>If p-&gt;</a:t>
            </a:r>
            <a:r>
              <a:rPr lang="en-US" sz="2400" dirty="0" err="1"/>
              <a:t>lchild</a:t>
            </a:r>
            <a:r>
              <a:rPr lang="en-US" sz="2400" dirty="0"/>
              <a:t>=q then</a:t>
            </a:r>
          </a:p>
          <a:p>
            <a:r>
              <a:rPr lang="en-US" sz="2400" dirty="0"/>
              <a:t>         p-&gt;</a:t>
            </a:r>
            <a:r>
              <a:rPr lang="en-US" sz="2400" dirty="0" err="1"/>
              <a:t>lchild</a:t>
            </a:r>
            <a:r>
              <a:rPr lang="en-US" sz="2400" dirty="0"/>
              <a:t>=NULL</a:t>
            </a:r>
          </a:p>
          <a:p>
            <a:r>
              <a:rPr lang="en-US" sz="2400" dirty="0"/>
              <a:t>else</a:t>
            </a:r>
          </a:p>
          <a:p>
            <a:r>
              <a:rPr lang="en-US" sz="2400" dirty="0"/>
              <a:t>         p-&gt;</a:t>
            </a:r>
            <a:r>
              <a:rPr lang="en-US" sz="2400" dirty="0" err="1"/>
              <a:t>rchild</a:t>
            </a:r>
            <a:r>
              <a:rPr lang="en-US" sz="2400" dirty="0"/>
              <a:t>=NULL</a:t>
            </a:r>
          </a:p>
        </p:txBody>
      </p:sp>
      <p:sp>
        <p:nvSpPr>
          <p:cNvPr id="54" name="TextBox 53">
            <a:extLst>
              <a:ext uri="{FF2B5EF4-FFF2-40B4-BE49-F238E27FC236}">
                <a16:creationId xmlns:a16="http://schemas.microsoft.com/office/drawing/2014/main" xmlns="" id="{D45A1945-6A70-9EE0-DD87-D77471DBB55E}"/>
              </a:ext>
            </a:extLst>
          </p:cNvPr>
          <p:cNvSpPr txBox="1"/>
          <p:nvPr/>
        </p:nvSpPr>
        <p:spPr>
          <a:xfrm rot="19133325">
            <a:off x="6927054" y="4804681"/>
            <a:ext cx="439544" cy="646331"/>
          </a:xfrm>
          <a:prstGeom prst="rect">
            <a:avLst/>
          </a:prstGeom>
          <a:noFill/>
        </p:spPr>
        <p:txBody>
          <a:bodyPr wrap="none" rtlCol="0">
            <a:spAutoFit/>
          </a:bodyPr>
          <a:lstStyle/>
          <a:p>
            <a:r>
              <a:rPr lang="en-US" sz="3600" b="1" dirty="0">
                <a:solidFill>
                  <a:srgbClr val="FF0000"/>
                </a:solidFill>
              </a:rPr>
              <a:t>X</a:t>
            </a:r>
            <a:endParaRPr lang="en-US" sz="2400" b="1" dirty="0">
              <a:solidFill>
                <a:srgbClr val="FF0000"/>
              </a:solidFill>
            </a:endParaRPr>
          </a:p>
        </p:txBody>
      </p:sp>
      <p:sp>
        <p:nvSpPr>
          <p:cNvPr id="55" name="TextBox 54">
            <a:extLst>
              <a:ext uri="{FF2B5EF4-FFF2-40B4-BE49-F238E27FC236}">
                <a16:creationId xmlns:a16="http://schemas.microsoft.com/office/drawing/2014/main" xmlns="" id="{7170E06C-62EE-CF4F-4EA2-5F80FE65B394}"/>
              </a:ext>
            </a:extLst>
          </p:cNvPr>
          <p:cNvSpPr txBox="1"/>
          <p:nvPr/>
        </p:nvSpPr>
        <p:spPr>
          <a:xfrm rot="18604231">
            <a:off x="5425949" y="4713159"/>
            <a:ext cx="2371067" cy="1794626"/>
          </a:xfrm>
          <a:prstGeom prst="rect">
            <a:avLst/>
          </a:prstGeom>
          <a:solidFill>
            <a:srgbClr val="FFFFFF"/>
          </a:solidFill>
        </p:spPr>
        <p:txBody>
          <a:bodyPr wrap="square" rtlCol="0">
            <a:spAutoFit/>
          </a:bodyPr>
          <a:lstStyle/>
          <a:p>
            <a:endParaRPr lang="en-US" dirty="0"/>
          </a:p>
        </p:txBody>
      </p:sp>
      <p:sp>
        <p:nvSpPr>
          <p:cNvPr id="56" name="TextBox 55">
            <a:extLst>
              <a:ext uri="{FF2B5EF4-FFF2-40B4-BE49-F238E27FC236}">
                <a16:creationId xmlns:a16="http://schemas.microsoft.com/office/drawing/2014/main" xmlns="" id="{C5647420-36AF-27A4-B063-3EF33718E69E}"/>
              </a:ext>
            </a:extLst>
          </p:cNvPr>
          <p:cNvSpPr txBox="1"/>
          <p:nvPr/>
        </p:nvSpPr>
        <p:spPr>
          <a:xfrm>
            <a:off x="8045725" y="465668"/>
            <a:ext cx="2893950" cy="400110"/>
          </a:xfrm>
          <a:prstGeom prst="rect">
            <a:avLst/>
          </a:prstGeom>
          <a:noFill/>
        </p:spPr>
        <p:txBody>
          <a:bodyPr wrap="square">
            <a:spAutoFit/>
          </a:bodyPr>
          <a:lstStyle/>
          <a:p>
            <a:r>
              <a:rPr lang="en-US" sz="2000" b="1" dirty="0"/>
              <a:t>Node to be deleted is 9</a:t>
            </a:r>
          </a:p>
        </p:txBody>
      </p:sp>
    </p:spTree>
    <p:extLst>
      <p:ext uri="{BB962C8B-B14F-4D97-AF65-F5344CB8AC3E}">
        <p14:creationId xmlns:p14="http://schemas.microsoft.com/office/powerpoint/2010/main" xmlns="" val="292914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6" grpId="0" animBg="1"/>
      <p:bldP spid="3" grpId="0"/>
      <p:bldP spid="4" grpId="0"/>
      <p:bldP spid="48" grpId="0"/>
      <p:bldP spid="53" grpId="0"/>
      <p:bldP spid="54" grpId="0"/>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79" y="0"/>
            <a:ext cx="8229600" cy="778098"/>
          </a:xfrm>
        </p:spPr>
        <p:txBody>
          <a:bodyPr/>
          <a:lstStyle/>
          <a:p>
            <a:r>
              <a:rPr lang="en-US" dirty="0"/>
              <a:t>Types of Binary tree</a:t>
            </a:r>
            <a:endParaRPr lang="en-IN" dirty="0"/>
          </a:p>
        </p:txBody>
      </p:sp>
      <p:sp>
        <p:nvSpPr>
          <p:cNvPr id="4" name="Rectangle 3"/>
          <p:cNvSpPr/>
          <p:nvPr/>
        </p:nvSpPr>
        <p:spPr>
          <a:xfrm>
            <a:off x="833328" y="680545"/>
            <a:ext cx="10734261" cy="3785652"/>
          </a:xfrm>
          <a:prstGeom prst="rect">
            <a:avLst/>
          </a:prstGeom>
        </p:spPr>
        <p:txBody>
          <a:bodyPr wrap="square">
            <a:spAutoFit/>
          </a:bodyPr>
          <a:lstStyle/>
          <a:p>
            <a:r>
              <a:rPr lang="en-IN" sz="2000" dirty="0"/>
              <a:t>A binary tree is called </a:t>
            </a:r>
            <a:r>
              <a:rPr lang="en-IN" sz="2000" b="1" dirty="0"/>
              <a:t>strictly / Full binary tree </a:t>
            </a:r>
            <a:r>
              <a:rPr lang="en-IN" sz="2000" dirty="0"/>
              <a:t>if each node has exactly zero or two children. </a:t>
            </a:r>
          </a:p>
          <a:p>
            <a:endParaRPr lang="en-IN" sz="2000" dirty="0"/>
          </a:p>
          <a:p>
            <a:r>
              <a:rPr lang="en-US" sz="2000" dirty="0">
                <a:latin typeface="LiberationSerif"/>
              </a:rPr>
              <a:t>A binary tree </a:t>
            </a:r>
            <a:r>
              <a:rPr lang="en-US" sz="2000" b="1" dirty="0">
                <a:latin typeface="LiberationSerif"/>
              </a:rPr>
              <a:t>is called </a:t>
            </a:r>
            <a:r>
              <a:rPr lang="en-US" sz="2000" b="1" i="1" dirty="0">
                <a:latin typeface="LiberationSerif-Italic"/>
              </a:rPr>
              <a:t>perfect binary tree </a:t>
            </a:r>
            <a:r>
              <a:rPr lang="en-US" sz="2000" dirty="0">
                <a:latin typeface="LiberationSerif"/>
              </a:rPr>
              <a:t>if each node has exactly two children and all leaf nodes are at the same level</a:t>
            </a:r>
            <a:r>
              <a:rPr lang="en-US" sz="2000" dirty="0" smtClean="0">
                <a:latin typeface="LiberationSerif"/>
              </a:rPr>
              <a:t>.</a:t>
            </a:r>
            <a:r>
              <a:rPr lang="en-IN" sz="2000" dirty="0" smtClean="0"/>
              <a:t> The height of a perfect binary tree is log2n, where n is the number of nodes in the tree. This type of tree is often used in computer algorithms, as it allows for efficient representation and processing of data.</a:t>
            </a:r>
            <a:endParaRPr lang="en-US" sz="2000" dirty="0">
              <a:latin typeface="LiberationSerif"/>
            </a:endParaRPr>
          </a:p>
          <a:p>
            <a:pPr algn="l"/>
            <a:endParaRPr lang="en-IN" sz="2000" dirty="0"/>
          </a:p>
          <a:p>
            <a:pPr algn="just"/>
            <a:r>
              <a:rPr lang="en-IN" sz="2000" dirty="0"/>
              <a:t>A binary tree is called </a:t>
            </a:r>
            <a:r>
              <a:rPr lang="en-IN" sz="2000" b="1" dirty="0"/>
              <a:t>complete binary tree </a:t>
            </a:r>
            <a:r>
              <a:rPr lang="en-IN" sz="2000" dirty="0"/>
              <a:t>in which all levels are completely filled, with the possible exception of the bottom level, which is filled from left to right. </a:t>
            </a:r>
            <a:r>
              <a:rPr lang="en-IN" sz="2000" dirty="0" smtClean="0"/>
              <a:t>This type of tree is often used in algorithms that require data to be stored in a heap structure, such as a priority queue or heap sort. The advantage of using a complete binary tree over other types of trees is that the tree can be efficiently stored in an array.</a:t>
            </a:r>
            <a:endParaRPr lang="en-IN" sz="2000" dirty="0"/>
          </a:p>
        </p:txBody>
      </p:sp>
      <p:pic>
        <p:nvPicPr>
          <p:cNvPr id="22530" name="Picture 2" descr="https://www.cs.cmu.edu/~adamchik/15-121/lectures/Trees/pix/full_complete.bmp"/>
          <p:cNvPicPr>
            <a:picLocks noChangeAspect="1" noChangeArrowheads="1"/>
          </p:cNvPicPr>
          <p:nvPr/>
        </p:nvPicPr>
        <p:blipFill rotWithShape="1">
          <a:blip r:embed="rId2"/>
          <a:srcRect l="36399" b="13605"/>
          <a:stretch/>
        </p:blipFill>
        <p:spPr bwMode="auto">
          <a:xfrm>
            <a:off x="8468637" y="4159624"/>
            <a:ext cx="2171147" cy="1835275"/>
          </a:xfrm>
          <a:prstGeom prst="rect">
            <a:avLst/>
          </a:prstGeom>
          <a:noFill/>
        </p:spPr>
      </p:pic>
      <p:pic>
        <p:nvPicPr>
          <p:cNvPr id="5" name="Picture 4">
            <a:extLst>
              <a:ext uri="{FF2B5EF4-FFF2-40B4-BE49-F238E27FC236}">
                <a16:creationId xmlns:a16="http://schemas.microsoft.com/office/drawing/2014/main" xmlns="" id="{8CF3F329-3799-F9B3-186E-F5E00707CB53}"/>
              </a:ext>
            </a:extLst>
          </p:cNvPr>
          <p:cNvPicPr>
            <a:picLocks noChangeAspect="1"/>
          </p:cNvPicPr>
          <p:nvPr/>
        </p:nvPicPr>
        <p:blipFill rotWithShape="1">
          <a:blip r:embed="rId3"/>
          <a:srcRect l="24013" t="35760" r="38975" b="17784"/>
          <a:stretch/>
        </p:blipFill>
        <p:spPr>
          <a:xfrm>
            <a:off x="4813905" y="4249582"/>
            <a:ext cx="2411647" cy="1701881"/>
          </a:xfrm>
          <a:prstGeom prst="rect">
            <a:avLst/>
          </a:prstGeom>
        </p:spPr>
      </p:pic>
      <p:sp>
        <p:nvSpPr>
          <p:cNvPr id="6" name="TextBox 5">
            <a:extLst>
              <a:ext uri="{FF2B5EF4-FFF2-40B4-BE49-F238E27FC236}">
                <a16:creationId xmlns:a16="http://schemas.microsoft.com/office/drawing/2014/main" xmlns="" id="{87FDD80C-060B-885F-37CB-DB6D6072B46B}"/>
              </a:ext>
            </a:extLst>
          </p:cNvPr>
          <p:cNvSpPr txBox="1"/>
          <p:nvPr/>
        </p:nvSpPr>
        <p:spPr>
          <a:xfrm>
            <a:off x="4870108" y="6119864"/>
            <a:ext cx="2088232" cy="369332"/>
          </a:xfrm>
          <a:prstGeom prst="rect">
            <a:avLst/>
          </a:prstGeom>
          <a:noFill/>
        </p:spPr>
        <p:txBody>
          <a:bodyPr wrap="square" rtlCol="0">
            <a:spAutoFit/>
          </a:bodyPr>
          <a:lstStyle/>
          <a:p>
            <a:r>
              <a:rPr lang="en-US" b="1" dirty="0"/>
              <a:t>perfect binary tree</a:t>
            </a:r>
          </a:p>
        </p:txBody>
      </p:sp>
      <p:sp>
        <p:nvSpPr>
          <p:cNvPr id="7" name="TextBox 6">
            <a:extLst>
              <a:ext uri="{FF2B5EF4-FFF2-40B4-BE49-F238E27FC236}">
                <a16:creationId xmlns:a16="http://schemas.microsoft.com/office/drawing/2014/main" xmlns="" id="{8A058B2B-F0C1-B7F5-9A42-C27FE205FA85}"/>
              </a:ext>
            </a:extLst>
          </p:cNvPr>
          <p:cNvSpPr txBox="1"/>
          <p:nvPr/>
        </p:nvSpPr>
        <p:spPr>
          <a:xfrm>
            <a:off x="940904" y="6119864"/>
            <a:ext cx="2514262" cy="369332"/>
          </a:xfrm>
          <a:prstGeom prst="rect">
            <a:avLst/>
          </a:prstGeom>
          <a:noFill/>
        </p:spPr>
        <p:txBody>
          <a:bodyPr wrap="square" rtlCol="0">
            <a:spAutoFit/>
          </a:bodyPr>
          <a:lstStyle/>
          <a:p>
            <a:r>
              <a:rPr lang="en-US" b="1" dirty="0"/>
              <a:t>Full/Strictly binary tree</a:t>
            </a:r>
          </a:p>
        </p:txBody>
      </p:sp>
      <p:sp>
        <p:nvSpPr>
          <p:cNvPr id="8" name="TextBox 7">
            <a:extLst>
              <a:ext uri="{FF2B5EF4-FFF2-40B4-BE49-F238E27FC236}">
                <a16:creationId xmlns:a16="http://schemas.microsoft.com/office/drawing/2014/main" xmlns="" id="{B72313E7-248C-C78F-F677-365570813858}"/>
              </a:ext>
            </a:extLst>
          </p:cNvPr>
          <p:cNvSpPr txBox="1"/>
          <p:nvPr/>
        </p:nvSpPr>
        <p:spPr>
          <a:xfrm>
            <a:off x="8081731" y="6087918"/>
            <a:ext cx="2376264" cy="369332"/>
          </a:xfrm>
          <a:prstGeom prst="rect">
            <a:avLst/>
          </a:prstGeom>
          <a:noFill/>
        </p:spPr>
        <p:txBody>
          <a:bodyPr wrap="square" rtlCol="0">
            <a:spAutoFit/>
          </a:bodyPr>
          <a:lstStyle/>
          <a:p>
            <a:r>
              <a:rPr lang="en-US" b="1" dirty="0"/>
              <a:t>Complete binary tree</a:t>
            </a:r>
          </a:p>
        </p:txBody>
      </p:sp>
      <p:pic>
        <p:nvPicPr>
          <p:cNvPr id="9" name="Picture 2" descr="https://www.cs.cmu.edu/~adamchik/15-121/lectures/Trees/pix/full_complete.bmp">
            <a:extLst>
              <a:ext uri="{FF2B5EF4-FFF2-40B4-BE49-F238E27FC236}">
                <a16:creationId xmlns:a16="http://schemas.microsoft.com/office/drawing/2014/main" xmlns="" id="{11F3751D-A735-C012-38F9-A75DB511EDC0}"/>
              </a:ext>
            </a:extLst>
          </p:cNvPr>
          <p:cNvPicPr>
            <a:picLocks noChangeAspect="1" noChangeArrowheads="1"/>
          </p:cNvPicPr>
          <p:nvPr/>
        </p:nvPicPr>
        <p:blipFill rotWithShape="1">
          <a:blip r:embed="rId2"/>
          <a:srcRect r="61574" b="13605"/>
          <a:stretch/>
        </p:blipFill>
        <p:spPr bwMode="auto">
          <a:xfrm>
            <a:off x="1366934" y="4427418"/>
            <a:ext cx="1340407" cy="16605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xmlns="" id="{F9BEE104-6869-46EE-8E41-E6E053537D7E}"/>
              </a:ext>
            </a:extLst>
          </p:cNvPr>
          <p:cNvSpPr txBox="1"/>
          <p:nvPr/>
        </p:nvSpPr>
        <p:spPr>
          <a:xfrm>
            <a:off x="887732" y="4140144"/>
            <a:ext cx="3014872" cy="383616"/>
          </a:xfrm>
          <a:prstGeom prst="rect">
            <a:avLst/>
          </a:prstGeom>
          <a:solidFill>
            <a:srgbClr val="FFFF00"/>
          </a:solidFill>
        </p:spPr>
        <p:txBody>
          <a:bodyPr wrap="square" rtlCol="0">
            <a:spAutoFit/>
          </a:bodyPr>
          <a:lstStyle/>
          <a:p>
            <a:endParaRPr lang="en-US" dirty="0"/>
          </a:p>
        </p:txBody>
      </p:sp>
      <p:sp>
        <p:nvSpPr>
          <p:cNvPr id="60" name="TextBox 59">
            <a:extLst>
              <a:ext uri="{FF2B5EF4-FFF2-40B4-BE49-F238E27FC236}">
                <a16:creationId xmlns:a16="http://schemas.microsoft.com/office/drawing/2014/main" xmlns="" id="{5E46FD58-E351-551E-3C0B-A0DC52E070C5}"/>
              </a:ext>
            </a:extLst>
          </p:cNvPr>
          <p:cNvSpPr txBox="1"/>
          <p:nvPr/>
        </p:nvSpPr>
        <p:spPr>
          <a:xfrm>
            <a:off x="278293" y="2843366"/>
            <a:ext cx="4498793" cy="383616"/>
          </a:xfrm>
          <a:prstGeom prst="rect">
            <a:avLst/>
          </a:prstGeom>
          <a:solidFill>
            <a:srgbClr val="FFFF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E60E2049-358B-7F4D-B1A3-1D4343B885A9}"/>
              </a:ext>
            </a:extLst>
          </p:cNvPr>
          <p:cNvSpPr txBox="1"/>
          <p:nvPr/>
        </p:nvSpPr>
        <p:spPr>
          <a:xfrm>
            <a:off x="304076" y="762872"/>
            <a:ext cx="6905107" cy="830997"/>
          </a:xfrm>
          <a:prstGeom prst="rect">
            <a:avLst/>
          </a:prstGeom>
          <a:noFill/>
        </p:spPr>
        <p:txBody>
          <a:bodyPr wrap="square">
            <a:spAutoFit/>
          </a:bodyPr>
          <a:lstStyle/>
          <a:p>
            <a:pPr marL="0" indent="0">
              <a:buNone/>
            </a:pPr>
            <a:r>
              <a:rPr lang="en-US" sz="2400" u="sng" dirty="0"/>
              <a:t>Case 2</a:t>
            </a:r>
            <a:r>
              <a:rPr lang="en-US" sz="2400" dirty="0"/>
              <a:t>: Node to be deleted has only one child (either left or right)</a:t>
            </a:r>
          </a:p>
        </p:txBody>
      </p:sp>
      <p:grpSp>
        <p:nvGrpSpPr>
          <p:cNvPr id="7" name="Group 6">
            <a:extLst>
              <a:ext uri="{FF2B5EF4-FFF2-40B4-BE49-F238E27FC236}">
                <a16:creationId xmlns:a16="http://schemas.microsoft.com/office/drawing/2014/main" xmlns="" id="{FA55D7F0-0D5A-57B0-EDDA-B5C254ABD144}"/>
              </a:ext>
            </a:extLst>
          </p:cNvPr>
          <p:cNvGrpSpPr/>
          <p:nvPr/>
        </p:nvGrpSpPr>
        <p:grpSpPr>
          <a:xfrm>
            <a:off x="8938599" y="1543882"/>
            <a:ext cx="503582" cy="514676"/>
            <a:chOff x="5612297" y="2126970"/>
            <a:chExt cx="503582" cy="514676"/>
          </a:xfrm>
        </p:grpSpPr>
        <p:sp>
          <p:nvSpPr>
            <p:cNvPr id="8" name="Oval 7">
              <a:extLst>
                <a:ext uri="{FF2B5EF4-FFF2-40B4-BE49-F238E27FC236}">
                  <a16:creationId xmlns:a16="http://schemas.microsoft.com/office/drawing/2014/main" xmlns="" id="{8891AF99-1D00-564A-6F2A-797387F982F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3BFF3C92-E08B-667B-06EB-B0636ECD591F}"/>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0" name="Group 9">
            <a:extLst>
              <a:ext uri="{FF2B5EF4-FFF2-40B4-BE49-F238E27FC236}">
                <a16:creationId xmlns:a16="http://schemas.microsoft.com/office/drawing/2014/main" xmlns="" id="{491A8D32-17E6-8744-A2ED-9BD327DD2920}"/>
              </a:ext>
            </a:extLst>
          </p:cNvPr>
          <p:cNvGrpSpPr/>
          <p:nvPr/>
        </p:nvGrpSpPr>
        <p:grpSpPr>
          <a:xfrm>
            <a:off x="6613629" y="3339550"/>
            <a:ext cx="503582" cy="514676"/>
            <a:chOff x="9687345" y="1656526"/>
            <a:chExt cx="503582" cy="514676"/>
          </a:xfrm>
        </p:grpSpPr>
        <p:sp>
          <p:nvSpPr>
            <p:cNvPr id="11" name="Oval 10">
              <a:extLst>
                <a:ext uri="{FF2B5EF4-FFF2-40B4-BE49-F238E27FC236}">
                  <a16:creationId xmlns:a16="http://schemas.microsoft.com/office/drawing/2014/main" xmlns="" id="{411FCB9A-5AF9-1F96-F88A-DB4784891A8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AAB75DE3-AF05-C2C6-A829-24B00ABC292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13" name="Group 12">
            <a:extLst>
              <a:ext uri="{FF2B5EF4-FFF2-40B4-BE49-F238E27FC236}">
                <a16:creationId xmlns:a16="http://schemas.microsoft.com/office/drawing/2014/main" xmlns="" id="{F833AE4F-49F9-09BD-95A0-668F51C0B518}"/>
              </a:ext>
            </a:extLst>
          </p:cNvPr>
          <p:cNvGrpSpPr/>
          <p:nvPr/>
        </p:nvGrpSpPr>
        <p:grpSpPr>
          <a:xfrm>
            <a:off x="11251111" y="3617846"/>
            <a:ext cx="503582" cy="514676"/>
            <a:chOff x="10601745" y="1828802"/>
            <a:chExt cx="503582" cy="514676"/>
          </a:xfrm>
        </p:grpSpPr>
        <p:sp>
          <p:nvSpPr>
            <p:cNvPr id="14" name="Oval 13">
              <a:extLst>
                <a:ext uri="{FF2B5EF4-FFF2-40B4-BE49-F238E27FC236}">
                  <a16:creationId xmlns:a16="http://schemas.microsoft.com/office/drawing/2014/main" xmlns="" id="{285EB0F3-7298-77C3-6E64-6B16F2BD9084}"/>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2BF01136-EF9B-2E9E-3BC5-83E3D2E71B6E}"/>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6" name="Group 15">
            <a:extLst>
              <a:ext uri="{FF2B5EF4-FFF2-40B4-BE49-F238E27FC236}">
                <a16:creationId xmlns:a16="http://schemas.microsoft.com/office/drawing/2014/main" xmlns="" id="{A6BDF493-2B14-2DD3-E09C-19FFECA2FCCE}"/>
              </a:ext>
            </a:extLst>
          </p:cNvPr>
          <p:cNvGrpSpPr/>
          <p:nvPr/>
        </p:nvGrpSpPr>
        <p:grpSpPr>
          <a:xfrm>
            <a:off x="7808429" y="2511291"/>
            <a:ext cx="503582" cy="514676"/>
            <a:chOff x="8931969" y="1815550"/>
            <a:chExt cx="503582" cy="514676"/>
          </a:xfrm>
        </p:grpSpPr>
        <p:sp>
          <p:nvSpPr>
            <p:cNvPr id="17" name="Oval 16">
              <a:extLst>
                <a:ext uri="{FF2B5EF4-FFF2-40B4-BE49-F238E27FC236}">
                  <a16:creationId xmlns:a16="http://schemas.microsoft.com/office/drawing/2014/main" xmlns="" id="{7EBA7E6A-5726-6176-CF75-589F561F5BAF}"/>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CBA99D79-9C20-47B0-93BE-965BC411713A}"/>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9" name="Straight Connector 18">
            <a:extLst>
              <a:ext uri="{FF2B5EF4-FFF2-40B4-BE49-F238E27FC236}">
                <a16:creationId xmlns:a16="http://schemas.microsoft.com/office/drawing/2014/main" xmlns="" id="{5320A538-24B9-AA06-31D9-A64413889032}"/>
              </a:ext>
            </a:extLst>
          </p:cNvPr>
          <p:cNvCxnSpPr>
            <a:cxnSpLocks/>
          </p:cNvCxnSpPr>
          <p:nvPr/>
        </p:nvCxnSpPr>
        <p:spPr>
          <a:xfrm flipH="1">
            <a:off x="8203102" y="2002223"/>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8AB9EDC1-4411-9808-24BB-FA90B9381B4B}"/>
              </a:ext>
            </a:extLst>
          </p:cNvPr>
          <p:cNvGrpSpPr/>
          <p:nvPr/>
        </p:nvGrpSpPr>
        <p:grpSpPr>
          <a:xfrm>
            <a:off x="10171054" y="2657064"/>
            <a:ext cx="503582" cy="514676"/>
            <a:chOff x="9687345" y="1656526"/>
            <a:chExt cx="503582" cy="514676"/>
          </a:xfrm>
        </p:grpSpPr>
        <p:sp>
          <p:nvSpPr>
            <p:cNvPr id="21" name="Oval 20">
              <a:extLst>
                <a:ext uri="{FF2B5EF4-FFF2-40B4-BE49-F238E27FC236}">
                  <a16:creationId xmlns:a16="http://schemas.microsoft.com/office/drawing/2014/main" xmlns="" id="{8E1DF58A-C871-CB2E-06EC-1BC5327BF19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D9A5F004-C8D7-6787-30C9-E4368727685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3" name="Group 22">
            <a:extLst>
              <a:ext uri="{FF2B5EF4-FFF2-40B4-BE49-F238E27FC236}">
                <a16:creationId xmlns:a16="http://schemas.microsoft.com/office/drawing/2014/main" xmlns="" id="{82D1AC39-D2C2-F9FD-3744-B2D2E7090F05}"/>
              </a:ext>
            </a:extLst>
          </p:cNvPr>
          <p:cNvGrpSpPr/>
          <p:nvPr/>
        </p:nvGrpSpPr>
        <p:grpSpPr>
          <a:xfrm>
            <a:off x="10304599" y="4542512"/>
            <a:ext cx="503582" cy="514676"/>
            <a:chOff x="9687345" y="1656526"/>
            <a:chExt cx="503582" cy="514676"/>
          </a:xfrm>
        </p:grpSpPr>
        <p:sp>
          <p:nvSpPr>
            <p:cNvPr id="24" name="Oval 23">
              <a:extLst>
                <a:ext uri="{FF2B5EF4-FFF2-40B4-BE49-F238E27FC236}">
                  <a16:creationId xmlns:a16="http://schemas.microsoft.com/office/drawing/2014/main" xmlns="" id="{3F06BE4E-70FD-C813-B981-E982EB724E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7EE2D2D3-C333-8F20-2860-D5B0F621103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6" name="Group 25">
            <a:extLst>
              <a:ext uri="{FF2B5EF4-FFF2-40B4-BE49-F238E27FC236}">
                <a16:creationId xmlns:a16="http://schemas.microsoft.com/office/drawing/2014/main" xmlns="" id="{D21BAAB5-A119-6141-121C-0BD56E4EE9DE}"/>
              </a:ext>
            </a:extLst>
          </p:cNvPr>
          <p:cNvGrpSpPr/>
          <p:nvPr/>
        </p:nvGrpSpPr>
        <p:grpSpPr>
          <a:xfrm>
            <a:off x="7632534" y="4311681"/>
            <a:ext cx="503582" cy="514676"/>
            <a:chOff x="9687345" y="1656526"/>
            <a:chExt cx="503582" cy="514676"/>
          </a:xfrm>
        </p:grpSpPr>
        <p:sp>
          <p:nvSpPr>
            <p:cNvPr id="27" name="Oval 26">
              <a:extLst>
                <a:ext uri="{FF2B5EF4-FFF2-40B4-BE49-F238E27FC236}">
                  <a16:creationId xmlns:a16="http://schemas.microsoft.com/office/drawing/2014/main" xmlns="" id="{AFD3369A-04EE-AB69-FEDE-4D24D1F6719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53F90B3D-5C9B-F5B6-23FB-8E54B4746E2E}"/>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9" name="Group 28">
            <a:extLst>
              <a:ext uri="{FF2B5EF4-FFF2-40B4-BE49-F238E27FC236}">
                <a16:creationId xmlns:a16="http://schemas.microsoft.com/office/drawing/2014/main" xmlns="" id="{BC5915DC-C55F-A6F4-7C89-181B7C323F5A}"/>
              </a:ext>
            </a:extLst>
          </p:cNvPr>
          <p:cNvGrpSpPr/>
          <p:nvPr/>
        </p:nvGrpSpPr>
        <p:grpSpPr>
          <a:xfrm>
            <a:off x="9358932" y="5383911"/>
            <a:ext cx="503582" cy="514676"/>
            <a:chOff x="9687345" y="1656526"/>
            <a:chExt cx="503582" cy="514676"/>
          </a:xfrm>
        </p:grpSpPr>
        <p:sp>
          <p:nvSpPr>
            <p:cNvPr id="30" name="Oval 29">
              <a:extLst>
                <a:ext uri="{FF2B5EF4-FFF2-40B4-BE49-F238E27FC236}">
                  <a16:creationId xmlns:a16="http://schemas.microsoft.com/office/drawing/2014/main" xmlns="" id="{22CC84F6-3524-A6B1-CA66-A960C3335A02}"/>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7B3D7254-63DA-5153-8CFE-CCAB323EA0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32" name="Group 31">
            <a:extLst>
              <a:ext uri="{FF2B5EF4-FFF2-40B4-BE49-F238E27FC236}">
                <a16:creationId xmlns:a16="http://schemas.microsoft.com/office/drawing/2014/main" xmlns="" id="{BF9C015C-9BBA-3E1D-E577-D31EF86A1074}"/>
              </a:ext>
            </a:extLst>
          </p:cNvPr>
          <p:cNvGrpSpPr/>
          <p:nvPr/>
        </p:nvGrpSpPr>
        <p:grpSpPr>
          <a:xfrm>
            <a:off x="9287915" y="3532986"/>
            <a:ext cx="503582" cy="514676"/>
            <a:chOff x="9687345" y="1656526"/>
            <a:chExt cx="503582" cy="514676"/>
          </a:xfrm>
        </p:grpSpPr>
        <p:sp>
          <p:nvSpPr>
            <p:cNvPr id="33" name="Oval 32">
              <a:extLst>
                <a:ext uri="{FF2B5EF4-FFF2-40B4-BE49-F238E27FC236}">
                  <a16:creationId xmlns:a16="http://schemas.microsoft.com/office/drawing/2014/main" xmlns="" id="{F86C6143-C6BD-7AE9-F8D7-934962CB250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ABBC3F2D-7711-9301-B088-34011C3FABF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5" name="Straight Connector 34">
            <a:extLst>
              <a:ext uri="{FF2B5EF4-FFF2-40B4-BE49-F238E27FC236}">
                <a16:creationId xmlns:a16="http://schemas.microsoft.com/office/drawing/2014/main" xmlns="" id="{813E71C1-78EC-D01E-4AF5-9ADA4C7149DC}"/>
              </a:ext>
            </a:extLst>
          </p:cNvPr>
          <p:cNvCxnSpPr>
            <a:cxnSpLocks/>
          </p:cNvCxnSpPr>
          <p:nvPr/>
        </p:nvCxnSpPr>
        <p:spPr>
          <a:xfrm flipH="1">
            <a:off x="7030284" y="2883494"/>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EA82F3D-0A39-D752-284E-250047483A35}"/>
              </a:ext>
            </a:extLst>
          </p:cNvPr>
          <p:cNvCxnSpPr>
            <a:cxnSpLocks/>
          </p:cNvCxnSpPr>
          <p:nvPr/>
        </p:nvCxnSpPr>
        <p:spPr>
          <a:xfrm>
            <a:off x="9332428" y="2002223"/>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3043723-BF87-A75E-9B99-97C626FA9712}"/>
              </a:ext>
            </a:extLst>
          </p:cNvPr>
          <p:cNvCxnSpPr>
            <a:cxnSpLocks/>
          </p:cNvCxnSpPr>
          <p:nvPr/>
        </p:nvCxnSpPr>
        <p:spPr>
          <a:xfrm flipH="1">
            <a:off x="9680725" y="3113881"/>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4C61653-0DB4-B90F-8070-9CF536F71D9A}"/>
              </a:ext>
            </a:extLst>
          </p:cNvPr>
          <p:cNvCxnSpPr>
            <a:cxnSpLocks/>
          </p:cNvCxnSpPr>
          <p:nvPr/>
        </p:nvCxnSpPr>
        <p:spPr>
          <a:xfrm>
            <a:off x="10606511" y="3030924"/>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221F747-2282-A485-0FE0-066A92AF9BEC}"/>
              </a:ext>
            </a:extLst>
          </p:cNvPr>
          <p:cNvCxnSpPr>
            <a:cxnSpLocks/>
          </p:cNvCxnSpPr>
          <p:nvPr/>
        </p:nvCxnSpPr>
        <p:spPr>
          <a:xfrm>
            <a:off x="9642919" y="4001282"/>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30473A2-952B-1254-FA56-0AD0D718608D}"/>
              </a:ext>
            </a:extLst>
          </p:cNvPr>
          <p:cNvCxnSpPr>
            <a:cxnSpLocks/>
          </p:cNvCxnSpPr>
          <p:nvPr/>
        </p:nvCxnSpPr>
        <p:spPr>
          <a:xfrm>
            <a:off x="6921674" y="3812557"/>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B40C097-0237-CDBC-E82E-40D4986B3E96}"/>
              </a:ext>
            </a:extLst>
          </p:cNvPr>
          <p:cNvCxnSpPr>
            <a:cxnSpLocks/>
          </p:cNvCxnSpPr>
          <p:nvPr/>
        </p:nvCxnSpPr>
        <p:spPr>
          <a:xfrm flipH="1">
            <a:off x="9762614" y="4986064"/>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052898B8-7A38-EC69-2EB5-160E0FEBCE4A}"/>
              </a:ext>
            </a:extLst>
          </p:cNvPr>
          <p:cNvGrpSpPr/>
          <p:nvPr/>
        </p:nvGrpSpPr>
        <p:grpSpPr>
          <a:xfrm>
            <a:off x="11377097" y="5427422"/>
            <a:ext cx="503582" cy="514676"/>
            <a:chOff x="9674093" y="1656526"/>
            <a:chExt cx="503582" cy="514676"/>
          </a:xfrm>
        </p:grpSpPr>
        <p:sp>
          <p:nvSpPr>
            <p:cNvPr id="44" name="Oval 43">
              <a:extLst>
                <a:ext uri="{FF2B5EF4-FFF2-40B4-BE49-F238E27FC236}">
                  <a16:creationId xmlns:a16="http://schemas.microsoft.com/office/drawing/2014/main" xmlns="" id="{422C8B63-11F6-296F-67C0-33B73DF4BCAC}"/>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246785FF-1612-C64F-EE3A-920C97452240}"/>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6" name="Straight Connector 45">
            <a:extLst>
              <a:ext uri="{FF2B5EF4-FFF2-40B4-BE49-F238E27FC236}">
                <a16:creationId xmlns:a16="http://schemas.microsoft.com/office/drawing/2014/main" xmlns="" id="{DBC525DB-E7F4-AAC2-2A5C-AB6D1EC57DEA}"/>
              </a:ext>
            </a:extLst>
          </p:cNvPr>
          <p:cNvCxnSpPr>
            <a:cxnSpLocks/>
          </p:cNvCxnSpPr>
          <p:nvPr/>
        </p:nvCxnSpPr>
        <p:spPr>
          <a:xfrm>
            <a:off x="10705993" y="491504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A4B00DD0-4C9F-D018-1111-FB66533E89E1}"/>
              </a:ext>
            </a:extLst>
          </p:cNvPr>
          <p:cNvSpPr txBox="1"/>
          <p:nvPr/>
        </p:nvSpPr>
        <p:spPr>
          <a:xfrm>
            <a:off x="278293" y="1970980"/>
            <a:ext cx="6215271" cy="830997"/>
          </a:xfrm>
          <a:prstGeom prst="rect">
            <a:avLst/>
          </a:prstGeom>
          <a:noFill/>
        </p:spPr>
        <p:txBody>
          <a:bodyPr wrap="square" rtlCol="0">
            <a:spAutoFit/>
          </a:bodyPr>
          <a:lstStyle/>
          <a:p>
            <a:r>
              <a:rPr lang="en-US" sz="2400" dirty="0"/>
              <a:t>Let us say </a:t>
            </a:r>
            <a:r>
              <a:rPr lang="en-US" sz="2400" b="1" dirty="0"/>
              <a:t>p</a:t>
            </a:r>
            <a:r>
              <a:rPr lang="en-US" sz="2400" dirty="0"/>
              <a:t> points to parent of node to be deleted and </a:t>
            </a:r>
            <a:r>
              <a:rPr lang="en-US" sz="2400" b="1" dirty="0"/>
              <a:t>q </a:t>
            </a:r>
            <a:r>
              <a:rPr lang="en-US" sz="2400" dirty="0"/>
              <a:t>points to the node to be deleted.</a:t>
            </a:r>
          </a:p>
        </p:txBody>
      </p:sp>
      <p:sp>
        <p:nvSpPr>
          <p:cNvPr id="4" name="TextBox 3">
            <a:extLst>
              <a:ext uri="{FF2B5EF4-FFF2-40B4-BE49-F238E27FC236}">
                <a16:creationId xmlns:a16="http://schemas.microsoft.com/office/drawing/2014/main" xmlns="" id="{1AECD554-EA9E-B743-3477-EB26BEC39E20}"/>
              </a:ext>
            </a:extLst>
          </p:cNvPr>
          <p:cNvSpPr txBox="1"/>
          <p:nvPr/>
        </p:nvSpPr>
        <p:spPr>
          <a:xfrm>
            <a:off x="10974856" y="1851711"/>
            <a:ext cx="552510" cy="523220"/>
          </a:xfrm>
          <a:prstGeom prst="rect">
            <a:avLst/>
          </a:prstGeom>
          <a:noFill/>
        </p:spPr>
        <p:txBody>
          <a:bodyPr wrap="square" rtlCol="0">
            <a:spAutoFit/>
          </a:bodyPr>
          <a:lstStyle/>
          <a:p>
            <a:r>
              <a:rPr lang="en-US" sz="2800" b="1" dirty="0"/>
              <a:t> p</a:t>
            </a:r>
          </a:p>
        </p:txBody>
      </p:sp>
      <p:cxnSp>
        <p:nvCxnSpPr>
          <p:cNvPr id="47" name="Straight Arrow Connector 46">
            <a:extLst>
              <a:ext uri="{FF2B5EF4-FFF2-40B4-BE49-F238E27FC236}">
                <a16:creationId xmlns:a16="http://schemas.microsoft.com/office/drawing/2014/main" xmlns="" id="{8E8C9B92-804D-A92C-45CC-6E4178518153}"/>
              </a:ext>
            </a:extLst>
          </p:cNvPr>
          <p:cNvCxnSpPr>
            <a:cxnSpLocks/>
          </p:cNvCxnSpPr>
          <p:nvPr/>
        </p:nvCxnSpPr>
        <p:spPr>
          <a:xfrm flipH="1">
            <a:off x="10596236" y="2248400"/>
            <a:ext cx="465187" cy="4281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73867823-5E5E-341E-67B1-982C4B1811FD}"/>
              </a:ext>
            </a:extLst>
          </p:cNvPr>
          <p:cNvSpPr txBox="1"/>
          <p:nvPr/>
        </p:nvSpPr>
        <p:spPr>
          <a:xfrm>
            <a:off x="8160023" y="3429000"/>
            <a:ext cx="455102" cy="523220"/>
          </a:xfrm>
          <a:prstGeom prst="rect">
            <a:avLst/>
          </a:prstGeom>
          <a:noFill/>
        </p:spPr>
        <p:txBody>
          <a:bodyPr wrap="square" rtlCol="0">
            <a:spAutoFit/>
          </a:bodyPr>
          <a:lstStyle/>
          <a:p>
            <a:r>
              <a:rPr lang="en-US" sz="2800" b="1" dirty="0"/>
              <a:t> q</a:t>
            </a:r>
          </a:p>
        </p:txBody>
      </p:sp>
      <p:cxnSp>
        <p:nvCxnSpPr>
          <p:cNvPr id="49" name="Straight Arrow Connector 48">
            <a:extLst>
              <a:ext uri="{FF2B5EF4-FFF2-40B4-BE49-F238E27FC236}">
                <a16:creationId xmlns:a16="http://schemas.microsoft.com/office/drawing/2014/main" xmlns="" id="{E7DBFE86-99E1-DE84-FEE7-6EBA16D07408}"/>
              </a:ext>
            </a:extLst>
          </p:cNvPr>
          <p:cNvCxnSpPr>
            <a:cxnSpLocks/>
          </p:cNvCxnSpPr>
          <p:nvPr/>
        </p:nvCxnSpPr>
        <p:spPr>
          <a:xfrm>
            <a:off x="8587408" y="3749223"/>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66401EDC-0DC2-B8EA-0D9C-AD4BF5A8317C}"/>
              </a:ext>
            </a:extLst>
          </p:cNvPr>
          <p:cNvSpPr txBox="1"/>
          <p:nvPr/>
        </p:nvSpPr>
        <p:spPr>
          <a:xfrm>
            <a:off x="384313" y="2871271"/>
            <a:ext cx="5548111" cy="3785652"/>
          </a:xfrm>
          <a:prstGeom prst="rect">
            <a:avLst/>
          </a:prstGeom>
          <a:noFill/>
        </p:spPr>
        <p:txBody>
          <a:bodyPr wrap="square">
            <a:spAutoFit/>
          </a:bodyPr>
          <a:lstStyle/>
          <a:p>
            <a:r>
              <a:rPr lang="en-US" sz="2000" dirty="0"/>
              <a:t>If q is left child of parent p , then {</a:t>
            </a:r>
          </a:p>
          <a:p>
            <a:r>
              <a:rPr lang="en-US" sz="2000" dirty="0"/>
              <a:t>        if q contains </a:t>
            </a:r>
            <a:r>
              <a:rPr lang="en-US" sz="2000" dirty="0" err="1"/>
              <a:t>leftchild</a:t>
            </a:r>
            <a:r>
              <a:rPr lang="en-US" sz="2000" dirty="0"/>
              <a:t> only then</a:t>
            </a:r>
          </a:p>
          <a:p>
            <a:r>
              <a:rPr lang="en-US" sz="2000" dirty="0"/>
              <a:t>             p-&gt;</a:t>
            </a:r>
            <a:r>
              <a:rPr lang="en-US" sz="2000" dirty="0" err="1"/>
              <a:t>lchild</a:t>
            </a:r>
            <a:r>
              <a:rPr lang="en-US" sz="2000" dirty="0"/>
              <a:t> =q-&gt;</a:t>
            </a:r>
            <a:r>
              <a:rPr lang="en-US" sz="2000" dirty="0" err="1"/>
              <a:t>lchild</a:t>
            </a:r>
            <a:r>
              <a:rPr lang="en-US" sz="2000" dirty="0"/>
              <a:t>;</a:t>
            </a:r>
          </a:p>
          <a:p>
            <a:r>
              <a:rPr lang="en-US" sz="2000" dirty="0"/>
              <a:t>        else</a:t>
            </a:r>
          </a:p>
          <a:p>
            <a:r>
              <a:rPr lang="en-US" sz="2000" dirty="0"/>
              <a:t>             p-&gt;</a:t>
            </a:r>
            <a:r>
              <a:rPr lang="en-US" sz="2000" dirty="0" err="1"/>
              <a:t>lchild</a:t>
            </a:r>
            <a:r>
              <a:rPr lang="en-US" sz="2000" dirty="0"/>
              <a:t>= q-&gt;</a:t>
            </a:r>
            <a:r>
              <a:rPr lang="en-US" sz="2000" dirty="0" err="1"/>
              <a:t>rchild</a:t>
            </a:r>
            <a:r>
              <a:rPr lang="en-US" sz="2000" dirty="0"/>
              <a:t>;</a:t>
            </a:r>
          </a:p>
          <a:p>
            <a:r>
              <a:rPr lang="en-US" sz="2000" dirty="0"/>
              <a:t>}</a:t>
            </a:r>
          </a:p>
          <a:p>
            <a:r>
              <a:rPr lang="en-US" sz="2000" dirty="0"/>
              <a:t>else {// q is right child of parent p</a:t>
            </a:r>
          </a:p>
          <a:p>
            <a:r>
              <a:rPr lang="en-US" sz="2000" dirty="0"/>
              <a:t>       if q contains </a:t>
            </a:r>
            <a:r>
              <a:rPr lang="en-US" sz="2000" dirty="0" err="1"/>
              <a:t>leftchild</a:t>
            </a:r>
            <a:r>
              <a:rPr lang="en-US" sz="2000" dirty="0"/>
              <a:t> only then</a:t>
            </a:r>
          </a:p>
          <a:p>
            <a:r>
              <a:rPr lang="en-US" sz="2000" dirty="0"/>
              <a:t>              p-&gt;</a:t>
            </a:r>
            <a:r>
              <a:rPr lang="en-US" sz="2000" dirty="0" err="1"/>
              <a:t>rchild</a:t>
            </a:r>
            <a:r>
              <a:rPr lang="en-US" sz="2000" dirty="0"/>
              <a:t> = q-&gt;</a:t>
            </a:r>
            <a:r>
              <a:rPr lang="en-US" sz="2000" dirty="0" err="1"/>
              <a:t>lchild</a:t>
            </a:r>
            <a:r>
              <a:rPr lang="en-US" sz="2000" dirty="0"/>
              <a:t>;</a:t>
            </a:r>
          </a:p>
          <a:p>
            <a:r>
              <a:rPr lang="en-US" sz="2000" dirty="0"/>
              <a:t>       else</a:t>
            </a:r>
          </a:p>
          <a:p>
            <a:r>
              <a:rPr lang="en-US" sz="2000" dirty="0"/>
              <a:t>              p-&gt;</a:t>
            </a:r>
            <a:r>
              <a:rPr lang="en-US" sz="2000" dirty="0" err="1"/>
              <a:t>rchild</a:t>
            </a:r>
            <a:r>
              <a:rPr lang="en-US" sz="2000" dirty="0"/>
              <a:t> = q-&gt;</a:t>
            </a:r>
            <a:r>
              <a:rPr lang="en-US" sz="2000" dirty="0" err="1"/>
              <a:t>rchild</a:t>
            </a:r>
            <a:r>
              <a:rPr lang="en-US" sz="2000" dirty="0"/>
              <a:t>;</a:t>
            </a:r>
          </a:p>
          <a:p>
            <a:r>
              <a:rPr lang="en-US" sz="2000" dirty="0"/>
              <a:t>}</a:t>
            </a:r>
          </a:p>
        </p:txBody>
      </p:sp>
      <p:sp>
        <p:nvSpPr>
          <p:cNvPr id="54" name="TextBox 53">
            <a:extLst>
              <a:ext uri="{FF2B5EF4-FFF2-40B4-BE49-F238E27FC236}">
                <a16:creationId xmlns:a16="http://schemas.microsoft.com/office/drawing/2014/main" xmlns="" id="{D45A1945-6A70-9EE0-DD87-D77471DBB55E}"/>
              </a:ext>
            </a:extLst>
          </p:cNvPr>
          <p:cNvSpPr txBox="1"/>
          <p:nvPr/>
        </p:nvSpPr>
        <p:spPr>
          <a:xfrm rot="19127509">
            <a:off x="9696547" y="3089120"/>
            <a:ext cx="439544" cy="646331"/>
          </a:xfrm>
          <a:prstGeom prst="rect">
            <a:avLst/>
          </a:prstGeom>
          <a:noFill/>
        </p:spPr>
        <p:txBody>
          <a:bodyPr wrap="none" rtlCol="0">
            <a:spAutoFit/>
          </a:bodyPr>
          <a:lstStyle/>
          <a:p>
            <a:r>
              <a:rPr lang="en-US" sz="3600" b="1" dirty="0">
                <a:solidFill>
                  <a:srgbClr val="FF0000"/>
                </a:solidFill>
              </a:rPr>
              <a:t>X</a:t>
            </a:r>
            <a:endParaRPr lang="en-US" sz="2400" b="1" dirty="0">
              <a:solidFill>
                <a:srgbClr val="FF0000"/>
              </a:solidFill>
            </a:endParaRPr>
          </a:p>
        </p:txBody>
      </p:sp>
      <p:sp>
        <p:nvSpPr>
          <p:cNvPr id="55" name="TextBox 54">
            <a:extLst>
              <a:ext uri="{FF2B5EF4-FFF2-40B4-BE49-F238E27FC236}">
                <a16:creationId xmlns:a16="http://schemas.microsoft.com/office/drawing/2014/main" xmlns="" id="{7170E06C-62EE-CF4F-4EA2-5F80FE65B394}"/>
              </a:ext>
            </a:extLst>
          </p:cNvPr>
          <p:cNvSpPr txBox="1"/>
          <p:nvPr/>
        </p:nvSpPr>
        <p:spPr>
          <a:xfrm rot="21314154">
            <a:off x="8234706" y="3196742"/>
            <a:ext cx="2103120" cy="1508760"/>
          </a:xfrm>
          <a:prstGeom prst="rect">
            <a:avLst/>
          </a:prstGeom>
          <a:solidFill>
            <a:srgbClr val="FFFFFF"/>
          </a:solidFill>
        </p:spPr>
        <p:txBody>
          <a:bodyPr wrap="square" rtlCol="0">
            <a:spAutoFit/>
          </a:bodyPr>
          <a:lstStyle/>
          <a:p>
            <a:endParaRPr lang="en-US" dirty="0"/>
          </a:p>
        </p:txBody>
      </p:sp>
      <p:cxnSp>
        <p:nvCxnSpPr>
          <p:cNvPr id="52" name="Straight Connector 51">
            <a:extLst>
              <a:ext uri="{FF2B5EF4-FFF2-40B4-BE49-F238E27FC236}">
                <a16:creationId xmlns:a16="http://schemas.microsoft.com/office/drawing/2014/main" xmlns="" id="{E6242426-F398-BC2A-C11D-DEC2FAC87483}"/>
              </a:ext>
            </a:extLst>
          </p:cNvPr>
          <p:cNvCxnSpPr>
            <a:cxnSpLocks/>
            <a:stCxn id="21" idx="4"/>
            <a:endCxn id="24" idx="0"/>
          </p:cNvCxnSpPr>
          <p:nvPr/>
        </p:nvCxnSpPr>
        <p:spPr>
          <a:xfrm>
            <a:off x="10396341" y="3171740"/>
            <a:ext cx="133545" cy="1370772"/>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itle 1">
            <a:extLst>
              <a:ext uri="{FF2B5EF4-FFF2-40B4-BE49-F238E27FC236}">
                <a16:creationId xmlns:a16="http://schemas.microsoft.com/office/drawing/2014/main" xmlns="" id="{3A4A64EF-A58B-99ED-F189-7CDD2AF30044}"/>
              </a:ext>
            </a:extLst>
          </p:cNvPr>
          <p:cNvSpPr>
            <a:spLocks noGrp="1"/>
          </p:cNvSpPr>
          <p:nvPr>
            <p:ph type="title"/>
          </p:nvPr>
        </p:nvSpPr>
        <p:spPr>
          <a:xfrm>
            <a:off x="379744" y="87392"/>
            <a:ext cx="10515600" cy="571577"/>
          </a:xfrm>
        </p:spPr>
        <p:txBody>
          <a:bodyPr>
            <a:normAutofit/>
          </a:bodyPr>
          <a:lstStyle/>
          <a:p>
            <a:r>
              <a:rPr lang="en-US" sz="2800" b="1" u="sng" dirty="0">
                <a:highlight>
                  <a:srgbClr val="00FFFF"/>
                </a:highlight>
              </a:rPr>
              <a:t>Contd..</a:t>
            </a:r>
          </a:p>
        </p:txBody>
      </p:sp>
    </p:spTree>
    <p:extLst>
      <p:ext uri="{BB962C8B-B14F-4D97-AF65-F5344CB8AC3E}">
        <p14:creationId xmlns:p14="http://schemas.microsoft.com/office/powerpoint/2010/main" xmlns="" val="261759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0" grpId="0" animBg="1"/>
      <p:bldP spid="3" grpId="0"/>
      <p:bldP spid="4" grpId="0"/>
      <p:bldP spid="48" grpId="0"/>
      <p:bldP spid="53" grpId="0"/>
      <p:bldP spid="54" grpId="0"/>
      <p:bldP spid="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xmlns="" id="{8FB82722-DCF5-9B0E-02DD-3C4A5BC37FEF}"/>
              </a:ext>
            </a:extLst>
          </p:cNvPr>
          <p:cNvCxnSpPr>
            <a:cxnSpLocks/>
          </p:cNvCxnSpPr>
          <p:nvPr/>
        </p:nvCxnSpPr>
        <p:spPr>
          <a:xfrm flipH="1">
            <a:off x="7407073" y="4781061"/>
            <a:ext cx="299539" cy="6728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F9BEE104-6869-46EE-8E41-E6E053537D7E}"/>
              </a:ext>
            </a:extLst>
          </p:cNvPr>
          <p:cNvSpPr txBox="1"/>
          <p:nvPr/>
        </p:nvSpPr>
        <p:spPr>
          <a:xfrm>
            <a:off x="1195926" y="5365870"/>
            <a:ext cx="3014872" cy="383616"/>
          </a:xfrm>
          <a:prstGeom prst="rect">
            <a:avLst/>
          </a:prstGeom>
          <a:solidFill>
            <a:srgbClr val="FFFF00"/>
          </a:solidFill>
        </p:spPr>
        <p:txBody>
          <a:bodyPr wrap="square" rtlCol="0">
            <a:spAutoFit/>
          </a:bodyPr>
          <a:lstStyle/>
          <a:p>
            <a:endParaRPr lang="en-US" dirty="0"/>
          </a:p>
        </p:txBody>
      </p:sp>
      <p:sp>
        <p:nvSpPr>
          <p:cNvPr id="60" name="TextBox 59">
            <a:extLst>
              <a:ext uri="{FF2B5EF4-FFF2-40B4-BE49-F238E27FC236}">
                <a16:creationId xmlns:a16="http://schemas.microsoft.com/office/drawing/2014/main" xmlns="" id="{5E46FD58-E351-551E-3C0B-A0DC52E070C5}"/>
              </a:ext>
            </a:extLst>
          </p:cNvPr>
          <p:cNvSpPr txBox="1"/>
          <p:nvPr/>
        </p:nvSpPr>
        <p:spPr>
          <a:xfrm>
            <a:off x="559537" y="4723238"/>
            <a:ext cx="4498793" cy="383616"/>
          </a:xfrm>
          <a:prstGeom prst="rect">
            <a:avLst/>
          </a:prstGeom>
          <a:solidFill>
            <a:srgbClr val="FFFF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E60E2049-358B-7F4D-B1A3-1D4343B885A9}"/>
              </a:ext>
            </a:extLst>
          </p:cNvPr>
          <p:cNvSpPr txBox="1"/>
          <p:nvPr/>
        </p:nvSpPr>
        <p:spPr>
          <a:xfrm>
            <a:off x="304076" y="762872"/>
            <a:ext cx="6905107" cy="830997"/>
          </a:xfrm>
          <a:prstGeom prst="rect">
            <a:avLst/>
          </a:prstGeom>
          <a:noFill/>
        </p:spPr>
        <p:txBody>
          <a:bodyPr wrap="square">
            <a:spAutoFit/>
          </a:bodyPr>
          <a:lstStyle/>
          <a:p>
            <a:pPr marL="0" indent="0">
              <a:buNone/>
            </a:pPr>
            <a:r>
              <a:rPr lang="en-US" sz="2400" u="sng" dirty="0"/>
              <a:t>Case 2</a:t>
            </a:r>
            <a:r>
              <a:rPr lang="en-US" sz="2400" dirty="0"/>
              <a:t>: Node to be deleted has only one child (either left or right)</a:t>
            </a:r>
          </a:p>
        </p:txBody>
      </p:sp>
      <p:grpSp>
        <p:nvGrpSpPr>
          <p:cNvPr id="7" name="Group 6">
            <a:extLst>
              <a:ext uri="{FF2B5EF4-FFF2-40B4-BE49-F238E27FC236}">
                <a16:creationId xmlns:a16="http://schemas.microsoft.com/office/drawing/2014/main" xmlns="" id="{FA55D7F0-0D5A-57B0-EDDA-B5C254ABD144}"/>
              </a:ext>
            </a:extLst>
          </p:cNvPr>
          <p:cNvGrpSpPr/>
          <p:nvPr/>
        </p:nvGrpSpPr>
        <p:grpSpPr>
          <a:xfrm>
            <a:off x="8938599" y="1543882"/>
            <a:ext cx="503582" cy="514676"/>
            <a:chOff x="5612297" y="2126970"/>
            <a:chExt cx="503582" cy="514676"/>
          </a:xfrm>
        </p:grpSpPr>
        <p:sp>
          <p:nvSpPr>
            <p:cNvPr id="8" name="Oval 7">
              <a:extLst>
                <a:ext uri="{FF2B5EF4-FFF2-40B4-BE49-F238E27FC236}">
                  <a16:creationId xmlns:a16="http://schemas.microsoft.com/office/drawing/2014/main" xmlns="" id="{8891AF99-1D00-564A-6F2A-797387F982F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3BFF3C92-E08B-667B-06EB-B0636ECD591F}"/>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0" name="Group 9">
            <a:extLst>
              <a:ext uri="{FF2B5EF4-FFF2-40B4-BE49-F238E27FC236}">
                <a16:creationId xmlns:a16="http://schemas.microsoft.com/office/drawing/2014/main" xmlns="" id="{491A8D32-17E6-8744-A2ED-9BD327DD2920}"/>
              </a:ext>
            </a:extLst>
          </p:cNvPr>
          <p:cNvGrpSpPr/>
          <p:nvPr/>
        </p:nvGrpSpPr>
        <p:grpSpPr>
          <a:xfrm>
            <a:off x="6613629" y="3339550"/>
            <a:ext cx="503582" cy="514676"/>
            <a:chOff x="9687345" y="1656526"/>
            <a:chExt cx="503582" cy="514676"/>
          </a:xfrm>
        </p:grpSpPr>
        <p:sp>
          <p:nvSpPr>
            <p:cNvPr id="11" name="Oval 10">
              <a:extLst>
                <a:ext uri="{FF2B5EF4-FFF2-40B4-BE49-F238E27FC236}">
                  <a16:creationId xmlns:a16="http://schemas.microsoft.com/office/drawing/2014/main" xmlns="" id="{411FCB9A-5AF9-1F96-F88A-DB4784891A8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AAB75DE3-AF05-C2C6-A829-24B00ABC292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13" name="Group 12">
            <a:extLst>
              <a:ext uri="{FF2B5EF4-FFF2-40B4-BE49-F238E27FC236}">
                <a16:creationId xmlns:a16="http://schemas.microsoft.com/office/drawing/2014/main" xmlns="" id="{F833AE4F-49F9-09BD-95A0-668F51C0B518}"/>
              </a:ext>
            </a:extLst>
          </p:cNvPr>
          <p:cNvGrpSpPr/>
          <p:nvPr/>
        </p:nvGrpSpPr>
        <p:grpSpPr>
          <a:xfrm>
            <a:off x="11251111" y="3617846"/>
            <a:ext cx="503582" cy="514676"/>
            <a:chOff x="10601745" y="1828802"/>
            <a:chExt cx="503582" cy="514676"/>
          </a:xfrm>
        </p:grpSpPr>
        <p:sp>
          <p:nvSpPr>
            <p:cNvPr id="14" name="Oval 13">
              <a:extLst>
                <a:ext uri="{FF2B5EF4-FFF2-40B4-BE49-F238E27FC236}">
                  <a16:creationId xmlns:a16="http://schemas.microsoft.com/office/drawing/2014/main" xmlns="" id="{285EB0F3-7298-77C3-6E64-6B16F2BD9084}"/>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2BF01136-EF9B-2E9E-3BC5-83E3D2E71B6E}"/>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6" name="Group 15">
            <a:extLst>
              <a:ext uri="{FF2B5EF4-FFF2-40B4-BE49-F238E27FC236}">
                <a16:creationId xmlns:a16="http://schemas.microsoft.com/office/drawing/2014/main" xmlns="" id="{A6BDF493-2B14-2DD3-E09C-19FFECA2FCCE}"/>
              </a:ext>
            </a:extLst>
          </p:cNvPr>
          <p:cNvGrpSpPr/>
          <p:nvPr/>
        </p:nvGrpSpPr>
        <p:grpSpPr>
          <a:xfrm>
            <a:off x="7808429" y="2511291"/>
            <a:ext cx="503582" cy="514676"/>
            <a:chOff x="8931969" y="1815550"/>
            <a:chExt cx="503582" cy="514676"/>
          </a:xfrm>
        </p:grpSpPr>
        <p:sp>
          <p:nvSpPr>
            <p:cNvPr id="17" name="Oval 16">
              <a:extLst>
                <a:ext uri="{FF2B5EF4-FFF2-40B4-BE49-F238E27FC236}">
                  <a16:creationId xmlns:a16="http://schemas.microsoft.com/office/drawing/2014/main" xmlns="" id="{7EBA7E6A-5726-6176-CF75-589F561F5BAF}"/>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CBA99D79-9C20-47B0-93BE-965BC411713A}"/>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9" name="Straight Connector 18">
            <a:extLst>
              <a:ext uri="{FF2B5EF4-FFF2-40B4-BE49-F238E27FC236}">
                <a16:creationId xmlns:a16="http://schemas.microsoft.com/office/drawing/2014/main" xmlns="" id="{5320A538-24B9-AA06-31D9-A64413889032}"/>
              </a:ext>
            </a:extLst>
          </p:cNvPr>
          <p:cNvCxnSpPr>
            <a:cxnSpLocks/>
          </p:cNvCxnSpPr>
          <p:nvPr/>
        </p:nvCxnSpPr>
        <p:spPr>
          <a:xfrm flipH="1">
            <a:off x="8203102" y="2002223"/>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8AB9EDC1-4411-9808-24BB-FA90B9381B4B}"/>
              </a:ext>
            </a:extLst>
          </p:cNvPr>
          <p:cNvGrpSpPr/>
          <p:nvPr/>
        </p:nvGrpSpPr>
        <p:grpSpPr>
          <a:xfrm>
            <a:off x="10171054" y="2657064"/>
            <a:ext cx="503582" cy="514676"/>
            <a:chOff x="9687345" y="1656526"/>
            <a:chExt cx="503582" cy="514676"/>
          </a:xfrm>
        </p:grpSpPr>
        <p:sp>
          <p:nvSpPr>
            <p:cNvPr id="21" name="Oval 20">
              <a:extLst>
                <a:ext uri="{FF2B5EF4-FFF2-40B4-BE49-F238E27FC236}">
                  <a16:creationId xmlns:a16="http://schemas.microsoft.com/office/drawing/2014/main" xmlns="" id="{8E1DF58A-C871-CB2E-06EC-1BC5327BF19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D9A5F004-C8D7-6787-30C9-E4368727685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3" name="Group 22">
            <a:extLst>
              <a:ext uri="{FF2B5EF4-FFF2-40B4-BE49-F238E27FC236}">
                <a16:creationId xmlns:a16="http://schemas.microsoft.com/office/drawing/2014/main" xmlns="" id="{82D1AC39-D2C2-F9FD-3744-B2D2E7090F05}"/>
              </a:ext>
            </a:extLst>
          </p:cNvPr>
          <p:cNvGrpSpPr/>
          <p:nvPr/>
        </p:nvGrpSpPr>
        <p:grpSpPr>
          <a:xfrm>
            <a:off x="10304599" y="4542512"/>
            <a:ext cx="503582" cy="514676"/>
            <a:chOff x="9687345" y="1656526"/>
            <a:chExt cx="503582" cy="514676"/>
          </a:xfrm>
        </p:grpSpPr>
        <p:sp>
          <p:nvSpPr>
            <p:cNvPr id="24" name="Oval 23">
              <a:extLst>
                <a:ext uri="{FF2B5EF4-FFF2-40B4-BE49-F238E27FC236}">
                  <a16:creationId xmlns:a16="http://schemas.microsoft.com/office/drawing/2014/main" xmlns="" id="{3F06BE4E-70FD-C813-B981-E982EB724E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7EE2D2D3-C333-8F20-2860-D5B0F621103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6" name="Group 25">
            <a:extLst>
              <a:ext uri="{FF2B5EF4-FFF2-40B4-BE49-F238E27FC236}">
                <a16:creationId xmlns:a16="http://schemas.microsoft.com/office/drawing/2014/main" xmlns="" id="{D21BAAB5-A119-6141-121C-0BD56E4EE9DE}"/>
              </a:ext>
            </a:extLst>
          </p:cNvPr>
          <p:cNvGrpSpPr/>
          <p:nvPr/>
        </p:nvGrpSpPr>
        <p:grpSpPr>
          <a:xfrm>
            <a:off x="7632534" y="4311681"/>
            <a:ext cx="503582" cy="514676"/>
            <a:chOff x="9687345" y="1656526"/>
            <a:chExt cx="503582" cy="514676"/>
          </a:xfrm>
        </p:grpSpPr>
        <p:sp>
          <p:nvSpPr>
            <p:cNvPr id="27" name="Oval 26">
              <a:extLst>
                <a:ext uri="{FF2B5EF4-FFF2-40B4-BE49-F238E27FC236}">
                  <a16:creationId xmlns:a16="http://schemas.microsoft.com/office/drawing/2014/main" xmlns="" id="{AFD3369A-04EE-AB69-FEDE-4D24D1F6719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53F90B3D-5C9B-F5B6-23FB-8E54B4746E2E}"/>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9" name="Group 28">
            <a:extLst>
              <a:ext uri="{FF2B5EF4-FFF2-40B4-BE49-F238E27FC236}">
                <a16:creationId xmlns:a16="http://schemas.microsoft.com/office/drawing/2014/main" xmlns="" id="{BC5915DC-C55F-A6F4-7C89-181B7C323F5A}"/>
              </a:ext>
            </a:extLst>
          </p:cNvPr>
          <p:cNvGrpSpPr/>
          <p:nvPr/>
        </p:nvGrpSpPr>
        <p:grpSpPr>
          <a:xfrm>
            <a:off x="9358932" y="5383911"/>
            <a:ext cx="503582" cy="514676"/>
            <a:chOff x="9687345" y="1656526"/>
            <a:chExt cx="503582" cy="514676"/>
          </a:xfrm>
        </p:grpSpPr>
        <p:sp>
          <p:nvSpPr>
            <p:cNvPr id="30" name="Oval 29">
              <a:extLst>
                <a:ext uri="{FF2B5EF4-FFF2-40B4-BE49-F238E27FC236}">
                  <a16:creationId xmlns:a16="http://schemas.microsoft.com/office/drawing/2014/main" xmlns="" id="{22CC84F6-3524-A6B1-CA66-A960C3335A02}"/>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7B3D7254-63DA-5153-8CFE-CCAB323EA0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32" name="Group 31">
            <a:extLst>
              <a:ext uri="{FF2B5EF4-FFF2-40B4-BE49-F238E27FC236}">
                <a16:creationId xmlns:a16="http://schemas.microsoft.com/office/drawing/2014/main" xmlns="" id="{BF9C015C-9BBA-3E1D-E577-D31EF86A1074}"/>
              </a:ext>
            </a:extLst>
          </p:cNvPr>
          <p:cNvGrpSpPr/>
          <p:nvPr/>
        </p:nvGrpSpPr>
        <p:grpSpPr>
          <a:xfrm>
            <a:off x="9287915" y="3532986"/>
            <a:ext cx="503582" cy="514676"/>
            <a:chOff x="9687345" y="1656526"/>
            <a:chExt cx="503582" cy="514676"/>
          </a:xfrm>
        </p:grpSpPr>
        <p:sp>
          <p:nvSpPr>
            <p:cNvPr id="33" name="Oval 32">
              <a:extLst>
                <a:ext uri="{FF2B5EF4-FFF2-40B4-BE49-F238E27FC236}">
                  <a16:creationId xmlns:a16="http://schemas.microsoft.com/office/drawing/2014/main" xmlns="" id="{F86C6143-C6BD-7AE9-F8D7-934962CB250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ABBC3F2D-7711-9301-B088-34011C3FABF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5" name="Straight Connector 34">
            <a:extLst>
              <a:ext uri="{FF2B5EF4-FFF2-40B4-BE49-F238E27FC236}">
                <a16:creationId xmlns:a16="http://schemas.microsoft.com/office/drawing/2014/main" xmlns="" id="{813E71C1-78EC-D01E-4AF5-9ADA4C7149DC}"/>
              </a:ext>
            </a:extLst>
          </p:cNvPr>
          <p:cNvCxnSpPr>
            <a:cxnSpLocks/>
          </p:cNvCxnSpPr>
          <p:nvPr/>
        </p:nvCxnSpPr>
        <p:spPr>
          <a:xfrm flipH="1">
            <a:off x="7030284" y="2883494"/>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EA82F3D-0A39-D752-284E-250047483A35}"/>
              </a:ext>
            </a:extLst>
          </p:cNvPr>
          <p:cNvCxnSpPr>
            <a:cxnSpLocks/>
          </p:cNvCxnSpPr>
          <p:nvPr/>
        </p:nvCxnSpPr>
        <p:spPr>
          <a:xfrm>
            <a:off x="9332428" y="2002223"/>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3043723-BF87-A75E-9B99-97C626FA9712}"/>
              </a:ext>
            </a:extLst>
          </p:cNvPr>
          <p:cNvCxnSpPr>
            <a:cxnSpLocks/>
          </p:cNvCxnSpPr>
          <p:nvPr/>
        </p:nvCxnSpPr>
        <p:spPr>
          <a:xfrm flipH="1">
            <a:off x="9680725" y="3113881"/>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4C61653-0DB4-B90F-8070-9CF536F71D9A}"/>
              </a:ext>
            </a:extLst>
          </p:cNvPr>
          <p:cNvCxnSpPr>
            <a:cxnSpLocks/>
          </p:cNvCxnSpPr>
          <p:nvPr/>
        </p:nvCxnSpPr>
        <p:spPr>
          <a:xfrm>
            <a:off x="10606511" y="3030924"/>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221F747-2282-A485-0FE0-066A92AF9BEC}"/>
              </a:ext>
            </a:extLst>
          </p:cNvPr>
          <p:cNvCxnSpPr>
            <a:cxnSpLocks/>
          </p:cNvCxnSpPr>
          <p:nvPr/>
        </p:nvCxnSpPr>
        <p:spPr>
          <a:xfrm>
            <a:off x="9642919" y="4001282"/>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30473A2-952B-1254-FA56-0AD0D718608D}"/>
              </a:ext>
            </a:extLst>
          </p:cNvPr>
          <p:cNvCxnSpPr>
            <a:cxnSpLocks/>
          </p:cNvCxnSpPr>
          <p:nvPr/>
        </p:nvCxnSpPr>
        <p:spPr>
          <a:xfrm>
            <a:off x="6921674" y="3812557"/>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B40C097-0237-CDBC-E82E-40D4986B3E96}"/>
              </a:ext>
            </a:extLst>
          </p:cNvPr>
          <p:cNvCxnSpPr>
            <a:cxnSpLocks/>
          </p:cNvCxnSpPr>
          <p:nvPr/>
        </p:nvCxnSpPr>
        <p:spPr>
          <a:xfrm flipH="1">
            <a:off x="9762614" y="4986064"/>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052898B8-7A38-EC69-2EB5-160E0FEBCE4A}"/>
              </a:ext>
            </a:extLst>
          </p:cNvPr>
          <p:cNvGrpSpPr/>
          <p:nvPr/>
        </p:nvGrpSpPr>
        <p:grpSpPr>
          <a:xfrm>
            <a:off x="11377097" y="5427422"/>
            <a:ext cx="503582" cy="514676"/>
            <a:chOff x="9674093" y="1656526"/>
            <a:chExt cx="503582" cy="514676"/>
          </a:xfrm>
        </p:grpSpPr>
        <p:sp>
          <p:nvSpPr>
            <p:cNvPr id="44" name="Oval 43">
              <a:extLst>
                <a:ext uri="{FF2B5EF4-FFF2-40B4-BE49-F238E27FC236}">
                  <a16:creationId xmlns:a16="http://schemas.microsoft.com/office/drawing/2014/main" xmlns="" id="{422C8B63-11F6-296F-67C0-33B73DF4BCAC}"/>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246785FF-1612-C64F-EE3A-920C97452240}"/>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6" name="Straight Connector 45">
            <a:extLst>
              <a:ext uri="{FF2B5EF4-FFF2-40B4-BE49-F238E27FC236}">
                <a16:creationId xmlns:a16="http://schemas.microsoft.com/office/drawing/2014/main" xmlns="" id="{DBC525DB-E7F4-AAC2-2A5C-AB6D1EC57DEA}"/>
              </a:ext>
            </a:extLst>
          </p:cNvPr>
          <p:cNvCxnSpPr>
            <a:cxnSpLocks/>
          </p:cNvCxnSpPr>
          <p:nvPr/>
        </p:nvCxnSpPr>
        <p:spPr>
          <a:xfrm>
            <a:off x="10705993" y="491504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A4B00DD0-4C9F-D018-1111-FB66533E89E1}"/>
              </a:ext>
            </a:extLst>
          </p:cNvPr>
          <p:cNvSpPr txBox="1"/>
          <p:nvPr/>
        </p:nvSpPr>
        <p:spPr>
          <a:xfrm>
            <a:off x="278293" y="1970980"/>
            <a:ext cx="6215271" cy="830997"/>
          </a:xfrm>
          <a:prstGeom prst="rect">
            <a:avLst/>
          </a:prstGeom>
          <a:noFill/>
        </p:spPr>
        <p:txBody>
          <a:bodyPr wrap="square" rtlCol="0">
            <a:spAutoFit/>
          </a:bodyPr>
          <a:lstStyle/>
          <a:p>
            <a:r>
              <a:rPr lang="en-US" sz="2400" dirty="0"/>
              <a:t>Let us say </a:t>
            </a:r>
            <a:r>
              <a:rPr lang="en-US" sz="2400" b="1" dirty="0"/>
              <a:t>p</a:t>
            </a:r>
            <a:r>
              <a:rPr lang="en-US" sz="2400" dirty="0"/>
              <a:t> points to parent of node to be deleted and </a:t>
            </a:r>
            <a:r>
              <a:rPr lang="en-US" sz="2400" b="1" dirty="0"/>
              <a:t>q </a:t>
            </a:r>
            <a:r>
              <a:rPr lang="en-US" sz="2400" dirty="0"/>
              <a:t>points to the node to be deleted.</a:t>
            </a:r>
          </a:p>
        </p:txBody>
      </p:sp>
      <p:sp>
        <p:nvSpPr>
          <p:cNvPr id="4" name="TextBox 3">
            <a:extLst>
              <a:ext uri="{FF2B5EF4-FFF2-40B4-BE49-F238E27FC236}">
                <a16:creationId xmlns:a16="http://schemas.microsoft.com/office/drawing/2014/main" xmlns="" id="{1AECD554-EA9E-B743-3477-EB26BEC39E20}"/>
              </a:ext>
            </a:extLst>
          </p:cNvPr>
          <p:cNvSpPr txBox="1"/>
          <p:nvPr/>
        </p:nvSpPr>
        <p:spPr>
          <a:xfrm>
            <a:off x="5701012" y="2658598"/>
            <a:ext cx="552510" cy="523220"/>
          </a:xfrm>
          <a:prstGeom prst="rect">
            <a:avLst/>
          </a:prstGeom>
          <a:noFill/>
        </p:spPr>
        <p:txBody>
          <a:bodyPr wrap="square" rtlCol="0">
            <a:spAutoFit/>
          </a:bodyPr>
          <a:lstStyle/>
          <a:p>
            <a:r>
              <a:rPr lang="en-US" sz="2800" b="1" dirty="0"/>
              <a:t> p</a:t>
            </a:r>
          </a:p>
        </p:txBody>
      </p:sp>
      <p:cxnSp>
        <p:nvCxnSpPr>
          <p:cNvPr id="47" name="Straight Arrow Connector 46">
            <a:extLst>
              <a:ext uri="{FF2B5EF4-FFF2-40B4-BE49-F238E27FC236}">
                <a16:creationId xmlns:a16="http://schemas.microsoft.com/office/drawing/2014/main" xmlns="" id="{8E8C9B92-804D-A92C-45CC-6E4178518153}"/>
              </a:ext>
            </a:extLst>
          </p:cNvPr>
          <p:cNvCxnSpPr>
            <a:cxnSpLocks/>
          </p:cNvCxnSpPr>
          <p:nvPr/>
        </p:nvCxnSpPr>
        <p:spPr>
          <a:xfrm>
            <a:off x="6144171" y="3113881"/>
            <a:ext cx="435540" cy="3250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73867823-5E5E-341E-67B1-982C4B1811FD}"/>
              </a:ext>
            </a:extLst>
          </p:cNvPr>
          <p:cNvSpPr txBox="1"/>
          <p:nvPr/>
        </p:nvSpPr>
        <p:spPr>
          <a:xfrm>
            <a:off x="8466528" y="3532986"/>
            <a:ext cx="455102" cy="523220"/>
          </a:xfrm>
          <a:prstGeom prst="rect">
            <a:avLst/>
          </a:prstGeom>
          <a:noFill/>
        </p:spPr>
        <p:txBody>
          <a:bodyPr wrap="square" rtlCol="0">
            <a:spAutoFit/>
          </a:bodyPr>
          <a:lstStyle/>
          <a:p>
            <a:r>
              <a:rPr lang="en-US" sz="2800" b="1" dirty="0"/>
              <a:t> q</a:t>
            </a:r>
          </a:p>
        </p:txBody>
      </p:sp>
      <p:cxnSp>
        <p:nvCxnSpPr>
          <p:cNvPr id="49" name="Straight Arrow Connector 48">
            <a:extLst>
              <a:ext uri="{FF2B5EF4-FFF2-40B4-BE49-F238E27FC236}">
                <a16:creationId xmlns:a16="http://schemas.microsoft.com/office/drawing/2014/main" xmlns="" id="{E7DBFE86-99E1-DE84-FEE7-6EBA16D07408}"/>
              </a:ext>
            </a:extLst>
          </p:cNvPr>
          <p:cNvCxnSpPr>
            <a:cxnSpLocks/>
          </p:cNvCxnSpPr>
          <p:nvPr/>
        </p:nvCxnSpPr>
        <p:spPr>
          <a:xfrm flipH="1">
            <a:off x="8082136" y="4001728"/>
            <a:ext cx="445670" cy="3213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66401EDC-0DC2-B8EA-0D9C-AD4BF5A8317C}"/>
              </a:ext>
            </a:extLst>
          </p:cNvPr>
          <p:cNvSpPr txBox="1"/>
          <p:nvPr/>
        </p:nvSpPr>
        <p:spPr>
          <a:xfrm>
            <a:off x="477070" y="2871271"/>
            <a:ext cx="5250446" cy="3785652"/>
          </a:xfrm>
          <a:prstGeom prst="rect">
            <a:avLst/>
          </a:prstGeom>
          <a:noFill/>
        </p:spPr>
        <p:txBody>
          <a:bodyPr wrap="square">
            <a:spAutoFit/>
          </a:bodyPr>
          <a:lstStyle/>
          <a:p>
            <a:r>
              <a:rPr lang="en-US" sz="2000" dirty="0"/>
              <a:t>If q is left child of parent p , then {</a:t>
            </a:r>
          </a:p>
          <a:p>
            <a:r>
              <a:rPr lang="en-US" sz="2000" dirty="0"/>
              <a:t>        if q contains </a:t>
            </a:r>
            <a:r>
              <a:rPr lang="en-US" sz="2000" dirty="0" err="1"/>
              <a:t>leftchild</a:t>
            </a:r>
            <a:r>
              <a:rPr lang="en-US" sz="2000" dirty="0"/>
              <a:t> then</a:t>
            </a:r>
          </a:p>
          <a:p>
            <a:r>
              <a:rPr lang="en-US" sz="2000" dirty="0"/>
              <a:t>             p-&gt;</a:t>
            </a:r>
            <a:r>
              <a:rPr lang="en-US" sz="2000" dirty="0" err="1"/>
              <a:t>lchild</a:t>
            </a:r>
            <a:r>
              <a:rPr lang="en-US" sz="2000" dirty="0"/>
              <a:t> =q-&gt;</a:t>
            </a:r>
            <a:r>
              <a:rPr lang="en-US" sz="2000" dirty="0" err="1"/>
              <a:t>lchild</a:t>
            </a:r>
            <a:r>
              <a:rPr lang="en-US" sz="2000" dirty="0"/>
              <a:t>;</a:t>
            </a:r>
          </a:p>
          <a:p>
            <a:r>
              <a:rPr lang="en-US" sz="2000" dirty="0"/>
              <a:t>        else</a:t>
            </a:r>
          </a:p>
          <a:p>
            <a:r>
              <a:rPr lang="en-US" sz="2000" dirty="0"/>
              <a:t>             p-&gt;</a:t>
            </a:r>
            <a:r>
              <a:rPr lang="en-US" sz="2000" dirty="0" err="1"/>
              <a:t>lchild</a:t>
            </a:r>
            <a:r>
              <a:rPr lang="en-US" sz="2000" dirty="0"/>
              <a:t>= q-&gt;</a:t>
            </a:r>
            <a:r>
              <a:rPr lang="en-US" sz="2000" dirty="0" err="1"/>
              <a:t>rchild</a:t>
            </a:r>
            <a:r>
              <a:rPr lang="en-US" sz="2000" dirty="0"/>
              <a:t>;</a:t>
            </a:r>
          </a:p>
          <a:p>
            <a:r>
              <a:rPr lang="en-US" sz="2000" dirty="0"/>
              <a:t>}</a:t>
            </a:r>
          </a:p>
          <a:p>
            <a:r>
              <a:rPr lang="en-US" sz="2000" dirty="0"/>
              <a:t>else {// q is right child of parent p</a:t>
            </a:r>
          </a:p>
          <a:p>
            <a:r>
              <a:rPr lang="en-US" sz="2000" dirty="0"/>
              <a:t>       if q contains </a:t>
            </a:r>
            <a:r>
              <a:rPr lang="en-US" sz="2000" dirty="0" err="1"/>
              <a:t>leftchild</a:t>
            </a:r>
            <a:r>
              <a:rPr lang="en-US" sz="2000" dirty="0"/>
              <a:t> then</a:t>
            </a:r>
          </a:p>
          <a:p>
            <a:r>
              <a:rPr lang="en-US" sz="2000" dirty="0"/>
              <a:t>              p-&gt;</a:t>
            </a:r>
            <a:r>
              <a:rPr lang="en-US" sz="2000" dirty="0" err="1"/>
              <a:t>rchild</a:t>
            </a:r>
            <a:r>
              <a:rPr lang="en-US" sz="2000" dirty="0"/>
              <a:t> = q-&gt;</a:t>
            </a:r>
            <a:r>
              <a:rPr lang="en-US" sz="2000" dirty="0" err="1"/>
              <a:t>lchild</a:t>
            </a:r>
            <a:r>
              <a:rPr lang="en-US" sz="2000" dirty="0"/>
              <a:t>;</a:t>
            </a:r>
          </a:p>
          <a:p>
            <a:r>
              <a:rPr lang="en-US" sz="2000" dirty="0"/>
              <a:t>       else</a:t>
            </a:r>
          </a:p>
          <a:p>
            <a:r>
              <a:rPr lang="en-US" sz="2000" dirty="0"/>
              <a:t>              p-&gt;</a:t>
            </a:r>
            <a:r>
              <a:rPr lang="en-US" sz="2000" dirty="0" err="1"/>
              <a:t>rchild</a:t>
            </a:r>
            <a:r>
              <a:rPr lang="en-US" sz="2000" dirty="0"/>
              <a:t> = q-&gt;</a:t>
            </a:r>
            <a:r>
              <a:rPr lang="en-US" sz="2000" dirty="0" err="1"/>
              <a:t>rchild</a:t>
            </a:r>
            <a:r>
              <a:rPr lang="en-US" sz="2000" dirty="0"/>
              <a:t>;</a:t>
            </a:r>
          </a:p>
          <a:p>
            <a:r>
              <a:rPr lang="en-US" sz="2000" dirty="0"/>
              <a:t>}</a:t>
            </a:r>
          </a:p>
        </p:txBody>
      </p:sp>
      <p:sp>
        <p:nvSpPr>
          <p:cNvPr id="54" name="TextBox 53">
            <a:extLst>
              <a:ext uri="{FF2B5EF4-FFF2-40B4-BE49-F238E27FC236}">
                <a16:creationId xmlns:a16="http://schemas.microsoft.com/office/drawing/2014/main" xmlns="" id="{D45A1945-6A70-9EE0-DD87-D77471DBB55E}"/>
              </a:ext>
            </a:extLst>
          </p:cNvPr>
          <p:cNvSpPr txBox="1"/>
          <p:nvPr/>
        </p:nvSpPr>
        <p:spPr>
          <a:xfrm rot="1897266">
            <a:off x="7048667" y="3793724"/>
            <a:ext cx="439544" cy="646331"/>
          </a:xfrm>
          <a:prstGeom prst="rect">
            <a:avLst/>
          </a:prstGeom>
          <a:noFill/>
        </p:spPr>
        <p:txBody>
          <a:bodyPr wrap="none" rtlCol="0">
            <a:spAutoFit/>
          </a:bodyPr>
          <a:lstStyle/>
          <a:p>
            <a:r>
              <a:rPr lang="en-US" sz="3600" b="1" dirty="0">
                <a:solidFill>
                  <a:srgbClr val="FF0000"/>
                </a:solidFill>
              </a:rPr>
              <a:t>X</a:t>
            </a:r>
            <a:endParaRPr lang="en-US" sz="2400" b="1" dirty="0">
              <a:solidFill>
                <a:srgbClr val="FF0000"/>
              </a:solidFill>
            </a:endParaRPr>
          </a:p>
        </p:txBody>
      </p:sp>
      <p:sp>
        <p:nvSpPr>
          <p:cNvPr id="55" name="TextBox 54">
            <a:extLst>
              <a:ext uri="{FF2B5EF4-FFF2-40B4-BE49-F238E27FC236}">
                <a16:creationId xmlns:a16="http://schemas.microsoft.com/office/drawing/2014/main" xmlns="" id="{7170E06C-62EE-CF4F-4EA2-5F80FE65B394}"/>
              </a:ext>
            </a:extLst>
          </p:cNvPr>
          <p:cNvSpPr txBox="1"/>
          <p:nvPr/>
        </p:nvSpPr>
        <p:spPr>
          <a:xfrm rot="20582424">
            <a:off x="7105812" y="3589667"/>
            <a:ext cx="1901163" cy="1574184"/>
          </a:xfrm>
          <a:prstGeom prst="rect">
            <a:avLst/>
          </a:prstGeom>
          <a:solidFill>
            <a:srgbClr val="FFFFFF"/>
          </a:solidFill>
        </p:spPr>
        <p:txBody>
          <a:bodyPr wrap="square" rtlCol="0">
            <a:spAutoFit/>
          </a:bodyPr>
          <a:lstStyle/>
          <a:p>
            <a:endParaRPr lang="en-US" dirty="0"/>
          </a:p>
        </p:txBody>
      </p:sp>
      <p:sp>
        <p:nvSpPr>
          <p:cNvPr id="64" name="Title 1">
            <a:extLst>
              <a:ext uri="{FF2B5EF4-FFF2-40B4-BE49-F238E27FC236}">
                <a16:creationId xmlns:a16="http://schemas.microsoft.com/office/drawing/2014/main" xmlns="" id="{3A4A64EF-A58B-99ED-F189-7CDD2AF30044}"/>
              </a:ext>
            </a:extLst>
          </p:cNvPr>
          <p:cNvSpPr>
            <a:spLocks noGrp="1"/>
          </p:cNvSpPr>
          <p:nvPr>
            <p:ph type="title"/>
          </p:nvPr>
        </p:nvSpPr>
        <p:spPr>
          <a:xfrm>
            <a:off x="379744" y="87392"/>
            <a:ext cx="10515600" cy="571577"/>
          </a:xfrm>
        </p:spPr>
        <p:txBody>
          <a:bodyPr>
            <a:normAutofit/>
          </a:bodyPr>
          <a:lstStyle/>
          <a:p>
            <a:r>
              <a:rPr lang="en-US" sz="2800" b="1" u="sng" dirty="0">
                <a:highlight>
                  <a:srgbClr val="00FFFF"/>
                </a:highlight>
              </a:rPr>
              <a:t>Contd..</a:t>
            </a:r>
          </a:p>
        </p:txBody>
      </p:sp>
      <p:sp>
        <p:nvSpPr>
          <p:cNvPr id="6" name="TextBox 5">
            <a:extLst>
              <a:ext uri="{FF2B5EF4-FFF2-40B4-BE49-F238E27FC236}">
                <a16:creationId xmlns:a16="http://schemas.microsoft.com/office/drawing/2014/main" xmlns="" id="{F23B71A3-0BA5-21FD-6136-B6E906B67B0D}"/>
              </a:ext>
            </a:extLst>
          </p:cNvPr>
          <p:cNvSpPr txBox="1"/>
          <p:nvPr/>
        </p:nvSpPr>
        <p:spPr>
          <a:xfrm>
            <a:off x="8045725" y="465668"/>
            <a:ext cx="2893950" cy="400110"/>
          </a:xfrm>
          <a:prstGeom prst="rect">
            <a:avLst/>
          </a:prstGeom>
          <a:noFill/>
        </p:spPr>
        <p:txBody>
          <a:bodyPr wrap="square">
            <a:spAutoFit/>
          </a:bodyPr>
          <a:lstStyle/>
          <a:p>
            <a:r>
              <a:rPr lang="en-US" sz="2000" b="1" dirty="0"/>
              <a:t>Node to be deleted is 10</a:t>
            </a:r>
          </a:p>
        </p:txBody>
      </p:sp>
      <p:grpSp>
        <p:nvGrpSpPr>
          <p:cNvPr id="65" name="Group 64">
            <a:extLst>
              <a:ext uri="{FF2B5EF4-FFF2-40B4-BE49-F238E27FC236}">
                <a16:creationId xmlns:a16="http://schemas.microsoft.com/office/drawing/2014/main" xmlns="" id="{968C6AAC-0CDD-08E1-07E3-5536074AF590}"/>
              </a:ext>
            </a:extLst>
          </p:cNvPr>
          <p:cNvGrpSpPr/>
          <p:nvPr/>
        </p:nvGrpSpPr>
        <p:grpSpPr>
          <a:xfrm>
            <a:off x="7077896" y="5406127"/>
            <a:ext cx="503582" cy="514676"/>
            <a:chOff x="9687345" y="1656526"/>
            <a:chExt cx="503582" cy="514676"/>
          </a:xfrm>
        </p:grpSpPr>
        <p:sp>
          <p:nvSpPr>
            <p:cNvPr id="66" name="Oval 65">
              <a:extLst>
                <a:ext uri="{FF2B5EF4-FFF2-40B4-BE49-F238E27FC236}">
                  <a16:creationId xmlns:a16="http://schemas.microsoft.com/office/drawing/2014/main" xmlns="" id="{DBD42685-4547-6B26-0F60-BEF511163D0B}"/>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xmlns="" id="{D080D3F9-C7F7-A2B6-92C2-3FD7A42712DC}"/>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74" name="Straight Connector 73">
            <a:extLst>
              <a:ext uri="{FF2B5EF4-FFF2-40B4-BE49-F238E27FC236}">
                <a16:creationId xmlns:a16="http://schemas.microsoft.com/office/drawing/2014/main" xmlns="" id="{CE311684-5258-498F-549B-222E39BF97FA}"/>
              </a:ext>
            </a:extLst>
          </p:cNvPr>
          <p:cNvCxnSpPr>
            <a:stCxn id="11" idx="4"/>
            <a:endCxn id="67" idx="0"/>
          </p:cNvCxnSpPr>
          <p:nvPr/>
        </p:nvCxnSpPr>
        <p:spPr>
          <a:xfrm>
            <a:off x="6838916" y="3854226"/>
            <a:ext cx="490771" cy="157840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422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0" grpId="0" animBg="1"/>
      <p:bldP spid="3" grpId="0"/>
      <p:bldP spid="4" grpId="0"/>
      <p:bldP spid="48" grpId="0"/>
      <p:bldP spid="53" grpId="0"/>
      <p:bldP spid="54" grpId="0"/>
      <p:bldP spid="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xmlns="" id="{1D801D62-C43A-0877-BC85-F8970C99386E}"/>
              </a:ext>
            </a:extLst>
          </p:cNvPr>
          <p:cNvSpPr txBox="1"/>
          <p:nvPr/>
        </p:nvSpPr>
        <p:spPr>
          <a:xfrm>
            <a:off x="4888637" y="3118686"/>
            <a:ext cx="1664407" cy="36576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xmlns="" id="{675B8BA8-5133-A71C-14C0-F38466AA3460}"/>
              </a:ext>
            </a:extLst>
          </p:cNvPr>
          <p:cNvSpPr>
            <a:spLocks noGrp="1"/>
          </p:cNvSpPr>
          <p:nvPr>
            <p:ph type="title"/>
          </p:nvPr>
        </p:nvSpPr>
        <p:spPr>
          <a:xfrm>
            <a:off x="379926" y="141370"/>
            <a:ext cx="10515600" cy="478294"/>
          </a:xfrm>
        </p:spPr>
        <p:txBody>
          <a:bodyPr>
            <a:noAutofit/>
          </a:bodyPr>
          <a:lstStyle/>
          <a:p>
            <a:r>
              <a:rPr lang="en-US" sz="2800" b="1" dirty="0" err="1">
                <a:highlight>
                  <a:srgbClr val="00FFFF"/>
                </a:highlight>
              </a:rPr>
              <a:t>Contd</a:t>
            </a:r>
            <a:r>
              <a:rPr lang="en-US" sz="2800" b="1" dirty="0">
                <a:highlight>
                  <a:srgbClr val="00FFFF"/>
                </a:highlight>
              </a:rPr>
              <a:t>…</a:t>
            </a:r>
          </a:p>
        </p:txBody>
      </p:sp>
      <p:grpSp>
        <p:nvGrpSpPr>
          <p:cNvPr id="7" name="Group 6">
            <a:extLst>
              <a:ext uri="{FF2B5EF4-FFF2-40B4-BE49-F238E27FC236}">
                <a16:creationId xmlns:a16="http://schemas.microsoft.com/office/drawing/2014/main" xmlns="" id="{FA55D7F0-0D5A-57B0-EDDA-B5C254ABD144}"/>
              </a:ext>
            </a:extLst>
          </p:cNvPr>
          <p:cNvGrpSpPr/>
          <p:nvPr/>
        </p:nvGrpSpPr>
        <p:grpSpPr>
          <a:xfrm>
            <a:off x="9110875" y="788516"/>
            <a:ext cx="503582" cy="514676"/>
            <a:chOff x="5612297" y="2126970"/>
            <a:chExt cx="503582" cy="514676"/>
          </a:xfrm>
        </p:grpSpPr>
        <p:sp>
          <p:nvSpPr>
            <p:cNvPr id="8" name="Oval 7">
              <a:extLst>
                <a:ext uri="{FF2B5EF4-FFF2-40B4-BE49-F238E27FC236}">
                  <a16:creationId xmlns:a16="http://schemas.microsoft.com/office/drawing/2014/main" xmlns="" id="{8891AF99-1D00-564A-6F2A-797387F982F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3BFF3C92-E08B-667B-06EB-B0636ECD591F}"/>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0" name="Group 9">
            <a:extLst>
              <a:ext uri="{FF2B5EF4-FFF2-40B4-BE49-F238E27FC236}">
                <a16:creationId xmlns:a16="http://schemas.microsoft.com/office/drawing/2014/main" xmlns="" id="{491A8D32-17E6-8744-A2ED-9BD327DD2920}"/>
              </a:ext>
            </a:extLst>
          </p:cNvPr>
          <p:cNvGrpSpPr/>
          <p:nvPr/>
        </p:nvGrpSpPr>
        <p:grpSpPr>
          <a:xfrm>
            <a:off x="6785905" y="2584184"/>
            <a:ext cx="503582" cy="514676"/>
            <a:chOff x="9687345" y="1656526"/>
            <a:chExt cx="503582" cy="514676"/>
          </a:xfrm>
        </p:grpSpPr>
        <p:sp>
          <p:nvSpPr>
            <p:cNvPr id="11" name="Oval 10">
              <a:extLst>
                <a:ext uri="{FF2B5EF4-FFF2-40B4-BE49-F238E27FC236}">
                  <a16:creationId xmlns:a16="http://schemas.microsoft.com/office/drawing/2014/main" xmlns="" id="{411FCB9A-5AF9-1F96-F88A-DB4784891A8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AAB75DE3-AF05-C2C6-A829-24B00ABC292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13" name="Group 12">
            <a:extLst>
              <a:ext uri="{FF2B5EF4-FFF2-40B4-BE49-F238E27FC236}">
                <a16:creationId xmlns:a16="http://schemas.microsoft.com/office/drawing/2014/main" xmlns="" id="{F833AE4F-49F9-09BD-95A0-668F51C0B518}"/>
              </a:ext>
            </a:extLst>
          </p:cNvPr>
          <p:cNvGrpSpPr/>
          <p:nvPr/>
        </p:nvGrpSpPr>
        <p:grpSpPr>
          <a:xfrm>
            <a:off x="11423387" y="2862480"/>
            <a:ext cx="503582" cy="514676"/>
            <a:chOff x="10601745" y="1828802"/>
            <a:chExt cx="503582" cy="514676"/>
          </a:xfrm>
        </p:grpSpPr>
        <p:sp>
          <p:nvSpPr>
            <p:cNvPr id="14" name="Oval 13">
              <a:extLst>
                <a:ext uri="{FF2B5EF4-FFF2-40B4-BE49-F238E27FC236}">
                  <a16:creationId xmlns:a16="http://schemas.microsoft.com/office/drawing/2014/main" xmlns="" id="{285EB0F3-7298-77C3-6E64-6B16F2BD9084}"/>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2BF01136-EF9B-2E9E-3BC5-83E3D2E71B6E}"/>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6" name="Group 15">
            <a:extLst>
              <a:ext uri="{FF2B5EF4-FFF2-40B4-BE49-F238E27FC236}">
                <a16:creationId xmlns:a16="http://schemas.microsoft.com/office/drawing/2014/main" xmlns="" id="{A6BDF493-2B14-2DD3-E09C-19FFECA2FCCE}"/>
              </a:ext>
            </a:extLst>
          </p:cNvPr>
          <p:cNvGrpSpPr/>
          <p:nvPr/>
        </p:nvGrpSpPr>
        <p:grpSpPr>
          <a:xfrm>
            <a:off x="7980705" y="1755925"/>
            <a:ext cx="503582" cy="514676"/>
            <a:chOff x="8931969" y="1815550"/>
            <a:chExt cx="503582" cy="514676"/>
          </a:xfrm>
        </p:grpSpPr>
        <p:sp>
          <p:nvSpPr>
            <p:cNvPr id="17" name="Oval 16">
              <a:extLst>
                <a:ext uri="{FF2B5EF4-FFF2-40B4-BE49-F238E27FC236}">
                  <a16:creationId xmlns:a16="http://schemas.microsoft.com/office/drawing/2014/main" xmlns="" id="{7EBA7E6A-5726-6176-CF75-589F561F5BAF}"/>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CBA99D79-9C20-47B0-93BE-965BC411713A}"/>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9" name="Straight Connector 18">
            <a:extLst>
              <a:ext uri="{FF2B5EF4-FFF2-40B4-BE49-F238E27FC236}">
                <a16:creationId xmlns:a16="http://schemas.microsoft.com/office/drawing/2014/main" xmlns="" id="{5320A538-24B9-AA06-31D9-A64413889032}"/>
              </a:ext>
            </a:extLst>
          </p:cNvPr>
          <p:cNvCxnSpPr>
            <a:cxnSpLocks/>
          </p:cNvCxnSpPr>
          <p:nvPr/>
        </p:nvCxnSpPr>
        <p:spPr>
          <a:xfrm flipH="1">
            <a:off x="8375378" y="1246857"/>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8AB9EDC1-4411-9808-24BB-FA90B9381B4B}"/>
              </a:ext>
            </a:extLst>
          </p:cNvPr>
          <p:cNvGrpSpPr/>
          <p:nvPr/>
        </p:nvGrpSpPr>
        <p:grpSpPr>
          <a:xfrm>
            <a:off x="10343330" y="1901698"/>
            <a:ext cx="503582" cy="514676"/>
            <a:chOff x="9687345" y="1656526"/>
            <a:chExt cx="503582" cy="514676"/>
          </a:xfrm>
        </p:grpSpPr>
        <p:sp>
          <p:nvSpPr>
            <p:cNvPr id="21" name="Oval 20">
              <a:extLst>
                <a:ext uri="{FF2B5EF4-FFF2-40B4-BE49-F238E27FC236}">
                  <a16:creationId xmlns:a16="http://schemas.microsoft.com/office/drawing/2014/main" xmlns="" id="{8E1DF58A-C871-CB2E-06EC-1BC5327BF19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D9A5F004-C8D7-6787-30C9-E4368727685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3" name="Group 22">
            <a:extLst>
              <a:ext uri="{FF2B5EF4-FFF2-40B4-BE49-F238E27FC236}">
                <a16:creationId xmlns:a16="http://schemas.microsoft.com/office/drawing/2014/main" xmlns="" id="{82D1AC39-D2C2-F9FD-3744-B2D2E7090F05}"/>
              </a:ext>
            </a:extLst>
          </p:cNvPr>
          <p:cNvGrpSpPr/>
          <p:nvPr/>
        </p:nvGrpSpPr>
        <p:grpSpPr>
          <a:xfrm>
            <a:off x="10476875" y="3787146"/>
            <a:ext cx="503582" cy="514676"/>
            <a:chOff x="9687345" y="1656526"/>
            <a:chExt cx="503582" cy="514676"/>
          </a:xfrm>
        </p:grpSpPr>
        <p:sp>
          <p:nvSpPr>
            <p:cNvPr id="24" name="Oval 23">
              <a:extLst>
                <a:ext uri="{FF2B5EF4-FFF2-40B4-BE49-F238E27FC236}">
                  <a16:creationId xmlns:a16="http://schemas.microsoft.com/office/drawing/2014/main" xmlns="" id="{3F06BE4E-70FD-C813-B981-E982EB724E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7EE2D2D3-C333-8F20-2860-D5B0F621103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6" name="Group 25">
            <a:extLst>
              <a:ext uri="{FF2B5EF4-FFF2-40B4-BE49-F238E27FC236}">
                <a16:creationId xmlns:a16="http://schemas.microsoft.com/office/drawing/2014/main" xmlns="" id="{D21BAAB5-A119-6141-121C-0BD56E4EE9DE}"/>
              </a:ext>
            </a:extLst>
          </p:cNvPr>
          <p:cNvGrpSpPr/>
          <p:nvPr/>
        </p:nvGrpSpPr>
        <p:grpSpPr>
          <a:xfrm>
            <a:off x="7804810" y="3556315"/>
            <a:ext cx="503582" cy="514676"/>
            <a:chOff x="9687345" y="1656526"/>
            <a:chExt cx="503582" cy="514676"/>
          </a:xfrm>
        </p:grpSpPr>
        <p:sp>
          <p:nvSpPr>
            <p:cNvPr id="27" name="Oval 26">
              <a:extLst>
                <a:ext uri="{FF2B5EF4-FFF2-40B4-BE49-F238E27FC236}">
                  <a16:creationId xmlns:a16="http://schemas.microsoft.com/office/drawing/2014/main" xmlns="" id="{AFD3369A-04EE-AB69-FEDE-4D24D1F6719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53F90B3D-5C9B-F5B6-23FB-8E54B4746E2E}"/>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9" name="Group 28">
            <a:extLst>
              <a:ext uri="{FF2B5EF4-FFF2-40B4-BE49-F238E27FC236}">
                <a16:creationId xmlns:a16="http://schemas.microsoft.com/office/drawing/2014/main" xmlns="" id="{BC5915DC-C55F-A6F4-7C89-181B7C323F5A}"/>
              </a:ext>
            </a:extLst>
          </p:cNvPr>
          <p:cNvGrpSpPr/>
          <p:nvPr/>
        </p:nvGrpSpPr>
        <p:grpSpPr>
          <a:xfrm>
            <a:off x="9531208" y="4628545"/>
            <a:ext cx="503582" cy="514676"/>
            <a:chOff x="9687345" y="1656526"/>
            <a:chExt cx="503582" cy="514676"/>
          </a:xfrm>
        </p:grpSpPr>
        <p:sp>
          <p:nvSpPr>
            <p:cNvPr id="30" name="Oval 29">
              <a:extLst>
                <a:ext uri="{FF2B5EF4-FFF2-40B4-BE49-F238E27FC236}">
                  <a16:creationId xmlns:a16="http://schemas.microsoft.com/office/drawing/2014/main" xmlns="" id="{22CC84F6-3524-A6B1-CA66-A960C3335A02}"/>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7B3D7254-63DA-5153-8CFE-CCAB323EA0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32" name="Group 31">
            <a:extLst>
              <a:ext uri="{FF2B5EF4-FFF2-40B4-BE49-F238E27FC236}">
                <a16:creationId xmlns:a16="http://schemas.microsoft.com/office/drawing/2014/main" xmlns="" id="{BF9C015C-9BBA-3E1D-E577-D31EF86A1074}"/>
              </a:ext>
            </a:extLst>
          </p:cNvPr>
          <p:cNvGrpSpPr/>
          <p:nvPr/>
        </p:nvGrpSpPr>
        <p:grpSpPr>
          <a:xfrm>
            <a:off x="9460191" y="2777620"/>
            <a:ext cx="503582" cy="514676"/>
            <a:chOff x="9687345" y="1656526"/>
            <a:chExt cx="503582" cy="514676"/>
          </a:xfrm>
        </p:grpSpPr>
        <p:sp>
          <p:nvSpPr>
            <p:cNvPr id="33" name="Oval 32">
              <a:extLst>
                <a:ext uri="{FF2B5EF4-FFF2-40B4-BE49-F238E27FC236}">
                  <a16:creationId xmlns:a16="http://schemas.microsoft.com/office/drawing/2014/main" xmlns="" id="{F86C6143-C6BD-7AE9-F8D7-934962CB250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ABBC3F2D-7711-9301-B088-34011C3FABF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5" name="Straight Connector 34">
            <a:extLst>
              <a:ext uri="{FF2B5EF4-FFF2-40B4-BE49-F238E27FC236}">
                <a16:creationId xmlns:a16="http://schemas.microsoft.com/office/drawing/2014/main" xmlns="" id="{813E71C1-78EC-D01E-4AF5-9ADA4C7149DC}"/>
              </a:ext>
            </a:extLst>
          </p:cNvPr>
          <p:cNvCxnSpPr>
            <a:cxnSpLocks/>
          </p:cNvCxnSpPr>
          <p:nvPr/>
        </p:nvCxnSpPr>
        <p:spPr>
          <a:xfrm flipH="1">
            <a:off x="7202560" y="2128128"/>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EA82F3D-0A39-D752-284E-250047483A35}"/>
              </a:ext>
            </a:extLst>
          </p:cNvPr>
          <p:cNvCxnSpPr>
            <a:cxnSpLocks/>
          </p:cNvCxnSpPr>
          <p:nvPr/>
        </p:nvCxnSpPr>
        <p:spPr>
          <a:xfrm>
            <a:off x="9504704" y="1246857"/>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3043723-BF87-A75E-9B99-97C626FA9712}"/>
              </a:ext>
            </a:extLst>
          </p:cNvPr>
          <p:cNvCxnSpPr>
            <a:cxnSpLocks/>
          </p:cNvCxnSpPr>
          <p:nvPr/>
        </p:nvCxnSpPr>
        <p:spPr>
          <a:xfrm flipH="1">
            <a:off x="9853001" y="2358515"/>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4C61653-0DB4-B90F-8070-9CF536F71D9A}"/>
              </a:ext>
            </a:extLst>
          </p:cNvPr>
          <p:cNvCxnSpPr>
            <a:cxnSpLocks/>
          </p:cNvCxnSpPr>
          <p:nvPr/>
        </p:nvCxnSpPr>
        <p:spPr>
          <a:xfrm>
            <a:off x="10778787" y="2275558"/>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221F747-2282-A485-0FE0-066A92AF9BEC}"/>
              </a:ext>
            </a:extLst>
          </p:cNvPr>
          <p:cNvCxnSpPr>
            <a:cxnSpLocks/>
          </p:cNvCxnSpPr>
          <p:nvPr/>
        </p:nvCxnSpPr>
        <p:spPr>
          <a:xfrm>
            <a:off x="9815195" y="324591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30473A2-952B-1254-FA56-0AD0D718608D}"/>
              </a:ext>
            </a:extLst>
          </p:cNvPr>
          <p:cNvCxnSpPr>
            <a:cxnSpLocks/>
          </p:cNvCxnSpPr>
          <p:nvPr/>
        </p:nvCxnSpPr>
        <p:spPr>
          <a:xfrm>
            <a:off x="7093950" y="3057191"/>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B40C097-0237-CDBC-E82E-40D4986B3E96}"/>
              </a:ext>
            </a:extLst>
          </p:cNvPr>
          <p:cNvCxnSpPr>
            <a:cxnSpLocks/>
          </p:cNvCxnSpPr>
          <p:nvPr/>
        </p:nvCxnSpPr>
        <p:spPr>
          <a:xfrm flipH="1">
            <a:off x="9934890" y="4230698"/>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CB5F532E-5EB0-8F0B-E52F-9F2017C6859D}"/>
              </a:ext>
            </a:extLst>
          </p:cNvPr>
          <p:cNvSpPr txBox="1"/>
          <p:nvPr/>
        </p:nvSpPr>
        <p:spPr>
          <a:xfrm>
            <a:off x="326917" y="632945"/>
            <a:ext cx="7693550" cy="830997"/>
          </a:xfrm>
          <a:prstGeom prst="rect">
            <a:avLst/>
          </a:prstGeom>
          <a:noFill/>
        </p:spPr>
        <p:txBody>
          <a:bodyPr wrap="square">
            <a:spAutoFit/>
          </a:bodyPr>
          <a:lstStyle/>
          <a:p>
            <a:pPr marL="0" indent="0">
              <a:buNone/>
            </a:pPr>
            <a:r>
              <a:rPr lang="en-US" sz="2400" u="sng" dirty="0"/>
              <a:t>Case 3</a:t>
            </a:r>
            <a:r>
              <a:rPr lang="en-US" sz="2400" dirty="0"/>
              <a:t>: Node to be deleted has both children (right or left).</a:t>
            </a:r>
          </a:p>
          <a:p>
            <a:pPr marL="0" indent="0">
              <a:buNone/>
            </a:pPr>
            <a:r>
              <a:rPr lang="en-US" sz="2400" dirty="0"/>
              <a:t>i.e., nodes contains 25, 42,39</a:t>
            </a:r>
          </a:p>
        </p:txBody>
      </p:sp>
      <p:grpSp>
        <p:nvGrpSpPr>
          <p:cNvPr id="43" name="Group 42">
            <a:extLst>
              <a:ext uri="{FF2B5EF4-FFF2-40B4-BE49-F238E27FC236}">
                <a16:creationId xmlns:a16="http://schemas.microsoft.com/office/drawing/2014/main" xmlns="" id="{052898B8-7A38-EC69-2EB5-160E0FEBCE4A}"/>
              </a:ext>
            </a:extLst>
          </p:cNvPr>
          <p:cNvGrpSpPr/>
          <p:nvPr/>
        </p:nvGrpSpPr>
        <p:grpSpPr>
          <a:xfrm>
            <a:off x="11549373" y="4672056"/>
            <a:ext cx="503582" cy="514676"/>
            <a:chOff x="9674093" y="1656526"/>
            <a:chExt cx="503582" cy="514676"/>
          </a:xfrm>
        </p:grpSpPr>
        <p:sp>
          <p:nvSpPr>
            <p:cNvPr id="44" name="Oval 43">
              <a:extLst>
                <a:ext uri="{FF2B5EF4-FFF2-40B4-BE49-F238E27FC236}">
                  <a16:creationId xmlns:a16="http://schemas.microsoft.com/office/drawing/2014/main" xmlns="" id="{422C8B63-11F6-296F-67C0-33B73DF4BCAC}"/>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246785FF-1612-C64F-EE3A-920C97452240}"/>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6" name="Straight Connector 45">
            <a:extLst>
              <a:ext uri="{FF2B5EF4-FFF2-40B4-BE49-F238E27FC236}">
                <a16:creationId xmlns:a16="http://schemas.microsoft.com/office/drawing/2014/main" xmlns="" id="{DBC525DB-E7F4-AAC2-2A5C-AB6D1EC57DEA}"/>
              </a:ext>
            </a:extLst>
          </p:cNvPr>
          <p:cNvCxnSpPr>
            <a:cxnSpLocks/>
          </p:cNvCxnSpPr>
          <p:nvPr/>
        </p:nvCxnSpPr>
        <p:spPr>
          <a:xfrm>
            <a:off x="10878269" y="4159680"/>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2FF07EF7-E2F6-3973-2D48-2BA92A51D083}"/>
              </a:ext>
            </a:extLst>
          </p:cNvPr>
          <p:cNvGrpSpPr/>
          <p:nvPr/>
        </p:nvGrpSpPr>
        <p:grpSpPr>
          <a:xfrm>
            <a:off x="6847642" y="4383381"/>
            <a:ext cx="503582" cy="514676"/>
            <a:chOff x="9687345" y="1656526"/>
            <a:chExt cx="503582" cy="514676"/>
          </a:xfrm>
        </p:grpSpPr>
        <p:sp>
          <p:nvSpPr>
            <p:cNvPr id="4" name="Oval 3">
              <a:extLst>
                <a:ext uri="{FF2B5EF4-FFF2-40B4-BE49-F238E27FC236}">
                  <a16:creationId xmlns:a16="http://schemas.microsoft.com/office/drawing/2014/main" xmlns="" id="{CACAC594-C802-01EC-F8B3-A566A96569F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7" name="TextBox 46">
              <a:extLst>
                <a:ext uri="{FF2B5EF4-FFF2-40B4-BE49-F238E27FC236}">
                  <a16:creationId xmlns:a16="http://schemas.microsoft.com/office/drawing/2014/main" xmlns="" id="{CB6FE38C-6FAF-D237-90E1-D2CE289FB48A}"/>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48" name="Straight Connector 47">
            <a:extLst>
              <a:ext uri="{FF2B5EF4-FFF2-40B4-BE49-F238E27FC236}">
                <a16:creationId xmlns:a16="http://schemas.microsoft.com/office/drawing/2014/main" xmlns="" id="{2CDD7FB8-6478-C359-E00A-AEE2328A96C8}"/>
              </a:ext>
            </a:extLst>
          </p:cNvPr>
          <p:cNvCxnSpPr>
            <a:cxnSpLocks/>
          </p:cNvCxnSpPr>
          <p:nvPr/>
        </p:nvCxnSpPr>
        <p:spPr>
          <a:xfrm flipH="1">
            <a:off x="7251324" y="3985534"/>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C8029830-FBB9-E8DA-211D-65DB9C24E66D}"/>
              </a:ext>
            </a:extLst>
          </p:cNvPr>
          <p:cNvSpPr txBox="1"/>
          <p:nvPr/>
        </p:nvSpPr>
        <p:spPr>
          <a:xfrm>
            <a:off x="284922" y="1415255"/>
            <a:ext cx="6215271" cy="830997"/>
          </a:xfrm>
          <a:prstGeom prst="rect">
            <a:avLst/>
          </a:prstGeom>
          <a:noFill/>
        </p:spPr>
        <p:txBody>
          <a:bodyPr wrap="square" rtlCol="0">
            <a:spAutoFit/>
          </a:bodyPr>
          <a:lstStyle/>
          <a:p>
            <a:r>
              <a:rPr lang="en-US" sz="2400" dirty="0"/>
              <a:t>Let us say </a:t>
            </a:r>
            <a:r>
              <a:rPr lang="en-US" sz="2400" b="1" dirty="0"/>
              <a:t>p</a:t>
            </a:r>
            <a:r>
              <a:rPr lang="en-US" sz="2400" dirty="0"/>
              <a:t> points to parent of node to be deleted and </a:t>
            </a:r>
            <a:r>
              <a:rPr lang="en-US" sz="2400" b="1" dirty="0"/>
              <a:t>q </a:t>
            </a:r>
            <a:r>
              <a:rPr lang="en-US" sz="2400" dirty="0"/>
              <a:t>points to the node to be deleted.</a:t>
            </a:r>
          </a:p>
        </p:txBody>
      </p:sp>
      <p:sp>
        <p:nvSpPr>
          <p:cNvPr id="50" name="TextBox 49">
            <a:extLst>
              <a:ext uri="{FF2B5EF4-FFF2-40B4-BE49-F238E27FC236}">
                <a16:creationId xmlns:a16="http://schemas.microsoft.com/office/drawing/2014/main" xmlns="" id="{EE854846-25D2-E2C7-0553-256F7D344CA2}"/>
              </a:ext>
            </a:extLst>
          </p:cNvPr>
          <p:cNvSpPr txBox="1"/>
          <p:nvPr/>
        </p:nvSpPr>
        <p:spPr>
          <a:xfrm>
            <a:off x="8457626" y="2366797"/>
            <a:ext cx="552510" cy="523220"/>
          </a:xfrm>
          <a:prstGeom prst="rect">
            <a:avLst/>
          </a:prstGeom>
          <a:noFill/>
        </p:spPr>
        <p:txBody>
          <a:bodyPr wrap="square" rtlCol="0">
            <a:spAutoFit/>
          </a:bodyPr>
          <a:lstStyle/>
          <a:p>
            <a:r>
              <a:rPr lang="en-US" sz="2800" b="1" dirty="0"/>
              <a:t> p</a:t>
            </a:r>
          </a:p>
        </p:txBody>
      </p:sp>
      <p:cxnSp>
        <p:nvCxnSpPr>
          <p:cNvPr id="51" name="Straight Arrow Connector 50">
            <a:extLst>
              <a:ext uri="{FF2B5EF4-FFF2-40B4-BE49-F238E27FC236}">
                <a16:creationId xmlns:a16="http://schemas.microsoft.com/office/drawing/2014/main" xmlns="" id="{147D37FB-C6A7-AF34-7D71-3FC258A274A5}"/>
              </a:ext>
            </a:extLst>
          </p:cNvPr>
          <p:cNvCxnSpPr>
            <a:cxnSpLocks/>
          </p:cNvCxnSpPr>
          <p:nvPr/>
        </p:nvCxnSpPr>
        <p:spPr>
          <a:xfrm>
            <a:off x="8944868" y="2683574"/>
            <a:ext cx="417961" cy="251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5E933EA1-12EB-E860-C450-4E3828AB63E2}"/>
              </a:ext>
            </a:extLst>
          </p:cNvPr>
          <p:cNvCxnSpPr>
            <a:cxnSpLocks/>
          </p:cNvCxnSpPr>
          <p:nvPr/>
        </p:nvCxnSpPr>
        <p:spPr>
          <a:xfrm flipH="1">
            <a:off x="10927540" y="3642779"/>
            <a:ext cx="457200" cy="1588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0B0129EB-0EE5-FC64-BB73-849E96B125E3}"/>
              </a:ext>
            </a:extLst>
          </p:cNvPr>
          <p:cNvSpPr txBox="1"/>
          <p:nvPr/>
        </p:nvSpPr>
        <p:spPr>
          <a:xfrm>
            <a:off x="11273119" y="3291708"/>
            <a:ext cx="552510" cy="523220"/>
          </a:xfrm>
          <a:prstGeom prst="rect">
            <a:avLst/>
          </a:prstGeom>
          <a:noFill/>
        </p:spPr>
        <p:txBody>
          <a:bodyPr wrap="square" rtlCol="0">
            <a:spAutoFit/>
          </a:bodyPr>
          <a:lstStyle/>
          <a:p>
            <a:r>
              <a:rPr lang="en-US" sz="2800" b="1" dirty="0"/>
              <a:t> q</a:t>
            </a:r>
          </a:p>
        </p:txBody>
      </p:sp>
      <p:sp>
        <p:nvSpPr>
          <p:cNvPr id="60" name="TextBox 59">
            <a:extLst>
              <a:ext uri="{FF2B5EF4-FFF2-40B4-BE49-F238E27FC236}">
                <a16:creationId xmlns:a16="http://schemas.microsoft.com/office/drawing/2014/main" xmlns="" id="{89C2271E-E5F9-4F0A-2352-FDF6B5206049}"/>
              </a:ext>
            </a:extLst>
          </p:cNvPr>
          <p:cNvSpPr txBox="1"/>
          <p:nvPr/>
        </p:nvSpPr>
        <p:spPr>
          <a:xfrm>
            <a:off x="10750395" y="5589552"/>
            <a:ext cx="1252336" cy="400110"/>
          </a:xfrm>
          <a:prstGeom prst="rect">
            <a:avLst/>
          </a:prstGeom>
          <a:noFill/>
        </p:spPr>
        <p:txBody>
          <a:bodyPr wrap="square" rtlCol="0">
            <a:spAutoFit/>
          </a:bodyPr>
          <a:lstStyle/>
          <a:p>
            <a:r>
              <a:rPr lang="en-US" sz="2000" b="1" dirty="0"/>
              <a:t>successor</a:t>
            </a:r>
          </a:p>
        </p:txBody>
      </p:sp>
      <p:cxnSp>
        <p:nvCxnSpPr>
          <p:cNvPr id="61" name="Straight Arrow Connector 60">
            <a:extLst>
              <a:ext uri="{FF2B5EF4-FFF2-40B4-BE49-F238E27FC236}">
                <a16:creationId xmlns:a16="http://schemas.microsoft.com/office/drawing/2014/main" xmlns="" id="{98875B4B-94F1-52F2-7654-44C565080526}"/>
              </a:ext>
            </a:extLst>
          </p:cNvPr>
          <p:cNvCxnSpPr>
            <a:cxnSpLocks/>
          </p:cNvCxnSpPr>
          <p:nvPr/>
        </p:nvCxnSpPr>
        <p:spPr>
          <a:xfrm flipV="1">
            <a:off x="11423387" y="5143221"/>
            <a:ext cx="165742" cy="402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950434FE-AA2D-9B91-059A-8C73FC345400}"/>
              </a:ext>
            </a:extLst>
          </p:cNvPr>
          <p:cNvSpPr txBox="1"/>
          <p:nvPr/>
        </p:nvSpPr>
        <p:spPr>
          <a:xfrm>
            <a:off x="103155" y="4709164"/>
            <a:ext cx="6732148" cy="830997"/>
          </a:xfrm>
          <a:prstGeom prst="rect">
            <a:avLst/>
          </a:prstGeom>
          <a:noFill/>
        </p:spPr>
        <p:txBody>
          <a:bodyPr wrap="square">
            <a:spAutoFit/>
          </a:bodyPr>
          <a:lstStyle/>
          <a:p>
            <a:r>
              <a:rPr lang="en-US" sz="2400" b="1" dirty="0"/>
              <a:t>Step 3</a:t>
            </a:r>
            <a:r>
              <a:rPr lang="en-US" sz="2400" dirty="0"/>
              <a:t>: Call the delete function with key as predecessor/ successor data value.</a:t>
            </a:r>
          </a:p>
        </p:txBody>
      </p:sp>
      <p:sp>
        <p:nvSpPr>
          <p:cNvPr id="66" name="TextBox 65">
            <a:extLst>
              <a:ext uri="{FF2B5EF4-FFF2-40B4-BE49-F238E27FC236}">
                <a16:creationId xmlns:a16="http://schemas.microsoft.com/office/drawing/2014/main" xmlns="" id="{8C63C298-EA9E-058D-9FC9-9EF5C2C1ECBF}"/>
              </a:ext>
            </a:extLst>
          </p:cNvPr>
          <p:cNvSpPr txBox="1"/>
          <p:nvPr/>
        </p:nvSpPr>
        <p:spPr>
          <a:xfrm>
            <a:off x="143491" y="3477814"/>
            <a:ext cx="6048500" cy="830997"/>
          </a:xfrm>
          <a:prstGeom prst="rect">
            <a:avLst/>
          </a:prstGeom>
          <a:noFill/>
        </p:spPr>
        <p:txBody>
          <a:bodyPr wrap="square">
            <a:spAutoFit/>
          </a:bodyPr>
          <a:lstStyle/>
          <a:p>
            <a:r>
              <a:rPr lang="en-US" sz="2400" b="1" dirty="0"/>
              <a:t>Step 2</a:t>
            </a:r>
            <a:r>
              <a:rPr lang="en-US" sz="2400" dirty="0"/>
              <a:t>: store the selected inorder successor/ predecessor node value</a:t>
            </a:r>
          </a:p>
        </p:txBody>
      </p:sp>
      <p:sp>
        <p:nvSpPr>
          <p:cNvPr id="68" name="TextBox 67">
            <a:extLst>
              <a:ext uri="{FF2B5EF4-FFF2-40B4-BE49-F238E27FC236}">
                <a16:creationId xmlns:a16="http://schemas.microsoft.com/office/drawing/2014/main" xmlns="" id="{6A358A20-B8D4-E855-0EF3-B036CBE168BF}"/>
              </a:ext>
            </a:extLst>
          </p:cNvPr>
          <p:cNvSpPr txBox="1"/>
          <p:nvPr/>
        </p:nvSpPr>
        <p:spPr>
          <a:xfrm>
            <a:off x="101293" y="2215889"/>
            <a:ext cx="6476249" cy="830997"/>
          </a:xfrm>
          <a:prstGeom prst="rect">
            <a:avLst/>
          </a:prstGeom>
          <a:noFill/>
        </p:spPr>
        <p:txBody>
          <a:bodyPr wrap="square">
            <a:spAutoFit/>
          </a:bodyPr>
          <a:lstStyle/>
          <a:p>
            <a:r>
              <a:rPr lang="en-US" sz="2400" b="1" dirty="0"/>
              <a:t>Step 1</a:t>
            </a:r>
            <a:r>
              <a:rPr lang="en-US" sz="2400" dirty="0"/>
              <a:t>: Find the inorder successor/predecessor of the node to be deleted ‘q’ of the tree.</a:t>
            </a:r>
          </a:p>
        </p:txBody>
      </p:sp>
      <p:sp>
        <p:nvSpPr>
          <p:cNvPr id="70" name="TextBox 69">
            <a:extLst>
              <a:ext uri="{FF2B5EF4-FFF2-40B4-BE49-F238E27FC236}">
                <a16:creationId xmlns:a16="http://schemas.microsoft.com/office/drawing/2014/main" xmlns="" id="{5E72AE88-D1A5-D5EB-ABA3-60730C6CE875}"/>
              </a:ext>
            </a:extLst>
          </p:cNvPr>
          <p:cNvSpPr txBox="1"/>
          <p:nvPr/>
        </p:nvSpPr>
        <p:spPr>
          <a:xfrm>
            <a:off x="-230694" y="3079638"/>
            <a:ext cx="6802219"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Node 39’s inorder predecessor is 31 and successor is 40</a:t>
            </a:r>
            <a:endParaRPr lang="en-US" sz="2400" b="1" dirty="0"/>
          </a:p>
        </p:txBody>
      </p:sp>
      <p:sp>
        <p:nvSpPr>
          <p:cNvPr id="72" name="TextBox 71">
            <a:extLst>
              <a:ext uri="{FF2B5EF4-FFF2-40B4-BE49-F238E27FC236}">
                <a16:creationId xmlns:a16="http://schemas.microsoft.com/office/drawing/2014/main" xmlns="" id="{14CF9E58-E963-04F2-F58F-A49CE7939266}"/>
              </a:ext>
            </a:extLst>
          </p:cNvPr>
          <p:cNvSpPr txBox="1"/>
          <p:nvPr/>
        </p:nvSpPr>
        <p:spPr>
          <a:xfrm>
            <a:off x="-179636" y="4296173"/>
            <a:ext cx="3999905"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err="1"/>
              <a:t>val</a:t>
            </a:r>
            <a:r>
              <a:rPr lang="en-US" sz="2000" b="1" dirty="0"/>
              <a:t> = 40</a:t>
            </a:r>
          </a:p>
        </p:txBody>
      </p:sp>
      <p:sp>
        <p:nvSpPr>
          <p:cNvPr id="74" name="TextBox 73">
            <a:extLst>
              <a:ext uri="{FF2B5EF4-FFF2-40B4-BE49-F238E27FC236}">
                <a16:creationId xmlns:a16="http://schemas.microsoft.com/office/drawing/2014/main" xmlns="" id="{DE9E05A2-BFDF-16F1-F18A-B2AE53C595D2}"/>
              </a:ext>
            </a:extLst>
          </p:cNvPr>
          <p:cNvSpPr txBox="1"/>
          <p:nvPr/>
        </p:nvSpPr>
        <p:spPr>
          <a:xfrm>
            <a:off x="-153132" y="5499492"/>
            <a:ext cx="4120487"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call </a:t>
            </a:r>
            <a:r>
              <a:rPr lang="en-US" sz="2000" b="1" i="1" dirty="0"/>
              <a:t>delete(q, </a:t>
            </a:r>
            <a:r>
              <a:rPr lang="en-US" sz="2000" b="1" i="1" dirty="0" err="1"/>
              <a:t>val</a:t>
            </a:r>
            <a:r>
              <a:rPr lang="en-US" sz="2000" b="1" i="1" dirty="0"/>
              <a:t>)</a:t>
            </a:r>
          </a:p>
        </p:txBody>
      </p:sp>
      <p:sp>
        <p:nvSpPr>
          <p:cNvPr id="75" name="TextBox 74">
            <a:extLst>
              <a:ext uri="{FF2B5EF4-FFF2-40B4-BE49-F238E27FC236}">
                <a16:creationId xmlns:a16="http://schemas.microsoft.com/office/drawing/2014/main" xmlns="" id="{AD13679F-7802-25D8-DF4A-07E73F3176FE}"/>
              </a:ext>
            </a:extLst>
          </p:cNvPr>
          <p:cNvSpPr txBox="1"/>
          <p:nvPr/>
        </p:nvSpPr>
        <p:spPr>
          <a:xfrm>
            <a:off x="8210373" y="5589552"/>
            <a:ext cx="1520211" cy="400110"/>
          </a:xfrm>
          <a:prstGeom prst="rect">
            <a:avLst/>
          </a:prstGeom>
          <a:noFill/>
        </p:spPr>
        <p:txBody>
          <a:bodyPr wrap="square" rtlCol="0">
            <a:spAutoFit/>
          </a:bodyPr>
          <a:lstStyle/>
          <a:p>
            <a:r>
              <a:rPr lang="en-US" sz="2000" b="1" dirty="0"/>
              <a:t>predecessor</a:t>
            </a:r>
            <a:endParaRPr lang="en-US" sz="2400" b="1" dirty="0"/>
          </a:p>
        </p:txBody>
      </p:sp>
      <p:cxnSp>
        <p:nvCxnSpPr>
          <p:cNvPr id="76" name="Straight Arrow Connector 75">
            <a:extLst>
              <a:ext uri="{FF2B5EF4-FFF2-40B4-BE49-F238E27FC236}">
                <a16:creationId xmlns:a16="http://schemas.microsoft.com/office/drawing/2014/main" xmlns="" id="{6A6B1D7E-0751-F6DE-DF14-F7C32160FA7F}"/>
              </a:ext>
            </a:extLst>
          </p:cNvPr>
          <p:cNvCxnSpPr>
            <a:cxnSpLocks/>
          </p:cNvCxnSpPr>
          <p:nvPr/>
        </p:nvCxnSpPr>
        <p:spPr>
          <a:xfrm flipV="1">
            <a:off x="9166776" y="5155520"/>
            <a:ext cx="375823" cy="412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xmlns="" id="{84102241-B530-628B-01EF-BC0504705C2E}"/>
              </a:ext>
            </a:extLst>
          </p:cNvPr>
          <p:cNvGrpSpPr/>
          <p:nvPr/>
        </p:nvGrpSpPr>
        <p:grpSpPr>
          <a:xfrm>
            <a:off x="10467988" y="3794577"/>
            <a:ext cx="503582" cy="514676"/>
            <a:chOff x="7033569" y="5866823"/>
            <a:chExt cx="503582" cy="514676"/>
          </a:xfrm>
        </p:grpSpPr>
        <p:sp>
          <p:nvSpPr>
            <p:cNvPr id="94" name="Oval 93">
              <a:extLst>
                <a:ext uri="{FF2B5EF4-FFF2-40B4-BE49-F238E27FC236}">
                  <a16:creationId xmlns:a16="http://schemas.microsoft.com/office/drawing/2014/main" xmlns="" id="{1BB495EA-4578-BADE-C6BF-7DC4FD8DDDAC}"/>
                </a:ext>
              </a:extLst>
            </p:cNvPr>
            <p:cNvSpPr/>
            <p:nvPr/>
          </p:nvSpPr>
          <p:spPr>
            <a:xfrm>
              <a:off x="7046821" y="5866823"/>
              <a:ext cx="450574" cy="51467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5" name="TextBox 94">
              <a:extLst>
                <a:ext uri="{FF2B5EF4-FFF2-40B4-BE49-F238E27FC236}">
                  <a16:creationId xmlns:a16="http://schemas.microsoft.com/office/drawing/2014/main" xmlns="" id="{496146D0-7AC3-0DEA-E33C-F0CE6C0BF35F}"/>
                </a:ext>
              </a:extLst>
            </p:cNvPr>
            <p:cNvSpPr txBox="1"/>
            <p:nvPr/>
          </p:nvSpPr>
          <p:spPr>
            <a:xfrm>
              <a:off x="7033569" y="5906978"/>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sp>
        <p:nvSpPr>
          <p:cNvPr id="5" name="TextBox 4">
            <a:extLst>
              <a:ext uri="{FF2B5EF4-FFF2-40B4-BE49-F238E27FC236}">
                <a16:creationId xmlns:a16="http://schemas.microsoft.com/office/drawing/2014/main" xmlns="" id="{C77B9AD1-F8E4-D003-51A5-EBAC57CB52C0}"/>
              </a:ext>
            </a:extLst>
          </p:cNvPr>
          <p:cNvSpPr txBox="1"/>
          <p:nvPr/>
        </p:nvSpPr>
        <p:spPr>
          <a:xfrm>
            <a:off x="-133252" y="5850676"/>
            <a:ext cx="4426956"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It will be either case 1 or case 2</a:t>
            </a:r>
            <a:endParaRPr lang="en-US" sz="2000" b="1" i="1" dirty="0"/>
          </a:p>
        </p:txBody>
      </p:sp>
      <p:sp>
        <p:nvSpPr>
          <p:cNvPr id="6" name="TextBox 5">
            <a:extLst>
              <a:ext uri="{FF2B5EF4-FFF2-40B4-BE49-F238E27FC236}">
                <a16:creationId xmlns:a16="http://schemas.microsoft.com/office/drawing/2014/main" xmlns="" id="{7FBD1584-E0EB-A275-A4BC-078187A3B4AA}"/>
              </a:ext>
            </a:extLst>
          </p:cNvPr>
          <p:cNvSpPr txBox="1"/>
          <p:nvPr/>
        </p:nvSpPr>
        <p:spPr>
          <a:xfrm>
            <a:off x="109783" y="6235246"/>
            <a:ext cx="6672135" cy="461665"/>
          </a:xfrm>
          <a:prstGeom prst="rect">
            <a:avLst/>
          </a:prstGeom>
          <a:noFill/>
        </p:spPr>
        <p:txBody>
          <a:bodyPr wrap="square">
            <a:spAutoFit/>
          </a:bodyPr>
          <a:lstStyle/>
          <a:p>
            <a:r>
              <a:rPr lang="en-US" sz="2400" b="1" dirty="0"/>
              <a:t>Step 4</a:t>
            </a:r>
            <a:r>
              <a:rPr lang="en-US" sz="2400" dirty="0"/>
              <a:t>: update the node q’s value with </a:t>
            </a:r>
            <a:r>
              <a:rPr lang="en-US" sz="2400" b="1" dirty="0" err="1"/>
              <a:t>val</a:t>
            </a:r>
            <a:endParaRPr lang="en-US" sz="2400" b="1" dirty="0"/>
          </a:p>
        </p:txBody>
      </p:sp>
      <p:sp>
        <p:nvSpPr>
          <p:cNvPr id="52" name="TextBox 51">
            <a:extLst>
              <a:ext uri="{FF2B5EF4-FFF2-40B4-BE49-F238E27FC236}">
                <a16:creationId xmlns:a16="http://schemas.microsoft.com/office/drawing/2014/main" xmlns="" id="{D91E01F0-C08E-5888-4AEC-FE64CA2BDCD2}"/>
              </a:ext>
            </a:extLst>
          </p:cNvPr>
          <p:cNvSpPr txBox="1"/>
          <p:nvPr/>
        </p:nvSpPr>
        <p:spPr>
          <a:xfrm rot="18722502">
            <a:off x="10519379" y="4174038"/>
            <a:ext cx="1765165" cy="2011680"/>
          </a:xfrm>
          <a:prstGeom prst="rect">
            <a:avLst/>
          </a:prstGeom>
          <a:solidFill>
            <a:schemeClr val="bg1"/>
          </a:solidFill>
        </p:spPr>
        <p:txBody>
          <a:bodyPr wrap="square" rtlCol="0">
            <a:spAutoFit/>
          </a:bodyPr>
          <a:lstStyle/>
          <a:p>
            <a:endParaRPr lang="en-US" dirty="0"/>
          </a:p>
        </p:txBody>
      </p:sp>
      <p:sp>
        <p:nvSpPr>
          <p:cNvPr id="54" name="TextBox 53">
            <a:extLst>
              <a:ext uri="{FF2B5EF4-FFF2-40B4-BE49-F238E27FC236}">
                <a16:creationId xmlns:a16="http://schemas.microsoft.com/office/drawing/2014/main" xmlns="" id="{3439C9B2-8105-8A3E-616C-547459660ABF}"/>
              </a:ext>
            </a:extLst>
          </p:cNvPr>
          <p:cNvSpPr txBox="1"/>
          <p:nvPr/>
        </p:nvSpPr>
        <p:spPr>
          <a:xfrm>
            <a:off x="8444531" y="219621"/>
            <a:ext cx="2893950" cy="400110"/>
          </a:xfrm>
          <a:prstGeom prst="rect">
            <a:avLst/>
          </a:prstGeom>
          <a:noFill/>
        </p:spPr>
        <p:txBody>
          <a:bodyPr wrap="square">
            <a:spAutoFit/>
          </a:bodyPr>
          <a:lstStyle/>
          <a:p>
            <a:r>
              <a:rPr lang="en-US" sz="2000" b="1" dirty="0"/>
              <a:t>Node to be deleted is 39</a:t>
            </a:r>
          </a:p>
        </p:txBody>
      </p:sp>
    </p:spTree>
    <p:extLst>
      <p:ext uri="{BB962C8B-B14F-4D97-AF65-F5344CB8AC3E}">
        <p14:creationId xmlns:p14="http://schemas.microsoft.com/office/powerpoint/2010/main" xmlns="" val="9087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9" grpId="0"/>
      <p:bldP spid="50" grpId="0"/>
      <p:bldP spid="55" grpId="0"/>
      <p:bldP spid="60" grpId="0"/>
      <p:bldP spid="64" grpId="0"/>
      <p:bldP spid="66" grpId="0"/>
      <p:bldP spid="68" grpId="0"/>
      <p:bldP spid="70" grpId="0"/>
      <p:bldP spid="72" grpId="0"/>
      <p:bldP spid="74" grpId="0"/>
      <p:bldP spid="75" grpId="0"/>
      <p:bldP spid="5" grpId="0"/>
      <p:bldP spid="6" grpId="0"/>
      <p:bldP spid="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xmlns="" id="{1D801D62-C43A-0877-BC85-F8970C99386E}"/>
              </a:ext>
            </a:extLst>
          </p:cNvPr>
          <p:cNvSpPr txBox="1"/>
          <p:nvPr/>
        </p:nvSpPr>
        <p:spPr>
          <a:xfrm>
            <a:off x="2596011" y="3131938"/>
            <a:ext cx="1866807" cy="36576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xmlns="" id="{675B8BA8-5133-A71C-14C0-F38466AA3460}"/>
              </a:ext>
            </a:extLst>
          </p:cNvPr>
          <p:cNvSpPr>
            <a:spLocks noGrp="1"/>
          </p:cNvSpPr>
          <p:nvPr>
            <p:ph type="title"/>
          </p:nvPr>
        </p:nvSpPr>
        <p:spPr>
          <a:xfrm>
            <a:off x="379926" y="141370"/>
            <a:ext cx="10515600" cy="478294"/>
          </a:xfrm>
        </p:spPr>
        <p:txBody>
          <a:bodyPr>
            <a:noAutofit/>
          </a:bodyPr>
          <a:lstStyle/>
          <a:p>
            <a:r>
              <a:rPr lang="en-US" sz="2800" b="1" dirty="0" err="1">
                <a:highlight>
                  <a:srgbClr val="00FFFF"/>
                </a:highlight>
              </a:rPr>
              <a:t>Contd</a:t>
            </a:r>
            <a:r>
              <a:rPr lang="en-US" sz="2800" b="1" dirty="0">
                <a:highlight>
                  <a:srgbClr val="00FFFF"/>
                </a:highlight>
              </a:rPr>
              <a:t>…</a:t>
            </a:r>
          </a:p>
        </p:txBody>
      </p:sp>
      <p:grpSp>
        <p:nvGrpSpPr>
          <p:cNvPr id="7" name="Group 6">
            <a:extLst>
              <a:ext uri="{FF2B5EF4-FFF2-40B4-BE49-F238E27FC236}">
                <a16:creationId xmlns:a16="http://schemas.microsoft.com/office/drawing/2014/main" xmlns="" id="{FA55D7F0-0D5A-57B0-EDDA-B5C254ABD144}"/>
              </a:ext>
            </a:extLst>
          </p:cNvPr>
          <p:cNvGrpSpPr/>
          <p:nvPr/>
        </p:nvGrpSpPr>
        <p:grpSpPr>
          <a:xfrm>
            <a:off x="9110875" y="788516"/>
            <a:ext cx="503582" cy="514676"/>
            <a:chOff x="5612297" y="2126970"/>
            <a:chExt cx="503582" cy="514676"/>
          </a:xfrm>
        </p:grpSpPr>
        <p:sp>
          <p:nvSpPr>
            <p:cNvPr id="8" name="Oval 7">
              <a:extLst>
                <a:ext uri="{FF2B5EF4-FFF2-40B4-BE49-F238E27FC236}">
                  <a16:creationId xmlns:a16="http://schemas.microsoft.com/office/drawing/2014/main" xmlns="" id="{8891AF99-1D00-564A-6F2A-797387F982F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3BFF3C92-E08B-667B-06EB-B0636ECD591F}"/>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0" name="Group 9">
            <a:extLst>
              <a:ext uri="{FF2B5EF4-FFF2-40B4-BE49-F238E27FC236}">
                <a16:creationId xmlns:a16="http://schemas.microsoft.com/office/drawing/2014/main" xmlns="" id="{491A8D32-17E6-8744-A2ED-9BD327DD2920}"/>
              </a:ext>
            </a:extLst>
          </p:cNvPr>
          <p:cNvGrpSpPr/>
          <p:nvPr/>
        </p:nvGrpSpPr>
        <p:grpSpPr>
          <a:xfrm>
            <a:off x="6785905" y="2584184"/>
            <a:ext cx="503582" cy="514676"/>
            <a:chOff x="9687345" y="1656526"/>
            <a:chExt cx="503582" cy="514676"/>
          </a:xfrm>
        </p:grpSpPr>
        <p:sp>
          <p:nvSpPr>
            <p:cNvPr id="11" name="Oval 10">
              <a:extLst>
                <a:ext uri="{FF2B5EF4-FFF2-40B4-BE49-F238E27FC236}">
                  <a16:creationId xmlns:a16="http://schemas.microsoft.com/office/drawing/2014/main" xmlns="" id="{411FCB9A-5AF9-1F96-F88A-DB4784891A8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AAB75DE3-AF05-C2C6-A829-24B00ABC292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13" name="Group 12">
            <a:extLst>
              <a:ext uri="{FF2B5EF4-FFF2-40B4-BE49-F238E27FC236}">
                <a16:creationId xmlns:a16="http://schemas.microsoft.com/office/drawing/2014/main" xmlns="" id="{F833AE4F-49F9-09BD-95A0-668F51C0B518}"/>
              </a:ext>
            </a:extLst>
          </p:cNvPr>
          <p:cNvGrpSpPr/>
          <p:nvPr/>
        </p:nvGrpSpPr>
        <p:grpSpPr>
          <a:xfrm>
            <a:off x="11423387" y="2862480"/>
            <a:ext cx="503582" cy="514676"/>
            <a:chOff x="10601745" y="1828802"/>
            <a:chExt cx="503582" cy="514676"/>
          </a:xfrm>
        </p:grpSpPr>
        <p:sp>
          <p:nvSpPr>
            <p:cNvPr id="14" name="Oval 13">
              <a:extLst>
                <a:ext uri="{FF2B5EF4-FFF2-40B4-BE49-F238E27FC236}">
                  <a16:creationId xmlns:a16="http://schemas.microsoft.com/office/drawing/2014/main" xmlns="" id="{285EB0F3-7298-77C3-6E64-6B16F2BD9084}"/>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2BF01136-EF9B-2E9E-3BC5-83E3D2E71B6E}"/>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6" name="Group 15">
            <a:extLst>
              <a:ext uri="{FF2B5EF4-FFF2-40B4-BE49-F238E27FC236}">
                <a16:creationId xmlns:a16="http://schemas.microsoft.com/office/drawing/2014/main" xmlns="" id="{A6BDF493-2B14-2DD3-E09C-19FFECA2FCCE}"/>
              </a:ext>
            </a:extLst>
          </p:cNvPr>
          <p:cNvGrpSpPr/>
          <p:nvPr/>
        </p:nvGrpSpPr>
        <p:grpSpPr>
          <a:xfrm>
            <a:off x="7980705" y="1755925"/>
            <a:ext cx="503582" cy="514676"/>
            <a:chOff x="8931969" y="1815550"/>
            <a:chExt cx="503582" cy="514676"/>
          </a:xfrm>
        </p:grpSpPr>
        <p:sp>
          <p:nvSpPr>
            <p:cNvPr id="17" name="Oval 16">
              <a:extLst>
                <a:ext uri="{FF2B5EF4-FFF2-40B4-BE49-F238E27FC236}">
                  <a16:creationId xmlns:a16="http://schemas.microsoft.com/office/drawing/2014/main" xmlns="" id="{7EBA7E6A-5726-6176-CF75-589F561F5BAF}"/>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CBA99D79-9C20-47B0-93BE-965BC411713A}"/>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9" name="Straight Connector 18">
            <a:extLst>
              <a:ext uri="{FF2B5EF4-FFF2-40B4-BE49-F238E27FC236}">
                <a16:creationId xmlns:a16="http://schemas.microsoft.com/office/drawing/2014/main" xmlns="" id="{5320A538-24B9-AA06-31D9-A64413889032}"/>
              </a:ext>
            </a:extLst>
          </p:cNvPr>
          <p:cNvCxnSpPr>
            <a:cxnSpLocks/>
          </p:cNvCxnSpPr>
          <p:nvPr/>
        </p:nvCxnSpPr>
        <p:spPr>
          <a:xfrm flipH="1">
            <a:off x="8375378" y="1246857"/>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8AB9EDC1-4411-9808-24BB-FA90B9381B4B}"/>
              </a:ext>
            </a:extLst>
          </p:cNvPr>
          <p:cNvGrpSpPr/>
          <p:nvPr/>
        </p:nvGrpSpPr>
        <p:grpSpPr>
          <a:xfrm>
            <a:off x="10343330" y="1901698"/>
            <a:ext cx="503582" cy="514676"/>
            <a:chOff x="9687345" y="1656526"/>
            <a:chExt cx="503582" cy="514676"/>
          </a:xfrm>
        </p:grpSpPr>
        <p:sp>
          <p:nvSpPr>
            <p:cNvPr id="21" name="Oval 20">
              <a:extLst>
                <a:ext uri="{FF2B5EF4-FFF2-40B4-BE49-F238E27FC236}">
                  <a16:creationId xmlns:a16="http://schemas.microsoft.com/office/drawing/2014/main" xmlns="" id="{8E1DF58A-C871-CB2E-06EC-1BC5327BF19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D9A5F004-C8D7-6787-30C9-E4368727685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3" name="Group 22">
            <a:extLst>
              <a:ext uri="{FF2B5EF4-FFF2-40B4-BE49-F238E27FC236}">
                <a16:creationId xmlns:a16="http://schemas.microsoft.com/office/drawing/2014/main" xmlns="" id="{82D1AC39-D2C2-F9FD-3744-B2D2E7090F05}"/>
              </a:ext>
            </a:extLst>
          </p:cNvPr>
          <p:cNvGrpSpPr/>
          <p:nvPr/>
        </p:nvGrpSpPr>
        <p:grpSpPr>
          <a:xfrm>
            <a:off x="10476875" y="3787146"/>
            <a:ext cx="503582" cy="514676"/>
            <a:chOff x="9687345" y="1656526"/>
            <a:chExt cx="503582" cy="514676"/>
          </a:xfrm>
        </p:grpSpPr>
        <p:sp>
          <p:nvSpPr>
            <p:cNvPr id="24" name="Oval 23">
              <a:extLst>
                <a:ext uri="{FF2B5EF4-FFF2-40B4-BE49-F238E27FC236}">
                  <a16:creationId xmlns:a16="http://schemas.microsoft.com/office/drawing/2014/main" xmlns="" id="{3F06BE4E-70FD-C813-B981-E982EB724E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7EE2D2D3-C333-8F20-2860-D5B0F621103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6" name="Group 25">
            <a:extLst>
              <a:ext uri="{FF2B5EF4-FFF2-40B4-BE49-F238E27FC236}">
                <a16:creationId xmlns:a16="http://schemas.microsoft.com/office/drawing/2014/main" xmlns="" id="{D21BAAB5-A119-6141-121C-0BD56E4EE9DE}"/>
              </a:ext>
            </a:extLst>
          </p:cNvPr>
          <p:cNvGrpSpPr/>
          <p:nvPr/>
        </p:nvGrpSpPr>
        <p:grpSpPr>
          <a:xfrm>
            <a:off x="7804810" y="3556315"/>
            <a:ext cx="503582" cy="514676"/>
            <a:chOff x="9687345" y="1656526"/>
            <a:chExt cx="503582" cy="514676"/>
          </a:xfrm>
        </p:grpSpPr>
        <p:sp>
          <p:nvSpPr>
            <p:cNvPr id="27" name="Oval 26">
              <a:extLst>
                <a:ext uri="{FF2B5EF4-FFF2-40B4-BE49-F238E27FC236}">
                  <a16:creationId xmlns:a16="http://schemas.microsoft.com/office/drawing/2014/main" xmlns="" id="{AFD3369A-04EE-AB69-FEDE-4D24D1F6719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53F90B3D-5C9B-F5B6-23FB-8E54B4746E2E}"/>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9" name="Group 28">
            <a:extLst>
              <a:ext uri="{FF2B5EF4-FFF2-40B4-BE49-F238E27FC236}">
                <a16:creationId xmlns:a16="http://schemas.microsoft.com/office/drawing/2014/main" xmlns="" id="{BC5915DC-C55F-A6F4-7C89-181B7C323F5A}"/>
              </a:ext>
            </a:extLst>
          </p:cNvPr>
          <p:cNvGrpSpPr/>
          <p:nvPr/>
        </p:nvGrpSpPr>
        <p:grpSpPr>
          <a:xfrm>
            <a:off x="9531208" y="4628545"/>
            <a:ext cx="503582" cy="514676"/>
            <a:chOff x="9687345" y="1656526"/>
            <a:chExt cx="503582" cy="514676"/>
          </a:xfrm>
        </p:grpSpPr>
        <p:sp>
          <p:nvSpPr>
            <p:cNvPr id="30" name="Oval 29">
              <a:extLst>
                <a:ext uri="{FF2B5EF4-FFF2-40B4-BE49-F238E27FC236}">
                  <a16:creationId xmlns:a16="http://schemas.microsoft.com/office/drawing/2014/main" xmlns="" id="{22CC84F6-3524-A6B1-CA66-A960C3335A02}"/>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7B3D7254-63DA-5153-8CFE-CCAB323EA0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32" name="Group 31">
            <a:extLst>
              <a:ext uri="{FF2B5EF4-FFF2-40B4-BE49-F238E27FC236}">
                <a16:creationId xmlns:a16="http://schemas.microsoft.com/office/drawing/2014/main" xmlns="" id="{BF9C015C-9BBA-3E1D-E577-D31EF86A1074}"/>
              </a:ext>
            </a:extLst>
          </p:cNvPr>
          <p:cNvGrpSpPr/>
          <p:nvPr/>
        </p:nvGrpSpPr>
        <p:grpSpPr>
          <a:xfrm>
            <a:off x="9460191" y="2777620"/>
            <a:ext cx="503582" cy="514676"/>
            <a:chOff x="9687345" y="1656526"/>
            <a:chExt cx="503582" cy="514676"/>
          </a:xfrm>
        </p:grpSpPr>
        <p:sp>
          <p:nvSpPr>
            <p:cNvPr id="33" name="Oval 32">
              <a:extLst>
                <a:ext uri="{FF2B5EF4-FFF2-40B4-BE49-F238E27FC236}">
                  <a16:creationId xmlns:a16="http://schemas.microsoft.com/office/drawing/2014/main" xmlns="" id="{F86C6143-C6BD-7AE9-F8D7-934962CB250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ABBC3F2D-7711-9301-B088-34011C3FABF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5" name="Straight Connector 34">
            <a:extLst>
              <a:ext uri="{FF2B5EF4-FFF2-40B4-BE49-F238E27FC236}">
                <a16:creationId xmlns:a16="http://schemas.microsoft.com/office/drawing/2014/main" xmlns="" id="{813E71C1-78EC-D01E-4AF5-9ADA4C7149DC}"/>
              </a:ext>
            </a:extLst>
          </p:cNvPr>
          <p:cNvCxnSpPr>
            <a:cxnSpLocks/>
          </p:cNvCxnSpPr>
          <p:nvPr/>
        </p:nvCxnSpPr>
        <p:spPr>
          <a:xfrm flipH="1">
            <a:off x="7202560" y="2128128"/>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EA82F3D-0A39-D752-284E-250047483A35}"/>
              </a:ext>
            </a:extLst>
          </p:cNvPr>
          <p:cNvCxnSpPr>
            <a:cxnSpLocks/>
          </p:cNvCxnSpPr>
          <p:nvPr/>
        </p:nvCxnSpPr>
        <p:spPr>
          <a:xfrm>
            <a:off x="9504704" y="1246857"/>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3043723-BF87-A75E-9B99-97C626FA9712}"/>
              </a:ext>
            </a:extLst>
          </p:cNvPr>
          <p:cNvCxnSpPr>
            <a:cxnSpLocks/>
          </p:cNvCxnSpPr>
          <p:nvPr/>
        </p:nvCxnSpPr>
        <p:spPr>
          <a:xfrm flipH="1">
            <a:off x="9853001" y="2358515"/>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4C61653-0DB4-B90F-8070-9CF536F71D9A}"/>
              </a:ext>
            </a:extLst>
          </p:cNvPr>
          <p:cNvCxnSpPr>
            <a:cxnSpLocks/>
          </p:cNvCxnSpPr>
          <p:nvPr/>
        </p:nvCxnSpPr>
        <p:spPr>
          <a:xfrm>
            <a:off x="10778787" y="2275558"/>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221F747-2282-A485-0FE0-066A92AF9BEC}"/>
              </a:ext>
            </a:extLst>
          </p:cNvPr>
          <p:cNvCxnSpPr>
            <a:cxnSpLocks/>
          </p:cNvCxnSpPr>
          <p:nvPr/>
        </p:nvCxnSpPr>
        <p:spPr>
          <a:xfrm>
            <a:off x="9815195" y="324591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30473A2-952B-1254-FA56-0AD0D718608D}"/>
              </a:ext>
            </a:extLst>
          </p:cNvPr>
          <p:cNvCxnSpPr>
            <a:cxnSpLocks/>
          </p:cNvCxnSpPr>
          <p:nvPr/>
        </p:nvCxnSpPr>
        <p:spPr>
          <a:xfrm>
            <a:off x="7093950" y="3057191"/>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B40C097-0237-CDBC-E82E-40D4986B3E96}"/>
              </a:ext>
            </a:extLst>
          </p:cNvPr>
          <p:cNvCxnSpPr>
            <a:cxnSpLocks/>
          </p:cNvCxnSpPr>
          <p:nvPr/>
        </p:nvCxnSpPr>
        <p:spPr>
          <a:xfrm flipH="1">
            <a:off x="9934890" y="4230698"/>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CB5F532E-5EB0-8F0B-E52F-9F2017C6859D}"/>
              </a:ext>
            </a:extLst>
          </p:cNvPr>
          <p:cNvSpPr txBox="1"/>
          <p:nvPr/>
        </p:nvSpPr>
        <p:spPr>
          <a:xfrm>
            <a:off x="326917" y="632945"/>
            <a:ext cx="7693550" cy="830997"/>
          </a:xfrm>
          <a:prstGeom prst="rect">
            <a:avLst/>
          </a:prstGeom>
          <a:noFill/>
        </p:spPr>
        <p:txBody>
          <a:bodyPr wrap="square">
            <a:spAutoFit/>
          </a:bodyPr>
          <a:lstStyle/>
          <a:p>
            <a:pPr marL="0" indent="0">
              <a:buNone/>
            </a:pPr>
            <a:r>
              <a:rPr lang="en-US" sz="2400" u="sng" dirty="0"/>
              <a:t>Case 3</a:t>
            </a:r>
            <a:r>
              <a:rPr lang="en-US" sz="2400" dirty="0"/>
              <a:t>: Node to be deleted has both children (right or left).</a:t>
            </a:r>
          </a:p>
          <a:p>
            <a:pPr marL="0" indent="0">
              <a:buNone/>
            </a:pPr>
            <a:r>
              <a:rPr lang="en-US" sz="2400" dirty="0"/>
              <a:t>i.e., nodes contains 25, 42,39</a:t>
            </a:r>
          </a:p>
        </p:txBody>
      </p:sp>
      <p:grpSp>
        <p:nvGrpSpPr>
          <p:cNvPr id="43" name="Group 42">
            <a:extLst>
              <a:ext uri="{FF2B5EF4-FFF2-40B4-BE49-F238E27FC236}">
                <a16:creationId xmlns:a16="http://schemas.microsoft.com/office/drawing/2014/main" xmlns="" id="{052898B8-7A38-EC69-2EB5-160E0FEBCE4A}"/>
              </a:ext>
            </a:extLst>
          </p:cNvPr>
          <p:cNvGrpSpPr/>
          <p:nvPr/>
        </p:nvGrpSpPr>
        <p:grpSpPr>
          <a:xfrm>
            <a:off x="11549373" y="4672056"/>
            <a:ext cx="503582" cy="514676"/>
            <a:chOff x="9674093" y="1656526"/>
            <a:chExt cx="503582" cy="514676"/>
          </a:xfrm>
        </p:grpSpPr>
        <p:sp>
          <p:nvSpPr>
            <p:cNvPr id="44" name="Oval 43">
              <a:extLst>
                <a:ext uri="{FF2B5EF4-FFF2-40B4-BE49-F238E27FC236}">
                  <a16:creationId xmlns:a16="http://schemas.microsoft.com/office/drawing/2014/main" xmlns="" id="{422C8B63-11F6-296F-67C0-33B73DF4BCAC}"/>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246785FF-1612-C64F-EE3A-920C97452240}"/>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6" name="Straight Connector 45">
            <a:extLst>
              <a:ext uri="{FF2B5EF4-FFF2-40B4-BE49-F238E27FC236}">
                <a16:creationId xmlns:a16="http://schemas.microsoft.com/office/drawing/2014/main" xmlns="" id="{DBC525DB-E7F4-AAC2-2A5C-AB6D1EC57DEA}"/>
              </a:ext>
            </a:extLst>
          </p:cNvPr>
          <p:cNvCxnSpPr>
            <a:cxnSpLocks/>
          </p:cNvCxnSpPr>
          <p:nvPr/>
        </p:nvCxnSpPr>
        <p:spPr>
          <a:xfrm>
            <a:off x="10878269" y="4159680"/>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2FF07EF7-E2F6-3973-2D48-2BA92A51D083}"/>
              </a:ext>
            </a:extLst>
          </p:cNvPr>
          <p:cNvGrpSpPr/>
          <p:nvPr/>
        </p:nvGrpSpPr>
        <p:grpSpPr>
          <a:xfrm>
            <a:off x="6847642" y="4383381"/>
            <a:ext cx="503582" cy="514676"/>
            <a:chOff x="9687345" y="1656526"/>
            <a:chExt cx="503582" cy="514676"/>
          </a:xfrm>
        </p:grpSpPr>
        <p:sp>
          <p:nvSpPr>
            <p:cNvPr id="4" name="Oval 3">
              <a:extLst>
                <a:ext uri="{FF2B5EF4-FFF2-40B4-BE49-F238E27FC236}">
                  <a16:creationId xmlns:a16="http://schemas.microsoft.com/office/drawing/2014/main" xmlns="" id="{CACAC594-C802-01EC-F8B3-A566A96569F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7" name="TextBox 46">
              <a:extLst>
                <a:ext uri="{FF2B5EF4-FFF2-40B4-BE49-F238E27FC236}">
                  <a16:creationId xmlns:a16="http://schemas.microsoft.com/office/drawing/2014/main" xmlns="" id="{CB6FE38C-6FAF-D237-90E1-D2CE289FB48A}"/>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48" name="Straight Connector 47">
            <a:extLst>
              <a:ext uri="{FF2B5EF4-FFF2-40B4-BE49-F238E27FC236}">
                <a16:creationId xmlns:a16="http://schemas.microsoft.com/office/drawing/2014/main" xmlns="" id="{2CDD7FB8-6478-C359-E00A-AEE2328A96C8}"/>
              </a:ext>
            </a:extLst>
          </p:cNvPr>
          <p:cNvCxnSpPr>
            <a:cxnSpLocks/>
          </p:cNvCxnSpPr>
          <p:nvPr/>
        </p:nvCxnSpPr>
        <p:spPr>
          <a:xfrm flipH="1">
            <a:off x="7251324" y="3985534"/>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C8029830-FBB9-E8DA-211D-65DB9C24E66D}"/>
              </a:ext>
            </a:extLst>
          </p:cNvPr>
          <p:cNvSpPr txBox="1"/>
          <p:nvPr/>
        </p:nvSpPr>
        <p:spPr>
          <a:xfrm>
            <a:off x="284922" y="1415255"/>
            <a:ext cx="6215271" cy="830997"/>
          </a:xfrm>
          <a:prstGeom prst="rect">
            <a:avLst/>
          </a:prstGeom>
          <a:noFill/>
        </p:spPr>
        <p:txBody>
          <a:bodyPr wrap="square" rtlCol="0">
            <a:spAutoFit/>
          </a:bodyPr>
          <a:lstStyle/>
          <a:p>
            <a:r>
              <a:rPr lang="en-US" sz="2400" dirty="0"/>
              <a:t>Let us say </a:t>
            </a:r>
            <a:r>
              <a:rPr lang="en-US" sz="2400" b="1" dirty="0"/>
              <a:t>p</a:t>
            </a:r>
            <a:r>
              <a:rPr lang="en-US" sz="2400" dirty="0"/>
              <a:t> points to parent of node to be deleted and </a:t>
            </a:r>
            <a:r>
              <a:rPr lang="en-US" sz="2400" b="1" dirty="0"/>
              <a:t>q </a:t>
            </a:r>
            <a:r>
              <a:rPr lang="en-US" sz="2400" dirty="0"/>
              <a:t>points to the node to be deleted.</a:t>
            </a:r>
          </a:p>
        </p:txBody>
      </p:sp>
      <p:sp>
        <p:nvSpPr>
          <p:cNvPr id="50" name="TextBox 49">
            <a:extLst>
              <a:ext uri="{FF2B5EF4-FFF2-40B4-BE49-F238E27FC236}">
                <a16:creationId xmlns:a16="http://schemas.microsoft.com/office/drawing/2014/main" xmlns="" id="{EE854846-25D2-E2C7-0553-256F7D344CA2}"/>
              </a:ext>
            </a:extLst>
          </p:cNvPr>
          <p:cNvSpPr txBox="1"/>
          <p:nvPr/>
        </p:nvSpPr>
        <p:spPr>
          <a:xfrm>
            <a:off x="8457626" y="2366797"/>
            <a:ext cx="552510" cy="523220"/>
          </a:xfrm>
          <a:prstGeom prst="rect">
            <a:avLst/>
          </a:prstGeom>
          <a:noFill/>
        </p:spPr>
        <p:txBody>
          <a:bodyPr wrap="square" rtlCol="0">
            <a:spAutoFit/>
          </a:bodyPr>
          <a:lstStyle/>
          <a:p>
            <a:r>
              <a:rPr lang="en-US" sz="2800" b="1" dirty="0"/>
              <a:t> p</a:t>
            </a:r>
          </a:p>
        </p:txBody>
      </p:sp>
      <p:cxnSp>
        <p:nvCxnSpPr>
          <p:cNvPr id="51" name="Straight Arrow Connector 50">
            <a:extLst>
              <a:ext uri="{FF2B5EF4-FFF2-40B4-BE49-F238E27FC236}">
                <a16:creationId xmlns:a16="http://schemas.microsoft.com/office/drawing/2014/main" xmlns="" id="{147D37FB-C6A7-AF34-7D71-3FC258A274A5}"/>
              </a:ext>
            </a:extLst>
          </p:cNvPr>
          <p:cNvCxnSpPr>
            <a:cxnSpLocks/>
          </p:cNvCxnSpPr>
          <p:nvPr/>
        </p:nvCxnSpPr>
        <p:spPr>
          <a:xfrm>
            <a:off x="8944868" y="2683574"/>
            <a:ext cx="417961" cy="251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5E933EA1-12EB-E860-C450-4E3828AB63E2}"/>
              </a:ext>
            </a:extLst>
          </p:cNvPr>
          <p:cNvCxnSpPr>
            <a:cxnSpLocks/>
          </p:cNvCxnSpPr>
          <p:nvPr/>
        </p:nvCxnSpPr>
        <p:spPr>
          <a:xfrm flipH="1">
            <a:off x="10927540" y="3642779"/>
            <a:ext cx="457200" cy="1588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0B0129EB-0EE5-FC64-BB73-849E96B125E3}"/>
              </a:ext>
            </a:extLst>
          </p:cNvPr>
          <p:cNvSpPr txBox="1"/>
          <p:nvPr/>
        </p:nvSpPr>
        <p:spPr>
          <a:xfrm>
            <a:off x="11273119" y="3291708"/>
            <a:ext cx="552510" cy="523220"/>
          </a:xfrm>
          <a:prstGeom prst="rect">
            <a:avLst/>
          </a:prstGeom>
          <a:noFill/>
        </p:spPr>
        <p:txBody>
          <a:bodyPr wrap="square" rtlCol="0">
            <a:spAutoFit/>
          </a:bodyPr>
          <a:lstStyle/>
          <a:p>
            <a:r>
              <a:rPr lang="en-US" sz="2800" b="1" dirty="0"/>
              <a:t> q</a:t>
            </a:r>
          </a:p>
        </p:txBody>
      </p:sp>
      <p:sp>
        <p:nvSpPr>
          <p:cNvPr id="60" name="TextBox 59">
            <a:extLst>
              <a:ext uri="{FF2B5EF4-FFF2-40B4-BE49-F238E27FC236}">
                <a16:creationId xmlns:a16="http://schemas.microsoft.com/office/drawing/2014/main" xmlns="" id="{89C2271E-E5F9-4F0A-2352-FDF6B5206049}"/>
              </a:ext>
            </a:extLst>
          </p:cNvPr>
          <p:cNvSpPr txBox="1"/>
          <p:nvPr/>
        </p:nvSpPr>
        <p:spPr>
          <a:xfrm>
            <a:off x="10750395" y="5589552"/>
            <a:ext cx="1252336" cy="400110"/>
          </a:xfrm>
          <a:prstGeom prst="rect">
            <a:avLst/>
          </a:prstGeom>
          <a:noFill/>
        </p:spPr>
        <p:txBody>
          <a:bodyPr wrap="square" rtlCol="0">
            <a:spAutoFit/>
          </a:bodyPr>
          <a:lstStyle/>
          <a:p>
            <a:r>
              <a:rPr lang="en-US" sz="2000" b="1" dirty="0"/>
              <a:t>successor</a:t>
            </a:r>
          </a:p>
        </p:txBody>
      </p:sp>
      <p:cxnSp>
        <p:nvCxnSpPr>
          <p:cNvPr id="61" name="Straight Arrow Connector 60">
            <a:extLst>
              <a:ext uri="{FF2B5EF4-FFF2-40B4-BE49-F238E27FC236}">
                <a16:creationId xmlns:a16="http://schemas.microsoft.com/office/drawing/2014/main" xmlns="" id="{98875B4B-94F1-52F2-7654-44C565080526}"/>
              </a:ext>
            </a:extLst>
          </p:cNvPr>
          <p:cNvCxnSpPr>
            <a:cxnSpLocks/>
          </p:cNvCxnSpPr>
          <p:nvPr/>
        </p:nvCxnSpPr>
        <p:spPr>
          <a:xfrm flipV="1">
            <a:off x="11423387" y="5143221"/>
            <a:ext cx="165742" cy="402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950434FE-AA2D-9B91-059A-8C73FC345400}"/>
              </a:ext>
            </a:extLst>
          </p:cNvPr>
          <p:cNvSpPr txBox="1"/>
          <p:nvPr/>
        </p:nvSpPr>
        <p:spPr>
          <a:xfrm>
            <a:off x="103155" y="4709164"/>
            <a:ext cx="6732148" cy="830997"/>
          </a:xfrm>
          <a:prstGeom prst="rect">
            <a:avLst/>
          </a:prstGeom>
          <a:noFill/>
        </p:spPr>
        <p:txBody>
          <a:bodyPr wrap="square">
            <a:spAutoFit/>
          </a:bodyPr>
          <a:lstStyle/>
          <a:p>
            <a:r>
              <a:rPr lang="en-US" sz="2400" b="1" dirty="0"/>
              <a:t>Step 3</a:t>
            </a:r>
            <a:r>
              <a:rPr lang="en-US" sz="2400" dirty="0"/>
              <a:t>: Call the delete function with key as predecessor/ successor data value.</a:t>
            </a:r>
          </a:p>
        </p:txBody>
      </p:sp>
      <p:sp>
        <p:nvSpPr>
          <p:cNvPr id="66" name="TextBox 65">
            <a:extLst>
              <a:ext uri="{FF2B5EF4-FFF2-40B4-BE49-F238E27FC236}">
                <a16:creationId xmlns:a16="http://schemas.microsoft.com/office/drawing/2014/main" xmlns="" id="{8C63C298-EA9E-058D-9FC9-9EF5C2C1ECBF}"/>
              </a:ext>
            </a:extLst>
          </p:cNvPr>
          <p:cNvSpPr txBox="1"/>
          <p:nvPr/>
        </p:nvSpPr>
        <p:spPr>
          <a:xfrm>
            <a:off x="143491" y="3477814"/>
            <a:ext cx="6048500" cy="830997"/>
          </a:xfrm>
          <a:prstGeom prst="rect">
            <a:avLst/>
          </a:prstGeom>
          <a:noFill/>
        </p:spPr>
        <p:txBody>
          <a:bodyPr wrap="square">
            <a:spAutoFit/>
          </a:bodyPr>
          <a:lstStyle/>
          <a:p>
            <a:r>
              <a:rPr lang="en-US" sz="2400" b="1" dirty="0"/>
              <a:t>Step 2</a:t>
            </a:r>
            <a:r>
              <a:rPr lang="en-US" sz="2400" dirty="0"/>
              <a:t>: store the selected inorder successor/ predecessor node value</a:t>
            </a:r>
          </a:p>
        </p:txBody>
      </p:sp>
      <p:sp>
        <p:nvSpPr>
          <p:cNvPr id="68" name="TextBox 67">
            <a:extLst>
              <a:ext uri="{FF2B5EF4-FFF2-40B4-BE49-F238E27FC236}">
                <a16:creationId xmlns:a16="http://schemas.microsoft.com/office/drawing/2014/main" xmlns="" id="{6A358A20-B8D4-E855-0EF3-B036CBE168BF}"/>
              </a:ext>
            </a:extLst>
          </p:cNvPr>
          <p:cNvSpPr txBox="1"/>
          <p:nvPr/>
        </p:nvSpPr>
        <p:spPr>
          <a:xfrm>
            <a:off x="101293" y="2215889"/>
            <a:ext cx="6476249" cy="830997"/>
          </a:xfrm>
          <a:prstGeom prst="rect">
            <a:avLst/>
          </a:prstGeom>
          <a:noFill/>
        </p:spPr>
        <p:txBody>
          <a:bodyPr wrap="square">
            <a:spAutoFit/>
          </a:bodyPr>
          <a:lstStyle/>
          <a:p>
            <a:r>
              <a:rPr lang="en-US" sz="2400" b="1" dirty="0"/>
              <a:t>Step 1</a:t>
            </a:r>
            <a:r>
              <a:rPr lang="en-US" sz="2400" dirty="0"/>
              <a:t>: Find the inorder successor/predecessor of the node to be deleted ‘q’ of the tree.</a:t>
            </a:r>
          </a:p>
        </p:txBody>
      </p:sp>
      <p:sp>
        <p:nvSpPr>
          <p:cNvPr id="70" name="TextBox 69">
            <a:extLst>
              <a:ext uri="{FF2B5EF4-FFF2-40B4-BE49-F238E27FC236}">
                <a16:creationId xmlns:a16="http://schemas.microsoft.com/office/drawing/2014/main" xmlns="" id="{5E72AE88-D1A5-D5EB-ABA3-60730C6CE875}"/>
              </a:ext>
            </a:extLst>
          </p:cNvPr>
          <p:cNvSpPr txBox="1"/>
          <p:nvPr/>
        </p:nvSpPr>
        <p:spPr>
          <a:xfrm>
            <a:off x="-204190" y="3092893"/>
            <a:ext cx="6802219"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Node 39’s inorder predecessor is 31 and successor is 40</a:t>
            </a:r>
            <a:endParaRPr lang="en-US" sz="2400" b="1" dirty="0"/>
          </a:p>
        </p:txBody>
      </p:sp>
      <p:sp>
        <p:nvSpPr>
          <p:cNvPr id="72" name="TextBox 71">
            <a:extLst>
              <a:ext uri="{FF2B5EF4-FFF2-40B4-BE49-F238E27FC236}">
                <a16:creationId xmlns:a16="http://schemas.microsoft.com/office/drawing/2014/main" xmlns="" id="{14CF9E58-E963-04F2-F58F-A49CE7939266}"/>
              </a:ext>
            </a:extLst>
          </p:cNvPr>
          <p:cNvSpPr txBox="1"/>
          <p:nvPr/>
        </p:nvSpPr>
        <p:spPr>
          <a:xfrm>
            <a:off x="-179636" y="4296173"/>
            <a:ext cx="3999905"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err="1"/>
              <a:t>val</a:t>
            </a:r>
            <a:r>
              <a:rPr lang="en-US" sz="2000" b="1" dirty="0"/>
              <a:t> = 31</a:t>
            </a:r>
          </a:p>
        </p:txBody>
      </p:sp>
      <p:sp>
        <p:nvSpPr>
          <p:cNvPr id="74" name="TextBox 73">
            <a:extLst>
              <a:ext uri="{FF2B5EF4-FFF2-40B4-BE49-F238E27FC236}">
                <a16:creationId xmlns:a16="http://schemas.microsoft.com/office/drawing/2014/main" xmlns="" id="{DE9E05A2-BFDF-16F1-F18A-B2AE53C595D2}"/>
              </a:ext>
            </a:extLst>
          </p:cNvPr>
          <p:cNvSpPr txBox="1"/>
          <p:nvPr/>
        </p:nvSpPr>
        <p:spPr>
          <a:xfrm>
            <a:off x="-153132" y="5499492"/>
            <a:ext cx="4120487"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call </a:t>
            </a:r>
            <a:r>
              <a:rPr lang="en-US" sz="2000" b="1" i="1" dirty="0"/>
              <a:t>delete(q, </a:t>
            </a:r>
            <a:r>
              <a:rPr lang="en-US" sz="2000" b="1" i="1" dirty="0" err="1"/>
              <a:t>val</a:t>
            </a:r>
            <a:r>
              <a:rPr lang="en-US" sz="2000" b="1" i="1" dirty="0"/>
              <a:t>)</a:t>
            </a:r>
          </a:p>
        </p:txBody>
      </p:sp>
      <p:sp>
        <p:nvSpPr>
          <p:cNvPr id="75" name="TextBox 74">
            <a:extLst>
              <a:ext uri="{FF2B5EF4-FFF2-40B4-BE49-F238E27FC236}">
                <a16:creationId xmlns:a16="http://schemas.microsoft.com/office/drawing/2014/main" xmlns="" id="{AD13679F-7802-25D8-DF4A-07E73F3176FE}"/>
              </a:ext>
            </a:extLst>
          </p:cNvPr>
          <p:cNvSpPr txBox="1"/>
          <p:nvPr/>
        </p:nvSpPr>
        <p:spPr>
          <a:xfrm>
            <a:off x="8210373" y="5589552"/>
            <a:ext cx="1520211" cy="400110"/>
          </a:xfrm>
          <a:prstGeom prst="rect">
            <a:avLst/>
          </a:prstGeom>
          <a:noFill/>
        </p:spPr>
        <p:txBody>
          <a:bodyPr wrap="square" rtlCol="0">
            <a:spAutoFit/>
          </a:bodyPr>
          <a:lstStyle/>
          <a:p>
            <a:r>
              <a:rPr lang="en-US" sz="2000" b="1" dirty="0"/>
              <a:t>predecessor</a:t>
            </a:r>
            <a:endParaRPr lang="en-US" sz="2400" b="1" dirty="0"/>
          </a:p>
        </p:txBody>
      </p:sp>
      <p:cxnSp>
        <p:nvCxnSpPr>
          <p:cNvPr id="76" name="Straight Arrow Connector 75">
            <a:extLst>
              <a:ext uri="{FF2B5EF4-FFF2-40B4-BE49-F238E27FC236}">
                <a16:creationId xmlns:a16="http://schemas.microsoft.com/office/drawing/2014/main" xmlns="" id="{6A6B1D7E-0751-F6DE-DF14-F7C32160FA7F}"/>
              </a:ext>
            </a:extLst>
          </p:cNvPr>
          <p:cNvCxnSpPr>
            <a:cxnSpLocks/>
          </p:cNvCxnSpPr>
          <p:nvPr/>
        </p:nvCxnSpPr>
        <p:spPr>
          <a:xfrm flipV="1">
            <a:off x="9166776" y="5155520"/>
            <a:ext cx="375823" cy="412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xmlns="" id="{84102241-B530-628B-01EF-BC0504705C2E}"/>
              </a:ext>
            </a:extLst>
          </p:cNvPr>
          <p:cNvGrpSpPr/>
          <p:nvPr/>
        </p:nvGrpSpPr>
        <p:grpSpPr>
          <a:xfrm>
            <a:off x="10467988" y="3781325"/>
            <a:ext cx="503582" cy="514676"/>
            <a:chOff x="7033569" y="5866823"/>
            <a:chExt cx="503582" cy="514676"/>
          </a:xfrm>
        </p:grpSpPr>
        <p:sp>
          <p:nvSpPr>
            <p:cNvPr id="94" name="Oval 93">
              <a:extLst>
                <a:ext uri="{FF2B5EF4-FFF2-40B4-BE49-F238E27FC236}">
                  <a16:creationId xmlns:a16="http://schemas.microsoft.com/office/drawing/2014/main" xmlns="" id="{1BB495EA-4578-BADE-C6BF-7DC4FD8DDDAC}"/>
                </a:ext>
              </a:extLst>
            </p:cNvPr>
            <p:cNvSpPr/>
            <p:nvPr/>
          </p:nvSpPr>
          <p:spPr>
            <a:xfrm>
              <a:off x="7046821" y="5866823"/>
              <a:ext cx="450574" cy="51467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5" name="TextBox 94">
              <a:extLst>
                <a:ext uri="{FF2B5EF4-FFF2-40B4-BE49-F238E27FC236}">
                  <a16:creationId xmlns:a16="http://schemas.microsoft.com/office/drawing/2014/main" xmlns="" id="{496146D0-7AC3-0DEA-E33C-F0CE6C0BF35F}"/>
                </a:ext>
              </a:extLst>
            </p:cNvPr>
            <p:cNvSpPr txBox="1"/>
            <p:nvPr/>
          </p:nvSpPr>
          <p:spPr>
            <a:xfrm>
              <a:off x="7033569" y="5906978"/>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sp>
        <p:nvSpPr>
          <p:cNvPr id="5" name="TextBox 4">
            <a:extLst>
              <a:ext uri="{FF2B5EF4-FFF2-40B4-BE49-F238E27FC236}">
                <a16:creationId xmlns:a16="http://schemas.microsoft.com/office/drawing/2014/main" xmlns="" id="{C77B9AD1-F8E4-D003-51A5-EBAC57CB52C0}"/>
              </a:ext>
            </a:extLst>
          </p:cNvPr>
          <p:cNvSpPr txBox="1"/>
          <p:nvPr/>
        </p:nvSpPr>
        <p:spPr>
          <a:xfrm>
            <a:off x="-133252" y="5850676"/>
            <a:ext cx="4426956"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It will be either case 1 or case 2</a:t>
            </a:r>
            <a:endParaRPr lang="en-US" sz="2000" b="1" i="1" dirty="0"/>
          </a:p>
        </p:txBody>
      </p:sp>
      <p:sp>
        <p:nvSpPr>
          <p:cNvPr id="6" name="TextBox 5">
            <a:extLst>
              <a:ext uri="{FF2B5EF4-FFF2-40B4-BE49-F238E27FC236}">
                <a16:creationId xmlns:a16="http://schemas.microsoft.com/office/drawing/2014/main" xmlns="" id="{7FBD1584-E0EB-A275-A4BC-078187A3B4AA}"/>
              </a:ext>
            </a:extLst>
          </p:cNvPr>
          <p:cNvSpPr txBox="1"/>
          <p:nvPr/>
        </p:nvSpPr>
        <p:spPr>
          <a:xfrm>
            <a:off x="109783" y="6235246"/>
            <a:ext cx="6672135" cy="461665"/>
          </a:xfrm>
          <a:prstGeom prst="rect">
            <a:avLst/>
          </a:prstGeom>
          <a:noFill/>
        </p:spPr>
        <p:txBody>
          <a:bodyPr wrap="square">
            <a:spAutoFit/>
          </a:bodyPr>
          <a:lstStyle/>
          <a:p>
            <a:r>
              <a:rPr lang="en-US" sz="2400" b="1" dirty="0"/>
              <a:t>Step 4</a:t>
            </a:r>
            <a:r>
              <a:rPr lang="en-US" sz="2400" dirty="0"/>
              <a:t>: update the node q’s value with </a:t>
            </a:r>
            <a:r>
              <a:rPr lang="en-US" sz="2400" b="1" dirty="0" err="1"/>
              <a:t>val</a:t>
            </a:r>
            <a:endParaRPr lang="en-US" sz="2400" b="1" dirty="0"/>
          </a:p>
        </p:txBody>
      </p:sp>
      <p:sp>
        <p:nvSpPr>
          <p:cNvPr id="52" name="TextBox 51">
            <a:extLst>
              <a:ext uri="{FF2B5EF4-FFF2-40B4-BE49-F238E27FC236}">
                <a16:creationId xmlns:a16="http://schemas.microsoft.com/office/drawing/2014/main" xmlns="" id="{D91E01F0-C08E-5888-4AEC-FE64CA2BDCD2}"/>
              </a:ext>
            </a:extLst>
          </p:cNvPr>
          <p:cNvSpPr txBox="1"/>
          <p:nvPr/>
        </p:nvSpPr>
        <p:spPr>
          <a:xfrm rot="18722502">
            <a:off x="8257634" y="4409657"/>
            <a:ext cx="2864788" cy="2011680"/>
          </a:xfrm>
          <a:prstGeom prst="rect">
            <a:avLst/>
          </a:prstGeom>
          <a:solidFill>
            <a:schemeClr val="bg1"/>
          </a:solidFill>
        </p:spPr>
        <p:txBody>
          <a:bodyPr wrap="square" rtlCol="0">
            <a:spAutoFit/>
          </a:bodyPr>
          <a:lstStyle/>
          <a:p>
            <a:endParaRPr lang="en-US" dirty="0"/>
          </a:p>
        </p:txBody>
      </p:sp>
      <p:sp>
        <p:nvSpPr>
          <p:cNvPr id="54" name="TextBox 53">
            <a:extLst>
              <a:ext uri="{FF2B5EF4-FFF2-40B4-BE49-F238E27FC236}">
                <a16:creationId xmlns:a16="http://schemas.microsoft.com/office/drawing/2014/main" xmlns="" id="{3439C9B2-8105-8A3E-616C-547459660ABF}"/>
              </a:ext>
            </a:extLst>
          </p:cNvPr>
          <p:cNvSpPr txBox="1"/>
          <p:nvPr/>
        </p:nvSpPr>
        <p:spPr>
          <a:xfrm>
            <a:off x="8444531" y="219621"/>
            <a:ext cx="2893950" cy="400110"/>
          </a:xfrm>
          <a:prstGeom prst="rect">
            <a:avLst/>
          </a:prstGeom>
          <a:noFill/>
        </p:spPr>
        <p:txBody>
          <a:bodyPr wrap="square">
            <a:spAutoFit/>
          </a:bodyPr>
          <a:lstStyle/>
          <a:p>
            <a:r>
              <a:rPr lang="en-US" sz="2000" b="1" dirty="0"/>
              <a:t>Node to be deleted is 39</a:t>
            </a:r>
          </a:p>
        </p:txBody>
      </p:sp>
    </p:spTree>
    <p:extLst>
      <p:ext uri="{BB962C8B-B14F-4D97-AF65-F5344CB8AC3E}">
        <p14:creationId xmlns:p14="http://schemas.microsoft.com/office/powerpoint/2010/main" xmlns="" val="30309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9" grpId="0"/>
      <p:bldP spid="50" grpId="0"/>
      <p:bldP spid="55" grpId="0"/>
      <p:bldP spid="60" grpId="0"/>
      <p:bldP spid="64" grpId="0"/>
      <p:bldP spid="66" grpId="0"/>
      <p:bldP spid="68" grpId="0"/>
      <p:bldP spid="70" grpId="0"/>
      <p:bldP spid="72" grpId="0"/>
      <p:bldP spid="74" grpId="0"/>
      <p:bldP spid="75" grpId="0"/>
      <p:bldP spid="5" grpId="0"/>
      <p:bldP spid="6" grpId="0"/>
      <p:bldP spid="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xmlns="" id="{1D801D62-C43A-0877-BC85-F8970C99386E}"/>
              </a:ext>
            </a:extLst>
          </p:cNvPr>
          <p:cNvSpPr txBox="1"/>
          <p:nvPr/>
        </p:nvSpPr>
        <p:spPr>
          <a:xfrm>
            <a:off x="2599642" y="3249387"/>
            <a:ext cx="1853087" cy="36576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xmlns="" id="{675B8BA8-5133-A71C-14C0-F38466AA3460}"/>
              </a:ext>
            </a:extLst>
          </p:cNvPr>
          <p:cNvSpPr>
            <a:spLocks noGrp="1"/>
          </p:cNvSpPr>
          <p:nvPr>
            <p:ph type="title"/>
          </p:nvPr>
        </p:nvSpPr>
        <p:spPr>
          <a:xfrm>
            <a:off x="379926" y="141370"/>
            <a:ext cx="10515600" cy="478294"/>
          </a:xfrm>
        </p:spPr>
        <p:txBody>
          <a:bodyPr>
            <a:noAutofit/>
          </a:bodyPr>
          <a:lstStyle/>
          <a:p>
            <a:r>
              <a:rPr lang="en-US" sz="2800" b="1" u="sng" dirty="0" err="1">
                <a:highlight>
                  <a:srgbClr val="00FFFF"/>
                </a:highlight>
              </a:rPr>
              <a:t>Contd</a:t>
            </a:r>
            <a:r>
              <a:rPr lang="en-US" sz="2800" b="1" u="sng" dirty="0">
                <a:highlight>
                  <a:srgbClr val="00FFFF"/>
                </a:highlight>
              </a:rPr>
              <a:t>…</a:t>
            </a:r>
          </a:p>
        </p:txBody>
      </p:sp>
      <p:grpSp>
        <p:nvGrpSpPr>
          <p:cNvPr id="7" name="Group 6">
            <a:extLst>
              <a:ext uri="{FF2B5EF4-FFF2-40B4-BE49-F238E27FC236}">
                <a16:creationId xmlns:a16="http://schemas.microsoft.com/office/drawing/2014/main" xmlns="" id="{FA55D7F0-0D5A-57B0-EDDA-B5C254ABD144}"/>
              </a:ext>
            </a:extLst>
          </p:cNvPr>
          <p:cNvGrpSpPr/>
          <p:nvPr/>
        </p:nvGrpSpPr>
        <p:grpSpPr>
          <a:xfrm>
            <a:off x="9110875" y="788516"/>
            <a:ext cx="503582" cy="514676"/>
            <a:chOff x="5612297" y="2126970"/>
            <a:chExt cx="503582" cy="514676"/>
          </a:xfrm>
        </p:grpSpPr>
        <p:sp>
          <p:nvSpPr>
            <p:cNvPr id="8" name="Oval 7">
              <a:extLst>
                <a:ext uri="{FF2B5EF4-FFF2-40B4-BE49-F238E27FC236}">
                  <a16:creationId xmlns:a16="http://schemas.microsoft.com/office/drawing/2014/main" xmlns="" id="{8891AF99-1D00-564A-6F2A-797387F982F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3BFF3C92-E08B-667B-06EB-B0636ECD591F}"/>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0" name="Group 9">
            <a:extLst>
              <a:ext uri="{FF2B5EF4-FFF2-40B4-BE49-F238E27FC236}">
                <a16:creationId xmlns:a16="http://schemas.microsoft.com/office/drawing/2014/main" xmlns="" id="{491A8D32-17E6-8744-A2ED-9BD327DD2920}"/>
              </a:ext>
            </a:extLst>
          </p:cNvPr>
          <p:cNvGrpSpPr/>
          <p:nvPr/>
        </p:nvGrpSpPr>
        <p:grpSpPr>
          <a:xfrm>
            <a:off x="6785905" y="2584184"/>
            <a:ext cx="503582" cy="514676"/>
            <a:chOff x="9687345" y="1656526"/>
            <a:chExt cx="503582" cy="514676"/>
          </a:xfrm>
        </p:grpSpPr>
        <p:sp>
          <p:nvSpPr>
            <p:cNvPr id="11" name="Oval 10">
              <a:extLst>
                <a:ext uri="{FF2B5EF4-FFF2-40B4-BE49-F238E27FC236}">
                  <a16:creationId xmlns:a16="http://schemas.microsoft.com/office/drawing/2014/main" xmlns="" id="{411FCB9A-5AF9-1F96-F88A-DB4784891A8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AAB75DE3-AF05-C2C6-A829-24B00ABC292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13" name="Group 12">
            <a:extLst>
              <a:ext uri="{FF2B5EF4-FFF2-40B4-BE49-F238E27FC236}">
                <a16:creationId xmlns:a16="http://schemas.microsoft.com/office/drawing/2014/main" xmlns="" id="{F833AE4F-49F9-09BD-95A0-668F51C0B518}"/>
              </a:ext>
            </a:extLst>
          </p:cNvPr>
          <p:cNvGrpSpPr/>
          <p:nvPr/>
        </p:nvGrpSpPr>
        <p:grpSpPr>
          <a:xfrm>
            <a:off x="11423387" y="2862480"/>
            <a:ext cx="503582" cy="514676"/>
            <a:chOff x="10601745" y="1828802"/>
            <a:chExt cx="503582" cy="514676"/>
          </a:xfrm>
        </p:grpSpPr>
        <p:sp>
          <p:nvSpPr>
            <p:cNvPr id="14" name="Oval 13">
              <a:extLst>
                <a:ext uri="{FF2B5EF4-FFF2-40B4-BE49-F238E27FC236}">
                  <a16:creationId xmlns:a16="http://schemas.microsoft.com/office/drawing/2014/main" xmlns="" id="{285EB0F3-7298-77C3-6E64-6B16F2BD9084}"/>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2BF01136-EF9B-2E9E-3BC5-83E3D2E71B6E}"/>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6" name="Group 15">
            <a:extLst>
              <a:ext uri="{FF2B5EF4-FFF2-40B4-BE49-F238E27FC236}">
                <a16:creationId xmlns:a16="http://schemas.microsoft.com/office/drawing/2014/main" xmlns="" id="{A6BDF493-2B14-2DD3-E09C-19FFECA2FCCE}"/>
              </a:ext>
            </a:extLst>
          </p:cNvPr>
          <p:cNvGrpSpPr/>
          <p:nvPr/>
        </p:nvGrpSpPr>
        <p:grpSpPr>
          <a:xfrm>
            <a:off x="7980705" y="1755925"/>
            <a:ext cx="503582" cy="514676"/>
            <a:chOff x="8931969" y="1815550"/>
            <a:chExt cx="503582" cy="514676"/>
          </a:xfrm>
        </p:grpSpPr>
        <p:sp>
          <p:nvSpPr>
            <p:cNvPr id="17" name="Oval 16">
              <a:extLst>
                <a:ext uri="{FF2B5EF4-FFF2-40B4-BE49-F238E27FC236}">
                  <a16:creationId xmlns:a16="http://schemas.microsoft.com/office/drawing/2014/main" xmlns="" id="{7EBA7E6A-5726-6176-CF75-589F561F5BAF}"/>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CBA99D79-9C20-47B0-93BE-965BC411713A}"/>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9" name="Straight Connector 18">
            <a:extLst>
              <a:ext uri="{FF2B5EF4-FFF2-40B4-BE49-F238E27FC236}">
                <a16:creationId xmlns:a16="http://schemas.microsoft.com/office/drawing/2014/main" xmlns="" id="{5320A538-24B9-AA06-31D9-A64413889032}"/>
              </a:ext>
            </a:extLst>
          </p:cNvPr>
          <p:cNvCxnSpPr>
            <a:cxnSpLocks/>
          </p:cNvCxnSpPr>
          <p:nvPr/>
        </p:nvCxnSpPr>
        <p:spPr>
          <a:xfrm flipH="1">
            <a:off x="8375378" y="1246857"/>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8AB9EDC1-4411-9808-24BB-FA90B9381B4B}"/>
              </a:ext>
            </a:extLst>
          </p:cNvPr>
          <p:cNvGrpSpPr/>
          <p:nvPr/>
        </p:nvGrpSpPr>
        <p:grpSpPr>
          <a:xfrm>
            <a:off x="10343330" y="1901698"/>
            <a:ext cx="503582" cy="514676"/>
            <a:chOff x="9687345" y="1656526"/>
            <a:chExt cx="503582" cy="514676"/>
          </a:xfrm>
        </p:grpSpPr>
        <p:sp>
          <p:nvSpPr>
            <p:cNvPr id="21" name="Oval 20">
              <a:extLst>
                <a:ext uri="{FF2B5EF4-FFF2-40B4-BE49-F238E27FC236}">
                  <a16:creationId xmlns:a16="http://schemas.microsoft.com/office/drawing/2014/main" xmlns="" id="{8E1DF58A-C871-CB2E-06EC-1BC5327BF19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D9A5F004-C8D7-6787-30C9-E4368727685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3" name="Group 22">
            <a:extLst>
              <a:ext uri="{FF2B5EF4-FFF2-40B4-BE49-F238E27FC236}">
                <a16:creationId xmlns:a16="http://schemas.microsoft.com/office/drawing/2014/main" xmlns="" id="{82D1AC39-D2C2-F9FD-3744-B2D2E7090F05}"/>
              </a:ext>
            </a:extLst>
          </p:cNvPr>
          <p:cNvGrpSpPr/>
          <p:nvPr/>
        </p:nvGrpSpPr>
        <p:grpSpPr>
          <a:xfrm>
            <a:off x="10476875" y="3787146"/>
            <a:ext cx="503582" cy="514676"/>
            <a:chOff x="9687345" y="1656526"/>
            <a:chExt cx="503582" cy="514676"/>
          </a:xfrm>
        </p:grpSpPr>
        <p:sp>
          <p:nvSpPr>
            <p:cNvPr id="24" name="Oval 23">
              <a:extLst>
                <a:ext uri="{FF2B5EF4-FFF2-40B4-BE49-F238E27FC236}">
                  <a16:creationId xmlns:a16="http://schemas.microsoft.com/office/drawing/2014/main" xmlns="" id="{3F06BE4E-70FD-C813-B981-E982EB724E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7EE2D2D3-C333-8F20-2860-D5B0F621103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6" name="Group 25">
            <a:extLst>
              <a:ext uri="{FF2B5EF4-FFF2-40B4-BE49-F238E27FC236}">
                <a16:creationId xmlns:a16="http://schemas.microsoft.com/office/drawing/2014/main" xmlns="" id="{D21BAAB5-A119-6141-121C-0BD56E4EE9DE}"/>
              </a:ext>
            </a:extLst>
          </p:cNvPr>
          <p:cNvGrpSpPr/>
          <p:nvPr/>
        </p:nvGrpSpPr>
        <p:grpSpPr>
          <a:xfrm>
            <a:off x="7804810" y="3556315"/>
            <a:ext cx="503582" cy="514676"/>
            <a:chOff x="9687345" y="1656526"/>
            <a:chExt cx="503582" cy="514676"/>
          </a:xfrm>
        </p:grpSpPr>
        <p:sp>
          <p:nvSpPr>
            <p:cNvPr id="27" name="Oval 26">
              <a:extLst>
                <a:ext uri="{FF2B5EF4-FFF2-40B4-BE49-F238E27FC236}">
                  <a16:creationId xmlns:a16="http://schemas.microsoft.com/office/drawing/2014/main" xmlns="" id="{AFD3369A-04EE-AB69-FEDE-4D24D1F6719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53F90B3D-5C9B-F5B6-23FB-8E54B4746E2E}"/>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9" name="Group 28">
            <a:extLst>
              <a:ext uri="{FF2B5EF4-FFF2-40B4-BE49-F238E27FC236}">
                <a16:creationId xmlns:a16="http://schemas.microsoft.com/office/drawing/2014/main" xmlns="" id="{BC5915DC-C55F-A6F4-7C89-181B7C323F5A}"/>
              </a:ext>
            </a:extLst>
          </p:cNvPr>
          <p:cNvGrpSpPr/>
          <p:nvPr/>
        </p:nvGrpSpPr>
        <p:grpSpPr>
          <a:xfrm>
            <a:off x="9531208" y="4628545"/>
            <a:ext cx="503582" cy="514676"/>
            <a:chOff x="9687345" y="1656526"/>
            <a:chExt cx="503582" cy="514676"/>
          </a:xfrm>
        </p:grpSpPr>
        <p:sp>
          <p:nvSpPr>
            <p:cNvPr id="30" name="Oval 29">
              <a:extLst>
                <a:ext uri="{FF2B5EF4-FFF2-40B4-BE49-F238E27FC236}">
                  <a16:creationId xmlns:a16="http://schemas.microsoft.com/office/drawing/2014/main" xmlns="" id="{22CC84F6-3524-A6B1-CA66-A960C3335A02}"/>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7B3D7254-63DA-5153-8CFE-CCAB323EA0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32" name="Group 31">
            <a:extLst>
              <a:ext uri="{FF2B5EF4-FFF2-40B4-BE49-F238E27FC236}">
                <a16:creationId xmlns:a16="http://schemas.microsoft.com/office/drawing/2014/main" xmlns="" id="{BF9C015C-9BBA-3E1D-E577-D31EF86A1074}"/>
              </a:ext>
            </a:extLst>
          </p:cNvPr>
          <p:cNvGrpSpPr/>
          <p:nvPr/>
        </p:nvGrpSpPr>
        <p:grpSpPr>
          <a:xfrm>
            <a:off x="9460191" y="2777620"/>
            <a:ext cx="503582" cy="514676"/>
            <a:chOff x="9687345" y="1656526"/>
            <a:chExt cx="503582" cy="514676"/>
          </a:xfrm>
        </p:grpSpPr>
        <p:sp>
          <p:nvSpPr>
            <p:cNvPr id="33" name="Oval 32">
              <a:extLst>
                <a:ext uri="{FF2B5EF4-FFF2-40B4-BE49-F238E27FC236}">
                  <a16:creationId xmlns:a16="http://schemas.microsoft.com/office/drawing/2014/main" xmlns="" id="{F86C6143-C6BD-7AE9-F8D7-934962CB250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ABBC3F2D-7711-9301-B088-34011C3FABF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5" name="Straight Connector 34">
            <a:extLst>
              <a:ext uri="{FF2B5EF4-FFF2-40B4-BE49-F238E27FC236}">
                <a16:creationId xmlns:a16="http://schemas.microsoft.com/office/drawing/2014/main" xmlns="" id="{813E71C1-78EC-D01E-4AF5-9ADA4C7149DC}"/>
              </a:ext>
            </a:extLst>
          </p:cNvPr>
          <p:cNvCxnSpPr>
            <a:cxnSpLocks/>
          </p:cNvCxnSpPr>
          <p:nvPr/>
        </p:nvCxnSpPr>
        <p:spPr>
          <a:xfrm flipH="1">
            <a:off x="7202560" y="2128128"/>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EA82F3D-0A39-D752-284E-250047483A35}"/>
              </a:ext>
            </a:extLst>
          </p:cNvPr>
          <p:cNvCxnSpPr>
            <a:cxnSpLocks/>
          </p:cNvCxnSpPr>
          <p:nvPr/>
        </p:nvCxnSpPr>
        <p:spPr>
          <a:xfrm>
            <a:off x="9504704" y="1246857"/>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3043723-BF87-A75E-9B99-97C626FA9712}"/>
              </a:ext>
            </a:extLst>
          </p:cNvPr>
          <p:cNvCxnSpPr>
            <a:cxnSpLocks/>
          </p:cNvCxnSpPr>
          <p:nvPr/>
        </p:nvCxnSpPr>
        <p:spPr>
          <a:xfrm flipH="1">
            <a:off x="9853001" y="2358515"/>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4C61653-0DB4-B90F-8070-9CF536F71D9A}"/>
              </a:ext>
            </a:extLst>
          </p:cNvPr>
          <p:cNvCxnSpPr>
            <a:cxnSpLocks/>
          </p:cNvCxnSpPr>
          <p:nvPr/>
        </p:nvCxnSpPr>
        <p:spPr>
          <a:xfrm>
            <a:off x="10778787" y="2275558"/>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221F747-2282-A485-0FE0-066A92AF9BEC}"/>
              </a:ext>
            </a:extLst>
          </p:cNvPr>
          <p:cNvCxnSpPr>
            <a:cxnSpLocks/>
          </p:cNvCxnSpPr>
          <p:nvPr/>
        </p:nvCxnSpPr>
        <p:spPr>
          <a:xfrm>
            <a:off x="9815195" y="324591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30473A2-952B-1254-FA56-0AD0D718608D}"/>
              </a:ext>
            </a:extLst>
          </p:cNvPr>
          <p:cNvCxnSpPr>
            <a:cxnSpLocks/>
          </p:cNvCxnSpPr>
          <p:nvPr/>
        </p:nvCxnSpPr>
        <p:spPr>
          <a:xfrm>
            <a:off x="7093950" y="3057191"/>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B40C097-0237-CDBC-E82E-40D4986B3E96}"/>
              </a:ext>
            </a:extLst>
          </p:cNvPr>
          <p:cNvCxnSpPr>
            <a:cxnSpLocks/>
          </p:cNvCxnSpPr>
          <p:nvPr/>
        </p:nvCxnSpPr>
        <p:spPr>
          <a:xfrm flipH="1">
            <a:off x="9934890" y="4230698"/>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CB5F532E-5EB0-8F0B-E52F-9F2017C6859D}"/>
              </a:ext>
            </a:extLst>
          </p:cNvPr>
          <p:cNvSpPr txBox="1"/>
          <p:nvPr/>
        </p:nvSpPr>
        <p:spPr>
          <a:xfrm>
            <a:off x="326917" y="685953"/>
            <a:ext cx="7693550" cy="830997"/>
          </a:xfrm>
          <a:prstGeom prst="rect">
            <a:avLst/>
          </a:prstGeom>
          <a:noFill/>
        </p:spPr>
        <p:txBody>
          <a:bodyPr wrap="square">
            <a:spAutoFit/>
          </a:bodyPr>
          <a:lstStyle/>
          <a:p>
            <a:pPr marL="0" indent="0">
              <a:buNone/>
            </a:pPr>
            <a:r>
              <a:rPr lang="en-US" sz="2400" u="sng" dirty="0"/>
              <a:t>Case 3</a:t>
            </a:r>
            <a:r>
              <a:rPr lang="en-US" sz="2400" dirty="0"/>
              <a:t>: Node to be deleted has both children (right or left).</a:t>
            </a:r>
          </a:p>
          <a:p>
            <a:pPr marL="0" indent="0">
              <a:buNone/>
            </a:pPr>
            <a:r>
              <a:rPr lang="en-US" sz="2400" dirty="0"/>
              <a:t>i.e., nodes contains 25, 42,39</a:t>
            </a:r>
          </a:p>
        </p:txBody>
      </p:sp>
      <p:grpSp>
        <p:nvGrpSpPr>
          <p:cNvPr id="43" name="Group 42">
            <a:extLst>
              <a:ext uri="{FF2B5EF4-FFF2-40B4-BE49-F238E27FC236}">
                <a16:creationId xmlns:a16="http://schemas.microsoft.com/office/drawing/2014/main" xmlns="" id="{052898B8-7A38-EC69-2EB5-160E0FEBCE4A}"/>
              </a:ext>
            </a:extLst>
          </p:cNvPr>
          <p:cNvGrpSpPr/>
          <p:nvPr/>
        </p:nvGrpSpPr>
        <p:grpSpPr>
          <a:xfrm>
            <a:off x="11549373" y="4672056"/>
            <a:ext cx="503582" cy="514676"/>
            <a:chOff x="9674093" y="1656526"/>
            <a:chExt cx="503582" cy="514676"/>
          </a:xfrm>
        </p:grpSpPr>
        <p:sp>
          <p:nvSpPr>
            <p:cNvPr id="44" name="Oval 43">
              <a:extLst>
                <a:ext uri="{FF2B5EF4-FFF2-40B4-BE49-F238E27FC236}">
                  <a16:creationId xmlns:a16="http://schemas.microsoft.com/office/drawing/2014/main" xmlns="" id="{422C8B63-11F6-296F-67C0-33B73DF4BCAC}"/>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246785FF-1612-C64F-EE3A-920C97452240}"/>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6" name="Straight Connector 45">
            <a:extLst>
              <a:ext uri="{FF2B5EF4-FFF2-40B4-BE49-F238E27FC236}">
                <a16:creationId xmlns:a16="http://schemas.microsoft.com/office/drawing/2014/main" xmlns="" id="{DBC525DB-E7F4-AAC2-2A5C-AB6D1EC57DEA}"/>
              </a:ext>
            </a:extLst>
          </p:cNvPr>
          <p:cNvCxnSpPr>
            <a:cxnSpLocks/>
          </p:cNvCxnSpPr>
          <p:nvPr/>
        </p:nvCxnSpPr>
        <p:spPr>
          <a:xfrm>
            <a:off x="10878269" y="4159680"/>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2FF07EF7-E2F6-3973-2D48-2BA92A51D083}"/>
              </a:ext>
            </a:extLst>
          </p:cNvPr>
          <p:cNvGrpSpPr/>
          <p:nvPr/>
        </p:nvGrpSpPr>
        <p:grpSpPr>
          <a:xfrm>
            <a:off x="6847642" y="4383381"/>
            <a:ext cx="503582" cy="514676"/>
            <a:chOff x="9687345" y="1656526"/>
            <a:chExt cx="503582" cy="514676"/>
          </a:xfrm>
        </p:grpSpPr>
        <p:sp>
          <p:nvSpPr>
            <p:cNvPr id="4" name="Oval 3">
              <a:extLst>
                <a:ext uri="{FF2B5EF4-FFF2-40B4-BE49-F238E27FC236}">
                  <a16:creationId xmlns:a16="http://schemas.microsoft.com/office/drawing/2014/main" xmlns="" id="{CACAC594-C802-01EC-F8B3-A566A96569F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7" name="TextBox 46">
              <a:extLst>
                <a:ext uri="{FF2B5EF4-FFF2-40B4-BE49-F238E27FC236}">
                  <a16:creationId xmlns:a16="http://schemas.microsoft.com/office/drawing/2014/main" xmlns="" id="{CB6FE38C-6FAF-D237-90E1-D2CE289FB48A}"/>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48" name="Straight Connector 47">
            <a:extLst>
              <a:ext uri="{FF2B5EF4-FFF2-40B4-BE49-F238E27FC236}">
                <a16:creationId xmlns:a16="http://schemas.microsoft.com/office/drawing/2014/main" xmlns="" id="{2CDD7FB8-6478-C359-E00A-AEE2328A96C8}"/>
              </a:ext>
            </a:extLst>
          </p:cNvPr>
          <p:cNvCxnSpPr>
            <a:cxnSpLocks/>
          </p:cNvCxnSpPr>
          <p:nvPr/>
        </p:nvCxnSpPr>
        <p:spPr>
          <a:xfrm flipH="1">
            <a:off x="7251324" y="3985534"/>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C8029830-FBB9-E8DA-211D-65DB9C24E66D}"/>
              </a:ext>
            </a:extLst>
          </p:cNvPr>
          <p:cNvSpPr txBox="1"/>
          <p:nvPr/>
        </p:nvSpPr>
        <p:spPr>
          <a:xfrm>
            <a:off x="284922" y="1494767"/>
            <a:ext cx="6215271" cy="830997"/>
          </a:xfrm>
          <a:prstGeom prst="rect">
            <a:avLst/>
          </a:prstGeom>
          <a:noFill/>
        </p:spPr>
        <p:txBody>
          <a:bodyPr wrap="square" rtlCol="0">
            <a:spAutoFit/>
          </a:bodyPr>
          <a:lstStyle/>
          <a:p>
            <a:r>
              <a:rPr lang="en-US" sz="2400" dirty="0"/>
              <a:t>Let us say </a:t>
            </a:r>
            <a:r>
              <a:rPr lang="en-US" sz="2400" b="1" dirty="0"/>
              <a:t>p</a:t>
            </a:r>
            <a:r>
              <a:rPr lang="en-US" sz="2400" dirty="0"/>
              <a:t> points to parent of node to be deleted and </a:t>
            </a:r>
            <a:r>
              <a:rPr lang="en-US" sz="2400" b="1" dirty="0"/>
              <a:t>q </a:t>
            </a:r>
            <a:r>
              <a:rPr lang="en-US" sz="2400" dirty="0"/>
              <a:t>points to the node to be deleted.</a:t>
            </a:r>
          </a:p>
        </p:txBody>
      </p:sp>
      <p:sp>
        <p:nvSpPr>
          <p:cNvPr id="50" name="TextBox 49">
            <a:extLst>
              <a:ext uri="{FF2B5EF4-FFF2-40B4-BE49-F238E27FC236}">
                <a16:creationId xmlns:a16="http://schemas.microsoft.com/office/drawing/2014/main" xmlns="" id="{EE854846-25D2-E2C7-0553-256F7D344CA2}"/>
              </a:ext>
            </a:extLst>
          </p:cNvPr>
          <p:cNvSpPr txBox="1"/>
          <p:nvPr/>
        </p:nvSpPr>
        <p:spPr>
          <a:xfrm>
            <a:off x="8032137" y="419603"/>
            <a:ext cx="552510" cy="523220"/>
          </a:xfrm>
          <a:prstGeom prst="rect">
            <a:avLst/>
          </a:prstGeom>
          <a:noFill/>
        </p:spPr>
        <p:txBody>
          <a:bodyPr wrap="square" rtlCol="0">
            <a:spAutoFit/>
          </a:bodyPr>
          <a:lstStyle/>
          <a:p>
            <a:r>
              <a:rPr lang="en-US" sz="2800" b="1" dirty="0"/>
              <a:t> p</a:t>
            </a:r>
          </a:p>
        </p:txBody>
      </p:sp>
      <p:cxnSp>
        <p:nvCxnSpPr>
          <p:cNvPr id="51" name="Straight Arrow Connector 50">
            <a:extLst>
              <a:ext uri="{FF2B5EF4-FFF2-40B4-BE49-F238E27FC236}">
                <a16:creationId xmlns:a16="http://schemas.microsoft.com/office/drawing/2014/main" xmlns="" id="{147D37FB-C6A7-AF34-7D71-3FC258A274A5}"/>
              </a:ext>
            </a:extLst>
          </p:cNvPr>
          <p:cNvCxnSpPr>
            <a:cxnSpLocks/>
          </p:cNvCxnSpPr>
          <p:nvPr/>
        </p:nvCxnSpPr>
        <p:spPr>
          <a:xfrm>
            <a:off x="8519379" y="736380"/>
            <a:ext cx="417961" cy="251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5E933EA1-12EB-E860-C450-4E3828AB63E2}"/>
              </a:ext>
            </a:extLst>
          </p:cNvPr>
          <p:cNvCxnSpPr>
            <a:cxnSpLocks/>
          </p:cNvCxnSpPr>
          <p:nvPr/>
        </p:nvCxnSpPr>
        <p:spPr>
          <a:xfrm flipH="1">
            <a:off x="10905044" y="1814449"/>
            <a:ext cx="457200" cy="1588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0B0129EB-0EE5-FC64-BB73-849E96B125E3}"/>
              </a:ext>
            </a:extLst>
          </p:cNvPr>
          <p:cNvSpPr txBox="1"/>
          <p:nvPr/>
        </p:nvSpPr>
        <p:spPr>
          <a:xfrm>
            <a:off x="11250623" y="1463378"/>
            <a:ext cx="552510" cy="523220"/>
          </a:xfrm>
          <a:prstGeom prst="rect">
            <a:avLst/>
          </a:prstGeom>
          <a:noFill/>
        </p:spPr>
        <p:txBody>
          <a:bodyPr wrap="square" rtlCol="0">
            <a:spAutoFit/>
          </a:bodyPr>
          <a:lstStyle/>
          <a:p>
            <a:r>
              <a:rPr lang="en-US" sz="2800" b="1" dirty="0"/>
              <a:t> q</a:t>
            </a:r>
          </a:p>
        </p:txBody>
      </p:sp>
      <p:sp>
        <p:nvSpPr>
          <p:cNvPr id="60" name="TextBox 59">
            <a:extLst>
              <a:ext uri="{FF2B5EF4-FFF2-40B4-BE49-F238E27FC236}">
                <a16:creationId xmlns:a16="http://schemas.microsoft.com/office/drawing/2014/main" xmlns="" id="{89C2271E-E5F9-4F0A-2352-FDF6B5206049}"/>
              </a:ext>
            </a:extLst>
          </p:cNvPr>
          <p:cNvSpPr txBox="1"/>
          <p:nvPr/>
        </p:nvSpPr>
        <p:spPr>
          <a:xfrm>
            <a:off x="11109587" y="3784281"/>
            <a:ext cx="1252336" cy="400110"/>
          </a:xfrm>
          <a:prstGeom prst="rect">
            <a:avLst/>
          </a:prstGeom>
          <a:noFill/>
        </p:spPr>
        <p:txBody>
          <a:bodyPr wrap="square" rtlCol="0">
            <a:spAutoFit/>
          </a:bodyPr>
          <a:lstStyle/>
          <a:p>
            <a:r>
              <a:rPr lang="en-US" sz="2000" b="1" dirty="0"/>
              <a:t>successor</a:t>
            </a:r>
          </a:p>
        </p:txBody>
      </p:sp>
      <p:cxnSp>
        <p:nvCxnSpPr>
          <p:cNvPr id="61" name="Straight Arrow Connector 60">
            <a:extLst>
              <a:ext uri="{FF2B5EF4-FFF2-40B4-BE49-F238E27FC236}">
                <a16:creationId xmlns:a16="http://schemas.microsoft.com/office/drawing/2014/main" xmlns="" id="{98875B4B-94F1-52F2-7654-44C565080526}"/>
              </a:ext>
            </a:extLst>
          </p:cNvPr>
          <p:cNvCxnSpPr>
            <a:cxnSpLocks/>
          </p:cNvCxnSpPr>
          <p:nvPr/>
        </p:nvCxnSpPr>
        <p:spPr>
          <a:xfrm flipV="1">
            <a:off x="11668667" y="3465616"/>
            <a:ext cx="0" cy="4053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950434FE-AA2D-9B91-059A-8C73FC345400}"/>
              </a:ext>
            </a:extLst>
          </p:cNvPr>
          <p:cNvSpPr txBox="1"/>
          <p:nvPr/>
        </p:nvSpPr>
        <p:spPr>
          <a:xfrm>
            <a:off x="103155" y="4788676"/>
            <a:ext cx="6732148" cy="830997"/>
          </a:xfrm>
          <a:prstGeom prst="rect">
            <a:avLst/>
          </a:prstGeom>
          <a:noFill/>
        </p:spPr>
        <p:txBody>
          <a:bodyPr wrap="square">
            <a:spAutoFit/>
          </a:bodyPr>
          <a:lstStyle/>
          <a:p>
            <a:r>
              <a:rPr lang="en-US" sz="2400" b="1" dirty="0"/>
              <a:t>Step 3</a:t>
            </a:r>
            <a:r>
              <a:rPr lang="en-US" sz="2400" dirty="0"/>
              <a:t>: Call the delete function with key as predecessor/ successor data value.</a:t>
            </a:r>
          </a:p>
        </p:txBody>
      </p:sp>
      <p:sp>
        <p:nvSpPr>
          <p:cNvPr id="66" name="TextBox 65">
            <a:extLst>
              <a:ext uri="{FF2B5EF4-FFF2-40B4-BE49-F238E27FC236}">
                <a16:creationId xmlns:a16="http://schemas.microsoft.com/office/drawing/2014/main" xmlns="" id="{8C63C298-EA9E-058D-9FC9-9EF5C2C1ECBF}"/>
              </a:ext>
            </a:extLst>
          </p:cNvPr>
          <p:cNvSpPr txBox="1"/>
          <p:nvPr/>
        </p:nvSpPr>
        <p:spPr>
          <a:xfrm>
            <a:off x="144203" y="3663144"/>
            <a:ext cx="6351937" cy="830997"/>
          </a:xfrm>
          <a:prstGeom prst="rect">
            <a:avLst/>
          </a:prstGeom>
          <a:noFill/>
        </p:spPr>
        <p:txBody>
          <a:bodyPr wrap="square">
            <a:spAutoFit/>
          </a:bodyPr>
          <a:lstStyle/>
          <a:p>
            <a:r>
              <a:rPr lang="en-US" sz="2400" b="1" dirty="0"/>
              <a:t>Step 2</a:t>
            </a:r>
            <a:r>
              <a:rPr lang="en-US" sz="2400" dirty="0"/>
              <a:t>: store the selected inorder predecessor/ successor  node value</a:t>
            </a:r>
          </a:p>
        </p:txBody>
      </p:sp>
      <p:sp>
        <p:nvSpPr>
          <p:cNvPr id="68" name="TextBox 67">
            <a:extLst>
              <a:ext uri="{FF2B5EF4-FFF2-40B4-BE49-F238E27FC236}">
                <a16:creationId xmlns:a16="http://schemas.microsoft.com/office/drawing/2014/main" xmlns="" id="{6A358A20-B8D4-E855-0EF3-B036CBE168BF}"/>
              </a:ext>
            </a:extLst>
          </p:cNvPr>
          <p:cNvSpPr txBox="1"/>
          <p:nvPr/>
        </p:nvSpPr>
        <p:spPr>
          <a:xfrm>
            <a:off x="101293" y="2361661"/>
            <a:ext cx="6476249" cy="830997"/>
          </a:xfrm>
          <a:prstGeom prst="rect">
            <a:avLst/>
          </a:prstGeom>
          <a:noFill/>
        </p:spPr>
        <p:txBody>
          <a:bodyPr wrap="square">
            <a:spAutoFit/>
          </a:bodyPr>
          <a:lstStyle/>
          <a:p>
            <a:r>
              <a:rPr lang="en-US" sz="2400" b="1" dirty="0"/>
              <a:t>Step 1</a:t>
            </a:r>
            <a:r>
              <a:rPr lang="en-US" sz="2400" dirty="0"/>
              <a:t>: Find the inorder successor/predecessor of the node to be deleted ‘q’ of the tree.</a:t>
            </a:r>
          </a:p>
        </p:txBody>
      </p:sp>
      <p:sp>
        <p:nvSpPr>
          <p:cNvPr id="70" name="TextBox 69">
            <a:extLst>
              <a:ext uri="{FF2B5EF4-FFF2-40B4-BE49-F238E27FC236}">
                <a16:creationId xmlns:a16="http://schemas.microsoft.com/office/drawing/2014/main" xmlns="" id="{5E72AE88-D1A5-D5EB-ABA3-60730C6CE875}"/>
              </a:ext>
            </a:extLst>
          </p:cNvPr>
          <p:cNvSpPr txBox="1"/>
          <p:nvPr/>
        </p:nvSpPr>
        <p:spPr>
          <a:xfrm>
            <a:off x="-190146" y="3196928"/>
            <a:ext cx="6802219"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Node 39’s inorder predecessor is 40 and successor is 51</a:t>
            </a:r>
            <a:endParaRPr lang="en-US" sz="2400" b="1" dirty="0"/>
          </a:p>
        </p:txBody>
      </p:sp>
      <p:sp>
        <p:nvSpPr>
          <p:cNvPr id="72" name="TextBox 71">
            <a:extLst>
              <a:ext uri="{FF2B5EF4-FFF2-40B4-BE49-F238E27FC236}">
                <a16:creationId xmlns:a16="http://schemas.microsoft.com/office/drawing/2014/main" xmlns="" id="{14CF9E58-E963-04F2-F58F-A49CE7939266}"/>
              </a:ext>
            </a:extLst>
          </p:cNvPr>
          <p:cNvSpPr txBox="1"/>
          <p:nvPr/>
        </p:nvSpPr>
        <p:spPr>
          <a:xfrm>
            <a:off x="-179636" y="4455197"/>
            <a:ext cx="3999905"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err="1"/>
              <a:t>val</a:t>
            </a:r>
            <a:r>
              <a:rPr lang="en-US" sz="2000" b="1" dirty="0"/>
              <a:t> = 40</a:t>
            </a:r>
          </a:p>
        </p:txBody>
      </p:sp>
      <p:sp>
        <p:nvSpPr>
          <p:cNvPr id="74" name="TextBox 73">
            <a:extLst>
              <a:ext uri="{FF2B5EF4-FFF2-40B4-BE49-F238E27FC236}">
                <a16:creationId xmlns:a16="http://schemas.microsoft.com/office/drawing/2014/main" xmlns="" id="{DE9E05A2-BFDF-16F1-F18A-B2AE53C595D2}"/>
              </a:ext>
            </a:extLst>
          </p:cNvPr>
          <p:cNvSpPr txBox="1"/>
          <p:nvPr/>
        </p:nvSpPr>
        <p:spPr>
          <a:xfrm>
            <a:off x="-126628" y="5552500"/>
            <a:ext cx="4120487"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call </a:t>
            </a:r>
            <a:r>
              <a:rPr lang="en-US" sz="2000" b="1" i="1" dirty="0"/>
              <a:t>delete(q, </a:t>
            </a:r>
            <a:r>
              <a:rPr lang="en-US" sz="2000" b="1" i="1" dirty="0" err="1"/>
              <a:t>val</a:t>
            </a:r>
            <a:r>
              <a:rPr lang="en-US" sz="2000" b="1" i="1" dirty="0"/>
              <a:t>)</a:t>
            </a:r>
          </a:p>
        </p:txBody>
      </p:sp>
      <p:sp>
        <p:nvSpPr>
          <p:cNvPr id="75" name="TextBox 74">
            <a:extLst>
              <a:ext uri="{FF2B5EF4-FFF2-40B4-BE49-F238E27FC236}">
                <a16:creationId xmlns:a16="http://schemas.microsoft.com/office/drawing/2014/main" xmlns="" id="{AD13679F-7802-25D8-DF4A-07E73F3176FE}"/>
              </a:ext>
            </a:extLst>
          </p:cNvPr>
          <p:cNvSpPr txBox="1"/>
          <p:nvPr/>
        </p:nvSpPr>
        <p:spPr>
          <a:xfrm>
            <a:off x="10602138" y="5626922"/>
            <a:ext cx="1520211" cy="400110"/>
          </a:xfrm>
          <a:prstGeom prst="rect">
            <a:avLst/>
          </a:prstGeom>
          <a:noFill/>
        </p:spPr>
        <p:txBody>
          <a:bodyPr wrap="square" rtlCol="0">
            <a:spAutoFit/>
          </a:bodyPr>
          <a:lstStyle/>
          <a:p>
            <a:r>
              <a:rPr lang="en-US" sz="2000" b="1" dirty="0"/>
              <a:t>predecessor</a:t>
            </a:r>
            <a:endParaRPr lang="en-US" sz="2400" b="1" dirty="0"/>
          </a:p>
        </p:txBody>
      </p:sp>
      <p:cxnSp>
        <p:nvCxnSpPr>
          <p:cNvPr id="76" name="Straight Arrow Connector 75">
            <a:extLst>
              <a:ext uri="{FF2B5EF4-FFF2-40B4-BE49-F238E27FC236}">
                <a16:creationId xmlns:a16="http://schemas.microsoft.com/office/drawing/2014/main" xmlns="" id="{6A6B1D7E-0751-F6DE-DF14-F7C32160FA7F}"/>
              </a:ext>
            </a:extLst>
          </p:cNvPr>
          <p:cNvCxnSpPr>
            <a:cxnSpLocks/>
          </p:cNvCxnSpPr>
          <p:nvPr/>
        </p:nvCxnSpPr>
        <p:spPr>
          <a:xfrm flipV="1">
            <a:off x="11246442" y="5221074"/>
            <a:ext cx="375823" cy="412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xmlns="" id="{84102241-B530-628B-01EF-BC0504705C2E}"/>
              </a:ext>
            </a:extLst>
          </p:cNvPr>
          <p:cNvGrpSpPr/>
          <p:nvPr/>
        </p:nvGrpSpPr>
        <p:grpSpPr>
          <a:xfrm>
            <a:off x="10335713" y="1897422"/>
            <a:ext cx="503582" cy="514676"/>
            <a:chOff x="7033569" y="5866823"/>
            <a:chExt cx="503582" cy="514676"/>
          </a:xfrm>
        </p:grpSpPr>
        <p:sp>
          <p:nvSpPr>
            <p:cNvPr id="94" name="Oval 93">
              <a:extLst>
                <a:ext uri="{FF2B5EF4-FFF2-40B4-BE49-F238E27FC236}">
                  <a16:creationId xmlns:a16="http://schemas.microsoft.com/office/drawing/2014/main" xmlns="" id="{1BB495EA-4578-BADE-C6BF-7DC4FD8DDDAC}"/>
                </a:ext>
              </a:extLst>
            </p:cNvPr>
            <p:cNvSpPr/>
            <p:nvPr/>
          </p:nvSpPr>
          <p:spPr>
            <a:xfrm>
              <a:off x="7046821" y="5866823"/>
              <a:ext cx="450574" cy="51467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5" name="TextBox 94">
              <a:extLst>
                <a:ext uri="{FF2B5EF4-FFF2-40B4-BE49-F238E27FC236}">
                  <a16:creationId xmlns:a16="http://schemas.microsoft.com/office/drawing/2014/main" xmlns="" id="{496146D0-7AC3-0DEA-E33C-F0CE6C0BF35F}"/>
                </a:ext>
              </a:extLst>
            </p:cNvPr>
            <p:cNvSpPr txBox="1"/>
            <p:nvPr/>
          </p:nvSpPr>
          <p:spPr>
            <a:xfrm>
              <a:off x="7033569" y="5906978"/>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sp>
        <p:nvSpPr>
          <p:cNvPr id="5" name="TextBox 4">
            <a:extLst>
              <a:ext uri="{FF2B5EF4-FFF2-40B4-BE49-F238E27FC236}">
                <a16:creationId xmlns:a16="http://schemas.microsoft.com/office/drawing/2014/main" xmlns="" id="{C77B9AD1-F8E4-D003-51A5-EBAC57CB52C0}"/>
              </a:ext>
            </a:extLst>
          </p:cNvPr>
          <p:cNvSpPr txBox="1"/>
          <p:nvPr/>
        </p:nvSpPr>
        <p:spPr>
          <a:xfrm>
            <a:off x="-133252" y="5890432"/>
            <a:ext cx="4426956"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It will be either case 1 or case 2</a:t>
            </a:r>
            <a:endParaRPr lang="en-US" sz="2000" b="1" i="1" dirty="0"/>
          </a:p>
        </p:txBody>
      </p:sp>
      <p:sp>
        <p:nvSpPr>
          <p:cNvPr id="6" name="TextBox 5">
            <a:extLst>
              <a:ext uri="{FF2B5EF4-FFF2-40B4-BE49-F238E27FC236}">
                <a16:creationId xmlns:a16="http://schemas.microsoft.com/office/drawing/2014/main" xmlns="" id="{7FBD1584-E0EB-A275-A4BC-078187A3B4AA}"/>
              </a:ext>
            </a:extLst>
          </p:cNvPr>
          <p:cNvSpPr txBox="1"/>
          <p:nvPr/>
        </p:nvSpPr>
        <p:spPr>
          <a:xfrm>
            <a:off x="109783" y="6261750"/>
            <a:ext cx="6672135" cy="461665"/>
          </a:xfrm>
          <a:prstGeom prst="rect">
            <a:avLst/>
          </a:prstGeom>
          <a:noFill/>
        </p:spPr>
        <p:txBody>
          <a:bodyPr wrap="square">
            <a:spAutoFit/>
          </a:bodyPr>
          <a:lstStyle/>
          <a:p>
            <a:r>
              <a:rPr lang="en-US" sz="2400" b="1" dirty="0"/>
              <a:t>Step 4</a:t>
            </a:r>
            <a:r>
              <a:rPr lang="en-US" sz="2400" dirty="0"/>
              <a:t>: update the node q’s value with </a:t>
            </a:r>
            <a:r>
              <a:rPr lang="en-US" sz="2400" b="1" dirty="0" err="1"/>
              <a:t>val</a:t>
            </a:r>
            <a:endParaRPr lang="en-US" sz="2400" b="1" dirty="0"/>
          </a:p>
        </p:txBody>
      </p:sp>
      <p:sp>
        <p:nvSpPr>
          <p:cNvPr id="52" name="TextBox 51">
            <a:extLst>
              <a:ext uri="{FF2B5EF4-FFF2-40B4-BE49-F238E27FC236}">
                <a16:creationId xmlns:a16="http://schemas.microsoft.com/office/drawing/2014/main" xmlns="" id="{D91E01F0-C08E-5888-4AEC-FE64CA2BDCD2}"/>
              </a:ext>
            </a:extLst>
          </p:cNvPr>
          <p:cNvSpPr txBox="1"/>
          <p:nvPr/>
        </p:nvSpPr>
        <p:spPr>
          <a:xfrm rot="18722502">
            <a:off x="10269343" y="4343528"/>
            <a:ext cx="1897784" cy="2011680"/>
          </a:xfrm>
          <a:prstGeom prst="rect">
            <a:avLst/>
          </a:prstGeom>
          <a:solidFill>
            <a:schemeClr val="bg1"/>
          </a:solidFill>
        </p:spPr>
        <p:txBody>
          <a:bodyPr wrap="square" rtlCol="0">
            <a:spAutoFit/>
          </a:bodyPr>
          <a:lstStyle/>
          <a:p>
            <a:endParaRPr lang="en-US" dirty="0"/>
          </a:p>
        </p:txBody>
      </p:sp>
      <p:sp>
        <p:nvSpPr>
          <p:cNvPr id="54" name="TextBox 53">
            <a:extLst>
              <a:ext uri="{FF2B5EF4-FFF2-40B4-BE49-F238E27FC236}">
                <a16:creationId xmlns:a16="http://schemas.microsoft.com/office/drawing/2014/main" xmlns="" id="{3439C9B2-8105-8A3E-616C-547459660ABF}"/>
              </a:ext>
            </a:extLst>
          </p:cNvPr>
          <p:cNvSpPr txBox="1"/>
          <p:nvPr/>
        </p:nvSpPr>
        <p:spPr>
          <a:xfrm>
            <a:off x="8444531" y="219621"/>
            <a:ext cx="2893950" cy="400110"/>
          </a:xfrm>
          <a:prstGeom prst="rect">
            <a:avLst/>
          </a:prstGeom>
          <a:noFill/>
        </p:spPr>
        <p:txBody>
          <a:bodyPr wrap="square">
            <a:spAutoFit/>
          </a:bodyPr>
          <a:lstStyle/>
          <a:p>
            <a:r>
              <a:rPr lang="en-US" sz="2000" b="1" dirty="0"/>
              <a:t>Node to be deleted is 42</a:t>
            </a:r>
          </a:p>
        </p:txBody>
      </p:sp>
    </p:spTree>
    <p:extLst>
      <p:ext uri="{BB962C8B-B14F-4D97-AF65-F5344CB8AC3E}">
        <p14:creationId xmlns:p14="http://schemas.microsoft.com/office/powerpoint/2010/main" xmlns="" val="25725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9" grpId="0"/>
      <p:bldP spid="50" grpId="0"/>
      <p:bldP spid="55" grpId="0"/>
      <p:bldP spid="60" grpId="0"/>
      <p:bldP spid="64" grpId="0"/>
      <p:bldP spid="66" grpId="0"/>
      <p:bldP spid="68" grpId="0"/>
      <p:bldP spid="70" grpId="0"/>
      <p:bldP spid="72" grpId="0"/>
      <p:bldP spid="74" grpId="0"/>
      <p:bldP spid="75" grpId="0"/>
      <p:bldP spid="5" grpId="0"/>
      <p:bldP spid="6" grpId="0"/>
      <p:bldP spid="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xmlns="" id="{1D801D62-C43A-0877-BC85-F8970C99386E}"/>
              </a:ext>
            </a:extLst>
          </p:cNvPr>
          <p:cNvSpPr txBox="1"/>
          <p:nvPr/>
        </p:nvSpPr>
        <p:spPr>
          <a:xfrm>
            <a:off x="4945282" y="3328899"/>
            <a:ext cx="1645086" cy="365760"/>
          </a:xfrm>
          <a:prstGeom prst="rect">
            <a:avLst/>
          </a:prstGeom>
          <a:solidFill>
            <a:srgbClr val="FFFF00"/>
          </a:solidFill>
        </p:spPr>
        <p:txBody>
          <a:bodyPr wrap="square" rtlCol="0">
            <a:spAutoFit/>
          </a:bodyPr>
          <a:lstStyle/>
          <a:p>
            <a:endParaRPr lang="en-US" dirty="0"/>
          </a:p>
        </p:txBody>
      </p:sp>
      <p:sp>
        <p:nvSpPr>
          <p:cNvPr id="57" name="TextBox 56">
            <a:extLst>
              <a:ext uri="{FF2B5EF4-FFF2-40B4-BE49-F238E27FC236}">
                <a16:creationId xmlns:a16="http://schemas.microsoft.com/office/drawing/2014/main" xmlns="" id="{8A028287-B85D-1B45-7958-C37ED83B04FE}"/>
              </a:ext>
            </a:extLst>
          </p:cNvPr>
          <p:cNvSpPr txBox="1"/>
          <p:nvPr/>
        </p:nvSpPr>
        <p:spPr>
          <a:xfrm>
            <a:off x="10495879" y="6211335"/>
            <a:ext cx="1554480" cy="27432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xmlns="" id="{675B8BA8-5133-A71C-14C0-F38466AA3460}"/>
              </a:ext>
            </a:extLst>
          </p:cNvPr>
          <p:cNvSpPr>
            <a:spLocks noGrp="1"/>
          </p:cNvSpPr>
          <p:nvPr>
            <p:ph type="title"/>
          </p:nvPr>
        </p:nvSpPr>
        <p:spPr>
          <a:xfrm>
            <a:off x="379926" y="141370"/>
            <a:ext cx="10515600" cy="478294"/>
          </a:xfrm>
        </p:spPr>
        <p:txBody>
          <a:bodyPr>
            <a:noAutofit/>
          </a:bodyPr>
          <a:lstStyle/>
          <a:p>
            <a:r>
              <a:rPr lang="en-US" sz="3600" b="1" dirty="0" err="1"/>
              <a:t>Contd</a:t>
            </a:r>
            <a:r>
              <a:rPr lang="en-US" sz="3600" b="1" dirty="0"/>
              <a:t>…</a:t>
            </a:r>
          </a:p>
        </p:txBody>
      </p:sp>
      <p:grpSp>
        <p:nvGrpSpPr>
          <p:cNvPr id="7" name="Group 6">
            <a:extLst>
              <a:ext uri="{FF2B5EF4-FFF2-40B4-BE49-F238E27FC236}">
                <a16:creationId xmlns:a16="http://schemas.microsoft.com/office/drawing/2014/main" xmlns="" id="{FA55D7F0-0D5A-57B0-EDDA-B5C254ABD144}"/>
              </a:ext>
            </a:extLst>
          </p:cNvPr>
          <p:cNvGrpSpPr/>
          <p:nvPr/>
        </p:nvGrpSpPr>
        <p:grpSpPr>
          <a:xfrm>
            <a:off x="9057867" y="1345102"/>
            <a:ext cx="503582" cy="514676"/>
            <a:chOff x="5612297" y="2126970"/>
            <a:chExt cx="503582" cy="514676"/>
          </a:xfrm>
        </p:grpSpPr>
        <p:sp>
          <p:nvSpPr>
            <p:cNvPr id="8" name="Oval 7">
              <a:extLst>
                <a:ext uri="{FF2B5EF4-FFF2-40B4-BE49-F238E27FC236}">
                  <a16:creationId xmlns:a16="http://schemas.microsoft.com/office/drawing/2014/main" xmlns="" id="{8891AF99-1D00-564A-6F2A-797387F982F5}"/>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3BFF3C92-E08B-667B-06EB-B0636ECD591F}"/>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10" name="Group 9">
            <a:extLst>
              <a:ext uri="{FF2B5EF4-FFF2-40B4-BE49-F238E27FC236}">
                <a16:creationId xmlns:a16="http://schemas.microsoft.com/office/drawing/2014/main" xmlns="" id="{491A8D32-17E6-8744-A2ED-9BD327DD2920}"/>
              </a:ext>
            </a:extLst>
          </p:cNvPr>
          <p:cNvGrpSpPr/>
          <p:nvPr/>
        </p:nvGrpSpPr>
        <p:grpSpPr>
          <a:xfrm>
            <a:off x="6732897" y="3140770"/>
            <a:ext cx="503582" cy="514676"/>
            <a:chOff x="9687345" y="1656526"/>
            <a:chExt cx="503582" cy="514676"/>
          </a:xfrm>
        </p:grpSpPr>
        <p:sp>
          <p:nvSpPr>
            <p:cNvPr id="11" name="Oval 10">
              <a:extLst>
                <a:ext uri="{FF2B5EF4-FFF2-40B4-BE49-F238E27FC236}">
                  <a16:creationId xmlns:a16="http://schemas.microsoft.com/office/drawing/2014/main" xmlns="" id="{411FCB9A-5AF9-1F96-F88A-DB4784891A8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AAB75DE3-AF05-C2C6-A829-24B00ABC2925}"/>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8</a:t>
              </a:r>
            </a:p>
          </p:txBody>
        </p:sp>
      </p:grpSp>
      <p:grpSp>
        <p:nvGrpSpPr>
          <p:cNvPr id="13" name="Group 12">
            <a:extLst>
              <a:ext uri="{FF2B5EF4-FFF2-40B4-BE49-F238E27FC236}">
                <a16:creationId xmlns:a16="http://schemas.microsoft.com/office/drawing/2014/main" xmlns="" id="{F833AE4F-49F9-09BD-95A0-668F51C0B518}"/>
              </a:ext>
            </a:extLst>
          </p:cNvPr>
          <p:cNvGrpSpPr/>
          <p:nvPr/>
        </p:nvGrpSpPr>
        <p:grpSpPr>
          <a:xfrm>
            <a:off x="11370379" y="3419066"/>
            <a:ext cx="503582" cy="514676"/>
            <a:chOff x="10601745" y="1828802"/>
            <a:chExt cx="503582" cy="514676"/>
          </a:xfrm>
        </p:grpSpPr>
        <p:sp>
          <p:nvSpPr>
            <p:cNvPr id="14" name="Oval 13">
              <a:extLst>
                <a:ext uri="{FF2B5EF4-FFF2-40B4-BE49-F238E27FC236}">
                  <a16:creationId xmlns:a16="http://schemas.microsoft.com/office/drawing/2014/main" xmlns="" id="{285EB0F3-7298-77C3-6E64-6B16F2BD9084}"/>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2BF01136-EF9B-2E9E-3BC5-83E3D2E71B6E}"/>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6" name="Group 15">
            <a:extLst>
              <a:ext uri="{FF2B5EF4-FFF2-40B4-BE49-F238E27FC236}">
                <a16:creationId xmlns:a16="http://schemas.microsoft.com/office/drawing/2014/main" xmlns="" id="{A6BDF493-2B14-2DD3-E09C-19FFECA2FCCE}"/>
              </a:ext>
            </a:extLst>
          </p:cNvPr>
          <p:cNvGrpSpPr/>
          <p:nvPr/>
        </p:nvGrpSpPr>
        <p:grpSpPr>
          <a:xfrm>
            <a:off x="7927697" y="2312511"/>
            <a:ext cx="503582" cy="514676"/>
            <a:chOff x="8931969" y="1815550"/>
            <a:chExt cx="503582" cy="514676"/>
          </a:xfrm>
        </p:grpSpPr>
        <p:sp>
          <p:nvSpPr>
            <p:cNvPr id="17" name="Oval 16">
              <a:extLst>
                <a:ext uri="{FF2B5EF4-FFF2-40B4-BE49-F238E27FC236}">
                  <a16:creationId xmlns:a16="http://schemas.microsoft.com/office/drawing/2014/main" xmlns="" id="{7EBA7E6A-5726-6176-CF75-589F561F5BAF}"/>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CBA99D79-9C20-47B0-93BE-965BC411713A}"/>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9" name="Straight Connector 18">
            <a:extLst>
              <a:ext uri="{FF2B5EF4-FFF2-40B4-BE49-F238E27FC236}">
                <a16:creationId xmlns:a16="http://schemas.microsoft.com/office/drawing/2014/main" xmlns="" id="{5320A538-24B9-AA06-31D9-A64413889032}"/>
              </a:ext>
            </a:extLst>
          </p:cNvPr>
          <p:cNvCxnSpPr>
            <a:cxnSpLocks/>
          </p:cNvCxnSpPr>
          <p:nvPr/>
        </p:nvCxnSpPr>
        <p:spPr>
          <a:xfrm flipH="1">
            <a:off x="8322370" y="1803443"/>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8AB9EDC1-4411-9808-24BB-FA90B9381B4B}"/>
              </a:ext>
            </a:extLst>
          </p:cNvPr>
          <p:cNvGrpSpPr/>
          <p:nvPr/>
        </p:nvGrpSpPr>
        <p:grpSpPr>
          <a:xfrm>
            <a:off x="10290322" y="2458284"/>
            <a:ext cx="503582" cy="514676"/>
            <a:chOff x="9687345" y="1656526"/>
            <a:chExt cx="503582" cy="514676"/>
          </a:xfrm>
        </p:grpSpPr>
        <p:sp>
          <p:nvSpPr>
            <p:cNvPr id="21" name="Oval 20">
              <a:extLst>
                <a:ext uri="{FF2B5EF4-FFF2-40B4-BE49-F238E27FC236}">
                  <a16:creationId xmlns:a16="http://schemas.microsoft.com/office/drawing/2014/main" xmlns="" id="{8E1DF58A-C871-CB2E-06EC-1BC5327BF196}"/>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D9A5F004-C8D7-6787-30C9-E4368727685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3" name="Group 22">
            <a:extLst>
              <a:ext uri="{FF2B5EF4-FFF2-40B4-BE49-F238E27FC236}">
                <a16:creationId xmlns:a16="http://schemas.microsoft.com/office/drawing/2014/main" xmlns="" id="{82D1AC39-D2C2-F9FD-3744-B2D2E7090F05}"/>
              </a:ext>
            </a:extLst>
          </p:cNvPr>
          <p:cNvGrpSpPr/>
          <p:nvPr/>
        </p:nvGrpSpPr>
        <p:grpSpPr>
          <a:xfrm>
            <a:off x="10423867" y="4343732"/>
            <a:ext cx="503582" cy="514676"/>
            <a:chOff x="9687345" y="1656526"/>
            <a:chExt cx="503582" cy="514676"/>
          </a:xfrm>
        </p:grpSpPr>
        <p:sp>
          <p:nvSpPr>
            <p:cNvPr id="24" name="Oval 23">
              <a:extLst>
                <a:ext uri="{FF2B5EF4-FFF2-40B4-BE49-F238E27FC236}">
                  <a16:creationId xmlns:a16="http://schemas.microsoft.com/office/drawing/2014/main" xmlns="" id="{3F06BE4E-70FD-C813-B981-E982EB724E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7EE2D2D3-C333-8F20-2860-D5B0F621103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6" name="Group 25">
            <a:extLst>
              <a:ext uri="{FF2B5EF4-FFF2-40B4-BE49-F238E27FC236}">
                <a16:creationId xmlns:a16="http://schemas.microsoft.com/office/drawing/2014/main" xmlns="" id="{D21BAAB5-A119-6141-121C-0BD56E4EE9DE}"/>
              </a:ext>
            </a:extLst>
          </p:cNvPr>
          <p:cNvGrpSpPr/>
          <p:nvPr/>
        </p:nvGrpSpPr>
        <p:grpSpPr>
          <a:xfrm>
            <a:off x="7751802" y="4112901"/>
            <a:ext cx="503582" cy="514676"/>
            <a:chOff x="9687345" y="1656526"/>
            <a:chExt cx="503582" cy="514676"/>
          </a:xfrm>
        </p:grpSpPr>
        <p:sp>
          <p:nvSpPr>
            <p:cNvPr id="27" name="Oval 26">
              <a:extLst>
                <a:ext uri="{FF2B5EF4-FFF2-40B4-BE49-F238E27FC236}">
                  <a16:creationId xmlns:a16="http://schemas.microsoft.com/office/drawing/2014/main" xmlns="" id="{AFD3369A-04EE-AB69-FEDE-4D24D1F6719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53F90B3D-5C9B-F5B6-23FB-8E54B4746E2E}"/>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9" name="Group 28">
            <a:extLst>
              <a:ext uri="{FF2B5EF4-FFF2-40B4-BE49-F238E27FC236}">
                <a16:creationId xmlns:a16="http://schemas.microsoft.com/office/drawing/2014/main" xmlns="" id="{BC5915DC-C55F-A6F4-7C89-181B7C323F5A}"/>
              </a:ext>
            </a:extLst>
          </p:cNvPr>
          <p:cNvGrpSpPr/>
          <p:nvPr/>
        </p:nvGrpSpPr>
        <p:grpSpPr>
          <a:xfrm>
            <a:off x="9478200" y="5185131"/>
            <a:ext cx="503582" cy="514676"/>
            <a:chOff x="9687345" y="1656526"/>
            <a:chExt cx="503582" cy="514676"/>
          </a:xfrm>
        </p:grpSpPr>
        <p:sp>
          <p:nvSpPr>
            <p:cNvPr id="30" name="Oval 29">
              <a:extLst>
                <a:ext uri="{FF2B5EF4-FFF2-40B4-BE49-F238E27FC236}">
                  <a16:creationId xmlns:a16="http://schemas.microsoft.com/office/drawing/2014/main" xmlns="" id="{22CC84F6-3524-A6B1-CA66-A960C3335A02}"/>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7B3D7254-63DA-5153-8CFE-CCAB323EA0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32" name="Group 31">
            <a:extLst>
              <a:ext uri="{FF2B5EF4-FFF2-40B4-BE49-F238E27FC236}">
                <a16:creationId xmlns:a16="http://schemas.microsoft.com/office/drawing/2014/main" xmlns="" id="{BF9C015C-9BBA-3E1D-E577-D31EF86A1074}"/>
              </a:ext>
            </a:extLst>
          </p:cNvPr>
          <p:cNvGrpSpPr/>
          <p:nvPr/>
        </p:nvGrpSpPr>
        <p:grpSpPr>
          <a:xfrm>
            <a:off x="9407183" y="3334206"/>
            <a:ext cx="503582" cy="514676"/>
            <a:chOff x="9687345" y="1656526"/>
            <a:chExt cx="503582" cy="514676"/>
          </a:xfrm>
        </p:grpSpPr>
        <p:sp>
          <p:nvSpPr>
            <p:cNvPr id="33" name="Oval 32">
              <a:extLst>
                <a:ext uri="{FF2B5EF4-FFF2-40B4-BE49-F238E27FC236}">
                  <a16:creationId xmlns:a16="http://schemas.microsoft.com/office/drawing/2014/main" xmlns="" id="{F86C6143-C6BD-7AE9-F8D7-934962CB2501}"/>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ABBC3F2D-7711-9301-B088-34011C3FABF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5" name="Straight Connector 34">
            <a:extLst>
              <a:ext uri="{FF2B5EF4-FFF2-40B4-BE49-F238E27FC236}">
                <a16:creationId xmlns:a16="http://schemas.microsoft.com/office/drawing/2014/main" xmlns="" id="{813E71C1-78EC-D01E-4AF5-9ADA4C7149DC}"/>
              </a:ext>
            </a:extLst>
          </p:cNvPr>
          <p:cNvCxnSpPr>
            <a:cxnSpLocks/>
          </p:cNvCxnSpPr>
          <p:nvPr/>
        </p:nvCxnSpPr>
        <p:spPr>
          <a:xfrm flipH="1">
            <a:off x="7149552" y="2684714"/>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EA82F3D-0A39-D752-284E-250047483A35}"/>
              </a:ext>
            </a:extLst>
          </p:cNvPr>
          <p:cNvCxnSpPr>
            <a:cxnSpLocks/>
          </p:cNvCxnSpPr>
          <p:nvPr/>
        </p:nvCxnSpPr>
        <p:spPr>
          <a:xfrm>
            <a:off x="9451696" y="1803443"/>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3043723-BF87-A75E-9B99-97C626FA9712}"/>
              </a:ext>
            </a:extLst>
          </p:cNvPr>
          <p:cNvCxnSpPr>
            <a:cxnSpLocks/>
          </p:cNvCxnSpPr>
          <p:nvPr/>
        </p:nvCxnSpPr>
        <p:spPr>
          <a:xfrm flipH="1">
            <a:off x="9799993" y="2915101"/>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4C61653-0DB4-B90F-8070-9CF536F71D9A}"/>
              </a:ext>
            </a:extLst>
          </p:cNvPr>
          <p:cNvCxnSpPr>
            <a:cxnSpLocks/>
          </p:cNvCxnSpPr>
          <p:nvPr/>
        </p:nvCxnSpPr>
        <p:spPr>
          <a:xfrm>
            <a:off x="10725779" y="2832144"/>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221F747-2282-A485-0FE0-066A92AF9BEC}"/>
              </a:ext>
            </a:extLst>
          </p:cNvPr>
          <p:cNvCxnSpPr>
            <a:cxnSpLocks/>
          </p:cNvCxnSpPr>
          <p:nvPr/>
        </p:nvCxnSpPr>
        <p:spPr>
          <a:xfrm>
            <a:off x="9762187" y="3802502"/>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30473A2-952B-1254-FA56-0AD0D718608D}"/>
              </a:ext>
            </a:extLst>
          </p:cNvPr>
          <p:cNvCxnSpPr>
            <a:cxnSpLocks/>
          </p:cNvCxnSpPr>
          <p:nvPr/>
        </p:nvCxnSpPr>
        <p:spPr>
          <a:xfrm>
            <a:off x="7040942" y="3613777"/>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3B40C097-0237-CDBC-E82E-40D4986B3E96}"/>
              </a:ext>
            </a:extLst>
          </p:cNvPr>
          <p:cNvCxnSpPr>
            <a:cxnSpLocks/>
          </p:cNvCxnSpPr>
          <p:nvPr/>
        </p:nvCxnSpPr>
        <p:spPr>
          <a:xfrm flipH="1">
            <a:off x="9881882" y="4787284"/>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CB5F532E-5EB0-8F0B-E52F-9F2017C6859D}"/>
              </a:ext>
            </a:extLst>
          </p:cNvPr>
          <p:cNvSpPr txBox="1"/>
          <p:nvPr/>
        </p:nvSpPr>
        <p:spPr>
          <a:xfrm>
            <a:off x="326917" y="685953"/>
            <a:ext cx="7693550" cy="830997"/>
          </a:xfrm>
          <a:prstGeom prst="rect">
            <a:avLst/>
          </a:prstGeom>
          <a:noFill/>
        </p:spPr>
        <p:txBody>
          <a:bodyPr wrap="square">
            <a:spAutoFit/>
          </a:bodyPr>
          <a:lstStyle/>
          <a:p>
            <a:pPr marL="0" indent="0">
              <a:buNone/>
            </a:pPr>
            <a:r>
              <a:rPr lang="en-US" sz="2400" u="sng" dirty="0"/>
              <a:t>Case 3</a:t>
            </a:r>
            <a:r>
              <a:rPr lang="en-US" sz="2400" dirty="0"/>
              <a:t>: Node to be deleted has both children (right or left).</a:t>
            </a:r>
          </a:p>
          <a:p>
            <a:pPr marL="0" indent="0">
              <a:buNone/>
            </a:pPr>
            <a:r>
              <a:rPr lang="en-US" sz="2400" dirty="0"/>
              <a:t>i.e., nodes contains 25, 42,39</a:t>
            </a:r>
          </a:p>
        </p:txBody>
      </p:sp>
      <p:grpSp>
        <p:nvGrpSpPr>
          <p:cNvPr id="43" name="Group 42">
            <a:extLst>
              <a:ext uri="{FF2B5EF4-FFF2-40B4-BE49-F238E27FC236}">
                <a16:creationId xmlns:a16="http://schemas.microsoft.com/office/drawing/2014/main" xmlns="" id="{052898B8-7A38-EC69-2EB5-160E0FEBCE4A}"/>
              </a:ext>
            </a:extLst>
          </p:cNvPr>
          <p:cNvGrpSpPr/>
          <p:nvPr/>
        </p:nvGrpSpPr>
        <p:grpSpPr>
          <a:xfrm>
            <a:off x="11496365" y="5228642"/>
            <a:ext cx="503582" cy="514676"/>
            <a:chOff x="9674093" y="1656526"/>
            <a:chExt cx="503582" cy="514676"/>
          </a:xfrm>
        </p:grpSpPr>
        <p:sp>
          <p:nvSpPr>
            <p:cNvPr id="44" name="Oval 43">
              <a:extLst>
                <a:ext uri="{FF2B5EF4-FFF2-40B4-BE49-F238E27FC236}">
                  <a16:creationId xmlns:a16="http://schemas.microsoft.com/office/drawing/2014/main" xmlns="" id="{422C8B63-11F6-296F-67C0-33B73DF4BCAC}"/>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246785FF-1612-C64F-EE3A-920C97452240}"/>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6" name="Straight Connector 45">
            <a:extLst>
              <a:ext uri="{FF2B5EF4-FFF2-40B4-BE49-F238E27FC236}">
                <a16:creationId xmlns:a16="http://schemas.microsoft.com/office/drawing/2014/main" xmlns="" id="{DBC525DB-E7F4-AAC2-2A5C-AB6D1EC57DEA}"/>
              </a:ext>
            </a:extLst>
          </p:cNvPr>
          <p:cNvCxnSpPr>
            <a:cxnSpLocks/>
          </p:cNvCxnSpPr>
          <p:nvPr/>
        </p:nvCxnSpPr>
        <p:spPr>
          <a:xfrm>
            <a:off x="10825261" y="471626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2FF07EF7-E2F6-3973-2D48-2BA92A51D083}"/>
              </a:ext>
            </a:extLst>
          </p:cNvPr>
          <p:cNvGrpSpPr/>
          <p:nvPr/>
        </p:nvGrpSpPr>
        <p:grpSpPr>
          <a:xfrm>
            <a:off x="6794634" y="4939967"/>
            <a:ext cx="503582" cy="514676"/>
            <a:chOff x="9687345" y="1656526"/>
            <a:chExt cx="503582" cy="514676"/>
          </a:xfrm>
        </p:grpSpPr>
        <p:sp>
          <p:nvSpPr>
            <p:cNvPr id="4" name="Oval 3">
              <a:extLst>
                <a:ext uri="{FF2B5EF4-FFF2-40B4-BE49-F238E27FC236}">
                  <a16:creationId xmlns:a16="http://schemas.microsoft.com/office/drawing/2014/main" xmlns="" id="{CACAC594-C802-01EC-F8B3-A566A96569F0}"/>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7" name="TextBox 46">
              <a:extLst>
                <a:ext uri="{FF2B5EF4-FFF2-40B4-BE49-F238E27FC236}">
                  <a16:creationId xmlns:a16="http://schemas.microsoft.com/office/drawing/2014/main" xmlns="" id="{CB6FE38C-6FAF-D237-90E1-D2CE289FB48A}"/>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48" name="Straight Connector 47">
            <a:extLst>
              <a:ext uri="{FF2B5EF4-FFF2-40B4-BE49-F238E27FC236}">
                <a16:creationId xmlns:a16="http://schemas.microsoft.com/office/drawing/2014/main" xmlns="" id="{2CDD7FB8-6478-C359-E00A-AEE2328A96C8}"/>
              </a:ext>
            </a:extLst>
          </p:cNvPr>
          <p:cNvCxnSpPr>
            <a:cxnSpLocks/>
          </p:cNvCxnSpPr>
          <p:nvPr/>
        </p:nvCxnSpPr>
        <p:spPr>
          <a:xfrm flipH="1">
            <a:off x="7198316" y="4542120"/>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C8029830-FBB9-E8DA-211D-65DB9C24E66D}"/>
              </a:ext>
            </a:extLst>
          </p:cNvPr>
          <p:cNvSpPr txBox="1"/>
          <p:nvPr/>
        </p:nvSpPr>
        <p:spPr>
          <a:xfrm>
            <a:off x="284922" y="1494767"/>
            <a:ext cx="6215271" cy="830997"/>
          </a:xfrm>
          <a:prstGeom prst="rect">
            <a:avLst/>
          </a:prstGeom>
          <a:noFill/>
        </p:spPr>
        <p:txBody>
          <a:bodyPr wrap="square" rtlCol="0">
            <a:spAutoFit/>
          </a:bodyPr>
          <a:lstStyle/>
          <a:p>
            <a:r>
              <a:rPr lang="en-US" sz="2400" dirty="0"/>
              <a:t>Let us say </a:t>
            </a:r>
            <a:r>
              <a:rPr lang="en-US" sz="2400" b="1" dirty="0"/>
              <a:t>p</a:t>
            </a:r>
            <a:r>
              <a:rPr lang="en-US" sz="2400" dirty="0"/>
              <a:t> points to parent of node to be deleted and </a:t>
            </a:r>
            <a:r>
              <a:rPr lang="en-US" sz="2400" b="1" dirty="0"/>
              <a:t>q </a:t>
            </a:r>
            <a:r>
              <a:rPr lang="en-US" sz="2400" dirty="0"/>
              <a:t>points to the node to be deleted.</a:t>
            </a:r>
          </a:p>
        </p:txBody>
      </p:sp>
      <p:sp>
        <p:nvSpPr>
          <p:cNvPr id="50" name="TextBox 49">
            <a:extLst>
              <a:ext uri="{FF2B5EF4-FFF2-40B4-BE49-F238E27FC236}">
                <a16:creationId xmlns:a16="http://schemas.microsoft.com/office/drawing/2014/main" xmlns="" id="{EE854846-25D2-E2C7-0553-256F7D344CA2}"/>
              </a:ext>
            </a:extLst>
          </p:cNvPr>
          <p:cNvSpPr txBox="1"/>
          <p:nvPr/>
        </p:nvSpPr>
        <p:spPr>
          <a:xfrm>
            <a:off x="8404618" y="2923383"/>
            <a:ext cx="552510" cy="523220"/>
          </a:xfrm>
          <a:prstGeom prst="rect">
            <a:avLst/>
          </a:prstGeom>
          <a:noFill/>
        </p:spPr>
        <p:txBody>
          <a:bodyPr wrap="square" rtlCol="0">
            <a:spAutoFit/>
          </a:bodyPr>
          <a:lstStyle/>
          <a:p>
            <a:r>
              <a:rPr lang="en-US" sz="2800" b="1" dirty="0"/>
              <a:t> p</a:t>
            </a:r>
          </a:p>
        </p:txBody>
      </p:sp>
      <p:cxnSp>
        <p:nvCxnSpPr>
          <p:cNvPr id="51" name="Straight Arrow Connector 50">
            <a:extLst>
              <a:ext uri="{FF2B5EF4-FFF2-40B4-BE49-F238E27FC236}">
                <a16:creationId xmlns:a16="http://schemas.microsoft.com/office/drawing/2014/main" xmlns="" id="{147D37FB-C6A7-AF34-7D71-3FC258A274A5}"/>
              </a:ext>
            </a:extLst>
          </p:cNvPr>
          <p:cNvCxnSpPr>
            <a:cxnSpLocks/>
          </p:cNvCxnSpPr>
          <p:nvPr/>
        </p:nvCxnSpPr>
        <p:spPr>
          <a:xfrm>
            <a:off x="8891860" y="3240160"/>
            <a:ext cx="417961" cy="251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5E933EA1-12EB-E860-C450-4E3828AB63E2}"/>
              </a:ext>
            </a:extLst>
          </p:cNvPr>
          <p:cNvCxnSpPr>
            <a:cxnSpLocks/>
          </p:cNvCxnSpPr>
          <p:nvPr/>
        </p:nvCxnSpPr>
        <p:spPr>
          <a:xfrm flipH="1">
            <a:off x="10927540" y="4331885"/>
            <a:ext cx="457200" cy="1588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0B0129EB-0EE5-FC64-BB73-849E96B125E3}"/>
              </a:ext>
            </a:extLst>
          </p:cNvPr>
          <p:cNvSpPr txBox="1"/>
          <p:nvPr/>
        </p:nvSpPr>
        <p:spPr>
          <a:xfrm>
            <a:off x="11273119" y="3980814"/>
            <a:ext cx="552510" cy="523220"/>
          </a:xfrm>
          <a:prstGeom prst="rect">
            <a:avLst/>
          </a:prstGeom>
          <a:noFill/>
        </p:spPr>
        <p:txBody>
          <a:bodyPr wrap="square" rtlCol="0">
            <a:spAutoFit/>
          </a:bodyPr>
          <a:lstStyle/>
          <a:p>
            <a:r>
              <a:rPr lang="en-US" sz="2800" b="1" dirty="0"/>
              <a:t> q</a:t>
            </a:r>
          </a:p>
        </p:txBody>
      </p:sp>
      <p:sp>
        <p:nvSpPr>
          <p:cNvPr id="60" name="TextBox 59">
            <a:extLst>
              <a:ext uri="{FF2B5EF4-FFF2-40B4-BE49-F238E27FC236}">
                <a16:creationId xmlns:a16="http://schemas.microsoft.com/office/drawing/2014/main" xmlns="" id="{89C2271E-E5F9-4F0A-2352-FDF6B5206049}"/>
              </a:ext>
            </a:extLst>
          </p:cNvPr>
          <p:cNvSpPr txBox="1"/>
          <p:nvPr/>
        </p:nvSpPr>
        <p:spPr>
          <a:xfrm>
            <a:off x="10697387" y="6146138"/>
            <a:ext cx="1252336" cy="400110"/>
          </a:xfrm>
          <a:prstGeom prst="rect">
            <a:avLst/>
          </a:prstGeom>
          <a:noFill/>
        </p:spPr>
        <p:txBody>
          <a:bodyPr wrap="square" rtlCol="0">
            <a:spAutoFit/>
          </a:bodyPr>
          <a:lstStyle/>
          <a:p>
            <a:r>
              <a:rPr lang="en-US" sz="2000" b="1" dirty="0"/>
              <a:t>successor</a:t>
            </a:r>
          </a:p>
        </p:txBody>
      </p:sp>
      <p:cxnSp>
        <p:nvCxnSpPr>
          <p:cNvPr id="61" name="Straight Arrow Connector 60">
            <a:extLst>
              <a:ext uri="{FF2B5EF4-FFF2-40B4-BE49-F238E27FC236}">
                <a16:creationId xmlns:a16="http://schemas.microsoft.com/office/drawing/2014/main" xmlns="" id="{98875B4B-94F1-52F2-7654-44C565080526}"/>
              </a:ext>
            </a:extLst>
          </p:cNvPr>
          <p:cNvCxnSpPr>
            <a:cxnSpLocks/>
          </p:cNvCxnSpPr>
          <p:nvPr/>
        </p:nvCxnSpPr>
        <p:spPr>
          <a:xfrm flipV="1">
            <a:off x="11370379" y="5699807"/>
            <a:ext cx="165742" cy="402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950434FE-AA2D-9B91-059A-8C73FC345400}"/>
              </a:ext>
            </a:extLst>
          </p:cNvPr>
          <p:cNvSpPr txBox="1"/>
          <p:nvPr/>
        </p:nvSpPr>
        <p:spPr>
          <a:xfrm>
            <a:off x="103155" y="5194948"/>
            <a:ext cx="6672135" cy="830997"/>
          </a:xfrm>
          <a:prstGeom prst="rect">
            <a:avLst/>
          </a:prstGeom>
          <a:noFill/>
        </p:spPr>
        <p:txBody>
          <a:bodyPr wrap="square">
            <a:spAutoFit/>
          </a:bodyPr>
          <a:lstStyle/>
          <a:p>
            <a:r>
              <a:rPr lang="en-US" sz="2400" b="1" dirty="0"/>
              <a:t>Step 3</a:t>
            </a:r>
            <a:r>
              <a:rPr lang="en-US" sz="2400" dirty="0"/>
              <a:t>: Call the delete function with the new swapped node recursively, until the node is deleted. </a:t>
            </a:r>
          </a:p>
        </p:txBody>
      </p:sp>
      <p:sp>
        <p:nvSpPr>
          <p:cNvPr id="66" name="TextBox 65">
            <a:extLst>
              <a:ext uri="{FF2B5EF4-FFF2-40B4-BE49-F238E27FC236}">
                <a16:creationId xmlns:a16="http://schemas.microsoft.com/office/drawing/2014/main" xmlns="" id="{8C63C298-EA9E-058D-9FC9-9EF5C2C1ECBF}"/>
              </a:ext>
            </a:extLst>
          </p:cNvPr>
          <p:cNvSpPr txBox="1"/>
          <p:nvPr/>
        </p:nvSpPr>
        <p:spPr>
          <a:xfrm>
            <a:off x="143491" y="3822368"/>
            <a:ext cx="5159763" cy="830997"/>
          </a:xfrm>
          <a:prstGeom prst="rect">
            <a:avLst/>
          </a:prstGeom>
          <a:noFill/>
        </p:spPr>
        <p:txBody>
          <a:bodyPr wrap="square">
            <a:spAutoFit/>
          </a:bodyPr>
          <a:lstStyle/>
          <a:p>
            <a:r>
              <a:rPr lang="en-US" sz="2400" b="1" dirty="0"/>
              <a:t>Step 2</a:t>
            </a:r>
            <a:r>
              <a:rPr lang="en-US" sz="2400" dirty="0"/>
              <a:t>: Swap node q’s data with inorder successor/ predecessor node’s data.</a:t>
            </a:r>
          </a:p>
        </p:txBody>
      </p:sp>
      <p:sp>
        <p:nvSpPr>
          <p:cNvPr id="68" name="TextBox 67">
            <a:extLst>
              <a:ext uri="{FF2B5EF4-FFF2-40B4-BE49-F238E27FC236}">
                <a16:creationId xmlns:a16="http://schemas.microsoft.com/office/drawing/2014/main" xmlns="" id="{6A358A20-B8D4-E855-0EF3-B036CBE168BF}"/>
              </a:ext>
            </a:extLst>
          </p:cNvPr>
          <p:cNvSpPr txBox="1"/>
          <p:nvPr/>
        </p:nvSpPr>
        <p:spPr>
          <a:xfrm>
            <a:off x="101293" y="2454425"/>
            <a:ext cx="6476249" cy="830997"/>
          </a:xfrm>
          <a:prstGeom prst="rect">
            <a:avLst/>
          </a:prstGeom>
          <a:noFill/>
        </p:spPr>
        <p:txBody>
          <a:bodyPr wrap="square">
            <a:spAutoFit/>
          </a:bodyPr>
          <a:lstStyle/>
          <a:p>
            <a:r>
              <a:rPr lang="en-US" sz="2400" b="1" dirty="0"/>
              <a:t>Step 1</a:t>
            </a:r>
            <a:r>
              <a:rPr lang="en-US" sz="2400" dirty="0"/>
              <a:t>: Find the inorder successor/predecessor of the node to be deleted ‘q’ of the tree.</a:t>
            </a:r>
          </a:p>
        </p:txBody>
      </p:sp>
      <p:sp>
        <p:nvSpPr>
          <p:cNvPr id="70" name="TextBox 69">
            <a:extLst>
              <a:ext uri="{FF2B5EF4-FFF2-40B4-BE49-F238E27FC236}">
                <a16:creationId xmlns:a16="http://schemas.microsoft.com/office/drawing/2014/main" xmlns="" id="{5E72AE88-D1A5-D5EB-ABA3-60730C6CE875}"/>
              </a:ext>
            </a:extLst>
          </p:cNvPr>
          <p:cNvSpPr txBox="1"/>
          <p:nvPr/>
        </p:nvSpPr>
        <p:spPr>
          <a:xfrm>
            <a:off x="-176894" y="3289694"/>
            <a:ext cx="6802219"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Node 39’s inorder predecessor is 31 and successor is 40</a:t>
            </a:r>
            <a:endParaRPr lang="en-US" sz="2400" b="1" dirty="0"/>
          </a:p>
        </p:txBody>
      </p:sp>
      <p:sp>
        <p:nvSpPr>
          <p:cNvPr id="72" name="TextBox 71">
            <a:extLst>
              <a:ext uri="{FF2B5EF4-FFF2-40B4-BE49-F238E27FC236}">
                <a16:creationId xmlns:a16="http://schemas.microsoft.com/office/drawing/2014/main" xmlns="" id="{14CF9E58-E963-04F2-F58F-A49CE7939266}"/>
              </a:ext>
            </a:extLst>
          </p:cNvPr>
          <p:cNvSpPr txBox="1"/>
          <p:nvPr/>
        </p:nvSpPr>
        <p:spPr>
          <a:xfrm>
            <a:off x="-213818" y="4739912"/>
            <a:ext cx="3999905"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swap node 39 and node 40</a:t>
            </a:r>
          </a:p>
        </p:txBody>
      </p:sp>
      <p:sp>
        <p:nvSpPr>
          <p:cNvPr id="74" name="TextBox 73">
            <a:extLst>
              <a:ext uri="{FF2B5EF4-FFF2-40B4-BE49-F238E27FC236}">
                <a16:creationId xmlns:a16="http://schemas.microsoft.com/office/drawing/2014/main" xmlns="" id="{DE9E05A2-BFDF-16F1-F18A-B2AE53C595D2}"/>
              </a:ext>
            </a:extLst>
          </p:cNvPr>
          <p:cNvSpPr txBox="1"/>
          <p:nvPr/>
        </p:nvSpPr>
        <p:spPr>
          <a:xfrm>
            <a:off x="-179636" y="6082590"/>
            <a:ext cx="4120487" cy="400110"/>
          </a:xfrm>
          <a:prstGeom prst="rect">
            <a:avLst/>
          </a:prstGeom>
          <a:noFill/>
        </p:spPr>
        <p:txBody>
          <a:bodyPr wrap="square">
            <a:spAutoFit/>
          </a:bodyPr>
          <a:lstStyle/>
          <a:p>
            <a:pPr marL="800100" lvl="1" indent="-342900">
              <a:buFont typeface="Arial" panose="020B0604020202020204" pitchFamily="34" charset="0"/>
              <a:buChar char="•"/>
            </a:pPr>
            <a:r>
              <a:rPr lang="en-US" sz="2000" b="1" dirty="0"/>
              <a:t>call </a:t>
            </a:r>
            <a:r>
              <a:rPr lang="en-US" sz="2000" b="1" i="1" dirty="0"/>
              <a:t>delete(inorder successor)</a:t>
            </a:r>
          </a:p>
        </p:txBody>
      </p:sp>
      <p:sp>
        <p:nvSpPr>
          <p:cNvPr id="75" name="TextBox 74">
            <a:extLst>
              <a:ext uri="{FF2B5EF4-FFF2-40B4-BE49-F238E27FC236}">
                <a16:creationId xmlns:a16="http://schemas.microsoft.com/office/drawing/2014/main" xmlns="" id="{AD13679F-7802-25D8-DF4A-07E73F3176FE}"/>
              </a:ext>
            </a:extLst>
          </p:cNvPr>
          <p:cNvSpPr txBox="1"/>
          <p:nvPr/>
        </p:nvSpPr>
        <p:spPr>
          <a:xfrm>
            <a:off x="8157365" y="6146138"/>
            <a:ext cx="1520211" cy="400110"/>
          </a:xfrm>
          <a:prstGeom prst="rect">
            <a:avLst/>
          </a:prstGeom>
          <a:noFill/>
        </p:spPr>
        <p:txBody>
          <a:bodyPr wrap="square" rtlCol="0">
            <a:spAutoFit/>
          </a:bodyPr>
          <a:lstStyle/>
          <a:p>
            <a:r>
              <a:rPr lang="en-US" sz="2000" b="1" dirty="0"/>
              <a:t>predecessor</a:t>
            </a:r>
            <a:endParaRPr lang="en-US" sz="2400" b="1" dirty="0"/>
          </a:p>
        </p:txBody>
      </p:sp>
      <p:cxnSp>
        <p:nvCxnSpPr>
          <p:cNvPr id="76" name="Straight Arrow Connector 75">
            <a:extLst>
              <a:ext uri="{FF2B5EF4-FFF2-40B4-BE49-F238E27FC236}">
                <a16:creationId xmlns:a16="http://schemas.microsoft.com/office/drawing/2014/main" xmlns="" id="{6A6B1D7E-0751-F6DE-DF14-F7C32160FA7F}"/>
              </a:ext>
            </a:extLst>
          </p:cNvPr>
          <p:cNvCxnSpPr>
            <a:cxnSpLocks/>
          </p:cNvCxnSpPr>
          <p:nvPr/>
        </p:nvCxnSpPr>
        <p:spPr>
          <a:xfrm flipV="1">
            <a:off x="9113768" y="5712106"/>
            <a:ext cx="375823" cy="412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xmlns="" id="{FD1BD221-4B0C-BD10-1ED2-1D5B61CE2734}"/>
              </a:ext>
            </a:extLst>
          </p:cNvPr>
          <p:cNvCxnSpPr>
            <a:cxnSpLocks/>
          </p:cNvCxnSpPr>
          <p:nvPr/>
        </p:nvCxnSpPr>
        <p:spPr>
          <a:xfrm rot="16200000" flipH="1">
            <a:off x="10729615" y="4791594"/>
            <a:ext cx="753340" cy="886967"/>
          </a:xfrm>
          <a:prstGeom prst="curvedConnector2">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xmlns="" id="{DE6AF3D2-ABCD-764F-0C0A-793650C3FAD5}"/>
              </a:ext>
            </a:extLst>
          </p:cNvPr>
          <p:cNvGrpSpPr/>
          <p:nvPr/>
        </p:nvGrpSpPr>
        <p:grpSpPr>
          <a:xfrm>
            <a:off x="11510409" y="5213703"/>
            <a:ext cx="503582" cy="514676"/>
            <a:chOff x="7033569" y="5866823"/>
            <a:chExt cx="503582" cy="514676"/>
          </a:xfrm>
        </p:grpSpPr>
        <p:sp>
          <p:nvSpPr>
            <p:cNvPr id="90" name="Oval 89">
              <a:extLst>
                <a:ext uri="{FF2B5EF4-FFF2-40B4-BE49-F238E27FC236}">
                  <a16:creationId xmlns:a16="http://schemas.microsoft.com/office/drawing/2014/main" xmlns="" id="{78ED6DCA-9075-1158-A4F4-D8158DF5A0AE}"/>
                </a:ext>
              </a:extLst>
            </p:cNvPr>
            <p:cNvSpPr/>
            <p:nvPr/>
          </p:nvSpPr>
          <p:spPr>
            <a:xfrm>
              <a:off x="7046821" y="5866823"/>
              <a:ext cx="450574" cy="51467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1" name="TextBox 90">
              <a:extLst>
                <a:ext uri="{FF2B5EF4-FFF2-40B4-BE49-F238E27FC236}">
                  <a16:creationId xmlns:a16="http://schemas.microsoft.com/office/drawing/2014/main" xmlns="" id="{B982FD7E-56DC-E730-56F6-F7B6A43D44C0}"/>
                </a:ext>
              </a:extLst>
            </p:cNvPr>
            <p:cNvSpPr txBox="1"/>
            <p:nvPr/>
          </p:nvSpPr>
          <p:spPr>
            <a:xfrm>
              <a:off x="7033569" y="5906978"/>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93" name="Group 92">
            <a:extLst>
              <a:ext uri="{FF2B5EF4-FFF2-40B4-BE49-F238E27FC236}">
                <a16:creationId xmlns:a16="http://schemas.microsoft.com/office/drawing/2014/main" xmlns="" id="{84102241-B530-628B-01EF-BC0504705C2E}"/>
              </a:ext>
            </a:extLst>
          </p:cNvPr>
          <p:cNvGrpSpPr/>
          <p:nvPr/>
        </p:nvGrpSpPr>
        <p:grpSpPr>
          <a:xfrm>
            <a:off x="10410219" y="4329895"/>
            <a:ext cx="503582" cy="514676"/>
            <a:chOff x="7033569" y="5866823"/>
            <a:chExt cx="503582" cy="514676"/>
          </a:xfrm>
        </p:grpSpPr>
        <p:sp>
          <p:nvSpPr>
            <p:cNvPr id="94" name="Oval 93">
              <a:extLst>
                <a:ext uri="{FF2B5EF4-FFF2-40B4-BE49-F238E27FC236}">
                  <a16:creationId xmlns:a16="http://schemas.microsoft.com/office/drawing/2014/main" xmlns="" id="{1BB495EA-4578-BADE-C6BF-7DC4FD8DDDAC}"/>
                </a:ext>
              </a:extLst>
            </p:cNvPr>
            <p:cNvSpPr/>
            <p:nvPr/>
          </p:nvSpPr>
          <p:spPr>
            <a:xfrm>
              <a:off x="7046821" y="5866823"/>
              <a:ext cx="450574" cy="51467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5" name="TextBox 94">
              <a:extLst>
                <a:ext uri="{FF2B5EF4-FFF2-40B4-BE49-F238E27FC236}">
                  <a16:creationId xmlns:a16="http://schemas.microsoft.com/office/drawing/2014/main" xmlns="" id="{496146D0-7AC3-0DEA-E33C-F0CE6C0BF35F}"/>
                </a:ext>
              </a:extLst>
            </p:cNvPr>
            <p:cNvSpPr txBox="1"/>
            <p:nvPr/>
          </p:nvSpPr>
          <p:spPr>
            <a:xfrm>
              <a:off x="7033569" y="5906978"/>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spTree>
    <p:extLst>
      <p:ext uri="{BB962C8B-B14F-4D97-AF65-F5344CB8AC3E}">
        <p14:creationId xmlns:p14="http://schemas.microsoft.com/office/powerpoint/2010/main" xmlns="" val="283302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49" grpId="0"/>
      <p:bldP spid="50" grpId="0"/>
      <p:bldP spid="55" grpId="0"/>
      <p:bldP spid="60" grpId="0"/>
      <p:bldP spid="64" grpId="0"/>
      <p:bldP spid="66" grpId="0"/>
      <p:bldP spid="68" grpId="0"/>
      <p:bldP spid="70" grpId="0"/>
      <p:bldP spid="72" grpId="0"/>
      <p:bldP spid="74" grpId="0"/>
      <p:bldP spid="7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93EF1-BE64-620C-EC09-E879DECFCA0D}"/>
              </a:ext>
            </a:extLst>
          </p:cNvPr>
          <p:cNvSpPr>
            <a:spLocks noGrp="1"/>
          </p:cNvSpPr>
          <p:nvPr>
            <p:ph type="title"/>
          </p:nvPr>
        </p:nvSpPr>
        <p:spPr>
          <a:xfrm>
            <a:off x="366459" y="179597"/>
            <a:ext cx="10515600" cy="615536"/>
          </a:xfrm>
        </p:spPr>
        <p:txBody>
          <a:bodyPr>
            <a:normAutofit fontScale="90000"/>
          </a:bodyPr>
          <a:lstStyle/>
          <a:p>
            <a:r>
              <a:rPr lang="en-US" dirty="0"/>
              <a:t>Search- recursive </a:t>
            </a:r>
          </a:p>
        </p:txBody>
      </p:sp>
      <p:grpSp>
        <p:nvGrpSpPr>
          <p:cNvPr id="4" name="Group 3">
            <a:extLst>
              <a:ext uri="{FF2B5EF4-FFF2-40B4-BE49-F238E27FC236}">
                <a16:creationId xmlns:a16="http://schemas.microsoft.com/office/drawing/2014/main" xmlns="" id="{DB87C434-4F18-C777-8E42-AB26941D3579}"/>
              </a:ext>
            </a:extLst>
          </p:cNvPr>
          <p:cNvGrpSpPr/>
          <p:nvPr/>
        </p:nvGrpSpPr>
        <p:grpSpPr>
          <a:xfrm>
            <a:off x="8845835" y="1212581"/>
            <a:ext cx="503582" cy="514676"/>
            <a:chOff x="5612297" y="2126970"/>
            <a:chExt cx="503582" cy="514676"/>
          </a:xfrm>
        </p:grpSpPr>
        <p:sp>
          <p:nvSpPr>
            <p:cNvPr id="5" name="Oval 4">
              <a:extLst>
                <a:ext uri="{FF2B5EF4-FFF2-40B4-BE49-F238E27FC236}">
                  <a16:creationId xmlns:a16="http://schemas.microsoft.com/office/drawing/2014/main" xmlns="" id="{91439FDA-9042-0D3C-C22A-7DD81F4B63BC}"/>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C034DF67-1A59-380B-05F9-1A09B3A760F6}"/>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7" name="Group 6">
            <a:extLst>
              <a:ext uri="{FF2B5EF4-FFF2-40B4-BE49-F238E27FC236}">
                <a16:creationId xmlns:a16="http://schemas.microsoft.com/office/drawing/2014/main" xmlns="" id="{FB680C9C-10A9-044E-97B8-FFFD7F6CB642}"/>
              </a:ext>
            </a:extLst>
          </p:cNvPr>
          <p:cNvGrpSpPr/>
          <p:nvPr/>
        </p:nvGrpSpPr>
        <p:grpSpPr>
          <a:xfrm>
            <a:off x="6520865" y="3008249"/>
            <a:ext cx="503582" cy="514676"/>
            <a:chOff x="9687345" y="1656526"/>
            <a:chExt cx="503582" cy="514676"/>
          </a:xfrm>
        </p:grpSpPr>
        <p:sp>
          <p:nvSpPr>
            <p:cNvPr id="8" name="Oval 7">
              <a:extLst>
                <a:ext uri="{FF2B5EF4-FFF2-40B4-BE49-F238E27FC236}">
                  <a16:creationId xmlns:a16="http://schemas.microsoft.com/office/drawing/2014/main" xmlns="" id="{E4B1053E-8381-DB82-C773-3A39575941F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D75E019F-1F7A-B2B8-1D17-BB113BF60C2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6</a:t>
              </a:r>
            </a:p>
          </p:txBody>
        </p:sp>
      </p:grpSp>
      <p:grpSp>
        <p:nvGrpSpPr>
          <p:cNvPr id="10" name="Group 9">
            <a:extLst>
              <a:ext uri="{FF2B5EF4-FFF2-40B4-BE49-F238E27FC236}">
                <a16:creationId xmlns:a16="http://schemas.microsoft.com/office/drawing/2014/main" xmlns="" id="{4F666089-5FF1-08B2-940D-89B3662AB6BE}"/>
              </a:ext>
            </a:extLst>
          </p:cNvPr>
          <p:cNvGrpSpPr/>
          <p:nvPr/>
        </p:nvGrpSpPr>
        <p:grpSpPr>
          <a:xfrm>
            <a:off x="11158347" y="3286545"/>
            <a:ext cx="503582" cy="514676"/>
            <a:chOff x="10601745" y="1828802"/>
            <a:chExt cx="503582" cy="514676"/>
          </a:xfrm>
        </p:grpSpPr>
        <p:sp>
          <p:nvSpPr>
            <p:cNvPr id="11" name="Oval 10">
              <a:extLst>
                <a:ext uri="{FF2B5EF4-FFF2-40B4-BE49-F238E27FC236}">
                  <a16:creationId xmlns:a16="http://schemas.microsoft.com/office/drawing/2014/main" xmlns="" id="{C5C06CFF-2DE8-9C48-EF9B-6009B613A91A}"/>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716F3249-DF8F-46C4-E568-463C36DF6BFD}"/>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3" name="Group 12">
            <a:extLst>
              <a:ext uri="{FF2B5EF4-FFF2-40B4-BE49-F238E27FC236}">
                <a16:creationId xmlns:a16="http://schemas.microsoft.com/office/drawing/2014/main" xmlns="" id="{1284264B-E349-FB2F-3651-AB2F86582DDE}"/>
              </a:ext>
            </a:extLst>
          </p:cNvPr>
          <p:cNvGrpSpPr/>
          <p:nvPr/>
        </p:nvGrpSpPr>
        <p:grpSpPr>
          <a:xfrm>
            <a:off x="7715665" y="2179990"/>
            <a:ext cx="503582" cy="514676"/>
            <a:chOff x="8931969" y="1815550"/>
            <a:chExt cx="503582" cy="514676"/>
          </a:xfrm>
        </p:grpSpPr>
        <p:sp>
          <p:nvSpPr>
            <p:cNvPr id="14" name="Oval 13">
              <a:extLst>
                <a:ext uri="{FF2B5EF4-FFF2-40B4-BE49-F238E27FC236}">
                  <a16:creationId xmlns:a16="http://schemas.microsoft.com/office/drawing/2014/main" xmlns="" id="{445A2D6C-1BC5-9646-40E7-39AEC175DE0B}"/>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146865B2-A9D2-B805-23D3-B4ADB22BDBA9}"/>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6" name="Straight Connector 15">
            <a:extLst>
              <a:ext uri="{FF2B5EF4-FFF2-40B4-BE49-F238E27FC236}">
                <a16:creationId xmlns:a16="http://schemas.microsoft.com/office/drawing/2014/main" xmlns="" id="{4926A8C6-CA15-C2CC-BAE5-0B7156AC210D}"/>
              </a:ext>
            </a:extLst>
          </p:cNvPr>
          <p:cNvCxnSpPr>
            <a:cxnSpLocks/>
          </p:cNvCxnSpPr>
          <p:nvPr/>
        </p:nvCxnSpPr>
        <p:spPr>
          <a:xfrm flipH="1">
            <a:off x="8110338" y="1670922"/>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8FF1277A-6BE4-80EA-F2BD-B9DE5B3DF5E8}"/>
              </a:ext>
            </a:extLst>
          </p:cNvPr>
          <p:cNvGrpSpPr/>
          <p:nvPr/>
        </p:nvGrpSpPr>
        <p:grpSpPr>
          <a:xfrm>
            <a:off x="10078290" y="2325763"/>
            <a:ext cx="503582" cy="514676"/>
            <a:chOff x="9687345" y="1656526"/>
            <a:chExt cx="503582" cy="514676"/>
          </a:xfrm>
        </p:grpSpPr>
        <p:sp>
          <p:nvSpPr>
            <p:cNvPr id="18" name="Oval 17">
              <a:extLst>
                <a:ext uri="{FF2B5EF4-FFF2-40B4-BE49-F238E27FC236}">
                  <a16:creationId xmlns:a16="http://schemas.microsoft.com/office/drawing/2014/main" xmlns="" id="{25D83CD5-467B-5F2A-1904-EB384892CA0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C1BB1247-D26B-BFED-FDF4-8501B85871E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0" name="Group 19">
            <a:extLst>
              <a:ext uri="{FF2B5EF4-FFF2-40B4-BE49-F238E27FC236}">
                <a16:creationId xmlns:a16="http://schemas.microsoft.com/office/drawing/2014/main" xmlns="" id="{642AD730-0B09-0086-C172-44E04241F02E}"/>
              </a:ext>
            </a:extLst>
          </p:cNvPr>
          <p:cNvGrpSpPr/>
          <p:nvPr/>
        </p:nvGrpSpPr>
        <p:grpSpPr>
          <a:xfrm>
            <a:off x="10211835" y="4211211"/>
            <a:ext cx="503582" cy="514676"/>
            <a:chOff x="9687345" y="1656526"/>
            <a:chExt cx="503582" cy="514676"/>
          </a:xfrm>
        </p:grpSpPr>
        <p:sp>
          <p:nvSpPr>
            <p:cNvPr id="21" name="Oval 20">
              <a:extLst>
                <a:ext uri="{FF2B5EF4-FFF2-40B4-BE49-F238E27FC236}">
                  <a16:creationId xmlns:a16="http://schemas.microsoft.com/office/drawing/2014/main" xmlns="" id="{4036707D-3095-B7FA-D0C7-75D400D85293}"/>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264CA06A-39D8-4B04-7C62-BA2F5B8324F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3" name="Group 22">
            <a:extLst>
              <a:ext uri="{FF2B5EF4-FFF2-40B4-BE49-F238E27FC236}">
                <a16:creationId xmlns:a16="http://schemas.microsoft.com/office/drawing/2014/main" xmlns="" id="{4E1C5499-FE49-7F8C-B516-3B2A7BFC7E22}"/>
              </a:ext>
            </a:extLst>
          </p:cNvPr>
          <p:cNvGrpSpPr/>
          <p:nvPr/>
        </p:nvGrpSpPr>
        <p:grpSpPr>
          <a:xfrm>
            <a:off x="7539770" y="3980380"/>
            <a:ext cx="503582" cy="514676"/>
            <a:chOff x="9687345" y="1656526"/>
            <a:chExt cx="503582" cy="514676"/>
          </a:xfrm>
        </p:grpSpPr>
        <p:sp>
          <p:nvSpPr>
            <p:cNvPr id="24" name="Oval 23">
              <a:extLst>
                <a:ext uri="{FF2B5EF4-FFF2-40B4-BE49-F238E27FC236}">
                  <a16:creationId xmlns:a16="http://schemas.microsoft.com/office/drawing/2014/main" xmlns="" id="{E6AC2117-1CCD-F7A3-0F41-2DC3278290B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582C7C0D-55B1-2948-BF99-503ED96E3542}"/>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6" name="Group 25">
            <a:extLst>
              <a:ext uri="{FF2B5EF4-FFF2-40B4-BE49-F238E27FC236}">
                <a16:creationId xmlns:a16="http://schemas.microsoft.com/office/drawing/2014/main" xmlns="" id="{D8E18221-1922-D32A-F62D-449F8A8CF6F0}"/>
              </a:ext>
            </a:extLst>
          </p:cNvPr>
          <p:cNvGrpSpPr/>
          <p:nvPr/>
        </p:nvGrpSpPr>
        <p:grpSpPr>
          <a:xfrm>
            <a:off x="9266168" y="5052610"/>
            <a:ext cx="503582" cy="514676"/>
            <a:chOff x="9687345" y="1656526"/>
            <a:chExt cx="503582" cy="514676"/>
          </a:xfrm>
        </p:grpSpPr>
        <p:sp>
          <p:nvSpPr>
            <p:cNvPr id="27" name="Oval 26">
              <a:extLst>
                <a:ext uri="{FF2B5EF4-FFF2-40B4-BE49-F238E27FC236}">
                  <a16:creationId xmlns:a16="http://schemas.microsoft.com/office/drawing/2014/main" xmlns="" id="{52E4D160-0A39-EBD0-0D28-94DC2A8F1F0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92F1D182-99D3-612F-A533-D1CB94F3904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29" name="Group 28">
            <a:extLst>
              <a:ext uri="{FF2B5EF4-FFF2-40B4-BE49-F238E27FC236}">
                <a16:creationId xmlns:a16="http://schemas.microsoft.com/office/drawing/2014/main" xmlns="" id="{00C086E5-1CAD-B181-5829-4AC41E0EFD3E}"/>
              </a:ext>
            </a:extLst>
          </p:cNvPr>
          <p:cNvGrpSpPr/>
          <p:nvPr/>
        </p:nvGrpSpPr>
        <p:grpSpPr>
          <a:xfrm>
            <a:off x="9195151" y="3201685"/>
            <a:ext cx="503582" cy="514676"/>
            <a:chOff x="9687345" y="1656526"/>
            <a:chExt cx="503582" cy="514676"/>
          </a:xfrm>
        </p:grpSpPr>
        <p:sp>
          <p:nvSpPr>
            <p:cNvPr id="30" name="Oval 29">
              <a:extLst>
                <a:ext uri="{FF2B5EF4-FFF2-40B4-BE49-F238E27FC236}">
                  <a16:creationId xmlns:a16="http://schemas.microsoft.com/office/drawing/2014/main" xmlns="" id="{1C4DAA7C-2950-9F37-A911-A0A181F0B944}"/>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E8AD19E5-3EC7-53C3-DEBB-7A4AFA245B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2" name="Straight Connector 31">
            <a:extLst>
              <a:ext uri="{FF2B5EF4-FFF2-40B4-BE49-F238E27FC236}">
                <a16:creationId xmlns:a16="http://schemas.microsoft.com/office/drawing/2014/main" xmlns="" id="{1B257240-BCF9-1AE0-CBFC-D76A3DD3F209}"/>
              </a:ext>
            </a:extLst>
          </p:cNvPr>
          <p:cNvCxnSpPr>
            <a:cxnSpLocks/>
          </p:cNvCxnSpPr>
          <p:nvPr/>
        </p:nvCxnSpPr>
        <p:spPr>
          <a:xfrm flipH="1">
            <a:off x="6937520" y="2552193"/>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F3B2584-7682-762C-2ABB-699E8FEEE1C9}"/>
              </a:ext>
            </a:extLst>
          </p:cNvPr>
          <p:cNvCxnSpPr>
            <a:cxnSpLocks/>
          </p:cNvCxnSpPr>
          <p:nvPr/>
        </p:nvCxnSpPr>
        <p:spPr>
          <a:xfrm>
            <a:off x="9239664" y="1670922"/>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696D7614-C2A6-2BA0-1405-EE6D7A619279}"/>
              </a:ext>
            </a:extLst>
          </p:cNvPr>
          <p:cNvCxnSpPr>
            <a:cxnSpLocks/>
          </p:cNvCxnSpPr>
          <p:nvPr/>
        </p:nvCxnSpPr>
        <p:spPr>
          <a:xfrm flipH="1">
            <a:off x="9587961" y="2782580"/>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D6AE46D2-417F-8754-6DEB-B25E598F218B}"/>
              </a:ext>
            </a:extLst>
          </p:cNvPr>
          <p:cNvCxnSpPr>
            <a:cxnSpLocks/>
          </p:cNvCxnSpPr>
          <p:nvPr/>
        </p:nvCxnSpPr>
        <p:spPr>
          <a:xfrm>
            <a:off x="10513747" y="2699623"/>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DE19732-5CE4-4CEF-A08F-9FD4B668DFD1}"/>
              </a:ext>
            </a:extLst>
          </p:cNvPr>
          <p:cNvCxnSpPr>
            <a:cxnSpLocks/>
          </p:cNvCxnSpPr>
          <p:nvPr/>
        </p:nvCxnSpPr>
        <p:spPr>
          <a:xfrm>
            <a:off x="9550155" y="3669981"/>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71AE9C99-209B-0DAA-77C3-7D45A76C924A}"/>
              </a:ext>
            </a:extLst>
          </p:cNvPr>
          <p:cNvCxnSpPr>
            <a:cxnSpLocks/>
          </p:cNvCxnSpPr>
          <p:nvPr/>
        </p:nvCxnSpPr>
        <p:spPr>
          <a:xfrm>
            <a:off x="6828910" y="348125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7B6E25B-47DA-2EAE-02C5-64C287687FAF}"/>
              </a:ext>
            </a:extLst>
          </p:cNvPr>
          <p:cNvCxnSpPr>
            <a:cxnSpLocks/>
          </p:cNvCxnSpPr>
          <p:nvPr/>
        </p:nvCxnSpPr>
        <p:spPr>
          <a:xfrm flipH="1">
            <a:off x="9669850" y="4654763"/>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09B8642A-75E0-596A-A786-260C7EFDBBD4}"/>
              </a:ext>
            </a:extLst>
          </p:cNvPr>
          <p:cNvGrpSpPr/>
          <p:nvPr/>
        </p:nvGrpSpPr>
        <p:grpSpPr>
          <a:xfrm>
            <a:off x="11284333" y="5096121"/>
            <a:ext cx="503582" cy="514676"/>
            <a:chOff x="9674093" y="1656526"/>
            <a:chExt cx="503582" cy="514676"/>
          </a:xfrm>
        </p:grpSpPr>
        <p:sp>
          <p:nvSpPr>
            <p:cNvPr id="40" name="Oval 39">
              <a:extLst>
                <a:ext uri="{FF2B5EF4-FFF2-40B4-BE49-F238E27FC236}">
                  <a16:creationId xmlns:a16="http://schemas.microsoft.com/office/drawing/2014/main" xmlns="" id="{C5D4FA6A-6D28-EE23-FB69-87D80D92C5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xmlns="" id="{8813EF32-8892-E436-8B50-970DBC1BC42E}"/>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2" name="Straight Connector 41">
            <a:extLst>
              <a:ext uri="{FF2B5EF4-FFF2-40B4-BE49-F238E27FC236}">
                <a16:creationId xmlns:a16="http://schemas.microsoft.com/office/drawing/2014/main" xmlns="" id="{70E9E09B-1A6A-9D47-EC71-4E11ABB8BA7A}"/>
              </a:ext>
            </a:extLst>
          </p:cNvPr>
          <p:cNvCxnSpPr>
            <a:cxnSpLocks/>
          </p:cNvCxnSpPr>
          <p:nvPr/>
        </p:nvCxnSpPr>
        <p:spPr>
          <a:xfrm>
            <a:off x="10613229" y="4583745"/>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BFCB2DE1-F35F-E461-8B2B-C6DADDE79303}"/>
              </a:ext>
            </a:extLst>
          </p:cNvPr>
          <p:cNvGrpSpPr/>
          <p:nvPr/>
        </p:nvGrpSpPr>
        <p:grpSpPr>
          <a:xfrm>
            <a:off x="6582602" y="4807446"/>
            <a:ext cx="503582" cy="514676"/>
            <a:chOff x="9687345" y="1656526"/>
            <a:chExt cx="503582" cy="514676"/>
          </a:xfrm>
        </p:grpSpPr>
        <p:sp>
          <p:nvSpPr>
            <p:cNvPr id="44" name="Oval 43">
              <a:extLst>
                <a:ext uri="{FF2B5EF4-FFF2-40B4-BE49-F238E27FC236}">
                  <a16:creationId xmlns:a16="http://schemas.microsoft.com/office/drawing/2014/main" xmlns="" id="{D76096CB-9BBC-1BC0-649B-38A7F93DE92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4AD61EDB-DE3D-E6B7-3E11-79EFCEE54B1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46" name="Straight Connector 45">
            <a:extLst>
              <a:ext uri="{FF2B5EF4-FFF2-40B4-BE49-F238E27FC236}">
                <a16:creationId xmlns:a16="http://schemas.microsoft.com/office/drawing/2014/main" xmlns="" id="{97608A1C-985B-A455-87A5-1D99B3663B02}"/>
              </a:ext>
            </a:extLst>
          </p:cNvPr>
          <p:cNvCxnSpPr>
            <a:cxnSpLocks/>
          </p:cNvCxnSpPr>
          <p:nvPr/>
        </p:nvCxnSpPr>
        <p:spPr>
          <a:xfrm flipH="1">
            <a:off x="6986284" y="4409599"/>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A2B3B3B2-EE64-7A65-2B6E-47D7B9E340B3}"/>
              </a:ext>
            </a:extLst>
          </p:cNvPr>
          <p:cNvSpPr txBox="1"/>
          <p:nvPr/>
        </p:nvSpPr>
        <p:spPr>
          <a:xfrm>
            <a:off x="8032137" y="-659557"/>
            <a:ext cx="552510" cy="523220"/>
          </a:xfrm>
          <a:prstGeom prst="rect">
            <a:avLst/>
          </a:prstGeom>
          <a:noFill/>
        </p:spPr>
        <p:txBody>
          <a:bodyPr wrap="square" rtlCol="0">
            <a:spAutoFit/>
          </a:bodyPr>
          <a:lstStyle/>
          <a:p>
            <a:r>
              <a:rPr lang="en-US" sz="2800" b="1" dirty="0"/>
              <a:t> p</a:t>
            </a:r>
          </a:p>
        </p:txBody>
      </p:sp>
      <p:cxnSp>
        <p:nvCxnSpPr>
          <p:cNvPr id="48" name="Straight Arrow Connector 47">
            <a:extLst>
              <a:ext uri="{FF2B5EF4-FFF2-40B4-BE49-F238E27FC236}">
                <a16:creationId xmlns:a16="http://schemas.microsoft.com/office/drawing/2014/main" xmlns="" id="{5B9419B5-B13C-0024-9099-97F0AB9747E7}"/>
              </a:ext>
            </a:extLst>
          </p:cNvPr>
          <p:cNvCxnSpPr>
            <a:cxnSpLocks/>
          </p:cNvCxnSpPr>
          <p:nvPr/>
        </p:nvCxnSpPr>
        <p:spPr>
          <a:xfrm>
            <a:off x="8519379" y="-342780"/>
            <a:ext cx="417961" cy="251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3DFA77A4-7C21-EDD6-6031-C91E1C882CC7}"/>
              </a:ext>
            </a:extLst>
          </p:cNvPr>
          <p:cNvCxnSpPr>
            <a:cxnSpLocks/>
          </p:cNvCxnSpPr>
          <p:nvPr/>
        </p:nvCxnSpPr>
        <p:spPr>
          <a:xfrm flipH="1">
            <a:off x="10905044" y="-271879"/>
            <a:ext cx="457200" cy="1588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3531FE43-1CC7-B6FC-05AB-7B4F322E34F7}"/>
              </a:ext>
            </a:extLst>
          </p:cNvPr>
          <p:cNvSpPr txBox="1"/>
          <p:nvPr/>
        </p:nvSpPr>
        <p:spPr>
          <a:xfrm>
            <a:off x="11250623" y="-622950"/>
            <a:ext cx="552510" cy="523220"/>
          </a:xfrm>
          <a:prstGeom prst="rect">
            <a:avLst/>
          </a:prstGeom>
          <a:noFill/>
        </p:spPr>
        <p:txBody>
          <a:bodyPr wrap="square" rtlCol="0">
            <a:spAutoFit/>
          </a:bodyPr>
          <a:lstStyle/>
          <a:p>
            <a:r>
              <a:rPr lang="en-US" sz="2800" b="1" dirty="0"/>
              <a:t> q</a:t>
            </a:r>
          </a:p>
        </p:txBody>
      </p:sp>
      <p:sp>
        <p:nvSpPr>
          <p:cNvPr id="51" name="TextBox 50">
            <a:extLst>
              <a:ext uri="{FF2B5EF4-FFF2-40B4-BE49-F238E27FC236}">
                <a16:creationId xmlns:a16="http://schemas.microsoft.com/office/drawing/2014/main" xmlns="" id="{157C68FD-DDF9-498B-68B0-0B7EDEF60471}"/>
              </a:ext>
            </a:extLst>
          </p:cNvPr>
          <p:cNvSpPr txBox="1"/>
          <p:nvPr/>
        </p:nvSpPr>
        <p:spPr>
          <a:xfrm>
            <a:off x="365091" y="1060927"/>
            <a:ext cx="5946050" cy="4154984"/>
          </a:xfrm>
          <a:prstGeom prst="rect">
            <a:avLst/>
          </a:prstGeom>
          <a:noFill/>
        </p:spPr>
        <p:txBody>
          <a:bodyPr wrap="square">
            <a:spAutoFit/>
          </a:bodyPr>
          <a:lstStyle/>
          <a:p>
            <a:pPr marL="0" indent="0">
              <a:buNone/>
            </a:pPr>
            <a:r>
              <a:rPr lang="en-US" sz="2400" dirty="0"/>
              <a:t>Algorithm </a:t>
            </a:r>
            <a:r>
              <a:rPr lang="en-US" sz="2400" dirty="0" err="1"/>
              <a:t>BST_Search</a:t>
            </a:r>
            <a:r>
              <a:rPr lang="en-US" sz="2400" dirty="0"/>
              <a:t>(struct node *t , int key)</a:t>
            </a:r>
          </a:p>
          <a:p>
            <a:pPr marL="0" indent="0">
              <a:buNone/>
            </a:pPr>
            <a:r>
              <a:rPr lang="en-US" sz="2400" dirty="0"/>
              <a:t>{</a:t>
            </a:r>
          </a:p>
          <a:p>
            <a:pPr marL="0" indent="0">
              <a:buNone/>
            </a:pPr>
            <a:r>
              <a:rPr lang="en-US" sz="2400" dirty="0"/>
              <a:t>                if(key==t-&gt;data)</a:t>
            </a:r>
          </a:p>
          <a:p>
            <a:pPr marL="0" indent="0">
              <a:buNone/>
            </a:pPr>
            <a:r>
              <a:rPr lang="en-US" sz="2400" dirty="0"/>
              <a:t>                    return 1;</a:t>
            </a:r>
          </a:p>
          <a:p>
            <a:pPr marL="0" indent="0">
              <a:buNone/>
            </a:pPr>
            <a:r>
              <a:rPr lang="en-US" sz="2400" dirty="0"/>
              <a:t>                else if(key &lt; t-&gt;data)</a:t>
            </a:r>
          </a:p>
          <a:p>
            <a:pPr marL="0" indent="0">
              <a:buNone/>
            </a:pPr>
            <a:r>
              <a:rPr lang="en-US" sz="2400" dirty="0"/>
              <a:t>                     </a:t>
            </a:r>
            <a:r>
              <a:rPr lang="en-US" sz="2400" dirty="0" err="1"/>
              <a:t>BST_search</a:t>
            </a:r>
            <a:r>
              <a:rPr lang="en-US" sz="2400" dirty="0"/>
              <a:t>(t-&gt;</a:t>
            </a:r>
            <a:r>
              <a:rPr lang="en-US" sz="2400" dirty="0" err="1"/>
              <a:t>lchild,key</a:t>
            </a:r>
            <a:r>
              <a:rPr lang="en-US" sz="2400" dirty="0"/>
              <a:t>)</a:t>
            </a:r>
          </a:p>
          <a:p>
            <a:pPr marL="0" indent="0">
              <a:buNone/>
            </a:pPr>
            <a:r>
              <a:rPr lang="en-US" sz="2400" dirty="0"/>
              <a:t>                else if(key &gt; t-&gt;data)</a:t>
            </a:r>
          </a:p>
          <a:p>
            <a:r>
              <a:rPr lang="en-US" sz="2400" dirty="0"/>
              <a:t>	       </a:t>
            </a:r>
            <a:r>
              <a:rPr lang="en-US" sz="2400" dirty="0" err="1"/>
              <a:t>BST_search</a:t>
            </a:r>
            <a:r>
              <a:rPr lang="en-US" sz="2400" dirty="0"/>
              <a:t>(t-&gt;</a:t>
            </a:r>
            <a:r>
              <a:rPr lang="en-US" sz="2400" dirty="0" err="1"/>
              <a:t>rchild,key</a:t>
            </a:r>
            <a:r>
              <a:rPr lang="en-US" sz="2400" dirty="0"/>
              <a:t>)</a:t>
            </a:r>
          </a:p>
          <a:p>
            <a:pPr marL="0" indent="0">
              <a:buNone/>
            </a:pPr>
            <a:r>
              <a:rPr lang="en-US" sz="2400" dirty="0"/>
              <a:t>	   else                     </a:t>
            </a:r>
          </a:p>
          <a:p>
            <a:pPr marL="0" indent="0">
              <a:buNone/>
            </a:pPr>
            <a:r>
              <a:rPr lang="en-US" sz="2400" dirty="0"/>
              <a:t>	       return -1;</a:t>
            </a:r>
          </a:p>
          <a:p>
            <a:pPr marL="0" indent="0">
              <a:buNone/>
            </a:pPr>
            <a:r>
              <a:rPr lang="en-US" sz="2400" dirty="0"/>
              <a:t>}</a:t>
            </a:r>
          </a:p>
        </p:txBody>
      </p:sp>
    </p:spTree>
    <p:extLst>
      <p:ext uri="{BB962C8B-B14F-4D97-AF65-F5344CB8AC3E}">
        <p14:creationId xmlns:p14="http://schemas.microsoft.com/office/powerpoint/2010/main" xmlns="" val="1528163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93EF1-BE64-620C-EC09-E879DECFCA0D}"/>
              </a:ext>
            </a:extLst>
          </p:cNvPr>
          <p:cNvSpPr>
            <a:spLocks noGrp="1"/>
          </p:cNvSpPr>
          <p:nvPr>
            <p:ph type="title"/>
          </p:nvPr>
        </p:nvSpPr>
        <p:spPr>
          <a:xfrm>
            <a:off x="361125" y="113337"/>
            <a:ext cx="10515600" cy="615536"/>
          </a:xfrm>
        </p:spPr>
        <p:txBody>
          <a:bodyPr>
            <a:normAutofit fontScale="90000"/>
          </a:bodyPr>
          <a:lstStyle/>
          <a:p>
            <a:r>
              <a:rPr lang="en-US" dirty="0"/>
              <a:t>Search – (non recursive) </a:t>
            </a:r>
          </a:p>
        </p:txBody>
      </p:sp>
      <p:grpSp>
        <p:nvGrpSpPr>
          <p:cNvPr id="4" name="Group 3">
            <a:extLst>
              <a:ext uri="{FF2B5EF4-FFF2-40B4-BE49-F238E27FC236}">
                <a16:creationId xmlns:a16="http://schemas.microsoft.com/office/drawing/2014/main" xmlns="" id="{DB87C434-4F18-C777-8E42-AB26941D3579}"/>
              </a:ext>
            </a:extLst>
          </p:cNvPr>
          <p:cNvGrpSpPr/>
          <p:nvPr/>
        </p:nvGrpSpPr>
        <p:grpSpPr>
          <a:xfrm>
            <a:off x="8845835" y="1212581"/>
            <a:ext cx="503582" cy="514676"/>
            <a:chOff x="5612297" y="2126970"/>
            <a:chExt cx="503582" cy="514676"/>
          </a:xfrm>
        </p:grpSpPr>
        <p:sp>
          <p:nvSpPr>
            <p:cNvPr id="5" name="Oval 4">
              <a:extLst>
                <a:ext uri="{FF2B5EF4-FFF2-40B4-BE49-F238E27FC236}">
                  <a16:creationId xmlns:a16="http://schemas.microsoft.com/office/drawing/2014/main" xmlns="" id="{91439FDA-9042-0D3C-C22A-7DD81F4B63BC}"/>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C034DF67-1A59-380B-05F9-1A09B3A760F6}"/>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7" name="Group 6">
            <a:extLst>
              <a:ext uri="{FF2B5EF4-FFF2-40B4-BE49-F238E27FC236}">
                <a16:creationId xmlns:a16="http://schemas.microsoft.com/office/drawing/2014/main" xmlns="" id="{FB680C9C-10A9-044E-97B8-FFFD7F6CB642}"/>
              </a:ext>
            </a:extLst>
          </p:cNvPr>
          <p:cNvGrpSpPr/>
          <p:nvPr/>
        </p:nvGrpSpPr>
        <p:grpSpPr>
          <a:xfrm>
            <a:off x="6520865" y="3008249"/>
            <a:ext cx="503582" cy="514676"/>
            <a:chOff x="9687345" y="1656526"/>
            <a:chExt cx="503582" cy="514676"/>
          </a:xfrm>
        </p:grpSpPr>
        <p:sp>
          <p:nvSpPr>
            <p:cNvPr id="8" name="Oval 7">
              <a:extLst>
                <a:ext uri="{FF2B5EF4-FFF2-40B4-BE49-F238E27FC236}">
                  <a16:creationId xmlns:a16="http://schemas.microsoft.com/office/drawing/2014/main" xmlns="" id="{E4B1053E-8381-DB82-C773-3A39575941F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D75E019F-1F7A-B2B8-1D17-BB113BF60C2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6</a:t>
              </a:r>
            </a:p>
          </p:txBody>
        </p:sp>
      </p:grpSp>
      <p:grpSp>
        <p:nvGrpSpPr>
          <p:cNvPr id="10" name="Group 9">
            <a:extLst>
              <a:ext uri="{FF2B5EF4-FFF2-40B4-BE49-F238E27FC236}">
                <a16:creationId xmlns:a16="http://schemas.microsoft.com/office/drawing/2014/main" xmlns="" id="{4F666089-5FF1-08B2-940D-89B3662AB6BE}"/>
              </a:ext>
            </a:extLst>
          </p:cNvPr>
          <p:cNvGrpSpPr/>
          <p:nvPr/>
        </p:nvGrpSpPr>
        <p:grpSpPr>
          <a:xfrm>
            <a:off x="11158347" y="3286545"/>
            <a:ext cx="503582" cy="514676"/>
            <a:chOff x="10601745" y="1828802"/>
            <a:chExt cx="503582" cy="514676"/>
          </a:xfrm>
        </p:grpSpPr>
        <p:sp>
          <p:nvSpPr>
            <p:cNvPr id="11" name="Oval 10">
              <a:extLst>
                <a:ext uri="{FF2B5EF4-FFF2-40B4-BE49-F238E27FC236}">
                  <a16:creationId xmlns:a16="http://schemas.microsoft.com/office/drawing/2014/main" xmlns="" id="{C5C06CFF-2DE8-9C48-EF9B-6009B613A91A}"/>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716F3249-DF8F-46C4-E568-463C36DF6BFD}"/>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3" name="Group 12">
            <a:extLst>
              <a:ext uri="{FF2B5EF4-FFF2-40B4-BE49-F238E27FC236}">
                <a16:creationId xmlns:a16="http://schemas.microsoft.com/office/drawing/2014/main" xmlns="" id="{1284264B-E349-FB2F-3651-AB2F86582DDE}"/>
              </a:ext>
            </a:extLst>
          </p:cNvPr>
          <p:cNvGrpSpPr/>
          <p:nvPr/>
        </p:nvGrpSpPr>
        <p:grpSpPr>
          <a:xfrm>
            <a:off x="7715665" y="2179990"/>
            <a:ext cx="503582" cy="514676"/>
            <a:chOff x="8931969" y="1815550"/>
            <a:chExt cx="503582" cy="514676"/>
          </a:xfrm>
        </p:grpSpPr>
        <p:sp>
          <p:nvSpPr>
            <p:cNvPr id="14" name="Oval 13">
              <a:extLst>
                <a:ext uri="{FF2B5EF4-FFF2-40B4-BE49-F238E27FC236}">
                  <a16:creationId xmlns:a16="http://schemas.microsoft.com/office/drawing/2014/main" xmlns="" id="{445A2D6C-1BC5-9646-40E7-39AEC175DE0B}"/>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146865B2-A9D2-B805-23D3-B4ADB22BDBA9}"/>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6" name="Straight Connector 15">
            <a:extLst>
              <a:ext uri="{FF2B5EF4-FFF2-40B4-BE49-F238E27FC236}">
                <a16:creationId xmlns:a16="http://schemas.microsoft.com/office/drawing/2014/main" xmlns="" id="{4926A8C6-CA15-C2CC-BAE5-0B7156AC210D}"/>
              </a:ext>
            </a:extLst>
          </p:cNvPr>
          <p:cNvCxnSpPr>
            <a:cxnSpLocks/>
          </p:cNvCxnSpPr>
          <p:nvPr/>
        </p:nvCxnSpPr>
        <p:spPr>
          <a:xfrm flipH="1">
            <a:off x="8110338" y="1670922"/>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8FF1277A-6BE4-80EA-F2BD-B9DE5B3DF5E8}"/>
              </a:ext>
            </a:extLst>
          </p:cNvPr>
          <p:cNvGrpSpPr/>
          <p:nvPr/>
        </p:nvGrpSpPr>
        <p:grpSpPr>
          <a:xfrm>
            <a:off x="10078290" y="2325763"/>
            <a:ext cx="503582" cy="514676"/>
            <a:chOff x="9687345" y="1656526"/>
            <a:chExt cx="503582" cy="514676"/>
          </a:xfrm>
        </p:grpSpPr>
        <p:sp>
          <p:nvSpPr>
            <p:cNvPr id="18" name="Oval 17">
              <a:extLst>
                <a:ext uri="{FF2B5EF4-FFF2-40B4-BE49-F238E27FC236}">
                  <a16:creationId xmlns:a16="http://schemas.microsoft.com/office/drawing/2014/main" xmlns="" id="{25D83CD5-467B-5F2A-1904-EB384892CA0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C1BB1247-D26B-BFED-FDF4-8501B85871E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0" name="Group 19">
            <a:extLst>
              <a:ext uri="{FF2B5EF4-FFF2-40B4-BE49-F238E27FC236}">
                <a16:creationId xmlns:a16="http://schemas.microsoft.com/office/drawing/2014/main" xmlns="" id="{642AD730-0B09-0086-C172-44E04241F02E}"/>
              </a:ext>
            </a:extLst>
          </p:cNvPr>
          <p:cNvGrpSpPr/>
          <p:nvPr/>
        </p:nvGrpSpPr>
        <p:grpSpPr>
          <a:xfrm>
            <a:off x="10211835" y="4211211"/>
            <a:ext cx="503582" cy="514676"/>
            <a:chOff x="9687345" y="1656526"/>
            <a:chExt cx="503582" cy="514676"/>
          </a:xfrm>
        </p:grpSpPr>
        <p:sp>
          <p:nvSpPr>
            <p:cNvPr id="21" name="Oval 20">
              <a:extLst>
                <a:ext uri="{FF2B5EF4-FFF2-40B4-BE49-F238E27FC236}">
                  <a16:creationId xmlns:a16="http://schemas.microsoft.com/office/drawing/2014/main" xmlns="" id="{4036707D-3095-B7FA-D0C7-75D400D85293}"/>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264CA06A-39D8-4B04-7C62-BA2F5B8324F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3" name="Group 22">
            <a:extLst>
              <a:ext uri="{FF2B5EF4-FFF2-40B4-BE49-F238E27FC236}">
                <a16:creationId xmlns:a16="http://schemas.microsoft.com/office/drawing/2014/main" xmlns="" id="{4E1C5499-FE49-7F8C-B516-3B2A7BFC7E22}"/>
              </a:ext>
            </a:extLst>
          </p:cNvPr>
          <p:cNvGrpSpPr/>
          <p:nvPr/>
        </p:nvGrpSpPr>
        <p:grpSpPr>
          <a:xfrm>
            <a:off x="7539770" y="3980380"/>
            <a:ext cx="503582" cy="514676"/>
            <a:chOff x="9687345" y="1656526"/>
            <a:chExt cx="503582" cy="514676"/>
          </a:xfrm>
        </p:grpSpPr>
        <p:sp>
          <p:nvSpPr>
            <p:cNvPr id="24" name="Oval 23">
              <a:extLst>
                <a:ext uri="{FF2B5EF4-FFF2-40B4-BE49-F238E27FC236}">
                  <a16:creationId xmlns:a16="http://schemas.microsoft.com/office/drawing/2014/main" xmlns="" id="{E6AC2117-1CCD-F7A3-0F41-2DC3278290B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582C7C0D-55B1-2948-BF99-503ED96E3542}"/>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6" name="Group 25">
            <a:extLst>
              <a:ext uri="{FF2B5EF4-FFF2-40B4-BE49-F238E27FC236}">
                <a16:creationId xmlns:a16="http://schemas.microsoft.com/office/drawing/2014/main" xmlns="" id="{D8E18221-1922-D32A-F62D-449F8A8CF6F0}"/>
              </a:ext>
            </a:extLst>
          </p:cNvPr>
          <p:cNvGrpSpPr/>
          <p:nvPr/>
        </p:nvGrpSpPr>
        <p:grpSpPr>
          <a:xfrm>
            <a:off x="9266168" y="5052610"/>
            <a:ext cx="503582" cy="514676"/>
            <a:chOff x="9687345" y="1656526"/>
            <a:chExt cx="503582" cy="514676"/>
          </a:xfrm>
        </p:grpSpPr>
        <p:sp>
          <p:nvSpPr>
            <p:cNvPr id="27" name="Oval 26">
              <a:extLst>
                <a:ext uri="{FF2B5EF4-FFF2-40B4-BE49-F238E27FC236}">
                  <a16:creationId xmlns:a16="http://schemas.microsoft.com/office/drawing/2014/main" xmlns="" id="{52E4D160-0A39-EBD0-0D28-94DC2A8F1F0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92F1D182-99D3-612F-A533-D1CB94F3904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29" name="Group 28">
            <a:extLst>
              <a:ext uri="{FF2B5EF4-FFF2-40B4-BE49-F238E27FC236}">
                <a16:creationId xmlns:a16="http://schemas.microsoft.com/office/drawing/2014/main" xmlns="" id="{00C086E5-1CAD-B181-5829-4AC41E0EFD3E}"/>
              </a:ext>
            </a:extLst>
          </p:cNvPr>
          <p:cNvGrpSpPr/>
          <p:nvPr/>
        </p:nvGrpSpPr>
        <p:grpSpPr>
          <a:xfrm>
            <a:off x="9195151" y="3201685"/>
            <a:ext cx="503582" cy="514676"/>
            <a:chOff x="9687345" y="1656526"/>
            <a:chExt cx="503582" cy="514676"/>
          </a:xfrm>
        </p:grpSpPr>
        <p:sp>
          <p:nvSpPr>
            <p:cNvPr id="30" name="Oval 29">
              <a:extLst>
                <a:ext uri="{FF2B5EF4-FFF2-40B4-BE49-F238E27FC236}">
                  <a16:creationId xmlns:a16="http://schemas.microsoft.com/office/drawing/2014/main" xmlns="" id="{1C4DAA7C-2950-9F37-A911-A0A181F0B944}"/>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E8AD19E5-3EC7-53C3-DEBB-7A4AFA245B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2" name="Straight Connector 31">
            <a:extLst>
              <a:ext uri="{FF2B5EF4-FFF2-40B4-BE49-F238E27FC236}">
                <a16:creationId xmlns:a16="http://schemas.microsoft.com/office/drawing/2014/main" xmlns="" id="{1B257240-BCF9-1AE0-CBFC-D76A3DD3F209}"/>
              </a:ext>
            </a:extLst>
          </p:cNvPr>
          <p:cNvCxnSpPr>
            <a:cxnSpLocks/>
          </p:cNvCxnSpPr>
          <p:nvPr/>
        </p:nvCxnSpPr>
        <p:spPr>
          <a:xfrm flipH="1">
            <a:off x="6937520" y="2552193"/>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F3B2584-7682-762C-2ABB-699E8FEEE1C9}"/>
              </a:ext>
            </a:extLst>
          </p:cNvPr>
          <p:cNvCxnSpPr>
            <a:cxnSpLocks/>
          </p:cNvCxnSpPr>
          <p:nvPr/>
        </p:nvCxnSpPr>
        <p:spPr>
          <a:xfrm>
            <a:off x="9239664" y="1670922"/>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696D7614-C2A6-2BA0-1405-EE6D7A619279}"/>
              </a:ext>
            </a:extLst>
          </p:cNvPr>
          <p:cNvCxnSpPr>
            <a:cxnSpLocks/>
          </p:cNvCxnSpPr>
          <p:nvPr/>
        </p:nvCxnSpPr>
        <p:spPr>
          <a:xfrm flipH="1">
            <a:off x="9587961" y="2782580"/>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D6AE46D2-417F-8754-6DEB-B25E598F218B}"/>
              </a:ext>
            </a:extLst>
          </p:cNvPr>
          <p:cNvCxnSpPr>
            <a:cxnSpLocks/>
          </p:cNvCxnSpPr>
          <p:nvPr/>
        </p:nvCxnSpPr>
        <p:spPr>
          <a:xfrm>
            <a:off x="10513747" y="2699623"/>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DE19732-5CE4-4CEF-A08F-9FD4B668DFD1}"/>
              </a:ext>
            </a:extLst>
          </p:cNvPr>
          <p:cNvCxnSpPr>
            <a:cxnSpLocks/>
          </p:cNvCxnSpPr>
          <p:nvPr/>
        </p:nvCxnSpPr>
        <p:spPr>
          <a:xfrm>
            <a:off x="9550155" y="3669981"/>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71AE9C99-209B-0DAA-77C3-7D45A76C924A}"/>
              </a:ext>
            </a:extLst>
          </p:cNvPr>
          <p:cNvCxnSpPr>
            <a:cxnSpLocks/>
          </p:cNvCxnSpPr>
          <p:nvPr/>
        </p:nvCxnSpPr>
        <p:spPr>
          <a:xfrm>
            <a:off x="6828910" y="348125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7B6E25B-47DA-2EAE-02C5-64C287687FAF}"/>
              </a:ext>
            </a:extLst>
          </p:cNvPr>
          <p:cNvCxnSpPr>
            <a:cxnSpLocks/>
          </p:cNvCxnSpPr>
          <p:nvPr/>
        </p:nvCxnSpPr>
        <p:spPr>
          <a:xfrm flipH="1">
            <a:off x="9669850" y="4654763"/>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09B8642A-75E0-596A-A786-260C7EFDBBD4}"/>
              </a:ext>
            </a:extLst>
          </p:cNvPr>
          <p:cNvGrpSpPr/>
          <p:nvPr/>
        </p:nvGrpSpPr>
        <p:grpSpPr>
          <a:xfrm>
            <a:off x="11284333" y="5096121"/>
            <a:ext cx="503582" cy="514676"/>
            <a:chOff x="9674093" y="1656526"/>
            <a:chExt cx="503582" cy="514676"/>
          </a:xfrm>
        </p:grpSpPr>
        <p:sp>
          <p:nvSpPr>
            <p:cNvPr id="40" name="Oval 39">
              <a:extLst>
                <a:ext uri="{FF2B5EF4-FFF2-40B4-BE49-F238E27FC236}">
                  <a16:creationId xmlns:a16="http://schemas.microsoft.com/office/drawing/2014/main" xmlns="" id="{C5D4FA6A-6D28-EE23-FB69-87D80D92C5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xmlns="" id="{8813EF32-8892-E436-8B50-970DBC1BC42E}"/>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2" name="Straight Connector 41">
            <a:extLst>
              <a:ext uri="{FF2B5EF4-FFF2-40B4-BE49-F238E27FC236}">
                <a16:creationId xmlns:a16="http://schemas.microsoft.com/office/drawing/2014/main" xmlns="" id="{70E9E09B-1A6A-9D47-EC71-4E11ABB8BA7A}"/>
              </a:ext>
            </a:extLst>
          </p:cNvPr>
          <p:cNvCxnSpPr>
            <a:cxnSpLocks/>
          </p:cNvCxnSpPr>
          <p:nvPr/>
        </p:nvCxnSpPr>
        <p:spPr>
          <a:xfrm>
            <a:off x="10613229" y="4583745"/>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BFCB2DE1-F35F-E461-8B2B-C6DADDE79303}"/>
              </a:ext>
            </a:extLst>
          </p:cNvPr>
          <p:cNvGrpSpPr/>
          <p:nvPr/>
        </p:nvGrpSpPr>
        <p:grpSpPr>
          <a:xfrm>
            <a:off x="6582602" y="4807446"/>
            <a:ext cx="503582" cy="514676"/>
            <a:chOff x="9687345" y="1656526"/>
            <a:chExt cx="503582" cy="514676"/>
          </a:xfrm>
        </p:grpSpPr>
        <p:sp>
          <p:nvSpPr>
            <p:cNvPr id="44" name="Oval 43">
              <a:extLst>
                <a:ext uri="{FF2B5EF4-FFF2-40B4-BE49-F238E27FC236}">
                  <a16:creationId xmlns:a16="http://schemas.microsoft.com/office/drawing/2014/main" xmlns="" id="{D76096CB-9BBC-1BC0-649B-38A7F93DE92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4AD61EDB-DE3D-E6B7-3E11-79EFCEE54B1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46" name="Straight Connector 45">
            <a:extLst>
              <a:ext uri="{FF2B5EF4-FFF2-40B4-BE49-F238E27FC236}">
                <a16:creationId xmlns:a16="http://schemas.microsoft.com/office/drawing/2014/main" xmlns="" id="{97608A1C-985B-A455-87A5-1D99B3663B02}"/>
              </a:ext>
            </a:extLst>
          </p:cNvPr>
          <p:cNvCxnSpPr>
            <a:cxnSpLocks/>
          </p:cNvCxnSpPr>
          <p:nvPr/>
        </p:nvCxnSpPr>
        <p:spPr>
          <a:xfrm flipH="1">
            <a:off x="6986284" y="4409599"/>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A2B3B3B2-EE64-7A65-2B6E-47D7B9E340B3}"/>
              </a:ext>
            </a:extLst>
          </p:cNvPr>
          <p:cNvSpPr txBox="1"/>
          <p:nvPr/>
        </p:nvSpPr>
        <p:spPr>
          <a:xfrm>
            <a:off x="9845511" y="-796035"/>
            <a:ext cx="552510" cy="523220"/>
          </a:xfrm>
          <a:prstGeom prst="rect">
            <a:avLst/>
          </a:prstGeom>
          <a:noFill/>
        </p:spPr>
        <p:txBody>
          <a:bodyPr wrap="square" rtlCol="0">
            <a:spAutoFit/>
          </a:bodyPr>
          <a:lstStyle/>
          <a:p>
            <a:r>
              <a:rPr lang="en-US" sz="2800" b="1" dirty="0"/>
              <a:t> p</a:t>
            </a:r>
          </a:p>
        </p:txBody>
      </p:sp>
      <p:cxnSp>
        <p:nvCxnSpPr>
          <p:cNvPr id="48" name="Straight Arrow Connector 47">
            <a:extLst>
              <a:ext uri="{FF2B5EF4-FFF2-40B4-BE49-F238E27FC236}">
                <a16:creationId xmlns:a16="http://schemas.microsoft.com/office/drawing/2014/main" xmlns="" id="{5B9419B5-B13C-0024-9099-97F0AB9747E7}"/>
              </a:ext>
            </a:extLst>
          </p:cNvPr>
          <p:cNvCxnSpPr>
            <a:cxnSpLocks/>
          </p:cNvCxnSpPr>
          <p:nvPr/>
        </p:nvCxnSpPr>
        <p:spPr>
          <a:xfrm>
            <a:off x="10332753" y="-479258"/>
            <a:ext cx="417961" cy="251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3DFA77A4-7C21-EDD6-6031-C91E1C882CC7}"/>
              </a:ext>
            </a:extLst>
          </p:cNvPr>
          <p:cNvCxnSpPr>
            <a:cxnSpLocks/>
          </p:cNvCxnSpPr>
          <p:nvPr/>
        </p:nvCxnSpPr>
        <p:spPr>
          <a:xfrm flipH="1">
            <a:off x="12718418" y="-408357"/>
            <a:ext cx="457200" cy="1588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3531FE43-1CC7-B6FC-05AB-7B4F322E34F7}"/>
              </a:ext>
            </a:extLst>
          </p:cNvPr>
          <p:cNvSpPr txBox="1"/>
          <p:nvPr/>
        </p:nvSpPr>
        <p:spPr>
          <a:xfrm>
            <a:off x="13063997" y="-759428"/>
            <a:ext cx="552510" cy="523220"/>
          </a:xfrm>
          <a:prstGeom prst="rect">
            <a:avLst/>
          </a:prstGeom>
          <a:noFill/>
        </p:spPr>
        <p:txBody>
          <a:bodyPr wrap="square" rtlCol="0">
            <a:spAutoFit/>
          </a:bodyPr>
          <a:lstStyle/>
          <a:p>
            <a:r>
              <a:rPr lang="en-US" sz="2800" b="1" dirty="0"/>
              <a:t> q</a:t>
            </a:r>
          </a:p>
        </p:txBody>
      </p:sp>
      <p:sp>
        <p:nvSpPr>
          <p:cNvPr id="51" name="TextBox 50">
            <a:extLst>
              <a:ext uri="{FF2B5EF4-FFF2-40B4-BE49-F238E27FC236}">
                <a16:creationId xmlns:a16="http://schemas.microsoft.com/office/drawing/2014/main" xmlns="" id="{157C68FD-DDF9-498B-68B0-0B7EDEF60471}"/>
              </a:ext>
            </a:extLst>
          </p:cNvPr>
          <p:cNvSpPr txBox="1"/>
          <p:nvPr/>
        </p:nvSpPr>
        <p:spPr>
          <a:xfrm>
            <a:off x="325335" y="862147"/>
            <a:ext cx="5946050" cy="5632311"/>
          </a:xfrm>
          <a:prstGeom prst="rect">
            <a:avLst/>
          </a:prstGeom>
          <a:noFill/>
        </p:spPr>
        <p:txBody>
          <a:bodyPr wrap="square">
            <a:spAutoFit/>
          </a:bodyPr>
          <a:lstStyle/>
          <a:p>
            <a:pPr marL="0" indent="0">
              <a:buNone/>
            </a:pPr>
            <a:r>
              <a:rPr lang="en-US" sz="2400" dirty="0"/>
              <a:t>Algorithm </a:t>
            </a:r>
            <a:r>
              <a:rPr lang="en-US" sz="2400" dirty="0" err="1"/>
              <a:t>BST_Search</a:t>
            </a:r>
            <a:r>
              <a:rPr lang="en-US" sz="2400" dirty="0"/>
              <a:t>(struct node *t , int key)</a:t>
            </a:r>
          </a:p>
          <a:p>
            <a:pPr marL="0" indent="0">
              <a:buNone/>
            </a:pPr>
            <a:r>
              <a:rPr lang="en-US" sz="2400" dirty="0"/>
              <a:t>{</a:t>
            </a:r>
          </a:p>
          <a:p>
            <a:pPr marL="0" indent="0">
              <a:buNone/>
            </a:pPr>
            <a:r>
              <a:rPr lang="en-US" sz="2400" dirty="0"/>
              <a:t>	p=q=t;</a:t>
            </a:r>
          </a:p>
          <a:p>
            <a:pPr marL="0" indent="0">
              <a:buNone/>
            </a:pPr>
            <a:r>
              <a:rPr lang="en-US" sz="2400" dirty="0"/>
              <a:t>	while(q-&gt;data!=NULL &amp;&amp; q!=NULL){</a:t>
            </a:r>
          </a:p>
          <a:p>
            <a:pPr marL="0" indent="0">
              <a:buNone/>
            </a:pPr>
            <a:r>
              <a:rPr lang="en-US" sz="2400" dirty="0"/>
              <a:t>	       p=q;</a:t>
            </a:r>
          </a:p>
          <a:p>
            <a:pPr marL="0" indent="0">
              <a:buNone/>
            </a:pPr>
            <a:r>
              <a:rPr lang="en-US" sz="2400" dirty="0"/>
              <a:t>                    if(key &lt; p-&gt;data)</a:t>
            </a:r>
          </a:p>
          <a:p>
            <a:pPr marL="0" indent="0">
              <a:buNone/>
            </a:pPr>
            <a:r>
              <a:rPr lang="en-US" sz="2400" dirty="0"/>
              <a:t>                      q=p-&gt;</a:t>
            </a:r>
            <a:r>
              <a:rPr lang="en-US" sz="2400" dirty="0" err="1"/>
              <a:t>lchild</a:t>
            </a:r>
            <a:r>
              <a:rPr lang="en-US" sz="2400" dirty="0"/>
              <a:t>;</a:t>
            </a:r>
          </a:p>
          <a:p>
            <a:pPr marL="0" indent="0">
              <a:buNone/>
            </a:pPr>
            <a:r>
              <a:rPr lang="en-US" sz="2400" dirty="0"/>
              <a:t>                    else</a:t>
            </a:r>
          </a:p>
          <a:p>
            <a:pPr marL="0" indent="0">
              <a:buNone/>
            </a:pPr>
            <a:r>
              <a:rPr lang="en-US" sz="2400" dirty="0"/>
              <a:t>                       q=p-&gt;</a:t>
            </a:r>
            <a:r>
              <a:rPr lang="en-US" sz="2400" dirty="0" err="1"/>
              <a:t>rchild</a:t>
            </a:r>
            <a:r>
              <a:rPr lang="en-US" sz="2400" dirty="0"/>
              <a:t>;</a:t>
            </a:r>
          </a:p>
          <a:p>
            <a:pPr marL="0" indent="0">
              <a:buNone/>
            </a:pPr>
            <a:r>
              <a:rPr lang="en-US" sz="2400" dirty="0"/>
              <a:t>              }</a:t>
            </a:r>
          </a:p>
          <a:p>
            <a:pPr marL="0" indent="0">
              <a:buNone/>
            </a:pPr>
            <a:r>
              <a:rPr lang="en-US" sz="2400" dirty="0"/>
              <a:t>              if(q!=NULL)</a:t>
            </a:r>
          </a:p>
          <a:p>
            <a:pPr marL="0" indent="0">
              <a:buNone/>
            </a:pPr>
            <a:r>
              <a:rPr lang="en-US" sz="2400" dirty="0"/>
              <a:t>                    return 1;</a:t>
            </a:r>
          </a:p>
          <a:p>
            <a:pPr marL="0" indent="0">
              <a:buNone/>
            </a:pPr>
            <a:r>
              <a:rPr lang="en-US" sz="2400" dirty="0"/>
              <a:t>              else</a:t>
            </a:r>
          </a:p>
          <a:p>
            <a:pPr marL="0" indent="0">
              <a:buNone/>
            </a:pPr>
            <a:r>
              <a:rPr lang="en-US" sz="2400" dirty="0"/>
              <a:t>	       return 0;</a:t>
            </a:r>
          </a:p>
          <a:p>
            <a:pPr marL="0" indent="0">
              <a:buNone/>
            </a:pPr>
            <a:r>
              <a:rPr lang="en-US" sz="2400" dirty="0"/>
              <a:t>}</a:t>
            </a:r>
          </a:p>
        </p:txBody>
      </p:sp>
    </p:spTree>
    <p:extLst>
      <p:ext uri="{BB962C8B-B14F-4D97-AF65-F5344CB8AC3E}">
        <p14:creationId xmlns:p14="http://schemas.microsoft.com/office/powerpoint/2010/main" xmlns="" val="2447436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93EF1-BE64-620C-EC09-E879DECFCA0D}"/>
              </a:ext>
            </a:extLst>
          </p:cNvPr>
          <p:cNvSpPr>
            <a:spLocks noGrp="1"/>
          </p:cNvSpPr>
          <p:nvPr>
            <p:ph type="title"/>
          </p:nvPr>
        </p:nvSpPr>
        <p:spPr>
          <a:xfrm>
            <a:off x="162339" y="126589"/>
            <a:ext cx="10515600" cy="615536"/>
          </a:xfrm>
        </p:spPr>
        <p:txBody>
          <a:bodyPr>
            <a:normAutofit fontScale="90000"/>
          </a:bodyPr>
          <a:lstStyle/>
          <a:p>
            <a:r>
              <a:rPr lang="en-US" dirty="0"/>
              <a:t>Minimum and Maximum</a:t>
            </a:r>
          </a:p>
        </p:txBody>
      </p:sp>
      <p:grpSp>
        <p:nvGrpSpPr>
          <p:cNvPr id="4" name="Group 3">
            <a:extLst>
              <a:ext uri="{FF2B5EF4-FFF2-40B4-BE49-F238E27FC236}">
                <a16:creationId xmlns:a16="http://schemas.microsoft.com/office/drawing/2014/main" xmlns="" id="{DB87C434-4F18-C777-8E42-AB26941D3579}"/>
              </a:ext>
            </a:extLst>
          </p:cNvPr>
          <p:cNvGrpSpPr/>
          <p:nvPr/>
        </p:nvGrpSpPr>
        <p:grpSpPr>
          <a:xfrm>
            <a:off x="8845835" y="1212581"/>
            <a:ext cx="503582" cy="514676"/>
            <a:chOff x="5612297" y="2126970"/>
            <a:chExt cx="503582" cy="514676"/>
          </a:xfrm>
        </p:grpSpPr>
        <p:sp>
          <p:nvSpPr>
            <p:cNvPr id="5" name="Oval 4">
              <a:extLst>
                <a:ext uri="{FF2B5EF4-FFF2-40B4-BE49-F238E27FC236}">
                  <a16:creationId xmlns:a16="http://schemas.microsoft.com/office/drawing/2014/main" xmlns="" id="{91439FDA-9042-0D3C-C22A-7DD81F4B63BC}"/>
                </a:ext>
              </a:extLst>
            </p:cNvPr>
            <p:cNvSpPr/>
            <p:nvPr/>
          </p:nvSpPr>
          <p:spPr>
            <a:xfrm>
              <a:off x="5612297" y="212697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C034DF67-1A59-380B-05F9-1A09B3A760F6}"/>
                </a:ext>
              </a:extLst>
            </p:cNvPr>
            <p:cNvSpPr txBox="1"/>
            <p:nvPr/>
          </p:nvSpPr>
          <p:spPr>
            <a:xfrm>
              <a:off x="5612297" y="2153477"/>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25</a:t>
              </a:r>
            </a:p>
          </p:txBody>
        </p:sp>
      </p:grpSp>
      <p:grpSp>
        <p:nvGrpSpPr>
          <p:cNvPr id="7" name="Group 6">
            <a:extLst>
              <a:ext uri="{FF2B5EF4-FFF2-40B4-BE49-F238E27FC236}">
                <a16:creationId xmlns:a16="http://schemas.microsoft.com/office/drawing/2014/main" xmlns="" id="{FB680C9C-10A9-044E-97B8-FFFD7F6CB642}"/>
              </a:ext>
            </a:extLst>
          </p:cNvPr>
          <p:cNvGrpSpPr/>
          <p:nvPr/>
        </p:nvGrpSpPr>
        <p:grpSpPr>
          <a:xfrm>
            <a:off x="6520865" y="3008249"/>
            <a:ext cx="503582" cy="514676"/>
            <a:chOff x="9687345" y="1656526"/>
            <a:chExt cx="503582" cy="514676"/>
          </a:xfrm>
        </p:grpSpPr>
        <p:sp>
          <p:nvSpPr>
            <p:cNvPr id="8" name="Oval 7">
              <a:extLst>
                <a:ext uri="{FF2B5EF4-FFF2-40B4-BE49-F238E27FC236}">
                  <a16:creationId xmlns:a16="http://schemas.microsoft.com/office/drawing/2014/main" xmlns="" id="{E4B1053E-8381-DB82-C773-3A39575941F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D75E019F-1F7A-B2B8-1D17-BB113BF60C2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6</a:t>
              </a:r>
            </a:p>
          </p:txBody>
        </p:sp>
      </p:grpSp>
      <p:grpSp>
        <p:nvGrpSpPr>
          <p:cNvPr id="10" name="Group 9">
            <a:extLst>
              <a:ext uri="{FF2B5EF4-FFF2-40B4-BE49-F238E27FC236}">
                <a16:creationId xmlns:a16="http://schemas.microsoft.com/office/drawing/2014/main" xmlns="" id="{4F666089-5FF1-08B2-940D-89B3662AB6BE}"/>
              </a:ext>
            </a:extLst>
          </p:cNvPr>
          <p:cNvGrpSpPr/>
          <p:nvPr/>
        </p:nvGrpSpPr>
        <p:grpSpPr>
          <a:xfrm>
            <a:off x="11158347" y="3286545"/>
            <a:ext cx="503582" cy="514676"/>
            <a:chOff x="10601745" y="1828802"/>
            <a:chExt cx="503582" cy="514676"/>
          </a:xfrm>
        </p:grpSpPr>
        <p:sp>
          <p:nvSpPr>
            <p:cNvPr id="11" name="Oval 10">
              <a:extLst>
                <a:ext uri="{FF2B5EF4-FFF2-40B4-BE49-F238E27FC236}">
                  <a16:creationId xmlns:a16="http://schemas.microsoft.com/office/drawing/2014/main" xmlns="" id="{C5C06CFF-2DE8-9C48-EF9B-6009B613A91A}"/>
                </a:ext>
              </a:extLst>
            </p:cNvPr>
            <p:cNvSpPr/>
            <p:nvPr/>
          </p:nvSpPr>
          <p:spPr>
            <a:xfrm>
              <a:off x="10601745" y="1828802"/>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716F3249-DF8F-46C4-E568-463C36DF6BFD}"/>
                </a:ext>
              </a:extLst>
            </p:cNvPr>
            <p:cNvSpPr txBox="1"/>
            <p:nvPr/>
          </p:nvSpPr>
          <p:spPr>
            <a:xfrm>
              <a:off x="10601745"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51</a:t>
              </a:r>
            </a:p>
          </p:txBody>
        </p:sp>
      </p:grpSp>
      <p:grpSp>
        <p:nvGrpSpPr>
          <p:cNvPr id="13" name="Group 12">
            <a:extLst>
              <a:ext uri="{FF2B5EF4-FFF2-40B4-BE49-F238E27FC236}">
                <a16:creationId xmlns:a16="http://schemas.microsoft.com/office/drawing/2014/main" xmlns="" id="{1284264B-E349-FB2F-3651-AB2F86582DDE}"/>
              </a:ext>
            </a:extLst>
          </p:cNvPr>
          <p:cNvGrpSpPr/>
          <p:nvPr/>
        </p:nvGrpSpPr>
        <p:grpSpPr>
          <a:xfrm>
            <a:off x="7715665" y="2179990"/>
            <a:ext cx="503582" cy="514676"/>
            <a:chOff x="8931969" y="1815550"/>
            <a:chExt cx="503582" cy="514676"/>
          </a:xfrm>
        </p:grpSpPr>
        <p:sp>
          <p:nvSpPr>
            <p:cNvPr id="14" name="Oval 13">
              <a:extLst>
                <a:ext uri="{FF2B5EF4-FFF2-40B4-BE49-F238E27FC236}">
                  <a16:creationId xmlns:a16="http://schemas.microsoft.com/office/drawing/2014/main" xmlns="" id="{445A2D6C-1BC5-9646-40E7-39AEC175DE0B}"/>
                </a:ext>
              </a:extLst>
            </p:cNvPr>
            <p:cNvSpPr/>
            <p:nvPr/>
          </p:nvSpPr>
          <p:spPr>
            <a:xfrm>
              <a:off x="8945221" y="1815550"/>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146865B2-A9D2-B805-23D3-B4ADB22BDBA9}"/>
                </a:ext>
              </a:extLst>
            </p:cNvPr>
            <p:cNvSpPr txBox="1"/>
            <p:nvPr/>
          </p:nvSpPr>
          <p:spPr>
            <a:xfrm>
              <a:off x="8931969" y="1855309"/>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11</a:t>
              </a:r>
            </a:p>
          </p:txBody>
        </p:sp>
      </p:grpSp>
      <p:cxnSp>
        <p:nvCxnSpPr>
          <p:cNvPr id="16" name="Straight Connector 15">
            <a:extLst>
              <a:ext uri="{FF2B5EF4-FFF2-40B4-BE49-F238E27FC236}">
                <a16:creationId xmlns:a16="http://schemas.microsoft.com/office/drawing/2014/main" xmlns="" id="{4926A8C6-CA15-C2CC-BAE5-0B7156AC210D}"/>
              </a:ext>
            </a:extLst>
          </p:cNvPr>
          <p:cNvCxnSpPr>
            <a:cxnSpLocks/>
          </p:cNvCxnSpPr>
          <p:nvPr/>
        </p:nvCxnSpPr>
        <p:spPr>
          <a:xfrm flipH="1">
            <a:off x="8110338" y="1670922"/>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8FF1277A-6BE4-80EA-F2BD-B9DE5B3DF5E8}"/>
              </a:ext>
            </a:extLst>
          </p:cNvPr>
          <p:cNvGrpSpPr/>
          <p:nvPr/>
        </p:nvGrpSpPr>
        <p:grpSpPr>
          <a:xfrm>
            <a:off x="10078290" y="2325763"/>
            <a:ext cx="503582" cy="514676"/>
            <a:chOff x="9687345" y="1656526"/>
            <a:chExt cx="503582" cy="514676"/>
          </a:xfrm>
        </p:grpSpPr>
        <p:sp>
          <p:nvSpPr>
            <p:cNvPr id="18" name="Oval 17">
              <a:extLst>
                <a:ext uri="{FF2B5EF4-FFF2-40B4-BE49-F238E27FC236}">
                  <a16:creationId xmlns:a16="http://schemas.microsoft.com/office/drawing/2014/main" xmlns="" id="{25D83CD5-467B-5F2A-1904-EB384892CA0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C1BB1247-D26B-BFED-FDF4-8501B85871ED}"/>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42</a:t>
              </a:r>
            </a:p>
          </p:txBody>
        </p:sp>
      </p:grpSp>
      <p:grpSp>
        <p:nvGrpSpPr>
          <p:cNvPr id="20" name="Group 19">
            <a:extLst>
              <a:ext uri="{FF2B5EF4-FFF2-40B4-BE49-F238E27FC236}">
                <a16:creationId xmlns:a16="http://schemas.microsoft.com/office/drawing/2014/main" xmlns="" id="{642AD730-0B09-0086-C172-44E04241F02E}"/>
              </a:ext>
            </a:extLst>
          </p:cNvPr>
          <p:cNvGrpSpPr/>
          <p:nvPr/>
        </p:nvGrpSpPr>
        <p:grpSpPr>
          <a:xfrm>
            <a:off x="10211835" y="4211211"/>
            <a:ext cx="503582" cy="514676"/>
            <a:chOff x="9687345" y="1656526"/>
            <a:chExt cx="503582" cy="514676"/>
          </a:xfrm>
        </p:grpSpPr>
        <p:sp>
          <p:nvSpPr>
            <p:cNvPr id="21" name="Oval 20">
              <a:extLst>
                <a:ext uri="{FF2B5EF4-FFF2-40B4-BE49-F238E27FC236}">
                  <a16:creationId xmlns:a16="http://schemas.microsoft.com/office/drawing/2014/main" xmlns="" id="{4036707D-3095-B7FA-D0C7-75D400D85293}"/>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xmlns="" id="{264CA06A-39D8-4B04-7C62-BA2F5B8324F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39</a:t>
              </a:r>
            </a:p>
          </p:txBody>
        </p:sp>
      </p:grpSp>
      <p:grpSp>
        <p:nvGrpSpPr>
          <p:cNvPr id="23" name="Group 22">
            <a:extLst>
              <a:ext uri="{FF2B5EF4-FFF2-40B4-BE49-F238E27FC236}">
                <a16:creationId xmlns:a16="http://schemas.microsoft.com/office/drawing/2014/main" xmlns="" id="{4E1C5499-FE49-7F8C-B516-3B2A7BFC7E22}"/>
              </a:ext>
            </a:extLst>
          </p:cNvPr>
          <p:cNvGrpSpPr/>
          <p:nvPr/>
        </p:nvGrpSpPr>
        <p:grpSpPr>
          <a:xfrm>
            <a:off x="7539770" y="3980380"/>
            <a:ext cx="503582" cy="514676"/>
            <a:chOff x="9687345" y="1656526"/>
            <a:chExt cx="503582" cy="514676"/>
          </a:xfrm>
        </p:grpSpPr>
        <p:sp>
          <p:nvSpPr>
            <p:cNvPr id="24" name="Oval 23">
              <a:extLst>
                <a:ext uri="{FF2B5EF4-FFF2-40B4-BE49-F238E27FC236}">
                  <a16:creationId xmlns:a16="http://schemas.microsoft.com/office/drawing/2014/main" xmlns="" id="{E6AC2117-1CCD-F7A3-0F41-2DC3278290B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582C7C0D-55B1-2948-BF99-503ED96E3542}"/>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10</a:t>
              </a:r>
            </a:p>
          </p:txBody>
        </p:sp>
      </p:grpSp>
      <p:grpSp>
        <p:nvGrpSpPr>
          <p:cNvPr id="26" name="Group 25">
            <a:extLst>
              <a:ext uri="{FF2B5EF4-FFF2-40B4-BE49-F238E27FC236}">
                <a16:creationId xmlns:a16="http://schemas.microsoft.com/office/drawing/2014/main" xmlns="" id="{D8E18221-1922-D32A-F62D-449F8A8CF6F0}"/>
              </a:ext>
            </a:extLst>
          </p:cNvPr>
          <p:cNvGrpSpPr/>
          <p:nvPr/>
        </p:nvGrpSpPr>
        <p:grpSpPr>
          <a:xfrm>
            <a:off x="9266168" y="5052610"/>
            <a:ext cx="503582" cy="514676"/>
            <a:chOff x="9687345" y="1656526"/>
            <a:chExt cx="503582" cy="514676"/>
          </a:xfrm>
        </p:grpSpPr>
        <p:sp>
          <p:nvSpPr>
            <p:cNvPr id="27" name="Oval 26">
              <a:extLst>
                <a:ext uri="{FF2B5EF4-FFF2-40B4-BE49-F238E27FC236}">
                  <a16:creationId xmlns:a16="http://schemas.microsoft.com/office/drawing/2014/main" xmlns="" id="{52E4D160-0A39-EBD0-0D28-94DC2A8F1F09}"/>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92F1D182-99D3-612F-A533-D1CB94F39040}"/>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31</a:t>
              </a:r>
            </a:p>
          </p:txBody>
        </p:sp>
      </p:grpSp>
      <p:grpSp>
        <p:nvGrpSpPr>
          <p:cNvPr id="29" name="Group 28">
            <a:extLst>
              <a:ext uri="{FF2B5EF4-FFF2-40B4-BE49-F238E27FC236}">
                <a16:creationId xmlns:a16="http://schemas.microsoft.com/office/drawing/2014/main" xmlns="" id="{00C086E5-1CAD-B181-5829-4AC41E0EFD3E}"/>
              </a:ext>
            </a:extLst>
          </p:cNvPr>
          <p:cNvGrpSpPr/>
          <p:nvPr/>
        </p:nvGrpSpPr>
        <p:grpSpPr>
          <a:xfrm>
            <a:off x="9195151" y="3201685"/>
            <a:ext cx="503582" cy="514676"/>
            <a:chOff x="9687345" y="1656526"/>
            <a:chExt cx="503582" cy="514676"/>
          </a:xfrm>
        </p:grpSpPr>
        <p:sp>
          <p:nvSpPr>
            <p:cNvPr id="30" name="Oval 29">
              <a:extLst>
                <a:ext uri="{FF2B5EF4-FFF2-40B4-BE49-F238E27FC236}">
                  <a16:creationId xmlns:a16="http://schemas.microsoft.com/office/drawing/2014/main" xmlns="" id="{1C4DAA7C-2950-9F37-A911-A0A181F0B944}"/>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xmlns="" id="{E8AD19E5-3EC7-53C3-DEBB-7A4AFA245B0F}"/>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26</a:t>
              </a:r>
            </a:p>
          </p:txBody>
        </p:sp>
      </p:grpSp>
      <p:cxnSp>
        <p:nvCxnSpPr>
          <p:cNvPr id="32" name="Straight Connector 31">
            <a:extLst>
              <a:ext uri="{FF2B5EF4-FFF2-40B4-BE49-F238E27FC236}">
                <a16:creationId xmlns:a16="http://schemas.microsoft.com/office/drawing/2014/main" xmlns="" id="{1B257240-BCF9-1AE0-CBFC-D76A3DD3F209}"/>
              </a:ext>
            </a:extLst>
          </p:cNvPr>
          <p:cNvCxnSpPr>
            <a:cxnSpLocks/>
          </p:cNvCxnSpPr>
          <p:nvPr/>
        </p:nvCxnSpPr>
        <p:spPr>
          <a:xfrm flipH="1">
            <a:off x="6937520" y="2552193"/>
            <a:ext cx="791398" cy="55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F3B2584-7682-762C-2ABB-699E8FEEE1C9}"/>
              </a:ext>
            </a:extLst>
          </p:cNvPr>
          <p:cNvCxnSpPr>
            <a:cxnSpLocks/>
          </p:cNvCxnSpPr>
          <p:nvPr/>
        </p:nvCxnSpPr>
        <p:spPr>
          <a:xfrm>
            <a:off x="9239664" y="1670922"/>
            <a:ext cx="918138" cy="707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696D7614-C2A6-2BA0-1405-EE6D7A619279}"/>
              </a:ext>
            </a:extLst>
          </p:cNvPr>
          <p:cNvCxnSpPr>
            <a:cxnSpLocks/>
          </p:cNvCxnSpPr>
          <p:nvPr/>
        </p:nvCxnSpPr>
        <p:spPr>
          <a:xfrm flipH="1">
            <a:off x="9587961" y="2782580"/>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D6AE46D2-417F-8754-6DEB-B25E598F218B}"/>
              </a:ext>
            </a:extLst>
          </p:cNvPr>
          <p:cNvCxnSpPr>
            <a:cxnSpLocks/>
          </p:cNvCxnSpPr>
          <p:nvPr/>
        </p:nvCxnSpPr>
        <p:spPr>
          <a:xfrm>
            <a:off x="10513747" y="2699623"/>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DE19732-5CE4-4CEF-A08F-9FD4B668DFD1}"/>
              </a:ext>
            </a:extLst>
          </p:cNvPr>
          <p:cNvCxnSpPr>
            <a:cxnSpLocks/>
          </p:cNvCxnSpPr>
          <p:nvPr/>
        </p:nvCxnSpPr>
        <p:spPr>
          <a:xfrm>
            <a:off x="9550155" y="3669981"/>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71AE9C99-209B-0DAA-77C3-7D45A76C924A}"/>
              </a:ext>
            </a:extLst>
          </p:cNvPr>
          <p:cNvCxnSpPr>
            <a:cxnSpLocks/>
          </p:cNvCxnSpPr>
          <p:nvPr/>
        </p:nvCxnSpPr>
        <p:spPr>
          <a:xfrm>
            <a:off x="6828910" y="3481256"/>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7B6E25B-47DA-2EAE-02C5-64C287687FAF}"/>
              </a:ext>
            </a:extLst>
          </p:cNvPr>
          <p:cNvCxnSpPr>
            <a:cxnSpLocks/>
          </p:cNvCxnSpPr>
          <p:nvPr/>
        </p:nvCxnSpPr>
        <p:spPr>
          <a:xfrm flipH="1">
            <a:off x="9669850" y="4654763"/>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09B8642A-75E0-596A-A786-260C7EFDBBD4}"/>
              </a:ext>
            </a:extLst>
          </p:cNvPr>
          <p:cNvGrpSpPr/>
          <p:nvPr/>
        </p:nvGrpSpPr>
        <p:grpSpPr>
          <a:xfrm>
            <a:off x="11284333" y="5096121"/>
            <a:ext cx="503582" cy="514676"/>
            <a:chOff x="9674093" y="1656526"/>
            <a:chExt cx="503582" cy="514676"/>
          </a:xfrm>
        </p:grpSpPr>
        <p:sp>
          <p:nvSpPr>
            <p:cNvPr id="40" name="Oval 39">
              <a:extLst>
                <a:ext uri="{FF2B5EF4-FFF2-40B4-BE49-F238E27FC236}">
                  <a16:creationId xmlns:a16="http://schemas.microsoft.com/office/drawing/2014/main" xmlns="" id="{C5D4FA6A-6D28-EE23-FB69-87D80D92C5B8}"/>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xmlns="" id="{8813EF32-8892-E436-8B50-970DBC1BC42E}"/>
                </a:ext>
              </a:extLst>
            </p:cNvPr>
            <p:cNvSpPr txBox="1"/>
            <p:nvPr/>
          </p:nvSpPr>
          <p:spPr>
            <a:xfrm>
              <a:off x="9674093"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40</a:t>
              </a:r>
            </a:p>
          </p:txBody>
        </p:sp>
      </p:grpSp>
      <p:cxnSp>
        <p:nvCxnSpPr>
          <p:cNvPr id="42" name="Straight Connector 41">
            <a:extLst>
              <a:ext uri="{FF2B5EF4-FFF2-40B4-BE49-F238E27FC236}">
                <a16:creationId xmlns:a16="http://schemas.microsoft.com/office/drawing/2014/main" xmlns="" id="{70E9E09B-1A6A-9D47-EC71-4E11ABB8BA7A}"/>
              </a:ext>
            </a:extLst>
          </p:cNvPr>
          <p:cNvCxnSpPr>
            <a:cxnSpLocks/>
          </p:cNvCxnSpPr>
          <p:nvPr/>
        </p:nvCxnSpPr>
        <p:spPr>
          <a:xfrm>
            <a:off x="10613229" y="4583745"/>
            <a:ext cx="710860" cy="639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BFCB2DE1-F35F-E461-8B2B-C6DADDE79303}"/>
              </a:ext>
            </a:extLst>
          </p:cNvPr>
          <p:cNvGrpSpPr/>
          <p:nvPr/>
        </p:nvGrpSpPr>
        <p:grpSpPr>
          <a:xfrm>
            <a:off x="6582602" y="4807446"/>
            <a:ext cx="503582" cy="514676"/>
            <a:chOff x="9687345" y="1656526"/>
            <a:chExt cx="503582" cy="514676"/>
          </a:xfrm>
        </p:grpSpPr>
        <p:sp>
          <p:nvSpPr>
            <p:cNvPr id="44" name="Oval 43">
              <a:extLst>
                <a:ext uri="{FF2B5EF4-FFF2-40B4-BE49-F238E27FC236}">
                  <a16:creationId xmlns:a16="http://schemas.microsoft.com/office/drawing/2014/main" xmlns="" id="{D76096CB-9BBC-1BC0-649B-38A7F93DE92E}"/>
                </a:ext>
              </a:extLst>
            </p:cNvPr>
            <p:cNvSpPr/>
            <p:nvPr/>
          </p:nvSpPr>
          <p:spPr>
            <a:xfrm>
              <a:off x="9687345" y="1656526"/>
              <a:ext cx="450574" cy="5146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4AD61EDB-DE3D-E6B7-3E11-79EFCEE54B11}"/>
                </a:ext>
              </a:extLst>
            </p:cNvPr>
            <p:cNvSpPr txBox="1"/>
            <p:nvPr/>
          </p:nvSpPr>
          <p:spPr>
            <a:xfrm>
              <a:off x="9687345" y="1683033"/>
              <a:ext cx="503582"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9</a:t>
              </a:r>
            </a:p>
          </p:txBody>
        </p:sp>
      </p:grpSp>
      <p:cxnSp>
        <p:nvCxnSpPr>
          <p:cNvPr id="46" name="Straight Connector 45">
            <a:extLst>
              <a:ext uri="{FF2B5EF4-FFF2-40B4-BE49-F238E27FC236}">
                <a16:creationId xmlns:a16="http://schemas.microsoft.com/office/drawing/2014/main" xmlns="" id="{97608A1C-985B-A455-87A5-1D99B3663B02}"/>
              </a:ext>
            </a:extLst>
          </p:cNvPr>
          <p:cNvCxnSpPr>
            <a:cxnSpLocks/>
          </p:cNvCxnSpPr>
          <p:nvPr/>
        </p:nvCxnSpPr>
        <p:spPr>
          <a:xfrm flipH="1">
            <a:off x="6986284" y="4409599"/>
            <a:ext cx="591165" cy="501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A2B3B3B2-EE64-7A65-2B6E-47D7B9E340B3}"/>
              </a:ext>
            </a:extLst>
          </p:cNvPr>
          <p:cNvSpPr txBox="1"/>
          <p:nvPr/>
        </p:nvSpPr>
        <p:spPr>
          <a:xfrm>
            <a:off x="9845511" y="-796035"/>
            <a:ext cx="552510" cy="523220"/>
          </a:xfrm>
          <a:prstGeom prst="rect">
            <a:avLst/>
          </a:prstGeom>
          <a:noFill/>
        </p:spPr>
        <p:txBody>
          <a:bodyPr wrap="square" rtlCol="0">
            <a:spAutoFit/>
          </a:bodyPr>
          <a:lstStyle/>
          <a:p>
            <a:r>
              <a:rPr lang="en-US" sz="2800" b="1" dirty="0"/>
              <a:t> p</a:t>
            </a:r>
          </a:p>
        </p:txBody>
      </p:sp>
      <p:cxnSp>
        <p:nvCxnSpPr>
          <p:cNvPr id="48" name="Straight Arrow Connector 47">
            <a:extLst>
              <a:ext uri="{FF2B5EF4-FFF2-40B4-BE49-F238E27FC236}">
                <a16:creationId xmlns:a16="http://schemas.microsoft.com/office/drawing/2014/main" xmlns="" id="{5B9419B5-B13C-0024-9099-97F0AB9747E7}"/>
              </a:ext>
            </a:extLst>
          </p:cNvPr>
          <p:cNvCxnSpPr>
            <a:cxnSpLocks/>
          </p:cNvCxnSpPr>
          <p:nvPr/>
        </p:nvCxnSpPr>
        <p:spPr>
          <a:xfrm>
            <a:off x="10332753" y="-479258"/>
            <a:ext cx="417961" cy="251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3DFA77A4-7C21-EDD6-6031-C91E1C882CC7}"/>
              </a:ext>
            </a:extLst>
          </p:cNvPr>
          <p:cNvCxnSpPr>
            <a:cxnSpLocks/>
          </p:cNvCxnSpPr>
          <p:nvPr/>
        </p:nvCxnSpPr>
        <p:spPr>
          <a:xfrm flipH="1">
            <a:off x="12718418" y="-408357"/>
            <a:ext cx="457200" cy="1588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3531FE43-1CC7-B6FC-05AB-7B4F322E34F7}"/>
              </a:ext>
            </a:extLst>
          </p:cNvPr>
          <p:cNvSpPr txBox="1"/>
          <p:nvPr/>
        </p:nvSpPr>
        <p:spPr>
          <a:xfrm>
            <a:off x="13063997" y="-759428"/>
            <a:ext cx="552510" cy="523220"/>
          </a:xfrm>
          <a:prstGeom prst="rect">
            <a:avLst/>
          </a:prstGeom>
          <a:noFill/>
        </p:spPr>
        <p:txBody>
          <a:bodyPr wrap="square" rtlCol="0">
            <a:spAutoFit/>
          </a:bodyPr>
          <a:lstStyle/>
          <a:p>
            <a:r>
              <a:rPr lang="en-US" sz="2800" b="1" dirty="0"/>
              <a:t> q</a:t>
            </a:r>
          </a:p>
        </p:txBody>
      </p:sp>
      <p:sp>
        <p:nvSpPr>
          <p:cNvPr id="51" name="TextBox 50">
            <a:extLst>
              <a:ext uri="{FF2B5EF4-FFF2-40B4-BE49-F238E27FC236}">
                <a16:creationId xmlns:a16="http://schemas.microsoft.com/office/drawing/2014/main" xmlns="" id="{157C68FD-DDF9-498B-68B0-0B7EDEF60471}"/>
              </a:ext>
            </a:extLst>
          </p:cNvPr>
          <p:cNvSpPr txBox="1"/>
          <p:nvPr/>
        </p:nvSpPr>
        <p:spPr>
          <a:xfrm>
            <a:off x="325335" y="1060927"/>
            <a:ext cx="5146366" cy="2308324"/>
          </a:xfrm>
          <a:prstGeom prst="rect">
            <a:avLst/>
          </a:prstGeom>
          <a:noFill/>
        </p:spPr>
        <p:txBody>
          <a:bodyPr wrap="square">
            <a:spAutoFit/>
          </a:bodyPr>
          <a:lstStyle/>
          <a:p>
            <a:pPr marL="0" indent="0">
              <a:buNone/>
            </a:pPr>
            <a:r>
              <a:rPr lang="en-US" sz="2400" dirty="0"/>
              <a:t>Algorithm </a:t>
            </a:r>
            <a:r>
              <a:rPr lang="en-US" sz="2400" dirty="0" err="1"/>
              <a:t>find_min</a:t>
            </a:r>
            <a:r>
              <a:rPr lang="en-US" sz="2400" dirty="0"/>
              <a:t>(struct node *t )</a:t>
            </a:r>
          </a:p>
          <a:p>
            <a:pPr marL="0" indent="0">
              <a:buNone/>
            </a:pPr>
            <a:r>
              <a:rPr lang="en-US" sz="2400" dirty="0"/>
              <a:t>{</a:t>
            </a:r>
          </a:p>
          <a:p>
            <a:pPr marL="0" indent="0">
              <a:buNone/>
            </a:pPr>
            <a:r>
              <a:rPr lang="en-US" sz="2400" dirty="0"/>
              <a:t>	while(t-&gt;</a:t>
            </a:r>
            <a:r>
              <a:rPr lang="en-US" sz="2400" dirty="0" err="1"/>
              <a:t>lchlid</a:t>
            </a:r>
            <a:r>
              <a:rPr lang="en-US" sz="2400" dirty="0"/>
              <a:t>!=NULL)</a:t>
            </a:r>
          </a:p>
          <a:p>
            <a:pPr marL="0" indent="0">
              <a:buNone/>
            </a:pPr>
            <a:r>
              <a:rPr lang="en-US" sz="2400" dirty="0"/>
              <a:t>                     t = t-&gt;</a:t>
            </a:r>
            <a:r>
              <a:rPr lang="en-US" sz="2400" dirty="0" err="1"/>
              <a:t>lchild</a:t>
            </a:r>
            <a:r>
              <a:rPr lang="en-US" sz="2400" dirty="0"/>
              <a:t>;</a:t>
            </a:r>
          </a:p>
          <a:p>
            <a:pPr marL="0" indent="0">
              <a:buNone/>
            </a:pPr>
            <a:r>
              <a:rPr lang="en-US" sz="2400" dirty="0"/>
              <a:t>              return t-&gt;data;</a:t>
            </a:r>
          </a:p>
          <a:p>
            <a:pPr marL="0" indent="0">
              <a:buNone/>
            </a:pPr>
            <a:r>
              <a:rPr lang="en-US" sz="2400" dirty="0"/>
              <a:t>}</a:t>
            </a:r>
          </a:p>
        </p:txBody>
      </p:sp>
      <p:sp>
        <p:nvSpPr>
          <p:cNvPr id="3" name="TextBox 2">
            <a:extLst>
              <a:ext uri="{FF2B5EF4-FFF2-40B4-BE49-F238E27FC236}">
                <a16:creationId xmlns:a16="http://schemas.microsoft.com/office/drawing/2014/main" xmlns="" id="{AF4676F0-4A8E-8829-776D-251D0B4E6C55}"/>
              </a:ext>
            </a:extLst>
          </p:cNvPr>
          <p:cNvSpPr txBox="1"/>
          <p:nvPr/>
        </p:nvSpPr>
        <p:spPr>
          <a:xfrm>
            <a:off x="199440" y="3810754"/>
            <a:ext cx="5272261" cy="2308324"/>
          </a:xfrm>
          <a:prstGeom prst="rect">
            <a:avLst/>
          </a:prstGeom>
          <a:noFill/>
        </p:spPr>
        <p:txBody>
          <a:bodyPr wrap="square">
            <a:spAutoFit/>
          </a:bodyPr>
          <a:lstStyle/>
          <a:p>
            <a:pPr marL="0" indent="0">
              <a:buNone/>
            </a:pPr>
            <a:r>
              <a:rPr lang="en-US" sz="2400" dirty="0"/>
              <a:t>Algorithm </a:t>
            </a:r>
            <a:r>
              <a:rPr lang="en-US" sz="2400" dirty="0" err="1"/>
              <a:t>find_max</a:t>
            </a:r>
            <a:r>
              <a:rPr lang="en-US" sz="2400" dirty="0"/>
              <a:t>(struct node *t )</a:t>
            </a:r>
          </a:p>
          <a:p>
            <a:pPr marL="0" indent="0">
              <a:buNone/>
            </a:pPr>
            <a:r>
              <a:rPr lang="en-US" sz="2400" dirty="0"/>
              <a:t>{</a:t>
            </a:r>
          </a:p>
          <a:p>
            <a:pPr marL="0" indent="0">
              <a:buNone/>
            </a:pPr>
            <a:r>
              <a:rPr lang="en-US" sz="2400" dirty="0"/>
              <a:t>	while(t-&gt;</a:t>
            </a:r>
            <a:r>
              <a:rPr lang="en-US" sz="2400" dirty="0" err="1"/>
              <a:t>rchlid</a:t>
            </a:r>
            <a:r>
              <a:rPr lang="en-US" sz="2400" dirty="0"/>
              <a:t>!=NULL)</a:t>
            </a:r>
          </a:p>
          <a:p>
            <a:pPr marL="0" indent="0">
              <a:buNone/>
            </a:pPr>
            <a:r>
              <a:rPr lang="en-US" sz="2400" dirty="0"/>
              <a:t>                     t = t-&gt;</a:t>
            </a:r>
            <a:r>
              <a:rPr lang="en-US" sz="2400" dirty="0" err="1"/>
              <a:t>rchild</a:t>
            </a:r>
            <a:r>
              <a:rPr lang="en-US" sz="2400" dirty="0"/>
              <a:t>;</a:t>
            </a:r>
          </a:p>
          <a:p>
            <a:pPr marL="0" indent="0">
              <a:buNone/>
            </a:pPr>
            <a:r>
              <a:rPr lang="en-US" sz="2400" dirty="0"/>
              <a:t>              return t-&gt;data;</a:t>
            </a:r>
          </a:p>
          <a:p>
            <a:pPr marL="0" indent="0">
              <a:buNone/>
            </a:pPr>
            <a:r>
              <a:rPr lang="en-US" sz="2400" dirty="0"/>
              <a:t>}</a:t>
            </a:r>
          </a:p>
        </p:txBody>
      </p:sp>
    </p:spTree>
    <p:extLst>
      <p:ext uri="{BB962C8B-B14F-4D97-AF65-F5344CB8AC3E}">
        <p14:creationId xmlns:p14="http://schemas.microsoft.com/office/powerpoint/2010/main" xmlns="" val="59753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ft Skewed Binary Tree | Gate Vidyalay">
            <a:extLst>
              <a:ext uri="{FF2B5EF4-FFF2-40B4-BE49-F238E27FC236}">
                <a16:creationId xmlns:a16="http://schemas.microsoft.com/office/drawing/2014/main" xmlns="" id="{E91F38BD-01A9-9E78-AE4C-FE2B6499A11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2841" y="2909927"/>
            <a:ext cx="7007298" cy="35553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4C0DB627-4BC0-247B-F136-4A059857E1E9}"/>
              </a:ext>
            </a:extLst>
          </p:cNvPr>
          <p:cNvSpPr txBox="1"/>
          <p:nvPr/>
        </p:nvSpPr>
        <p:spPr>
          <a:xfrm>
            <a:off x="711915" y="270381"/>
            <a:ext cx="10481299" cy="2677656"/>
          </a:xfrm>
          <a:prstGeom prst="rect">
            <a:avLst/>
          </a:prstGeom>
          <a:noFill/>
        </p:spPr>
        <p:txBody>
          <a:bodyPr wrap="square">
            <a:spAutoFit/>
          </a:bodyPr>
          <a:lstStyle/>
          <a:p>
            <a:r>
              <a:rPr lang="en-IN" sz="2400" b="1" dirty="0" smtClean="0"/>
              <a:t>Degenerate Binary Tree:</a:t>
            </a:r>
            <a:r>
              <a:rPr lang="en-IN" sz="2400" dirty="0" smtClean="0"/>
              <a:t> A degenerate binary tree is a tree in which every internal node has only one child. This results in a tree that is similar to a linked list. Degenerate trees are not commonly used in computer algorithms, as they do not provide efficient access to data. In many cases, a degenerate tree can be replaced with a more efficient data structure, such as an array or linked list.</a:t>
            </a:r>
          </a:p>
          <a:p>
            <a:r>
              <a:rPr lang="en-IN" sz="2400" dirty="0" smtClean="0"/>
              <a:t>A </a:t>
            </a:r>
            <a:r>
              <a:rPr lang="en-IN" sz="2400" dirty="0"/>
              <a:t>binary tree is called skewed binary tree, if all the elements are inserted either completely left or completely right of each node.  </a:t>
            </a:r>
            <a:endParaRPr lang="en-US" sz="2400" dirty="0"/>
          </a:p>
        </p:txBody>
      </p:sp>
    </p:spTree>
    <p:extLst>
      <p:ext uri="{BB962C8B-B14F-4D97-AF65-F5344CB8AC3E}">
        <p14:creationId xmlns:p14="http://schemas.microsoft.com/office/powerpoint/2010/main" xmlns="" val="329652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2047"/>
            <a:ext cx="10515600" cy="3558988"/>
          </a:xfrm>
        </p:spPr>
        <p:txBody>
          <a:bodyPr/>
          <a:lstStyle/>
          <a:p>
            <a:pPr>
              <a:buNone/>
            </a:pPr>
            <a:r>
              <a:rPr lang="en-IN" b="1" dirty="0" smtClean="0"/>
              <a:t>Balanced Binary Tree:</a:t>
            </a:r>
            <a:r>
              <a:rPr lang="en-IN" dirty="0" smtClean="0"/>
              <a:t> A balanced binary tree is a binary tree where the height difference between the left and right </a:t>
            </a:r>
            <a:r>
              <a:rPr lang="en-IN" dirty="0" err="1" smtClean="0"/>
              <a:t>subtrees</a:t>
            </a:r>
            <a:r>
              <a:rPr lang="en-IN" dirty="0" smtClean="0"/>
              <a:t> of any node is no greater than some constant value. This helps ensure fast search times and prevent the tree from becoming too unbalanced. Examples of balanced binary trees include red-black trees and AVL trees. These trees are commonly used in computer algorithms and data structures that require fast access to data, such as search trees and heaps. The advantage of using a balanced binary tree is that search times are guaranteed to be logarithmic, ensuring efficient access to data.</a:t>
            </a:r>
          </a:p>
          <a:p>
            <a:endParaRPr lang="en-IN" dirty="0"/>
          </a:p>
        </p:txBody>
      </p:sp>
      <p:pic>
        <p:nvPicPr>
          <p:cNvPr id="1027" name="Picture 3"/>
          <p:cNvPicPr>
            <a:picLocks noChangeAspect="1" noChangeArrowheads="1"/>
          </p:cNvPicPr>
          <p:nvPr/>
        </p:nvPicPr>
        <p:blipFill>
          <a:blip r:embed="rId2"/>
          <a:srcRect/>
          <a:stretch>
            <a:fillRect/>
          </a:stretch>
        </p:blipFill>
        <p:spPr bwMode="auto">
          <a:xfrm>
            <a:off x="3317223" y="3905368"/>
            <a:ext cx="4401390" cy="29526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CBFCEC2-F118-D6B2-94A1-AA131E8401B5}"/>
              </a:ext>
            </a:extLst>
          </p:cNvPr>
          <p:cNvPicPr>
            <a:picLocks noChangeAspect="1"/>
          </p:cNvPicPr>
          <p:nvPr/>
        </p:nvPicPr>
        <p:blipFill rotWithShape="1">
          <a:blip r:embed="rId2"/>
          <a:srcRect l="20884" t="45331" r="45423" b="23064"/>
          <a:stretch/>
        </p:blipFill>
        <p:spPr>
          <a:xfrm>
            <a:off x="1800662" y="590843"/>
            <a:ext cx="8722331" cy="4600135"/>
          </a:xfrm>
          <a:prstGeom prst="rect">
            <a:avLst/>
          </a:prstGeom>
        </p:spPr>
      </p:pic>
    </p:spTree>
    <p:extLst>
      <p:ext uri="{BB962C8B-B14F-4D97-AF65-F5344CB8AC3E}">
        <p14:creationId xmlns:p14="http://schemas.microsoft.com/office/powerpoint/2010/main" xmlns="" val="4250954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xmlns="" id="{F25D0B3F-A42A-1DD2-2F69-4A7CB808BA5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9125" y="947737"/>
            <a:ext cx="10953750" cy="4962525"/>
          </a:xfrm>
          <a:prstGeom prst="rect">
            <a:avLst/>
          </a:prstGeom>
        </p:spPr>
      </p:pic>
    </p:spTree>
    <p:extLst>
      <p:ext uri="{BB962C8B-B14F-4D97-AF65-F5344CB8AC3E}">
        <p14:creationId xmlns:p14="http://schemas.microsoft.com/office/powerpoint/2010/main" xmlns="" val="1875688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TotalTime>
  <Words>3318</Words>
  <Application>Microsoft Office PowerPoint</Application>
  <PresentationFormat>Custom</PresentationFormat>
  <Paragraphs>909</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Nature view of a tree</vt:lpstr>
      <vt:lpstr>Slide 2</vt:lpstr>
      <vt:lpstr>Tree Terminology</vt:lpstr>
      <vt:lpstr>Binary tree</vt:lpstr>
      <vt:lpstr>Types of Binary tree</vt:lpstr>
      <vt:lpstr>Slide 6</vt:lpstr>
      <vt:lpstr>Slide 7</vt:lpstr>
      <vt:lpstr>Slide 8</vt:lpstr>
      <vt:lpstr>Slide 9</vt:lpstr>
      <vt:lpstr>Slide 10</vt:lpstr>
      <vt:lpstr>Slide 11</vt:lpstr>
      <vt:lpstr>Depth , Height and level of a binary tree </vt:lpstr>
      <vt:lpstr>Slide 13</vt:lpstr>
      <vt:lpstr>Properties of Binary trees</vt:lpstr>
      <vt:lpstr>Relation between Number of nodes of a tree and height of the binary tree</vt:lpstr>
      <vt:lpstr>Contd..</vt:lpstr>
      <vt:lpstr>Contd..</vt:lpstr>
      <vt:lpstr>Contd..</vt:lpstr>
      <vt:lpstr>Slide 19</vt:lpstr>
      <vt:lpstr>Representation of Binary trees</vt:lpstr>
      <vt:lpstr>Binary tree representation using array </vt:lpstr>
      <vt:lpstr>Slide 22</vt:lpstr>
      <vt:lpstr>Slide 23</vt:lpstr>
      <vt:lpstr>Slide 24</vt:lpstr>
      <vt:lpstr>Applications of Binary Tree</vt:lpstr>
      <vt:lpstr>Advantages of Array Representation of Binary Tree</vt:lpstr>
      <vt:lpstr>Disadvantages of Array Representation of Binary Tree:</vt:lpstr>
      <vt:lpstr>Slide 28</vt:lpstr>
      <vt:lpstr>Binary tree representation using linked list </vt:lpstr>
      <vt:lpstr>Binary tree representation using linked list </vt:lpstr>
      <vt:lpstr>Example</vt:lpstr>
      <vt:lpstr>Binary Tree traversals</vt:lpstr>
      <vt:lpstr>Inorder traversal</vt:lpstr>
      <vt:lpstr>Slide 34</vt:lpstr>
      <vt:lpstr>Inorder traversal ( L root R)</vt:lpstr>
      <vt:lpstr>preorder traversal ( root L R)</vt:lpstr>
      <vt:lpstr>postorder traversal (L R root)</vt:lpstr>
      <vt:lpstr>Slide 38</vt:lpstr>
      <vt:lpstr>Slide 39</vt:lpstr>
      <vt:lpstr>Problems</vt:lpstr>
      <vt:lpstr>Binary Search Tree</vt:lpstr>
      <vt:lpstr>Example : BST</vt:lpstr>
      <vt:lpstr>Creation of BST</vt:lpstr>
      <vt:lpstr>Creation of BST</vt:lpstr>
      <vt:lpstr>Creation of BST</vt:lpstr>
      <vt:lpstr>Insert operation of BST</vt:lpstr>
      <vt:lpstr>Insert Operation of BST</vt:lpstr>
      <vt:lpstr>Delete Operation of BST</vt:lpstr>
      <vt:lpstr>Delete Operation of BST</vt:lpstr>
      <vt:lpstr>Contd..</vt:lpstr>
      <vt:lpstr>Contd..</vt:lpstr>
      <vt:lpstr>Contd…</vt:lpstr>
      <vt:lpstr>Contd…</vt:lpstr>
      <vt:lpstr>Contd…</vt:lpstr>
      <vt:lpstr>Contd…</vt:lpstr>
      <vt:lpstr>Search- recursive </vt:lpstr>
      <vt:lpstr>Search – (non recursive) </vt:lpstr>
      <vt:lpstr>Minimum and Maximum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view of a tree</dc:title>
  <dc:creator>venkata krishna rao likki</dc:creator>
  <cp:lastModifiedBy>prashant</cp:lastModifiedBy>
  <cp:revision>83</cp:revision>
  <dcterms:created xsi:type="dcterms:W3CDTF">2022-11-08T11:16:12Z</dcterms:created>
  <dcterms:modified xsi:type="dcterms:W3CDTF">2023-10-29T14:36:40Z</dcterms:modified>
</cp:coreProperties>
</file>