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72" r:id="rId6"/>
    <p:sldId id="273" r:id="rId7"/>
    <p:sldId id="274" r:id="rId8"/>
    <p:sldId id="261" r:id="rId9"/>
    <p:sldId id="262" r:id="rId10"/>
    <p:sldId id="275" r:id="rId11"/>
    <p:sldId id="266" r:id="rId12"/>
    <p:sldId id="267" r:id="rId13"/>
    <p:sldId id="263" r:id="rId14"/>
    <p:sldId id="280" r:id="rId15"/>
    <p:sldId id="281" r:id="rId16"/>
    <p:sldId id="276" r:id="rId17"/>
    <p:sldId id="277" r:id="rId18"/>
    <p:sldId id="278" r:id="rId19"/>
    <p:sldId id="279" r:id="rId20"/>
    <p:sldId id="282" r:id="rId21"/>
    <p:sldId id="283" r:id="rId22"/>
    <p:sldId id="284" r:id="rId23"/>
    <p:sldId id="264" r:id="rId24"/>
    <p:sldId id="268" r:id="rId25"/>
    <p:sldId id="270" r:id="rId26"/>
    <p:sldId id="269" r:id="rId27"/>
    <p:sldId id="285" r:id="rId28"/>
    <p:sldId id="259" r:id="rId29"/>
    <p:sldId id="286" r:id="rId30"/>
    <p:sldId id="260" r:id="rId31"/>
    <p:sldId id="288" r:id="rId32"/>
    <p:sldId id="289" r:id="rId33"/>
    <p:sldId id="290" r:id="rId34"/>
    <p:sldId id="292" r:id="rId35"/>
    <p:sldId id="293" r:id="rId36"/>
    <p:sldId id="287" r:id="rId37"/>
    <p:sldId id="291"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12" r:id="rId53"/>
    <p:sldId id="308" r:id="rId54"/>
    <p:sldId id="309" r:id="rId55"/>
    <p:sldId id="310"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85" d="100"/>
          <a:sy n="85" d="100"/>
        </p:scale>
        <p:origin x="-514"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50C8F4-DD97-4502-29DE-A32D11D17B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A2AD7380-A7E0-B862-1CCC-7282C10321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723103D3-0265-E783-1C94-F040B69E50CD}"/>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5" name="Footer Placeholder 4">
            <a:extLst>
              <a:ext uri="{FF2B5EF4-FFF2-40B4-BE49-F238E27FC236}">
                <a16:creationId xmlns:a16="http://schemas.microsoft.com/office/drawing/2014/main" xmlns="" id="{CBB96761-F74B-3610-A634-CF67D45DC4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4920F16-3283-E838-C852-0FB387A8AC95}"/>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137814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121C68-A8D7-1169-D240-F67CAD064F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FF3A9EC-BDE6-2D12-F17B-AA07273FBD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45F59EA-CF20-8301-1C37-AEF61BDEBBA4}"/>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5" name="Footer Placeholder 4">
            <a:extLst>
              <a:ext uri="{FF2B5EF4-FFF2-40B4-BE49-F238E27FC236}">
                <a16:creationId xmlns:a16="http://schemas.microsoft.com/office/drawing/2014/main" xmlns="" id="{B5B94B06-32F7-2C41-0BC7-A35945064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15BE8EB-10C5-7B5C-6D9F-5C490166C2D6}"/>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2903791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93BA277-1E3E-1475-E8D4-B04C4FE8B0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EAAE7A2-1CD3-01AB-DA12-CF0D1769D3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A85AE25-C6DB-FF7E-4C97-BBC20D75CB77}"/>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5" name="Footer Placeholder 4">
            <a:extLst>
              <a:ext uri="{FF2B5EF4-FFF2-40B4-BE49-F238E27FC236}">
                <a16:creationId xmlns:a16="http://schemas.microsoft.com/office/drawing/2014/main" xmlns="" id="{18ABC6D5-B903-86EA-62CE-3EC38B735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7DC1854-8B2C-D66A-1C2A-06B880A7E8E0}"/>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270770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14BAF3-EBF6-F399-2163-3F86840262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887B820-460E-7338-DF1D-87B92B239F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E737933-A2B4-92C7-15E7-77170CE04E00}"/>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5" name="Footer Placeholder 4">
            <a:extLst>
              <a:ext uri="{FF2B5EF4-FFF2-40B4-BE49-F238E27FC236}">
                <a16:creationId xmlns:a16="http://schemas.microsoft.com/office/drawing/2014/main" xmlns="" id="{1E974FFA-1767-ADD1-FBD6-BD7F338065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52A8FA5-52FF-D0FF-5B30-3FA4A554EFC8}"/>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431885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40735F-83DE-01D3-820E-F2CD081309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B5D2195-A5F7-CD1A-4672-E4DA4B5A03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18FA971-D86E-78F3-7CFF-32F344E458B6}"/>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5" name="Footer Placeholder 4">
            <a:extLst>
              <a:ext uri="{FF2B5EF4-FFF2-40B4-BE49-F238E27FC236}">
                <a16:creationId xmlns:a16="http://schemas.microsoft.com/office/drawing/2014/main" xmlns="" id="{598DC5F1-E14A-061C-AD3F-33647D106D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C746C53-75CB-B38E-514D-546A634048F3}"/>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1403701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4A73C3-31FB-0977-8963-2E7823666E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807D09B-8E52-FAB9-13EA-7F7041B295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11338AD-1DCC-0012-7084-51C6EE551C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A00174FC-920E-0EC1-FA0A-E9F2754C43A0}"/>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6" name="Footer Placeholder 5">
            <a:extLst>
              <a:ext uri="{FF2B5EF4-FFF2-40B4-BE49-F238E27FC236}">
                <a16:creationId xmlns:a16="http://schemas.microsoft.com/office/drawing/2014/main" xmlns="" id="{96AAD6BD-022E-D9E0-81C7-90E099732C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B66472E-8650-5FD3-76FF-5FFB73E834B3}"/>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3772737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F41790-ED83-D631-2CD7-D7FE954654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A3875E8-4013-4A34-689B-EFB908E67B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F334C07-8236-0602-EB56-9C7DFD746F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069AF57-23EC-21D0-5E3F-C2B44015AB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51DE64E-1198-B6D9-3743-185B9FB0A6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DF85401-6089-8629-7304-D9C31A4E85E4}"/>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8" name="Footer Placeholder 7">
            <a:extLst>
              <a:ext uri="{FF2B5EF4-FFF2-40B4-BE49-F238E27FC236}">
                <a16:creationId xmlns:a16="http://schemas.microsoft.com/office/drawing/2014/main" xmlns="" id="{533148AE-B5B2-26A6-091B-D30C4A57DA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CCDBA084-7C6D-B36A-03E4-F3F589FFB5F4}"/>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675405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1CBD50-F27B-A636-D831-53C26E9CF3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228FAE6-4122-FB04-ADC0-E44ABEA420DD}"/>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4" name="Footer Placeholder 3">
            <a:extLst>
              <a:ext uri="{FF2B5EF4-FFF2-40B4-BE49-F238E27FC236}">
                <a16:creationId xmlns:a16="http://schemas.microsoft.com/office/drawing/2014/main" xmlns="" id="{B35ED827-BD46-2EFA-3AFA-DFB94CA34C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D145056-555A-862B-F8D0-B4B40E48D4E9}"/>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258113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E39B45F-9B75-2C44-56DA-A5C62B3D8086}"/>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3" name="Footer Placeholder 2">
            <a:extLst>
              <a:ext uri="{FF2B5EF4-FFF2-40B4-BE49-F238E27FC236}">
                <a16:creationId xmlns:a16="http://schemas.microsoft.com/office/drawing/2014/main" xmlns="" id="{8D80661A-E12E-89CD-5AC1-5C25D5523A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2E36D4A1-DD31-88B6-D740-822E2540DA9F}"/>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474061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8EA685-5EBB-5069-7A73-9396C91B0C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2F605DE-2B45-3587-738E-FB9D0F0A0E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B49DB84-AD21-287E-6122-5F8654EA07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F8A5569-6D3B-0314-88C8-F755258F544B}"/>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6" name="Footer Placeholder 5">
            <a:extLst>
              <a:ext uri="{FF2B5EF4-FFF2-40B4-BE49-F238E27FC236}">
                <a16:creationId xmlns:a16="http://schemas.microsoft.com/office/drawing/2014/main" xmlns="" id="{6C95CE91-53EB-02A3-F050-03A4025328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F71DD16-1347-DC44-6502-96042C11D44F}"/>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576667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8C692D-E4B3-5633-1A94-3AAF6B33C9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3CC4114-810E-217D-679F-CF6A189E16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1EBBB0C-4D5F-B93A-C29A-5FB940727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4281E4F-9C0E-270D-4291-2B1B0DAB0256}"/>
              </a:ext>
            </a:extLst>
          </p:cNvPr>
          <p:cNvSpPr>
            <a:spLocks noGrp="1"/>
          </p:cNvSpPr>
          <p:nvPr>
            <p:ph type="dt" sz="half" idx="10"/>
          </p:nvPr>
        </p:nvSpPr>
        <p:spPr/>
        <p:txBody>
          <a:bodyPr/>
          <a:lstStyle/>
          <a:p>
            <a:fld id="{49E43919-4A78-4A5A-8847-75D3238B2BB6}" type="datetimeFigureOut">
              <a:rPr lang="en-US" smtClean="0"/>
              <a:pPr/>
              <a:t>10/4/2023</a:t>
            </a:fld>
            <a:endParaRPr lang="en-US"/>
          </a:p>
        </p:txBody>
      </p:sp>
      <p:sp>
        <p:nvSpPr>
          <p:cNvPr id="6" name="Footer Placeholder 5">
            <a:extLst>
              <a:ext uri="{FF2B5EF4-FFF2-40B4-BE49-F238E27FC236}">
                <a16:creationId xmlns:a16="http://schemas.microsoft.com/office/drawing/2014/main" xmlns="" id="{9A6D6A27-5FA2-03D4-1F6D-9F770F0410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0DEA3E9-DAB0-CE98-6DB3-0BB565BC9830}"/>
              </a:ext>
            </a:extLst>
          </p:cNvPr>
          <p:cNvSpPr>
            <a:spLocks noGrp="1"/>
          </p:cNvSpPr>
          <p:nvPr>
            <p:ph type="sldNum" sz="quarter" idx="12"/>
          </p:nvPr>
        </p:nvSpPr>
        <p:spPr/>
        <p:txBody>
          <a:body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3714089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7686F09-C1D9-60C0-5798-5994834A44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DC1D0D9A-0ECB-5725-3D1F-3687D97A75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0E4B86-3150-5257-E5AF-FBE4E54C51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43919-4A78-4A5A-8847-75D3238B2BB6}" type="datetimeFigureOut">
              <a:rPr lang="en-US" smtClean="0"/>
              <a:pPr/>
              <a:t>10/4/2023</a:t>
            </a:fld>
            <a:endParaRPr lang="en-US"/>
          </a:p>
        </p:txBody>
      </p:sp>
      <p:sp>
        <p:nvSpPr>
          <p:cNvPr id="5" name="Footer Placeholder 4">
            <a:extLst>
              <a:ext uri="{FF2B5EF4-FFF2-40B4-BE49-F238E27FC236}">
                <a16:creationId xmlns:a16="http://schemas.microsoft.com/office/drawing/2014/main" xmlns="" id="{85E8C393-6B1A-8949-55A3-EAC4AFCAEB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A374D455-206B-7867-1802-A018E46476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4BE7F5-A97B-4BBD-8687-4D1289B394E3}" type="slidenum">
              <a:rPr lang="en-US" smtClean="0"/>
              <a:pPr/>
              <a:t>‹#›</a:t>
            </a:fld>
            <a:endParaRPr lang="en-US"/>
          </a:p>
        </p:txBody>
      </p:sp>
    </p:spTree>
    <p:extLst>
      <p:ext uri="{BB962C8B-B14F-4D97-AF65-F5344CB8AC3E}">
        <p14:creationId xmlns:p14="http://schemas.microsoft.com/office/powerpoint/2010/main" xmlns="" val="1178005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web4college.com/converters/infix-to-postfix-prefix.ph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geeksforgeeks.org/introduction-and-array-implementation-of-queue/Ring%20Buffe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geeksforgeeks.org/deque-set-1-introduction-applications/" TargetMode="External"/><Relationship Id="rId2" Type="http://schemas.openxmlformats.org/officeDocument/2006/relationships/hyperlink" Target="https://www.geeksforgeeks.org/priority-queue-set-1-introductio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en.wikipedia.org/wiki/Breadth-first_search"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javatpoint.com/data-structure-queu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eeksforgeeks.org/recursive-functions/" TargetMode="External"/><Relationship Id="rId2" Type="http://schemas.openxmlformats.org/officeDocument/2006/relationships/hyperlink" Target="https://www.geeksforgeeks.org/stack-set-2-infix-to-postfix/" TargetMode="External"/><Relationship Id="rId1" Type="http://schemas.openxmlformats.org/officeDocument/2006/relationships/slideLayout" Target="../slideLayouts/slideLayout2.xml"/><Relationship Id="rId6" Type="http://schemas.openxmlformats.org/officeDocument/2006/relationships/hyperlink" Target="https://www.geeksforgeeks.org/largest-rectangular-area-in-a-histogram-set-1/" TargetMode="External"/><Relationship Id="rId5" Type="http://schemas.openxmlformats.org/officeDocument/2006/relationships/hyperlink" Target="https://www.geeksforgeeks.org/the-stock-span-problem/" TargetMode="External"/><Relationship Id="rId4" Type="http://schemas.openxmlformats.org/officeDocument/2006/relationships/hyperlink" Target="https://www.geeksforgeeks.org/618/"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geeksforgeeks.org/strongly-connected-components/" TargetMode="External"/><Relationship Id="rId2" Type="http://schemas.openxmlformats.org/officeDocument/2006/relationships/hyperlink" Target="https://www.geeksforgeeks.org/topological-sort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EEB6F6-0A92-A3F3-F25C-9CEBCCC7BE0E}"/>
              </a:ext>
            </a:extLst>
          </p:cNvPr>
          <p:cNvSpPr>
            <a:spLocks noGrp="1"/>
          </p:cNvSpPr>
          <p:nvPr>
            <p:ph type="ctrTitle"/>
          </p:nvPr>
        </p:nvSpPr>
        <p:spPr/>
        <p:txBody>
          <a:bodyPr/>
          <a:lstStyle/>
          <a:p>
            <a:r>
              <a:rPr lang="en-US" dirty="0"/>
              <a:t>Unit-3</a:t>
            </a:r>
          </a:p>
        </p:txBody>
      </p:sp>
    </p:spTree>
    <p:extLst>
      <p:ext uri="{BB962C8B-B14F-4D97-AF65-F5344CB8AC3E}">
        <p14:creationId xmlns:p14="http://schemas.microsoft.com/office/powerpoint/2010/main" xmlns="" val="2377225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0988"/>
            <a:ext cx="10515600" cy="5665975"/>
          </a:xfrm>
        </p:spPr>
        <p:txBody>
          <a:bodyPr/>
          <a:lstStyle/>
          <a:p>
            <a:pPr fontAlgn="base"/>
            <a:r>
              <a:rPr lang="en-IN" b="1" u="sng" dirty="0" smtClean="0"/>
              <a:t>Advantages of array implementation:</a:t>
            </a:r>
            <a:endParaRPr lang="en-IN" b="1" dirty="0" smtClean="0"/>
          </a:p>
          <a:p>
            <a:pPr fontAlgn="base"/>
            <a:r>
              <a:rPr lang="en-IN" dirty="0" smtClean="0"/>
              <a:t>Easy to implement.</a:t>
            </a:r>
          </a:p>
          <a:p>
            <a:pPr fontAlgn="base"/>
            <a:r>
              <a:rPr lang="en-IN" dirty="0" smtClean="0"/>
              <a:t>Memory is saved as pointers are not involved.</a:t>
            </a:r>
          </a:p>
          <a:p>
            <a:pPr fontAlgn="base"/>
            <a:r>
              <a:rPr lang="en-IN" b="1" u="sng" dirty="0" smtClean="0"/>
              <a:t>Disadvantages of array implementation:</a:t>
            </a:r>
            <a:endParaRPr lang="en-IN" b="1" dirty="0" smtClean="0"/>
          </a:p>
          <a:p>
            <a:pPr fontAlgn="base"/>
            <a:r>
              <a:rPr lang="en-IN" dirty="0" smtClean="0"/>
              <a:t>It is not dynamic i.e., it doesn’t grow and shrink depending on needs at runtime. [But in case of dynamic sized arrays like vector in C++, list in Python, </a:t>
            </a:r>
            <a:r>
              <a:rPr lang="en-IN" dirty="0" err="1" smtClean="0"/>
              <a:t>ArrayList</a:t>
            </a:r>
            <a:r>
              <a:rPr lang="en-IN" dirty="0" smtClean="0"/>
              <a:t> in Java, stacks can grow and shrink with array implementation as well].</a:t>
            </a:r>
          </a:p>
          <a:p>
            <a:pPr fontAlgn="base"/>
            <a:r>
              <a:rPr lang="en-IN" dirty="0" smtClean="0"/>
              <a:t>The total size of the stack must be defined beforehand.</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B0825-8EE9-48BC-D908-08EB6FEBD638}"/>
              </a:ext>
            </a:extLst>
          </p:cNvPr>
          <p:cNvSpPr>
            <a:spLocks noGrp="1"/>
          </p:cNvSpPr>
          <p:nvPr>
            <p:ph type="title"/>
          </p:nvPr>
        </p:nvSpPr>
        <p:spPr>
          <a:xfrm>
            <a:off x="516965" y="99240"/>
            <a:ext cx="10515600" cy="602281"/>
          </a:xfrm>
        </p:spPr>
        <p:txBody>
          <a:bodyPr>
            <a:normAutofit fontScale="90000"/>
          </a:bodyPr>
          <a:lstStyle/>
          <a:p>
            <a:r>
              <a:rPr lang="en-US" dirty="0"/>
              <a:t>Stack – implementation using Linked List</a:t>
            </a:r>
          </a:p>
        </p:txBody>
      </p:sp>
      <p:graphicFrame>
        <p:nvGraphicFramePr>
          <p:cNvPr id="6" name="Table 6">
            <a:extLst>
              <a:ext uri="{FF2B5EF4-FFF2-40B4-BE49-F238E27FC236}">
                <a16:creationId xmlns:a16="http://schemas.microsoft.com/office/drawing/2014/main" xmlns="" id="{F009845A-132A-5430-D418-EB6EAD40C80F}"/>
              </a:ext>
            </a:extLst>
          </p:cNvPr>
          <p:cNvGraphicFramePr>
            <a:graphicFrameLocks noGrp="1"/>
          </p:cNvGraphicFramePr>
          <p:nvPr>
            <p:extLst>
              <p:ext uri="{D42A27DB-BD31-4B8C-83A1-F6EECF244321}">
                <p14:modId xmlns:p14="http://schemas.microsoft.com/office/powerpoint/2010/main" xmlns="" val="3947517067"/>
              </p:ext>
            </p:extLst>
          </p:nvPr>
        </p:nvGraphicFramePr>
        <p:xfrm>
          <a:off x="145910" y="971461"/>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7" name="TextBox 6">
            <a:extLst>
              <a:ext uri="{FF2B5EF4-FFF2-40B4-BE49-F238E27FC236}">
                <a16:creationId xmlns:a16="http://schemas.microsoft.com/office/drawing/2014/main" xmlns="" id="{210C63FF-C7D3-DD12-0B16-7F03D11AE258}"/>
              </a:ext>
            </a:extLst>
          </p:cNvPr>
          <p:cNvSpPr txBox="1"/>
          <p:nvPr/>
        </p:nvSpPr>
        <p:spPr>
          <a:xfrm>
            <a:off x="74087" y="3340288"/>
            <a:ext cx="1113766" cy="369332"/>
          </a:xfrm>
          <a:prstGeom prst="rect">
            <a:avLst/>
          </a:prstGeom>
          <a:noFill/>
        </p:spPr>
        <p:txBody>
          <a:bodyPr wrap="none" rtlCol="0">
            <a:spAutoFit/>
          </a:bodyPr>
          <a:lstStyle/>
          <a:p>
            <a:r>
              <a:rPr lang="en-US" dirty="0"/>
              <a:t>top= </a:t>
            </a:r>
            <a:r>
              <a:rPr lang="en-US" sz="1600" b="1" dirty="0"/>
              <a:t>NULL</a:t>
            </a:r>
            <a:endParaRPr lang="en-US" b="1" dirty="0"/>
          </a:p>
        </p:txBody>
      </p:sp>
      <p:cxnSp>
        <p:nvCxnSpPr>
          <p:cNvPr id="31" name="Straight Arrow Connector 30">
            <a:extLst>
              <a:ext uri="{FF2B5EF4-FFF2-40B4-BE49-F238E27FC236}">
                <a16:creationId xmlns:a16="http://schemas.microsoft.com/office/drawing/2014/main" xmlns="" id="{93AE421C-F959-0031-A37E-2D9382A0A290}"/>
              </a:ext>
            </a:extLst>
          </p:cNvPr>
          <p:cNvCxnSpPr/>
          <p:nvPr/>
        </p:nvCxnSpPr>
        <p:spPr>
          <a:xfrm>
            <a:off x="2208089" y="1230997"/>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xmlns="" id="{589B650A-1A1B-A09E-487B-CB5129DB5A97}"/>
              </a:ext>
            </a:extLst>
          </p:cNvPr>
          <p:cNvSpPr txBox="1"/>
          <p:nvPr/>
        </p:nvSpPr>
        <p:spPr>
          <a:xfrm>
            <a:off x="2116649" y="808927"/>
            <a:ext cx="1097280" cy="365760"/>
          </a:xfrm>
          <a:prstGeom prst="rect">
            <a:avLst/>
          </a:prstGeom>
          <a:noFill/>
        </p:spPr>
        <p:txBody>
          <a:bodyPr wrap="square" rtlCol="0">
            <a:spAutoFit/>
          </a:bodyPr>
          <a:lstStyle/>
          <a:p>
            <a:r>
              <a:rPr lang="en-US" b="1" dirty="0"/>
              <a:t>push(20)</a:t>
            </a:r>
          </a:p>
        </p:txBody>
      </p:sp>
      <p:cxnSp>
        <p:nvCxnSpPr>
          <p:cNvPr id="33" name="Straight Arrow Connector 32">
            <a:extLst>
              <a:ext uri="{FF2B5EF4-FFF2-40B4-BE49-F238E27FC236}">
                <a16:creationId xmlns:a16="http://schemas.microsoft.com/office/drawing/2014/main" xmlns="" id="{0AAF3DE6-AADB-B4F7-C762-CADF419B90EC}"/>
              </a:ext>
            </a:extLst>
          </p:cNvPr>
          <p:cNvCxnSpPr/>
          <p:nvPr/>
        </p:nvCxnSpPr>
        <p:spPr>
          <a:xfrm>
            <a:off x="9733733" y="1078063"/>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xmlns="" id="{8E2BF279-62CB-CAB1-A141-2F2645BCB355}"/>
              </a:ext>
            </a:extLst>
          </p:cNvPr>
          <p:cNvSpPr txBox="1"/>
          <p:nvPr/>
        </p:nvSpPr>
        <p:spPr>
          <a:xfrm>
            <a:off x="9642293" y="655993"/>
            <a:ext cx="1097280" cy="365760"/>
          </a:xfrm>
          <a:prstGeom prst="rect">
            <a:avLst/>
          </a:prstGeom>
          <a:noFill/>
        </p:spPr>
        <p:txBody>
          <a:bodyPr wrap="square" rtlCol="0">
            <a:spAutoFit/>
          </a:bodyPr>
          <a:lstStyle/>
          <a:p>
            <a:r>
              <a:rPr lang="en-US" b="1" dirty="0"/>
              <a:t>push(50)</a:t>
            </a:r>
          </a:p>
        </p:txBody>
      </p:sp>
      <p:sp>
        <p:nvSpPr>
          <p:cNvPr id="35" name="TextBox 34">
            <a:extLst>
              <a:ext uri="{FF2B5EF4-FFF2-40B4-BE49-F238E27FC236}">
                <a16:creationId xmlns:a16="http://schemas.microsoft.com/office/drawing/2014/main" xmlns="" id="{4DF0E01B-EC0D-4975-849B-C024D1FDCBB9}"/>
              </a:ext>
            </a:extLst>
          </p:cNvPr>
          <p:cNvSpPr txBox="1"/>
          <p:nvPr/>
        </p:nvSpPr>
        <p:spPr>
          <a:xfrm>
            <a:off x="7091249" y="821646"/>
            <a:ext cx="1097280" cy="365760"/>
          </a:xfrm>
          <a:prstGeom prst="rect">
            <a:avLst/>
          </a:prstGeom>
          <a:noFill/>
        </p:spPr>
        <p:txBody>
          <a:bodyPr wrap="square" rtlCol="0">
            <a:spAutoFit/>
          </a:bodyPr>
          <a:lstStyle/>
          <a:p>
            <a:r>
              <a:rPr lang="en-US" b="1" dirty="0"/>
              <a:t>push(40)</a:t>
            </a:r>
          </a:p>
        </p:txBody>
      </p:sp>
      <p:cxnSp>
        <p:nvCxnSpPr>
          <p:cNvPr id="36" name="Straight Arrow Connector 35">
            <a:extLst>
              <a:ext uri="{FF2B5EF4-FFF2-40B4-BE49-F238E27FC236}">
                <a16:creationId xmlns:a16="http://schemas.microsoft.com/office/drawing/2014/main" xmlns="" id="{35EFFD34-B826-9624-962C-9773436B7CAE}"/>
              </a:ext>
            </a:extLst>
          </p:cNvPr>
          <p:cNvCxnSpPr/>
          <p:nvPr/>
        </p:nvCxnSpPr>
        <p:spPr>
          <a:xfrm>
            <a:off x="7129673" y="1217212"/>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xmlns="" id="{017ED7BA-411A-239C-F9F6-1E67D35AF93F}"/>
              </a:ext>
            </a:extLst>
          </p:cNvPr>
          <p:cNvSpPr txBox="1"/>
          <p:nvPr/>
        </p:nvSpPr>
        <p:spPr>
          <a:xfrm>
            <a:off x="4593220" y="801773"/>
            <a:ext cx="1097280" cy="365760"/>
          </a:xfrm>
          <a:prstGeom prst="rect">
            <a:avLst/>
          </a:prstGeom>
          <a:noFill/>
        </p:spPr>
        <p:txBody>
          <a:bodyPr wrap="square" rtlCol="0">
            <a:spAutoFit/>
          </a:bodyPr>
          <a:lstStyle/>
          <a:p>
            <a:r>
              <a:rPr lang="en-US" b="1" dirty="0"/>
              <a:t>push(30)</a:t>
            </a:r>
          </a:p>
        </p:txBody>
      </p:sp>
      <p:cxnSp>
        <p:nvCxnSpPr>
          <p:cNvPr id="38" name="Straight Arrow Connector 37">
            <a:extLst>
              <a:ext uri="{FF2B5EF4-FFF2-40B4-BE49-F238E27FC236}">
                <a16:creationId xmlns:a16="http://schemas.microsoft.com/office/drawing/2014/main" xmlns="" id="{F5B4A788-92B3-E264-75F3-97D835F422C5}"/>
              </a:ext>
            </a:extLst>
          </p:cNvPr>
          <p:cNvCxnSpPr/>
          <p:nvPr/>
        </p:nvCxnSpPr>
        <p:spPr>
          <a:xfrm>
            <a:off x="4631644" y="1197339"/>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xmlns="" id="{3B3E9F8F-9A81-48C9-90E4-2A683D7467E2}"/>
              </a:ext>
            </a:extLst>
          </p:cNvPr>
          <p:cNvSpPr txBox="1"/>
          <p:nvPr/>
        </p:nvSpPr>
        <p:spPr>
          <a:xfrm>
            <a:off x="2555004" y="3446326"/>
            <a:ext cx="7384125" cy="3477875"/>
          </a:xfrm>
          <a:prstGeom prst="rect">
            <a:avLst/>
          </a:prstGeom>
          <a:noFill/>
        </p:spPr>
        <p:txBody>
          <a:bodyPr wrap="square" rtlCol="0">
            <a:spAutoFit/>
          </a:bodyPr>
          <a:lstStyle/>
          <a:p>
            <a:r>
              <a:rPr lang="en-US" sz="2000" dirty="0">
                <a:latin typeface="Cambria" panose="02040503050406030204" pitchFamily="18" charset="0"/>
                <a:ea typeface="Cambria" panose="02040503050406030204" pitchFamily="18" charset="0"/>
              </a:rPr>
              <a:t>void push(ele){</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newnode</a:t>
            </a:r>
            <a:r>
              <a:rPr lang="en-US" sz="2000" dirty="0">
                <a:latin typeface="Cambria" panose="02040503050406030204" pitchFamily="18" charset="0"/>
                <a:ea typeface="Cambria" panose="02040503050406030204" pitchFamily="18" charset="0"/>
              </a:rPr>
              <a:t>=(struct node*) malloc(</a:t>
            </a:r>
            <a:r>
              <a:rPr lang="en-US" sz="2000" dirty="0" err="1">
                <a:latin typeface="Cambria" panose="02040503050406030204" pitchFamily="18" charset="0"/>
                <a:ea typeface="Cambria" panose="02040503050406030204" pitchFamily="18" charset="0"/>
              </a:rPr>
              <a:t>sizeof</a:t>
            </a:r>
            <a:r>
              <a:rPr lang="en-US" sz="2000" dirty="0">
                <a:latin typeface="Cambria" panose="02040503050406030204" pitchFamily="18" charset="0"/>
                <a:ea typeface="Cambria" panose="02040503050406030204" pitchFamily="18" charset="0"/>
              </a:rPr>
              <a:t>(struct node));</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newnode</a:t>
            </a:r>
            <a:r>
              <a:rPr lang="en-US" sz="2000" dirty="0">
                <a:latin typeface="Cambria" panose="02040503050406030204" pitchFamily="18" charset="0"/>
                <a:ea typeface="Cambria" panose="02040503050406030204" pitchFamily="18" charset="0"/>
              </a:rPr>
              <a:t>-&gt;data=ele;</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newnode</a:t>
            </a:r>
            <a:r>
              <a:rPr lang="en-US" sz="2000" dirty="0">
                <a:latin typeface="Cambria" panose="02040503050406030204" pitchFamily="18" charset="0"/>
                <a:ea typeface="Cambria" panose="02040503050406030204" pitchFamily="18" charset="0"/>
              </a:rPr>
              <a:t>-&gt;next=NULL;</a:t>
            </a:r>
          </a:p>
          <a:p>
            <a:r>
              <a:rPr lang="en-US" sz="2000" dirty="0">
                <a:latin typeface="Cambria" panose="02040503050406030204" pitchFamily="18" charset="0"/>
                <a:ea typeface="Cambria" panose="02040503050406030204" pitchFamily="18" charset="0"/>
              </a:rPr>
              <a:t>          if(top==NULL)</a:t>
            </a:r>
          </a:p>
          <a:p>
            <a:r>
              <a:rPr lang="en-US" sz="2000" dirty="0">
                <a:latin typeface="Cambria" panose="02040503050406030204" pitchFamily="18" charset="0"/>
                <a:ea typeface="Cambria" panose="02040503050406030204" pitchFamily="18" charset="0"/>
              </a:rPr>
              <a:t>                    top=</a:t>
            </a:r>
            <a:r>
              <a:rPr lang="en-US" sz="2000" dirty="0" err="1">
                <a:latin typeface="Cambria" panose="02040503050406030204" pitchFamily="18" charset="0"/>
                <a:ea typeface="Cambria" panose="02040503050406030204" pitchFamily="18" charset="0"/>
              </a:rPr>
              <a:t>newnode</a:t>
            </a:r>
            <a:r>
              <a:rPr lang="en-US" sz="2000" dirty="0">
                <a:latin typeface="Cambria" panose="02040503050406030204" pitchFamily="18" charset="0"/>
                <a:ea typeface="Cambria" panose="02040503050406030204" pitchFamily="18" charset="0"/>
              </a:rPr>
              <a:t>;</a:t>
            </a:r>
          </a:p>
          <a:p>
            <a:r>
              <a:rPr lang="en-US" sz="2000" dirty="0">
                <a:latin typeface="Cambria" panose="02040503050406030204" pitchFamily="18" charset="0"/>
                <a:ea typeface="Cambria" panose="02040503050406030204" pitchFamily="18" charset="0"/>
              </a:rPr>
              <a:t>          else{</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newnode</a:t>
            </a:r>
            <a:r>
              <a:rPr lang="en-US" sz="2000" dirty="0">
                <a:latin typeface="Cambria" panose="02040503050406030204" pitchFamily="18" charset="0"/>
                <a:ea typeface="Cambria" panose="02040503050406030204" pitchFamily="18" charset="0"/>
              </a:rPr>
              <a:t>-&gt;next=top;</a:t>
            </a:r>
          </a:p>
          <a:p>
            <a:r>
              <a:rPr lang="en-US" sz="2000" dirty="0">
                <a:latin typeface="Cambria" panose="02040503050406030204" pitchFamily="18" charset="0"/>
                <a:ea typeface="Cambria" panose="02040503050406030204" pitchFamily="18" charset="0"/>
              </a:rPr>
              <a:t>                    top=</a:t>
            </a:r>
            <a:r>
              <a:rPr lang="en-US" sz="2000" dirty="0" err="1">
                <a:latin typeface="Cambria" panose="02040503050406030204" pitchFamily="18" charset="0"/>
                <a:ea typeface="Cambria" panose="02040503050406030204" pitchFamily="18" charset="0"/>
              </a:rPr>
              <a:t>newnode</a:t>
            </a:r>
            <a:r>
              <a:rPr lang="en-US" sz="2000" dirty="0">
                <a:latin typeface="Cambria" panose="02040503050406030204" pitchFamily="18" charset="0"/>
                <a:ea typeface="Cambria" panose="02040503050406030204" pitchFamily="18" charset="0"/>
              </a:rPr>
              <a:t>;</a:t>
            </a:r>
          </a:p>
          <a:p>
            <a:r>
              <a:rPr lang="en-US" sz="2000" dirty="0">
                <a:latin typeface="Cambria" panose="02040503050406030204" pitchFamily="18" charset="0"/>
                <a:ea typeface="Cambria" panose="02040503050406030204" pitchFamily="18" charset="0"/>
              </a:rPr>
              <a:t>          }</a:t>
            </a:r>
          </a:p>
          <a:p>
            <a:r>
              <a:rPr lang="en-US" sz="2000" dirty="0">
                <a:latin typeface="Cambria" panose="02040503050406030204" pitchFamily="18" charset="0"/>
                <a:ea typeface="Cambria" panose="02040503050406030204" pitchFamily="18" charset="0"/>
              </a:rPr>
              <a:t>}</a:t>
            </a:r>
          </a:p>
        </p:txBody>
      </p:sp>
      <p:graphicFrame>
        <p:nvGraphicFramePr>
          <p:cNvPr id="41" name="Table 6">
            <a:extLst>
              <a:ext uri="{FF2B5EF4-FFF2-40B4-BE49-F238E27FC236}">
                <a16:creationId xmlns:a16="http://schemas.microsoft.com/office/drawing/2014/main" xmlns="" id="{AE48B335-23DF-3427-DDD8-595BBA8F8000}"/>
              </a:ext>
            </a:extLst>
          </p:cNvPr>
          <p:cNvGraphicFramePr>
            <a:graphicFrameLocks noGrp="1"/>
          </p:cNvGraphicFramePr>
          <p:nvPr>
            <p:extLst>
              <p:ext uri="{D42A27DB-BD31-4B8C-83A1-F6EECF244321}">
                <p14:modId xmlns:p14="http://schemas.microsoft.com/office/powerpoint/2010/main" xmlns="" val="2186126013"/>
              </p:ext>
            </p:extLst>
          </p:nvPr>
        </p:nvGraphicFramePr>
        <p:xfrm>
          <a:off x="2627239" y="974192"/>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42" name="TextBox 41">
            <a:extLst>
              <a:ext uri="{FF2B5EF4-FFF2-40B4-BE49-F238E27FC236}">
                <a16:creationId xmlns:a16="http://schemas.microsoft.com/office/drawing/2014/main" xmlns="" id="{5134574A-0858-7265-530A-79506273C58C}"/>
              </a:ext>
            </a:extLst>
          </p:cNvPr>
          <p:cNvSpPr txBox="1"/>
          <p:nvPr/>
        </p:nvSpPr>
        <p:spPr>
          <a:xfrm>
            <a:off x="2613986" y="2914759"/>
            <a:ext cx="669231" cy="369332"/>
          </a:xfrm>
          <a:prstGeom prst="rect">
            <a:avLst/>
          </a:prstGeom>
          <a:noFill/>
        </p:spPr>
        <p:txBody>
          <a:bodyPr wrap="square">
            <a:spAutoFit/>
          </a:bodyPr>
          <a:lstStyle/>
          <a:p>
            <a:r>
              <a:rPr lang="en-US" dirty="0"/>
              <a:t>1000</a:t>
            </a:r>
          </a:p>
        </p:txBody>
      </p:sp>
      <p:grpSp>
        <p:nvGrpSpPr>
          <p:cNvPr id="43" name="Group 42">
            <a:extLst>
              <a:ext uri="{FF2B5EF4-FFF2-40B4-BE49-F238E27FC236}">
                <a16:creationId xmlns:a16="http://schemas.microsoft.com/office/drawing/2014/main" xmlns="" id="{FD6EFD96-0A16-98BA-8726-48186A51E28C}"/>
              </a:ext>
            </a:extLst>
          </p:cNvPr>
          <p:cNvGrpSpPr/>
          <p:nvPr/>
        </p:nvGrpSpPr>
        <p:grpSpPr>
          <a:xfrm>
            <a:off x="3344064" y="2903970"/>
            <a:ext cx="1110084" cy="369332"/>
            <a:chOff x="-75000" y="4140931"/>
            <a:chExt cx="1110084" cy="369332"/>
          </a:xfrm>
        </p:grpSpPr>
        <p:sp>
          <p:nvSpPr>
            <p:cNvPr id="44" name="TextBox 43">
              <a:extLst>
                <a:ext uri="{FF2B5EF4-FFF2-40B4-BE49-F238E27FC236}">
                  <a16:creationId xmlns:a16="http://schemas.microsoft.com/office/drawing/2014/main" xmlns="" id="{48C592E7-84FC-7F17-7294-495E244BD690}"/>
                </a:ext>
              </a:extLst>
            </p:cNvPr>
            <p:cNvSpPr txBox="1"/>
            <p:nvPr/>
          </p:nvSpPr>
          <p:spPr>
            <a:xfrm>
              <a:off x="365853" y="4140931"/>
              <a:ext cx="669231" cy="365760"/>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45" name="TextBox 44">
              <a:extLst>
                <a:ext uri="{FF2B5EF4-FFF2-40B4-BE49-F238E27FC236}">
                  <a16:creationId xmlns:a16="http://schemas.microsoft.com/office/drawing/2014/main" xmlns="" id="{A87A78AA-4224-E129-0990-D7B55AB226F2}"/>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20</a:t>
              </a:r>
            </a:p>
          </p:txBody>
        </p:sp>
      </p:grpSp>
      <p:graphicFrame>
        <p:nvGraphicFramePr>
          <p:cNvPr id="46" name="Table 6">
            <a:extLst>
              <a:ext uri="{FF2B5EF4-FFF2-40B4-BE49-F238E27FC236}">
                <a16:creationId xmlns:a16="http://schemas.microsoft.com/office/drawing/2014/main" xmlns="" id="{8CB2C535-5512-290C-EB01-FAB6DE5719B6}"/>
              </a:ext>
            </a:extLst>
          </p:cNvPr>
          <p:cNvGraphicFramePr>
            <a:graphicFrameLocks noGrp="1"/>
          </p:cNvGraphicFramePr>
          <p:nvPr>
            <p:extLst>
              <p:ext uri="{D42A27DB-BD31-4B8C-83A1-F6EECF244321}">
                <p14:modId xmlns:p14="http://schemas.microsoft.com/office/powerpoint/2010/main" xmlns="" val="2827614323"/>
              </p:ext>
            </p:extLst>
          </p:nvPr>
        </p:nvGraphicFramePr>
        <p:xfrm>
          <a:off x="5151769" y="927812"/>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47" name="TextBox 46">
            <a:extLst>
              <a:ext uri="{FF2B5EF4-FFF2-40B4-BE49-F238E27FC236}">
                <a16:creationId xmlns:a16="http://schemas.microsoft.com/office/drawing/2014/main" xmlns="" id="{623A052F-3754-87CD-86C7-1D7F1C426C35}"/>
              </a:ext>
            </a:extLst>
          </p:cNvPr>
          <p:cNvSpPr txBox="1"/>
          <p:nvPr/>
        </p:nvSpPr>
        <p:spPr>
          <a:xfrm>
            <a:off x="5138516" y="2868379"/>
            <a:ext cx="669231" cy="369332"/>
          </a:xfrm>
          <a:prstGeom prst="rect">
            <a:avLst/>
          </a:prstGeom>
          <a:noFill/>
        </p:spPr>
        <p:txBody>
          <a:bodyPr wrap="square">
            <a:spAutoFit/>
          </a:bodyPr>
          <a:lstStyle/>
          <a:p>
            <a:r>
              <a:rPr lang="en-US" dirty="0"/>
              <a:t>1000</a:t>
            </a:r>
          </a:p>
        </p:txBody>
      </p:sp>
      <p:grpSp>
        <p:nvGrpSpPr>
          <p:cNvPr id="48" name="Group 47">
            <a:extLst>
              <a:ext uri="{FF2B5EF4-FFF2-40B4-BE49-F238E27FC236}">
                <a16:creationId xmlns:a16="http://schemas.microsoft.com/office/drawing/2014/main" xmlns="" id="{6EDADB6E-7E6B-0AC7-15FA-313630699B79}"/>
              </a:ext>
            </a:extLst>
          </p:cNvPr>
          <p:cNvGrpSpPr/>
          <p:nvPr/>
        </p:nvGrpSpPr>
        <p:grpSpPr>
          <a:xfrm>
            <a:off x="5868594" y="2857590"/>
            <a:ext cx="1110084" cy="369332"/>
            <a:chOff x="-75000" y="4140931"/>
            <a:chExt cx="1110084" cy="369332"/>
          </a:xfrm>
        </p:grpSpPr>
        <p:sp>
          <p:nvSpPr>
            <p:cNvPr id="49" name="TextBox 48">
              <a:extLst>
                <a:ext uri="{FF2B5EF4-FFF2-40B4-BE49-F238E27FC236}">
                  <a16:creationId xmlns:a16="http://schemas.microsoft.com/office/drawing/2014/main" xmlns="" id="{F75A552B-7817-9FB4-D749-207FCFC9CB9E}"/>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50" name="TextBox 49">
              <a:extLst>
                <a:ext uri="{FF2B5EF4-FFF2-40B4-BE49-F238E27FC236}">
                  <a16:creationId xmlns:a16="http://schemas.microsoft.com/office/drawing/2014/main" xmlns="" id="{DBF01B2F-B8D4-3F2C-7E74-49F41C2FC5D9}"/>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20</a:t>
              </a:r>
            </a:p>
          </p:txBody>
        </p:sp>
      </p:grpSp>
      <p:sp>
        <p:nvSpPr>
          <p:cNvPr id="56" name="TextBox 55">
            <a:extLst>
              <a:ext uri="{FF2B5EF4-FFF2-40B4-BE49-F238E27FC236}">
                <a16:creationId xmlns:a16="http://schemas.microsoft.com/office/drawing/2014/main" xmlns="" id="{56CABEBA-8FBC-530F-4DF7-38C46521E9F0}"/>
              </a:ext>
            </a:extLst>
          </p:cNvPr>
          <p:cNvSpPr txBox="1"/>
          <p:nvPr/>
        </p:nvSpPr>
        <p:spPr>
          <a:xfrm>
            <a:off x="2136620" y="2899453"/>
            <a:ext cx="671338" cy="369332"/>
          </a:xfrm>
          <a:prstGeom prst="rect">
            <a:avLst/>
          </a:prstGeom>
          <a:noFill/>
        </p:spPr>
        <p:txBody>
          <a:bodyPr wrap="none" rtlCol="0">
            <a:spAutoFit/>
          </a:bodyPr>
          <a:lstStyle/>
          <a:p>
            <a:r>
              <a:rPr lang="en-US" dirty="0"/>
              <a:t>top= </a:t>
            </a:r>
            <a:endParaRPr lang="en-US" b="1" dirty="0"/>
          </a:p>
        </p:txBody>
      </p:sp>
      <p:grpSp>
        <p:nvGrpSpPr>
          <p:cNvPr id="57" name="Group 56">
            <a:extLst>
              <a:ext uri="{FF2B5EF4-FFF2-40B4-BE49-F238E27FC236}">
                <a16:creationId xmlns:a16="http://schemas.microsoft.com/office/drawing/2014/main" xmlns="" id="{A390D10A-EC29-E40C-0060-DD679E8F59F6}"/>
              </a:ext>
            </a:extLst>
          </p:cNvPr>
          <p:cNvGrpSpPr/>
          <p:nvPr/>
        </p:nvGrpSpPr>
        <p:grpSpPr>
          <a:xfrm>
            <a:off x="5875221" y="2426896"/>
            <a:ext cx="1110084" cy="369332"/>
            <a:chOff x="-75000" y="4140931"/>
            <a:chExt cx="1110084" cy="369332"/>
          </a:xfrm>
        </p:grpSpPr>
        <p:sp>
          <p:nvSpPr>
            <p:cNvPr id="58" name="TextBox 57">
              <a:extLst>
                <a:ext uri="{FF2B5EF4-FFF2-40B4-BE49-F238E27FC236}">
                  <a16:creationId xmlns:a16="http://schemas.microsoft.com/office/drawing/2014/main" xmlns="" id="{2CCB6BED-FDC3-8269-92E8-8537E99BD3A2}"/>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59" name="TextBox 58">
              <a:extLst>
                <a:ext uri="{FF2B5EF4-FFF2-40B4-BE49-F238E27FC236}">
                  <a16:creationId xmlns:a16="http://schemas.microsoft.com/office/drawing/2014/main" xmlns="" id="{36BB2ED6-E9F4-9E7D-5D43-3FA8D266C823}"/>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30</a:t>
              </a:r>
            </a:p>
          </p:txBody>
        </p:sp>
      </p:grpSp>
      <p:sp>
        <p:nvSpPr>
          <p:cNvPr id="60" name="TextBox 59">
            <a:extLst>
              <a:ext uri="{FF2B5EF4-FFF2-40B4-BE49-F238E27FC236}">
                <a16:creationId xmlns:a16="http://schemas.microsoft.com/office/drawing/2014/main" xmlns="" id="{BF31764E-5763-E5F9-8D39-537BCE268445}"/>
              </a:ext>
            </a:extLst>
          </p:cNvPr>
          <p:cNvSpPr txBox="1"/>
          <p:nvPr/>
        </p:nvSpPr>
        <p:spPr>
          <a:xfrm>
            <a:off x="5158396" y="2464187"/>
            <a:ext cx="669231" cy="369332"/>
          </a:xfrm>
          <a:prstGeom prst="rect">
            <a:avLst/>
          </a:prstGeom>
          <a:noFill/>
        </p:spPr>
        <p:txBody>
          <a:bodyPr wrap="square">
            <a:spAutoFit/>
          </a:bodyPr>
          <a:lstStyle/>
          <a:p>
            <a:r>
              <a:rPr lang="en-US" dirty="0"/>
              <a:t>2000</a:t>
            </a:r>
          </a:p>
        </p:txBody>
      </p:sp>
      <p:sp>
        <p:nvSpPr>
          <p:cNvPr id="61" name="TextBox 60">
            <a:extLst>
              <a:ext uri="{FF2B5EF4-FFF2-40B4-BE49-F238E27FC236}">
                <a16:creationId xmlns:a16="http://schemas.microsoft.com/office/drawing/2014/main" xmlns="" id="{F5B92A23-D2A8-989C-626F-0775A3E9BC66}"/>
              </a:ext>
            </a:extLst>
          </p:cNvPr>
          <p:cNvSpPr txBox="1"/>
          <p:nvPr/>
        </p:nvSpPr>
        <p:spPr>
          <a:xfrm>
            <a:off x="4714172" y="2455505"/>
            <a:ext cx="671338" cy="369332"/>
          </a:xfrm>
          <a:prstGeom prst="rect">
            <a:avLst/>
          </a:prstGeom>
          <a:noFill/>
        </p:spPr>
        <p:txBody>
          <a:bodyPr wrap="none" rtlCol="0">
            <a:spAutoFit/>
          </a:bodyPr>
          <a:lstStyle/>
          <a:p>
            <a:r>
              <a:rPr lang="en-US" dirty="0"/>
              <a:t>top= </a:t>
            </a:r>
            <a:endParaRPr lang="en-US" b="1" dirty="0"/>
          </a:p>
        </p:txBody>
      </p:sp>
      <p:graphicFrame>
        <p:nvGraphicFramePr>
          <p:cNvPr id="62" name="Table 6">
            <a:extLst>
              <a:ext uri="{FF2B5EF4-FFF2-40B4-BE49-F238E27FC236}">
                <a16:creationId xmlns:a16="http://schemas.microsoft.com/office/drawing/2014/main" xmlns="" id="{62FE92A7-52D6-F334-0031-C8AE45CE857B}"/>
              </a:ext>
            </a:extLst>
          </p:cNvPr>
          <p:cNvGraphicFramePr>
            <a:graphicFrameLocks noGrp="1"/>
          </p:cNvGraphicFramePr>
          <p:nvPr>
            <p:extLst>
              <p:ext uri="{D42A27DB-BD31-4B8C-83A1-F6EECF244321}">
                <p14:modId xmlns:p14="http://schemas.microsoft.com/office/powerpoint/2010/main" xmlns="" val="2589503909"/>
              </p:ext>
            </p:extLst>
          </p:nvPr>
        </p:nvGraphicFramePr>
        <p:xfrm>
          <a:off x="7676308" y="907936"/>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63" name="TextBox 62">
            <a:extLst>
              <a:ext uri="{FF2B5EF4-FFF2-40B4-BE49-F238E27FC236}">
                <a16:creationId xmlns:a16="http://schemas.microsoft.com/office/drawing/2014/main" xmlns="" id="{E3DFEB73-BC5F-7821-1568-A716AE7EC082}"/>
              </a:ext>
            </a:extLst>
          </p:cNvPr>
          <p:cNvSpPr txBox="1"/>
          <p:nvPr/>
        </p:nvSpPr>
        <p:spPr>
          <a:xfrm>
            <a:off x="7663055" y="2848503"/>
            <a:ext cx="669231" cy="369332"/>
          </a:xfrm>
          <a:prstGeom prst="rect">
            <a:avLst/>
          </a:prstGeom>
          <a:noFill/>
        </p:spPr>
        <p:txBody>
          <a:bodyPr wrap="square">
            <a:spAutoFit/>
          </a:bodyPr>
          <a:lstStyle/>
          <a:p>
            <a:r>
              <a:rPr lang="en-US" dirty="0"/>
              <a:t>1000</a:t>
            </a:r>
          </a:p>
        </p:txBody>
      </p:sp>
      <p:grpSp>
        <p:nvGrpSpPr>
          <p:cNvPr id="64" name="Group 63">
            <a:extLst>
              <a:ext uri="{FF2B5EF4-FFF2-40B4-BE49-F238E27FC236}">
                <a16:creationId xmlns:a16="http://schemas.microsoft.com/office/drawing/2014/main" xmlns="" id="{F2600CCF-8AB1-DB89-2B7C-16FE9A88A51C}"/>
              </a:ext>
            </a:extLst>
          </p:cNvPr>
          <p:cNvGrpSpPr/>
          <p:nvPr/>
        </p:nvGrpSpPr>
        <p:grpSpPr>
          <a:xfrm>
            <a:off x="8393133" y="2837714"/>
            <a:ext cx="1110084" cy="369332"/>
            <a:chOff x="-75000" y="4140931"/>
            <a:chExt cx="1110084" cy="369332"/>
          </a:xfrm>
        </p:grpSpPr>
        <p:sp>
          <p:nvSpPr>
            <p:cNvPr id="65" name="TextBox 64">
              <a:extLst>
                <a:ext uri="{FF2B5EF4-FFF2-40B4-BE49-F238E27FC236}">
                  <a16:creationId xmlns:a16="http://schemas.microsoft.com/office/drawing/2014/main" xmlns="" id="{CE63AAA2-E474-EB7E-FFE7-C4940136DFE0}"/>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66" name="TextBox 65">
              <a:extLst>
                <a:ext uri="{FF2B5EF4-FFF2-40B4-BE49-F238E27FC236}">
                  <a16:creationId xmlns:a16="http://schemas.microsoft.com/office/drawing/2014/main" xmlns="" id="{31CA9473-9589-C817-342E-C2A2AA6B94AC}"/>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20</a:t>
              </a:r>
            </a:p>
          </p:txBody>
        </p:sp>
      </p:grpSp>
      <p:grpSp>
        <p:nvGrpSpPr>
          <p:cNvPr id="67" name="Group 66">
            <a:extLst>
              <a:ext uri="{FF2B5EF4-FFF2-40B4-BE49-F238E27FC236}">
                <a16:creationId xmlns:a16="http://schemas.microsoft.com/office/drawing/2014/main" xmlns="" id="{7B21917F-FB9A-9D53-6A8E-D9A831EAA088}"/>
              </a:ext>
            </a:extLst>
          </p:cNvPr>
          <p:cNvGrpSpPr/>
          <p:nvPr/>
        </p:nvGrpSpPr>
        <p:grpSpPr>
          <a:xfrm>
            <a:off x="8399760" y="2407020"/>
            <a:ext cx="1110084" cy="369332"/>
            <a:chOff x="-75000" y="4140931"/>
            <a:chExt cx="1110084" cy="369332"/>
          </a:xfrm>
        </p:grpSpPr>
        <p:sp>
          <p:nvSpPr>
            <p:cNvPr id="68" name="TextBox 67">
              <a:extLst>
                <a:ext uri="{FF2B5EF4-FFF2-40B4-BE49-F238E27FC236}">
                  <a16:creationId xmlns:a16="http://schemas.microsoft.com/office/drawing/2014/main" xmlns="" id="{6D2560EA-B9C1-7453-A3E8-A284AF9BCE06}"/>
                </a:ext>
              </a:extLst>
            </p:cNvPr>
            <p:cNvSpPr txBox="1"/>
            <p:nvPr/>
          </p:nvSpPr>
          <p:spPr>
            <a:xfrm>
              <a:off x="365853" y="4140931"/>
              <a:ext cx="669231" cy="369332"/>
            </a:xfrm>
            <a:prstGeom prst="rect">
              <a:avLst/>
            </a:prstGeom>
            <a:noFill/>
            <a:ln w="6350">
              <a:solidFill>
                <a:schemeClr val="tx1"/>
              </a:solidFill>
            </a:ln>
          </p:spPr>
          <p:txBody>
            <a:bodyPr wrap="square">
              <a:spAutoFit/>
            </a:bodyPr>
            <a:lstStyle/>
            <a:p>
              <a:r>
                <a:rPr lang="en-US" b="1" dirty="0"/>
                <a:t>1000</a:t>
              </a:r>
            </a:p>
          </p:txBody>
        </p:sp>
        <p:sp>
          <p:nvSpPr>
            <p:cNvPr id="69" name="TextBox 68">
              <a:extLst>
                <a:ext uri="{FF2B5EF4-FFF2-40B4-BE49-F238E27FC236}">
                  <a16:creationId xmlns:a16="http://schemas.microsoft.com/office/drawing/2014/main" xmlns="" id="{A4A5C840-EF09-D8E5-C22F-77E5A40FA659}"/>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30</a:t>
              </a:r>
            </a:p>
          </p:txBody>
        </p:sp>
      </p:grpSp>
      <p:sp>
        <p:nvSpPr>
          <p:cNvPr id="70" name="TextBox 69">
            <a:extLst>
              <a:ext uri="{FF2B5EF4-FFF2-40B4-BE49-F238E27FC236}">
                <a16:creationId xmlns:a16="http://schemas.microsoft.com/office/drawing/2014/main" xmlns="" id="{B5067440-7589-E9A8-2BF6-54BF429E2296}"/>
              </a:ext>
            </a:extLst>
          </p:cNvPr>
          <p:cNvSpPr txBox="1"/>
          <p:nvPr/>
        </p:nvSpPr>
        <p:spPr>
          <a:xfrm>
            <a:off x="7682935" y="2444311"/>
            <a:ext cx="669231" cy="369332"/>
          </a:xfrm>
          <a:prstGeom prst="rect">
            <a:avLst/>
          </a:prstGeom>
          <a:noFill/>
        </p:spPr>
        <p:txBody>
          <a:bodyPr wrap="square">
            <a:spAutoFit/>
          </a:bodyPr>
          <a:lstStyle/>
          <a:p>
            <a:r>
              <a:rPr lang="en-US" dirty="0"/>
              <a:t>2000</a:t>
            </a:r>
          </a:p>
        </p:txBody>
      </p:sp>
      <p:sp>
        <p:nvSpPr>
          <p:cNvPr id="71" name="TextBox 70">
            <a:extLst>
              <a:ext uri="{FF2B5EF4-FFF2-40B4-BE49-F238E27FC236}">
                <a16:creationId xmlns:a16="http://schemas.microsoft.com/office/drawing/2014/main" xmlns="" id="{12E7D078-E966-0F2C-AE26-52A02DBD6C75}"/>
              </a:ext>
            </a:extLst>
          </p:cNvPr>
          <p:cNvSpPr txBox="1"/>
          <p:nvPr/>
        </p:nvSpPr>
        <p:spPr>
          <a:xfrm>
            <a:off x="7225459" y="2051316"/>
            <a:ext cx="671338" cy="369332"/>
          </a:xfrm>
          <a:prstGeom prst="rect">
            <a:avLst/>
          </a:prstGeom>
          <a:noFill/>
        </p:spPr>
        <p:txBody>
          <a:bodyPr wrap="none" rtlCol="0">
            <a:spAutoFit/>
          </a:bodyPr>
          <a:lstStyle/>
          <a:p>
            <a:r>
              <a:rPr lang="en-US" dirty="0"/>
              <a:t>top= </a:t>
            </a:r>
            <a:endParaRPr lang="en-US" b="1" dirty="0"/>
          </a:p>
        </p:txBody>
      </p:sp>
      <p:grpSp>
        <p:nvGrpSpPr>
          <p:cNvPr id="72" name="Group 71">
            <a:extLst>
              <a:ext uri="{FF2B5EF4-FFF2-40B4-BE49-F238E27FC236}">
                <a16:creationId xmlns:a16="http://schemas.microsoft.com/office/drawing/2014/main" xmlns="" id="{ACB4693B-3FFE-3F25-FFD3-71CEDCE9B4C8}"/>
              </a:ext>
            </a:extLst>
          </p:cNvPr>
          <p:cNvGrpSpPr/>
          <p:nvPr/>
        </p:nvGrpSpPr>
        <p:grpSpPr>
          <a:xfrm>
            <a:off x="8399763" y="1996198"/>
            <a:ext cx="1110084" cy="369332"/>
            <a:chOff x="-75000" y="4140931"/>
            <a:chExt cx="1110084" cy="369332"/>
          </a:xfrm>
        </p:grpSpPr>
        <p:sp>
          <p:nvSpPr>
            <p:cNvPr id="73" name="TextBox 72">
              <a:extLst>
                <a:ext uri="{FF2B5EF4-FFF2-40B4-BE49-F238E27FC236}">
                  <a16:creationId xmlns:a16="http://schemas.microsoft.com/office/drawing/2014/main" xmlns="" id="{18E11F57-0592-DA52-B2BE-16A0146D03E7}"/>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74" name="TextBox 73">
              <a:extLst>
                <a:ext uri="{FF2B5EF4-FFF2-40B4-BE49-F238E27FC236}">
                  <a16:creationId xmlns:a16="http://schemas.microsoft.com/office/drawing/2014/main" xmlns="" id="{81255267-B99B-50C5-1947-E82BF6B95590}"/>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40</a:t>
              </a:r>
            </a:p>
          </p:txBody>
        </p:sp>
      </p:grpSp>
      <p:sp>
        <p:nvSpPr>
          <p:cNvPr id="75" name="TextBox 74">
            <a:extLst>
              <a:ext uri="{FF2B5EF4-FFF2-40B4-BE49-F238E27FC236}">
                <a16:creationId xmlns:a16="http://schemas.microsoft.com/office/drawing/2014/main" xmlns="" id="{3D568B45-0C83-C94F-27CF-B123C854FCB9}"/>
              </a:ext>
            </a:extLst>
          </p:cNvPr>
          <p:cNvSpPr txBox="1"/>
          <p:nvPr/>
        </p:nvSpPr>
        <p:spPr>
          <a:xfrm>
            <a:off x="7676311" y="2053371"/>
            <a:ext cx="669231" cy="369332"/>
          </a:xfrm>
          <a:prstGeom prst="rect">
            <a:avLst/>
          </a:prstGeom>
          <a:noFill/>
        </p:spPr>
        <p:txBody>
          <a:bodyPr wrap="square">
            <a:spAutoFit/>
          </a:bodyPr>
          <a:lstStyle/>
          <a:p>
            <a:r>
              <a:rPr lang="en-US" dirty="0"/>
              <a:t>3000</a:t>
            </a:r>
          </a:p>
        </p:txBody>
      </p:sp>
      <p:graphicFrame>
        <p:nvGraphicFramePr>
          <p:cNvPr id="76" name="Table 6">
            <a:extLst>
              <a:ext uri="{FF2B5EF4-FFF2-40B4-BE49-F238E27FC236}">
                <a16:creationId xmlns:a16="http://schemas.microsoft.com/office/drawing/2014/main" xmlns="" id="{91DDD1FE-CE33-87E8-52FF-7C84A94AC865}"/>
              </a:ext>
            </a:extLst>
          </p:cNvPr>
          <p:cNvGraphicFramePr>
            <a:graphicFrameLocks noGrp="1"/>
          </p:cNvGraphicFramePr>
          <p:nvPr>
            <p:extLst>
              <p:ext uri="{D42A27DB-BD31-4B8C-83A1-F6EECF244321}">
                <p14:modId xmlns:p14="http://schemas.microsoft.com/office/powerpoint/2010/main" xmlns="" val="1543196804"/>
              </p:ext>
            </p:extLst>
          </p:nvPr>
        </p:nvGraphicFramePr>
        <p:xfrm>
          <a:off x="10293608" y="927816"/>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77" name="TextBox 76">
            <a:extLst>
              <a:ext uri="{FF2B5EF4-FFF2-40B4-BE49-F238E27FC236}">
                <a16:creationId xmlns:a16="http://schemas.microsoft.com/office/drawing/2014/main" xmlns="" id="{BF55395F-8A35-EEBD-FCD9-74FE7634B633}"/>
              </a:ext>
            </a:extLst>
          </p:cNvPr>
          <p:cNvSpPr txBox="1"/>
          <p:nvPr/>
        </p:nvSpPr>
        <p:spPr>
          <a:xfrm>
            <a:off x="10280355" y="2868383"/>
            <a:ext cx="669231" cy="369332"/>
          </a:xfrm>
          <a:prstGeom prst="rect">
            <a:avLst/>
          </a:prstGeom>
          <a:noFill/>
        </p:spPr>
        <p:txBody>
          <a:bodyPr wrap="square">
            <a:spAutoFit/>
          </a:bodyPr>
          <a:lstStyle/>
          <a:p>
            <a:r>
              <a:rPr lang="en-US" dirty="0"/>
              <a:t>1000</a:t>
            </a:r>
          </a:p>
        </p:txBody>
      </p:sp>
      <p:grpSp>
        <p:nvGrpSpPr>
          <p:cNvPr id="78" name="Group 77">
            <a:extLst>
              <a:ext uri="{FF2B5EF4-FFF2-40B4-BE49-F238E27FC236}">
                <a16:creationId xmlns:a16="http://schemas.microsoft.com/office/drawing/2014/main" xmlns="" id="{D286E8B7-4619-1401-9E83-85DF2EA65B02}"/>
              </a:ext>
            </a:extLst>
          </p:cNvPr>
          <p:cNvGrpSpPr/>
          <p:nvPr/>
        </p:nvGrpSpPr>
        <p:grpSpPr>
          <a:xfrm>
            <a:off x="11010433" y="2857594"/>
            <a:ext cx="1110084" cy="369332"/>
            <a:chOff x="-75000" y="4140931"/>
            <a:chExt cx="1110084" cy="369332"/>
          </a:xfrm>
        </p:grpSpPr>
        <p:sp>
          <p:nvSpPr>
            <p:cNvPr id="79" name="TextBox 78">
              <a:extLst>
                <a:ext uri="{FF2B5EF4-FFF2-40B4-BE49-F238E27FC236}">
                  <a16:creationId xmlns:a16="http://schemas.microsoft.com/office/drawing/2014/main" xmlns="" id="{40515DB6-B856-DBD5-D05D-5EA5B78E209F}"/>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80" name="TextBox 79">
              <a:extLst>
                <a:ext uri="{FF2B5EF4-FFF2-40B4-BE49-F238E27FC236}">
                  <a16:creationId xmlns:a16="http://schemas.microsoft.com/office/drawing/2014/main" xmlns="" id="{1E4B3D88-7277-2A68-C7C6-FD7B8196EB96}"/>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20</a:t>
              </a:r>
            </a:p>
          </p:txBody>
        </p:sp>
      </p:grpSp>
      <p:grpSp>
        <p:nvGrpSpPr>
          <p:cNvPr id="81" name="Group 80">
            <a:extLst>
              <a:ext uri="{FF2B5EF4-FFF2-40B4-BE49-F238E27FC236}">
                <a16:creationId xmlns:a16="http://schemas.microsoft.com/office/drawing/2014/main" xmlns="" id="{330F798A-445D-FF96-D4EE-D6F13DC35CD6}"/>
              </a:ext>
            </a:extLst>
          </p:cNvPr>
          <p:cNvGrpSpPr/>
          <p:nvPr/>
        </p:nvGrpSpPr>
        <p:grpSpPr>
          <a:xfrm>
            <a:off x="11017060" y="2426900"/>
            <a:ext cx="1110084" cy="369332"/>
            <a:chOff x="-75000" y="4140931"/>
            <a:chExt cx="1110084" cy="369332"/>
          </a:xfrm>
        </p:grpSpPr>
        <p:sp>
          <p:nvSpPr>
            <p:cNvPr id="82" name="TextBox 81">
              <a:extLst>
                <a:ext uri="{FF2B5EF4-FFF2-40B4-BE49-F238E27FC236}">
                  <a16:creationId xmlns:a16="http://schemas.microsoft.com/office/drawing/2014/main" xmlns="" id="{B29A4C9E-B4D4-6E18-B859-8715D4F81A75}"/>
                </a:ext>
              </a:extLst>
            </p:cNvPr>
            <p:cNvSpPr txBox="1"/>
            <p:nvPr/>
          </p:nvSpPr>
          <p:spPr>
            <a:xfrm>
              <a:off x="365853" y="4140931"/>
              <a:ext cx="669231" cy="369332"/>
            </a:xfrm>
            <a:prstGeom prst="rect">
              <a:avLst/>
            </a:prstGeom>
            <a:noFill/>
            <a:ln w="6350">
              <a:solidFill>
                <a:schemeClr val="tx1"/>
              </a:solidFill>
            </a:ln>
          </p:spPr>
          <p:txBody>
            <a:bodyPr wrap="square">
              <a:spAutoFit/>
            </a:bodyPr>
            <a:lstStyle/>
            <a:p>
              <a:r>
                <a:rPr lang="en-US" b="1" dirty="0"/>
                <a:t>1000</a:t>
              </a:r>
            </a:p>
          </p:txBody>
        </p:sp>
        <p:sp>
          <p:nvSpPr>
            <p:cNvPr id="83" name="TextBox 82">
              <a:extLst>
                <a:ext uri="{FF2B5EF4-FFF2-40B4-BE49-F238E27FC236}">
                  <a16:creationId xmlns:a16="http://schemas.microsoft.com/office/drawing/2014/main" xmlns="" id="{1494363F-2926-1463-DF30-0EF7079205C8}"/>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30</a:t>
              </a:r>
            </a:p>
          </p:txBody>
        </p:sp>
      </p:grpSp>
      <p:sp>
        <p:nvSpPr>
          <p:cNvPr id="84" name="TextBox 83">
            <a:extLst>
              <a:ext uri="{FF2B5EF4-FFF2-40B4-BE49-F238E27FC236}">
                <a16:creationId xmlns:a16="http://schemas.microsoft.com/office/drawing/2014/main" xmlns="" id="{55FA3781-C599-2B78-ECE3-283849EA50F1}"/>
              </a:ext>
            </a:extLst>
          </p:cNvPr>
          <p:cNvSpPr txBox="1"/>
          <p:nvPr/>
        </p:nvSpPr>
        <p:spPr>
          <a:xfrm>
            <a:off x="10300235" y="2464191"/>
            <a:ext cx="669231" cy="369332"/>
          </a:xfrm>
          <a:prstGeom prst="rect">
            <a:avLst/>
          </a:prstGeom>
          <a:noFill/>
        </p:spPr>
        <p:txBody>
          <a:bodyPr wrap="square">
            <a:spAutoFit/>
          </a:bodyPr>
          <a:lstStyle/>
          <a:p>
            <a:r>
              <a:rPr lang="en-US" dirty="0"/>
              <a:t>2000</a:t>
            </a:r>
          </a:p>
        </p:txBody>
      </p:sp>
      <p:sp>
        <p:nvSpPr>
          <p:cNvPr id="85" name="TextBox 84">
            <a:extLst>
              <a:ext uri="{FF2B5EF4-FFF2-40B4-BE49-F238E27FC236}">
                <a16:creationId xmlns:a16="http://schemas.microsoft.com/office/drawing/2014/main" xmlns="" id="{E769D810-73D9-F254-AD36-BEE3395D8C6E}"/>
              </a:ext>
            </a:extLst>
          </p:cNvPr>
          <p:cNvSpPr txBox="1"/>
          <p:nvPr/>
        </p:nvSpPr>
        <p:spPr>
          <a:xfrm>
            <a:off x="9842759" y="1620624"/>
            <a:ext cx="671338" cy="369332"/>
          </a:xfrm>
          <a:prstGeom prst="rect">
            <a:avLst/>
          </a:prstGeom>
          <a:noFill/>
        </p:spPr>
        <p:txBody>
          <a:bodyPr wrap="none" rtlCol="0">
            <a:spAutoFit/>
          </a:bodyPr>
          <a:lstStyle/>
          <a:p>
            <a:r>
              <a:rPr lang="en-US" dirty="0"/>
              <a:t>top= </a:t>
            </a:r>
            <a:endParaRPr lang="en-US" b="1" dirty="0"/>
          </a:p>
        </p:txBody>
      </p:sp>
      <p:grpSp>
        <p:nvGrpSpPr>
          <p:cNvPr id="86" name="Group 85">
            <a:extLst>
              <a:ext uri="{FF2B5EF4-FFF2-40B4-BE49-F238E27FC236}">
                <a16:creationId xmlns:a16="http://schemas.microsoft.com/office/drawing/2014/main" xmlns="" id="{77934F00-E525-4CD6-A9C0-CA93C2D6710B}"/>
              </a:ext>
            </a:extLst>
          </p:cNvPr>
          <p:cNvGrpSpPr/>
          <p:nvPr/>
        </p:nvGrpSpPr>
        <p:grpSpPr>
          <a:xfrm>
            <a:off x="11017063" y="2016078"/>
            <a:ext cx="1110084" cy="369332"/>
            <a:chOff x="-75000" y="4140931"/>
            <a:chExt cx="1110084" cy="369332"/>
          </a:xfrm>
        </p:grpSpPr>
        <p:sp>
          <p:nvSpPr>
            <p:cNvPr id="87" name="TextBox 86">
              <a:extLst>
                <a:ext uri="{FF2B5EF4-FFF2-40B4-BE49-F238E27FC236}">
                  <a16:creationId xmlns:a16="http://schemas.microsoft.com/office/drawing/2014/main" xmlns="" id="{3855609C-9E19-BC4F-F92E-49FFDC9DCE76}"/>
                </a:ext>
              </a:extLst>
            </p:cNvPr>
            <p:cNvSpPr txBox="1"/>
            <p:nvPr/>
          </p:nvSpPr>
          <p:spPr>
            <a:xfrm>
              <a:off x="365853" y="4140931"/>
              <a:ext cx="669231" cy="369332"/>
            </a:xfrm>
            <a:prstGeom prst="rect">
              <a:avLst/>
            </a:prstGeom>
            <a:noFill/>
            <a:ln w="6350">
              <a:solidFill>
                <a:schemeClr val="tx1"/>
              </a:solidFill>
            </a:ln>
          </p:spPr>
          <p:txBody>
            <a:bodyPr wrap="square">
              <a:spAutoFit/>
            </a:bodyPr>
            <a:lstStyle/>
            <a:p>
              <a:r>
                <a:rPr lang="en-US" b="1" dirty="0"/>
                <a:t>2000</a:t>
              </a:r>
            </a:p>
          </p:txBody>
        </p:sp>
        <p:sp>
          <p:nvSpPr>
            <p:cNvPr id="88" name="TextBox 87">
              <a:extLst>
                <a:ext uri="{FF2B5EF4-FFF2-40B4-BE49-F238E27FC236}">
                  <a16:creationId xmlns:a16="http://schemas.microsoft.com/office/drawing/2014/main" xmlns="" id="{DDADCBEF-384C-0CBD-ED57-9836207D92A2}"/>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40</a:t>
              </a:r>
            </a:p>
          </p:txBody>
        </p:sp>
      </p:grpSp>
      <p:sp>
        <p:nvSpPr>
          <p:cNvPr id="89" name="TextBox 88">
            <a:extLst>
              <a:ext uri="{FF2B5EF4-FFF2-40B4-BE49-F238E27FC236}">
                <a16:creationId xmlns:a16="http://schemas.microsoft.com/office/drawing/2014/main" xmlns="" id="{3A3479C0-B47D-46B5-08EB-0BF67ED3F22C}"/>
              </a:ext>
            </a:extLst>
          </p:cNvPr>
          <p:cNvSpPr txBox="1"/>
          <p:nvPr/>
        </p:nvSpPr>
        <p:spPr>
          <a:xfrm>
            <a:off x="10293611" y="2073251"/>
            <a:ext cx="669231" cy="369332"/>
          </a:xfrm>
          <a:prstGeom prst="rect">
            <a:avLst/>
          </a:prstGeom>
          <a:noFill/>
        </p:spPr>
        <p:txBody>
          <a:bodyPr wrap="square">
            <a:spAutoFit/>
          </a:bodyPr>
          <a:lstStyle/>
          <a:p>
            <a:r>
              <a:rPr lang="en-US" dirty="0"/>
              <a:t>3000</a:t>
            </a:r>
          </a:p>
        </p:txBody>
      </p:sp>
      <p:grpSp>
        <p:nvGrpSpPr>
          <p:cNvPr id="90" name="Group 89">
            <a:extLst>
              <a:ext uri="{FF2B5EF4-FFF2-40B4-BE49-F238E27FC236}">
                <a16:creationId xmlns:a16="http://schemas.microsoft.com/office/drawing/2014/main" xmlns="" id="{AA9659B9-CECD-24AC-1E91-A424F91D3BE0}"/>
              </a:ext>
            </a:extLst>
          </p:cNvPr>
          <p:cNvGrpSpPr/>
          <p:nvPr/>
        </p:nvGrpSpPr>
        <p:grpSpPr>
          <a:xfrm>
            <a:off x="11023691" y="1585383"/>
            <a:ext cx="1110084" cy="369332"/>
            <a:chOff x="-75000" y="4140931"/>
            <a:chExt cx="1110084" cy="369332"/>
          </a:xfrm>
        </p:grpSpPr>
        <p:sp>
          <p:nvSpPr>
            <p:cNvPr id="91" name="TextBox 90">
              <a:extLst>
                <a:ext uri="{FF2B5EF4-FFF2-40B4-BE49-F238E27FC236}">
                  <a16:creationId xmlns:a16="http://schemas.microsoft.com/office/drawing/2014/main" xmlns="" id="{0356663A-7760-2DDA-970F-8B6768F5B84B}"/>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92" name="TextBox 91">
              <a:extLst>
                <a:ext uri="{FF2B5EF4-FFF2-40B4-BE49-F238E27FC236}">
                  <a16:creationId xmlns:a16="http://schemas.microsoft.com/office/drawing/2014/main" xmlns="" id="{EDFA9AE5-5451-3CFD-0B09-77960DEDE5FF}"/>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50</a:t>
              </a:r>
            </a:p>
          </p:txBody>
        </p:sp>
      </p:grpSp>
      <p:sp>
        <p:nvSpPr>
          <p:cNvPr id="93" name="TextBox 92">
            <a:extLst>
              <a:ext uri="{FF2B5EF4-FFF2-40B4-BE49-F238E27FC236}">
                <a16:creationId xmlns:a16="http://schemas.microsoft.com/office/drawing/2014/main" xmlns="" id="{B87B9F8F-22D2-A176-1BFB-059B54A1845D}"/>
              </a:ext>
            </a:extLst>
          </p:cNvPr>
          <p:cNvSpPr txBox="1"/>
          <p:nvPr/>
        </p:nvSpPr>
        <p:spPr>
          <a:xfrm>
            <a:off x="10313491" y="1642553"/>
            <a:ext cx="669231" cy="369332"/>
          </a:xfrm>
          <a:prstGeom prst="rect">
            <a:avLst/>
          </a:prstGeom>
          <a:noFill/>
        </p:spPr>
        <p:txBody>
          <a:bodyPr wrap="square">
            <a:spAutoFit/>
          </a:bodyPr>
          <a:lstStyle/>
          <a:p>
            <a:r>
              <a:rPr lang="en-US" dirty="0"/>
              <a:t>4000</a:t>
            </a:r>
          </a:p>
        </p:txBody>
      </p:sp>
      <p:sp>
        <p:nvSpPr>
          <p:cNvPr id="94" name="TextBox 93">
            <a:extLst>
              <a:ext uri="{FF2B5EF4-FFF2-40B4-BE49-F238E27FC236}">
                <a16:creationId xmlns:a16="http://schemas.microsoft.com/office/drawing/2014/main" xmlns="" id="{89557774-0503-FAF8-6323-F1CFE78F7AD3}"/>
              </a:ext>
            </a:extLst>
          </p:cNvPr>
          <p:cNvSpPr txBox="1"/>
          <p:nvPr/>
        </p:nvSpPr>
        <p:spPr>
          <a:xfrm>
            <a:off x="6327910" y="2428936"/>
            <a:ext cx="669231" cy="369332"/>
          </a:xfrm>
          <a:prstGeom prst="rect">
            <a:avLst/>
          </a:prstGeom>
          <a:solidFill>
            <a:srgbClr val="FFFF00"/>
          </a:solidFill>
          <a:ln w="6350">
            <a:solidFill>
              <a:schemeClr val="tx1"/>
            </a:solidFill>
          </a:ln>
        </p:spPr>
        <p:txBody>
          <a:bodyPr wrap="square">
            <a:spAutoFit/>
          </a:bodyPr>
          <a:lstStyle/>
          <a:p>
            <a:r>
              <a:rPr lang="en-US" b="1" dirty="0"/>
              <a:t>1000</a:t>
            </a:r>
          </a:p>
        </p:txBody>
      </p:sp>
      <p:sp>
        <p:nvSpPr>
          <p:cNvPr id="95" name="TextBox 94">
            <a:extLst>
              <a:ext uri="{FF2B5EF4-FFF2-40B4-BE49-F238E27FC236}">
                <a16:creationId xmlns:a16="http://schemas.microsoft.com/office/drawing/2014/main" xmlns="" id="{96D35A1D-EE0E-1CA5-C363-75297CC3D4E1}"/>
              </a:ext>
            </a:extLst>
          </p:cNvPr>
          <p:cNvSpPr txBox="1"/>
          <p:nvPr/>
        </p:nvSpPr>
        <p:spPr>
          <a:xfrm>
            <a:off x="8838127" y="1998633"/>
            <a:ext cx="669231" cy="369332"/>
          </a:xfrm>
          <a:prstGeom prst="rect">
            <a:avLst/>
          </a:prstGeom>
          <a:solidFill>
            <a:srgbClr val="FFFF00"/>
          </a:solidFill>
          <a:ln w="6350">
            <a:solidFill>
              <a:schemeClr val="tx1"/>
            </a:solidFill>
          </a:ln>
        </p:spPr>
        <p:txBody>
          <a:bodyPr wrap="square">
            <a:spAutoFit/>
          </a:bodyPr>
          <a:lstStyle/>
          <a:p>
            <a:r>
              <a:rPr lang="en-US" b="1" dirty="0"/>
              <a:t>2000</a:t>
            </a:r>
          </a:p>
        </p:txBody>
      </p:sp>
      <p:sp>
        <p:nvSpPr>
          <p:cNvPr id="96" name="TextBox 95">
            <a:extLst>
              <a:ext uri="{FF2B5EF4-FFF2-40B4-BE49-F238E27FC236}">
                <a16:creationId xmlns:a16="http://schemas.microsoft.com/office/drawing/2014/main" xmlns="" id="{927DAFFB-8282-A27E-B391-768E868C572D}"/>
              </a:ext>
            </a:extLst>
          </p:cNvPr>
          <p:cNvSpPr txBox="1"/>
          <p:nvPr/>
        </p:nvSpPr>
        <p:spPr>
          <a:xfrm>
            <a:off x="11483005" y="1585280"/>
            <a:ext cx="669231" cy="369332"/>
          </a:xfrm>
          <a:prstGeom prst="rect">
            <a:avLst/>
          </a:prstGeom>
          <a:solidFill>
            <a:srgbClr val="FFFF00"/>
          </a:solidFill>
          <a:ln w="6350">
            <a:solidFill>
              <a:schemeClr val="tx1"/>
            </a:solidFill>
          </a:ln>
        </p:spPr>
        <p:txBody>
          <a:bodyPr wrap="square">
            <a:spAutoFit/>
          </a:bodyPr>
          <a:lstStyle/>
          <a:p>
            <a:r>
              <a:rPr lang="en-US" b="1" dirty="0"/>
              <a:t>3000</a:t>
            </a:r>
          </a:p>
        </p:txBody>
      </p:sp>
      <p:sp>
        <p:nvSpPr>
          <p:cNvPr id="97" name="TextBox 96">
            <a:extLst>
              <a:ext uri="{FF2B5EF4-FFF2-40B4-BE49-F238E27FC236}">
                <a16:creationId xmlns:a16="http://schemas.microsoft.com/office/drawing/2014/main" xmlns="" id="{EEC6363E-2FA0-1C08-ABB5-A229C3522563}"/>
              </a:ext>
            </a:extLst>
          </p:cNvPr>
          <p:cNvSpPr txBox="1"/>
          <p:nvPr/>
        </p:nvSpPr>
        <p:spPr>
          <a:xfrm>
            <a:off x="4612421" y="1971590"/>
            <a:ext cx="1030026" cy="338554"/>
          </a:xfrm>
          <a:prstGeom prst="rect">
            <a:avLst/>
          </a:prstGeom>
          <a:noFill/>
        </p:spPr>
        <p:txBody>
          <a:bodyPr wrap="none" rtlCol="0">
            <a:spAutoFit/>
          </a:bodyPr>
          <a:lstStyle/>
          <a:p>
            <a:r>
              <a:rPr lang="en-US" sz="1600" b="1" dirty="0" err="1"/>
              <a:t>newnode</a:t>
            </a:r>
            <a:r>
              <a:rPr lang="en-US" sz="1600" b="1" dirty="0"/>
              <a:t> </a:t>
            </a:r>
          </a:p>
        </p:txBody>
      </p:sp>
      <p:cxnSp>
        <p:nvCxnSpPr>
          <p:cNvPr id="99" name="Straight Arrow Connector 98">
            <a:extLst>
              <a:ext uri="{FF2B5EF4-FFF2-40B4-BE49-F238E27FC236}">
                <a16:creationId xmlns:a16="http://schemas.microsoft.com/office/drawing/2014/main" xmlns="" id="{DA767C1D-2EC9-1101-547B-3A13784D1EEC}"/>
              </a:ext>
            </a:extLst>
          </p:cNvPr>
          <p:cNvCxnSpPr>
            <a:cxnSpLocks/>
          </p:cNvCxnSpPr>
          <p:nvPr/>
        </p:nvCxnSpPr>
        <p:spPr>
          <a:xfrm>
            <a:off x="5127753" y="2274500"/>
            <a:ext cx="257757" cy="23315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xmlns="" id="{AFDA0917-9A67-0191-479A-B6C5957FF2F8}"/>
              </a:ext>
            </a:extLst>
          </p:cNvPr>
          <p:cNvSpPr txBox="1"/>
          <p:nvPr/>
        </p:nvSpPr>
        <p:spPr>
          <a:xfrm>
            <a:off x="2154140" y="2402282"/>
            <a:ext cx="1030026" cy="338554"/>
          </a:xfrm>
          <a:prstGeom prst="rect">
            <a:avLst/>
          </a:prstGeom>
          <a:noFill/>
        </p:spPr>
        <p:txBody>
          <a:bodyPr wrap="none" rtlCol="0">
            <a:spAutoFit/>
          </a:bodyPr>
          <a:lstStyle/>
          <a:p>
            <a:r>
              <a:rPr lang="en-US" sz="1600" b="1" dirty="0" err="1"/>
              <a:t>newnode</a:t>
            </a:r>
            <a:r>
              <a:rPr lang="en-US" sz="1600" b="1" dirty="0"/>
              <a:t> </a:t>
            </a:r>
          </a:p>
        </p:txBody>
      </p:sp>
      <p:cxnSp>
        <p:nvCxnSpPr>
          <p:cNvPr id="101" name="Straight Arrow Connector 100">
            <a:extLst>
              <a:ext uri="{FF2B5EF4-FFF2-40B4-BE49-F238E27FC236}">
                <a16:creationId xmlns:a16="http://schemas.microsoft.com/office/drawing/2014/main" xmlns="" id="{04D0902E-C2AA-D7A5-DB61-787DE3F0D095}"/>
              </a:ext>
            </a:extLst>
          </p:cNvPr>
          <p:cNvCxnSpPr>
            <a:cxnSpLocks/>
          </p:cNvCxnSpPr>
          <p:nvPr/>
        </p:nvCxnSpPr>
        <p:spPr>
          <a:xfrm>
            <a:off x="2669472" y="2705192"/>
            <a:ext cx="257757" cy="23315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xmlns="" id="{D72128B2-7D93-B050-4420-69CBAD9EE85E}"/>
              </a:ext>
            </a:extLst>
          </p:cNvPr>
          <p:cNvSpPr txBox="1"/>
          <p:nvPr/>
        </p:nvSpPr>
        <p:spPr>
          <a:xfrm>
            <a:off x="7189968" y="1554145"/>
            <a:ext cx="1030026" cy="338554"/>
          </a:xfrm>
          <a:prstGeom prst="rect">
            <a:avLst/>
          </a:prstGeom>
          <a:noFill/>
        </p:spPr>
        <p:txBody>
          <a:bodyPr wrap="none" rtlCol="0">
            <a:spAutoFit/>
          </a:bodyPr>
          <a:lstStyle/>
          <a:p>
            <a:r>
              <a:rPr lang="en-US" sz="1600" b="1" dirty="0" err="1"/>
              <a:t>newnode</a:t>
            </a:r>
            <a:r>
              <a:rPr lang="en-US" sz="1600" b="1" dirty="0"/>
              <a:t> </a:t>
            </a:r>
          </a:p>
        </p:txBody>
      </p:sp>
      <p:cxnSp>
        <p:nvCxnSpPr>
          <p:cNvPr id="103" name="Straight Arrow Connector 102">
            <a:extLst>
              <a:ext uri="{FF2B5EF4-FFF2-40B4-BE49-F238E27FC236}">
                <a16:creationId xmlns:a16="http://schemas.microsoft.com/office/drawing/2014/main" xmlns="" id="{4819D8CC-C3B1-8FD8-8027-13840A0E9684}"/>
              </a:ext>
            </a:extLst>
          </p:cNvPr>
          <p:cNvCxnSpPr>
            <a:cxnSpLocks/>
          </p:cNvCxnSpPr>
          <p:nvPr/>
        </p:nvCxnSpPr>
        <p:spPr>
          <a:xfrm>
            <a:off x="7705300" y="1857055"/>
            <a:ext cx="257757" cy="23315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xmlns="" id="{848D5105-ACEB-D7F4-9C61-48A6267E1791}"/>
              </a:ext>
            </a:extLst>
          </p:cNvPr>
          <p:cNvSpPr txBox="1"/>
          <p:nvPr/>
        </p:nvSpPr>
        <p:spPr>
          <a:xfrm>
            <a:off x="9774149" y="1143327"/>
            <a:ext cx="1030026" cy="338554"/>
          </a:xfrm>
          <a:prstGeom prst="rect">
            <a:avLst/>
          </a:prstGeom>
          <a:noFill/>
        </p:spPr>
        <p:txBody>
          <a:bodyPr wrap="none" rtlCol="0">
            <a:spAutoFit/>
          </a:bodyPr>
          <a:lstStyle/>
          <a:p>
            <a:r>
              <a:rPr lang="en-US" sz="1600" b="1" dirty="0" err="1"/>
              <a:t>newnode</a:t>
            </a:r>
            <a:r>
              <a:rPr lang="en-US" sz="1600" b="1" dirty="0"/>
              <a:t> </a:t>
            </a:r>
          </a:p>
        </p:txBody>
      </p:sp>
      <p:cxnSp>
        <p:nvCxnSpPr>
          <p:cNvPr id="105" name="Straight Arrow Connector 104">
            <a:extLst>
              <a:ext uri="{FF2B5EF4-FFF2-40B4-BE49-F238E27FC236}">
                <a16:creationId xmlns:a16="http://schemas.microsoft.com/office/drawing/2014/main" xmlns="" id="{F3AEADC9-642A-BC86-1B1C-10659F1CF246}"/>
              </a:ext>
            </a:extLst>
          </p:cNvPr>
          <p:cNvCxnSpPr>
            <a:cxnSpLocks/>
          </p:cNvCxnSpPr>
          <p:nvPr/>
        </p:nvCxnSpPr>
        <p:spPr>
          <a:xfrm>
            <a:off x="10289481" y="1446237"/>
            <a:ext cx="257757" cy="23315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9350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9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02"/>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0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5"/>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9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1"/>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33"/>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76"/>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78"/>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81"/>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6"/>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89"/>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4"/>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77"/>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04"/>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105"/>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93"/>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90"/>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96"/>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4" grpId="0"/>
      <p:bldP spid="35" grpId="0"/>
      <p:bldP spid="37" grpId="0"/>
      <p:bldP spid="42" grpId="0"/>
      <p:bldP spid="47" grpId="0"/>
      <p:bldP spid="56" grpId="0"/>
      <p:bldP spid="60" grpId="0"/>
      <p:bldP spid="61" grpId="0"/>
      <p:bldP spid="63" grpId="0"/>
      <p:bldP spid="70" grpId="0"/>
      <p:bldP spid="71" grpId="0"/>
      <p:bldP spid="75" grpId="0"/>
      <p:bldP spid="77" grpId="0"/>
      <p:bldP spid="84" grpId="0"/>
      <p:bldP spid="85" grpId="0"/>
      <p:bldP spid="89" grpId="0"/>
      <p:bldP spid="93" grpId="0"/>
      <p:bldP spid="94" grpId="0" animBg="1"/>
      <p:bldP spid="95" grpId="0" animBg="1"/>
      <p:bldP spid="96" grpId="0" animBg="1"/>
      <p:bldP spid="97" grpId="0"/>
      <p:bldP spid="100" grpId="0"/>
      <p:bldP spid="102" grpId="0"/>
      <p:bldP spid="10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B0825-8EE9-48BC-D908-08EB6FEBD638}"/>
              </a:ext>
            </a:extLst>
          </p:cNvPr>
          <p:cNvSpPr>
            <a:spLocks noGrp="1"/>
          </p:cNvSpPr>
          <p:nvPr>
            <p:ph type="title"/>
          </p:nvPr>
        </p:nvSpPr>
        <p:spPr>
          <a:xfrm>
            <a:off x="552824" y="187949"/>
            <a:ext cx="10515600" cy="602281"/>
          </a:xfrm>
        </p:spPr>
        <p:txBody>
          <a:bodyPr>
            <a:normAutofit fontScale="90000"/>
          </a:bodyPr>
          <a:lstStyle/>
          <a:p>
            <a:r>
              <a:rPr lang="en-US" dirty="0"/>
              <a:t>Stack -working</a:t>
            </a:r>
          </a:p>
        </p:txBody>
      </p:sp>
      <p:graphicFrame>
        <p:nvGraphicFramePr>
          <p:cNvPr id="6" name="Table 6">
            <a:extLst>
              <a:ext uri="{FF2B5EF4-FFF2-40B4-BE49-F238E27FC236}">
                <a16:creationId xmlns:a16="http://schemas.microsoft.com/office/drawing/2014/main" xmlns="" id="{F009845A-132A-5430-D418-EB6EAD40C80F}"/>
              </a:ext>
            </a:extLst>
          </p:cNvPr>
          <p:cNvGraphicFramePr>
            <a:graphicFrameLocks noGrp="1"/>
          </p:cNvGraphicFramePr>
          <p:nvPr>
            <p:extLst>
              <p:ext uri="{D42A27DB-BD31-4B8C-83A1-F6EECF244321}">
                <p14:modId xmlns:p14="http://schemas.microsoft.com/office/powerpoint/2010/main" xmlns="" val="4083962642"/>
              </p:ext>
            </p:extLst>
          </p:nvPr>
        </p:nvGraphicFramePr>
        <p:xfrm>
          <a:off x="10263262" y="899654"/>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7" name="TextBox 6">
            <a:extLst>
              <a:ext uri="{FF2B5EF4-FFF2-40B4-BE49-F238E27FC236}">
                <a16:creationId xmlns:a16="http://schemas.microsoft.com/office/drawing/2014/main" xmlns="" id="{210C63FF-C7D3-DD12-0B16-7F03D11AE258}"/>
              </a:ext>
            </a:extLst>
          </p:cNvPr>
          <p:cNvSpPr txBox="1"/>
          <p:nvPr/>
        </p:nvSpPr>
        <p:spPr>
          <a:xfrm>
            <a:off x="10191439" y="3268481"/>
            <a:ext cx="1113766" cy="369332"/>
          </a:xfrm>
          <a:prstGeom prst="rect">
            <a:avLst/>
          </a:prstGeom>
          <a:noFill/>
        </p:spPr>
        <p:txBody>
          <a:bodyPr wrap="none" rtlCol="0">
            <a:spAutoFit/>
          </a:bodyPr>
          <a:lstStyle/>
          <a:p>
            <a:r>
              <a:rPr lang="en-US" dirty="0"/>
              <a:t>top= </a:t>
            </a:r>
            <a:r>
              <a:rPr lang="en-US" sz="1600" b="1" dirty="0"/>
              <a:t>NULL</a:t>
            </a:r>
            <a:endParaRPr lang="en-US" b="1" dirty="0"/>
          </a:p>
        </p:txBody>
      </p:sp>
      <p:cxnSp>
        <p:nvCxnSpPr>
          <p:cNvPr id="31" name="Straight Arrow Connector 30">
            <a:extLst>
              <a:ext uri="{FF2B5EF4-FFF2-40B4-BE49-F238E27FC236}">
                <a16:creationId xmlns:a16="http://schemas.microsoft.com/office/drawing/2014/main" xmlns="" id="{93AE421C-F959-0031-A37E-2D9382A0A290}"/>
              </a:ext>
            </a:extLst>
          </p:cNvPr>
          <p:cNvCxnSpPr/>
          <p:nvPr/>
        </p:nvCxnSpPr>
        <p:spPr>
          <a:xfrm>
            <a:off x="5038245" y="1443185"/>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xmlns="" id="{589B650A-1A1B-A09E-487B-CB5129DB5A97}"/>
              </a:ext>
            </a:extLst>
          </p:cNvPr>
          <p:cNvSpPr txBox="1"/>
          <p:nvPr/>
        </p:nvSpPr>
        <p:spPr>
          <a:xfrm>
            <a:off x="5081200" y="1053502"/>
            <a:ext cx="1097280" cy="365760"/>
          </a:xfrm>
          <a:prstGeom prst="rect">
            <a:avLst/>
          </a:prstGeom>
          <a:noFill/>
        </p:spPr>
        <p:txBody>
          <a:bodyPr wrap="square" rtlCol="0">
            <a:spAutoFit/>
          </a:bodyPr>
          <a:lstStyle/>
          <a:p>
            <a:r>
              <a:rPr lang="en-US" b="1" dirty="0"/>
              <a:t>pop()</a:t>
            </a:r>
          </a:p>
        </p:txBody>
      </p:sp>
      <p:cxnSp>
        <p:nvCxnSpPr>
          <p:cNvPr id="33" name="Straight Arrow Connector 32">
            <a:extLst>
              <a:ext uri="{FF2B5EF4-FFF2-40B4-BE49-F238E27FC236}">
                <a16:creationId xmlns:a16="http://schemas.microsoft.com/office/drawing/2014/main" xmlns="" id="{0AAF3DE6-AADB-B4F7-C762-CADF419B90EC}"/>
              </a:ext>
            </a:extLst>
          </p:cNvPr>
          <p:cNvCxnSpPr/>
          <p:nvPr/>
        </p:nvCxnSpPr>
        <p:spPr>
          <a:xfrm>
            <a:off x="2493934" y="1487495"/>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xmlns="" id="{8E2BF279-62CB-CAB1-A141-2F2645BCB355}"/>
              </a:ext>
            </a:extLst>
          </p:cNvPr>
          <p:cNvSpPr txBox="1"/>
          <p:nvPr/>
        </p:nvSpPr>
        <p:spPr>
          <a:xfrm>
            <a:off x="2562274" y="1077425"/>
            <a:ext cx="733543" cy="365760"/>
          </a:xfrm>
          <a:prstGeom prst="rect">
            <a:avLst/>
          </a:prstGeom>
          <a:noFill/>
        </p:spPr>
        <p:txBody>
          <a:bodyPr wrap="square" rtlCol="0">
            <a:spAutoFit/>
          </a:bodyPr>
          <a:lstStyle/>
          <a:p>
            <a:r>
              <a:rPr lang="en-US" b="1" dirty="0"/>
              <a:t>pop()</a:t>
            </a:r>
          </a:p>
        </p:txBody>
      </p:sp>
      <p:graphicFrame>
        <p:nvGraphicFramePr>
          <p:cNvPr id="41" name="Table 6">
            <a:extLst>
              <a:ext uri="{FF2B5EF4-FFF2-40B4-BE49-F238E27FC236}">
                <a16:creationId xmlns:a16="http://schemas.microsoft.com/office/drawing/2014/main" xmlns="" id="{AE48B335-23DF-3427-DDD8-595BBA8F8000}"/>
              </a:ext>
            </a:extLst>
          </p:cNvPr>
          <p:cNvGraphicFramePr>
            <a:graphicFrameLocks noGrp="1"/>
          </p:cNvGraphicFramePr>
          <p:nvPr>
            <p:extLst>
              <p:ext uri="{D42A27DB-BD31-4B8C-83A1-F6EECF244321}">
                <p14:modId xmlns:p14="http://schemas.microsoft.com/office/powerpoint/2010/main" xmlns="" val="1448367268"/>
              </p:ext>
            </p:extLst>
          </p:nvPr>
        </p:nvGraphicFramePr>
        <p:xfrm>
          <a:off x="7990817" y="919600"/>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42" name="TextBox 41">
            <a:extLst>
              <a:ext uri="{FF2B5EF4-FFF2-40B4-BE49-F238E27FC236}">
                <a16:creationId xmlns:a16="http://schemas.microsoft.com/office/drawing/2014/main" xmlns="" id="{5134574A-0858-7265-530A-79506273C58C}"/>
              </a:ext>
            </a:extLst>
          </p:cNvPr>
          <p:cNvSpPr txBox="1"/>
          <p:nvPr/>
        </p:nvSpPr>
        <p:spPr>
          <a:xfrm>
            <a:off x="7977564" y="2860167"/>
            <a:ext cx="669231" cy="369332"/>
          </a:xfrm>
          <a:prstGeom prst="rect">
            <a:avLst/>
          </a:prstGeom>
          <a:noFill/>
        </p:spPr>
        <p:txBody>
          <a:bodyPr wrap="square">
            <a:spAutoFit/>
          </a:bodyPr>
          <a:lstStyle/>
          <a:p>
            <a:r>
              <a:rPr lang="en-US" dirty="0"/>
              <a:t>1000</a:t>
            </a:r>
          </a:p>
        </p:txBody>
      </p:sp>
      <p:grpSp>
        <p:nvGrpSpPr>
          <p:cNvPr id="43" name="Group 42">
            <a:extLst>
              <a:ext uri="{FF2B5EF4-FFF2-40B4-BE49-F238E27FC236}">
                <a16:creationId xmlns:a16="http://schemas.microsoft.com/office/drawing/2014/main" xmlns="" id="{FD6EFD96-0A16-98BA-8726-48186A51E28C}"/>
              </a:ext>
            </a:extLst>
          </p:cNvPr>
          <p:cNvGrpSpPr/>
          <p:nvPr/>
        </p:nvGrpSpPr>
        <p:grpSpPr>
          <a:xfrm>
            <a:off x="8707642" y="2849378"/>
            <a:ext cx="1110084" cy="369332"/>
            <a:chOff x="-75000" y="4140931"/>
            <a:chExt cx="1110084" cy="369332"/>
          </a:xfrm>
        </p:grpSpPr>
        <p:sp>
          <p:nvSpPr>
            <p:cNvPr id="44" name="TextBox 43">
              <a:extLst>
                <a:ext uri="{FF2B5EF4-FFF2-40B4-BE49-F238E27FC236}">
                  <a16:creationId xmlns:a16="http://schemas.microsoft.com/office/drawing/2014/main" xmlns="" id="{48C592E7-84FC-7F17-7294-495E244BD690}"/>
                </a:ext>
              </a:extLst>
            </p:cNvPr>
            <p:cNvSpPr txBox="1"/>
            <p:nvPr/>
          </p:nvSpPr>
          <p:spPr>
            <a:xfrm>
              <a:off x="365853" y="4140931"/>
              <a:ext cx="669231" cy="365760"/>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45" name="TextBox 44">
              <a:extLst>
                <a:ext uri="{FF2B5EF4-FFF2-40B4-BE49-F238E27FC236}">
                  <a16:creationId xmlns:a16="http://schemas.microsoft.com/office/drawing/2014/main" xmlns="" id="{A87A78AA-4224-E129-0990-D7B55AB226F2}"/>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20</a:t>
              </a:r>
            </a:p>
          </p:txBody>
        </p:sp>
      </p:grpSp>
      <p:graphicFrame>
        <p:nvGraphicFramePr>
          <p:cNvPr id="46" name="Table 6">
            <a:extLst>
              <a:ext uri="{FF2B5EF4-FFF2-40B4-BE49-F238E27FC236}">
                <a16:creationId xmlns:a16="http://schemas.microsoft.com/office/drawing/2014/main" xmlns="" id="{8CB2C535-5512-290C-EB01-FAB6DE5719B6}"/>
              </a:ext>
            </a:extLst>
          </p:cNvPr>
          <p:cNvGraphicFramePr>
            <a:graphicFrameLocks noGrp="1"/>
          </p:cNvGraphicFramePr>
          <p:nvPr>
            <p:extLst>
              <p:ext uri="{D42A27DB-BD31-4B8C-83A1-F6EECF244321}">
                <p14:modId xmlns:p14="http://schemas.microsoft.com/office/powerpoint/2010/main" xmlns="" val="2667064469"/>
              </p:ext>
            </p:extLst>
          </p:nvPr>
        </p:nvGraphicFramePr>
        <p:xfrm>
          <a:off x="5561205" y="927812"/>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47" name="TextBox 46">
            <a:extLst>
              <a:ext uri="{FF2B5EF4-FFF2-40B4-BE49-F238E27FC236}">
                <a16:creationId xmlns:a16="http://schemas.microsoft.com/office/drawing/2014/main" xmlns="" id="{623A052F-3754-87CD-86C7-1D7F1C426C35}"/>
              </a:ext>
            </a:extLst>
          </p:cNvPr>
          <p:cNvSpPr txBox="1"/>
          <p:nvPr/>
        </p:nvSpPr>
        <p:spPr>
          <a:xfrm>
            <a:off x="5547952" y="2868379"/>
            <a:ext cx="669231" cy="369332"/>
          </a:xfrm>
          <a:prstGeom prst="rect">
            <a:avLst/>
          </a:prstGeom>
          <a:noFill/>
        </p:spPr>
        <p:txBody>
          <a:bodyPr wrap="square">
            <a:spAutoFit/>
          </a:bodyPr>
          <a:lstStyle/>
          <a:p>
            <a:r>
              <a:rPr lang="en-US" dirty="0"/>
              <a:t>1000</a:t>
            </a:r>
          </a:p>
        </p:txBody>
      </p:sp>
      <p:grpSp>
        <p:nvGrpSpPr>
          <p:cNvPr id="48" name="Group 47">
            <a:extLst>
              <a:ext uri="{FF2B5EF4-FFF2-40B4-BE49-F238E27FC236}">
                <a16:creationId xmlns:a16="http://schemas.microsoft.com/office/drawing/2014/main" xmlns="" id="{6EDADB6E-7E6B-0AC7-15FA-313630699B79}"/>
              </a:ext>
            </a:extLst>
          </p:cNvPr>
          <p:cNvGrpSpPr/>
          <p:nvPr/>
        </p:nvGrpSpPr>
        <p:grpSpPr>
          <a:xfrm>
            <a:off x="6278030" y="2857590"/>
            <a:ext cx="1110084" cy="369332"/>
            <a:chOff x="-75000" y="4140931"/>
            <a:chExt cx="1110084" cy="369332"/>
          </a:xfrm>
        </p:grpSpPr>
        <p:sp>
          <p:nvSpPr>
            <p:cNvPr id="49" name="TextBox 48">
              <a:extLst>
                <a:ext uri="{FF2B5EF4-FFF2-40B4-BE49-F238E27FC236}">
                  <a16:creationId xmlns:a16="http://schemas.microsoft.com/office/drawing/2014/main" xmlns="" id="{F75A552B-7817-9FB4-D749-207FCFC9CB9E}"/>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50" name="TextBox 49">
              <a:extLst>
                <a:ext uri="{FF2B5EF4-FFF2-40B4-BE49-F238E27FC236}">
                  <a16:creationId xmlns:a16="http://schemas.microsoft.com/office/drawing/2014/main" xmlns="" id="{DBF01B2F-B8D4-3F2C-7E74-49F41C2FC5D9}"/>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20</a:t>
              </a:r>
            </a:p>
          </p:txBody>
        </p:sp>
      </p:grpSp>
      <p:sp>
        <p:nvSpPr>
          <p:cNvPr id="56" name="TextBox 55">
            <a:extLst>
              <a:ext uri="{FF2B5EF4-FFF2-40B4-BE49-F238E27FC236}">
                <a16:creationId xmlns:a16="http://schemas.microsoft.com/office/drawing/2014/main" xmlns="" id="{56CABEBA-8FBC-530F-4DF7-38C46521E9F0}"/>
              </a:ext>
            </a:extLst>
          </p:cNvPr>
          <p:cNvSpPr txBox="1"/>
          <p:nvPr/>
        </p:nvSpPr>
        <p:spPr>
          <a:xfrm>
            <a:off x="2532246" y="2067114"/>
            <a:ext cx="671338" cy="369332"/>
          </a:xfrm>
          <a:prstGeom prst="rect">
            <a:avLst/>
          </a:prstGeom>
          <a:noFill/>
        </p:spPr>
        <p:txBody>
          <a:bodyPr wrap="none" rtlCol="0">
            <a:spAutoFit/>
          </a:bodyPr>
          <a:lstStyle/>
          <a:p>
            <a:r>
              <a:rPr lang="en-US" dirty="0"/>
              <a:t>top= </a:t>
            </a:r>
            <a:endParaRPr lang="en-US" b="1" dirty="0"/>
          </a:p>
        </p:txBody>
      </p:sp>
      <p:grpSp>
        <p:nvGrpSpPr>
          <p:cNvPr id="57" name="Group 56">
            <a:extLst>
              <a:ext uri="{FF2B5EF4-FFF2-40B4-BE49-F238E27FC236}">
                <a16:creationId xmlns:a16="http://schemas.microsoft.com/office/drawing/2014/main" xmlns="" id="{A390D10A-EC29-E40C-0060-DD679E8F59F6}"/>
              </a:ext>
            </a:extLst>
          </p:cNvPr>
          <p:cNvGrpSpPr/>
          <p:nvPr/>
        </p:nvGrpSpPr>
        <p:grpSpPr>
          <a:xfrm>
            <a:off x="6284657" y="2426896"/>
            <a:ext cx="1110084" cy="369332"/>
            <a:chOff x="-75000" y="4140931"/>
            <a:chExt cx="1110084" cy="369332"/>
          </a:xfrm>
        </p:grpSpPr>
        <p:sp>
          <p:nvSpPr>
            <p:cNvPr id="58" name="TextBox 57">
              <a:extLst>
                <a:ext uri="{FF2B5EF4-FFF2-40B4-BE49-F238E27FC236}">
                  <a16:creationId xmlns:a16="http://schemas.microsoft.com/office/drawing/2014/main" xmlns="" id="{2CCB6BED-FDC3-8269-92E8-8537E99BD3A2}"/>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59" name="TextBox 58">
              <a:extLst>
                <a:ext uri="{FF2B5EF4-FFF2-40B4-BE49-F238E27FC236}">
                  <a16:creationId xmlns:a16="http://schemas.microsoft.com/office/drawing/2014/main" xmlns="" id="{36BB2ED6-E9F4-9E7D-5D43-3FA8D266C823}"/>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30</a:t>
              </a:r>
            </a:p>
          </p:txBody>
        </p:sp>
      </p:grpSp>
      <p:sp>
        <p:nvSpPr>
          <p:cNvPr id="60" name="TextBox 59">
            <a:extLst>
              <a:ext uri="{FF2B5EF4-FFF2-40B4-BE49-F238E27FC236}">
                <a16:creationId xmlns:a16="http://schemas.microsoft.com/office/drawing/2014/main" xmlns="" id="{BF31764E-5763-E5F9-8D39-537BCE268445}"/>
              </a:ext>
            </a:extLst>
          </p:cNvPr>
          <p:cNvSpPr txBox="1"/>
          <p:nvPr/>
        </p:nvSpPr>
        <p:spPr>
          <a:xfrm>
            <a:off x="5567832" y="2464187"/>
            <a:ext cx="669231" cy="369332"/>
          </a:xfrm>
          <a:prstGeom prst="rect">
            <a:avLst/>
          </a:prstGeom>
          <a:noFill/>
        </p:spPr>
        <p:txBody>
          <a:bodyPr wrap="square">
            <a:spAutoFit/>
          </a:bodyPr>
          <a:lstStyle/>
          <a:p>
            <a:r>
              <a:rPr lang="en-US" dirty="0"/>
              <a:t>2000</a:t>
            </a:r>
          </a:p>
        </p:txBody>
      </p:sp>
      <p:sp>
        <p:nvSpPr>
          <p:cNvPr id="61" name="TextBox 60">
            <a:extLst>
              <a:ext uri="{FF2B5EF4-FFF2-40B4-BE49-F238E27FC236}">
                <a16:creationId xmlns:a16="http://schemas.microsoft.com/office/drawing/2014/main" xmlns="" id="{F5B92A23-D2A8-989C-626F-0775A3E9BC66}"/>
              </a:ext>
            </a:extLst>
          </p:cNvPr>
          <p:cNvSpPr txBox="1"/>
          <p:nvPr/>
        </p:nvSpPr>
        <p:spPr>
          <a:xfrm>
            <a:off x="5123608" y="2455505"/>
            <a:ext cx="671338" cy="369332"/>
          </a:xfrm>
          <a:prstGeom prst="rect">
            <a:avLst/>
          </a:prstGeom>
          <a:noFill/>
        </p:spPr>
        <p:txBody>
          <a:bodyPr wrap="none" rtlCol="0">
            <a:spAutoFit/>
          </a:bodyPr>
          <a:lstStyle/>
          <a:p>
            <a:r>
              <a:rPr lang="en-US" dirty="0"/>
              <a:t>top= </a:t>
            </a:r>
            <a:endParaRPr lang="en-US" b="1" dirty="0"/>
          </a:p>
        </p:txBody>
      </p:sp>
      <p:graphicFrame>
        <p:nvGraphicFramePr>
          <p:cNvPr id="62" name="Table 6">
            <a:extLst>
              <a:ext uri="{FF2B5EF4-FFF2-40B4-BE49-F238E27FC236}">
                <a16:creationId xmlns:a16="http://schemas.microsoft.com/office/drawing/2014/main" xmlns="" id="{62FE92A7-52D6-F334-0031-C8AE45CE857B}"/>
              </a:ext>
            </a:extLst>
          </p:cNvPr>
          <p:cNvGraphicFramePr>
            <a:graphicFrameLocks noGrp="1"/>
          </p:cNvGraphicFramePr>
          <p:nvPr>
            <p:extLst>
              <p:ext uri="{D42A27DB-BD31-4B8C-83A1-F6EECF244321}">
                <p14:modId xmlns:p14="http://schemas.microsoft.com/office/powerpoint/2010/main" xmlns="" val="269248676"/>
              </p:ext>
            </p:extLst>
          </p:nvPr>
        </p:nvGraphicFramePr>
        <p:xfrm>
          <a:off x="3022399" y="935233"/>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63" name="TextBox 62">
            <a:extLst>
              <a:ext uri="{FF2B5EF4-FFF2-40B4-BE49-F238E27FC236}">
                <a16:creationId xmlns:a16="http://schemas.microsoft.com/office/drawing/2014/main" xmlns="" id="{E3DFEB73-BC5F-7821-1568-A716AE7EC082}"/>
              </a:ext>
            </a:extLst>
          </p:cNvPr>
          <p:cNvSpPr txBox="1"/>
          <p:nvPr/>
        </p:nvSpPr>
        <p:spPr>
          <a:xfrm>
            <a:off x="3009146" y="2875800"/>
            <a:ext cx="669231" cy="369332"/>
          </a:xfrm>
          <a:prstGeom prst="rect">
            <a:avLst/>
          </a:prstGeom>
          <a:noFill/>
        </p:spPr>
        <p:txBody>
          <a:bodyPr wrap="square">
            <a:spAutoFit/>
          </a:bodyPr>
          <a:lstStyle/>
          <a:p>
            <a:r>
              <a:rPr lang="en-US" dirty="0"/>
              <a:t>1000</a:t>
            </a:r>
          </a:p>
        </p:txBody>
      </p:sp>
      <p:grpSp>
        <p:nvGrpSpPr>
          <p:cNvPr id="64" name="Group 63">
            <a:extLst>
              <a:ext uri="{FF2B5EF4-FFF2-40B4-BE49-F238E27FC236}">
                <a16:creationId xmlns:a16="http://schemas.microsoft.com/office/drawing/2014/main" xmlns="" id="{F2600CCF-8AB1-DB89-2B7C-16FE9A88A51C}"/>
              </a:ext>
            </a:extLst>
          </p:cNvPr>
          <p:cNvGrpSpPr/>
          <p:nvPr/>
        </p:nvGrpSpPr>
        <p:grpSpPr>
          <a:xfrm>
            <a:off x="3739224" y="2865011"/>
            <a:ext cx="1110084" cy="369332"/>
            <a:chOff x="-75000" y="4140931"/>
            <a:chExt cx="1110084" cy="369332"/>
          </a:xfrm>
        </p:grpSpPr>
        <p:sp>
          <p:nvSpPr>
            <p:cNvPr id="65" name="TextBox 64">
              <a:extLst>
                <a:ext uri="{FF2B5EF4-FFF2-40B4-BE49-F238E27FC236}">
                  <a16:creationId xmlns:a16="http://schemas.microsoft.com/office/drawing/2014/main" xmlns="" id="{CE63AAA2-E474-EB7E-FFE7-C4940136DFE0}"/>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66" name="TextBox 65">
              <a:extLst>
                <a:ext uri="{FF2B5EF4-FFF2-40B4-BE49-F238E27FC236}">
                  <a16:creationId xmlns:a16="http://schemas.microsoft.com/office/drawing/2014/main" xmlns="" id="{31CA9473-9589-C817-342E-C2A2AA6B94AC}"/>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20</a:t>
              </a:r>
            </a:p>
          </p:txBody>
        </p:sp>
      </p:grpSp>
      <p:grpSp>
        <p:nvGrpSpPr>
          <p:cNvPr id="67" name="Group 66">
            <a:extLst>
              <a:ext uri="{FF2B5EF4-FFF2-40B4-BE49-F238E27FC236}">
                <a16:creationId xmlns:a16="http://schemas.microsoft.com/office/drawing/2014/main" xmlns="" id="{7B21917F-FB9A-9D53-6A8E-D9A831EAA088}"/>
              </a:ext>
            </a:extLst>
          </p:cNvPr>
          <p:cNvGrpSpPr/>
          <p:nvPr/>
        </p:nvGrpSpPr>
        <p:grpSpPr>
          <a:xfrm>
            <a:off x="3745851" y="2434317"/>
            <a:ext cx="1110084" cy="369332"/>
            <a:chOff x="-75000" y="4140931"/>
            <a:chExt cx="1110084" cy="369332"/>
          </a:xfrm>
        </p:grpSpPr>
        <p:sp>
          <p:nvSpPr>
            <p:cNvPr id="68" name="TextBox 67">
              <a:extLst>
                <a:ext uri="{FF2B5EF4-FFF2-40B4-BE49-F238E27FC236}">
                  <a16:creationId xmlns:a16="http://schemas.microsoft.com/office/drawing/2014/main" xmlns="" id="{6D2560EA-B9C1-7453-A3E8-A284AF9BCE06}"/>
                </a:ext>
              </a:extLst>
            </p:cNvPr>
            <p:cNvSpPr txBox="1"/>
            <p:nvPr/>
          </p:nvSpPr>
          <p:spPr>
            <a:xfrm>
              <a:off x="365853" y="4140931"/>
              <a:ext cx="669231" cy="369332"/>
            </a:xfrm>
            <a:prstGeom prst="rect">
              <a:avLst/>
            </a:prstGeom>
            <a:noFill/>
            <a:ln w="6350">
              <a:solidFill>
                <a:schemeClr val="tx1"/>
              </a:solidFill>
            </a:ln>
          </p:spPr>
          <p:txBody>
            <a:bodyPr wrap="square">
              <a:spAutoFit/>
            </a:bodyPr>
            <a:lstStyle/>
            <a:p>
              <a:r>
                <a:rPr lang="en-US" b="1" dirty="0"/>
                <a:t>1000</a:t>
              </a:r>
            </a:p>
          </p:txBody>
        </p:sp>
        <p:sp>
          <p:nvSpPr>
            <p:cNvPr id="69" name="TextBox 68">
              <a:extLst>
                <a:ext uri="{FF2B5EF4-FFF2-40B4-BE49-F238E27FC236}">
                  <a16:creationId xmlns:a16="http://schemas.microsoft.com/office/drawing/2014/main" xmlns="" id="{A4A5C840-EF09-D8E5-C22F-77E5A40FA659}"/>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30</a:t>
              </a:r>
            </a:p>
          </p:txBody>
        </p:sp>
      </p:grpSp>
      <p:sp>
        <p:nvSpPr>
          <p:cNvPr id="70" name="TextBox 69">
            <a:extLst>
              <a:ext uri="{FF2B5EF4-FFF2-40B4-BE49-F238E27FC236}">
                <a16:creationId xmlns:a16="http://schemas.microsoft.com/office/drawing/2014/main" xmlns="" id="{B5067440-7589-E9A8-2BF6-54BF429E2296}"/>
              </a:ext>
            </a:extLst>
          </p:cNvPr>
          <p:cNvSpPr txBox="1"/>
          <p:nvPr/>
        </p:nvSpPr>
        <p:spPr>
          <a:xfrm>
            <a:off x="3029026" y="2471608"/>
            <a:ext cx="669231" cy="369332"/>
          </a:xfrm>
          <a:prstGeom prst="rect">
            <a:avLst/>
          </a:prstGeom>
          <a:noFill/>
        </p:spPr>
        <p:txBody>
          <a:bodyPr wrap="square">
            <a:spAutoFit/>
          </a:bodyPr>
          <a:lstStyle/>
          <a:p>
            <a:r>
              <a:rPr lang="en-US" dirty="0"/>
              <a:t>2000</a:t>
            </a:r>
          </a:p>
        </p:txBody>
      </p:sp>
      <p:sp>
        <p:nvSpPr>
          <p:cNvPr id="71" name="TextBox 70">
            <a:extLst>
              <a:ext uri="{FF2B5EF4-FFF2-40B4-BE49-F238E27FC236}">
                <a16:creationId xmlns:a16="http://schemas.microsoft.com/office/drawing/2014/main" xmlns="" id="{12E7D078-E966-0F2C-AE26-52A02DBD6C75}"/>
              </a:ext>
            </a:extLst>
          </p:cNvPr>
          <p:cNvSpPr txBox="1"/>
          <p:nvPr/>
        </p:nvSpPr>
        <p:spPr>
          <a:xfrm>
            <a:off x="7500664" y="2853442"/>
            <a:ext cx="671338" cy="369332"/>
          </a:xfrm>
          <a:prstGeom prst="rect">
            <a:avLst/>
          </a:prstGeom>
          <a:noFill/>
        </p:spPr>
        <p:txBody>
          <a:bodyPr wrap="none" rtlCol="0">
            <a:spAutoFit/>
          </a:bodyPr>
          <a:lstStyle/>
          <a:p>
            <a:r>
              <a:rPr lang="en-US" dirty="0"/>
              <a:t>top= </a:t>
            </a:r>
            <a:endParaRPr lang="en-US" b="1" dirty="0"/>
          </a:p>
        </p:txBody>
      </p:sp>
      <p:grpSp>
        <p:nvGrpSpPr>
          <p:cNvPr id="72" name="Group 71">
            <a:extLst>
              <a:ext uri="{FF2B5EF4-FFF2-40B4-BE49-F238E27FC236}">
                <a16:creationId xmlns:a16="http://schemas.microsoft.com/office/drawing/2014/main" xmlns="" id="{ACB4693B-3FFE-3F25-FFD3-71CEDCE9B4C8}"/>
              </a:ext>
            </a:extLst>
          </p:cNvPr>
          <p:cNvGrpSpPr/>
          <p:nvPr/>
        </p:nvGrpSpPr>
        <p:grpSpPr>
          <a:xfrm>
            <a:off x="3745854" y="2023495"/>
            <a:ext cx="1110084" cy="369332"/>
            <a:chOff x="-75000" y="4140931"/>
            <a:chExt cx="1110084" cy="369332"/>
          </a:xfrm>
        </p:grpSpPr>
        <p:sp>
          <p:nvSpPr>
            <p:cNvPr id="73" name="TextBox 72">
              <a:extLst>
                <a:ext uri="{FF2B5EF4-FFF2-40B4-BE49-F238E27FC236}">
                  <a16:creationId xmlns:a16="http://schemas.microsoft.com/office/drawing/2014/main" xmlns="" id="{18E11F57-0592-DA52-B2BE-16A0146D03E7}"/>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74" name="TextBox 73">
              <a:extLst>
                <a:ext uri="{FF2B5EF4-FFF2-40B4-BE49-F238E27FC236}">
                  <a16:creationId xmlns:a16="http://schemas.microsoft.com/office/drawing/2014/main" xmlns="" id="{81255267-B99B-50C5-1947-E82BF6B95590}"/>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40</a:t>
              </a:r>
            </a:p>
          </p:txBody>
        </p:sp>
      </p:grpSp>
      <p:sp>
        <p:nvSpPr>
          <p:cNvPr id="75" name="TextBox 74">
            <a:extLst>
              <a:ext uri="{FF2B5EF4-FFF2-40B4-BE49-F238E27FC236}">
                <a16:creationId xmlns:a16="http://schemas.microsoft.com/office/drawing/2014/main" xmlns="" id="{3D568B45-0C83-C94F-27CF-B123C854FCB9}"/>
              </a:ext>
            </a:extLst>
          </p:cNvPr>
          <p:cNvSpPr txBox="1"/>
          <p:nvPr/>
        </p:nvSpPr>
        <p:spPr>
          <a:xfrm>
            <a:off x="3022402" y="2080668"/>
            <a:ext cx="669231" cy="369332"/>
          </a:xfrm>
          <a:prstGeom prst="rect">
            <a:avLst/>
          </a:prstGeom>
          <a:noFill/>
        </p:spPr>
        <p:txBody>
          <a:bodyPr wrap="square">
            <a:spAutoFit/>
          </a:bodyPr>
          <a:lstStyle/>
          <a:p>
            <a:r>
              <a:rPr lang="en-US" dirty="0"/>
              <a:t>3000</a:t>
            </a:r>
          </a:p>
        </p:txBody>
      </p:sp>
      <p:graphicFrame>
        <p:nvGraphicFramePr>
          <p:cNvPr id="76" name="Table 6">
            <a:extLst>
              <a:ext uri="{FF2B5EF4-FFF2-40B4-BE49-F238E27FC236}">
                <a16:creationId xmlns:a16="http://schemas.microsoft.com/office/drawing/2014/main" xmlns="" id="{91DDD1FE-CE33-87E8-52FF-7C84A94AC865}"/>
              </a:ext>
            </a:extLst>
          </p:cNvPr>
          <p:cNvGraphicFramePr>
            <a:graphicFrameLocks noGrp="1"/>
          </p:cNvGraphicFramePr>
          <p:nvPr>
            <p:extLst>
              <p:ext uri="{D42A27DB-BD31-4B8C-83A1-F6EECF244321}">
                <p14:modId xmlns:p14="http://schemas.microsoft.com/office/powerpoint/2010/main" xmlns="" val="137879423"/>
              </p:ext>
            </p:extLst>
          </p:nvPr>
        </p:nvGraphicFramePr>
        <p:xfrm>
          <a:off x="465631" y="927816"/>
          <a:ext cx="1855066" cy="2322288"/>
        </p:xfrm>
        <a:graphic>
          <a:graphicData uri="http://schemas.openxmlformats.org/drawingml/2006/table">
            <a:tbl>
              <a:tblPr firstRow="1" bandRow="1">
                <a:tableStyleId>{5C22544A-7EE6-4342-B048-85BDC9FD1C3A}</a:tableStyleId>
              </a:tblPr>
              <a:tblGrid>
                <a:gridCol w="702234">
                  <a:extLst>
                    <a:ext uri="{9D8B030D-6E8A-4147-A177-3AD203B41FA5}">
                      <a16:colId xmlns:a16="http://schemas.microsoft.com/office/drawing/2014/main" xmlns="" val="1800893014"/>
                    </a:ext>
                  </a:extLst>
                </a:gridCol>
                <a:gridCol w="1152832">
                  <a:extLst>
                    <a:ext uri="{9D8B030D-6E8A-4147-A177-3AD203B41FA5}">
                      <a16:colId xmlns:a16="http://schemas.microsoft.com/office/drawing/2014/main" xmlns="" val="1180315877"/>
                    </a:ext>
                  </a:extLst>
                </a:gridCol>
              </a:tblGrid>
              <a:tr h="387048">
                <a:tc>
                  <a:txBody>
                    <a:bodyPr/>
                    <a:lstStyle/>
                    <a:p>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77" name="TextBox 76">
            <a:extLst>
              <a:ext uri="{FF2B5EF4-FFF2-40B4-BE49-F238E27FC236}">
                <a16:creationId xmlns:a16="http://schemas.microsoft.com/office/drawing/2014/main" xmlns="" id="{BF55395F-8A35-EEBD-FCD9-74FE7634B633}"/>
              </a:ext>
            </a:extLst>
          </p:cNvPr>
          <p:cNvSpPr txBox="1"/>
          <p:nvPr/>
        </p:nvSpPr>
        <p:spPr>
          <a:xfrm>
            <a:off x="452378" y="2868383"/>
            <a:ext cx="669231" cy="369332"/>
          </a:xfrm>
          <a:prstGeom prst="rect">
            <a:avLst/>
          </a:prstGeom>
          <a:noFill/>
        </p:spPr>
        <p:txBody>
          <a:bodyPr wrap="square">
            <a:spAutoFit/>
          </a:bodyPr>
          <a:lstStyle/>
          <a:p>
            <a:r>
              <a:rPr lang="en-US" dirty="0"/>
              <a:t>1000</a:t>
            </a:r>
          </a:p>
        </p:txBody>
      </p:sp>
      <p:grpSp>
        <p:nvGrpSpPr>
          <p:cNvPr id="78" name="Group 77">
            <a:extLst>
              <a:ext uri="{FF2B5EF4-FFF2-40B4-BE49-F238E27FC236}">
                <a16:creationId xmlns:a16="http://schemas.microsoft.com/office/drawing/2014/main" xmlns="" id="{D286E8B7-4619-1401-9E83-85DF2EA65B02}"/>
              </a:ext>
            </a:extLst>
          </p:cNvPr>
          <p:cNvGrpSpPr/>
          <p:nvPr/>
        </p:nvGrpSpPr>
        <p:grpSpPr>
          <a:xfrm>
            <a:off x="1182456" y="2857594"/>
            <a:ext cx="1110084" cy="369332"/>
            <a:chOff x="-75000" y="4140931"/>
            <a:chExt cx="1110084" cy="369332"/>
          </a:xfrm>
        </p:grpSpPr>
        <p:sp>
          <p:nvSpPr>
            <p:cNvPr id="79" name="TextBox 78">
              <a:extLst>
                <a:ext uri="{FF2B5EF4-FFF2-40B4-BE49-F238E27FC236}">
                  <a16:creationId xmlns:a16="http://schemas.microsoft.com/office/drawing/2014/main" xmlns="" id="{40515DB6-B856-DBD5-D05D-5EA5B78E209F}"/>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80" name="TextBox 79">
              <a:extLst>
                <a:ext uri="{FF2B5EF4-FFF2-40B4-BE49-F238E27FC236}">
                  <a16:creationId xmlns:a16="http://schemas.microsoft.com/office/drawing/2014/main" xmlns="" id="{1E4B3D88-7277-2A68-C7C6-FD7B8196EB96}"/>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20</a:t>
              </a:r>
            </a:p>
          </p:txBody>
        </p:sp>
      </p:grpSp>
      <p:grpSp>
        <p:nvGrpSpPr>
          <p:cNvPr id="81" name="Group 80">
            <a:extLst>
              <a:ext uri="{FF2B5EF4-FFF2-40B4-BE49-F238E27FC236}">
                <a16:creationId xmlns:a16="http://schemas.microsoft.com/office/drawing/2014/main" xmlns="" id="{330F798A-445D-FF96-D4EE-D6F13DC35CD6}"/>
              </a:ext>
            </a:extLst>
          </p:cNvPr>
          <p:cNvGrpSpPr/>
          <p:nvPr/>
        </p:nvGrpSpPr>
        <p:grpSpPr>
          <a:xfrm>
            <a:off x="1189083" y="2426900"/>
            <a:ext cx="1110084" cy="369332"/>
            <a:chOff x="-75000" y="4140931"/>
            <a:chExt cx="1110084" cy="369332"/>
          </a:xfrm>
        </p:grpSpPr>
        <p:sp>
          <p:nvSpPr>
            <p:cNvPr id="82" name="TextBox 81">
              <a:extLst>
                <a:ext uri="{FF2B5EF4-FFF2-40B4-BE49-F238E27FC236}">
                  <a16:creationId xmlns:a16="http://schemas.microsoft.com/office/drawing/2014/main" xmlns="" id="{B29A4C9E-B4D4-6E18-B859-8715D4F81A75}"/>
                </a:ext>
              </a:extLst>
            </p:cNvPr>
            <p:cNvSpPr txBox="1"/>
            <p:nvPr/>
          </p:nvSpPr>
          <p:spPr>
            <a:xfrm>
              <a:off x="365853" y="4140931"/>
              <a:ext cx="669231" cy="369332"/>
            </a:xfrm>
            <a:prstGeom prst="rect">
              <a:avLst/>
            </a:prstGeom>
            <a:noFill/>
            <a:ln w="6350">
              <a:solidFill>
                <a:schemeClr val="tx1"/>
              </a:solidFill>
            </a:ln>
          </p:spPr>
          <p:txBody>
            <a:bodyPr wrap="square">
              <a:spAutoFit/>
            </a:bodyPr>
            <a:lstStyle/>
            <a:p>
              <a:r>
                <a:rPr lang="en-US" b="1" dirty="0"/>
                <a:t>1000</a:t>
              </a:r>
            </a:p>
          </p:txBody>
        </p:sp>
        <p:sp>
          <p:nvSpPr>
            <p:cNvPr id="83" name="TextBox 82">
              <a:extLst>
                <a:ext uri="{FF2B5EF4-FFF2-40B4-BE49-F238E27FC236}">
                  <a16:creationId xmlns:a16="http://schemas.microsoft.com/office/drawing/2014/main" xmlns="" id="{1494363F-2926-1463-DF30-0EF7079205C8}"/>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30</a:t>
              </a:r>
            </a:p>
          </p:txBody>
        </p:sp>
      </p:grpSp>
      <p:sp>
        <p:nvSpPr>
          <p:cNvPr id="84" name="TextBox 83">
            <a:extLst>
              <a:ext uri="{FF2B5EF4-FFF2-40B4-BE49-F238E27FC236}">
                <a16:creationId xmlns:a16="http://schemas.microsoft.com/office/drawing/2014/main" xmlns="" id="{55FA3781-C599-2B78-ECE3-283849EA50F1}"/>
              </a:ext>
            </a:extLst>
          </p:cNvPr>
          <p:cNvSpPr txBox="1"/>
          <p:nvPr/>
        </p:nvSpPr>
        <p:spPr>
          <a:xfrm>
            <a:off x="472258" y="2464191"/>
            <a:ext cx="669231" cy="369332"/>
          </a:xfrm>
          <a:prstGeom prst="rect">
            <a:avLst/>
          </a:prstGeom>
          <a:noFill/>
        </p:spPr>
        <p:txBody>
          <a:bodyPr wrap="square">
            <a:spAutoFit/>
          </a:bodyPr>
          <a:lstStyle/>
          <a:p>
            <a:r>
              <a:rPr lang="en-US" dirty="0"/>
              <a:t>2000</a:t>
            </a:r>
          </a:p>
        </p:txBody>
      </p:sp>
      <p:sp>
        <p:nvSpPr>
          <p:cNvPr id="85" name="TextBox 84">
            <a:extLst>
              <a:ext uri="{FF2B5EF4-FFF2-40B4-BE49-F238E27FC236}">
                <a16:creationId xmlns:a16="http://schemas.microsoft.com/office/drawing/2014/main" xmlns="" id="{E769D810-73D9-F254-AD36-BEE3395D8C6E}"/>
              </a:ext>
            </a:extLst>
          </p:cNvPr>
          <p:cNvSpPr txBox="1"/>
          <p:nvPr/>
        </p:nvSpPr>
        <p:spPr>
          <a:xfrm>
            <a:off x="28430" y="1620624"/>
            <a:ext cx="671338" cy="369332"/>
          </a:xfrm>
          <a:prstGeom prst="rect">
            <a:avLst/>
          </a:prstGeom>
          <a:noFill/>
        </p:spPr>
        <p:txBody>
          <a:bodyPr wrap="none" rtlCol="0">
            <a:spAutoFit/>
          </a:bodyPr>
          <a:lstStyle/>
          <a:p>
            <a:r>
              <a:rPr lang="en-US" dirty="0"/>
              <a:t>top= </a:t>
            </a:r>
            <a:endParaRPr lang="en-US" b="1" dirty="0"/>
          </a:p>
        </p:txBody>
      </p:sp>
      <p:grpSp>
        <p:nvGrpSpPr>
          <p:cNvPr id="86" name="Group 85">
            <a:extLst>
              <a:ext uri="{FF2B5EF4-FFF2-40B4-BE49-F238E27FC236}">
                <a16:creationId xmlns:a16="http://schemas.microsoft.com/office/drawing/2014/main" xmlns="" id="{77934F00-E525-4CD6-A9C0-CA93C2D6710B}"/>
              </a:ext>
            </a:extLst>
          </p:cNvPr>
          <p:cNvGrpSpPr/>
          <p:nvPr/>
        </p:nvGrpSpPr>
        <p:grpSpPr>
          <a:xfrm>
            <a:off x="1189086" y="2016078"/>
            <a:ext cx="1110084" cy="369332"/>
            <a:chOff x="-75000" y="4140931"/>
            <a:chExt cx="1110084" cy="369332"/>
          </a:xfrm>
        </p:grpSpPr>
        <p:sp>
          <p:nvSpPr>
            <p:cNvPr id="87" name="TextBox 86">
              <a:extLst>
                <a:ext uri="{FF2B5EF4-FFF2-40B4-BE49-F238E27FC236}">
                  <a16:creationId xmlns:a16="http://schemas.microsoft.com/office/drawing/2014/main" xmlns="" id="{3855609C-9E19-BC4F-F92E-49FFDC9DCE76}"/>
                </a:ext>
              </a:extLst>
            </p:cNvPr>
            <p:cNvSpPr txBox="1"/>
            <p:nvPr/>
          </p:nvSpPr>
          <p:spPr>
            <a:xfrm>
              <a:off x="365853" y="4140931"/>
              <a:ext cx="669231" cy="369332"/>
            </a:xfrm>
            <a:prstGeom prst="rect">
              <a:avLst/>
            </a:prstGeom>
            <a:noFill/>
            <a:ln w="6350">
              <a:solidFill>
                <a:schemeClr val="tx1"/>
              </a:solidFill>
            </a:ln>
          </p:spPr>
          <p:txBody>
            <a:bodyPr wrap="square">
              <a:spAutoFit/>
            </a:bodyPr>
            <a:lstStyle/>
            <a:p>
              <a:r>
                <a:rPr lang="en-US" b="1" dirty="0"/>
                <a:t>2000</a:t>
              </a:r>
            </a:p>
          </p:txBody>
        </p:sp>
        <p:sp>
          <p:nvSpPr>
            <p:cNvPr id="88" name="TextBox 87">
              <a:extLst>
                <a:ext uri="{FF2B5EF4-FFF2-40B4-BE49-F238E27FC236}">
                  <a16:creationId xmlns:a16="http://schemas.microsoft.com/office/drawing/2014/main" xmlns="" id="{DDADCBEF-384C-0CBD-ED57-9836207D92A2}"/>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40</a:t>
              </a:r>
            </a:p>
          </p:txBody>
        </p:sp>
      </p:grpSp>
      <p:sp>
        <p:nvSpPr>
          <p:cNvPr id="89" name="TextBox 88">
            <a:extLst>
              <a:ext uri="{FF2B5EF4-FFF2-40B4-BE49-F238E27FC236}">
                <a16:creationId xmlns:a16="http://schemas.microsoft.com/office/drawing/2014/main" xmlns="" id="{3A3479C0-B47D-46B5-08EB-0BF67ED3F22C}"/>
              </a:ext>
            </a:extLst>
          </p:cNvPr>
          <p:cNvSpPr txBox="1"/>
          <p:nvPr/>
        </p:nvSpPr>
        <p:spPr>
          <a:xfrm>
            <a:off x="465634" y="2073251"/>
            <a:ext cx="669231" cy="369332"/>
          </a:xfrm>
          <a:prstGeom prst="rect">
            <a:avLst/>
          </a:prstGeom>
          <a:noFill/>
        </p:spPr>
        <p:txBody>
          <a:bodyPr wrap="square">
            <a:spAutoFit/>
          </a:bodyPr>
          <a:lstStyle/>
          <a:p>
            <a:r>
              <a:rPr lang="en-US" dirty="0"/>
              <a:t>3000</a:t>
            </a:r>
          </a:p>
        </p:txBody>
      </p:sp>
      <p:grpSp>
        <p:nvGrpSpPr>
          <p:cNvPr id="90" name="Group 89">
            <a:extLst>
              <a:ext uri="{FF2B5EF4-FFF2-40B4-BE49-F238E27FC236}">
                <a16:creationId xmlns:a16="http://schemas.microsoft.com/office/drawing/2014/main" xmlns="" id="{AA9659B9-CECD-24AC-1E91-A424F91D3BE0}"/>
              </a:ext>
            </a:extLst>
          </p:cNvPr>
          <p:cNvGrpSpPr/>
          <p:nvPr/>
        </p:nvGrpSpPr>
        <p:grpSpPr>
          <a:xfrm>
            <a:off x="1195714" y="1585383"/>
            <a:ext cx="1110084" cy="369332"/>
            <a:chOff x="-75000" y="4140931"/>
            <a:chExt cx="1110084" cy="369332"/>
          </a:xfrm>
        </p:grpSpPr>
        <p:sp>
          <p:nvSpPr>
            <p:cNvPr id="91" name="TextBox 90">
              <a:extLst>
                <a:ext uri="{FF2B5EF4-FFF2-40B4-BE49-F238E27FC236}">
                  <a16:creationId xmlns:a16="http://schemas.microsoft.com/office/drawing/2014/main" xmlns="" id="{0356663A-7760-2DDA-970F-8B6768F5B84B}"/>
                </a:ext>
              </a:extLst>
            </p:cNvPr>
            <p:cNvSpPr txBox="1"/>
            <p:nvPr/>
          </p:nvSpPr>
          <p:spPr>
            <a:xfrm>
              <a:off x="365853" y="4140931"/>
              <a:ext cx="669231" cy="338554"/>
            </a:xfrm>
            <a:prstGeom prst="rect">
              <a:avLst/>
            </a:prstGeom>
            <a:noFill/>
            <a:ln w="6350">
              <a:solidFill>
                <a:schemeClr val="tx1"/>
              </a:solidFill>
            </a:ln>
          </p:spPr>
          <p:txBody>
            <a:bodyPr wrap="square">
              <a:spAutoFit/>
            </a:bodyPr>
            <a:lstStyle/>
            <a:p>
              <a:r>
                <a:rPr lang="en-US" sz="1600" b="1" dirty="0"/>
                <a:t>NULL</a:t>
              </a:r>
              <a:endParaRPr lang="en-US" b="1" dirty="0"/>
            </a:p>
          </p:txBody>
        </p:sp>
        <p:sp>
          <p:nvSpPr>
            <p:cNvPr id="92" name="TextBox 91">
              <a:extLst>
                <a:ext uri="{FF2B5EF4-FFF2-40B4-BE49-F238E27FC236}">
                  <a16:creationId xmlns:a16="http://schemas.microsoft.com/office/drawing/2014/main" xmlns="" id="{EDFA9AE5-5451-3CFD-0B09-77960DEDE5FF}"/>
                </a:ext>
              </a:extLst>
            </p:cNvPr>
            <p:cNvSpPr txBox="1"/>
            <p:nvPr/>
          </p:nvSpPr>
          <p:spPr>
            <a:xfrm>
              <a:off x="-75000" y="4140931"/>
              <a:ext cx="446062" cy="369332"/>
            </a:xfrm>
            <a:prstGeom prst="rect">
              <a:avLst/>
            </a:prstGeom>
            <a:noFill/>
            <a:ln w="9525">
              <a:solidFill>
                <a:schemeClr val="tx1"/>
              </a:solidFill>
            </a:ln>
          </p:spPr>
          <p:txBody>
            <a:bodyPr wrap="square">
              <a:spAutoFit/>
            </a:bodyPr>
            <a:lstStyle/>
            <a:p>
              <a:r>
                <a:rPr lang="en-US" dirty="0"/>
                <a:t>50</a:t>
              </a:r>
            </a:p>
          </p:txBody>
        </p:sp>
      </p:grpSp>
      <p:sp>
        <p:nvSpPr>
          <p:cNvPr id="93" name="TextBox 92">
            <a:extLst>
              <a:ext uri="{FF2B5EF4-FFF2-40B4-BE49-F238E27FC236}">
                <a16:creationId xmlns:a16="http://schemas.microsoft.com/office/drawing/2014/main" xmlns="" id="{B87B9F8F-22D2-A176-1BFB-059B54A1845D}"/>
              </a:ext>
            </a:extLst>
          </p:cNvPr>
          <p:cNvSpPr txBox="1"/>
          <p:nvPr/>
        </p:nvSpPr>
        <p:spPr>
          <a:xfrm>
            <a:off x="485514" y="1642553"/>
            <a:ext cx="669231" cy="369332"/>
          </a:xfrm>
          <a:prstGeom prst="rect">
            <a:avLst/>
          </a:prstGeom>
          <a:noFill/>
        </p:spPr>
        <p:txBody>
          <a:bodyPr wrap="square">
            <a:spAutoFit/>
          </a:bodyPr>
          <a:lstStyle/>
          <a:p>
            <a:r>
              <a:rPr lang="en-US" dirty="0"/>
              <a:t>4000</a:t>
            </a:r>
          </a:p>
        </p:txBody>
      </p:sp>
      <p:sp>
        <p:nvSpPr>
          <p:cNvPr id="94" name="TextBox 93">
            <a:extLst>
              <a:ext uri="{FF2B5EF4-FFF2-40B4-BE49-F238E27FC236}">
                <a16:creationId xmlns:a16="http://schemas.microsoft.com/office/drawing/2014/main" xmlns="" id="{89557774-0503-FAF8-6323-F1CFE78F7AD3}"/>
              </a:ext>
            </a:extLst>
          </p:cNvPr>
          <p:cNvSpPr txBox="1"/>
          <p:nvPr/>
        </p:nvSpPr>
        <p:spPr>
          <a:xfrm>
            <a:off x="6737346" y="2428936"/>
            <a:ext cx="669231" cy="369332"/>
          </a:xfrm>
          <a:prstGeom prst="rect">
            <a:avLst/>
          </a:prstGeom>
          <a:solidFill>
            <a:srgbClr val="FFFF00"/>
          </a:solidFill>
          <a:ln w="6350">
            <a:solidFill>
              <a:schemeClr val="tx1"/>
            </a:solidFill>
          </a:ln>
        </p:spPr>
        <p:txBody>
          <a:bodyPr wrap="square">
            <a:spAutoFit/>
          </a:bodyPr>
          <a:lstStyle/>
          <a:p>
            <a:r>
              <a:rPr lang="en-US" b="1" dirty="0"/>
              <a:t>1000</a:t>
            </a:r>
          </a:p>
        </p:txBody>
      </p:sp>
      <p:sp>
        <p:nvSpPr>
          <p:cNvPr id="95" name="TextBox 94">
            <a:extLst>
              <a:ext uri="{FF2B5EF4-FFF2-40B4-BE49-F238E27FC236}">
                <a16:creationId xmlns:a16="http://schemas.microsoft.com/office/drawing/2014/main" xmlns="" id="{96D35A1D-EE0E-1CA5-C363-75297CC3D4E1}"/>
              </a:ext>
            </a:extLst>
          </p:cNvPr>
          <p:cNvSpPr txBox="1"/>
          <p:nvPr/>
        </p:nvSpPr>
        <p:spPr>
          <a:xfrm>
            <a:off x="4184218" y="2025930"/>
            <a:ext cx="669231" cy="369332"/>
          </a:xfrm>
          <a:prstGeom prst="rect">
            <a:avLst/>
          </a:prstGeom>
          <a:solidFill>
            <a:srgbClr val="FFFF00"/>
          </a:solidFill>
          <a:ln w="6350">
            <a:solidFill>
              <a:schemeClr val="tx1"/>
            </a:solidFill>
          </a:ln>
        </p:spPr>
        <p:txBody>
          <a:bodyPr wrap="square">
            <a:spAutoFit/>
          </a:bodyPr>
          <a:lstStyle/>
          <a:p>
            <a:r>
              <a:rPr lang="en-US" b="1" dirty="0"/>
              <a:t>2000</a:t>
            </a:r>
          </a:p>
        </p:txBody>
      </p:sp>
      <p:sp>
        <p:nvSpPr>
          <p:cNvPr id="96" name="TextBox 95">
            <a:extLst>
              <a:ext uri="{FF2B5EF4-FFF2-40B4-BE49-F238E27FC236}">
                <a16:creationId xmlns:a16="http://schemas.microsoft.com/office/drawing/2014/main" xmlns="" id="{927DAFFB-8282-A27E-B391-768E868C572D}"/>
              </a:ext>
            </a:extLst>
          </p:cNvPr>
          <p:cNvSpPr txBox="1"/>
          <p:nvPr/>
        </p:nvSpPr>
        <p:spPr>
          <a:xfrm>
            <a:off x="1655028" y="1585280"/>
            <a:ext cx="669231" cy="369332"/>
          </a:xfrm>
          <a:prstGeom prst="rect">
            <a:avLst/>
          </a:prstGeom>
          <a:solidFill>
            <a:srgbClr val="FFFF00"/>
          </a:solidFill>
          <a:ln w="6350">
            <a:solidFill>
              <a:schemeClr val="tx1"/>
            </a:solidFill>
          </a:ln>
        </p:spPr>
        <p:txBody>
          <a:bodyPr wrap="square">
            <a:spAutoFit/>
          </a:bodyPr>
          <a:lstStyle/>
          <a:p>
            <a:r>
              <a:rPr lang="en-US" b="1" dirty="0"/>
              <a:t>3000</a:t>
            </a:r>
          </a:p>
        </p:txBody>
      </p:sp>
      <p:sp>
        <p:nvSpPr>
          <p:cNvPr id="3" name="TextBox 2">
            <a:extLst>
              <a:ext uri="{FF2B5EF4-FFF2-40B4-BE49-F238E27FC236}">
                <a16:creationId xmlns:a16="http://schemas.microsoft.com/office/drawing/2014/main" xmlns="" id="{CB291A1E-694A-1DF3-4AF8-62CEFF9C4F44}"/>
              </a:ext>
            </a:extLst>
          </p:cNvPr>
          <p:cNvSpPr txBox="1"/>
          <p:nvPr/>
        </p:nvSpPr>
        <p:spPr>
          <a:xfrm>
            <a:off x="3683977" y="3415814"/>
            <a:ext cx="1116588" cy="369332"/>
          </a:xfrm>
          <a:prstGeom prst="rect">
            <a:avLst/>
          </a:prstGeom>
          <a:noFill/>
        </p:spPr>
        <p:txBody>
          <a:bodyPr wrap="none" rtlCol="0">
            <a:spAutoFit/>
          </a:bodyPr>
          <a:lstStyle/>
          <a:p>
            <a:r>
              <a:rPr lang="en-US" b="1" dirty="0"/>
              <a:t>return 50 </a:t>
            </a:r>
          </a:p>
        </p:txBody>
      </p:sp>
      <p:cxnSp>
        <p:nvCxnSpPr>
          <p:cNvPr id="4" name="Straight Arrow Connector 3">
            <a:extLst>
              <a:ext uri="{FF2B5EF4-FFF2-40B4-BE49-F238E27FC236}">
                <a16:creationId xmlns:a16="http://schemas.microsoft.com/office/drawing/2014/main" xmlns="" id="{AD9C6CD7-9F67-3FE5-26D0-B655042DF275}"/>
              </a:ext>
            </a:extLst>
          </p:cNvPr>
          <p:cNvCxnSpPr/>
          <p:nvPr/>
        </p:nvCxnSpPr>
        <p:spPr>
          <a:xfrm>
            <a:off x="7565362" y="1431811"/>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xmlns="" id="{A79FC7F2-7707-029D-FB4B-3B955AAFD690}"/>
              </a:ext>
            </a:extLst>
          </p:cNvPr>
          <p:cNvSpPr txBox="1"/>
          <p:nvPr/>
        </p:nvSpPr>
        <p:spPr>
          <a:xfrm>
            <a:off x="7608317" y="1042128"/>
            <a:ext cx="1097280" cy="365760"/>
          </a:xfrm>
          <a:prstGeom prst="rect">
            <a:avLst/>
          </a:prstGeom>
          <a:noFill/>
        </p:spPr>
        <p:txBody>
          <a:bodyPr wrap="square" rtlCol="0">
            <a:spAutoFit/>
          </a:bodyPr>
          <a:lstStyle/>
          <a:p>
            <a:r>
              <a:rPr lang="en-US" b="1" dirty="0"/>
              <a:t>pop()</a:t>
            </a:r>
          </a:p>
        </p:txBody>
      </p:sp>
      <p:cxnSp>
        <p:nvCxnSpPr>
          <p:cNvPr id="8" name="Straight Arrow Connector 7">
            <a:extLst>
              <a:ext uri="{FF2B5EF4-FFF2-40B4-BE49-F238E27FC236}">
                <a16:creationId xmlns:a16="http://schemas.microsoft.com/office/drawing/2014/main" xmlns="" id="{43B58EF7-8928-881C-8DA1-CB96021D2B51}"/>
              </a:ext>
            </a:extLst>
          </p:cNvPr>
          <p:cNvCxnSpPr/>
          <p:nvPr/>
        </p:nvCxnSpPr>
        <p:spPr>
          <a:xfrm>
            <a:off x="9940076" y="1500049"/>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E1C04E03-E285-49CA-229E-4E67EE5EF707}"/>
              </a:ext>
            </a:extLst>
          </p:cNvPr>
          <p:cNvSpPr txBox="1"/>
          <p:nvPr/>
        </p:nvSpPr>
        <p:spPr>
          <a:xfrm>
            <a:off x="10078567" y="1110366"/>
            <a:ext cx="1097280" cy="365760"/>
          </a:xfrm>
          <a:prstGeom prst="rect">
            <a:avLst/>
          </a:prstGeom>
          <a:noFill/>
        </p:spPr>
        <p:txBody>
          <a:bodyPr wrap="square" rtlCol="0">
            <a:spAutoFit/>
          </a:bodyPr>
          <a:lstStyle/>
          <a:p>
            <a:r>
              <a:rPr lang="en-US" b="1" dirty="0"/>
              <a:t>pop()</a:t>
            </a:r>
          </a:p>
        </p:txBody>
      </p:sp>
      <p:sp>
        <p:nvSpPr>
          <p:cNvPr id="10" name="TextBox 9">
            <a:extLst>
              <a:ext uri="{FF2B5EF4-FFF2-40B4-BE49-F238E27FC236}">
                <a16:creationId xmlns:a16="http://schemas.microsoft.com/office/drawing/2014/main" xmlns="" id="{4800BED7-0CD5-3793-53C5-3B212641BB29}"/>
              </a:ext>
            </a:extLst>
          </p:cNvPr>
          <p:cNvSpPr txBox="1"/>
          <p:nvPr/>
        </p:nvSpPr>
        <p:spPr>
          <a:xfrm>
            <a:off x="6156503" y="3390792"/>
            <a:ext cx="1126270" cy="369332"/>
          </a:xfrm>
          <a:prstGeom prst="rect">
            <a:avLst/>
          </a:prstGeom>
          <a:noFill/>
        </p:spPr>
        <p:txBody>
          <a:bodyPr wrap="none" rtlCol="0">
            <a:spAutoFit/>
          </a:bodyPr>
          <a:lstStyle/>
          <a:p>
            <a:r>
              <a:rPr lang="en-US" b="1" dirty="0"/>
              <a:t>return 40 </a:t>
            </a:r>
          </a:p>
        </p:txBody>
      </p:sp>
      <p:sp>
        <p:nvSpPr>
          <p:cNvPr id="11" name="TextBox 10">
            <a:extLst>
              <a:ext uri="{FF2B5EF4-FFF2-40B4-BE49-F238E27FC236}">
                <a16:creationId xmlns:a16="http://schemas.microsoft.com/office/drawing/2014/main" xmlns="" id="{9F97721E-43B6-1B45-0519-EAAEC722D94C}"/>
              </a:ext>
            </a:extLst>
          </p:cNvPr>
          <p:cNvSpPr txBox="1"/>
          <p:nvPr/>
        </p:nvSpPr>
        <p:spPr>
          <a:xfrm>
            <a:off x="8640401" y="3363496"/>
            <a:ext cx="1126270" cy="369332"/>
          </a:xfrm>
          <a:prstGeom prst="rect">
            <a:avLst/>
          </a:prstGeom>
          <a:noFill/>
        </p:spPr>
        <p:txBody>
          <a:bodyPr wrap="none" rtlCol="0">
            <a:spAutoFit/>
          </a:bodyPr>
          <a:lstStyle/>
          <a:p>
            <a:r>
              <a:rPr lang="en-US" b="1" dirty="0"/>
              <a:t>return 30 </a:t>
            </a:r>
          </a:p>
        </p:txBody>
      </p:sp>
      <p:sp>
        <p:nvSpPr>
          <p:cNvPr id="12" name="TextBox 11">
            <a:extLst>
              <a:ext uri="{FF2B5EF4-FFF2-40B4-BE49-F238E27FC236}">
                <a16:creationId xmlns:a16="http://schemas.microsoft.com/office/drawing/2014/main" xmlns="" id="{20CE0D83-27BB-8A0C-2B66-D73009860A2E}"/>
              </a:ext>
            </a:extLst>
          </p:cNvPr>
          <p:cNvSpPr txBox="1"/>
          <p:nvPr/>
        </p:nvSpPr>
        <p:spPr>
          <a:xfrm>
            <a:off x="10974174" y="3568214"/>
            <a:ext cx="1126270" cy="369332"/>
          </a:xfrm>
          <a:prstGeom prst="rect">
            <a:avLst/>
          </a:prstGeom>
          <a:noFill/>
        </p:spPr>
        <p:txBody>
          <a:bodyPr wrap="none" rtlCol="0">
            <a:spAutoFit/>
          </a:bodyPr>
          <a:lstStyle/>
          <a:p>
            <a:r>
              <a:rPr lang="en-US" b="1" dirty="0"/>
              <a:t>return 20 </a:t>
            </a:r>
          </a:p>
        </p:txBody>
      </p:sp>
      <p:sp>
        <p:nvSpPr>
          <p:cNvPr id="13" name="TextBox 12">
            <a:extLst>
              <a:ext uri="{FF2B5EF4-FFF2-40B4-BE49-F238E27FC236}">
                <a16:creationId xmlns:a16="http://schemas.microsoft.com/office/drawing/2014/main" xmlns="" id="{A99EB9A4-99F8-6DA5-9D28-19570683642A}"/>
              </a:ext>
            </a:extLst>
          </p:cNvPr>
          <p:cNvSpPr txBox="1"/>
          <p:nvPr/>
        </p:nvSpPr>
        <p:spPr>
          <a:xfrm>
            <a:off x="2694442" y="3761872"/>
            <a:ext cx="7384125" cy="2862322"/>
          </a:xfrm>
          <a:prstGeom prst="rect">
            <a:avLst/>
          </a:prstGeom>
          <a:noFill/>
        </p:spPr>
        <p:txBody>
          <a:bodyPr wrap="square" rtlCol="0">
            <a:spAutoFit/>
          </a:bodyPr>
          <a:lstStyle/>
          <a:p>
            <a:r>
              <a:rPr lang="en-US" sz="2000" dirty="0">
                <a:latin typeface="Cambria" panose="02040503050406030204" pitchFamily="18" charset="0"/>
                <a:ea typeface="Cambria" panose="02040503050406030204" pitchFamily="18" charset="0"/>
              </a:rPr>
              <a:t>int pop(){</a:t>
            </a:r>
          </a:p>
          <a:p>
            <a:r>
              <a:rPr lang="en-US" sz="2000" dirty="0">
                <a:latin typeface="Cambria" panose="02040503050406030204" pitchFamily="18" charset="0"/>
                <a:ea typeface="Cambria" panose="02040503050406030204" pitchFamily="18" charset="0"/>
              </a:rPr>
              <a:t>     if(top==NULL)</a:t>
            </a:r>
          </a:p>
          <a:p>
            <a:r>
              <a:rPr lang="en-US" sz="2000" dirty="0">
                <a:latin typeface="Cambria" panose="02040503050406030204" pitchFamily="18" charset="0"/>
                <a:ea typeface="Cambria" panose="02040503050406030204" pitchFamily="18" charset="0"/>
              </a:rPr>
              <a:t>                    return -1;	</a:t>
            </a:r>
          </a:p>
          <a:p>
            <a:r>
              <a:rPr lang="en-US" sz="2000" dirty="0">
                <a:latin typeface="Cambria" panose="02040503050406030204" pitchFamily="18" charset="0"/>
                <a:ea typeface="Cambria" panose="02040503050406030204" pitchFamily="18" charset="0"/>
              </a:rPr>
              <a:t>     else{</a:t>
            </a:r>
          </a:p>
          <a:p>
            <a:r>
              <a:rPr lang="en-US" sz="2000" dirty="0">
                <a:latin typeface="Cambria" panose="02040503050406030204" pitchFamily="18" charset="0"/>
                <a:ea typeface="Cambria" panose="02040503050406030204" pitchFamily="18" charset="0"/>
              </a:rPr>
              <a:t>           x=top-&gt;data;</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d_node</a:t>
            </a:r>
            <a:r>
              <a:rPr lang="en-US" sz="2000" dirty="0">
                <a:latin typeface="Cambria" panose="02040503050406030204" pitchFamily="18" charset="0"/>
                <a:ea typeface="Cambria" panose="02040503050406030204" pitchFamily="18" charset="0"/>
              </a:rPr>
              <a:t>=top;</a:t>
            </a:r>
          </a:p>
          <a:p>
            <a:r>
              <a:rPr lang="en-US" sz="2000" dirty="0">
                <a:latin typeface="Cambria" panose="02040503050406030204" pitchFamily="18" charset="0"/>
                <a:ea typeface="Cambria" panose="02040503050406030204" pitchFamily="18" charset="0"/>
              </a:rPr>
              <a:t>          top=top-&gt;next;</a:t>
            </a:r>
          </a:p>
          <a:p>
            <a:r>
              <a:rPr lang="en-US" sz="2000" dirty="0">
                <a:latin typeface="Cambria" panose="02040503050406030204" pitchFamily="18" charset="0"/>
                <a:ea typeface="Cambria" panose="02040503050406030204" pitchFamily="18" charset="0"/>
              </a:rPr>
              <a:t>          free(</a:t>
            </a:r>
            <a:r>
              <a:rPr lang="en-US" sz="2000" dirty="0" err="1">
                <a:latin typeface="Cambria" panose="02040503050406030204" pitchFamily="18" charset="0"/>
                <a:ea typeface="Cambria" panose="02040503050406030204" pitchFamily="18" charset="0"/>
              </a:rPr>
              <a:t>d_node</a:t>
            </a:r>
            <a:r>
              <a:rPr lang="en-US" sz="2000" dirty="0">
                <a:latin typeface="Cambria" panose="02040503050406030204" pitchFamily="18" charset="0"/>
                <a:ea typeface="Cambria" panose="02040503050406030204" pitchFamily="18" charset="0"/>
              </a:rPr>
              <a:t>);</a:t>
            </a:r>
          </a:p>
          <a:p>
            <a:r>
              <a:rPr lang="en-US" sz="2000" dirty="0">
                <a:latin typeface="Cambria" panose="02040503050406030204" pitchFamily="18" charset="0"/>
                <a:ea typeface="Cambria" panose="02040503050406030204" pitchFamily="18" charset="0"/>
              </a:rPr>
              <a:t>          return x</a:t>
            </a:r>
            <a:r>
              <a:rPr lang="en-US" sz="2000" dirty="0" smtClean="0">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503448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4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2"/>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2" grpId="0"/>
      <p:bldP spid="34" grpId="0"/>
      <p:bldP spid="42" grpId="0"/>
      <p:bldP spid="47" grpId="0"/>
      <p:bldP spid="56" grpId="0"/>
      <p:bldP spid="60" grpId="0"/>
      <p:bldP spid="61" grpId="0"/>
      <p:bldP spid="63" grpId="0"/>
      <p:bldP spid="70" grpId="0"/>
      <p:bldP spid="71" grpId="0"/>
      <p:bldP spid="75" grpId="0"/>
      <p:bldP spid="94" grpId="0" animBg="1"/>
      <p:bldP spid="95" grpId="0" animBg="1"/>
      <p:bldP spid="3" grpId="0"/>
      <p:bldP spid="5" grpId="0"/>
      <p:bldP spid="9" grpId="0"/>
      <p:bldP spid="10" grpId="0"/>
      <p:bldP spid="11" grpId="0"/>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076E98-47AC-089A-2FDF-A02827C036CD}"/>
              </a:ext>
            </a:extLst>
          </p:cNvPr>
          <p:cNvSpPr>
            <a:spLocks noGrp="1"/>
          </p:cNvSpPr>
          <p:nvPr>
            <p:ph type="title"/>
          </p:nvPr>
        </p:nvSpPr>
        <p:spPr>
          <a:xfrm>
            <a:off x="838200" y="365126"/>
            <a:ext cx="10515600" cy="748058"/>
          </a:xfrm>
        </p:spPr>
        <p:txBody>
          <a:bodyPr/>
          <a:lstStyle/>
          <a:p>
            <a:r>
              <a:rPr lang="en-US" dirty="0"/>
              <a:t>Stack Applications</a:t>
            </a:r>
          </a:p>
        </p:txBody>
      </p:sp>
      <p:sp>
        <p:nvSpPr>
          <p:cNvPr id="3" name="Content Placeholder 2">
            <a:extLst>
              <a:ext uri="{FF2B5EF4-FFF2-40B4-BE49-F238E27FC236}">
                <a16:creationId xmlns:a16="http://schemas.microsoft.com/office/drawing/2014/main" xmlns="" id="{D20ADE06-F968-A31E-60BA-43730FE79B00}"/>
              </a:ext>
            </a:extLst>
          </p:cNvPr>
          <p:cNvSpPr>
            <a:spLocks noGrp="1"/>
          </p:cNvSpPr>
          <p:nvPr>
            <p:ph idx="1"/>
          </p:nvPr>
        </p:nvSpPr>
        <p:spPr>
          <a:xfrm>
            <a:off x="838200" y="1253331"/>
            <a:ext cx="10515600" cy="4351338"/>
          </a:xfrm>
        </p:spPr>
        <p:txBody>
          <a:bodyPr/>
          <a:lstStyle/>
          <a:p>
            <a:pPr marL="0" indent="0">
              <a:buNone/>
            </a:pPr>
            <a:endParaRPr lang="en-US" dirty="0"/>
          </a:p>
          <a:p>
            <a:r>
              <a:rPr lang="en-US" dirty="0"/>
              <a:t>Conversion of Infix expression to postfix expression</a:t>
            </a:r>
          </a:p>
          <a:p>
            <a:r>
              <a:rPr lang="en-US" dirty="0"/>
              <a:t>Evaluating postfix expression</a:t>
            </a:r>
          </a:p>
          <a:p>
            <a:r>
              <a:rPr lang="en-US" dirty="0"/>
              <a:t>Balancing parenthesis(symbols)</a:t>
            </a:r>
          </a:p>
        </p:txBody>
      </p:sp>
    </p:spTree>
    <p:extLst>
      <p:ext uri="{BB962C8B-B14F-4D97-AF65-F5344CB8AC3E}">
        <p14:creationId xmlns:p14="http://schemas.microsoft.com/office/powerpoint/2010/main" xmlns="" val="3295864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169460" y="573740"/>
          <a:ext cx="8919883" cy="5871882"/>
        </p:xfrm>
        <a:graphic>
          <a:graphicData uri="http://schemas.openxmlformats.org/drawingml/2006/table">
            <a:tbl>
              <a:tblPr/>
              <a:tblGrid>
                <a:gridCol w="1336971"/>
                <a:gridCol w="2078581"/>
                <a:gridCol w="4210673"/>
                <a:gridCol w="1293658"/>
              </a:tblGrid>
              <a:tr h="521618">
                <a:tc>
                  <a:txBody>
                    <a:bodyPr/>
                    <a:lstStyle/>
                    <a:p>
                      <a:pPr algn="ctr" fontAlgn="base">
                        <a:lnSpc>
                          <a:spcPct val="115000"/>
                        </a:lnSpc>
                        <a:spcAft>
                          <a:spcPts val="0"/>
                        </a:spcAft>
                      </a:pPr>
                      <a:r>
                        <a:rPr lang="en-IN" sz="1200" b="1" spc="10" dirty="0">
                          <a:latin typeface="Nunito"/>
                          <a:ea typeface="Times New Roman"/>
                          <a:cs typeface="Times New Roman"/>
                        </a:rPr>
                        <a:t>  Precedence   </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200" b="1" spc="10">
                          <a:latin typeface="Nunito"/>
                          <a:ea typeface="Times New Roman"/>
                          <a:cs typeface="Times New Roman"/>
                        </a:rPr>
                        <a:t>   Operator   </a:t>
                      </a:r>
                      <a:br>
                        <a:rPr lang="en-IN" sz="1200" b="1" spc="10">
                          <a:latin typeface="Nunito"/>
                          <a:ea typeface="Times New Roman"/>
                          <a:cs typeface="Times New Roman"/>
                        </a:rPr>
                      </a:br>
                      <a:r>
                        <a:rPr lang="en-IN" sz="1200" b="1" spc="10">
                          <a:latin typeface="Nunito"/>
                          <a:ea typeface="Times New Roman"/>
                          <a:cs typeface="Times New Roman"/>
                        </a:rPr>
                        <a:t>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200" b="1" spc="10">
                          <a:latin typeface="Nunito"/>
                          <a:ea typeface="Times New Roman"/>
                          <a:cs typeface="Times New Roman"/>
                        </a:rPr>
                        <a:t>Description</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200" b="1" spc="10">
                          <a:latin typeface="Nunito"/>
                          <a:ea typeface="Times New Roman"/>
                          <a:cs typeface="Times New Roman"/>
                        </a:rPr>
                        <a:t>   Associativity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237">
                <a:tc rowSpan="4">
                  <a:txBody>
                    <a:bodyPr/>
                    <a:lstStyle/>
                    <a:p>
                      <a:pPr algn="ctr" fontAlgn="base">
                        <a:lnSpc>
                          <a:spcPct val="115000"/>
                        </a:lnSpc>
                        <a:spcAft>
                          <a:spcPts val="375"/>
                        </a:spcAft>
                      </a:pPr>
                      <a:r>
                        <a:rPr lang="en-IN" sz="1400" spc="10">
                          <a:latin typeface="Nunito"/>
                          <a:ea typeface="Times New Roman"/>
                          <a:cs typeface="Times New Roman"/>
                        </a:rPr>
                        <a:t>17</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Parentheses (function call)</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base">
                        <a:lnSpc>
                          <a:spcPct val="115000"/>
                        </a:lnSpc>
                        <a:spcAft>
                          <a:spcPts val="375"/>
                        </a:spcAft>
                      </a:pPr>
                      <a:r>
                        <a:rPr lang="en-IN" sz="1400" spc="10">
                          <a:latin typeface="Nunito"/>
                          <a:ea typeface="Times New Roman"/>
                          <a:cs typeface="Times New Roman"/>
                        </a:rPr>
                        <a:t>Left-to-Right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237">
                <a:tc vMerge="1">
                  <a:txBody>
                    <a:bodyPr/>
                    <a:lstStyle/>
                    <a:p>
                      <a:endParaRPr lang="en-IN"/>
                    </a:p>
                  </a:txBody>
                  <a:tcPr/>
                </a:tc>
                <a:tc>
                  <a:txBody>
                    <a:bodyPr/>
                    <a:lstStyle/>
                    <a:p>
                      <a:pPr algn="ctr" fontAlgn="base">
                        <a:lnSpc>
                          <a:spcPct val="115000"/>
                        </a:lnSpc>
                        <a:spcAft>
                          <a:spcPts val="0"/>
                        </a:spcAft>
                      </a:pPr>
                      <a:r>
                        <a:rPr lang="en-IN" sz="1400" spc="10" dirty="0">
                          <a:latin typeface="Nunito"/>
                          <a:ea typeface="Times New Roman"/>
                          <a:cs typeface="Times New Roman"/>
                        </a:rPr>
                        <a: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Array Subscript (Square Brackets)</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297237">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Dot Operator</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297237">
                <a:tc vMerge="1">
                  <a:txBody>
                    <a:bodyPr/>
                    <a:lstStyle/>
                    <a:p>
                      <a:endParaRPr lang="en-IN"/>
                    </a:p>
                  </a:txBody>
                  <a:tcPr/>
                </a:tc>
                <a:tc>
                  <a:txBody>
                    <a:bodyPr/>
                    <a:lstStyle/>
                    <a:p>
                      <a:pPr algn="ctr" fontAlgn="base">
                        <a:lnSpc>
                          <a:spcPct val="115000"/>
                        </a:lnSpc>
                        <a:spcAft>
                          <a:spcPts val="0"/>
                        </a:spcAft>
                      </a:pPr>
                      <a:r>
                        <a:rPr lang="en-IN" sz="1400" spc="10" dirty="0">
                          <a:latin typeface="Nunito"/>
                          <a:ea typeface="Times New Roman"/>
                          <a:cs typeface="Times New Roman"/>
                        </a:rPr>
                        <a:t>-&gt;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Structure Pointer Operator</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297237">
                <a:tc>
                  <a:txBody>
                    <a:bodyPr/>
                    <a:lstStyle/>
                    <a:p>
                      <a:pPr algn="ctr" fontAlgn="base">
                        <a:lnSpc>
                          <a:spcPct val="115000"/>
                        </a:lnSpc>
                        <a:spcAft>
                          <a:spcPts val="375"/>
                        </a:spcAft>
                      </a:pPr>
                      <a:r>
                        <a:rPr lang="en-IN" sz="1400" spc="10">
                          <a:latin typeface="Nunito"/>
                          <a:ea typeface="Times New Roman"/>
                          <a:cs typeface="Times New Roman"/>
                        </a:rPr>
                        <a:t>16</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 ,  -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Postfix increment, decrement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Left-to-Right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237">
                <a:tc>
                  <a:txBody>
                    <a:bodyPr/>
                    <a:lstStyle/>
                    <a:p>
                      <a:pPr algn="ctr" fontAlgn="base">
                        <a:lnSpc>
                          <a:spcPct val="115000"/>
                        </a:lnSpc>
                        <a:spcAft>
                          <a:spcPts val="375"/>
                        </a:spcAft>
                      </a:pPr>
                      <a:r>
                        <a:rPr lang="en-IN" sz="1400" spc="10">
                          <a:latin typeface="Nunito"/>
                          <a:ea typeface="Times New Roman"/>
                          <a:cs typeface="Times New Roman"/>
                        </a:rPr>
                        <a:t>15</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Exponent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Right-to-Left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237">
                <a:tc rowSpan="7">
                  <a:txBody>
                    <a:bodyPr/>
                    <a:lstStyle/>
                    <a:p>
                      <a:pPr algn="ctr">
                        <a:lnSpc>
                          <a:spcPct val="115000"/>
                        </a:lnSpc>
                        <a:spcAft>
                          <a:spcPts val="0"/>
                        </a:spcAft>
                      </a:pPr>
                      <a:r>
                        <a:rPr lang="en-IN" sz="1400" spc="10">
                          <a:latin typeface="Nunito"/>
                          <a:ea typeface="Times New Roman"/>
                          <a:cs typeface="Times New Roman"/>
                        </a:rPr>
                        <a:t>14</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dirty="0">
                          <a:latin typeface="Nunito"/>
                          <a:ea typeface="Times New Roman"/>
                          <a:cs typeface="Times New Roman"/>
                        </a:rPr>
                        <a:t>++ / - -</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Prefix increment, decrement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algn="ctr" fontAlgn="base">
                        <a:lnSpc>
                          <a:spcPct val="115000"/>
                        </a:lnSpc>
                        <a:spcAft>
                          <a:spcPts val="375"/>
                        </a:spcAft>
                      </a:pPr>
                      <a:r>
                        <a:rPr lang="en-IN" sz="1400" spc="10">
                          <a:latin typeface="Nunito"/>
                          <a:ea typeface="Times New Roman"/>
                          <a:cs typeface="Times New Roman"/>
                        </a:rPr>
                        <a:t>Right-to-Left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237">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 /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Unary plus, minus</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594473">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 ,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Logical NOT,  Bitwise complement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297237">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(type)</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Cast Operator</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297237">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Dereference Operator</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297237">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&amp;</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Addressof Operator</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297237">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sizeof</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Determine size in bytes</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297237">
                <a:tc>
                  <a:txBody>
                    <a:bodyPr/>
                    <a:lstStyle/>
                    <a:p>
                      <a:pPr algn="ctr" fontAlgn="base">
                        <a:lnSpc>
                          <a:spcPct val="115000"/>
                        </a:lnSpc>
                        <a:spcAft>
                          <a:spcPts val="375"/>
                        </a:spcAft>
                      </a:pPr>
                      <a:r>
                        <a:rPr lang="en-IN" sz="1400" spc="10">
                          <a:latin typeface="Nunito"/>
                          <a:ea typeface="Times New Roman"/>
                          <a:cs typeface="Times New Roman"/>
                        </a:rPr>
                        <a:t>13</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Multiplication, division, modulus</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Left-to-Right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237">
                <a:tc>
                  <a:txBody>
                    <a:bodyPr/>
                    <a:lstStyle/>
                    <a:p>
                      <a:pPr algn="ctr" fontAlgn="base">
                        <a:lnSpc>
                          <a:spcPct val="115000"/>
                        </a:lnSpc>
                        <a:spcAft>
                          <a:spcPts val="375"/>
                        </a:spcAft>
                      </a:pPr>
                      <a:r>
                        <a:rPr lang="en-IN" sz="1400" spc="10">
                          <a:latin typeface="Nunito"/>
                          <a:ea typeface="Times New Roman"/>
                          <a:cs typeface="Times New Roman"/>
                        </a:rPr>
                        <a:t>12</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Addition, subtraction</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Left-to-Right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4473">
                <a:tc>
                  <a:txBody>
                    <a:bodyPr/>
                    <a:lstStyle/>
                    <a:p>
                      <a:pPr algn="ctr" fontAlgn="base">
                        <a:lnSpc>
                          <a:spcPct val="115000"/>
                        </a:lnSpc>
                        <a:spcAft>
                          <a:spcPts val="375"/>
                        </a:spcAft>
                      </a:pPr>
                      <a:r>
                        <a:rPr lang="en-IN" sz="1400" spc="10" dirty="0">
                          <a:latin typeface="Nunito"/>
                          <a:ea typeface="Times New Roman"/>
                          <a:cs typeface="Times New Roman"/>
                        </a:rPr>
                        <a:t>11</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&lt;&lt; , &gt;&gt;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Bitwise shift left, Bitwise shift right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Left-to-Right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483224" y="188264"/>
          <a:ext cx="8919883" cy="6185645"/>
        </p:xfrm>
        <a:graphic>
          <a:graphicData uri="http://schemas.openxmlformats.org/drawingml/2006/table">
            <a:tbl>
              <a:tblPr/>
              <a:tblGrid>
                <a:gridCol w="1336971"/>
                <a:gridCol w="2078581"/>
                <a:gridCol w="4210673"/>
                <a:gridCol w="1293658"/>
              </a:tblGrid>
              <a:tr h="438504">
                <a:tc>
                  <a:txBody>
                    <a:bodyPr/>
                    <a:lstStyle/>
                    <a:p>
                      <a:pPr algn="ctr" fontAlgn="base">
                        <a:lnSpc>
                          <a:spcPct val="115000"/>
                        </a:lnSpc>
                        <a:spcAft>
                          <a:spcPts val="0"/>
                        </a:spcAft>
                      </a:pPr>
                      <a:r>
                        <a:rPr lang="en-IN" sz="1200" b="1" spc="10" dirty="0">
                          <a:latin typeface="Nunito"/>
                          <a:ea typeface="Times New Roman"/>
                          <a:cs typeface="Times New Roman"/>
                        </a:rPr>
                        <a:t>  Precedence   </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200" b="1" spc="10">
                          <a:latin typeface="Nunito"/>
                          <a:ea typeface="Times New Roman"/>
                          <a:cs typeface="Times New Roman"/>
                        </a:rPr>
                        <a:t>   Operator   </a:t>
                      </a:r>
                      <a:br>
                        <a:rPr lang="en-IN" sz="1200" b="1" spc="10">
                          <a:latin typeface="Nunito"/>
                          <a:ea typeface="Times New Roman"/>
                          <a:cs typeface="Times New Roman"/>
                        </a:rPr>
                      </a:br>
                      <a:r>
                        <a:rPr lang="en-IN" sz="1200" b="1" spc="10">
                          <a:latin typeface="Nunito"/>
                          <a:ea typeface="Times New Roman"/>
                          <a:cs typeface="Times New Roman"/>
                        </a:rPr>
                        <a:t>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200" b="1" spc="10">
                          <a:latin typeface="Nunito"/>
                          <a:ea typeface="Times New Roman"/>
                          <a:cs typeface="Times New Roman"/>
                        </a:rPr>
                        <a:t>Description</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200" b="1" spc="10">
                          <a:latin typeface="Nunito"/>
                          <a:ea typeface="Times New Roman"/>
                          <a:cs typeface="Times New Roman"/>
                        </a:rPr>
                        <a:t>   Associativity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751">
                <a:tc rowSpan="2">
                  <a:txBody>
                    <a:bodyPr/>
                    <a:lstStyle/>
                    <a:p>
                      <a:pPr algn="ctr">
                        <a:lnSpc>
                          <a:spcPct val="115000"/>
                        </a:lnSpc>
                        <a:spcAft>
                          <a:spcPts val="0"/>
                        </a:spcAft>
                      </a:pPr>
                      <a:r>
                        <a:rPr lang="en-IN" sz="1400" spc="10" dirty="0">
                          <a:latin typeface="Nunito"/>
                          <a:ea typeface="Times New Roman"/>
                          <a:cs typeface="Times New Roman"/>
                        </a:rPr>
                        <a:t>10</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&lt; , &lt;=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Relational less than, less than or equal to</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base">
                        <a:lnSpc>
                          <a:spcPct val="115000"/>
                        </a:lnSpc>
                        <a:spcAft>
                          <a:spcPts val="375"/>
                        </a:spcAft>
                      </a:pPr>
                      <a:r>
                        <a:rPr lang="en-IN" sz="1400" spc="10">
                          <a:latin typeface="Nunito"/>
                          <a:ea typeface="Times New Roman"/>
                          <a:cs typeface="Times New Roman"/>
                        </a:rPr>
                        <a:t>Left-to-Right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751">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&gt; , &gt;=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Relational greater than, greater than or equal to</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499751">
                <a:tc>
                  <a:txBody>
                    <a:bodyPr/>
                    <a:lstStyle/>
                    <a:p>
                      <a:pPr algn="ctr" fontAlgn="base">
                        <a:lnSpc>
                          <a:spcPct val="115000"/>
                        </a:lnSpc>
                        <a:spcAft>
                          <a:spcPts val="375"/>
                        </a:spcAft>
                      </a:pPr>
                      <a:r>
                        <a:rPr lang="en-IN" sz="1400" spc="10">
                          <a:latin typeface="Nunito"/>
                          <a:ea typeface="Times New Roman"/>
                          <a:cs typeface="Times New Roman"/>
                        </a:rPr>
                        <a:t>9</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 ,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Relational is equal to, is not equal to</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Left-to-Right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876">
                <a:tc>
                  <a:txBody>
                    <a:bodyPr/>
                    <a:lstStyle/>
                    <a:p>
                      <a:pPr algn="ctr" fontAlgn="base">
                        <a:lnSpc>
                          <a:spcPct val="115000"/>
                        </a:lnSpc>
                        <a:spcAft>
                          <a:spcPts val="375"/>
                        </a:spcAft>
                      </a:pPr>
                      <a:r>
                        <a:rPr lang="en-IN" sz="1400" spc="10">
                          <a:latin typeface="Nunito"/>
                          <a:ea typeface="Times New Roman"/>
                          <a:cs typeface="Times New Roman"/>
                        </a:rPr>
                        <a:t>8</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&amp;</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Bitwise AND</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Left-to-Right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876">
                <a:tc>
                  <a:txBody>
                    <a:bodyPr/>
                    <a:lstStyle/>
                    <a:p>
                      <a:pPr algn="ctr" fontAlgn="base">
                        <a:lnSpc>
                          <a:spcPct val="115000"/>
                        </a:lnSpc>
                        <a:spcAft>
                          <a:spcPts val="375"/>
                        </a:spcAft>
                      </a:pPr>
                      <a:r>
                        <a:rPr lang="en-IN" sz="1400" spc="10">
                          <a:latin typeface="Nunito"/>
                          <a:ea typeface="Times New Roman"/>
                          <a:cs typeface="Times New Roman"/>
                        </a:rPr>
                        <a:t>7</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Bitwise exclusive OR</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Left-to-Right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876">
                <a:tc>
                  <a:txBody>
                    <a:bodyPr/>
                    <a:lstStyle/>
                    <a:p>
                      <a:pPr algn="ctr" fontAlgn="base">
                        <a:lnSpc>
                          <a:spcPct val="115000"/>
                        </a:lnSpc>
                        <a:spcAft>
                          <a:spcPts val="375"/>
                        </a:spcAft>
                      </a:pPr>
                      <a:r>
                        <a:rPr lang="en-IN" sz="1400" spc="10">
                          <a:latin typeface="Nunito"/>
                          <a:ea typeface="Times New Roman"/>
                          <a:cs typeface="Times New Roman"/>
                        </a:rPr>
                        <a:t>6</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Bitwise inclusive OR</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Left-to-Right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876">
                <a:tc>
                  <a:txBody>
                    <a:bodyPr/>
                    <a:lstStyle/>
                    <a:p>
                      <a:pPr algn="ctr" fontAlgn="base">
                        <a:lnSpc>
                          <a:spcPct val="115000"/>
                        </a:lnSpc>
                        <a:spcAft>
                          <a:spcPts val="375"/>
                        </a:spcAft>
                      </a:pPr>
                      <a:r>
                        <a:rPr lang="en-IN" sz="1400" spc="10">
                          <a:latin typeface="Nunito"/>
                          <a:ea typeface="Times New Roman"/>
                          <a:cs typeface="Times New Roman"/>
                        </a:rPr>
                        <a:t>5</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&amp;&amp;</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Logical AND</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Left-to-Right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876">
                <a:tc>
                  <a:txBody>
                    <a:bodyPr/>
                    <a:lstStyle/>
                    <a:p>
                      <a:pPr algn="ctr" fontAlgn="base">
                        <a:lnSpc>
                          <a:spcPct val="115000"/>
                        </a:lnSpc>
                        <a:spcAft>
                          <a:spcPts val="375"/>
                        </a:spcAft>
                      </a:pPr>
                      <a:r>
                        <a:rPr lang="en-IN" sz="1400" spc="10">
                          <a:latin typeface="Nunito"/>
                          <a:ea typeface="Times New Roman"/>
                          <a:cs typeface="Times New Roman"/>
                        </a:rPr>
                        <a:t>4</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Logical OR</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Left-to-Right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876">
                <a:tc>
                  <a:txBody>
                    <a:bodyPr/>
                    <a:lstStyle/>
                    <a:p>
                      <a:pPr algn="ctr" fontAlgn="base">
                        <a:lnSpc>
                          <a:spcPct val="115000"/>
                        </a:lnSpc>
                        <a:spcAft>
                          <a:spcPts val="375"/>
                        </a:spcAft>
                      </a:pPr>
                      <a:r>
                        <a:rPr lang="en-IN" sz="1400" spc="10">
                          <a:latin typeface="Nunito"/>
                          <a:ea typeface="Times New Roman"/>
                          <a:cs typeface="Times New Roman"/>
                        </a:rPr>
                        <a:t>3</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Ternary conditional</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Right-to-Left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876">
                <a:tc rowSpan="6">
                  <a:txBody>
                    <a:bodyPr/>
                    <a:lstStyle/>
                    <a:p>
                      <a:pPr algn="ctr">
                        <a:lnSpc>
                          <a:spcPct val="115000"/>
                        </a:lnSpc>
                        <a:spcAft>
                          <a:spcPts val="0"/>
                        </a:spcAft>
                      </a:pPr>
                      <a:r>
                        <a:rPr lang="en-IN" sz="1400" spc="10">
                          <a:latin typeface="Nunito"/>
                          <a:ea typeface="Times New Roman"/>
                          <a:cs typeface="Times New Roman"/>
                        </a:rPr>
                        <a:t>2</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Assignment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ctr" fontAlgn="base">
                        <a:lnSpc>
                          <a:spcPct val="115000"/>
                        </a:lnSpc>
                        <a:spcAft>
                          <a:spcPts val="375"/>
                        </a:spcAft>
                      </a:pPr>
                      <a:r>
                        <a:rPr lang="en-IN" sz="1400" spc="10" dirty="0">
                          <a:latin typeface="Nunito"/>
                          <a:ea typeface="Times New Roman"/>
                          <a:cs typeface="Times New Roman"/>
                        </a:rPr>
                        <a:t>Right-to-Left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876">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 ,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Addition, subtraction assignment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499751">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 ,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Multiplication, division assignment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499751">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 , &amp;=</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Modulus, bitwise AND assignment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499751">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 , |=</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Bitwise exclusive, inclusive OR assignment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499751">
                <a:tc vMerge="1">
                  <a:txBody>
                    <a:bodyPr/>
                    <a:lstStyle/>
                    <a:p>
                      <a:endParaRPr lang="en-IN"/>
                    </a:p>
                  </a:txBody>
                  <a:tcPr/>
                </a:tc>
                <a:tc>
                  <a:txBody>
                    <a:bodyPr/>
                    <a:lstStyle/>
                    <a:p>
                      <a:pPr algn="ctr" fontAlgn="base">
                        <a:lnSpc>
                          <a:spcPct val="115000"/>
                        </a:lnSpc>
                        <a:spcAft>
                          <a:spcPts val="0"/>
                        </a:spcAft>
                      </a:pPr>
                      <a:r>
                        <a:rPr lang="en-IN" sz="1400" spc="10">
                          <a:latin typeface="Nunito"/>
                          <a:ea typeface="Times New Roman"/>
                          <a:cs typeface="Times New Roman"/>
                        </a:rPr>
                        <a:t>&lt;&lt;=, &gt;&gt;=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Bitwise shift left, right assignment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249876">
                <a:tc>
                  <a:txBody>
                    <a:bodyPr/>
                    <a:lstStyle/>
                    <a:p>
                      <a:pPr algn="ctr" fontAlgn="base">
                        <a:lnSpc>
                          <a:spcPct val="115000"/>
                        </a:lnSpc>
                        <a:spcAft>
                          <a:spcPts val="375"/>
                        </a:spcAft>
                      </a:pPr>
                      <a:r>
                        <a:rPr lang="en-IN" sz="1400" spc="10">
                          <a:latin typeface="Nunito"/>
                          <a:ea typeface="Times New Roman"/>
                          <a:cs typeface="Times New Roman"/>
                        </a:rPr>
                        <a:t>1</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0"/>
                        </a:spcAft>
                      </a:pPr>
                      <a:r>
                        <a:rPr lang="en-IN" sz="1400" spc="10">
                          <a:latin typeface="Nunito"/>
                          <a:ea typeface="Times New Roman"/>
                          <a:cs typeface="Times New Roman"/>
                        </a:rPr>
                        <a:t>,</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a:latin typeface="Nunito"/>
                          <a:ea typeface="Times New Roman"/>
                          <a:cs typeface="Times New Roman"/>
                        </a:rPr>
                        <a:t>comma (expression separator)</a:t>
                      </a:r>
                      <a:endParaRPr lang="en-IN" sz="120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375"/>
                        </a:spcAft>
                      </a:pPr>
                      <a:r>
                        <a:rPr lang="en-IN" sz="1400" spc="10" dirty="0">
                          <a:latin typeface="Nunito"/>
                          <a:ea typeface="Times New Roman"/>
                          <a:cs typeface="Times New Roman"/>
                        </a:rPr>
                        <a:t>Left-to-Right</a:t>
                      </a:r>
                      <a:endParaRPr lang="en-IN" sz="1200" dirty="0">
                        <a:latin typeface="Calibri"/>
                        <a:ea typeface="Calibri"/>
                        <a:cs typeface="Times New Roman"/>
                      </a:endParaRPr>
                    </a:p>
                  </a:txBody>
                  <a:tcPr marL="43764" marR="43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165" y="167902"/>
            <a:ext cx="10515600" cy="1325563"/>
          </a:xfrm>
        </p:spPr>
        <p:txBody>
          <a:bodyPr/>
          <a:lstStyle/>
          <a:p>
            <a:r>
              <a:rPr lang="en-IN" dirty="0" smtClean="0"/>
              <a:t>Algorithm converts infix to postfix.</a:t>
            </a:r>
            <a:endParaRPr lang="en-IN" dirty="0"/>
          </a:p>
        </p:txBody>
      </p:sp>
      <p:sp>
        <p:nvSpPr>
          <p:cNvPr id="3" name="Content Placeholder 2"/>
          <p:cNvSpPr>
            <a:spLocks noGrp="1"/>
          </p:cNvSpPr>
          <p:nvPr>
            <p:ph idx="1"/>
          </p:nvPr>
        </p:nvSpPr>
        <p:spPr>
          <a:xfrm>
            <a:off x="838200" y="1317812"/>
            <a:ext cx="10515600" cy="5262282"/>
          </a:xfrm>
        </p:spPr>
        <p:txBody>
          <a:bodyPr>
            <a:normAutofit fontScale="85000" lnSpcReduction="20000"/>
          </a:bodyPr>
          <a:lstStyle/>
          <a:p>
            <a:pPr fontAlgn="base"/>
            <a:r>
              <a:rPr lang="en-IN" dirty="0" smtClean="0"/>
              <a:t>A+B*(C$D-E)$(F+G*H)-L</a:t>
            </a:r>
          </a:p>
          <a:p>
            <a:pPr fontAlgn="base"/>
            <a:r>
              <a:rPr lang="en-IN" dirty="0" smtClean="0"/>
              <a:t>ABCD$E-FGH*+$*+L-</a:t>
            </a:r>
          </a:p>
          <a:p>
            <a:pPr fontAlgn="base">
              <a:buNone/>
            </a:pPr>
            <a:endParaRPr lang="en-IN" dirty="0" smtClean="0"/>
          </a:p>
          <a:p>
            <a:pPr fontAlgn="base"/>
            <a:r>
              <a:rPr lang="en-IN" dirty="0" smtClean="0"/>
              <a:t>K+L-M*N+(O$P)*W/U/V*T+Q</a:t>
            </a:r>
          </a:p>
          <a:p>
            <a:r>
              <a:rPr lang="en-IN" dirty="0" smtClean="0"/>
              <a:t>KL+MN*-OP$W*U/V/T*+Q+</a:t>
            </a:r>
          </a:p>
          <a:p>
            <a:pPr>
              <a:buNone/>
            </a:pPr>
            <a:endParaRPr lang="en-IN" dirty="0" smtClean="0"/>
          </a:p>
          <a:p>
            <a:r>
              <a:rPr lang="en-IN" dirty="0" smtClean="0">
                <a:hlinkClick r:id="rId2"/>
              </a:rPr>
              <a:t>Infix to Postfix/Prefix converter - how to convert step by step using stack (web4college.com)</a:t>
            </a:r>
            <a:endParaRPr lang="en-IN" dirty="0" smtClean="0"/>
          </a:p>
          <a:p>
            <a:pPr lvl="0"/>
            <a:endParaRPr lang="en-IN" dirty="0" smtClean="0"/>
          </a:p>
          <a:p>
            <a:pPr lvl="0">
              <a:buNone/>
            </a:pPr>
            <a:r>
              <a:rPr lang="en-IN" dirty="0" smtClean="0"/>
              <a:t>Process:</a:t>
            </a:r>
          </a:p>
          <a:p>
            <a:pPr lvl="0"/>
            <a:r>
              <a:rPr lang="en-IN" dirty="0" smtClean="0"/>
              <a:t>Scan input string from left to right character by character.</a:t>
            </a:r>
          </a:p>
          <a:p>
            <a:pPr lvl="0"/>
            <a:r>
              <a:rPr lang="en-IN" dirty="0" smtClean="0"/>
              <a:t>If the character is an operand, put it into output stack.</a:t>
            </a:r>
          </a:p>
          <a:p>
            <a:pPr lvl="0"/>
            <a:r>
              <a:rPr lang="en-IN" dirty="0" smtClean="0"/>
              <a:t>If the character is an operator and operator's stack is empty, push operator into operators' stack.</a:t>
            </a:r>
          </a:p>
          <a:p>
            <a:pPr>
              <a:buNone/>
            </a:pP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8263"/>
          </a:xfrm>
        </p:spPr>
        <p:txBody>
          <a:bodyPr>
            <a:normAutofit fontScale="90000"/>
          </a:bodyPr>
          <a:lstStyle/>
          <a:p>
            <a:r>
              <a:rPr lang="en-IN" dirty="0" smtClean="0"/>
              <a:t>-continued</a:t>
            </a:r>
            <a:endParaRPr lang="en-IN" dirty="0"/>
          </a:p>
        </p:txBody>
      </p:sp>
      <p:sp>
        <p:nvSpPr>
          <p:cNvPr id="3" name="Content Placeholder 2"/>
          <p:cNvSpPr>
            <a:spLocks noGrp="1"/>
          </p:cNvSpPr>
          <p:nvPr>
            <p:ph idx="1"/>
          </p:nvPr>
        </p:nvSpPr>
        <p:spPr>
          <a:xfrm>
            <a:off x="838200" y="914400"/>
            <a:ext cx="10515600" cy="5262563"/>
          </a:xfrm>
        </p:spPr>
        <p:txBody>
          <a:bodyPr>
            <a:normAutofit/>
          </a:bodyPr>
          <a:lstStyle/>
          <a:p>
            <a:pPr lvl="0"/>
            <a:r>
              <a:rPr lang="en-IN" dirty="0" smtClean="0"/>
              <a:t>If the operator's stack is not empty, there may be following possibilities.</a:t>
            </a:r>
            <a:endParaRPr lang="en-IN" sz="2000" dirty="0" smtClean="0"/>
          </a:p>
          <a:p>
            <a:pPr lvl="1"/>
            <a:r>
              <a:rPr lang="en-IN" dirty="0" smtClean="0"/>
              <a:t>If the precedence of scanned operator is greater than the top most operator of operator's stack, push this operator into operand's stack.</a:t>
            </a:r>
            <a:endParaRPr lang="en-IN" sz="1800" dirty="0" smtClean="0"/>
          </a:p>
          <a:p>
            <a:pPr lvl="1"/>
            <a:r>
              <a:rPr lang="en-IN" dirty="0" smtClean="0"/>
              <a:t>If the precedence of scanned operator is less than or equal to the top most operator of operator's stack, pop the operators from operand's stack until we find a low precedence operator than the scanned character. Never pop out (</a:t>
            </a:r>
            <a:r>
              <a:rPr lang="en-IN" b="1" dirty="0" smtClean="0"/>
              <a:t> '(' </a:t>
            </a:r>
            <a:r>
              <a:rPr lang="en-IN" dirty="0" smtClean="0"/>
              <a:t>) or (</a:t>
            </a:r>
            <a:r>
              <a:rPr lang="en-IN" b="1" dirty="0" smtClean="0"/>
              <a:t> ')' </a:t>
            </a:r>
            <a:r>
              <a:rPr lang="en-IN" dirty="0" smtClean="0"/>
              <a:t>) whatever may be the precedence level of scanned character.</a:t>
            </a:r>
            <a:endParaRPr lang="en-IN" sz="1800" dirty="0" smtClean="0"/>
          </a:p>
          <a:p>
            <a:pPr lvl="1"/>
            <a:r>
              <a:rPr lang="en-IN" dirty="0" smtClean="0"/>
              <a:t>If the character is opening round bracket (</a:t>
            </a:r>
            <a:r>
              <a:rPr lang="en-IN" b="1" dirty="0" smtClean="0"/>
              <a:t> '(' </a:t>
            </a:r>
            <a:r>
              <a:rPr lang="en-IN" dirty="0" smtClean="0"/>
              <a:t>), push it into operator's stack.</a:t>
            </a:r>
            <a:endParaRPr lang="en-IN" sz="1800" dirty="0" smtClean="0"/>
          </a:p>
          <a:p>
            <a:pPr lvl="1"/>
            <a:r>
              <a:rPr lang="en-IN" dirty="0" smtClean="0"/>
              <a:t>If the character is closing round bracket (</a:t>
            </a:r>
            <a:r>
              <a:rPr lang="en-IN" b="1" dirty="0" smtClean="0"/>
              <a:t> ')' </a:t>
            </a:r>
            <a:r>
              <a:rPr lang="en-IN" dirty="0" smtClean="0"/>
              <a:t>), pop out operators from operator's stack until we find an opening bracket (</a:t>
            </a:r>
            <a:r>
              <a:rPr lang="en-IN" b="1" dirty="0" smtClean="0"/>
              <a:t>'('</a:t>
            </a:r>
            <a:r>
              <a:rPr lang="en-IN" dirty="0" smtClean="0"/>
              <a:t> ).</a:t>
            </a:r>
            <a:endParaRPr lang="en-IN" sz="1800" dirty="0" smtClean="0"/>
          </a:p>
          <a:p>
            <a:pPr lvl="1"/>
            <a:r>
              <a:rPr lang="en-IN" dirty="0" smtClean="0"/>
              <a:t>Now pop out all the remaining operators from the operator's stack and push into output stack.</a:t>
            </a:r>
            <a:endParaRPr lang="en-IN" sz="1800" dirty="0" smtClean="0"/>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577788" y="58886"/>
            <a:ext cx="9045387" cy="670553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Evaluate a Postfix Expression Using Stack</a:t>
            </a:r>
            <a:endParaRPr lang="en-IN" dirty="0"/>
          </a:p>
        </p:txBody>
      </p:sp>
      <p:sp>
        <p:nvSpPr>
          <p:cNvPr id="3" name="Content Placeholder 2"/>
          <p:cNvSpPr>
            <a:spLocks noGrp="1"/>
          </p:cNvSpPr>
          <p:nvPr>
            <p:ph idx="1"/>
          </p:nvPr>
        </p:nvSpPr>
        <p:spPr/>
        <p:txBody>
          <a:bodyPr/>
          <a:lstStyle/>
          <a:p>
            <a:r>
              <a:rPr lang="en-IN" dirty="0" smtClean="0"/>
              <a:t>Create a stack that holds integer type data to store the operands of the given postfix expression. Let it be </a:t>
            </a:r>
            <a:r>
              <a:rPr lang="en-IN" dirty="0" err="1" smtClean="0"/>
              <a:t>st</a:t>
            </a:r>
            <a:r>
              <a:rPr lang="en-IN" dirty="0" smtClean="0"/>
              <a:t>.</a:t>
            </a:r>
          </a:p>
          <a:p>
            <a:r>
              <a:rPr lang="en-IN" dirty="0" smtClean="0"/>
              <a:t>Iterate over the string from left to right and do the following -</a:t>
            </a:r>
          </a:p>
          <a:p>
            <a:pPr lvl="1"/>
            <a:r>
              <a:rPr lang="en-IN" dirty="0" smtClean="0"/>
              <a:t>If the current element is an operand, push it into the stack.</a:t>
            </a:r>
          </a:p>
          <a:p>
            <a:pPr lvl="1"/>
            <a:r>
              <a:rPr lang="en-IN" dirty="0" smtClean="0"/>
              <a:t>Otherwise, if the current element is an operator do the following -</a:t>
            </a:r>
          </a:p>
          <a:p>
            <a:pPr lvl="2"/>
            <a:r>
              <a:rPr lang="en-IN" dirty="0" smtClean="0"/>
              <a:t>Pop an element from </a:t>
            </a:r>
            <a:r>
              <a:rPr lang="en-IN" dirty="0" err="1" smtClean="0"/>
              <a:t>st</a:t>
            </a:r>
            <a:r>
              <a:rPr lang="en-IN" dirty="0" smtClean="0"/>
              <a:t>, let it be op1.</a:t>
            </a:r>
          </a:p>
          <a:p>
            <a:pPr lvl="2"/>
            <a:r>
              <a:rPr lang="en-IN" dirty="0" smtClean="0"/>
              <a:t>Pop another element from </a:t>
            </a:r>
            <a:r>
              <a:rPr lang="en-IN" dirty="0" err="1" smtClean="0"/>
              <a:t>st</a:t>
            </a:r>
            <a:r>
              <a:rPr lang="en-IN" dirty="0" smtClean="0"/>
              <a:t>, let it be op2.</a:t>
            </a:r>
          </a:p>
          <a:p>
            <a:pPr lvl="2"/>
            <a:r>
              <a:rPr lang="en-IN" dirty="0" smtClean="0"/>
              <a:t>Computer the result of op2 OPERATOR op1, and push it into the stack. Note the order </a:t>
            </a:r>
            <a:r>
              <a:rPr lang="en-IN" i="1" dirty="0" smtClean="0"/>
              <a:t>i</a:t>
            </a:r>
            <a:r>
              <a:rPr lang="en-IN" dirty="0" smtClean="0"/>
              <a:t>.</a:t>
            </a:r>
            <a:r>
              <a:rPr lang="en-IN" i="1" dirty="0" smtClean="0"/>
              <a:t>e</a:t>
            </a:r>
            <a:r>
              <a:rPr lang="en-IN" dirty="0" smtClean="0"/>
              <a:t>. op2 OPERATOR op1 should not be changed otherwise it will affect the final result in some cases.</a:t>
            </a:r>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E155A-A740-1092-9DD7-05FBC1E53B39}"/>
              </a:ext>
            </a:extLst>
          </p:cNvPr>
          <p:cNvSpPr>
            <a:spLocks noGrp="1"/>
          </p:cNvSpPr>
          <p:nvPr>
            <p:ph type="title"/>
          </p:nvPr>
        </p:nvSpPr>
        <p:spPr>
          <a:xfrm>
            <a:off x="453889" y="139840"/>
            <a:ext cx="10515600" cy="814318"/>
          </a:xfrm>
        </p:spPr>
        <p:txBody>
          <a:bodyPr/>
          <a:lstStyle/>
          <a:p>
            <a:r>
              <a:rPr lang="en-US" dirty="0">
                <a:latin typeface="Century" panose="02040604050505020304" pitchFamily="18" charset="0"/>
              </a:rPr>
              <a:t>Unit-3 syllabus</a:t>
            </a:r>
          </a:p>
        </p:txBody>
      </p:sp>
      <p:sp>
        <p:nvSpPr>
          <p:cNvPr id="3" name="Content Placeholder 2">
            <a:extLst>
              <a:ext uri="{FF2B5EF4-FFF2-40B4-BE49-F238E27FC236}">
                <a16:creationId xmlns:a16="http://schemas.microsoft.com/office/drawing/2014/main" xmlns="" id="{2F08BDA1-4843-1D73-8612-C5040EB72BD4}"/>
              </a:ext>
            </a:extLst>
          </p:cNvPr>
          <p:cNvSpPr>
            <a:spLocks noGrp="1"/>
          </p:cNvSpPr>
          <p:nvPr>
            <p:ph idx="1"/>
          </p:nvPr>
        </p:nvSpPr>
        <p:spPr>
          <a:xfrm>
            <a:off x="904460" y="1099928"/>
            <a:ext cx="10515600" cy="5327375"/>
          </a:xfrm>
        </p:spPr>
        <p:txBody>
          <a:bodyPr>
            <a:normAutofit fontScale="92500" lnSpcReduction="10000"/>
          </a:bodyPr>
          <a:lstStyle/>
          <a:p>
            <a:r>
              <a:rPr lang="en-US" sz="3200" dirty="0">
                <a:latin typeface="Century" panose="02040604050505020304" pitchFamily="18" charset="0"/>
              </a:rPr>
              <a:t>Stack</a:t>
            </a:r>
          </a:p>
          <a:p>
            <a:pPr lvl="1"/>
            <a:r>
              <a:rPr lang="en-US" sz="2800" dirty="0">
                <a:latin typeface="Century" panose="02040604050505020304" pitchFamily="18" charset="0"/>
              </a:rPr>
              <a:t>Definition and its ADT</a:t>
            </a:r>
          </a:p>
          <a:p>
            <a:pPr lvl="1"/>
            <a:r>
              <a:rPr lang="en-US" sz="2800" dirty="0">
                <a:latin typeface="Century" panose="02040604050505020304" pitchFamily="18" charset="0"/>
              </a:rPr>
              <a:t>Implementation of stack ADT using array</a:t>
            </a:r>
          </a:p>
          <a:p>
            <a:pPr lvl="1"/>
            <a:r>
              <a:rPr lang="en-US" sz="2800" dirty="0">
                <a:latin typeface="Century" panose="02040604050505020304" pitchFamily="18" charset="0"/>
              </a:rPr>
              <a:t>Implementation of stack ADT using Linked List</a:t>
            </a:r>
          </a:p>
          <a:p>
            <a:r>
              <a:rPr lang="en-US" sz="3200" dirty="0">
                <a:latin typeface="Century" panose="02040604050505020304" pitchFamily="18" charset="0"/>
              </a:rPr>
              <a:t>Applications of stack</a:t>
            </a:r>
          </a:p>
          <a:p>
            <a:r>
              <a:rPr lang="en-US" sz="3200" dirty="0">
                <a:latin typeface="Century" panose="02040604050505020304" pitchFamily="18" charset="0"/>
              </a:rPr>
              <a:t>Queue</a:t>
            </a:r>
          </a:p>
          <a:p>
            <a:pPr lvl="1"/>
            <a:r>
              <a:rPr lang="en-US" sz="2800" dirty="0">
                <a:latin typeface="Century" panose="02040604050505020304" pitchFamily="18" charset="0"/>
              </a:rPr>
              <a:t>Definition and its ADT</a:t>
            </a:r>
          </a:p>
          <a:p>
            <a:pPr lvl="1"/>
            <a:r>
              <a:rPr lang="en-US" sz="2800" dirty="0">
                <a:latin typeface="Century" panose="02040604050505020304" pitchFamily="18" charset="0"/>
              </a:rPr>
              <a:t>Implementation of Queue ADT using array</a:t>
            </a:r>
          </a:p>
          <a:p>
            <a:pPr lvl="1"/>
            <a:r>
              <a:rPr lang="en-US" sz="2800" dirty="0">
                <a:latin typeface="Century" panose="02040604050505020304" pitchFamily="18" charset="0"/>
              </a:rPr>
              <a:t>Implementation of Queue ADT using Linked List</a:t>
            </a:r>
          </a:p>
          <a:p>
            <a:pPr lvl="1"/>
            <a:r>
              <a:rPr lang="en-US" sz="2800" dirty="0">
                <a:latin typeface="Century" panose="02040604050505020304" pitchFamily="18" charset="0"/>
              </a:rPr>
              <a:t>Different types of Queue</a:t>
            </a:r>
          </a:p>
          <a:p>
            <a:r>
              <a:rPr lang="en-US" sz="3200" dirty="0">
                <a:latin typeface="Century" panose="02040604050505020304" pitchFamily="18" charset="0"/>
              </a:rPr>
              <a:t>Implementation of Circular Queue</a:t>
            </a:r>
          </a:p>
          <a:p>
            <a:r>
              <a:rPr lang="en-US" sz="3200" dirty="0">
                <a:latin typeface="Century" panose="02040604050505020304" pitchFamily="18" charset="0"/>
              </a:rPr>
              <a:t>Applications of Queue </a:t>
            </a:r>
          </a:p>
        </p:txBody>
      </p:sp>
    </p:spTree>
    <p:extLst>
      <p:ext uri="{BB962C8B-B14F-4D97-AF65-F5344CB8AC3E}">
        <p14:creationId xmlns:p14="http://schemas.microsoft.com/office/powerpoint/2010/main" xmlns="" val="136069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Check for Balanced Brackets in an expression</a:t>
            </a:r>
            <a:endParaRPr lang="en-IN" dirty="0"/>
          </a:p>
        </p:txBody>
      </p:sp>
      <p:sp>
        <p:nvSpPr>
          <p:cNvPr id="3" name="Content Placeholder 2"/>
          <p:cNvSpPr>
            <a:spLocks noGrp="1"/>
          </p:cNvSpPr>
          <p:nvPr>
            <p:ph idx="1"/>
          </p:nvPr>
        </p:nvSpPr>
        <p:spPr/>
        <p:txBody>
          <a:bodyPr/>
          <a:lstStyle/>
          <a:p>
            <a:pPr fontAlgn="base"/>
            <a:r>
              <a:rPr lang="en-IN" b="1" i="1" dirty="0" smtClean="0"/>
              <a:t>Input</a:t>
            </a:r>
            <a:r>
              <a:rPr lang="en-IN" i="1" dirty="0" smtClean="0"/>
              <a:t>: exp = “[()]{}{[()()]()}” </a:t>
            </a:r>
            <a:br>
              <a:rPr lang="en-IN" i="1" dirty="0" smtClean="0"/>
            </a:br>
            <a:r>
              <a:rPr lang="en-IN" b="1" i="1" dirty="0" smtClean="0"/>
              <a:t>Output</a:t>
            </a:r>
            <a:r>
              <a:rPr lang="en-IN" i="1" dirty="0" smtClean="0"/>
              <a:t>: Balanced</a:t>
            </a:r>
            <a:br>
              <a:rPr lang="en-IN" i="1" dirty="0" smtClean="0"/>
            </a:br>
            <a:r>
              <a:rPr lang="en-IN" b="1" i="1" dirty="0" smtClean="0"/>
              <a:t>Explanation: </a:t>
            </a:r>
            <a:r>
              <a:rPr lang="en-IN" i="1" dirty="0" smtClean="0"/>
              <a:t>all the brackets are well-formed</a:t>
            </a:r>
          </a:p>
          <a:p>
            <a:pPr fontAlgn="base"/>
            <a:r>
              <a:rPr lang="en-IN" b="1" i="1" dirty="0" smtClean="0"/>
              <a:t>Input</a:t>
            </a:r>
            <a:r>
              <a:rPr lang="en-IN" i="1" dirty="0" smtClean="0"/>
              <a:t>: exp = “[(])” </a:t>
            </a:r>
            <a:br>
              <a:rPr lang="en-IN" i="1" dirty="0" smtClean="0"/>
            </a:br>
            <a:r>
              <a:rPr lang="en-IN" b="1" i="1" dirty="0" smtClean="0"/>
              <a:t>Output</a:t>
            </a:r>
            <a:r>
              <a:rPr lang="en-IN" i="1" dirty="0" smtClean="0"/>
              <a:t>: Not Balanced </a:t>
            </a:r>
            <a:br>
              <a:rPr lang="en-IN" i="1" dirty="0" smtClean="0"/>
            </a:br>
            <a:r>
              <a:rPr lang="en-IN" b="1" i="1" dirty="0" smtClean="0"/>
              <a:t>Explanation: 1</a:t>
            </a:r>
            <a:r>
              <a:rPr lang="en-IN" i="1" dirty="0" smtClean="0"/>
              <a:t> and </a:t>
            </a:r>
            <a:r>
              <a:rPr lang="en-IN" b="1" i="1" dirty="0" smtClean="0"/>
              <a:t>4</a:t>
            </a:r>
            <a:r>
              <a:rPr lang="en-IN" i="1" dirty="0" smtClean="0"/>
              <a:t> brackets are not balanced because </a:t>
            </a:r>
            <a:br>
              <a:rPr lang="en-IN" i="1" dirty="0" smtClean="0"/>
            </a:br>
            <a:r>
              <a:rPr lang="en-IN" i="1" dirty="0" smtClean="0"/>
              <a:t>there is a closing ‘]’ before the closing ‘(‘</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721224" y="265113"/>
            <a:ext cx="8444751" cy="6326187"/>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9624"/>
            <a:ext cx="10515600" cy="5827339"/>
          </a:xfrm>
        </p:spPr>
        <p:txBody>
          <a:bodyPr>
            <a:normAutofit lnSpcReduction="10000"/>
          </a:bodyPr>
          <a:lstStyle/>
          <a:p>
            <a:pPr fontAlgn="base"/>
            <a:r>
              <a:rPr lang="en-IN" dirty="0" smtClean="0"/>
              <a:t>Follow the steps mentioned below to implement the idea:</a:t>
            </a:r>
          </a:p>
          <a:p>
            <a:pPr marL="514350" indent="-514350">
              <a:buAutoNum type="alphaLcParenR"/>
            </a:pPr>
            <a:r>
              <a:rPr lang="en-IN" dirty="0" smtClean="0"/>
              <a:t>Create a stack</a:t>
            </a:r>
          </a:p>
          <a:p>
            <a:pPr marL="514350" indent="-514350">
              <a:buAutoNum type="alphaLcParenR"/>
            </a:pPr>
            <a:r>
              <a:rPr lang="en-IN" dirty="0" smtClean="0"/>
              <a:t>while (end of input is not reached)</a:t>
            </a:r>
          </a:p>
          <a:p>
            <a:pPr marL="514350" indent="-514350">
              <a:buNone/>
            </a:pPr>
            <a:r>
              <a:rPr lang="en-IN" dirty="0" smtClean="0"/>
              <a:t>        { </a:t>
            </a:r>
          </a:p>
          <a:p>
            <a:pPr marL="514350" indent="-514350">
              <a:buNone/>
            </a:pPr>
            <a:r>
              <a:rPr lang="en-IN" dirty="0" smtClean="0"/>
              <a:t>         1) If the character read is not a symbol to be balanced, ignore it.</a:t>
            </a:r>
          </a:p>
          <a:p>
            <a:pPr marL="514350" indent="-514350">
              <a:buNone/>
            </a:pPr>
            <a:r>
              <a:rPr lang="en-IN" dirty="0" smtClean="0"/>
              <a:t>         2) If the character is an opening symbol like (, [, {, push it onto the stack </a:t>
            </a:r>
          </a:p>
          <a:p>
            <a:pPr marL="514350" indent="-514350">
              <a:buNone/>
            </a:pPr>
            <a:r>
              <a:rPr lang="en-IN" dirty="0" smtClean="0"/>
              <a:t>        3) If it is a closing symbol like ),],}, then if the stack is empty report an error. Otherwise pop the stack. </a:t>
            </a:r>
          </a:p>
          <a:p>
            <a:pPr marL="514350" indent="-514350">
              <a:buNone/>
            </a:pPr>
            <a:r>
              <a:rPr lang="en-IN" dirty="0" smtClean="0"/>
              <a:t>         4) If the symbol popped is not the corresponding opening symbol, report an error. </a:t>
            </a:r>
          </a:p>
          <a:p>
            <a:pPr marL="514350" indent="-514350">
              <a:buNone/>
            </a:pPr>
            <a:r>
              <a:rPr lang="en-IN" dirty="0" smtClean="0"/>
              <a:t>        } </a:t>
            </a:r>
          </a:p>
          <a:p>
            <a:pPr marL="514350" indent="-514350">
              <a:buNone/>
            </a:pPr>
            <a:r>
              <a:rPr lang="en-IN" dirty="0" smtClean="0"/>
              <a:t>c) At end of input, if the stack is not empty report an error</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7A02E3-E9B4-0AAD-1247-20C72373FA5D}"/>
              </a:ext>
            </a:extLst>
          </p:cNvPr>
          <p:cNvSpPr>
            <a:spLocks noGrp="1"/>
          </p:cNvSpPr>
          <p:nvPr>
            <p:ph type="title"/>
          </p:nvPr>
        </p:nvSpPr>
        <p:spPr>
          <a:xfrm>
            <a:off x="718930" y="71946"/>
            <a:ext cx="10515600" cy="695049"/>
          </a:xfrm>
        </p:spPr>
        <p:txBody>
          <a:bodyPr/>
          <a:lstStyle/>
          <a:p>
            <a:r>
              <a:rPr lang="en-US" dirty="0"/>
              <a:t>Conversion of Infix to postfix expression</a:t>
            </a:r>
          </a:p>
        </p:txBody>
      </p:sp>
      <p:graphicFrame>
        <p:nvGraphicFramePr>
          <p:cNvPr id="4" name="Table 4">
            <a:extLst>
              <a:ext uri="{FF2B5EF4-FFF2-40B4-BE49-F238E27FC236}">
                <a16:creationId xmlns:a16="http://schemas.microsoft.com/office/drawing/2014/main" xmlns="" id="{435BF96F-AD70-6256-1D59-80F8CBBC8962}"/>
              </a:ext>
            </a:extLst>
          </p:cNvPr>
          <p:cNvGraphicFramePr>
            <a:graphicFrameLocks noGrp="1"/>
          </p:cNvGraphicFramePr>
          <p:nvPr>
            <p:extLst>
              <p:ext uri="{D42A27DB-BD31-4B8C-83A1-F6EECF244321}">
                <p14:modId xmlns:p14="http://schemas.microsoft.com/office/powerpoint/2010/main" xmlns="" val="3543309458"/>
              </p:ext>
            </p:extLst>
          </p:nvPr>
        </p:nvGraphicFramePr>
        <p:xfrm>
          <a:off x="892311" y="1157803"/>
          <a:ext cx="10755737" cy="5391342"/>
        </p:xfrm>
        <a:graphic>
          <a:graphicData uri="http://schemas.openxmlformats.org/drawingml/2006/table">
            <a:tbl>
              <a:tblPr firstRow="1" bandRow="1">
                <a:tableStyleId>{5C22544A-7EE6-4342-B048-85BDC9FD1C3A}</a:tableStyleId>
              </a:tblPr>
              <a:tblGrid>
                <a:gridCol w="1006827">
                  <a:extLst>
                    <a:ext uri="{9D8B030D-6E8A-4147-A177-3AD203B41FA5}">
                      <a16:colId xmlns:a16="http://schemas.microsoft.com/office/drawing/2014/main" xmlns="" val="3384327378"/>
                    </a:ext>
                  </a:extLst>
                </a:gridCol>
                <a:gridCol w="2644727">
                  <a:extLst>
                    <a:ext uri="{9D8B030D-6E8A-4147-A177-3AD203B41FA5}">
                      <a16:colId xmlns:a16="http://schemas.microsoft.com/office/drawing/2014/main" xmlns="" val="4215522851"/>
                    </a:ext>
                  </a:extLst>
                </a:gridCol>
                <a:gridCol w="1603717">
                  <a:extLst>
                    <a:ext uri="{9D8B030D-6E8A-4147-A177-3AD203B41FA5}">
                      <a16:colId xmlns:a16="http://schemas.microsoft.com/office/drawing/2014/main" xmlns="" val="3050183992"/>
                    </a:ext>
                  </a:extLst>
                </a:gridCol>
                <a:gridCol w="5500466">
                  <a:extLst>
                    <a:ext uri="{9D8B030D-6E8A-4147-A177-3AD203B41FA5}">
                      <a16:colId xmlns:a16="http://schemas.microsoft.com/office/drawing/2014/main" xmlns="" val="4215789572"/>
                    </a:ext>
                  </a:extLst>
                </a:gridCol>
              </a:tblGrid>
              <a:tr h="501111">
                <a:tc>
                  <a:txBody>
                    <a:bodyPr/>
                    <a:lstStyle/>
                    <a:p>
                      <a:r>
                        <a:rPr lang="en-US" dirty="0">
                          <a:solidFill>
                            <a:schemeClr val="tx1"/>
                          </a:solidFill>
                        </a:rPr>
                        <a:t>Symbol scanned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Stack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Postfix 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Action performed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92765538"/>
                  </a:ext>
                </a:extLst>
              </a:tr>
              <a:tr h="264742">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74040231"/>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34737045"/>
                  </a:ext>
                </a:extLst>
              </a:tr>
              <a:tr h="501111">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52274432"/>
                  </a:ext>
                </a:extLst>
              </a:tr>
              <a:tr h="501111">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481615575"/>
                  </a:ext>
                </a:extLst>
              </a:tr>
              <a:tr h="501111">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63580615"/>
                  </a:ext>
                </a:extLst>
              </a:tr>
              <a:tr h="501111">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57647605"/>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99105341"/>
                  </a:ext>
                </a:extLst>
              </a:tr>
            </a:tbl>
          </a:graphicData>
        </a:graphic>
      </p:graphicFrame>
      <p:graphicFrame>
        <p:nvGraphicFramePr>
          <p:cNvPr id="6" name="Table 6">
            <a:extLst>
              <a:ext uri="{FF2B5EF4-FFF2-40B4-BE49-F238E27FC236}">
                <a16:creationId xmlns:a16="http://schemas.microsoft.com/office/drawing/2014/main" xmlns="" id="{AA73F586-35CA-A100-4A2B-882ED6724A3D}"/>
              </a:ext>
            </a:extLst>
          </p:cNvPr>
          <p:cNvGraphicFramePr>
            <a:graphicFrameLocks noGrp="1"/>
          </p:cNvGraphicFramePr>
          <p:nvPr>
            <p:extLst>
              <p:ext uri="{D42A27DB-BD31-4B8C-83A1-F6EECF244321}">
                <p14:modId xmlns:p14="http://schemas.microsoft.com/office/powerpoint/2010/main" xmlns="" val="2018005335"/>
              </p:ext>
            </p:extLst>
          </p:nvPr>
        </p:nvGraphicFramePr>
        <p:xfrm>
          <a:off x="2129655" y="1957624"/>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8" name="TextBox 7">
            <a:extLst>
              <a:ext uri="{FF2B5EF4-FFF2-40B4-BE49-F238E27FC236}">
                <a16:creationId xmlns:a16="http://schemas.microsoft.com/office/drawing/2014/main" xmlns="" id="{81DBD492-AD39-B6FB-77E5-D803D2710542}"/>
              </a:ext>
            </a:extLst>
          </p:cNvPr>
          <p:cNvSpPr txBox="1"/>
          <p:nvPr/>
        </p:nvSpPr>
        <p:spPr>
          <a:xfrm>
            <a:off x="6433926" y="1779713"/>
            <a:ext cx="4415593" cy="707886"/>
          </a:xfrm>
          <a:prstGeom prst="rect">
            <a:avLst/>
          </a:prstGeom>
          <a:noFill/>
        </p:spPr>
        <p:txBody>
          <a:bodyPr wrap="square">
            <a:spAutoFit/>
          </a:bodyPr>
          <a:lstStyle/>
          <a:p>
            <a:pPr algn="l"/>
            <a:r>
              <a:rPr lang="en-US" sz="2000" b="0" i="0" u="none" strike="noStrike" baseline="0" dirty="0">
                <a:latin typeface="LiberationSerif"/>
              </a:rPr>
              <a:t>Append the symbol scanned to postfix string</a:t>
            </a:r>
            <a:endParaRPr lang="en-US" sz="2000" dirty="0"/>
          </a:p>
        </p:txBody>
      </p:sp>
      <p:sp>
        <p:nvSpPr>
          <p:cNvPr id="10" name="TextBox 9">
            <a:extLst>
              <a:ext uri="{FF2B5EF4-FFF2-40B4-BE49-F238E27FC236}">
                <a16:creationId xmlns:a16="http://schemas.microsoft.com/office/drawing/2014/main" xmlns="" id="{E4DABB5A-D319-5C7E-2C6E-835D85AC3A76}"/>
              </a:ext>
            </a:extLst>
          </p:cNvPr>
          <p:cNvSpPr txBox="1"/>
          <p:nvPr/>
        </p:nvSpPr>
        <p:spPr>
          <a:xfrm>
            <a:off x="4752096" y="1853830"/>
            <a:ext cx="425548" cy="461665"/>
          </a:xfrm>
          <a:prstGeom prst="rect">
            <a:avLst/>
          </a:prstGeom>
          <a:noFill/>
        </p:spPr>
        <p:txBody>
          <a:bodyPr wrap="square">
            <a:spAutoFit/>
          </a:bodyPr>
          <a:lstStyle/>
          <a:p>
            <a:r>
              <a:rPr lang="en-US" sz="2400" dirty="0">
                <a:solidFill>
                  <a:schemeClr val="tx1"/>
                </a:solidFill>
                <a:latin typeface="Century" panose="02040604050505020304" pitchFamily="18" charset="0"/>
              </a:rPr>
              <a:t>a</a:t>
            </a:r>
            <a:endParaRPr lang="en-US" sz="2400" dirty="0">
              <a:latin typeface="Century" panose="02040604050505020304" pitchFamily="18" charset="0"/>
            </a:endParaRPr>
          </a:p>
        </p:txBody>
      </p:sp>
      <p:sp>
        <p:nvSpPr>
          <p:cNvPr id="11" name="TextBox 10">
            <a:extLst>
              <a:ext uri="{FF2B5EF4-FFF2-40B4-BE49-F238E27FC236}">
                <a16:creationId xmlns:a16="http://schemas.microsoft.com/office/drawing/2014/main" xmlns="" id="{35569467-1B11-C545-F1D4-15C6BE158A51}"/>
              </a:ext>
            </a:extLst>
          </p:cNvPr>
          <p:cNvSpPr txBox="1"/>
          <p:nvPr/>
        </p:nvSpPr>
        <p:spPr>
          <a:xfrm>
            <a:off x="1167471" y="1867897"/>
            <a:ext cx="425548" cy="461665"/>
          </a:xfrm>
          <a:prstGeom prst="rect">
            <a:avLst/>
          </a:prstGeom>
          <a:noFill/>
        </p:spPr>
        <p:txBody>
          <a:bodyPr wrap="square">
            <a:spAutoFit/>
          </a:bodyPr>
          <a:lstStyle/>
          <a:p>
            <a:r>
              <a:rPr lang="en-US" sz="2400" dirty="0">
                <a:solidFill>
                  <a:schemeClr val="tx1"/>
                </a:solidFill>
                <a:latin typeface="Century" panose="02040604050505020304" pitchFamily="18" charset="0"/>
              </a:rPr>
              <a:t>a</a:t>
            </a:r>
            <a:endParaRPr lang="en-US" sz="2400" dirty="0">
              <a:latin typeface="Century" panose="02040604050505020304" pitchFamily="18" charset="0"/>
            </a:endParaRPr>
          </a:p>
        </p:txBody>
      </p:sp>
      <p:sp>
        <p:nvSpPr>
          <p:cNvPr id="12" name="TextBox 11">
            <a:extLst>
              <a:ext uri="{FF2B5EF4-FFF2-40B4-BE49-F238E27FC236}">
                <a16:creationId xmlns:a16="http://schemas.microsoft.com/office/drawing/2014/main" xmlns="" id="{05A6C428-2305-00BB-CEB5-FA0DE7F83ACD}"/>
              </a:ext>
            </a:extLst>
          </p:cNvPr>
          <p:cNvSpPr txBox="1"/>
          <p:nvPr/>
        </p:nvSpPr>
        <p:spPr>
          <a:xfrm>
            <a:off x="1179194" y="2456398"/>
            <a:ext cx="425548" cy="461665"/>
          </a:xfrm>
          <a:prstGeom prst="rect">
            <a:avLst/>
          </a:prstGeom>
          <a:noFill/>
        </p:spPr>
        <p:txBody>
          <a:bodyPr wrap="square">
            <a:spAutoFit/>
          </a:bodyPr>
          <a:lstStyle/>
          <a:p>
            <a:r>
              <a:rPr lang="en-US" sz="2400" b="1" dirty="0">
                <a:latin typeface="Century" panose="02040604050505020304" pitchFamily="18" charset="0"/>
              </a:rPr>
              <a:t>+</a:t>
            </a:r>
          </a:p>
        </p:txBody>
      </p:sp>
      <p:graphicFrame>
        <p:nvGraphicFramePr>
          <p:cNvPr id="13" name="Table 6">
            <a:extLst>
              <a:ext uri="{FF2B5EF4-FFF2-40B4-BE49-F238E27FC236}">
                <a16:creationId xmlns:a16="http://schemas.microsoft.com/office/drawing/2014/main" xmlns="" id="{60D73FD2-4919-9CAA-3DC9-9D3659ED0BEA}"/>
              </a:ext>
            </a:extLst>
          </p:cNvPr>
          <p:cNvGraphicFramePr>
            <a:graphicFrameLocks noGrp="1"/>
          </p:cNvGraphicFramePr>
          <p:nvPr>
            <p:extLst>
              <p:ext uri="{D42A27DB-BD31-4B8C-83A1-F6EECF244321}">
                <p14:modId xmlns:p14="http://schemas.microsoft.com/office/powerpoint/2010/main" xmlns="" val="2608668949"/>
              </p:ext>
            </p:extLst>
          </p:nvPr>
        </p:nvGraphicFramePr>
        <p:xfrm>
          <a:off x="2130471" y="2568585"/>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14" name="TextBox 13">
            <a:extLst>
              <a:ext uri="{FF2B5EF4-FFF2-40B4-BE49-F238E27FC236}">
                <a16:creationId xmlns:a16="http://schemas.microsoft.com/office/drawing/2014/main" xmlns="" id="{5CFBBA19-3D42-B377-F5B6-4E0A2B028C04}"/>
              </a:ext>
            </a:extLst>
          </p:cNvPr>
          <p:cNvSpPr txBox="1"/>
          <p:nvPr/>
        </p:nvSpPr>
        <p:spPr>
          <a:xfrm>
            <a:off x="2130471" y="2506564"/>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15" name="TextBox 14">
            <a:extLst>
              <a:ext uri="{FF2B5EF4-FFF2-40B4-BE49-F238E27FC236}">
                <a16:creationId xmlns:a16="http://schemas.microsoft.com/office/drawing/2014/main" xmlns="" id="{81D49FD2-ECD3-23C2-4E94-B269A49AE8FC}"/>
              </a:ext>
            </a:extLst>
          </p:cNvPr>
          <p:cNvSpPr txBox="1"/>
          <p:nvPr/>
        </p:nvSpPr>
        <p:spPr>
          <a:xfrm>
            <a:off x="4777886" y="2512669"/>
            <a:ext cx="425548" cy="461665"/>
          </a:xfrm>
          <a:prstGeom prst="rect">
            <a:avLst/>
          </a:prstGeom>
          <a:noFill/>
        </p:spPr>
        <p:txBody>
          <a:bodyPr wrap="square">
            <a:spAutoFit/>
          </a:bodyPr>
          <a:lstStyle/>
          <a:p>
            <a:r>
              <a:rPr lang="en-US" sz="2400" dirty="0">
                <a:solidFill>
                  <a:schemeClr val="tx1"/>
                </a:solidFill>
                <a:latin typeface="Century" panose="02040604050505020304" pitchFamily="18" charset="0"/>
              </a:rPr>
              <a:t>a</a:t>
            </a:r>
            <a:endParaRPr lang="en-US" sz="2400" dirty="0">
              <a:latin typeface="Century" panose="02040604050505020304" pitchFamily="18" charset="0"/>
            </a:endParaRPr>
          </a:p>
        </p:txBody>
      </p:sp>
      <p:sp>
        <p:nvSpPr>
          <p:cNvPr id="17" name="TextBox 16">
            <a:extLst>
              <a:ext uri="{FF2B5EF4-FFF2-40B4-BE49-F238E27FC236}">
                <a16:creationId xmlns:a16="http://schemas.microsoft.com/office/drawing/2014/main" xmlns="" id="{86BAEFB9-C964-8739-062E-C99188543E9E}"/>
              </a:ext>
            </a:extLst>
          </p:cNvPr>
          <p:cNvSpPr txBox="1"/>
          <p:nvPr/>
        </p:nvSpPr>
        <p:spPr>
          <a:xfrm>
            <a:off x="6419856" y="2544767"/>
            <a:ext cx="3132102" cy="400110"/>
          </a:xfrm>
          <a:prstGeom prst="rect">
            <a:avLst/>
          </a:prstGeom>
          <a:noFill/>
        </p:spPr>
        <p:txBody>
          <a:bodyPr wrap="square">
            <a:spAutoFit/>
          </a:bodyPr>
          <a:lstStyle/>
          <a:p>
            <a:r>
              <a:rPr lang="en-US" sz="2000" b="0" i="0" u="none" strike="noStrike" baseline="0" dirty="0">
                <a:latin typeface="LiberationSerif"/>
              </a:rPr>
              <a:t>Push the ‘+’ into the stack</a:t>
            </a:r>
            <a:endParaRPr lang="en-US" sz="2000" dirty="0"/>
          </a:p>
        </p:txBody>
      </p:sp>
      <p:graphicFrame>
        <p:nvGraphicFramePr>
          <p:cNvPr id="18" name="Table 6">
            <a:extLst>
              <a:ext uri="{FF2B5EF4-FFF2-40B4-BE49-F238E27FC236}">
                <a16:creationId xmlns:a16="http://schemas.microsoft.com/office/drawing/2014/main" xmlns="" id="{61B9D58D-ED76-D64E-4F07-524E2D1ACF4B}"/>
              </a:ext>
            </a:extLst>
          </p:cNvPr>
          <p:cNvGraphicFramePr>
            <a:graphicFrameLocks noGrp="1"/>
          </p:cNvGraphicFramePr>
          <p:nvPr>
            <p:extLst>
              <p:ext uri="{D42A27DB-BD31-4B8C-83A1-F6EECF244321}">
                <p14:modId xmlns:p14="http://schemas.microsoft.com/office/powerpoint/2010/main" xmlns="" val="2757959689"/>
              </p:ext>
            </p:extLst>
          </p:nvPr>
        </p:nvGraphicFramePr>
        <p:xfrm>
          <a:off x="2099991" y="3221377"/>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19" name="TextBox 18">
            <a:extLst>
              <a:ext uri="{FF2B5EF4-FFF2-40B4-BE49-F238E27FC236}">
                <a16:creationId xmlns:a16="http://schemas.microsoft.com/office/drawing/2014/main" xmlns="" id="{8490D808-4A5D-1508-BC8D-2B8A8DD3F47A}"/>
              </a:ext>
            </a:extLst>
          </p:cNvPr>
          <p:cNvSpPr txBox="1"/>
          <p:nvPr/>
        </p:nvSpPr>
        <p:spPr>
          <a:xfrm>
            <a:off x="4707547" y="3159787"/>
            <a:ext cx="816563" cy="461665"/>
          </a:xfrm>
          <a:prstGeom prst="rect">
            <a:avLst/>
          </a:prstGeom>
          <a:noFill/>
        </p:spPr>
        <p:txBody>
          <a:bodyPr wrap="square">
            <a:spAutoFit/>
          </a:bodyPr>
          <a:lstStyle/>
          <a:p>
            <a:r>
              <a:rPr lang="en-US" sz="2400" dirty="0">
                <a:latin typeface="Century" panose="02040604050505020304" pitchFamily="18" charset="0"/>
              </a:rPr>
              <a:t> a b</a:t>
            </a:r>
          </a:p>
        </p:txBody>
      </p:sp>
      <p:sp>
        <p:nvSpPr>
          <p:cNvPr id="20" name="TextBox 19">
            <a:extLst>
              <a:ext uri="{FF2B5EF4-FFF2-40B4-BE49-F238E27FC236}">
                <a16:creationId xmlns:a16="http://schemas.microsoft.com/office/drawing/2014/main" xmlns="" id="{938C1DC2-DA88-E289-6175-A5A35A7D5253}"/>
              </a:ext>
            </a:extLst>
          </p:cNvPr>
          <p:cNvSpPr txBox="1"/>
          <p:nvPr/>
        </p:nvSpPr>
        <p:spPr>
          <a:xfrm>
            <a:off x="1151059" y="3131650"/>
            <a:ext cx="425548" cy="461665"/>
          </a:xfrm>
          <a:prstGeom prst="rect">
            <a:avLst/>
          </a:prstGeom>
          <a:noFill/>
        </p:spPr>
        <p:txBody>
          <a:bodyPr wrap="square">
            <a:spAutoFit/>
          </a:bodyPr>
          <a:lstStyle/>
          <a:p>
            <a:r>
              <a:rPr lang="en-US" sz="2400" dirty="0">
                <a:latin typeface="Century" panose="02040604050505020304" pitchFamily="18" charset="0"/>
              </a:rPr>
              <a:t>b</a:t>
            </a:r>
          </a:p>
        </p:txBody>
      </p:sp>
      <p:sp>
        <p:nvSpPr>
          <p:cNvPr id="21" name="TextBox 20">
            <a:extLst>
              <a:ext uri="{FF2B5EF4-FFF2-40B4-BE49-F238E27FC236}">
                <a16:creationId xmlns:a16="http://schemas.microsoft.com/office/drawing/2014/main" xmlns="" id="{708E1DD4-B5DC-7148-5352-C1B68CB1358D}"/>
              </a:ext>
            </a:extLst>
          </p:cNvPr>
          <p:cNvSpPr txBox="1"/>
          <p:nvPr/>
        </p:nvSpPr>
        <p:spPr>
          <a:xfrm>
            <a:off x="2114057" y="3207610"/>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2" name="TextBox 21">
            <a:extLst>
              <a:ext uri="{FF2B5EF4-FFF2-40B4-BE49-F238E27FC236}">
                <a16:creationId xmlns:a16="http://schemas.microsoft.com/office/drawing/2014/main" xmlns="" id="{4E7C0E89-2320-B386-1C29-0E6A2BD8A4E1}"/>
              </a:ext>
            </a:extLst>
          </p:cNvPr>
          <p:cNvSpPr txBox="1"/>
          <p:nvPr/>
        </p:nvSpPr>
        <p:spPr>
          <a:xfrm>
            <a:off x="6361241" y="3135414"/>
            <a:ext cx="4873289" cy="400110"/>
          </a:xfrm>
          <a:prstGeom prst="rect">
            <a:avLst/>
          </a:prstGeom>
          <a:noFill/>
        </p:spPr>
        <p:txBody>
          <a:bodyPr wrap="square">
            <a:spAutoFit/>
          </a:bodyPr>
          <a:lstStyle/>
          <a:p>
            <a:pPr algn="l"/>
            <a:r>
              <a:rPr lang="en-US" sz="2000" b="0" i="0" u="none" strike="noStrike" baseline="0" dirty="0">
                <a:latin typeface="LiberationSerif"/>
              </a:rPr>
              <a:t>Append the symbol scanned to postfix string</a:t>
            </a:r>
            <a:endParaRPr lang="en-US" sz="2000" dirty="0"/>
          </a:p>
        </p:txBody>
      </p:sp>
      <p:sp>
        <p:nvSpPr>
          <p:cNvPr id="23" name="TextBox 22">
            <a:extLst>
              <a:ext uri="{FF2B5EF4-FFF2-40B4-BE49-F238E27FC236}">
                <a16:creationId xmlns:a16="http://schemas.microsoft.com/office/drawing/2014/main" xmlns="" id="{1743B35D-BC94-A04F-0143-A1B1BE55A416}"/>
              </a:ext>
            </a:extLst>
          </p:cNvPr>
          <p:cNvSpPr txBox="1"/>
          <p:nvPr/>
        </p:nvSpPr>
        <p:spPr>
          <a:xfrm>
            <a:off x="1134647" y="3832685"/>
            <a:ext cx="425548" cy="461665"/>
          </a:xfrm>
          <a:prstGeom prst="rect">
            <a:avLst/>
          </a:prstGeom>
          <a:noFill/>
        </p:spPr>
        <p:txBody>
          <a:bodyPr wrap="square">
            <a:spAutoFit/>
          </a:bodyPr>
          <a:lstStyle/>
          <a:p>
            <a:r>
              <a:rPr lang="en-US" sz="2400" b="1" dirty="0">
                <a:latin typeface="Century" panose="02040604050505020304" pitchFamily="18" charset="0"/>
              </a:rPr>
              <a:t>*</a:t>
            </a:r>
          </a:p>
        </p:txBody>
      </p:sp>
      <p:graphicFrame>
        <p:nvGraphicFramePr>
          <p:cNvPr id="24" name="Table 6">
            <a:extLst>
              <a:ext uri="{FF2B5EF4-FFF2-40B4-BE49-F238E27FC236}">
                <a16:creationId xmlns:a16="http://schemas.microsoft.com/office/drawing/2014/main" xmlns="" id="{B3004C5C-0018-2A95-DBCC-764F36567746}"/>
              </a:ext>
            </a:extLst>
          </p:cNvPr>
          <p:cNvGraphicFramePr>
            <a:graphicFrameLocks noGrp="1"/>
          </p:cNvGraphicFramePr>
          <p:nvPr>
            <p:extLst>
              <p:ext uri="{D42A27DB-BD31-4B8C-83A1-F6EECF244321}">
                <p14:modId xmlns:p14="http://schemas.microsoft.com/office/powerpoint/2010/main" xmlns="" val="1228478892"/>
              </p:ext>
            </p:extLst>
          </p:nvPr>
        </p:nvGraphicFramePr>
        <p:xfrm>
          <a:off x="2084292" y="3846396"/>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25" name="TextBox 24">
            <a:extLst>
              <a:ext uri="{FF2B5EF4-FFF2-40B4-BE49-F238E27FC236}">
                <a16:creationId xmlns:a16="http://schemas.microsoft.com/office/drawing/2014/main" xmlns="" id="{900C4AA3-72C6-1F5B-78BB-F58BCB602889}"/>
              </a:ext>
            </a:extLst>
          </p:cNvPr>
          <p:cNvSpPr txBox="1"/>
          <p:nvPr/>
        </p:nvSpPr>
        <p:spPr>
          <a:xfrm>
            <a:off x="2071856" y="3826579"/>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6" name="TextBox 25">
            <a:extLst>
              <a:ext uri="{FF2B5EF4-FFF2-40B4-BE49-F238E27FC236}">
                <a16:creationId xmlns:a16="http://schemas.microsoft.com/office/drawing/2014/main" xmlns="" id="{8718EE82-A35E-542B-1217-96682DCBCCB5}"/>
              </a:ext>
            </a:extLst>
          </p:cNvPr>
          <p:cNvSpPr txBox="1"/>
          <p:nvPr/>
        </p:nvSpPr>
        <p:spPr>
          <a:xfrm>
            <a:off x="4733340" y="3790477"/>
            <a:ext cx="816563" cy="461665"/>
          </a:xfrm>
          <a:prstGeom prst="rect">
            <a:avLst/>
          </a:prstGeom>
          <a:noFill/>
        </p:spPr>
        <p:txBody>
          <a:bodyPr wrap="square">
            <a:spAutoFit/>
          </a:bodyPr>
          <a:lstStyle/>
          <a:p>
            <a:r>
              <a:rPr lang="en-US" sz="2400" dirty="0">
                <a:latin typeface="Century" panose="02040604050505020304" pitchFamily="18" charset="0"/>
              </a:rPr>
              <a:t> a b</a:t>
            </a:r>
          </a:p>
        </p:txBody>
      </p:sp>
      <p:sp>
        <p:nvSpPr>
          <p:cNvPr id="27" name="TextBox 26">
            <a:extLst>
              <a:ext uri="{FF2B5EF4-FFF2-40B4-BE49-F238E27FC236}">
                <a16:creationId xmlns:a16="http://schemas.microsoft.com/office/drawing/2014/main" xmlns="" id="{A084C51E-97B1-C50F-9990-9982D255DF69}"/>
              </a:ext>
            </a:extLst>
          </p:cNvPr>
          <p:cNvSpPr txBox="1"/>
          <p:nvPr/>
        </p:nvSpPr>
        <p:spPr>
          <a:xfrm>
            <a:off x="2453933" y="3873322"/>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9" name="TextBox 28">
            <a:extLst>
              <a:ext uri="{FF2B5EF4-FFF2-40B4-BE49-F238E27FC236}">
                <a16:creationId xmlns:a16="http://schemas.microsoft.com/office/drawing/2014/main" xmlns="" id="{8B814FC0-E2D0-AA95-ABE8-DEBEAE80EAF4}"/>
              </a:ext>
            </a:extLst>
          </p:cNvPr>
          <p:cNvSpPr txBox="1"/>
          <p:nvPr/>
        </p:nvSpPr>
        <p:spPr>
          <a:xfrm>
            <a:off x="1120580" y="5000309"/>
            <a:ext cx="425548" cy="461665"/>
          </a:xfrm>
          <a:prstGeom prst="rect">
            <a:avLst/>
          </a:prstGeom>
          <a:noFill/>
        </p:spPr>
        <p:txBody>
          <a:bodyPr wrap="square">
            <a:spAutoFit/>
          </a:bodyPr>
          <a:lstStyle/>
          <a:p>
            <a:r>
              <a:rPr lang="en-US" sz="2400" dirty="0">
                <a:latin typeface="Century" panose="02040604050505020304" pitchFamily="18" charset="0"/>
              </a:rPr>
              <a:t>c</a:t>
            </a:r>
          </a:p>
        </p:txBody>
      </p:sp>
      <p:graphicFrame>
        <p:nvGraphicFramePr>
          <p:cNvPr id="30" name="Table 6">
            <a:extLst>
              <a:ext uri="{FF2B5EF4-FFF2-40B4-BE49-F238E27FC236}">
                <a16:creationId xmlns:a16="http://schemas.microsoft.com/office/drawing/2014/main" xmlns="" id="{F9F13AD5-9262-2085-37F0-29E41A9A50BE}"/>
              </a:ext>
            </a:extLst>
          </p:cNvPr>
          <p:cNvGraphicFramePr>
            <a:graphicFrameLocks noGrp="1"/>
          </p:cNvGraphicFramePr>
          <p:nvPr>
            <p:extLst>
              <p:ext uri="{D42A27DB-BD31-4B8C-83A1-F6EECF244321}">
                <p14:modId xmlns:p14="http://schemas.microsoft.com/office/powerpoint/2010/main" xmlns="" val="1595669135"/>
              </p:ext>
            </p:extLst>
          </p:nvPr>
        </p:nvGraphicFramePr>
        <p:xfrm>
          <a:off x="2069511" y="5075970"/>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31" name="TextBox 30">
            <a:extLst>
              <a:ext uri="{FF2B5EF4-FFF2-40B4-BE49-F238E27FC236}">
                <a16:creationId xmlns:a16="http://schemas.microsoft.com/office/drawing/2014/main" xmlns="" id="{4B094D1B-9AC6-E5B5-DE3C-2A1C54612DB5}"/>
              </a:ext>
            </a:extLst>
          </p:cNvPr>
          <p:cNvSpPr txBox="1"/>
          <p:nvPr/>
        </p:nvSpPr>
        <p:spPr>
          <a:xfrm>
            <a:off x="2139849" y="5034059"/>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32" name="TextBox 31">
            <a:extLst>
              <a:ext uri="{FF2B5EF4-FFF2-40B4-BE49-F238E27FC236}">
                <a16:creationId xmlns:a16="http://schemas.microsoft.com/office/drawing/2014/main" xmlns="" id="{E594BAF5-A0BE-7B50-3F59-376BCE4B2040}"/>
              </a:ext>
            </a:extLst>
          </p:cNvPr>
          <p:cNvSpPr txBox="1"/>
          <p:nvPr/>
        </p:nvSpPr>
        <p:spPr>
          <a:xfrm>
            <a:off x="2521926" y="5080802"/>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33" name="TextBox 32">
            <a:extLst>
              <a:ext uri="{FF2B5EF4-FFF2-40B4-BE49-F238E27FC236}">
                <a16:creationId xmlns:a16="http://schemas.microsoft.com/office/drawing/2014/main" xmlns="" id="{CA7E6FAF-BB1F-FA2B-3C7E-28144D11370C}"/>
              </a:ext>
            </a:extLst>
          </p:cNvPr>
          <p:cNvSpPr txBox="1"/>
          <p:nvPr/>
        </p:nvSpPr>
        <p:spPr>
          <a:xfrm>
            <a:off x="4745064" y="4969822"/>
            <a:ext cx="1078958" cy="461665"/>
          </a:xfrm>
          <a:prstGeom prst="rect">
            <a:avLst/>
          </a:prstGeom>
          <a:noFill/>
        </p:spPr>
        <p:txBody>
          <a:bodyPr wrap="square">
            <a:spAutoFit/>
          </a:bodyPr>
          <a:lstStyle/>
          <a:p>
            <a:r>
              <a:rPr lang="en-US" sz="2400" dirty="0">
                <a:latin typeface="Century" panose="02040604050505020304" pitchFamily="18" charset="0"/>
              </a:rPr>
              <a:t> a b c</a:t>
            </a:r>
          </a:p>
        </p:txBody>
      </p:sp>
      <p:sp>
        <p:nvSpPr>
          <p:cNvPr id="34" name="TextBox 33">
            <a:extLst>
              <a:ext uri="{FF2B5EF4-FFF2-40B4-BE49-F238E27FC236}">
                <a16:creationId xmlns:a16="http://schemas.microsoft.com/office/drawing/2014/main" xmlns="" id="{125D38EA-D2BD-37F8-A44A-A7D5C4D1EF45}"/>
              </a:ext>
            </a:extLst>
          </p:cNvPr>
          <p:cNvSpPr txBox="1"/>
          <p:nvPr/>
        </p:nvSpPr>
        <p:spPr>
          <a:xfrm>
            <a:off x="6372963" y="4950288"/>
            <a:ext cx="5263225" cy="400110"/>
          </a:xfrm>
          <a:prstGeom prst="rect">
            <a:avLst/>
          </a:prstGeom>
          <a:noFill/>
        </p:spPr>
        <p:txBody>
          <a:bodyPr wrap="square">
            <a:spAutoFit/>
          </a:bodyPr>
          <a:lstStyle/>
          <a:p>
            <a:pPr algn="l"/>
            <a:r>
              <a:rPr lang="en-US" sz="2000" b="0" i="0" u="none" strike="noStrike" baseline="0" dirty="0">
                <a:latin typeface="LiberationSerif"/>
              </a:rPr>
              <a:t>Append the symbol scanned to postfix string</a:t>
            </a:r>
            <a:endParaRPr lang="en-US" sz="2000" dirty="0"/>
          </a:p>
        </p:txBody>
      </p:sp>
      <p:graphicFrame>
        <p:nvGraphicFramePr>
          <p:cNvPr id="35" name="Table 6">
            <a:extLst>
              <a:ext uri="{FF2B5EF4-FFF2-40B4-BE49-F238E27FC236}">
                <a16:creationId xmlns:a16="http://schemas.microsoft.com/office/drawing/2014/main" xmlns="" id="{514E9DE9-AFAC-1DE5-2477-854613782553}"/>
              </a:ext>
            </a:extLst>
          </p:cNvPr>
          <p:cNvGraphicFramePr>
            <a:graphicFrameLocks noGrp="1"/>
          </p:cNvGraphicFramePr>
          <p:nvPr>
            <p:extLst>
              <p:ext uri="{D42A27DB-BD31-4B8C-83A1-F6EECF244321}">
                <p14:modId xmlns:p14="http://schemas.microsoft.com/office/powerpoint/2010/main" xmlns="" val="2599614950"/>
              </p:ext>
            </p:extLst>
          </p:nvPr>
        </p:nvGraphicFramePr>
        <p:xfrm>
          <a:off x="2051465" y="5636334"/>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36" name="TextBox 35">
            <a:extLst>
              <a:ext uri="{FF2B5EF4-FFF2-40B4-BE49-F238E27FC236}">
                <a16:creationId xmlns:a16="http://schemas.microsoft.com/office/drawing/2014/main" xmlns="" id="{19446092-781C-8AE6-2492-46EBB6BBE660}"/>
              </a:ext>
            </a:extLst>
          </p:cNvPr>
          <p:cNvSpPr txBox="1"/>
          <p:nvPr/>
        </p:nvSpPr>
        <p:spPr>
          <a:xfrm>
            <a:off x="2095299" y="5594423"/>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38" name="TextBox 37">
            <a:extLst>
              <a:ext uri="{FF2B5EF4-FFF2-40B4-BE49-F238E27FC236}">
                <a16:creationId xmlns:a16="http://schemas.microsoft.com/office/drawing/2014/main" xmlns="" id="{5C9EDBF1-1CB7-7FA3-2EDB-6E37EF70F33C}"/>
              </a:ext>
            </a:extLst>
          </p:cNvPr>
          <p:cNvSpPr txBox="1"/>
          <p:nvPr/>
        </p:nvSpPr>
        <p:spPr>
          <a:xfrm>
            <a:off x="4756785" y="5586456"/>
            <a:ext cx="1236048" cy="461665"/>
          </a:xfrm>
          <a:prstGeom prst="rect">
            <a:avLst/>
          </a:prstGeom>
          <a:noFill/>
        </p:spPr>
        <p:txBody>
          <a:bodyPr wrap="square">
            <a:spAutoFit/>
          </a:bodyPr>
          <a:lstStyle/>
          <a:p>
            <a:r>
              <a:rPr lang="en-US" sz="2400" dirty="0">
                <a:latin typeface="Century" panose="02040604050505020304" pitchFamily="18" charset="0"/>
              </a:rPr>
              <a:t> a b c *</a:t>
            </a:r>
          </a:p>
        </p:txBody>
      </p:sp>
      <p:sp>
        <p:nvSpPr>
          <p:cNvPr id="40" name="TextBox 39">
            <a:extLst>
              <a:ext uri="{FF2B5EF4-FFF2-40B4-BE49-F238E27FC236}">
                <a16:creationId xmlns:a16="http://schemas.microsoft.com/office/drawing/2014/main" xmlns="" id="{EC038620-A08D-737B-3D19-7D9A771C5FE8}"/>
              </a:ext>
            </a:extLst>
          </p:cNvPr>
          <p:cNvSpPr txBox="1"/>
          <p:nvPr/>
        </p:nvSpPr>
        <p:spPr>
          <a:xfrm>
            <a:off x="6318117" y="3767409"/>
            <a:ext cx="5414337" cy="1015663"/>
          </a:xfrm>
          <a:prstGeom prst="rect">
            <a:avLst/>
          </a:prstGeom>
          <a:noFill/>
        </p:spPr>
        <p:txBody>
          <a:bodyPr wrap="square">
            <a:spAutoFit/>
          </a:bodyPr>
          <a:lstStyle/>
          <a:p>
            <a:pPr algn="l"/>
            <a:r>
              <a:rPr lang="en-US" sz="2000" b="0" i="0" u="none" strike="noStrike" baseline="0" dirty="0">
                <a:latin typeface="LiberationSerif"/>
              </a:rPr>
              <a:t>Check the precedence of the top of the stack and </a:t>
            </a:r>
            <a:r>
              <a:rPr lang="en-US" sz="2000" b="0" i="0" u="none" strike="noStrike" baseline="0" dirty="0" smtClean="0">
                <a:latin typeface="LiberationSerif"/>
              </a:rPr>
              <a:t>symbol </a:t>
            </a:r>
            <a:r>
              <a:rPr lang="en-US" sz="2000" b="0" i="0" u="none" strike="noStrike" baseline="0" dirty="0">
                <a:latin typeface="LiberationSerif"/>
              </a:rPr>
              <a:t>scanned i.e., </a:t>
            </a:r>
            <a:r>
              <a:rPr lang="en-US" sz="2000" b="1" i="0" u="none" strike="noStrike" baseline="0" dirty="0">
                <a:latin typeface="LiberationSerif-Bold"/>
              </a:rPr>
              <a:t>+ &lt; *</a:t>
            </a:r>
            <a:r>
              <a:rPr lang="en-US" sz="2000" b="0" i="0" u="none" strike="noStrike" baseline="0" dirty="0">
                <a:latin typeface="LiberationSerif"/>
              </a:rPr>
              <a:t>, therefore push the </a:t>
            </a:r>
            <a:r>
              <a:rPr lang="en-US" sz="2000" dirty="0" smtClean="0">
                <a:latin typeface="LiberationSerif"/>
              </a:rPr>
              <a:t>o</a:t>
            </a:r>
            <a:r>
              <a:rPr lang="en-US" sz="2000" b="0" i="0" u="none" strike="noStrike" baseline="0" dirty="0" smtClean="0">
                <a:latin typeface="LiberationSerif"/>
              </a:rPr>
              <a:t>perator </a:t>
            </a:r>
            <a:r>
              <a:rPr lang="en-US" sz="2000" b="0" i="0" u="none" strike="noStrike" baseline="0" dirty="0">
                <a:latin typeface="LiberationSerif"/>
              </a:rPr>
              <a:t>* into the stack</a:t>
            </a:r>
            <a:endParaRPr lang="en-US" sz="2000" dirty="0"/>
          </a:p>
        </p:txBody>
      </p:sp>
      <p:sp>
        <p:nvSpPr>
          <p:cNvPr id="42" name="TextBox 41">
            <a:extLst>
              <a:ext uri="{FF2B5EF4-FFF2-40B4-BE49-F238E27FC236}">
                <a16:creationId xmlns:a16="http://schemas.microsoft.com/office/drawing/2014/main" xmlns="" id="{288D4A5C-F0CE-DA7D-6F68-B9095C23335C}"/>
              </a:ext>
            </a:extLst>
          </p:cNvPr>
          <p:cNvSpPr txBox="1"/>
          <p:nvPr/>
        </p:nvSpPr>
        <p:spPr>
          <a:xfrm>
            <a:off x="6289981" y="5589743"/>
            <a:ext cx="5414337" cy="1015663"/>
          </a:xfrm>
          <a:prstGeom prst="rect">
            <a:avLst/>
          </a:prstGeom>
          <a:noFill/>
        </p:spPr>
        <p:txBody>
          <a:bodyPr wrap="square">
            <a:spAutoFit/>
          </a:bodyPr>
          <a:lstStyle/>
          <a:p>
            <a:r>
              <a:rPr lang="en-US" sz="2000" b="0" i="0" u="none" strike="noStrike" kern="1200" baseline="0" dirty="0">
                <a:solidFill>
                  <a:schemeClr val="dk1"/>
                </a:solidFill>
                <a:latin typeface="+mn-lt"/>
                <a:ea typeface="+mn-ea"/>
                <a:cs typeface="+mn-cs"/>
              </a:rPr>
              <a:t>Since the input is empty ,pop the top of the stack symbols and append to the postfix string until the</a:t>
            </a:r>
          </a:p>
          <a:p>
            <a:r>
              <a:rPr lang="en-US" sz="2000" dirty="0">
                <a:solidFill>
                  <a:schemeClr val="dk1"/>
                </a:solidFill>
              </a:rPr>
              <a:t>Stack is empty</a:t>
            </a:r>
            <a:endParaRPr lang="en-US" sz="2000" dirty="0">
              <a:solidFill>
                <a:schemeClr val="tx1"/>
              </a:solidFill>
            </a:endParaRPr>
          </a:p>
        </p:txBody>
      </p:sp>
      <p:sp>
        <p:nvSpPr>
          <p:cNvPr id="43" name="TextBox 42">
            <a:extLst>
              <a:ext uri="{FF2B5EF4-FFF2-40B4-BE49-F238E27FC236}">
                <a16:creationId xmlns:a16="http://schemas.microsoft.com/office/drawing/2014/main" xmlns="" id="{06E450D2-2C21-A32F-E966-4217033556CA}"/>
              </a:ext>
            </a:extLst>
          </p:cNvPr>
          <p:cNvSpPr txBox="1"/>
          <p:nvPr/>
        </p:nvSpPr>
        <p:spPr>
          <a:xfrm>
            <a:off x="4740371" y="6020211"/>
            <a:ext cx="1458797" cy="461665"/>
          </a:xfrm>
          <a:prstGeom prst="rect">
            <a:avLst/>
          </a:prstGeom>
          <a:noFill/>
        </p:spPr>
        <p:txBody>
          <a:bodyPr wrap="square">
            <a:spAutoFit/>
          </a:bodyPr>
          <a:lstStyle/>
          <a:p>
            <a:r>
              <a:rPr lang="en-US" sz="2400" dirty="0">
                <a:latin typeface="Century" panose="02040604050505020304" pitchFamily="18" charset="0"/>
              </a:rPr>
              <a:t> a b c </a:t>
            </a:r>
            <a:r>
              <a:rPr lang="en-US" sz="2400" dirty="0">
                <a:latin typeface="Cambria" panose="02040503050406030204" pitchFamily="18" charset="0"/>
                <a:ea typeface="Cambria" panose="02040503050406030204" pitchFamily="18" charset="0"/>
              </a:rPr>
              <a:t>*</a:t>
            </a:r>
            <a:r>
              <a:rPr lang="en-US" sz="2400" dirty="0">
                <a:latin typeface="Century" panose="02040604050505020304" pitchFamily="18" charset="0"/>
              </a:rPr>
              <a:t> +</a:t>
            </a:r>
          </a:p>
        </p:txBody>
      </p:sp>
      <p:graphicFrame>
        <p:nvGraphicFramePr>
          <p:cNvPr id="44" name="Table 6">
            <a:extLst>
              <a:ext uri="{FF2B5EF4-FFF2-40B4-BE49-F238E27FC236}">
                <a16:creationId xmlns:a16="http://schemas.microsoft.com/office/drawing/2014/main" xmlns="" id="{42A881F0-5CFA-B661-9D4C-7ACFD48E84FD}"/>
              </a:ext>
            </a:extLst>
          </p:cNvPr>
          <p:cNvGraphicFramePr>
            <a:graphicFrameLocks noGrp="1"/>
          </p:cNvGraphicFramePr>
          <p:nvPr>
            <p:extLst>
              <p:ext uri="{D42A27DB-BD31-4B8C-83A1-F6EECF244321}">
                <p14:modId xmlns:p14="http://schemas.microsoft.com/office/powerpoint/2010/main" xmlns="" val="1348782011"/>
              </p:ext>
            </p:extLst>
          </p:nvPr>
        </p:nvGraphicFramePr>
        <p:xfrm>
          <a:off x="2040881" y="6116286"/>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3" name="TextBox 2">
            <a:extLst>
              <a:ext uri="{FF2B5EF4-FFF2-40B4-BE49-F238E27FC236}">
                <a16:creationId xmlns:a16="http://schemas.microsoft.com/office/drawing/2014/main" xmlns="" id="{A19F4353-6539-91A3-2392-F32AE8D05DE1}"/>
              </a:ext>
            </a:extLst>
          </p:cNvPr>
          <p:cNvSpPr txBox="1"/>
          <p:nvPr/>
        </p:nvSpPr>
        <p:spPr>
          <a:xfrm>
            <a:off x="812139" y="740491"/>
            <a:ext cx="2623475" cy="369332"/>
          </a:xfrm>
          <a:prstGeom prst="rect">
            <a:avLst/>
          </a:prstGeom>
          <a:noFill/>
        </p:spPr>
        <p:txBody>
          <a:bodyPr wrap="none" rtlCol="0">
            <a:spAutoFit/>
          </a:bodyPr>
          <a:lstStyle/>
          <a:p>
            <a:r>
              <a:rPr lang="en-US" b="1" dirty="0">
                <a:highlight>
                  <a:srgbClr val="FFFF00"/>
                </a:highlight>
              </a:rPr>
              <a:t>Infix expression : a + b * c</a:t>
            </a:r>
          </a:p>
        </p:txBody>
      </p:sp>
    </p:spTree>
    <p:extLst>
      <p:ext uri="{BB962C8B-B14F-4D97-AF65-F5344CB8AC3E}">
        <p14:creationId xmlns:p14="http://schemas.microsoft.com/office/powerpoint/2010/main" xmlns="" val="3457825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2"/>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3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3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4" grpId="0"/>
      <p:bldP spid="15" grpId="0"/>
      <p:bldP spid="17" grpId="0"/>
      <p:bldP spid="19" grpId="0"/>
      <p:bldP spid="20" grpId="0"/>
      <p:bldP spid="21" grpId="0"/>
      <p:bldP spid="22" grpId="0"/>
      <p:bldP spid="23" grpId="0"/>
      <p:bldP spid="25" grpId="0"/>
      <p:bldP spid="26" grpId="0"/>
      <p:bldP spid="27" grpId="0"/>
      <p:bldP spid="29" grpId="0"/>
      <p:bldP spid="31" grpId="0"/>
      <p:bldP spid="32" grpId="0"/>
      <p:bldP spid="33" grpId="0"/>
      <p:bldP spid="34" grpId="0"/>
      <p:bldP spid="36" grpId="0"/>
      <p:bldP spid="38" grpId="0"/>
      <p:bldP spid="40" grpId="0"/>
      <p:bldP spid="42" grpId="0"/>
      <p:bldP spid="4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7A02E3-E9B4-0AAD-1247-20C72373FA5D}"/>
              </a:ext>
            </a:extLst>
          </p:cNvPr>
          <p:cNvSpPr>
            <a:spLocks noGrp="1"/>
          </p:cNvSpPr>
          <p:nvPr>
            <p:ph type="title"/>
          </p:nvPr>
        </p:nvSpPr>
        <p:spPr>
          <a:xfrm>
            <a:off x="718930" y="71946"/>
            <a:ext cx="10515600" cy="695049"/>
          </a:xfrm>
        </p:spPr>
        <p:txBody>
          <a:bodyPr/>
          <a:lstStyle/>
          <a:p>
            <a:r>
              <a:rPr lang="en-US" dirty="0"/>
              <a:t>Conversion of Infix to postfix expression</a:t>
            </a:r>
          </a:p>
        </p:txBody>
      </p:sp>
      <p:graphicFrame>
        <p:nvGraphicFramePr>
          <p:cNvPr id="4" name="Table 4">
            <a:extLst>
              <a:ext uri="{FF2B5EF4-FFF2-40B4-BE49-F238E27FC236}">
                <a16:creationId xmlns:a16="http://schemas.microsoft.com/office/drawing/2014/main" xmlns="" id="{435BF96F-AD70-6256-1D59-80F8CBBC8962}"/>
              </a:ext>
            </a:extLst>
          </p:cNvPr>
          <p:cNvGraphicFramePr>
            <a:graphicFrameLocks noGrp="1"/>
          </p:cNvGraphicFramePr>
          <p:nvPr>
            <p:extLst>
              <p:ext uri="{D42A27DB-BD31-4B8C-83A1-F6EECF244321}">
                <p14:modId xmlns:p14="http://schemas.microsoft.com/office/powerpoint/2010/main" xmlns="" val="3015836573"/>
              </p:ext>
            </p:extLst>
          </p:nvPr>
        </p:nvGraphicFramePr>
        <p:xfrm>
          <a:off x="892311" y="1157803"/>
          <a:ext cx="10755737" cy="5391342"/>
        </p:xfrm>
        <a:graphic>
          <a:graphicData uri="http://schemas.openxmlformats.org/drawingml/2006/table">
            <a:tbl>
              <a:tblPr firstRow="1" bandRow="1">
                <a:tableStyleId>{5C22544A-7EE6-4342-B048-85BDC9FD1C3A}</a:tableStyleId>
              </a:tblPr>
              <a:tblGrid>
                <a:gridCol w="1006827">
                  <a:extLst>
                    <a:ext uri="{9D8B030D-6E8A-4147-A177-3AD203B41FA5}">
                      <a16:colId xmlns:a16="http://schemas.microsoft.com/office/drawing/2014/main" xmlns="" val="3384327378"/>
                    </a:ext>
                  </a:extLst>
                </a:gridCol>
                <a:gridCol w="2644727">
                  <a:extLst>
                    <a:ext uri="{9D8B030D-6E8A-4147-A177-3AD203B41FA5}">
                      <a16:colId xmlns:a16="http://schemas.microsoft.com/office/drawing/2014/main" xmlns="" val="4215522851"/>
                    </a:ext>
                  </a:extLst>
                </a:gridCol>
                <a:gridCol w="1603717">
                  <a:extLst>
                    <a:ext uri="{9D8B030D-6E8A-4147-A177-3AD203B41FA5}">
                      <a16:colId xmlns:a16="http://schemas.microsoft.com/office/drawing/2014/main" xmlns="" val="3050183992"/>
                    </a:ext>
                  </a:extLst>
                </a:gridCol>
                <a:gridCol w="5500466">
                  <a:extLst>
                    <a:ext uri="{9D8B030D-6E8A-4147-A177-3AD203B41FA5}">
                      <a16:colId xmlns:a16="http://schemas.microsoft.com/office/drawing/2014/main" xmlns="" val="4215789572"/>
                    </a:ext>
                  </a:extLst>
                </a:gridCol>
              </a:tblGrid>
              <a:tr h="501111">
                <a:tc>
                  <a:txBody>
                    <a:bodyPr/>
                    <a:lstStyle/>
                    <a:p>
                      <a:r>
                        <a:rPr lang="en-US" dirty="0">
                          <a:solidFill>
                            <a:schemeClr val="tx1"/>
                          </a:solidFill>
                        </a:rPr>
                        <a:t>Symbol scanned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Stack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Postfix 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Action performed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92765538"/>
                  </a:ext>
                </a:extLst>
              </a:tr>
              <a:tr h="264742">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74040231"/>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34737045"/>
                  </a:ext>
                </a:extLst>
              </a:tr>
              <a:tr h="501111">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52274432"/>
                  </a:ext>
                </a:extLst>
              </a:tr>
              <a:tr h="255058">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481615575"/>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63580615"/>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57647605"/>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99105341"/>
                  </a:ext>
                </a:extLst>
              </a:tr>
            </a:tbl>
          </a:graphicData>
        </a:graphic>
      </p:graphicFrame>
      <p:graphicFrame>
        <p:nvGraphicFramePr>
          <p:cNvPr id="6" name="Table 6">
            <a:extLst>
              <a:ext uri="{FF2B5EF4-FFF2-40B4-BE49-F238E27FC236}">
                <a16:creationId xmlns:a16="http://schemas.microsoft.com/office/drawing/2014/main" xmlns="" id="{AA73F586-35CA-A100-4A2B-882ED6724A3D}"/>
              </a:ext>
            </a:extLst>
          </p:cNvPr>
          <p:cNvGraphicFramePr>
            <a:graphicFrameLocks noGrp="1"/>
          </p:cNvGraphicFramePr>
          <p:nvPr/>
        </p:nvGraphicFramePr>
        <p:xfrm>
          <a:off x="2129655" y="1957624"/>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8" name="TextBox 7">
            <a:extLst>
              <a:ext uri="{FF2B5EF4-FFF2-40B4-BE49-F238E27FC236}">
                <a16:creationId xmlns:a16="http://schemas.microsoft.com/office/drawing/2014/main" xmlns="" id="{81DBD492-AD39-B6FB-77E5-D803D2710542}"/>
              </a:ext>
            </a:extLst>
          </p:cNvPr>
          <p:cNvSpPr txBox="1"/>
          <p:nvPr/>
        </p:nvSpPr>
        <p:spPr>
          <a:xfrm>
            <a:off x="6433926" y="1779713"/>
            <a:ext cx="4415593" cy="400110"/>
          </a:xfrm>
          <a:prstGeom prst="rect">
            <a:avLst/>
          </a:prstGeom>
          <a:noFill/>
        </p:spPr>
        <p:txBody>
          <a:bodyPr wrap="square">
            <a:spAutoFit/>
          </a:bodyPr>
          <a:lstStyle/>
          <a:p>
            <a:r>
              <a:rPr lang="en-US" sz="2000" dirty="0">
                <a:latin typeface="LiberationSerif"/>
              </a:rPr>
              <a:t>Push the ‘(’ into the stack</a:t>
            </a:r>
            <a:endParaRPr lang="en-US" sz="2000" dirty="0"/>
          </a:p>
        </p:txBody>
      </p:sp>
      <p:sp>
        <p:nvSpPr>
          <p:cNvPr id="11" name="TextBox 10">
            <a:extLst>
              <a:ext uri="{FF2B5EF4-FFF2-40B4-BE49-F238E27FC236}">
                <a16:creationId xmlns:a16="http://schemas.microsoft.com/office/drawing/2014/main" xmlns="" id="{35569467-1B11-C545-F1D4-15C6BE158A51}"/>
              </a:ext>
            </a:extLst>
          </p:cNvPr>
          <p:cNvSpPr txBox="1"/>
          <p:nvPr/>
        </p:nvSpPr>
        <p:spPr>
          <a:xfrm>
            <a:off x="1167471" y="1867897"/>
            <a:ext cx="425548" cy="461665"/>
          </a:xfrm>
          <a:prstGeom prst="rect">
            <a:avLst/>
          </a:prstGeom>
          <a:noFill/>
        </p:spPr>
        <p:txBody>
          <a:bodyPr wrap="square">
            <a:spAutoFit/>
          </a:bodyPr>
          <a:lstStyle/>
          <a:p>
            <a:r>
              <a:rPr lang="en-US" sz="2400" dirty="0">
                <a:latin typeface="Century" panose="02040604050505020304" pitchFamily="18" charset="0"/>
              </a:rPr>
              <a:t>(</a:t>
            </a:r>
          </a:p>
        </p:txBody>
      </p:sp>
      <p:sp>
        <p:nvSpPr>
          <p:cNvPr id="12" name="TextBox 11">
            <a:extLst>
              <a:ext uri="{FF2B5EF4-FFF2-40B4-BE49-F238E27FC236}">
                <a16:creationId xmlns:a16="http://schemas.microsoft.com/office/drawing/2014/main" xmlns="" id="{05A6C428-2305-00BB-CEB5-FA0DE7F83ACD}"/>
              </a:ext>
            </a:extLst>
          </p:cNvPr>
          <p:cNvSpPr txBox="1"/>
          <p:nvPr/>
        </p:nvSpPr>
        <p:spPr>
          <a:xfrm>
            <a:off x="1179194" y="2456398"/>
            <a:ext cx="425548" cy="461665"/>
          </a:xfrm>
          <a:prstGeom prst="rect">
            <a:avLst/>
          </a:prstGeom>
          <a:noFill/>
        </p:spPr>
        <p:txBody>
          <a:bodyPr wrap="square">
            <a:spAutoFit/>
          </a:bodyPr>
          <a:lstStyle/>
          <a:p>
            <a:r>
              <a:rPr lang="en-US" sz="2400" b="1" dirty="0">
                <a:latin typeface="Century" panose="02040604050505020304" pitchFamily="18" charset="0"/>
              </a:rPr>
              <a:t>a</a:t>
            </a:r>
          </a:p>
        </p:txBody>
      </p:sp>
      <p:graphicFrame>
        <p:nvGraphicFramePr>
          <p:cNvPr id="13" name="Table 6">
            <a:extLst>
              <a:ext uri="{FF2B5EF4-FFF2-40B4-BE49-F238E27FC236}">
                <a16:creationId xmlns:a16="http://schemas.microsoft.com/office/drawing/2014/main" xmlns="" id="{60D73FD2-4919-9CAA-3DC9-9D3659ED0BEA}"/>
              </a:ext>
            </a:extLst>
          </p:cNvPr>
          <p:cNvGraphicFramePr>
            <a:graphicFrameLocks noGrp="1"/>
          </p:cNvGraphicFramePr>
          <p:nvPr>
            <p:extLst>
              <p:ext uri="{D42A27DB-BD31-4B8C-83A1-F6EECF244321}">
                <p14:modId xmlns:p14="http://schemas.microsoft.com/office/powerpoint/2010/main" xmlns="" val="1655582015"/>
              </p:ext>
            </p:extLst>
          </p:nvPr>
        </p:nvGraphicFramePr>
        <p:xfrm>
          <a:off x="2130471" y="2542081"/>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14" name="TextBox 13">
            <a:extLst>
              <a:ext uri="{FF2B5EF4-FFF2-40B4-BE49-F238E27FC236}">
                <a16:creationId xmlns:a16="http://schemas.microsoft.com/office/drawing/2014/main" xmlns="" id="{5CFBBA19-3D42-B377-F5B6-4E0A2B028C04}"/>
              </a:ext>
            </a:extLst>
          </p:cNvPr>
          <p:cNvSpPr txBox="1"/>
          <p:nvPr/>
        </p:nvSpPr>
        <p:spPr>
          <a:xfrm>
            <a:off x="2130471" y="2506564"/>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15" name="TextBox 14">
            <a:extLst>
              <a:ext uri="{FF2B5EF4-FFF2-40B4-BE49-F238E27FC236}">
                <a16:creationId xmlns:a16="http://schemas.microsoft.com/office/drawing/2014/main" xmlns="" id="{81D49FD2-ECD3-23C2-4E94-B269A49AE8FC}"/>
              </a:ext>
            </a:extLst>
          </p:cNvPr>
          <p:cNvSpPr txBox="1"/>
          <p:nvPr/>
        </p:nvSpPr>
        <p:spPr>
          <a:xfrm>
            <a:off x="4777886" y="2512669"/>
            <a:ext cx="425548" cy="461665"/>
          </a:xfrm>
          <a:prstGeom prst="rect">
            <a:avLst/>
          </a:prstGeom>
          <a:noFill/>
        </p:spPr>
        <p:txBody>
          <a:bodyPr wrap="square">
            <a:spAutoFit/>
          </a:bodyPr>
          <a:lstStyle/>
          <a:p>
            <a:r>
              <a:rPr lang="en-US" sz="2400" dirty="0">
                <a:solidFill>
                  <a:schemeClr val="tx1"/>
                </a:solidFill>
                <a:latin typeface="Century" panose="02040604050505020304" pitchFamily="18" charset="0"/>
              </a:rPr>
              <a:t>a</a:t>
            </a:r>
            <a:endParaRPr lang="en-US" sz="2400" dirty="0">
              <a:latin typeface="Century" panose="02040604050505020304" pitchFamily="18" charset="0"/>
            </a:endParaRPr>
          </a:p>
        </p:txBody>
      </p:sp>
      <p:sp>
        <p:nvSpPr>
          <p:cNvPr id="17" name="TextBox 16">
            <a:extLst>
              <a:ext uri="{FF2B5EF4-FFF2-40B4-BE49-F238E27FC236}">
                <a16:creationId xmlns:a16="http://schemas.microsoft.com/office/drawing/2014/main" xmlns="" id="{86BAEFB9-C964-8739-062E-C99188543E9E}"/>
              </a:ext>
            </a:extLst>
          </p:cNvPr>
          <p:cNvSpPr txBox="1"/>
          <p:nvPr/>
        </p:nvSpPr>
        <p:spPr>
          <a:xfrm>
            <a:off x="6459612" y="2544767"/>
            <a:ext cx="4801836" cy="400110"/>
          </a:xfrm>
          <a:prstGeom prst="rect">
            <a:avLst/>
          </a:prstGeom>
          <a:noFill/>
        </p:spPr>
        <p:txBody>
          <a:bodyPr wrap="square">
            <a:spAutoFit/>
          </a:bodyPr>
          <a:lstStyle/>
          <a:p>
            <a:r>
              <a:rPr lang="en-US" sz="2000" dirty="0">
                <a:latin typeface="LiberationSerif"/>
              </a:rPr>
              <a:t>Append the symbol ‘a’ to postfix string</a:t>
            </a:r>
            <a:endParaRPr lang="en-US" sz="2000" dirty="0"/>
          </a:p>
        </p:txBody>
      </p:sp>
      <p:graphicFrame>
        <p:nvGraphicFramePr>
          <p:cNvPr id="18" name="Table 6">
            <a:extLst>
              <a:ext uri="{FF2B5EF4-FFF2-40B4-BE49-F238E27FC236}">
                <a16:creationId xmlns:a16="http://schemas.microsoft.com/office/drawing/2014/main" xmlns="" id="{61B9D58D-ED76-D64E-4F07-524E2D1ACF4B}"/>
              </a:ext>
            </a:extLst>
          </p:cNvPr>
          <p:cNvGraphicFramePr>
            <a:graphicFrameLocks noGrp="1"/>
          </p:cNvGraphicFramePr>
          <p:nvPr/>
        </p:nvGraphicFramePr>
        <p:xfrm>
          <a:off x="2099991" y="3221377"/>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19" name="TextBox 18">
            <a:extLst>
              <a:ext uri="{FF2B5EF4-FFF2-40B4-BE49-F238E27FC236}">
                <a16:creationId xmlns:a16="http://schemas.microsoft.com/office/drawing/2014/main" xmlns="" id="{8490D808-4A5D-1508-BC8D-2B8A8DD3F47A}"/>
              </a:ext>
            </a:extLst>
          </p:cNvPr>
          <p:cNvSpPr txBox="1"/>
          <p:nvPr/>
        </p:nvSpPr>
        <p:spPr>
          <a:xfrm>
            <a:off x="4707547" y="3159787"/>
            <a:ext cx="816563" cy="461665"/>
          </a:xfrm>
          <a:prstGeom prst="rect">
            <a:avLst/>
          </a:prstGeom>
          <a:noFill/>
        </p:spPr>
        <p:txBody>
          <a:bodyPr wrap="square">
            <a:spAutoFit/>
          </a:bodyPr>
          <a:lstStyle/>
          <a:p>
            <a:r>
              <a:rPr lang="en-US" sz="2400" dirty="0">
                <a:latin typeface="Century" panose="02040604050505020304" pitchFamily="18" charset="0"/>
              </a:rPr>
              <a:t> a </a:t>
            </a:r>
          </a:p>
        </p:txBody>
      </p:sp>
      <p:sp>
        <p:nvSpPr>
          <p:cNvPr id="20" name="TextBox 19">
            <a:extLst>
              <a:ext uri="{FF2B5EF4-FFF2-40B4-BE49-F238E27FC236}">
                <a16:creationId xmlns:a16="http://schemas.microsoft.com/office/drawing/2014/main" xmlns="" id="{938C1DC2-DA88-E289-6175-A5A35A7D5253}"/>
              </a:ext>
            </a:extLst>
          </p:cNvPr>
          <p:cNvSpPr txBox="1"/>
          <p:nvPr/>
        </p:nvSpPr>
        <p:spPr>
          <a:xfrm>
            <a:off x="1151059" y="3131650"/>
            <a:ext cx="425548" cy="461665"/>
          </a:xfrm>
          <a:prstGeom prst="rect">
            <a:avLst/>
          </a:prstGeom>
          <a:noFill/>
        </p:spPr>
        <p:txBody>
          <a:bodyPr wrap="square">
            <a:spAutoFit/>
          </a:bodyPr>
          <a:lstStyle/>
          <a:p>
            <a:r>
              <a:rPr lang="en-US" sz="2400" dirty="0">
                <a:latin typeface="Century" panose="02040604050505020304" pitchFamily="18" charset="0"/>
              </a:rPr>
              <a:t>+</a:t>
            </a:r>
          </a:p>
        </p:txBody>
      </p:sp>
      <p:sp>
        <p:nvSpPr>
          <p:cNvPr id="21" name="TextBox 20">
            <a:extLst>
              <a:ext uri="{FF2B5EF4-FFF2-40B4-BE49-F238E27FC236}">
                <a16:creationId xmlns:a16="http://schemas.microsoft.com/office/drawing/2014/main" xmlns="" id="{708E1DD4-B5DC-7148-5352-C1B68CB1358D}"/>
              </a:ext>
            </a:extLst>
          </p:cNvPr>
          <p:cNvSpPr txBox="1"/>
          <p:nvPr/>
        </p:nvSpPr>
        <p:spPr>
          <a:xfrm>
            <a:off x="2458610" y="3194358"/>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2" name="TextBox 21">
            <a:extLst>
              <a:ext uri="{FF2B5EF4-FFF2-40B4-BE49-F238E27FC236}">
                <a16:creationId xmlns:a16="http://schemas.microsoft.com/office/drawing/2014/main" xmlns="" id="{4E7C0E89-2320-B386-1C29-0E6A2BD8A4E1}"/>
              </a:ext>
            </a:extLst>
          </p:cNvPr>
          <p:cNvSpPr txBox="1"/>
          <p:nvPr/>
        </p:nvSpPr>
        <p:spPr>
          <a:xfrm>
            <a:off x="6480509" y="3148666"/>
            <a:ext cx="4873289" cy="400110"/>
          </a:xfrm>
          <a:prstGeom prst="rect">
            <a:avLst/>
          </a:prstGeom>
          <a:noFill/>
        </p:spPr>
        <p:txBody>
          <a:bodyPr wrap="square">
            <a:spAutoFit/>
          </a:bodyPr>
          <a:lstStyle/>
          <a:p>
            <a:pPr algn="l"/>
            <a:r>
              <a:rPr lang="en-US" sz="2000" dirty="0">
                <a:latin typeface="LiberationSerif"/>
              </a:rPr>
              <a:t>Push ‘+’ in to the stack</a:t>
            </a:r>
            <a:endParaRPr lang="en-US" sz="2000" dirty="0"/>
          </a:p>
        </p:txBody>
      </p:sp>
      <p:sp>
        <p:nvSpPr>
          <p:cNvPr id="23" name="TextBox 22">
            <a:extLst>
              <a:ext uri="{FF2B5EF4-FFF2-40B4-BE49-F238E27FC236}">
                <a16:creationId xmlns:a16="http://schemas.microsoft.com/office/drawing/2014/main" xmlns="" id="{1743B35D-BC94-A04F-0143-A1B1BE55A416}"/>
              </a:ext>
            </a:extLst>
          </p:cNvPr>
          <p:cNvSpPr txBox="1"/>
          <p:nvPr/>
        </p:nvSpPr>
        <p:spPr>
          <a:xfrm>
            <a:off x="1134647" y="3832685"/>
            <a:ext cx="425548" cy="461665"/>
          </a:xfrm>
          <a:prstGeom prst="rect">
            <a:avLst/>
          </a:prstGeom>
          <a:noFill/>
        </p:spPr>
        <p:txBody>
          <a:bodyPr wrap="square">
            <a:spAutoFit/>
          </a:bodyPr>
          <a:lstStyle/>
          <a:p>
            <a:r>
              <a:rPr lang="en-US" sz="2400" b="1" dirty="0">
                <a:latin typeface="Century" panose="02040604050505020304" pitchFamily="18" charset="0"/>
              </a:rPr>
              <a:t>b</a:t>
            </a:r>
          </a:p>
        </p:txBody>
      </p:sp>
      <p:graphicFrame>
        <p:nvGraphicFramePr>
          <p:cNvPr id="24" name="Table 6">
            <a:extLst>
              <a:ext uri="{FF2B5EF4-FFF2-40B4-BE49-F238E27FC236}">
                <a16:creationId xmlns:a16="http://schemas.microsoft.com/office/drawing/2014/main" xmlns="" id="{B3004C5C-0018-2A95-DBCC-764F36567746}"/>
              </a:ext>
            </a:extLst>
          </p:cNvPr>
          <p:cNvGraphicFramePr>
            <a:graphicFrameLocks noGrp="1"/>
          </p:cNvGraphicFramePr>
          <p:nvPr/>
        </p:nvGraphicFramePr>
        <p:xfrm>
          <a:off x="2084292" y="3846396"/>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25" name="TextBox 24">
            <a:extLst>
              <a:ext uri="{FF2B5EF4-FFF2-40B4-BE49-F238E27FC236}">
                <a16:creationId xmlns:a16="http://schemas.microsoft.com/office/drawing/2014/main" xmlns="" id="{900C4AA3-72C6-1F5B-78BB-F58BCB602889}"/>
              </a:ext>
            </a:extLst>
          </p:cNvPr>
          <p:cNvSpPr txBox="1"/>
          <p:nvPr/>
        </p:nvSpPr>
        <p:spPr>
          <a:xfrm>
            <a:off x="2071856" y="3826579"/>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6" name="TextBox 25">
            <a:extLst>
              <a:ext uri="{FF2B5EF4-FFF2-40B4-BE49-F238E27FC236}">
                <a16:creationId xmlns:a16="http://schemas.microsoft.com/office/drawing/2014/main" xmlns="" id="{8718EE82-A35E-542B-1217-96682DCBCCB5}"/>
              </a:ext>
            </a:extLst>
          </p:cNvPr>
          <p:cNvSpPr txBox="1"/>
          <p:nvPr/>
        </p:nvSpPr>
        <p:spPr>
          <a:xfrm>
            <a:off x="4733340" y="3790477"/>
            <a:ext cx="816563" cy="461665"/>
          </a:xfrm>
          <a:prstGeom prst="rect">
            <a:avLst/>
          </a:prstGeom>
          <a:noFill/>
        </p:spPr>
        <p:txBody>
          <a:bodyPr wrap="square">
            <a:spAutoFit/>
          </a:bodyPr>
          <a:lstStyle/>
          <a:p>
            <a:r>
              <a:rPr lang="en-US" sz="2400" dirty="0">
                <a:latin typeface="Century" panose="02040604050505020304" pitchFamily="18" charset="0"/>
              </a:rPr>
              <a:t> a b</a:t>
            </a:r>
          </a:p>
        </p:txBody>
      </p:sp>
      <p:sp>
        <p:nvSpPr>
          <p:cNvPr id="27" name="TextBox 26">
            <a:extLst>
              <a:ext uri="{FF2B5EF4-FFF2-40B4-BE49-F238E27FC236}">
                <a16:creationId xmlns:a16="http://schemas.microsoft.com/office/drawing/2014/main" xmlns="" id="{A084C51E-97B1-C50F-9990-9982D255DF69}"/>
              </a:ext>
            </a:extLst>
          </p:cNvPr>
          <p:cNvSpPr txBox="1"/>
          <p:nvPr/>
        </p:nvSpPr>
        <p:spPr>
          <a:xfrm>
            <a:off x="2453933" y="3820314"/>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9" name="TextBox 28">
            <a:extLst>
              <a:ext uri="{FF2B5EF4-FFF2-40B4-BE49-F238E27FC236}">
                <a16:creationId xmlns:a16="http://schemas.microsoft.com/office/drawing/2014/main" xmlns="" id="{8B814FC0-E2D0-AA95-ABE8-DEBEAE80EAF4}"/>
              </a:ext>
            </a:extLst>
          </p:cNvPr>
          <p:cNvSpPr txBox="1"/>
          <p:nvPr/>
        </p:nvSpPr>
        <p:spPr>
          <a:xfrm>
            <a:off x="1186840" y="4483473"/>
            <a:ext cx="425548" cy="461665"/>
          </a:xfrm>
          <a:prstGeom prst="rect">
            <a:avLst/>
          </a:prstGeom>
          <a:noFill/>
        </p:spPr>
        <p:txBody>
          <a:bodyPr wrap="square">
            <a:spAutoFit/>
          </a:bodyPr>
          <a:lstStyle/>
          <a:p>
            <a:r>
              <a:rPr lang="en-US" sz="2400" dirty="0">
                <a:latin typeface="Century" panose="02040604050505020304" pitchFamily="18" charset="0"/>
              </a:rPr>
              <a:t>)</a:t>
            </a:r>
          </a:p>
        </p:txBody>
      </p:sp>
      <p:graphicFrame>
        <p:nvGraphicFramePr>
          <p:cNvPr id="30" name="Table 6">
            <a:extLst>
              <a:ext uri="{FF2B5EF4-FFF2-40B4-BE49-F238E27FC236}">
                <a16:creationId xmlns:a16="http://schemas.microsoft.com/office/drawing/2014/main" xmlns="" id="{F9F13AD5-9262-2085-37F0-29E41A9A50BE}"/>
              </a:ext>
            </a:extLst>
          </p:cNvPr>
          <p:cNvGraphicFramePr>
            <a:graphicFrameLocks noGrp="1"/>
          </p:cNvGraphicFramePr>
          <p:nvPr>
            <p:extLst>
              <p:ext uri="{D42A27DB-BD31-4B8C-83A1-F6EECF244321}">
                <p14:modId xmlns:p14="http://schemas.microsoft.com/office/powerpoint/2010/main" xmlns="" val="3892786744"/>
              </p:ext>
            </p:extLst>
          </p:nvPr>
        </p:nvGraphicFramePr>
        <p:xfrm>
          <a:off x="2069511" y="4585638"/>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33" name="TextBox 32">
            <a:extLst>
              <a:ext uri="{FF2B5EF4-FFF2-40B4-BE49-F238E27FC236}">
                <a16:creationId xmlns:a16="http://schemas.microsoft.com/office/drawing/2014/main" xmlns="" id="{CA7E6FAF-BB1F-FA2B-3C7E-28144D11370C}"/>
              </a:ext>
            </a:extLst>
          </p:cNvPr>
          <p:cNvSpPr txBox="1"/>
          <p:nvPr/>
        </p:nvSpPr>
        <p:spPr>
          <a:xfrm>
            <a:off x="4745064" y="4426483"/>
            <a:ext cx="1078958" cy="461665"/>
          </a:xfrm>
          <a:prstGeom prst="rect">
            <a:avLst/>
          </a:prstGeom>
          <a:noFill/>
        </p:spPr>
        <p:txBody>
          <a:bodyPr wrap="square">
            <a:spAutoFit/>
          </a:bodyPr>
          <a:lstStyle/>
          <a:p>
            <a:r>
              <a:rPr lang="en-US" sz="2400" dirty="0">
                <a:latin typeface="Century" panose="02040604050505020304" pitchFamily="18" charset="0"/>
              </a:rPr>
              <a:t> a b +</a:t>
            </a:r>
          </a:p>
        </p:txBody>
      </p:sp>
      <p:sp>
        <p:nvSpPr>
          <p:cNvPr id="34" name="TextBox 33">
            <a:extLst>
              <a:ext uri="{FF2B5EF4-FFF2-40B4-BE49-F238E27FC236}">
                <a16:creationId xmlns:a16="http://schemas.microsoft.com/office/drawing/2014/main" xmlns="" id="{125D38EA-D2BD-37F8-A44A-A7D5C4D1EF45}"/>
              </a:ext>
            </a:extLst>
          </p:cNvPr>
          <p:cNvSpPr txBox="1"/>
          <p:nvPr/>
        </p:nvSpPr>
        <p:spPr>
          <a:xfrm>
            <a:off x="6318117" y="4422684"/>
            <a:ext cx="4848729" cy="1015663"/>
          </a:xfrm>
          <a:prstGeom prst="rect">
            <a:avLst/>
          </a:prstGeom>
          <a:noFill/>
        </p:spPr>
        <p:txBody>
          <a:bodyPr wrap="square">
            <a:spAutoFit/>
          </a:bodyPr>
          <a:lstStyle/>
          <a:p>
            <a:pPr algn="l"/>
            <a:r>
              <a:rPr lang="en-US" sz="2000" b="0" i="0" u="none" strike="noStrike" baseline="0" dirty="0">
                <a:latin typeface="LiberationSerif"/>
              </a:rPr>
              <a:t>Pop</a:t>
            </a:r>
            <a:r>
              <a:rPr lang="en-US" sz="2000" b="0" i="0" u="none" strike="noStrike" dirty="0">
                <a:latin typeface="LiberationSerif"/>
              </a:rPr>
              <a:t> the symbols from the stack and append to the postfix string until the symbol ‘(‘ is encountered</a:t>
            </a:r>
            <a:endParaRPr lang="en-US" sz="2000" dirty="0"/>
          </a:p>
        </p:txBody>
      </p:sp>
      <p:graphicFrame>
        <p:nvGraphicFramePr>
          <p:cNvPr id="35" name="Table 6">
            <a:extLst>
              <a:ext uri="{FF2B5EF4-FFF2-40B4-BE49-F238E27FC236}">
                <a16:creationId xmlns:a16="http://schemas.microsoft.com/office/drawing/2014/main" xmlns="" id="{514E9DE9-AFAC-1DE5-2477-854613782553}"/>
              </a:ext>
            </a:extLst>
          </p:cNvPr>
          <p:cNvGraphicFramePr>
            <a:graphicFrameLocks noGrp="1"/>
          </p:cNvGraphicFramePr>
          <p:nvPr/>
        </p:nvGraphicFramePr>
        <p:xfrm>
          <a:off x="2051465" y="5636334"/>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36" name="TextBox 35">
            <a:extLst>
              <a:ext uri="{FF2B5EF4-FFF2-40B4-BE49-F238E27FC236}">
                <a16:creationId xmlns:a16="http://schemas.microsoft.com/office/drawing/2014/main" xmlns="" id="{19446092-781C-8AE6-2492-46EBB6BBE660}"/>
              </a:ext>
            </a:extLst>
          </p:cNvPr>
          <p:cNvSpPr txBox="1"/>
          <p:nvPr/>
        </p:nvSpPr>
        <p:spPr>
          <a:xfrm>
            <a:off x="2095299" y="5594423"/>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38" name="TextBox 37">
            <a:extLst>
              <a:ext uri="{FF2B5EF4-FFF2-40B4-BE49-F238E27FC236}">
                <a16:creationId xmlns:a16="http://schemas.microsoft.com/office/drawing/2014/main" xmlns="" id="{5C9EDBF1-1CB7-7FA3-2EDB-6E37EF70F33C}"/>
              </a:ext>
            </a:extLst>
          </p:cNvPr>
          <p:cNvSpPr txBox="1"/>
          <p:nvPr/>
        </p:nvSpPr>
        <p:spPr>
          <a:xfrm>
            <a:off x="4756785" y="5586456"/>
            <a:ext cx="1236048" cy="461665"/>
          </a:xfrm>
          <a:prstGeom prst="rect">
            <a:avLst/>
          </a:prstGeom>
          <a:noFill/>
        </p:spPr>
        <p:txBody>
          <a:bodyPr wrap="square">
            <a:spAutoFit/>
          </a:bodyPr>
          <a:lstStyle/>
          <a:p>
            <a:r>
              <a:rPr lang="en-US" sz="2400" dirty="0">
                <a:latin typeface="Century" panose="02040604050505020304" pitchFamily="18" charset="0"/>
              </a:rPr>
              <a:t> a b +</a:t>
            </a:r>
          </a:p>
        </p:txBody>
      </p:sp>
      <p:sp>
        <p:nvSpPr>
          <p:cNvPr id="40" name="TextBox 39">
            <a:extLst>
              <a:ext uri="{FF2B5EF4-FFF2-40B4-BE49-F238E27FC236}">
                <a16:creationId xmlns:a16="http://schemas.microsoft.com/office/drawing/2014/main" xmlns="" id="{EC038620-A08D-737B-3D19-7D9A771C5FE8}"/>
              </a:ext>
            </a:extLst>
          </p:cNvPr>
          <p:cNvSpPr txBox="1"/>
          <p:nvPr/>
        </p:nvSpPr>
        <p:spPr>
          <a:xfrm>
            <a:off x="6318117" y="3767409"/>
            <a:ext cx="5414337" cy="400110"/>
          </a:xfrm>
          <a:prstGeom prst="rect">
            <a:avLst/>
          </a:prstGeom>
          <a:noFill/>
        </p:spPr>
        <p:txBody>
          <a:bodyPr wrap="square">
            <a:spAutoFit/>
          </a:bodyPr>
          <a:lstStyle/>
          <a:p>
            <a:r>
              <a:rPr lang="en-US" sz="2000" dirty="0">
                <a:latin typeface="LiberationSerif"/>
              </a:rPr>
              <a:t>Append the symbol ‘b’ to postfix string</a:t>
            </a:r>
            <a:endParaRPr lang="en-US" sz="2000" dirty="0"/>
          </a:p>
        </p:txBody>
      </p:sp>
      <p:sp>
        <p:nvSpPr>
          <p:cNvPr id="42" name="TextBox 41">
            <a:extLst>
              <a:ext uri="{FF2B5EF4-FFF2-40B4-BE49-F238E27FC236}">
                <a16:creationId xmlns:a16="http://schemas.microsoft.com/office/drawing/2014/main" xmlns="" id="{288D4A5C-F0CE-DA7D-6F68-B9095C23335C}"/>
              </a:ext>
            </a:extLst>
          </p:cNvPr>
          <p:cNvSpPr txBox="1"/>
          <p:nvPr/>
        </p:nvSpPr>
        <p:spPr>
          <a:xfrm>
            <a:off x="6314860" y="6102162"/>
            <a:ext cx="5414337" cy="400110"/>
          </a:xfrm>
          <a:prstGeom prst="rect">
            <a:avLst/>
          </a:prstGeom>
          <a:noFill/>
        </p:spPr>
        <p:txBody>
          <a:bodyPr wrap="square">
            <a:spAutoFit/>
          </a:bodyPr>
          <a:lstStyle/>
          <a:p>
            <a:r>
              <a:rPr lang="en-US" sz="2000" b="0" i="0" u="none" strike="noStrike" kern="1200" baseline="0" dirty="0">
                <a:solidFill>
                  <a:schemeClr val="dk1"/>
                </a:solidFill>
                <a:latin typeface="+mn-lt"/>
                <a:ea typeface="+mn-ea"/>
                <a:cs typeface="+mn-cs"/>
              </a:rPr>
              <a:t>Push ‘(’ in to  the stack</a:t>
            </a:r>
            <a:endParaRPr lang="en-US" sz="2000" dirty="0">
              <a:solidFill>
                <a:schemeClr val="tx1"/>
              </a:solidFill>
            </a:endParaRPr>
          </a:p>
        </p:txBody>
      </p:sp>
      <p:sp>
        <p:nvSpPr>
          <p:cNvPr id="43" name="TextBox 42">
            <a:extLst>
              <a:ext uri="{FF2B5EF4-FFF2-40B4-BE49-F238E27FC236}">
                <a16:creationId xmlns:a16="http://schemas.microsoft.com/office/drawing/2014/main" xmlns="" id="{06E450D2-2C21-A32F-E966-4217033556CA}"/>
              </a:ext>
            </a:extLst>
          </p:cNvPr>
          <p:cNvSpPr txBox="1"/>
          <p:nvPr/>
        </p:nvSpPr>
        <p:spPr>
          <a:xfrm>
            <a:off x="4740371" y="6020211"/>
            <a:ext cx="1458797" cy="461665"/>
          </a:xfrm>
          <a:prstGeom prst="rect">
            <a:avLst/>
          </a:prstGeom>
          <a:noFill/>
        </p:spPr>
        <p:txBody>
          <a:bodyPr wrap="square">
            <a:spAutoFit/>
          </a:bodyPr>
          <a:lstStyle/>
          <a:p>
            <a:r>
              <a:rPr lang="en-US" sz="2400" dirty="0">
                <a:latin typeface="Century" panose="02040604050505020304" pitchFamily="18" charset="0"/>
              </a:rPr>
              <a:t> a b </a:t>
            </a:r>
            <a:r>
              <a:rPr lang="en-US" sz="2400" dirty="0">
                <a:latin typeface="Cambria" panose="02040503050406030204" pitchFamily="18" charset="0"/>
                <a:ea typeface="Cambria" panose="02040503050406030204" pitchFamily="18" charset="0"/>
              </a:rPr>
              <a:t>+</a:t>
            </a:r>
            <a:endParaRPr lang="en-US" sz="2400" dirty="0">
              <a:latin typeface="Century" panose="02040604050505020304" pitchFamily="18" charset="0"/>
            </a:endParaRPr>
          </a:p>
        </p:txBody>
      </p:sp>
      <p:graphicFrame>
        <p:nvGraphicFramePr>
          <p:cNvPr id="44" name="Table 6">
            <a:extLst>
              <a:ext uri="{FF2B5EF4-FFF2-40B4-BE49-F238E27FC236}">
                <a16:creationId xmlns:a16="http://schemas.microsoft.com/office/drawing/2014/main" xmlns="" id="{42A881F0-5CFA-B661-9D4C-7ACFD48E84FD}"/>
              </a:ext>
            </a:extLst>
          </p:cNvPr>
          <p:cNvGraphicFramePr>
            <a:graphicFrameLocks noGrp="1"/>
          </p:cNvGraphicFramePr>
          <p:nvPr/>
        </p:nvGraphicFramePr>
        <p:xfrm>
          <a:off x="2040881" y="6116286"/>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3" name="TextBox 2">
            <a:extLst>
              <a:ext uri="{FF2B5EF4-FFF2-40B4-BE49-F238E27FC236}">
                <a16:creationId xmlns:a16="http://schemas.microsoft.com/office/drawing/2014/main" xmlns="" id="{A19F4353-6539-91A3-2392-F32AE8D05DE1}"/>
              </a:ext>
            </a:extLst>
          </p:cNvPr>
          <p:cNvSpPr txBox="1"/>
          <p:nvPr/>
        </p:nvSpPr>
        <p:spPr>
          <a:xfrm>
            <a:off x="812139" y="740491"/>
            <a:ext cx="3105978" cy="369332"/>
          </a:xfrm>
          <a:prstGeom prst="rect">
            <a:avLst/>
          </a:prstGeom>
          <a:noFill/>
        </p:spPr>
        <p:txBody>
          <a:bodyPr wrap="none" rtlCol="0">
            <a:spAutoFit/>
          </a:bodyPr>
          <a:lstStyle/>
          <a:p>
            <a:r>
              <a:rPr lang="en-US" b="1" dirty="0">
                <a:highlight>
                  <a:srgbClr val="FFFF00"/>
                </a:highlight>
              </a:rPr>
              <a:t>Infix expression : (a + b) * (c-d)</a:t>
            </a:r>
          </a:p>
        </p:txBody>
      </p:sp>
      <p:sp>
        <p:nvSpPr>
          <p:cNvPr id="5" name="TextBox 4">
            <a:extLst>
              <a:ext uri="{FF2B5EF4-FFF2-40B4-BE49-F238E27FC236}">
                <a16:creationId xmlns:a16="http://schemas.microsoft.com/office/drawing/2014/main" xmlns="" id="{A0CACA6A-0F21-9C6B-32BB-542C81310B1D}"/>
              </a:ext>
            </a:extLst>
          </p:cNvPr>
          <p:cNvSpPr txBox="1"/>
          <p:nvPr/>
        </p:nvSpPr>
        <p:spPr>
          <a:xfrm>
            <a:off x="2150351" y="1890338"/>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7" name="TextBox 6">
            <a:extLst>
              <a:ext uri="{FF2B5EF4-FFF2-40B4-BE49-F238E27FC236}">
                <a16:creationId xmlns:a16="http://schemas.microsoft.com/office/drawing/2014/main" xmlns="" id="{8181C45B-9658-C7C7-B94F-B948D2CED592}"/>
              </a:ext>
            </a:extLst>
          </p:cNvPr>
          <p:cNvSpPr txBox="1"/>
          <p:nvPr/>
        </p:nvSpPr>
        <p:spPr>
          <a:xfrm>
            <a:off x="2137099" y="3189051"/>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9" name="TextBox 8">
            <a:extLst>
              <a:ext uri="{FF2B5EF4-FFF2-40B4-BE49-F238E27FC236}">
                <a16:creationId xmlns:a16="http://schemas.microsoft.com/office/drawing/2014/main" xmlns="" id="{B1DE520B-A4DD-5A9B-E10E-5CA827CC2278}"/>
              </a:ext>
            </a:extLst>
          </p:cNvPr>
          <p:cNvSpPr txBox="1"/>
          <p:nvPr/>
        </p:nvSpPr>
        <p:spPr>
          <a:xfrm>
            <a:off x="1153712" y="5563524"/>
            <a:ext cx="425548" cy="461665"/>
          </a:xfrm>
          <a:prstGeom prst="rect">
            <a:avLst/>
          </a:prstGeom>
          <a:noFill/>
        </p:spPr>
        <p:txBody>
          <a:bodyPr wrap="square">
            <a:spAutoFit/>
          </a:bodyPr>
          <a:lstStyle/>
          <a:p>
            <a:r>
              <a:rPr lang="en-US" sz="2400" dirty="0">
                <a:latin typeface="Century" panose="02040604050505020304" pitchFamily="18" charset="0"/>
              </a:rPr>
              <a:t>*</a:t>
            </a:r>
          </a:p>
        </p:txBody>
      </p:sp>
      <p:graphicFrame>
        <p:nvGraphicFramePr>
          <p:cNvPr id="10" name="Table 9">
            <a:extLst>
              <a:ext uri="{FF2B5EF4-FFF2-40B4-BE49-F238E27FC236}">
                <a16:creationId xmlns:a16="http://schemas.microsoft.com/office/drawing/2014/main" xmlns="" id="{6EC980B5-8484-5921-4BB4-0F18D696AA14}"/>
              </a:ext>
            </a:extLst>
          </p:cNvPr>
          <p:cNvGraphicFramePr>
            <a:graphicFrameLocks noGrp="1"/>
          </p:cNvGraphicFramePr>
          <p:nvPr>
            <p:extLst>
              <p:ext uri="{D42A27DB-BD31-4B8C-83A1-F6EECF244321}">
                <p14:modId xmlns:p14="http://schemas.microsoft.com/office/powerpoint/2010/main" xmlns="" val="2458969434"/>
              </p:ext>
            </p:extLst>
          </p:nvPr>
        </p:nvGraphicFramePr>
        <p:xfrm>
          <a:off x="6147932" y="5552370"/>
          <a:ext cx="5486400" cy="502920"/>
        </p:xfrm>
        <a:graphic>
          <a:graphicData uri="http://schemas.openxmlformats.org/drawingml/2006/table">
            <a:tbl>
              <a:tblPr/>
              <a:tblGrid>
                <a:gridCol w="5486400">
                  <a:extLst>
                    <a:ext uri="{9D8B030D-6E8A-4147-A177-3AD203B41FA5}">
                      <a16:colId xmlns:a16="http://schemas.microsoft.com/office/drawing/2014/main" xmlns="" val="4097953709"/>
                    </a:ext>
                  </a:extLst>
                </a:gridCol>
              </a:tblGrid>
              <a:tr h="50292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980549337"/>
                  </a:ext>
                </a:extLst>
              </a:tr>
            </a:tbl>
          </a:graphicData>
        </a:graphic>
      </p:graphicFrame>
      <p:sp>
        <p:nvSpPr>
          <p:cNvPr id="16" name="TextBox 15">
            <a:extLst>
              <a:ext uri="{FF2B5EF4-FFF2-40B4-BE49-F238E27FC236}">
                <a16:creationId xmlns:a16="http://schemas.microsoft.com/office/drawing/2014/main" xmlns="" id="{774A1224-AE98-1004-AC3F-4D483BD4D0F0}"/>
              </a:ext>
            </a:extLst>
          </p:cNvPr>
          <p:cNvSpPr txBox="1"/>
          <p:nvPr/>
        </p:nvSpPr>
        <p:spPr>
          <a:xfrm>
            <a:off x="2115179" y="6144383"/>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37" name="TextBox 36">
            <a:extLst>
              <a:ext uri="{FF2B5EF4-FFF2-40B4-BE49-F238E27FC236}">
                <a16:creationId xmlns:a16="http://schemas.microsoft.com/office/drawing/2014/main" xmlns="" id="{86C6CF87-2547-F86D-5B32-AFA9CAC09CCB}"/>
              </a:ext>
            </a:extLst>
          </p:cNvPr>
          <p:cNvSpPr txBox="1"/>
          <p:nvPr/>
        </p:nvSpPr>
        <p:spPr>
          <a:xfrm>
            <a:off x="2477777" y="6074355"/>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39" name="TextBox 38">
            <a:extLst>
              <a:ext uri="{FF2B5EF4-FFF2-40B4-BE49-F238E27FC236}">
                <a16:creationId xmlns:a16="http://schemas.microsoft.com/office/drawing/2014/main" xmlns="" id="{B8189A7F-7047-DA4F-5DC3-D0476564274A}"/>
              </a:ext>
            </a:extLst>
          </p:cNvPr>
          <p:cNvSpPr txBox="1"/>
          <p:nvPr/>
        </p:nvSpPr>
        <p:spPr>
          <a:xfrm>
            <a:off x="1176533" y="6120441"/>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41" name="TextBox 40">
            <a:extLst>
              <a:ext uri="{FF2B5EF4-FFF2-40B4-BE49-F238E27FC236}">
                <a16:creationId xmlns:a16="http://schemas.microsoft.com/office/drawing/2014/main" xmlns="" id="{117BE9B2-0356-80EB-9E72-3C974EF4F85F}"/>
              </a:ext>
            </a:extLst>
          </p:cNvPr>
          <p:cNvSpPr txBox="1"/>
          <p:nvPr/>
        </p:nvSpPr>
        <p:spPr>
          <a:xfrm>
            <a:off x="6314860" y="5580435"/>
            <a:ext cx="4873289" cy="400110"/>
          </a:xfrm>
          <a:prstGeom prst="rect">
            <a:avLst/>
          </a:prstGeom>
          <a:noFill/>
        </p:spPr>
        <p:txBody>
          <a:bodyPr wrap="square">
            <a:spAutoFit/>
          </a:bodyPr>
          <a:lstStyle/>
          <a:p>
            <a:pPr algn="l"/>
            <a:r>
              <a:rPr lang="en-US" sz="2000" dirty="0">
                <a:latin typeface="LiberationSerif"/>
              </a:rPr>
              <a:t>Push ‘*’ in to the stack</a:t>
            </a:r>
            <a:endParaRPr lang="en-US" sz="2000" dirty="0"/>
          </a:p>
        </p:txBody>
      </p:sp>
    </p:spTree>
    <p:extLst>
      <p:ext uri="{BB962C8B-B14F-4D97-AF65-F5344CB8AC3E}">
        <p14:creationId xmlns:p14="http://schemas.microsoft.com/office/powerpoint/2010/main" xmlns="" val="146565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4"/>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3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3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4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6"/>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37"/>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P spid="14" grpId="0"/>
      <p:bldP spid="15" grpId="0"/>
      <p:bldP spid="17" grpId="0"/>
      <p:bldP spid="19" grpId="0"/>
      <p:bldP spid="20" grpId="0"/>
      <p:bldP spid="21" grpId="0"/>
      <p:bldP spid="22" grpId="0"/>
      <p:bldP spid="23" grpId="0"/>
      <p:bldP spid="25" grpId="0"/>
      <p:bldP spid="26" grpId="0"/>
      <p:bldP spid="27" grpId="0"/>
      <p:bldP spid="29" grpId="0"/>
      <p:bldP spid="33" grpId="0"/>
      <p:bldP spid="34" grpId="0"/>
      <p:bldP spid="36" grpId="0"/>
      <p:bldP spid="38" grpId="0"/>
      <p:bldP spid="40" grpId="0"/>
      <p:bldP spid="42" grpId="0"/>
      <p:bldP spid="43" grpId="0"/>
      <p:bldP spid="5" grpId="0"/>
      <p:bldP spid="7" grpId="0"/>
      <p:bldP spid="9" grpId="0"/>
      <p:bldP spid="16" grpId="0"/>
      <p:bldP spid="37" grpId="0"/>
      <p:bldP spid="39" grpId="0"/>
      <p:bldP spid="4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79CFB906-F7D8-D031-3738-27D71AC25BDE}"/>
              </a:ext>
            </a:extLst>
          </p:cNvPr>
          <p:cNvGraphicFramePr>
            <a:graphicFrameLocks noGrp="1"/>
          </p:cNvGraphicFramePr>
          <p:nvPr>
            <p:extLst>
              <p:ext uri="{D42A27DB-BD31-4B8C-83A1-F6EECF244321}">
                <p14:modId xmlns:p14="http://schemas.microsoft.com/office/powerpoint/2010/main" xmlns="" val="3634689377"/>
              </p:ext>
            </p:extLst>
          </p:nvPr>
        </p:nvGraphicFramePr>
        <p:xfrm>
          <a:off x="718131" y="1032847"/>
          <a:ext cx="10755737" cy="3972213"/>
        </p:xfrm>
        <a:graphic>
          <a:graphicData uri="http://schemas.openxmlformats.org/drawingml/2006/table">
            <a:tbl>
              <a:tblPr firstRow="1" bandRow="1">
                <a:tableStyleId>{5C22544A-7EE6-4342-B048-85BDC9FD1C3A}</a:tableStyleId>
              </a:tblPr>
              <a:tblGrid>
                <a:gridCol w="1006827">
                  <a:extLst>
                    <a:ext uri="{9D8B030D-6E8A-4147-A177-3AD203B41FA5}">
                      <a16:colId xmlns:a16="http://schemas.microsoft.com/office/drawing/2014/main" xmlns="" val="1157753257"/>
                    </a:ext>
                  </a:extLst>
                </a:gridCol>
                <a:gridCol w="2644727">
                  <a:extLst>
                    <a:ext uri="{9D8B030D-6E8A-4147-A177-3AD203B41FA5}">
                      <a16:colId xmlns:a16="http://schemas.microsoft.com/office/drawing/2014/main" xmlns="" val="177854070"/>
                    </a:ext>
                  </a:extLst>
                </a:gridCol>
                <a:gridCol w="2044367">
                  <a:extLst>
                    <a:ext uri="{9D8B030D-6E8A-4147-A177-3AD203B41FA5}">
                      <a16:colId xmlns:a16="http://schemas.microsoft.com/office/drawing/2014/main" xmlns="" val="3108621648"/>
                    </a:ext>
                  </a:extLst>
                </a:gridCol>
                <a:gridCol w="5059816">
                  <a:extLst>
                    <a:ext uri="{9D8B030D-6E8A-4147-A177-3AD203B41FA5}">
                      <a16:colId xmlns:a16="http://schemas.microsoft.com/office/drawing/2014/main" xmlns="" val="3216704766"/>
                    </a:ext>
                  </a:extLst>
                </a:gridCol>
              </a:tblGrid>
              <a:tr h="501111">
                <a:tc>
                  <a:txBody>
                    <a:bodyPr/>
                    <a:lstStyle/>
                    <a:p>
                      <a:r>
                        <a:rPr lang="en-US" dirty="0">
                          <a:solidFill>
                            <a:schemeClr val="tx1"/>
                          </a:solidFill>
                        </a:rPr>
                        <a:t>Symbol scanned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Stack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Postfix 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Action performed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13785157"/>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94412516"/>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5904794"/>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99353991"/>
                  </a:ext>
                </a:extLst>
              </a:tr>
              <a:tr h="501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77674652"/>
                  </a:ext>
                </a:extLst>
              </a:tr>
              <a:tr h="501111">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62167448"/>
                  </a:ext>
                </a:extLst>
              </a:tr>
            </a:tbl>
          </a:graphicData>
        </a:graphic>
      </p:graphicFrame>
      <p:graphicFrame>
        <p:nvGraphicFramePr>
          <p:cNvPr id="5" name="Table 6">
            <a:extLst>
              <a:ext uri="{FF2B5EF4-FFF2-40B4-BE49-F238E27FC236}">
                <a16:creationId xmlns:a16="http://schemas.microsoft.com/office/drawing/2014/main" xmlns="" id="{F772C902-7BEC-972A-70B7-481F1C93DFCD}"/>
              </a:ext>
            </a:extLst>
          </p:cNvPr>
          <p:cNvGraphicFramePr>
            <a:graphicFrameLocks noGrp="1"/>
          </p:cNvGraphicFramePr>
          <p:nvPr>
            <p:extLst>
              <p:ext uri="{D42A27DB-BD31-4B8C-83A1-F6EECF244321}">
                <p14:modId xmlns:p14="http://schemas.microsoft.com/office/powerpoint/2010/main" xmlns="" val="1178047658"/>
              </p:ext>
            </p:extLst>
          </p:nvPr>
        </p:nvGraphicFramePr>
        <p:xfrm>
          <a:off x="1875232" y="3331139"/>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6" name="TextBox 5">
            <a:extLst>
              <a:ext uri="{FF2B5EF4-FFF2-40B4-BE49-F238E27FC236}">
                <a16:creationId xmlns:a16="http://schemas.microsoft.com/office/drawing/2014/main" xmlns="" id="{4632A4E9-F50E-1CD4-9B2F-2BC3C5419234}"/>
              </a:ext>
            </a:extLst>
          </p:cNvPr>
          <p:cNvSpPr txBox="1"/>
          <p:nvPr/>
        </p:nvSpPr>
        <p:spPr>
          <a:xfrm>
            <a:off x="1919066" y="3289228"/>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11" name="TextBox 10">
            <a:extLst>
              <a:ext uri="{FF2B5EF4-FFF2-40B4-BE49-F238E27FC236}">
                <a16:creationId xmlns:a16="http://schemas.microsoft.com/office/drawing/2014/main" xmlns="" id="{BE6E45BD-0664-5DCC-0058-00BEA1172D81}"/>
              </a:ext>
            </a:extLst>
          </p:cNvPr>
          <p:cNvSpPr txBox="1"/>
          <p:nvPr/>
        </p:nvSpPr>
        <p:spPr>
          <a:xfrm>
            <a:off x="941678" y="1679349"/>
            <a:ext cx="425548" cy="461665"/>
          </a:xfrm>
          <a:prstGeom prst="rect">
            <a:avLst/>
          </a:prstGeom>
          <a:noFill/>
        </p:spPr>
        <p:txBody>
          <a:bodyPr wrap="square">
            <a:spAutoFit/>
          </a:bodyPr>
          <a:lstStyle/>
          <a:p>
            <a:r>
              <a:rPr lang="en-US" sz="2400" dirty="0">
                <a:latin typeface="Century" panose="02040604050505020304" pitchFamily="18" charset="0"/>
              </a:rPr>
              <a:t>c</a:t>
            </a:r>
          </a:p>
        </p:txBody>
      </p:sp>
      <p:sp>
        <p:nvSpPr>
          <p:cNvPr id="12" name="TextBox 11">
            <a:extLst>
              <a:ext uri="{FF2B5EF4-FFF2-40B4-BE49-F238E27FC236}">
                <a16:creationId xmlns:a16="http://schemas.microsoft.com/office/drawing/2014/main" xmlns="" id="{967C8B80-C283-334F-1C07-D3D9B9F7B7AC}"/>
              </a:ext>
            </a:extLst>
          </p:cNvPr>
          <p:cNvSpPr txBox="1"/>
          <p:nvPr/>
        </p:nvSpPr>
        <p:spPr>
          <a:xfrm>
            <a:off x="812139" y="422438"/>
            <a:ext cx="3105978" cy="369332"/>
          </a:xfrm>
          <a:prstGeom prst="rect">
            <a:avLst/>
          </a:prstGeom>
          <a:noFill/>
        </p:spPr>
        <p:txBody>
          <a:bodyPr wrap="none" rtlCol="0">
            <a:spAutoFit/>
          </a:bodyPr>
          <a:lstStyle/>
          <a:p>
            <a:r>
              <a:rPr lang="en-US" b="1" dirty="0">
                <a:highlight>
                  <a:srgbClr val="FFFF00"/>
                </a:highlight>
              </a:rPr>
              <a:t>Infix expression : (a + b) * (c-d)</a:t>
            </a:r>
          </a:p>
        </p:txBody>
      </p:sp>
      <p:graphicFrame>
        <p:nvGraphicFramePr>
          <p:cNvPr id="13" name="Table 6">
            <a:extLst>
              <a:ext uri="{FF2B5EF4-FFF2-40B4-BE49-F238E27FC236}">
                <a16:creationId xmlns:a16="http://schemas.microsoft.com/office/drawing/2014/main" xmlns="" id="{75649FDA-DD10-CF58-433B-5CAA7FC32AB5}"/>
              </a:ext>
            </a:extLst>
          </p:cNvPr>
          <p:cNvGraphicFramePr>
            <a:graphicFrameLocks noGrp="1"/>
          </p:cNvGraphicFramePr>
          <p:nvPr>
            <p:extLst>
              <p:ext uri="{D42A27DB-BD31-4B8C-83A1-F6EECF244321}">
                <p14:modId xmlns:p14="http://schemas.microsoft.com/office/powerpoint/2010/main" xmlns="" val="3657976673"/>
              </p:ext>
            </p:extLst>
          </p:nvPr>
        </p:nvGraphicFramePr>
        <p:xfrm>
          <a:off x="1855350" y="1732357"/>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14" name="TextBox 13">
            <a:extLst>
              <a:ext uri="{FF2B5EF4-FFF2-40B4-BE49-F238E27FC236}">
                <a16:creationId xmlns:a16="http://schemas.microsoft.com/office/drawing/2014/main" xmlns="" id="{4A94F37E-D080-93CC-E436-11311AA52B87}"/>
              </a:ext>
            </a:extLst>
          </p:cNvPr>
          <p:cNvSpPr txBox="1"/>
          <p:nvPr/>
        </p:nvSpPr>
        <p:spPr>
          <a:xfrm>
            <a:off x="1929648" y="1760454"/>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15" name="TextBox 14">
            <a:extLst>
              <a:ext uri="{FF2B5EF4-FFF2-40B4-BE49-F238E27FC236}">
                <a16:creationId xmlns:a16="http://schemas.microsoft.com/office/drawing/2014/main" xmlns="" id="{9E61BDE8-D078-0195-C03F-FF89CC302B02}"/>
              </a:ext>
            </a:extLst>
          </p:cNvPr>
          <p:cNvSpPr txBox="1"/>
          <p:nvPr/>
        </p:nvSpPr>
        <p:spPr>
          <a:xfrm>
            <a:off x="2292246" y="1690426"/>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16" name="TextBox 15">
            <a:extLst>
              <a:ext uri="{FF2B5EF4-FFF2-40B4-BE49-F238E27FC236}">
                <a16:creationId xmlns:a16="http://schemas.microsoft.com/office/drawing/2014/main" xmlns="" id="{66EDC714-DA82-378B-90E5-B63EC04E1E36}"/>
              </a:ext>
            </a:extLst>
          </p:cNvPr>
          <p:cNvSpPr txBox="1"/>
          <p:nvPr/>
        </p:nvSpPr>
        <p:spPr>
          <a:xfrm>
            <a:off x="4492006" y="1644451"/>
            <a:ext cx="1458797" cy="461665"/>
          </a:xfrm>
          <a:prstGeom prst="rect">
            <a:avLst/>
          </a:prstGeom>
          <a:noFill/>
        </p:spPr>
        <p:txBody>
          <a:bodyPr wrap="square">
            <a:spAutoFit/>
          </a:bodyPr>
          <a:lstStyle/>
          <a:p>
            <a:r>
              <a:rPr lang="en-US" sz="2400" dirty="0">
                <a:latin typeface="Century" panose="02040604050505020304" pitchFamily="18" charset="0"/>
              </a:rPr>
              <a:t> a b </a:t>
            </a:r>
            <a:r>
              <a:rPr lang="en-US" sz="2400" dirty="0">
                <a:latin typeface="Cambria" panose="02040503050406030204" pitchFamily="18" charset="0"/>
                <a:ea typeface="Cambria" panose="02040503050406030204" pitchFamily="18" charset="0"/>
              </a:rPr>
              <a:t>+ c</a:t>
            </a:r>
            <a:endParaRPr lang="en-US" sz="2400" dirty="0">
              <a:latin typeface="Century" panose="02040604050505020304" pitchFamily="18" charset="0"/>
            </a:endParaRPr>
          </a:p>
        </p:txBody>
      </p:sp>
      <p:sp>
        <p:nvSpPr>
          <p:cNvPr id="17" name="TextBox 16">
            <a:extLst>
              <a:ext uri="{FF2B5EF4-FFF2-40B4-BE49-F238E27FC236}">
                <a16:creationId xmlns:a16="http://schemas.microsoft.com/office/drawing/2014/main" xmlns="" id="{DBE2811E-72D0-D384-8D81-727D431A1095}"/>
              </a:ext>
            </a:extLst>
          </p:cNvPr>
          <p:cNvSpPr txBox="1"/>
          <p:nvPr/>
        </p:nvSpPr>
        <p:spPr>
          <a:xfrm>
            <a:off x="6508751" y="1698007"/>
            <a:ext cx="4437546" cy="400110"/>
          </a:xfrm>
          <a:prstGeom prst="rect">
            <a:avLst/>
          </a:prstGeom>
          <a:noFill/>
        </p:spPr>
        <p:txBody>
          <a:bodyPr wrap="square">
            <a:spAutoFit/>
          </a:bodyPr>
          <a:lstStyle/>
          <a:p>
            <a:r>
              <a:rPr lang="en-US" sz="2000" b="0" i="0" u="none" strike="noStrike" kern="1200" baseline="0" dirty="0">
                <a:solidFill>
                  <a:schemeClr val="dk1"/>
                </a:solidFill>
                <a:latin typeface="+mn-lt"/>
                <a:ea typeface="+mn-ea"/>
                <a:cs typeface="+mn-cs"/>
              </a:rPr>
              <a:t>Append ‘c’ to the postfix string</a:t>
            </a:r>
            <a:endParaRPr lang="en-US" sz="2000" dirty="0">
              <a:solidFill>
                <a:schemeClr val="tx1"/>
              </a:solidFill>
            </a:endParaRPr>
          </a:p>
        </p:txBody>
      </p:sp>
      <p:sp>
        <p:nvSpPr>
          <p:cNvPr id="18" name="TextBox 17">
            <a:extLst>
              <a:ext uri="{FF2B5EF4-FFF2-40B4-BE49-F238E27FC236}">
                <a16:creationId xmlns:a16="http://schemas.microsoft.com/office/drawing/2014/main" xmlns="" id="{75FD35EA-0B2E-0F75-0A74-33C5FF7CE224}"/>
              </a:ext>
            </a:extLst>
          </p:cNvPr>
          <p:cNvSpPr txBox="1"/>
          <p:nvPr/>
        </p:nvSpPr>
        <p:spPr>
          <a:xfrm>
            <a:off x="941348" y="2216695"/>
            <a:ext cx="425548" cy="461665"/>
          </a:xfrm>
          <a:prstGeom prst="rect">
            <a:avLst/>
          </a:prstGeom>
          <a:noFill/>
        </p:spPr>
        <p:txBody>
          <a:bodyPr wrap="square">
            <a:spAutoFit/>
          </a:bodyPr>
          <a:lstStyle/>
          <a:p>
            <a:r>
              <a:rPr lang="en-US" sz="2400" dirty="0">
                <a:latin typeface="Century" panose="02040604050505020304" pitchFamily="18" charset="0"/>
              </a:rPr>
              <a:t>-</a:t>
            </a:r>
          </a:p>
        </p:txBody>
      </p:sp>
      <p:graphicFrame>
        <p:nvGraphicFramePr>
          <p:cNvPr id="19" name="Table 6">
            <a:extLst>
              <a:ext uri="{FF2B5EF4-FFF2-40B4-BE49-F238E27FC236}">
                <a16:creationId xmlns:a16="http://schemas.microsoft.com/office/drawing/2014/main" xmlns="" id="{FB4C32F3-6D18-5C35-9B9B-35729BB24734}"/>
              </a:ext>
            </a:extLst>
          </p:cNvPr>
          <p:cNvGraphicFramePr>
            <a:graphicFrameLocks noGrp="1"/>
          </p:cNvGraphicFramePr>
          <p:nvPr>
            <p:extLst>
              <p:ext uri="{D42A27DB-BD31-4B8C-83A1-F6EECF244321}">
                <p14:modId xmlns:p14="http://schemas.microsoft.com/office/powerpoint/2010/main" xmlns="" val="268725780"/>
              </p:ext>
            </p:extLst>
          </p:nvPr>
        </p:nvGraphicFramePr>
        <p:xfrm>
          <a:off x="1861978" y="2269069"/>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20" name="TextBox 19">
            <a:extLst>
              <a:ext uri="{FF2B5EF4-FFF2-40B4-BE49-F238E27FC236}">
                <a16:creationId xmlns:a16="http://schemas.microsoft.com/office/drawing/2014/main" xmlns="" id="{718E80BF-292D-4C61-4C90-BBB75DC67A2C}"/>
              </a:ext>
            </a:extLst>
          </p:cNvPr>
          <p:cNvSpPr txBox="1"/>
          <p:nvPr/>
        </p:nvSpPr>
        <p:spPr>
          <a:xfrm>
            <a:off x="1936276" y="2297166"/>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1" name="TextBox 20">
            <a:extLst>
              <a:ext uri="{FF2B5EF4-FFF2-40B4-BE49-F238E27FC236}">
                <a16:creationId xmlns:a16="http://schemas.microsoft.com/office/drawing/2014/main" xmlns="" id="{2924F2B5-0E59-DB68-E3BD-940BF996D1A6}"/>
              </a:ext>
            </a:extLst>
          </p:cNvPr>
          <p:cNvSpPr txBox="1"/>
          <p:nvPr/>
        </p:nvSpPr>
        <p:spPr>
          <a:xfrm>
            <a:off x="2298874" y="2227138"/>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2" name="TextBox 21">
            <a:extLst>
              <a:ext uri="{FF2B5EF4-FFF2-40B4-BE49-F238E27FC236}">
                <a16:creationId xmlns:a16="http://schemas.microsoft.com/office/drawing/2014/main" xmlns="" id="{D6280145-CC65-43D7-B6D7-E3F7496AA77D}"/>
              </a:ext>
            </a:extLst>
          </p:cNvPr>
          <p:cNvSpPr txBox="1"/>
          <p:nvPr/>
        </p:nvSpPr>
        <p:spPr>
          <a:xfrm>
            <a:off x="6550918" y="2203698"/>
            <a:ext cx="3374961" cy="400110"/>
          </a:xfrm>
          <a:prstGeom prst="rect">
            <a:avLst/>
          </a:prstGeom>
          <a:noFill/>
        </p:spPr>
        <p:txBody>
          <a:bodyPr wrap="square">
            <a:spAutoFit/>
          </a:bodyPr>
          <a:lstStyle/>
          <a:p>
            <a:r>
              <a:rPr lang="en-US" sz="2000" b="0" i="0" u="none" strike="noStrike" kern="1200" baseline="0" dirty="0">
                <a:solidFill>
                  <a:schemeClr val="dk1"/>
                </a:solidFill>
                <a:latin typeface="+mn-lt"/>
                <a:ea typeface="+mn-ea"/>
                <a:cs typeface="+mn-cs"/>
              </a:rPr>
              <a:t>Push ‘-’ in to  the stack</a:t>
            </a:r>
            <a:endParaRPr lang="en-US" sz="2000" dirty="0">
              <a:solidFill>
                <a:schemeClr val="tx1"/>
              </a:solidFill>
            </a:endParaRPr>
          </a:p>
        </p:txBody>
      </p:sp>
      <p:sp>
        <p:nvSpPr>
          <p:cNvPr id="23" name="TextBox 22">
            <a:extLst>
              <a:ext uri="{FF2B5EF4-FFF2-40B4-BE49-F238E27FC236}">
                <a16:creationId xmlns:a16="http://schemas.microsoft.com/office/drawing/2014/main" xmlns="" id="{0FCB7C30-C26B-8799-A783-C7D3329C4848}"/>
              </a:ext>
            </a:extLst>
          </p:cNvPr>
          <p:cNvSpPr txBox="1"/>
          <p:nvPr/>
        </p:nvSpPr>
        <p:spPr>
          <a:xfrm>
            <a:off x="2665244" y="2221116"/>
            <a:ext cx="425548" cy="461665"/>
          </a:xfrm>
          <a:prstGeom prst="rect">
            <a:avLst/>
          </a:prstGeom>
          <a:noFill/>
        </p:spPr>
        <p:txBody>
          <a:bodyPr wrap="square">
            <a:spAutoFit/>
          </a:bodyPr>
          <a:lstStyle/>
          <a:p>
            <a:r>
              <a:rPr lang="en-US" sz="2400" dirty="0">
                <a:latin typeface="Century" panose="02040604050505020304" pitchFamily="18" charset="0"/>
              </a:rPr>
              <a:t>-</a:t>
            </a:r>
          </a:p>
        </p:txBody>
      </p:sp>
      <p:sp>
        <p:nvSpPr>
          <p:cNvPr id="24" name="TextBox 23">
            <a:extLst>
              <a:ext uri="{FF2B5EF4-FFF2-40B4-BE49-F238E27FC236}">
                <a16:creationId xmlns:a16="http://schemas.microsoft.com/office/drawing/2014/main" xmlns="" id="{A682891E-F612-F956-D25F-BBCDE0D25F01}"/>
              </a:ext>
            </a:extLst>
          </p:cNvPr>
          <p:cNvSpPr txBox="1"/>
          <p:nvPr/>
        </p:nvSpPr>
        <p:spPr>
          <a:xfrm>
            <a:off x="908549" y="2693142"/>
            <a:ext cx="425548" cy="461665"/>
          </a:xfrm>
          <a:prstGeom prst="rect">
            <a:avLst/>
          </a:prstGeom>
          <a:noFill/>
        </p:spPr>
        <p:txBody>
          <a:bodyPr wrap="square">
            <a:spAutoFit/>
          </a:bodyPr>
          <a:lstStyle/>
          <a:p>
            <a:r>
              <a:rPr lang="en-US" sz="2400" dirty="0">
                <a:latin typeface="Century" panose="02040604050505020304" pitchFamily="18" charset="0"/>
              </a:rPr>
              <a:t>d</a:t>
            </a:r>
          </a:p>
        </p:txBody>
      </p:sp>
      <p:sp>
        <p:nvSpPr>
          <p:cNvPr id="25" name="TextBox 24">
            <a:extLst>
              <a:ext uri="{FF2B5EF4-FFF2-40B4-BE49-F238E27FC236}">
                <a16:creationId xmlns:a16="http://schemas.microsoft.com/office/drawing/2014/main" xmlns="" id="{5FEB1281-4E3A-B181-3E91-44CA7A160170}"/>
              </a:ext>
            </a:extLst>
          </p:cNvPr>
          <p:cNvSpPr txBox="1"/>
          <p:nvPr/>
        </p:nvSpPr>
        <p:spPr>
          <a:xfrm>
            <a:off x="4511886" y="2207668"/>
            <a:ext cx="1458797" cy="461665"/>
          </a:xfrm>
          <a:prstGeom prst="rect">
            <a:avLst/>
          </a:prstGeom>
          <a:noFill/>
        </p:spPr>
        <p:txBody>
          <a:bodyPr wrap="square">
            <a:spAutoFit/>
          </a:bodyPr>
          <a:lstStyle/>
          <a:p>
            <a:r>
              <a:rPr lang="en-US" sz="2400" dirty="0">
                <a:latin typeface="Century" panose="02040604050505020304" pitchFamily="18" charset="0"/>
              </a:rPr>
              <a:t> a b </a:t>
            </a:r>
            <a:r>
              <a:rPr lang="en-US" sz="2400" dirty="0">
                <a:latin typeface="Cambria" panose="02040503050406030204" pitchFamily="18" charset="0"/>
                <a:ea typeface="Cambria" panose="02040503050406030204" pitchFamily="18" charset="0"/>
              </a:rPr>
              <a:t>+ c</a:t>
            </a:r>
            <a:endParaRPr lang="en-US" sz="2400" dirty="0">
              <a:latin typeface="Century" panose="02040604050505020304" pitchFamily="18" charset="0"/>
            </a:endParaRPr>
          </a:p>
        </p:txBody>
      </p:sp>
      <p:graphicFrame>
        <p:nvGraphicFramePr>
          <p:cNvPr id="26" name="Table 6">
            <a:extLst>
              <a:ext uri="{FF2B5EF4-FFF2-40B4-BE49-F238E27FC236}">
                <a16:creationId xmlns:a16="http://schemas.microsoft.com/office/drawing/2014/main" xmlns="" id="{3FA4E124-938C-844E-592F-E4712A6F1F5C}"/>
              </a:ext>
            </a:extLst>
          </p:cNvPr>
          <p:cNvGraphicFramePr>
            <a:graphicFrameLocks noGrp="1"/>
          </p:cNvGraphicFramePr>
          <p:nvPr>
            <p:extLst>
              <p:ext uri="{D42A27DB-BD31-4B8C-83A1-F6EECF244321}">
                <p14:modId xmlns:p14="http://schemas.microsoft.com/office/powerpoint/2010/main" xmlns="" val="3867866463"/>
              </p:ext>
            </p:extLst>
          </p:nvPr>
        </p:nvGraphicFramePr>
        <p:xfrm>
          <a:off x="1881858" y="2726268"/>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27" name="TextBox 26">
            <a:extLst>
              <a:ext uri="{FF2B5EF4-FFF2-40B4-BE49-F238E27FC236}">
                <a16:creationId xmlns:a16="http://schemas.microsoft.com/office/drawing/2014/main" xmlns="" id="{7D038D68-7337-53F3-A5F8-17A3585243CF}"/>
              </a:ext>
            </a:extLst>
          </p:cNvPr>
          <p:cNvSpPr txBox="1"/>
          <p:nvPr/>
        </p:nvSpPr>
        <p:spPr>
          <a:xfrm>
            <a:off x="1956156" y="2754365"/>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8" name="TextBox 27">
            <a:extLst>
              <a:ext uri="{FF2B5EF4-FFF2-40B4-BE49-F238E27FC236}">
                <a16:creationId xmlns:a16="http://schemas.microsoft.com/office/drawing/2014/main" xmlns="" id="{E75DEC12-E9DD-281A-F618-F4D7A4417D6B}"/>
              </a:ext>
            </a:extLst>
          </p:cNvPr>
          <p:cNvSpPr txBox="1"/>
          <p:nvPr/>
        </p:nvSpPr>
        <p:spPr>
          <a:xfrm>
            <a:off x="2318754" y="2684337"/>
            <a:ext cx="425548" cy="461665"/>
          </a:xfrm>
          <a:prstGeom prst="rect">
            <a:avLst/>
          </a:prstGeom>
          <a:noFill/>
        </p:spPr>
        <p:txBody>
          <a:bodyPr wrap="square">
            <a:spAutoFit/>
          </a:bodyPr>
          <a:lstStyle/>
          <a:p>
            <a:r>
              <a:rPr lang="en-US" sz="2400" b="1" dirty="0">
                <a:latin typeface="Century" panose="02040604050505020304" pitchFamily="18" charset="0"/>
              </a:rPr>
              <a:t>(</a:t>
            </a:r>
          </a:p>
        </p:txBody>
      </p:sp>
      <p:sp>
        <p:nvSpPr>
          <p:cNvPr id="29" name="TextBox 28">
            <a:extLst>
              <a:ext uri="{FF2B5EF4-FFF2-40B4-BE49-F238E27FC236}">
                <a16:creationId xmlns:a16="http://schemas.microsoft.com/office/drawing/2014/main" xmlns="" id="{B9945E8E-0A26-CA2F-74FC-B59328DE9B7A}"/>
              </a:ext>
            </a:extLst>
          </p:cNvPr>
          <p:cNvSpPr txBox="1"/>
          <p:nvPr/>
        </p:nvSpPr>
        <p:spPr>
          <a:xfrm>
            <a:off x="2685124" y="2678315"/>
            <a:ext cx="425548" cy="461665"/>
          </a:xfrm>
          <a:prstGeom prst="rect">
            <a:avLst/>
          </a:prstGeom>
          <a:noFill/>
        </p:spPr>
        <p:txBody>
          <a:bodyPr wrap="square">
            <a:spAutoFit/>
          </a:bodyPr>
          <a:lstStyle/>
          <a:p>
            <a:r>
              <a:rPr lang="en-US" sz="2400" dirty="0">
                <a:latin typeface="Century" panose="02040604050505020304" pitchFamily="18" charset="0"/>
              </a:rPr>
              <a:t>-</a:t>
            </a:r>
          </a:p>
        </p:txBody>
      </p:sp>
      <p:sp>
        <p:nvSpPr>
          <p:cNvPr id="30" name="TextBox 29">
            <a:extLst>
              <a:ext uri="{FF2B5EF4-FFF2-40B4-BE49-F238E27FC236}">
                <a16:creationId xmlns:a16="http://schemas.microsoft.com/office/drawing/2014/main" xmlns="" id="{51D54518-EA84-6AB0-57AB-6010137220E1}"/>
              </a:ext>
            </a:extLst>
          </p:cNvPr>
          <p:cNvSpPr txBox="1"/>
          <p:nvPr/>
        </p:nvSpPr>
        <p:spPr>
          <a:xfrm>
            <a:off x="4518514" y="2704620"/>
            <a:ext cx="1458797" cy="461665"/>
          </a:xfrm>
          <a:prstGeom prst="rect">
            <a:avLst/>
          </a:prstGeom>
          <a:noFill/>
        </p:spPr>
        <p:txBody>
          <a:bodyPr wrap="square">
            <a:spAutoFit/>
          </a:bodyPr>
          <a:lstStyle/>
          <a:p>
            <a:r>
              <a:rPr lang="en-US" sz="2400" dirty="0">
                <a:latin typeface="Century" panose="02040604050505020304" pitchFamily="18" charset="0"/>
              </a:rPr>
              <a:t> a b </a:t>
            </a:r>
            <a:r>
              <a:rPr lang="en-US" sz="2400" dirty="0">
                <a:latin typeface="Cambria" panose="02040503050406030204" pitchFamily="18" charset="0"/>
                <a:ea typeface="Cambria" panose="02040503050406030204" pitchFamily="18" charset="0"/>
              </a:rPr>
              <a:t>+ c d</a:t>
            </a:r>
            <a:endParaRPr lang="en-US" sz="2400" dirty="0">
              <a:latin typeface="Century" panose="02040604050505020304" pitchFamily="18" charset="0"/>
            </a:endParaRPr>
          </a:p>
        </p:txBody>
      </p:sp>
      <p:sp>
        <p:nvSpPr>
          <p:cNvPr id="31" name="TextBox 30">
            <a:extLst>
              <a:ext uri="{FF2B5EF4-FFF2-40B4-BE49-F238E27FC236}">
                <a16:creationId xmlns:a16="http://schemas.microsoft.com/office/drawing/2014/main" xmlns="" id="{292111DA-8ACB-F116-5D6B-EBAC4B92069A}"/>
              </a:ext>
            </a:extLst>
          </p:cNvPr>
          <p:cNvSpPr txBox="1"/>
          <p:nvPr/>
        </p:nvSpPr>
        <p:spPr>
          <a:xfrm>
            <a:off x="6568387" y="2698547"/>
            <a:ext cx="4437546" cy="400110"/>
          </a:xfrm>
          <a:prstGeom prst="rect">
            <a:avLst/>
          </a:prstGeom>
          <a:noFill/>
        </p:spPr>
        <p:txBody>
          <a:bodyPr wrap="square">
            <a:spAutoFit/>
          </a:bodyPr>
          <a:lstStyle/>
          <a:p>
            <a:r>
              <a:rPr lang="en-US" sz="2000" b="0" i="0" u="none" strike="noStrike" kern="1200" baseline="0" dirty="0">
                <a:solidFill>
                  <a:schemeClr val="dk1"/>
                </a:solidFill>
                <a:latin typeface="+mn-lt"/>
                <a:ea typeface="+mn-ea"/>
                <a:cs typeface="+mn-cs"/>
              </a:rPr>
              <a:t>Append ‘d’ to the postfix string</a:t>
            </a:r>
            <a:endParaRPr lang="en-US" sz="2000" dirty="0">
              <a:solidFill>
                <a:schemeClr val="tx1"/>
              </a:solidFill>
            </a:endParaRPr>
          </a:p>
        </p:txBody>
      </p:sp>
      <p:sp>
        <p:nvSpPr>
          <p:cNvPr id="32" name="TextBox 31">
            <a:extLst>
              <a:ext uri="{FF2B5EF4-FFF2-40B4-BE49-F238E27FC236}">
                <a16:creationId xmlns:a16="http://schemas.microsoft.com/office/drawing/2014/main" xmlns="" id="{C5BABD10-5EB3-2342-74D8-5603CBCC047A}"/>
              </a:ext>
            </a:extLst>
          </p:cNvPr>
          <p:cNvSpPr txBox="1"/>
          <p:nvPr/>
        </p:nvSpPr>
        <p:spPr>
          <a:xfrm>
            <a:off x="993553" y="3198167"/>
            <a:ext cx="425548" cy="461665"/>
          </a:xfrm>
          <a:prstGeom prst="rect">
            <a:avLst/>
          </a:prstGeom>
          <a:noFill/>
        </p:spPr>
        <p:txBody>
          <a:bodyPr wrap="square">
            <a:spAutoFit/>
          </a:bodyPr>
          <a:lstStyle/>
          <a:p>
            <a:r>
              <a:rPr lang="en-US" sz="2400" dirty="0">
                <a:latin typeface="Century" panose="02040604050505020304" pitchFamily="18" charset="0"/>
              </a:rPr>
              <a:t>)</a:t>
            </a:r>
          </a:p>
        </p:txBody>
      </p:sp>
      <p:sp>
        <p:nvSpPr>
          <p:cNvPr id="33" name="TextBox 32">
            <a:extLst>
              <a:ext uri="{FF2B5EF4-FFF2-40B4-BE49-F238E27FC236}">
                <a16:creationId xmlns:a16="http://schemas.microsoft.com/office/drawing/2014/main" xmlns="" id="{D35E554A-9877-0902-DD02-87FC9A5692AC}"/>
              </a:ext>
            </a:extLst>
          </p:cNvPr>
          <p:cNvSpPr txBox="1"/>
          <p:nvPr/>
        </p:nvSpPr>
        <p:spPr>
          <a:xfrm>
            <a:off x="4511890" y="3228077"/>
            <a:ext cx="1689549" cy="461665"/>
          </a:xfrm>
          <a:prstGeom prst="rect">
            <a:avLst/>
          </a:prstGeom>
          <a:noFill/>
        </p:spPr>
        <p:txBody>
          <a:bodyPr wrap="square">
            <a:spAutoFit/>
          </a:bodyPr>
          <a:lstStyle/>
          <a:p>
            <a:r>
              <a:rPr lang="en-US" sz="2400" dirty="0">
                <a:latin typeface="Century" panose="02040604050505020304" pitchFamily="18" charset="0"/>
              </a:rPr>
              <a:t> a b </a:t>
            </a:r>
            <a:r>
              <a:rPr lang="en-US" sz="2400" dirty="0">
                <a:latin typeface="Cambria" panose="02040503050406030204" pitchFamily="18" charset="0"/>
                <a:ea typeface="Cambria" panose="02040503050406030204" pitchFamily="18" charset="0"/>
              </a:rPr>
              <a:t>+ c d -</a:t>
            </a:r>
            <a:endParaRPr lang="en-US" sz="2400" dirty="0">
              <a:latin typeface="Century" panose="02040604050505020304" pitchFamily="18" charset="0"/>
            </a:endParaRPr>
          </a:p>
        </p:txBody>
      </p:sp>
      <p:sp>
        <p:nvSpPr>
          <p:cNvPr id="35" name="TextBox 34">
            <a:extLst>
              <a:ext uri="{FF2B5EF4-FFF2-40B4-BE49-F238E27FC236}">
                <a16:creationId xmlns:a16="http://schemas.microsoft.com/office/drawing/2014/main" xmlns="" id="{FD10A1C0-BC01-89C1-7285-1252DC3B88C6}"/>
              </a:ext>
            </a:extLst>
          </p:cNvPr>
          <p:cNvSpPr txBox="1"/>
          <p:nvPr/>
        </p:nvSpPr>
        <p:spPr>
          <a:xfrm>
            <a:off x="6572784" y="3216030"/>
            <a:ext cx="4848729" cy="1015663"/>
          </a:xfrm>
          <a:prstGeom prst="rect">
            <a:avLst/>
          </a:prstGeom>
          <a:noFill/>
        </p:spPr>
        <p:txBody>
          <a:bodyPr wrap="square">
            <a:spAutoFit/>
          </a:bodyPr>
          <a:lstStyle/>
          <a:p>
            <a:pPr algn="l"/>
            <a:r>
              <a:rPr lang="en-US" sz="2000" b="0" i="0" u="none" strike="noStrike" baseline="0" dirty="0">
                <a:latin typeface="LiberationSerif"/>
              </a:rPr>
              <a:t>Pop</a:t>
            </a:r>
            <a:r>
              <a:rPr lang="en-US" sz="2000" b="0" i="0" u="none" strike="noStrike" dirty="0">
                <a:latin typeface="LiberationSerif"/>
              </a:rPr>
              <a:t> the symbols from the stack and append to the postfix string until the symbol ‘(‘ is encountered</a:t>
            </a:r>
            <a:endParaRPr lang="en-US" sz="2000" dirty="0"/>
          </a:p>
        </p:txBody>
      </p:sp>
      <p:graphicFrame>
        <p:nvGraphicFramePr>
          <p:cNvPr id="40" name="Table 6">
            <a:extLst>
              <a:ext uri="{FF2B5EF4-FFF2-40B4-BE49-F238E27FC236}">
                <a16:creationId xmlns:a16="http://schemas.microsoft.com/office/drawing/2014/main" xmlns="" id="{F99706AF-1A06-AD7A-ABE9-517D8C4A2077}"/>
              </a:ext>
            </a:extLst>
          </p:cNvPr>
          <p:cNvGraphicFramePr>
            <a:graphicFrameLocks noGrp="1"/>
          </p:cNvGraphicFramePr>
          <p:nvPr>
            <p:extLst>
              <p:ext uri="{D42A27DB-BD31-4B8C-83A1-F6EECF244321}">
                <p14:modId xmlns:p14="http://schemas.microsoft.com/office/powerpoint/2010/main" xmlns="" val="2456248155"/>
              </p:ext>
            </p:extLst>
          </p:nvPr>
        </p:nvGraphicFramePr>
        <p:xfrm>
          <a:off x="1921618" y="4449052"/>
          <a:ext cx="1738140" cy="365760"/>
        </p:xfrm>
        <a:graphic>
          <a:graphicData uri="http://schemas.openxmlformats.org/drawingml/2006/table">
            <a:tbl>
              <a:tblPr firstRow="1" bandRow="1">
                <a:tableStyleId>{5C22544A-7EE6-4342-B048-85BDC9FD1C3A}</a:tableStyleId>
              </a:tblPr>
              <a:tblGrid>
                <a:gridCol w="289690">
                  <a:extLst>
                    <a:ext uri="{9D8B030D-6E8A-4147-A177-3AD203B41FA5}">
                      <a16:colId xmlns:a16="http://schemas.microsoft.com/office/drawing/2014/main" xmlns="" val="1319719663"/>
                    </a:ext>
                  </a:extLst>
                </a:gridCol>
                <a:gridCol w="289690">
                  <a:extLst>
                    <a:ext uri="{9D8B030D-6E8A-4147-A177-3AD203B41FA5}">
                      <a16:colId xmlns:a16="http://schemas.microsoft.com/office/drawing/2014/main" xmlns="" val="2254184120"/>
                    </a:ext>
                  </a:extLst>
                </a:gridCol>
                <a:gridCol w="289690">
                  <a:extLst>
                    <a:ext uri="{9D8B030D-6E8A-4147-A177-3AD203B41FA5}">
                      <a16:colId xmlns:a16="http://schemas.microsoft.com/office/drawing/2014/main" xmlns="" val="1978575336"/>
                    </a:ext>
                  </a:extLst>
                </a:gridCol>
                <a:gridCol w="289690">
                  <a:extLst>
                    <a:ext uri="{9D8B030D-6E8A-4147-A177-3AD203B41FA5}">
                      <a16:colId xmlns:a16="http://schemas.microsoft.com/office/drawing/2014/main" xmlns="" val="2022316767"/>
                    </a:ext>
                  </a:extLst>
                </a:gridCol>
                <a:gridCol w="289690">
                  <a:extLst>
                    <a:ext uri="{9D8B030D-6E8A-4147-A177-3AD203B41FA5}">
                      <a16:colId xmlns:a16="http://schemas.microsoft.com/office/drawing/2014/main" xmlns="" val="4207873619"/>
                    </a:ext>
                  </a:extLst>
                </a:gridCol>
                <a:gridCol w="289690">
                  <a:extLst>
                    <a:ext uri="{9D8B030D-6E8A-4147-A177-3AD203B41FA5}">
                      <a16:colId xmlns:a16="http://schemas.microsoft.com/office/drawing/2014/main" xmlns="" val="1360680489"/>
                    </a:ext>
                  </a:extLst>
                </a:gridCol>
              </a:tblGrid>
              <a:tr h="307276">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8339067"/>
                  </a:ext>
                </a:extLst>
              </a:tr>
            </a:tbl>
          </a:graphicData>
        </a:graphic>
      </p:graphicFrame>
      <p:sp>
        <p:nvSpPr>
          <p:cNvPr id="41" name="TextBox 40">
            <a:extLst>
              <a:ext uri="{FF2B5EF4-FFF2-40B4-BE49-F238E27FC236}">
                <a16:creationId xmlns:a16="http://schemas.microsoft.com/office/drawing/2014/main" xmlns="" id="{3BD1FD3F-E715-4DEA-2CBB-D90499C5804E}"/>
              </a:ext>
            </a:extLst>
          </p:cNvPr>
          <p:cNvSpPr txBox="1"/>
          <p:nvPr/>
        </p:nvSpPr>
        <p:spPr>
          <a:xfrm>
            <a:off x="4518518" y="4400892"/>
            <a:ext cx="1869030" cy="461665"/>
          </a:xfrm>
          <a:prstGeom prst="rect">
            <a:avLst/>
          </a:prstGeom>
          <a:noFill/>
        </p:spPr>
        <p:txBody>
          <a:bodyPr wrap="square">
            <a:spAutoFit/>
          </a:bodyPr>
          <a:lstStyle/>
          <a:p>
            <a:r>
              <a:rPr lang="en-US" sz="2400" dirty="0">
                <a:latin typeface="Century" panose="02040604050505020304" pitchFamily="18" charset="0"/>
              </a:rPr>
              <a:t> a b </a:t>
            </a:r>
            <a:r>
              <a:rPr lang="en-US" sz="2400" dirty="0">
                <a:latin typeface="Cambria" panose="02040503050406030204" pitchFamily="18" charset="0"/>
                <a:ea typeface="Cambria" panose="02040503050406030204" pitchFamily="18" charset="0"/>
              </a:rPr>
              <a:t>+ c d - *</a:t>
            </a:r>
            <a:endParaRPr lang="en-US" sz="2400" dirty="0">
              <a:latin typeface="Century" panose="02040604050505020304" pitchFamily="18" charset="0"/>
            </a:endParaRPr>
          </a:p>
        </p:txBody>
      </p:sp>
      <p:sp>
        <p:nvSpPr>
          <p:cNvPr id="43" name="TextBox 42">
            <a:extLst>
              <a:ext uri="{FF2B5EF4-FFF2-40B4-BE49-F238E27FC236}">
                <a16:creationId xmlns:a16="http://schemas.microsoft.com/office/drawing/2014/main" xmlns="" id="{E239E0A8-5A60-CD89-8506-965247F5D1C6}"/>
              </a:ext>
            </a:extLst>
          </p:cNvPr>
          <p:cNvSpPr txBox="1"/>
          <p:nvPr/>
        </p:nvSpPr>
        <p:spPr>
          <a:xfrm>
            <a:off x="6508751" y="4351971"/>
            <a:ext cx="4848729" cy="646331"/>
          </a:xfrm>
          <a:prstGeom prst="rect">
            <a:avLst/>
          </a:prstGeom>
          <a:noFill/>
        </p:spPr>
        <p:txBody>
          <a:bodyPr wrap="square">
            <a:spAutoFit/>
          </a:bodyPr>
          <a:lstStyle/>
          <a:p>
            <a:r>
              <a:rPr lang="en-US" sz="1800" b="0" i="0" u="none" strike="noStrike" baseline="0" dirty="0">
                <a:latin typeface="LiberationSerif"/>
              </a:rPr>
              <a:t>Pop</a:t>
            </a:r>
            <a:r>
              <a:rPr lang="en-US" sz="1800" b="0" i="0" u="none" strike="noStrike" dirty="0">
                <a:latin typeface="LiberationSerif"/>
              </a:rPr>
              <a:t> the symbols from the stack and append </a:t>
            </a:r>
          </a:p>
          <a:p>
            <a:r>
              <a:rPr lang="en-US" sz="1800" b="0" i="0" u="none" strike="noStrike" dirty="0">
                <a:latin typeface="LiberationSerif"/>
              </a:rPr>
              <a:t>to the postfix string </a:t>
            </a:r>
            <a:endParaRPr lang="en-US" dirty="0">
              <a:solidFill>
                <a:schemeClr val="tx1"/>
              </a:solidFill>
            </a:endParaRPr>
          </a:p>
        </p:txBody>
      </p:sp>
    </p:spTree>
    <p:extLst>
      <p:ext uri="{BB962C8B-B14F-4D97-AF65-F5344CB8AC3E}">
        <p14:creationId xmlns:p14="http://schemas.microsoft.com/office/powerpoint/2010/main" xmlns="" val="920157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4" grpId="0"/>
      <p:bldP spid="15" grpId="0"/>
      <p:bldP spid="16" grpId="0"/>
      <p:bldP spid="17" grpId="0"/>
      <p:bldP spid="18" grpId="0"/>
      <p:bldP spid="20" grpId="0"/>
      <p:bldP spid="21" grpId="0"/>
      <p:bldP spid="22" grpId="0"/>
      <p:bldP spid="23" grpId="0"/>
      <p:bldP spid="24" grpId="0"/>
      <p:bldP spid="25" grpId="0"/>
      <p:bldP spid="27" grpId="0"/>
      <p:bldP spid="28" grpId="0"/>
      <p:bldP spid="29" grpId="0"/>
      <p:bldP spid="30" grpId="0"/>
      <p:bldP spid="31" grpId="0"/>
      <p:bldP spid="32" grpId="0"/>
      <p:bldP spid="33" grpId="0"/>
      <p:bldP spid="35" grpId="0"/>
      <p:bldP spid="41" grpId="0"/>
      <p:bldP spid="4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08B44-F82A-FBF8-069A-FF751C0B7BC2}"/>
              </a:ext>
            </a:extLst>
          </p:cNvPr>
          <p:cNvSpPr>
            <a:spLocks noGrp="1"/>
          </p:cNvSpPr>
          <p:nvPr>
            <p:ph type="title"/>
          </p:nvPr>
        </p:nvSpPr>
        <p:spPr>
          <a:xfrm>
            <a:off x="797256" y="111752"/>
            <a:ext cx="10515600" cy="695049"/>
          </a:xfrm>
        </p:spPr>
        <p:txBody>
          <a:bodyPr/>
          <a:lstStyle/>
          <a:p>
            <a:r>
              <a:rPr lang="en-US" dirty="0"/>
              <a:t>Postfix Evaluation </a:t>
            </a:r>
          </a:p>
        </p:txBody>
      </p:sp>
      <p:sp>
        <p:nvSpPr>
          <p:cNvPr id="4" name="TextBox 3">
            <a:extLst>
              <a:ext uri="{FF2B5EF4-FFF2-40B4-BE49-F238E27FC236}">
                <a16:creationId xmlns:a16="http://schemas.microsoft.com/office/drawing/2014/main" xmlns="" id="{B0A7315D-FC78-1B35-38EF-8FD62835C566}"/>
              </a:ext>
            </a:extLst>
          </p:cNvPr>
          <p:cNvSpPr txBox="1"/>
          <p:nvPr/>
        </p:nvSpPr>
        <p:spPr>
          <a:xfrm>
            <a:off x="289242" y="998100"/>
            <a:ext cx="11615680" cy="461665"/>
          </a:xfrm>
          <a:prstGeom prst="rect">
            <a:avLst/>
          </a:prstGeom>
          <a:noFill/>
        </p:spPr>
        <p:txBody>
          <a:bodyPr wrap="none" rtlCol="0">
            <a:spAutoFit/>
          </a:bodyPr>
          <a:lstStyle/>
          <a:p>
            <a:r>
              <a:rPr lang="en-US" sz="2400" dirty="0"/>
              <a:t>        2                 3                 4                 *                 +                   8                 2                 /                 -</a:t>
            </a:r>
          </a:p>
        </p:txBody>
      </p:sp>
      <p:graphicFrame>
        <p:nvGraphicFramePr>
          <p:cNvPr id="5" name="Table 6">
            <a:extLst>
              <a:ext uri="{FF2B5EF4-FFF2-40B4-BE49-F238E27FC236}">
                <a16:creationId xmlns:a16="http://schemas.microsoft.com/office/drawing/2014/main" xmlns="" id="{B4272172-067C-77A4-AC2C-451BCF073D46}"/>
              </a:ext>
            </a:extLst>
          </p:cNvPr>
          <p:cNvGraphicFramePr>
            <a:graphicFrameLocks noGrp="1"/>
          </p:cNvGraphicFramePr>
          <p:nvPr>
            <p:extLst>
              <p:ext uri="{D42A27DB-BD31-4B8C-83A1-F6EECF244321}">
                <p14:modId xmlns:p14="http://schemas.microsoft.com/office/powerpoint/2010/main" xmlns="" val="3909608546"/>
              </p:ext>
            </p:extLst>
          </p:nvPr>
        </p:nvGraphicFramePr>
        <p:xfrm>
          <a:off x="503720" y="1866670"/>
          <a:ext cx="748877" cy="2739150"/>
        </p:xfrm>
        <a:graphic>
          <a:graphicData uri="http://schemas.openxmlformats.org/drawingml/2006/table">
            <a:tbl>
              <a:tblPr firstRow="1" bandRow="1">
                <a:tableStyleId>{5C22544A-7EE6-4342-B048-85BDC9FD1C3A}</a:tableStyleId>
              </a:tblPr>
              <a:tblGrid>
                <a:gridCol w="283487">
                  <a:extLst>
                    <a:ext uri="{9D8B030D-6E8A-4147-A177-3AD203B41FA5}">
                      <a16:colId xmlns:a16="http://schemas.microsoft.com/office/drawing/2014/main" xmlns="" val="1800893014"/>
                    </a:ext>
                  </a:extLst>
                </a:gridCol>
                <a:gridCol w="465390">
                  <a:extLst>
                    <a:ext uri="{9D8B030D-6E8A-4147-A177-3AD203B41FA5}">
                      <a16:colId xmlns:a16="http://schemas.microsoft.com/office/drawing/2014/main" xmlns="" val="1180315877"/>
                    </a:ext>
                  </a:extLst>
                </a:gridCol>
              </a:tblGrid>
              <a:tr h="456525">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456525">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456525">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456525">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456525">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456525">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6" name="TextBox 5">
            <a:extLst>
              <a:ext uri="{FF2B5EF4-FFF2-40B4-BE49-F238E27FC236}">
                <a16:creationId xmlns:a16="http://schemas.microsoft.com/office/drawing/2014/main" xmlns="" id="{4388366C-00FF-887D-7AEC-512A16D1D9D0}"/>
              </a:ext>
            </a:extLst>
          </p:cNvPr>
          <p:cNvSpPr txBox="1"/>
          <p:nvPr/>
        </p:nvSpPr>
        <p:spPr>
          <a:xfrm>
            <a:off x="31053" y="4143129"/>
            <a:ext cx="618439" cy="369332"/>
          </a:xfrm>
          <a:prstGeom prst="rect">
            <a:avLst/>
          </a:prstGeom>
          <a:noFill/>
        </p:spPr>
        <p:txBody>
          <a:bodyPr wrap="none" rtlCol="0">
            <a:spAutoFit/>
          </a:bodyPr>
          <a:lstStyle/>
          <a:p>
            <a:r>
              <a:rPr lang="en-US" dirty="0"/>
              <a:t>top=</a:t>
            </a:r>
            <a:endParaRPr lang="en-US" b="1" dirty="0"/>
          </a:p>
        </p:txBody>
      </p:sp>
      <p:graphicFrame>
        <p:nvGraphicFramePr>
          <p:cNvPr id="7" name="Table 6">
            <a:extLst>
              <a:ext uri="{FF2B5EF4-FFF2-40B4-BE49-F238E27FC236}">
                <a16:creationId xmlns:a16="http://schemas.microsoft.com/office/drawing/2014/main" xmlns="" id="{F01C2E64-EA69-C5BB-E329-6187456B8563}"/>
              </a:ext>
            </a:extLst>
          </p:cNvPr>
          <p:cNvGraphicFramePr>
            <a:graphicFrameLocks noGrp="1"/>
          </p:cNvGraphicFramePr>
          <p:nvPr>
            <p:extLst>
              <p:ext uri="{D42A27DB-BD31-4B8C-83A1-F6EECF244321}">
                <p14:modId xmlns:p14="http://schemas.microsoft.com/office/powerpoint/2010/main" xmlns="" val="2932388533"/>
              </p:ext>
            </p:extLst>
          </p:nvPr>
        </p:nvGraphicFramePr>
        <p:xfrm>
          <a:off x="1788292" y="1886550"/>
          <a:ext cx="766481" cy="2739150"/>
        </p:xfrm>
        <a:graphic>
          <a:graphicData uri="http://schemas.openxmlformats.org/drawingml/2006/table">
            <a:tbl>
              <a:tblPr firstRow="1" bandRow="1">
                <a:tableStyleId>{5C22544A-7EE6-4342-B048-85BDC9FD1C3A}</a:tableStyleId>
              </a:tblPr>
              <a:tblGrid>
                <a:gridCol w="290151">
                  <a:extLst>
                    <a:ext uri="{9D8B030D-6E8A-4147-A177-3AD203B41FA5}">
                      <a16:colId xmlns:a16="http://schemas.microsoft.com/office/drawing/2014/main" xmlns="" val="1800893014"/>
                    </a:ext>
                  </a:extLst>
                </a:gridCol>
                <a:gridCol w="476330">
                  <a:extLst>
                    <a:ext uri="{9D8B030D-6E8A-4147-A177-3AD203B41FA5}">
                      <a16:colId xmlns:a16="http://schemas.microsoft.com/office/drawing/2014/main" xmlns="" val="1180315877"/>
                    </a:ext>
                  </a:extLst>
                </a:gridCol>
              </a:tblGrid>
              <a:tr h="456525">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456525">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456525">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456525">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456525">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456525">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10" name="TextBox 9">
            <a:extLst>
              <a:ext uri="{FF2B5EF4-FFF2-40B4-BE49-F238E27FC236}">
                <a16:creationId xmlns:a16="http://schemas.microsoft.com/office/drawing/2014/main" xmlns="" id="{343A3D96-CF07-7C96-CAA2-AAFED78AAE1A}"/>
              </a:ext>
            </a:extLst>
          </p:cNvPr>
          <p:cNvSpPr txBox="1"/>
          <p:nvPr/>
        </p:nvSpPr>
        <p:spPr>
          <a:xfrm>
            <a:off x="2135776" y="3705540"/>
            <a:ext cx="397565" cy="369332"/>
          </a:xfrm>
          <a:prstGeom prst="rect">
            <a:avLst/>
          </a:prstGeom>
          <a:noFill/>
        </p:spPr>
        <p:txBody>
          <a:bodyPr wrap="square">
            <a:spAutoFit/>
          </a:bodyPr>
          <a:lstStyle/>
          <a:p>
            <a:pPr algn="ctr"/>
            <a:r>
              <a:rPr lang="en-US" b="1" dirty="0"/>
              <a:t>3</a:t>
            </a:r>
            <a:endParaRPr lang="en-US" sz="1800" b="1" dirty="0"/>
          </a:p>
        </p:txBody>
      </p:sp>
      <p:sp>
        <p:nvSpPr>
          <p:cNvPr id="11" name="TextBox 10">
            <a:extLst>
              <a:ext uri="{FF2B5EF4-FFF2-40B4-BE49-F238E27FC236}">
                <a16:creationId xmlns:a16="http://schemas.microsoft.com/office/drawing/2014/main" xmlns="" id="{1A8F3770-E2DC-934C-5A68-D29560D72E29}"/>
              </a:ext>
            </a:extLst>
          </p:cNvPr>
          <p:cNvSpPr txBox="1"/>
          <p:nvPr/>
        </p:nvSpPr>
        <p:spPr>
          <a:xfrm>
            <a:off x="1295748" y="3692160"/>
            <a:ext cx="618439" cy="369332"/>
          </a:xfrm>
          <a:prstGeom prst="rect">
            <a:avLst/>
          </a:prstGeom>
          <a:noFill/>
        </p:spPr>
        <p:txBody>
          <a:bodyPr wrap="none" rtlCol="0">
            <a:spAutoFit/>
          </a:bodyPr>
          <a:lstStyle/>
          <a:p>
            <a:r>
              <a:rPr lang="en-US" dirty="0"/>
              <a:t>top=</a:t>
            </a:r>
            <a:endParaRPr lang="en-US" b="1" dirty="0"/>
          </a:p>
        </p:txBody>
      </p:sp>
      <p:graphicFrame>
        <p:nvGraphicFramePr>
          <p:cNvPr id="12" name="Table 11">
            <a:extLst>
              <a:ext uri="{FF2B5EF4-FFF2-40B4-BE49-F238E27FC236}">
                <a16:creationId xmlns:a16="http://schemas.microsoft.com/office/drawing/2014/main" xmlns="" id="{FF14C959-D444-A2FF-3E4A-533182B774B6}"/>
              </a:ext>
            </a:extLst>
          </p:cNvPr>
          <p:cNvGraphicFramePr>
            <a:graphicFrameLocks noGrp="1"/>
          </p:cNvGraphicFramePr>
          <p:nvPr>
            <p:extLst>
              <p:ext uri="{D42A27DB-BD31-4B8C-83A1-F6EECF244321}">
                <p14:modId xmlns:p14="http://schemas.microsoft.com/office/powerpoint/2010/main" xmlns="" val="3762667959"/>
              </p:ext>
            </p:extLst>
          </p:nvPr>
        </p:nvGraphicFramePr>
        <p:xfrm>
          <a:off x="3071676" y="1853421"/>
          <a:ext cx="801888" cy="2739150"/>
        </p:xfrm>
        <a:graphic>
          <a:graphicData uri="http://schemas.openxmlformats.org/drawingml/2006/table">
            <a:tbl>
              <a:tblPr firstRow="1" bandRow="1">
                <a:tableStyleId>{5C22544A-7EE6-4342-B048-85BDC9FD1C3A}</a:tableStyleId>
              </a:tblPr>
              <a:tblGrid>
                <a:gridCol w="303554">
                  <a:extLst>
                    <a:ext uri="{9D8B030D-6E8A-4147-A177-3AD203B41FA5}">
                      <a16:colId xmlns:a16="http://schemas.microsoft.com/office/drawing/2014/main" xmlns="" val="1800893014"/>
                    </a:ext>
                  </a:extLst>
                </a:gridCol>
                <a:gridCol w="498334">
                  <a:extLst>
                    <a:ext uri="{9D8B030D-6E8A-4147-A177-3AD203B41FA5}">
                      <a16:colId xmlns:a16="http://schemas.microsoft.com/office/drawing/2014/main" xmlns="" val="1180315877"/>
                    </a:ext>
                  </a:extLst>
                </a:gridCol>
              </a:tblGrid>
              <a:tr h="456525">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456525">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456525">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456525">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456525">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dirty="0"/>
                        <a:t>  </a:t>
                      </a:r>
                      <a:r>
                        <a:rPr lang="en-US" b="1"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456525">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14" name="TextBox 13">
            <a:extLst>
              <a:ext uri="{FF2B5EF4-FFF2-40B4-BE49-F238E27FC236}">
                <a16:creationId xmlns:a16="http://schemas.microsoft.com/office/drawing/2014/main" xmlns="" id="{F7A10134-0CC9-802C-4935-F308EF162100}"/>
              </a:ext>
            </a:extLst>
          </p:cNvPr>
          <p:cNvSpPr txBox="1"/>
          <p:nvPr/>
        </p:nvSpPr>
        <p:spPr>
          <a:xfrm>
            <a:off x="2552627" y="3208455"/>
            <a:ext cx="618439" cy="369332"/>
          </a:xfrm>
          <a:prstGeom prst="rect">
            <a:avLst/>
          </a:prstGeom>
          <a:noFill/>
        </p:spPr>
        <p:txBody>
          <a:bodyPr wrap="none" rtlCol="0">
            <a:spAutoFit/>
          </a:bodyPr>
          <a:lstStyle/>
          <a:p>
            <a:r>
              <a:rPr lang="en-US" dirty="0"/>
              <a:t>top=</a:t>
            </a:r>
            <a:endParaRPr lang="en-US" b="1" dirty="0"/>
          </a:p>
        </p:txBody>
      </p:sp>
      <p:sp>
        <p:nvSpPr>
          <p:cNvPr id="15" name="TextBox 14">
            <a:extLst>
              <a:ext uri="{FF2B5EF4-FFF2-40B4-BE49-F238E27FC236}">
                <a16:creationId xmlns:a16="http://schemas.microsoft.com/office/drawing/2014/main" xmlns="" id="{9E7ADC8D-1875-D812-B92E-DA59542D5A73}"/>
              </a:ext>
            </a:extLst>
          </p:cNvPr>
          <p:cNvSpPr txBox="1"/>
          <p:nvPr/>
        </p:nvSpPr>
        <p:spPr>
          <a:xfrm>
            <a:off x="3412533" y="3228464"/>
            <a:ext cx="397565" cy="369332"/>
          </a:xfrm>
          <a:prstGeom prst="rect">
            <a:avLst/>
          </a:prstGeom>
          <a:noFill/>
        </p:spPr>
        <p:txBody>
          <a:bodyPr wrap="square">
            <a:spAutoFit/>
          </a:bodyPr>
          <a:lstStyle/>
          <a:p>
            <a:pPr algn="ctr"/>
            <a:r>
              <a:rPr lang="en-US" sz="1800" b="1" dirty="0"/>
              <a:t>4</a:t>
            </a:r>
          </a:p>
        </p:txBody>
      </p:sp>
      <p:graphicFrame>
        <p:nvGraphicFramePr>
          <p:cNvPr id="16" name="Table 15">
            <a:extLst>
              <a:ext uri="{FF2B5EF4-FFF2-40B4-BE49-F238E27FC236}">
                <a16:creationId xmlns:a16="http://schemas.microsoft.com/office/drawing/2014/main" xmlns="" id="{3B942A2D-DC37-4182-3690-64CF725E27EA}"/>
              </a:ext>
            </a:extLst>
          </p:cNvPr>
          <p:cNvGraphicFramePr>
            <a:graphicFrameLocks noGrp="1"/>
          </p:cNvGraphicFramePr>
          <p:nvPr>
            <p:extLst>
              <p:ext uri="{D42A27DB-BD31-4B8C-83A1-F6EECF244321}">
                <p14:modId xmlns:p14="http://schemas.microsoft.com/office/powerpoint/2010/main" xmlns="" val="1271587967"/>
              </p:ext>
            </p:extLst>
          </p:nvPr>
        </p:nvGraphicFramePr>
        <p:xfrm>
          <a:off x="4397184" y="1820688"/>
          <a:ext cx="755504" cy="2739150"/>
        </p:xfrm>
        <a:graphic>
          <a:graphicData uri="http://schemas.openxmlformats.org/drawingml/2006/table">
            <a:tbl>
              <a:tblPr firstRow="1" bandRow="1">
                <a:tableStyleId>{5C22544A-7EE6-4342-B048-85BDC9FD1C3A}</a:tableStyleId>
              </a:tblPr>
              <a:tblGrid>
                <a:gridCol w="285995">
                  <a:extLst>
                    <a:ext uri="{9D8B030D-6E8A-4147-A177-3AD203B41FA5}">
                      <a16:colId xmlns:a16="http://schemas.microsoft.com/office/drawing/2014/main" xmlns="" val="1800893014"/>
                    </a:ext>
                  </a:extLst>
                </a:gridCol>
                <a:gridCol w="469509">
                  <a:extLst>
                    <a:ext uri="{9D8B030D-6E8A-4147-A177-3AD203B41FA5}">
                      <a16:colId xmlns:a16="http://schemas.microsoft.com/office/drawing/2014/main" xmlns="" val="1180315877"/>
                    </a:ext>
                  </a:extLst>
                </a:gridCol>
              </a:tblGrid>
              <a:tr h="456525">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456525">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456525">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456525">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456525">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456525">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17" name="TextBox 16">
            <a:extLst>
              <a:ext uri="{FF2B5EF4-FFF2-40B4-BE49-F238E27FC236}">
                <a16:creationId xmlns:a16="http://schemas.microsoft.com/office/drawing/2014/main" xmlns="" id="{961459D6-CB87-D2A4-B63E-1C8B2636FC0D}"/>
              </a:ext>
            </a:extLst>
          </p:cNvPr>
          <p:cNvSpPr txBox="1"/>
          <p:nvPr/>
        </p:nvSpPr>
        <p:spPr>
          <a:xfrm>
            <a:off x="3931143" y="3626293"/>
            <a:ext cx="618439" cy="369332"/>
          </a:xfrm>
          <a:prstGeom prst="rect">
            <a:avLst/>
          </a:prstGeom>
          <a:noFill/>
        </p:spPr>
        <p:txBody>
          <a:bodyPr wrap="none" rtlCol="0">
            <a:spAutoFit/>
          </a:bodyPr>
          <a:lstStyle/>
          <a:p>
            <a:r>
              <a:rPr lang="en-US" dirty="0"/>
              <a:t>top=</a:t>
            </a:r>
            <a:endParaRPr lang="en-US" b="1" dirty="0"/>
          </a:p>
        </p:txBody>
      </p:sp>
      <p:sp>
        <p:nvSpPr>
          <p:cNvPr id="18" name="TextBox 17">
            <a:extLst>
              <a:ext uri="{FF2B5EF4-FFF2-40B4-BE49-F238E27FC236}">
                <a16:creationId xmlns:a16="http://schemas.microsoft.com/office/drawing/2014/main" xmlns="" id="{DDFE69CE-747F-7856-05D0-DD20B9AE0BD8}"/>
              </a:ext>
            </a:extLst>
          </p:cNvPr>
          <p:cNvSpPr txBox="1"/>
          <p:nvPr/>
        </p:nvSpPr>
        <p:spPr>
          <a:xfrm>
            <a:off x="4076192" y="5106288"/>
            <a:ext cx="993847" cy="369332"/>
          </a:xfrm>
          <a:prstGeom prst="rect">
            <a:avLst/>
          </a:prstGeom>
          <a:noFill/>
        </p:spPr>
        <p:txBody>
          <a:bodyPr wrap="square">
            <a:spAutoFit/>
          </a:bodyPr>
          <a:lstStyle/>
          <a:p>
            <a:pPr algn="ctr"/>
            <a:r>
              <a:rPr lang="en-US" b="1" dirty="0"/>
              <a:t>Op1 = 3</a:t>
            </a:r>
            <a:endParaRPr lang="en-US" sz="1800" b="1" dirty="0"/>
          </a:p>
        </p:txBody>
      </p:sp>
      <p:sp>
        <p:nvSpPr>
          <p:cNvPr id="19" name="TextBox 18">
            <a:extLst>
              <a:ext uri="{FF2B5EF4-FFF2-40B4-BE49-F238E27FC236}">
                <a16:creationId xmlns:a16="http://schemas.microsoft.com/office/drawing/2014/main" xmlns="" id="{CA2168F8-078B-C031-42FF-CF7C6C963B9C}"/>
              </a:ext>
            </a:extLst>
          </p:cNvPr>
          <p:cNvSpPr txBox="1"/>
          <p:nvPr/>
        </p:nvSpPr>
        <p:spPr>
          <a:xfrm>
            <a:off x="3905171" y="4713434"/>
            <a:ext cx="1378091" cy="369332"/>
          </a:xfrm>
          <a:prstGeom prst="rect">
            <a:avLst/>
          </a:prstGeom>
          <a:noFill/>
        </p:spPr>
        <p:txBody>
          <a:bodyPr wrap="square">
            <a:spAutoFit/>
          </a:bodyPr>
          <a:lstStyle/>
          <a:p>
            <a:pPr algn="ctr"/>
            <a:r>
              <a:rPr lang="en-US" sz="1800" b="1" dirty="0"/>
              <a:t>Op2 = 4</a:t>
            </a:r>
          </a:p>
        </p:txBody>
      </p:sp>
      <p:sp>
        <p:nvSpPr>
          <p:cNvPr id="20" name="TextBox 19">
            <a:extLst>
              <a:ext uri="{FF2B5EF4-FFF2-40B4-BE49-F238E27FC236}">
                <a16:creationId xmlns:a16="http://schemas.microsoft.com/office/drawing/2014/main" xmlns="" id="{7365F6D8-C31D-7260-44BF-30BB2A9076CE}"/>
              </a:ext>
            </a:extLst>
          </p:cNvPr>
          <p:cNvSpPr txBox="1"/>
          <p:nvPr/>
        </p:nvSpPr>
        <p:spPr>
          <a:xfrm>
            <a:off x="4100653" y="5458240"/>
            <a:ext cx="1045181" cy="646331"/>
          </a:xfrm>
          <a:prstGeom prst="rect">
            <a:avLst/>
          </a:prstGeom>
          <a:noFill/>
        </p:spPr>
        <p:txBody>
          <a:bodyPr wrap="square">
            <a:spAutoFit/>
          </a:bodyPr>
          <a:lstStyle/>
          <a:p>
            <a:pPr algn="ctr"/>
            <a:r>
              <a:rPr lang="en-US" b="1" dirty="0"/>
              <a:t>Perform </a:t>
            </a:r>
          </a:p>
          <a:p>
            <a:pPr algn="ctr"/>
            <a:r>
              <a:rPr lang="en-US" b="1" dirty="0"/>
              <a:t>3*4=12</a:t>
            </a:r>
            <a:endParaRPr lang="en-US" sz="1800" b="1" dirty="0"/>
          </a:p>
        </p:txBody>
      </p:sp>
      <p:sp>
        <p:nvSpPr>
          <p:cNvPr id="21" name="TextBox 20">
            <a:extLst>
              <a:ext uri="{FF2B5EF4-FFF2-40B4-BE49-F238E27FC236}">
                <a16:creationId xmlns:a16="http://schemas.microsoft.com/office/drawing/2014/main" xmlns="" id="{044C9390-1CEC-47EF-FFCD-7F837FFCAD63}"/>
              </a:ext>
            </a:extLst>
          </p:cNvPr>
          <p:cNvSpPr txBox="1"/>
          <p:nvPr/>
        </p:nvSpPr>
        <p:spPr>
          <a:xfrm>
            <a:off x="4027406" y="6090090"/>
            <a:ext cx="1257178" cy="646331"/>
          </a:xfrm>
          <a:prstGeom prst="rect">
            <a:avLst/>
          </a:prstGeom>
          <a:noFill/>
        </p:spPr>
        <p:txBody>
          <a:bodyPr wrap="square">
            <a:spAutoFit/>
          </a:bodyPr>
          <a:lstStyle/>
          <a:p>
            <a:pPr algn="ctr"/>
            <a:r>
              <a:rPr lang="en-US" b="1" dirty="0"/>
              <a:t>Push 12 in </a:t>
            </a:r>
          </a:p>
          <a:p>
            <a:pPr algn="ctr"/>
            <a:r>
              <a:rPr lang="en-US" b="1" dirty="0"/>
              <a:t>to stack</a:t>
            </a:r>
            <a:endParaRPr lang="en-US" sz="1800" b="1" dirty="0"/>
          </a:p>
        </p:txBody>
      </p:sp>
      <p:sp>
        <p:nvSpPr>
          <p:cNvPr id="22" name="TextBox 21">
            <a:extLst>
              <a:ext uri="{FF2B5EF4-FFF2-40B4-BE49-F238E27FC236}">
                <a16:creationId xmlns:a16="http://schemas.microsoft.com/office/drawing/2014/main" xmlns="" id="{2E9B2F23-28FF-DACE-1B35-027502A55CB7}"/>
              </a:ext>
            </a:extLst>
          </p:cNvPr>
          <p:cNvSpPr txBox="1"/>
          <p:nvPr/>
        </p:nvSpPr>
        <p:spPr>
          <a:xfrm>
            <a:off x="4642969" y="3669707"/>
            <a:ext cx="490263" cy="369332"/>
          </a:xfrm>
          <a:prstGeom prst="rect">
            <a:avLst/>
          </a:prstGeom>
          <a:noFill/>
        </p:spPr>
        <p:txBody>
          <a:bodyPr wrap="square">
            <a:spAutoFit/>
          </a:bodyPr>
          <a:lstStyle/>
          <a:p>
            <a:pPr algn="ctr"/>
            <a:r>
              <a:rPr lang="en-US" b="1" dirty="0"/>
              <a:t>12</a:t>
            </a:r>
            <a:endParaRPr lang="en-US" sz="1800" b="1" dirty="0"/>
          </a:p>
        </p:txBody>
      </p:sp>
      <p:graphicFrame>
        <p:nvGraphicFramePr>
          <p:cNvPr id="23" name="Table 22">
            <a:extLst>
              <a:ext uri="{FF2B5EF4-FFF2-40B4-BE49-F238E27FC236}">
                <a16:creationId xmlns:a16="http://schemas.microsoft.com/office/drawing/2014/main" xmlns="" id="{4616643E-C0AA-59AB-A9E3-9FE89978212E}"/>
              </a:ext>
            </a:extLst>
          </p:cNvPr>
          <p:cNvGraphicFramePr>
            <a:graphicFrameLocks noGrp="1"/>
          </p:cNvGraphicFramePr>
          <p:nvPr>
            <p:extLst>
              <p:ext uri="{D42A27DB-BD31-4B8C-83A1-F6EECF244321}">
                <p14:modId xmlns:p14="http://schemas.microsoft.com/office/powerpoint/2010/main" xmlns="" val="1245260234"/>
              </p:ext>
            </p:extLst>
          </p:nvPr>
        </p:nvGraphicFramePr>
        <p:xfrm>
          <a:off x="5748801" y="1840172"/>
          <a:ext cx="755504" cy="2739150"/>
        </p:xfrm>
        <a:graphic>
          <a:graphicData uri="http://schemas.openxmlformats.org/drawingml/2006/table">
            <a:tbl>
              <a:tblPr firstRow="1" bandRow="1">
                <a:tableStyleId>{5C22544A-7EE6-4342-B048-85BDC9FD1C3A}</a:tableStyleId>
              </a:tblPr>
              <a:tblGrid>
                <a:gridCol w="285995">
                  <a:extLst>
                    <a:ext uri="{9D8B030D-6E8A-4147-A177-3AD203B41FA5}">
                      <a16:colId xmlns:a16="http://schemas.microsoft.com/office/drawing/2014/main" xmlns="" val="1800893014"/>
                    </a:ext>
                  </a:extLst>
                </a:gridCol>
                <a:gridCol w="469509">
                  <a:extLst>
                    <a:ext uri="{9D8B030D-6E8A-4147-A177-3AD203B41FA5}">
                      <a16:colId xmlns:a16="http://schemas.microsoft.com/office/drawing/2014/main" xmlns="" val="1180315877"/>
                    </a:ext>
                  </a:extLst>
                </a:gridCol>
              </a:tblGrid>
              <a:tr h="456525">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456525">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456525">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456525">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456525">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456525">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24" name="TextBox 23">
            <a:extLst>
              <a:ext uri="{FF2B5EF4-FFF2-40B4-BE49-F238E27FC236}">
                <a16:creationId xmlns:a16="http://schemas.microsoft.com/office/drawing/2014/main" xmlns="" id="{CDC8AED3-CA60-0501-AF97-DFB781709D47}"/>
              </a:ext>
            </a:extLst>
          </p:cNvPr>
          <p:cNvSpPr txBox="1"/>
          <p:nvPr/>
        </p:nvSpPr>
        <p:spPr>
          <a:xfrm>
            <a:off x="5203248" y="4109603"/>
            <a:ext cx="618439" cy="369332"/>
          </a:xfrm>
          <a:prstGeom prst="rect">
            <a:avLst/>
          </a:prstGeom>
          <a:noFill/>
        </p:spPr>
        <p:txBody>
          <a:bodyPr wrap="none" rtlCol="0">
            <a:spAutoFit/>
          </a:bodyPr>
          <a:lstStyle/>
          <a:p>
            <a:r>
              <a:rPr lang="en-US" dirty="0"/>
              <a:t>top=</a:t>
            </a:r>
            <a:endParaRPr lang="en-US" b="1" dirty="0"/>
          </a:p>
        </p:txBody>
      </p:sp>
      <p:sp>
        <p:nvSpPr>
          <p:cNvPr id="25" name="TextBox 24">
            <a:extLst>
              <a:ext uri="{FF2B5EF4-FFF2-40B4-BE49-F238E27FC236}">
                <a16:creationId xmlns:a16="http://schemas.microsoft.com/office/drawing/2014/main" xmlns="" id="{E28E781B-56B1-17D9-8B26-F0C772D64CC6}"/>
              </a:ext>
            </a:extLst>
          </p:cNvPr>
          <p:cNvSpPr txBox="1"/>
          <p:nvPr/>
        </p:nvSpPr>
        <p:spPr>
          <a:xfrm>
            <a:off x="6021882" y="4181894"/>
            <a:ext cx="490263" cy="369332"/>
          </a:xfrm>
          <a:prstGeom prst="rect">
            <a:avLst/>
          </a:prstGeom>
          <a:noFill/>
        </p:spPr>
        <p:txBody>
          <a:bodyPr wrap="square">
            <a:spAutoFit/>
          </a:bodyPr>
          <a:lstStyle/>
          <a:p>
            <a:pPr algn="ctr"/>
            <a:r>
              <a:rPr lang="en-US" b="1" dirty="0"/>
              <a:t>14</a:t>
            </a:r>
            <a:endParaRPr lang="en-US" sz="1800" b="1" dirty="0"/>
          </a:p>
        </p:txBody>
      </p:sp>
      <p:sp>
        <p:nvSpPr>
          <p:cNvPr id="26" name="TextBox 25">
            <a:extLst>
              <a:ext uri="{FF2B5EF4-FFF2-40B4-BE49-F238E27FC236}">
                <a16:creationId xmlns:a16="http://schemas.microsoft.com/office/drawing/2014/main" xmlns="" id="{CF887CAD-AFDA-591F-57CA-5100A68652F6}"/>
              </a:ext>
            </a:extLst>
          </p:cNvPr>
          <p:cNvSpPr txBox="1"/>
          <p:nvPr/>
        </p:nvSpPr>
        <p:spPr>
          <a:xfrm>
            <a:off x="5612944" y="5085621"/>
            <a:ext cx="993847" cy="369332"/>
          </a:xfrm>
          <a:prstGeom prst="rect">
            <a:avLst/>
          </a:prstGeom>
          <a:noFill/>
        </p:spPr>
        <p:txBody>
          <a:bodyPr wrap="square">
            <a:spAutoFit/>
          </a:bodyPr>
          <a:lstStyle/>
          <a:p>
            <a:pPr algn="ctr"/>
            <a:r>
              <a:rPr lang="en-US" b="1" dirty="0"/>
              <a:t>Op1 = 2</a:t>
            </a:r>
            <a:endParaRPr lang="en-US" sz="1800" b="1" dirty="0"/>
          </a:p>
        </p:txBody>
      </p:sp>
      <p:sp>
        <p:nvSpPr>
          <p:cNvPr id="27" name="TextBox 26">
            <a:extLst>
              <a:ext uri="{FF2B5EF4-FFF2-40B4-BE49-F238E27FC236}">
                <a16:creationId xmlns:a16="http://schemas.microsoft.com/office/drawing/2014/main" xmlns="" id="{7019D4F1-184D-D728-C91F-F5927CFF8295}"/>
              </a:ext>
            </a:extLst>
          </p:cNvPr>
          <p:cNvSpPr txBox="1"/>
          <p:nvPr/>
        </p:nvSpPr>
        <p:spPr>
          <a:xfrm>
            <a:off x="5455571" y="4706414"/>
            <a:ext cx="1378091" cy="369332"/>
          </a:xfrm>
          <a:prstGeom prst="rect">
            <a:avLst/>
          </a:prstGeom>
          <a:noFill/>
        </p:spPr>
        <p:txBody>
          <a:bodyPr wrap="square">
            <a:spAutoFit/>
          </a:bodyPr>
          <a:lstStyle/>
          <a:p>
            <a:pPr algn="ctr"/>
            <a:r>
              <a:rPr lang="en-US" sz="1800" b="1" dirty="0"/>
              <a:t>Op2 = 12</a:t>
            </a:r>
          </a:p>
        </p:txBody>
      </p:sp>
      <p:sp>
        <p:nvSpPr>
          <p:cNvPr id="28" name="TextBox 27">
            <a:extLst>
              <a:ext uri="{FF2B5EF4-FFF2-40B4-BE49-F238E27FC236}">
                <a16:creationId xmlns:a16="http://schemas.microsoft.com/office/drawing/2014/main" xmlns="" id="{5E4519E8-31EF-3AC2-4A6A-B6E6351D7B88}"/>
              </a:ext>
            </a:extLst>
          </p:cNvPr>
          <p:cNvSpPr txBox="1"/>
          <p:nvPr/>
        </p:nvSpPr>
        <p:spPr>
          <a:xfrm>
            <a:off x="5623225" y="5463394"/>
            <a:ext cx="1045181" cy="646331"/>
          </a:xfrm>
          <a:prstGeom prst="rect">
            <a:avLst/>
          </a:prstGeom>
          <a:noFill/>
        </p:spPr>
        <p:txBody>
          <a:bodyPr wrap="square">
            <a:spAutoFit/>
          </a:bodyPr>
          <a:lstStyle/>
          <a:p>
            <a:pPr algn="ctr"/>
            <a:r>
              <a:rPr lang="en-US" b="1" dirty="0"/>
              <a:t>Perform </a:t>
            </a:r>
          </a:p>
          <a:p>
            <a:pPr algn="ctr"/>
            <a:r>
              <a:rPr lang="en-US" b="1" dirty="0"/>
              <a:t>12+2=14</a:t>
            </a:r>
            <a:endParaRPr lang="en-US" sz="1800" b="1" dirty="0"/>
          </a:p>
        </p:txBody>
      </p:sp>
      <p:sp>
        <p:nvSpPr>
          <p:cNvPr id="29" name="TextBox 28">
            <a:extLst>
              <a:ext uri="{FF2B5EF4-FFF2-40B4-BE49-F238E27FC236}">
                <a16:creationId xmlns:a16="http://schemas.microsoft.com/office/drawing/2014/main" xmlns="" id="{BE35B36C-5DAD-0E69-8E48-E3AE5725A49E}"/>
              </a:ext>
            </a:extLst>
          </p:cNvPr>
          <p:cNvSpPr txBox="1"/>
          <p:nvPr/>
        </p:nvSpPr>
        <p:spPr>
          <a:xfrm>
            <a:off x="5479112" y="6164958"/>
            <a:ext cx="1461671" cy="646331"/>
          </a:xfrm>
          <a:prstGeom prst="rect">
            <a:avLst/>
          </a:prstGeom>
          <a:noFill/>
        </p:spPr>
        <p:txBody>
          <a:bodyPr wrap="square">
            <a:spAutoFit/>
          </a:bodyPr>
          <a:lstStyle/>
          <a:p>
            <a:pPr algn="ctr"/>
            <a:r>
              <a:rPr lang="en-US" b="1" dirty="0"/>
              <a:t>Push 14 in </a:t>
            </a:r>
          </a:p>
          <a:p>
            <a:pPr algn="ctr"/>
            <a:r>
              <a:rPr lang="en-US" b="1" dirty="0"/>
              <a:t>to stack</a:t>
            </a:r>
            <a:endParaRPr lang="en-US" sz="1800" b="1" dirty="0"/>
          </a:p>
        </p:txBody>
      </p:sp>
      <p:graphicFrame>
        <p:nvGraphicFramePr>
          <p:cNvPr id="30" name="Table 29">
            <a:extLst>
              <a:ext uri="{FF2B5EF4-FFF2-40B4-BE49-F238E27FC236}">
                <a16:creationId xmlns:a16="http://schemas.microsoft.com/office/drawing/2014/main" xmlns="" id="{4B25C82E-3ED9-47CF-494C-F78779D3D451}"/>
              </a:ext>
            </a:extLst>
          </p:cNvPr>
          <p:cNvGraphicFramePr>
            <a:graphicFrameLocks noGrp="1"/>
          </p:cNvGraphicFramePr>
          <p:nvPr>
            <p:extLst>
              <p:ext uri="{D42A27DB-BD31-4B8C-83A1-F6EECF244321}">
                <p14:modId xmlns:p14="http://schemas.microsoft.com/office/powerpoint/2010/main" xmlns="" val="4268952491"/>
              </p:ext>
            </p:extLst>
          </p:nvPr>
        </p:nvGraphicFramePr>
        <p:xfrm>
          <a:off x="7250554" y="1846800"/>
          <a:ext cx="755504" cy="2739150"/>
        </p:xfrm>
        <a:graphic>
          <a:graphicData uri="http://schemas.openxmlformats.org/drawingml/2006/table">
            <a:tbl>
              <a:tblPr firstRow="1" bandRow="1">
                <a:tableStyleId>{5C22544A-7EE6-4342-B048-85BDC9FD1C3A}</a:tableStyleId>
              </a:tblPr>
              <a:tblGrid>
                <a:gridCol w="285995">
                  <a:extLst>
                    <a:ext uri="{9D8B030D-6E8A-4147-A177-3AD203B41FA5}">
                      <a16:colId xmlns:a16="http://schemas.microsoft.com/office/drawing/2014/main" xmlns="" val="1800893014"/>
                    </a:ext>
                  </a:extLst>
                </a:gridCol>
                <a:gridCol w="469509">
                  <a:extLst>
                    <a:ext uri="{9D8B030D-6E8A-4147-A177-3AD203B41FA5}">
                      <a16:colId xmlns:a16="http://schemas.microsoft.com/office/drawing/2014/main" xmlns="" val="1180315877"/>
                    </a:ext>
                  </a:extLst>
                </a:gridCol>
              </a:tblGrid>
              <a:tr h="456525">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456525">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456525">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456525">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456525">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456525">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31" name="TextBox 30">
            <a:extLst>
              <a:ext uri="{FF2B5EF4-FFF2-40B4-BE49-F238E27FC236}">
                <a16:creationId xmlns:a16="http://schemas.microsoft.com/office/drawing/2014/main" xmlns="" id="{66417356-36DF-7218-D396-C85717D86D00}"/>
              </a:ext>
            </a:extLst>
          </p:cNvPr>
          <p:cNvSpPr txBox="1"/>
          <p:nvPr/>
        </p:nvSpPr>
        <p:spPr>
          <a:xfrm>
            <a:off x="6691749" y="3652404"/>
            <a:ext cx="618439" cy="369332"/>
          </a:xfrm>
          <a:prstGeom prst="rect">
            <a:avLst/>
          </a:prstGeom>
          <a:noFill/>
        </p:spPr>
        <p:txBody>
          <a:bodyPr wrap="none" rtlCol="0">
            <a:spAutoFit/>
          </a:bodyPr>
          <a:lstStyle/>
          <a:p>
            <a:r>
              <a:rPr lang="en-US" dirty="0"/>
              <a:t>top=</a:t>
            </a:r>
            <a:endParaRPr lang="en-US" b="1" dirty="0"/>
          </a:p>
        </p:txBody>
      </p:sp>
      <p:sp>
        <p:nvSpPr>
          <p:cNvPr id="32" name="TextBox 31">
            <a:extLst>
              <a:ext uri="{FF2B5EF4-FFF2-40B4-BE49-F238E27FC236}">
                <a16:creationId xmlns:a16="http://schemas.microsoft.com/office/drawing/2014/main" xmlns="" id="{05E75B01-6654-E1A1-A829-7BC5D796FE44}"/>
              </a:ext>
            </a:extLst>
          </p:cNvPr>
          <p:cNvSpPr txBox="1"/>
          <p:nvPr/>
        </p:nvSpPr>
        <p:spPr>
          <a:xfrm>
            <a:off x="7483087" y="4188522"/>
            <a:ext cx="490263" cy="369332"/>
          </a:xfrm>
          <a:prstGeom prst="rect">
            <a:avLst/>
          </a:prstGeom>
          <a:noFill/>
        </p:spPr>
        <p:txBody>
          <a:bodyPr wrap="square">
            <a:spAutoFit/>
          </a:bodyPr>
          <a:lstStyle/>
          <a:p>
            <a:pPr algn="ctr"/>
            <a:r>
              <a:rPr lang="en-US" b="1" dirty="0"/>
              <a:t>14</a:t>
            </a:r>
            <a:endParaRPr lang="en-US" sz="1800" b="1" dirty="0"/>
          </a:p>
        </p:txBody>
      </p:sp>
      <p:sp>
        <p:nvSpPr>
          <p:cNvPr id="33" name="TextBox 32">
            <a:extLst>
              <a:ext uri="{FF2B5EF4-FFF2-40B4-BE49-F238E27FC236}">
                <a16:creationId xmlns:a16="http://schemas.microsoft.com/office/drawing/2014/main" xmlns="" id="{7A714972-C5FE-5309-2430-DCB5258F2871}"/>
              </a:ext>
            </a:extLst>
          </p:cNvPr>
          <p:cNvSpPr txBox="1"/>
          <p:nvPr/>
        </p:nvSpPr>
        <p:spPr>
          <a:xfrm>
            <a:off x="7502965" y="3691565"/>
            <a:ext cx="490263" cy="369332"/>
          </a:xfrm>
          <a:prstGeom prst="rect">
            <a:avLst/>
          </a:prstGeom>
          <a:noFill/>
        </p:spPr>
        <p:txBody>
          <a:bodyPr wrap="square">
            <a:spAutoFit/>
          </a:bodyPr>
          <a:lstStyle/>
          <a:p>
            <a:pPr algn="ctr"/>
            <a:r>
              <a:rPr lang="en-US" sz="1800" b="1" dirty="0"/>
              <a:t>8</a:t>
            </a:r>
          </a:p>
        </p:txBody>
      </p:sp>
      <p:graphicFrame>
        <p:nvGraphicFramePr>
          <p:cNvPr id="34" name="Table 33">
            <a:extLst>
              <a:ext uri="{FF2B5EF4-FFF2-40B4-BE49-F238E27FC236}">
                <a16:creationId xmlns:a16="http://schemas.microsoft.com/office/drawing/2014/main" xmlns="" id="{DA9E8BC8-4352-02DE-1C7B-92DC01D3D9E2}"/>
              </a:ext>
            </a:extLst>
          </p:cNvPr>
          <p:cNvGraphicFramePr>
            <a:graphicFrameLocks noGrp="1"/>
          </p:cNvGraphicFramePr>
          <p:nvPr>
            <p:extLst>
              <p:ext uri="{D42A27DB-BD31-4B8C-83A1-F6EECF244321}">
                <p14:modId xmlns:p14="http://schemas.microsoft.com/office/powerpoint/2010/main" xmlns="" val="2402015761"/>
              </p:ext>
            </p:extLst>
          </p:nvPr>
        </p:nvGraphicFramePr>
        <p:xfrm>
          <a:off x="8525832" y="1840176"/>
          <a:ext cx="786290" cy="2739150"/>
        </p:xfrm>
        <a:graphic>
          <a:graphicData uri="http://schemas.openxmlformats.org/drawingml/2006/table">
            <a:tbl>
              <a:tblPr firstRow="1" bandRow="1">
                <a:tableStyleId>{5C22544A-7EE6-4342-B048-85BDC9FD1C3A}</a:tableStyleId>
              </a:tblPr>
              <a:tblGrid>
                <a:gridCol w="297649">
                  <a:extLst>
                    <a:ext uri="{9D8B030D-6E8A-4147-A177-3AD203B41FA5}">
                      <a16:colId xmlns:a16="http://schemas.microsoft.com/office/drawing/2014/main" xmlns="" val="1800893014"/>
                    </a:ext>
                  </a:extLst>
                </a:gridCol>
                <a:gridCol w="488641">
                  <a:extLst>
                    <a:ext uri="{9D8B030D-6E8A-4147-A177-3AD203B41FA5}">
                      <a16:colId xmlns:a16="http://schemas.microsoft.com/office/drawing/2014/main" xmlns="" val="1180315877"/>
                    </a:ext>
                  </a:extLst>
                </a:gridCol>
              </a:tblGrid>
              <a:tr h="456525">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456525">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456525">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456525">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456525">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456525">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35" name="TextBox 34">
            <a:extLst>
              <a:ext uri="{FF2B5EF4-FFF2-40B4-BE49-F238E27FC236}">
                <a16:creationId xmlns:a16="http://schemas.microsoft.com/office/drawing/2014/main" xmlns="" id="{75711A2E-8B5E-16B8-3BA2-58B10E26E0C5}"/>
              </a:ext>
            </a:extLst>
          </p:cNvPr>
          <p:cNvSpPr txBox="1"/>
          <p:nvPr/>
        </p:nvSpPr>
        <p:spPr>
          <a:xfrm>
            <a:off x="8073043" y="3195207"/>
            <a:ext cx="618439" cy="369332"/>
          </a:xfrm>
          <a:prstGeom prst="rect">
            <a:avLst/>
          </a:prstGeom>
          <a:noFill/>
        </p:spPr>
        <p:txBody>
          <a:bodyPr wrap="none" rtlCol="0">
            <a:spAutoFit/>
          </a:bodyPr>
          <a:lstStyle/>
          <a:p>
            <a:r>
              <a:rPr lang="en-US" dirty="0"/>
              <a:t>top=</a:t>
            </a:r>
            <a:endParaRPr lang="en-US" b="1" dirty="0"/>
          </a:p>
        </p:txBody>
      </p:sp>
      <p:sp>
        <p:nvSpPr>
          <p:cNvPr id="36" name="TextBox 35">
            <a:extLst>
              <a:ext uri="{FF2B5EF4-FFF2-40B4-BE49-F238E27FC236}">
                <a16:creationId xmlns:a16="http://schemas.microsoft.com/office/drawing/2014/main" xmlns="" id="{FA09553C-0D53-F35F-AA14-FF0FBBE9F8EB}"/>
              </a:ext>
            </a:extLst>
          </p:cNvPr>
          <p:cNvSpPr txBox="1"/>
          <p:nvPr/>
        </p:nvSpPr>
        <p:spPr>
          <a:xfrm>
            <a:off x="8834815" y="3684941"/>
            <a:ext cx="490263" cy="369332"/>
          </a:xfrm>
          <a:prstGeom prst="rect">
            <a:avLst/>
          </a:prstGeom>
          <a:noFill/>
        </p:spPr>
        <p:txBody>
          <a:bodyPr wrap="square">
            <a:spAutoFit/>
          </a:bodyPr>
          <a:lstStyle/>
          <a:p>
            <a:pPr algn="ctr"/>
            <a:r>
              <a:rPr lang="en-US" sz="1800" b="1" dirty="0"/>
              <a:t>8</a:t>
            </a:r>
          </a:p>
        </p:txBody>
      </p:sp>
      <p:sp>
        <p:nvSpPr>
          <p:cNvPr id="37" name="TextBox 36">
            <a:extLst>
              <a:ext uri="{FF2B5EF4-FFF2-40B4-BE49-F238E27FC236}">
                <a16:creationId xmlns:a16="http://schemas.microsoft.com/office/drawing/2014/main" xmlns="" id="{52F19C05-73B1-151A-9347-0337E6DA4573}"/>
              </a:ext>
            </a:extLst>
          </p:cNvPr>
          <p:cNvSpPr txBox="1"/>
          <p:nvPr/>
        </p:nvSpPr>
        <p:spPr>
          <a:xfrm>
            <a:off x="8828188" y="4168645"/>
            <a:ext cx="490263" cy="369332"/>
          </a:xfrm>
          <a:prstGeom prst="rect">
            <a:avLst/>
          </a:prstGeom>
          <a:noFill/>
        </p:spPr>
        <p:txBody>
          <a:bodyPr wrap="square">
            <a:spAutoFit/>
          </a:bodyPr>
          <a:lstStyle/>
          <a:p>
            <a:pPr algn="ctr"/>
            <a:r>
              <a:rPr lang="en-US" b="1" dirty="0"/>
              <a:t>14</a:t>
            </a:r>
            <a:endParaRPr lang="en-US" sz="1800" b="1" dirty="0"/>
          </a:p>
        </p:txBody>
      </p:sp>
      <p:sp>
        <p:nvSpPr>
          <p:cNvPr id="38" name="TextBox 37">
            <a:extLst>
              <a:ext uri="{FF2B5EF4-FFF2-40B4-BE49-F238E27FC236}">
                <a16:creationId xmlns:a16="http://schemas.microsoft.com/office/drawing/2014/main" xmlns="" id="{0A54CE69-FBBF-56FD-3307-7C64F6AAF71C}"/>
              </a:ext>
            </a:extLst>
          </p:cNvPr>
          <p:cNvSpPr txBox="1"/>
          <p:nvPr/>
        </p:nvSpPr>
        <p:spPr>
          <a:xfrm>
            <a:off x="8841442" y="3240992"/>
            <a:ext cx="490263" cy="369332"/>
          </a:xfrm>
          <a:prstGeom prst="rect">
            <a:avLst/>
          </a:prstGeom>
          <a:noFill/>
        </p:spPr>
        <p:txBody>
          <a:bodyPr wrap="square">
            <a:spAutoFit/>
          </a:bodyPr>
          <a:lstStyle/>
          <a:p>
            <a:pPr algn="ctr"/>
            <a:r>
              <a:rPr lang="en-US" b="1" dirty="0"/>
              <a:t>2</a:t>
            </a:r>
            <a:endParaRPr lang="en-US" sz="1800" b="1" dirty="0"/>
          </a:p>
        </p:txBody>
      </p:sp>
      <p:graphicFrame>
        <p:nvGraphicFramePr>
          <p:cNvPr id="39" name="Table 38">
            <a:extLst>
              <a:ext uri="{FF2B5EF4-FFF2-40B4-BE49-F238E27FC236}">
                <a16:creationId xmlns:a16="http://schemas.microsoft.com/office/drawing/2014/main" xmlns="" id="{8A55B902-B8F9-2A47-C693-0D6F481749BD}"/>
              </a:ext>
            </a:extLst>
          </p:cNvPr>
          <p:cNvGraphicFramePr>
            <a:graphicFrameLocks noGrp="1"/>
          </p:cNvGraphicFramePr>
          <p:nvPr>
            <p:extLst>
              <p:ext uri="{D42A27DB-BD31-4B8C-83A1-F6EECF244321}">
                <p14:modId xmlns:p14="http://schemas.microsoft.com/office/powerpoint/2010/main" xmlns="" val="298490575"/>
              </p:ext>
            </p:extLst>
          </p:nvPr>
        </p:nvGraphicFramePr>
        <p:xfrm>
          <a:off x="9787851" y="1873308"/>
          <a:ext cx="766481" cy="2739150"/>
        </p:xfrm>
        <a:graphic>
          <a:graphicData uri="http://schemas.openxmlformats.org/drawingml/2006/table">
            <a:tbl>
              <a:tblPr firstRow="1" bandRow="1">
                <a:tableStyleId>{5C22544A-7EE6-4342-B048-85BDC9FD1C3A}</a:tableStyleId>
              </a:tblPr>
              <a:tblGrid>
                <a:gridCol w="290151">
                  <a:extLst>
                    <a:ext uri="{9D8B030D-6E8A-4147-A177-3AD203B41FA5}">
                      <a16:colId xmlns:a16="http://schemas.microsoft.com/office/drawing/2014/main" xmlns="" val="1800893014"/>
                    </a:ext>
                  </a:extLst>
                </a:gridCol>
                <a:gridCol w="476330">
                  <a:extLst>
                    <a:ext uri="{9D8B030D-6E8A-4147-A177-3AD203B41FA5}">
                      <a16:colId xmlns:a16="http://schemas.microsoft.com/office/drawing/2014/main" xmlns="" val="1180315877"/>
                    </a:ext>
                  </a:extLst>
                </a:gridCol>
              </a:tblGrid>
              <a:tr h="456525">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456525">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456525">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456525">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456525">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456525">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40" name="TextBox 39">
            <a:extLst>
              <a:ext uri="{FF2B5EF4-FFF2-40B4-BE49-F238E27FC236}">
                <a16:creationId xmlns:a16="http://schemas.microsoft.com/office/drawing/2014/main" xmlns="" id="{1F68CD9C-3552-DC41-A83A-38C028FDCB51}"/>
              </a:ext>
            </a:extLst>
          </p:cNvPr>
          <p:cNvSpPr txBox="1"/>
          <p:nvPr/>
        </p:nvSpPr>
        <p:spPr>
          <a:xfrm>
            <a:off x="9321811" y="3678912"/>
            <a:ext cx="618439" cy="369332"/>
          </a:xfrm>
          <a:prstGeom prst="rect">
            <a:avLst/>
          </a:prstGeom>
          <a:noFill/>
        </p:spPr>
        <p:txBody>
          <a:bodyPr wrap="none" rtlCol="0">
            <a:spAutoFit/>
          </a:bodyPr>
          <a:lstStyle/>
          <a:p>
            <a:r>
              <a:rPr lang="en-US" dirty="0"/>
              <a:t>top=</a:t>
            </a:r>
            <a:endParaRPr lang="en-US" b="1" dirty="0"/>
          </a:p>
        </p:txBody>
      </p:sp>
      <p:sp>
        <p:nvSpPr>
          <p:cNvPr id="41" name="TextBox 40">
            <a:extLst>
              <a:ext uri="{FF2B5EF4-FFF2-40B4-BE49-F238E27FC236}">
                <a16:creationId xmlns:a16="http://schemas.microsoft.com/office/drawing/2014/main" xmlns="" id="{2038C7BE-98D6-A7C4-0842-FA3DCB54B513}"/>
              </a:ext>
            </a:extLst>
          </p:cNvPr>
          <p:cNvSpPr txBox="1"/>
          <p:nvPr/>
        </p:nvSpPr>
        <p:spPr>
          <a:xfrm>
            <a:off x="9426918" y="5147238"/>
            <a:ext cx="993847" cy="369332"/>
          </a:xfrm>
          <a:prstGeom prst="rect">
            <a:avLst/>
          </a:prstGeom>
          <a:noFill/>
        </p:spPr>
        <p:txBody>
          <a:bodyPr wrap="square">
            <a:spAutoFit/>
          </a:bodyPr>
          <a:lstStyle/>
          <a:p>
            <a:pPr algn="ctr"/>
            <a:r>
              <a:rPr lang="en-US" b="1" dirty="0"/>
              <a:t>Op1 = 8</a:t>
            </a:r>
            <a:endParaRPr lang="en-US" sz="1800" b="1" dirty="0"/>
          </a:p>
        </p:txBody>
      </p:sp>
      <p:sp>
        <p:nvSpPr>
          <p:cNvPr id="42" name="TextBox 41">
            <a:extLst>
              <a:ext uri="{FF2B5EF4-FFF2-40B4-BE49-F238E27FC236}">
                <a16:creationId xmlns:a16="http://schemas.microsoft.com/office/drawing/2014/main" xmlns="" id="{ED6614F4-72C1-8596-BCBF-4BEC7DC15994}"/>
              </a:ext>
            </a:extLst>
          </p:cNvPr>
          <p:cNvSpPr txBox="1"/>
          <p:nvPr/>
        </p:nvSpPr>
        <p:spPr>
          <a:xfrm>
            <a:off x="9228601" y="4808974"/>
            <a:ext cx="1378091" cy="369332"/>
          </a:xfrm>
          <a:prstGeom prst="rect">
            <a:avLst/>
          </a:prstGeom>
          <a:noFill/>
        </p:spPr>
        <p:txBody>
          <a:bodyPr wrap="square">
            <a:spAutoFit/>
          </a:bodyPr>
          <a:lstStyle/>
          <a:p>
            <a:pPr algn="ctr"/>
            <a:r>
              <a:rPr lang="en-US" sz="1800" b="1" dirty="0"/>
              <a:t>Op2 = 2</a:t>
            </a:r>
          </a:p>
        </p:txBody>
      </p:sp>
      <p:sp>
        <p:nvSpPr>
          <p:cNvPr id="43" name="TextBox 42">
            <a:extLst>
              <a:ext uri="{FF2B5EF4-FFF2-40B4-BE49-F238E27FC236}">
                <a16:creationId xmlns:a16="http://schemas.microsoft.com/office/drawing/2014/main" xmlns="" id="{B513B9BB-372C-1A6F-189B-804ED6C8EA3F}"/>
              </a:ext>
            </a:extLst>
          </p:cNvPr>
          <p:cNvSpPr txBox="1"/>
          <p:nvPr/>
        </p:nvSpPr>
        <p:spPr>
          <a:xfrm>
            <a:off x="8878173" y="5470706"/>
            <a:ext cx="2040703" cy="646331"/>
          </a:xfrm>
          <a:prstGeom prst="rect">
            <a:avLst/>
          </a:prstGeom>
          <a:noFill/>
        </p:spPr>
        <p:txBody>
          <a:bodyPr wrap="square">
            <a:spAutoFit/>
          </a:bodyPr>
          <a:lstStyle/>
          <a:p>
            <a:pPr algn="ctr"/>
            <a:r>
              <a:rPr lang="en-US" b="1" dirty="0"/>
              <a:t>Perform </a:t>
            </a:r>
          </a:p>
          <a:p>
            <a:pPr algn="ctr"/>
            <a:r>
              <a:rPr lang="en-US" b="1" dirty="0"/>
              <a:t>8/2=4</a:t>
            </a:r>
            <a:endParaRPr lang="en-US" sz="1800" b="1" dirty="0"/>
          </a:p>
        </p:txBody>
      </p:sp>
      <p:sp>
        <p:nvSpPr>
          <p:cNvPr id="44" name="TextBox 43">
            <a:extLst>
              <a:ext uri="{FF2B5EF4-FFF2-40B4-BE49-F238E27FC236}">
                <a16:creationId xmlns:a16="http://schemas.microsoft.com/office/drawing/2014/main" xmlns="" id="{6872B853-22BB-4135-8875-0D7462B5A711}"/>
              </a:ext>
            </a:extLst>
          </p:cNvPr>
          <p:cNvSpPr txBox="1"/>
          <p:nvPr/>
        </p:nvSpPr>
        <p:spPr>
          <a:xfrm>
            <a:off x="9141165" y="6102023"/>
            <a:ext cx="1537119" cy="646331"/>
          </a:xfrm>
          <a:prstGeom prst="rect">
            <a:avLst/>
          </a:prstGeom>
          <a:noFill/>
        </p:spPr>
        <p:txBody>
          <a:bodyPr wrap="square">
            <a:spAutoFit/>
          </a:bodyPr>
          <a:lstStyle/>
          <a:p>
            <a:pPr algn="ctr"/>
            <a:r>
              <a:rPr lang="en-US" b="1" dirty="0"/>
              <a:t>Push 4 in </a:t>
            </a:r>
          </a:p>
          <a:p>
            <a:pPr algn="ctr"/>
            <a:r>
              <a:rPr lang="en-US" b="1" dirty="0"/>
              <a:t>to stack</a:t>
            </a:r>
            <a:endParaRPr lang="en-US" sz="1800" b="1" dirty="0"/>
          </a:p>
        </p:txBody>
      </p:sp>
      <p:sp>
        <p:nvSpPr>
          <p:cNvPr id="45" name="TextBox 44">
            <a:extLst>
              <a:ext uri="{FF2B5EF4-FFF2-40B4-BE49-F238E27FC236}">
                <a16:creationId xmlns:a16="http://schemas.microsoft.com/office/drawing/2014/main" xmlns="" id="{51A2A677-13C9-54DC-67D8-D4C2AB0A592B}"/>
              </a:ext>
            </a:extLst>
          </p:cNvPr>
          <p:cNvSpPr txBox="1"/>
          <p:nvPr/>
        </p:nvSpPr>
        <p:spPr>
          <a:xfrm>
            <a:off x="10063705" y="4188525"/>
            <a:ext cx="490263" cy="369332"/>
          </a:xfrm>
          <a:prstGeom prst="rect">
            <a:avLst/>
          </a:prstGeom>
          <a:noFill/>
        </p:spPr>
        <p:txBody>
          <a:bodyPr wrap="square">
            <a:spAutoFit/>
          </a:bodyPr>
          <a:lstStyle/>
          <a:p>
            <a:pPr algn="ctr"/>
            <a:r>
              <a:rPr lang="en-US" b="1" dirty="0"/>
              <a:t>14</a:t>
            </a:r>
            <a:endParaRPr lang="en-US" sz="1800" b="1" dirty="0"/>
          </a:p>
        </p:txBody>
      </p:sp>
      <p:sp>
        <p:nvSpPr>
          <p:cNvPr id="46" name="TextBox 45">
            <a:extLst>
              <a:ext uri="{FF2B5EF4-FFF2-40B4-BE49-F238E27FC236}">
                <a16:creationId xmlns:a16="http://schemas.microsoft.com/office/drawing/2014/main" xmlns="" id="{03D291AF-BD18-54E2-4B5F-1152D7B124BF}"/>
              </a:ext>
            </a:extLst>
          </p:cNvPr>
          <p:cNvSpPr txBox="1"/>
          <p:nvPr/>
        </p:nvSpPr>
        <p:spPr>
          <a:xfrm>
            <a:off x="10096838" y="3704821"/>
            <a:ext cx="490263" cy="369332"/>
          </a:xfrm>
          <a:prstGeom prst="rect">
            <a:avLst/>
          </a:prstGeom>
          <a:noFill/>
        </p:spPr>
        <p:txBody>
          <a:bodyPr wrap="square">
            <a:spAutoFit/>
          </a:bodyPr>
          <a:lstStyle/>
          <a:p>
            <a:pPr algn="ctr"/>
            <a:r>
              <a:rPr lang="en-US" b="1" dirty="0"/>
              <a:t>4</a:t>
            </a:r>
            <a:endParaRPr lang="en-US" sz="1800" b="1" dirty="0"/>
          </a:p>
        </p:txBody>
      </p:sp>
      <p:graphicFrame>
        <p:nvGraphicFramePr>
          <p:cNvPr id="47" name="Table 46">
            <a:extLst>
              <a:ext uri="{FF2B5EF4-FFF2-40B4-BE49-F238E27FC236}">
                <a16:creationId xmlns:a16="http://schemas.microsoft.com/office/drawing/2014/main" xmlns="" id="{E028FC38-92F1-4650-E7A7-7F89B9969133}"/>
              </a:ext>
            </a:extLst>
          </p:cNvPr>
          <p:cNvGraphicFramePr>
            <a:graphicFrameLocks noGrp="1"/>
          </p:cNvGraphicFramePr>
          <p:nvPr>
            <p:extLst>
              <p:ext uri="{D42A27DB-BD31-4B8C-83A1-F6EECF244321}">
                <p14:modId xmlns:p14="http://schemas.microsoft.com/office/powerpoint/2010/main" xmlns="" val="717107584"/>
              </p:ext>
            </p:extLst>
          </p:nvPr>
        </p:nvGraphicFramePr>
        <p:xfrm>
          <a:off x="11086665" y="1848286"/>
          <a:ext cx="766481" cy="2739150"/>
        </p:xfrm>
        <a:graphic>
          <a:graphicData uri="http://schemas.openxmlformats.org/drawingml/2006/table">
            <a:tbl>
              <a:tblPr firstRow="1" bandRow="1">
                <a:tableStyleId>{5C22544A-7EE6-4342-B048-85BDC9FD1C3A}</a:tableStyleId>
              </a:tblPr>
              <a:tblGrid>
                <a:gridCol w="290151">
                  <a:extLst>
                    <a:ext uri="{9D8B030D-6E8A-4147-A177-3AD203B41FA5}">
                      <a16:colId xmlns:a16="http://schemas.microsoft.com/office/drawing/2014/main" xmlns="" val="1800893014"/>
                    </a:ext>
                  </a:extLst>
                </a:gridCol>
                <a:gridCol w="476330">
                  <a:extLst>
                    <a:ext uri="{9D8B030D-6E8A-4147-A177-3AD203B41FA5}">
                      <a16:colId xmlns:a16="http://schemas.microsoft.com/office/drawing/2014/main" xmlns="" val="1180315877"/>
                    </a:ext>
                  </a:extLst>
                </a:gridCol>
              </a:tblGrid>
              <a:tr h="456525">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456525">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456525">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456525">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456525">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456525">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48" name="TextBox 47">
            <a:extLst>
              <a:ext uri="{FF2B5EF4-FFF2-40B4-BE49-F238E27FC236}">
                <a16:creationId xmlns:a16="http://schemas.microsoft.com/office/drawing/2014/main" xmlns="" id="{7D1A8E0B-A0CF-0FE4-7DFC-106FC5FD37EC}"/>
              </a:ext>
            </a:extLst>
          </p:cNvPr>
          <p:cNvSpPr txBox="1"/>
          <p:nvPr/>
        </p:nvSpPr>
        <p:spPr>
          <a:xfrm>
            <a:off x="10606977" y="4131566"/>
            <a:ext cx="618439" cy="369332"/>
          </a:xfrm>
          <a:prstGeom prst="rect">
            <a:avLst/>
          </a:prstGeom>
          <a:noFill/>
        </p:spPr>
        <p:txBody>
          <a:bodyPr wrap="none" rtlCol="0">
            <a:spAutoFit/>
          </a:bodyPr>
          <a:lstStyle/>
          <a:p>
            <a:r>
              <a:rPr lang="en-US" dirty="0"/>
              <a:t>top=</a:t>
            </a:r>
            <a:endParaRPr lang="en-US" b="1" dirty="0"/>
          </a:p>
        </p:txBody>
      </p:sp>
      <p:sp>
        <p:nvSpPr>
          <p:cNvPr id="49" name="TextBox 48">
            <a:extLst>
              <a:ext uri="{FF2B5EF4-FFF2-40B4-BE49-F238E27FC236}">
                <a16:creationId xmlns:a16="http://schemas.microsoft.com/office/drawing/2014/main" xmlns="" id="{4C4E88FE-3752-6D76-CB73-4DE3D3243AA0}"/>
              </a:ext>
            </a:extLst>
          </p:cNvPr>
          <p:cNvSpPr txBox="1"/>
          <p:nvPr/>
        </p:nvSpPr>
        <p:spPr>
          <a:xfrm>
            <a:off x="11362519" y="4163503"/>
            <a:ext cx="490263" cy="369332"/>
          </a:xfrm>
          <a:prstGeom prst="rect">
            <a:avLst/>
          </a:prstGeom>
          <a:noFill/>
        </p:spPr>
        <p:txBody>
          <a:bodyPr wrap="square">
            <a:spAutoFit/>
          </a:bodyPr>
          <a:lstStyle/>
          <a:p>
            <a:pPr algn="ctr"/>
            <a:r>
              <a:rPr lang="en-US" b="1" dirty="0"/>
              <a:t>10</a:t>
            </a:r>
            <a:endParaRPr lang="en-US" sz="1800" b="1" dirty="0"/>
          </a:p>
        </p:txBody>
      </p:sp>
      <p:sp>
        <p:nvSpPr>
          <p:cNvPr id="51" name="TextBox 50">
            <a:extLst>
              <a:ext uri="{FF2B5EF4-FFF2-40B4-BE49-F238E27FC236}">
                <a16:creationId xmlns:a16="http://schemas.microsoft.com/office/drawing/2014/main" xmlns="" id="{C2F80735-8C8A-2D49-AD05-BEDDB4879C7D}"/>
              </a:ext>
            </a:extLst>
          </p:cNvPr>
          <p:cNvSpPr txBox="1"/>
          <p:nvPr/>
        </p:nvSpPr>
        <p:spPr>
          <a:xfrm>
            <a:off x="11012340" y="5108568"/>
            <a:ext cx="1163963" cy="369332"/>
          </a:xfrm>
          <a:prstGeom prst="rect">
            <a:avLst/>
          </a:prstGeom>
          <a:noFill/>
        </p:spPr>
        <p:txBody>
          <a:bodyPr wrap="square">
            <a:spAutoFit/>
          </a:bodyPr>
          <a:lstStyle/>
          <a:p>
            <a:pPr algn="ctr"/>
            <a:r>
              <a:rPr lang="en-US" b="1" dirty="0"/>
              <a:t>Op1 = 14</a:t>
            </a:r>
            <a:endParaRPr lang="en-US" sz="1800" b="1" dirty="0"/>
          </a:p>
        </p:txBody>
      </p:sp>
      <p:sp>
        <p:nvSpPr>
          <p:cNvPr id="52" name="TextBox 51">
            <a:extLst>
              <a:ext uri="{FF2B5EF4-FFF2-40B4-BE49-F238E27FC236}">
                <a16:creationId xmlns:a16="http://schemas.microsoft.com/office/drawing/2014/main" xmlns="" id="{82F0D91D-56D1-5621-843A-51333D619B9D}"/>
              </a:ext>
            </a:extLst>
          </p:cNvPr>
          <p:cNvSpPr txBox="1"/>
          <p:nvPr/>
        </p:nvSpPr>
        <p:spPr>
          <a:xfrm>
            <a:off x="10868615" y="4729361"/>
            <a:ext cx="1378091" cy="369332"/>
          </a:xfrm>
          <a:prstGeom prst="rect">
            <a:avLst/>
          </a:prstGeom>
          <a:noFill/>
        </p:spPr>
        <p:txBody>
          <a:bodyPr wrap="square">
            <a:spAutoFit/>
          </a:bodyPr>
          <a:lstStyle/>
          <a:p>
            <a:pPr algn="ctr"/>
            <a:r>
              <a:rPr lang="en-US" sz="1800" b="1" dirty="0"/>
              <a:t>Op2 = 4</a:t>
            </a:r>
          </a:p>
        </p:txBody>
      </p:sp>
      <p:sp>
        <p:nvSpPr>
          <p:cNvPr id="53" name="TextBox 52">
            <a:extLst>
              <a:ext uri="{FF2B5EF4-FFF2-40B4-BE49-F238E27FC236}">
                <a16:creationId xmlns:a16="http://schemas.microsoft.com/office/drawing/2014/main" xmlns="" id="{F3454C6E-A59B-D876-9B02-4905DD2AADF5}"/>
              </a:ext>
            </a:extLst>
          </p:cNvPr>
          <p:cNvSpPr txBox="1"/>
          <p:nvPr/>
        </p:nvSpPr>
        <p:spPr>
          <a:xfrm>
            <a:off x="10884815" y="5471683"/>
            <a:ext cx="1361891" cy="646331"/>
          </a:xfrm>
          <a:prstGeom prst="rect">
            <a:avLst/>
          </a:prstGeom>
          <a:noFill/>
        </p:spPr>
        <p:txBody>
          <a:bodyPr wrap="square">
            <a:spAutoFit/>
          </a:bodyPr>
          <a:lstStyle/>
          <a:p>
            <a:pPr algn="ctr"/>
            <a:r>
              <a:rPr lang="en-US" b="1" dirty="0"/>
              <a:t>Perform </a:t>
            </a:r>
          </a:p>
          <a:p>
            <a:pPr algn="ctr"/>
            <a:r>
              <a:rPr lang="en-US" b="1" dirty="0"/>
              <a:t>14-4=10</a:t>
            </a:r>
            <a:endParaRPr lang="en-US" sz="1800" b="1" dirty="0"/>
          </a:p>
        </p:txBody>
      </p:sp>
      <p:sp>
        <p:nvSpPr>
          <p:cNvPr id="54" name="TextBox 53">
            <a:extLst>
              <a:ext uri="{FF2B5EF4-FFF2-40B4-BE49-F238E27FC236}">
                <a16:creationId xmlns:a16="http://schemas.microsoft.com/office/drawing/2014/main" xmlns="" id="{33618197-9A04-FECA-8D68-D6FFA87BC819}"/>
              </a:ext>
            </a:extLst>
          </p:cNvPr>
          <p:cNvSpPr txBox="1"/>
          <p:nvPr/>
        </p:nvSpPr>
        <p:spPr>
          <a:xfrm>
            <a:off x="10882652" y="6103641"/>
            <a:ext cx="1361891" cy="646331"/>
          </a:xfrm>
          <a:prstGeom prst="rect">
            <a:avLst/>
          </a:prstGeom>
          <a:noFill/>
        </p:spPr>
        <p:txBody>
          <a:bodyPr wrap="square">
            <a:spAutoFit/>
          </a:bodyPr>
          <a:lstStyle/>
          <a:p>
            <a:pPr algn="ctr"/>
            <a:r>
              <a:rPr lang="en-US" b="1" dirty="0"/>
              <a:t>Push 10 in </a:t>
            </a:r>
          </a:p>
          <a:p>
            <a:pPr algn="ctr"/>
            <a:r>
              <a:rPr lang="en-US" b="1" dirty="0"/>
              <a:t>to stack</a:t>
            </a:r>
            <a:endParaRPr lang="en-US" sz="1800" b="1" dirty="0"/>
          </a:p>
        </p:txBody>
      </p:sp>
      <p:cxnSp>
        <p:nvCxnSpPr>
          <p:cNvPr id="56" name="Straight Arrow Connector 55">
            <a:extLst>
              <a:ext uri="{FF2B5EF4-FFF2-40B4-BE49-F238E27FC236}">
                <a16:creationId xmlns:a16="http://schemas.microsoft.com/office/drawing/2014/main" xmlns="" id="{9B93021E-74C0-4556-D1E5-A0213D511FDD}"/>
              </a:ext>
            </a:extLst>
          </p:cNvPr>
          <p:cNvCxnSpPr/>
          <p:nvPr/>
        </p:nvCxnSpPr>
        <p:spPr>
          <a:xfrm>
            <a:off x="982639" y="1459765"/>
            <a:ext cx="0" cy="36092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xmlns="" id="{CD45A054-2B42-0C88-4489-693AC681186B}"/>
              </a:ext>
            </a:extLst>
          </p:cNvPr>
          <p:cNvCxnSpPr/>
          <p:nvPr/>
        </p:nvCxnSpPr>
        <p:spPr>
          <a:xfrm>
            <a:off x="2309537" y="1459764"/>
            <a:ext cx="0" cy="36092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xmlns="" id="{5F1E228A-0D03-3DC4-33BC-626121787123}"/>
              </a:ext>
            </a:extLst>
          </p:cNvPr>
          <p:cNvCxnSpPr/>
          <p:nvPr/>
        </p:nvCxnSpPr>
        <p:spPr>
          <a:xfrm>
            <a:off x="3631589" y="1459763"/>
            <a:ext cx="0" cy="36092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xmlns="" id="{4E58031E-C94C-3B74-EEF3-D681E2B19633}"/>
              </a:ext>
            </a:extLst>
          </p:cNvPr>
          <p:cNvCxnSpPr/>
          <p:nvPr/>
        </p:nvCxnSpPr>
        <p:spPr>
          <a:xfrm>
            <a:off x="7728218" y="1459763"/>
            <a:ext cx="0" cy="36092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xmlns="" id="{6D47FD45-5F2E-1FC7-0250-6231A1C9DA54}"/>
              </a:ext>
            </a:extLst>
          </p:cNvPr>
          <p:cNvCxnSpPr/>
          <p:nvPr/>
        </p:nvCxnSpPr>
        <p:spPr>
          <a:xfrm>
            <a:off x="9051363" y="1437236"/>
            <a:ext cx="0" cy="36092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84D89474-E3DD-ADE5-99A5-360472224EC4}"/>
              </a:ext>
            </a:extLst>
          </p:cNvPr>
          <p:cNvSpPr txBox="1"/>
          <p:nvPr/>
        </p:nvSpPr>
        <p:spPr>
          <a:xfrm>
            <a:off x="861792" y="4176103"/>
            <a:ext cx="288416" cy="369332"/>
          </a:xfrm>
          <a:prstGeom prst="rect">
            <a:avLst/>
          </a:prstGeom>
          <a:noFill/>
        </p:spPr>
        <p:txBody>
          <a:bodyPr wrap="square">
            <a:spAutoFit/>
          </a:bodyPr>
          <a:lstStyle/>
          <a:p>
            <a:r>
              <a:rPr lang="en-US" sz="1800" b="1" dirty="0"/>
              <a:t>2</a:t>
            </a:r>
            <a:endParaRPr lang="en-US" dirty="0"/>
          </a:p>
        </p:txBody>
      </p:sp>
    </p:spTree>
    <p:extLst>
      <p:ext uri="{BB962C8B-B14F-4D97-AF65-F5344CB8AC3E}">
        <p14:creationId xmlns:p14="http://schemas.microsoft.com/office/powerpoint/2010/main" xmlns="" val="5212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7"/>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2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32"/>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5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3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1"/>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3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37"/>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36"/>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60"/>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38"/>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35"/>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39"/>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4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42"/>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41"/>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43"/>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44"/>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46"/>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40"/>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47"/>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48"/>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52"/>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51"/>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53"/>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54"/>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4" grpId="0"/>
      <p:bldP spid="15" grpId="0"/>
      <p:bldP spid="17" grpId="0"/>
      <p:bldP spid="18" grpId="0"/>
      <p:bldP spid="19" grpId="0"/>
      <p:bldP spid="20" grpId="0"/>
      <p:bldP spid="21" grpId="0"/>
      <p:bldP spid="22" grpId="0"/>
      <p:bldP spid="24" grpId="0"/>
      <p:bldP spid="25" grpId="0"/>
      <p:bldP spid="26" grpId="0"/>
      <p:bldP spid="27" grpId="0"/>
      <p:bldP spid="28" grpId="0"/>
      <p:bldP spid="29" grpId="0"/>
      <p:bldP spid="31" grpId="0"/>
      <p:bldP spid="32" grpId="0"/>
      <p:bldP spid="33" grpId="0"/>
      <p:bldP spid="35" grpId="0"/>
      <p:bldP spid="36" grpId="0"/>
      <p:bldP spid="37" grpId="0"/>
      <p:bldP spid="38" grpId="0"/>
      <p:bldP spid="40" grpId="0"/>
      <p:bldP spid="41" grpId="0"/>
      <p:bldP spid="42" grpId="0"/>
      <p:bldP spid="43" grpId="0"/>
      <p:bldP spid="44" grpId="0"/>
      <p:bldP spid="45" grpId="0"/>
      <p:bldP spid="46" grpId="0"/>
      <p:bldP spid="48" grpId="0"/>
      <p:bldP spid="49" grpId="0"/>
      <p:bldP spid="51" grpId="0"/>
      <p:bldP spid="52" grpId="0"/>
      <p:bldP spid="53" grpId="0"/>
      <p:bldP spid="5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19766" y="345421"/>
            <a:ext cx="11079163" cy="62167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F8992A-00FF-5473-FF56-639B1D694D70}"/>
              </a:ext>
            </a:extLst>
          </p:cNvPr>
          <p:cNvSpPr>
            <a:spLocks noGrp="1"/>
          </p:cNvSpPr>
          <p:nvPr>
            <p:ph type="title"/>
          </p:nvPr>
        </p:nvSpPr>
        <p:spPr>
          <a:xfrm>
            <a:off x="493647" y="73582"/>
            <a:ext cx="10515600" cy="642040"/>
          </a:xfrm>
        </p:spPr>
        <p:txBody>
          <a:bodyPr>
            <a:normAutofit fontScale="90000"/>
          </a:bodyPr>
          <a:lstStyle/>
          <a:p>
            <a:r>
              <a:rPr lang="en-US" dirty="0">
                <a:latin typeface="Century" panose="02040604050505020304" pitchFamily="18" charset="0"/>
              </a:rPr>
              <a:t>Queue</a:t>
            </a:r>
          </a:p>
        </p:txBody>
      </p:sp>
      <p:sp>
        <p:nvSpPr>
          <p:cNvPr id="3" name="Content Placeholder 2">
            <a:extLst>
              <a:ext uri="{FF2B5EF4-FFF2-40B4-BE49-F238E27FC236}">
                <a16:creationId xmlns:a16="http://schemas.microsoft.com/office/drawing/2014/main" xmlns="" id="{A65D4815-D4A6-1C08-1285-BF0BFAF3874D}"/>
              </a:ext>
            </a:extLst>
          </p:cNvPr>
          <p:cNvSpPr>
            <a:spLocks noGrp="1"/>
          </p:cNvSpPr>
          <p:nvPr>
            <p:ph idx="1"/>
          </p:nvPr>
        </p:nvSpPr>
        <p:spPr>
          <a:xfrm>
            <a:off x="838199" y="719766"/>
            <a:ext cx="11226421" cy="1324188"/>
          </a:xfrm>
        </p:spPr>
        <p:txBody>
          <a:bodyPr>
            <a:normAutofit fontScale="92500" lnSpcReduction="20000"/>
          </a:bodyPr>
          <a:lstStyle/>
          <a:p>
            <a:r>
              <a:rPr lang="en-US" sz="2400" dirty="0">
                <a:latin typeface="Century" panose="02040604050505020304" pitchFamily="18" charset="0"/>
              </a:rPr>
              <a:t>Queue is a linear data structure that inserts the elements at one end</a:t>
            </a:r>
            <a:r>
              <a:rPr lang="en-US" sz="2400" b="1" dirty="0">
                <a:latin typeface="Century" panose="02040604050505020304" pitchFamily="18" charset="0"/>
              </a:rPr>
              <a:t>(known as rear)</a:t>
            </a:r>
            <a:r>
              <a:rPr lang="en-US" sz="2400" dirty="0">
                <a:latin typeface="Century" panose="02040604050505020304" pitchFamily="18" charset="0"/>
              </a:rPr>
              <a:t> and deletes the elements at another end </a:t>
            </a:r>
            <a:r>
              <a:rPr lang="en-US" sz="2400" b="1" dirty="0">
                <a:latin typeface="Century" panose="02040604050505020304" pitchFamily="18" charset="0"/>
              </a:rPr>
              <a:t>(known as </a:t>
            </a:r>
            <a:r>
              <a:rPr lang="en-US" sz="2400" b="1" i="1" dirty="0">
                <a:latin typeface="Century" panose="02040604050505020304" pitchFamily="18" charset="0"/>
              </a:rPr>
              <a:t>front) </a:t>
            </a:r>
          </a:p>
          <a:p>
            <a:pPr marL="0" indent="0">
              <a:buNone/>
            </a:pPr>
            <a:r>
              <a:rPr lang="en-US" sz="2400" i="1" dirty="0">
                <a:latin typeface="Century" panose="02040604050505020304" pitchFamily="18" charset="0"/>
              </a:rPr>
              <a:t>				</a:t>
            </a:r>
            <a:r>
              <a:rPr lang="en-US" sz="2400" dirty="0">
                <a:latin typeface="Century" panose="02040604050505020304" pitchFamily="18" charset="0"/>
              </a:rPr>
              <a:t>or</a:t>
            </a:r>
          </a:p>
          <a:p>
            <a:pPr marL="0" indent="0">
              <a:buNone/>
            </a:pPr>
            <a:r>
              <a:rPr lang="en-US" sz="2400" dirty="0">
                <a:latin typeface="Century" panose="02040604050505020304" pitchFamily="18" charset="0"/>
              </a:rPr>
              <a:t>  		FIFO (“First-In –First-Out”)</a:t>
            </a:r>
          </a:p>
        </p:txBody>
      </p:sp>
      <p:sp>
        <p:nvSpPr>
          <p:cNvPr id="4" name="Content Placeholder 2">
            <a:extLst>
              <a:ext uri="{FF2B5EF4-FFF2-40B4-BE49-F238E27FC236}">
                <a16:creationId xmlns:a16="http://schemas.microsoft.com/office/drawing/2014/main" xmlns="" id="{CE4F7E4A-ECE8-A4E4-E638-92FF38A4DE59}"/>
              </a:ext>
            </a:extLst>
          </p:cNvPr>
          <p:cNvSpPr txBox="1">
            <a:spLocks/>
          </p:cNvSpPr>
          <p:nvPr/>
        </p:nvSpPr>
        <p:spPr>
          <a:xfrm>
            <a:off x="376519" y="2097743"/>
            <a:ext cx="11376211" cy="4450844"/>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u="sng" dirty="0">
                <a:latin typeface="Century" panose="02040604050505020304" pitchFamily="18" charset="0"/>
              </a:rPr>
              <a:t>Queue ADT</a:t>
            </a:r>
          </a:p>
          <a:p>
            <a:pPr marL="0" indent="0">
              <a:buNone/>
            </a:pPr>
            <a:r>
              <a:rPr lang="en-US" b="1" dirty="0">
                <a:latin typeface="Century" panose="02040604050505020304" pitchFamily="18" charset="0"/>
              </a:rPr>
              <a:t>Operations on Queue</a:t>
            </a:r>
          </a:p>
          <a:p>
            <a:pPr marL="514350" indent="-514350">
              <a:lnSpc>
                <a:spcPct val="120000"/>
              </a:lnSpc>
              <a:buFont typeface="+mj-lt"/>
              <a:buAutoNum type="arabicPeriod"/>
            </a:pPr>
            <a:r>
              <a:rPr lang="en-US" dirty="0">
                <a:latin typeface="Century" panose="02040604050505020304" pitchFamily="18" charset="0"/>
              </a:rPr>
              <a:t>Enqueue(Q , ele) – insert an element ele into the queue Q.</a:t>
            </a:r>
          </a:p>
          <a:p>
            <a:pPr marL="514350" indent="-514350">
              <a:lnSpc>
                <a:spcPct val="120000"/>
              </a:lnSpc>
              <a:buFont typeface="+mj-lt"/>
              <a:buAutoNum type="arabicPeriod"/>
            </a:pPr>
            <a:r>
              <a:rPr lang="en-US" dirty="0">
                <a:latin typeface="Century" panose="02040604050505020304" pitchFamily="18" charset="0"/>
              </a:rPr>
              <a:t>Dequeue(Q) – deletes an element from the queue Q and returns the deleted element.</a:t>
            </a:r>
          </a:p>
          <a:p>
            <a:pPr marL="514350" indent="-514350">
              <a:lnSpc>
                <a:spcPct val="120000"/>
              </a:lnSpc>
              <a:buFont typeface="+mj-lt"/>
              <a:buAutoNum type="arabicPeriod"/>
            </a:pPr>
            <a:r>
              <a:rPr lang="en-US" dirty="0">
                <a:latin typeface="Century" panose="02040604050505020304" pitchFamily="18" charset="0"/>
              </a:rPr>
              <a:t>Front(Q) – returns the front element of the queue Q, it doesn’t delete the element</a:t>
            </a:r>
            <a:r>
              <a:rPr lang="en-US" dirty="0" smtClean="0">
                <a:latin typeface="Century" panose="02040604050505020304" pitchFamily="18" charset="0"/>
              </a:rPr>
              <a:t>.</a:t>
            </a:r>
          </a:p>
          <a:p>
            <a:pPr marL="514350" indent="-514350">
              <a:lnSpc>
                <a:spcPct val="120000"/>
              </a:lnSpc>
              <a:buFont typeface="+mj-lt"/>
              <a:buAutoNum type="arabicPeriod"/>
            </a:pPr>
            <a:r>
              <a:rPr lang="en-IN" sz="2700" dirty="0" smtClean="0">
                <a:latin typeface="Century" panose="02040604050505020304" pitchFamily="18" charset="0"/>
              </a:rPr>
              <a:t>Rear(Q): </a:t>
            </a:r>
            <a:r>
              <a:rPr lang="en-IN" dirty="0" smtClean="0"/>
              <a:t>This operation returns the element at the rear end without removing it.</a:t>
            </a:r>
          </a:p>
          <a:p>
            <a:pPr marL="514350" indent="-514350">
              <a:lnSpc>
                <a:spcPct val="120000"/>
              </a:lnSpc>
              <a:buFont typeface="+mj-lt"/>
              <a:buAutoNum type="arabicPeriod"/>
            </a:pPr>
            <a:r>
              <a:rPr lang="en-US" dirty="0" err="1" smtClean="0">
                <a:latin typeface="Century" panose="02040604050505020304" pitchFamily="18" charset="0"/>
              </a:rPr>
              <a:t>isEmpty</a:t>
            </a:r>
            <a:r>
              <a:rPr lang="en-US" dirty="0" smtClean="0">
                <a:latin typeface="Century" panose="02040604050505020304" pitchFamily="18" charset="0"/>
              </a:rPr>
              <a:t>(Q</a:t>
            </a:r>
            <a:r>
              <a:rPr lang="en-US" dirty="0">
                <a:latin typeface="Century" panose="02040604050505020304" pitchFamily="18" charset="0"/>
              </a:rPr>
              <a:t>) – checks whether the queue Q is Empty or not.</a:t>
            </a:r>
          </a:p>
          <a:p>
            <a:pPr marL="514350" indent="-514350">
              <a:lnSpc>
                <a:spcPct val="120000"/>
              </a:lnSpc>
              <a:buFont typeface="+mj-lt"/>
              <a:buAutoNum type="arabicPeriod"/>
            </a:pPr>
            <a:r>
              <a:rPr lang="en-US" dirty="0" err="1">
                <a:latin typeface="Century" panose="02040604050505020304" pitchFamily="18" charset="0"/>
              </a:rPr>
              <a:t>isFull</a:t>
            </a:r>
            <a:r>
              <a:rPr lang="en-US" dirty="0">
                <a:latin typeface="Century" panose="02040604050505020304" pitchFamily="18" charset="0"/>
              </a:rPr>
              <a:t>(Q) – checks whether the queue Q is Full or not</a:t>
            </a:r>
            <a:r>
              <a:rPr lang="en-US" dirty="0" smtClean="0">
                <a:latin typeface="Century" panose="02040604050505020304" pitchFamily="18" charset="0"/>
              </a:rPr>
              <a:t>.</a:t>
            </a:r>
          </a:p>
          <a:p>
            <a:pPr marL="514350" indent="-514350">
              <a:lnSpc>
                <a:spcPct val="120000"/>
              </a:lnSpc>
              <a:buFont typeface="+mj-lt"/>
              <a:buAutoNum type="arabicPeriod"/>
            </a:pPr>
            <a:r>
              <a:rPr lang="en-IN" sz="2700" dirty="0" smtClean="0">
                <a:latin typeface="Century" panose="02040604050505020304" pitchFamily="18" charset="0"/>
              </a:rPr>
              <a:t>Size(): </a:t>
            </a:r>
            <a:r>
              <a:rPr lang="en-IN" dirty="0" smtClean="0"/>
              <a:t>This operation returns the size of the queue i.e. the total number of elements it contains.  </a:t>
            </a:r>
            <a:endParaRPr lang="en-US" dirty="0">
              <a:latin typeface="Century" panose="02040604050505020304" pitchFamily="18" charset="0"/>
            </a:endParaRPr>
          </a:p>
          <a:p>
            <a:pPr marL="0" indent="0">
              <a:lnSpc>
                <a:spcPct val="120000"/>
              </a:lnSpc>
              <a:buNone/>
            </a:pPr>
            <a:r>
              <a:rPr lang="en-US" b="1" dirty="0">
                <a:latin typeface="Century" panose="02040604050505020304" pitchFamily="18" charset="0"/>
              </a:rPr>
              <a:t>Error conditions of Queue</a:t>
            </a:r>
          </a:p>
          <a:p>
            <a:pPr marL="514350" indent="-514350">
              <a:lnSpc>
                <a:spcPct val="120000"/>
              </a:lnSpc>
              <a:buAutoNum type="arabicPeriod"/>
            </a:pPr>
            <a:r>
              <a:rPr lang="en-US" dirty="0">
                <a:latin typeface="Century" panose="02040604050505020304" pitchFamily="18" charset="0"/>
              </a:rPr>
              <a:t>Overflow – If an attempt is made to insert an element into queue that is full is known as queue Overflow  </a:t>
            </a:r>
          </a:p>
          <a:p>
            <a:pPr marL="514350" indent="-514350">
              <a:lnSpc>
                <a:spcPct val="120000"/>
              </a:lnSpc>
              <a:buAutoNum type="arabicPeriod"/>
            </a:pPr>
            <a:r>
              <a:rPr lang="en-US" dirty="0">
                <a:latin typeface="Century" panose="02040604050505020304" pitchFamily="18" charset="0"/>
              </a:rPr>
              <a:t>Underflow – If an attempt is made to delete an element from the empty queue is known as Queue Underflow</a:t>
            </a:r>
          </a:p>
        </p:txBody>
      </p:sp>
    </p:spTree>
    <p:extLst>
      <p:ext uri="{BB962C8B-B14F-4D97-AF65-F5344CB8AC3E}">
        <p14:creationId xmlns:p14="http://schemas.microsoft.com/office/powerpoint/2010/main" xmlns="" val="336816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58589" y="692266"/>
            <a:ext cx="11603037" cy="538162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F8992A-00FF-5473-FF56-639B1D694D70}"/>
              </a:ext>
            </a:extLst>
          </p:cNvPr>
          <p:cNvSpPr>
            <a:spLocks noGrp="1"/>
          </p:cNvSpPr>
          <p:nvPr>
            <p:ph type="title"/>
          </p:nvPr>
        </p:nvSpPr>
        <p:spPr>
          <a:xfrm>
            <a:off x="493647" y="73582"/>
            <a:ext cx="10515600" cy="642040"/>
          </a:xfrm>
        </p:spPr>
        <p:txBody>
          <a:bodyPr>
            <a:normAutofit fontScale="90000"/>
          </a:bodyPr>
          <a:lstStyle/>
          <a:p>
            <a:r>
              <a:rPr lang="en-US" dirty="0">
                <a:latin typeface="Century" panose="02040604050505020304" pitchFamily="18" charset="0"/>
              </a:rPr>
              <a:t>Stack</a:t>
            </a:r>
          </a:p>
        </p:txBody>
      </p:sp>
      <p:sp>
        <p:nvSpPr>
          <p:cNvPr id="3" name="Content Placeholder 2">
            <a:extLst>
              <a:ext uri="{FF2B5EF4-FFF2-40B4-BE49-F238E27FC236}">
                <a16:creationId xmlns:a16="http://schemas.microsoft.com/office/drawing/2014/main" xmlns="" id="{A65D4815-D4A6-1C08-1285-BF0BFAF3874D}"/>
              </a:ext>
            </a:extLst>
          </p:cNvPr>
          <p:cNvSpPr>
            <a:spLocks noGrp="1"/>
          </p:cNvSpPr>
          <p:nvPr>
            <p:ph idx="1"/>
          </p:nvPr>
        </p:nvSpPr>
        <p:spPr>
          <a:xfrm>
            <a:off x="838200" y="719765"/>
            <a:ext cx="10515600" cy="1943925"/>
          </a:xfrm>
        </p:spPr>
        <p:txBody>
          <a:bodyPr>
            <a:normAutofit/>
          </a:bodyPr>
          <a:lstStyle/>
          <a:p>
            <a:r>
              <a:rPr lang="en-US" sz="2400" dirty="0">
                <a:latin typeface="Century" panose="02040604050505020304" pitchFamily="18" charset="0"/>
              </a:rPr>
              <a:t>Stack is a linear data structure that inserts and deletes the elements at only one end (known as </a:t>
            </a:r>
            <a:r>
              <a:rPr lang="en-US" sz="2400" i="1" dirty="0">
                <a:latin typeface="Century" panose="02040604050505020304" pitchFamily="18" charset="0"/>
              </a:rPr>
              <a:t>top) </a:t>
            </a:r>
          </a:p>
          <a:p>
            <a:pPr marL="0" indent="0">
              <a:buNone/>
            </a:pPr>
            <a:r>
              <a:rPr lang="en-US" sz="2400" i="1" dirty="0">
                <a:latin typeface="Century" panose="02040604050505020304" pitchFamily="18" charset="0"/>
              </a:rPr>
              <a:t>				</a:t>
            </a:r>
            <a:r>
              <a:rPr lang="en-US" sz="2400" dirty="0">
                <a:latin typeface="Century" panose="02040604050505020304" pitchFamily="18" charset="0"/>
              </a:rPr>
              <a:t>or</a:t>
            </a:r>
          </a:p>
          <a:p>
            <a:pPr marL="0" indent="0">
              <a:buNone/>
            </a:pPr>
            <a:r>
              <a:rPr lang="en-US" sz="2400" dirty="0">
                <a:latin typeface="Century" panose="02040604050505020304" pitchFamily="18" charset="0"/>
              </a:rPr>
              <a:t>  		LIFO (“Last-In –First-Out”)</a:t>
            </a:r>
          </a:p>
        </p:txBody>
      </p:sp>
      <p:sp>
        <p:nvSpPr>
          <p:cNvPr id="4" name="Content Placeholder 2">
            <a:extLst>
              <a:ext uri="{FF2B5EF4-FFF2-40B4-BE49-F238E27FC236}">
                <a16:creationId xmlns:a16="http://schemas.microsoft.com/office/drawing/2014/main" xmlns="" id="{CE4F7E4A-ECE8-A4E4-E638-92FF38A4DE59}"/>
              </a:ext>
            </a:extLst>
          </p:cNvPr>
          <p:cNvSpPr txBox="1">
            <a:spLocks/>
          </p:cNvSpPr>
          <p:nvPr/>
        </p:nvSpPr>
        <p:spPr>
          <a:xfrm>
            <a:off x="410817" y="2517913"/>
            <a:ext cx="11582399" cy="4094229"/>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u="sng" dirty="0">
                <a:latin typeface="Century" panose="02040604050505020304" pitchFamily="18" charset="0"/>
              </a:rPr>
              <a:t>Stack ADT</a:t>
            </a:r>
          </a:p>
          <a:p>
            <a:pPr marL="0" indent="0">
              <a:buNone/>
            </a:pPr>
            <a:r>
              <a:rPr lang="en-US" b="1" dirty="0">
                <a:latin typeface="Century" panose="02040604050505020304" pitchFamily="18" charset="0"/>
              </a:rPr>
              <a:t>Operations on stack</a:t>
            </a:r>
          </a:p>
          <a:p>
            <a:pPr marL="514350" indent="-514350">
              <a:lnSpc>
                <a:spcPct val="120000"/>
              </a:lnSpc>
              <a:buFont typeface="+mj-lt"/>
              <a:buAutoNum type="arabicPeriod"/>
            </a:pPr>
            <a:r>
              <a:rPr lang="en-US" dirty="0">
                <a:latin typeface="Century" panose="02040604050505020304" pitchFamily="18" charset="0"/>
              </a:rPr>
              <a:t>push(S , ele) – insert an element ele into the stack S.</a:t>
            </a:r>
          </a:p>
          <a:p>
            <a:pPr marL="514350" indent="-514350">
              <a:lnSpc>
                <a:spcPct val="120000"/>
              </a:lnSpc>
              <a:buFont typeface="+mj-lt"/>
              <a:buAutoNum type="arabicPeriod"/>
            </a:pPr>
            <a:r>
              <a:rPr lang="en-US" dirty="0">
                <a:latin typeface="Century" panose="02040604050505020304" pitchFamily="18" charset="0"/>
              </a:rPr>
              <a:t>pop(S) – deletes an element from the stack S and returns the deleted element.</a:t>
            </a:r>
          </a:p>
          <a:p>
            <a:pPr marL="514350" indent="-514350">
              <a:lnSpc>
                <a:spcPct val="120000"/>
              </a:lnSpc>
              <a:buFont typeface="+mj-lt"/>
              <a:buAutoNum type="arabicPeriod"/>
            </a:pPr>
            <a:r>
              <a:rPr lang="en-US" dirty="0">
                <a:latin typeface="Century" panose="02040604050505020304" pitchFamily="18" charset="0"/>
              </a:rPr>
              <a:t>Peek(S) – returns the top element of the stack S, it doesn’t delete the element.</a:t>
            </a:r>
          </a:p>
          <a:p>
            <a:pPr marL="514350" indent="-514350">
              <a:lnSpc>
                <a:spcPct val="120000"/>
              </a:lnSpc>
              <a:buFont typeface="+mj-lt"/>
              <a:buAutoNum type="arabicPeriod"/>
            </a:pPr>
            <a:r>
              <a:rPr lang="en-US" dirty="0" err="1">
                <a:latin typeface="Century" panose="02040604050505020304" pitchFamily="18" charset="0"/>
              </a:rPr>
              <a:t>isEmpty</a:t>
            </a:r>
            <a:r>
              <a:rPr lang="en-US" dirty="0">
                <a:latin typeface="Century" panose="02040604050505020304" pitchFamily="18" charset="0"/>
              </a:rPr>
              <a:t>(S) – checks whether the stack is Empty or not.</a:t>
            </a:r>
          </a:p>
          <a:p>
            <a:pPr marL="514350" indent="-514350">
              <a:lnSpc>
                <a:spcPct val="120000"/>
              </a:lnSpc>
              <a:buFont typeface="+mj-lt"/>
              <a:buAutoNum type="arabicPeriod"/>
            </a:pPr>
            <a:r>
              <a:rPr lang="en-US" dirty="0" err="1">
                <a:latin typeface="Century" panose="02040604050505020304" pitchFamily="18" charset="0"/>
              </a:rPr>
              <a:t>isFull</a:t>
            </a:r>
            <a:r>
              <a:rPr lang="en-US" dirty="0">
                <a:latin typeface="Century" panose="02040604050505020304" pitchFamily="18" charset="0"/>
              </a:rPr>
              <a:t>(S) – checks whether the stack is Full or not.</a:t>
            </a:r>
          </a:p>
          <a:p>
            <a:pPr marL="0" indent="0">
              <a:lnSpc>
                <a:spcPct val="120000"/>
              </a:lnSpc>
              <a:buNone/>
            </a:pPr>
            <a:r>
              <a:rPr lang="en-US" b="1" dirty="0">
                <a:latin typeface="Century" panose="02040604050505020304" pitchFamily="18" charset="0"/>
              </a:rPr>
              <a:t>Error conditions of Stack</a:t>
            </a:r>
          </a:p>
          <a:p>
            <a:pPr marL="514350" indent="-514350">
              <a:lnSpc>
                <a:spcPct val="120000"/>
              </a:lnSpc>
              <a:buAutoNum type="arabicPeriod"/>
            </a:pPr>
            <a:r>
              <a:rPr lang="en-US" dirty="0">
                <a:latin typeface="Century" panose="02040604050505020304" pitchFamily="18" charset="0"/>
              </a:rPr>
              <a:t>Overflow – If an attempt is made to insert an element into stack that is full is known as Overflow  </a:t>
            </a:r>
          </a:p>
          <a:p>
            <a:pPr marL="514350" indent="-514350">
              <a:lnSpc>
                <a:spcPct val="120000"/>
              </a:lnSpc>
              <a:buAutoNum type="arabicPeriod"/>
            </a:pPr>
            <a:r>
              <a:rPr lang="en-US" dirty="0">
                <a:latin typeface="Century" panose="02040604050505020304" pitchFamily="18" charset="0"/>
              </a:rPr>
              <a:t>Underflow – If an attempt is made to delete an element from the empty stack is known as Underflow</a:t>
            </a:r>
          </a:p>
        </p:txBody>
      </p:sp>
    </p:spTree>
    <p:extLst>
      <p:ext uri="{BB962C8B-B14F-4D97-AF65-F5344CB8AC3E}">
        <p14:creationId xmlns:p14="http://schemas.microsoft.com/office/powerpoint/2010/main" xmlns="" val="3674093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F7F92F-4963-7A05-D66A-3B97F21E488D}"/>
              </a:ext>
            </a:extLst>
          </p:cNvPr>
          <p:cNvSpPr>
            <a:spLocks noGrp="1"/>
          </p:cNvSpPr>
          <p:nvPr>
            <p:ph type="title"/>
          </p:nvPr>
        </p:nvSpPr>
        <p:spPr>
          <a:xfrm>
            <a:off x="838200" y="312118"/>
            <a:ext cx="10515600" cy="740344"/>
          </a:xfrm>
        </p:spPr>
        <p:txBody>
          <a:bodyPr/>
          <a:lstStyle/>
          <a:p>
            <a:r>
              <a:rPr lang="en-US" dirty="0">
                <a:latin typeface="Century" panose="02040604050505020304" pitchFamily="18" charset="0"/>
              </a:rPr>
              <a:t>Different types of Queue</a:t>
            </a:r>
          </a:p>
        </p:txBody>
      </p:sp>
      <p:sp>
        <p:nvSpPr>
          <p:cNvPr id="3" name="Content Placeholder 2">
            <a:extLst>
              <a:ext uri="{FF2B5EF4-FFF2-40B4-BE49-F238E27FC236}">
                <a16:creationId xmlns:a16="http://schemas.microsoft.com/office/drawing/2014/main" xmlns="" id="{39458159-22D7-4930-4874-19D8C5845D93}"/>
              </a:ext>
            </a:extLst>
          </p:cNvPr>
          <p:cNvSpPr>
            <a:spLocks noGrp="1"/>
          </p:cNvSpPr>
          <p:nvPr>
            <p:ph idx="1"/>
          </p:nvPr>
        </p:nvSpPr>
        <p:spPr>
          <a:xfrm>
            <a:off x="933734" y="1372602"/>
            <a:ext cx="10515600" cy="2175669"/>
          </a:xfrm>
        </p:spPr>
        <p:txBody>
          <a:bodyPr/>
          <a:lstStyle/>
          <a:p>
            <a:r>
              <a:rPr lang="en-US" dirty="0">
                <a:latin typeface="Century" panose="02040604050505020304" pitchFamily="18" charset="0"/>
              </a:rPr>
              <a:t>Simple Queue</a:t>
            </a:r>
          </a:p>
          <a:p>
            <a:r>
              <a:rPr lang="en-US" dirty="0">
                <a:latin typeface="Century" panose="02040604050505020304" pitchFamily="18" charset="0"/>
              </a:rPr>
              <a:t>Circular Queue</a:t>
            </a:r>
          </a:p>
          <a:p>
            <a:r>
              <a:rPr lang="en-US" dirty="0">
                <a:latin typeface="Century" panose="02040604050505020304" pitchFamily="18" charset="0"/>
              </a:rPr>
              <a:t>Priority Queue</a:t>
            </a:r>
          </a:p>
          <a:p>
            <a:r>
              <a:rPr lang="en-US" dirty="0" err="1">
                <a:latin typeface="Century" panose="02040604050505020304" pitchFamily="18" charset="0"/>
              </a:rPr>
              <a:t>DeQue</a:t>
            </a:r>
            <a:r>
              <a:rPr lang="en-US" dirty="0">
                <a:latin typeface="Century" panose="02040604050505020304" pitchFamily="18" charset="0"/>
              </a:rPr>
              <a:t> (Double-ended Queue)</a:t>
            </a:r>
          </a:p>
        </p:txBody>
      </p:sp>
    </p:spTree>
    <p:extLst>
      <p:ext uri="{BB962C8B-B14F-4D97-AF65-F5344CB8AC3E}">
        <p14:creationId xmlns:p14="http://schemas.microsoft.com/office/powerpoint/2010/main" xmlns="" val="3843595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lnSpcReduction="10000"/>
          </a:bodyPr>
          <a:lstStyle/>
          <a:p>
            <a:pPr fontAlgn="base"/>
            <a:r>
              <a:rPr lang="en-IN" b="1" dirty="0" smtClean="0"/>
              <a:t>Simple Queue: </a:t>
            </a:r>
            <a:r>
              <a:rPr lang="en-IN" dirty="0" smtClean="0"/>
              <a:t>Simple queue also known as a linear queue is the most basic version of a queue. Here, insertion of an element i.e. the </a:t>
            </a:r>
            <a:r>
              <a:rPr lang="en-IN" dirty="0" err="1" smtClean="0"/>
              <a:t>Enqueue</a:t>
            </a:r>
            <a:r>
              <a:rPr lang="en-IN" dirty="0" smtClean="0"/>
              <a:t> operation takes place at the rear end and removal of an element i.e. the </a:t>
            </a:r>
            <a:r>
              <a:rPr lang="en-IN" dirty="0" err="1" smtClean="0"/>
              <a:t>Dequeue</a:t>
            </a:r>
            <a:r>
              <a:rPr lang="en-IN" dirty="0" smtClean="0"/>
              <a:t> operation takes place at the front end. Here problem is that if we pop some item from front and then rear reach to the capacity of the queue and although there are empty spaces before front means the queue is not full but as per condition in </a:t>
            </a:r>
            <a:r>
              <a:rPr lang="en-IN" dirty="0" err="1" smtClean="0"/>
              <a:t>isFull</a:t>
            </a:r>
            <a:r>
              <a:rPr lang="en-IN" dirty="0" smtClean="0"/>
              <a:t>() function, it will show that the queue is full then. To solve this problem we use </a:t>
            </a:r>
            <a:r>
              <a:rPr lang="en-IN" u="sng" dirty="0" smtClean="0">
                <a:hlinkClick r:id="rId2" action="ppaction://hlinkfile"/>
              </a:rPr>
              <a:t>circular queue</a:t>
            </a:r>
            <a:r>
              <a:rPr lang="en-IN" dirty="0" smtClean="0"/>
              <a:t>.</a:t>
            </a:r>
          </a:p>
          <a:p>
            <a:pPr fontAlgn="base"/>
            <a:r>
              <a:rPr lang="en-IN" b="1" u="sng" dirty="0" smtClean="0">
                <a:hlinkClick r:id="rId2" action="ppaction://hlinkfile"/>
              </a:rPr>
              <a:t>Circular Queue</a:t>
            </a:r>
            <a:r>
              <a:rPr lang="en-IN" b="1" dirty="0" smtClean="0"/>
              <a:t>:  </a:t>
            </a:r>
            <a:r>
              <a:rPr lang="en-IN" dirty="0" smtClean="0"/>
              <a:t>In a circular queue, the element of the queue act as a circular ring. The working of a circular queue is similar to the linear queue except for the fact that the last element is connected to the first element. Its advantage is that the memory is utilized in a better way. This is because if there is an empty space i.e. if no element is present at a certain position in the queue, then an element can be easily added at that position using modulo capacity(</a:t>
            </a:r>
            <a:r>
              <a:rPr lang="en-IN" i="1" dirty="0" smtClean="0"/>
              <a:t>%n</a:t>
            </a:r>
            <a:r>
              <a:rPr lang="en-IN" dirty="0" smtClean="0"/>
              <a:t>).</a:t>
            </a: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a:bodyPr>
          <a:lstStyle/>
          <a:p>
            <a:pPr fontAlgn="base"/>
            <a:r>
              <a:rPr lang="en-IN" b="1" u="sng" dirty="0" smtClean="0">
                <a:hlinkClick r:id="rId2"/>
              </a:rPr>
              <a:t>Priority Queue</a:t>
            </a:r>
            <a:r>
              <a:rPr lang="en-IN" b="1" dirty="0" smtClean="0"/>
              <a:t>: </a:t>
            </a:r>
            <a:r>
              <a:rPr lang="en-IN" dirty="0" smtClean="0"/>
              <a:t>This queue is a special type of queue. Its specialty is that it arranges the elements in a queue based on some priority. The priority can be something where the element with the highest value has the priority so it creates a queue with decreasing order of values. The priority can also be such that the element with the lowest value gets the highest priority so in turn it creates a queue with increasing order of values. In pre-define priority queue, C++ gives priority to highest value whereas Java gives priority to lowest value.</a:t>
            </a:r>
          </a:p>
          <a:p>
            <a:pPr fontAlgn="base"/>
            <a:r>
              <a:rPr lang="en-IN" b="1" u="sng" dirty="0" err="1" smtClean="0">
                <a:hlinkClick r:id="rId3"/>
              </a:rPr>
              <a:t>Dequeue</a:t>
            </a:r>
            <a:r>
              <a:rPr lang="en-IN" b="1" dirty="0" smtClean="0"/>
              <a:t>: </a:t>
            </a:r>
            <a:r>
              <a:rPr lang="en-IN" dirty="0" err="1" smtClean="0"/>
              <a:t>Dequeue</a:t>
            </a:r>
            <a:r>
              <a:rPr lang="en-IN" dirty="0" smtClean="0"/>
              <a:t> is also known as Double Ended Queue. As the name suggests double ended, it means that an element can be inserted or removed from both ends of the queue, unlike the other queues in which it can be done only from one end. Because of this property, it may not obey the First In First Out property.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a:bodyPr>
          <a:lstStyle/>
          <a:p>
            <a:pPr fontAlgn="base">
              <a:buNone/>
            </a:pPr>
            <a:r>
              <a:rPr lang="en-IN" b="1" dirty="0" smtClean="0"/>
              <a:t>Applications of Queue: </a:t>
            </a:r>
          </a:p>
          <a:p>
            <a:pPr fontAlgn="base"/>
            <a:r>
              <a:rPr lang="en-IN" dirty="0" smtClean="0"/>
              <a:t>Queue is used when things don’t have to be processed immediately, but have to be processed in </a:t>
            </a:r>
            <a:r>
              <a:rPr lang="en-IN" b="1" dirty="0" smtClean="0"/>
              <a:t>F</a:t>
            </a:r>
            <a:r>
              <a:rPr lang="en-IN" dirty="0" smtClean="0"/>
              <a:t>irst </a:t>
            </a:r>
            <a:r>
              <a:rPr lang="en-IN" b="1" dirty="0" smtClean="0"/>
              <a:t>I</a:t>
            </a:r>
            <a:r>
              <a:rPr lang="en-IN" dirty="0" smtClean="0"/>
              <a:t>n </a:t>
            </a:r>
            <a:r>
              <a:rPr lang="en-IN" b="1" dirty="0" smtClean="0"/>
              <a:t>F</a:t>
            </a:r>
            <a:r>
              <a:rPr lang="en-IN" dirty="0" smtClean="0"/>
              <a:t>irst </a:t>
            </a:r>
            <a:r>
              <a:rPr lang="en-IN" b="1" dirty="0" smtClean="0"/>
              <a:t>O</a:t>
            </a:r>
            <a:r>
              <a:rPr lang="en-IN" dirty="0" smtClean="0"/>
              <a:t>ut order like </a:t>
            </a:r>
            <a:r>
              <a:rPr lang="en-IN" u="sng" dirty="0" smtClean="0">
                <a:hlinkClick r:id="rId2"/>
              </a:rPr>
              <a:t>Breadth First Search</a:t>
            </a:r>
            <a:r>
              <a:rPr lang="en-IN" dirty="0" smtClean="0"/>
              <a:t>. This property of Queue makes it also useful in following kind of scenarios.</a:t>
            </a:r>
          </a:p>
          <a:p>
            <a:pPr fontAlgn="base"/>
            <a:r>
              <a:rPr lang="en-IN" dirty="0" smtClean="0"/>
              <a:t>When a resource is shared among multiple consumers. Examples include CPU scheduling, Disk Scheduling. </a:t>
            </a:r>
          </a:p>
          <a:p>
            <a:pPr fontAlgn="base"/>
            <a:r>
              <a:rPr lang="en-IN" b="1" dirty="0" smtClean="0"/>
              <a:t> </a:t>
            </a:r>
            <a:r>
              <a:rPr lang="en-IN" dirty="0" smtClean="0"/>
              <a:t>When data is transferred asynchronously (data not necessarily received at same rate as sent) between two processes. Examples include IO Buffers, pipes, file IO, etc. </a:t>
            </a:r>
          </a:p>
          <a:p>
            <a:pPr fontAlgn="base"/>
            <a:r>
              <a:rPr lang="en-IN" b="1" dirty="0" smtClean="0"/>
              <a:t> </a:t>
            </a:r>
            <a:r>
              <a:rPr lang="en-IN" dirty="0" smtClean="0"/>
              <a:t>Queue can be used as an essential component in various other data structures.</a:t>
            </a:r>
          </a:p>
          <a:p>
            <a:pPr fontAlgn="base"/>
            <a:endParaRPr lang="en-IN"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9953"/>
            <a:ext cx="10515600" cy="5657010"/>
          </a:xfrm>
        </p:spPr>
        <p:txBody>
          <a:bodyPr>
            <a:normAutofit fontScale="85000" lnSpcReduction="20000"/>
          </a:bodyPr>
          <a:lstStyle/>
          <a:p>
            <a:pPr fontAlgn="base"/>
            <a:r>
              <a:rPr lang="en-IN" b="1" dirty="0" smtClean="0"/>
              <a:t>Complexity Analysis:  </a:t>
            </a:r>
          </a:p>
          <a:p>
            <a:pPr fontAlgn="base">
              <a:buNone/>
            </a:pPr>
            <a:endParaRPr lang="en-IN" b="1" u="sng" dirty="0" smtClean="0"/>
          </a:p>
          <a:p>
            <a:pPr fontAlgn="base">
              <a:buNone/>
            </a:pPr>
            <a:r>
              <a:rPr lang="en-IN" b="1" u="sng" dirty="0" smtClean="0"/>
              <a:t>Time Complexity</a:t>
            </a:r>
            <a:endParaRPr lang="en-IN" dirty="0" smtClean="0"/>
          </a:p>
          <a:p>
            <a:pPr fontAlgn="base">
              <a:buNone/>
            </a:pPr>
            <a:r>
              <a:rPr lang="en-IN" b="1" dirty="0" smtClean="0"/>
              <a:t>Operations</a:t>
            </a:r>
            <a:r>
              <a:rPr lang="en-IN" dirty="0" smtClean="0"/>
              <a:t>  </a:t>
            </a:r>
            <a:r>
              <a:rPr lang="en-IN" b="1" dirty="0" smtClean="0"/>
              <a:t>Complexity</a:t>
            </a:r>
          </a:p>
          <a:p>
            <a:pPr fontAlgn="base"/>
            <a:r>
              <a:rPr lang="en-IN" dirty="0" err="1" smtClean="0"/>
              <a:t>Enqueue</a:t>
            </a:r>
            <a:r>
              <a:rPr lang="en-IN" dirty="0" smtClean="0"/>
              <a:t>(insertion) O(1)</a:t>
            </a:r>
          </a:p>
          <a:p>
            <a:pPr fontAlgn="base"/>
            <a:r>
              <a:rPr lang="en-IN" dirty="0" err="1" smtClean="0"/>
              <a:t>Deque</a:t>
            </a:r>
            <a:r>
              <a:rPr lang="en-IN" dirty="0" smtClean="0"/>
              <a:t>(deletion)   O(1)</a:t>
            </a:r>
          </a:p>
          <a:p>
            <a:pPr fontAlgn="base"/>
            <a:r>
              <a:rPr lang="en-IN" dirty="0" smtClean="0"/>
              <a:t>Front(Get front)   O(1)</a:t>
            </a:r>
          </a:p>
          <a:p>
            <a:pPr fontAlgn="base"/>
            <a:r>
              <a:rPr lang="en-IN" dirty="0" smtClean="0"/>
              <a:t>Rear(Get Rear)O(1)</a:t>
            </a:r>
          </a:p>
          <a:p>
            <a:pPr fontAlgn="base"/>
            <a:r>
              <a:rPr lang="en-IN" dirty="0" err="1" smtClean="0"/>
              <a:t>IsFull</a:t>
            </a:r>
            <a:r>
              <a:rPr lang="en-IN" dirty="0" smtClean="0"/>
              <a:t>(Check queue is full or not)O(1)</a:t>
            </a:r>
          </a:p>
          <a:p>
            <a:pPr fontAlgn="base"/>
            <a:r>
              <a:rPr lang="en-IN" dirty="0" err="1" smtClean="0"/>
              <a:t>IsEmpty</a:t>
            </a:r>
            <a:r>
              <a:rPr lang="en-IN" dirty="0" smtClean="0"/>
              <a:t>(Check queue is empty or not)O(1)    </a:t>
            </a:r>
          </a:p>
          <a:p>
            <a:pPr fontAlgn="base"/>
            <a:endParaRPr lang="en-IN" dirty="0" smtClean="0"/>
          </a:p>
          <a:p>
            <a:pPr fontAlgn="base">
              <a:buNone/>
            </a:pPr>
            <a:r>
              <a:rPr lang="en-IN" dirty="0" smtClean="0"/>
              <a:t>                       </a:t>
            </a:r>
          </a:p>
          <a:p>
            <a:pPr fontAlgn="base"/>
            <a:r>
              <a:rPr lang="en-IN" b="1" u="sng" dirty="0" smtClean="0"/>
              <a:t>Auxiliary Space:</a:t>
            </a:r>
            <a:r>
              <a:rPr lang="en-IN" u="sng" dirty="0" smtClean="0"/>
              <a:t> </a:t>
            </a:r>
            <a:r>
              <a:rPr lang="en-IN" dirty="0" smtClean="0"/>
              <a:t/>
            </a:r>
            <a:br>
              <a:rPr lang="en-IN" dirty="0" smtClean="0"/>
            </a:br>
            <a:r>
              <a:rPr lang="en-IN" dirty="0" smtClean="0"/>
              <a:t>O(N) where N is the size of the array for storing elements.</a:t>
            </a:r>
            <a:br>
              <a:rPr lang="en-IN" dirty="0" smtClean="0"/>
            </a:b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3059"/>
            <a:ext cx="10515600" cy="5683904"/>
          </a:xfrm>
        </p:spPr>
        <p:txBody>
          <a:bodyPr>
            <a:normAutofit/>
          </a:bodyPr>
          <a:lstStyle/>
          <a:p>
            <a:pPr fontAlgn="base">
              <a:buNone/>
            </a:pPr>
            <a:r>
              <a:rPr lang="en-IN" b="1" dirty="0" smtClean="0"/>
              <a:t>Advantages of Array Implementation:  </a:t>
            </a:r>
          </a:p>
          <a:p>
            <a:pPr fontAlgn="base"/>
            <a:r>
              <a:rPr lang="en-IN" dirty="0" smtClean="0"/>
              <a:t>Easy to implement.</a:t>
            </a:r>
          </a:p>
          <a:p>
            <a:pPr fontAlgn="base"/>
            <a:r>
              <a:rPr lang="en-IN" dirty="0" smtClean="0"/>
              <a:t>A large amount of data can be managed efficiently with ease.</a:t>
            </a:r>
          </a:p>
          <a:p>
            <a:pPr fontAlgn="base"/>
            <a:r>
              <a:rPr lang="en-IN" dirty="0" smtClean="0"/>
              <a:t>Operations such as insertion and deletion can be performed with ease as it follows the first in first out rule.</a:t>
            </a:r>
          </a:p>
          <a:p>
            <a:pPr fontAlgn="base">
              <a:buNone/>
            </a:pPr>
            <a:r>
              <a:rPr lang="en-IN" b="1" dirty="0" smtClean="0"/>
              <a:t>Disadvantages of Array Implementation:  </a:t>
            </a:r>
          </a:p>
          <a:p>
            <a:pPr fontAlgn="base"/>
            <a:r>
              <a:rPr lang="en-IN" dirty="0" smtClean="0"/>
              <a:t>Static Data Structure, fixed size.</a:t>
            </a:r>
          </a:p>
          <a:p>
            <a:pPr fontAlgn="base"/>
            <a:r>
              <a:rPr lang="en-IN" dirty="0" smtClean="0"/>
              <a:t>If the queue has a large number of </a:t>
            </a:r>
            <a:r>
              <a:rPr lang="en-IN" dirty="0" err="1" smtClean="0"/>
              <a:t>enqueue</a:t>
            </a:r>
            <a:r>
              <a:rPr lang="en-IN" dirty="0" smtClean="0"/>
              <a:t> and </a:t>
            </a:r>
            <a:r>
              <a:rPr lang="en-IN" dirty="0" err="1" smtClean="0"/>
              <a:t>dequeue</a:t>
            </a:r>
            <a:r>
              <a:rPr lang="en-IN" dirty="0" smtClean="0"/>
              <a:t> operations, at some point (in case of linear increment of front and rear indexes) we may not be able to insert elements in the queue even if the queue is empty (this problem is avoided by using circular queue).</a:t>
            </a:r>
          </a:p>
          <a:p>
            <a:pPr fontAlgn="base"/>
            <a:r>
              <a:rPr lang="en-IN" dirty="0" smtClean="0"/>
              <a:t>Maximum size of a queue must be defined prior.</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1341"/>
            <a:ext cx="10515600" cy="6122894"/>
          </a:xfrm>
        </p:spPr>
        <p:txBody>
          <a:bodyPr>
            <a:normAutofit fontScale="92500" lnSpcReduction="10000"/>
          </a:bodyPr>
          <a:lstStyle/>
          <a:p>
            <a:pPr fontAlgn="base">
              <a:buNone/>
            </a:pPr>
            <a:r>
              <a:rPr lang="en-IN" b="1" dirty="0" smtClean="0"/>
              <a:t>Characteristics of Queue:</a:t>
            </a:r>
            <a:br>
              <a:rPr lang="en-IN" b="1" dirty="0" smtClean="0"/>
            </a:br>
            <a:endParaRPr lang="en-IN" b="1" dirty="0" smtClean="0"/>
          </a:p>
          <a:p>
            <a:pPr fontAlgn="base"/>
            <a:r>
              <a:rPr lang="en-IN" dirty="0" smtClean="0"/>
              <a:t>Queue can handle multiple data.</a:t>
            </a:r>
          </a:p>
          <a:p>
            <a:pPr fontAlgn="base"/>
            <a:r>
              <a:rPr lang="en-IN" dirty="0" smtClean="0"/>
              <a:t>We can access both ends.</a:t>
            </a:r>
          </a:p>
          <a:p>
            <a:pPr fontAlgn="base"/>
            <a:r>
              <a:rPr lang="en-IN" dirty="0" smtClean="0"/>
              <a:t>They are fast and flexible. </a:t>
            </a:r>
          </a:p>
          <a:p>
            <a:pPr fontAlgn="base"/>
            <a:endParaRPr lang="en-IN" dirty="0" smtClean="0"/>
          </a:p>
          <a:p>
            <a:pPr fontAlgn="base">
              <a:buNone/>
            </a:pPr>
            <a:r>
              <a:rPr lang="en-IN" b="1" dirty="0" smtClean="0"/>
              <a:t>Queue Representation:</a:t>
            </a:r>
          </a:p>
          <a:p>
            <a:pPr fontAlgn="base"/>
            <a:r>
              <a:rPr lang="en-IN" dirty="0" smtClean="0"/>
              <a:t>Like stacks, Queues can also be represented in an array: In this representation, the Queue is implemented using the array. </a:t>
            </a:r>
          </a:p>
          <a:p>
            <a:pPr fontAlgn="base">
              <a:buNone/>
            </a:pPr>
            <a:r>
              <a:rPr lang="en-IN" dirty="0" smtClean="0"/>
              <a:t>Variables used in this case are</a:t>
            </a:r>
          </a:p>
          <a:p>
            <a:pPr fontAlgn="base"/>
            <a:r>
              <a:rPr lang="en-IN" b="1" dirty="0" smtClean="0"/>
              <a:t>Queue:</a:t>
            </a:r>
            <a:r>
              <a:rPr lang="en-IN" dirty="0" smtClean="0"/>
              <a:t> the name of the array storing queue elements.</a:t>
            </a:r>
          </a:p>
          <a:p>
            <a:pPr fontAlgn="base"/>
            <a:r>
              <a:rPr lang="en-IN" b="1" dirty="0" smtClean="0"/>
              <a:t>Front</a:t>
            </a:r>
            <a:r>
              <a:rPr lang="en-IN" dirty="0" smtClean="0"/>
              <a:t>: the index where the first element is stored in the array representing the queue.</a:t>
            </a:r>
          </a:p>
          <a:p>
            <a:pPr fontAlgn="base"/>
            <a:r>
              <a:rPr lang="en-IN" b="1" dirty="0" smtClean="0"/>
              <a:t>Rear:</a:t>
            </a:r>
            <a:r>
              <a:rPr lang="en-IN" dirty="0" smtClean="0"/>
              <a:t> the index where the last element is stored in an array representing the queue.</a:t>
            </a:r>
          </a:p>
          <a:p>
            <a:pPr fontAlgn="base"/>
            <a:endParaRPr lang="en-IN" dirty="0" smtClean="0"/>
          </a:p>
          <a:p>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1341"/>
            <a:ext cx="10515600" cy="6122894"/>
          </a:xfrm>
        </p:spPr>
        <p:txBody>
          <a:bodyPr>
            <a:normAutofit fontScale="92500" lnSpcReduction="20000"/>
          </a:bodyPr>
          <a:lstStyle/>
          <a:p>
            <a:pPr fontAlgn="base">
              <a:buNone/>
            </a:pPr>
            <a:r>
              <a:rPr lang="en-IN" b="1" dirty="0" smtClean="0"/>
              <a:t>Steps for </a:t>
            </a:r>
            <a:r>
              <a:rPr lang="en-IN" b="1" dirty="0" err="1" smtClean="0"/>
              <a:t>enqueue</a:t>
            </a:r>
            <a:r>
              <a:rPr lang="en-IN" b="1" dirty="0" smtClean="0"/>
              <a:t>:</a:t>
            </a:r>
          </a:p>
          <a:p>
            <a:pPr fontAlgn="base"/>
            <a:r>
              <a:rPr lang="en-IN" dirty="0" smtClean="0"/>
              <a:t>Check the queue is full or not</a:t>
            </a:r>
          </a:p>
          <a:p>
            <a:pPr fontAlgn="base"/>
            <a:r>
              <a:rPr lang="en-IN" dirty="0" smtClean="0"/>
              <a:t>If full, print overflow and exit</a:t>
            </a:r>
          </a:p>
          <a:p>
            <a:pPr fontAlgn="base"/>
            <a:r>
              <a:rPr lang="en-IN" dirty="0" smtClean="0"/>
              <a:t>If queue is not full, increment tail and add the element</a:t>
            </a:r>
          </a:p>
          <a:p>
            <a:pPr fontAlgn="base"/>
            <a:endParaRPr lang="en-IN" dirty="0" smtClean="0"/>
          </a:p>
          <a:p>
            <a:r>
              <a:rPr lang="en-IN" b="1" dirty="0" smtClean="0"/>
              <a:t>Step 1:</a:t>
            </a:r>
            <a:r>
              <a:rPr lang="en-IN" dirty="0" smtClean="0"/>
              <a:t> IF REAR = MAX - 1</a:t>
            </a:r>
            <a:br>
              <a:rPr lang="en-IN" dirty="0" smtClean="0"/>
            </a:br>
            <a:r>
              <a:rPr lang="en-IN" dirty="0" smtClean="0"/>
              <a:t>Write OVERFLOW</a:t>
            </a:r>
            <a:br>
              <a:rPr lang="en-IN" dirty="0" smtClean="0"/>
            </a:br>
            <a:r>
              <a:rPr lang="en-IN" dirty="0" smtClean="0"/>
              <a:t>Go to step</a:t>
            </a:r>
            <a:br>
              <a:rPr lang="en-IN" dirty="0" smtClean="0"/>
            </a:br>
            <a:r>
              <a:rPr lang="en-IN" dirty="0" smtClean="0"/>
              <a:t>[END OF IF]</a:t>
            </a:r>
          </a:p>
          <a:p>
            <a:r>
              <a:rPr lang="en-IN" b="1" dirty="0" smtClean="0"/>
              <a:t>Step 2:</a:t>
            </a:r>
            <a:r>
              <a:rPr lang="en-IN" dirty="0" smtClean="0"/>
              <a:t> IF FRONT = -1 and REAR = -1</a:t>
            </a:r>
            <a:br>
              <a:rPr lang="en-IN" dirty="0" smtClean="0"/>
            </a:br>
            <a:r>
              <a:rPr lang="en-IN" dirty="0" smtClean="0"/>
              <a:t>SET FRONT = REAR = 0</a:t>
            </a:r>
            <a:br>
              <a:rPr lang="en-IN" dirty="0" smtClean="0"/>
            </a:br>
            <a:r>
              <a:rPr lang="en-IN" dirty="0" smtClean="0"/>
              <a:t>ELSE</a:t>
            </a:r>
            <a:br>
              <a:rPr lang="en-IN" dirty="0" smtClean="0"/>
            </a:br>
            <a:r>
              <a:rPr lang="en-IN" dirty="0" smtClean="0"/>
              <a:t>SET REAR = REAR + 1</a:t>
            </a:r>
            <a:br>
              <a:rPr lang="en-IN" dirty="0" smtClean="0"/>
            </a:br>
            <a:r>
              <a:rPr lang="en-IN" dirty="0" smtClean="0"/>
              <a:t>[END OF IF]</a:t>
            </a:r>
          </a:p>
          <a:p>
            <a:r>
              <a:rPr lang="en-IN" b="1" dirty="0" smtClean="0"/>
              <a:t>Step 3:</a:t>
            </a:r>
            <a:r>
              <a:rPr lang="en-IN" dirty="0" smtClean="0"/>
              <a:t> Set QUEUE[REAR] = NUM</a:t>
            </a:r>
          </a:p>
          <a:p>
            <a:r>
              <a:rPr lang="en-IN" b="1" dirty="0" smtClean="0"/>
              <a:t>Step 4:</a:t>
            </a:r>
            <a:r>
              <a:rPr lang="en-IN" dirty="0" smtClean="0"/>
              <a:t> EXIT</a:t>
            </a:r>
          </a:p>
          <a:p>
            <a:pPr fontAlgn="base"/>
            <a:endParaRPr lang="en-IN" dirty="0" smtClean="0"/>
          </a:p>
          <a:p>
            <a:pPr fontAlgn="base"/>
            <a:endParaRPr lang="en-IN" b="1" dirty="0" smtClean="0"/>
          </a:p>
          <a:p>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609600"/>
            <a:ext cx="10515600" cy="5818375"/>
          </a:xfrm>
        </p:spPr>
        <p:txBody>
          <a:bodyPr>
            <a:normAutofit fontScale="62500" lnSpcReduction="20000"/>
          </a:bodyPr>
          <a:lstStyle/>
          <a:p>
            <a:pPr>
              <a:buNone/>
            </a:pPr>
            <a:r>
              <a:rPr lang="en-IN" sz="3700" b="1" dirty="0" smtClean="0"/>
              <a:t>void</a:t>
            </a:r>
            <a:r>
              <a:rPr lang="en-IN" sz="3700" dirty="0" smtClean="0"/>
              <a:t> insert (</a:t>
            </a:r>
            <a:r>
              <a:rPr lang="en-IN" sz="3700" b="1" dirty="0" err="1" smtClean="0"/>
              <a:t>int</a:t>
            </a:r>
            <a:r>
              <a:rPr lang="en-IN" sz="3700" dirty="0" smtClean="0"/>
              <a:t> queue[], </a:t>
            </a:r>
            <a:r>
              <a:rPr lang="en-IN" sz="3700" b="1" dirty="0" err="1" smtClean="0"/>
              <a:t>int</a:t>
            </a:r>
            <a:r>
              <a:rPr lang="en-IN" sz="3700" dirty="0" smtClean="0"/>
              <a:t> max, </a:t>
            </a:r>
            <a:r>
              <a:rPr lang="en-IN" sz="3700" b="1" dirty="0" err="1" smtClean="0"/>
              <a:t>int</a:t>
            </a:r>
            <a:r>
              <a:rPr lang="en-IN" sz="3700" dirty="0" smtClean="0"/>
              <a:t> front, </a:t>
            </a:r>
            <a:r>
              <a:rPr lang="en-IN" sz="3700" b="1" dirty="0" err="1" smtClean="0"/>
              <a:t>int</a:t>
            </a:r>
            <a:r>
              <a:rPr lang="en-IN" sz="3700" dirty="0" smtClean="0"/>
              <a:t> rear, </a:t>
            </a:r>
            <a:r>
              <a:rPr lang="en-IN" sz="3700" b="1" dirty="0" err="1" smtClean="0"/>
              <a:t>int</a:t>
            </a:r>
            <a:r>
              <a:rPr lang="en-IN" sz="3700" dirty="0" smtClean="0"/>
              <a:t> item) {  </a:t>
            </a:r>
          </a:p>
          <a:p>
            <a:pPr>
              <a:buNone/>
            </a:pPr>
            <a:r>
              <a:rPr lang="en-IN" sz="3700" dirty="0" smtClean="0"/>
              <a:t>    </a:t>
            </a:r>
            <a:r>
              <a:rPr lang="en-IN" sz="3700" b="1" dirty="0" smtClean="0"/>
              <a:t>if</a:t>
            </a:r>
            <a:r>
              <a:rPr lang="en-IN" sz="3700" dirty="0" smtClean="0"/>
              <a:t> (rear + 1 == max)      {  </a:t>
            </a:r>
          </a:p>
          <a:p>
            <a:pPr>
              <a:buNone/>
            </a:pPr>
            <a:r>
              <a:rPr lang="en-IN" sz="3700" dirty="0" smtClean="0"/>
              <a:t>        </a:t>
            </a:r>
            <a:r>
              <a:rPr lang="en-IN" sz="3700" dirty="0" err="1" smtClean="0"/>
              <a:t>printf</a:t>
            </a:r>
            <a:r>
              <a:rPr lang="en-IN" sz="3700" dirty="0" smtClean="0"/>
              <a:t>("overflow");  </a:t>
            </a:r>
          </a:p>
          <a:p>
            <a:pPr>
              <a:buNone/>
            </a:pPr>
            <a:r>
              <a:rPr lang="en-IN" sz="3700" dirty="0" smtClean="0"/>
              <a:t>    }  </a:t>
            </a:r>
          </a:p>
          <a:p>
            <a:pPr>
              <a:buNone/>
            </a:pPr>
            <a:r>
              <a:rPr lang="en-IN" sz="3700" dirty="0" smtClean="0"/>
              <a:t>    </a:t>
            </a:r>
            <a:r>
              <a:rPr lang="en-IN" sz="3700" b="1" dirty="0" smtClean="0"/>
              <a:t>else</a:t>
            </a:r>
            <a:r>
              <a:rPr lang="en-IN" sz="3700" dirty="0" smtClean="0"/>
              <a:t>      {  </a:t>
            </a:r>
          </a:p>
          <a:p>
            <a:pPr>
              <a:buNone/>
            </a:pPr>
            <a:r>
              <a:rPr lang="en-IN" sz="3700" dirty="0" smtClean="0"/>
              <a:t>        </a:t>
            </a:r>
            <a:r>
              <a:rPr lang="en-IN" sz="3700" b="1" dirty="0" smtClean="0"/>
              <a:t>if</a:t>
            </a:r>
            <a:r>
              <a:rPr lang="en-IN" sz="3700" dirty="0" smtClean="0"/>
              <a:t>(front == -1 &amp;&amp; rear == -1)          {  </a:t>
            </a:r>
          </a:p>
          <a:p>
            <a:pPr>
              <a:buNone/>
            </a:pPr>
            <a:r>
              <a:rPr lang="en-IN" sz="3700" dirty="0" smtClean="0"/>
              <a:t>            front = 0;  </a:t>
            </a:r>
          </a:p>
          <a:p>
            <a:pPr>
              <a:buNone/>
            </a:pPr>
            <a:r>
              <a:rPr lang="en-IN" sz="3700" dirty="0" smtClean="0"/>
              <a:t>            rear = 0;  </a:t>
            </a:r>
          </a:p>
          <a:p>
            <a:pPr>
              <a:buNone/>
            </a:pPr>
            <a:r>
              <a:rPr lang="en-IN" sz="3700" dirty="0" smtClean="0"/>
              <a:t>        }  </a:t>
            </a:r>
          </a:p>
          <a:p>
            <a:pPr>
              <a:buNone/>
            </a:pPr>
            <a:r>
              <a:rPr lang="en-IN" sz="3700" dirty="0" smtClean="0"/>
              <a:t>        </a:t>
            </a:r>
            <a:r>
              <a:rPr lang="en-IN" sz="3700" b="1" dirty="0" smtClean="0"/>
              <a:t>else</a:t>
            </a:r>
            <a:r>
              <a:rPr lang="en-IN" sz="3700" dirty="0" smtClean="0"/>
              <a:t>          {  </a:t>
            </a:r>
          </a:p>
          <a:p>
            <a:pPr>
              <a:buNone/>
            </a:pPr>
            <a:r>
              <a:rPr lang="en-IN" sz="3700" dirty="0" smtClean="0"/>
              <a:t>            rear = rear + 1;   </a:t>
            </a:r>
          </a:p>
          <a:p>
            <a:pPr>
              <a:buNone/>
            </a:pPr>
            <a:r>
              <a:rPr lang="en-IN" sz="3700" dirty="0" smtClean="0"/>
              <a:t>        }  </a:t>
            </a:r>
          </a:p>
          <a:p>
            <a:pPr>
              <a:buNone/>
            </a:pPr>
            <a:r>
              <a:rPr lang="en-IN" sz="3700" dirty="0" smtClean="0"/>
              <a:t>        queue[rear]=item;  </a:t>
            </a:r>
          </a:p>
          <a:p>
            <a:pPr>
              <a:buNone/>
            </a:pPr>
            <a:r>
              <a:rPr lang="en-IN" sz="3700" dirty="0" smtClean="0"/>
              <a:t>    }  </a:t>
            </a:r>
          </a:p>
          <a:p>
            <a:pPr>
              <a:buNone/>
            </a:pPr>
            <a:r>
              <a:rPr lang="en-IN" sz="3700" dirty="0" smtClean="0"/>
              <a:t>}  </a:t>
            </a:r>
          </a:p>
          <a:p>
            <a:pPr fontAlgn="base">
              <a:buNone/>
            </a:pPr>
            <a:endParaRPr lang="en-IN" b="1" dirty="0" smtClean="0"/>
          </a:p>
          <a:p>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7906"/>
            <a:ext cx="10515600" cy="6364941"/>
          </a:xfrm>
        </p:spPr>
        <p:txBody>
          <a:bodyPr>
            <a:normAutofit fontScale="92500" lnSpcReduction="20000"/>
          </a:bodyPr>
          <a:lstStyle/>
          <a:p>
            <a:pPr fontAlgn="base">
              <a:buNone/>
            </a:pPr>
            <a:r>
              <a:rPr lang="en-IN" b="1" dirty="0" smtClean="0"/>
              <a:t>Steps for </a:t>
            </a:r>
            <a:r>
              <a:rPr lang="en-IN" b="1" dirty="0" err="1" smtClean="0"/>
              <a:t>dequeue</a:t>
            </a:r>
            <a:r>
              <a:rPr lang="en-IN" b="1" dirty="0" smtClean="0"/>
              <a:t>:</a:t>
            </a:r>
          </a:p>
          <a:p>
            <a:pPr fontAlgn="base"/>
            <a:r>
              <a:rPr lang="en-IN" dirty="0" smtClean="0"/>
              <a:t>Check queue is empty or not</a:t>
            </a:r>
          </a:p>
          <a:p>
            <a:pPr fontAlgn="base"/>
            <a:r>
              <a:rPr lang="en-IN" dirty="0" smtClean="0"/>
              <a:t>if empty, print underflow and exit</a:t>
            </a:r>
          </a:p>
          <a:p>
            <a:pPr fontAlgn="base"/>
            <a:r>
              <a:rPr lang="en-IN" dirty="0" smtClean="0"/>
              <a:t>if not empty, print element at the head and increment head</a:t>
            </a:r>
          </a:p>
          <a:p>
            <a:endParaRPr lang="en-IN" dirty="0" smtClean="0"/>
          </a:p>
          <a:p>
            <a:r>
              <a:rPr lang="en-IN" dirty="0" smtClean="0"/>
              <a:t>If, the value of front is -1 or value of front is greater than rear , write an underflow message and exit.</a:t>
            </a:r>
          </a:p>
          <a:p>
            <a:r>
              <a:rPr lang="en-IN" dirty="0" smtClean="0"/>
              <a:t>Otherwise, keep increasing the value of front and return the item stored at the front end of the queue at each time.</a:t>
            </a:r>
          </a:p>
          <a:p>
            <a:pPr>
              <a:buNone/>
            </a:pPr>
            <a:r>
              <a:rPr lang="en-IN" b="1" dirty="0" smtClean="0"/>
              <a:t>ALGORITHM</a:t>
            </a:r>
          </a:p>
          <a:p>
            <a:r>
              <a:rPr lang="en-IN" b="1" dirty="0" smtClean="0"/>
              <a:t>Step 1:</a:t>
            </a:r>
            <a:r>
              <a:rPr lang="en-IN" dirty="0" smtClean="0"/>
              <a:t> IF FRONT = -1 or FRONT &gt; REAR</a:t>
            </a:r>
            <a:br>
              <a:rPr lang="en-IN" dirty="0" smtClean="0"/>
            </a:br>
            <a:r>
              <a:rPr lang="en-IN" dirty="0" smtClean="0"/>
              <a:t>Write UNDERFLOW</a:t>
            </a:r>
            <a:br>
              <a:rPr lang="en-IN" dirty="0" smtClean="0"/>
            </a:br>
            <a:r>
              <a:rPr lang="en-IN" dirty="0" smtClean="0"/>
              <a:t>ELSE</a:t>
            </a:r>
            <a:br>
              <a:rPr lang="en-IN" dirty="0" smtClean="0"/>
            </a:br>
            <a:r>
              <a:rPr lang="en-IN" dirty="0" smtClean="0"/>
              <a:t>SET VAL = QUEUE[FRONT]</a:t>
            </a:r>
            <a:br>
              <a:rPr lang="en-IN" dirty="0" smtClean="0"/>
            </a:br>
            <a:r>
              <a:rPr lang="en-IN" dirty="0" smtClean="0"/>
              <a:t>SET FRONT = FRONT + 1</a:t>
            </a:r>
            <a:br>
              <a:rPr lang="en-IN" dirty="0" smtClean="0"/>
            </a:br>
            <a:r>
              <a:rPr lang="en-IN" dirty="0" smtClean="0"/>
              <a:t>[END OF IF]</a:t>
            </a:r>
          </a:p>
          <a:p>
            <a:r>
              <a:rPr lang="en-IN" b="1" dirty="0" smtClean="0"/>
              <a:t>Step 2:</a:t>
            </a:r>
            <a:r>
              <a:rPr lang="en-IN" dirty="0" smtClean="0"/>
              <a:t> EXIT</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Types of Stacks:</a:t>
            </a:r>
            <a:endParaRPr lang="en-IN" dirty="0"/>
          </a:p>
        </p:txBody>
      </p:sp>
      <p:sp>
        <p:nvSpPr>
          <p:cNvPr id="3" name="Content Placeholder 2"/>
          <p:cNvSpPr>
            <a:spLocks noGrp="1"/>
          </p:cNvSpPr>
          <p:nvPr>
            <p:ph idx="1"/>
          </p:nvPr>
        </p:nvSpPr>
        <p:spPr/>
        <p:txBody>
          <a:bodyPr/>
          <a:lstStyle/>
          <a:p>
            <a:pPr fontAlgn="base"/>
            <a:r>
              <a:rPr lang="en-IN" b="1" dirty="0" smtClean="0"/>
              <a:t>Fixed Size Stack</a:t>
            </a:r>
            <a:r>
              <a:rPr lang="en-IN" dirty="0" smtClean="0"/>
              <a:t>: As the name suggests, a fixed size stack has a fixed size and cannot grow or shrink dynamically. If the stack is full and an attempt is made to add an element to it, an overflow error occurs. If the stack is empty and an attempt is made to remove an element from it, an underflow error occurs.</a:t>
            </a:r>
          </a:p>
          <a:p>
            <a:pPr fontAlgn="base"/>
            <a:r>
              <a:rPr lang="en-IN" b="1" dirty="0" smtClean="0"/>
              <a:t>Dynamic Size Stack</a:t>
            </a:r>
            <a:r>
              <a:rPr lang="en-IN" dirty="0" smtClean="0"/>
              <a:t>: A dynamic size stack can grow or shrink dynamically. When the stack is full, it automatically increases its size to accommodate the new element, and when the stack is empty, it decreases its size. This type of stack is implemented using a linked list, as it allows for easy resizing of the stack.</a:t>
            </a:r>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8941"/>
            <a:ext cx="10515600" cy="6418730"/>
          </a:xfrm>
        </p:spPr>
        <p:txBody>
          <a:bodyPr>
            <a:normAutofit fontScale="92500" lnSpcReduction="20000"/>
          </a:bodyPr>
          <a:lstStyle/>
          <a:p>
            <a:pPr>
              <a:buNone/>
            </a:pPr>
            <a:r>
              <a:rPr lang="en-IN" b="1" dirty="0" err="1" smtClean="0"/>
              <a:t>int</a:t>
            </a:r>
            <a:r>
              <a:rPr lang="en-IN" dirty="0" smtClean="0"/>
              <a:t> delete (</a:t>
            </a:r>
            <a:r>
              <a:rPr lang="en-IN" b="1" dirty="0" err="1" smtClean="0"/>
              <a:t>int</a:t>
            </a:r>
            <a:r>
              <a:rPr lang="en-IN" dirty="0" smtClean="0"/>
              <a:t> queue[], </a:t>
            </a:r>
            <a:r>
              <a:rPr lang="en-IN" b="1" dirty="0" err="1" smtClean="0"/>
              <a:t>int</a:t>
            </a:r>
            <a:r>
              <a:rPr lang="en-IN" dirty="0" smtClean="0"/>
              <a:t> max, </a:t>
            </a:r>
            <a:r>
              <a:rPr lang="en-IN" b="1" dirty="0" err="1" smtClean="0"/>
              <a:t>int</a:t>
            </a:r>
            <a:r>
              <a:rPr lang="en-IN" dirty="0" smtClean="0"/>
              <a:t> front, </a:t>
            </a:r>
            <a:r>
              <a:rPr lang="en-IN" b="1" dirty="0" err="1" smtClean="0"/>
              <a:t>int</a:t>
            </a:r>
            <a:r>
              <a:rPr lang="en-IN" dirty="0" smtClean="0"/>
              <a:t> rear) {  </a:t>
            </a:r>
          </a:p>
          <a:p>
            <a:pPr>
              <a:buNone/>
            </a:pPr>
            <a:r>
              <a:rPr lang="en-IN" dirty="0" smtClean="0"/>
              <a:t>    </a:t>
            </a:r>
            <a:r>
              <a:rPr lang="en-IN" b="1" dirty="0" err="1" smtClean="0"/>
              <a:t>int</a:t>
            </a:r>
            <a:r>
              <a:rPr lang="en-IN" dirty="0" smtClean="0"/>
              <a:t> y;   </a:t>
            </a:r>
          </a:p>
          <a:p>
            <a:pPr>
              <a:buNone/>
            </a:pPr>
            <a:r>
              <a:rPr lang="en-IN" dirty="0" smtClean="0"/>
              <a:t>    </a:t>
            </a:r>
            <a:r>
              <a:rPr lang="en-IN" b="1" dirty="0" smtClean="0"/>
              <a:t>if</a:t>
            </a:r>
            <a:r>
              <a:rPr lang="en-IN" dirty="0" smtClean="0"/>
              <a:t> (front == -1 || front &gt; rear)       {  </a:t>
            </a:r>
          </a:p>
          <a:p>
            <a:pPr>
              <a:buNone/>
            </a:pPr>
            <a:r>
              <a:rPr lang="en-IN" dirty="0" smtClean="0"/>
              <a:t>        </a:t>
            </a:r>
            <a:r>
              <a:rPr lang="en-IN" dirty="0" err="1" smtClean="0"/>
              <a:t>printf</a:t>
            </a:r>
            <a:r>
              <a:rPr lang="en-IN" dirty="0" smtClean="0"/>
              <a:t>("underflow");  </a:t>
            </a:r>
          </a:p>
          <a:p>
            <a:pPr>
              <a:buNone/>
            </a:pPr>
            <a:r>
              <a:rPr lang="en-IN" dirty="0" smtClean="0"/>
              <a:t>    }  </a:t>
            </a:r>
          </a:p>
          <a:p>
            <a:pPr>
              <a:buNone/>
            </a:pPr>
            <a:r>
              <a:rPr lang="en-IN" dirty="0" smtClean="0"/>
              <a:t>    </a:t>
            </a:r>
            <a:r>
              <a:rPr lang="en-IN" b="1" dirty="0" smtClean="0"/>
              <a:t>else</a:t>
            </a:r>
            <a:r>
              <a:rPr lang="en-IN" dirty="0" smtClean="0"/>
              <a:t>       {  </a:t>
            </a:r>
          </a:p>
          <a:p>
            <a:pPr>
              <a:buNone/>
            </a:pPr>
            <a:r>
              <a:rPr lang="en-IN" dirty="0" smtClean="0"/>
              <a:t>        y = queue[front];  </a:t>
            </a:r>
          </a:p>
          <a:p>
            <a:pPr>
              <a:buNone/>
            </a:pPr>
            <a:r>
              <a:rPr lang="en-IN" dirty="0" smtClean="0"/>
              <a:t>        </a:t>
            </a:r>
            <a:r>
              <a:rPr lang="en-IN" b="1" dirty="0" smtClean="0"/>
              <a:t>if</a:t>
            </a:r>
            <a:r>
              <a:rPr lang="en-IN" dirty="0" smtClean="0"/>
              <a:t>(front == rear)         {  </a:t>
            </a:r>
          </a:p>
          <a:p>
            <a:pPr>
              <a:buNone/>
            </a:pPr>
            <a:r>
              <a:rPr lang="en-IN" dirty="0" smtClean="0"/>
              <a:t>            front = rear = -1;  </a:t>
            </a:r>
          </a:p>
          <a:p>
            <a:pPr>
              <a:buNone/>
            </a:pPr>
            <a:r>
              <a:rPr lang="en-IN" dirty="0" smtClean="0"/>
              <a:t>            </a:t>
            </a:r>
            <a:r>
              <a:rPr lang="en-IN" b="1" dirty="0" smtClean="0"/>
              <a:t>else</a:t>
            </a:r>
            <a:r>
              <a:rPr lang="en-IN" dirty="0" smtClean="0"/>
              <a:t>   </a:t>
            </a:r>
          </a:p>
          <a:p>
            <a:pPr>
              <a:buNone/>
            </a:pPr>
            <a:r>
              <a:rPr lang="en-IN" dirty="0" smtClean="0"/>
              <a:t>            front = front + 1;            </a:t>
            </a:r>
          </a:p>
          <a:p>
            <a:pPr>
              <a:buNone/>
            </a:pPr>
            <a:r>
              <a:rPr lang="en-IN" dirty="0" smtClean="0"/>
              <a:t>        }  </a:t>
            </a:r>
          </a:p>
          <a:p>
            <a:pPr>
              <a:buNone/>
            </a:pPr>
            <a:r>
              <a:rPr lang="en-IN" dirty="0" smtClean="0"/>
              <a:t>        </a:t>
            </a:r>
            <a:r>
              <a:rPr lang="en-IN" b="1" dirty="0" smtClean="0"/>
              <a:t>return</a:t>
            </a:r>
            <a:r>
              <a:rPr lang="en-IN" dirty="0" smtClean="0"/>
              <a:t> y;  </a:t>
            </a:r>
          </a:p>
          <a:p>
            <a:pPr>
              <a:buNone/>
            </a:pPr>
            <a:r>
              <a:rPr lang="en-IN" dirty="0" smtClean="0"/>
              <a:t>    }  </a:t>
            </a:r>
          </a:p>
          <a:p>
            <a:pPr>
              <a:buNone/>
            </a:pPr>
            <a:r>
              <a:rPr lang="en-IN" dirty="0" smtClean="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normAutofit lnSpcReduction="10000"/>
          </a:bodyPr>
          <a:lstStyle/>
          <a:p>
            <a:pPr>
              <a:buNone/>
            </a:pPr>
            <a:r>
              <a:rPr lang="en-IN" dirty="0" smtClean="0"/>
              <a:t>Linked List implementation of Queue</a:t>
            </a:r>
          </a:p>
          <a:p>
            <a:r>
              <a:rPr lang="en-IN" dirty="0" smtClean="0"/>
              <a:t>The array implementation can not be used for the large scale applications where the queues are implemented. One of the alternative of array implementation is linked list implementation of queue.</a:t>
            </a:r>
          </a:p>
          <a:p>
            <a:r>
              <a:rPr lang="en-IN" dirty="0" smtClean="0"/>
              <a:t>The storage requirement of linked representation of a queue with n elements is o(n) while the time requirement for operations is o(1).</a:t>
            </a:r>
          </a:p>
          <a:p>
            <a:r>
              <a:rPr lang="en-IN" dirty="0" smtClean="0"/>
              <a:t>In a linked queue, each node of the queue consists of two parts i.e. data part and the link part. Each element of the queue points to its immediate next element in the memory.</a:t>
            </a:r>
          </a:p>
          <a:p>
            <a:r>
              <a:rPr lang="en-IN" dirty="0" smtClean="0"/>
              <a:t>In the linked queue, there are two pointers maintained in the memory i.e. front pointer and rear pointer. The front pointer contains the address of the starting element of the queue while the rear pointer contains the address of the last element of the queue.</a:t>
            </a:r>
          </a:p>
          <a:p>
            <a:pPr>
              <a:buNone/>
            </a:pP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1362635"/>
          </a:xfrm>
        </p:spPr>
        <p:txBody>
          <a:bodyPr/>
          <a:lstStyle/>
          <a:p>
            <a:r>
              <a:rPr lang="en-IN" dirty="0" smtClean="0"/>
              <a:t>Insertion and deletions are performed at rear and front end respectively. If front and rear both are NULL, it indicates that the queue is empty</a:t>
            </a:r>
            <a:endParaRPr lang="en-IN" dirty="0"/>
          </a:p>
        </p:txBody>
      </p:sp>
      <p:pic>
        <p:nvPicPr>
          <p:cNvPr id="3075" name="Picture 3"/>
          <p:cNvPicPr>
            <a:picLocks noChangeAspect="1" noChangeArrowheads="1"/>
          </p:cNvPicPr>
          <p:nvPr/>
        </p:nvPicPr>
        <p:blipFill>
          <a:blip r:embed="rId2"/>
          <a:srcRect/>
          <a:stretch>
            <a:fillRect/>
          </a:stretch>
        </p:blipFill>
        <p:spPr bwMode="auto">
          <a:xfrm>
            <a:off x="1074738" y="2481263"/>
            <a:ext cx="10040937" cy="1895475"/>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normAutofit lnSpcReduction="10000"/>
          </a:bodyPr>
          <a:lstStyle/>
          <a:p>
            <a:pPr>
              <a:buNone/>
            </a:pPr>
            <a:r>
              <a:rPr lang="en-IN" dirty="0" smtClean="0"/>
              <a:t>Insert operation</a:t>
            </a:r>
          </a:p>
          <a:p>
            <a:r>
              <a:rPr lang="en-IN" dirty="0" smtClean="0"/>
              <a:t>The insert operation append the queue by adding an element to the end of the queue. The new element will be the last element of the queue.</a:t>
            </a:r>
          </a:p>
          <a:p>
            <a:r>
              <a:rPr lang="en-IN" dirty="0" smtClean="0"/>
              <a:t>Firstly, allocate the memory for the new node </a:t>
            </a:r>
            <a:r>
              <a:rPr lang="en-IN" dirty="0" err="1" smtClean="0"/>
              <a:t>ptr</a:t>
            </a:r>
            <a:r>
              <a:rPr lang="en-IN" dirty="0" smtClean="0"/>
              <a:t> by using the following statement.</a:t>
            </a:r>
          </a:p>
          <a:p>
            <a:r>
              <a:rPr lang="en-IN" dirty="0" err="1" smtClean="0"/>
              <a:t>Ptr</a:t>
            </a:r>
            <a:r>
              <a:rPr lang="en-IN" dirty="0" smtClean="0"/>
              <a:t> = (</a:t>
            </a:r>
            <a:r>
              <a:rPr lang="en-IN" dirty="0" err="1" smtClean="0"/>
              <a:t>struct</a:t>
            </a:r>
            <a:r>
              <a:rPr lang="en-IN" dirty="0" smtClean="0"/>
              <a:t> node *) </a:t>
            </a:r>
            <a:r>
              <a:rPr lang="en-IN" dirty="0" err="1" smtClean="0"/>
              <a:t>malloc</a:t>
            </a:r>
            <a:r>
              <a:rPr lang="en-IN" dirty="0" smtClean="0"/>
              <a:t> (</a:t>
            </a:r>
            <a:r>
              <a:rPr lang="en-IN" dirty="0" err="1" smtClean="0"/>
              <a:t>sizeof</a:t>
            </a:r>
            <a:r>
              <a:rPr lang="en-IN" dirty="0" smtClean="0"/>
              <a:t>(</a:t>
            </a:r>
            <a:r>
              <a:rPr lang="en-IN" dirty="0" err="1" smtClean="0"/>
              <a:t>struct</a:t>
            </a:r>
            <a:r>
              <a:rPr lang="en-IN" dirty="0" smtClean="0"/>
              <a:t> node));  </a:t>
            </a:r>
          </a:p>
          <a:p>
            <a:r>
              <a:rPr lang="en-IN" dirty="0" smtClean="0"/>
              <a:t>There can be the two scenario of inserting this new node </a:t>
            </a:r>
            <a:r>
              <a:rPr lang="en-IN" dirty="0" err="1" smtClean="0"/>
              <a:t>ptr</a:t>
            </a:r>
            <a:r>
              <a:rPr lang="en-IN" dirty="0" smtClean="0"/>
              <a:t> into the linked queue.</a:t>
            </a:r>
          </a:p>
          <a:p>
            <a:r>
              <a:rPr lang="en-IN" dirty="0" smtClean="0"/>
              <a:t>In the first scenario, we insert element into an empty queue. In this case, the condition </a:t>
            </a:r>
            <a:r>
              <a:rPr lang="en-IN" b="1" dirty="0" smtClean="0"/>
              <a:t>front = NULL</a:t>
            </a:r>
            <a:r>
              <a:rPr lang="en-IN" dirty="0" smtClean="0"/>
              <a:t> becomes true. Now, the new element will be added as the only element of the queue and the next pointer of front and rear pointer both, will point to NULL.</a:t>
            </a: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871883"/>
          </a:xfrm>
        </p:spPr>
        <p:txBody>
          <a:bodyPr/>
          <a:lstStyle/>
          <a:p>
            <a:r>
              <a:rPr lang="en-IN" b="1" dirty="0" smtClean="0"/>
              <a:t>Step 1:</a:t>
            </a:r>
            <a:r>
              <a:rPr lang="en-IN" dirty="0" smtClean="0"/>
              <a:t> Allocate the space for the new node PTR</a:t>
            </a:r>
          </a:p>
          <a:p>
            <a:r>
              <a:rPr lang="en-IN" b="1" dirty="0" smtClean="0"/>
              <a:t>Step 2:</a:t>
            </a:r>
            <a:r>
              <a:rPr lang="en-IN" dirty="0" smtClean="0"/>
              <a:t> SET PTR -&gt; DATA = VAL</a:t>
            </a:r>
          </a:p>
          <a:p>
            <a:r>
              <a:rPr lang="en-IN" b="1" dirty="0" smtClean="0"/>
              <a:t>Step 3:</a:t>
            </a:r>
            <a:r>
              <a:rPr lang="en-IN" dirty="0" smtClean="0"/>
              <a:t> IF FRONT = NULL</a:t>
            </a:r>
            <a:br>
              <a:rPr lang="en-IN" dirty="0" smtClean="0"/>
            </a:br>
            <a:r>
              <a:rPr lang="en-IN" dirty="0" smtClean="0"/>
              <a:t>SET FRONT = REAR = PTR</a:t>
            </a:r>
            <a:br>
              <a:rPr lang="en-IN" dirty="0" smtClean="0"/>
            </a:br>
            <a:r>
              <a:rPr lang="en-IN" dirty="0" smtClean="0"/>
              <a:t>SET FRONT -&gt; NEXT = REAR -&gt; NEXT = NULL</a:t>
            </a:r>
            <a:br>
              <a:rPr lang="en-IN" dirty="0" smtClean="0"/>
            </a:br>
            <a:r>
              <a:rPr lang="en-IN" dirty="0" smtClean="0"/>
              <a:t>ELSE</a:t>
            </a:r>
            <a:br>
              <a:rPr lang="en-IN" dirty="0" smtClean="0"/>
            </a:br>
            <a:r>
              <a:rPr lang="en-IN" dirty="0" smtClean="0"/>
              <a:t>SET REAR -&gt; NEXT = PTR</a:t>
            </a:r>
            <a:br>
              <a:rPr lang="en-IN" dirty="0" smtClean="0"/>
            </a:br>
            <a:r>
              <a:rPr lang="en-IN" dirty="0" smtClean="0"/>
              <a:t>SET REAR = PTR</a:t>
            </a:r>
            <a:br>
              <a:rPr lang="en-IN" dirty="0" smtClean="0"/>
            </a:br>
            <a:r>
              <a:rPr lang="en-IN" dirty="0" smtClean="0"/>
              <a:t>SET REAR -&gt; NEXT = NULL</a:t>
            </a:r>
            <a:br>
              <a:rPr lang="en-IN" dirty="0" smtClean="0"/>
            </a:br>
            <a:r>
              <a:rPr lang="en-IN" dirty="0" smtClean="0"/>
              <a:t>[END OF IF]</a:t>
            </a:r>
          </a:p>
          <a:p>
            <a:r>
              <a:rPr lang="en-IN" b="1" dirty="0" smtClean="0"/>
              <a:t>Step 4:</a:t>
            </a:r>
            <a:r>
              <a:rPr lang="en-IN" dirty="0" smtClean="0"/>
              <a:t> END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988424"/>
          </a:xfrm>
        </p:spPr>
        <p:txBody>
          <a:bodyPr>
            <a:normAutofit fontScale="62500" lnSpcReduction="20000"/>
          </a:bodyPr>
          <a:lstStyle/>
          <a:p>
            <a:pPr>
              <a:buNone/>
            </a:pPr>
            <a:r>
              <a:rPr lang="en-IN" b="1" dirty="0" smtClean="0"/>
              <a:t>void</a:t>
            </a:r>
            <a:r>
              <a:rPr lang="en-IN" dirty="0" smtClean="0"/>
              <a:t> insert(</a:t>
            </a:r>
            <a:r>
              <a:rPr lang="en-IN" dirty="0" err="1" smtClean="0"/>
              <a:t>struct</a:t>
            </a:r>
            <a:r>
              <a:rPr lang="en-IN" dirty="0" smtClean="0"/>
              <a:t> node *</a:t>
            </a:r>
            <a:r>
              <a:rPr lang="en-IN" dirty="0" err="1" smtClean="0"/>
              <a:t>ptr</a:t>
            </a:r>
            <a:r>
              <a:rPr lang="en-IN" dirty="0" smtClean="0"/>
              <a:t>, </a:t>
            </a:r>
            <a:r>
              <a:rPr lang="en-IN" b="1" dirty="0" err="1" smtClean="0"/>
              <a:t>int</a:t>
            </a:r>
            <a:r>
              <a:rPr lang="en-IN" dirty="0" smtClean="0"/>
              <a:t> item; )   {  </a:t>
            </a:r>
          </a:p>
          <a:p>
            <a:pPr>
              <a:buNone/>
            </a:pPr>
            <a:r>
              <a:rPr lang="en-IN" dirty="0" smtClean="0"/>
              <a:t>    </a:t>
            </a:r>
            <a:r>
              <a:rPr lang="en-IN" dirty="0" err="1" smtClean="0"/>
              <a:t>ptr</a:t>
            </a:r>
            <a:r>
              <a:rPr lang="en-IN" dirty="0" smtClean="0"/>
              <a:t> = (</a:t>
            </a:r>
            <a:r>
              <a:rPr lang="en-IN" dirty="0" err="1" smtClean="0"/>
              <a:t>struct</a:t>
            </a:r>
            <a:r>
              <a:rPr lang="en-IN" dirty="0" smtClean="0"/>
              <a:t> node *) </a:t>
            </a:r>
            <a:r>
              <a:rPr lang="en-IN" dirty="0" err="1" smtClean="0"/>
              <a:t>malloc</a:t>
            </a:r>
            <a:r>
              <a:rPr lang="en-IN" dirty="0" smtClean="0"/>
              <a:t> (</a:t>
            </a:r>
            <a:r>
              <a:rPr lang="en-IN" dirty="0" err="1" smtClean="0"/>
              <a:t>sizeof</a:t>
            </a:r>
            <a:r>
              <a:rPr lang="en-IN" dirty="0" smtClean="0"/>
              <a:t>(</a:t>
            </a:r>
            <a:r>
              <a:rPr lang="en-IN" dirty="0" err="1" smtClean="0"/>
              <a:t>struct</a:t>
            </a:r>
            <a:r>
              <a:rPr lang="en-IN" dirty="0" smtClean="0"/>
              <a:t> node));  </a:t>
            </a:r>
          </a:p>
          <a:p>
            <a:pPr>
              <a:buNone/>
            </a:pPr>
            <a:r>
              <a:rPr lang="en-IN" dirty="0" smtClean="0"/>
              <a:t>    </a:t>
            </a:r>
            <a:r>
              <a:rPr lang="en-IN" b="1" dirty="0" smtClean="0"/>
              <a:t>if</a:t>
            </a:r>
            <a:r>
              <a:rPr lang="en-IN" dirty="0" smtClean="0"/>
              <a:t>(</a:t>
            </a:r>
            <a:r>
              <a:rPr lang="en-IN" dirty="0" err="1" smtClean="0"/>
              <a:t>ptr</a:t>
            </a:r>
            <a:r>
              <a:rPr lang="en-IN" dirty="0" smtClean="0"/>
              <a:t> == NULL)      {  </a:t>
            </a:r>
          </a:p>
          <a:p>
            <a:pPr>
              <a:buNone/>
            </a:pPr>
            <a:r>
              <a:rPr lang="en-IN" dirty="0" smtClean="0"/>
              <a:t>        </a:t>
            </a:r>
            <a:r>
              <a:rPr lang="en-IN" dirty="0" err="1" smtClean="0"/>
              <a:t>printf</a:t>
            </a:r>
            <a:r>
              <a:rPr lang="en-IN" dirty="0" smtClean="0"/>
              <a:t>("\</a:t>
            </a:r>
            <a:r>
              <a:rPr lang="en-IN" dirty="0" err="1" smtClean="0"/>
              <a:t>nOVERFLOW</a:t>
            </a:r>
            <a:r>
              <a:rPr lang="en-IN" dirty="0" smtClean="0"/>
              <a:t>\n");  </a:t>
            </a:r>
          </a:p>
          <a:p>
            <a:pPr>
              <a:buNone/>
            </a:pPr>
            <a:r>
              <a:rPr lang="en-IN" dirty="0" smtClean="0"/>
              <a:t>        </a:t>
            </a:r>
            <a:r>
              <a:rPr lang="en-IN" b="1" dirty="0" smtClean="0"/>
              <a:t>return</a:t>
            </a:r>
            <a:r>
              <a:rPr lang="en-IN" dirty="0" smtClean="0"/>
              <a:t>;      }  </a:t>
            </a:r>
          </a:p>
          <a:p>
            <a:pPr>
              <a:buNone/>
            </a:pPr>
            <a:r>
              <a:rPr lang="en-IN" dirty="0" smtClean="0"/>
              <a:t>    </a:t>
            </a:r>
            <a:r>
              <a:rPr lang="en-IN" b="1" dirty="0" smtClean="0"/>
              <a:t>else</a:t>
            </a:r>
            <a:r>
              <a:rPr lang="en-IN" dirty="0" smtClean="0"/>
              <a:t>      {   </a:t>
            </a:r>
          </a:p>
          <a:p>
            <a:pPr>
              <a:buNone/>
            </a:pPr>
            <a:r>
              <a:rPr lang="en-IN" dirty="0" smtClean="0"/>
              <a:t>        </a:t>
            </a:r>
            <a:r>
              <a:rPr lang="en-IN" dirty="0" err="1" smtClean="0"/>
              <a:t>ptr</a:t>
            </a:r>
            <a:r>
              <a:rPr lang="en-IN" dirty="0" smtClean="0"/>
              <a:t> -&gt; data = item;  </a:t>
            </a:r>
          </a:p>
          <a:p>
            <a:pPr>
              <a:buNone/>
            </a:pPr>
            <a:r>
              <a:rPr lang="en-IN" dirty="0" smtClean="0"/>
              <a:t>        </a:t>
            </a:r>
            <a:r>
              <a:rPr lang="en-IN" b="1" dirty="0" smtClean="0"/>
              <a:t>if</a:t>
            </a:r>
            <a:r>
              <a:rPr lang="en-IN" dirty="0" smtClean="0"/>
              <a:t>(front == NULL)      {  </a:t>
            </a:r>
          </a:p>
          <a:p>
            <a:pPr>
              <a:buNone/>
            </a:pPr>
            <a:r>
              <a:rPr lang="en-IN" dirty="0" smtClean="0"/>
              <a:t>            front = </a:t>
            </a:r>
            <a:r>
              <a:rPr lang="en-IN" dirty="0" err="1" smtClean="0"/>
              <a:t>ptr</a:t>
            </a:r>
            <a:r>
              <a:rPr lang="en-IN" dirty="0" smtClean="0"/>
              <a:t>;  </a:t>
            </a:r>
          </a:p>
          <a:p>
            <a:pPr>
              <a:buNone/>
            </a:pPr>
            <a:r>
              <a:rPr lang="en-IN" dirty="0" smtClean="0"/>
              <a:t>            rear = </a:t>
            </a:r>
            <a:r>
              <a:rPr lang="en-IN" dirty="0" err="1" smtClean="0"/>
              <a:t>ptr</a:t>
            </a:r>
            <a:r>
              <a:rPr lang="en-IN" dirty="0" smtClean="0"/>
              <a:t>;   </a:t>
            </a:r>
          </a:p>
          <a:p>
            <a:pPr>
              <a:buNone/>
            </a:pPr>
            <a:r>
              <a:rPr lang="en-IN" dirty="0" smtClean="0"/>
              <a:t>            front -&gt; next = NULL;  </a:t>
            </a:r>
          </a:p>
          <a:p>
            <a:pPr>
              <a:buNone/>
            </a:pPr>
            <a:r>
              <a:rPr lang="en-IN" dirty="0" smtClean="0"/>
              <a:t>            rear -&gt; next = NULL;      }  </a:t>
            </a:r>
          </a:p>
          <a:p>
            <a:pPr>
              <a:buNone/>
            </a:pPr>
            <a:r>
              <a:rPr lang="en-IN" dirty="0" smtClean="0"/>
              <a:t>        </a:t>
            </a:r>
            <a:r>
              <a:rPr lang="en-IN" b="1" dirty="0" smtClean="0"/>
              <a:t>else</a:t>
            </a:r>
            <a:r>
              <a:rPr lang="en-IN" dirty="0" smtClean="0"/>
              <a:t>           {  </a:t>
            </a:r>
          </a:p>
          <a:p>
            <a:pPr>
              <a:buNone/>
            </a:pPr>
            <a:r>
              <a:rPr lang="en-IN" dirty="0" smtClean="0"/>
              <a:t>            rear -&gt; next = </a:t>
            </a:r>
            <a:r>
              <a:rPr lang="en-IN" dirty="0" err="1" smtClean="0"/>
              <a:t>ptr</a:t>
            </a:r>
            <a:r>
              <a:rPr lang="en-IN" dirty="0" smtClean="0"/>
              <a:t>;  </a:t>
            </a:r>
          </a:p>
          <a:p>
            <a:pPr>
              <a:buNone/>
            </a:pPr>
            <a:r>
              <a:rPr lang="en-IN" dirty="0" smtClean="0"/>
              <a:t>            rear = </a:t>
            </a:r>
            <a:r>
              <a:rPr lang="en-IN" dirty="0" err="1" smtClean="0"/>
              <a:t>ptr</a:t>
            </a:r>
            <a:r>
              <a:rPr lang="en-IN" dirty="0" smtClean="0"/>
              <a:t>;  </a:t>
            </a:r>
          </a:p>
          <a:p>
            <a:pPr>
              <a:buNone/>
            </a:pPr>
            <a:r>
              <a:rPr lang="en-IN" dirty="0" smtClean="0"/>
              <a:t>            rear-&gt;next = NULL;          }  </a:t>
            </a:r>
          </a:p>
          <a:p>
            <a:pPr>
              <a:buNone/>
            </a:pPr>
            <a:r>
              <a:rPr lang="en-IN" dirty="0" smtClean="0"/>
              <a:t>    }  </a:t>
            </a:r>
          </a:p>
          <a:p>
            <a:pPr>
              <a:buNone/>
            </a:pPr>
            <a:r>
              <a:rPr lang="en-IN" dirty="0" smtClean="0"/>
              <a:t>}     </a:t>
            </a:r>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lstStyle/>
          <a:p>
            <a:pPr>
              <a:buNone/>
            </a:pPr>
            <a:r>
              <a:rPr lang="en-IN" dirty="0" smtClean="0"/>
              <a:t>Deletion</a:t>
            </a:r>
          </a:p>
          <a:p>
            <a:r>
              <a:rPr lang="en-IN" dirty="0" smtClean="0"/>
              <a:t>Deletion operation removes the element that is first inserted among all the queue elements. Firstly, we need to check either the list is empty or not. The condition front == NULL becomes true if the list is empty, in this case , we simply write underflow on the console and make exit.</a:t>
            </a:r>
          </a:p>
          <a:p>
            <a:r>
              <a:rPr lang="en-IN" dirty="0" smtClean="0"/>
              <a:t>Otherwise, we will delete the element that is pointed by the pointer front. For this purpose, copy the node pointed by the front pointer into the pointer </a:t>
            </a:r>
            <a:r>
              <a:rPr lang="en-IN" dirty="0" err="1" smtClean="0"/>
              <a:t>ptr</a:t>
            </a:r>
            <a:r>
              <a:rPr lang="en-IN" dirty="0" smtClean="0"/>
              <a:t>. Now, shift the front pointer, point to its next node and free the node pointed by the node </a:t>
            </a:r>
            <a:r>
              <a:rPr lang="en-IN" dirty="0" err="1" smtClean="0"/>
              <a:t>ptr</a:t>
            </a:r>
            <a:r>
              <a:rPr lang="en-IN" dirty="0" smtClean="0"/>
              <a:t>. This is done by using the following statements.</a:t>
            </a:r>
          </a:p>
          <a:p>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lstStyle/>
          <a:p>
            <a:r>
              <a:rPr lang="en-IN" b="1" dirty="0" smtClean="0"/>
              <a:t>Step 1:</a:t>
            </a:r>
            <a:r>
              <a:rPr lang="en-IN" dirty="0" smtClean="0"/>
              <a:t> IF FRONT = NULL</a:t>
            </a:r>
            <a:br>
              <a:rPr lang="en-IN" dirty="0" smtClean="0"/>
            </a:br>
            <a:r>
              <a:rPr lang="en-IN" dirty="0" smtClean="0"/>
              <a:t>Write " Underflow "</a:t>
            </a:r>
            <a:br>
              <a:rPr lang="en-IN" dirty="0" smtClean="0"/>
            </a:br>
            <a:r>
              <a:rPr lang="en-IN" dirty="0" smtClean="0"/>
              <a:t>Go to Step 5</a:t>
            </a:r>
            <a:br>
              <a:rPr lang="en-IN" dirty="0" smtClean="0"/>
            </a:br>
            <a:r>
              <a:rPr lang="en-IN" dirty="0" smtClean="0"/>
              <a:t>[END OF IF]</a:t>
            </a:r>
          </a:p>
          <a:p>
            <a:r>
              <a:rPr lang="en-IN" b="1" dirty="0" smtClean="0"/>
              <a:t>Step 2:</a:t>
            </a:r>
            <a:r>
              <a:rPr lang="en-IN" dirty="0" smtClean="0"/>
              <a:t> SET PTR = FRONT</a:t>
            </a:r>
          </a:p>
          <a:p>
            <a:r>
              <a:rPr lang="en-IN" b="1" dirty="0" smtClean="0"/>
              <a:t>Step 3:</a:t>
            </a:r>
            <a:r>
              <a:rPr lang="en-IN" dirty="0" smtClean="0"/>
              <a:t> SET FRONT = FRONT -&gt; NEXT</a:t>
            </a:r>
          </a:p>
          <a:p>
            <a:r>
              <a:rPr lang="en-IN" b="1" dirty="0" smtClean="0"/>
              <a:t>Step 4:</a:t>
            </a:r>
            <a:r>
              <a:rPr lang="en-IN" dirty="0" smtClean="0"/>
              <a:t> FREE PTR</a:t>
            </a:r>
          </a:p>
          <a:p>
            <a:r>
              <a:rPr lang="en-IN" b="1" dirty="0" smtClean="0"/>
              <a:t>Step 5:</a:t>
            </a:r>
            <a:r>
              <a:rPr lang="en-IN" dirty="0" smtClean="0"/>
              <a:t> END</a:t>
            </a:r>
          </a:p>
          <a:p>
            <a:pPr>
              <a:buNone/>
            </a:pPr>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normAutofit fontScale="85000" lnSpcReduction="20000"/>
          </a:bodyPr>
          <a:lstStyle/>
          <a:p>
            <a:r>
              <a:rPr lang="en-IN" b="1" dirty="0" smtClean="0"/>
              <a:t>void</a:t>
            </a:r>
            <a:r>
              <a:rPr lang="en-IN" dirty="0" smtClean="0"/>
              <a:t> delete (</a:t>
            </a:r>
            <a:r>
              <a:rPr lang="en-IN" dirty="0" err="1" smtClean="0"/>
              <a:t>struct</a:t>
            </a:r>
            <a:r>
              <a:rPr lang="en-IN" dirty="0" smtClean="0"/>
              <a:t> node *</a:t>
            </a:r>
            <a:r>
              <a:rPr lang="en-IN" dirty="0" err="1" smtClean="0"/>
              <a:t>ptr</a:t>
            </a:r>
            <a:r>
              <a:rPr lang="en-IN" dirty="0" smtClean="0"/>
              <a:t>)  </a:t>
            </a:r>
          </a:p>
          <a:p>
            <a:r>
              <a:rPr lang="en-IN" dirty="0" smtClean="0"/>
              <a:t>{  </a:t>
            </a:r>
          </a:p>
          <a:p>
            <a:r>
              <a:rPr lang="en-IN" dirty="0" smtClean="0"/>
              <a:t>    </a:t>
            </a:r>
            <a:r>
              <a:rPr lang="en-IN" b="1" dirty="0" smtClean="0"/>
              <a:t>if</a:t>
            </a:r>
            <a:r>
              <a:rPr lang="en-IN" dirty="0" smtClean="0"/>
              <a:t>(front == NULL)  </a:t>
            </a:r>
          </a:p>
          <a:p>
            <a:r>
              <a:rPr lang="en-IN" dirty="0" smtClean="0"/>
              <a:t>    {  </a:t>
            </a:r>
          </a:p>
          <a:p>
            <a:r>
              <a:rPr lang="en-IN" dirty="0" smtClean="0"/>
              <a:t>        </a:t>
            </a:r>
            <a:r>
              <a:rPr lang="en-IN" dirty="0" err="1" smtClean="0"/>
              <a:t>printf</a:t>
            </a:r>
            <a:r>
              <a:rPr lang="en-IN" dirty="0" smtClean="0"/>
              <a:t>("\</a:t>
            </a:r>
            <a:r>
              <a:rPr lang="en-IN" dirty="0" err="1" smtClean="0"/>
              <a:t>nUNDERFLOW</a:t>
            </a:r>
            <a:r>
              <a:rPr lang="en-IN" dirty="0" smtClean="0"/>
              <a:t>\n");  </a:t>
            </a:r>
          </a:p>
          <a:p>
            <a:r>
              <a:rPr lang="en-IN" dirty="0" smtClean="0"/>
              <a:t>        </a:t>
            </a:r>
            <a:r>
              <a:rPr lang="en-IN" b="1" dirty="0" smtClean="0"/>
              <a:t>return</a:t>
            </a:r>
            <a:r>
              <a:rPr lang="en-IN" dirty="0" smtClean="0"/>
              <a:t>;  </a:t>
            </a:r>
          </a:p>
          <a:p>
            <a:r>
              <a:rPr lang="en-IN" dirty="0" smtClean="0"/>
              <a:t>    }  </a:t>
            </a:r>
          </a:p>
          <a:p>
            <a:r>
              <a:rPr lang="en-IN" dirty="0" smtClean="0"/>
              <a:t>    </a:t>
            </a:r>
            <a:r>
              <a:rPr lang="en-IN" b="1" dirty="0" smtClean="0"/>
              <a:t>else</a:t>
            </a:r>
            <a:r>
              <a:rPr lang="en-IN" dirty="0" smtClean="0"/>
              <a:t>   </a:t>
            </a:r>
          </a:p>
          <a:p>
            <a:r>
              <a:rPr lang="en-IN" dirty="0" smtClean="0"/>
              <a:t>    {  </a:t>
            </a:r>
          </a:p>
          <a:p>
            <a:r>
              <a:rPr lang="en-IN" dirty="0" smtClean="0"/>
              <a:t>        </a:t>
            </a:r>
            <a:r>
              <a:rPr lang="en-IN" dirty="0" err="1" smtClean="0"/>
              <a:t>ptr</a:t>
            </a:r>
            <a:r>
              <a:rPr lang="en-IN" dirty="0" smtClean="0"/>
              <a:t> = front;  </a:t>
            </a:r>
          </a:p>
          <a:p>
            <a:r>
              <a:rPr lang="en-IN" dirty="0" smtClean="0"/>
              <a:t>        front = front -&gt; next;  </a:t>
            </a:r>
          </a:p>
          <a:p>
            <a:r>
              <a:rPr lang="en-IN" dirty="0" smtClean="0"/>
              <a:t>        free(</a:t>
            </a:r>
            <a:r>
              <a:rPr lang="en-IN" dirty="0" err="1" smtClean="0"/>
              <a:t>ptr</a:t>
            </a:r>
            <a:r>
              <a:rPr lang="en-IN" dirty="0" smtClean="0"/>
              <a:t>);  </a:t>
            </a:r>
          </a:p>
          <a:p>
            <a:r>
              <a:rPr lang="en-IN" dirty="0" smtClean="0"/>
              <a:t>    }  </a:t>
            </a:r>
          </a:p>
          <a:p>
            <a:r>
              <a:rPr lang="en-IN" dirty="0" smtClean="0"/>
              <a:t>}   </a:t>
            </a:r>
          </a:p>
          <a:p>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775" y="331694"/>
            <a:ext cx="6154272" cy="5862918"/>
          </a:xfrm>
        </p:spPr>
        <p:txBody>
          <a:bodyPr>
            <a:normAutofit fontScale="92500"/>
          </a:bodyPr>
          <a:lstStyle/>
          <a:p>
            <a:pPr>
              <a:buNone/>
            </a:pPr>
            <a:r>
              <a:rPr lang="en-IN" dirty="0" smtClean="0"/>
              <a:t>Circular Queue</a:t>
            </a:r>
          </a:p>
          <a:p>
            <a:r>
              <a:rPr lang="en-IN" dirty="0" smtClean="0"/>
              <a:t>There was one limitation in the array implementation of </a:t>
            </a:r>
            <a:r>
              <a:rPr lang="en-IN" dirty="0" smtClean="0">
                <a:hlinkClick r:id="rId2"/>
              </a:rPr>
              <a:t>Queue</a:t>
            </a:r>
            <a:r>
              <a:rPr lang="en-IN" dirty="0" smtClean="0"/>
              <a:t>. If the rear reaches to the end position of the Queue then there might be possibility that some vacant spaces are left in the beginning which cannot be utilized. So, to overcome such limitations, the concept of the circular queue was introduced.</a:t>
            </a:r>
          </a:p>
          <a:p>
            <a:r>
              <a:rPr lang="en-IN" dirty="0" smtClean="0"/>
              <a:t>A circular queue is similar to a linear queue as it is also based on the FIFO (First In First Out) principle except that the last position is connected to the first position in a circular queue that forms a circle. It is also known as a </a:t>
            </a:r>
            <a:r>
              <a:rPr lang="en-IN" b="1" i="1" dirty="0" smtClean="0"/>
              <a:t>Ring Buffer</a:t>
            </a:r>
            <a:r>
              <a:rPr lang="en-IN" dirty="0" smtClean="0"/>
              <a:t>.</a:t>
            </a:r>
          </a:p>
          <a:p>
            <a:pPr>
              <a:buNone/>
            </a:pPr>
            <a:endParaRPr lang="en-IN" dirty="0"/>
          </a:p>
        </p:txBody>
      </p:sp>
      <p:pic>
        <p:nvPicPr>
          <p:cNvPr id="4098" name="Picture 2"/>
          <p:cNvPicPr>
            <a:picLocks noChangeAspect="1" noChangeArrowheads="1"/>
          </p:cNvPicPr>
          <p:nvPr/>
        </p:nvPicPr>
        <p:blipFill>
          <a:blip r:embed="rId3"/>
          <a:srcRect/>
          <a:stretch>
            <a:fillRect/>
          </a:stretch>
        </p:blipFill>
        <p:spPr bwMode="auto">
          <a:xfrm>
            <a:off x="6454589" y="824753"/>
            <a:ext cx="5486400" cy="51419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Variations of Stacks</a:t>
            </a:r>
            <a:endParaRPr lang="en-IN" dirty="0"/>
          </a:p>
        </p:txBody>
      </p:sp>
      <p:sp>
        <p:nvSpPr>
          <p:cNvPr id="3" name="Content Placeholder 2"/>
          <p:cNvSpPr>
            <a:spLocks noGrp="1"/>
          </p:cNvSpPr>
          <p:nvPr>
            <p:ph idx="1"/>
          </p:nvPr>
        </p:nvSpPr>
        <p:spPr/>
        <p:txBody>
          <a:bodyPr>
            <a:normAutofit fontScale="85000" lnSpcReduction="20000"/>
          </a:bodyPr>
          <a:lstStyle/>
          <a:p>
            <a:pPr fontAlgn="base"/>
            <a:r>
              <a:rPr lang="en-IN" b="1" dirty="0" smtClean="0"/>
              <a:t>Infix to Postfix Stack</a:t>
            </a:r>
            <a:r>
              <a:rPr lang="en-IN" dirty="0" smtClean="0"/>
              <a:t>: This type of stack is used to convert infix expressions to postfix expressions.</a:t>
            </a:r>
          </a:p>
          <a:p>
            <a:pPr fontAlgn="base"/>
            <a:r>
              <a:rPr lang="en-IN" b="1" dirty="0" smtClean="0"/>
              <a:t>Expression Evaluation Stack</a:t>
            </a:r>
            <a:r>
              <a:rPr lang="en-IN" dirty="0" smtClean="0"/>
              <a:t>: This type of stack is used to evaluate postfix expressions.</a:t>
            </a:r>
          </a:p>
          <a:p>
            <a:pPr fontAlgn="base"/>
            <a:r>
              <a:rPr lang="en-IN" b="1" dirty="0" smtClean="0"/>
              <a:t>Recursion Stack</a:t>
            </a:r>
            <a:r>
              <a:rPr lang="en-IN" dirty="0" smtClean="0"/>
              <a:t>: This type of stack is used to keep track of function calls in a computer program and to return control to the correct function when a function returns.</a:t>
            </a:r>
          </a:p>
          <a:p>
            <a:pPr fontAlgn="base"/>
            <a:r>
              <a:rPr lang="en-IN" b="1" dirty="0" smtClean="0"/>
              <a:t>Memory Management Stack</a:t>
            </a:r>
            <a:r>
              <a:rPr lang="en-IN" dirty="0" smtClean="0"/>
              <a:t>: This type of stack is used to store the values of the program counter and the values of the registers in a computer program, allowing the program to return to the previous state when a function returns.</a:t>
            </a:r>
          </a:p>
          <a:p>
            <a:pPr fontAlgn="base"/>
            <a:r>
              <a:rPr lang="en-IN" b="1" dirty="0" smtClean="0"/>
              <a:t>Balanced Parenthesis Stack</a:t>
            </a:r>
            <a:r>
              <a:rPr lang="en-IN" dirty="0" smtClean="0"/>
              <a:t>: This type of stack is used to check the balance of parentheses in an expression.</a:t>
            </a:r>
          </a:p>
          <a:p>
            <a:pPr fontAlgn="base"/>
            <a:r>
              <a:rPr lang="en-IN" b="1" dirty="0" smtClean="0"/>
              <a:t>Undo-Redo Stack</a:t>
            </a:r>
            <a:r>
              <a:rPr lang="en-IN" dirty="0" smtClean="0"/>
              <a:t>: This type of stack is used in computer programs to allow users to undo and redo actions.</a:t>
            </a:r>
          </a:p>
          <a:p>
            <a:endParaRPr lang="en-IN"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normAutofit/>
          </a:bodyPr>
          <a:lstStyle/>
          <a:p>
            <a:pPr>
              <a:buNone/>
            </a:pPr>
            <a:r>
              <a:rPr lang="en-IN" dirty="0" smtClean="0"/>
              <a:t>Operations on Circular Queue</a:t>
            </a:r>
          </a:p>
          <a:p>
            <a:pPr>
              <a:buNone/>
            </a:pPr>
            <a:endParaRPr lang="en-IN" dirty="0" smtClean="0"/>
          </a:p>
          <a:p>
            <a:pPr>
              <a:buNone/>
            </a:pPr>
            <a:r>
              <a:rPr lang="en-IN" dirty="0" smtClean="0"/>
              <a:t>The following are the operations that can be performed on a circular queue:</a:t>
            </a:r>
          </a:p>
          <a:p>
            <a:r>
              <a:rPr lang="en-IN" b="1" dirty="0" smtClean="0"/>
              <a:t>Front:</a:t>
            </a:r>
            <a:r>
              <a:rPr lang="en-IN" dirty="0" smtClean="0"/>
              <a:t> It is used to get the front element from the Queue.</a:t>
            </a:r>
          </a:p>
          <a:p>
            <a:r>
              <a:rPr lang="en-IN" b="1" dirty="0" smtClean="0"/>
              <a:t>Rear:</a:t>
            </a:r>
            <a:r>
              <a:rPr lang="en-IN" dirty="0" smtClean="0"/>
              <a:t> It is used to get the rear element from the Queue.</a:t>
            </a:r>
          </a:p>
          <a:p>
            <a:r>
              <a:rPr lang="en-IN" b="1" dirty="0" err="1" smtClean="0"/>
              <a:t>enQueue</a:t>
            </a:r>
            <a:r>
              <a:rPr lang="en-IN" b="1" dirty="0" smtClean="0"/>
              <a:t>(value):</a:t>
            </a:r>
            <a:r>
              <a:rPr lang="en-IN" dirty="0" smtClean="0"/>
              <a:t> This function is used to insert the new value in the Queue. The new element is always inserted from the rear end.</a:t>
            </a:r>
          </a:p>
          <a:p>
            <a:r>
              <a:rPr lang="en-IN" b="1" dirty="0" err="1" smtClean="0"/>
              <a:t>deQueue</a:t>
            </a:r>
            <a:r>
              <a:rPr lang="en-IN" b="1" dirty="0" smtClean="0"/>
              <a:t>():</a:t>
            </a:r>
            <a:r>
              <a:rPr lang="en-IN" dirty="0" smtClean="0"/>
              <a:t> This function deletes an element from the Queue. The deletion in a Queue always takes place from the front end.</a:t>
            </a:r>
          </a:p>
          <a:p>
            <a:endParaRPr lang="en-IN"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normAutofit/>
          </a:bodyPr>
          <a:lstStyle/>
          <a:p>
            <a:pPr>
              <a:buNone/>
            </a:pPr>
            <a:r>
              <a:rPr lang="en-IN" dirty="0" smtClean="0"/>
              <a:t>Applications of Circular Queue</a:t>
            </a:r>
          </a:p>
          <a:p>
            <a:r>
              <a:rPr lang="en-IN" b="1" dirty="0" smtClean="0"/>
              <a:t>Memory management:</a:t>
            </a:r>
            <a:r>
              <a:rPr lang="en-IN" dirty="0" smtClean="0"/>
              <a:t> The circular queue provides memory management. As we have already seen that in linear queue, the memory is not managed very efficiently. But in case of a circular queue, the memory is managed efficiently by placing the elements in a location which is unused.</a:t>
            </a:r>
          </a:p>
          <a:p>
            <a:r>
              <a:rPr lang="en-IN" b="1" dirty="0" smtClean="0"/>
              <a:t>CPU Scheduling:</a:t>
            </a:r>
            <a:r>
              <a:rPr lang="en-IN" dirty="0" smtClean="0"/>
              <a:t> The operating system also uses the circular queue to insert the processes and then execute them.</a:t>
            </a:r>
          </a:p>
          <a:p>
            <a:r>
              <a:rPr lang="en-IN" b="1" dirty="0" smtClean="0"/>
              <a:t>Traffic system:</a:t>
            </a:r>
            <a:r>
              <a:rPr lang="en-IN" dirty="0" smtClean="0"/>
              <a:t> In a computer-control traffic system, traffic light is one of the best examples of the circular queue. Each light of traffic light gets ON one by one after every </a:t>
            </a:r>
            <a:r>
              <a:rPr lang="en-IN" dirty="0" err="1" smtClean="0"/>
              <a:t>jinterval</a:t>
            </a:r>
            <a:r>
              <a:rPr lang="en-IN" dirty="0" smtClean="0"/>
              <a:t> of time. Like red light gets ON for one minute then yellow light for one minute and then green light. After green light, the red light gets ON.</a:t>
            </a:r>
          </a:p>
          <a:p>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normAutofit fontScale="85000" lnSpcReduction="20000"/>
          </a:bodyPr>
          <a:lstStyle/>
          <a:p>
            <a:pPr>
              <a:buNone/>
            </a:pPr>
            <a:r>
              <a:rPr lang="en-IN" dirty="0" err="1" smtClean="0"/>
              <a:t>Enqueue</a:t>
            </a:r>
            <a:r>
              <a:rPr lang="en-IN" dirty="0" smtClean="0"/>
              <a:t> operation</a:t>
            </a:r>
          </a:p>
          <a:p>
            <a:pPr>
              <a:buNone/>
            </a:pPr>
            <a:r>
              <a:rPr lang="en-IN" b="1" dirty="0" smtClean="0"/>
              <a:t>The steps of </a:t>
            </a:r>
            <a:r>
              <a:rPr lang="en-IN" b="1" dirty="0" err="1" smtClean="0"/>
              <a:t>enqueue</a:t>
            </a:r>
            <a:r>
              <a:rPr lang="en-IN" b="1" dirty="0" smtClean="0"/>
              <a:t> operation are given below:</a:t>
            </a:r>
            <a:endParaRPr lang="en-IN" dirty="0" smtClean="0"/>
          </a:p>
          <a:p>
            <a:r>
              <a:rPr lang="en-IN" dirty="0" smtClean="0"/>
              <a:t>First, we will check whether the Queue is full or not.</a:t>
            </a:r>
          </a:p>
          <a:p>
            <a:r>
              <a:rPr lang="en-IN" dirty="0" smtClean="0"/>
              <a:t>Initially the front and rear are set to -1. When we insert the first element in a Queue, front and rear both are set to 0.</a:t>
            </a:r>
          </a:p>
          <a:p>
            <a:r>
              <a:rPr lang="en-IN" dirty="0" smtClean="0"/>
              <a:t>When we insert a new element, the rear gets incremented, i.e., </a:t>
            </a:r>
            <a:r>
              <a:rPr lang="en-IN" b="1" i="1" dirty="0" smtClean="0"/>
              <a:t>rear=rear+1</a:t>
            </a:r>
            <a:r>
              <a:rPr lang="en-IN" dirty="0" smtClean="0"/>
              <a:t>.</a:t>
            </a:r>
          </a:p>
          <a:p>
            <a:r>
              <a:rPr lang="en-IN" dirty="0" smtClean="0"/>
              <a:t>Scenarios for inserting an element</a:t>
            </a:r>
          </a:p>
          <a:p>
            <a:pPr>
              <a:buNone/>
            </a:pPr>
            <a:r>
              <a:rPr lang="en-IN" b="1" dirty="0" smtClean="0"/>
              <a:t>There are two scenarios in which queue is not full:</a:t>
            </a:r>
            <a:endParaRPr lang="en-IN" dirty="0" smtClean="0"/>
          </a:p>
          <a:p>
            <a:r>
              <a:rPr lang="en-IN" b="1" dirty="0" smtClean="0"/>
              <a:t>If rear != max - 1</a:t>
            </a:r>
            <a:r>
              <a:rPr lang="en-IN" dirty="0" smtClean="0"/>
              <a:t>, then rear will be incremented to </a:t>
            </a:r>
            <a:r>
              <a:rPr lang="en-IN" b="1" dirty="0" smtClean="0"/>
              <a:t>mod(</a:t>
            </a:r>
            <a:r>
              <a:rPr lang="en-IN" b="1" dirty="0" err="1" smtClean="0"/>
              <a:t>maxsize</a:t>
            </a:r>
            <a:r>
              <a:rPr lang="en-IN" b="1" dirty="0" smtClean="0"/>
              <a:t>)</a:t>
            </a:r>
            <a:r>
              <a:rPr lang="en-IN" dirty="0" smtClean="0"/>
              <a:t> and the new value will be inserted at the rear end of the queue.</a:t>
            </a:r>
          </a:p>
          <a:p>
            <a:r>
              <a:rPr lang="en-IN" b="1" dirty="0" smtClean="0"/>
              <a:t>If front != 0 and rear = max - 1</a:t>
            </a:r>
            <a:r>
              <a:rPr lang="en-IN" dirty="0" smtClean="0"/>
              <a:t>, it means that queue is not full, then set the value of rear to 0 and insert the new element there.</a:t>
            </a:r>
          </a:p>
          <a:p>
            <a:pPr>
              <a:buNone/>
            </a:pPr>
            <a:r>
              <a:rPr lang="en-IN" b="1" dirty="0" smtClean="0"/>
              <a:t>There are two cases in which the element cannot be inserted:</a:t>
            </a:r>
            <a:endParaRPr lang="en-IN" dirty="0" smtClean="0"/>
          </a:p>
          <a:p>
            <a:r>
              <a:rPr lang="en-IN" dirty="0" smtClean="0"/>
              <a:t>When </a:t>
            </a:r>
            <a:r>
              <a:rPr lang="en-IN" b="1" dirty="0" smtClean="0"/>
              <a:t>front ==0</a:t>
            </a:r>
            <a:r>
              <a:rPr lang="en-IN" dirty="0" smtClean="0"/>
              <a:t> &amp;&amp; </a:t>
            </a:r>
            <a:r>
              <a:rPr lang="en-IN" b="1" dirty="0" smtClean="0"/>
              <a:t>rear = max-1</a:t>
            </a:r>
            <a:r>
              <a:rPr lang="en-IN" dirty="0" smtClean="0"/>
              <a:t>, which means that front is at the first position of the Queue and rear is at the last position of the Queue.</a:t>
            </a:r>
          </a:p>
          <a:p>
            <a:r>
              <a:rPr lang="en-IN" dirty="0" smtClean="0"/>
              <a:t>front== rear + 1;</a:t>
            </a:r>
          </a:p>
          <a:p>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normAutofit lnSpcReduction="10000"/>
          </a:bodyPr>
          <a:lstStyle/>
          <a:p>
            <a:pPr>
              <a:buNone/>
            </a:pPr>
            <a:r>
              <a:rPr lang="en-IN" b="1" dirty="0" smtClean="0"/>
              <a:t>Algorithm to insert an element in a circular queue</a:t>
            </a:r>
            <a:endParaRPr lang="en-IN" dirty="0" smtClean="0"/>
          </a:p>
          <a:p>
            <a:r>
              <a:rPr lang="en-IN" b="1" dirty="0" smtClean="0"/>
              <a:t>Step 1:</a:t>
            </a:r>
            <a:r>
              <a:rPr lang="en-IN" dirty="0" smtClean="0"/>
              <a:t> IF (REAR+1)%MAX = FRONT</a:t>
            </a:r>
            <a:br>
              <a:rPr lang="en-IN" dirty="0" smtClean="0"/>
            </a:br>
            <a:r>
              <a:rPr lang="en-IN" dirty="0" smtClean="0"/>
              <a:t>Write " OVERFLOW "</a:t>
            </a:r>
            <a:br>
              <a:rPr lang="en-IN" dirty="0" smtClean="0"/>
            </a:br>
            <a:r>
              <a:rPr lang="en-IN" dirty="0" err="1" smtClean="0"/>
              <a:t>Goto</a:t>
            </a:r>
            <a:r>
              <a:rPr lang="en-IN" dirty="0" smtClean="0"/>
              <a:t> step 4</a:t>
            </a:r>
            <a:br>
              <a:rPr lang="en-IN" dirty="0" smtClean="0"/>
            </a:br>
            <a:r>
              <a:rPr lang="en-IN" dirty="0" smtClean="0"/>
              <a:t>[End OF IF]</a:t>
            </a:r>
          </a:p>
          <a:p>
            <a:r>
              <a:rPr lang="en-IN" b="1" dirty="0" smtClean="0"/>
              <a:t>Step 2:</a:t>
            </a:r>
            <a:r>
              <a:rPr lang="en-IN" dirty="0" smtClean="0"/>
              <a:t> IF FRONT = -1 and REAR = -1</a:t>
            </a:r>
            <a:br>
              <a:rPr lang="en-IN" dirty="0" smtClean="0"/>
            </a:br>
            <a:r>
              <a:rPr lang="en-IN" dirty="0" smtClean="0"/>
              <a:t>SET FRONT = REAR = 0</a:t>
            </a:r>
            <a:br>
              <a:rPr lang="en-IN" dirty="0" smtClean="0"/>
            </a:br>
            <a:r>
              <a:rPr lang="en-IN" dirty="0" smtClean="0"/>
              <a:t>ELSE IF REAR = MAX - 1 and FRONT ! = 0</a:t>
            </a:r>
            <a:br>
              <a:rPr lang="en-IN" dirty="0" smtClean="0"/>
            </a:br>
            <a:r>
              <a:rPr lang="en-IN" dirty="0" smtClean="0"/>
              <a:t>SET REAR = 0</a:t>
            </a:r>
            <a:br>
              <a:rPr lang="en-IN" dirty="0" smtClean="0"/>
            </a:br>
            <a:r>
              <a:rPr lang="en-IN" dirty="0" smtClean="0"/>
              <a:t>ELSE</a:t>
            </a:r>
            <a:br>
              <a:rPr lang="en-IN" dirty="0" smtClean="0"/>
            </a:br>
            <a:r>
              <a:rPr lang="en-IN" dirty="0" smtClean="0"/>
              <a:t>SET REAR = (REAR + 1) % MAX</a:t>
            </a:r>
            <a:br>
              <a:rPr lang="en-IN" dirty="0" smtClean="0"/>
            </a:br>
            <a:r>
              <a:rPr lang="en-IN" dirty="0" smtClean="0"/>
              <a:t>[END OF IF]</a:t>
            </a:r>
          </a:p>
          <a:p>
            <a:r>
              <a:rPr lang="en-IN" b="1" dirty="0" smtClean="0"/>
              <a:t>Step 3:</a:t>
            </a:r>
            <a:r>
              <a:rPr lang="en-IN" dirty="0" smtClean="0"/>
              <a:t> SET QUEUE[REAR] = VAL</a:t>
            </a:r>
          </a:p>
          <a:p>
            <a:r>
              <a:rPr lang="en-IN" b="1" dirty="0" smtClean="0"/>
              <a:t>Step 4:</a:t>
            </a:r>
            <a:r>
              <a:rPr lang="en-IN" dirty="0" smtClean="0"/>
              <a:t> EXIT</a:t>
            </a:r>
          </a:p>
          <a:p>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normAutofit/>
          </a:bodyPr>
          <a:lstStyle/>
          <a:p>
            <a:pPr>
              <a:buNone/>
            </a:pPr>
            <a:r>
              <a:rPr lang="en-IN" dirty="0" err="1" smtClean="0"/>
              <a:t>Dequeue</a:t>
            </a:r>
            <a:r>
              <a:rPr lang="en-IN" dirty="0" smtClean="0"/>
              <a:t> Operation</a:t>
            </a:r>
          </a:p>
          <a:p>
            <a:r>
              <a:rPr lang="en-IN" dirty="0" smtClean="0"/>
              <a:t>The steps of </a:t>
            </a:r>
            <a:r>
              <a:rPr lang="en-IN" dirty="0" err="1" smtClean="0"/>
              <a:t>dequeue</a:t>
            </a:r>
            <a:r>
              <a:rPr lang="en-IN" dirty="0" smtClean="0"/>
              <a:t> operation are given below:</a:t>
            </a:r>
          </a:p>
          <a:p>
            <a:r>
              <a:rPr lang="en-IN" dirty="0" smtClean="0"/>
              <a:t>First, we check whether the Queue is empty or not. If the queue is empty, we cannot perform the </a:t>
            </a:r>
            <a:r>
              <a:rPr lang="en-IN" dirty="0" err="1" smtClean="0"/>
              <a:t>dequeue</a:t>
            </a:r>
            <a:r>
              <a:rPr lang="en-IN" dirty="0" smtClean="0"/>
              <a:t> operation.</a:t>
            </a:r>
          </a:p>
          <a:p>
            <a:r>
              <a:rPr lang="en-IN" dirty="0" smtClean="0"/>
              <a:t>When the element is deleted, the value of front gets decremented by 1.</a:t>
            </a:r>
          </a:p>
          <a:p>
            <a:r>
              <a:rPr lang="en-IN" dirty="0" smtClean="0"/>
              <a:t>If there is only one element left which is to be deleted, then the front and rear are reset to -1.</a:t>
            </a:r>
          </a:p>
          <a:p>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741"/>
            <a:ext cx="10515600" cy="5603222"/>
          </a:xfrm>
        </p:spPr>
        <p:txBody>
          <a:bodyPr>
            <a:normAutofit fontScale="92500" lnSpcReduction="20000"/>
          </a:bodyPr>
          <a:lstStyle/>
          <a:p>
            <a:pPr>
              <a:buNone/>
            </a:pPr>
            <a:r>
              <a:rPr lang="en-IN" b="1" dirty="0" smtClean="0"/>
              <a:t>Algorithm to delete an element from the circular queue</a:t>
            </a:r>
            <a:endParaRPr lang="en-IN" dirty="0" smtClean="0"/>
          </a:p>
          <a:p>
            <a:r>
              <a:rPr lang="en-IN" b="1" dirty="0" smtClean="0"/>
              <a:t>Step 1:</a:t>
            </a:r>
            <a:r>
              <a:rPr lang="en-IN" dirty="0" smtClean="0"/>
              <a:t> IF FRONT = -1</a:t>
            </a:r>
            <a:br>
              <a:rPr lang="en-IN" dirty="0" smtClean="0"/>
            </a:br>
            <a:r>
              <a:rPr lang="en-IN" dirty="0" smtClean="0"/>
              <a:t>Write " UNDERFLOW "</a:t>
            </a:r>
            <a:br>
              <a:rPr lang="en-IN" dirty="0" smtClean="0"/>
            </a:br>
            <a:r>
              <a:rPr lang="en-IN" dirty="0" err="1" smtClean="0"/>
              <a:t>Goto</a:t>
            </a:r>
            <a:r>
              <a:rPr lang="en-IN" dirty="0" smtClean="0"/>
              <a:t> Step 4</a:t>
            </a:r>
            <a:br>
              <a:rPr lang="en-IN" dirty="0" smtClean="0"/>
            </a:br>
            <a:r>
              <a:rPr lang="en-IN" dirty="0" smtClean="0"/>
              <a:t>[END of IF]</a:t>
            </a:r>
          </a:p>
          <a:p>
            <a:r>
              <a:rPr lang="en-IN" b="1" dirty="0" smtClean="0"/>
              <a:t>Step 2:</a:t>
            </a:r>
            <a:r>
              <a:rPr lang="en-IN" dirty="0" smtClean="0"/>
              <a:t> SET VAL = QUEUE[FRONT]</a:t>
            </a:r>
          </a:p>
          <a:p>
            <a:r>
              <a:rPr lang="en-IN" b="1" dirty="0" smtClean="0"/>
              <a:t>Step 3:</a:t>
            </a:r>
            <a:r>
              <a:rPr lang="en-IN" dirty="0" smtClean="0"/>
              <a:t> IF FRONT = REAR</a:t>
            </a:r>
            <a:br>
              <a:rPr lang="en-IN" dirty="0" smtClean="0"/>
            </a:br>
            <a:r>
              <a:rPr lang="en-IN" dirty="0" smtClean="0"/>
              <a:t>SET FRONT = REAR = -1</a:t>
            </a:r>
            <a:br>
              <a:rPr lang="en-IN" dirty="0" smtClean="0"/>
            </a:br>
            <a:r>
              <a:rPr lang="en-IN" dirty="0" smtClean="0"/>
              <a:t>ELSE</a:t>
            </a:r>
            <a:br>
              <a:rPr lang="en-IN" dirty="0" smtClean="0"/>
            </a:br>
            <a:r>
              <a:rPr lang="en-IN" dirty="0" smtClean="0"/>
              <a:t>IF FRONT = MAX -1</a:t>
            </a:r>
            <a:br>
              <a:rPr lang="en-IN" dirty="0" smtClean="0"/>
            </a:br>
            <a:r>
              <a:rPr lang="en-IN" dirty="0" smtClean="0"/>
              <a:t>SET FRONT = 0</a:t>
            </a:r>
            <a:br>
              <a:rPr lang="en-IN" dirty="0" smtClean="0"/>
            </a:br>
            <a:r>
              <a:rPr lang="en-IN" dirty="0" smtClean="0"/>
              <a:t>ELSE</a:t>
            </a:r>
            <a:br>
              <a:rPr lang="en-IN" dirty="0" smtClean="0"/>
            </a:br>
            <a:r>
              <a:rPr lang="en-IN" dirty="0" smtClean="0"/>
              <a:t>SET FRONT = FRONT + 1</a:t>
            </a:r>
            <a:br>
              <a:rPr lang="en-IN" dirty="0" smtClean="0"/>
            </a:br>
            <a:r>
              <a:rPr lang="en-IN" dirty="0" smtClean="0"/>
              <a:t>[END of IF]</a:t>
            </a:r>
            <a:br>
              <a:rPr lang="en-IN" dirty="0" smtClean="0"/>
            </a:br>
            <a:r>
              <a:rPr lang="en-IN" dirty="0" smtClean="0"/>
              <a:t>[END OF IF]</a:t>
            </a:r>
          </a:p>
          <a:p>
            <a:r>
              <a:rPr lang="en-IN" b="1" dirty="0" smtClean="0"/>
              <a:t>Step 4:</a:t>
            </a:r>
            <a:r>
              <a:rPr lang="en-IN" dirty="0" smtClean="0"/>
              <a:t> EXIT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Applications of the stack:</a:t>
            </a:r>
            <a:endParaRPr lang="en-IN" dirty="0"/>
          </a:p>
        </p:txBody>
      </p:sp>
      <p:sp>
        <p:nvSpPr>
          <p:cNvPr id="3" name="Content Placeholder 2"/>
          <p:cNvSpPr>
            <a:spLocks noGrp="1"/>
          </p:cNvSpPr>
          <p:nvPr>
            <p:ph idx="1"/>
          </p:nvPr>
        </p:nvSpPr>
        <p:spPr/>
        <p:txBody>
          <a:bodyPr>
            <a:normAutofit fontScale="92500" lnSpcReduction="10000"/>
          </a:bodyPr>
          <a:lstStyle/>
          <a:p>
            <a:pPr fontAlgn="base"/>
            <a:r>
              <a:rPr lang="en-IN" u="sng" dirty="0" smtClean="0">
                <a:hlinkClick r:id="rId2"/>
              </a:rPr>
              <a:t>Infix to Postfix</a:t>
            </a:r>
            <a:r>
              <a:rPr lang="en-IN" dirty="0" smtClean="0"/>
              <a:t> /Prefix conversion</a:t>
            </a:r>
          </a:p>
          <a:p>
            <a:pPr fontAlgn="base"/>
            <a:r>
              <a:rPr lang="en-IN" dirty="0" smtClean="0"/>
              <a:t>Redo-undo features at many places like editors, </a:t>
            </a:r>
            <a:r>
              <a:rPr lang="en-IN" dirty="0" err="1" smtClean="0"/>
              <a:t>photoshop</a:t>
            </a:r>
            <a:r>
              <a:rPr lang="en-IN" dirty="0" smtClean="0"/>
              <a:t>.</a:t>
            </a:r>
          </a:p>
          <a:p>
            <a:pPr fontAlgn="base"/>
            <a:r>
              <a:rPr lang="en-IN" dirty="0" smtClean="0"/>
              <a:t>Forward and backward features in web browsers</a:t>
            </a:r>
          </a:p>
          <a:p>
            <a:pPr fontAlgn="base"/>
            <a:r>
              <a:rPr lang="en-IN" dirty="0" smtClean="0"/>
              <a:t>Used in many algorithms like </a:t>
            </a:r>
            <a:r>
              <a:rPr lang="en-IN" u="sng" dirty="0" smtClean="0">
                <a:hlinkClick r:id="rId3"/>
              </a:rPr>
              <a:t>Tower of Hanoi, </a:t>
            </a:r>
            <a:r>
              <a:rPr lang="en-IN" u="sng" dirty="0" smtClean="0">
                <a:hlinkClick r:id="rId4"/>
              </a:rPr>
              <a:t>tree traversals</a:t>
            </a:r>
            <a:r>
              <a:rPr lang="en-IN" dirty="0" smtClean="0"/>
              <a:t>, </a:t>
            </a:r>
            <a:r>
              <a:rPr lang="en-IN" u="sng" dirty="0" smtClean="0">
                <a:hlinkClick r:id="rId5"/>
              </a:rPr>
              <a:t>stock span problems</a:t>
            </a:r>
            <a:r>
              <a:rPr lang="en-IN" dirty="0" smtClean="0"/>
              <a:t>, and </a:t>
            </a:r>
            <a:r>
              <a:rPr lang="en-IN" u="sng" dirty="0" smtClean="0">
                <a:hlinkClick r:id="rId6"/>
              </a:rPr>
              <a:t>histogram problems</a:t>
            </a:r>
            <a:r>
              <a:rPr lang="en-IN" dirty="0" smtClean="0"/>
              <a:t>.</a:t>
            </a:r>
          </a:p>
          <a:p>
            <a:pPr fontAlgn="base"/>
            <a:r>
              <a:rPr lang="en-IN" dirty="0" smtClean="0"/>
              <a:t>Backtracking is one of the algorithm designing techniques. Some examples of backtracking are the Knight-Tour problem, N-Queen problem, find your way through a maze, and game-like chess or checkers in all these problems we dive into someway if that way is not efficient we come back to the previous state and go into some another path. To get back from a current state we need to store the previous state for that purpose we need a stack.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Applications of the stack:</a:t>
            </a:r>
            <a:endParaRPr lang="en-IN" dirty="0"/>
          </a:p>
        </p:txBody>
      </p:sp>
      <p:sp>
        <p:nvSpPr>
          <p:cNvPr id="3" name="Content Placeholder 2"/>
          <p:cNvSpPr>
            <a:spLocks noGrp="1"/>
          </p:cNvSpPr>
          <p:nvPr>
            <p:ph idx="1"/>
          </p:nvPr>
        </p:nvSpPr>
        <p:spPr/>
        <p:txBody>
          <a:bodyPr>
            <a:normAutofit fontScale="92500" lnSpcReduction="20000"/>
          </a:bodyPr>
          <a:lstStyle/>
          <a:p>
            <a:pPr fontAlgn="base"/>
            <a:r>
              <a:rPr lang="en-IN" dirty="0" smtClean="0"/>
              <a:t>In Graph Algorithms like </a:t>
            </a:r>
            <a:r>
              <a:rPr lang="en-IN" u="sng" dirty="0" smtClean="0">
                <a:hlinkClick r:id="rId2"/>
              </a:rPr>
              <a:t>Topological Sorting</a:t>
            </a:r>
            <a:r>
              <a:rPr lang="en-IN" dirty="0" smtClean="0"/>
              <a:t> and </a:t>
            </a:r>
            <a:r>
              <a:rPr lang="en-IN" u="sng" dirty="0" smtClean="0">
                <a:hlinkClick r:id="rId3"/>
              </a:rPr>
              <a:t>Strongly Connected Components</a:t>
            </a:r>
            <a:endParaRPr lang="en-IN" dirty="0" smtClean="0"/>
          </a:p>
          <a:p>
            <a:pPr fontAlgn="base"/>
            <a:r>
              <a:rPr lang="en-IN" dirty="0" smtClean="0"/>
              <a:t>In Memory management, any modern computer uses a stack as the primary management for a running purpose. Each program that is running in a computer system has its own memory allocations</a:t>
            </a:r>
          </a:p>
          <a:p>
            <a:pPr fontAlgn="base"/>
            <a:r>
              <a:rPr lang="en-IN" dirty="0" smtClean="0"/>
              <a:t>String reversal is also another application of stack. Here one by one each character gets inserted into the stack. So the first character of the string is on the bottom of the stack and the last element of a string is on the top of the stack. After Performing the pop operations on the stack we get a string in reverse order.</a:t>
            </a:r>
          </a:p>
          <a:p>
            <a:pPr fontAlgn="base"/>
            <a:r>
              <a:rPr lang="en-IN" dirty="0" smtClean="0"/>
              <a:t>Stack also helps in implementing function call in computers. The last called function is always completed first.</a:t>
            </a:r>
          </a:p>
          <a:p>
            <a:pPr fontAlgn="base"/>
            <a:r>
              <a:rPr lang="en-IN" dirty="0" smtClean="0"/>
              <a:t>Stacks are also used to implement the undo/redo operation in text editor.</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B0825-8EE9-48BC-D908-08EB6FEBD638}"/>
              </a:ext>
            </a:extLst>
          </p:cNvPr>
          <p:cNvSpPr>
            <a:spLocks noGrp="1"/>
          </p:cNvSpPr>
          <p:nvPr>
            <p:ph type="title"/>
          </p:nvPr>
        </p:nvSpPr>
        <p:spPr>
          <a:xfrm>
            <a:off x="838200" y="153094"/>
            <a:ext cx="10515600" cy="602281"/>
          </a:xfrm>
        </p:spPr>
        <p:txBody>
          <a:bodyPr>
            <a:normAutofit fontScale="90000"/>
          </a:bodyPr>
          <a:lstStyle/>
          <a:p>
            <a:r>
              <a:rPr lang="en-US" dirty="0"/>
              <a:t>Stack -working</a:t>
            </a:r>
          </a:p>
        </p:txBody>
      </p:sp>
      <p:graphicFrame>
        <p:nvGraphicFramePr>
          <p:cNvPr id="6" name="Table 6">
            <a:extLst>
              <a:ext uri="{FF2B5EF4-FFF2-40B4-BE49-F238E27FC236}">
                <a16:creationId xmlns:a16="http://schemas.microsoft.com/office/drawing/2014/main" xmlns="" id="{F009845A-132A-5430-D418-EB6EAD40C80F}"/>
              </a:ext>
            </a:extLst>
          </p:cNvPr>
          <p:cNvGraphicFramePr>
            <a:graphicFrameLocks noGrp="1"/>
          </p:cNvGraphicFramePr>
          <p:nvPr>
            <p:extLst>
              <p:ext uri="{D42A27DB-BD31-4B8C-83A1-F6EECF244321}">
                <p14:modId xmlns:p14="http://schemas.microsoft.com/office/powerpoint/2010/main" xmlns="" val="3986850188"/>
              </p:ext>
            </p:extLst>
          </p:nvPr>
        </p:nvGraphicFramePr>
        <p:xfrm>
          <a:off x="742122"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7" name="TextBox 6">
            <a:extLst>
              <a:ext uri="{FF2B5EF4-FFF2-40B4-BE49-F238E27FC236}">
                <a16:creationId xmlns:a16="http://schemas.microsoft.com/office/drawing/2014/main" xmlns="" id="{210C63FF-C7D3-DD12-0B16-7F03D11AE258}"/>
              </a:ext>
            </a:extLst>
          </p:cNvPr>
          <p:cNvSpPr txBox="1"/>
          <p:nvPr/>
        </p:nvSpPr>
        <p:spPr>
          <a:xfrm>
            <a:off x="259615" y="3340288"/>
            <a:ext cx="805990" cy="369332"/>
          </a:xfrm>
          <a:prstGeom prst="rect">
            <a:avLst/>
          </a:prstGeom>
          <a:noFill/>
        </p:spPr>
        <p:txBody>
          <a:bodyPr wrap="none" rtlCol="0">
            <a:spAutoFit/>
          </a:bodyPr>
          <a:lstStyle/>
          <a:p>
            <a:r>
              <a:rPr lang="en-US" dirty="0"/>
              <a:t>top=-1</a:t>
            </a:r>
          </a:p>
        </p:txBody>
      </p:sp>
      <p:graphicFrame>
        <p:nvGraphicFramePr>
          <p:cNvPr id="8" name="Table 6">
            <a:extLst>
              <a:ext uri="{FF2B5EF4-FFF2-40B4-BE49-F238E27FC236}">
                <a16:creationId xmlns:a16="http://schemas.microsoft.com/office/drawing/2014/main" xmlns="" id="{348E262C-BF4B-1686-5175-9C20B563E426}"/>
              </a:ext>
            </a:extLst>
          </p:cNvPr>
          <p:cNvGraphicFramePr>
            <a:graphicFrameLocks noGrp="1"/>
          </p:cNvGraphicFramePr>
          <p:nvPr>
            <p:extLst>
              <p:ext uri="{D42A27DB-BD31-4B8C-83A1-F6EECF244321}">
                <p14:modId xmlns:p14="http://schemas.microsoft.com/office/powerpoint/2010/main" xmlns="" val="669185443"/>
              </p:ext>
            </p:extLst>
          </p:nvPr>
        </p:nvGraphicFramePr>
        <p:xfrm>
          <a:off x="3226907"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graphicFrame>
        <p:nvGraphicFramePr>
          <p:cNvPr id="10" name="Table 6">
            <a:extLst>
              <a:ext uri="{FF2B5EF4-FFF2-40B4-BE49-F238E27FC236}">
                <a16:creationId xmlns:a16="http://schemas.microsoft.com/office/drawing/2014/main" xmlns="" id="{67021213-E343-A1A2-F876-104A7C6A4B64}"/>
              </a:ext>
            </a:extLst>
          </p:cNvPr>
          <p:cNvGraphicFramePr>
            <a:graphicFrameLocks noGrp="1"/>
          </p:cNvGraphicFramePr>
          <p:nvPr>
            <p:extLst>
              <p:ext uri="{D42A27DB-BD31-4B8C-83A1-F6EECF244321}">
                <p14:modId xmlns:p14="http://schemas.microsoft.com/office/powerpoint/2010/main" xmlns="" val="2414726163"/>
              </p:ext>
            </p:extLst>
          </p:nvPr>
        </p:nvGraphicFramePr>
        <p:xfrm>
          <a:off x="5612297"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graphicFrame>
        <p:nvGraphicFramePr>
          <p:cNvPr id="12" name="Table 6">
            <a:extLst>
              <a:ext uri="{FF2B5EF4-FFF2-40B4-BE49-F238E27FC236}">
                <a16:creationId xmlns:a16="http://schemas.microsoft.com/office/drawing/2014/main" xmlns="" id="{4664F9CC-9DA8-5237-F8A4-952172E00589}"/>
              </a:ext>
            </a:extLst>
          </p:cNvPr>
          <p:cNvGraphicFramePr>
            <a:graphicFrameLocks noGrp="1"/>
          </p:cNvGraphicFramePr>
          <p:nvPr>
            <p:extLst>
              <p:ext uri="{D42A27DB-BD31-4B8C-83A1-F6EECF244321}">
                <p14:modId xmlns:p14="http://schemas.microsoft.com/office/powerpoint/2010/main" xmlns="" val="1898212831"/>
              </p:ext>
            </p:extLst>
          </p:nvPr>
        </p:nvGraphicFramePr>
        <p:xfrm>
          <a:off x="8302482"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graphicFrame>
        <p:nvGraphicFramePr>
          <p:cNvPr id="14" name="Table 6">
            <a:extLst>
              <a:ext uri="{FF2B5EF4-FFF2-40B4-BE49-F238E27FC236}">
                <a16:creationId xmlns:a16="http://schemas.microsoft.com/office/drawing/2014/main" xmlns="" id="{18CA8D2E-FB9A-B5FA-41CA-EB0AB4851204}"/>
              </a:ext>
            </a:extLst>
          </p:cNvPr>
          <p:cNvGraphicFramePr>
            <a:graphicFrameLocks noGrp="1"/>
          </p:cNvGraphicFramePr>
          <p:nvPr>
            <p:extLst>
              <p:ext uri="{D42A27DB-BD31-4B8C-83A1-F6EECF244321}">
                <p14:modId xmlns:p14="http://schemas.microsoft.com/office/powerpoint/2010/main" xmlns="" val="3616211729"/>
              </p:ext>
            </p:extLst>
          </p:nvPr>
        </p:nvGraphicFramePr>
        <p:xfrm>
          <a:off x="10795088"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16" name="TextBox 15">
            <a:extLst>
              <a:ext uri="{FF2B5EF4-FFF2-40B4-BE49-F238E27FC236}">
                <a16:creationId xmlns:a16="http://schemas.microsoft.com/office/drawing/2014/main" xmlns="" id="{E3052DAB-4F22-160A-A7C9-2D776B48C904}"/>
              </a:ext>
            </a:extLst>
          </p:cNvPr>
          <p:cNvSpPr txBox="1"/>
          <p:nvPr/>
        </p:nvSpPr>
        <p:spPr>
          <a:xfrm>
            <a:off x="3869636" y="2911165"/>
            <a:ext cx="418704" cy="369332"/>
          </a:xfrm>
          <a:prstGeom prst="rect">
            <a:avLst/>
          </a:prstGeom>
          <a:noFill/>
        </p:spPr>
        <p:txBody>
          <a:bodyPr wrap="none" rtlCol="0">
            <a:spAutoFit/>
          </a:bodyPr>
          <a:lstStyle/>
          <a:p>
            <a:r>
              <a:rPr lang="en-US" dirty="0"/>
              <a:t>20</a:t>
            </a:r>
          </a:p>
        </p:txBody>
      </p:sp>
      <p:sp>
        <p:nvSpPr>
          <p:cNvPr id="17" name="TextBox 16">
            <a:extLst>
              <a:ext uri="{FF2B5EF4-FFF2-40B4-BE49-F238E27FC236}">
                <a16:creationId xmlns:a16="http://schemas.microsoft.com/office/drawing/2014/main" xmlns="" id="{BFAD0C78-A0A4-30C7-3EF9-09E397860767}"/>
              </a:ext>
            </a:extLst>
          </p:cNvPr>
          <p:cNvSpPr txBox="1"/>
          <p:nvPr/>
        </p:nvSpPr>
        <p:spPr>
          <a:xfrm>
            <a:off x="6248400" y="2931042"/>
            <a:ext cx="418704" cy="369332"/>
          </a:xfrm>
          <a:prstGeom prst="rect">
            <a:avLst/>
          </a:prstGeom>
          <a:noFill/>
        </p:spPr>
        <p:txBody>
          <a:bodyPr wrap="none" rtlCol="0">
            <a:spAutoFit/>
          </a:bodyPr>
          <a:lstStyle/>
          <a:p>
            <a:r>
              <a:rPr lang="en-US" dirty="0"/>
              <a:t>20</a:t>
            </a:r>
          </a:p>
        </p:txBody>
      </p:sp>
      <p:sp>
        <p:nvSpPr>
          <p:cNvPr id="18" name="TextBox 17">
            <a:extLst>
              <a:ext uri="{FF2B5EF4-FFF2-40B4-BE49-F238E27FC236}">
                <a16:creationId xmlns:a16="http://schemas.microsoft.com/office/drawing/2014/main" xmlns="" id="{909B9D2B-9BB6-2A01-FDFC-9B248016A07C}"/>
              </a:ext>
            </a:extLst>
          </p:cNvPr>
          <p:cNvSpPr txBox="1"/>
          <p:nvPr/>
        </p:nvSpPr>
        <p:spPr>
          <a:xfrm>
            <a:off x="6241774" y="2556533"/>
            <a:ext cx="418704" cy="369332"/>
          </a:xfrm>
          <a:prstGeom prst="rect">
            <a:avLst/>
          </a:prstGeom>
          <a:noFill/>
        </p:spPr>
        <p:txBody>
          <a:bodyPr wrap="none" rtlCol="0">
            <a:spAutoFit/>
          </a:bodyPr>
          <a:lstStyle/>
          <a:p>
            <a:r>
              <a:rPr lang="en-US" dirty="0"/>
              <a:t>30</a:t>
            </a:r>
          </a:p>
        </p:txBody>
      </p:sp>
      <p:sp>
        <p:nvSpPr>
          <p:cNvPr id="19" name="TextBox 18">
            <a:extLst>
              <a:ext uri="{FF2B5EF4-FFF2-40B4-BE49-F238E27FC236}">
                <a16:creationId xmlns:a16="http://schemas.microsoft.com/office/drawing/2014/main" xmlns="" id="{51229DBB-A1AC-8EDA-7EA6-168F7E9943D1}"/>
              </a:ext>
            </a:extLst>
          </p:cNvPr>
          <p:cNvSpPr txBox="1"/>
          <p:nvPr/>
        </p:nvSpPr>
        <p:spPr>
          <a:xfrm>
            <a:off x="8945210" y="2950922"/>
            <a:ext cx="418704" cy="369332"/>
          </a:xfrm>
          <a:prstGeom prst="rect">
            <a:avLst/>
          </a:prstGeom>
          <a:noFill/>
        </p:spPr>
        <p:txBody>
          <a:bodyPr wrap="none" rtlCol="0">
            <a:spAutoFit/>
          </a:bodyPr>
          <a:lstStyle/>
          <a:p>
            <a:r>
              <a:rPr lang="en-US" dirty="0"/>
              <a:t>20</a:t>
            </a:r>
          </a:p>
        </p:txBody>
      </p:sp>
      <p:sp>
        <p:nvSpPr>
          <p:cNvPr id="20" name="TextBox 19">
            <a:extLst>
              <a:ext uri="{FF2B5EF4-FFF2-40B4-BE49-F238E27FC236}">
                <a16:creationId xmlns:a16="http://schemas.microsoft.com/office/drawing/2014/main" xmlns="" id="{29A8EA82-6B86-A93E-CDAB-72E7C4D0B80C}"/>
              </a:ext>
            </a:extLst>
          </p:cNvPr>
          <p:cNvSpPr txBox="1"/>
          <p:nvPr/>
        </p:nvSpPr>
        <p:spPr>
          <a:xfrm>
            <a:off x="8938584" y="2576413"/>
            <a:ext cx="418704" cy="369332"/>
          </a:xfrm>
          <a:prstGeom prst="rect">
            <a:avLst/>
          </a:prstGeom>
          <a:noFill/>
        </p:spPr>
        <p:txBody>
          <a:bodyPr wrap="none" rtlCol="0">
            <a:spAutoFit/>
          </a:bodyPr>
          <a:lstStyle/>
          <a:p>
            <a:r>
              <a:rPr lang="en-US" dirty="0"/>
              <a:t>30</a:t>
            </a:r>
          </a:p>
        </p:txBody>
      </p:sp>
      <p:sp>
        <p:nvSpPr>
          <p:cNvPr id="21" name="TextBox 20">
            <a:extLst>
              <a:ext uri="{FF2B5EF4-FFF2-40B4-BE49-F238E27FC236}">
                <a16:creationId xmlns:a16="http://schemas.microsoft.com/office/drawing/2014/main" xmlns="" id="{1A196A00-97CB-C096-B7CF-ABD1191F05C7}"/>
              </a:ext>
            </a:extLst>
          </p:cNvPr>
          <p:cNvSpPr txBox="1"/>
          <p:nvPr/>
        </p:nvSpPr>
        <p:spPr>
          <a:xfrm>
            <a:off x="8918707" y="2158970"/>
            <a:ext cx="418704" cy="369332"/>
          </a:xfrm>
          <a:prstGeom prst="rect">
            <a:avLst/>
          </a:prstGeom>
          <a:noFill/>
        </p:spPr>
        <p:txBody>
          <a:bodyPr wrap="none" rtlCol="0">
            <a:spAutoFit/>
          </a:bodyPr>
          <a:lstStyle/>
          <a:p>
            <a:r>
              <a:rPr lang="en-US" dirty="0"/>
              <a:t>40</a:t>
            </a:r>
          </a:p>
        </p:txBody>
      </p:sp>
      <p:sp>
        <p:nvSpPr>
          <p:cNvPr id="22" name="TextBox 21">
            <a:extLst>
              <a:ext uri="{FF2B5EF4-FFF2-40B4-BE49-F238E27FC236}">
                <a16:creationId xmlns:a16="http://schemas.microsoft.com/office/drawing/2014/main" xmlns="" id="{F628E370-B7E4-25AF-0F2B-46DA705FBC02}"/>
              </a:ext>
            </a:extLst>
          </p:cNvPr>
          <p:cNvSpPr txBox="1"/>
          <p:nvPr/>
        </p:nvSpPr>
        <p:spPr>
          <a:xfrm>
            <a:off x="11429994" y="2917794"/>
            <a:ext cx="418704" cy="369332"/>
          </a:xfrm>
          <a:prstGeom prst="rect">
            <a:avLst/>
          </a:prstGeom>
          <a:noFill/>
        </p:spPr>
        <p:txBody>
          <a:bodyPr wrap="none" rtlCol="0">
            <a:spAutoFit/>
          </a:bodyPr>
          <a:lstStyle/>
          <a:p>
            <a:r>
              <a:rPr lang="en-US" dirty="0"/>
              <a:t>20</a:t>
            </a:r>
          </a:p>
        </p:txBody>
      </p:sp>
      <p:sp>
        <p:nvSpPr>
          <p:cNvPr id="23" name="TextBox 22">
            <a:extLst>
              <a:ext uri="{FF2B5EF4-FFF2-40B4-BE49-F238E27FC236}">
                <a16:creationId xmlns:a16="http://schemas.microsoft.com/office/drawing/2014/main" xmlns="" id="{2089E473-D18A-1AEB-38BF-F17D8A22F743}"/>
              </a:ext>
            </a:extLst>
          </p:cNvPr>
          <p:cNvSpPr txBox="1"/>
          <p:nvPr/>
        </p:nvSpPr>
        <p:spPr>
          <a:xfrm>
            <a:off x="11423368" y="2543285"/>
            <a:ext cx="418704" cy="369332"/>
          </a:xfrm>
          <a:prstGeom prst="rect">
            <a:avLst/>
          </a:prstGeom>
          <a:noFill/>
        </p:spPr>
        <p:txBody>
          <a:bodyPr wrap="none" rtlCol="0">
            <a:spAutoFit/>
          </a:bodyPr>
          <a:lstStyle/>
          <a:p>
            <a:r>
              <a:rPr lang="en-US" dirty="0"/>
              <a:t>30</a:t>
            </a:r>
          </a:p>
        </p:txBody>
      </p:sp>
      <p:sp>
        <p:nvSpPr>
          <p:cNvPr id="24" name="TextBox 23">
            <a:extLst>
              <a:ext uri="{FF2B5EF4-FFF2-40B4-BE49-F238E27FC236}">
                <a16:creationId xmlns:a16="http://schemas.microsoft.com/office/drawing/2014/main" xmlns="" id="{E4C1075E-8D8E-78F0-2BAF-9475AFC8101D}"/>
              </a:ext>
            </a:extLst>
          </p:cNvPr>
          <p:cNvSpPr txBox="1"/>
          <p:nvPr/>
        </p:nvSpPr>
        <p:spPr>
          <a:xfrm>
            <a:off x="11416743" y="2125842"/>
            <a:ext cx="418704" cy="369332"/>
          </a:xfrm>
          <a:prstGeom prst="rect">
            <a:avLst/>
          </a:prstGeom>
          <a:noFill/>
        </p:spPr>
        <p:txBody>
          <a:bodyPr wrap="none" rtlCol="0">
            <a:spAutoFit/>
          </a:bodyPr>
          <a:lstStyle/>
          <a:p>
            <a:r>
              <a:rPr lang="en-US" dirty="0"/>
              <a:t>40</a:t>
            </a:r>
          </a:p>
        </p:txBody>
      </p:sp>
      <p:sp>
        <p:nvSpPr>
          <p:cNvPr id="25" name="TextBox 24">
            <a:extLst>
              <a:ext uri="{FF2B5EF4-FFF2-40B4-BE49-F238E27FC236}">
                <a16:creationId xmlns:a16="http://schemas.microsoft.com/office/drawing/2014/main" xmlns="" id="{631B073B-79F7-ACFC-A789-315596342F49}"/>
              </a:ext>
            </a:extLst>
          </p:cNvPr>
          <p:cNvSpPr txBox="1"/>
          <p:nvPr/>
        </p:nvSpPr>
        <p:spPr>
          <a:xfrm>
            <a:off x="11410117" y="1761405"/>
            <a:ext cx="418704" cy="369332"/>
          </a:xfrm>
          <a:prstGeom prst="rect">
            <a:avLst/>
          </a:prstGeom>
          <a:noFill/>
        </p:spPr>
        <p:txBody>
          <a:bodyPr wrap="none" rtlCol="0">
            <a:spAutoFit/>
          </a:bodyPr>
          <a:lstStyle/>
          <a:p>
            <a:r>
              <a:rPr lang="en-US" dirty="0"/>
              <a:t>50</a:t>
            </a:r>
          </a:p>
        </p:txBody>
      </p:sp>
      <p:sp>
        <p:nvSpPr>
          <p:cNvPr id="26" name="TextBox 25">
            <a:extLst>
              <a:ext uri="{FF2B5EF4-FFF2-40B4-BE49-F238E27FC236}">
                <a16:creationId xmlns:a16="http://schemas.microsoft.com/office/drawing/2014/main" xmlns="" id="{3C9985EF-BA81-1DFD-D1FB-F3EA7CEF3ED6}"/>
              </a:ext>
            </a:extLst>
          </p:cNvPr>
          <p:cNvSpPr txBox="1"/>
          <p:nvPr/>
        </p:nvSpPr>
        <p:spPr>
          <a:xfrm>
            <a:off x="2671512" y="2909594"/>
            <a:ext cx="671338" cy="369332"/>
          </a:xfrm>
          <a:prstGeom prst="rect">
            <a:avLst/>
          </a:prstGeom>
          <a:noFill/>
        </p:spPr>
        <p:txBody>
          <a:bodyPr wrap="none" rtlCol="0">
            <a:spAutoFit/>
          </a:bodyPr>
          <a:lstStyle/>
          <a:p>
            <a:r>
              <a:rPr lang="en-US" dirty="0"/>
              <a:t>top =</a:t>
            </a:r>
          </a:p>
        </p:txBody>
      </p:sp>
      <p:sp>
        <p:nvSpPr>
          <p:cNvPr id="27" name="TextBox 26">
            <a:extLst>
              <a:ext uri="{FF2B5EF4-FFF2-40B4-BE49-F238E27FC236}">
                <a16:creationId xmlns:a16="http://schemas.microsoft.com/office/drawing/2014/main" xmlns="" id="{7B87A249-7D09-B827-B87F-1BD528F69CEA}"/>
              </a:ext>
            </a:extLst>
          </p:cNvPr>
          <p:cNvSpPr txBox="1"/>
          <p:nvPr/>
        </p:nvSpPr>
        <p:spPr>
          <a:xfrm>
            <a:off x="5063526" y="2531907"/>
            <a:ext cx="671338" cy="369332"/>
          </a:xfrm>
          <a:prstGeom prst="rect">
            <a:avLst/>
          </a:prstGeom>
          <a:noFill/>
        </p:spPr>
        <p:txBody>
          <a:bodyPr wrap="none" rtlCol="0">
            <a:spAutoFit/>
          </a:bodyPr>
          <a:lstStyle/>
          <a:p>
            <a:r>
              <a:rPr lang="en-US" dirty="0"/>
              <a:t>top =</a:t>
            </a:r>
          </a:p>
        </p:txBody>
      </p:sp>
      <p:sp>
        <p:nvSpPr>
          <p:cNvPr id="28" name="TextBox 27">
            <a:extLst>
              <a:ext uri="{FF2B5EF4-FFF2-40B4-BE49-F238E27FC236}">
                <a16:creationId xmlns:a16="http://schemas.microsoft.com/office/drawing/2014/main" xmlns="" id="{DD7B7DFA-4F89-2872-668D-A467B1D00FE0}"/>
              </a:ext>
            </a:extLst>
          </p:cNvPr>
          <p:cNvSpPr txBox="1"/>
          <p:nvPr/>
        </p:nvSpPr>
        <p:spPr>
          <a:xfrm>
            <a:off x="7760334" y="2127715"/>
            <a:ext cx="671338" cy="369332"/>
          </a:xfrm>
          <a:prstGeom prst="rect">
            <a:avLst/>
          </a:prstGeom>
          <a:noFill/>
        </p:spPr>
        <p:txBody>
          <a:bodyPr wrap="none" rtlCol="0">
            <a:spAutoFit/>
          </a:bodyPr>
          <a:lstStyle/>
          <a:p>
            <a:r>
              <a:rPr lang="en-US" dirty="0"/>
              <a:t>top =</a:t>
            </a:r>
          </a:p>
        </p:txBody>
      </p:sp>
      <p:sp>
        <p:nvSpPr>
          <p:cNvPr id="29" name="TextBox 28">
            <a:extLst>
              <a:ext uri="{FF2B5EF4-FFF2-40B4-BE49-F238E27FC236}">
                <a16:creationId xmlns:a16="http://schemas.microsoft.com/office/drawing/2014/main" xmlns="" id="{97A32DB5-2899-8A77-DFA5-11B650D0A0E3}"/>
              </a:ext>
            </a:extLst>
          </p:cNvPr>
          <p:cNvSpPr txBox="1"/>
          <p:nvPr/>
        </p:nvSpPr>
        <p:spPr>
          <a:xfrm>
            <a:off x="10158985" y="1743403"/>
            <a:ext cx="671338" cy="369332"/>
          </a:xfrm>
          <a:prstGeom prst="rect">
            <a:avLst/>
          </a:prstGeom>
          <a:noFill/>
        </p:spPr>
        <p:txBody>
          <a:bodyPr wrap="none" rtlCol="0">
            <a:spAutoFit/>
          </a:bodyPr>
          <a:lstStyle/>
          <a:p>
            <a:r>
              <a:rPr lang="en-US" dirty="0"/>
              <a:t>top =</a:t>
            </a:r>
          </a:p>
        </p:txBody>
      </p:sp>
      <p:cxnSp>
        <p:nvCxnSpPr>
          <p:cNvPr id="31" name="Straight Arrow Connector 30">
            <a:extLst>
              <a:ext uri="{FF2B5EF4-FFF2-40B4-BE49-F238E27FC236}">
                <a16:creationId xmlns:a16="http://schemas.microsoft.com/office/drawing/2014/main" xmlns="" id="{93AE421C-F959-0031-A37E-2D9382A0A290}"/>
              </a:ext>
            </a:extLst>
          </p:cNvPr>
          <p:cNvCxnSpPr/>
          <p:nvPr/>
        </p:nvCxnSpPr>
        <p:spPr>
          <a:xfrm>
            <a:off x="2107097" y="1588266"/>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xmlns="" id="{589B650A-1A1B-A09E-487B-CB5129DB5A97}"/>
              </a:ext>
            </a:extLst>
          </p:cNvPr>
          <p:cNvSpPr txBox="1"/>
          <p:nvPr/>
        </p:nvSpPr>
        <p:spPr>
          <a:xfrm>
            <a:off x="2015657" y="1166196"/>
            <a:ext cx="1097280" cy="365760"/>
          </a:xfrm>
          <a:prstGeom prst="rect">
            <a:avLst/>
          </a:prstGeom>
          <a:noFill/>
        </p:spPr>
        <p:txBody>
          <a:bodyPr wrap="square" rtlCol="0">
            <a:spAutoFit/>
          </a:bodyPr>
          <a:lstStyle/>
          <a:p>
            <a:r>
              <a:rPr lang="en-US" b="1" dirty="0"/>
              <a:t>push(20)</a:t>
            </a:r>
          </a:p>
        </p:txBody>
      </p:sp>
      <p:cxnSp>
        <p:nvCxnSpPr>
          <p:cNvPr id="33" name="Straight Arrow Connector 32">
            <a:extLst>
              <a:ext uri="{FF2B5EF4-FFF2-40B4-BE49-F238E27FC236}">
                <a16:creationId xmlns:a16="http://schemas.microsoft.com/office/drawing/2014/main" xmlns="" id="{0AAF3DE6-AADB-B4F7-C762-CADF419B90EC}"/>
              </a:ext>
            </a:extLst>
          </p:cNvPr>
          <p:cNvCxnSpPr/>
          <p:nvPr/>
        </p:nvCxnSpPr>
        <p:spPr>
          <a:xfrm>
            <a:off x="9707229" y="1634650"/>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xmlns="" id="{8E2BF279-62CB-CAB1-A141-2F2645BCB355}"/>
              </a:ext>
            </a:extLst>
          </p:cNvPr>
          <p:cNvSpPr txBox="1"/>
          <p:nvPr/>
        </p:nvSpPr>
        <p:spPr>
          <a:xfrm>
            <a:off x="9615789" y="1212580"/>
            <a:ext cx="1097280" cy="365760"/>
          </a:xfrm>
          <a:prstGeom prst="rect">
            <a:avLst/>
          </a:prstGeom>
          <a:noFill/>
        </p:spPr>
        <p:txBody>
          <a:bodyPr wrap="square" rtlCol="0">
            <a:spAutoFit/>
          </a:bodyPr>
          <a:lstStyle/>
          <a:p>
            <a:r>
              <a:rPr lang="en-US" b="1" dirty="0"/>
              <a:t>push(50)</a:t>
            </a:r>
          </a:p>
        </p:txBody>
      </p:sp>
      <p:sp>
        <p:nvSpPr>
          <p:cNvPr id="35" name="TextBox 34">
            <a:extLst>
              <a:ext uri="{FF2B5EF4-FFF2-40B4-BE49-F238E27FC236}">
                <a16:creationId xmlns:a16="http://schemas.microsoft.com/office/drawing/2014/main" xmlns="" id="{4DF0E01B-EC0D-4975-849B-C024D1FDCBB9}"/>
              </a:ext>
            </a:extLst>
          </p:cNvPr>
          <p:cNvSpPr txBox="1"/>
          <p:nvPr/>
        </p:nvSpPr>
        <p:spPr>
          <a:xfrm>
            <a:off x="6905721" y="1245712"/>
            <a:ext cx="1097280" cy="365760"/>
          </a:xfrm>
          <a:prstGeom prst="rect">
            <a:avLst/>
          </a:prstGeom>
          <a:noFill/>
        </p:spPr>
        <p:txBody>
          <a:bodyPr wrap="square" rtlCol="0">
            <a:spAutoFit/>
          </a:bodyPr>
          <a:lstStyle/>
          <a:p>
            <a:r>
              <a:rPr lang="en-US" b="1" dirty="0"/>
              <a:t>push(40)</a:t>
            </a:r>
          </a:p>
        </p:txBody>
      </p:sp>
      <p:cxnSp>
        <p:nvCxnSpPr>
          <p:cNvPr id="36" name="Straight Arrow Connector 35">
            <a:extLst>
              <a:ext uri="{FF2B5EF4-FFF2-40B4-BE49-F238E27FC236}">
                <a16:creationId xmlns:a16="http://schemas.microsoft.com/office/drawing/2014/main" xmlns="" id="{35EFFD34-B826-9624-962C-9773436B7CAE}"/>
              </a:ext>
            </a:extLst>
          </p:cNvPr>
          <p:cNvCxnSpPr/>
          <p:nvPr/>
        </p:nvCxnSpPr>
        <p:spPr>
          <a:xfrm>
            <a:off x="6944145" y="1641278"/>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xmlns="" id="{017ED7BA-411A-239C-F9F6-1E67D35AF93F}"/>
              </a:ext>
            </a:extLst>
          </p:cNvPr>
          <p:cNvSpPr txBox="1"/>
          <p:nvPr/>
        </p:nvSpPr>
        <p:spPr>
          <a:xfrm>
            <a:off x="4593215" y="1239088"/>
            <a:ext cx="1097280" cy="365760"/>
          </a:xfrm>
          <a:prstGeom prst="rect">
            <a:avLst/>
          </a:prstGeom>
          <a:noFill/>
        </p:spPr>
        <p:txBody>
          <a:bodyPr wrap="square" rtlCol="0">
            <a:spAutoFit/>
          </a:bodyPr>
          <a:lstStyle/>
          <a:p>
            <a:r>
              <a:rPr lang="en-US" b="1" dirty="0"/>
              <a:t>push(30)</a:t>
            </a:r>
          </a:p>
        </p:txBody>
      </p:sp>
      <p:cxnSp>
        <p:nvCxnSpPr>
          <p:cNvPr id="38" name="Straight Arrow Connector 37">
            <a:extLst>
              <a:ext uri="{FF2B5EF4-FFF2-40B4-BE49-F238E27FC236}">
                <a16:creationId xmlns:a16="http://schemas.microsoft.com/office/drawing/2014/main" xmlns="" id="{F5B4A788-92B3-E264-75F3-97D835F422C5}"/>
              </a:ext>
            </a:extLst>
          </p:cNvPr>
          <p:cNvCxnSpPr/>
          <p:nvPr/>
        </p:nvCxnSpPr>
        <p:spPr>
          <a:xfrm>
            <a:off x="4631639" y="1634654"/>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xmlns="" id="{3B3E9F8F-9A81-48C9-90E4-2A683D7467E2}"/>
              </a:ext>
            </a:extLst>
          </p:cNvPr>
          <p:cNvSpPr txBox="1"/>
          <p:nvPr/>
        </p:nvSpPr>
        <p:spPr>
          <a:xfrm>
            <a:off x="2555005" y="4069170"/>
            <a:ext cx="3940510" cy="2554545"/>
          </a:xfrm>
          <a:prstGeom prst="rect">
            <a:avLst/>
          </a:prstGeom>
          <a:noFill/>
        </p:spPr>
        <p:txBody>
          <a:bodyPr wrap="square" rtlCol="0">
            <a:spAutoFit/>
          </a:bodyPr>
          <a:lstStyle/>
          <a:p>
            <a:r>
              <a:rPr lang="en-US" sz="2000" dirty="0">
                <a:latin typeface="Cambria" panose="02040503050406030204" pitchFamily="18" charset="0"/>
                <a:ea typeface="Cambria" panose="02040503050406030204" pitchFamily="18" charset="0"/>
              </a:rPr>
              <a:t>void push(</a:t>
            </a:r>
            <a:r>
              <a:rPr lang="en-US" sz="2000" dirty="0" err="1">
                <a:latin typeface="Cambria" panose="02040503050406030204" pitchFamily="18" charset="0"/>
                <a:ea typeface="Cambria" panose="02040503050406030204" pitchFamily="18" charset="0"/>
              </a:rPr>
              <a:t>S,ele</a:t>
            </a:r>
            <a:r>
              <a:rPr lang="en-US" sz="2000" dirty="0">
                <a:latin typeface="Cambria" panose="02040503050406030204" pitchFamily="18" charset="0"/>
                <a:ea typeface="Cambria" panose="02040503050406030204" pitchFamily="18" charset="0"/>
              </a:rPr>
              <a:t>){</a:t>
            </a:r>
          </a:p>
          <a:p>
            <a:r>
              <a:rPr lang="en-US" sz="2000" dirty="0">
                <a:latin typeface="Cambria" panose="02040503050406030204" pitchFamily="18" charset="0"/>
                <a:ea typeface="Cambria" panose="02040503050406030204" pitchFamily="18" charset="0"/>
              </a:rPr>
              <a:t>         if(</a:t>
            </a:r>
            <a:r>
              <a:rPr lang="en-US" sz="2000" dirty="0" err="1">
                <a:latin typeface="Cambria" panose="02040503050406030204" pitchFamily="18" charset="0"/>
                <a:ea typeface="Cambria" panose="02040503050406030204" pitchFamily="18" charset="0"/>
              </a:rPr>
              <a:t>isFull</a:t>
            </a:r>
            <a:r>
              <a:rPr lang="en-US" sz="2000" dirty="0">
                <a:latin typeface="Cambria" panose="02040503050406030204" pitchFamily="18" charset="0"/>
                <a:ea typeface="Cambria" panose="02040503050406030204" pitchFamily="18" charset="0"/>
              </a:rPr>
              <a:t>(S)) {</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printf</a:t>
            </a:r>
            <a:r>
              <a:rPr lang="en-US" sz="2000" dirty="0">
                <a:latin typeface="Cambria" panose="02040503050406030204" pitchFamily="18" charset="0"/>
                <a:ea typeface="Cambria" panose="02040503050406030204" pitchFamily="18" charset="0"/>
              </a:rPr>
              <a:t>(“stack is overflow”);</a:t>
            </a:r>
          </a:p>
          <a:p>
            <a:r>
              <a:rPr lang="en-US" sz="2000" dirty="0">
                <a:latin typeface="Cambria" panose="02040503050406030204" pitchFamily="18" charset="0"/>
                <a:ea typeface="Cambria" panose="02040503050406030204" pitchFamily="18" charset="0"/>
              </a:rPr>
              <a:t>            exit(0);</a:t>
            </a:r>
          </a:p>
          <a:p>
            <a:r>
              <a:rPr lang="en-US" sz="2000" dirty="0">
                <a:latin typeface="Cambria" panose="02040503050406030204" pitchFamily="18" charset="0"/>
                <a:ea typeface="Cambria" panose="02040503050406030204" pitchFamily="18" charset="0"/>
              </a:rPr>
              <a:t>         }</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S.top</a:t>
            </a:r>
            <a:r>
              <a:rPr lang="en-US" sz="2000" dirty="0">
                <a:latin typeface="Cambria" panose="02040503050406030204" pitchFamily="18" charset="0"/>
                <a:ea typeface="Cambria" panose="02040503050406030204" pitchFamily="18" charset="0"/>
              </a:rPr>
              <a:t>=S.top+1;</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S.data</a:t>
            </a:r>
            <a:r>
              <a:rPr lang="en-US" sz="2000" dirty="0">
                <a:latin typeface="Cambria" panose="02040503050406030204" pitchFamily="18" charset="0"/>
                <a:ea typeface="Cambria" panose="02040503050406030204" pitchFamily="18" charset="0"/>
              </a:rPr>
              <a:t>[</a:t>
            </a:r>
            <a:r>
              <a:rPr lang="en-US" sz="2000" dirty="0" err="1">
                <a:latin typeface="Cambria" panose="02040503050406030204" pitchFamily="18" charset="0"/>
                <a:ea typeface="Cambria" panose="02040503050406030204" pitchFamily="18" charset="0"/>
              </a:rPr>
              <a:t>S.top</a:t>
            </a:r>
            <a:r>
              <a:rPr lang="en-US" sz="2000" dirty="0">
                <a:latin typeface="Cambria" panose="02040503050406030204" pitchFamily="18" charset="0"/>
                <a:ea typeface="Cambria" panose="02040503050406030204" pitchFamily="18" charset="0"/>
              </a:rPr>
              <a:t>]=ele;</a:t>
            </a:r>
          </a:p>
          <a:p>
            <a:r>
              <a:rPr lang="en-US" sz="2000" dirty="0">
                <a:latin typeface="Cambria" panose="02040503050406030204" pitchFamily="18" charset="0"/>
                <a:ea typeface="Cambria" panose="02040503050406030204" pitchFamily="18" charset="0"/>
              </a:rPr>
              <a:t>}</a:t>
            </a:r>
          </a:p>
        </p:txBody>
      </p:sp>
      <p:sp>
        <p:nvSpPr>
          <p:cNvPr id="40" name="TextBox 39">
            <a:extLst>
              <a:ext uri="{FF2B5EF4-FFF2-40B4-BE49-F238E27FC236}">
                <a16:creationId xmlns:a16="http://schemas.microsoft.com/office/drawing/2014/main" xmlns="" id="{62D59CD7-A216-5A65-DE26-4291B348B14B}"/>
              </a:ext>
            </a:extLst>
          </p:cNvPr>
          <p:cNvSpPr txBox="1"/>
          <p:nvPr/>
        </p:nvSpPr>
        <p:spPr>
          <a:xfrm>
            <a:off x="7348329" y="4094671"/>
            <a:ext cx="3940510" cy="1631216"/>
          </a:xfrm>
          <a:prstGeom prst="rect">
            <a:avLst/>
          </a:prstGeom>
          <a:noFill/>
        </p:spPr>
        <p:txBody>
          <a:bodyPr wrap="square" rtlCol="0">
            <a:spAutoFit/>
          </a:bodyPr>
          <a:lstStyle/>
          <a:p>
            <a:r>
              <a:rPr lang="en-US" sz="2000" dirty="0">
                <a:latin typeface="Cambria" panose="02040503050406030204" pitchFamily="18" charset="0"/>
                <a:ea typeface="Cambria" panose="02040503050406030204" pitchFamily="18" charset="0"/>
              </a:rPr>
              <a:t>int </a:t>
            </a:r>
            <a:r>
              <a:rPr lang="en-US" sz="2000" dirty="0" err="1">
                <a:latin typeface="Cambria" panose="02040503050406030204" pitchFamily="18" charset="0"/>
                <a:ea typeface="Cambria" panose="02040503050406030204" pitchFamily="18" charset="0"/>
              </a:rPr>
              <a:t>isFull</a:t>
            </a:r>
            <a:r>
              <a:rPr lang="en-US" sz="2000" dirty="0">
                <a:latin typeface="Cambria" panose="02040503050406030204" pitchFamily="18" charset="0"/>
                <a:ea typeface="Cambria" panose="02040503050406030204" pitchFamily="18" charset="0"/>
              </a:rPr>
              <a:t>(S) {</a:t>
            </a:r>
          </a:p>
          <a:p>
            <a:r>
              <a:rPr lang="en-US" sz="2000" dirty="0">
                <a:latin typeface="Cambria" panose="02040503050406030204" pitchFamily="18" charset="0"/>
                <a:ea typeface="Cambria" panose="02040503050406030204" pitchFamily="18" charset="0"/>
              </a:rPr>
              <a:t>     if (</a:t>
            </a:r>
            <a:r>
              <a:rPr lang="en-US" sz="2000" dirty="0" err="1">
                <a:latin typeface="Cambria" panose="02040503050406030204" pitchFamily="18" charset="0"/>
                <a:ea typeface="Cambria" panose="02040503050406030204" pitchFamily="18" charset="0"/>
              </a:rPr>
              <a:t>S.top</a:t>
            </a:r>
            <a:r>
              <a:rPr lang="en-US" sz="2000" dirty="0">
                <a:latin typeface="Cambria" panose="02040503050406030204" pitchFamily="18" charset="0"/>
                <a:ea typeface="Cambria" panose="02040503050406030204" pitchFamily="18" charset="0"/>
              </a:rPr>
              <a:t>==MaxSize-1)</a:t>
            </a:r>
          </a:p>
          <a:p>
            <a:r>
              <a:rPr lang="en-US" sz="2000" dirty="0">
                <a:latin typeface="Cambria" panose="02040503050406030204" pitchFamily="18" charset="0"/>
                <a:ea typeface="Cambria" panose="02040503050406030204" pitchFamily="18" charset="0"/>
              </a:rPr>
              <a:t>           return 1;</a:t>
            </a:r>
          </a:p>
          <a:p>
            <a:r>
              <a:rPr lang="en-US" sz="2000" dirty="0">
                <a:latin typeface="Cambria" panose="02040503050406030204" pitchFamily="18" charset="0"/>
                <a:ea typeface="Cambria" panose="02040503050406030204" pitchFamily="18" charset="0"/>
              </a:rPr>
              <a:t>     return 0;</a:t>
            </a:r>
          </a:p>
          <a:p>
            <a:r>
              <a:rPr lang="en-US" sz="2000"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xmlns="" val="259711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2"/>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9"/>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2" grpId="0"/>
      <p:bldP spid="34" grpId="0"/>
      <p:bldP spid="35" grpId="0"/>
      <p:bldP spid="37" grpId="0"/>
      <p:bldP spid="39" grpId="0"/>
      <p:bldP spid="4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B0825-8EE9-48BC-D908-08EB6FEBD638}"/>
              </a:ext>
            </a:extLst>
          </p:cNvPr>
          <p:cNvSpPr>
            <a:spLocks noGrp="1"/>
          </p:cNvSpPr>
          <p:nvPr>
            <p:ph type="title"/>
          </p:nvPr>
        </p:nvSpPr>
        <p:spPr>
          <a:xfrm>
            <a:off x="197469" y="71827"/>
            <a:ext cx="10515600" cy="602281"/>
          </a:xfrm>
        </p:spPr>
        <p:txBody>
          <a:bodyPr>
            <a:normAutofit fontScale="90000"/>
          </a:bodyPr>
          <a:lstStyle/>
          <a:p>
            <a:r>
              <a:rPr lang="en-US" dirty="0"/>
              <a:t>Stack -working</a:t>
            </a:r>
          </a:p>
        </p:txBody>
      </p:sp>
      <p:graphicFrame>
        <p:nvGraphicFramePr>
          <p:cNvPr id="6" name="Table 6">
            <a:extLst>
              <a:ext uri="{FF2B5EF4-FFF2-40B4-BE49-F238E27FC236}">
                <a16:creationId xmlns:a16="http://schemas.microsoft.com/office/drawing/2014/main" xmlns="" id="{F009845A-132A-5430-D418-EB6EAD40C80F}"/>
              </a:ext>
            </a:extLst>
          </p:cNvPr>
          <p:cNvGraphicFramePr>
            <a:graphicFrameLocks noGrp="1"/>
          </p:cNvGraphicFramePr>
          <p:nvPr/>
        </p:nvGraphicFramePr>
        <p:xfrm>
          <a:off x="742122"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graphicFrame>
        <p:nvGraphicFramePr>
          <p:cNvPr id="8" name="Table 6">
            <a:extLst>
              <a:ext uri="{FF2B5EF4-FFF2-40B4-BE49-F238E27FC236}">
                <a16:creationId xmlns:a16="http://schemas.microsoft.com/office/drawing/2014/main" xmlns="" id="{348E262C-BF4B-1686-5175-9C20B563E426}"/>
              </a:ext>
            </a:extLst>
          </p:cNvPr>
          <p:cNvGraphicFramePr>
            <a:graphicFrameLocks noGrp="1"/>
          </p:cNvGraphicFramePr>
          <p:nvPr/>
        </p:nvGraphicFramePr>
        <p:xfrm>
          <a:off x="3226907"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graphicFrame>
        <p:nvGraphicFramePr>
          <p:cNvPr id="10" name="Table 6">
            <a:extLst>
              <a:ext uri="{FF2B5EF4-FFF2-40B4-BE49-F238E27FC236}">
                <a16:creationId xmlns:a16="http://schemas.microsoft.com/office/drawing/2014/main" xmlns="" id="{67021213-E343-A1A2-F876-104A7C6A4B64}"/>
              </a:ext>
            </a:extLst>
          </p:cNvPr>
          <p:cNvGraphicFramePr>
            <a:graphicFrameLocks noGrp="1"/>
          </p:cNvGraphicFramePr>
          <p:nvPr/>
        </p:nvGraphicFramePr>
        <p:xfrm>
          <a:off x="5612297"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graphicFrame>
        <p:nvGraphicFramePr>
          <p:cNvPr id="12" name="Table 6">
            <a:extLst>
              <a:ext uri="{FF2B5EF4-FFF2-40B4-BE49-F238E27FC236}">
                <a16:creationId xmlns:a16="http://schemas.microsoft.com/office/drawing/2014/main" xmlns="" id="{4664F9CC-9DA8-5237-F8A4-952172E00589}"/>
              </a:ext>
            </a:extLst>
          </p:cNvPr>
          <p:cNvGraphicFramePr>
            <a:graphicFrameLocks noGrp="1"/>
          </p:cNvGraphicFramePr>
          <p:nvPr/>
        </p:nvGraphicFramePr>
        <p:xfrm>
          <a:off x="8302482"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graphicFrame>
        <p:nvGraphicFramePr>
          <p:cNvPr id="14" name="Table 6">
            <a:extLst>
              <a:ext uri="{FF2B5EF4-FFF2-40B4-BE49-F238E27FC236}">
                <a16:creationId xmlns:a16="http://schemas.microsoft.com/office/drawing/2014/main" xmlns="" id="{18CA8D2E-FB9A-B5FA-41CA-EB0AB4851204}"/>
              </a:ext>
            </a:extLst>
          </p:cNvPr>
          <p:cNvGraphicFramePr>
            <a:graphicFrameLocks noGrp="1"/>
          </p:cNvGraphicFramePr>
          <p:nvPr/>
        </p:nvGraphicFramePr>
        <p:xfrm>
          <a:off x="10795088" y="971461"/>
          <a:ext cx="1179443" cy="2322288"/>
        </p:xfrm>
        <a:graphic>
          <a:graphicData uri="http://schemas.openxmlformats.org/drawingml/2006/table">
            <a:tbl>
              <a:tblPr firstRow="1" bandRow="1">
                <a:tableStyleId>{5C22544A-7EE6-4342-B048-85BDC9FD1C3A}</a:tableStyleId>
              </a:tblPr>
              <a:tblGrid>
                <a:gridCol w="512417">
                  <a:extLst>
                    <a:ext uri="{9D8B030D-6E8A-4147-A177-3AD203B41FA5}">
                      <a16:colId xmlns:a16="http://schemas.microsoft.com/office/drawing/2014/main" xmlns="" val="1800893014"/>
                    </a:ext>
                  </a:extLst>
                </a:gridCol>
                <a:gridCol w="667026">
                  <a:extLst>
                    <a:ext uri="{9D8B030D-6E8A-4147-A177-3AD203B41FA5}">
                      <a16:colId xmlns:a16="http://schemas.microsoft.com/office/drawing/2014/main" xmlns="" val="1180315877"/>
                    </a:ext>
                  </a:extLst>
                </a:gridCol>
              </a:tblGrid>
              <a:tr h="387048">
                <a:tc>
                  <a:txBody>
                    <a:bodyPr/>
                    <a:lstStyle/>
                    <a:p>
                      <a:r>
                        <a:rPr lang="en-US" b="0" dirty="0">
                          <a:solidFill>
                            <a:schemeClr val="tx1"/>
                          </a:solidFill>
                        </a:rPr>
                        <a:t>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noFill/>
                  </a:tcPr>
                </a:tc>
                <a:extLst>
                  <a:ext uri="{0D108BD9-81ED-4DB2-BD59-A6C34878D82A}">
                    <a16:rowId xmlns:a16="http://schemas.microsoft.com/office/drawing/2014/main" xmlns="" val="1364540726"/>
                  </a:ext>
                </a:extLst>
              </a:tr>
              <a:tr h="387048">
                <a:tc>
                  <a:txBody>
                    <a:bodyPr/>
                    <a:lstStyle/>
                    <a:p>
                      <a:r>
                        <a:rPr lang="en-US" dirty="0"/>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759580212"/>
                  </a:ext>
                </a:extLst>
              </a:tr>
              <a:tr h="387048">
                <a:tc>
                  <a:txBody>
                    <a:bodyPr/>
                    <a:lstStyle/>
                    <a:p>
                      <a:r>
                        <a:rPr lang="en-US" dirty="0"/>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3181956522"/>
                  </a:ext>
                </a:extLst>
              </a:tr>
              <a:tr h="387048">
                <a:tc>
                  <a:txBody>
                    <a:bodyPr/>
                    <a:lstStyle/>
                    <a:p>
                      <a:r>
                        <a:rPr lang="en-US" dirty="0"/>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211235771"/>
                  </a:ext>
                </a:extLst>
              </a:tr>
              <a:tr h="387048">
                <a:tc>
                  <a:txBody>
                    <a:bodyPr/>
                    <a:lstStyle/>
                    <a:p>
                      <a:r>
                        <a:rPr lang="en-US" dirty="0"/>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0451472"/>
                  </a:ext>
                </a:extLst>
              </a:tr>
              <a:tr h="387048">
                <a:tc>
                  <a:txBody>
                    <a:bodyPr/>
                    <a:lstStyle/>
                    <a:p>
                      <a:r>
                        <a:rPr lang="en-US" dirty="0"/>
                        <a:t>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9501428"/>
                  </a:ext>
                </a:extLst>
              </a:tr>
            </a:tbl>
          </a:graphicData>
        </a:graphic>
      </p:graphicFrame>
      <p:sp>
        <p:nvSpPr>
          <p:cNvPr id="16" name="TextBox 15">
            <a:extLst>
              <a:ext uri="{FF2B5EF4-FFF2-40B4-BE49-F238E27FC236}">
                <a16:creationId xmlns:a16="http://schemas.microsoft.com/office/drawing/2014/main" xmlns="" id="{E3052DAB-4F22-160A-A7C9-2D776B48C904}"/>
              </a:ext>
            </a:extLst>
          </p:cNvPr>
          <p:cNvSpPr txBox="1"/>
          <p:nvPr/>
        </p:nvSpPr>
        <p:spPr>
          <a:xfrm>
            <a:off x="3869636" y="2911165"/>
            <a:ext cx="418704" cy="369332"/>
          </a:xfrm>
          <a:prstGeom prst="rect">
            <a:avLst/>
          </a:prstGeom>
          <a:noFill/>
        </p:spPr>
        <p:txBody>
          <a:bodyPr wrap="none" rtlCol="0">
            <a:spAutoFit/>
          </a:bodyPr>
          <a:lstStyle/>
          <a:p>
            <a:r>
              <a:rPr lang="en-US" dirty="0"/>
              <a:t>20</a:t>
            </a:r>
          </a:p>
        </p:txBody>
      </p:sp>
      <p:sp>
        <p:nvSpPr>
          <p:cNvPr id="17" name="TextBox 16">
            <a:extLst>
              <a:ext uri="{FF2B5EF4-FFF2-40B4-BE49-F238E27FC236}">
                <a16:creationId xmlns:a16="http://schemas.microsoft.com/office/drawing/2014/main" xmlns="" id="{BFAD0C78-A0A4-30C7-3EF9-09E397860767}"/>
              </a:ext>
            </a:extLst>
          </p:cNvPr>
          <p:cNvSpPr txBox="1"/>
          <p:nvPr/>
        </p:nvSpPr>
        <p:spPr>
          <a:xfrm>
            <a:off x="6248400" y="2931042"/>
            <a:ext cx="418704" cy="369332"/>
          </a:xfrm>
          <a:prstGeom prst="rect">
            <a:avLst/>
          </a:prstGeom>
          <a:noFill/>
        </p:spPr>
        <p:txBody>
          <a:bodyPr wrap="none" rtlCol="0">
            <a:spAutoFit/>
          </a:bodyPr>
          <a:lstStyle/>
          <a:p>
            <a:r>
              <a:rPr lang="en-US" dirty="0"/>
              <a:t>20</a:t>
            </a:r>
          </a:p>
        </p:txBody>
      </p:sp>
      <p:sp>
        <p:nvSpPr>
          <p:cNvPr id="18" name="TextBox 17">
            <a:extLst>
              <a:ext uri="{FF2B5EF4-FFF2-40B4-BE49-F238E27FC236}">
                <a16:creationId xmlns:a16="http://schemas.microsoft.com/office/drawing/2014/main" xmlns="" id="{909B9D2B-9BB6-2A01-FDFC-9B248016A07C}"/>
              </a:ext>
            </a:extLst>
          </p:cNvPr>
          <p:cNvSpPr txBox="1"/>
          <p:nvPr/>
        </p:nvSpPr>
        <p:spPr>
          <a:xfrm>
            <a:off x="6241774" y="2556533"/>
            <a:ext cx="418704" cy="369332"/>
          </a:xfrm>
          <a:prstGeom prst="rect">
            <a:avLst/>
          </a:prstGeom>
          <a:noFill/>
        </p:spPr>
        <p:txBody>
          <a:bodyPr wrap="none" rtlCol="0">
            <a:spAutoFit/>
          </a:bodyPr>
          <a:lstStyle/>
          <a:p>
            <a:r>
              <a:rPr lang="en-US" dirty="0"/>
              <a:t>30</a:t>
            </a:r>
          </a:p>
        </p:txBody>
      </p:sp>
      <p:sp>
        <p:nvSpPr>
          <p:cNvPr id="19" name="TextBox 18">
            <a:extLst>
              <a:ext uri="{FF2B5EF4-FFF2-40B4-BE49-F238E27FC236}">
                <a16:creationId xmlns:a16="http://schemas.microsoft.com/office/drawing/2014/main" xmlns="" id="{51229DBB-A1AC-8EDA-7EA6-168F7E9943D1}"/>
              </a:ext>
            </a:extLst>
          </p:cNvPr>
          <p:cNvSpPr txBox="1"/>
          <p:nvPr/>
        </p:nvSpPr>
        <p:spPr>
          <a:xfrm>
            <a:off x="8945210" y="2950922"/>
            <a:ext cx="418704" cy="369332"/>
          </a:xfrm>
          <a:prstGeom prst="rect">
            <a:avLst/>
          </a:prstGeom>
          <a:noFill/>
        </p:spPr>
        <p:txBody>
          <a:bodyPr wrap="none" rtlCol="0">
            <a:spAutoFit/>
          </a:bodyPr>
          <a:lstStyle/>
          <a:p>
            <a:r>
              <a:rPr lang="en-US" dirty="0"/>
              <a:t>20</a:t>
            </a:r>
          </a:p>
        </p:txBody>
      </p:sp>
      <p:sp>
        <p:nvSpPr>
          <p:cNvPr id="20" name="TextBox 19">
            <a:extLst>
              <a:ext uri="{FF2B5EF4-FFF2-40B4-BE49-F238E27FC236}">
                <a16:creationId xmlns:a16="http://schemas.microsoft.com/office/drawing/2014/main" xmlns="" id="{29A8EA82-6B86-A93E-CDAB-72E7C4D0B80C}"/>
              </a:ext>
            </a:extLst>
          </p:cNvPr>
          <p:cNvSpPr txBox="1"/>
          <p:nvPr/>
        </p:nvSpPr>
        <p:spPr>
          <a:xfrm>
            <a:off x="3889498" y="2576413"/>
            <a:ext cx="418704" cy="369332"/>
          </a:xfrm>
          <a:prstGeom prst="rect">
            <a:avLst/>
          </a:prstGeom>
          <a:noFill/>
        </p:spPr>
        <p:txBody>
          <a:bodyPr wrap="none" rtlCol="0">
            <a:spAutoFit/>
          </a:bodyPr>
          <a:lstStyle/>
          <a:p>
            <a:r>
              <a:rPr lang="en-US" dirty="0"/>
              <a:t>30</a:t>
            </a:r>
          </a:p>
        </p:txBody>
      </p:sp>
      <p:sp>
        <p:nvSpPr>
          <p:cNvPr id="21" name="TextBox 20">
            <a:extLst>
              <a:ext uri="{FF2B5EF4-FFF2-40B4-BE49-F238E27FC236}">
                <a16:creationId xmlns:a16="http://schemas.microsoft.com/office/drawing/2014/main" xmlns="" id="{1A196A00-97CB-C096-B7CF-ABD1191F05C7}"/>
              </a:ext>
            </a:extLst>
          </p:cNvPr>
          <p:cNvSpPr txBox="1"/>
          <p:nvPr/>
        </p:nvSpPr>
        <p:spPr>
          <a:xfrm>
            <a:off x="3896125" y="2158970"/>
            <a:ext cx="418704" cy="369332"/>
          </a:xfrm>
          <a:prstGeom prst="rect">
            <a:avLst/>
          </a:prstGeom>
          <a:noFill/>
        </p:spPr>
        <p:txBody>
          <a:bodyPr wrap="none" rtlCol="0">
            <a:spAutoFit/>
          </a:bodyPr>
          <a:lstStyle/>
          <a:p>
            <a:r>
              <a:rPr lang="en-US" dirty="0"/>
              <a:t>40</a:t>
            </a:r>
          </a:p>
        </p:txBody>
      </p:sp>
      <p:sp>
        <p:nvSpPr>
          <p:cNvPr id="22" name="TextBox 21">
            <a:extLst>
              <a:ext uri="{FF2B5EF4-FFF2-40B4-BE49-F238E27FC236}">
                <a16:creationId xmlns:a16="http://schemas.microsoft.com/office/drawing/2014/main" xmlns="" id="{F628E370-B7E4-25AF-0F2B-46DA705FBC02}"/>
              </a:ext>
            </a:extLst>
          </p:cNvPr>
          <p:cNvSpPr txBox="1"/>
          <p:nvPr/>
        </p:nvSpPr>
        <p:spPr>
          <a:xfrm>
            <a:off x="1318572" y="2917794"/>
            <a:ext cx="418704" cy="369332"/>
          </a:xfrm>
          <a:prstGeom prst="rect">
            <a:avLst/>
          </a:prstGeom>
          <a:noFill/>
        </p:spPr>
        <p:txBody>
          <a:bodyPr wrap="none" rtlCol="0">
            <a:spAutoFit/>
          </a:bodyPr>
          <a:lstStyle/>
          <a:p>
            <a:r>
              <a:rPr lang="en-US" dirty="0"/>
              <a:t>20</a:t>
            </a:r>
          </a:p>
        </p:txBody>
      </p:sp>
      <p:sp>
        <p:nvSpPr>
          <p:cNvPr id="23" name="TextBox 22">
            <a:extLst>
              <a:ext uri="{FF2B5EF4-FFF2-40B4-BE49-F238E27FC236}">
                <a16:creationId xmlns:a16="http://schemas.microsoft.com/office/drawing/2014/main" xmlns="" id="{2089E473-D18A-1AEB-38BF-F17D8A22F743}"/>
              </a:ext>
            </a:extLst>
          </p:cNvPr>
          <p:cNvSpPr txBox="1"/>
          <p:nvPr/>
        </p:nvSpPr>
        <p:spPr>
          <a:xfrm>
            <a:off x="1351701" y="2543285"/>
            <a:ext cx="418704" cy="369332"/>
          </a:xfrm>
          <a:prstGeom prst="rect">
            <a:avLst/>
          </a:prstGeom>
          <a:noFill/>
        </p:spPr>
        <p:txBody>
          <a:bodyPr wrap="none" rtlCol="0">
            <a:spAutoFit/>
          </a:bodyPr>
          <a:lstStyle/>
          <a:p>
            <a:r>
              <a:rPr lang="en-US" dirty="0"/>
              <a:t>30</a:t>
            </a:r>
          </a:p>
        </p:txBody>
      </p:sp>
      <p:sp>
        <p:nvSpPr>
          <p:cNvPr id="24" name="TextBox 23">
            <a:extLst>
              <a:ext uri="{FF2B5EF4-FFF2-40B4-BE49-F238E27FC236}">
                <a16:creationId xmlns:a16="http://schemas.microsoft.com/office/drawing/2014/main" xmlns="" id="{E4C1075E-8D8E-78F0-2BAF-9475AFC8101D}"/>
              </a:ext>
            </a:extLst>
          </p:cNvPr>
          <p:cNvSpPr txBox="1"/>
          <p:nvPr/>
        </p:nvSpPr>
        <p:spPr>
          <a:xfrm>
            <a:off x="1345076" y="2125842"/>
            <a:ext cx="418704" cy="369332"/>
          </a:xfrm>
          <a:prstGeom prst="rect">
            <a:avLst/>
          </a:prstGeom>
          <a:noFill/>
        </p:spPr>
        <p:txBody>
          <a:bodyPr wrap="none" rtlCol="0">
            <a:spAutoFit/>
          </a:bodyPr>
          <a:lstStyle/>
          <a:p>
            <a:r>
              <a:rPr lang="en-US" dirty="0"/>
              <a:t>40</a:t>
            </a:r>
          </a:p>
        </p:txBody>
      </p:sp>
      <p:sp>
        <p:nvSpPr>
          <p:cNvPr id="25" name="TextBox 24">
            <a:extLst>
              <a:ext uri="{FF2B5EF4-FFF2-40B4-BE49-F238E27FC236}">
                <a16:creationId xmlns:a16="http://schemas.microsoft.com/office/drawing/2014/main" xmlns="" id="{631B073B-79F7-ACFC-A789-315596342F49}"/>
              </a:ext>
            </a:extLst>
          </p:cNvPr>
          <p:cNvSpPr txBox="1"/>
          <p:nvPr/>
        </p:nvSpPr>
        <p:spPr>
          <a:xfrm>
            <a:off x="1338450" y="1761405"/>
            <a:ext cx="418704" cy="369332"/>
          </a:xfrm>
          <a:prstGeom prst="rect">
            <a:avLst/>
          </a:prstGeom>
          <a:noFill/>
        </p:spPr>
        <p:txBody>
          <a:bodyPr wrap="none" rtlCol="0">
            <a:spAutoFit/>
          </a:bodyPr>
          <a:lstStyle/>
          <a:p>
            <a:r>
              <a:rPr lang="en-US" dirty="0"/>
              <a:t>50</a:t>
            </a:r>
          </a:p>
        </p:txBody>
      </p:sp>
      <p:sp>
        <p:nvSpPr>
          <p:cNvPr id="26" name="TextBox 25">
            <a:extLst>
              <a:ext uri="{FF2B5EF4-FFF2-40B4-BE49-F238E27FC236}">
                <a16:creationId xmlns:a16="http://schemas.microsoft.com/office/drawing/2014/main" xmlns="" id="{3C9985EF-BA81-1DFD-D1FB-F3EA7CEF3ED6}"/>
              </a:ext>
            </a:extLst>
          </p:cNvPr>
          <p:cNvSpPr txBox="1"/>
          <p:nvPr/>
        </p:nvSpPr>
        <p:spPr>
          <a:xfrm>
            <a:off x="2671512" y="2127716"/>
            <a:ext cx="671338" cy="369332"/>
          </a:xfrm>
          <a:prstGeom prst="rect">
            <a:avLst/>
          </a:prstGeom>
          <a:noFill/>
        </p:spPr>
        <p:txBody>
          <a:bodyPr wrap="none" rtlCol="0">
            <a:spAutoFit/>
          </a:bodyPr>
          <a:lstStyle/>
          <a:p>
            <a:r>
              <a:rPr lang="en-US" dirty="0"/>
              <a:t>top =</a:t>
            </a:r>
          </a:p>
        </p:txBody>
      </p:sp>
      <p:sp>
        <p:nvSpPr>
          <p:cNvPr id="27" name="TextBox 26">
            <a:extLst>
              <a:ext uri="{FF2B5EF4-FFF2-40B4-BE49-F238E27FC236}">
                <a16:creationId xmlns:a16="http://schemas.microsoft.com/office/drawing/2014/main" xmlns="" id="{7B87A249-7D09-B827-B87F-1BD528F69CEA}"/>
              </a:ext>
            </a:extLst>
          </p:cNvPr>
          <p:cNvSpPr txBox="1"/>
          <p:nvPr/>
        </p:nvSpPr>
        <p:spPr>
          <a:xfrm>
            <a:off x="5063526" y="2531907"/>
            <a:ext cx="671338" cy="369332"/>
          </a:xfrm>
          <a:prstGeom prst="rect">
            <a:avLst/>
          </a:prstGeom>
          <a:noFill/>
        </p:spPr>
        <p:txBody>
          <a:bodyPr wrap="none" rtlCol="0">
            <a:spAutoFit/>
          </a:bodyPr>
          <a:lstStyle/>
          <a:p>
            <a:r>
              <a:rPr lang="en-US" dirty="0"/>
              <a:t>top =</a:t>
            </a:r>
          </a:p>
        </p:txBody>
      </p:sp>
      <p:sp>
        <p:nvSpPr>
          <p:cNvPr id="28" name="TextBox 27">
            <a:extLst>
              <a:ext uri="{FF2B5EF4-FFF2-40B4-BE49-F238E27FC236}">
                <a16:creationId xmlns:a16="http://schemas.microsoft.com/office/drawing/2014/main" xmlns="" id="{DD7B7DFA-4F89-2872-668D-A467B1D00FE0}"/>
              </a:ext>
            </a:extLst>
          </p:cNvPr>
          <p:cNvSpPr txBox="1"/>
          <p:nvPr/>
        </p:nvSpPr>
        <p:spPr>
          <a:xfrm>
            <a:off x="7760334" y="2909589"/>
            <a:ext cx="671338" cy="369332"/>
          </a:xfrm>
          <a:prstGeom prst="rect">
            <a:avLst/>
          </a:prstGeom>
          <a:noFill/>
        </p:spPr>
        <p:txBody>
          <a:bodyPr wrap="none" rtlCol="0">
            <a:spAutoFit/>
          </a:bodyPr>
          <a:lstStyle/>
          <a:p>
            <a:r>
              <a:rPr lang="en-US" dirty="0"/>
              <a:t>top =</a:t>
            </a:r>
          </a:p>
        </p:txBody>
      </p:sp>
      <p:sp>
        <p:nvSpPr>
          <p:cNvPr id="29" name="TextBox 28">
            <a:extLst>
              <a:ext uri="{FF2B5EF4-FFF2-40B4-BE49-F238E27FC236}">
                <a16:creationId xmlns:a16="http://schemas.microsoft.com/office/drawing/2014/main" xmlns="" id="{97A32DB5-2899-8A77-DFA5-11B650D0A0E3}"/>
              </a:ext>
            </a:extLst>
          </p:cNvPr>
          <p:cNvSpPr txBox="1"/>
          <p:nvPr/>
        </p:nvSpPr>
        <p:spPr>
          <a:xfrm>
            <a:off x="193337" y="1743403"/>
            <a:ext cx="671338" cy="369332"/>
          </a:xfrm>
          <a:prstGeom prst="rect">
            <a:avLst/>
          </a:prstGeom>
          <a:noFill/>
        </p:spPr>
        <p:txBody>
          <a:bodyPr wrap="none" rtlCol="0">
            <a:spAutoFit/>
          </a:bodyPr>
          <a:lstStyle/>
          <a:p>
            <a:r>
              <a:rPr lang="en-US" dirty="0"/>
              <a:t>top =</a:t>
            </a:r>
          </a:p>
        </p:txBody>
      </p:sp>
      <p:cxnSp>
        <p:nvCxnSpPr>
          <p:cNvPr id="31" name="Straight Arrow Connector 30">
            <a:extLst>
              <a:ext uri="{FF2B5EF4-FFF2-40B4-BE49-F238E27FC236}">
                <a16:creationId xmlns:a16="http://schemas.microsoft.com/office/drawing/2014/main" xmlns="" id="{93AE421C-F959-0031-A37E-2D9382A0A290}"/>
              </a:ext>
            </a:extLst>
          </p:cNvPr>
          <p:cNvCxnSpPr/>
          <p:nvPr/>
        </p:nvCxnSpPr>
        <p:spPr>
          <a:xfrm>
            <a:off x="2107097" y="1588266"/>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xmlns="" id="{589B650A-1A1B-A09E-487B-CB5129DB5A97}"/>
              </a:ext>
            </a:extLst>
          </p:cNvPr>
          <p:cNvSpPr txBox="1"/>
          <p:nvPr/>
        </p:nvSpPr>
        <p:spPr>
          <a:xfrm>
            <a:off x="2015657" y="1166196"/>
            <a:ext cx="1097280" cy="365760"/>
          </a:xfrm>
          <a:prstGeom prst="rect">
            <a:avLst/>
          </a:prstGeom>
          <a:noFill/>
        </p:spPr>
        <p:txBody>
          <a:bodyPr wrap="square" rtlCol="0">
            <a:spAutoFit/>
          </a:bodyPr>
          <a:lstStyle/>
          <a:p>
            <a:r>
              <a:rPr lang="en-US" b="1" dirty="0"/>
              <a:t>pop()</a:t>
            </a:r>
          </a:p>
        </p:txBody>
      </p:sp>
      <p:cxnSp>
        <p:nvCxnSpPr>
          <p:cNvPr id="33" name="Straight Arrow Connector 32">
            <a:extLst>
              <a:ext uri="{FF2B5EF4-FFF2-40B4-BE49-F238E27FC236}">
                <a16:creationId xmlns:a16="http://schemas.microsoft.com/office/drawing/2014/main" xmlns="" id="{0AAF3DE6-AADB-B4F7-C762-CADF419B90EC}"/>
              </a:ext>
            </a:extLst>
          </p:cNvPr>
          <p:cNvCxnSpPr/>
          <p:nvPr/>
        </p:nvCxnSpPr>
        <p:spPr>
          <a:xfrm>
            <a:off x="9707229" y="1634650"/>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xmlns="" id="{8E2BF279-62CB-CAB1-A141-2F2645BCB355}"/>
              </a:ext>
            </a:extLst>
          </p:cNvPr>
          <p:cNvSpPr txBox="1"/>
          <p:nvPr/>
        </p:nvSpPr>
        <p:spPr>
          <a:xfrm>
            <a:off x="9615789" y="1212580"/>
            <a:ext cx="1097280" cy="365760"/>
          </a:xfrm>
          <a:prstGeom prst="rect">
            <a:avLst/>
          </a:prstGeom>
          <a:noFill/>
        </p:spPr>
        <p:txBody>
          <a:bodyPr wrap="square" rtlCol="0">
            <a:spAutoFit/>
          </a:bodyPr>
          <a:lstStyle/>
          <a:p>
            <a:r>
              <a:rPr lang="en-US" b="1" dirty="0"/>
              <a:t>pop()</a:t>
            </a:r>
          </a:p>
        </p:txBody>
      </p:sp>
      <p:sp>
        <p:nvSpPr>
          <p:cNvPr id="35" name="TextBox 34">
            <a:extLst>
              <a:ext uri="{FF2B5EF4-FFF2-40B4-BE49-F238E27FC236}">
                <a16:creationId xmlns:a16="http://schemas.microsoft.com/office/drawing/2014/main" xmlns="" id="{4DF0E01B-EC0D-4975-849B-C024D1FDCBB9}"/>
              </a:ext>
            </a:extLst>
          </p:cNvPr>
          <p:cNvSpPr txBox="1"/>
          <p:nvPr/>
        </p:nvSpPr>
        <p:spPr>
          <a:xfrm>
            <a:off x="6905721" y="1245712"/>
            <a:ext cx="1097280" cy="365760"/>
          </a:xfrm>
          <a:prstGeom prst="rect">
            <a:avLst/>
          </a:prstGeom>
          <a:noFill/>
        </p:spPr>
        <p:txBody>
          <a:bodyPr wrap="square" rtlCol="0">
            <a:spAutoFit/>
          </a:bodyPr>
          <a:lstStyle/>
          <a:p>
            <a:r>
              <a:rPr lang="en-US" b="1" dirty="0"/>
              <a:t>pop()</a:t>
            </a:r>
          </a:p>
        </p:txBody>
      </p:sp>
      <p:cxnSp>
        <p:nvCxnSpPr>
          <p:cNvPr id="36" name="Straight Arrow Connector 35">
            <a:extLst>
              <a:ext uri="{FF2B5EF4-FFF2-40B4-BE49-F238E27FC236}">
                <a16:creationId xmlns:a16="http://schemas.microsoft.com/office/drawing/2014/main" xmlns="" id="{35EFFD34-B826-9624-962C-9773436B7CAE}"/>
              </a:ext>
            </a:extLst>
          </p:cNvPr>
          <p:cNvCxnSpPr/>
          <p:nvPr/>
        </p:nvCxnSpPr>
        <p:spPr>
          <a:xfrm>
            <a:off x="6944145" y="1641278"/>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xmlns="" id="{017ED7BA-411A-239C-F9F6-1E67D35AF93F}"/>
              </a:ext>
            </a:extLst>
          </p:cNvPr>
          <p:cNvSpPr txBox="1"/>
          <p:nvPr/>
        </p:nvSpPr>
        <p:spPr>
          <a:xfrm>
            <a:off x="4593215" y="1239088"/>
            <a:ext cx="1097280" cy="365760"/>
          </a:xfrm>
          <a:prstGeom prst="rect">
            <a:avLst/>
          </a:prstGeom>
          <a:noFill/>
        </p:spPr>
        <p:txBody>
          <a:bodyPr wrap="square" rtlCol="0">
            <a:spAutoFit/>
          </a:bodyPr>
          <a:lstStyle/>
          <a:p>
            <a:r>
              <a:rPr lang="en-US" b="1" dirty="0"/>
              <a:t>pop()</a:t>
            </a:r>
          </a:p>
        </p:txBody>
      </p:sp>
      <p:cxnSp>
        <p:nvCxnSpPr>
          <p:cNvPr id="38" name="Straight Arrow Connector 37">
            <a:extLst>
              <a:ext uri="{FF2B5EF4-FFF2-40B4-BE49-F238E27FC236}">
                <a16:creationId xmlns:a16="http://schemas.microsoft.com/office/drawing/2014/main" xmlns="" id="{F5B4A788-92B3-E264-75F3-97D835F422C5}"/>
              </a:ext>
            </a:extLst>
          </p:cNvPr>
          <p:cNvCxnSpPr/>
          <p:nvPr/>
        </p:nvCxnSpPr>
        <p:spPr>
          <a:xfrm>
            <a:off x="4631639" y="1634654"/>
            <a:ext cx="100584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xmlns="" id="{3B3E9F8F-9A81-48C9-90E4-2A683D7467E2}"/>
              </a:ext>
            </a:extLst>
          </p:cNvPr>
          <p:cNvSpPr txBox="1"/>
          <p:nvPr/>
        </p:nvSpPr>
        <p:spPr>
          <a:xfrm>
            <a:off x="2555005" y="4069170"/>
            <a:ext cx="3940510" cy="2862322"/>
          </a:xfrm>
          <a:prstGeom prst="rect">
            <a:avLst/>
          </a:prstGeom>
          <a:noFill/>
        </p:spPr>
        <p:txBody>
          <a:bodyPr wrap="square" rtlCol="0">
            <a:spAutoFit/>
          </a:bodyPr>
          <a:lstStyle/>
          <a:p>
            <a:r>
              <a:rPr lang="en-US" sz="2000" dirty="0">
                <a:latin typeface="Cambria" panose="02040503050406030204" pitchFamily="18" charset="0"/>
                <a:ea typeface="Cambria" panose="02040503050406030204" pitchFamily="18" charset="0"/>
              </a:rPr>
              <a:t>int pop(S){</a:t>
            </a:r>
          </a:p>
          <a:p>
            <a:r>
              <a:rPr lang="en-US" sz="2000" dirty="0">
                <a:latin typeface="Cambria" panose="02040503050406030204" pitchFamily="18" charset="0"/>
                <a:ea typeface="Cambria" panose="02040503050406030204" pitchFamily="18" charset="0"/>
              </a:rPr>
              <a:t>         if(</a:t>
            </a:r>
            <a:r>
              <a:rPr lang="en-US" sz="2000" dirty="0" err="1">
                <a:latin typeface="Cambria" panose="02040503050406030204" pitchFamily="18" charset="0"/>
                <a:ea typeface="Cambria" panose="02040503050406030204" pitchFamily="18" charset="0"/>
              </a:rPr>
              <a:t>isEmpty</a:t>
            </a:r>
            <a:r>
              <a:rPr lang="en-US" sz="2000" dirty="0">
                <a:latin typeface="Cambria" panose="02040503050406030204" pitchFamily="18" charset="0"/>
                <a:ea typeface="Cambria" panose="02040503050406030204" pitchFamily="18" charset="0"/>
              </a:rPr>
              <a:t>(S)) {</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printf</a:t>
            </a:r>
            <a:r>
              <a:rPr lang="en-US" sz="2000" dirty="0">
                <a:latin typeface="Cambria" panose="02040503050406030204" pitchFamily="18" charset="0"/>
                <a:ea typeface="Cambria" panose="02040503050406030204" pitchFamily="18" charset="0"/>
              </a:rPr>
              <a:t>(“stack is underflow”);</a:t>
            </a:r>
          </a:p>
          <a:p>
            <a:r>
              <a:rPr lang="en-US" sz="2000" dirty="0">
                <a:latin typeface="Cambria" panose="02040503050406030204" pitchFamily="18" charset="0"/>
                <a:ea typeface="Cambria" panose="02040503050406030204" pitchFamily="18" charset="0"/>
              </a:rPr>
              <a:t>            exit(0);</a:t>
            </a:r>
          </a:p>
          <a:p>
            <a:r>
              <a:rPr lang="en-US" sz="2000" dirty="0">
                <a:latin typeface="Cambria" panose="02040503050406030204" pitchFamily="18" charset="0"/>
                <a:ea typeface="Cambria" panose="02040503050406030204" pitchFamily="18" charset="0"/>
              </a:rPr>
              <a:t>         }</a:t>
            </a:r>
          </a:p>
          <a:p>
            <a:r>
              <a:rPr lang="en-US" sz="2000" dirty="0">
                <a:latin typeface="Cambria" panose="02040503050406030204" pitchFamily="18" charset="0"/>
                <a:ea typeface="Cambria" panose="02040503050406030204" pitchFamily="18" charset="0"/>
              </a:rPr>
              <a:t>         x=</a:t>
            </a:r>
            <a:r>
              <a:rPr lang="en-US" sz="2000" dirty="0" err="1">
                <a:latin typeface="Cambria" panose="02040503050406030204" pitchFamily="18" charset="0"/>
                <a:ea typeface="Cambria" panose="02040503050406030204" pitchFamily="18" charset="0"/>
              </a:rPr>
              <a:t>S.data</a:t>
            </a:r>
            <a:r>
              <a:rPr lang="en-US" sz="2000" dirty="0">
                <a:latin typeface="Cambria" panose="02040503050406030204" pitchFamily="18" charset="0"/>
                <a:ea typeface="Cambria" panose="02040503050406030204" pitchFamily="18" charset="0"/>
              </a:rPr>
              <a:t>[</a:t>
            </a:r>
            <a:r>
              <a:rPr lang="en-US" sz="2000" dirty="0" err="1">
                <a:latin typeface="Cambria" panose="02040503050406030204" pitchFamily="18" charset="0"/>
                <a:ea typeface="Cambria" panose="02040503050406030204" pitchFamily="18" charset="0"/>
              </a:rPr>
              <a:t>S.top</a:t>
            </a:r>
            <a:r>
              <a:rPr lang="en-US" sz="2000" dirty="0">
                <a:latin typeface="Cambria" panose="02040503050406030204" pitchFamily="18" charset="0"/>
                <a:ea typeface="Cambria" panose="02040503050406030204" pitchFamily="18" charset="0"/>
              </a:rPr>
              <a:t>];</a:t>
            </a:r>
          </a:p>
          <a:p>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S.top</a:t>
            </a:r>
            <a:r>
              <a:rPr lang="en-US" sz="2000" dirty="0">
                <a:latin typeface="Cambria" panose="02040503050406030204" pitchFamily="18" charset="0"/>
                <a:ea typeface="Cambria" panose="02040503050406030204" pitchFamily="18" charset="0"/>
              </a:rPr>
              <a:t>=S.top-1;</a:t>
            </a:r>
          </a:p>
          <a:p>
            <a:r>
              <a:rPr lang="en-US" sz="2000" dirty="0">
                <a:latin typeface="Cambria" panose="02040503050406030204" pitchFamily="18" charset="0"/>
                <a:ea typeface="Cambria" panose="02040503050406030204" pitchFamily="18" charset="0"/>
              </a:rPr>
              <a:t>         return x;</a:t>
            </a:r>
          </a:p>
          <a:p>
            <a:r>
              <a:rPr lang="en-US" sz="2000" dirty="0">
                <a:latin typeface="Cambria" panose="02040503050406030204" pitchFamily="18" charset="0"/>
                <a:ea typeface="Cambria" panose="02040503050406030204" pitchFamily="18" charset="0"/>
              </a:rPr>
              <a:t>}</a:t>
            </a:r>
          </a:p>
        </p:txBody>
      </p:sp>
      <p:sp>
        <p:nvSpPr>
          <p:cNvPr id="40" name="TextBox 39">
            <a:extLst>
              <a:ext uri="{FF2B5EF4-FFF2-40B4-BE49-F238E27FC236}">
                <a16:creationId xmlns:a16="http://schemas.microsoft.com/office/drawing/2014/main" xmlns="" id="{62D59CD7-A216-5A65-DE26-4291B348B14B}"/>
              </a:ext>
            </a:extLst>
          </p:cNvPr>
          <p:cNvSpPr txBox="1"/>
          <p:nvPr/>
        </p:nvSpPr>
        <p:spPr>
          <a:xfrm>
            <a:off x="7348329" y="4094671"/>
            <a:ext cx="3940510" cy="1631216"/>
          </a:xfrm>
          <a:prstGeom prst="rect">
            <a:avLst/>
          </a:prstGeom>
          <a:noFill/>
        </p:spPr>
        <p:txBody>
          <a:bodyPr wrap="square" rtlCol="0">
            <a:spAutoFit/>
          </a:bodyPr>
          <a:lstStyle/>
          <a:p>
            <a:r>
              <a:rPr lang="en-US" sz="2000" dirty="0">
                <a:latin typeface="Cambria" panose="02040503050406030204" pitchFamily="18" charset="0"/>
                <a:ea typeface="Cambria" panose="02040503050406030204" pitchFamily="18" charset="0"/>
              </a:rPr>
              <a:t>int </a:t>
            </a:r>
            <a:r>
              <a:rPr lang="en-US" sz="2000" dirty="0" err="1">
                <a:latin typeface="Cambria" panose="02040503050406030204" pitchFamily="18" charset="0"/>
                <a:ea typeface="Cambria" panose="02040503050406030204" pitchFamily="18" charset="0"/>
              </a:rPr>
              <a:t>isEmpty</a:t>
            </a:r>
            <a:r>
              <a:rPr lang="en-US" sz="2000" dirty="0">
                <a:latin typeface="Cambria" panose="02040503050406030204" pitchFamily="18" charset="0"/>
                <a:ea typeface="Cambria" panose="02040503050406030204" pitchFamily="18" charset="0"/>
              </a:rPr>
              <a:t>(S) {</a:t>
            </a:r>
          </a:p>
          <a:p>
            <a:r>
              <a:rPr lang="en-US" sz="2000" dirty="0">
                <a:latin typeface="Cambria" panose="02040503050406030204" pitchFamily="18" charset="0"/>
                <a:ea typeface="Cambria" panose="02040503050406030204" pitchFamily="18" charset="0"/>
              </a:rPr>
              <a:t>     if (</a:t>
            </a:r>
            <a:r>
              <a:rPr lang="en-US" sz="2000" dirty="0" err="1">
                <a:latin typeface="Cambria" panose="02040503050406030204" pitchFamily="18" charset="0"/>
                <a:ea typeface="Cambria" panose="02040503050406030204" pitchFamily="18" charset="0"/>
              </a:rPr>
              <a:t>S.top</a:t>
            </a:r>
            <a:r>
              <a:rPr lang="en-US" sz="2000" dirty="0">
                <a:latin typeface="Cambria" panose="02040503050406030204" pitchFamily="18" charset="0"/>
                <a:ea typeface="Cambria" panose="02040503050406030204" pitchFamily="18" charset="0"/>
              </a:rPr>
              <a:t>==-1)</a:t>
            </a:r>
          </a:p>
          <a:p>
            <a:r>
              <a:rPr lang="en-US" sz="2000" dirty="0">
                <a:latin typeface="Cambria" panose="02040503050406030204" pitchFamily="18" charset="0"/>
                <a:ea typeface="Cambria" panose="02040503050406030204" pitchFamily="18" charset="0"/>
              </a:rPr>
              <a:t>           return 1;</a:t>
            </a:r>
          </a:p>
          <a:p>
            <a:r>
              <a:rPr lang="en-US" sz="2000" dirty="0">
                <a:latin typeface="Cambria" panose="02040503050406030204" pitchFamily="18" charset="0"/>
                <a:ea typeface="Cambria" panose="02040503050406030204" pitchFamily="18" charset="0"/>
              </a:rPr>
              <a:t>     return 0;</a:t>
            </a:r>
          </a:p>
          <a:p>
            <a:r>
              <a:rPr lang="en-US" sz="2000" dirty="0">
                <a:latin typeface="Cambria" panose="02040503050406030204" pitchFamily="18" charset="0"/>
                <a:ea typeface="Cambria" panose="02040503050406030204" pitchFamily="18" charset="0"/>
              </a:rPr>
              <a:t>}</a:t>
            </a:r>
          </a:p>
        </p:txBody>
      </p:sp>
      <p:sp>
        <p:nvSpPr>
          <p:cNvPr id="3" name="TextBox 2">
            <a:extLst>
              <a:ext uri="{FF2B5EF4-FFF2-40B4-BE49-F238E27FC236}">
                <a16:creationId xmlns:a16="http://schemas.microsoft.com/office/drawing/2014/main" xmlns="" id="{CC7B2A13-4EBA-53BB-B4B9-22F96916BABC}"/>
              </a:ext>
            </a:extLst>
          </p:cNvPr>
          <p:cNvSpPr txBox="1"/>
          <p:nvPr/>
        </p:nvSpPr>
        <p:spPr>
          <a:xfrm>
            <a:off x="10192114" y="3260769"/>
            <a:ext cx="911788" cy="369332"/>
          </a:xfrm>
          <a:prstGeom prst="rect">
            <a:avLst/>
          </a:prstGeom>
          <a:noFill/>
        </p:spPr>
        <p:txBody>
          <a:bodyPr wrap="none" rtlCol="0">
            <a:spAutoFit/>
          </a:bodyPr>
          <a:lstStyle/>
          <a:p>
            <a:r>
              <a:rPr lang="en-US" dirty="0"/>
              <a:t>top = -1</a:t>
            </a:r>
          </a:p>
        </p:txBody>
      </p:sp>
      <p:sp>
        <p:nvSpPr>
          <p:cNvPr id="4" name="TextBox 3">
            <a:extLst>
              <a:ext uri="{FF2B5EF4-FFF2-40B4-BE49-F238E27FC236}">
                <a16:creationId xmlns:a16="http://schemas.microsoft.com/office/drawing/2014/main" xmlns="" id="{A6EF90D2-649C-13EB-0C2C-1F89AD6320AA}"/>
              </a:ext>
            </a:extLst>
          </p:cNvPr>
          <p:cNvSpPr txBox="1"/>
          <p:nvPr/>
        </p:nvSpPr>
        <p:spPr>
          <a:xfrm>
            <a:off x="3425208" y="3511567"/>
            <a:ext cx="1116588" cy="369332"/>
          </a:xfrm>
          <a:prstGeom prst="rect">
            <a:avLst/>
          </a:prstGeom>
          <a:noFill/>
        </p:spPr>
        <p:txBody>
          <a:bodyPr wrap="none" rtlCol="0">
            <a:spAutoFit/>
          </a:bodyPr>
          <a:lstStyle/>
          <a:p>
            <a:r>
              <a:rPr lang="en-US" b="1" dirty="0"/>
              <a:t>return 50 </a:t>
            </a:r>
          </a:p>
        </p:txBody>
      </p:sp>
      <p:sp>
        <p:nvSpPr>
          <p:cNvPr id="5" name="TextBox 4">
            <a:extLst>
              <a:ext uri="{FF2B5EF4-FFF2-40B4-BE49-F238E27FC236}">
                <a16:creationId xmlns:a16="http://schemas.microsoft.com/office/drawing/2014/main" xmlns="" id="{607BE7BF-BD93-28B4-5009-823A092AB37B}"/>
              </a:ext>
            </a:extLst>
          </p:cNvPr>
          <p:cNvSpPr txBox="1"/>
          <p:nvPr/>
        </p:nvSpPr>
        <p:spPr>
          <a:xfrm>
            <a:off x="5658199" y="3504943"/>
            <a:ext cx="1126270" cy="369332"/>
          </a:xfrm>
          <a:prstGeom prst="rect">
            <a:avLst/>
          </a:prstGeom>
          <a:noFill/>
        </p:spPr>
        <p:txBody>
          <a:bodyPr wrap="none" rtlCol="0">
            <a:spAutoFit/>
          </a:bodyPr>
          <a:lstStyle/>
          <a:p>
            <a:r>
              <a:rPr lang="en-US" b="1" dirty="0"/>
              <a:t>return 40 </a:t>
            </a:r>
          </a:p>
        </p:txBody>
      </p:sp>
      <p:sp>
        <p:nvSpPr>
          <p:cNvPr id="9" name="TextBox 8">
            <a:extLst>
              <a:ext uri="{FF2B5EF4-FFF2-40B4-BE49-F238E27FC236}">
                <a16:creationId xmlns:a16="http://schemas.microsoft.com/office/drawing/2014/main" xmlns="" id="{C62F7887-41BE-0199-E95C-0FF1B4D02228}"/>
              </a:ext>
            </a:extLst>
          </p:cNvPr>
          <p:cNvSpPr txBox="1"/>
          <p:nvPr/>
        </p:nvSpPr>
        <p:spPr>
          <a:xfrm>
            <a:off x="8394770" y="3498319"/>
            <a:ext cx="1126270" cy="369332"/>
          </a:xfrm>
          <a:prstGeom prst="rect">
            <a:avLst/>
          </a:prstGeom>
          <a:noFill/>
        </p:spPr>
        <p:txBody>
          <a:bodyPr wrap="none" rtlCol="0">
            <a:spAutoFit/>
          </a:bodyPr>
          <a:lstStyle/>
          <a:p>
            <a:r>
              <a:rPr lang="en-US" b="1" dirty="0"/>
              <a:t>return 30 </a:t>
            </a:r>
          </a:p>
        </p:txBody>
      </p:sp>
      <p:sp>
        <p:nvSpPr>
          <p:cNvPr id="11" name="TextBox 10">
            <a:extLst>
              <a:ext uri="{FF2B5EF4-FFF2-40B4-BE49-F238E27FC236}">
                <a16:creationId xmlns:a16="http://schemas.microsoft.com/office/drawing/2014/main" xmlns="" id="{7C045FC4-BBC3-89B5-93FC-DD0449556382}"/>
              </a:ext>
            </a:extLst>
          </p:cNvPr>
          <p:cNvSpPr txBox="1"/>
          <p:nvPr/>
        </p:nvSpPr>
        <p:spPr>
          <a:xfrm>
            <a:off x="10997213" y="3531687"/>
            <a:ext cx="1126270" cy="369332"/>
          </a:xfrm>
          <a:prstGeom prst="rect">
            <a:avLst/>
          </a:prstGeom>
          <a:noFill/>
        </p:spPr>
        <p:txBody>
          <a:bodyPr wrap="none" rtlCol="0">
            <a:spAutoFit/>
          </a:bodyPr>
          <a:lstStyle/>
          <a:p>
            <a:r>
              <a:rPr lang="en-US" b="1" dirty="0"/>
              <a:t>return 20 </a:t>
            </a:r>
          </a:p>
        </p:txBody>
      </p:sp>
    </p:spTree>
    <p:extLst>
      <p:ext uri="{BB962C8B-B14F-4D97-AF65-F5344CB8AC3E}">
        <p14:creationId xmlns:p14="http://schemas.microsoft.com/office/powerpoint/2010/main" xmlns="" val="92214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4"/>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4"/>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2" grpId="0"/>
      <p:bldP spid="34" grpId="0"/>
      <p:bldP spid="35" grpId="0"/>
      <p:bldP spid="37" grpId="0"/>
      <p:bldP spid="3" grpId="0"/>
      <p:bldP spid="4" grpId="0"/>
      <p:bldP spid="5" grpId="0"/>
      <p:bldP spid="9"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1327</TotalTime>
  <Words>2886</Words>
  <Application>Microsoft Office PowerPoint</Application>
  <PresentationFormat>Custom</PresentationFormat>
  <Paragraphs>872</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Unit-3</vt:lpstr>
      <vt:lpstr>Unit-3 syllabus</vt:lpstr>
      <vt:lpstr>Stack</vt:lpstr>
      <vt:lpstr>Types of Stacks:</vt:lpstr>
      <vt:lpstr>Variations of Stacks</vt:lpstr>
      <vt:lpstr>Applications of the stack:</vt:lpstr>
      <vt:lpstr>Applications of the stack:</vt:lpstr>
      <vt:lpstr>Stack -working</vt:lpstr>
      <vt:lpstr>Stack -working</vt:lpstr>
      <vt:lpstr>Slide 10</vt:lpstr>
      <vt:lpstr>Stack – implementation using Linked List</vt:lpstr>
      <vt:lpstr>Stack -working</vt:lpstr>
      <vt:lpstr>Stack Applications</vt:lpstr>
      <vt:lpstr>Slide 14</vt:lpstr>
      <vt:lpstr>Slide 15</vt:lpstr>
      <vt:lpstr>Algorithm converts infix to postfix.</vt:lpstr>
      <vt:lpstr>-continued</vt:lpstr>
      <vt:lpstr>Slide 18</vt:lpstr>
      <vt:lpstr>Evaluate a Postfix Expression Using Stack</vt:lpstr>
      <vt:lpstr>Check for Balanced Brackets in an expression</vt:lpstr>
      <vt:lpstr>Slide 21</vt:lpstr>
      <vt:lpstr>Slide 22</vt:lpstr>
      <vt:lpstr>Conversion of Infix to postfix expression</vt:lpstr>
      <vt:lpstr>Conversion of Infix to postfix expression</vt:lpstr>
      <vt:lpstr>Slide 25</vt:lpstr>
      <vt:lpstr>Postfix Evaluation </vt:lpstr>
      <vt:lpstr>Slide 27</vt:lpstr>
      <vt:lpstr>Queue</vt:lpstr>
      <vt:lpstr>Slide 29</vt:lpstr>
      <vt:lpstr>Different types of Queue</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Unit-3</dc:title>
  <dc:creator>venkata krishna rao likki</dc:creator>
  <cp:lastModifiedBy>prashant</cp:lastModifiedBy>
  <cp:revision>46</cp:revision>
  <dcterms:created xsi:type="dcterms:W3CDTF">2022-10-17T04:56:44Z</dcterms:created>
  <dcterms:modified xsi:type="dcterms:W3CDTF">2023-10-04T03:33:11Z</dcterms:modified>
</cp:coreProperties>
</file>