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318" r:id="rId3"/>
    <p:sldId id="312" r:id="rId4"/>
    <p:sldId id="309" r:id="rId5"/>
    <p:sldId id="319" r:id="rId6"/>
    <p:sldId id="337" r:id="rId7"/>
    <p:sldId id="338" r:id="rId8"/>
    <p:sldId id="339" r:id="rId9"/>
    <p:sldId id="340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7FFED1-248D-4685-9EC4-C66FC9043769}">
  <a:tblStyle styleId="{C77FFED1-248D-4685-9EC4-C66FC904376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427"/>
  </p:normalViewPr>
  <p:slideViewPr>
    <p:cSldViewPr snapToGrid="0" snapToObjects="1">
      <p:cViewPr varScale="1">
        <p:scale>
          <a:sx n="120" d="100"/>
          <a:sy n="120" d="100"/>
        </p:scale>
        <p:origin x="20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3198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49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5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2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6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5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7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25033" y="744278"/>
            <a:ext cx="8113459" cy="767999"/>
          </a:xfrm>
          <a:prstGeom prst="rect">
            <a:avLst/>
          </a:prstGeom>
          <a:solidFill>
            <a:srgbClr val="FFC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-US" sz="3200" dirty="0"/>
              <a:t>Artificial Intelligence</a:t>
            </a:r>
            <a:endParaRPr lang="en" sz="32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hape 61"/>
          <p:cNvSpPr txBox="1">
            <a:spLocks/>
          </p:cNvSpPr>
          <p:nvPr/>
        </p:nvSpPr>
        <p:spPr>
          <a:xfrm>
            <a:off x="3475211" y="2477108"/>
            <a:ext cx="5316264" cy="2585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IN" sz="1400" dirty="0" err="1"/>
              <a:t>Dr.</a:t>
            </a:r>
            <a:r>
              <a:rPr lang="en-IN" sz="1400" dirty="0"/>
              <a:t> PARVATHANENI NAGA SRINIVASU </a:t>
            </a:r>
            <a:r>
              <a:rPr lang="en-IN" sz="700" dirty="0"/>
              <a:t>[</a:t>
            </a:r>
            <a:r>
              <a:rPr lang="en-IN" sz="700" dirty="0" err="1"/>
              <a:t>B.Tech</a:t>
            </a:r>
            <a:r>
              <a:rPr lang="en-IN" sz="700" dirty="0"/>
              <a:t>, </a:t>
            </a:r>
            <a:r>
              <a:rPr lang="en-IN" sz="700" dirty="0" err="1"/>
              <a:t>M.Tech</a:t>
            </a:r>
            <a:r>
              <a:rPr lang="en-IN" sz="700" dirty="0"/>
              <a:t>, Ph.D.]</a:t>
            </a:r>
          </a:p>
          <a:p>
            <a:r>
              <a:rPr lang="en-IN" sz="1100" b="0" dirty="0"/>
              <a:t>Associate Professor,</a:t>
            </a:r>
          </a:p>
          <a:p>
            <a:r>
              <a:rPr lang="en-IN" sz="1100" b="0" dirty="0"/>
              <a:t>Department of Computer Science and Engineering,</a:t>
            </a:r>
          </a:p>
          <a:p>
            <a:r>
              <a:rPr lang="en-IN" sz="1100" b="0" dirty="0"/>
              <a:t>Prasad V. Potluri Siddhartha Institute of Technology,</a:t>
            </a:r>
          </a:p>
          <a:p>
            <a:r>
              <a:rPr lang="en-IN" sz="1100" b="0" dirty="0"/>
              <a:t>Vijayawada-520007, Andhra Pradesh</a:t>
            </a:r>
          </a:p>
          <a:p>
            <a:r>
              <a:rPr lang="en-IN" sz="1100" b="0" dirty="0"/>
              <a:t>Honorary Member- London Journal Press</a:t>
            </a:r>
          </a:p>
          <a:p>
            <a:r>
              <a:rPr lang="en-IN" sz="1100" b="0" dirty="0"/>
              <a:t>Life Member-Computer Society of India</a:t>
            </a:r>
          </a:p>
          <a:p>
            <a:r>
              <a:rPr lang="en-IN" sz="1100" b="0" dirty="0"/>
              <a:t>Life Member-IAENG</a:t>
            </a:r>
          </a:p>
          <a:p>
            <a:r>
              <a:rPr lang="en-IN" sz="1100" b="0" dirty="0"/>
              <a:t>Life Member-International Association of Engineers</a:t>
            </a:r>
          </a:p>
          <a:p>
            <a:r>
              <a:rPr lang="en-IN" sz="1100" b="0" dirty="0"/>
              <a:t>Life Member-Engineering Research and Publications</a:t>
            </a:r>
          </a:p>
          <a:p>
            <a:r>
              <a:rPr lang="en-IN" sz="1100" b="0" dirty="0"/>
              <a:t>Member-Indian Academicians and Research Associates</a:t>
            </a:r>
          </a:p>
          <a:p>
            <a:r>
              <a:rPr lang="en-IN" sz="1100" b="0" dirty="0"/>
              <a:t>Mobile:+91-9000595535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D082-7186-E421-F1A7-384E3BBC7D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Agents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6D3D-239B-7764-E86B-9D3F792EE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anose="020B0600070205080204" pitchFamily="34" charset="-128"/>
              </a:rPr>
              <a:t>An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agent</a:t>
            </a:r>
            <a:r>
              <a:rPr lang="en-US" altLang="en-US" sz="2100" dirty="0">
                <a:ea typeface="ＭＳ Ｐゴシック" panose="020B0600070205080204" pitchFamily="34" charset="-128"/>
              </a:rPr>
              <a:t> is anything that can be viewed as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perceiving</a:t>
            </a:r>
            <a:r>
              <a:rPr lang="en-US" altLang="en-US" sz="2100" dirty="0">
                <a:ea typeface="ＭＳ Ｐゴシック" panose="020B0600070205080204" pitchFamily="34" charset="-128"/>
              </a:rPr>
              <a:t> its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environment</a:t>
            </a:r>
            <a:r>
              <a:rPr lang="en-US" altLang="en-US" sz="2100" dirty="0">
                <a:ea typeface="ＭＳ Ｐゴシック" panose="020B0600070205080204" pitchFamily="34" charset="-128"/>
              </a:rPr>
              <a:t> through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sensors</a:t>
            </a:r>
            <a:r>
              <a:rPr lang="en-US" altLang="en-US" sz="21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acting</a:t>
            </a:r>
            <a:r>
              <a:rPr lang="en-US" altLang="en-US" sz="2100" dirty="0">
                <a:ea typeface="ＭＳ Ｐゴシック" panose="020B0600070205080204" pitchFamily="34" charset="-128"/>
              </a:rPr>
              <a:t> upon that environment through </a:t>
            </a:r>
            <a:r>
              <a:rPr lang="en-US" altLang="en-US" sz="21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actuators</a:t>
            </a:r>
            <a:endParaRPr lang="en-US" altLang="en-US" sz="2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anose="020B0600070205080204" pitchFamily="34" charset="-128"/>
              </a:rPr>
              <a:t>Human agent: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1800" dirty="0">
                <a:ea typeface="ＭＳ Ｐゴシック" panose="020B0600070205080204" pitchFamily="34" charset="-128"/>
              </a:rPr>
              <a:t>eyes, ears, and other organs for sensors;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1800" dirty="0">
                <a:ea typeface="ＭＳ Ｐゴシック" panose="020B0600070205080204" pitchFamily="34" charset="-128"/>
              </a:rPr>
              <a:t>hands, legs, mouth, and other body parts for actuators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ＭＳ Ｐゴシック" panose="020B0600070205080204" pitchFamily="34" charset="-128"/>
              </a:rPr>
              <a:t>Robotic agent: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1800" dirty="0">
                <a:ea typeface="ＭＳ Ｐゴシック" panose="020B0600070205080204" pitchFamily="34" charset="-128"/>
              </a:rPr>
              <a:t>cameras and infrared range finders for sensors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1800" dirty="0">
                <a:ea typeface="ＭＳ Ｐゴシック" panose="020B0600070205080204" pitchFamily="34" charset="-128"/>
              </a:rPr>
              <a:t>various motors for actuators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8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4BAF-02BD-9D94-9DFF-DCBFABD11B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F9E04-13FD-A4C3-ADF3-8DE1AB7F6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50" y="2945219"/>
            <a:ext cx="6809700" cy="1783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agent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maps from percept histories to actions: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[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>
                <a:latin typeface="Monotype Corsiva" panose="03010101010201010101" pitchFamily="66" charset="0"/>
                <a:ea typeface="ＭＳ Ｐゴシック" panose="020B0600070205080204" pitchFamily="34" charset="-128"/>
              </a:rPr>
              <a:t>P*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2000" dirty="0">
                <a:latin typeface="Monotype Corsiva" panose="03010101010201010101" pitchFamily="66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]
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agent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program</a:t>
            </a:r>
            <a:r>
              <a:rPr lang="en-US" altLang="en-US" sz="2000" dirty="0">
                <a:ea typeface="ＭＳ Ｐゴシック" panose="020B0600070205080204" pitchFamily="34" charset="-128"/>
              </a:rPr>
              <a:t> runs on the physical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architecture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produce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f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agent = architecture + program</a:t>
            </a:r>
          </a:p>
          <a:p>
            <a:endParaRPr lang="en-US" sz="2000" dirty="0"/>
          </a:p>
        </p:txBody>
      </p:sp>
      <p:pic>
        <p:nvPicPr>
          <p:cNvPr id="4" name="Picture 4" descr="agent-environment">
            <a:extLst>
              <a:ext uri="{FF2B5EF4-FFF2-40B4-BE49-F238E27FC236}">
                <a16:creationId xmlns:a16="http://schemas.microsoft.com/office/drawing/2014/main" id="{F63541A0-3B83-B936-92CB-42060BD0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19" y="1390074"/>
            <a:ext cx="3733800" cy="16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1FF2-64E5-6875-2835-02ECBE523E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Vacuum-cleaner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6F477-DA72-E0B3-8FA3-D516F5E21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Percepts: location and contents, e.g., [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A,Dirty</a:t>
            </a:r>
            <a:r>
              <a:rPr lang="en-US" altLang="en-US" sz="1800" dirty="0">
                <a:ea typeface="ＭＳ Ｐゴシック" panose="020B0600070205080204" pitchFamily="34" charset="-128"/>
              </a:rPr>
              <a:t>]</a:t>
            </a: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Actions: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Left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Right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Suck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NoOp</a:t>
            </a:r>
            <a:endParaRPr lang="en-US" altLang="en-US" sz="1800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i="1" dirty="0">
                <a:ea typeface="ＭＳ Ｐゴシック" panose="020B0600070205080204" pitchFamily="34" charset="-128"/>
              </a:rPr>
              <a:t>Agent’s function 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 look-up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table</a:t>
            </a:r>
          </a:p>
          <a:p>
            <a:pPr lvl="1" eaLnBrk="1" hangingPunct="1"/>
            <a:r>
              <a:rPr lang="en-US" altLang="en-US" sz="1500" i="1" dirty="0">
                <a:ea typeface="ＭＳ Ｐゴシック" panose="020B0600070205080204" pitchFamily="34" charset="-128"/>
              </a:rPr>
              <a:t>For many agents this is a very large table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E3EEF-63BC-23A1-97C6-C3A69423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487478"/>
            <a:ext cx="5053013" cy="16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acuum2-environment">
            <a:extLst>
              <a:ext uri="{FF2B5EF4-FFF2-40B4-BE49-F238E27FC236}">
                <a16:creationId xmlns:a16="http://schemas.microsoft.com/office/drawing/2014/main" id="{62375B76-9A2E-6FAE-3719-BC9CFF9E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85" y="1376832"/>
            <a:ext cx="1385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2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BC72-1248-22FF-0274-003660AD9A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PEAS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7BBD5-D083-F119-1E84-40DEB4AB4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525" y="1453507"/>
            <a:ext cx="8190950" cy="3517977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None/>
            </a:pPr>
            <a:r>
              <a:rPr lang="en-US" altLang="en-US" sz="2800" b="1" i="1" dirty="0">
                <a:ea typeface="ＭＳ Ｐゴシック" panose="020B0600070205080204" pitchFamily="34" charset="-128"/>
              </a:rPr>
              <a:t>PEAS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:</a:t>
            </a:r>
            <a:r>
              <a:rPr lang="en-US" altLang="en-US" sz="2800" dirty="0">
                <a:ea typeface="ＭＳ Ｐゴシック" panose="020B0600070205080204" pitchFamily="34" charset="-128"/>
              </a:rPr>
              <a:t> Performance measure, Environment, Actuators, Sensors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</a:rPr>
              <a:t>Must first specify the setting for intelligent agent design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anose="020B0600070205080204" pitchFamily="34" charset="-128"/>
              </a:rPr>
              <a:t>Consider, e.g.,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the task of designing an automated taxi driver</a:t>
            </a:r>
            <a:r>
              <a:rPr lang="en-US" altLang="en-US" sz="2000" dirty="0">
                <a:ea typeface="ＭＳ Ｐゴシック" panose="020B0600070205080204" pitchFamily="34" charset="-128"/>
              </a:rPr>
              <a:t>:</a:t>
            </a:r>
          </a:p>
          <a:p>
            <a:pPr marL="342900" lvl="1" indent="-342900" eaLnBrk="1" hangingPunct="1">
              <a:buFont typeface="Wingdings" pitchFamily="2" charset="2"/>
              <a:buChar char="v"/>
            </a:pPr>
            <a:r>
              <a:rPr lang="en-US" altLang="en-US" b="1" i="1" dirty="0">
                <a:ea typeface="ＭＳ Ｐゴシック" panose="020B0600070205080204" pitchFamily="34" charset="-128"/>
              </a:rPr>
              <a:t>Performance measure: </a:t>
            </a:r>
            <a:r>
              <a:rPr lang="en-US" altLang="en-US" dirty="0">
                <a:ea typeface="ＭＳ Ｐゴシック" panose="020B0600070205080204" pitchFamily="34" charset="-128"/>
              </a:rPr>
              <a:t>Safe, fast, legal, comfortable trip, maximize profits</a:t>
            </a:r>
          </a:p>
          <a:p>
            <a:pPr marL="342900" lvl="1" indent="-342900" eaLnBrk="1" hangingPunct="1">
              <a:buFont typeface="Wingdings" pitchFamily="2" charset="2"/>
              <a:buChar char="v"/>
            </a:pPr>
            <a:r>
              <a:rPr lang="en-US" altLang="en-US" b="1" i="1" dirty="0">
                <a:ea typeface="ＭＳ Ｐゴシック" panose="020B0600070205080204" pitchFamily="34" charset="-128"/>
              </a:rPr>
              <a:t>Environment: </a:t>
            </a:r>
            <a:r>
              <a:rPr lang="en-US" altLang="en-US" dirty="0">
                <a:ea typeface="ＭＳ Ｐゴシック" panose="020B0600070205080204" pitchFamily="34" charset="-128"/>
              </a:rPr>
              <a:t>Roads, other traffic, pedestrians, customers</a:t>
            </a:r>
          </a:p>
          <a:p>
            <a:pPr marL="342900" lvl="1" indent="-342900" eaLnBrk="1" hangingPunct="1">
              <a:buFont typeface="Wingdings" pitchFamily="2" charset="2"/>
              <a:buChar char="v"/>
            </a:pPr>
            <a:r>
              <a:rPr lang="en-US" altLang="en-US" b="1" i="1" dirty="0">
                <a:ea typeface="ＭＳ Ｐゴシック" panose="020B0600070205080204" pitchFamily="34" charset="-128"/>
              </a:rPr>
              <a:t>Actuators: </a:t>
            </a:r>
            <a:r>
              <a:rPr lang="en-US" altLang="en-US" dirty="0">
                <a:ea typeface="ＭＳ Ｐゴシック" panose="020B0600070205080204" pitchFamily="34" charset="-128"/>
              </a:rPr>
              <a:t>Steering wheel, accelerator, brake, signal, horn</a:t>
            </a:r>
          </a:p>
          <a:p>
            <a:pPr marL="342900" lvl="1" indent="-342900" eaLnBrk="1" hangingPunct="1">
              <a:buFont typeface="Wingdings" pitchFamily="2" charset="2"/>
              <a:buChar char="v"/>
            </a:pPr>
            <a:r>
              <a:rPr lang="en-US" altLang="en-US" b="1" i="1" dirty="0">
                <a:ea typeface="ＭＳ Ｐゴシック" panose="020B0600070205080204" pitchFamily="34" charset="-128"/>
              </a:rPr>
              <a:t>Sensors: </a:t>
            </a:r>
            <a:r>
              <a:rPr lang="en-US" altLang="en-US" dirty="0">
                <a:ea typeface="ＭＳ Ｐゴシック" panose="020B0600070205080204" pitchFamily="34" charset="-128"/>
              </a:rPr>
              <a:t>Cameras, sonar, speedometer, GPS, odometer, engine sensors, keyboard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708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6644-99D4-19AB-44DB-E4F3459FCB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DEA31-29D5-4E3B-26EC-CE1CCE64B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Agent: </a:t>
            </a:r>
            <a:r>
              <a:rPr lang="en-US" altLang="en-US" dirty="0">
                <a:ea typeface="ＭＳ Ｐゴシック" panose="020B0600070205080204" pitchFamily="34" charset="-128"/>
              </a:rPr>
              <a:t>Interactive English tutor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Performance measure: </a:t>
            </a:r>
            <a:r>
              <a:rPr lang="en-US" altLang="en-US" dirty="0">
                <a:ea typeface="ＭＳ Ｐゴシック" panose="020B0600070205080204" pitchFamily="34" charset="-128"/>
              </a:rPr>
              <a:t>Maximize student's score on test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Environment: </a:t>
            </a:r>
            <a:r>
              <a:rPr lang="en-US" altLang="en-US" dirty="0">
                <a:ea typeface="ＭＳ Ｐゴシック" panose="020B0600070205080204" pitchFamily="34" charset="-128"/>
              </a:rPr>
              <a:t>Set of students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Actuators: </a:t>
            </a:r>
            <a:r>
              <a:rPr lang="en-US" altLang="en-US" dirty="0">
                <a:ea typeface="ＭＳ Ｐゴシック" panose="020B0600070205080204" pitchFamily="34" charset="-128"/>
              </a:rPr>
              <a:t>Screen display (exercises, suggestions, corrections)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Sensors: </a:t>
            </a:r>
            <a:r>
              <a:rPr lang="en-US" altLang="en-US" dirty="0">
                <a:ea typeface="ＭＳ Ｐゴシック" panose="020B0600070205080204" pitchFamily="34" charset="-128"/>
              </a:rPr>
              <a:t>Keyboard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3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356D-35E6-0532-6DC3-D78C6AE589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Environment types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30A02-A376-E22F-8FC8-4C7B2F48B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Fully observable</a:t>
            </a:r>
            <a:r>
              <a:rPr lang="en-US" altLang="en-US" dirty="0">
                <a:ea typeface="ＭＳ Ｐゴシック" panose="020B0600070205080204" pitchFamily="34" charset="-128"/>
              </a:rPr>
              <a:t> (vs. partially observable)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(vs. stochastic)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Episodic </a:t>
            </a:r>
            <a:r>
              <a:rPr lang="en-US" altLang="en-US" dirty="0">
                <a:ea typeface="ＭＳ Ｐゴシック" panose="020B0600070205080204" pitchFamily="34" charset="-128"/>
              </a:rPr>
              <a:t>(vs. sequential)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Static </a:t>
            </a:r>
            <a:r>
              <a:rPr lang="en-US" altLang="en-US" dirty="0">
                <a:ea typeface="ＭＳ Ｐゴシック" panose="020B0600070205080204" pitchFamily="34" charset="-128"/>
              </a:rPr>
              <a:t>(vs. dynamic)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Discrete</a:t>
            </a:r>
            <a:r>
              <a:rPr lang="en-US" altLang="en-US" dirty="0">
                <a:ea typeface="ＭＳ Ｐゴシック" panose="020B0600070205080204" pitchFamily="34" charset="-128"/>
              </a:rPr>
              <a:t> (vs. continuous)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Single agent</a:t>
            </a:r>
            <a:r>
              <a:rPr lang="en-US" altLang="en-US" dirty="0">
                <a:ea typeface="ＭＳ Ｐゴシック" panose="020B0600070205080204" pitchFamily="34" charset="-128"/>
              </a:rPr>
              <a:t> (vs. multiagent):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2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132A-ED6A-F8CD-EB32-2450552350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ED20-B539-D182-2F2D-E30A9DCB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194154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1) Fully observable / Partially observable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b="1" dirty="0"/>
              <a:t>If an agent</a:t>
            </a:r>
            <a:r>
              <a:rPr lang="en-US" b="1" dirty="0">
                <a:latin typeface="Arial"/>
              </a:rPr>
              <a:t>’</a:t>
            </a:r>
            <a:r>
              <a:rPr lang="en-US" b="1" dirty="0"/>
              <a:t>s sensors give it access to the </a:t>
            </a:r>
            <a:r>
              <a:rPr lang="en-US" b="1" dirty="0">
                <a:solidFill>
                  <a:schemeClr val="accent2"/>
                </a:solidFill>
              </a:rPr>
              <a:t>complete state of the environment</a:t>
            </a:r>
            <a:r>
              <a:rPr lang="en-US" b="1" dirty="0"/>
              <a:t> needed to choose an action, the environment is </a:t>
            </a:r>
            <a:r>
              <a:rPr lang="en-US" b="1" dirty="0">
                <a:solidFill>
                  <a:srgbClr val="FF0000"/>
                </a:solidFill>
              </a:rPr>
              <a:t>fully observable. </a:t>
            </a:r>
          </a:p>
          <a:p>
            <a:pPr lvl="1">
              <a:defRPr/>
            </a:pPr>
            <a:r>
              <a:rPr lang="en-US" b="1" dirty="0"/>
              <a:t>    (e.g. chess)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045CF-CFD6-67F5-F6AF-715117DC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39" y="2778659"/>
            <a:ext cx="2971800" cy="22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423C-FF29-5146-CBF8-9138D2402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Deterministic / Stochastic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US" sz="1800" dirty="0"/>
              <a:t>An environment is </a:t>
            </a:r>
            <a:r>
              <a:rPr lang="en-US" sz="1800" b="1" dirty="0">
                <a:solidFill>
                  <a:schemeClr val="accent2"/>
                </a:solidFill>
              </a:rPr>
              <a:t>deterministic</a:t>
            </a:r>
            <a:r>
              <a:rPr lang="en-US" sz="1800" dirty="0"/>
              <a:t> if the next state of the environment is completely determined by the </a:t>
            </a:r>
            <a:r>
              <a:rPr lang="en-US" sz="1800" u="sng" dirty="0"/>
              <a:t>current state</a:t>
            </a:r>
            <a:r>
              <a:rPr lang="en-US" sz="1800" dirty="0"/>
              <a:t> of the environment and the </a:t>
            </a:r>
            <a:r>
              <a:rPr lang="en-US" sz="1800" u="sng" dirty="0"/>
              <a:t>action</a:t>
            </a:r>
            <a:r>
              <a:rPr lang="en-US" sz="1800" dirty="0"/>
              <a:t> of the agent; </a:t>
            </a:r>
          </a:p>
          <a:p>
            <a:pPr marL="285750" lvl="1" indent="-285750" eaLnBrk="1" hangingPunct="1">
              <a:buFont typeface="Wingdings" pitchFamily="2" charset="2"/>
              <a:buChar char="Ø"/>
              <a:defRPr/>
            </a:pPr>
            <a:r>
              <a:rPr lang="en-US" sz="1800" dirty="0"/>
              <a:t>In a </a:t>
            </a:r>
            <a:r>
              <a:rPr lang="en-US" sz="1800" b="1" dirty="0">
                <a:solidFill>
                  <a:schemeClr val="accent2"/>
                </a:solidFill>
              </a:rPr>
              <a:t>stochastic</a:t>
            </a:r>
            <a:r>
              <a:rPr lang="en-US" sz="1800" dirty="0"/>
              <a:t> environment, there are multiple, unpredictable outcomes. (If the environment is deterministic except for the actions of other agents, then the environment is </a:t>
            </a:r>
            <a:r>
              <a:rPr lang="en-US" sz="1800" b="1" dirty="0">
                <a:solidFill>
                  <a:schemeClr val="accent2"/>
                </a:solidFill>
              </a:rPr>
              <a:t>strategic</a:t>
            </a:r>
            <a:r>
              <a:rPr lang="en-US" sz="1800" dirty="0"/>
              <a:t>).</a:t>
            </a:r>
          </a:p>
          <a:p>
            <a:pPr marL="285750" lvl="1" indent="-285750">
              <a:buFont typeface="Wingdings" pitchFamily="2" charset="2"/>
              <a:buChar char="Ø"/>
              <a:defRPr/>
            </a:pPr>
            <a:r>
              <a:rPr lang="en-US" sz="1800" dirty="0"/>
              <a:t>In a fully observable, deterministic environment, the agent need not deal with uncertainty.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2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423C-FF29-5146-CBF8-9138D2402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298" y="1358267"/>
            <a:ext cx="7244652" cy="33704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Episodic / Sequential</a:t>
            </a:r>
            <a:endParaRPr lang="en-US" sz="1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/>
              <a:t>In an </a:t>
            </a:r>
            <a:r>
              <a:rPr lang="en-US" sz="1600" b="1" dirty="0">
                <a:solidFill>
                  <a:schemeClr val="accent2"/>
                </a:solidFill>
              </a:rPr>
              <a:t>episodic</a:t>
            </a:r>
            <a:r>
              <a:rPr lang="en-US" sz="1600" b="1" dirty="0"/>
              <a:t> environment, the agent’s experience is divided into atomic</a:t>
            </a:r>
          </a:p>
          <a:p>
            <a:pPr marL="457200" lvl="1">
              <a:lnSpc>
                <a:spcPct val="80000"/>
              </a:lnSpc>
              <a:defRPr/>
            </a:pPr>
            <a:r>
              <a:rPr lang="en-US" sz="1600" b="1" dirty="0"/>
              <a:t>     episodes. Each </a:t>
            </a:r>
            <a:r>
              <a:rPr lang="en-US" sz="1600" b="1" dirty="0">
                <a:solidFill>
                  <a:schemeClr val="accent2"/>
                </a:solidFill>
              </a:rPr>
              <a:t>episode</a:t>
            </a:r>
            <a:r>
              <a:rPr lang="en-US" sz="1600" b="1" dirty="0"/>
              <a:t> consists of the agent perceiving and then performing a single action.</a:t>
            </a:r>
          </a:p>
          <a:p>
            <a:pPr marL="457200" lvl="1">
              <a:lnSpc>
                <a:spcPct val="80000"/>
              </a:lnSpc>
              <a:defRPr/>
            </a:pPr>
            <a:endParaRPr lang="en-US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/>
              <a:t>Subsequent episodes do not depend on what actions occurred in previous episodes. C</a:t>
            </a:r>
            <a:r>
              <a:rPr lang="en-US" sz="1600" b="1" dirty="0">
                <a:sym typeface="Wingdings" charset="0"/>
              </a:rPr>
              <a:t>hoice of action in each episode depends only on the episode itself.</a:t>
            </a:r>
          </a:p>
          <a:p>
            <a:pPr marL="457200" lvl="1">
              <a:lnSpc>
                <a:spcPct val="80000"/>
              </a:lnSpc>
              <a:defRPr/>
            </a:pPr>
            <a:r>
              <a:rPr lang="en-US" sz="1600" b="1" dirty="0"/>
              <a:t> 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(E.g., classifying images.)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sym typeface="Wingdings" charset="0"/>
            </a:endParaRPr>
          </a:p>
          <a:p>
            <a:pPr marL="457200" lvl="1">
              <a:lnSpc>
                <a:spcPct val="80000"/>
              </a:lnSpc>
              <a:defRPr/>
            </a:pPr>
            <a:r>
              <a:rPr lang="en-US" sz="1600" b="1" dirty="0">
                <a:sym typeface="Wingdings" charset="0"/>
              </a:rPr>
              <a:t> 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/>
              <a:t>In a </a:t>
            </a:r>
            <a:r>
              <a:rPr lang="en-US" sz="1600" b="1" dirty="0">
                <a:solidFill>
                  <a:schemeClr val="accent2"/>
                </a:solidFill>
              </a:rPr>
              <a:t>sequential</a:t>
            </a:r>
            <a:r>
              <a:rPr lang="en-US" sz="1600" b="1" dirty="0"/>
              <a:t> environment, the agent engages in a series of connected </a:t>
            </a:r>
          </a:p>
          <a:p>
            <a:pPr marL="457200" lvl="1">
              <a:lnSpc>
                <a:spcPct val="80000"/>
              </a:lnSpc>
              <a:defRPr/>
            </a:pPr>
            <a:r>
              <a:rPr lang="en-US" sz="1600" b="1" dirty="0"/>
              <a:t>     episodes. Current decision can affect future decisions. </a:t>
            </a:r>
            <a:r>
              <a:rPr lang="en-US" sz="1600" b="1" dirty="0">
                <a:solidFill>
                  <a:srgbClr val="009973"/>
                </a:solidFill>
              </a:rPr>
              <a:t>(E.g., chess  and driving)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1885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423C-FF29-5146-CBF8-9138D2402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Static / Dynamic</a:t>
            </a:r>
            <a:endParaRPr lang="en-US" sz="1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16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A </a:t>
            </a:r>
            <a:r>
              <a:rPr lang="en-US" sz="1800" b="1" dirty="0">
                <a:solidFill>
                  <a:schemeClr val="accent2"/>
                </a:solidFill>
              </a:rPr>
              <a:t>static</a:t>
            </a:r>
            <a:r>
              <a:rPr lang="en-US" sz="1800" b="1" dirty="0"/>
              <a:t> environment does not change while the agent is thinking.</a:t>
            </a:r>
          </a:p>
          <a:p>
            <a:pPr marL="457200" lvl="1">
              <a:lnSpc>
                <a:spcPct val="80000"/>
              </a:lnSpc>
              <a:defRPr/>
            </a:pPr>
            <a:endParaRPr lang="en-US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The passage of time as an agent deliberates is irrelevant.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/>
              <a:t>The environment is </a:t>
            </a:r>
            <a:r>
              <a:rPr lang="en-US" sz="1800" b="1" dirty="0" err="1">
                <a:solidFill>
                  <a:srgbClr val="FF0000"/>
                </a:solidFill>
              </a:rPr>
              <a:t>semidynamic</a:t>
            </a:r>
            <a:r>
              <a:rPr lang="en-US" sz="1800" b="1" dirty="0"/>
              <a:t> if the environment itself does not change</a:t>
            </a:r>
          </a:p>
          <a:p>
            <a:pPr marL="457200" lvl="1">
              <a:lnSpc>
                <a:spcPct val="80000"/>
              </a:lnSpc>
              <a:defRPr/>
            </a:pPr>
            <a:r>
              <a:rPr lang="en-US" sz="1800" b="1" dirty="0"/>
              <a:t>      with the passage of time but the agent's performance score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7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" y="1616470"/>
            <a:ext cx="8697820" cy="3112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000" dirty="0"/>
              <a:t>Defining Artificial Intelligence.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Foundations of AI,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Applications of AI.</a:t>
            </a:r>
            <a:endParaRPr lang="en-IN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/>
              <a:t>Intelligent agents: </a:t>
            </a:r>
            <a:r>
              <a:rPr lang="en-US" dirty="0"/>
              <a:t>Agents and Environments.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Structure of agents.</a:t>
            </a:r>
            <a:r>
              <a:rPr lang="en-IN" sz="2000" dirty="0"/>
              <a:t> </a:t>
            </a:r>
            <a:endParaRPr lang="en-US" sz="2000" dirty="0"/>
          </a:p>
        </p:txBody>
      </p:sp>
      <p:grpSp>
        <p:nvGrpSpPr>
          <p:cNvPr id="6" name="Shape 358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7" name="Shape 3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6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734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423C-FF29-5146-CBF8-9138D2402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69" y="1358267"/>
            <a:ext cx="8644270" cy="31122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Discrete / Continuous</a:t>
            </a:r>
            <a:endParaRPr lang="en-US" sz="1800" dirty="0"/>
          </a:p>
          <a:p>
            <a:pPr lvl="1" eaLnBrk="1" hangingPunct="1">
              <a:defRPr/>
            </a:pPr>
            <a:r>
              <a:rPr lang="en-US" b="1" dirty="0"/>
              <a:t>If the number of distinct percepts and actions is limited, the environment is </a:t>
            </a:r>
            <a:r>
              <a:rPr lang="en-US" b="1" dirty="0">
                <a:solidFill>
                  <a:schemeClr val="accent2"/>
                </a:solidFill>
              </a:rPr>
              <a:t>discrete</a:t>
            </a:r>
            <a:r>
              <a:rPr lang="en-US" b="1" dirty="0"/>
              <a:t>, otherwise it is </a:t>
            </a:r>
            <a:r>
              <a:rPr lang="en-US" b="1" dirty="0">
                <a:solidFill>
                  <a:schemeClr val="accent2"/>
                </a:solidFill>
              </a:rPr>
              <a:t>continuous</a:t>
            </a:r>
            <a:r>
              <a:rPr lang="en-US" b="1" dirty="0"/>
              <a:t>.</a:t>
            </a:r>
          </a:p>
          <a:p>
            <a:pPr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Single agent / Multi-agent</a:t>
            </a:r>
            <a:r>
              <a:rPr lang="en-US" sz="1800" dirty="0"/>
              <a:t> </a:t>
            </a:r>
          </a:p>
          <a:p>
            <a:pPr lvl="1" eaLnBrk="1" hangingPunct="1">
              <a:defRPr/>
            </a:pPr>
            <a:r>
              <a:rPr lang="en-US" b="1" dirty="0"/>
              <a:t>If the </a:t>
            </a:r>
            <a:r>
              <a:rPr lang="en-US" b="1" dirty="0">
                <a:solidFill>
                  <a:schemeClr val="accent2"/>
                </a:solidFill>
              </a:rPr>
              <a:t>environment contains other intelligent agents</a:t>
            </a:r>
            <a:r>
              <a:rPr lang="en-US" b="1" dirty="0"/>
              <a:t>, the agent needs to be concerned about strategic, game-theoretic aspects of the environment (for either cooperative </a:t>
            </a:r>
            <a:r>
              <a:rPr lang="en-US" b="1" i="1" dirty="0"/>
              <a:t>or</a:t>
            </a:r>
            <a:r>
              <a:rPr lang="en-US" b="1" dirty="0"/>
              <a:t> competitive agents).</a:t>
            </a:r>
          </a:p>
          <a:p>
            <a:pPr lvl="1" eaLnBrk="1" hangingPunct="1">
              <a:defRPr/>
            </a:pPr>
            <a:r>
              <a:rPr lang="en-US" b="1" dirty="0"/>
              <a:t>Most </a:t>
            </a:r>
            <a:r>
              <a:rPr lang="en-US" b="1" dirty="0">
                <a:solidFill>
                  <a:schemeClr val="accent2"/>
                </a:solidFill>
              </a:rPr>
              <a:t>engineering environments</a:t>
            </a:r>
            <a:r>
              <a:rPr lang="en-US" b="1" dirty="0"/>
              <a:t> don</a:t>
            </a:r>
            <a:r>
              <a:rPr lang="en-US" b="1" dirty="0">
                <a:latin typeface="Arial"/>
              </a:rPr>
              <a:t>’</a:t>
            </a:r>
            <a:r>
              <a:rPr lang="en-US" b="1" dirty="0"/>
              <a:t>t have multi-agent properties, whereas most </a:t>
            </a:r>
            <a:r>
              <a:rPr lang="en-US" b="1" dirty="0">
                <a:solidFill>
                  <a:schemeClr val="accent2"/>
                </a:solidFill>
              </a:rPr>
              <a:t>social and economic systems</a:t>
            </a:r>
            <a:r>
              <a:rPr lang="en-US" b="1" dirty="0"/>
              <a:t> get their complexity from the interactions of (more or less) rational agents.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6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Continued…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3205544-786D-646E-7240-3BDA99A4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4" y="1458686"/>
            <a:ext cx="6707372" cy="36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2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91DE-DE29-BABE-EE40-7B21B328BD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Types of Agents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423C-FF29-5146-CBF8-9138D2402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</a:rPr>
              <a:t>Simple reflex agents	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</a:rPr>
              <a:t> Reflex agents with state/model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marL="342900" lvl="1" indent="-342900" eaLnBrk="1" hangingPunct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</a:rPr>
              <a:t>Utility-based agents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3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9ECE-89C8-9CAF-5CD1-9775F38375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Simple reflex agents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simple-reflex-agent">
            <a:extLst>
              <a:ext uri="{FF2B5EF4-FFF2-40B4-BE49-F238E27FC236}">
                <a16:creationId xmlns:a16="http://schemas.microsoft.com/office/drawing/2014/main" id="{955BAB4D-66B2-D726-312E-43609386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744" y="1600200"/>
            <a:ext cx="4526905" cy="218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AE321EC-DB9D-4FF2-98F1-FC7D6ED8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4" y="3916032"/>
            <a:ext cx="7496175" cy="12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FA241-7F2A-2C23-2289-382A25890F33}"/>
              </a:ext>
            </a:extLst>
          </p:cNvPr>
          <p:cNvSpPr txBox="1"/>
          <p:nvPr/>
        </p:nvSpPr>
        <p:spPr>
          <a:xfrm>
            <a:off x="5682342" y="2094696"/>
            <a:ext cx="3467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-13970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Simple but very limited intelligence.</a:t>
            </a:r>
          </a:p>
          <a:p>
            <a:pPr marL="139700" indent="-139700" eaLnBrk="1" hangingPunct="1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Action does not depend on percept history, only on current percept. </a:t>
            </a:r>
          </a:p>
          <a:p>
            <a:pPr marL="139700" indent="-13970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ea typeface="ＭＳ Ｐゴシック" panose="020B0600070205080204" pitchFamily="34" charset="-128"/>
              </a:rPr>
              <a:t>Therefore no memory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57375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AD07-205C-2D92-EB8C-2A481B9D2F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Model-based reflex agents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reflex+state-agent">
            <a:extLst>
              <a:ext uri="{FF2B5EF4-FFF2-40B4-BE49-F238E27FC236}">
                <a16:creationId xmlns:a16="http://schemas.microsoft.com/office/drawing/2014/main" id="{C068B1A8-417C-3479-797A-293EF62B192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495800" cy="28622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A0C51-55D9-98FD-8E32-CF827B1E881B}"/>
              </a:ext>
            </a:extLst>
          </p:cNvPr>
          <p:cNvSpPr txBox="1"/>
          <p:nvPr/>
        </p:nvSpPr>
        <p:spPr>
          <a:xfrm>
            <a:off x="5031922" y="1447800"/>
            <a:ext cx="4577442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Know how world evolves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1600" dirty="0">
                <a:solidFill>
                  <a:schemeClr val="tx2"/>
                </a:solidFill>
                <a:latin typeface="Georgia" panose="02040502050405020303" pitchFamily="18" charset="0"/>
              </a:rPr>
              <a:t>Overtaking car gets closer from behind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How agents actions affect the world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1600" dirty="0">
                <a:solidFill>
                  <a:schemeClr val="tx2"/>
                </a:solidFill>
                <a:latin typeface="Georgia" panose="02040502050405020303" pitchFamily="18" charset="0"/>
              </a:rPr>
              <a:t>Wheel turned clockwise takes you right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en-US" sz="16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Model base agents update their state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57EDCE8-8F6F-6813-C40B-47132B5CF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7782" r="37415" b="14819"/>
          <a:stretch/>
        </p:blipFill>
        <p:spPr bwMode="auto">
          <a:xfrm>
            <a:off x="5031922" y="3368326"/>
            <a:ext cx="3878399" cy="156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1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2CC6-20BD-A836-E9AA-D00514A262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Goal-based agents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 descr="goal-based-agent">
            <a:extLst>
              <a:ext uri="{FF2B5EF4-FFF2-40B4-BE49-F238E27FC236}">
                <a16:creationId xmlns:a16="http://schemas.microsoft.com/office/drawing/2014/main" id="{545242E0-87D0-44B6-C838-FA694B43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16470"/>
            <a:ext cx="490855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B61D0-E509-C2AA-1CD0-5FF3E5936355}"/>
              </a:ext>
            </a:extLst>
          </p:cNvPr>
          <p:cNvSpPr txBox="1"/>
          <p:nvPr/>
        </p:nvSpPr>
        <p:spPr>
          <a:xfrm>
            <a:off x="5137150" y="1616470"/>
            <a:ext cx="4577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knowing state and environment? Enough?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Taxi can go left, right, straight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Have a goal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destination to get to</a:t>
            </a:r>
          </a:p>
          <a:p>
            <a:pPr eaLnBrk="1" hangingPunct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Uses knowledge about a goal to guide its actions</a:t>
            </a:r>
          </a:p>
          <a:p>
            <a:pPr lvl="1" eaLnBrk="1" hangingPunct="1"/>
            <a:r>
              <a:rPr lang="en-GB" altLang="en-US" dirty="0">
                <a:ea typeface="ＭＳ Ｐゴシック" panose="020B0600070205080204" pitchFamily="34" charset="-128"/>
              </a:rPr>
              <a:t>E.g., Search, planning</a:t>
            </a:r>
          </a:p>
        </p:txBody>
      </p:sp>
    </p:spTree>
    <p:extLst>
      <p:ext uri="{BB962C8B-B14F-4D97-AF65-F5344CB8AC3E}">
        <p14:creationId xmlns:p14="http://schemas.microsoft.com/office/powerpoint/2010/main" val="74626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3DA5-3ABE-AA84-6AF2-877E1694D3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Utility-based agents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 descr="utility-based-agent">
            <a:extLst>
              <a:ext uri="{FF2B5EF4-FFF2-40B4-BE49-F238E27FC236}">
                <a16:creationId xmlns:a16="http://schemas.microsoft.com/office/drawing/2014/main" id="{A94560A9-A845-9D7B-6999-1D433CA4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49" y="1652755"/>
            <a:ext cx="5025300" cy="3198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E303C-4847-5DF7-945E-4066CABE26DB}"/>
              </a:ext>
            </a:extLst>
          </p:cNvPr>
          <p:cNvSpPr txBox="1"/>
          <p:nvPr/>
        </p:nvSpPr>
        <p:spPr>
          <a:xfrm>
            <a:off x="5259649" y="1529791"/>
            <a:ext cx="38843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Goals are not always enough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panose="020B0600070205080204" pitchFamily="34" charset="-128"/>
              </a:rPr>
              <a:t>Many action sequences get taxi to destination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panose="020B0600070205080204" pitchFamily="34" charset="-128"/>
              </a:rPr>
              <a:t>Consider other things. How fast, how safe…..</a:t>
            </a:r>
          </a:p>
          <a:p>
            <a:pPr eaLnBrk="1" hangingPunct="1"/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 utility function maps a state onto a real number which describes the associated degree of “happiness”, “goodness”, “success”.</a:t>
            </a:r>
          </a:p>
        </p:txBody>
      </p:sp>
    </p:spTree>
    <p:extLst>
      <p:ext uri="{BB962C8B-B14F-4D97-AF65-F5344CB8AC3E}">
        <p14:creationId xmlns:p14="http://schemas.microsoft.com/office/powerpoint/2010/main" val="26983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87" y="939813"/>
            <a:ext cx="4394415" cy="435599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Introduction to AI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261" y="1616470"/>
            <a:ext cx="8158171" cy="3112200"/>
          </a:xfrm>
        </p:spPr>
        <p:txBody>
          <a:bodyPr/>
          <a:lstStyle/>
          <a:p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A branch of Computer Science named Artificial Intelligence (AI) pursues creating the computers / machines as intelligent as human beings. </a:t>
            </a:r>
          </a:p>
          <a:p>
            <a:pPr>
              <a:buNone/>
            </a:pPr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John McCarthy the father of Artificial Intelligence described AI as, “</a:t>
            </a:r>
            <a:r>
              <a:rPr lang="en-IN" sz="1600" b="1" i="1" dirty="0">
                <a:latin typeface="Hoefler Text" panose="02030602050506020203" pitchFamily="18" charset="77"/>
                <a:cs typeface="APPLE CHANCERY" panose="03020702040506060504" pitchFamily="66" charset="-79"/>
              </a:rPr>
              <a:t>The science and engineering of making intelligent machines, especially intelligent computer programs</a:t>
            </a:r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”. </a:t>
            </a:r>
          </a:p>
          <a:p>
            <a:pPr>
              <a:buNone/>
            </a:pPr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Artificial Intelligence (AI) is a branch of Science which deals with helping machines find solutions to complex problems in a more human-like fashion. </a:t>
            </a:r>
          </a:p>
          <a:p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This generally involves borrowing characteristics from human intelligence, and applying them as algorithms in a computer friendly way. </a:t>
            </a:r>
          </a:p>
          <a:p>
            <a:r>
              <a:rPr lang="en-IN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 A more or less flexible or efficient approach can be taken depending on the requirements established, which influences how artificial the intelligent behaviour appears.</a:t>
            </a:r>
            <a:endParaRPr lang="en-US" sz="1600" dirty="0">
              <a:latin typeface="Hoefler Text" panose="02030602050506020203" pitchFamily="18" charset="77"/>
              <a:cs typeface="Apple Chancery" panose="03020702040506060504" pitchFamily="66" charset="-79"/>
            </a:endParaRPr>
          </a:p>
        </p:txBody>
      </p:sp>
      <p:grpSp>
        <p:nvGrpSpPr>
          <p:cNvPr id="4" name="Shape 779"/>
          <p:cNvGrpSpPr/>
          <p:nvPr/>
        </p:nvGrpSpPr>
        <p:grpSpPr>
          <a:xfrm>
            <a:off x="904157" y="969268"/>
            <a:ext cx="215966" cy="342398"/>
            <a:chOff x="6718575" y="2318625"/>
            <a:chExt cx="256950" cy="407375"/>
          </a:xfrm>
        </p:grpSpPr>
        <p:sp>
          <p:nvSpPr>
            <p:cNvPr id="5" name="Shape 78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78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8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78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8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8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8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7" name="Picture 4">
            <a:extLst>
              <a:ext uri="{FF2B5EF4-FFF2-40B4-BE49-F238E27FC236}">
                <a16:creationId xmlns:a16="http://schemas.microsoft.com/office/drawing/2014/main" id="{35E057E1-5DE9-1949-A1D2-DFEA5CBF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9" y="-1086"/>
            <a:ext cx="1204111" cy="16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IN" dirty="0"/>
              <a:t>Defining AI techniques.</a:t>
            </a:r>
          </a:p>
        </p:txBody>
      </p:sp>
      <p:grpSp>
        <p:nvGrpSpPr>
          <p:cNvPr id="4" name="Shape 358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5" name="Shape 35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360"/>
            <p:cNvSpPr/>
            <p:nvPr/>
          </p:nvSpPr>
          <p:spPr>
            <a:xfrm>
              <a:off x="5566575" y="3265260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12BCBB7F-8853-8648-8579-8B0CD3EDDC73}"/>
              </a:ext>
            </a:extLst>
          </p:cNvPr>
          <p:cNvGrpSpPr>
            <a:grpSpLocks/>
          </p:cNvGrpSpPr>
          <p:nvPr/>
        </p:nvGrpSpPr>
        <p:grpSpPr bwMode="auto">
          <a:xfrm>
            <a:off x="2894099" y="1665989"/>
            <a:ext cx="4266221" cy="2830115"/>
            <a:chOff x="1822" y="881"/>
            <a:chExt cx="4286" cy="2642"/>
          </a:xfrm>
        </p:grpSpPr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C017D221-B6F3-1545-84E1-4D7D51566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" y="2214"/>
              <a:ext cx="41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1238A47F-DD1A-DE46-BF47-1DF2D3F0C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2" y="889"/>
              <a:ext cx="0" cy="26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3F7F5A85-63FB-B144-80AA-A972ADC6A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2" y="881"/>
              <a:ext cx="4286" cy="2641"/>
              <a:chOff x="1752" y="998"/>
              <a:chExt cx="4286" cy="2641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277D6618-F7D7-D342-B41E-80455EB25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998"/>
                <a:ext cx="4107" cy="26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9pPr>
              </a:lstStyle>
              <a:p>
                <a:endParaRPr lang="ar-JO" altLang="ar-JO" sz="2100"/>
              </a:p>
            </p:txBody>
          </p:sp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501C3FA7-E053-1D43-BEA9-DC40341C6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9" y="2664"/>
                <a:ext cx="2028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9pPr>
              </a:lstStyle>
              <a:p>
                <a:pPr algn="ctr"/>
                <a:r>
                  <a:rPr lang="en-GB" altLang="ar-JO" sz="1800" b="1">
                    <a:latin typeface="Arial" panose="020B0604020202020204" pitchFamily="34" charset="0"/>
                  </a:rPr>
                  <a:t>Systems that act</a:t>
                </a:r>
                <a:br>
                  <a:rPr lang="en-GB" altLang="ar-JO" sz="1800" b="1">
                    <a:latin typeface="Arial" panose="020B0604020202020204" pitchFamily="34" charset="0"/>
                  </a:rPr>
                </a:br>
                <a:r>
                  <a:rPr lang="en-GB" altLang="ar-JO" sz="1800" b="1">
                    <a:latin typeface="Arial" panose="020B0604020202020204" pitchFamily="34" charset="0"/>
                  </a:rPr>
                  <a:t> rationally</a:t>
                </a:r>
              </a:p>
            </p:txBody>
          </p:sp>
          <p:sp>
            <p:nvSpPr>
              <p:cNvPr id="15" name="Text Box 9">
                <a:extLst>
                  <a:ext uri="{FF2B5EF4-FFF2-40B4-BE49-F238E27FC236}">
                    <a16:creationId xmlns:a16="http://schemas.microsoft.com/office/drawing/2014/main" id="{3F81C581-9324-2141-88F3-20ABCADCF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" y="1357"/>
                <a:ext cx="2247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9pPr>
              </a:lstStyle>
              <a:p>
                <a:pPr algn="ctr"/>
                <a:r>
                  <a:rPr lang="en-GB" altLang="ar-JO" sz="1800" b="1" dirty="0">
                    <a:latin typeface="Arial" panose="020B0604020202020204" pitchFamily="34" charset="0"/>
                  </a:rPr>
                  <a:t>Systems that think</a:t>
                </a:r>
                <a:br>
                  <a:rPr lang="en-GB" altLang="ar-JO" sz="1800" b="1" dirty="0">
                    <a:latin typeface="Arial" panose="020B0604020202020204" pitchFamily="34" charset="0"/>
                  </a:rPr>
                </a:br>
                <a:r>
                  <a:rPr lang="en-GB" altLang="ar-JO" sz="1800" b="1" dirty="0">
                    <a:latin typeface="Arial" panose="020B0604020202020204" pitchFamily="34" charset="0"/>
                  </a:rPr>
                  <a:t> like humans</a:t>
                </a: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44830B02-14E7-184F-893C-26EB404FF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1357"/>
                <a:ext cx="2247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9pPr>
              </a:lstStyle>
              <a:p>
                <a:pPr algn="ctr"/>
                <a:r>
                  <a:rPr lang="en-GB" altLang="ar-JO" sz="1800" b="1">
                    <a:latin typeface="Arial" panose="020B0604020202020204" pitchFamily="34" charset="0"/>
                  </a:rPr>
                  <a:t>Systems that think</a:t>
                </a:r>
                <a:br>
                  <a:rPr lang="en-GB" altLang="ar-JO" sz="1800" b="1">
                    <a:latin typeface="Arial" panose="020B0604020202020204" pitchFamily="34" charset="0"/>
                  </a:rPr>
                </a:br>
                <a:r>
                  <a:rPr lang="en-GB" altLang="ar-JO" sz="1800" b="1">
                    <a:latin typeface="Arial" panose="020B0604020202020204" pitchFamily="34" charset="0"/>
                  </a:rPr>
                  <a:t> rationally</a:t>
                </a: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0DB42397-6705-0C48-BC5A-95DEF96A8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" y="2664"/>
                <a:ext cx="2028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pitchFamily="2" charset="0"/>
                  </a:defRPr>
                </a:lvl9pPr>
              </a:lstStyle>
              <a:p>
                <a:pPr algn="ctr"/>
                <a:r>
                  <a:rPr lang="en-GB" altLang="ar-JO" sz="1800" b="1">
                    <a:solidFill>
                      <a:srgbClr val="E92A25"/>
                    </a:solidFill>
                    <a:latin typeface="Arial" panose="020B0604020202020204" pitchFamily="34" charset="0"/>
                  </a:rPr>
                  <a:t>Systems that act</a:t>
                </a:r>
                <a:br>
                  <a:rPr lang="en-GB" altLang="ar-JO" sz="1800" b="1">
                    <a:solidFill>
                      <a:srgbClr val="E92A25"/>
                    </a:solidFill>
                    <a:latin typeface="Arial" panose="020B0604020202020204" pitchFamily="34" charset="0"/>
                  </a:rPr>
                </a:br>
                <a:r>
                  <a:rPr lang="en-GB" altLang="ar-JO" sz="1800" b="1">
                    <a:solidFill>
                      <a:srgbClr val="E92A25"/>
                    </a:solidFill>
                    <a:latin typeface="Arial" panose="020B0604020202020204" pitchFamily="34" charset="0"/>
                  </a:rPr>
                  <a:t> like humans</a:t>
                </a:r>
              </a:p>
            </p:txBody>
          </p:sp>
        </p:grpSp>
      </p:grpSp>
      <p:sp>
        <p:nvSpPr>
          <p:cNvPr id="18" name="Text Box 12">
            <a:extLst>
              <a:ext uri="{FF2B5EF4-FFF2-40B4-BE49-F238E27FC236}">
                <a16:creationId xmlns:a16="http://schemas.microsoft.com/office/drawing/2014/main" id="{ED6020F2-2BB9-1A4C-AE7A-B49EE8D1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250" y="2004185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GB" altLang="ar-JO" sz="1800" b="1">
                <a:latin typeface="Arial" panose="020B0604020202020204" pitchFamily="34" charset="0"/>
              </a:rPr>
              <a:t>THOUGHT</a:t>
            </a:r>
            <a:endParaRPr lang="en-GB" altLang="ar-JO" sz="1800">
              <a:latin typeface="Arial" panose="020B0604020202020204" pitchFamily="34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1BE56E3-31D9-E341-A018-E5138378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118" y="358891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GB" altLang="ar-JO" sz="1800" b="1" dirty="0">
                <a:latin typeface="Arial" panose="020B0604020202020204" pitchFamily="34" charset="0"/>
              </a:rPr>
              <a:t>BEHAVIOUR</a:t>
            </a:r>
            <a:endParaRPr lang="en-GB" altLang="ar-JO" sz="1350" dirty="0">
              <a:latin typeface="Arial" panose="020B0604020202020204" pitchFamily="34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294B6DD-D83E-F843-A886-05DABEBA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124" y="459144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GB" altLang="ar-JO" sz="1800" b="1">
                <a:latin typeface="Arial" panose="020B0604020202020204" pitchFamily="34" charset="0"/>
              </a:rPr>
              <a:t>HUMAN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D71BE3E9-6FD5-FA47-A99D-D92925E5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934" y="4591448"/>
            <a:ext cx="137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GB" altLang="ar-JO" sz="1800" b="1" dirty="0">
                <a:latin typeface="Arial" panose="020B0604020202020204" pitchFamily="34" charset="0"/>
              </a:rPr>
              <a:t>RATIONAL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552BE4-15C2-594A-B6B5-600EBBF0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80" y="-5493"/>
            <a:ext cx="2841420" cy="15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  <p:bldP spid="19" grpId="0" build="p" autoUpdateAnimBg="0"/>
      <p:bldP spid="20" grpId="0" build="p" autoUpdateAnimBg="0"/>
      <p:bldP spid="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FCDA-7D4E-5943-A414-0B40781A67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Thinking Humanly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3A2F5-3B1B-BB47-902A-7D06F97D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385" y="1697951"/>
            <a:ext cx="6809700" cy="3112200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defRPr/>
            </a:pPr>
            <a:r>
              <a:rPr lang="en-GB" altLang="ar-JO" sz="1600" dirty="0">
                <a:solidFill>
                  <a:srgbClr val="FF0000"/>
                </a:solidFill>
                <a:latin typeface="Hoefler Text" panose="02030602050506020203" pitchFamily="18" charset="77"/>
                <a:cs typeface="Apple Chancery" panose="03020702040506060504" pitchFamily="66" charset="-79"/>
              </a:rPr>
              <a:t>Humans as observed from ‘inside’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GB" altLang="ar-JO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How do we know how humans think?</a:t>
            </a:r>
            <a:endParaRPr lang="en-US" sz="1600" dirty="0">
              <a:latin typeface="Hoefler Text" panose="02030602050506020203" pitchFamily="18" charset="77"/>
              <a:cs typeface="Apple Chancery" panose="03020702040506060504" pitchFamily="66" charset="-79"/>
            </a:endParaRPr>
          </a:p>
          <a:p>
            <a:pPr marL="285750" indent="-285750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Cognitive science: modeling the processes of human thought.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Through a set of experiments and computational models, trying to build good explanations of what we do when we solve a particular task.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Relevance to AI: to solve a problem that humans (or other living being) are capable of, it's good to know how we go about solving it.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8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2897-17AF-D146-8030-6D94E9F84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How do you distinguish intelligent behavior from intelligence?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Turing test, by A. Turing, 1950: determining if a program qualifies as artificially intelligent by subjecting it to an interrogation along with a human counterpart.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600" dirty="0">
                <a:latin typeface="Hoefler Text" panose="02030602050506020203" pitchFamily="18" charset="77"/>
                <a:cs typeface="Apple Chancery" panose="03020702040506060504" pitchFamily="66" charset="-79"/>
              </a:rPr>
              <a:t>The program passes the test if a human judge cannot distinguish between the answers of the program and the answers of the human subject.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1EB0D44-015E-C349-9957-2FB7D63203CE}"/>
              </a:ext>
            </a:extLst>
          </p:cNvPr>
          <p:cNvSpPr txBox="1">
            <a:spLocks/>
          </p:cNvSpPr>
          <p:nvPr/>
        </p:nvSpPr>
        <p:spPr>
          <a:xfrm>
            <a:off x="1381250" y="875892"/>
            <a:ext cx="3878399" cy="4355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Acting Humanly</a:t>
            </a:r>
          </a:p>
        </p:txBody>
      </p:sp>
    </p:spTree>
    <p:extLst>
      <p:ext uri="{BB962C8B-B14F-4D97-AF65-F5344CB8AC3E}">
        <p14:creationId xmlns:p14="http://schemas.microsoft.com/office/powerpoint/2010/main" val="110582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F5F3-7A1F-B94A-AF5A-BCB3111F02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Thinking Rationally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BCC0-6E94-F145-BFB2-782627800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972" y="1616470"/>
            <a:ext cx="7348978" cy="3112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GB" altLang="ar-JO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Humans are not always ‘rational’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GB" altLang="ar-JO" sz="1800" dirty="0">
                <a:solidFill>
                  <a:srgbClr val="FF0000"/>
                </a:solidFill>
                <a:latin typeface="Hoefler Text" panose="02030602050506020203" pitchFamily="18" charset="77"/>
                <a:cs typeface="Apple Chancery" panose="03020702040506060504" pitchFamily="66" charset="-79"/>
              </a:rPr>
              <a:t>Rational thinking- </a:t>
            </a:r>
            <a:r>
              <a:rPr lang="en-GB" altLang="ar-JO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defined in terms of logic?</a:t>
            </a:r>
            <a:endParaRPr lang="en-US" sz="1800" dirty="0">
              <a:latin typeface="Hoefler Text" panose="02030602050506020203" pitchFamily="18" charset="77"/>
              <a:cs typeface="Apple Chancery" panose="03020702040506060504" pitchFamily="66" charset="-79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Systems capable of reasoning, capable of making logical deductions from a knowledge base.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This requires some capacity to make logical inferences, like "All humans are mortal; Socrates is a human; thus Socrates is mortal".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3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F2F4-DB75-FD4F-8C08-D684354334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Acting Rationally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D74BD-74E8-F441-9545-9BA18A07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662" y="1598363"/>
            <a:ext cx="6809700" cy="31122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altLang="ar-JO" sz="1800" dirty="0">
                <a:solidFill>
                  <a:srgbClr val="FF0000"/>
                </a:solidFill>
                <a:latin typeface="Hoefler Text" panose="02030602050506020203" pitchFamily="18" charset="77"/>
                <a:cs typeface="Apple Chancery" panose="03020702040506060504" pitchFamily="66" charset="-79"/>
              </a:rPr>
              <a:t>Rational behavior</a:t>
            </a:r>
            <a:r>
              <a:rPr lang="en-US" altLang="ar-JO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: doing the right thing.</a:t>
            </a:r>
            <a:endParaRPr lang="en-US" sz="1800" dirty="0">
              <a:latin typeface="Hoefler Text" panose="02030602050506020203" pitchFamily="18" charset="77"/>
              <a:cs typeface="Apple Chancery" panose="03020702040506060504" pitchFamily="66" charset="-79"/>
            </a:endParaRP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Many AI applications adopt the intelligent agent approach.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An agent is an entity capable of generating action.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In AI a rational agent must be autonomous, capable of perceiving its environment, adaptable, with a given goal.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800" dirty="0">
                <a:latin typeface="Hoefler Text" panose="02030602050506020203" pitchFamily="18" charset="77"/>
                <a:cs typeface="Apple Chancery" panose="03020702040506060504" pitchFamily="66" charset="-79"/>
              </a:rPr>
              <a:t>Most often the agents are small pieces of code with a specific proficiency. The problem is solved by combining the skills of several agents</a:t>
            </a:r>
            <a:r>
              <a:rPr lang="en-US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63D9FD-5C73-0044-8D2E-292C0B9A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59" y="0"/>
            <a:ext cx="3159660" cy="1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E247-9AC7-890E-8BD3-608D705D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67FD6-7696-AE1D-F388-B2AED4E5E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29091-2224-FD20-8BDF-05C4CEE7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10" b="3779"/>
          <a:stretch/>
        </p:blipFill>
        <p:spPr>
          <a:xfrm>
            <a:off x="0" y="531628"/>
            <a:ext cx="9144000" cy="46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36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13256</TotalTime>
  <Words>1376</Words>
  <Application>Microsoft Macintosh PowerPoint</Application>
  <PresentationFormat>On-screen Show (16:9)</PresentationFormat>
  <Paragraphs>161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Georgia</vt:lpstr>
      <vt:lpstr>Hoefler Text</vt:lpstr>
      <vt:lpstr>Lora</vt:lpstr>
      <vt:lpstr>Monotype Corsiva</vt:lpstr>
      <vt:lpstr>Quattrocento Sans</vt:lpstr>
      <vt:lpstr>Times</vt:lpstr>
      <vt:lpstr>Wingdings</vt:lpstr>
      <vt:lpstr>Wingdings 2</vt:lpstr>
      <vt:lpstr>Viola template</vt:lpstr>
      <vt:lpstr>Artificial Intelligence</vt:lpstr>
      <vt:lpstr>Topics</vt:lpstr>
      <vt:lpstr>Introduction to AI </vt:lpstr>
      <vt:lpstr>Defining AI techniques.</vt:lpstr>
      <vt:lpstr>Thinking Humanly</vt:lpstr>
      <vt:lpstr>PowerPoint Presentation</vt:lpstr>
      <vt:lpstr>Thinking Rationally </vt:lpstr>
      <vt:lpstr>Acting Rationally </vt:lpstr>
      <vt:lpstr>PowerPoint Presentation</vt:lpstr>
      <vt:lpstr>Agents</vt:lpstr>
      <vt:lpstr>Continued…</vt:lpstr>
      <vt:lpstr>Vacuum-cleaner world</vt:lpstr>
      <vt:lpstr>PEAS</vt:lpstr>
      <vt:lpstr>Continued…</vt:lpstr>
      <vt:lpstr>Environment types</vt:lpstr>
      <vt:lpstr>Continued…</vt:lpstr>
      <vt:lpstr>Continued…</vt:lpstr>
      <vt:lpstr>Continued…</vt:lpstr>
      <vt:lpstr>Continued…</vt:lpstr>
      <vt:lpstr>Continued…</vt:lpstr>
      <vt:lpstr>Continued…</vt:lpstr>
      <vt:lpstr>Types of Agents</vt:lpstr>
      <vt:lpstr>Simple reflex agents</vt:lpstr>
      <vt:lpstr>Model-based reflex agents</vt:lpstr>
      <vt:lpstr>Goal-based agents</vt:lpstr>
      <vt:lpstr>Utility-based agents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Tools  Introduction To Artificial Intelligence</dc:title>
  <cp:lastModifiedBy>Microsoft Office User</cp:lastModifiedBy>
  <cp:revision>92</cp:revision>
  <dcterms:modified xsi:type="dcterms:W3CDTF">2022-09-09T09:54:39Z</dcterms:modified>
</cp:coreProperties>
</file>