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FFF0C4-02E2-476C-9F1F-AD1F49BF4E58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DD854D-97E9-4037-A1D7-35B4A6E514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891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UNIT-II 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Understanding Harmony in the Human Being - Harmony in Myself!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need of the Self is happiness (e.g. feeling of respect leading to happiness) while the need of </a:t>
            </a:r>
            <a:r>
              <a:rPr lang="en-US" dirty="0" smtClean="0"/>
              <a:t>the body </a:t>
            </a:r>
            <a:r>
              <a:rPr lang="en-US" dirty="0" smtClean="0"/>
              <a:t>is physical facility (e.g. food).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 smtClean="0"/>
              <a:t>the needs related to the Self are continuous in time while </a:t>
            </a:r>
            <a:r>
              <a:rPr lang="en-US" dirty="0" smtClean="0"/>
              <a:t>all the </a:t>
            </a:r>
            <a:r>
              <a:rPr lang="en-US" dirty="0" smtClean="0"/>
              <a:t>needs related to the Body are required for a limited time.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is one way we can </a:t>
            </a:r>
            <a:r>
              <a:rPr lang="en-US" dirty="0" smtClean="0"/>
              <a:t>differentiate between </a:t>
            </a:r>
            <a:r>
              <a:rPr lang="en-US" dirty="0" smtClean="0"/>
              <a:t>the need of the Self and the need of the Body.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Needs of the Self and the Body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other way to see the difference between the two is in terms of quantity and quality. The need </a:t>
            </a:r>
            <a:r>
              <a:rPr lang="en-US" dirty="0" smtClean="0"/>
              <a:t>for food </a:t>
            </a:r>
            <a:r>
              <a:rPr lang="en-US" dirty="0" smtClean="0"/>
              <a:t>is quantitative in nature. We can identify the quantity of the food needed to nurture our body. </a:t>
            </a:r>
            <a:endParaRPr lang="en-US" dirty="0" smtClean="0"/>
          </a:p>
          <a:p>
            <a:r>
              <a:rPr lang="en-US" dirty="0" smtClean="0"/>
              <a:t>Same is </a:t>
            </a:r>
            <a:r>
              <a:rPr lang="en-US" dirty="0" smtClean="0"/>
              <a:t>the case with the need of clothes, shelter, etc. On the other hand, the feeling of respect, trust, etc. </a:t>
            </a:r>
            <a:endParaRPr lang="en-US" dirty="0" smtClean="0"/>
          </a:p>
          <a:p>
            <a:r>
              <a:rPr lang="en-US" dirty="0" smtClean="0"/>
              <a:t>Is not </a:t>
            </a:r>
            <a:r>
              <a:rPr lang="en-US" dirty="0" smtClean="0"/>
              <a:t>quantitative. We don’t say, ‘today I got half kg of respect’ or ‘two metres of trust’. These </a:t>
            </a:r>
            <a:r>
              <a:rPr lang="en-US" dirty="0" smtClean="0"/>
              <a:t>feelings are </a:t>
            </a:r>
            <a:r>
              <a:rPr lang="en-US" dirty="0" smtClean="0"/>
              <a:t>qualitative in nature.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Quantity </a:t>
            </a:r>
            <a:r>
              <a:rPr lang="en-US" dirty="0" smtClean="0"/>
              <a:t>and </a:t>
            </a:r>
            <a:r>
              <a:rPr lang="en-US" dirty="0" smtClean="0"/>
              <a:t>Quality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“</a:t>
            </a:r>
            <a:r>
              <a:rPr lang="en-US" dirty="0" err="1" smtClean="0"/>
              <a:t>Jivana</a:t>
            </a:r>
            <a:r>
              <a:rPr lang="en-US" dirty="0" smtClean="0"/>
              <a:t>” is a conscious entity, in addition to “recognizing” and “fulfilling”, it also carries out activities of “assuming” and “knowing”.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“I”, the activities take place in the following order: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Activities in the Self / </a:t>
            </a:r>
            <a:r>
              <a:rPr lang="en-US" dirty="0" err="1" smtClean="0"/>
              <a:t>Jivana</a:t>
            </a:r>
            <a:r>
              <a:rPr lang="en-US" dirty="0" smtClean="0"/>
              <a:t>: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514600"/>
            <a:ext cx="7239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79320" y="1676400"/>
            <a:ext cx="478536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“Knowing” means we have the “Right Understanding”. As a result of “knowing”, we understand the reality. When we lack “Right Understanding”, the faculty of “knowing” is dormant; and we only operate on the basis of assumptions. Wrong assumptions lead to wrong Recognition and wrong Fulfillment.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  </a:t>
            </a:r>
            <a:r>
              <a:rPr lang="en-US" sz="8000" b="1" dirty="0" smtClean="0"/>
              <a:t>I am the Seer</a:t>
            </a:r>
            <a:endParaRPr lang="en-US" sz="8000" dirty="0" smtClean="0"/>
          </a:p>
          <a:p>
            <a:pPr algn="just"/>
            <a:r>
              <a:rPr lang="en-US" sz="8000" dirty="0" smtClean="0"/>
              <a:t>Behind all our activities of our Seeing, Understanding, Doing and Enjoying is a feeling of “I-</a:t>
            </a:r>
            <a:r>
              <a:rPr lang="en-US" sz="8000" dirty="0" err="1" smtClean="0"/>
              <a:t>ness</a:t>
            </a:r>
            <a:r>
              <a:rPr lang="en-US" sz="8000" dirty="0" smtClean="0"/>
              <a:t>” with which we identify ourselves. Every human being actually participates in a number of such activities everyday. In all these activities, the body acts only as an instrument. It is the “I” that sees or understands something.</a:t>
            </a:r>
          </a:p>
          <a:p>
            <a:pPr algn="just"/>
            <a:r>
              <a:rPr lang="en-US" sz="8000" dirty="0" smtClean="0"/>
              <a:t>For e.g.: Our eyes and ears act as instruments which help us to see or listen anything. They do not convey any </a:t>
            </a:r>
            <a:r>
              <a:rPr lang="en-US" sz="8000" dirty="0" err="1" smtClean="0"/>
              <a:t>any</a:t>
            </a:r>
            <a:r>
              <a:rPr lang="en-US" sz="8000" dirty="0" smtClean="0"/>
              <a:t> information. It is the “I” that understands what it has seen or listened to.</a:t>
            </a:r>
          </a:p>
          <a:p>
            <a:pPr algn="just"/>
            <a:r>
              <a:rPr lang="en-US" sz="8000" dirty="0" smtClean="0"/>
              <a:t>“Seer” also means the one who understands.</a:t>
            </a:r>
          </a:p>
          <a:p>
            <a:pPr algn="just"/>
            <a:r>
              <a:rPr lang="en-US" sz="8000" dirty="0" smtClean="0"/>
              <a:t> Hence I am the Seer (</a:t>
            </a:r>
            <a:r>
              <a:rPr lang="en-US" sz="8000" dirty="0" err="1" smtClean="0"/>
              <a:t>Drasta</a:t>
            </a:r>
            <a:r>
              <a:rPr lang="en-US" sz="8000" dirty="0" smtClean="0"/>
              <a:t>).</a:t>
            </a:r>
          </a:p>
          <a:p>
            <a:r>
              <a:rPr lang="en-US" dirty="0" smtClean="0"/>
              <a:t>·     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am the Seer, I am the Doer and I am the Enjoyer.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169091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r>
              <a:rPr lang="en-US" sz="3800" dirty="0" smtClean="0"/>
              <a:t> </a:t>
            </a:r>
            <a:r>
              <a:rPr lang="en-US" sz="3800" b="1" dirty="0" smtClean="0"/>
              <a:t>I am the Doer</a:t>
            </a:r>
            <a:endParaRPr lang="en-US" sz="3800" dirty="0" smtClean="0"/>
          </a:p>
          <a:p>
            <a:r>
              <a:rPr lang="en-US" sz="3800" dirty="0" smtClean="0"/>
              <a:t>Once I have seen and understood something, I decide what I should/ should not do. I take the help of my body parts to accomplish the task I want to do.</a:t>
            </a:r>
          </a:p>
          <a:p>
            <a:r>
              <a:rPr lang="en-US" sz="3800" dirty="0" smtClean="0"/>
              <a:t>For e.g.: I use my hands to write, my legs to walk etc. My body works as per the instructions given by me. Hence I am the Doer and I express my actions via my body.</a:t>
            </a:r>
          </a:p>
          <a:p>
            <a:r>
              <a:rPr lang="en-US" sz="3800" dirty="0" smtClean="0"/>
              <a:t>Doer means “one who does” or “the one who takes decisions to do something”.</a:t>
            </a:r>
          </a:p>
          <a:p>
            <a:r>
              <a:rPr lang="en-US" sz="3800" dirty="0" smtClean="0"/>
              <a:t>Hence I am the Doer (Karta).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sz="3800" dirty="0" smtClean="0"/>
              <a:t> </a:t>
            </a:r>
            <a:r>
              <a:rPr lang="en-US" sz="3800" b="1" dirty="0" smtClean="0"/>
              <a:t>I am the Enjoyer</a:t>
            </a:r>
            <a:endParaRPr lang="en-US" sz="3800" dirty="0" smtClean="0"/>
          </a:p>
          <a:p>
            <a:r>
              <a:rPr lang="en-US" sz="3800" dirty="0" smtClean="0"/>
              <a:t>I use my body as an instrument to perform various activities. It is I who enjoy the pleasure derived out of those activities.</a:t>
            </a:r>
          </a:p>
          <a:p>
            <a:r>
              <a:rPr lang="en-US" sz="3800" dirty="0" smtClean="0"/>
              <a:t>For e.g.: mouth helps to chew and the tongue to taste, but I enjoy the taste and </a:t>
            </a:r>
            <a:r>
              <a:rPr lang="en-US" sz="3800" dirty="0" err="1" smtClean="0"/>
              <a:t>flavour</a:t>
            </a:r>
            <a:r>
              <a:rPr lang="en-US" sz="3800" dirty="0" smtClean="0"/>
              <a:t>. I am the one feeling excited, angry, sad, happy etc. my body is only one instrument.</a:t>
            </a:r>
          </a:p>
          <a:p>
            <a:r>
              <a:rPr lang="en-US" sz="3800" dirty="0" smtClean="0"/>
              <a:t>Enjoyer means “one who enjoys”.</a:t>
            </a:r>
          </a:p>
          <a:p>
            <a:r>
              <a:rPr lang="en-US" sz="3800" dirty="0" smtClean="0"/>
              <a:t>Hence I am the Enjoyer (</a:t>
            </a:r>
            <a:r>
              <a:rPr lang="en-US" sz="3800" dirty="0" err="1" smtClean="0"/>
              <a:t>Bhokta</a:t>
            </a:r>
            <a:r>
              <a:rPr lang="en-US" sz="3800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r>
              <a:rPr lang="en-US" dirty="0" smtClean="0"/>
              <a:t>Human being is more than just a Body. He is a co-existence of both the Self(I/ </a:t>
            </a:r>
            <a:r>
              <a:rPr lang="en-US" dirty="0" err="1" smtClean="0"/>
              <a:t>Jivana</a:t>
            </a:r>
            <a:r>
              <a:rPr lang="en-US" dirty="0" smtClean="0"/>
              <a:t>) and the Body. </a:t>
            </a:r>
          </a:p>
          <a:p>
            <a:r>
              <a:rPr lang="en-US" dirty="0" smtClean="0"/>
              <a:t>There is an exchange of information between the two. Our body acts according to the suggestions given by our “</a:t>
            </a:r>
            <a:r>
              <a:rPr lang="en-US" dirty="0" err="1" smtClean="0"/>
              <a:t>Jivana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Understanding human being as a co-existence of the sentient ‘I’ and the material ‘Body’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001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the human feelings of happiness, sorrow, pain, excitement etc. are all experienced by “I” and not the “Body”.</a:t>
            </a:r>
          </a:p>
          <a:p>
            <a:r>
              <a:rPr lang="en-US" dirty="0" smtClean="0"/>
              <a:t>Having Physical Facilities ensures the fulfillment of the needs of the body, but it does not fulfill the needs of the “I”.</a:t>
            </a:r>
          </a:p>
          <a:p>
            <a:r>
              <a:rPr lang="en-US" dirty="0" smtClean="0"/>
              <a:t>Hence, for every human being, we need to fulfill the needs of both:</a:t>
            </a:r>
          </a:p>
          <a:p>
            <a:r>
              <a:rPr lang="en-US" dirty="0" smtClean="0"/>
              <a:t>·        Of  “I” = Happiness (</a:t>
            </a:r>
            <a:r>
              <a:rPr lang="en-US" dirty="0" err="1" smtClean="0"/>
              <a:t>Sukha</a:t>
            </a:r>
            <a:r>
              <a:rPr lang="en-US" dirty="0" smtClean="0"/>
              <a:t>)</a:t>
            </a:r>
          </a:p>
          <a:p>
            <a:r>
              <a:rPr lang="en-US" dirty="0" smtClean="0"/>
              <a:t>·        Of “Body”  = Physical Facilities (</a:t>
            </a:r>
            <a:r>
              <a:rPr lang="en-US" dirty="0" err="1" smtClean="0"/>
              <a:t>Suvidha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One of these cannot replace the other.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download (1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7391400" cy="5016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Activities that are going on in the Self </a:t>
            </a:r>
            <a:r>
              <a:rPr lang="en-US" b="1" dirty="0" smtClean="0"/>
              <a:t>(Sentient Activities)</a:t>
            </a:r>
            <a:endParaRPr lang="en-US" dirty="0" smtClean="0"/>
          </a:p>
          <a:p>
            <a:r>
              <a:rPr lang="en-US" dirty="0" smtClean="0"/>
              <a:t>Activities that are going on in the Body </a:t>
            </a:r>
            <a:r>
              <a:rPr lang="en-US" b="1" dirty="0" smtClean="0"/>
              <a:t>(Material Activities)</a:t>
            </a:r>
            <a:endParaRPr lang="en-US" dirty="0" smtClean="0"/>
          </a:p>
          <a:p>
            <a:r>
              <a:rPr lang="en-US" dirty="0" smtClean="0"/>
              <a:t> Activities involving both the Self and the Body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human activities can be put under three categories –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body is a set of “Self-organized activities” that occur with my (I) consent but without my(I)  participation.</a:t>
            </a:r>
          </a:p>
          <a:p>
            <a:pPr>
              <a:buNone/>
            </a:pPr>
            <a:r>
              <a:rPr lang="en-US" dirty="0" smtClean="0"/>
              <a:t>e.g.: the functions like breathing, digestion, organ functions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However some of these activities can be stopped by me (I) if I want.</a:t>
            </a:r>
          </a:p>
          <a:p>
            <a:pPr>
              <a:buNone/>
            </a:pPr>
            <a:r>
              <a:rPr lang="en-US" dirty="0" smtClean="0"/>
              <a:t>e.g.: breathing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activities in the body can also be understood as the mutual interaction between two material entities for “recognition” and “fulfillment” of their relationship.</a:t>
            </a:r>
          </a:p>
          <a:p>
            <a:r>
              <a:rPr lang="en-US" dirty="0" smtClean="0"/>
              <a:t>e.g.: “Body” recognizes its relation with “Water” and fulfills it (by absorbing the water we drink, to the extent needed and uses it for the nourishment of various organs)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Bodily functions / Activities in the Body: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the Human Being</a:t>
            </a:r>
            <a:br>
              <a:rPr lang="en-US" dirty="0" smtClean="0"/>
            </a:br>
            <a:r>
              <a:rPr lang="en-US" dirty="0" smtClean="0"/>
              <a:t>(As Co-existence of Self and Body)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are human </a:t>
            </a:r>
            <a:r>
              <a:rPr lang="en-US" dirty="0" smtClean="0"/>
              <a:t>beings and </a:t>
            </a:r>
            <a:r>
              <a:rPr lang="en-US" dirty="0" smtClean="0"/>
              <a:t>we need to first understand ourselves.</a:t>
            </a:r>
          </a:p>
          <a:p>
            <a:r>
              <a:rPr lang="en-US" dirty="0" smtClean="0"/>
              <a:t>So, what is a human being? The proposal is that human being is co-existence of the Self and the Body.</a:t>
            </a:r>
          </a:p>
          <a:p>
            <a:r>
              <a:rPr lang="en-US" dirty="0" smtClean="0"/>
              <a:t>Self is what we term as ‘I’ and Body is what we see with our eyes.</a:t>
            </a:r>
          </a:p>
          <a:p>
            <a:r>
              <a:rPr lang="en-US" dirty="0" smtClean="0"/>
              <a:t>To understand the two realities, we can start by looking at the needs, activities and response of the Self</a:t>
            </a:r>
          </a:p>
          <a:p>
            <a:r>
              <a:rPr lang="en-US" dirty="0" smtClean="0"/>
              <a:t>and the Body.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To understand the two realities, we can start by looking at the needs, activities and response of the </a:t>
            </a:r>
            <a:r>
              <a:rPr lang="en-US" sz="2400" dirty="0" smtClean="0"/>
              <a:t>Self and </a:t>
            </a:r>
            <a:r>
              <a:rPr lang="en-US" sz="2400" dirty="0" smtClean="0"/>
              <a:t>the Body</a:t>
            </a: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47800"/>
            <a:ext cx="6553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593</Words>
  <Application>Microsoft Office PowerPoint</Application>
  <PresentationFormat>On-screen Show (4:3)</PresentationFormat>
  <Paragraphs>61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UNIT-II : Understanding Harmony in the Human Being - Harmony in Myself!</vt:lpstr>
      <vt:lpstr>Understanding human being as a co-existence of the sentient ‘I’ and the material ‘Body’</vt:lpstr>
      <vt:lpstr>Slide 3</vt:lpstr>
      <vt:lpstr>Slide 4</vt:lpstr>
      <vt:lpstr>Slide 5</vt:lpstr>
      <vt:lpstr>All human activities can be put under three categories – </vt:lpstr>
      <vt:lpstr>Bodily functions / Activities in the Body:</vt:lpstr>
      <vt:lpstr>Understanding the Human Being (As Co-existence of Self and Body)</vt:lpstr>
      <vt:lpstr>To understand the two realities, we can start by looking at the needs, activities and response of the Self and the Body</vt:lpstr>
      <vt:lpstr>The Needs of the Self and the Body</vt:lpstr>
      <vt:lpstr>Quantity and Quality.</vt:lpstr>
      <vt:lpstr>Slide 12</vt:lpstr>
      <vt:lpstr>Activities in the Self / Jivana:  </vt:lpstr>
      <vt:lpstr>Slide 14</vt:lpstr>
      <vt:lpstr>Slide 15</vt:lpstr>
      <vt:lpstr>Slide 16</vt:lpstr>
      <vt:lpstr>I am the Seer, I am the Doer and I am the Enjoyer.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12</cp:revision>
  <dcterms:created xsi:type="dcterms:W3CDTF">2023-02-25T05:30:52Z</dcterms:created>
  <dcterms:modified xsi:type="dcterms:W3CDTF">2023-03-04T05:55:06Z</dcterms:modified>
</cp:coreProperties>
</file>