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67" r:id="rId3"/>
    <p:sldId id="319" r:id="rId4"/>
    <p:sldId id="257" r:id="rId5"/>
    <p:sldId id="259" r:id="rId6"/>
    <p:sldId id="260" r:id="rId7"/>
    <p:sldId id="261" r:id="rId8"/>
    <p:sldId id="262" r:id="rId9"/>
    <p:sldId id="264" r:id="rId10"/>
    <p:sldId id="265" r:id="rId11"/>
    <p:sldId id="269" r:id="rId12"/>
    <p:sldId id="268" r:id="rId13"/>
    <p:sldId id="266" r:id="rId14"/>
    <p:sldId id="274" r:id="rId15"/>
    <p:sldId id="275" r:id="rId16"/>
    <p:sldId id="276" r:id="rId17"/>
    <p:sldId id="278" r:id="rId18"/>
    <p:sldId id="277" r:id="rId19"/>
    <p:sldId id="310" r:id="rId20"/>
    <p:sldId id="320" r:id="rId21"/>
    <p:sldId id="280" r:id="rId22"/>
    <p:sldId id="281" r:id="rId23"/>
    <p:sldId id="282" r:id="rId24"/>
    <p:sldId id="283" r:id="rId25"/>
    <p:sldId id="284" r:id="rId26"/>
    <p:sldId id="285" r:id="rId27"/>
    <p:sldId id="321" r:id="rId28"/>
    <p:sldId id="314" r:id="rId29"/>
    <p:sldId id="288" r:id="rId30"/>
    <p:sldId id="322" r:id="rId31"/>
    <p:sldId id="315" r:id="rId32"/>
    <p:sldId id="286" r:id="rId33"/>
    <p:sldId id="287" r:id="rId34"/>
    <p:sldId id="289" r:id="rId35"/>
    <p:sldId id="290" r:id="rId36"/>
    <p:sldId id="291" r:id="rId37"/>
    <p:sldId id="312" r:id="rId38"/>
    <p:sldId id="313"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1" r:id="rId52"/>
    <p:sldId id="305" r:id="rId53"/>
    <p:sldId id="306" r:id="rId54"/>
    <p:sldId id="307" r:id="rId55"/>
    <p:sldId id="308" r:id="rId56"/>
    <p:sldId id="309" r:id="rId57"/>
    <p:sldId id="316" r:id="rId58"/>
    <p:sldId id="317" r:id="rId59"/>
    <p:sldId id="31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8" d="100"/>
          <a:sy n="78" d="100"/>
        </p:scale>
        <p:origin x="-960" y="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80DF3-EEC3-4D93-A710-5F6BB4E46A12}" type="datetimeFigureOut">
              <a:rPr lang="en-IN" smtClean="0"/>
              <a:pPr/>
              <a:t>10-08-2023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D6605-A9AE-4169-B359-6D8FBC59BBE3}" type="slidenum">
              <a:rPr lang="en-IN" smtClean="0"/>
              <a:pPr/>
              <a:t>‹#›</a:t>
            </a:fld>
            <a:endParaRPr lang="en-IN"/>
          </a:p>
        </p:txBody>
      </p:sp>
    </p:spTree>
    <p:extLst>
      <p:ext uri="{BB962C8B-B14F-4D97-AF65-F5344CB8AC3E}">
        <p14:creationId xmlns="" xmlns:p14="http://schemas.microsoft.com/office/powerpoint/2010/main" val="317403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DD6605-A9AE-4169-B359-6D8FBC59BBE3}" type="slidenum">
              <a:rPr lang="en-IN" smtClean="0"/>
              <a:pPr/>
              <a:t>54</a:t>
            </a:fld>
            <a:endParaRPr lang="en-IN"/>
          </a:p>
        </p:txBody>
      </p:sp>
    </p:spTree>
    <p:extLst>
      <p:ext uri="{BB962C8B-B14F-4D97-AF65-F5344CB8AC3E}">
        <p14:creationId xmlns="" xmlns:p14="http://schemas.microsoft.com/office/powerpoint/2010/main" val="253999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C99041-E830-4134-A135-E8D3D4F5EDD4}" type="datetimeFigureOut">
              <a:rPr lang="en-IN" smtClean="0"/>
              <a:pPr/>
              <a:t>10-08-2023</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41A378-0B95-4B21-815C-5BCF2201F90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41A378-0B95-4B21-815C-5BCF2201F90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41A378-0B95-4B21-815C-5BCF2201F90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41A378-0B95-4B21-815C-5BCF2201F908}"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941A378-0B95-4B21-815C-5BCF2201F908}"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941A378-0B95-4B21-815C-5BCF2201F908}"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7941A378-0B95-4B21-815C-5BCF2201F90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7941A378-0B95-4B21-815C-5BCF2201F908}"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C99041-E830-4134-A135-E8D3D4F5EDD4}" type="datetimeFigureOut">
              <a:rPr lang="en-IN" smtClean="0"/>
              <a:pPr/>
              <a:t>10-08-2023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7941A378-0B95-4B21-815C-5BCF2201F90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C99041-E830-4134-A135-E8D3D4F5EDD4}" type="datetimeFigureOut">
              <a:rPr lang="en-IN" smtClean="0"/>
              <a:pPr/>
              <a:t>10-08-2023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941A378-0B95-4B21-815C-5BCF2201F908}"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C99041-E830-4134-A135-E8D3D4F5EDD4}" type="datetimeFigureOut">
              <a:rPr lang="en-IN" smtClean="0"/>
              <a:pPr/>
              <a:t>10-08-2023</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41A378-0B95-4B21-815C-5BCF2201F908}"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C99041-E830-4134-A135-E8D3D4F5EDD4}" type="datetimeFigureOut">
              <a:rPr lang="en-IN" smtClean="0"/>
              <a:pPr/>
              <a:t>10-08-2023</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41A378-0B95-4B21-815C-5BCF2201F90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UNIT-1</a:t>
            </a:r>
            <a:endParaRPr lang="en-IN" dirty="0"/>
          </a:p>
        </p:txBody>
      </p:sp>
      <p:sp>
        <p:nvSpPr>
          <p:cNvPr id="3" name="Subtitle 2"/>
          <p:cNvSpPr>
            <a:spLocks noGrp="1"/>
          </p:cNvSpPr>
          <p:nvPr>
            <p:ph type="subTitle" idx="1"/>
          </p:nvPr>
        </p:nvSpPr>
        <p:spPr/>
        <p:txBody>
          <a:bodyPr/>
          <a:lstStyle/>
          <a:p>
            <a:r>
              <a:rPr lang="en-IN" dirty="0">
                <a:solidFill>
                  <a:schemeClr val="tx1"/>
                </a:solidFill>
              </a:rPr>
              <a:t>Register Transfer and Micro-Operations</a:t>
            </a:r>
          </a:p>
        </p:txBody>
      </p:sp>
    </p:spTree>
    <p:extLst>
      <p:ext uri="{BB962C8B-B14F-4D97-AF65-F5344CB8AC3E}">
        <p14:creationId xmlns="" xmlns:p14="http://schemas.microsoft.com/office/powerpoint/2010/main" val="133820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857295" y="1481138"/>
            <a:ext cx="7429409"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IN" dirty="0" smtClean="0"/>
              <a:t>Hardware Implementation of Controlled Transfers</a:t>
            </a:r>
            <a:endParaRPr lang="en-IN" dirty="0"/>
          </a:p>
        </p:txBody>
      </p:sp>
    </p:spTree>
    <p:extLst>
      <p:ext uri="{BB962C8B-B14F-4D97-AF65-F5344CB8AC3E}">
        <p14:creationId xmlns="" xmlns:p14="http://schemas.microsoft.com/office/powerpoint/2010/main" val="3954648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R1 transfer to R2. Output of register R1is connected to n input of register R2. </a:t>
            </a:r>
            <a:endParaRPr lang="en-US" dirty="0" smtClean="0"/>
          </a:p>
          <a:p>
            <a:r>
              <a:rPr lang="en-US" dirty="0" smtClean="0"/>
              <a:t>Register </a:t>
            </a:r>
            <a:r>
              <a:rPr lang="en-US" dirty="0"/>
              <a:t>R2 has a load control activated by P control function and the whole operation is synchronized with the central clock. </a:t>
            </a:r>
            <a:endParaRPr lang="en-US" dirty="0" smtClean="0"/>
          </a:p>
          <a:p>
            <a:r>
              <a:rPr lang="en-US" dirty="0" smtClean="0"/>
              <a:t>The </a:t>
            </a:r>
            <a:r>
              <a:rPr lang="en-US" dirty="0"/>
              <a:t>rising edge of the CLK input triggers activates P at t time and at t+1 time the transfer takes place.</a:t>
            </a:r>
            <a:endParaRPr lang="en-IN" dirty="0"/>
          </a:p>
        </p:txBody>
      </p:sp>
      <p:sp>
        <p:nvSpPr>
          <p:cNvPr id="2" name="Title 1"/>
          <p:cNvSpPr>
            <a:spLocks noGrp="1"/>
          </p:cNvSpPr>
          <p:nvPr>
            <p:ph type="title"/>
          </p:nvPr>
        </p:nvSpPr>
        <p:spPr/>
        <p:txBody>
          <a:bodyPr/>
          <a:lstStyle/>
          <a:p>
            <a:r>
              <a:rPr lang="en-IN" dirty="0" smtClean="0"/>
              <a:t>Hardware implementation</a:t>
            </a:r>
            <a:endParaRPr lang="en-IN" dirty="0"/>
          </a:p>
        </p:txBody>
      </p:sp>
    </p:spTree>
    <p:extLst>
      <p:ext uri="{BB962C8B-B14F-4D97-AF65-F5344CB8AC3E}">
        <p14:creationId xmlns="" xmlns:p14="http://schemas.microsoft.com/office/powerpoint/2010/main" val="286167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t>
            </a:r>
            <a:r>
              <a:rPr lang="en-US" dirty="0"/>
              <a:t>cases where two or more operations are to occur simultaneously, they are separated with commas as shown next: </a:t>
            </a:r>
            <a:endParaRPr lang="en-US" dirty="0" smtClean="0"/>
          </a:p>
          <a:p>
            <a:r>
              <a:rPr lang="en-US" dirty="0" smtClean="0"/>
              <a:t>P</a:t>
            </a:r>
            <a:r>
              <a:rPr lang="en-US" dirty="0"/>
              <a:t>: R3 </a:t>
            </a:r>
            <a:r>
              <a:rPr lang="en-US" dirty="0" smtClean="0"/>
              <a:t>&lt;-R5</a:t>
            </a:r>
            <a:r>
              <a:rPr lang="en-US" dirty="0"/>
              <a:t>, </a:t>
            </a:r>
            <a:r>
              <a:rPr lang="en-US" dirty="0" smtClean="0"/>
              <a:t>MAR&lt;-IR</a:t>
            </a:r>
          </a:p>
          <a:p>
            <a:r>
              <a:rPr lang="en-US" dirty="0" smtClean="0"/>
              <a:t> </a:t>
            </a:r>
            <a:r>
              <a:rPr lang="en-US" dirty="0"/>
              <a:t>If the control function P = 1, load the contents of R5 into R3, and at the same time (clock), load the contents of register IR into register MAR .</a:t>
            </a:r>
            <a:endParaRPr lang="en-IN" dirty="0"/>
          </a:p>
        </p:txBody>
      </p:sp>
      <p:sp>
        <p:nvSpPr>
          <p:cNvPr id="2" name="Title 1"/>
          <p:cNvSpPr>
            <a:spLocks noGrp="1"/>
          </p:cNvSpPr>
          <p:nvPr>
            <p:ph type="title"/>
          </p:nvPr>
        </p:nvSpPr>
        <p:spPr/>
        <p:txBody>
          <a:bodyPr/>
          <a:lstStyle/>
          <a:p>
            <a:r>
              <a:rPr lang="en-US" dirty="0"/>
              <a:t>Simultaneous Operations:</a:t>
            </a:r>
            <a:endParaRPr lang="en-IN" dirty="0"/>
          </a:p>
        </p:txBody>
      </p:sp>
    </p:spTree>
    <p:extLst>
      <p:ext uri="{BB962C8B-B14F-4D97-AF65-F5344CB8AC3E}">
        <p14:creationId xmlns="" xmlns:p14="http://schemas.microsoft.com/office/powerpoint/2010/main" val="2259236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87624" y="1628800"/>
            <a:ext cx="7056784"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IN" dirty="0" smtClean="0"/>
              <a:t>Basic symbols in Register Transfer</a:t>
            </a:r>
            <a:endParaRPr lang="en-IN" dirty="0"/>
          </a:p>
        </p:txBody>
      </p:sp>
    </p:spTree>
    <p:extLst>
      <p:ext uri="{BB962C8B-B14F-4D97-AF65-F5344CB8AC3E}">
        <p14:creationId xmlns="" xmlns:p14="http://schemas.microsoft.com/office/powerpoint/2010/main" val="306355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If we need to move data from and to multiple registers , problem arises. The number of wires will be so large if separate lines are used to connect all registers with each other</a:t>
            </a:r>
            <a:r>
              <a:rPr lang="en-US" dirty="0" smtClean="0"/>
              <a:t>.</a:t>
            </a:r>
          </a:p>
          <a:p>
            <a:r>
              <a:rPr lang="en-IN" dirty="0" smtClean="0"/>
              <a:t>Instead have one centralised circuits for data transfer the bus</a:t>
            </a:r>
          </a:p>
          <a:p>
            <a:r>
              <a:rPr lang="en-IN" dirty="0" smtClean="0"/>
              <a:t>Bus structure consists of set of common lines, one for each bit of a register through which binary information is transferred.</a:t>
            </a:r>
          </a:p>
          <a:p>
            <a:r>
              <a:rPr lang="en-US" dirty="0"/>
              <a:t>use control circuits to select which register is the source, and which is the destination</a:t>
            </a:r>
            <a:endParaRPr lang="en-IN" dirty="0" smtClean="0"/>
          </a:p>
          <a:p>
            <a:endParaRPr lang="en-IN" dirty="0"/>
          </a:p>
        </p:txBody>
      </p:sp>
      <p:sp>
        <p:nvSpPr>
          <p:cNvPr id="2" name="Title 1"/>
          <p:cNvSpPr>
            <a:spLocks noGrp="1"/>
          </p:cNvSpPr>
          <p:nvPr>
            <p:ph type="title"/>
          </p:nvPr>
        </p:nvSpPr>
        <p:spPr/>
        <p:txBody>
          <a:bodyPr/>
          <a:lstStyle/>
          <a:p>
            <a:r>
              <a:rPr lang="en-IN" dirty="0" smtClean="0"/>
              <a:t>Bus Transfers</a:t>
            </a:r>
            <a:endParaRPr lang="en-IN" dirty="0"/>
          </a:p>
        </p:txBody>
      </p:sp>
      <p:pic>
        <p:nvPicPr>
          <p:cNvPr id="4" name="Ink 3"/>
          <p:cNvPicPr/>
          <p:nvPr/>
        </p:nvPicPr>
        <p:blipFill>
          <a:blip r:embed="rId2"/>
          <a:stretch>
            <a:fillRect/>
          </a:stretch>
        </p:blipFill>
        <p:spPr>
          <a:xfrm>
            <a:off x="6553200" y="533400"/>
            <a:ext cx="2358720" cy="3072000"/>
          </a:xfrm>
          <a:prstGeom prst="rect">
            <a:avLst/>
          </a:prstGeom>
        </p:spPr>
      </p:pic>
    </p:spTree>
    <p:extLst>
      <p:ext uri="{BB962C8B-B14F-4D97-AF65-F5344CB8AC3E}">
        <p14:creationId xmlns="" xmlns:p14="http://schemas.microsoft.com/office/powerpoint/2010/main" val="1261471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There are two ways to construct a common bus system</a:t>
            </a:r>
          </a:p>
          <a:p>
            <a:pPr marL="514350" indent="-514350">
              <a:buAutoNum type="arabicParenR"/>
            </a:pPr>
            <a:r>
              <a:rPr lang="en-IN" dirty="0" smtClean="0"/>
              <a:t>Multiplexers- Multiple inputs single output</a:t>
            </a:r>
          </a:p>
          <a:p>
            <a:pPr marL="514350" indent="-514350">
              <a:buAutoNum type="arabicParenR"/>
            </a:pPr>
            <a:r>
              <a:rPr lang="en-IN" dirty="0" smtClean="0"/>
              <a:t>Tri-state Buffers</a:t>
            </a:r>
            <a:endParaRPr lang="en-IN" dirty="0"/>
          </a:p>
        </p:txBody>
      </p:sp>
      <p:sp>
        <p:nvSpPr>
          <p:cNvPr id="2" name="Title 1"/>
          <p:cNvSpPr>
            <a:spLocks noGrp="1"/>
          </p:cNvSpPr>
          <p:nvPr>
            <p:ph type="title"/>
          </p:nvPr>
        </p:nvSpPr>
        <p:spPr/>
        <p:txBody>
          <a:bodyPr>
            <a:normAutofit fontScale="90000"/>
          </a:bodyPr>
          <a:lstStyle/>
          <a:p>
            <a:r>
              <a:rPr lang="en-IN" dirty="0" smtClean="0"/>
              <a:t>Constructing Common bus system</a:t>
            </a:r>
            <a:endParaRPr lang="en-IN" dirty="0"/>
          </a:p>
        </p:txBody>
      </p:sp>
    </p:spTree>
    <p:extLst>
      <p:ext uri="{BB962C8B-B14F-4D97-AF65-F5344CB8AC3E}">
        <p14:creationId xmlns="" xmlns:p14="http://schemas.microsoft.com/office/powerpoint/2010/main" val="3709732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For a bus system to  multiplex </a:t>
            </a:r>
            <a:r>
              <a:rPr lang="en-IN" dirty="0" smtClean="0">
                <a:solidFill>
                  <a:srgbClr val="FF0000"/>
                </a:solidFill>
              </a:rPr>
              <a:t>k</a:t>
            </a:r>
            <a:r>
              <a:rPr lang="en-IN" dirty="0" smtClean="0"/>
              <a:t> registers of </a:t>
            </a:r>
            <a:r>
              <a:rPr lang="en-IN" dirty="0" smtClean="0">
                <a:solidFill>
                  <a:srgbClr val="FF0000"/>
                </a:solidFill>
              </a:rPr>
              <a:t>n </a:t>
            </a:r>
            <a:r>
              <a:rPr lang="en-IN" dirty="0" smtClean="0"/>
              <a:t>bits each,</a:t>
            </a:r>
          </a:p>
          <a:p>
            <a:pPr>
              <a:buFont typeface="Wingdings" pitchFamily="2" charset="2"/>
              <a:buChar char="Ø"/>
            </a:pPr>
            <a:r>
              <a:rPr lang="en-IN" dirty="0" smtClean="0"/>
              <a:t>No of multiplexers =n</a:t>
            </a:r>
          </a:p>
          <a:p>
            <a:pPr>
              <a:buFont typeface="Wingdings" pitchFamily="2" charset="2"/>
              <a:buChar char="Ø"/>
            </a:pPr>
            <a:r>
              <a:rPr lang="en-IN" dirty="0" smtClean="0"/>
              <a:t>Size of each multiplexer=kx1</a:t>
            </a:r>
          </a:p>
          <a:p>
            <a:pPr>
              <a:buNone/>
            </a:pPr>
            <a:endParaRPr lang="en-IN" dirty="0" smtClean="0"/>
          </a:p>
          <a:p>
            <a:pPr marL="0" indent="0">
              <a:buNone/>
            </a:pPr>
            <a:r>
              <a:rPr lang="en-IN" dirty="0" smtClean="0"/>
              <a:t>EX: For a bus system to  multiplex </a:t>
            </a:r>
            <a:r>
              <a:rPr lang="en-IN" dirty="0" smtClean="0">
                <a:solidFill>
                  <a:srgbClr val="FF0000"/>
                </a:solidFill>
              </a:rPr>
              <a:t>4</a:t>
            </a:r>
            <a:r>
              <a:rPr lang="en-IN" dirty="0" smtClean="0"/>
              <a:t> registers of </a:t>
            </a:r>
            <a:r>
              <a:rPr lang="en-IN" dirty="0" smtClean="0">
                <a:solidFill>
                  <a:srgbClr val="FF0000"/>
                </a:solidFill>
              </a:rPr>
              <a:t>8 </a:t>
            </a:r>
            <a:r>
              <a:rPr lang="en-IN" dirty="0" smtClean="0"/>
              <a:t>bits each,</a:t>
            </a:r>
          </a:p>
          <a:p>
            <a:pPr marL="0" indent="0">
              <a:buNone/>
            </a:pPr>
            <a:r>
              <a:rPr lang="en-IN" dirty="0" smtClean="0"/>
              <a:t>Size of multiplexers= No. Of Registers=4</a:t>
            </a:r>
          </a:p>
          <a:p>
            <a:pPr marL="0" indent="0">
              <a:buNone/>
            </a:pPr>
            <a:r>
              <a:rPr lang="en-IN" dirty="0" smtClean="0"/>
              <a:t>Number of multiplexers= Size of each registers</a:t>
            </a:r>
          </a:p>
          <a:p>
            <a:pPr>
              <a:buFont typeface="Wingdings" pitchFamily="2" charset="2"/>
              <a:buChar char="Ø"/>
            </a:pPr>
            <a:r>
              <a:rPr lang="en-IN" dirty="0" smtClean="0"/>
              <a:t>No of multiplexers =8</a:t>
            </a:r>
          </a:p>
          <a:p>
            <a:pPr>
              <a:buFont typeface="Wingdings" pitchFamily="2" charset="2"/>
              <a:buChar char="Ø"/>
            </a:pPr>
            <a:r>
              <a:rPr lang="en-IN" dirty="0" smtClean="0"/>
              <a:t>Size of each multiplexer=kx1=4x1</a:t>
            </a:r>
          </a:p>
          <a:p>
            <a:pPr marL="0" indent="0">
              <a:buNone/>
            </a:pPr>
            <a:endParaRPr lang="en-IN" dirty="0" smtClean="0"/>
          </a:p>
          <a:p>
            <a:pPr marL="0" indent="0">
              <a:buNone/>
            </a:pPr>
            <a:endParaRPr lang="en-IN" dirty="0"/>
          </a:p>
          <a:p>
            <a:pPr marL="0" indent="0">
              <a:buNone/>
            </a:pPr>
            <a:endParaRPr lang="en-IN" dirty="0" smtClean="0"/>
          </a:p>
          <a:p>
            <a:pPr>
              <a:buFont typeface="Wingdings" pitchFamily="2" charset="2"/>
              <a:buChar char="Ø"/>
            </a:pPr>
            <a:endParaRPr lang="en-IN" dirty="0"/>
          </a:p>
        </p:txBody>
      </p:sp>
      <p:sp>
        <p:nvSpPr>
          <p:cNvPr id="2" name="Title 1"/>
          <p:cNvSpPr>
            <a:spLocks noGrp="1"/>
          </p:cNvSpPr>
          <p:nvPr>
            <p:ph type="title"/>
          </p:nvPr>
        </p:nvSpPr>
        <p:spPr/>
        <p:txBody>
          <a:bodyPr>
            <a:normAutofit fontScale="90000"/>
          </a:bodyPr>
          <a:lstStyle/>
          <a:p>
            <a:r>
              <a:rPr lang="en-IN" dirty="0" smtClean="0"/>
              <a:t>Constructing bus system using multiplexers</a:t>
            </a:r>
            <a:endParaRPr lang="en-IN" dirty="0"/>
          </a:p>
        </p:txBody>
      </p:sp>
    </p:spTree>
    <p:extLst>
      <p:ext uri="{BB962C8B-B14F-4D97-AF65-F5344CB8AC3E}">
        <p14:creationId xmlns="" xmlns:p14="http://schemas.microsoft.com/office/powerpoint/2010/main" val="405077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751889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88640"/>
            <a:ext cx="8964488" cy="633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3593396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a:t>Construction of bus system for 8 registers with 16 bits each</a:t>
            </a:r>
          </a:p>
          <a:p>
            <a:pPr marL="0" indent="0">
              <a:buNone/>
            </a:pPr>
            <a:r>
              <a:rPr lang="en-IN" dirty="0"/>
              <a:t>No of </a:t>
            </a:r>
            <a:r>
              <a:rPr lang="en-IN" dirty="0" smtClean="0"/>
              <a:t>multiplexers=?? </a:t>
            </a:r>
            <a:endParaRPr lang="en-IN" dirty="0"/>
          </a:p>
          <a:p>
            <a:pPr marL="0" indent="0">
              <a:buNone/>
            </a:pPr>
            <a:r>
              <a:rPr lang="en-IN" dirty="0"/>
              <a:t>Size of each </a:t>
            </a:r>
            <a:r>
              <a:rPr lang="en-IN" dirty="0" smtClean="0"/>
              <a:t>multiplexer=???</a:t>
            </a:r>
            <a:endParaRPr lang="en-IN" dirty="0"/>
          </a:p>
          <a:p>
            <a:pPr marL="0" indent="0">
              <a:buNone/>
            </a:pPr>
            <a:r>
              <a:rPr lang="en-IN" dirty="0"/>
              <a:t>Bus selection </a:t>
            </a:r>
            <a:r>
              <a:rPr lang="en-IN" dirty="0" smtClean="0"/>
              <a:t>????????</a:t>
            </a:r>
            <a:endParaRPr lang="en-IN" dirty="0"/>
          </a:p>
          <a:p>
            <a:endParaRPr lang="en-IN" dirty="0"/>
          </a:p>
        </p:txBody>
      </p:sp>
      <p:sp>
        <p:nvSpPr>
          <p:cNvPr id="2" name="Title 1"/>
          <p:cNvSpPr>
            <a:spLocks noGrp="1"/>
          </p:cNvSpPr>
          <p:nvPr>
            <p:ph type="title"/>
          </p:nvPr>
        </p:nvSpPr>
        <p:spPr/>
        <p:txBody>
          <a:bodyPr/>
          <a:lstStyle/>
          <a:p>
            <a:r>
              <a:rPr lang="en-IN" dirty="0" smtClean="0"/>
              <a:t>Assignment</a:t>
            </a:r>
            <a:endParaRPr lang="en-IN" dirty="0"/>
          </a:p>
        </p:txBody>
      </p:sp>
    </p:spTree>
    <p:extLst>
      <p:ext uri="{BB962C8B-B14F-4D97-AF65-F5344CB8AC3E}">
        <p14:creationId xmlns="" xmlns:p14="http://schemas.microsoft.com/office/powerpoint/2010/main" val="3680367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Register Transfer </a:t>
            </a:r>
            <a:r>
              <a:rPr lang="en-IN" dirty="0" smtClean="0"/>
              <a:t>Language</a:t>
            </a:r>
          </a:p>
          <a:p>
            <a:r>
              <a:rPr lang="en-IN" dirty="0" smtClean="0"/>
              <a:t> </a:t>
            </a:r>
            <a:r>
              <a:rPr lang="en-IN" dirty="0"/>
              <a:t>Register </a:t>
            </a:r>
            <a:r>
              <a:rPr lang="en-IN" dirty="0" smtClean="0"/>
              <a:t>Transfer</a:t>
            </a:r>
          </a:p>
          <a:p>
            <a:r>
              <a:rPr lang="en-IN" dirty="0" smtClean="0"/>
              <a:t> </a:t>
            </a:r>
            <a:r>
              <a:rPr lang="en-IN" dirty="0"/>
              <a:t>memory </a:t>
            </a:r>
            <a:r>
              <a:rPr lang="en-IN" dirty="0" smtClean="0"/>
              <a:t>Transfers</a:t>
            </a:r>
          </a:p>
          <a:p>
            <a:r>
              <a:rPr lang="en-IN" dirty="0" smtClean="0"/>
              <a:t> </a:t>
            </a:r>
            <a:r>
              <a:rPr lang="en-IN" dirty="0"/>
              <a:t>Bus construction </a:t>
            </a:r>
            <a:r>
              <a:rPr lang="en-IN" dirty="0" smtClean="0"/>
              <a:t>with Multiplexers</a:t>
            </a:r>
            <a:r>
              <a:rPr lang="en-IN" dirty="0"/>
              <a:t>, Arithmetic </a:t>
            </a:r>
            <a:r>
              <a:rPr lang="en-IN" dirty="0" smtClean="0"/>
              <a:t>Micro-operations</a:t>
            </a:r>
          </a:p>
          <a:p>
            <a:r>
              <a:rPr lang="en-IN" dirty="0" smtClean="0"/>
              <a:t> </a:t>
            </a:r>
            <a:r>
              <a:rPr lang="en-IN" dirty="0"/>
              <a:t>Logic </a:t>
            </a:r>
            <a:r>
              <a:rPr lang="en-IN" dirty="0" smtClean="0"/>
              <a:t>Micro-operations</a:t>
            </a:r>
          </a:p>
          <a:p>
            <a:r>
              <a:rPr lang="en-IN" dirty="0" smtClean="0"/>
              <a:t> </a:t>
            </a:r>
            <a:r>
              <a:rPr lang="en-IN" dirty="0"/>
              <a:t>Shift </a:t>
            </a:r>
            <a:r>
              <a:rPr lang="en-IN" dirty="0" smtClean="0"/>
              <a:t>Micro-operations</a:t>
            </a:r>
          </a:p>
          <a:p>
            <a:r>
              <a:rPr lang="en-IN" dirty="0" smtClean="0"/>
              <a:t> </a:t>
            </a:r>
            <a:r>
              <a:rPr lang="en-IN" dirty="0"/>
              <a:t>Arithmetic Logic Shift Unit.</a:t>
            </a:r>
          </a:p>
        </p:txBody>
      </p:sp>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1157906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Number of Multiplexers-16</a:t>
            </a:r>
          </a:p>
          <a:p>
            <a:r>
              <a:rPr lang="en-US" dirty="0" smtClean="0"/>
              <a:t>Size of each multiplexer-8x1</a:t>
            </a:r>
          </a:p>
          <a:p>
            <a:r>
              <a:rPr lang="en-US" dirty="0" smtClean="0"/>
              <a:t>BUS selection-3</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t>Memory Read: </a:t>
            </a:r>
            <a:r>
              <a:rPr lang="en-IN" dirty="0" smtClean="0"/>
              <a:t>A transfer of information into DR(Data Register) from memory word M selected by address in AR</a:t>
            </a:r>
          </a:p>
          <a:p>
            <a:pPr marL="0" indent="0">
              <a:buNone/>
            </a:pPr>
            <a:r>
              <a:rPr lang="en-IN" b="1" dirty="0"/>
              <a:t> </a:t>
            </a:r>
            <a:r>
              <a:rPr lang="en-IN" b="1" dirty="0" smtClean="0"/>
              <a:t>                      </a:t>
            </a:r>
            <a:r>
              <a:rPr lang="en-IN" b="1" dirty="0">
                <a:solidFill>
                  <a:srgbClr val="FF0000"/>
                </a:solidFill>
              </a:rPr>
              <a:t>D</a:t>
            </a:r>
            <a:r>
              <a:rPr lang="en-IN" b="1" dirty="0" smtClean="0">
                <a:solidFill>
                  <a:srgbClr val="FF0000"/>
                </a:solidFill>
              </a:rPr>
              <a:t>R&lt;-M[AR]</a:t>
            </a:r>
          </a:p>
          <a:p>
            <a:r>
              <a:rPr lang="en-IN" b="1" dirty="0" smtClean="0"/>
              <a:t>Memory Write: </a:t>
            </a:r>
            <a:r>
              <a:rPr lang="en-IN" dirty="0" smtClean="0"/>
              <a:t>A transfer  information from DR into memory word M selected by address in AR</a:t>
            </a:r>
          </a:p>
          <a:p>
            <a:pPr marL="0" indent="0">
              <a:buNone/>
            </a:pPr>
            <a:r>
              <a:rPr lang="en-IN" b="1" dirty="0" smtClean="0">
                <a:solidFill>
                  <a:srgbClr val="FF0000"/>
                </a:solidFill>
              </a:rPr>
              <a:t>                       M[AR]&lt;-DR</a:t>
            </a:r>
            <a:endParaRPr lang="en-IN" b="1" dirty="0">
              <a:solidFill>
                <a:srgbClr val="FF0000"/>
              </a:solidFill>
            </a:endParaRPr>
          </a:p>
        </p:txBody>
      </p:sp>
      <p:sp>
        <p:nvSpPr>
          <p:cNvPr id="2" name="Title 1"/>
          <p:cNvSpPr>
            <a:spLocks noGrp="1"/>
          </p:cNvSpPr>
          <p:nvPr>
            <p:ph type="title"/>
          </p:nvPr>
        </p:nvSpPr>
        <p:spPr/>
        <p:txBody>
          <a:bodyPr/>
          <a:lstStyle/>
          <a:p>
            <a:r>
              <a:rPr lang="en-IN" dirty="0" smtClean="0"/>
              <a:t>Memory Transfer</a:t>
            </a:r>
            <a:endParaRPr lang="en-IN" dirty="0"/>
          </a:p>
        </p:txBody>
      </p:sp>
    </p:spTree>
    <p:extLst>
      <p:ext uri="{BB962C8B-B14F-4D97-AF65-F5344CB8AC3E}">
        <p14:creationId xmlns="" xmlns:p14="http://schemas.microsoft.com/office/powerpoint/2010/main" val="536580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Computer System </a:t>
            </a:r>
            <a:r>
              <a:rPr lang="en-IN" dirty="0" err="1" smtClean="0"/>
              <a:t>microoperations</a:t>
            </a:r>
            <a:r>
              <a:rPr lang="en-IN" dirty="0" smtClean="0"/>
              <a:t> are of four types:</a:t>
            </a:r>
          </a:p>
          <a:p>
            <a:pPr>
              <a:buFont typeface="Wingdings" pitchFamily="2" charset="2"/>
              <a:buChar char="Ø"/>
            </a:pPr>
            <a:r>
              <a:rPr lang="en-IN" dirty="0" smtClean="0"/>
              <a:t>Register Transfer </a:t>
            </a:r>
            <a:r>
              <a:rPr lang="en-IN" dirty="0" err="1" smtClean="0"/>
              <a:t>microoperations</a:t>
            </a:r>
            <a:endParaRPr lang="en-IN" dirty="0"/>
          </a:p>
          <a:p>
            <a:pPr>
              <a:buFont typeface="Wingdings" pitchFamily="2" charset="2"/>
              <a:buChar char="Ø"/>
            </a:pPr>
            <a:r>
              <a:rPr lang="en-IN" dirty="0" smtClean="0"/>
              <a:t>Arithmetic </a:t>
            </a:r>
            <a:r>
              <a:rPr lang="en-IN" dirty="0" err="1" smtClean="0"/>
              <a:t>microoperations</a:t>
            </a:r>
            <a:endParaRPr lang="en-IN" dirty="0" smtClean="0"/>
          </a:p>
          <a:p>
            <a:pPr>
              <a:buFont typeface="Wingdings" pitchFamily="2" charset="2"/>
              <a:buChar char="Ø"/>
            </a:pPr>
            <a:r>
              <a:rPr lang="en-IN" dirty="0" smtClean="0"/>
              <a:t>Logic </a:t>
            </a:r>
            <a:r>
              <a:rPr lang="en-IN" dirty="0" err="1" smtClean="0"/>
              <a:t>microoperations</a:t>
            </a:r>
            <a:endParaRPr lang="en-IN" dirty="0" smtClean="0"/>
          </a:p>
          <a:p>
            <a:pPr>
              <a:buFont typeface="Wingdings" pitchFamily="2" charset="2"/>
              <a:buChar char="Ø"/>
            </a:pPr>
            <a:r>
              <a:rPr lang="en-IN" dirty="0" smtClean="0"/>
              <a:t>Shift </a:t>
            </a:r>
            <a:r>
              <a:rPr lang="en-IN" dirty="0" err="1" smtClean="0"/>
              <a:t>microoperations</a:t>
            </a:r>
            <a:endParaRPr lang="en-IN" dirty="0" smtClean="0"/>
          </a:p>
          <a:p>
            <a:pPr marL="0" indent="0">
              <a:buNone/>
            </a:pPr>
            <a:endParaRPr lang="en-IN" dirty="0" smtClean="0"/>
          </a:p>
          <a:p>
            <a:pPr algn="ctr">
              <a:buFont typeface="Wingdings" pitchFamily="2" charset="2"/>
              <a:buChar char="Ø"/>
            </a:pPr>
            <a:endParaRPr lang="en-IN" dirty="0"/>
          </a:p>
        </p:txBody>
      </p:sp>
      <p:sp>
        <p:nvSpPr>
          <p:cNvPr id="2" name="Title 1"/>
          <p:cNvSpPr>
            <a:spLocks noGrp="1"/>
          </p:cNvSpPr>
          <p:nvPr>
            <p:ph type="title"/>
          </p:nvPr>
        </p:nvSpPr>
        <p:spPr/>
        <p:txBody>
          <a:bodyPr/>
          <a:lstStyle/>
          <a:p>
            <a:r>
              <a:rPr lang="en-IN" dirty="0" err="1" smtClean="0"/>
              <a:t>Microoperations</a:t>
            </a:r>
            <a:endParaRPr lang="en-IN" dirty="0"/>
          </a:p>
        </p:txBody>
      </p:sp>
    </p:spTree>
    <p:extLst>
      <p:ext uri="{BB962C8B-B14F-4D97-AF65-F5344CB8AC3E}">
        <p14:creationId xmlns="" xmlns:p14="http://schemas.microsoft.com/office/powerpoint/2010/main" val="1552358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t>The basic arithmetic </a:t>
            </a:r>
            <a:r>
              <a:rPr lang="en-IN" dirty="0" err="1" smtClean="0"/>
              <a:t>microoperations</a:t>
            </a:r>
            <a:r>
              <a:rPr lang="en-IN" dirty="0" smtClean="0"/>
              <a:t> are</a:t>
            </a:r>
          </a:p>
          <a:p>
            <a:pPr marL="0" indent="0">
              <a:buNone/>
            </a:pPr>
            <a:r>
              <a:rPr lang="en-IN" dirty="0" smtClean="0"/>
              <a:t>1) Addition</a:t>
            </a:r>
          </a:p>
          <a:p>
            <a:pPr marL="0" indent="0">
              <a:buNone/>
            </a:pPr>
            <a:r>
              <a:rPr lang="en-IN" dirty="0" smtClean="0"/>
              <a:t>2) Subtraction</a:t>
            </a:r>
          </a:p>
          <a:p>
            <a:pPr marL="0" indent="0">
              <a:buNone/>
            </a:pPr>
            <a:r>
              <a:rPr lang="en-IN" dirty="0" smtClean="0"/>
              <a:t>3) Increment</a:t>
            </a:r>
          </a:p>
          <a:p>
            <a:pPr marL="0" indent="0">
              <a:buNone/>
            </a:pPr>
            <a:r>
              <a:rPr lang="en-IN" dirty="0" smtClean="0"/>
              <a:t>4) Decrement</a:t>
            </a:r>
          </a:p>
          <a:p>
            <a:pPr marL="0" indent="0">
              <a:buNone/>
            </a:pPr>
            <a:r>
              <a:rPr lang="en-IN" dirty="0" smtClean="0"/>
              <a:t>The additional arithmetic </a:t>
            </a:r>
            <a:r>
              <a:rPr lang="en-IN" dirty="0" err="1" smtClean="0"/>
              <a:t>microoperations</a:t>
            </a:r>
            <a:r>
              <a:rPr lang="en-IN" dirty="0" smtClean="0"/>
              <a:t> are:</a:t>
            </a:r>
          </a:p>
          <a:p>
            <a:pPr marL="514350" indent="-514350">
              <a:buAutoNum type="arabicParenR"/>
            </a:pPr>
            <a:r>
              <a:rPr lang="en-IN" dirty="0" smtClean="0"/>
              <a:t>Add with carry</a:t>
            </a:r>
          </a:p>
          <a:p>
            <a:pPr marL="514350" indent="-514350">
              <a:buAutoNum type="arabicParenR"/>
            </a:pPr>
            <a:r>
              <a:rPr lang="en-IN" dirty="0" smtClean="0"/>
              <a:t>Subtract with borrow etc..</a:t>
            </a:r>
          </a:p>
          <a:p>
            <a:pPr marL="0" indent="0">
              <a:buNone/>
            </a:pPr>
            <a:endParaRPr lang="en-IN" dirty="0"/>
          </a:p>
        </p:txBody>
      </p:sp>
      <p:sp>
        <p:nvSpPr>
          <p:cNvPr id="2" name="Title 1"/>
          <p:cNvSpPr>
            <a:spLocks noGrp="1"/>
          </p:cNvSpPr>
          <p:nvPr>
            <p:ph type="title"/>
          </p:nvPr>
        </p:nvSpPr>
        <p:spPr/>
        <p:txBody>
          <a:bodyPr/>
          <a:lstStyle/>
          <a:p>
            <a:r>
              <a:rPr lang="en-IN" dirty="0" smtClean="0"/>
              <a:t>Arithmetic </a:t>
            </a:r>
            <a:r>
              <a:rPr lang="en-IN" dirty="0" err="1" smtClean="0"/>
              <a:t>microoperations</a:t>
            </a:r>
            <a:endParaRPr lang="en-IN" dirty="0"/>
          </a:p>
        </p:txBody>
      </p:sp>
    </p:spTree>
    <p:extLst>
      <p:ext uri="{BB962C8B-B14F-4D97-AF65-F5344CB8AC3E}">
        <p14:creationId xmlns="" xmlns:p14="http://schemas.microsoft.com/office/powerpoint/2010/main" val="2750492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87625" y="1340768"/>
            <a:ext cx="7200800" cy="4896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Arithmetic </a:t>
            </a:r>
            <a:r>
              <a:rPr lang="en-IN" dirty="0" err="1" smtClean="0"/>
              <a:t>Microoperations</a:t>
            </a:r>
            <a:endParaRPr lang="en-IN" dirty="0"/>
          </a:p>
        </p:txBody>
      </p:sp>
    </p:spTree>
    <p:extLst>
      <p:ext uri="{BB962C8B-B14F-4D97-AF65-F5344CB8AC3E}">
        <p14:creationId xmlns="" xmlns:p14="http://schemas.microsoft.com/office/powerpoint/2010/main" val="2859653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4-bit binary adder:</a:t>
            </a:r>
          </a:p>
          <a:p>
            <a:r>
              <a:rPr lang="en-IN" dirty="0" smtClean="0"/>
              <a:t>Binary adder=the arithmetic sum of two binary numbers of any length</a:t>
            </a:r>
          </a:p>
          <a:p>
            <a:r>
              <a:rPr lang="en-IN" dirty="0" smtClean="0"/>
              <a:t>C0(input carry) C4(output carry)</a:t>
            </a:r>
          </a:p>
          <a:p>
            <a:endParaRPr lang="en-IN" dirty="0"/>
          </a:p>
        </p:txBody>
      </p:sp>
      <p:sp>
        <p:nvSpPr>
          <p:cNvPr id="2" name="Title 1"/>
          <p:cNvSpPr>
            <a:spLocks noGrp="1"/>
          </p:cNvSpPr>
          <p:nvPr>
            <p:ph type="title"/>
          </p:nvPr>
        </p:nvSpPr>
        <p:spPr/>
        <p:txBody>
          <a:bodyPr/>
          <a:lstStyle/>
          <a:p>
            <a:r>
              <a:rPr lang="en-IN" dirty="0" smtClean="0"/>
              <a:t>Binary Adder</a:t>
            </a:r>
            <a:endParaRPr lang="en-IN"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616" y="3861048"/>
            <a:ext cx="6192688"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79472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457200" y="2039013"/>
            <a:ext cx="8229600" cy="3410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Binary Adder- </a:t>
            </a:r>
            <a:r>
              <a:rPr lang="en-IN" dirty="0" err="1" smtClean="0"/>
              <a:t>Subtractor</a:t>
            </a:r>
            <a:endParaRPr lang="en-IN" dirty="0"/>
          </a:p>
        </p:txBody>
      </p:sp>
      <p:sp>
        <p:nvSpPr>
          <p:cNvPr id="4" name="TextBox 3"/>
          <p:cNvSpPr txBox="1"/>
          <p:nvPr/>
        </p:nvSpPr>
        <p:spPr>
          <a:xfrm>
            <a:off x="827584" y="5805264"/>
            <a:ext cx="7478216" cy="923330"/>
          </a:xfrm>
          <a:prstGeom prst="rect">
            <a:avLst/>
          </a:prstGeom>
          <a:noFill/>
        </p:spPr>
        <p:txBody>
          <a:bodyPr wrap="square" rtlCol="0">
            <a:spAutoFit/>
          </a:bodyPr>
          <a:lstStyle/>
          <a:p>
            <a:r>
              <a:rPr lang="en-IN" b="1" dirty="0" smtClean="0">
                <a:solidFill>
                  <a:srgbClr val="FF0000"/>
                </a:solidFill>
              </a:rPr>
              <a:t>Mode input M controls the </a:t>
            </a:r>
            <a:r>
              <a:rPr lang="en-IN" b="1" dirty="0" smtClean="0">
                <a:solidFill>
                  <a:srgbClr val="FF0000"/>
                </a:solidFill>
              </a:rPr>
              <a:t>Entire operation</a:t>
            </a:r>
            <a:endParaRPr lang="en-IN" b="1" dirty="0" smtClean="0">
              <a:solidFill>
                <a:srgbClr val="FF0000"/>
              </a:solidFill>
            </a:endParaRPr>
          </a:p>
          <a:p>
            <a:r>
              <a:rPr lang="en-IN" b="1" dirty="0" smtClean="0">
                <a:solidFill>
                  <a:srgbClr val="FF0000"/>
                </a:solidFill>
              </a:rPr>
              <a:t>M=0 </a:t>
            </a:r>
            <a:r>
              <a:rPr lang="en-IN" b="1" dirty="0" smtClean="0">
                <a:solidFill>
                  <a:srgbClr val="FF0000"/>
                </a:solidFill>
              </a:rPr>
              <a:t>Then the circuit acts as adder</a:t>
            </a:r>
            <a:endParaRPr lang="en-IN" b="1" dirty="0" smtClean="0">
              <a:solidFill>
                <a:srgbClr val="FF0000"/>
              </a:solidFill>
            </a:endParaRPr>
          </a:p>
          <a:p>
            <a:r>
              <a:rPr lang="en-IN" b="1" dirty="0" smtClean="0">
                <a:solidFill>
                  <a:srgbClr val="FF0000"/>
                </a:solidFill>
              </a:rPr>
              <a:t>M=1 </a:t>
            </a:r>
            <a:r>
              <a:rPr lang="en-IN" b="1" dirty="0" smtClean="0">
                <a:solidFill>
                  <a:srgbClr val="FF0000"/>
                </a:solidFill>
              </a:rPr>
              <a:t>Then the circuit acts as </a:t>
            </a:r>
            <a:r>
              <a:rPr lang="en-IN" b="1" dirty="0" smtClean="0">
                <a:solidFill>
                  <a:srgbClr val="FF0000"/>
                </a:solidFill>
              </a:rPr>
              <a:t> </a:t>
            </a:r>
            <a:r>
              <a:rPr lang="en-IN" b="1" dirty="0" err="1" smtClean="0">
                <a:solidFill>
                  <a:srgbClr val="FF0000"/>
                </a:solidFill>
              </a:rPr>
              <a:t>Subtractor</a:t>
            </a:r>
            <a:endParaRPr lang="en-IN" b="1" dirty="0">
              <a:solidFill>
                <a:srgbClr val="FF0000"/>
              </a:solidFill>
            </a:endParaRPr>
          </a:p>
        </p:txBody>
      </p:sp>
    </p:spTree>
    <p:extLst>
      <p:ext uri="{BB962C8B-B14F-4D97-AF65-F5344CB8AC3E}">
        <p14:creationId xmlns="" xmlns:p14="http://schemas.microsoft.com/office/powerpoint/2010/main" val="327197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fontScale="92500" lnSpcReduction="10000"/>
          </a:bodyPr>
          <a:lstStyle/>
          <a:p>
            <a:r>
              <a:rPr lang="en-US" dirty="0" smtClean="0"/>
              <a:t>When the mode input (M) is at a low logic, i.e. '0', the circuit act as an adder and when the mode input is at a high logic, i.e. '1', the circuit act as a subtractor</a:t>
            </a:r>
            <a:r>
              <a:rPr lang="en-US" dirty="0" smtClean="0"/>
              <a:t>.</a:t>
            </a:r>
            <a:endParaRPr lang="en-US" dirty="0" smtClean="0"/>
          </a:p>
          <a:p>
            <a:r>
              <a:rPr lang="en-US" dirty="0" smtClean="0"/>
              <a:t>The exclusive-OR gate connected in series receives input M and one of the inputs B.</a:t>
            </a:r>
          </a:p>
          <a:p>
            <a:r>
              <a:rPr lang="en-US" dirty="0" smtClean="0"/>
              <a:t>When M is at a low logic, we have B⊕ 0 = B.</a:t>
            </a:r>
            <a:br>
              <a:rPr lang="en-US" dirty="0" smtClean="0"/>
            </a:br>
            <a:r>
              <a:rPr lang="en-US" dirty="0" smtClean="0"/>
              <a:t>The full-adders receive the value of B, the input carry is 0, and the circuit performs A plus B.</a:t>
            </a:r>
          </a:p>
          <a:p>
            <a:r>
              <a:rPr lang="en-US" dirty="0" smtClean="0"/>
              <a:t>When M is at a high logic, we have B⊕ 1 = B' and C0 = 1.</a:t>
            </a:r>
            <a:br>
              <a:rPr lang="en-US" dirty="0" smtClean="0"/>
            </a:br>
            <a:r>
              <a:rPr lang="en-US" dirty="0" smtClean="0"/>
              <a:t>The B inputs are complemented, and a 1 is added through the input carry. The circuit performs the operation A plus the 2's complement of B.</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adder-</a:t>
            </a:r>
            <a:r>
              <a:rPr lang="en-US" dirty="0" err="1"/>
              <a:t>subtractor</a:t>
            </a:r>
            <a:r>
              <a:rPr lang="en-US" dirty="0"/>
              <a:t> circuit of Fig. 4-7 has the following values for input mode M and data inputs A and B. In each case, determine the values of the outputs: S</a:t>
            </a:r>
            <a:r>
              <a:rPr lang="en-US" dirty="0" smtClean="0"/>
              <a:t>3, S2</a:t>
            </a:r>
            <a:r>
              <a:rPr lang="en-US" dirty="0"/>
              <a:t>, </a:t>
            </a:r>
            <a:r>
              <a:rPr lang="en-US" dirty="0" smtClean="0"/>
              <a:t>S1</a:t>
            </a:r>
            <a:r>
              <a:rPr lang="en-US" dirty="0"/>
              <a:t>, </a:t>
            </a:r>
            <a:r>
              <a:rPr lang="en-US" dirty="0" smtClean="0"/>
              <a:t>S0</a:t>
            </a:r>
            <a:r>
              <a:rPr lang="en-US" dirty="0"/>
              <a:t>, and C4• </a:t>
            </a:r>
            <a:endParaRPr lang="en-US" dirty="0" smtClean="0"/>
          </a:p>
          <a:p>
            <a:endParaRPr lang="en-IN" dirty="0"/>
          </a:p>
        </p:txBody>
      </p:sp>
      <p:sp>
        <p:nvSpPr>
          <p:cNvPr id="2" name="Title 1"/>
          <p:cNvSpPr>
            <a:spLocks noGrp="1"/>
          </p:cNvSpPr>
          <p:nvPr>
            <p:ph type="title"/>
          </p:nvPr>
        </p:nvSpPr>
        <p:spPr/>
        <p:txBody>
          <a:bodyPr/>
          <a:lstStyle/>
          <a:p>
            <a:r>
              <a:rPr lang="en-IN" dirty="0" smtClean="0"/>
              <a:t>Assignment</a:t>
            </a:r>
            <a:endParaRPr lang="en-IN"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3769" y="4005064"/>
            <a:ext cx="3312368"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7200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1561" y="2060848"/>
            <a:ext cx="7272808"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4-bit Binary </a:t>
            </a:r>
            <a:r>
              <a:rPr lang="en-IN" dirty="0" err="1" smtClean="0"/>
              <a:t>Incrementer</a:t>
            </a:r>
            <a:endParaRPr lang="en-IN" dirty="0"/>
          </a:p>
        </p:txBody>
      </p:sp>
    </p:spTree>
    <p:extLst>
      <p:ext uri="{BB962C8B-B14F-4D97-AF65-F5344CB8AC3E}">
        <p14:creationId xmlns="" xmlns:p14="http://schemas.microsoft.com/office/powerpoint/2010/main" val="2428406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 processor register (CPU register) is one of a small set of data holding places that are part of the computer processor.</a:t>
            </a:r>
          </a:p>
          <a:p>
            <a:pPr>
              <a:buNone/>
            </a:pPr>
            <a:endParaRPr lang="en-US" dirty="0" smtClean="0"/>
          </a:p>
          <a:p>
            <a:pPr>
              <a:buNone/>
            </a:pPr>
            <a:r>
              <a:rPr lang="en-US" dirty="0" smtClean="0"/>
              <a:t>    A register may hold an instruction, a storage address, or any kind of data (such as a bit sequence or individual characters). </a:t>
            </a:r>
            <a:endParaRPr lang="en-US" dirty="0"/>
          </a:p>
        </p:txBody>
      </p:sp>
      <p:sp>
        <p:nvSpPr>
          <p:cNvPr id="2" name="Title 1"/>
          <p:cNvSpPr>
            <a:spLocks noGrp="1"/>
          </p:cNvSpPr>
          <p:nvPr>
            <p:ph type="title"/>
          </p:nvPr>
        </p:nvSpPr>
        <p:spPr/>
        <p:txBody>
          <a:bodyPr/>
          <a:lstStyle/>
          <a:p>
            <a:r>
              <a:rPr lang="en-US" dirty="0" smtClean="0"/>
              <a:t>Register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fontAlgn="base"/>
            <a:r>
              <a:rPr lang="en-US" sz="2200" dirty="0" smtClean="0"/>
              <a:t>The half adders are connected one after the other , as it has 2 inputs and 2 outputs , so for the LSB ( least significant bit) half adder or the right most half adder is given 1 as direct input( first input) and A0 which is the first bit of the register (second input) , so we get the two output : sum (S0) and carry (C).</a:t>
            </a:r>
          </a:p>
          <a:p>
            <a:pPr fontAlgn="base"/>
            <a:r>
              <a:rPr lang="en-US" sz="2200" dirty="0" smtClean="0"/>
              <a:t>The carry(C) from previous half adder is propagated to the next half adder, so the carry output of the previous half adder becomes the input of the next higher order half adder.</a:t>
            </a:r>
          </a:p>
          <a:p>
            <a:pPr fontAlgn="base"/>
            <a:r>
              <a:rPr lang="en-US" sz="2200" dirty="0" smtClean="0"/>
              <a:t>So considering the case for 4 half adders the circuit gets in total 4 bits (A0, A1, A2, A3), 1 is added and we get an incremented output.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 a 4-bit combinational circuit </a:t>
            </a:r>
            <a:r>
              <a:rPr lang="en-US" dirty="0" err="1"/>
              <a:t>decrementer</a:t>
            </a:r>
            <a:r>
              <a:rPr lang="en-US" dirty="0"/>
              <a:t> using four full-adder </a:t>
            </a:r>
            <a:r>
              <a:rPr lang="en-US" dirty="0" smtClean="0"/>
              <a:t>circuits</a:t>
            </a:r>
            <a:endParaRPr lang="en-IN" dirty="0"/>
          </a:p>
        </p:txBody>
      </p:sp>
      <p:sp>
        <p:nvSpPr>
          <p:cNvPr id="2" name="Title 1"/>
          <p:cNvSpPr>
            <a:spLocks noGrp="1"/>
          </p:cNvSpPr>
          <p:nvPr>
            <p:ph type="title"/>
          </p:nvPr>
        </p:nvSpPr>
        <p:spPr/>
        <p:txBody>
          <a:bodyPr/>
          <a:lstStyle/>
          <a:p>
            <a:r>
              <a:rPr lang="en-IN" dirty="0" smtClean="0"/>
              <a:t>ASSIGNMENT</a:t>
            </a:r>
            <a:endParaRPr lang="en-IN" dirty="0"/>
          </a:p>
        </p:txBody>
      </p:sp>
    </p:spTree>
    <p:extLst>
      <p:ext uri="{BB962C8B-B14F-4D97-AF65-F5344CB8AC3E}">
        <p14:creationId xmlns="" xmlns:p14="http://schemas.microsoft.com/office/powerpoint/2010/main" val="3539032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8" y="1412776"/>
            <a:ext cx="7920880"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IN" dirty="0" smtClean="0"/>
              <a:t>Arithmetic circuit Function table</a:t>
            </a:r>
            <a:endParaRPr lang="en-IN" dirty="0"/>
          </a:p>
        </p:txBody>
      </p:sp>
    </p:spTree>
    <p:extLst>
      <p:ext uri="{BB962C8B-B14F-4D97-AF65-F5344CB8AC3E}">
        <p14:creationId xmlns="" xmlns:p14="http://schemas.microsoft.com/office/powerpoint/2010/main" val="3953045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0"/>
            <a:ext cx="8640960" cy="6453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3008109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1340768"/>
            <a:ext cx="8568952" cy="4785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Logic </a:t>
            </a:r>
            <a:r>
              <a:rPr lang="en-IN" dirty="0" err="1" smtClean="0"/>
              <a:t>Microoperations</a:t>
            </a:r>
            <a:endParaRPr lang="en-IN" dirty="0"/>
          </a:p>
        </p:txBody>
      </p:sp>
    </p:spTree>
    <p:extLst>
      <p:ext uri="{BB962C8B-B14F-4D97-AF65-F5344CB8AC3E}">
        <p14:creationId xmlns="" xmlns:p14="http://schemas.microsoft.com/office/powerpoint/2010/main" val="1950460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79512" y="332656"/>
            <a:ext cx="8964487" cy="5793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1902581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1040969" y="1481138"/>
            <a:ext cx="7062061"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Hardware Implementation</a:t>
            </a:r>
            <a:endParaRPr lang="en-IN" dirty="0"/>
          </a:p>
        </p:txBody>
      </p:sp>
    </p:spTree>
    <p:extLst>
      <p:ext uri="{BB962C8B-B14F-4D97-AF65-F5344CB8AC3E}">
        <p14:creationId xmlns="" xmlns:p14="http://schemas.microsoft.com/office/powerpoint/2010/main" val="2431184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 a digital circuit that performs the four logic operations of </a:t>
            </a:r>
            <a:r>
              <a:rPr lang="en-US" dirty="0" err="1"/>
              <a:t>exclusiveOR</a:t>
            </a:r>
            <a:r>
              <a:rPr lang="en-US" dirty="0"/>
              <a:t>, exclusive-NOR, NOR, and NAND. Use two selection variables. Show the logic diagram of one typical stage</a:t>
            </a:r>
            <a:endParaRPr lang="en-IN" dirty="0"/>
          </a:p>
        </p:txBody>
      </p:sp>
      <p:sp>
        <p:nvSpPr>
          <p:cNvPr id="2" name="Title 1"/>
          <p:cNvSpPr>
            <a:spLocks noGrp="1"/>
          </p:cNvSpPr>
          <p:nvPr>
            <p:ph type="title"/>
          </p:nvPr>
        </p:nvSpPr>
        <p:spPr/>
        <p:txBody>
          <a:bodyPr/>
          <a:lstStyle/>
          <a:p>
            <a:r>
              <a:rPr lang="en-IN" dirty="0" smtClean="0"/>
              <a:t>Assignment</a:t>
            </a:r>
            <a:endParaRPr lang="en-IN" dirty="0"/>
          </a:p>
        </p:txBody>
      </p:sp>
    </p:spTree>
    <p:extLst>
      <p:ext uri="{BB962C8B-B14F-4D97-AF65-F5344CB8AC3E}">
        <p14:creationId xmlns="" xmlns:p14="http://schemas.microsoft.com/office/powerpoint/2010/main" val="2270669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Starting from an initial value of R </a:t>
            </a:r>
            <a:r>
              <a:rPr lang="en-US" dirty="0" smtClean="0"/>
              <a:t>=11011101</a:t>
            </a:r>
            <a:r>
              <a:rPr lang="en-US" dirty="0"/>
              <a:t>, determine the sequence of binary values in R after a logical shift-left, followed by a circular shift-right, followed by a logical shift-right and a circular shift-left. </a:t>
            </a:r>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289404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000" dirty="0" smtClean="0"/>
              <a:t>Logic </a:t>
            </a:r>
            <a:r>
              <a:rPr lang="en-IN" sz="2000" dirty="0" err="1" smtClean="0"/>
              <a:t>microoperations</a:t>
            </a:r>
            <a:r>
              <a:rPr lang="en-IN" sz="2000" dirty="0" smtClean="0"/>
              <a:t> can be used to manipulate individual bits or a portion of a word in a register</a:t>
            </a:r>
          </a:p>
          <a:p>
            <a:r>
              <a:rPr lang="en-IN" sz="2000" dirty="0" smtClean="0"/>
              <a:t>Consider data in register </a:t>
            </a:r>
            <a:r>
              <a:rPr lang="en-IN" sz="2000" dirty="0" err="1" smtClean="0"/>
              <a:t>A.In</a:t>
            </a:r>
            <a:r>
              <a:rPr lang="en-IN" sz="2000" dirty="0" smtClean="0"/>
              <a:t> another register </a:t>
            </a:r>
            <a:r>
              <a:rPr lang="en-IN" sz="2000" dirty="0" err="1" smtClean="0"/>
              <a:t>B,is</a:t>
            </a:r>
            <a:r>
              <a:rPr lang="en-IN" sz="2000" dirty="0" smtClean="0"/>
              <a:t> bit data that will be used to modify contents of A</a:t>
            </a:r>
          </a:p>
          <a:p>
            <a:pPr marL="0" indent="0">
              <a:buNone/>
            </a:pPr>
            <a:endParaRPr lang="en-IN" sz="2000" dirty="0"/>
          </a:p>
        </p:txBody>
      </p:sp>
      <p:sp>
        <p:nvSpPr>
          <p:cNvPr id="2" name="Title 1"/>
          <p:cNvSpPr>
            <a:spLocks noGrp="1"/>
          </p:cNvSpPr>
          <p:nvPr>
            <p:ph type="title"/>
          </p:nvPr>
        </p:nvSpPr>
        <p:spPr/>
        <p:txBody>
          <a:bodyPr>
            <a:normAutofit fontScale="90000"/>
          </a:bodyPr>
          <a:lstStyle/>
          <a:p>
            <a:r>
              <a:rPr lang="en-IN" dirty="0" smtClean="0"/>
              <a:t>Applications of Logic </a:t>
            </a:r>
            <a:r>
              <a:rPr lang="en-IN" dirty="0" err="1" smtClean="0"/>
              <a:t>Microoperations</a:t>
            </a:r>
            <a:endParaRPr lang="en-IN" dirty="0"/>
          </a:p>
        </p:txBody>
      </p:sp>
      <p:pic>
        <p:nvPicPr>
          <p:cNvPr id="1331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1680" y="3140968"/>
            <a:ext cx="5256584"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897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Combinational and sequential circuits can be used to create simple digital systems</a:t>
            </a:r>
          </a:p>
          <a:p>
            <a:r>
              <a:rPr lang="en-IN" dirty="0" smtClean="0"/>
              <a:t>Logic gates are the low-level building blocks of a digital computer</a:t>
            </a:r>
          </a:p>
          <a:p>
            <a:r>
              <a:rPr lang="en-IN" dirty="0" smtClean="0"/>
              <a:t>Simple digital systems are frequently characterized in terms of</a:t>
            </a:r>
          </a:p>
          <a:p>
            <a:r>
              <a:rPr lang="en-IN" dirty="0" smtClean="0"/>
              <a:t>        1) The registers they contain,</a:t>
            </a:r>
          </a:p>
          <a:p>
            <a:r>
              <a:rPr lang="en-IN" dirty="0"/>
              <a:t> </a:t>
            </a:r>
            <a:r>
              <a:rPr lang="en-IN" dirty="0" smtClean="0"/>
              <a:t>       2) The operations that are performed on data stored in them</a:t>
            </a:r>
          </a:p>
          <a:p>
            <a:r>
              <a:rPr lang="en-IN" dirty="0" smtClean="0"/>
              <a:t>The operations executed on the data in registers are called micro-operations ex: shift,count,clear,load </a:t>
            </a:r>
            <a:endParaRPr lang="en-IN" dirty="0"/>
          </a:p>
        </p:txBody>
      </p:sp>
      <p:sp>
        <p:nvSpPr>
          <p:cNvPr id="2" name="Title 1"/>
          <p:cNvSpPr>
            <a:spLocks noGrp="1"/>
          </p:cNvSpPr>
          <p:nvPr>
            <p:ph type="title"/>
          </p:nvPr>
        </p:nvSpPr>
        <p:spPr/>
        <p:txBody>
          <a:bodyPr/>
          <a:lstStyle/>
          <a:p>
            <a:r>
              <a:rPr lang="en-IN" dirty="0" smtClean="0"/>
              <a:t>Register Transfer Language</a:t>
            </a:r>
            <a:endParaRPr lang="en-IN" dirty="0"/>
          </a:p>
        </p:txBody>
      </p:sp>
    </p:spTree>
    <p:extLst>
      <p:ext uri="{BB962C8B-B14F-4D97-AF65-F5344CB8AC3E}">
        <p14:creationId xmlns="" xmlns:p14="http://schemas.microsoft.com/office/powerpoint/2010/main" val="898818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t> In </a:t>
            </a:r>
            <a:r>
              <a:rPr lang="en-IN" b="1" dirty="0" smtClean="0"/>
              <a:t>Selective set operation</a:t>
            </a:r>
            <a:r>
              <a:rPr lang="en-IN" dirty="0" smtClean="0"/>
              <a:t>, the bit pattern in B is used to set certain bits in A</a:t>
            </a:r>
          </a:p>
          <a:p>
            <a:r>
              <a:rPr lang="en-IN" dirty="0"/>
              <a:t> </a:t>
            </a:r>
            <a:r>
              <a:rPr lang="en-IN" dirty="0" smtClean="0"/>
              <a:t>                  1 1 0 0   A</a:t>
            </a:r>
          </a:p>
          <a:p>
            <a:r>
              <a:rPr lang="en-IN" dirty="0" smtClean="0"/>
              <a:t>                   1 0 1 0   B</a:t>
            </a:r>
          </a:p>
          <a:p>
            <a:pPr marL="0" indent="0">
              <a:buNone/>
            </a:pPr>
            <a:r>
              <a:rPr lang="en-IN" b="1" dirty="0">
                <a:solidFill>
                  <a:srgbClr val="FF0000"/>
                </a:solidFill>
              </a:rPr>
              <a:t> </a:t>
            </a:r>
            <a:r>
              <a:rPr lang="en-IN" b="1" dirty="0" smtClean="0">
                <a:solidFill>
                  <a:srgbClr val="FF0000"/>
                </a:solidFill>
              </a:rPr>
              <a:t>                      1 1 1 0   A   </a:t>
            </a:r>
            <a:r>
              <a:rPr lang="en-IN" dirty="0" smtClean="0"/>
              <a:t>(A&lt;-A+B)</a:t>
            </a:r>
          </a:p>
          <a:p>
            <a:pPr marL="0" indent="0">
              <a:buNone/>
            </a:pPr>
            <a:r>
              <a:rPr lang="en-IN" dirty="0" smtClean="0"/>
              <a:t>If a bit in B is set to 1,the same position in A gets set to 1,otherwise it is unchanged</a:t>
            </a:r>
            <a:endParaRPr lang="en-IN" dirty="0"/>
          </a:p>
        </p:txBody>
      </p:sp>
      <p:sp>
        <p:nvSpPr>
          <p:cNvPr id="2" name="Title 1"/>
          <p:cNvSpPr>
            <a:spLocks noGrp="1"/>
          </p:cNvSpPr>
          <p:nvPr>
            <p:ph type="title"/>
          </p:nvPr>
        </p:nvSpPr>
        <p:spPr/>
        <p:txBody>
          <a:bodyPr/>
          <a:lstStyle/>
          <a:p>
            <a:r>
              <a:rPr lang="en-IN" dirty="0" smtClean="0"/>
              <a:t>Selective Set</a:t>
            </a:r>
            <a:endParaRPr lang="en-IN" dirty="0"/>
          </a:p>
        </p:txBody>
      </p:sp>
    </p:spTree>
    <p:extLst>
      <p:ext uri="{BB962C8B-B14F-4D97-AF65-F5344CB8AC3E}">
        <p14:creationId xmlns="" xmlns:p14="http://schemas.microsoft.com/office/powerpoint/2010/main" val="3338575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t>In a </a:t>
            </a:r>
            <a:r>
              <a:rPr lang="en-IN" b="1" dirty="0"/>
              <a:t>S</a:t>
            </a:r>
            <a:r>
              <a:rPr lang="en-IN" b="1" dirty="0" smtClean="0"/>
              <a:t>elective Complement </a:t>
            </a:r>
            <a:r>
              <a:rPr lang="en-IN" dirty="0" smtClean="0"/>
              <a:t>operation, the bit pattern in B is used to complement certain bits in A</a:t>
            </a:r>
          </a:p>
          <a:p>
            <a:pPr marL="0" indent="0">
              <a:buNone/>
            </a:pPr>
            <a:r>
              <a:rPr lang="en-IN" dirty="0"/>
              <a:t> </a:t>
            </a:r>
            <a:r>
              <a:rPr lang="en-IN" dirty="0" smtClean="0"/>
              <a:t>                      1 1 0 0     A</a:t>
            </a:r>
          </a:p>
          <a:p>
            <a:pPr marL="0" indent="0">
              <a:buNone/>
            </a:pPr>
            <a:r>
              <a:rPr lang="en-IN" dirty="0"/>
              <a:t> </a:t>
            </a:r>
            <a:r>
              <a:rPr lang="en-IN" dirty="0" smtClean="0"/>
              <a:t>                      1 0 1 0      B</a:t>
            </a:r>
          </a:p>
          <a:p>
            <a:pPr marL="0" indent="0">
              <a:buNone/>
            </a:pPr>
            <a:r>
              <a:rPr lang="en-IN" b="1" dirty="0">
                <a:solidFill>
                  <a:srgbClr val="FF0000"/>
                </a:solidFill>
              </a:rPr>
              <a:t> </a:t>
            </a:r>
            <a:r>
              <a:rPr lang="en-IN" b="1" dirty="0" smtClean="0">
                <a:solidFill>
                  <a:srgbClr val="FF0000"/>
                </a:solidFill>
              </a:rPr>
              <a:t>                      0 1 1 0      A (</a:t>
            </a:r>
            <a:r>
              <a:rPr lang="en-IN" b="1" dirty="0"/>
              <a:t>A ← A ⊕ B </a:t>
            </a:r>
            <a:r>
              <a:rPr lang="en-IN" b="1" dirty="0" smtClean="0"/>
              <a:t>)</a:t>
            </a:r>
          </a:p>
          <a:p>
            <a:pPr marL="0" indent="0">
              <a:buNone/>
            </a:pPr>
            <a:r>
              <a:rPr lang="en-IN" dirty="0"/>
              <a:t>If a bit in B is set to 1,the same position in A gets </a:t>
            </a:r>
            <a:r>
              <a:rPr lang="en-IN" dirty="0" smtClean="0"/>
              <a:t>complimented from its original value ,otherwise it is unchanged</a:t>
            </a:r>
            <a:endParaRPr lang="en-IN" b="1" dirty="0">
              <a:solidFill>
                <a:srgbClr val="FF0000"/>
              </a:solidFill>
            </a:endParaRPr>
          </a:p>
        </p:txBody>
      </p:sp>
      <p:sp>
        <p:nvSpPr>
          <p:cNvPr id="2" name="Title 1"/>
          <p:cNvSpPr>
            <a:spLocks noGrp="1"/>
          </p:cNvSpPr>
          <p:nvPr>
            <p:ph type="title"/>
          </p:nvPr>
        </p:nvSpPr>
        <p:spPr/>
        <p:txBody>
          <a:bodyPr/>
          <a:lstStyle/>
          <a:p>
            <a:r>
              <a:rPr lang="en-IN" dirty="0" smtClean="0"/>
              <a:t>Selective </a:t>
            </a:r>
            <a:r>
              <a:rPr lang="en-IN" dirty="0"/>
              <a:t>Complement</a:t>
            </a:r>
          </a:p>
        </p:txBody>
      </p:sp>
    </p:spTree>
    <p:extLst>
      <p:ext uri="{BB962C8B-B14F-4D97-AF65-F5344CB8AC3E}">
        <p14:creationId xmlns="" xmlns:p14="http://schemas.microsoft.com/office/powerpoint/2010/main" val="1964903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In a </a:t>
            </a:r>
            <a:r>
              <a:rPr lang="en-IN" b="1" dirty="0"/>
              <a:t>Selective </a:t>
            </a:r>
            <a:r>
              <a:rPr lang="en-IN" b="1" dirty="0" smtClean="0"/>
              <a:t>Clear </a:t>
            </a:r>
            <a:r>
              <a:rPr lang="en-IN" dirty="0"/>
              <a:t>operation, the bit pattern in B is used to </a:t>
            </a:r>
            <a:r>
              <a:rPr lang="en-IN" dirty="0" smtClean="0"/>
              <a:t>clear </a:t>
            </a:r>
            <a:r>
              <a:rPr lang="en-IN" dirty="0"/>
              <a:t>certain bits in A</a:t>
            </a:r>
          </a:p>
          <a:p>
            <a:r>
              <a:rPr lang="en-IN" dirty="0" smtClean="0"/>
              <a:t>                     1 1 0 0   A</a:t>
            </a:r>
          </a:p>
          <a:p>
            <a:r>
              <a:rPr lang="en-IN" dirty="0"/>
              <a:t> </a:t>
            </a:r>
            <a:r>
              <a:rPr lang="en-IN" dirty="0" smtClean="0"/>
              <a:t>                    1 0 1 0   </a:t>
            </a:r>
            <a:r>
              <a:rPr lang="en-IN" b="1" dirty="0" smtClean="0"/>
              <a:t>B</a:t>
            </a:r>
          </a:p>
          <a:p>
            <a:r>
              <a:rPr lang="en-IN" b="1" dirty="0"/>
              <a:t> </a:t>
            </a:r>
            <a:r>
              <a:rPr lang="en-IN" b="1" dirty="0" smtClean="0"/>
              <a:t>                    </a:t>
            </a:r>
            <a:r>
              <a:rPr lang="en-IN" b="1" dirty="0" smtClean="0">
                <a:solidFill>
                  <a:srgbClr val="FF0000"/>
                </a:solidFill>
              </a:rPr>
              <a:t>0 1 0 0    A           </a:t>
            </a:r>
          </a:p>
          <a:p>
            <a:r>
              <a:rPr lang="en-IN" dirty="0"/>
              <a:t>If a bit in B is set to 1,the same position in A gets set to </a:t>
            </a:r>
            <a:r>
              <a:rPr lang="en-IN" dirty="0" smtClean="0"/>
              <a:t>0,otherwise it is unchanged</a:t>
            </a:r>
            <a:endParaRPr lang="en-IN" b="1" dirty="0" smtClean="0">
              <a:solidFill>
                <a:srgbClr val="FF0000"/>
              </a:solidFill>
            </a:endParaRPr>
          </a:p>
          <a:p>
            <a:endParaRPr lang="en-IN" dirty="0" smtClean="0">
              <a:solidFill>
                <a:srgbClr val="FF0000"/>
              </a:solidFill>
            </a:endParaRPr>
          </a:p>
          <a:p>
            <a:endParaRPr lang="en-IN" dirty="0"/>
          </a:p>
        </p:txBody>
      </p:sp>
      <p:sp>
        <p:nvSpPr>
          <p:cNvPr id="2" name="Title 1"/>
          <p:cNvSpPr>
            <a:spLocks noGrp="1"/>
          </p:cNvSpPr>
          <p:nvPr>
            <p:ph type="title"/>
          </p:nvPr>
        </p:nvSpPr>
        <p:spPr/>
        <p:txBody>
          <a:bodyPr/>
          <a:lstStyle/>
          <a:p>
            <a:r>
              <a:rPr lang="en-IN" dirty="0" smtClean="0"/>
              <a:t>Selective Clear</a:t>
            </a:r>
            <a:endParaRPr lang="en-IN" dirty="0"/>
          </a:p>
        </p:txBody>
      </p:sp>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6015" y="4005064"/>
            <a:ext cx="1380153" cy="360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615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In </a:t>
            </a:r>
            <a:r>
              <a:rPr lang="en-IN" dirty="0" smtClean="0"/>
              <a:t>mask</a:t>
            </a:r>
            <a:r>
              <a:rPr lang="en-IN" b="1" dirty="0" smtClean="0"/>
              <a:t> </a:t>
            </a:r>
            <a:r>
              <a:rPr lang="en-IN" dirty="0"/>
              <a:t>operation, the bit pattern in B is used to clear certain bits in A</a:t>
            </a:r>
          </a:p>
          <a:p>
            <a:r>
              <a:rPr lang="en-IN" dirty="0" smtClean="0"/>
              <a:t>                          1 1 0 0 	A</a:t>
            </a:r>
          </a:p>
          <a:p>
            <a:r>
              <a:rPr lang="en-IN" dirty="0"/>
              <a:t> </a:t>
            </a:r>
            <a:r>
              <a:rPr lang="en-IN" dirty="0" smtClean="0"/>
              <a:t>                         1 0 1 0 	B</a:t>
            </a:r>
          </a:p>
          <a:p>
            <a:r>
              <a:rPr lang="en-IN" b="1" dirty="0"/>
              <a:t> </a:t>
            </a:r>
            <a:r>
              <a:rPr lang="en-IN" b="1" dirty="0" smtClean="0"/>
              <a:t>                         </a:t>
            </a:r>
            <a:r>
              <a:rPr lang="en-IN" b="1" dirty="0" smtClean="0">
                <a:solidFill>
                  <a:srgbClr val="FF0000"/>
                </a:solidFill>
              </a:rPr>
              <a:t>1 0 0 0	A  </a:t>
            </a:r>
            <a:r>
              <a:rPr lang="en-IN" b="1" dirty="0" smtClean="0"/>
              <a:t>(A&lt;-A.B)</a:t>
            </a:r>
          </a:p>
          <a:p>
            <a:r>
              <a:rPr lang="en-IN" dirty="0"/>
              <a:t>If a bit in B is set to </a:t>
            </a:r>
            <a:r>
              <a:rPr lang="en-IN" dirty="0" smtClean="0"/>
              <a:t>0,the </a:t>
            </a:r>
            <a:r>
              <a:rPr lang="en-IN" dirty="0"/>
              <a:t>same position in A gets set to 0,otherwise it is unchanged</a:t>
            </a:r>
            <a:endParaRPr lang="en-IN" b="1" dirty="0">
              <a:solidFill>
                <a:srgbClr val="FF0000"/>
              </a:solidFill>
            </a:endParaRPr>
          </a:p>
          <a:p>
            <a:endParaRPr lang="en-IN" b="1" dirty="0"/>
          </a:p>
        </p:txBody>
      </p:sp>
      <p:sp>
        <p:nvSpPr>
          <p:cNvPr id="2" name="Title 1"/>
          <p:cNvSpPr>
            <a:spLocks noGrp="1"/>
          </p:cNvSpPr>
          <p:nvPr>
            <p:ph type="title"/>
          </p:nvPr>
        </p:nvSpPr>
        <p:spPr/>
        <p:txBody>
          <a:bodyPr/>
          <a:lstStyle/>
          <a:p>
            <a:r>
              <a:rPr lang="en-IN" dirty="0" smtClean="0"/>
              <a:t>mask</a:t>
            </a:r>
            <a:endParaRPr lang="en-IN" dirty="0"/>
          </a:p>
        </p:txBody>
      </p:sp>
    </p:spTree>
    <p:extLst>
      <p:ext uri="{BB962C8B-B14F-4D97-AF65-F5344CB8AC3E}">
        <p14:creationId xmlns="" xmlns:p14="http://schemas.microsoft.com/office/powerpoint/2010/main" val="2107989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In a clear </a:t>
            </a:r>
            <a:r>
              <a:rPr lang="en-IN" dirty="0" err="1" smtClean="0"/>
              <a:t>microoperation</a:t>
            </a:r>
            <a:r>
              <a:rPr lang="en-IN" dirty="0" smtClean="0"/>
              <a:t> , if the bits in same position in A and B are same , they are cleared in A otherwise set in A</a:t>
            </a:r>
          </a:p>
          <a:p>
            <a:r>
              <a:rPr lang="en-IN" dirty="0"/>
              <a:t> </a:t>
            </a:r>
            <a:r>
              <a:rPr lang="en-IN" dirty="0" smtClean="0"/>
              <a:t>                            1 1 0 0 A</a:t>
            </a:r>
          </a:p>
          <a:p>
            <a:r>
              <a:rPr lang="en-IN" dirty="0"/>
              <a:t> </a:t>
            </a:r>
            <a:r>
              <a:rPr lang="en-IN" dirty="0" smtClean="0"/>
              <a:t>                            1 0 1 0 B</a:t>
            </a:r>
          </a:p>
          <a:p>
            <a:r>
              <a:rPr lang="en-IN" dirty="0"/>
              <a:t> </a:t>
            </a:r>
            <a:r>
              <a:rPr lang="en-IN" dirty="0" smtClean="0"/>
              <a:t>                            </a:t>
            </a:r>
            <a:r>
              <a:rPr lang="en-IN" b="1" dirty="0" smtClean="0"/>
              <a:t>0 1 1 0  A         </a:t>
            </a:r>
            <a:r>
              <a:rPr lang="en-IN" b="1" dirty="0" err="1"/>
              <a:t>A</a:t>
            </a:r>
            <a:r>
              <a:rPr lang="en-IN" b="1" dirty="0"/>
              <a:t> ← A ⊕ B</a:t>
            </a:r>
            <a:r>
              <a:rPr lang="en-IN" b="1" dirty="0" smtClean="0"/>
              <a:t>         </a:t>
            </a:r>
            <a:endParaRPr lang="en-IN" b="1" dirty="0"/>
          </a:p>
        </p:txBody>
      </p:sp>
      <p:sp>
        <p:nvSpPr>
          <p:cNvPr id="2" name="Title 1"/>
          <p:cNvSpPr>
            <a:spLocks noGrp="1"/>
          </p:cNvSpPr>
          <p:nvPr>
            <p:ph type="title"/>
          </p:nvPr>
        </p:nvSpPr>
        <p:spPr/>
        <p:txBody>
          <a:bodyPr/>
          <a:lstStyle/>
          <a:p>
            <a:r>
              <a:rPr lang="en-IN" dirty="0" smtClean="0"/>
              <a:t>clear</a:t>
            </a:r>
            <a:endParaRPr lang="en-IN" dirty="0"/>
          </a:p>
        </p:txBody>
      </p:sp>
    </p:spTree>
    <p:extLst>
      <p:ext uri="{BB962C8B-B14F-4D97-AF65-F5344CB8AC3E}">
        <p14:creationId xmlns="" xmlns:p14="http://schemas.microsoft.com/office/powerpoint/2010/main" val="420661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sz="2000" dirty="0" smtClean="0"/>
              <a:t>An insert operation is used to introduce a specific bit pattern into A register, leaving the other bit positions unchanged</a:t>
            </a:r>
          </a:p>
          <a:p>
            <a:r>
              <a:rPr lang="en-IN" sz="2000" dirty="0" smtClean="0"/>
              <a:t>This is done as</a:t>
            </a:r>
          </a:p>
          <a:p>
            <a:pPr marL="514350" indent="-514350">
              <a:buAutoNum type="arabicParenR"/>
            </a:pPr>
            <a:r>
              <a:rPr lang="en-IN" sz="2000" dirty="0" smtClean="0"/>
              <a:t>A mask operation to clear desired bit positions followed by</a:t>
            </a:r>
          </a:p>
          <a:p>
            <a:pPr marL="514350" indent="-514350">
              <a:buAutoNum type="arabicParenR"/>
            </a:pPr>
            <a:r>
              <a:rPr lang="en-IN" sz="2000" dirty="0" smtClean="0"/>
              <a:t>An or operation to introduce new bits into desired positions</a:t>
            </a:r>
          </a:p>
          <a:p>
            <a:pPr marL="0" indent="0">
              <a:buNone/>
            </a:pPr>
            <a:r>
              <a:rPr lang="en-IN" sz="2000" b="1" dirty="0" smtClean="0"/>
              <a:t>Example:</a:t>
            </a:r>
          </a:p>
          <a:p>
            <a:pPr marL="0" indent="0">
              <a:buNone/>
            </a:pPr>
            <a:r>
              <a:rPr lang="en-IN" sz="2000" b="1" dirty="0"/>
              <a:t> </a:t>
            </a:r>
            <a:r>
              <a:rPr lang="en-IN" sz="2000" b="1" dirty="0" smtClean="0"/>
              <a:t>  Suppose you want to introduce 1010 into lower order four bits of A</a:t>
            </a:r>
          </a:p>
          <a:p>
            <a:pPr marL="0" indent="0">
              <a:buNone/>
            </a:pPr>
            <a:r>
              <a:rPr lang="en-IN" sz="2000" b="1" dirty="0"/>
              <a:t> </a:t>
            </a:r>
            <a:r>
              <a:rPr lang="en-IN" sz="2000" b="1" dirty="0" smtClean="0"/>
              <a:t>              1101 1000 1011 0001    A(original)</a:t>
            </a:r>
          </a:p>
          <a:p>
            <a:pPr marL="0" indent="0">
              <a:buNone/>
            </a:pPr>
            <a:r>
              <a:rPr lang="en-IN" sz="2000" b="1" dirty="0"/>
              <a:t> </a:t>
            </a:r>
            <a:r>
              <a:rPr lang="en-IN" sz="2000" b="1" dirty="0" smtClean="0"/>
              <a:t>              1101 1000 1011 </a:t>
            </a:r>
            <a:r>
              <a:rPr lang="en-IN" sz="2000" b="1" dirty="0" smtClean="0">
                <a:solidFill>
                  <a:srgbClr val="FF0000"/>
                </a:solidFill>
              </a:rPr>
              <a:t>1010    A(desired)</a:t>
            </a:r>
          </a:p>
          <a:p>
            <a:pPr marL="0" indent="0">
              <a:buNone/>
            </a:pPr>
            <a:r>
              <a:rPr lang="en-IN" sz="2000" b="1" dirty="0"/>
              <a:t> 1101 1000 1011 0001    A(original</a:t>
            </a:r>
            <a:r>
              <a:rPr lang="en-IN" sz="2000" b="1" dirty="0" smtClean="0"/>
              <a:t>)</a:t>
            </a:r>
          </a:p>
          <a:p>
            <a:pPr marL="0" indent="0">
              <a:buNone/>
            </a:pPr>
            <a:r>
              <a:rPr lang="en-IN" sz="2000" b="1" dirty="0" smtClean="0">
                <a:solidFill>
                  <a:srgbClr val="FF0000"/>
                </a:solidFill>
              </a:rPr>
              <a:t>1111 1111 1111 0000	 Mask</a:t>
            </a:r>
          </a:p>
          <a:p>
            <a:pPr marL="0" indent="0">
              <a:buNone/>
            </a:pPr>
            <a:r>
              <a:rPr lang="en-IN" sz="2000" b="1" dirty="0" smtClean="0">
                <a:solidFill>
                  <a:srgbClr val="FF0000"/>
                </a:solidFill>
              </a:rPr>
              <a:t>1101 1000 1011 0000   	 A(Intermediate)</a:t>
            </a:r>
          </a:p>
          <a:p>
            <a:pPr marL="0" indent="0">
              <a:buNone/>
            </a:pPr>
            <a:r>
              <a:rPr lang="en-IN" sz="2000" b="1" dirty="0" smtClean="0">
                <a:solidFill>
                  <a:srgbClr val="FF0000"/>
                </a:solidFill>
              </a:rPr>
              <a:t>0000 0000 0000 1010 	  Added Bits</a:t>
            </a:r>
          </a:p>
          <a:p>
            <a:pPr marL="0" indent="0">
              <a:buNone/>
            </a:pPr>
            <a:r>
              <a:rPr lang="en-IN" sz="2000" b="1" dirty="0" smtClean="0">
                <a:solidFill>
                  <a:srgbClr val="FF0000"/>
                </a:solidFill>
              </a:rPr>
              <a:t>1101 1000 1011 1010	 A(Desired)</a:t>
            </a:r>
            <a:endParaRPr lang="en-IN" sz="2000" b="1" dirty="0">
              <a:solidFill>
                <a:srgbClr val="FF0000"/>
              </a:solidFill>
            </a:endParaRPr>
          </a:p>
        </p:txBody>
      </p:sp>
      <p:sp>
        <p:nvSpPr>
          <p:cNvPr id="2" name="Title 1"/>
          <p:cNvSpPr>
            <a:spLocks noGrp="1"/>
          </p:cNvSpPr>
          <p:nvPr>
            <p:ph type="title"/>
          </p:nvPr>
        </p:nvSpPr>
        <p:spPr/>
        <p:txBody>
          <a:bodyPr/>
          <a:lstStyle/>
          <a:p>
            <a:r>
              <a:rPr lang="en-IN" i="1" dirty="0" smtClean="0"/>
              <a:t>INSERT</a:t>
            </a:r>
            <a:endParaRPr lang="en-IN" i="1" dirty="0"/>
          </a:p>
        </p:txBody>
      </p:sp>
    </p:spTree>
    <p:extLst>
      <p:ext uri="{BB962C8B-B14F-4D97-AF65-F5344CB8AC3E}">
        <p14:creationId xmlns="" xmlns:p14="http://schemas.microsoft.com/office/powerpoint/2010/main" val="1729864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2000" dirty="0" smtClean="0"/>
              <a:t>There are three types of shifts</a:t>
            </a:r>
          </a:p>
          <a:p>
            <a:pPr marL="514350" indent="-514350">
              <a:buAutoNum type="arabicParenR"/>
            </a:pPr>
            <a:r>
              <a:rPr lang="en-IN" sz="2000" dirty="0" smtClean="0"/>
              <a:t>Logical Shift</a:t>
            </a:r>
          </a:p>
          <a:p>
            <a:pPr marL="514350" indent="-514350">
              <a:buAutoNum type="arabicParenR"/>
            </a:pPr>
            <a:r>
              <a:rPr lang="en-IN" sz="2000" dirty="0" smtClean="0"/>
              <a:t>Circular Shift</a:t>
            </a:r>
          </a:p>
          <a:p>
            <a:pPr marL="514350" indent="-514350">
              <a:buAutoNum type="arabicParenR"/>
            </a:pPr>
            <a:r>
              <a:rPr lang="en-IN" sz="2000" dirty="0" smtClean="0"/>
              <a:t>Arithmetic shift</a:t>
            </a:r>
          </a:p>
          <a:p>
            <a:pPr marL="0" indent="0">
              <a:buNone/>
            </a:pPr>
            <a:r>
              <a:rPr lang="en-IN" sz="2000" dirty="0" smtClean="0"/>
              <a:t>What differentiates them is the information that goes into the serial input</a:t>
            </a:r>
          </a:p>
          <a:p>
            <a:pPr marL="0" indent="0">
              <a:buNone/>
            </a:pPr>
            <a:r>
              <a:rPr lang="en-IN" sz="2000" b="1" dirty="0" smtClean="0"/>
              <a:t>A right shift operation</a:t>
            </a:r>
          </a:p>
          <a:p>
            <a:pPr marL="0" indent="0">
              <a:buNone/>
            </a:pPr>
            <a:endParaRPr lang="en-IN" dirty="0" smtClean="0"/>
          </a:p>
          <a:p>
            <a:pPr marL="0" indent="0">
              <a:buNone/>
            </a:pPr>
            <a:r>
              <a:rPr lang="en-IN" dirty="0" smtClean="0"/>
              <a:t>A left shift operation</a:t>
            </a:r>
          </a:p>
          <a:p>
            <a:pPr marL="0" indent="0">
              <a:buNone/>
            </a:pPr>
            <a:endParaRPr lang="en-IN" dirty="0"/>
          </a:p>
        </p:txBody>
      </p:sp>
      <p:sp>
        <p:nvSpPr>
          <p:cNvPr id="2" name="Title 1"/>
          <p:cNvSpPr>
            <a:spLocks noGrp="1"/>
          </p:cNvSpPr>
          <p:nvPr>
            <p:ph type="title"/>
          </p:nvPr>
        </p:nvSpPr>
        <p:spPr/>
        <p:txBody>
          <a:bodyPr/>
          <a:lstStyle/>
          <a:p>
            <a:r>
              <a:rPr lang="en-IN" dirty="0" smtClean="0"/>
              <a:t>SHIFT MICRO OPERATIONS</a:t>
            </a:r>
            <a:endParaRPr lang="en-IN"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3861048"/>
            <a:ext cx="7344816" cy="75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7118" y="5085184"/>
            <a:ext cx="7697787" cy="96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0647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sz="2000" dirty="0" smtClean="0"/>
              <a:t>In a logical shift the serial input to the shift is a 0</a:t>
            </a:r>
          </a:p>
          <a:p>
            <a:r>
              <a:rPr lang="en-IN" sz="2000" dirty="0" smtClean="0"/>
              <a:t>A right logical shift operation</a:t>
            </a:r>
          </a:p>
          <a:p>
            <a:endParaRPr lang="en-IN" sz="2000" dirty="0" smtClean="0"/>
          </a:p>
          <a:p>
            <a:pPr marL="0" indent="0">
              <a:buNone/>
            </a:pPr>
            <a:endParaRPr lang="en-IN" sz="2000" dirty="0"/>
          </a:p>
          <a:p>
            <a:pPr marL="0" indent="0">
              <a:buNone/>
            </a:pPr>
            <a:endParaRPr lang="en-IN" sz="2000" dirty="0" smtClean="0"/>
          </a:p>
          <a:p>
            <a:pPr marL="0" indent="0">
              <a:buNone/>
            </a:pPr>
            <a:r>
              <a:rPr lang="en-IN" sz="2000" dirty="0" smtClean="0"/>
              <a:t>A Left Logical Shift operation</a:t>
            </a:r>
          </a:p>
          <a:p>
            <a:pPr marL="0" indent="0">
              <a:buNone/>
            </a:pPr>
            <a:endParaRPr lang="en-IN" sz="2000" dirty="0"/>
          </a:p>
          <a:p>
            <a:pPr marL="0" indent="0">
              <a:buNone/>
            </a:pPr>
            <a:endParaRPr lang="en-IN" sz="2000" dirty="0" smtClean="0"/>
          </a:p>
          <a:p>
            <a:pPr marL="0" indent="0">
              <a:buNone/>
            </a:pPr>
            <a:endParaRPr lang="en-IN" sz="2000" dirty="0"/>
          </a:p>
          <a:p>
            <a:pPr marL="0" indent="0">
              <a:buNone/>
            </a:pPr>
            <a:r>
              <a:rPr lang="en-IN" sz="2000" b="1" dirty="0" smtClean="0"/>
              <a:t>In a register transfer language, the following notation is used:</a:t>
            </a:r>
          </a:p>
          <a:p>
            <a:pPr marL="0" indent="0">
              <a:buNone/>
            </a:pPr>
            <a:r>
              <a:rPr lang="en-IN" sz="2000" b="1" dirty="0" smtClean="0"/>
              <a:t>-</a:t>
            </a:r>
            <a:r>
              <a:rPr lang="en-IN" sz="2000" b="1" dirty="0" err="1" smtClean="0"/>
              <a:t>shl</a:t>
            </a:r>
            <a:r>
              <a:rPr lang="en-IN" sz="2000" b="1" dirty="0" smtClean="0"/>
              <a:t>         for a logical shift left</a:t>
            </a:r>
          </a:p>
          <a:p>
            <a:pPr marL="0" indent="0">
              <a:buNone/>
            </a:pPr>
            <a:r>
              <a:rPr lang="en-IN" sz="2000" b="1" dirty="0" smtClean="0"/>
              <a:t>-</a:t>
            </a:r>
            <a:r>
              <a:rPr lang="en-IN" sz="2000" b="1" dirty="0" err="1" smtClean="0"/>
              <a:t>shr</a:t>
            </a:r>
            <a:r>
              <a:rPr lang="en-IN" sz="2000" b="1" dirty="0" smtClean="0"/>
              <a:t>         for a logical shift right</a:t>
            </a:r>
          </a:p>
          <a:p>
            <a:pPr marL="0" indent="0">
              <a:buNone/>
            </a:pPr>
            <a:r>
              <a:rPr lang="en-IN" sz="2000" b="1" dirty="0" smtClean="0"/>
              <a:t>Examples:</a:t>
            </a:r>
          </a:p>
          <a:p>
            <a:pPr marL="0" indent="0">
              <a:buNone/>
            </a:pPr>
            <a:r>
              <a:rPr lang="en-IN" sz="2000" b="1" dirty="0" smtClean="0"/>
              <a:t>R2&lt;-</a:t>
            </a:r>
            <a:r>
              <a:rPr lang="en-IN" sz="2000" b="1" dirty="0" err="1" smtClean="0"/>
              <a:t>shl</a:t>
            </a:r>
            <a:r>
              <a:rPr lang="en-IN" sz="2000" b="1" dirty="0" smtClean="0"/>
              <a:t> R2</a:t>
            </a:r>
            <a:endParaRPr lang="en-IN" sz="2000" b="1" dirty="0"/>
          </a:p>
        </p:txBody>
      </p:sp>
      <p:sp>
        <p:nvSpPr>
          <p:cNvPr id="2" name="Title 1"/>
          <p:cNvSpPr>
            <a:spLocks noGrp="1"/>
          </p:cNvSpPr>
          <p:nvPr>
            <p:ph type="title"/>
          </p:nvPr>
        </p:nvSpPr>
        <p:spPr/>
        <p:txBody>
          <a:bodyPr/>
          <a:lstStyle/>
          <a:p>
            <a:r>
              <a:rPr lang="en-IN" dirty="0" smtClean="0"/>
              <a:t>LOGICAL SHIFT</a:t>
            </a:r>
            <a:endParaRPr lang="en-IN"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2348880"/>
            <a:ext cx="5904656" cy="86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1967" y="3585964"/>
            <a:ext cx="7126287" cy="707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8773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sz="2000" dirty="0" smtClean="0"/>
              <a:t>In a circular shift the serial input is the bit that is shifted out of the other end of register</a:t>
            </a:r>
          </a:p>
          <a:p>
            <a:r>
              <a:rPr lang="en-IN" sz="2000" dirty="0" smtClean="0"/>
              <a:t>A right circular shift</a:t>
            </a:r>
          </a:p>
          <a:p>
            <a:endParaRPr lang="en-IN" sz="2000" dirty="0"/>
          </a:p>
          <a:p>
            <a:endParaRPr lang="en-IN" sz="2000" dirty="0" smtClean="0"/>
          </a:p>
          <a:p>
            <a:endParaRPr lang="en-IN" sz="2000" dirty="0"/>
          </a:p>
          <a:p>
            <a:endParaRPr lang="en-IN" sz="2000" dirty="0" smtClean="0"/>
          </a:p>
          <a:p>
            <a:r>
              <a:rPr lang="en-IN" sz="2000" dirty="0" smtClean="0"/>
              <a:t>A left circular shift</a:t>
            </a:r>
          </a:p>
          <a:p>
            <a:endParaRPr lang="en-IN" sz="2000" dirty="0"/>
          </a:p>
          <a:p>
            <a:endParaRPr lang="en-IN" sz="2000" dirty="0" smtClean="0"/>
          </a:p>
          <a:p>
            <a:endParaRPr lang="en-IN" sz="2000" dirty="0"/>
          </a:p>
          <a:p>
            <a:endParaRPr lang="en-IN" sz="2000" dirty="0" smtClean="0"/>
          </a:p>
          <a:p>
            <a:r>
              <a:rPr lang="en-IN" sz="2000" b="1" dirty="0" smtClean="0"/>
              <a:t>In RTL the following notation is used</a:t>
            </a:r>
          </a:p>
          <a:p>
            <a:r>
              <a:rPr lang="en-IN" sz="2000" b="1" dirty="0" err="1" smtClean="0"/>
              <a:t>cil</a:t>
            </a:r>
            <a:r>
              <a:rPr lang="en-IN" sz="2000" b="1" dirty="0" smtClean="0"/>
              <a:t>   - circular shift left</a:t>
            </a:r>
          </a:p>
          <a:p>
            <a:r>
              <a:rPr lang="en-IN" sz="2000" b="1" dirty="0" err="1"/>
              <a:t>c</a:t>
            </a:r>
            <a:r>
              <a:rPr lang="en-IN" sz="2000" b="1" dirty="0" err="1" smtClean="0"/>
              <a:t>ir</a:t>
            </a:r>
            <a:r>
              <a:rPr lang="en-IN" sz="2000" b="1" dirty="0" smtClean="0"/>
              <a:t> – circular shift right</a:t>
            </a:r>
          </a:p>
          <a:p>
            <a:pPr marL="0" indent="0">
              <a:buNone/>
            </a:pPr>
            <a:endParaRPr lang="en-IN" sz="2000" dirty="0" smtClean="0"/>
          </a:p>
          <a:p>
            <a:pPr marL="0" indent="0">
              <a:buNone/>
            </a:pPr>
            <a:endParaRPr lang="en-IN" sz="2000" dirty="0"/>
          </a:p>
        </p:txBody>
      </p:sp>
      <p:sp>
        <p:nvSpPr>
          <p:cNvPr id="2" name="Title 1"/>
          <p:cNvSpPr>
            <a:spLocks noGrp="1"/>
          </p:cNvSpPr>
          <p:nvPr>
            <p:ph type="title"/>
          </p:nvPr>
        </p:nvSpPr>
        <p:spPr/>
        <p:txBody>
          <a:bodyPr/>
          <a:lstStyle/>
          <a:p>
            <a:r>
              <a:rPr lang="en-IN" dirty="0" smtClean="0"/>
              <a:t>CIRCULAR SHIFT</a:t>
            </a:r>
            <a:endParaRPr lang="en-IN"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0413" y="2593975"/>
            <a:ext cx="7621587" cy="763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1152" y="4149081"/>
            <a:ext cx="7754937"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88216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000" dirty="0" smtClean="0"/>
              <a:t>An arithmetic shift is meant for signed binary numbers</a:t>
            </a:r>
          </a:p>
          <a:p>
            <a:r>
              <a:rPr lang="en-IN" sz="2000" dirty="0" smtClean="0"/>
              <a:t>An arithmetic left shift </a:t>
            </a:r>
            <a:r>
              <a:rPr lang="en-IN" sz="2000" dirty="0" smtClean="0">
                <a:solidFill>
                  <a:srgbClr val="FF0000"/>
                </a:solidFill>
              </a:rPr>
              <a:t>multiplies</a:t>
            </a:r>
            <a:r>
              <a:rPr lang="en-IN" sz="2000" dirty="0" smtClean="0"/>
              <a:t> a signed number </a:t>
            </a:r>
            <a:r>
              <a:rPr lang="en-IN" sz="2000" dirty="0" smtClean="0">
                <a:solidFill>
                  <a:srgbClr val="FF0000"/>
                </a:solidFill>
              </a:rPr>
              <a:t>by 2</a:t>
            </a:r>
          </a:p>
          <a:p>
            <a:r>
              <a:rPr lang="en-IN" sz="2000" dirty="0" smtClean="0"/>
              <a:t>An arithmetic right shift </a:t>
            </a:r>
            <a:r>
              <a:rPr lang="en-IN" sz="2000" dirty="0" smtClean="0">
                <a:solidFill>
                  <a:srgbClr val="FF0000"/>
                </a:solidFill>
              </a:rPr>
              <a:t>divides</a:t>
            </a:r>
            <a:r>
              <a:rPr lang="en-IN" sz="2000" dirty="0" smtClean="0"/>
              <a:t> a signed by number </a:t>
            </a:r>
            <a:r>
              <a:rPr lang="en-IN" sz="2000" dirty="0" smtClean="0">
                <a:solidFill>
                  <a:srgbClr val="FF0000"/>
                </a:solidFill>
              </a:rPr>
              <a:t>by 2</a:t>
            </a:r>
          </a:p>
          <a:p>
            <a:r>
              <a:rPr lang="en-IN" sz="2000" b="1" dirty="0" smtClean="0">
                <a:solidFill>
                  <a:srgbClr val="002060"/>
                </a:solidFill>
              </a:rPr>
              <a:t>Sign bit : 0 for positive and 1 for negative</a:t>
            </a:r>
          </a:p>
          <a:p>
            <a:r>
              <a:rPr lang="en-IN" sz="2000" b="1" dirty="0" smtClean="0">
                <a:solidFill>
                  <a:srgbClr val="002060"/>
                </a:solidFill>
              </a:rPr>
              <a:t>The main distinction of an arithmetic shift is that it must keep the sign of the number the same as it performs the multiplication or division</a:t>
            </a:r>
          </a:p>
          <a:p>
            <a:pPr marL="0" indent="0">
              <a:buNone/>
            </a:pPr>
            <a:r>
              <a:rPr lang="en-IN" sz="2000" b="1" dirty="0" smtClean="0">
                <a:solidFill>
                  <a:srgbClr val="002060"/>
                </a:solidFill>
              </a:rPr>
              <a:t>Right Arithmetic shift</a:t>
            </a:r>
          </a:p>
          <a:p>
            <a:pPr marL="0" indent="0">
              <a:buNone/>
            </a:pPr>
            <a:endParaRPr lang="en-IN" sz="2000" b="1" dirty="0">
              <a:solidFill>
                <a:srgbClr val="002060"/>
              </a:solidFill>
            </a:endParaRPr>
          </a:p>
        </p:txBody>
      </p:sp>
      <p:sp>
        <p:nvSpPr>
          <p:cNvPr id="2" name="Title 1"/>
          <p:cNvSpPr>
            <a:spLocks noGrp="1"/>
          </p:cNvSpPr>
          <p:nvPr>
            <p:ph type="title"/>
          </p:nvPr>
        </p:nvSpPr>
        <p:spPr>
          <a:xfrm>
            <a:off x="539552" y="260648"/>
            <a:ext cx="8229600" cy="1143000"/>
          </a:xfrm>
        </p:spPr>
        <p:txBody>
          <a:bodyPr/>
          <a:lstStyle/>
          <a:p>
            <a:r>
              <a:rPr lang="en-IN" dirty="0" smtClean="0"/>
              <a:t>ARITHMETIC SHIFT</a:t>
            </a:r>
            <a:endParaRPr lang="en-IN"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7984" y="4437112"/>
            <a:ext cx="7707313" cy="118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245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Rather than specifying a digital system in words, a specific notation is used , </a:t>
            </a:r>
            <a:r>
              <a:rPr lang="en-IN" b="1" dirty="0" smtClean="0">
                <a:solidFill>
                  <a:srgbClr val="FF0000"/>
                </a:solidFill>
              </a:rPr>
              <a:t>Register Transfer Language</a:t>
            </a:r>
          </a:p>
          <a:p>
            <a:r>
              <a:rPr lang="en-IN" dirty="0" smtClean="0"/>
              <a:t>The symbolic notation used to describe the micro-operation transfer among register is called </a:t>
            </a:r>
            <a:r>
              <a:rPr lang="en-IN" b="1" dirty="0" smtClean="0">
                <a:solidFill>
                  <a:srgbClr val="FF0000"/>
                </a:solidFill>
              </a:rPr>
              <a:t>register transfer language</a:t>
            </a:r>
          </a:p>
          <a:p>
            <a:r>
              <a:rPr lang="en-IN" b="1" dirty="0" smtClean="0"/>
              <a:t>Register Transfer language</a:t>
            </a:r>
          </a:p>
          <a:p>
            <a:r>
              <a:rPr lang="en-IN" dirty="0" smtClean="0"/>
              <a:t>A symbolic language  </a:t>
            </a:r>
          </a:p>
          <a:p>
            <a:r>
              <a:rPr lang="en-IN" dirty="0" smtClean="0"/>
              <a:t>A convenient tool for describing the internal organization of digital  computer </a:t>
            </a:r>
          </a:p>
          <a:p>
            <a:r>
              <a:rPr lang="en-IN" dirty="0" smtClean="0"/>
              <a:t>Can also be used to facilitate the design process of digital systems</a:t>
            </a:r>
            <a:endParaRPr lang="en-IN" dirty="0"/>
          </a:p>
        </p:txBody>
      </p:sp>
      <p:sp>
        <p:nvSpPr>
          <p:cNvPr id="2" name="Title 1"/>
          <p:cNvSpPr>
            <a:spLocks noGrp="1"/>
          </p:cNvSpPr>
          <p:nvPr>
            <p:ph type="title"/>
          </p:nvPr>
        </p:nvSpPr>
        <p:spPr/>
        <p:txBody>
          <a:bodyPr/>
          <a:lstStyle/>
          <a:p>
            <a:r>
              <a:rPr lang="en-IN" dirty="0" smtClean="0"/>
              <a:t>Register Transfer language</a:t>
            </a:r>
            <a:endParaRPr lang="en-IN" dirty="0"/>
          </a:p>
        </p:txBody>
      </p:sp>
    </p:spTree>
    <p:extLst>
      <p:ext uri="{BB962C8B-B14F-4D97-AF65-F5344CB8AC3E}">
        <p14:creationId xmlns="" xmlns:p14="http://schemas.microsoft.com/office/powerpoint/2010/main" val="14717939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t>Left Arithmetic shift:</a:t>
            </a:r>
          </a:p>
          <a:p>
            <a:pPr marL="0" indent="0">
              <a:buNone/>
            </a:pPr>
            <a:r>
              <a:rPr lang="en-IN" dirty="0" smtClean="0"/>
              <a:t>An left arithmetic shift left must be checked for the overflow</a:t>
            </a:r>
          </a:p>
          <a:p>
            <a:pPr marL="0" indent="0">
              <a:buNone/>
            </a:pPr>
            <a:endParaRPr lang="en-IN" dirty="0"/>
          </a:p>
        </p:txBody>
      </p:sp>
      <p:sp>
        <p:nvSpPr>
          <p:cNvPr id="2" name="Title 1"/>
          <p:cNvSpPr>
            <a:spLocks noGrp="1"/>
          </p:cNvSpPr>
          <p:nvPr>
            <p:ph type="title"/>
          </p:nvPr>
        </p:nvSpPr>
        <p:spPr/>
        <p:txBody>
          <a:bodyPr/>
          <a:lstStyle/>
          <a:p>
            <a:r>
              <a:rPr lang="en-IN" dirty="0" smtClean="0"/>
              <a:t>ARITHMETIC SHIFT</a:t>
            </a:r>
            <a:endParaRPr lang="en-IN" dirty="0"/>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3648" y="3356992"/>
            <a:ext cx="6120680"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7457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An </a:t>
            </a:r>
            <a:r>
              <a:rPr lang="en-IN" dirty="0"/>
              <a:t>8-bit register contains the binary value 10011100. What is the register value after an arithmetic shift right? Starting from the initial number 10011100, determine the register value after an arithmetic shift left, and state whether there is an overflow</a:t>
            </a:r>
          </a:p>
          <a:p>
            <a:endParaRPr lang="en-IN" dirty="0"/>
          </a:p>
        </p:txBody>
      </p:sp>
      <p:sp>
        <p:nvSpPr>
          <p:cNvPr id="2" name="Title 1"/>
          <p:cNvSpPr>
            <a:spLocks noGrp="1"/>
          </p:cNvSpPr>
          <p:nvPr>
            <p:ph type="title"/>
          </p:nvPr>
        </p:nvSpPr>
        <p:spPr/>
        <p:txBody>
          <a:bodyPr/>
          <a:lstStyle/>
          <a:p>
            <a:r>
              <a:rPr lang="en-IN" dirty="0" smtClean="0"/>
              <a:t>Assignment</a:t>
            </a:r>
            <a:endParaRPr lang="en-IN" dirty="0"/>
          </a:p>
        </p:txBody>
      </p:sp>
    </p:spTree>
    <p:extLst>
      <p:ext uri="{BB962C8B-B14F-4D97-AF65-F5344CB8AC3E}">
        <p14:creationId xmlns="" xmlns:p14="http://schemas.microsoft.com/office/powerpoint/2010/main" val="1902720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1" y="304800"/>
            <a:ext cx="8496944" cy="5788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51211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Instead of individual registers performing the micro operations directly , computer systems employ a number of storage registers connected to a common operational unit called an arithmetic logic unit , abbreviated ALU </a:t>
            </a:r>
          </a:p>
          <a:p>
            <a:r>
              <a:rPr lang="en-IN" dirty="0" smtClean="0"/>
              <a:t>To perform a specific operation , the contents of specified registers are placed in the inputs of the common ALU</a:t>
            </a:r>
          </a:p>
          <a:p>
            <a:r>
              <a:rPr lang="en-IN" dirty="0" smtClean="0"/>
              <a:t>The ALU performs an operation and the result of the operation is transferred to a destination register</a:t>
            </a:r>
          </a:p>
          <a:p>
            <a:r>
              <a:rPr lang="en-IN" dirty="0" smtClean="0"/>
              <a:t>The Arithmetic , Logic and Shift units introduced in previous sections can be combined into one ALU with common selection variables</a:t>
            </a:r>
            <a:endParaRPr lang="en-IN" dirty="0"/>
          </a:p>
        </p:txBody>
      </p:sp>
      <p:sp>
        <p:nvSpPr>
          <p:cNvPr id="2" name="Title 1"/>
          <p:cNvSpPr>
            <a:spLocks noGrp="1"/>
          </p:cNvSpPr>
          <p:nvPr>
            <p:ph type="title"/>
          </p:nvPr>
        </p:nvSpPr>
        <p:spPr/>
        <p:txBody>
          <a:bodyPr/>
          <a:lstStyle/>
          <a:p>
            <a:r>
              <a:rPr lang="en-IN" dirty="0" smtClean="0"/>
              <a:t>Arithmetic Logic Shift Unit</a:t>
            </a:r>
            <a:endParaRPr lang="en-IN" dirty="0"/>
          </a:p>
        </p:txBody>
      </p:sp>
    </p:spTree>
    <p:extLst>
      <p:ext uri="{BB962C8B-B14F-4D97-AF65-F5344CB8AC3E}">
        <p14:creationId xmlns="" xmlns:p14="http://schemas.microsoft.com/office/powerpoint/2010/main" val="1582420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1484784"/>
            <a:ext cx="14401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One Stage of Arithmetic Circuit</a:t>
            </a:r>
            <a:endParaRPr lang="en-IN" dirty="0"/>
          </a:p>
        </p:txBody>
      </p:sp>
      <p:sp>
        <p:nvSpPr>
          <p:cNvPr id="6" name="Rectangle 5"/>
          <p:cNvSpPr/>
          <p:nvPr/>
        </p:nvSpPr>
        <p:spPr>
          <a:xfrm>
            <a:off x="2123728" y="3429000"/>
            <a:ext cx="13681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One stage of Logic Circuit</a:t>
            </a:r>
            <a:endParaRPr lang="en-IN" dirty="0"/>
          </a:p>
        </p:txBody>
      </p:sp>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28184" y="2204864"/>
            <a:ext cx="1368152"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8" name="Elbow Connector 17"/>
          <p:cNvCxnSpPr/>
          <p:nvPr/>
        </p:nvCxnSpPr>
        <p:spPr>
          <a:xfrm>
            <a:off x="3419872" y="2057808"/>
            <a:ext cx="2808312" cy="113746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bwMode="auto">
          <a:xfrm>
            <a:off x="4108118" y="1484784"/>
            <a:ext cx="443330" cy="341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 name="Elbow Connector 21"/>
          <p:cNvCxnSpPr/>
          <p:nvPr/>
        </p:nvCxnSpPr>
        <p:spPr>
          <a:xfrm flipV="1">
            <a:off x="3563888" y="3537012"/>
            <a:ext cx="2736304" cy="9001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23928" y="3717032"/>
            <a:ext cx="288032" cy="369332"/>
          </a:xfrm>
          <a:prstGeom prst="rect">
            <a:avLst/>
          </a:prstGeom>
          <a:noFill/>
        </p:spPr>
        <p:txBody>
          <a:bodyPr wrap="square" rtlCol="0">
            <a:spAutoFit/>
          </a:bodyPr>
          <a:lstStyle/>
          <a:p>
            <a:endParaRPr lang="en-IN" dirty="0"/>
          </a:p>
        </p:txBody>
      </p:sp>
      <p:pic>
        <p:nvPicPr>
          <p:cNvPr id="1030"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67944" y="3901699"/>
            <a:ext cx="523678" cy="38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34" name="Straight Connector 1033"/>
          <p:cNvCxnSpPr/>
          <p:nvPr/>
        </p:nvCxnSpPr>
        <p:spPr>
          <a:xfrm>
            <a:off x="1115616" y="5085184"/>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flipV="1">
            <a:off x="5580112" y="3901699"/>
            <a:ext cx="0" cy="1183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5580112" y="390169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flipV="1">
            <a:off x="1115616" y="5373216"/>
            <a:ext cx="468052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flipV="1">
            <a:off x="5796136" y="4284387"/>
            <a:ext cx="0" cy="1088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a:off x="5796136" y="4284387"/>
            <a:ext cx="50405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45" name="Picture 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82831" y="4695451"/>
            <a:ext cx="466725" cy="26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6" name="Picture 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082305" y="5169392"/>
            <a:ext cx="409575"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7" name="Picture 9"/>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58416" y="4828801"/>
            <a:ext cx="457200"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8" name="Picture 10"/>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39552" y="5309040"/>
            <a:ext cx="4953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52" name="Straight Connector 1051"/>
          <p:cNvCxnSpPr/>
          <p:nvPr/>
        </p:nvCxnSpPr>
        <p:spPr>
          <a:xfrm>
            <a:off x="539552" y="836712"/>
            <a:ext cx="4752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a:off x="5292080" y="836712"/>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Connector 1056"/>
          <p:cNvCxnSpPr/>
          <p:nvPr/>
        </p:nvCxnSpPr>
        <p:spPr>
          <a:xfrm>
            <a:off x="5292080" y="2420888"/>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a:off x="539552" y="1052736"/>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a:off x="5076056" y="1052736"/>
            <a:ext cx="0" cy="1573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a:off x="5076056" y="2626538"/>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1066" name="TextBox 1065"/>
          <p:cNvSpPr txBox="1"/>
          <p:nvPr/>
        </p:nvSpPr>
        <p:spPr>
          <a:xfrm>
            <a:off x="251520" y="692696"/>
            <a:ext cx="406896" cy="276999"/>
          </a:xfrm>
          <a:prstGeom prst="rect">
            <a:avLst/>
          </a:prstGeom>
          <a:noFill/>
        </p:spPr>
        <p:txBody>
          <a:bodyPr wrap="square" rtlCol="0">
            <a:spAutoFit/>
          </a:bodyPr>
          <a:lstStyle/>
          <a:p>
            <a:r>
              <a:rPr lang="en-IN" sz="1200" b="1" dirty="0" smtClean="0"/>
              <a:t>S3</a:t>
            </a:r>
            <a:endParaRPr lang="en-IN" sz="1200" b="1" dirty="0"/>
          </a:p>
        </p:txBody>
      </p:sp>
      <p:sp>
        <p:nvSpPr>
          <p:cNvPr id="1068" name="TextBox 1067"/>
          <p:cNvSpPr txBox="1"/>
          <p:nvPr/>
        </p:nvSpPr>
        <p:spPr>
          <a:xfrm>
            <a:off x="251520" y="969695"/>
            <a:ext cx="535682" cy="261610"/>
          </a:xfrm>
          <a:prstGeom prst="rect">
            <a:avLst/>
          </a:prstGeom>
          <a:noFill/>
        </p:spPr>
        <p:txBody>
          <a:bodyPr wrap="square" rtlCol="0">
            <a:spAutoFit/>
          </a:bodyPr>
          <a:lstStyle/>
          <a:p>
            <a:r>
              <a:rPr lang="en-IN" sz="1100" b="1" dirty="0" smtClean="0"/>
              <a:t>S2</a:t>
            </a:r>
            <a:endParaRPr lang="en-IN" sz="1100" b="1" dirty="0"/>
          </a:p>
        </p:txBody>
      </p:sp>
      <p:cxnSp>
        <p:nvCxnSpPr>
          <p:cNvPr id="1072" name="Straight Connector 1071"/>
          <p:cNvCxnSpPr>
            <a:stCxn id="1092" idx="3"/>
          </p:cNvCxnSpPr>
          <p:nvPr/>
        </p:nvCxnSpPr>
        <p:spPr>
          <a:xfrm>
            <a:off x="454968" y="1615589"/>
            <a:ext cx="1020688" cy="13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5" name="Straight Connector 1074"/>
          <p:cNvCxnSpPr/>
          <p:nvPr/>
        </p:nvCxnSpPr>
        <p:spPr>
          <a:xfrm>
            <a:off x="1475656" y="1628800"/>
            <a:ext cx="0" cy="190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a:off x="1475656" y="3537012"/>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a:off x="539552" y="1839637"/>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1" name="Straight Connector 1080"/>
          <p:cNvCxnSpPr/>
          <p:nvPr/>
        </p:nvCxnSpPr>
        <p:spPr>
          <a:xfrm>
            <a:off x="1259632" y="1839637"/>
            <a:ext cx="0" cy="1877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a:off x="1259632" y="371703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a:off x="1475656" y="1839637"/>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a:endCxn id="4" idx="1"/>
          </p:cNvCxnSpPr>
          <p:nvPr/>
        </p:nvCxnSpPr>
        <p:spPr>
          <a:xfrm>
            <a:off x="1259632" y="202484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1092" name="TextBox 1091"/>
          <p:cNvSpPr txBox="1"/>
          <p:nvPr/>
        </p:nvSpPr>
        <p:spPr>
          <a:xfrm>
            <a:off x="107504" y="1484784"/>
            <a:ext cx="347464" cy="261610"/>
          </a:xfrm>
          <a:prstGeom prst="rect">
            <a:avLst/>
          </a:prstGeom>
          <a:noFill/>
        </p:spPr>
        <p:txBody>
          <a:bodyPr wrap="square" rtlCol="0">
            <a:spAutoFit/>
          </a:bodyPr>
          <a:lstStyle>
            <a:defPPr>
              <a:defRPr lang="en-US"/>
            </a:defPPr>
            <a:lvl1pPr>
              <a:defRPr sz="1100" b="1"/>
            </a:lvl1pPr>
          </a:lstStyle>
          <a:p>
            <a:r>
              <a:rPr lang="en-IN" dirty="0"/>
              <a:t>S1</a:t>
            </a:r>
          </a:p>
        </p:txBody>
      </p:sp>
      <p:sp>
        <p:nvSpPr>
          <p:cNvPr id="1096" name="TextBox 1095"/>
          <p:cNvSpPr txBox="1"/>
          <p:nvPr/>
        </p:nvSpPr>
        <p:spPr>
          <a:xfrm>
            <a:off x="107504" y="1746394"/>
            <a:ext cx="347464" cy="261610"/>
          </a:xfrm>
          <a:prstGeom prst="rect">
            <a:avLst/>
          </a:prstGeom>
          <a:noFill/>
        </p:spPr>
        <p:txBody>
          <a:bodyPr wrap="square" rtlCol="0">
            <a:spAutoFit/>
          </a:bodyPr>
          <a:lstStyle/>
          <a:p>
            <a:r>
              <a:rPr lang="en-IN" sz="1100" b="1" dirty="0" smtClean="0"/>
              <a:t>S0</a:t>
            </a:r>
            <a:endParaRPr lang="en-IN" sz="1100" b="1" dirty="0"/>
          </a:p>
        </p:txBody>
      </p:sp>
      <p:cxnSp>
        <p:nvCxnSpPr>
          <p:cNvPr id="1098" name="Straight Connector 1097"/>
          <p:cNvCxnSpPr/>
          <p:nvPr/>
        </p:nvCxnSpPr>
        <p:spPr>
          <a:xfrm>
            <a:off x="519361" y="4284387"/>
            <a:ext cx="16043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a:off x="454968" y="4086364"/>
            <a:ext cx="1668760" cy="6679"/>
          </a:xfrm>
          <a:prstGeom prst="line">
            <a:avLst/>
          </a:prstGeom>
        </p:spPr>
        <p:style>
          <a:lnRef idx="1">
            <a:schemeClr val="accent1"/>
          </a:lnRef>
          <a:fillRef idx="0">
            <a:schemeClr val="accent1"/>
          </a:fillRef>
          <a:effectRef idx="0">
            <a:schemeClr val="accent1"/>
          </a:effectRef>
          <a:fontRef idx="minor">
            <a:schemeClr val="tx1"/>
          </a:fontRef>
        </p:style>
      </p:cxnSp>
      <p:pic>
        <p:nvPicPr>
          <p:cNvPr id="1104" name="Picture 11"/>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93428" y="4246612"/>
            <a:ext cx="152400" cy="19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5" name="Picture 1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12453" y="3986351"/>
            <a:ext cx="180975" cy="20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09" name="Straight Connector 1108"/>
          <p:cNvCxnSpPr/>
          <p:nvPr/>
        </p:nvCxnSpPr>
        <p:spPr>
          <a:xfrm flipV="1">
            <a:off x="965312" y="2420888"/>
            <a:ext cx="0" cy="1863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p:nvCxnSpPr>
        <p:spPr>
          <a:xfrm>
            <a:off x="965312" y="2420888"/>
            <a:ext cx="10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flipV="1">
            <a:off x="658416" y="2276872"/>
            <a:ext cx="0" cy="1809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a:off x="658416" y="2276872"/>
            <a:ext cx="1321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8" name="Straight Arrow Connector 1117"/>
          <p:cNvCxnSpPr/>
          <p:nvPr/>
        </p:nvCxnSpPr>
        <p:spPr>
          <a:xfrm>
            <a:off x="2555776" y="1231305"/>
            <a:ext cx="0" cy="253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19" name="Picture 13"/>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807804" y="1277081"/>
            <a:ext cx="161925" cy="16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7" name="Straight Arrow Connector 96"/>
          <p:cNvCxnSpPr>
            <a:stCxn id="4" idx="2"/>
          </p:cNvCxnSpPr>
          <p:nvPr/>
        </p:nvCxnSpPr>
        <p:spPr>
          <a:xfrm>
            <a:off x="2699792" y="2564904"/>
            <a:ext cx="0" cy="213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14"/>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888766" y="2626538"/>
            <a:ext cx="323850" cy="19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114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7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7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8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8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9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0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9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0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10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0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1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1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1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1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9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66" grpId="0"/>
      <p:bldP spid="1092" grpId="0"/>
      <p:bldP spid="10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15616" y="1916832"/>
            <a:ext cx="6840760"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IN" dirty="0" smtClean="0"/>
              <a:t>ALU Function</a:t>
            </a:r>
            <a:br>
              <a:rPr lang="en-IN" dirty="0" smtClean="0"/>
            </a:br>
            <a:r>
              <a:rPr lang="en-IN" dirty="0" smtClean="0"/>
              <a:t>Arithmetic</a:t>
            </a:r>
            <a:endParaRPr lang="en-IN" dirty="0"/>
          </a:p>
        </p:txBody>
      </p:sp>
    </p:spTree>
    <p:extLst>
      <p:ext uri="{BB962C8B-B14F-4D97-AF65-F5344CB8AC3E}">
        <p14:creationId xmlns="" xmlns:p14="http://schemas.microsoft.com/office/powerpoint/2010/main" val="19060069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1560" y="1628800"/>
            <a:ext cx="7560840" cy="4032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3893026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259632" y="1844824"/>
            <a:ext cx="6885768" cy="1080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dirty="0" smtClean="0"/>
              <a:t>Exercise</a:t>
            </a:r>
            <a:endParaRPr lang="en-IN" dirty="0"/>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19671" y="3501008"/>
            <a:ext cx="6168685" cy="1080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4548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digital computer has a common bus system for 16 registers of 32 </a:t>
            </a:r>
            <a:r>
              <a:rPr lang="en-US"/>
              <a:t>bits </a:t>
            </a:r>
            <a:r>
              <a:rPr lang="en-US" smtClean="0"/>
              <a:t>each</a:t>
            </a:r>
            <a:r>
              <a:rPr lang="en-US" dirty="0"/>
              <a:t>. The bus Is </a:t>
            </a:r>
            <a:r>
              <a:rPr lang="en-US" dirty="0" smtClean="0"/>
              <a:t>constructed </a:t>
            </a:r>
            <a:r>
              <a:rPr lang="en-US" dirty="0"/>
              <a:t>with multiplexers</a:t>
            </a:r>
            <a:r>
              <a:rPr lang="en-US" dirty="0" smtClean="0"/>
              <a:t>.</a:t>
            </a:r>
          </a:p>
          <a:p>
            <a:r>
              <a:rPr lang="en-US" dirty="0" smtClean="0"/>
              <a:t> </a:t>
            </a:r>
            <a:r>
              <a:rPr lang="en-US" dirty="0"/>
              <a:t>a. How many selection </a:t>
            </a:r>
            <a:r>
              <a:rPr lang="en-US" dirty="0" smtClean="0"/>
              <a:t>inputs </a:t>
            </a:r>
            <a:r>
              <a:rPr lang="en-US" dirty="0"/>
              <a:t>are there </a:t>
            </a:r>
            <a:r>
              <a:rPr lang="en-US" dirty="0" smtClean="0"/>
              <a:t>in each </a:t>
            </a:r>
            <a:r>
              <a:rPr lang="en-US" dirty="0"/>
              <a:t>multiplexer? </a:t>
            </a:r>
            <a:endParaRPr lang="en-US" dirty="0" smtClean="0"/>
          </a:p>
          <a:p>
            <a:r>
              <a:rPr lang="en-US" dirty="0" smtClean="0"/>
              <a:t>b</a:t>
            </a:r>
            <a:r>
              <a:rPr lang="en-US" dirty="0"/>
              <a:t>. What size of multiplexers are needed? </a:t>
            </a:r>
            <a:endParaRPr lang="en-US" dirty="0" smtClean="0"/>
          </a:p>
          <a:p>
            <a:r>
              <a:rPr lang="en-US" dirty="0" smtClean="0"/>
              <a:t>c</a:t>
            </a:r>
            <a:r>
              <a:rPr lang="en-US" dirty="0"/>
              <a:t>. How many </a:t>
            </a:r>
            <a:r>
              <a:rPr lang="en-US" dirty="0" smtClean="0"/>
              <a:t>multiplexers are there in bus</a:t>
            </a:r>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321367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Starting from an initial value of R </a:t>
            </a:r>
            <a:r>
              <a:rPr lang="en-US" dirty="0" smtClean="0"/>
              <a:t>11011101</a:t>
            </a:r>
            <a:r>
              <a:rPr lang="en-US" dirty="0"/>
              <a:t>, determine the sequence of binary values in R after a logical shift-left, followed by a </a:t>
            </a:r>
            <a:r>
              <a:rPr lang="en-US" dirty="0" smtClean="0"/>
              <a:t>circular </a:t>
            </a:r>
            <a:r>
              <a:rPr lang="en-US" dirty="0"/>
              <a:t>shift-right, followed by a logical shift-right and a circular shift-left.</a:t>
            </a:r>
            <a:endParaRPr lang="en-IN" dirty="0"/>
          </a:p>
        </p:txBody>
      </p:sp>
      <p:sp>
        <p:nvSpPr>
          <p:cNvPr id="2" name="Title 1"/>
          <p:cNvSpPr>
            <a:spLocks noGrp="1"/>
          </p:cNvSpPr>
          <p:nvPr>
            <p:ph type="title"/>
          </p:nvPr>
        </p:nvSpPr>
        <p:spPr/>
        <p:txBody>
          <a:bodyPr/>
          <a:lstStyle/>
          <a:p>
            <a:endParaRPr lang="en-IN"/>
          </a:p>
        </p:txBody>
      </p:sp>
    </p:spTree>
    <p:extLst>
      <p:ext uri="{BB962C8B-B14F-4D97-AF65-F5344CB8AC3E}">
        <p14:creationId xmlns="" xmlns:p14="http://schemas.microsoft.com/office/powerpoint/2010/main" val="128965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smtClean="0"/>
              <a:t>Registers are designated by capital letters sometimes followed by numbers(ex: A,R13)</a:t>
            </a:r>
          </a:p>
          <a:p>
            <a:r>
              <a:rPr lang="en-IN" dirty="0" smtClean="0"/>
              <a:t>Often the names indicate function</a:t>
            </a:r>
          </a:p>
          <a:p>
            <a:pPr marL="0" indent="0">
              <a:buNone/>
            </a:pPr>
            <a:r>
              <a:rPr lang="en-IN" dirty="0"/>
              <a:t> </a:t>
            </a:r>
            <a:r>
              <a:rPr lang="en-IN" dirty="0" smtClean="0"/>
              <a:t>   MAR: memory address register</a:t>
            </a:r>
          </a:p>
          <a:p>
            <a:pPr marL="0" indent="0">
              <a:buNone/>
            </a:pPr>
            <a:r>
              <a:rPr lang="en-IN" dirty="0"/>
              <a:t> </a:t>
            </a:r>
            <a:r>
              <a:rPr lang="en-IN" dirty="0" smtClean="0"/>
              <a:t>   PC: Program Counter</a:t>
            </a:r>
          </a:p>
          <a:p>
            <a:pPr marL="0" indent="0">
              <a:buNone/>
            </a:pPr>
            <a:r>
              <a:rPr lang="en-IN" dirty="0"/>
              <a:t> </a:t>
            </a:r>
            <a:r>
              <a:rPr lang="en-IN" dirty="0" smtClean="0"/>
              <a:t>   IR: Instruction Register</a:t>
            </a:r>
          </a:p>
          <a:p>
            <a:pPr marL="0" indent="0">
              <a:buNone/>
            </a:pPr>
            <a:r>
              <a:rPr lang="en-IN" dirty="0" smtClean="0"/>
              <a:t>Registers and their contents can be viewed and represented in different ways</a:t>
            </a:r>
          </a:p>
          <a:p>
            <a:pPr marL="0" indent="0">
              <a:buNone/>
            </a:pPr>
            <a:r>
              <a:rPr lang="en-IN" dirty="0" smtClean="0"/>
              <a:t>A register can be viewed as a single entity</a:t>
            </a:r>
          </a:p>
          <a:p>
            <a:pPr marL="0" indent="0">
              <a:buNone/>
            </a:pPr>
            <a:endParaRPr lang="en-IN" dirty="0"/>
          </a:p>
        </p:txBody>
      </p:sp>
      <p:sp>
        <p:nvSpPr>
          <p:cNvPr id="2" name="Title 1"/>
          <p:cNvSpPr>
            <a:spLocks noGrp="1"/>
          </p:cNvSpPr>
          <p:nvPr>
            <p:ph type="title"/>
          </p:nvPr>
        </p:nvSpPr>
        <p:spPr/>
        <p:txBody>
          <a:bodyPr/>
          <a:lstStyle/>
          <a:p>
            <a:endParaRPr lang="en-IN"/>
          </a:p>
        </p:txBody>
      </p:sp>
      <p:sp>
        <p:nvSpPr>
          <p:cNvPr id="4" name="Rectangle 3"/>
          <p:cNvSpPr/>
          <p:nvPr/>
        </p:nvSpPr>
        <p:spPr>
          <a:xfrm>
            <a:off x="2843808" y="5805264"/>
            <a:ext cx="3888432"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Times New Roman" pitchFamily="18" charset="0"/>
                <a:cs typeface="Times New Roman" pitchFamily="18" charset="0"/>
              </a:rPr>
              <a:t>MAR</a:t>
            </a:r>
            <a:endParaRPr lang="en-IN" sz="24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551696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Designation of a Register</a:t>
            </a:r>
          </a:p>
          <a:p>
            <a:pPr>
              <a:buFont typeface="Wingdings" pitchFamily="2" charset="2"/>
              <a:buChar char="Ø"/>
            </a:pPr>
            <a:r>
              <a:rPr lang="en-IN" dirty="0"/>
              <a:t> </a:t>
            </a:r>
            <a:r>
              <a:rPr lang="en-IN" dirty="0" smtClean="0"/>
              <a:t>    a register</a:t>
            </a:r>
          </a:p>
          <a:p>
            <a:pPr>
              <a:buFont typeface="Wingdings" pitchFamily="2" charset="2"/>
              <a:buChar char="Ø"/>
            </a:pPr>
            <a:r>
              <a:rPr lang="en-IN" dirty="0" smtClean="0"/>
              <a:t>     Portion of a register</a:t>
            </a:r>
          </a:p>
          <a:p>
            <a:pPr>
              <a:buFont typeface="Wingdings" pitchFamily="2" charset="2"/>
              <a:buChar char="Ø"/>
            </a:pPr>
            <a:r>
              <a:rPr lang="en-IN" dirty="0" smtClean="0"/>
              <a:t>      A bit of a register</a:t>
            </a:r>
          </a:p>
          <a:p>
            <a:endParaRPr lang="en-IN" dirty="0"/>
          </a:p>
        </p:txBody>
      </p:sp>
      <p:sp>
        <p:nvSpPr>
          <p:cNvPr id="2" name="Title 1"/>
          <p:cNvSpPr>
            <a:spLocks noGrp="1"/>
          </p:cNvSpPr>
          <p:nvPr>
            <p:ph type="title"/>
          </p:nvPr>
        </p:nvSpPr>
        <p:spPr/>
        <p:txBody>
          <a:bodyPr/>
          <a:lstStyle/>
          <a:p>
            <a:r>
              <a:rPr lang="en-IN" dirty="0" smtClean="0"/>
              <a:t>RTL</a:t>
            </a:r>
            <a:endParaRPr lang="en-IN"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3895725"/>
            <a:ext cx="8012113" cy="2962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100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smtClean="0"/>
              <a:t>Copying the contents of one register to another is a register transfer</a:t>
            </a:r>
          </a:p>
          <a:p>
            <a:r>
              <a:rPr lang="en-IN" dirty="0" smtClean="0"/>
              <a:t>A register transfer is indicated as</a:t>
            </a:r>
          </a:p>
          <a:p>
            <a:pPr marL="0" indent="0">
              <a:buNone/>
            </a:pPr>
            <a:r>
              <a:rPr lang="en-IN" b="1" dirty="0" smtClean="0">
                <a:solidFill>
                  <a:srgbClr val="FF0000"/>
                </a:solidFill>
              </a:rPr>
              <a:t>                    R2</a:t>
            </a:r>
            <a:r>
              <a:rPr lang="en-IN" b="1" dirty="0" smtClean="0">
                <a:solidFill>
                  <a:srgbClr val="FF0000"/>
                </a:solidFill>
                <a:sym typeface="Wingdings" pitchFamily="2" charset="2"/>
              </a:rPr>
              <a:t>R1</a:t>
            </a:r>
          </a:p>
          <a:p>
            <a:pPr>
              <a:buFont typeface="Wingdings" pitchFamily="2" charset="2"/>
              <a:buChar char="Ø"/>
            </a:pPr>
            <a:r>
              <a:rPr lang="en-IN" dirty="0" smtClean="0">
                <a:sym typeface="Wingdings" pitchFamily="2" charset="2"/>
              </a:rPr>
              <a:t>In this case contents of R1 are copied into R2</a:t>
            </a:r>
          </a:p>
          <a:p>
            <a:pPr>
              <a:buFont typeface="Wingdings" pitchFamily="2" charset="2"/>
              <a:buChar char="Ø"/>
            </a:pPr>
            <a:r>
              <a:rPr lang="en-IN" dirty="0" smtClean="0">
                <a:sym typeface="Wingdings" pitchFamily="2" charset="2"/>
              </a:rPr>
              <a:t>A simultaneous transfer of all bits from source R1 to the destination register R2 during one clock pulse</a:t>
            </a:r>
          </a:p>
          <a:p>
            <a:pPr>
              <a:buFont typeface="Wingdings" pitchFamily="2" charset="2"/>
              <a:buChar char="Ø"/>
            </a:pPr>
            <a:r>
              <a:rPr lang="en-IN" dirty="0" smtClean="0">
                <a:sym typeface="Wingdings" pitchFamily="2" charset="2"/>
              </a:rPr>
              <a:t>Note that this is a non-destructive i.e., the contents of R1 are not altered by loading them to R2</a:t>
            </a:r>
          </a:p>
          <a:p>
            <a:endParaRPr lang="en-IN" b="1" dirty="0">
              <a:solidFill>
                <a:srgbClr val="FF0000"/>
              </a:solidFill>
            </a:endParaRPr>
          </a:p>
        </p:txBody>
      </p:sp>
      <p:sp>
        <p:nvSpPr>
          <p:cNvPr id="2" name="Title 1"/>
          <p:cNvSpPr>
            <a:spLocks noGrp="1"/>
          </p:cNvSpPr>
          <p:nvPr>
            <p:ph type="title"/>
          </p:nvPr>
        </p:nvSpPr>
        <p:spPr/>
        <p:txBody>
          <a:bodyPr/>
          <a:lstStyle/>
          <a:p>
            <a:r>
              <a:rPr lang="en-IN" dirty="0" smtClean="0"/>
              <a:t>Register Transfer</a:t>
            </a:r>
            <a:endParaRPr lang="en-IN" dirty="0"/>
          </a:p>
        </p:txBody>
      </p:sp>
    </p:spTree>
    <p:extLst>
      <p:ext uri="{BB962C8B-B14F-4D97-AF65-F5344CB8AC3E}">
        <p14:creationId xmlns="" xmlns:p14="http://schemas.microsoft.com/office/powerpoint/2010/main" val="332081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IN"/>
          </a:p>
        </p:txBody>
      </p:sp>
      <p:sp>
        <p:nvSpPr>
          <p:cNvPr id="2" name="Title 1"/>
          <p:cNvSpPr>
            <a:spLocks noGrp="1"/>
          </p:cNvSpPr>
          <p:nvPr>
            <p:ph type="title"/>
          </p:nvPr>
        </p:nvSpPr>
        <p:spPr/>
        <p:txBody>
          <a:bodyPr/>
          <a:lstStyle/>
          <a:p>
            <a:r>
              <a:rPr lang="en-IN" dirty="0" smtClean="0"/>
              <a:t>Control Functions</a:t>
            </a:r>
            <a:endParaRPr lang="en-IN" dirty="0"/>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556792"/>
            <a:ext cx="7920880" cy="4608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5484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1013</TotalTime>
  <Words>2059</Words>
  <Application>Microsoft Office PowerPoint</Application>
  <PresentationFormat>On-screen Show (4:3)</PresentationFormat>
  <Paragraphs>250</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Concourse</vt:lpstr>
      <vt:lpstr>UNIT-1</vt:lpstr>
      <vt:lpstr>Slide 2</vt:lpstr>
      <vt:lpstr>Register</vt:lpstr>
      <vt:lpstr>Register Transfer Language</vt:lpstr>
      <vt:lpstr>Register Transfer language</vt:lpstr>
      <vt:lpstr>Slide 6</vt:lpstr>
      <vt:lpstr>RTL</vt:lpstr>
      <vt:lpstr>Register Transfer</vt:lpstr>
      <vt:lpstr>Control Functions</vt:lpstr>
      <vt:lpstr>Hardware Implementation of Controlled Transfers</vt:lpstr>
      <vt:lpstr>Hardware implementation</vt:lpstr>
      <vt:lpstr>Simultaneous Operations:</vt:lpstr>
      <vt:lpstr>Basic symbols in Register Transfer</vt:lpstr>
      <vt:lpstr>Bus Transfers</vt:lpstr>
      <vt:lpstr>Constructing Common bus system</vt:lpstr>
      <vt:lpstr>Constructing bus system using multiplexers</vt:lpstr>
      <vt:lpstr>Slide 17</vt:lpstr>
      <vt:lpstr>Slide 18</vt:lpstr>
      <vt:lpstr>Assignment</vt:lpstr>
      <vt:lpstr>Slide 20</vt:lpstr>
      <vt:lpstr>Memory Transfer</vt:lpstr>
      <vt:lpstr>Microoperations</vt:lpstr>
      <vt:lpstr>Arithmetic microoperations</vt:lpstr>
      <vt:lpstr>Arithmetic Microoperations</vt:lpstr>
      <vt:lpstr>Binary Adder</vt:lpstr>
      <vt:lpstr>Binary Adder- Subtractor</vt:lpstr>
      <vt:lpstr>Slide 27</vt:lpstr>
      <vt:lpstr>Assignment</vt:lpstr>
      <vt:lpstr>4-bit Binary Incrementer</vt:lpstr>
      <vt:lpstr>Slide 30</vt:lpstr>
      <vt:lpstr>ASSIGNMENT</vt:lpstr>
      <vt:lpstr>Arithmetic circuit Function table</vt:lpstr>
      <vt:lpstr>Slide 33</vt:lpstr>
      <vt:lpstr>Logic Microoperations</vt:lpstr>
      <vt:lpstr>Slide 35</vt:lpstr>
      <vt:lpstr>Hardware Implementation</vt:lpstr>
      <vt:lpstr>Assignment</vt:lpstr>
      <vt:lpstr>Slide 38</vt:lpstr>
      <vt:lpstr>Applications of Logic Microoperations</vt:lpstr>
      <vt:lpstr>Selective Set</vt:lpstr>
      <vt:lpstr>Selective Complement</vt:lpstr>
      <vt:lpstr>Selective Clear</vt:lpstr>
      <vt:lpstr>mask</vt:lpstr>
      <vt:lpstr>clear</vt:lpstr>
      <vt:lpstr>INSERT</vt:lpstr>
      <vt:lpstr>SHIFT MICRO OPERATIONS</vt:lpstr>
      <vt:lpstr>LOGICAL SHIFT</vt:lpstr>
      <vt:lpstr>CIRCULAR SHIFT</vt:lpstr>
      <vt:lpstr>ARITHMETIC SHIFT</vt:lpstr>
      <vt:lpstr>ARITHMETIC SHIFT</vt:lpstr>
      <vt:lpstr>Assignment</vt:lpstr>
      <vt:lpstr>Slide 52</vt:lpstr>
      <vt:lpstr>Arithmetic Logic Shift Unit</vt:lpstr>
      <vt:lpstr>Slide 54</vt:lpstr>
      <vt:lpstr>ALU Function Arithmetic</vt:lpstr>
      <vt:lpstr>Slide 56</vt:lpstr>
      <vt:lpstr>Exercise</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120</cp:revision>
  <dcterms:created xsi:type="dcterms:W3CDTF">2021-03-29T00:52:51Z</dcterms:created>
  <dcterms:modified xsi:type="dcterms:W3CDTF">2023-08-10T09:40:14Z</dcterms:modified>
</cp:coreProperties>
</file>