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4" r:id="rId2"/>
    <p:sldId id="350" r:id="rId3"/>
    <p:sldId id="351" r:id="rId4"/>
    <p:sldId id="385" r:id="rId5"/>
    <p:sldId id="393" r:id="rId6"/>
    <p:sldId id="390" r:id="rId7"/>
    <p:sldId id="391" r:id="rId8"/>
    <p:sldId id="392" r:id="rId9"/>
    <p:sldId id="352" r:id="rId10"/>
    <p:sldId id="353" r:id="rId11"/>
    <p:sldId id="354" r:id="rId12"/>
    <p:sldId id="386" r:id="rId13"/>
    <p:sldId id="355" r:id="rId14"/>
    <p:sldId id="356" r:id="rId15"/>
    <p:sldId id="387" r:id="rId16"/>
    <p:sldId id="388" r:id="rId17"/>
    <p:sldId id="394" r:id="rId18"/>
    <p:sldId id="389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</p:sldIdLst>
  <p:sldSz cx="12192000" cy="6858000"/>
  <p:notesSz cx="6858000" cy="9144000"/>
  <p:embeddedFontLst>
    <p:embeddedFont>
      <p:font typeface="Roboto Condensed" charset="0"/>
      <p:regular r:id="rId49"/>
      <p:bold r:id="rId50"/>
      <p:italic r:id="rId51"/>
      <p:boldItalic r:id="rId52"/>
    </p:embeddedFont>
    <p:embeddedFont>
      <p:font typeface="Wingdings 2" pitchFamily="18" charset="2"/>
      <p:regular r:id="rId53"/>
    </p:embeddedFont>
    <p:embeddedFont>
      <p:font typeface="Wingdings 3" pitchFamily="18" charset="2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Segoe UI Black" charset="0"/>
      <p:bold r:id="rId59"/>
      <p:boldItalic r:id="rId60"/>
    </p:embeddedFont>
    <p:embeddedFont>
      <p:font typeface="Roboto Condensed Light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al vyas" initials="kv" lastIdx="1" clrIdx="0">
    <p:extLst>
      <p:ext uri="{19B8F6BF-5375-455C-9EA6-DF929625EA0E}">
        <p15:presenceInfo xmlns:p15="http://schemas.microsoft.com/office/powerpoint/2012/main" xmlns="" userId="bf93b71aea7da0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7D8B"/>
    <a:srgbClr val="301B92"/>
    <a:srgbClr val="673BB7"/>
    <a:srgbClr val="ED524F"/>
    <a:srgbClr val="B71B1C"/>
    <a:srgbClr val="F54337"/>
    <a:srgbClr val="D81A60"/>
    <a:srgbClr val="890E4F"/>
    <a:srgbClr val="EA1E63"/>
    <a:srgbClr val="C628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980" autoAdjust="0"/>
    <p:restoredTop sz="93842" autoAdjust="0"/>
  </p:normalViewPr>
  <p:slideViewPr>
    <p:cSldViewPr snapToGrid="0">
      <p:cViewPr varScale="1">
        <p:scale>
          <a:sx n="66" d="100"/>
          <a:sy n="66" d="100"/>
        </p:scale>
        <p:origin x="-691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76" y="3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AB85114-151F-4DD3-A0B8-3D48A2159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E6D90B-9A8F-485C-8292-FBB99BB4E9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4983-44D3-45A8-9D86-0B9C45442AB1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7CB2A6-6534-401E-8C5F-E86CDFCB3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4E556C-8D15-4673-BFA2-E8DEF4C2C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8025-BFE7-4B0B-BEDD-AFE1C976CB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855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9BDEF-6165-4E72-B1A6-6E8034CEC2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51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faul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042908-6588-4C7A-9615-8D5899E8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83" t="-16142" r="-144383" b="22103"/>
          <a:stretch/>
        </p:blipFill>
        <p:spPr>
          <a:xfrm>
            <a:off x="1834747" y="3985791"/>
            <a:ext cx="3075940" cy="2892592"/>
          </a:xfrm>
          <a:prstGeom prst="rect">
            <a:avLst/>
          </a:prstGeom>
        </p:spPr>
      </p:pic>
      <p:pic>
        <p:nvPicPr>
          <p:cNvPr id="36" name="Picture 35" descr="User icon Royalty Free Vector Image - VectorStock">
            <a:extLst>
              <a:ext uri="{FF2B5EF4-FFF2-40B4-BE49-F238E27FC236}">
                <a16:creationId xmlns:a16="http://schemas.microsoft.com/office/drawing/2014/main" xmlns="" id="{3C805A05-DDF6-4BA6-8EDB-D97128A43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C4AACC20-C1A0-45ED-8640-28D84A9F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59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23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31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xmlns="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xmlns="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57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03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85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2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>
                  <a:alpha val="91000"/>
                </a:srgbClr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0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7803FA-3B47-4611-8387-305D7E1D16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892" y="1386529"/>
            <a:ext cx="4679915" cy="3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88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52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28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1788459"/>
            <a:ext cx="11929641" cy="4665550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4000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663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80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3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2F1AAAC-C051-4A31-837B-4A9977722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ADF34BDA-AFB4-4120-81EF-C0AB56D38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5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929641" cy="4017838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76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1" y="863444"/>
            <a:ext cx="11933000" cy="5635677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477563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435401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xmlns="" id="{AC05D353-A70B-4687-8A49-D44BCD80FC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xmlns="" id="{9C2E92C4-49EF-4D4D-A6B9-E157CCC2FFE0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69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xmlns="" id="{E1B8BC83-3189-4BEF-9B76-E5B3BE752022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7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4DF0B2CA-0D59-41EF-8432-9E74D5B5179D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4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xmlns="" id="{4DBF1E76-977D-4892-ACFE-BC891B8F7A45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1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87" r:id="rId3"/>
    <p:sldLayoutId id="2147483692" r:id="rId4"/>
    <p:sldLayoutId id="2147483688" r:id="rId5"/>
    <p:sldLayoutId id="2147483671" r:id="rId6"/>
    <p:sldLayoutId id="2147483672" r:id="rId7"/>
    <p:sldLayoutId id="2147483689" r:id="rId8"/>
    <p:sldLayoutId id="2147483690" r:id="rId9"/>
    <p:sldLayoutId id="2147483673" r:id="rId10"/>
    <p:sldLayoutId id="2147483691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1" r:id="rId17"/>
    <p:sldLayoutId id="2147483683" r:id="rId18"/>
    <p:sldLayoutId id="2147483682" r:id="rId19"/>
    <p:sldLayoutId id="2147483684" r:id="rId20"/>
    <p:sldLayoutId id="2147483685" r:id="rId21"/>
    <p:sldLayoutId id="214748368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9EBF344-4A7B-4C4A-AF6D-6441BD040AB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191446" y="0"/>
            <a:ext cx="0" cy="682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A925EF2-D58F-4AC0-ACED-F747CC08D69F}"/>
              </a:ext>
            </a:extLst>
          </p:cNvPr>
          <p:cNvCxnSpPr>
            <a:cxnSpLocks/>
          </p:cNvCxnSpPr>
          <p:nvPr/>
        </p:nvCxnSpPr>
        <p:spPr>
          <a:xfrm>
            <a:off x="1191446" y="5063613"/>
            <a:ext cx="0" cy="1794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BD1E24D-7739-4C4F-8234-2614FB54ADBC}"/>
              </a:ext>
            </a:extLst>
          </p:cNvPr>
          <p:cNvSpPr/>
          <p:nvPr/>
        </p:nvSpPr>
        <p:spPr>
          <a:xfrm>
            <a:off x="954165" y="682906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34260FD-CAA3-43A0-977C-7E4B57013872}"/>
              </a:ext>
            </a:extLst>
          </p:cNvPr>
          <p:cNvCxnSpPr>
            <a:cxnSpLocks/>
          </p:cNvCxnSpPr>
          <p:nvPr/>
        </p:nvCxnSpPr>
        <p:spPr>
          <a:xfrm>
            <a:off x="1191446" y="1157468"/>
            <a:ext cx="0" cy="39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A2F9A4-6988-4274-8384-12496EC9D59D}"/>
              </a:ext>
            </a:extLst>
          </p:cNvPr>
          <p:cNvSpPr txBox="1"/>
          <p:nvPr/>
        </p:nvSpPr>
        <p:spPr>
          <a:xfrm>
            <a:off x="1458964" y="669714"/>
            <a:ext cx="3254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Parallel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Pipelining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Arithmetic Pipeline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Pipeline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3D63415-056D-4F31-839B-93FA6455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73B53CB-425C-4E1F-A88A-AE2B7F12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4484733"/>
          </a:xfrm>
        </p:spPr>
        <p:txBody>
          <a:bodyPr/>
          <a:lstStyle/>
          <a:p>
            <a:pPr algn="just"/>
            <a:r>
              <a:rPr lang="en-US" dirty="0"/>
              <a:t>Pipeline is a technique of decomposing a sequential process into sub operations, with each sub process being executed in a special dedicated segment that operates concurrently with all other segments.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result obtained from the computation in each segment is transferred to the next segment in the pipeline.</a:t>
            </a:r>
          </a:p>
          <a:p>
            <a:pPr algn="just"/>
            <a:r>
              <a:rPr lang="en-US" dirty="0"/>
              <a:t>The registers provide isolation between each segment.</a:t>
            </a:r>
          </a:p>
          <a:p>
            <a:pPr algn="just"/>
            <a:r>
              <a:rPr lang="en-US" dirty="0"/>
              <a:t>The technique is efficient for those applications that need to repeat the same task many times with different sets of data.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78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6DBE-40BA-4AD3-B954-3DAC6250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example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5D62FE28-8910-47A7-9DEC-771B57F5CBEC}"/>
                  </a:ext>
                </a:extLst>
              </p:cNvPr>
              <p:cNvSpPr txBox="1"/>
              <p:nvPr/>
            </p:nvSpPr>
            <p:spPr>
              <a:xfrm>
                <a:off x="4814786" y="999461"/>
                <a:ext cx="420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=1,2,3,…,7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62FE28-8910-47A7-9DEC-771B57F5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86" y="999461"/>
                <a:ext cx="4203395" cy="461665"/>
              </a:xfrm>
              <a:prstGeom prst="rect">
                <a:avLst/>
              </a:prstGeom>
              <a:blipFill>
                <a:blip r:embed="rId2"/>
                <a:stretch>
                  <a:fillRect l="-435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160C8-38F7-4D97-8518-650D89C50C27}"/>
              </a:ext>
            </a:extLst>
          </p:cNvPr>
          <p:cNvSpPr/>
          <p:nvPr/>
        </p:nvSpPr>
        <p:spPr>
          <a:xfrm>
            <a:off x="2687265" y="2066261"/>
            <a:ext cx="150932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BD04E3-2F67-4EE6-A8F5-CE874D60EBA3}"/>
              </a:ext>
            </a:extLst>
          </p:cNvPr>
          <p:cNvSpPr/>
          <p:nvPr/>
        </p:nvSpPr>
        <p:spPr>
          <a:xfrm>
            <a:off x="4820865" y="2066261"/>
            <a:ext cx="150932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00AAF03-8874-4503-860F-03A962F81720}"/>
              </a:ext>
            </a:extLst>
          </p:cNvPr>
          <p:cNvCxnSpPr>
            <a:cxnSpLocks/>
          </p:cNvCxnSpPr>
          <p:nvPr/>
        </p:nvCxnSpPr>
        <p:spPr>
          <a:xfrm flipH="1">
            <a:off x="3441927" y="1441248"/>
            <a:ext cx="1525262" cy="6051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AEA9563-2812-4A21-A50B-DC254B769C95}"/>
              </a:ext>
            </a:extLst>
          </p:cNvPr>
          <p:cNvCxnSpPr>
            <a:endCxn id="6" idx="0"/>
          </p:cNvCxnSpPr>
          <p:nvPr/>
        </p:nvCxnSpPr>
        <p:spPr>
          <a:xfrm flipH="1">
            <a:off x="5575527" y="1461126"/>
            <a:ext cx="126804" cy="6051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75EB3A-26FC-45D2-BF1E-C5F8432F3DD5}"/>
              </a:ext>
            </a:extLst>
          </p:cNvPr>
          <p:cNvSpPr/>
          <p:nvPr/>
        </p:nvSpPr>
        <p:spPr>
          <a:xfrm>
            <a:off x="2687264" y="3079307"/>
            <a:ext cx="36429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383D46F-445D-47D5-A836-66289A1D9056}"/>
              </a:ext>
            </a:extLst>
          </p:cNvPr>
          <p:cNvCxnSpPr>
            <a:stCxn id="5" idx="2"/>
          </p:cNvCxnSpPr>
          <p:nvPr/>
        </p:nvCxnSpPr>
        <p:spPr>
          <a:xfrm flipH="1">
            <a:off x="3441926" y="2523461"/>
            <a:ext cx="1" cy="55584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F852C51-A101-475A-8D6A-762518DAA1D7}"/>
              </a:ext>
            </a:extLst>
          </p:cNvPr>
          <p:cNvCxnSpPr>
            <a:stCxn id="6" idx="2"/>
          </p:cNvCxnSpPr>
          <p:nvPr/>
        </p:nvCxnSpPr>
        <p:spPr>
          <a:xfrm flipH="1">
            <a:off x="5575526" y="2523461"/>
            <a:ext cx="1" cy="55584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771D1B-D51C-4498-80E4-2092EF211B0F}"/>
              </a:ext>
            </a:extLst>
          </p:cNvPr>
          <p:cNvSpPr/>
          <p:nvPr/>
        </p:nvSpPr>
        <p:spPr>
          <a:xfrm>
            <a:off x="3754064" y="3971261"/>
            <a:ext cx="150932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A73FD16-3465-4569-89E1-C10A40DE8C9F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4508726" y="3536507"/>
            <a:ext cx="0" cy="43475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BC250E-D0BD-4B9B-AB90-B281AEF2D004}"/>
              </a:ext>
            </a:extLst>
          </p:cNvPr>
          <p:cNvSpPr/>
          <p:nvPr/>
        </p:nvSpPr>
        <p:spPr>
          <a:xfrm>
            <a:off x="7057958" y="3971261"/>
            <a:ext cx="150932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68439B6-F427-417D-AAE7-01F6FC40B1D8}"/>
              </a:ext>
            </a:extLst>
          </p:cNvPr>
          <p:cNvCxnSpPr>
            <a:endCxn id="14" idx="0"/>
          </p:cNvCxnSpPr>
          <p:nvPr/>
        </p:nvCxnSpPr>
        <p:spPr>
          <a:xfrm>
            <a:off x="6498954" y="1461126"/>
            <a:ext cx="1313666" cy="25101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0813218-5017-4DB9-A966-1A506469C843}"/>
              </a:ext>
            </a:extLst>
          </p:cNvPr>
          <p:cNvSpPr/>
          <p:nvPr/>
        </p:nvSpPr>
        <p:spPr>
          <a:xfrm>
            <a:off x="4137958" y="4863215"/>
            <a:ext cx="40072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21DBE1E-B36E-47B1-82C6-C9662FDEECB8}"/>
              </a:ext>
            </a:extLst>
          </p:cNvPr>
          <p:cNvCxnSpPr>
            <a:stCxn id="12" idx="2"/>
          </p:cNvCxnSpPr>
          <p:nvPr/>
        </p:nvCxnSpPr>
        <p:spPr>
          <a:xfrm>
            <a:off x="4508726" y="4428461"/>
            <a:ext cx="0" cy="43475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AAD0A2B-19F6-4425-810C-FA325FFA007F}"/>
              </a:ext>
            </a:extLst>
          </p:cNvPr>
          <p:cNvCxnSpPr>
            <a:stCxn id="14" idx="2"/>
          </p:cNvCxnSpPr>
          <p:nvPr/>
        </p:nvCxnSpPr>
        <p:spPr>
          <a:xfrm flipH="1">
            <a:off x="7812619" y="4428461"/>
            <a:ext cx="1" cy="43475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D7BCE4-283B-4253-8687-757769839C29}"/>
              </a:ext>
            </a:extLst>
          </p:cNvPr>
          <p:cNvSpPr/>
          <p:nvPr/>
        </p:nvSpPr>
        <p:spPr>
          <a:xfrm>
            <a:off x="5393713" y="5755169"/>
            <a:ext cx="150932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FAF301B-DEAF-45E8-AFC8-AE9FE7DB3420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>
            <a:off x="6141566" y="5320415"/>
            <a:ext cx="6809" cy="43475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0236" y="1634538"/>
            <a:ext cx="4541712" cy="10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0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4" grpId="0" animBg="1"/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115" y="1253105"/>
            <a:ext cx="7492181" cy="451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49" y="5557609"/>
            <a:ext cx="4541712" cy="10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216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507BA-A3A8-4C39-A0AD-6A857D4D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D4E38-88B6-4EB2-B96F-0D03BA60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929641" cy="540054"/>
          </a:xfrm>
        </p:spPr>
        <p:txBody>
          <a:bodyPr/>
          <a:lstStyle/>
          <a:p>
            <a:r>
              <a:rPr lang="en-US" dirty="0"/>
              <a:t>General structure of four segment pipeline</a:t>
            </a: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3BAC07-5591-4891-A602-CA8DAE3AD491}"/>
              </a:ext>
            </a:extLst>
          </p:cNvPr>
          <p:cNvSpPr/>
          <p:nvPr/>
        </p:nvSpPr>
        <p:spPr>
          <a:xfrm>
            <a:off x="2025295" y="2781300"/>
            <a:ext cx="91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30BCF1-4908-425B-8CD3-1DA72AC60A0A}"/>
              </a:ext>
            </a:extLst>
          </p:cNvPr>
          <p:cNvSpPr/>
          <p:nvPr/>
        </p:nvSpPr>
        <p:spPr>
          <a:xfrm>
            <a:off x="3244495" y="27813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D36658-2EC9-424D-B8AC-87AE160114D2}"/>
              </a:ext>
            </a:extLst>
          </p:cNvPr>
          <p:cNvSpPr/>
          <p:nvPr/>
        </p:nvSpPr>
        <p:spPr>
          <a:xfrm>
            <a:off x="4158895" y="2781300"/>
            <a:ext cx="91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013D4C-8C11-4D87-BB76-BE75E850F622}"/>
              </a:ext>
            </a:extLst>
          </p:cNvPr>
          <p:cNvSpPr/>
          <p:nvPr/>
        </p:nvSpPr>
        <p:spPr>
          <a:xfrm>
            <a:off x="5378095" y="27813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0656F4-35C7-485D-8840-DE3AAEFAF634}"/>
              </a:ext>
            </a:extLst>
          </p:cNvPr>
          <p:cNvSpPr/>
          <p:nvPr/>
        </p:nvSpPr>
        <p:spPr>
          <a:xfrm>
            <a:off x="6292495" y="2781300"/>
            <a:ext cx="91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7AF118-F7AD-4D43-921D-8AD2CC15BDDA}"/>
              </a:ext>
            </a:extLst>
          </p:cNvPr>
          <p:cNvSpPr/>
          <p:nvPr/>
        </p:nvSpPr>
        <p:spPr>
          <a:xfrm>
            <a:off x="7511695" y="27813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176684-0FC3-490D-9B16-240B093D3A7E}"/>
              </a:ext>
            </a:extLst>
          </p:cNvPr>
          <p:cNvSpPr/>
          <p:nvPr/>
        </p:nvSpPr>
        <p:spPr>
          <a:xfrm>
            <a:off x="8426095" y="2781300"/>
            <a:ext cx="91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3B767C-E023-4B60-92E5-2C01DA4DC5DB}"/>
              </a:ext>
            </a:extLst>
          </p:cNvPr>
          <p:cNvSpPr/>
          <p:nvPr/>
        </p:nvSpPr>
        <p:spPr>
          <a:xfrm>
            <a:off x="9645295" y="27813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6D19766-5603-449A-9338-10C46EDBF50B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9396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DB0354D-FED7-42D7-B438-83E400EBA33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8540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0B2C87C-52CB-4242-9F75-45746DB6F971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0732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2C3E95C-0744-459D-87BC-3AD6FB2FD6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9876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73B6FE2-890D-48CB-933E-34BC06B46E42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72068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1BC4383-4E23-4189-A728-DE72146A1719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1212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8B00A19-50D2-45D3-B80C-627D70965C2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93404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EE92D04-CD6E-485F-AD30-BC7391E80BA2}"/>
              </a:ext>
            </a:extLst>
          </p:cNvPr>
          <p:cNvCxnSpPr/>
          <p:nvPr/>
        </p:nvCxnSpPr>
        <p:spPr>
          <a:xfrm>
            <a:off x="17204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03BE64E-36D9-435B-B19C-D3679C53EDDF}"/>
              </a:ext>
            </a:extLst>
          </p:cNvPr>
          <p:cNvCxnSpPr>
            <a:stCxn id="11" idx="3"/>
          </p:cNvCxnSpPr>
          <p:nvPr/>
        </p:nvCxnSpPr>
        <p:spPr>
          <a:xfrm>
            <a:off x="10254895" y="3429000"/>
            <a:ext cx="3048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CCF9CF2-264E-46C7-AD7B-7DC3461FB925}"/>
              </a:ext>
            </a:extLst>
          </p:cNvPr>
          <p:cNvGrpSpPr/>
          <p:nvPr/>
        </p:nvGrpSpPr>
        <p:grpSpPr>
          <a:xfrm>
            <a:off x="1782102" y="2199167"/>
            <a:ext cx="8181962" cy="696433"/>
            <a:chOff x="272278" y="2199167"/>
            <a:chExt cx="8181962" cy="69643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39ABA12-09BD-433B-A9C0-2544A0A247C1}"/>
                </a:ext>
              </a:extLst>
            </p:cNvPr>
            <p:cNvCxnSpPr/>
            <p:nvPr/>
          </p:nvCxnSpPr>
          <p:spPr>
            <a:xfrm>
              <a:off x="272278" y="2199167"/>
              <a:ext cx="81713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FE9D952-BFA4-4AC6-87FB-E2BB70ADCD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4240" y="2202777"/>
              <a:ext cx="0" cy="64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C16165A-45C0-401B-BE71-9592798723F0}"/>
                </a:ext>
              </a:extLst>
            </p:cNvPr>
            <p:cNvCxnSpPr/>
            <p:nvPr/>
          </p:nvCxnSpPr>
          <p:spPr>
            <a:xfrm flipV="1">
              <a:off x="6311153" y="2209800"/>
              <a:ext cx="0" cy="68580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B9A0367-D7A6-4FD7-87C7-2BCCFFDEF06D}"/>
                </a:ext>
              </a:extLst>
            </p:cNvPr>
            <p:cNvCxnSpPr/>
            <p:nvPr/>
          </p:nvCxnSpPr>
          <p:spPr>
            <a:xfrm flipV="1">
              <a:off x="4168589" y="2209800"/>
              <a:ext cx="0" cy="68580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FFF1CDD-A823-4F3B-AF49-B2B416647366}"/>
                </a:ext>
              </a:extLst>
            </p:cNvPr>
            <p:cNvCxnSpPr/>
            <p:nvPr/>
          </p:nvCxnSpPr>
          <p:spPr>
            <a:xfrm flipV="1">
              <a:off x="2039471" y="2209800"/>
              <a:ext cx="0" cy="68580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7CA15E-B4D1-4D62-AA57-FD40167A6208}"/>
              </a:ext>
            </a:extLst>
          </p:cNvPr>
          <p:cNvSpPr txBox="1"/>
          <p:nvPr/>
        </p:nvSpPr>
        <p:spPr>
          <a:xfrm>
            <a:off x="1662224" y="17145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3209AB-FBDC-435D-8E00-5C7AD56D7635}"/>
              </a:ext>
            </a:extLst>
          </p:cNvPr>
          <p:cNvSpPr txBox="1"/>
          <p:nvPr/>
        </p:nvSpPr>
        <p:spPr>
          <a:xfrm>
            <a:off x="1411212" y="30977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F0114A26-7BB5-40A3-B67E-8A8F3934B000}"/>
              </a:ext>
            </a:extLst>
          </p:cNvPr>
          <p:cNvSpPr/>
          <p:nvPr/>
        </p:nvSpPr>
        <p:spPr>
          <a:xfrm rot="10800000">
            <a:off x="3479243" y="2781300"/>
            <a:ext cx="172565" cy="150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6B661A41-D299-417A-A71D-96772D79866F}"/>
              </a:ext>
            </a:extLst>
          </p:cNvPr>
          <p:cNvSpPr/>
          <p:nvPr/>
        </p:nvSpPr>
        <p:spPr>
          <a:xfrm rot="10800000">
            <a:off x="5604459" y="2781300"/>
            <a:ext cx="172565" cy="150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E4A44ECA-5344-4D3B-9570-3FBCA2DDC9C4}"/>
              </a:ext>
            </a:extLst>
          </p:cNvPr>
          <p:cNvSpPr/>
          <p:nvPr/>
        </p:nvSpPr>
        <p:spPr>
          <a:xfrm rot="10800000">
            <a:off x="7738059" y="2781300"/>
            <a:ext cx="172565" cy="150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1F398A9D-26B2-49C4-897D-13FE4EAB8EE2}"/>
              </a:ext>
            </a:extLst>
          </p:cNvPr>
          <p:cNvSpPr/>
          <p:nvPr/>
        </p:nvSpPr>
        <p:spPr>
          <a:xfrm rot="10800000">
            <a:off x="9871659" y="2781300"/>
            <a:ext cx="172565" cy="150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9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A1F7E-C393-4B15-B270-0125922D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Content Placeholder 3">
                <a:extLst>
                  <a:ext uri="{FF2B5EF4-FFF2-40B4-BE49-F238E27FC236}">
                    <a16:creationId xmlns="" xmlns:a16="http://schemas.microsoft.com/office/drawing/2014/main" id="{5487EADD-3841-484D-918A-26A24C042CE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34638932"/>
                  </p:ext>
                </p:extLst>
              </p:nvPr>
            </p:nvGraphicFramePr>
            <p:xfrm>
              <a:off x="1494836" y="4093535"/>
              <a:ext cx="3505201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074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294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87EADD-3841-484D-918A-26A24C042CE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34638932"/>
                  </p:ext>
                </p:extLst>
              </p:nvPr>
            </p:nvGraphicFramePr>
            <p:xfrm>
              <a:off x="1494836" y="4093535"/>
              <a:ext cx="3505201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5007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20" t="-108000" r="-60365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8000" r="-496386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439" t="-108000" r="-40243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39" t="-108000" r="-30243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205263" r="-496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439" t="-205263" r="-4024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39" t="-205263" r="-3024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2439" t="-205263" r="-2024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439" t="-309333" r="-402439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39" t="-309333" r="-302439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2439" t="-309333" r="-202439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386" t="-309333" r="-10000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39" t="-409333" r="-30243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2439" t="-409333" r="-20243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6386" t="-409333" r="-1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3659" t="-409333" r="-122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B2F3EBE7-EF45-45A9-AF49-E5F5B615123A}"/>
              </a:ext>
            </a:extLst>
          </p:cNvPr>
          <p:cNvCxnSpPr/>
          <p:nvPr/>
        </p:nvCxnSpPr>
        <p:spPr>
          <a:xfrm>
            <a:off x="5000036" y="4533695"/>
            <a:ext cx="6096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6283-DB19-46F9-AE89-C6CCE407D3C3}"/>
              </a:ext>
            </a:extLst>
          </p:cNvPr>
          <p:cNvSpPr txBox="1"/>
          <p:nvPr/>
        </p:nvSpPr>
        <p:spPr>
          <a:xfrm>
            <a:off x="5609636" y="434902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Clock cycles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Content Placeholder 3">
                <a:extLst>
                  <a:ext uri="{FF2B5EF4-FFF2-40B4-BE49-F238E27FC236}">
                    <a16:creationId xmlns="" xmlns:a16="http://schemas.microsoft.com/office/drawing/2014/main" id="{4658E712-1AE4-439A-9B42-30925900CE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97564442"/>
                  </p:ext>
                </p:extLst>
              </p:nvPr>
            </p:nvGraphicFramePr>
            <p:xfrm>
              <a:off x="1063812" y="1030924"/>
              <a:ext cx="787244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202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0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1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2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3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4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="" xmlns:a16="http://schemas.microsoft.com/office/drawing/2014/main" val="20015"/>
                        </a:ext>
                      </a:extLst>
                    </a:gridCol>
                  </a:tblGrid>
                  <a:tr h="294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58E712-1AE4-439A-9B42-30925900CE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97564442"/>
                  </p:ext>
                </p:extLst>
              </p:nvPr>
            </p:nvGraphicFramePr>
            <p:xfrm>
              <a:off x="1063812" y="1030924"/>
              <a:ext cx="787244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9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0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1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2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3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4"/>
                        </a:ext>
                      </a:extLst>
                    </a:gridCol>
                    <a:gridCol w="4920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>
                              <a:solidFill>
                                <a:sysClr val="windowText" lastClr="000000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" t="-109333" r="-1497531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109333" r="-109876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8765" t="-109333" r="-7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7531" t="-109333" r="-30123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235" t="-206579" r="-139753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206579" r="-9987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8765" t="-206579" r="-6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7531" t="-206579" r="-20123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750" t="-310667" r="-131500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500" t="-310667" r="-91125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250" t="-310667" r="-50750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5000" t="-310667" r="-10375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410667" r="-119876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765" t="-410667" r="-8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7531" t="-410667" r="-40123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96296" t="-410667" r="-2469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5CBD98-C0FD-4B77-B370-C7BFF0DD5D44}"/>
              </a:ext>
            </a:extLst>
          </p:cNvPr>
          <p:cNvSpPr txBox="1"/>
          <p:nvPr/>
        </p:nvSpPr>
        <p:spPr>
          <a:xfrm>
            <a:off x="152558" y="1087390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F2BC67-9767-46AD-951E-287536E97881}"/>
              </a:ext>
            </a:extLst>
          </p:cNvPr>
          <p:cNvSpPr txBox="1"/>
          <p:nvPr/>
        </p:nvSpPr>
        <p:spPr>
          <a:xfrm>
            <a:off x="606612" y="1529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5ECAA-06BF-4C18-9327-74275218258E}"/>
              </a:ext>
            </a:extLst>
          </p:cNvPr>
          <p:cNvSpPr txBox="1"/>
          <p:nvPr/>
        </p:nvSpPr>
        <p:spPr>
          <a:xfrm>
            <a:off x="606612" y="2013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242513-1B96-4DB5-9AD0-BFC8CECCB7C1}"/>
              </a:ext>
            </a:extLst>
          </p:cNvPr>
          <p:cNvSpPr txBox="1"/>
          <p:nvPr/>
        </p:nvSpPr>
        <p:spPr>
          <a:xfrm>
            <a:off x="606612" y="2470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760C07-2D09-4108-82A3-FA4FB2CAC75C}"/>
              </a:ext>
            </a:extLst>
          </p:cNvPr>
          <p:cNvSpPr txBox="1"/>
          <p:nvPr/>
        </p:nvSpPr>
        <p:spPr>
          <a:xfrm>
            <a:off x="606612" y="29278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23D9ED-3098-43E2-83F5-AF55A5D5DDA0}"/>
              </a:ext>
            </a:extLst>
          </p:cNvPr>
          <p:cNvSpPr txBox="1"/>
          <p:nvPr/>
        </p:nvSpPr>
        <p:spPr>
          <a:xfrm>
            <a:off x="583582" y="4149126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14B38A-E16B-407C-9254-2CB404DCE5F8}"/>
              </a:ext>
            </a:extLst>
          </p:cNvPr>
          <p:cNvSpPr txBox="1"/>
          <p:nvPr/>
        </p:nvSpPr>
        <p:spPr>
          <a:xfrm>
            <a:off x="1037636" y="4591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CB328D-1354-49EE-A071-4B2B4A432D3E}"/>
              </a:ext>
            </a:extLst>
          </p:cNvPr>
          <p:cNvSpPr txBox="1"/>
          <p:nvPr/>
        </p:nvSpPr>
        <p:spPr>
          <a:xfrm>
            <a:off x="1037636" y="50751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DEA0D8-EF22-4658-AA5C-69573A02774C}"/>
              </a:ext>
            </a:extLst>
          </p:cNvPr>
          <p:cNvSpPr txBox="1"/>
          <p:nvPr/>
        </p:nvSpPr>
        <p:spPr>
          <a:xfrm>
            <a:off x="1037636" y="5532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9EE26F-743A-4093-8534-C154DEBA6C96}"/>
              </a:ext>
            </a:extLst>
          </p:cNvPr>
          <p:cNvSpPr txBox="1"/>
          <p:nvPr/>
        </p:nvSpPr>
        <p:spPr>
          <a:xfrm>
            <a:off x="1037636" y="5989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7E9D1E-6C86-44FC-A9F8-45F20A78B3C6}"/>
              </a:ext>
            </a:extLst>
          </p:cNvPr>
          <p:cNvSpPr txBox="1"/>
          <p:nvPr/>
        </p:nvSpPr>
        <p:spPr>
          <a:xfrm>
            <a:off x="9091774" y="2031922"/>
            <a:ext cx="300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Non Pipelined Architecture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83A81A-D435-4D27-ABF5-886B8BC5804D}"/>
              </a:ext>
            </a:extLst>
          </p:cNvPr>
          <p:cNvSpPr txBox="1"/>
          <p:nvPr/>
        </p:nvSpPr>
        <p:spPr>
          <a:xfrm>
            <a:off x="5478350" y="5236535"/>
            <a:ext cx="2508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Pipelined Architecture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0783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Pipeline Speedup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297" y="516195"/>
            <a:ext cx="8067368" cy="387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84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case where a k-segment pipeline used to execute n tasks. </a:t>
            </a:r>
            <a:endParaRPr lang="en-US" dirty="0" smtClean="0"/>
          </a:p>
          <a:p>
            <a:r>
              <a:rPr lang="en-US" dirty="0" smtClean="0"/>
              <a:t>N=6 k=4</a:t>
            </a:r>
          </a:p>
          <a:p>
            <a:r>
              <a:rPr lang="en-IN" b="1" dirty="0"/>
              <a:t>Pipelined Machine (k stages, n tasks) </a:t>
            </a:r>
            <a:endParaRPr lang="en-IN" b="1" dirty="0" smtClean="0"/>
          </a:p>
          <a:p>
            <a:r>
              <a:rPr lang="en-IN" dirty="0" smtClean="0"/>
              <a:t> </a:t>
            </a:r>
            <a:r>
              <a:rPr lang="en-IN" dirty="0"/>
              <a:t>The first task t1 requires k clock cycles to complete its operation since there are k segments  The remaining n-1 tasks require n-1 clock cycles </a:t>
            </a:r>
            <a:endParaRPr lang="en-IN" dirty="0" smtClean="0"/>
          </a:p>
          <a:p>
            <a:r>
              <a:rPr lang="en-IN" dirty="0" smtClean="0"/>
              <a:t> </a:t>
            </a:r>
            <a:r>
              <a:rPr lang="en-IN" dirty="0"/>
              <a:t>The n tasks clock cycles = k+(</a:t>
            </a:r>
            <a:r>
              <a:rPr lang="en-IN" dirty="0" smtClean="0"/>
              <a:t>n-1</a:t>
            </a:r>
            <a:r>
              <a:rPr lang="en-IN" dirty="0"/>
              <a:t>) (9 in previous example) </a:t>
            </a:r>
            <a:endParaRPr lang="en-IN" dirty="0" smtClean="0"/>
          </a:p>
          <a:p>
            <a:r>
              <a:rPr lang="en-US" b="1" dirty="0"/>
              <a:t>Conventional Machine (Non-Pipelined) </a:t>
            </a:r>
            <a:endParaRPr lang="en-US" b="1" dirty="0" smtClean="0"/>
          </a:p>
          <a:p>
            <a:r>
              <a:rPr lang="en-US" dirty="0" smtClean="0"/>
              <a:t> </a:t>
            </a:r>
            <a:r>
              <a:rPr lang="en-US" dirty="0"/>
              <a:t>Cycles to complete each task in </a:t>
            </a:r>
            <a:r>
              <a:rPr lang="en-US" dirty="0" err="1"/>
              <a:t>nonpipeline</a:t>
            </a:r>
            <a:r>
              <a:rPr lang="en-US" dirty="0"/>
              <a:t> = k </a:t>
            </a:r>
            <a:r>
              <a:rPr lang="en-US" dirty="0" smtClean="0"/>
              <a:t></a:t>
            </a:r>
          </a:p>
          <a:p>
            <a:r>
              <a:rPr lang="en-US" dirty="0" smtClean="0"/>
              <a:t> </a:t>
            </a:r>
            <a:r>
              <a:rPr lang="en-US" dirty="0"/>
              <a:t>For n tasks, n cycles required </a:t>
            </a:r>
            <a:r>
              <a:rPr lang="en-US" dirty="0" smtClean="0"/>
              <a:t>=n*k</a:t>
            </a:r>
          </a:p>
          <a:p>
            <a:r>
              <a:rPr lang="pt-BR" dirty="0" smtClean="0"/>
              <a:t>Speedup ratio </a:t>
            </a:r>
            <a:r>
              <a:rPr lang="pt-BR" dirty="0"/>
              <a:t>= nk/(k+n-1)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6011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0" y="925975"/>
            <a:ext cx="11929641" cy="5528034"/>
          </a:xfrm>
        </p:spPr>
        <p:txBody>
          <a:bodyPr/>
          <a:lstStyle/>
          <a:p>
            <a:r>
              <a:rPr lang="en-US" dirty="0" smtClean="0"/>
              <a:t>Determine the number of clock cycles that it takes to process 200 tasks in a six-segment pipeline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134" y="958645"/>
            <a:ext cx="10382865" cy="516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49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Arithmetic Pipeline</a:t>
            </a:r>
          </a:p>
        </p:txBody>
      </p:sp>
    </p:spTree>
    <p:extLst>
      <p:ext uri="{BB962C8B-B14F-4D97-AF65-F5344CB8AC3E}">
        <p14:creationId xmlns:p14="http://schemas.microsoft.com/office/powerpoint/2010/main" xmlns="" val="324177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Parallel Processing</a:t>
            </a:r>
          </a:p>
        </p:txBody>
      </p:sp>
    </p:spTree>
    <p:extLst>
      <p:ext uri="{BB962C8B-B14F-4D97-AF65-F5344CB8AC3E}">
        <p14:creationId xmlns:p14="http://schemas.microsoft.com/office/powerpoint/2010/main" xmlns="" val="368509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1F7C89-6E56-490C-8DE8-7A402D3C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Arithmetic Pipeline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6">
                <a:extLst>
                  <a:ext uri="{FF2B5EF4-FFF2-40B4-BE49-F238E27FC236}">
                    <a16:creationId xmlns="" xmlns:a16="http://schemas.microsoft.com/office/drawing/2014/main" id="{069D6B5E-290C-4ACC-A2F5-8CBB88A99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5"/>
                <a:ext cx="11929641" cy="3400212"/>
              </a:xfrm>
            </p:spPr>
            <p:txBody>
              <a:bodyPr/>
              <a:lstStyle/>
              <a:p>
                <a:r>
                  <a:rPr lang="en-US" dirty="0"/>
                  <a:t>An arithmetic pipeline divides an arithmetic problem into various sub problems for execution in various pipeline segments.</a:t>
                </a:r>
                <a:endParaRPr lang="en-US" dirty="0" smtClean="0"/>
              </a:p>
              <a:p>
                <a:r>
                  <a:rPr lang="en-US" dirty="0" smtClean="0"/>
                  <a:t>Usually </a:t>
                </a:r>
                <a:r>
                  <a:rPr lang="en-US" dirty="0"/>
                  <a:t>found in high speed computers.</a:t>
                </a:r>
              </a:p>
              <a:p>
                <a:r>
                  <a:rPr lang="en-US" dirty="0"/>
                  <a:t>Used to implement floating point operations, multiplication of fixed point numbers and similar operations.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Example:</a:t>
                </a:r>
              </a:p>
              <a:p>
                <a:pPr algn="just"/>
                <a:r>
                  <a:rPr lang="en-US" dirty="0"/>
                  <a:t>Consider an example of floating point addition and subtraction.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A and B are two fractions that represent the mantissas and a and b are the exponents.</a:t>
                </a:r>
              </a:p>
              <a:p>
                <a:endParaRPr lang="en-IN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69D6B5E-290C-4ACC-A2F5-8CBB88A99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5"/>
                <a:ext cx="11929641" cy="3400212"/>
              </a:xfrm>
              <a:blipFill rotWithShape="1">
                <a:blip r:embed="rId2"/>
                <a:stretch>
                  <a:fillRect l="-716" t="-2334" r="-818" b="-228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2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FF9F3-133E-407D-B194-EE2CE3F8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Arithmetic Pipeline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434838-32E0-4AFB-AA5E-933BB5A6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746481"/>
            <a:ext cx="11929641" cy="5803170"/>
          </a:xfrm>
        </p:spPr>
        <p:txBody>
          <a:bodyPr/>
          <a:lstStyle/>
          <a:p>
            <a:pPr algn="just"/>
            <a:r>
              <a:rPr lang="en-US" dirty="0"/>
              <a:t>Consider the two normalized floating-point numbers:</a:t>
            </a:r>
          </a:p>
          <a:p>
            <a:pPr marL="0" indent="0" algn="ctr">
              <a:buNone/>
            </a:pPr>
            <a:r>
              <a:rPr lang="en-US" dirty="0"/>
              <a:t>X = 0.9504 x 10</a:t>
            </a:r>
            <a:r>
              <a:rPr lang="en-US" baseline="30000" dirty="0"/>
              <a:t>3	</a:t>
            </a:r>
            <a:r>
              <a:rPr lang="en-US" dirty="0"/>
              <a:t>Y = 0.8200 x 10</a:t>
            </a:r>
            <a:r>
              <a:rPr lang="en-US" baseline="30000" dirty="0"/>
              <a:t>2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Segment-1</a:t>
            </a:r>
            <a:r>
              <a:rPr lang="en-US" dirty="0"/>
              <a:t>: The larger exponent is chosen as the exponent of result.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Segment-2</a:t>
            </a:r>
            <a:r>
              <a:rPr lang="en-US" dirty="0"/>
              <a:t>: Aligning the mantissa numbers</a:t>
            </a:r>
          </a:p>
          <a:p>
            <a:pPr marL="0" indent="0" algn="ctr">
              <a:buNone/>
            </a:pPr>
            <a:r>
              <a:rPr lang="en-US" dirty="0"/>
              <a:t>X = 0.9504 x 10</a:t>
            </a:r>
            <a:r>
              <a:rPr lang="en-US" baseline="30000" dirty="0"/>
              <a:t>3	</a:t>
            </a:r>
            <a:r>
              <a:rPr lang="en-US" dirty="0"/>
              <a:t>Y = 0.0820 x 10</a:t>
            </a:r>
            <a:r>
              <a:rPr lang="en-US" baseline="30000" dirty="0"/>
              <a:t>3</a:t>
            </a:r>
            <a:endParaRPr lang="en-US" dirty="0"/>
          </a:p>
          <a:p>
            <a:pPr algn="just"/>
            <a:r>
              <a:rPr lang="en-US" dirty="0">
                <a:solidFill>
                  <a:schemeClr val="tx2"/>
                </a:solidFill>
              </a:rPr>
              <a:t>Segment-3</a:t>
            </a:r>
            <a:r>
              <a:rPr lang="en-US" dirty="0"/>
              <a:t>: Addition of the two mantissas produces the sum</a:t>
            </a:r>
          </a:p>
          <a:p>
            <a:pPr marL="0" indent="0" algn="ctr">
              <a:buNone/>
            </a:pPr>
            <a:r>
              <a:rPr lang="en-US" dirty="0"/>
              <a:t>Z = 1.0324 x 10</a:t>
            </a:r>
            <a:r>
              <a:rPr lang="en-US" baseline="30000" dirty="0"/>
              <a:t>3</a:t>
            </a:r>
            <a:endParaRPr lang="en-US" dirty="0"/>
          </a:p>
          <a:p>
            <a:pPr algn="just"/>
            <a:r>
              <a:rPr lang="en-US" dirty="0">
                <a:solidFill>
                  <a:schemeClr val="tx2"/>
                </a:solidFill>
              </a:rPr>
              <a:t>Segment-4</a:t>
            </a:r>
            <a:r>
              <a:rPr lang="en-US" dirty="0"/>
              <a:t>: Normalize the result</a:t>
            </a:r>
          </a:p>
          <a:p>
            <a:pPr marL="0" indent="0" algn="ctr">
              <a:buNone/>
            </a:pPr>
            <a:r>
              <a:rPr lang="en-US" dirty="0"/>
              <a:t>Z = 0.10324 x 10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The sub-operations that are performed in the four segments are: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Compare the exponents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Align the mantissas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Add or subtract the mantissas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Normalize the result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658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2EB8F3-6E7F-4671-8C94-955E88F1E9CA}"/>
              </a:ext>
            </a:extLst>
          </p:cNvPr>
          <p:cNvSpPr/>
          <p:nvPr/>
        </p:nvSpPr>
        <p:spPr>
          <a:xfrm>
            <a:off x="3312042" y="867170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72470B-0D4C-49D4-832B-36B2A0BE8E02}"/>
              </a:ext>
            </a:extLst>
          </p:cNvPr>
          <p:cNvSpPr/>
          <p:nvPr/>
        </p:nvSpPr>
        <p:spPr>
          <a:xfrm>
            <a:off x="3312042" y="1460204"/>
            <a:ext cx="2286000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Compare exponents by subtraction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7DDDFB-F0DA-4C51-940E-FBD6D3B61E67}"/>
              </a:ext>
            </a:extLst>
          </p:cNvPr>
          <p:cNvSpPr/>
          <p:nvPr/>
        </p:nvSpPr>
        <p:spPr>
          <a:xfrm>
            <a:off x="3312042" y="22984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9F3887-5B44-4C00-A481-26A3749A1C95}"/>
              </a:ext>
            </a:extLst>
          </p:cNvPr>
          <p:cNvSpPr/>
          <p:nvPr/>
        </p:nvSpPr>
        <p:spPr>
          <a:xfrm>
            <a:off x="3312042" y="28318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Choose exponent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8B6322-53FB-497C-8FEF-7EC4670C145B}"/>
              </a:ext>
            </a:extLst>
          </p:cNvPr>
          <p:cNvSpPr/>
          <p:nvPr/>
        </p:nvSpPr>
        <p:spPr>
          <a:xfrm>
            <a:off x="3312042" y="4822943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726A87-BF38-4C43-B85B-3A372BBAF413}"/>
              </a:ext>
            </a:extLst>
          </p:cNvPr>
          <p:cNvSpPr/>
          <p:nvPr/>
        </p:nvSpPr>
        <p:spPr>
          <a:xfrm>
            <a:off x="3312042" y="5366282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Adjust exponent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7C0D0B-02A7-4921-8191-4105744109F1}"/>
              </a:ext>
            </a:extLst>
          </p:cNvPr>
          <p:cNvSpPr/>
          <p:nvPr/>
        </p:nvSpPr>
        <p:spPr>
          <a:xfrm>
            <a:off x="3312042" y="5889743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19EE6-FDCE-4F64-8190-CDC93ABDE1D8}"/>
              </a:ext>
            </a:extLst>
          </p:cNvPr>
          <p:cNvSpPr txBox="1"/>
          <p:nvPr/>
        </p:nvSpPr>
        <p:spPr>
          <a:xfrm>
            <a:off x="3769242" y="2462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23F57A-EC41-464C-A618-B7EBF5A8D693}"/>
              </a:ext>
            </a:extLst>
          </p:cNvPr>
          <p:cNvSpPr txBox="1"/>
          <p:nvPr/>
        </p:nvSpPr>
        <p:spPr>
          <a:xfrm>
            <a:off x="3464442" y="2410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272093-DC66-44EB-94BF-2F85D917D201}"/>
              </a:ext>
            </a:extLst>
          </p:cNvPr>
          <p:cNvSpPr txBox="1"/>
          <p:nvPr/>
        </p:nvSpPr>
        <p:spPr>
          <a:xfrm>
            <a:off x="4836042" y="2526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48264B1-8B1A-4D12-A911-A5473C5B0288}"/>
              </a:ext>
            </a:extLst>
          </p:cNvPr>
          <p:cNvCxnSpPr>
            <a:cxnSpLocks/>
          </p:cNvCxnSpPr>
          <p:nvPr/>
        </p:nvCxnSpPr>
        <p:spPr>
          <a:xfrm>
            <a:off x="3693042" y="562370"/>
            <a:ext cx="0" cy="31646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5FB387E-9828-403A-8556-37B58CCFCD0A}"/>
              </a:ext>
            </a:extLst>
          </p:cNvPr>
          <p:cNvCxnSpPr>
            <a:cxnSpLocks/>
          </p:cNvCxnSpPr>
          <p:nvPr/>
        </p:nvCxnSpPr>
        <p:spPr>
          <a:xfrm>
            <a:off x="5064642" y="574038"/>
            <a:ext cx="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5D137F7-6A4A-400E-98FD-522F645FD1C9}"/>
              </a:ext>
            </a:extLst>
          </p:cNvPr>
          <p:cNvCxnSpPr>
            <a:cxnSpLocks/>
          </p:cNvCxnSpPr>
          <p:nvPr/>
        </p:nvCxnSpPr>
        <p:spPr>
          <a:xfrm>
            <a:off x="4455042" y="1155404"/>
            <a:ext cx="0" cy="2880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73191F3-C39E-42E9-B4DC-1E9C319F31A9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455042" y="1993604"/>
            <a:ext cx="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3990F19-E587-402D-8137-F5CD2B5FA1A6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455042" y="2603204"/>
            <a:ext cx="0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D536B6-3C53-4709-A608-2A85EBC92B6B}"/>
              </a:ext>
            </a:extLst>
          </p:cNvPr>
          <p:cNvSpPr/>
          <p:nvPr/>
        </p:nvSpPr>
        <p:spPr>
          <a:xfrm>
            <a:off x="7198242" y="8506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3360F5-58A2-428D-B6E2-6FEA5CEAF125}"/>
              </a:ext>
            </a:extLst>
          </p:cNvPr>
          <p:cNvSpPr/>
          <p:nvPr/>
        </p:nvSpPr>
        <p:spPr>
          <a:xfrm>
            <a:off x="7198242" y="2908004"/>
            <a:ext cx="2286000" cy="308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Align mantissas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9B95DC-AA73-4456-B537-F98D2EAA32B0}"/>
              </a:ext>
            </a:extLst>
          </p:cNvPr>
          <p:cNvSpPr/>
          <p:nvPr/>
        </p:nvSpPr>
        <p:spPr>
          <a:xfrm>
            <a:off x="7198242" y="35176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BFB2E9-43C6-4A5D-886C-CFF41D4C7154}"/>
              </a:ext>
            </a:extLst>
          </p:cNvPr>
          <p:cNvSpPr txBox="1"/>
          <p:nvPr/>
        </p:nvSpPr>
        <p:spPr>
          <a:xfrm>
            <a:off x="7731642" y="1700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Mantissas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BA4253-8320-4CE9-B1A7-CBDA7D781A2B}"/>
              </a:ext>
            </a:extLst>
          </p:cNvPr>
          <p:cNvSpPr txBox="1"/>
          <p:nvPr/>
        </p:nvSpPr>
        <p:spPr>
          <a:xfrm>
            <a:off x="7350642" y="1648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4C09C4-7E0E-4763-8AB7-8D9C3541EE1C}"/>
              </a:ext>
            </a:extLst>
          </p:cNvPr>
          <p:cNvSpPr txBox="1"/>
          <p:nvPr/>
        </p:nvSpPr>
        <p:spPr>
          <a:xfrm>
            <a:off x="8722242" y="1764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0C5ED73-D491-4965-A34E-67F13986C903}"/>
              </a:ext>
            </a:extLst>
          </p:cNvPr>
          <p:cNvCxnSpPr>
            <a:stCxn id="23" idx="2"/>
          </p:cNvCxnSpPr>
          <p:nvPr/>
        </p:nvCxnSpPr>
        <p:spPr>
          <a:xfrm>
            <a:off x="7579242" y="534136"/>
            <a:ext cx="0" cy="31646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FFE37EE-879E-430F-9461-63AE972BB8D4}"/>
              </a:ext>
            </a:extLst>
          </p:cNvPr>
          <p:cNvCxnSpPr>
            <a:stCxn id="24" idx="2"/>
          </p:cNvCxnSpPr>
          <p:nvPr/>
        </p:nvCxnSpPr>
        <p:spPr>
          <a:xfrm>
            <a:off x="8950842" y="545804"/>
            <a:ext cx="0" cy="3048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ED46353-DC6E-4CA9-B896-374A20F232DE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8341242" y="1155404"/>
            <a:ext cx="0" cy="1752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384F54A-AA91-4345-874E-0048520215E6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8341242" y="3216062"/>
            <a:ext cx="0" cy="30154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xmlns="" id="{E2D7E3B6-F5A8-491A-A82F-266D2C43CC8D}"/>
              </a:ext>
            </a:extLst>
          </p:cNvPr>
          <p:cNvCxnSpPr>
            <a:stCxn id="5" idx="3"/>
            <a:endCxn id="20" idx="1"/>
          </p:cNvCxnSpPr>
          <p:nvPr/>
        </p:nvCxnSpPr>
        <p:spPr>
          <a:xfrm>
            <a:off x="5598042" y="1726904"/>
            <a:ext cx="1600200" cy="1335129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AFA01DA-A251-45EF-A376-B7C8E687F07F}"/>
              </a:ext>
            </a:extLst>
          </p:cNvPr>
          <p:cNvSpPr txBox="1"/>
          <p:nvPr/>
        </p:nvSpPr>
        <p:spPr>
          <a:xfrm>
            <a:off x="5598042" y="141713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Difference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C1D7F65-D9DF-445D-B099-8A64E9BFA446}"/>
              </a:ext>
            </a:extLst>
          </p:cNvPr>
          <p:cNvSpPr/>
          <p:nvPr/>
        </p:nvSpPr>
        <p:spPr>
          <a:xfrm>
            <a:off x="7198242" y="4051004"/>
            <a:ext cx="2286000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Add or subtract mantissas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2B461EA-984A-427D-AA41-0291F26DDB18}"/>
              </a:ext>
            </a:extLst>
          </p:cNvPr>
          <p:cNvCxnSpPr>
            <a:stCxn id="21" idx="2"/>
            <a:endCxn id="31" idx="0"/>
          </p:cNvCxnSpPr>
          <p:nvPr/>
        </p:nvCxnSpPr>
        <p:spPr>
          <a:xfrm>
            <a:off x="8341242" y="3822404"/>
            <a:ext cx="0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9BB6230-50AB-4633-A1D9-17D130A3FD3C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455042" y="3136604"/>
            <a:ext cx="0" cy="168633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FB821CF9-EFC7-43CC-9A38-D6CB44B4B95A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455042" y="5127743"/>
            <a:ext cx="0" cy="23853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6F0AC90-74F5-4907-B801-0691B123FB4E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4455042" y="5671082"/>
            <a:ext cx="0" cy="21866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193EF95-B48F-4016-9B00-EFD92BDD97D4}"/>
              </a:ext>
            </a:extLst>
          </p:cNvPr>
          <p:cNvSpPr/>
          <p:nvPr/>
        </p:nvSpPr>
        <p:spPr>
          <a:xfrm>
            <a:off x="7198242" y="4832882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ACC986-5A06-4068-B0F4-DB7B38B25826}"/>
              </a:ext>
            </a:extLst>
          </p:cNvPr>
          <p:cNvSpPr/>
          <p:nvPr/>
        </p:nvSpPr>
        <p:spPr>
          <a:xfrm>
            <a:off x="7198242" y="53464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Normalize result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65B5CE0-8979-4AFB-BA35-963DC53107DB}"/>
              </a:ext>
            </a:extLst>
          </p:cNvPr>
          <p:cNvSpPr/>
          <p:nvPr/>
        </p:nvSpPr>
        <p:spPr>
          <a:xfrm>
            <a:off x="7198242" y="5879804"/>
            <a:ext cx="2286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53F5184-4BEE-4E4C-8F20-B93A506D4D57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>
            <a:off x="8341242" y="5137682"/>
            <a:ext cx="0" cy="20872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0345BAF-91D8-485E-BFC1-BBE6D9ACCD2F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8341242" y="5651204"/>
            <a:ext cx="0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3D65ED27-40D9-4133-BBAD-4213EB1FC237}"/>
              </a:ext>
            </a:extLst>
          </p:cNvPr>
          <p:cNvCxnSpPr>
            <a:cxnSpLocks/>
          </p:cNvCxnSpPr>
          <p:nvPr/>
        </p:nvCxnSpPr>
        <p:spPr>
          <a:xfrm>
            <a:off x="8341242" y="4652882"/>
            <a:ext cx="0" cy="1800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6B78877-B3C6-4C15-BC17-A3C0788BB266}"/>
              </a:ext>
            </a:extLst>
          </p:cNvPr>
          <p:cNvCxnSpPr>
            <a:stCxn id="10" idx="2"/>
          </p:cNvCxnSpPr>
          <p:nvPr/>
        </p:nvCxnSpPr>
        <p:spPr>
          <a:xfrm flipH="1">
            <a:off x="4451900" y="6194543"/>
            <a:ext cx="3142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D79697D-318C-41AD-9D58-AFD8C9F50990}"/>
              </a:ext>
            </a:extLst>
          </p:cNvPr>
          <p:cNvCxnSpPr>
            <a:stCxn id="38" idx="2"/>
          </p:cNvCxnSpPr>
          <p:nvPr/>
        </p:nvCxnSpPr>
        <p:spPr>
          <a:xfrm>
            <a:off x="8341242" y="6184604"/>
            <a:ext cx="0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0D4F67E-EF84-428D-9E72-70E72D9560E3}"/>
              </a:ext>
            </a:extLst>
          </p:cNvPr>
          <p:cNvSpPr txBox="1"/>
          <p:nvPr/>
        </p:nvSpPr>
        <p:spPr>
          <a:xfrm>
            <a:off x="1744186" y="14635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Segment 1: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CDC4920-A09D-47C9-8244-B5246133F46F}"/>
              </a:ext>
            </a:extLst>
          </p:cNvPr>
          <p:cNvSpPr txBox="1"/>
          <p:nvPr/>
        </p:nvSpPr>
        <p:spPr>
          <a:xfrm>
            <a:off x="1787256" y="28272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Segment 2: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047724E-B83A-4E19-A591-161A2C99EA37}"/>
              </a:ext>
            </a:extLst>
          </p:cNvPr>
          <p:cNvSpPr txBox="1"/>
          <p:nvPr/>
        </p:nvSpPr>
        <p:spPr>
          <a:xfrm>
            <a:off x="1787256" y="41543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Segment 3: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414C0EB-4790-4966-A9F9-A86F9D3C56BB}"/>
              </a:ext>
            </a:extLst>
          </p:cNvPr>
          <p:cNvSpPr txBox="1"/>
          <p:nvPr/>
        </p:nvSpPr>
        <p:spPr>
          <a:xfrm>
            <a:off x="1787256" y="531831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Segment 4:</a:t>
            </a:r>
          </a:p>
        </p:txBody>
      </p:sp>
    </p:spTree>
    <p:extLst>
      <p:ext uri="{BB962C8B-B14F-4D97-AF65-F5344CB8AC3E}">
        <p14:creationId xmlns:p14="http://schemas.microsoft.com/office/powerpoint/2010/main" xmlns="" val="8254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30" grpId="0"/>
      <p:bldP spid="31" grpId="0" animBg="1"/>
      <p:bldP spid="36" grpId="0" animBg="1"/>
      <p:bldP spid="37" grpId="0" animBg="1"/>
      <p:bldP spid="38" grpId="0" animBg="1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Instruction Pipeline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- 5</a:t>
            </a:r>
          </a:p>
        </p:txBody>
      </p:sp>
    </p:spTree>
    <p:extLst>
      <p:ext uri="{BB962C8B-B14F-4D97-AF65-F5344CB8AC3E}">
        <p14:creationId xmlns:p14="http://schemas.microsoft.com/office/powerpoint/2010/main" xmlns="" val="349625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CA5736-13EC-47BA-8DAF-DD78350F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Pipeline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55E1560-09C3-4BF6-BCED-84416DCD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instruction pipeline reads instruction from the memory while previous instructions are being executed in other segments of the pipeline. Thus we can execute multiple instructions simultaneously. 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the most general case, the computer needs to process each instruction with the following sequence of steps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Fetch the instruction from memory.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Decode the instruction.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Calculate the effective address.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Fetch the operands from memory.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Execute the instruction.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Store the result in the proper place.</a:t>
            </a:r>
          </a:p>
          <a:p>
            <a:pPr algn="just"/>
            <a:r>
              <a:rPr lang="en-US" dirty="0"/>
              <a:t>Different segments may take different times to operate on the incoming information.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design of an instruction pipeline will be most efficient if the instruction cycle is divided into segments of equal duration.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04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B8F51-8ECD-4D5A-9733-C7CE0CD1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Pipeline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370CF-F7AB-464F-A5E9-31E24484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Assume that the decoding of the instruction can be combined with the calculation of the effective address into one segment.</a:t>
            </a:r>
          </a:p>
          <a:p>
            <a:pPr algn="just"/>
            <a:r>
              <a:rPr lang="en-US" dirty="0"/>
              <a:t>Assume further that most of the instructions place the result into a processor registers so that the instruction execution and storing of the result can be combined into one segment.</a:t>
            </a:r>
          </a:p>
          <a:p>
            <a:pPr algn="just"/>
            <a:r>
              <a:rPr lang="en-US" dirty="0"/>
              <a:t>This reduces the instruction pipeline into four segments.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FI:    Fetch an instruction from memory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DA:  Decode the instruction and calculate the effective address of the operand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FO:  Fetch the operand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EX:  Execute the operation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646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C6D93-5003-4DC0-B44E-E3E8944F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segment CPU pipeline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070BB7-201B-423B-A421-4A0BE8A18C48}"/>
              </a:ext>
            </a:extLst>
          </p:cNvPr>
          <p:cNvSpPr/>
          <p:nvPr/>
        </p:nvSpPr>
        <p:spPr>
          <a:xfrm>
            <a:off x="5946581" y="1056168"/>
            <a:ext cx="2008909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 instruction from memory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523530-C9A6-47B7-B619-A672B6D53F70}"/>
              </a:ext>
            </a:extLst>
          </p:cNvPr>
          <p:cNvSpPr/>
          <p:nvPr/>
        </p:nvSpPr>
        <p:spPr>
          <a:xfrm>
            <a:off x="5617535" y="1805023"/>
            <a:ext cx="2673858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 instruction &amp; calculate effective address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7802F24B-3718-462C-B232-97EAAD8FECD1}"/>
              </a:ext>
            </a:extLst>
          </p:cNvPr>
          <p:cNvSpPr/>
          <p:nvPr/>
        </p:nvSpPr>
        <p:spPr>
          <a:xfrm>
            <a:off x="6000440" y="2567023"/>
            <a:ext cx="1901189" cy="4408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C4D208-453E-4EEC-A594-57FF62A8794E}"/>
              </a:ext>
            </a:extLst>
          </p:cNvPr>
          <p:cNvSpPr/>
          <p:nvPr/>
        </p:nvSpPr>
        <p:spPr>
          <a:xfrm>
            <a:off x="5946581" y="3176623"/>
            <a:ext cx="2008909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 operand from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224C34-F594-47BA-8BF1-2496167C84C6}"/>
              </a:ext>
            </a:extLst>
          </p:cNvPr>
          <p:cNvSpPr/>
          <p:nvPr/>
        </p:nvSpPr>
        <p:spPr>
          <a:xfrm>
            <a:off x="5949229" y="3938623"/>
            <a:ext cx="2008909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 instruction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158C54F6-3B4B-4E91-B99F-ED5015B2EBEF}"/>
              </a:ext>
            </a:extLst>
          </p:cNvPr>
          <p:cNvSpPr/>
          <p:nvPr/>
        </p:nvSpPr>
        <p:spPr>
          <a:xfrm>
            <a:off x="5803560" y="4624423"/>
            <a:ext cx="2300439" cy="4408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Interrupt?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2F35B5-A4D9-453B-978C-1ED599264CB0}"/>
              </a:ext>
            </a:extLst>
          </p:cNvPr>
          <p:cNvSpPr/>
          <p:nvPr/>
        </p:nvSpPr>
        <p:spPr>
          <a:xfrm>
            <a:off x="3712302" y="4588564"/>
            <a:ext cx="1247375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Interrupt handling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4B3A84-E262-4DF0-B5A2-35376720C95C}"/>
              </a:ext>
            </a:extLst>
          </p:cNvPr>
          <p:cNvSpPr/>
          <p:nvPr/>
        </p:nvSpPr>
        <p:spPr>
          <a:xfrm>
            <a:off x="2950535" y="5274364"/>
            <a:ext cx="2008909" cy="34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PC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1B2AEB-C490-4F0E-8378-00E4140E2C37}"/>
              </a:ext>
            </a:extLst>
          </p:cNvPr>
          <p:cNvSpPr/>
          <p:nvPr/>
        </p:nvSpPr>
        <p:spPr>
          <a:xfrm>
            <a:off x="2950535" y="5802059"/>
            <a:ext cx="2008909" cy="34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Empty pipe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3173093-4FA0-4203-9DB9-79D24660267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951036" y="1563279"/>
            <a:ext cx="3428" cy="24174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22997D8-FD7C-4916-BDB9-B5C206F28E7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951035" y="2312134"/>
            <a:ext cx="3429" cy="25488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0048AD8-42FE-40F2-AA52-58AD0D31DA3C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951035" y="3007849"/>
            <a:ext cx="1" cy="16877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8D2ED10-0D3F-473F-84A3-4B59AA9718BF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951036" y="3683734"/>
            <a:ext cx="2648" cy="25488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3A2CEB9-39DD-4C09-8E43-77F79C6355C9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6953684" y="4445734"/>
            <a:ext cx="96" cy="17868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0E90E44-C6DF-400F-B9D9-37A9869BC6E3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flipH="1" flipV="1">
            <a:off x="4959677" y="4842120"/>
            <a:ext cx="843883" cy="271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9989559-95A0-4CD2-9712-F08F51CEE7C4}"/>
              </a:ext>
            </a:extLst>
          </p:cNvPr>
          <p:cNvCxnSpPr>
            <a:stCxn id="10" idx="2"/>
          </p:cNvCxnSpPr>
          <p:nvPr/>
        </p:nvCxnSpPr>
        <p:spPr>
          <a:xfrm flipH="1">
            <a:off x="4335989" y="5095675"/>
            <a:ext cx="1" cy="17868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3B95789-7339-4567-A650-6833826308F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3954990" y="5620728"/>
            <a:ext cx="0" cy="18133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4">
            <a:extLst>
              <a:ext uri="{FF2B5EF4-FFF2-40B4-BE49-F238E27FC236}">
                <a16:creationId xmlns:a16="http://schemas.microsoft.com/office/drawing/2014/main" xmlns="" id="{BF9FE76C-9224-468E-A9EE-81EA17E39A0B}"/>
              </a:ext>
            </a:extLst>
          </p:cNvPr>
          <p:cNvCxnSpPr>
            <a:stCxn id="6" idx="1"/>
          </p:cNvCxnSpPr>
          <p:nvPr/>
        </p:nvCxnSpPr>
        <p:spPr>
          <a:xfrm rot="10800000" flipV="1">
            <a:off x="3560136" y="2787435"/>
            <a:ext cx="2440305" cy="2486927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0">
            <a:extLst>
              <a:ext uri="{FF2B5EF4-FFF2-40B4-BE49-F238E27FC236}">
                <a16:creationId xmlns:a16="http://schemas.microsoft.com/office/drawing/2014/main" xmlns="" id="{CE18ACA0-74CC-4D23-B4B9-D52B442123CF}"/>
              </a:ext>
            </a:extLst>
          </p:cNvPr>
          <p:cNvCxnSpPr>
            <a:stCxn id="12" idx="1"/>
            <a:endCxn id="4" idx="1"/>
          </p:cNvCxnSpPr>
          <p:nvPr/>
        </p:nvCxnSpPr>
        <p:spPr>
          <a:xfrm rot="10800000" flipH="1">
            <a:off x="2950535" y="1309725"/>
            <a:ext cx="2996046" cy="4665517"/>
          </a:xfrm>
          <a:prstGeom prst="bentConnector3">
            <a:avLst>
              <a:gd name="adj1" fmla="val -763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>
            <a:extLst>
              <a:ext uri="{FF2B5EF4-FFF2-40B4-BE49-F238E27FC236}">
                <a16:creationId xmlns:a16="http://schemas.microsoft.com/office/drawing/2014/main" xmlns="" id="{AA8C7CDA-7918-4EB8-BBDD-71227C772D5B}"/>
              </a:ext>
            </a:extLst>
          </p:cNvPr>
          <p:cNvCxnSpPr>
            <a:stCxn id="9" idx="3"/>
            <a:endCxn id="4" idx="3"/>
          </p:cNvCxnSpPr>
          <p:nvPr/>
        </p:nvCxnSpPr>
        <p:spPr>
          <a:xfrm flipH="1" flipV="1">
            <a:off x="7955490" y="1309724"/>
            <a:ext cx="148509" cy="3535112"/>
          </a:xfrm>
          <a:prstGeom prst="bentConnector3">
            <a:avLst>
              <a:gd name="adj1" fmla="val -63383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38A362-35E7-4BFC-ACE9-E1757899643A}"/>
              </a:ext>
            </a:extLst>
          </p:cNvPr>
          <p:cNvSpPr txBox="1"/>
          <p:nvPr/>
        </p:nvSpPr>
        <p:spPr>
          <a:xfrm>
            <a:off x="4322135" y="1271623"/>
            <a:ext cx="11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EB900FD-150A-4972-99AA-B49E74E30360}"/>
              </a:ext>
            </a:extLst>
          </p:cNvPr>
          <p:cNvSpPr txBox="1"/>
          <p:nvPr/>
        </p:nvSpPr>
        <p:spPr>
          <a:xfrm>
            <a:off x="4322135" y="1816691"/>
            <a:ext cx="11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37ACAE-627A-4FE6-B110-EB7E613ED1F2}"/>
              </a:ext>
            </a:extLst>
          </p:cNvPr>
          <p:cNvSpPr txBox="1"/>
          <p:nvPr/>
        </p:nvSpPr>
        <p:spPr>
          <a:xfrm>
            <a:off x="4322135" y="3251044"/>
            <a:ext cx="11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Segment3: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4C705B-04EE-44FF-8821-A88668E3FC75}"/>
              </a:ext>
            </a:extLst>
          </p:cNvPr>
          <p:cNvSpPr txBox="1"/>
          <p:nvPr/>
        </p:nvSpPr>
        <p:spPr>
          <a:xfrm>
            <a:off x="4322135" y="4026491"/>
            <a:ext cx="11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Segment4: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2CBCD8-F650-4864-B653-0CFEE74CA7FF}"/>
              </a:ext>
            </a:extLst>
          </p:cNvPr>
          <p:cNvSpPr txBox="1"/>
          <p:nvPr/>
        </p:nvSpPr>
        <p:spPr>
          <a:xfrm>
            <a:off x="5153204" y="4498917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507C9A1-960C-4F1C-B836-96804ABF4674}"/>
              </a:ext>
            </a:extLst>
          </p:cNvPr>
          <p:cNvSpPr txBox="1"/>
          <p:nvPr/>
        </p:nvSpPr>
        <p:spPr>
          <a:xfrm>
            <a:off x="5451688" y="243703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45E585-C5FF-4564-88E4-0743A938F878}"/>
              </a:ext>
            </a:extLst>
          </p:cNvPr>
          <p:cNvSpPr txBox="1"/>
          <p:nvPr/>
        </p:nvSpPr>
        <p:spPr>
          <a:xfrm>
            <a:off x="7183710" y="284941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DA89D8E-30DC-48FE-AB4A-B1CD77F4AF3E}"/>
              </a:ext>
            </a:extLst>
          </p:cNvPr>
          <p:cNvSpPr txBox="1"/>
          <p:nvPr/>
        </p:nvSpPr>
        <p:spPr>
          <a:xfrm>
            <a:off x="8084813" y="451058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xmlns="" val="35961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28E72-D57C-465B-BB82-2A610DBD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2F6DC59-FB0F-4C84-A660-2BCFB293F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6736732"/>
              </p:ext>
            </p:extLst>
          </p:nvPr>
        </p:nvGraphicFramePr>
        <p:xfrm>
          <a:off x="2338354" y="1515140"/>
          <a:ext cx="733904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B92A17-064A-4EE2-B5CB-92FF3F8227BC}"/>
              </a:ext>
            </a:extLst>
          </p:cNvPr>
          <p:cNvSpPr txBox="1"/>
          <p:nvPr/>
        </p:nvSpPr>
        <p:spPr>
          <a:xfrm>
            <a:off x="1673685" y="1573458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1C534-94B8-4E5A-A8D5-6FEE1B219CAB}"/>
              </a:ext>
            </a:extLst>
          </p:cNvPr>
          <p:cNvSpPr txBox="1"/>
          <p:nvPr/>
        </p:nvSpPr>
        <p:spPr>
          <a:xfrm>
            <a:off x="914400" y="2012705"/>
            <a:ext cx="13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8F262-6D5C-4DC3-A2DD-499B77E68733}"/>
              </a:ext>
            </a:extLst>
          </p:cNvPr>
          <p:cNvSpPr txBox="1"/>
          <p:nvPr/>
        </p:nvSpPr>
        <p:spPr>
          <a:xfrm>
            <a:off x="1881153" y="24967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D412AD-0337-4346-80C9-50D9390608C4}"/>
              </a:ext>
            </a:extLst>
          </p:cNvPr>
          <p:cNvSpPr txBox="1"/>
          <p:nvPr/>
        </p:nvSpPr>
        <p:spPr>
          <a:xfrm>
            <a:off x="1881153" y="2953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4E5058-AB8E-4F03-91A8-88EE7B6175AC}"/>
              </a:ext>
            </a:extLst>
          </p:cNvPr>
          <p:cNvSpPr txBox="1"/>
          <p:nvPr/>
        </p:nvSpPr>
        <p:spPr>
          <a:xfrm>
            <a:off x="1881153" y="3411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898FD0-48B9-474E-AC13-460F0E284D65}"/>
              </a:ext>
            </a:extLst>
          </p:cNvPr>
          <p:cNvSpPr txBox="1"/>
          <p:nvPr/>
        </p:nvSpPr>
        <p:spPr>
          <a:xfrm>
            <a:off x="1888682" y="3877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9ACCDC-0FDC-48C7-B3AB-D98D6903EF08}"/>
              </a:ext>
            </a:extLst>
          </p:cNvPr>
          <p:cNvSpPr txBox="1"/>
          <p:nvPr/>
        </p:nvSpPr>
        <p:spPr>
          <a:xfrm>
            <a:off x="1888682" y="4334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266690-CFE1-4D9F-9DE0-3AD1F4987E24}"/>
              </a:ext>
            </a:extLst>
          </p:cNvPr>
          <p:cNvSpPr txBox="1"/>
          <p:nvPr/>
        </p:nvSpPr>
        <p:spPr>
          <a:xfrm>
            <a:off x="1888682" y="4791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55995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F97F4-FE95-46A2-8574-73EE178B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7697865-0E11-4ABA-9243-5994BC14E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3897429"/>
              </p:ext>
            </p:extLst>
          </p:nvPr>
        </p:nvGraphicFramePr>
        <p:xfrm>
          <a:off x="2426477" y="1600200"/>
          <a:ext cx="733904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-</a:t>
                      </a:r>
                      <a:endParaRPr lang="en-IN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-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FI</a:t>
                      </a:r>
                      <a:endParaRPr lang="en-IN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-</a:t>
                      </a:r>
                      <a:endParaRPr lang="en-IN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-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-</a:t>
                      </a:r>
                      <a:endParaRPr lang="en-IN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EX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FO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EX</a:t>
                      </a:r>
                      <a:endParaRPr lang="en-IN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5BE325-6B29-45D3-985B-EB08CC6B71DD}"/>
              </a:ext>
            </a:extLst>
          </p:cNvPr>
          <p:cNvSpPr txBox="1"/>
          <p:nvPr/>
        </p:nvSpPr>
        <p:spPr>
          <a:xfrm>
            <a:off x="1969276" y="25818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3DE615-EF7E-4C99-A8F8-EC57C10093B9}"/>
              </a:ext>
            </a:extLst>
          </p:cNvPr>
          <p:cNvSpPr txBox="1"/>
          <p:nvPr/>
        </p:nvSpPr>
        <p:spPr>
          <a:xfrm>
            <a:off x="1969276" y="3039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0F6204-6DFC-4264-B164-E452DDD54575}"/>
              </a:ext>
            </a:extLst>
          </p:cNvPr>
          <p:cNvSpPr txBox="1"/>
          <p:nvPr/>
        </p:nvSpPr>
        <p:spPr>
          <a:xfrm>
            <a:off x="1969276" y="34962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6DAABC-45B1-4F85-894B-B7F9F40DC35D}"/>
              </a:ext>
            </a:extLst>
          </p:cNvPr>
          <p:cNvSpPr txBox="1"/>
          <p:nvPr/>
        </p:nvSpPr>
        <p:spPr>
          <a:xfrm>
            <a:off x="1976805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534B00-9A03-4B46-A7CC-633A74BEFC2B}"/>
              </a:ext>
            </a:extLst>
          </p:cNvPr>
          <p:cNvSpPr txBox="1"/>
          <p:nvPr/>
        </p:nvSpPr>
        <p:spPr>
          <a:xfrm>
            <a:off x="1976805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1B6CB1-3F62-47C0-BB6F-3894F774A936}"/>
              </a:ext>
            </a:extLst>
          </p:cNvPr>
          <p:cNvSpPr txBox="1"/>
          <p:nvPr/>
        </p:nvSpPr>
        <p:spPr>
          <a:xfrm>
            <a:off x="1976805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60CF68-1E05-4E9C-BEDB-856C37765458}"/>
              </a:ext>
            </a:extLst>
          </p:cNvPr>
          <p:cNvSpPr txBox="1"/>
          <p:nvPr/>
        </p:nvSpPr>
        <p:spPr>
          <a:xfrm>
            <a:off x="1078723" y="3034553"/>
            <a:ext cx="9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(Branch)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403218-07D8-4105-891D-ADB841B011AB}"/>
              </a:ext>
            </a:extLst>
          </p:cNvPr>
          <p:cNvSpPr txBox="1"/>
          <p:nvPr/>
        </p:nvSpPr>
        <p:spPr>
          <a:xfrm>
            <a:off x="1761808" y="1638798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39178D-7B71-47F9-9FB2-F2BFEFADC2B4}"/>
              </a:ext>
            </a:extLst>
          </p:cNvPr>
          <p:cNvSpPr txBox="1"/>
          <p:nvPr/>
        </p:nvSpPr>
        <p:spPr>
          <a:xfrm>
            <a:off x="1002523" y="2078045"/>
            <a:ext cx="13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1</a:t>
            </a:r>
          </a:p>
        </p:txBody>
      </p:sp>
    </p:spTree>
    <p:extLst>
      <p:ext uri="{BB962C8B-B14F-4D97-AF65-F5344CB8AC3E}">
        <p14:creationId xmlns:p14="http://schemas.microsoft.com/office/powerpoint/2010/main" xmlns="" val="49512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8451E-5FC5-4456-A946-18A692B2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</a:t>
            </a:r>
            <a:r>
              <a:rPr lang="en-US"/>
              <a:t>Conflict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16B51-04D1-497B-A7C8-41ABEDFF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38987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6"/>
                </a:solidFill>
              </a:rPr>
              <a:t>Pipeline Conflict</a:t>
            </a:r>
          </a:p>
          <a:p>
            <a:pPr algn="just"/>
            <a:r>
              <a:rPr lang="en-US" dirty="0"/>
              <a:t>There are three major difficulties that cause the instruction pipeline conflicts.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Resource conflicts caused by access to memory by two segments at the same time. Most of these conflicts can be resolved by using separate instruction and data memories.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Data dependency conflicts arise when an instruction depends on the result of a previous instruction, but this result is not yet available.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Branch difficulties arise from branch and other instructions that change the value of PC.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019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21E2F2-AA36-4778-856E-283E40AC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47DC55A-AA11-4980-8E5D-0DA33D28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5"/>
            <a:ext cx="11929641" cy="5404620"/>
          </a:xfrm>
        </p:spPr>
        <p:txBody>
          <a:bodyPr/>
          <a:lstStyle/>
          <a:p>
            <a:pPr algn="just"/>
            <a:r>
              <a:rPr lang="en-US" dirty="0"/>
              <a:t>Parallel processing is a term used to denote a large class of techniques that are used to provide simultaneous data-processing tasks for the purpose of increasing the computational speed of a computer system</a:t>
            </a:r>
            <a:r>
              <a:rPr lang="en-US" dirty="0" smtClean="0"/>
              <a:t>.</a:t>
            </a:r>
          </a:p>
          <a:p>
            <a:r>
              <a:rPr lang="en-US" dirty="0"/>
              <a:t>The system may have two or more ALUs to be able to execute two or more instruction at the same time. </a:t>
            </a:r>
            <a:r>
              <a:rPr lang="en-US" dirty="0" smtClean="0"/>
              <a:t></a:t>
            </a:r>
          </a:p>
          <a:p>
            <a:r>
              <a:rPr lang="en-US" dirty="0"/>
              <a:t>The system may have two or more processors operating concurrently.  </a:t>
            </a:r>
            <a:endParaRPr lang="en-US" dirty="0" smtClean="0"/>
          </a:p>
          <a:p>
            <a:r>
              <a:rPr lang="en-US" dirty="0"/>
              <a:t>It can be achieved by having multiple functional units that perform same or different operation simultaneously. </a:t>
            </a:r>
            <a:endParaRPr lang="en-US" dirty="0" smtClean="0"/>
          </a:p>
          <a:p>
            <a:r>
              <a:rPr lang="en-US" dirty="0"/>
              <a:t>Purpose of parallel processing is to speed up the computer processing capability and increase its throughput.</a:t>
            </a:r>
          </a:p>
          <a:p>
            <a:r>
              <a:rPr lang="en-US" dirty="0">
                <a:solidFill>
                  <a:schemeClr val="tx2"/>
                </a:solidFill>
              </a:rPr>
              <a:t>Throughput: </a:t>
            </a:r>
          </a:p>
          <a:p>
            <a:pPr marL="349250" indent="0">
              <a:buNone/>
            </a:pPr>
            <a:r>
              <a:rPr lang="en-US" dirty="0"/>
              <a:t>The amount of processing that can be accomplished during a given interval of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88900" indent="260350"/>
            <a:r>
              <a:rPr lang="en-US" dirty="0" smtClean="0"/>
              <a:t>. </a:t>
            </a:r>
            <a:r>
              <a:rPr lang="en-US" dirty="0"/>
              <a:t> </a:t>
            </a:r>
          </a:p>
          <a:p>
            <a:pPr algn="just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91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8A522-DE05-4B85-84BA-CD83353D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Branch Instructions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3DEAA-4072-413D-9D7A-29FEC54E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branch instruction breaks the normal sequence of the instruction stream, causing difficulties in the operation of the instruction pipeline.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57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RISC Pipeline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- 6</a:t>
            </a:r>
          </a:p>
        </p:txBody>
      </p:sp>
    </p:spTree>
    <p:extLst>
      <p:ext uri="{BB962C8B-B14F-4D97-AF65-F5344CB8AC3E}">
        <p14:creationId xmlns:p14="http://schemas.microsoft.com/office/powerpoint/2010/main" xmlns="" val="1628195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0F872AF-4177-4E69-9728-F5A677D2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 Pipeline (Three segment instruction pipeline)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B6F883E-0718-4070-A2DB-9A9349778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703959"/>
            <a:ext cx="11929641" cy="5590565"/>
          </a:xfrm>
        </p:spPr>
        <p:txBody>
          <a:bodyPr/>
          <a:lstStyle/>
          <a:p>
            <a:pPr algn="just"/>
            <a:r>
              <a:rPr lang="en-US" dirty="0"/>
              <a:t>Because of the fixed-length instruction format, the decoding of the operation can occur at the same time as the register selection.</a:t>
            </a:r>
          </a:p>
          <a:p>
            <a:pPr algn="just"/>
            <a:r>
              <a:rPr lang="en-US" dirty="0"/>
              <a:t>Since all the operands are in registers, there is no need for calculating an effective address or fetching of operands from memory.</a:t>
            </a:r>
          </a:p>
          <a:p>
            <a:pPr algn="just"/>
            <a:r>
              <a:rPr lang="en-US" dirty="0"/>
              <a:t>RISC has main two facilities:</a:t>
            </a:r>
          </a:p>
          <a:p>
            <a:pPr lvl="1"/>
            <a:r>
              <a:rPr lang="en-US" dirty="0"/>
              <a:t>Single-cycle instruction execution</a:t>
            </a:r>
          </a:p>
          <a:p>
            <a:pPr lvl="1"/>
            <a:r>
              <a:rPr lang="en-US" dirty="0"/>
              <a:t>Compiler support</a:t>
            </a:r>
          </a:p>
          <a:p>
            <a:r>
              <a:rPr lang="en-US" dirty="0"/>
              <a:t>Mainly three types of instructions in RISC: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Data manipulation instructions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Data transfer instructions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Program control instructions</a:t>
            </a:r>
            <a:endParaRPr lang="en-IN" dirty="0"/>
          </a:p>
          <a:p>
            <a:pPr marL="342900" indent="-342900"/>
            <a:r>
              <a:rPr lang="en-IN" dirty="0"/>
              <a:t>The instruction cycle can be divided into three sub-operations and implemented in three segments:</a:t>
            </a:r>
          </a:p>
          <a:p>
            <a:pPr lvl="1"/>
            <a:r>
              <a:rPr lang="en-IN" dirty="0"/>
              <a:t>I : Instruction fetch</a:t>
            </a:r>
          </a:p>
          <a:p>
            <a:pPr lvl="1"/>
            <a:r>
              <a:rPr lang="en-IN" dirty="0"/>
              <a:t>A : ALU operation</a:t>
            </a:r>
          </a:p>
          <a:p>
            <a:pPr lvl="1"/>
            <a:r>
              <a:rPr lang="en-IN" dirty="0"/>
              <a:t>E : Execute instruction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4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BBB07-38D3-4660-8462-33694ACB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Load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F58A2D4-362E-4957-B358-C12D73E09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4802444"/>
              </p:ext>
            </p:extLst>
          </p:nvPr>
        </p:nvGraphicFramePr>
        <p:xfrm>
          <a:off x="7459730" y="876723"/>
          <a:ext cx="33872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B2B6-7DB3-46E8-929C-9567DC04005B}"/>
              </a:ext>
            </a:extLst>
          </p:cNvPr>
          <p:cNvSpPr txBox="1"/>
          <p:nvPr/>
        </p:nvSpPr>
        <p:spPr>
          <a:xfrm>
            <a:off x="6103112" y="932314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cycles: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13F886-E525-4860-9A3F-F1C86D9169CB}"/>
              </a:ext>
            </a:extLst>
          </p:cNvPr>
          <p:cNvSpPr txBox="1"/>
          <p:nvPr/>
        </p:nvSpPr>
        <p:spPr>
          <a:xfrm>
            <a:off x="6484112" y="137428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D627FB-80B6-47F2-B12E-5A55C7487081}"/>
              </a:ext>
            </a:extLst>
          </p:cNvPr>
          <p:cNvSpPr txBox="1"/>
          <p:nvPr/>
        </p:nvSpPr>
        <p:spPr>
          <a:xfrm>
            <a:off x="6484112" y="18583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80F918-8FE4-4E70-B0A9-98CBA76E8702}"/>
              </a:ext>
            </a:extLst>
          </p:cNvPr>
          <p:cNvSpPr txBox="1"/>
          <p:nvPr/>
        </p:nvSpPr>
        <p:spPr>
          <a:xfrm>
            <a:off x="6211223" y="231558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R1+R2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B6AF-EBEA-45A1-B9D0-49BA18CC9392}"/>
              </a:ext>
            </a:extLst>
          </p:cNvPr>
          <p:cNvSpPr txBox="1"/>
          <p:nvPr/>
        </p:nvSpPr>
        <p:spPr>
          <a:xfrm>
            <a:off x="6437729" y="2772782"/>
            <a:ext cx="97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 R3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6254E3-A258-40B7-B409-012A0FA8B85A}"/>
              </a:ext>
            </a:extLst>
          </p:cNvPr>
          <p:cNvSpPr txBox="1"/>
          <p:nvPr/>
        </p:nvSpPr>
        <p:spPr>
          <a:xfrm>
            <a:off x="2693582" y="1862546"/>
            <a:ext cx="361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Pipeline timing with data conflict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0DDC3391-29CA-4C0F-BF25-537E99DBD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686484"/>
              </p:ext>
            </p:extLst>
          </p:nvPr>
        </p:nvGraphicFramePr>
        <p:xfrm>
          <a:off x="1945752" y="3471532"/>
          <a:ext cx="395179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29C632-B204-4F4B-BC6A-86CBAA6BB7FD}"/>
              </a:ext>
            </a:extLst>
          </p:cNvPr>
          <p:cNvSpPr txBox="1"/>
          <p:nvPr/>
        </p:nvSpPr>
        <p:spPr>
          <a:xfrm>
            <a:off x="572839" y="3504890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cycles: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77D7ED-6BEC-4FB1-9D2A-9295C43FB6E2}"/>
              </a:ext>
            </a:extLst>
          </p:cNvPr>
          <p:cNvSpPr txBox="1"/>
          <p:nvPr/>
        </p:nvSpPr>
        <p:spPr>
          <a:xfrm>
            <a:off x="953839" y="394686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D46F3B-E3DE-44F5-8529-D8C669F45F21}"/>
              </a:ext>
            </a:extLst>
          </p:cNvPr>
          <p:cNvSpPr txBox="1"/>
          <p:nvPr/>
        </p:nvSpPr>
        <p:spPr>
          <a:xfrm>
            <a:off x="953839" y="44309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1C0A60-9E04-4929-B1AC-10147763226A}"/>
              </a:ext>
            </a:extLst>
          </p:cNvPr>
          <p:cNvSpPr txBox="1"/>
          <p:nvPr/>
        </p:nvSpPr>
        <p:spPr>
          <a:xfrm>
            <a:off x="680950" y="532502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R1+R2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DF9641-B719-40A9-A939-FF9BC2A0DEC9}"/>
              </a:ext>
            </a:extLst>
          </p:cNvPr>
          <p:cNvSpPr txBox="1"/>
          <p:nvPr/>
        </p:nvSpPr>
        <p:spPr>
          <a:xfrm>
            <a:off x="907456" y="5782224"/>
            <a:ext cx="97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 R3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F0ECF4-7B32-42C0-90DC-5D66333CC56C}"/>
              </a:ext>
            </a:extLst>
          </p:cNvPr>
          <p:cNvSpPr txBox="1"/>
          <p:nvPr/>
        </p:nvSpPr>
        <p:spPr>
          <a:xfrm>
            <a:off x="454032" y="4855759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No-operation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3F7B4F5-2D4F-4BC2-A9E3-76E16F0C60A7}"/>
              </a:ext>
            </a:extLst>
          </p:cNvPr>
          <p:cNvSpPr txBox="1"/>
          <p:nvPr/>
        </p:nvSpPr>
        <p:spPr>
          <a:xfrm>
            <a:off x="6060552" y="4840370"/>
            <a:ext cx="364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Pipeline timing with delayed load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6FE52D-5657-47D6-B9DA-9C863B8DBBB9}"/>
              </a:ext>
            </a:extLst>
          </p:cNvPr>
          <p:cNvSpPr/>
          <p:nvPr/>
        </p:nvSpPr>
        <p:spPr>
          <a:xfrm>
            <a:off x="574151" y="4875637"/>
            <a:ext cx="5400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194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13334-3CF2-4D7E-A74E-EA170A1E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Branch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7BE910-AA95-413C-A312-6E5A4BE9E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9006027"/>
              </p:ext>
            </p:extLst>
          </p:nvPr>
        </p:nvGraphicFramePr>
        <p:xfrm>
          <a:off x="3392255" y="1153632"/>
          <a:ext cx="56454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8836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CC8F6-BED4-4176-910C-155DCEC1E26A}"/>
              </a:ext>
            </a:extLst>
          </p:cNvPr>
          <p:cNvSpPr txBox="1"/>
          <p:nvPr/>
        </p:nvSpPr>
        <p:spPr>
          <a:xfrm>
            <a:off x="2108223" y="1209223"/>
            <a:ext cx="12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cycle: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AD0BA-102D-4A44-A79C-83936C4E5664}"/>
              </a:ext>
            </a:extLst>
          </p:cNvPr>
          <p:cNvSpPr txBox="1"/>
          <p:nvPr/>
        </p:nvSpPr>
        <p:spPr>
          <a:xfrm>
            <a:off x="2459169" y="165119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0AB65-77C5-433C-A1D7-1C2C24425556}"/>
              </a:ext>
            </a:extLst>
          </p:cNvPr>
          <p:cNvSpPr txBox="1"/>
          <p:nvPr/>
        </p:nvSpPr>
        <p:spPr>
          <a:xfrm>
            <a:off x="1955586" y="2135291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 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08FDBC-B256-4158-A467-E2E811D61081}"/>
              </a:ext>
            </a:extLst>
          </p:cNvPr>
          <p:cNvSpPr txBox="1"/>
          <p:nvPr/>
        </p:nvSpPr>
        <p:spPr>
          <a:xfrm>
            <a:off x="2184186" y="2592491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R3+R4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283777-CEA5-412D-AA9A-388EEDAF57C3}"/>
              </a:ext>
            </a:extLst>
          </p:cNvPr>
          <p:cNvSpPr txBox="1"/>
          <p:nvPr/>
        </p:nvSpPr>
        <p:spPr>
          <a:xfrm>
            <a:off x="1829691" y="3049691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R6-R5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6E3DD5-5AC4-4C9B-9A54-2B41AD382640}"/>
              </a:ext>
            </a:extLst>
          </p:cNvPr>
          <p:cNvSpPr txBox="1"/>
          <p:nvPr/>
        </p:nvSpPr>
        <p:spPr>
          <a:xfrm>
            <a:off x="2113865" y="3515832"/>
            <a:ext cx="12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to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DFD1A9-6D2D-43CD-8043-8F3A331C0B53}"/>
              </a:ext>
            </a:extLst>
          </p:cNvPr>
          <p:cNvSpPr txBox="1"/>
          <p:nvPr/>
        </p:nvSpPr>
        <p:spPr>
          <a:xfrm>
            <a:off x="1982091" y="3973032"/>
            <a:ext cx="142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18605D-E58B-4BCC-8C45-E1776C9B87CE}"/>
              </a:ext>
            </a:extLst>
          </p:cNvPr>
          <p:cNvSpPr txBox="1"/>
          <p:nvPr/>
        </p:nvSpPr>
        <p:spPr>
          <a:xfrm>
            <a:off x="1988383" y="4430232"/>
            <a:ext cx="142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10E561-C3D4-4430-B504-E8288269D270}"/>
              </a:ext>
            </a:extLst>
          </p:cNvPr>
          <p:cNvSpPr txBox="1"/>
          <p:nvPr/>
        </p:nvSpPr>
        <p:spPr>
          <a:xfrm>
            <a:off x="1793247" y="4858735"/>
            <a:ext cx="16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in 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F4F0D6-85FD-4620-8060-2809D87765E4}"/>
              </a:ext>
            </a:extLst>
          </p:cNvPr>
          <p:cNvSpPr txBox="1"/>
          <p:nvPr/>
        </p:nvSpPr>
        <p:spPr>
          <a:xfrm>
            <a:off x="4522073" y="5573232"/>
            <a:ext cx="314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Using no-operation instructions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F42EA1-6228-4AEC-B2E4-57F99C52F64C}"/>
              </a:ext>
            </a:extLst>
          </p:cNvPr>
          <p:cNvSpPr/>
          <p:nvPr/>
        </p:nvSpPr>
        <p:spPr>
          <a:xfrm>
            <a:off x="1822073" y="3935005"/>
            <a:ext cx="7416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10742BA-7E59-4229-8754-E5B04263B5FB}"/>
              </a:ext>
            </a:extLst>
          </p:cNvPr>
          <p:cNvSpPr/>
          <p:nvPr/>
        </p:nvSpPr>
        <p:spPr>
          <a:xfrm>
            <a:off x="1818553" y="4393788"/>
            <a:ext cx="7416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9587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063EA-AC04-4DBF-B6FC-BB96DA53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Branch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0671DF3-86F0-460F-B1D9-1D7660105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4873700"/>
              </p:ext>
            </p:extLst>
          </p:nvPr>
        </p:nvGraphicFramePr>
        <p:xfrm>
          <a:off x="3979078" y="1479698"/>
          <a:ext cx="45163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IN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E53163-B67A-4CF3-9EFD-69D2F6661591}"/>
              </a:ext>
            </a:extLst>
          </p:cNvPr>
          <p:cNvSpPr txBox="1"/>
          <p:nvPr/>
        </p:nvSpPr>
        <p:spPr>
          <a:xfrm>
            <a:off x="2567455" y="1535289"/>
            <a:ext cx="12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cycle: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0D1462-6F85-4A19-BC64-120953FCEC13}"/>
              </a:ext>
            </a:extLst>
          </p:cNvPr>
          <p:cNvSpPr txBox="1"/>
          <p:nvPr/>
        </p:nvSpPr>
        <p:spPr>
          <a:xfrm>
            <a:off x="2918401" y="197726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8F33AB-D1CB-4435-A5DC-7C3F35D4C6CB}"/>
              </a:ext>
            </a:extLst>
          </p:cNvPr>
          <p:cNvSpPr txBox="1"/>
          <p:nvPr/>
        </p:nvSpPr>
        <p:spPr>
          <a:xfrm>
            <a:off x="2414818" y="2461357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 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C62492-FBDE-47D9-8B7D-F9D4A0FB519A}"/>
              </a:ext>
            </a:extLst>
          </p:cNvPr>
          <p:cNvSpPr txBox="1"/>
          <p:nvPr/>
        </p:nvSpPr>
        <p:spPr>
          <a:xfrm>
            <a:off x="2636905" y="336041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R3+R4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D93AB5-6409-4AC7-9253-995355C53C28}"/>
              </a:ext>
            </a:extLst>
          </p:cNvPr>
          <p:cNvSpPr txBox="1"/>
          <p:nvPr/>
        </p:nvSpPr>
        <p:spPr>
          <a:xfrm>
            <a:off x="2282410" y="3807671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R6-R5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F114F3-D37A-4B20-9902-B2653D553FD0}"/>
              </a:ext>
            </a:extLst>
          </p:cNvPr>
          <p:cNvSpPr txBox="1"/>
          <p:nvPr/>
        </p:nvSpPr>
        <p:spPr>
          <a:xfrm>
            <a:off x="2573097" y="2917559"/>
            <a:ext cx="12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to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B03E25-953D-4853-9D4A-26D3482CB95C}"/>
              </a:ext>
            </a:extLst>
          </p:cNvPr>
          <p:cNvSpPr txBox="1"/>
          <p:nvPr/>
        </p:nvSpPr>
        <p:spPr>
          <a:xfrm>
            <a:off x="2252479" y="4260462"/>
            <a:ext cx="16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in 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B4D1FA-A3C9-4A64-BD1E-70245B9C29AE}"/>
              </a:ext>
            </a:extLst>
          </p:cNvPr>
          <p:cNvSpPr txBox="1"/>
          <p:nvPr/>
        </p:nvSpPr>
        <p:spPr>
          <a:xfrm>
            <a:off x="4609214" y="5061098"/>
            <a:ext cx="28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Rearranging the instructions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3C7E826-0818-48CA-8C53-11648C102805}"/>
              </a:ext>
            </a:extLst>
          </p:cNvPr>
          <p:cNvSpPr/>
          <p:nvPr/>
        </p:nvSpPr>
        <p:spPr>
          <a:xfrm>
            <a:off x="2414818" y="2917559"/>
            <a:ext cx="1445909" cy="3593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139FF69-6809-47D3-8BCA-C11B1A53AA59}"/>
              </a:ext>
            </a:extLst>
          </p:cNvPr>
          <p:cNvSpPr/>
          <p:nvPr/>
        </p:nvSpPr>
        <p:spPr>
          <a:xfrm>
            <a:off x="1813772" y="3182531"/>
            <a:ext cx="675861" cy="1063558"/>
          </a:xfrm>
          <a:custGeom>
            <a:avLst/>
            <a:gdLst>
              <a:gd name="connsiteX0" fmla="*/ 675861 w 675861"/>
              <a:gd name="connsiteY0" fmla="*/ 1063558 h 1063558"/>
              <a:gd name="connsiteX1" fmla="*/ 576469 w 675861"/>
              <a:gd name="connsiteY1" fmla="*/ 1053619 h 1063558"/>
              <a:gd name="connsiteX2" fmla="*/ 546652 w 675861"/>
              <a:gd name="connsiteY2" fmla="*/ 1043680 h 1063558"/>
              <a:gd name="connsiteX3" fmla="*/ 506895 w 675861"/>
              <a:gd name="connsiteY3" fmla="*/ 1033741 h 1063558"/>
              <a:gd name="connsiteX4" fmla="*/ 477078 w 675861"/>
              <a:gd name="connsiteY4" fmla="*/ 1023802 h 1063558"/>
              <a:gd name="connsiteX5" fmla="*/ 417443 w 675861"/>
              <a:gd name="connsiteY5" fmla="*/ 1013863 h 1063558"/>
              <a:gd name="connsiteX6" fmla="*/ 308113 w 675861"/>
              <a:gd name="connsiteY6" fmla="*/ 984045 h 1063558"/>
              <a:gd name="connsiteX7" fmla="*/ 218661 w 675861"/>
              <a:gd name="connsiteY7" fmla="*/ 944289 h 1063558"/>
              <a:gd name="connsiteX8" fmla="*/ 149087 w 675861"/>
              <a:gd name="connsiteY8" fmla="*/ 924410 h 1063558"/>
              <a:gd name="connsiteX9" fmla="*/ 119269 w 675861"/>
              <a:gd name="connsiteY9" fmla="*/ 914471 h 1063558"/>
              <a:gd name="connsiteX10" fmla="*/ 69574 w 675861"/>
              <a:gd name="connsiteY10" fmla="*/ 864776 h 1063558"/>
              <a:gd name="connsiteX11" fmla="*/ 39756 w 675861"/>
              <a:gd name="connsiteY11" fmla="*/ 844897 h 1063558"/>
              <a:gd name="connsiteX12" fmla="*/ 19878 w 675861"/>
              <a:gd name="connsiteY12" fmla="*/ 765384 h 1063558"/>
              <a:gd name="connsiteX13" fmla="*/ 9939 w 675861"/>
              <a:gd name="connsiteY13" fmla="*/ 725628 h 1063558"/>
              <a:gd name="connsiteX14" fmla="*/ 0 w 675861"/>
              <a:gd name="connsiteY14" fmla="*/ 656054 h 1063558"/>
              <a:gd name="connsiteX15" fmla="*/ 9939 w 675861"/>
              <a:gd name="connsiteY15" fmla="*/ 526845 h 1063558"/>
              <a:gd name="connsiteX16" fmla="*/ 29817 w 675861"/>
              <a:gd name="connsiteY16" fmla="*/ 467210 h 1063558"/>
              <a:gd name="connsiteX17" fmla="*/ 89452 w 675861"/>
              <a:gd name="connsiteY17" fmla="*/ 367819 h 1063558"/>
              <a:gd name="connsiteX18" fmla="*/ 129209 w 675861"/>
              <a:gd name="connsiteY18" fmla="*/ 318124 h 1063558"/>
              <a:gd name="connsiteX19" fmla="*/ 149087 w 675861"/>
              <a:gd name="connsiteY19" fmla="*/ 288306 h 1063558"/>
              <a:gd name="connsiteX20" fmla="*/ 208722 w 675861"/>
              <a:gd name="connsiteY20" fmla="*/ 258489 h 1063558"/>
              <a:gd name="connsiteX21" fmla="*/ 288235 w 675861"/>
              <a:gd name="connsiteY21" fmla="*/ 208793 h 1063558"/>
              <a:gd name="connsiteX22" fmla="*/ 308113 w 675861"/>
              <a:gd name="connsiteY22" fmla="*/ 178976 h 1063558"/>
              <a:gd name="connsiteX23" fmla="*/ 367748 w 675861"/>
              <a:gd name="connsiteY23" fmla="*/ 149158 h 1063558"/>
              <a:gd name="connsiteX24" fmla="*/ 397565 w 675861"/>
              <a:gd name="connsiteY24" fmla="*/ 129280 h 1063558"/>
              <a:gd name="connsiteX25" fmla="*/ 407504 w 675861"/>
              <a:gd name="connsiteY25" fmla="*/ 99463 h 1063558"/>
              <a:gd name="connsiteX26" fmla="*/ 467139 w 675861"/>
              <a:gd name="connsiteY26" fmla="*/ 79584 h 1063558"/>
              <a:gd name="connsiteX27" fmla="*/ 496956 w 675861"/>
              <a:gd name="connsiteY27" fmla="*/ 59706 h 1063558"/>
              <a:gd name="connsiteX28" fmla="*/ 516835 w 675861"/>
              <a:gd name="connsiteY28" fmla="*/ 39828 h 1063558"/>
              <a:gd name="connsiteX29" fmla="*/ 546652 w 675861"/>
              <a:gd name="connsiteY29" fmla="*/ 19950 h 1063558"/>
              <a:gd name="connsiteX30" fmla="*/ 576469 w 675861"/>
              <a:gd name="connsiteY30" fmla="*/ 71 h 106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5861" h="1063558">
                <a:moveTo>
                  <a:pt x="675861" y="1063558"/>
                </a:moveTo>
                <a:cubicBezTo>
                  <a:pt x="642730" y="1060245"/>
                  <a:pt x="609378" y="1058682"/>
                  <a:pt x="576469" y="1053619"/>
                </a:cubicBezTo>
                <a:cubicBezTo>
                  <a:pt x="566114" y="1052026"/>
                  <a:pt x="556726" y="1046558"/>
                  <a:pt x="546652" y="1043680"/>
                </a:cubicBezTo>
                <a:cubicBezTo>
                  <a:pt x="533517" y="1039927"/>
                  <a:pt x="520030" y="1037494"/>
                  <a:pt x="506895" y="1033741"/>
                </a:cubicBezTo>
                <a:cubicBezTo>
                  <a:pt x="496821" y="1030863"/>
                  <a:pt x="487305" y="1026075"/>
                  <a:pt x="477078" y="1023802"/>
                </a:cubicBezTo>
                <a:cubicBezTo>
                  <a:pt x="457405" y="1019430"/>
                  <a:pt x="437321" y="1017176"/>
                  <a:pt x="417443" y="1013863"/>
                </a:cubicBezTo>
                <a:cubicBezTo>
                  <a:pt x="372924" y="969342"/>
                  <a:pt x="417852" y="1005992"/>
                  <a:pt x="308113" y="984045"/>
                </a:cubicBezTo>
                <a:cubicBezTo>
                  <a:pt x="222636" y="966950"/>
                  <a:pt x="274184" y="972050"/>
                  <a:pt x="218661" y="944289"/>
                </a:cubicBezTo>
                <a:cubicBezTo>
                  <a:pt x="202779" y="936348"/>
                  <a:pt x="163941" y="928654"/>
                  <a:pt x="149087" y="924410"/>
                </a:cubicBezTo>
                <a:cubicBezTo>
                  <a:pt x="139013" y="921532"/>
                  <a:pt x="129208" y="917784"/>
                  <a:pt x="119269" y="914471"/>
                </a:cubicBezTo>
                <a:cubicBezTo>
                  <a:pt x="39757" y="861463"/>
                  <a:pt x="135834" y="931036"/>
                  <a:pt x="69574" y="864776"/>
                </a:cubicBezTo>
                <a:cubicBezTo>
                  <a:pt x="61127" y="856329"/>
                  <a:pt x="49695" y="851523"/>
                  <a:pt x="39756" y="844897"/>
                </a:cubicBezTo>
                <a:lnTo>
                  <a:pt x="19878" y="765384"/>
                </a:lnTo>
                <a:cubicBezTo>
                  <a:pt x="16565" y="752132"/>
                  <a:pt x="11871" y="739151"/>
                  <a:pt x="9939" y="725628"/>
                </a:cubicBezTo>
                <a:lnTo>
                  <a:pt x="0" y="656054"/>
                </a:lnTo>
                <a:cubicBezTo>
                  <a:pt x="3313" y="612984"/>
                  <a:pt x="3202" y="569513"/>
                  <a:pt x="9939" y="526845"/>
                </a:cubicBezTo>
                <a:cubicBezTo>
                  <a:pt x="13207" y="506148"/>
                  <a:pt x="20446" y="485951"/>
                  <a:pt x="29817" y="467210"/>
                </a:cubicBezTo>
                <a:cubicBezTo>
                  <a:pt x="60380" y="406085"/>
                  <a:pt x="41476" y="439783"/>
                  <a:pt x="89452" y="367819"/>
                </a:cubicBezTo>
                <a:cubicBezTo>
                  <a:pt x="150643" y="276033"/>
                  <a:pt x="72552" y="388945"/>
                  <a:pt x="129209" y="318124"/>
                </a:cubicBezTo>
                <a:cubicBezTo>
                  <a:pt x="136671" y="308796"/>
                  <a:pt x="139531" y="295473"/>
                  <a:pt x="149087" y="288306"/>
                </a:cubicBezTo>
                <a:cubicBezTo>
                  <a:pt x="166867" y="274971"/>
                  <a:pt x="189972" y="270421"/>
                  <a:pt x="208722" y="258489"/>
                </a:cubicBezTo>
                <a:cubicBezTo>
                  <a:pt x="297853" y="201769"/>
                  <a:pt x="222856" y="230585"/>
                  <a:pt x="288235" y="208793"/>
                </a:cubicBezTo>
                <a:cubicBezTo>
                  <a:pt x="294861" y="198854"/>
                  <a:pt x="299667" y="187423"/>
                  <a:pt x="308113" y="178976"/>
                </a:cubicBezTo>
                <a:cubicBezTo>
                  <a:pt x="327382" y="159707"/>
                  <a:pt x="343495" y="157242"/>
                  <a:pt x="367748" y="149158"/>
                </a:cubicBezTo>
                <a:cubicBezTo>
                  <a:pt x="377687" y="142532"/>
                  <a:pt x="390103" y="138608"/>
                  <a:pt x="397565" y="129280"/>
                </a:cubicBezTo>
                <a:cubicBezTo>
                  <a:pt x="404110" y="121099"/>
                  <a:pt x="398979" y="105552"/>
                  <a:pt x="407504" y="99463"/>
                </a:cubicBezTo>
                <a:cubicBezTo>
                  <a:pt x="424555" y="87284"/>
                  <a:pt x="449704" y="91207"/>
                  <a:pt x="467139" y="79584"/>
                </a:cubicBezTo>
                <a:cubicBezTo>
                  <a:pt x="477078" y="72958"/>
                  <a:pt x="487628" y="67168"/>
                  <a:pt x="496956" y="59706"/>
                </a:cubicBezTo>
                <a:cubicBezTo>
                  <a:pt x="504273" y="53852"/>
                  <a:pt x="509518" y="45682"/>
                  <a:pt x="516835" y="39828"/>
                </a:cubicBezTo>
                <a:cubicBezTo>
                  <a:pt x="526163" y="32366"/>
                  <a:pt x="537324" y="27412"/>
                  <a:pt x="546652" y="19950"/>
                </a:cubicBezTo>
                <a:cubicBezTo>
                  <a:pt x="574428" y="-2272"/>
                  <a:pt x="555195" y="71"/>
                  <a:pt x="576469" y="7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60646CF-29F5-4392-A5BD-61A8A5D8A685}"/>
              </a:ext>
            </a:extLst>
          </p:cNvPr>
          <p:cNvSpPr/>
          <p:nvPr/>
        </p:nvSpPr>
        <p:spPr>
          <a:xfrm>
            <a:off x="2232604" y="3162724"/>
            <a:ext cx="178904" cy="228600"/>
          </a:xfrm>
          <a:custGeom>
            <a:avLst/>
            <a:gdLst>
              <a:gd name="connsiteX0" fmla="*/ 0 w 178904"/>
              <a:gd name="connsiteY0" fmla="*/ 0 h 228600"/>
              <a:gd name="connsiteX1" fmla="*/ 59635 w 178904"/>
              <a:gd name="connsiteY1" fmla="*/ 9939 h 228600"/>
              <a:gd name="connsiteX2" fmla="*/ 178904 w 178904"/>
              <a:gd name="connsiteY2" fmla="*/ 39757 h 228600"/>
              <a:gd name="connsiteX3" fmla="*/ 168965 w 178904"/>
              <a:gd name="connsiteY3" fmla="*/ 109331 h 228600"/>
              <a:gd name="connsiteX4" fmla="*/ 159026 w 178904"/>
              <a:gd name="connsiteY4" fmla="*/ 159026 h 228600"/>
              <a:gd name="connsiteX5" fmla="*/ 149087 w 178904"/>
              <a:gd name="connsiteY5" fmla="*/ 198783 h 228600"/>
              <a:gd name="connsiteX6" fmla="*/ 149087 w 178904"/>
              <a:gd name="connsiteY6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904" h="228600">
                <a:moveTo>
                  <a:pt x="0" y="0"/>
                </a:moveTo>
                <a:cubicBezTo>
                  <a:pt x="19878" y="3313"/>
                  <a:pt x="40084" y="5051"/>
                  <a:pt x="59635" y="9939"/>
                </a:cubicBezTo>
                <a:cubicBezTo>
                  <a:pt x="217144" y="49317"/>
                  <a:pt x="22858" y="13749"/>
                  <a:pt x="178904" y="39757"/>
                </a:cubicBezTo>
                <a:cubicBezTo>
                  <a:pt x="175591" y="62948"/>
                  <a:pt x="172816" y="86223"/>
                  <a:pt x="168965" y="109331"/>
                </a:cubicBezTo>
                <a:cubicBezTo>
                  <a:pt x="166188" y="125994"/>
                  <a:pt x="162691" y="142535"/>
                  <a:pt x="159026" y="159026"/>
                </a:cubicBezTo>
                <a:cubicBezTo>
                  <a:pt x="156063" y="172361"/>
                  <a:pt x="151019" y="185260"/>
                  <a:pt x="149087" y="198783"/>
                </a:cubicBezTo>
                <a:cubicBezTo>
                  <a:pt x="147681" y="208622"/>
                  <a:pt x="149087" y="218661"/>
                  <a:pt x="149087" y="2286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1979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Vector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- 7</a:t>
            </a:r>
          </a:p>
        </p:txBody>
      </p:sp>
    </p:spTree>
    <p:extLst>
      <p:ext uri="{BB962C8B-B14F-4D97-AF65-F5344CB8AC3E}">
        <p14:creationId xmlns:p14="http://schemas.microsoft.com/office/powerpoint/2010/main" xmlns="" val="285960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5335BA-DD88-4223-A6F8-3FDE2188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Processing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17AA981-6D9C-4207-843C-26EA261BA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many science and engineering applications, the problems can be formulated in terms of vectors and matrices that lend themselves to vector processing.</a:t>
            </a:r>
          </a:p>
          <a:p>
            <a:pPr algn="just"/>
            <a:r>
              <a:rPr lang="en-US" dirty="0"/>
              <a:t>Applications of Vector processing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Long-range weather forecasting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Petroleum explorations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Seismic data analysis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Medical diagnosis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Aerodynamics and space flight simulations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Artificial intelligence and expert systems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Mapping the human genome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dirty="0"/>
              <a:t>Image processing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2"/>
                </a:solidFill>
              </a:rPr>
              <a:t>Matrix Multiplication</a:t>
            </a:r>
          </a:p>
          <a:p>
            <a:pPr algn="just"/>
            <a:r>
              <a:rPr lang="en-US" dirty="0"/>
              <a:t>Matrix multiplication is one of the most computational intensive operations performed in computers with vector processors.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015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20076-9AB1-41E9-8A13-2DD1D7B8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Processing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99471E9-2F5B-4D78-9774-7BAE226C9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An n x m matrix of numbers has n rows and m columns and may be considered as constituting a set of n row vectors or a set of m column vectors.</a:t>
                </a:r>
              </a:p>
              <a:p>
                <a:pPr algn="just"/>
                <a:r>
                  <a:rPr lang="en-US" dirty="0"/>
                  <a:t>Consider, for example, the multiplication of two 3x3 matrices A and B.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aseline="-25000" dirty="0"/>
              </a:p>
              <a:p>
                <a:pPr algn="just"/>
                <a:r>
                  <a:rPr lang="en-US" dirty="0"/>
                  <a:t>The product matrix C is a 3 x 3 matrix whose elements are related to the elements of A and B by the inner product: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  <a:p>
                <a:r>
                  <a:rPr lang="en-US" dirty="0"/>
                  <a:t>The total number of multiplications or additions required to compute the matrix product is 9 x 3 = 27.</a:t>
                </a:r>
              </a:p>
              <a:p>
                <a:pPr marL="0" indent="0" algn="just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9471E9-2F5B-4D78-9774-7BAE226C9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EDACD7-0655-43E5-A8AD-6AEE7F4BFA80}"/>
              </a:ext>
            </a:extLst>
          </p:cNvPr>
          <p:cNvSpPr/>
          <p:nvPr/>
        </p:nvSpPr>
        <p:spPr>
          <a:xfrm>
            <a:off x="1672856" y="5232556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0A3C5F-4278-4C1A-B317-36D75C36A4F8}"/>
              </a:ext>
            </a:extLst>
          </p:cNvPr>
          <p:cNvSpPr/>
          <p:nvPr/>
        </p:nvSpPr>
        <p:spPr>
          <a:xfrm>
            <a:off x="1672856" y="5972144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B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C12C6E7-EA65-4D80-AE6F-9CE8DA41B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465223"/>
              </p:ext>
            </p:extLst>
          </p:nvPr>
        </p:nvGraphicFramePr>
        <p:xfrm>
          <a:off x="3806456" y="5623716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25FA1DC-BFA5-4018-8FE7-AC40B8504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279834"/>
              </p:ext>
            </p:extLst>
          </p:nvPr>
        </p:nvGraphicFramePr>
        <p:xfrm>
          <a:off x="6778256" y="5623716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AE3A8BE-E4B4-4668-BDEE-F72AC39D3873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6016256" y="5809136"/>
            <a:ext cx="7620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5961970-F299-4C9D-8E48-49ED03EC14AE}"/>
              </a:ext>
            </a:extLst>
          </p:cNvPr>
          <p:cNvCxnSpPr>
            <a:stCxn id="14" idx="3"/>
          </p:cNvCxnSpPr>
          <p:nvPr/>
        </p:nvCxnSpPr>
        <p:spPr>
          <a:xfrm>
            <a:off x="8988056" y="5809136"/>
            <a:ext cx="748553" cy="1060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4">
            <a:extLst>
              <a:ext uri="{FF2B5EF4-FFF2-40B4-BE49-F238E27FC236}">
                <a16:creationId xmlns:a16="http://schemas.microsoft.com/office/drawing/2014/main" xmlns="" id="{A80C335E-5AC9-40BA-8A00-FE0B30398DC1}"/>
              </a:ext>
            </a:extLst>
          </p:cNvPr>
          <p:cNvCxnSpPr>
            <a:stCxn id="11" idx="3"/>
          </p:cNvCxnSpPr>
          <p:nvPr/>
        </p:nvCxnSpPr>
        <p:spPr>
          <a:xfrm>
            <a:off x="3120656" y="5423056"/>
            <a:ext cx="685800" cy="299272"/>
          </a:xfrm>
          <a:prstGeom prst="bentConnector3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9">
            <a:extLst>
              <a:ext uri="{FF2B5EF4-FFF2-40B4-BE49-F238E27FC236}">
                <a16:creationId xmlns:a16="http://schemas.microsoft.com/office/drawing/2014/main" xmlns="" id="{8AC44F9F-BD76-4742-9F19-55CB949782B4}"/>
              </a:ext>
            </a:extLst>
          </p:cNvPr>
          <p:cNvCxnSpPr>
            <a:stCxn id="12" idx="3"/>
          </p:cNvCxnSpPr>
          <p:nvPr/>
        </p:nvCxnSpPr>
        <p:spPr>
          <a:xfrm flipV="1">
            <a:off x="3120656" y="5842156"/>
            <a:ext cx="695876" cy="320488"/>
          </a:xfrm>
          <a:prstGeom prst="bentConnector3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67E400-FDE5-49A2-9C91-1EF716DA6704}"/>
              </a:ext>
            </a:extLst>
          </p:cNvPr>
          <p:cNvSpPr txBox="1"/>
          <p:nvPr/>
        </p:nvSpPr>
        <p:spPr>
          <a:xfrm>
            <a:off x="3958856" y="6048344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Multiplier Pipeline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71961C-903B-4211-A0D6-80089F1B4A79}"/>
              </a:ext>
            </a:extLst>
          </p:cNvPr>
          <p:cNvSpPr txBox="1"/>
          <p:nvPr/>
        </p:nvSpPr>
        <p:spPr>
          <a:xfrm>
            <a:off x="7121610" y="604834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Adder Pipeline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9C7EE73-8480-4424-9AE1-1E832E7C3805}"/>
              </a:ext>
            </a:extLst>
          </p:cNvPr>
          <p:cNvGrpSpPr/>
          <p:nvPr/>
        </p:nvGrpSpPr>
        <p:grpSpPr>
          <a:xfrm>
            <a:off x="6473456" y="5232556"/>
            <a:ext cx="2895600" cy="587188"/>
            <a:chOff x="5410200" y="5051612"/>
            <a:chExt cx="2895600" cy="58718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E648C22-A9BC-4525-B26C-BA13CFF1F7AA}"/>
                </a:ext>
              </a:extLst>
            </p:cNvPr>
            <p:cNvCxnSpPr/>
            <p:nvPr/>
          </p:nvCxnSpPr>
          <p:spPr>
            <a:xfrm flipV="1">
              <a:off x="8305800" y="5051612"/>
              <a:ext cx="0" cy="5871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7FC1D7-DAB4-4DB2-8556-517C359CFF76}"/>
                </a:ext>
              </a:extLst>
            </p:cNvPr>
            <p:cNvCxnSpPr/>
            <p:nvPr/>
          </p:nvCxnSpPr>
          <p:spPr>
            <a:xfrm flipH="1">
              <a:off x="5410200" y="5051612"/>
              <a:ext cx="2895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C42C6BC-3674-49ED-857D-5FC76D1C41B5}"/>
                </a:ext>
              </a:extLst>
            </p:cNvPr>
            <p:cNvCxnSpPr/>
            <p:nvPr/>
          </p:nvCxnSpPr>
          <p:spPr>
            <a:xfrm>
              <a:off x="5410200" y="5051612"/>
              <a:ext cx="0" cy="4897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DED1BD1D-8268-439F-9A7A-E424BD9E08F4}"/>
                </a:ext>
              </a:extLst>
            </p:cNvPr>
            <p:cNvCxnSpPr/>
            <p:nvPr/>
          </p:nvCxnSpPr>
          <p:spPr>
            <a:xfrm>
              <a:off x="5410200" y="5541384"/>
              <a:ext cx="304800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545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7988F-A5BD-4794-99BA-7E6A587B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Interleaving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E72F1B-3E56-43DF-8CD3-34EF0151B624}"/>
              </a:ext>
            </a:extLst>
          </p:cNvPr>
          <p:cNvSpPr/>
          <p:nvPr/>
        </p:nvSpPr>
        <p:spPr>
          <a:xfrm>
            <a:off x="2313098" y="2016642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49CFD0-4E09-4A99-91AF-9FD474E25D1C}"/>
              </a:ext>
            </a:extLst>
          </p:cNvPr>
          <p:cNvSpPr/>
          <p:nvPr/>
        </p:nvSpPr>
        <p:spPr>
          <a:xfrm>
            <a:off x="2313098" y="3121542"/>
            <a:ext cx="1224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array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163802-54F1-45F6-BB73-7320C53DBFBD}"/>
              </a:ext>
            </a:extLst>
          </p:cNvPr>
          <p:cNvSpPr/>
          <p:nvPr/>
        </p:nvSpPr>
        <p:spPr>
          <a:xfrm>
            <a:off x="2313098" y="4421442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EC6952C-6ADF-4240-B49B-D7126C144E2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925098" y="2397642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E228BDF-82D9-429B-B681-772A84C38760}"/>
              </a:ext>
            </a:extLst>
          </p:cNvPr>
          <p:cNvCxnSpPr/>
          <p:nvPr/>
        </p:nvCxnSpPr>
        <p:spPr>
          <a:xfrm>
            <a:off x="2925098" y="3707481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72139A7-1871-419E-96F0-BB6850E90E8F}"/>
              </a:ext>
            </a:extLst>
          </p:cNvPr>
          <p:cNvCxnSpPr/>
          <p:nvPr/>
        </p:nvCxnSpPr>
        <p:spPr>
          <a:xfrm>
            <a:off x="2925098" y="4802442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6F6F3C-DB9C-417E-96CB-4C925CCF670E}"/>
              </a:ext>
            </a:extLst>
          </p:cNvPr>
          <p:cNvCxnSpPr>
            <a:endCxn id="4" idx="0"/>
          </p:cNvCxnSpPr>
          <p:nvPr/>
        </p:nvCxnSpPr>
        <p:spPr>
          <a:xfrm>
            <a:off x="2925098" y="1407042"/>
            <a:ext cx="0" cy="60960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0BD115-58A6-42F7-B1B7-52AC2C5DD939}"/>
              </a:ext>
            </a:extLst>
          </p:cNvPr>
          <p:cNvSpPr/>
          <p:nvPr/>
        </p:nvSpPr>
        <p:spPr>
          <a:xfrm>
            <a:off x="4370498" y="2016642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D59480-7648-45AA-AE23-39B2B864DA1E}"/>
              </a:ext>
            </a:extLst>
          </p:cNvPr>
          <p:cNvSpPr/>
          <p:nvPr/>
        </p:nvSpPr>
        <p:spPr>
          <a:xfrm>
            <a:off x="4370498" y="3121542"/>
            <a:ext cx="1224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array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112D22-79D7-49ED-B4F9-3658F0349397}"/>
              </a:ext>
            </a:extLst>
          </p:cNvPr>
          <p:cNvSpPr/>
          <p:nvPr/>
        </p:nvSpPr>
        <p:spPr>
          <a:xfrm>
            <a:off x="4370498" y="4421442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2BF3F9E-7B31-476A-A24C-352DF23896B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4982498" y="2397642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9202508-EF52-410C-89E1-398B9FB89AA4}"/>
              </a:ext>
            </a:extLst>
          </p:cNvPr>
          <p:cNvCxnSpPr/>
          <p:nvPr/>
        </p:nvCxnSpPr>
        <p:spPr>
          <a:xfrm>
            <a:off x="4982498" y="3707481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26B19EE-A749-477A-9438-7765D2DCF373}"/>
              </a:ext>
            </a:extLst>
          </p:cNvPr>
          <p:cNvCxnSpPr/>
          <p:nvPr/>
        </p:nvCxnSpPr>
        <p:spPr>
          <a:xfrm>
            <a:off x="4982498" y="4802442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62B59A1-FB3D-4A23-9E25-9C4239C6AA74}"/>
              </a:ext>
            </a:extLst>
          </p:cNvPr>
          <p:cNvCxnSpPr>
            <a:endCxn id="11" idx="0"/>
          </p:cNvCxnSpPr>
          <p:nvPr/>
        </p:nvCxnSpPr>
        <p:spPr>
          <a:xfrm>
            <a:off x="4982498" y="1407042"/>
            <a:ext cx="0" cy="60960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0FE646-2293-4EED-A5DD-DC34773685ED}"/>
              </a:ext>
            </a:extLst>
          </p:cNvPr>
          <p:cNvSpPr/>
          <p:nvPr/>
        </p:nvSpPr>
        <p:spPr>
          <a:xfrm>
            <a:off x="6580298" y="2010485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0C4CE3B-9D97-4FFA-AD2C-31F534F71F04}"/>
              </a:ext>
            </a:extLst>
          </p:cNvPr>
          <p:cNvSpPr/>
          <p:nvPr/>
        </p:nvSpPr>
        <p:spPr>
          <a:xfrm>
            <a:off x="6580298" y="3115385"/>
            <a:ext cx="1224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array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164A83-0101-413E-827A-EF1A73F8AC6D}"/>
              </a:ext>
            </a:extLst>
          </p:cNvPr>
          <p:cNvSpPr/>
          <p:nvPr/>
        </p:nvSpPr>
        <p:spPr>
          <a:xfrm>
            <a:off x="6580298" y="4415285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FFB9216-E5CA-4D96-BBF6-BA9FE8F3B87A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7192298" y="2391485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533FB29-60D4-4FB9-AA30-768BA89B2729}"/>
              </a:ext>
            </a:extLst>
          </p:cNvPr>
          <p:cNvCxnSpPr/>
          <p:nvPr/>
        </p:nvCxnSpPr>
        <p:spPr>
          <a:xfrm>
            <a:off x="7192298" y="3701324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8A4615B-93B8-489B-AF23-CC88AC16D68E}"/>
              </a:ext>
            </a:extLst>
          </p:cNvPr>
          <p:cNvCxnSpPr/>
          <p:nvPr/>
        </p:nvCxnSpPr>
        <p:spPr>
          <a:xfrm>
            <a:off x="7192298" y="4796285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D164D677-5722-4A95-90C8-AFAC76970F78}"/>
              </a:ext>
            </a:extLst>
          </p:cNvPr>
          <p:cNvCxnSpPr>
            <a:endCxn id="18" idx="0"/>
          </p:cNvCxnSpPr>
          <p:nvPr/>
        </p:nvCxnSpPr>
        <p:spPr>
          <a:xfrm>
            <a:off x="7192298" y="1400885"/>
            <a:ext cx="0" cy="60960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9D6748D-522C-4DC0-9FA7-677AC3DD875C}"/>
              </a:ext>
            </a:extLst>
          </p:cNvPr>
          <p:cNvSpPr/>
          <p:nvPr/>
        </p:nvSpPr>
        <p:spPr>
          <a:xfrm>
            <a:off x="8637698" y="2010485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4BBEB15-D544-42C3-AA26-7A8FD9AF4B37}"/>
              </a:ext>
            </a:extLst>
          </p:cNvPr>
          <p:cNvSpPr/>
          <p:nvPr/>
        </p:nvSpPr>
        <p:spPr>
          <a:xfrm>
            <a:off x="8637698" y="3115385"/>
            <a:ext cx="1224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array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D9B23E6-73C6-4EFD-AD5D-88F5924F95B1}"/>
              </a:ext>
            </a:extLst>
          </p:cNvPr>
          <p:cNvSpPr/>
          <p:nvPr/>
        </p:nvSpPr>
        <p:spPr>
          <a:xfrm>
            <a:off x="8637698" y="4415285"/>
            <a:ext cx="12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F873AF0-12E6-46AB-95FB-F183B78A8A97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>
            <a:off x="9249698" y="2391485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AB8961A-89B7-4B43-8E05-9F3763E615A1}"/>
              </a:ext>
            </a:extLst>
          </p:cNvPr>
          <p:cNvCxnSpPr/>
          <p:nvPr/>
        </p:nvCxnSpPr>
        <p:spPr>
          <a:xfrm>
            <a:off x="9249698" y="3701324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A7A536B-8C17-48F0-B8F5-DD945E8A2A80}"/>
              </a:ext>
            </a:extLst>
          </p:cNvPr>
          <p:cNvCxnSpPr/>
          <p:nvPr/>
        </p:nvCxnSpPr>
        <p:spPr>
          <a:xfrm>
            <a:off x="9249698" y="4796285"/>
            <a:ext cx="0" cy="7239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AF80B0F-6F12-40C0-A61D-1D1AF3ABC852}"/>
              </a:ext>
            </a:extLst>
          </p:cNvPr>
          <p:cNvCxnSpPr>
            <a:endCxn id="25" idx="0"/>
          </p:cNvCxnSpPr>
          <p:nvPr/>
        </p:nvCxnSpPr>
        <p:spPr>
          <a:xfrm>
            <a:off x="9249698" y="1400885"/>
            <a:ext cx="0" cy="60960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1DEE7A9-FF8B-40EB-A07C-0B9423ED3C4A}"/>
              </a:ext>
            </a:extLst>
          </p:cNvPr>
          <p:cNvCxnSpPr/>
          <p:nvPr/>
        </p:nvCxnSpPr>
        <p:spPr>
          <a:xfrm>
            <a:off x="1860698" y="1400885"/>
            <a:ext cx="830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E9AA6D-9768-419B-8D2D-8E7157DDAE8C}"/>
              </a:ext>
            </a:extLst>
          </p:cNvPr>
          <p:cNvCxnSpPr/>
          <p:nvPr/>
        </p:nvCxnSpPr>
        <p:spPr>
          <a:xfrm>
            <a:off x="1860698" y="5520185"/>
            <a:ext cx="830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390192D-2567-47CD-B253-14E7C0F1860F}"/>
              </a:ext>
            </a:extLst>
          </p:cNvPr>
          <p:cNvSpPr txBox="1"/>
          <p:nvPr/>
        </p:nvSpPr>
        <p:spPr>
          <a:xfrm>
            <a:off x="1764335" y="1035981"/>
            <a:ext cx="132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bus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30C3AD-370A-46B2-9FFB-4D9C89EB7E8E}"/>
              </a:ext>
            </a:extLst>
          </p:cNvPr>
          <p:cNvSpPr txBox="1"/>
          <p:nvPr/>
        </p:nvSpPr>
        <p:spPr>
          <a:xfrm>
            <a:off x="1748401" y="5496525"/>
            <a:ext cx="109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524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36" y="811161"/>
            <a:ext cx="10309122" cy="58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2991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Array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- 8</a:t>
            </a:r>
          </a:p>
        </p:txBody>
      </p:sp>
    </p:spTree>
    <p:extLst>
      <p:ext uri="{BB962C8B-B14F-4D97-AF65-F5344CB8AC3E}">
        <p14:creationId xmlns:p14="http://schemas.microsoft.com/office/powerpoint/2010/main" xmlns="" val="127976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1D618EF-A88E-4D0C-A8AE-30A02A48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Processors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0C60651-63CB-4A33-9F98-EE8DFEE1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array processor is a processor that performs computations on large arrays of data.</a:t>
            </a:r>
          </a:p>
          <a:p>
            <a:pPr algn="just"/>
            <a:r>
              <a:rPr lang="en-US" dirty="0"/>
              <a:t>Two different types of processors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i="1" dirty="0"/>
              <a:t>Attached array processor:</a:t>
            </a:r>
            <a:r>
              <a:rPr lang="en-US" dirty="0"/>
              <a:t> It is an auxiliary processor attached to a general-purpose computer.</a:t>
            </a:r>
          </a:p>
          <a:p>
            <a:pPr marL="857230" lvl="1" indent="-457200">
              <a:buFont typeface="+mj-lt"/>
              <a:buAutoNum type="arabicPeriod"/>
            </a:pPr>
            <a:r>
              <a:rPr lang="en-US" i="1" dirty="0"/>
              <a:t>SIMD array processor: </a:t>
            </a:r>
            <a:r>
              <a:rPr lang="en-US" dirty="0"/>
              <a:t>It is a processor that has a single-instruction multiple-data organization.</a:t>
            </a:r>
            <a:endParaRPr lang="en-US" i="1" dirty="0"/>
          </a:p>
          <a:p>
            <a:r>
              <a:rPr lang="en-US" dirty="0">
                <a:solidFill>
                  <a:schemeClr val="tx2"/>
                </a:solidFill>
              </a:rPr>
              <a:t>Attached array processor: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4B7127-EA2B-46CA-AAD2-15C6158F1B23}"/>
              </a:ext>
            </a:extLst>
          </p:cNvPr>
          <p:cNvSpPr/>
          <p:nvPr/>
        </p:nvSpPr>
        <p:spPr>
          <a:xfrm>
            <a:off x="2036651" y="3429000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General-purpose computer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BC6215A-E6D2-4544-AA6D-9A21E31D6C5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918651" y="4041000"/>
            <a:ext cx="0" cy="531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67A23D-93DA-4D5B-B0CA-8CEA8009056A}"/>
              </a:ext>
            </a:extLst>
          </p:cNvPr>
          <p:cNvSpPr/>
          <p:nvPr/>
        </p:nvSpPr>
        <p:spPr>
          <a:xfrm>
            <a:off x="2046590" y="4572000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3C9B44-0C3A-4360-8F02-2580AB13903C}"/>
              </a:ext>
            </a:extLst>
          </p:cNvPr>
          <p:cNvSpPr/>
          <p:nvPr/>
        </p:nvSpPr>
        <p:spPr>
          <a:xfrm>
            <a:off x="7587514" y="3429000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Attached array processor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8F4BEFF-C53A-4E76-BA92-B527FD271DF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469514" y="4041000"/>
            <a:ext cx="0" cy="531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F11FCD-522F-49EF-9375-6534D1FA253E}"/>
              </a:ext>
            </a:extLst>
          </p:cNvPr>
          <p:cNvSpPr/>
          <p:nvPr/>
        </p:nvSpPr>
        <p:spPr>
          <a:xfrm>
            <a:off x="7597453" y="4572000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5E8BB0-3FE8-4FCB-BC32-A173CB6402A6}"/>
              </a:ext>
            </a:extLst>
          </p:cNvPr>
          <p:cNvSpPr/>
          <p:nvPr/>
        </p:nvSpPr>
        <p:spPr>
          <a:xfrm>
            <a:off x="4812082" y="3429000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Input-output interface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ABCD4B0-B00B-470B-9713-45DF7B11F171}"/>
              </a:ext>
            </a:extLst>
          </p:cNvPr>
          <p:cNvCxnSpPr>
            <a:cxnSpLocks/>
          </p:cNvCxnSpPr>
          <p:nvPr/>
        </p:nvCxnSpPr>
        <p:spPr>
          <a:xfrm rot="5400000">
            <a:off x="4318988" y="3231000"/>
            <a:ext cx="0" cy="1008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356A6F0-6DFF-4DF2-9B69-24B152677C96}"/>
              </a:ext>
            </a:extLst>
          </p:cNvPr>
          <p:cNvCxnSpPr>
            <a:cxnSpLocks/>
          </p:cNvCxnSpPr>
          <p:nvPr/>
        </p:nvCxnSpPr>
        <p:spPr>
          <a:xfrm rot="5400000">
            <a:off x="7090021" y="3231000"/>
            <a:ext cx="0" cy="1008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AFA2A93-ED65-4A8C-B524-CA33125058FB}"/>
              </a:ext>
            </a:extLst>
          </p:cNvPr>
          <p:cNvCxnSpPr>
            <a:cxnSpLocks/>
          </p:cNvCxnSpPr>
          <p:nvPr/>
        </p:nvCxnSpPr>
        <p:spPr>
          <a:xfrm rot="5400000">
            <a:off x="5708082" y="2975948"/>
            <a:ext cx="0" cy="3780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FD632E-7AA4-4883-82BA-DC0434F8EF9C}"/>
              </a:ext>
            </a:extLst>
          </p:cNvPr>
          <p:cNvSpPr txBox="1"/>
          <p:nvPr/>
        </p:nvSpPr>
        <p:spPr>
          <a:xfrm>
            <a:off x="3928406" y="4541540"/>
            <a:ext cx="3781290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High-speed memory to memory 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371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  <p:bldP spid="9" grpId="0" animBg="1"/>
      <p:bldP spid="11" grpId="0" animBg="1"/>
      <p:bldP spid="12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C8AB2-DA30-4EFC-A805-9B79B7E1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Array Processor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3DAC44-0EF0-4071-8197-0BF58D5CED47}"/>
              </a:ext>
            </a:extLst>
          </p:cNvPr>
          <p:cNvSpPr/>
          <p:nvPr/>
        </p:nvSpPr>
        <p:spPr>
          <a:xfrm>
            <a:off x="2563722" y="2429605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 control 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46B1D1-78AF-40D6-AF44-C17302510AC0}"/>
              </a:ext>
            </a:extLst>
          </p:cNvPr>
          <p:cNvSpPr/>
          <p:nvPr/>
        </p:nvSpPr>
        <p:spPr>
          <a:xfrm>
            <a:off x="2573661" y="4563205"/>
            <a:ext cx="1764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2D7814-9B9C-4270-A1D2-DF5E96D9C232}"/>
              </a:ext>
            </a:extLst>
          </p:cNvPr>
          <p:cNvSpPr/>
          <p:nvPr/>
        </p:nvSpPr>
        <p:spPr>
          <a:xfrm>
            <a:off x="6012829" y="1670006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52228C-ECAC-469E-8784-67BE85D20470}"/>
              </a:ext>
            </a:extLst>
          </p:cNvPr>
          <p:cNvSpPr/>
          <p:nvPr/>
        </p:nvSpPr>
        <p:spPr>
          <a:xfrm>
            <a:off x="7611203" y="1670005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A2988D-8276-43E9-83D5-B9988FA78ACA}"/>
              </a:ext>
            </a:extLst>
          </p:cNvPr>
          <p:cNvSpPr/>
          <p:nvPr/>
        </p:nvSpPr>
        <p:spPr>
          <a:xfrm>
            <a:off x="6013240" y="2547009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E5B2E5-E041-4DAE-9354-B601AAA731AB}"/>
              </a:ext>
            </a:extLst>
          </p:cNvPr>
          <p:cNvSpPr/>
          <p:nvPr/>
        </p:nvSpPr>
        <p:spPr>
          <a:xfrm>
            <a:off x="7611614" y="2547008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A288E0-3C53-4965-B9A5-530B7DAA41B7}"/>
              </a:ext>
            </a:extLst>
          </p:cNvPr>
          <p:cNvSpPr/>
          <p:nvPr/>
        </p:nvSpPr>
        <p:spPr>
          <a:xfrm>
            <a:off x="6012418" y="3385209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9C26ED-0A41-4E28-8C41-A4F50F44FE80}"/>
              </a:ext>
            </a:extLst>
          </p:cNvPr>
          <p:cNvSpPr/>
          <p:nvPr/>
        </p:nvSpPr>
        <p:spPr>
          <a:xfrm>
            <a:off x="7610792" y="3385208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9A2CAE-1AEE-434A-9E87-A75C600DA28A}"/>
              </a:ext>
            </a:extLst>
          </p:cNvPr>
          <p:cNvSpPr/>
          <p:nvPr/>
        </p:nvSpPr>
        <p:spPr>
          <a:xfrm>
            <a:off x="5997522" y="4983998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</a:t>
            </a:r>
            <a:r>
              <a:rPr lang="en-US" baseline="-25000" dirty="0" err="1"/>
              <a:t>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0602CD-48EF-4F5D-B296-6E6707CDC0DF}"/>
              </a:ext>
            </a:extLst>
          </p:cNvPr>
          <p:cNvSpPr/>
          <p:nvPr/>
        </p:nvSpPr>
        <p:spPr>
          <a:xfrm>
            <a:off x="7595896" y="4983997"/>
            <a:ext cx="748108" cy="3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n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8C244A4-0050-4DC0-BAFF-CF029F9DDD28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327722" y="2735605"/>
            <a:ext cx="1685518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3340A1E-7057-4B07-9904-11CA78CA8FE7}"/>
              </a:ext>
            </a:extLst>
          </p:cNvPr>
          <p:cNvCxnSpPr/>
          <p:nvPr/>
        </p:nvCxnSpPr>
        <p:spPr>
          <a:xfrm>
            <a:off x="6769722" y="2734198"/>
            <a:ext cx="828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443189A-6A05-4CBC-AE66-750300670CB3}"/>
              </a:ext>
            </a:extLst>
          </p:cNvPr>
          <p:cNvCxnSpPr/>
          <p:nvPr/>
        </p:nvCxnSpPr>
        <p:spPr>
          <a:xfrm>
            <a:off x="6782792" y="3575210"/>
            <a:ext cx="828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B329-BCEF-4372-AA48-1EC9CBDBFEF6}"/>
              </a:ext>
            </a:extLst>
          </p:cNvPr>
          <p:cNvCxnSpPr/>
          <p:nvPr/>
        </p:nvCxnSpPr>
        <p:spPr>
          <a:xfrm>
            <a:off x="6759783" y="5199055"/>
            <a:ext cx="828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659341E-7A92-4DAB-85A5-DDEA09785B67}"/>
              </a:ext>
            </a:extLst>
          </p:cNvPr>
          <p:cNvCxnSpPr/>
          <p:nvPr/>
        </p:nvCxnSpPr>
        <p:spPr>
          <a:xfrm>
            <a:off x="6769722" y="1857092"/>
            <a:ext cx="828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413BBE-4AEB-4BEA-B5EC-9E1C0923B7F3}"/>
              </a:ext>
            </a:extLst>
          </p:cNvPr>
          <p:cNvCxnSpPr/>
          <p:nvPr/>
        </p:nvCxnSpPr>
        <p:spPr>
          <a:xfrm>
            <a:off x="8372792" y="1857092"/>
            <a:ext cx="612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4B90311-4BA9-4800-9998-469A887B23C9}"/>
              </a:ext>
            </a:extLst>
          </p:cNvPr>
          <p:cNvCxnSpPr/>
          <p:nvPr/>
        </p:nvCxnSpPr>
        <p:spPr>
          <a:xfrm>
            <a:off x="8375465" y="2743641"/>
            <a:ext cx="612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FFFF04B-F2EE-42BC-BC88-0BA1D1F7AAF0}"/>
              </a:ext>
            </a:extLst>
          </p:cNvPr>
          <p:cNvCxnSpPr/>
          <p:nvPr/>
        </p:nvCxnSpPr>
        <p:spPr>
          <a:xfrm>
            <a:off x="8372792" y="3575210"/>
            <a:ext cx="612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C9284E3-A13A-442C-9729-CBCA01DC373C}"/>
              </a:ext>
            </a:extLst>
          </p:cNvPr>
          <p:cNvCxnSpPr/>
          <p:nvPr/>
        </p:nvCxnSpPr>
        <p:spPr>
          <a:xfrm>
            <a:off x="8358900" y="5198351"/>
            <a:ext cx="612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0C442BD-8DBF-4B0A-892A-46E38ABB4893}"/>
              </a:ext>
            </a:extLst>
          </p:cNvPr>
          <p:cNvCxnSpPr>
            <a:cxnSpLocks/>
          </p:cNvCxnSpPr>
          <p:nvPr/>
        </p:nvCxnSpPr>
        <p:spPr>
          <a:xfrm rot="5400000">
            <a:off x="2712129" y="3796902"/>
            <a:ext cx="1512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7D46FCA-6FF6-4574-A665-F9A5022FD1C0}"/>
              </a:ext>
            </a:extLst>
          </p:cNvPr>
          <p:cNvCxnSpPr>
            <a:cxnSpLocks/>
          </p:cNvCxnSpPr>
          <p:nvPr/>
        </p:nvCxnSpPr>
        <p:spPr>
          <a:xfrm rot="16200000">
            <a:off x="4155626" y="3970298"/>
            <a:ext cx="2466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83DF472-C5E2-47F4-86A7-C81E54A6A121}"/>
              </a:ext>
            </a:extLst>
          </p:cNvPr>
          <p:cNvCxnSpPr>
            <a:cxnSpLocks/>
          </p:cNvCxnSpPr>
          <p:nvPr/>
        </p:nvCxnSpPr>
        <p:spPr>
          <a:xfrm flipH="1">
            <a:off x="5388091" y="3573803"/>
            <a:ext cx="612000" cy="1407"/>
          </a:xfrm>
          <a:prstGeom prst="line">
            <a:avLst/>
          </a:prstGeom>
          <a:ln w="190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F7D831C-753D-4773-84AF-781BD79ACA4B}"/>
              </a:ext>
            </a:extLst>
          </p:cNvPr>
          <p:cNvCxnSpPr/>
          <p:nvPr/>
        </p:nvCxnSpPr>
        <p:spPr>
          <a:xfrm>
            <a:off x="5387922" y="5196944"/>
            <a:ext cx="612000" cy="1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EAB2DB38-4E97-49D3-AC65-C08F040BBDD9}"/>
              </a:ext>
            </a:extLst>
          </p:cNvPr>
          <p:cNvCxnSpPr>
            <a:endCxn id="6" idx="1"/>
          </p:cNvCxnSpPr>
          <p:nvPr/>
        </p:nvCxnSpPr>
        <p:spPr>
          <a:xfrm rot="5400000" flipH="1" flipV="1">
            <a:off x="5263281" y="1984651"/>
            <a:ext cx="874189" cy="624907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1105C4E-F90C-47B5-B5D3-BB5FDA8C6360}"/>
              </a:ext>
            </a:extLst>
          </p:cNvPr>
          <p:cNvCxnSpPr>
            <a:cxnSpLocks/>
          </p:cNvCxnSpPr>
          <p:nvPr/>
        </p:nvCxnSpPr>
        <p:spPr>
          <a:xfrm rot="5400000">
            <a:off x="6754006" y="3485962"/>
            <a:ext cx="4464000" cy="11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xmlns="" id="{E7CE1CC6-AA00-45DF-9E09-E9BDD598AD03}"/>
              </a:ext>
            </a:extLst>
          </p:cNvPr>
          <p:cNvCxnSpPr/>
          <p:nvPr/>
        </p:nvCxnSpPr>
        <p:spPr>
          <a:xfrm rot="5400000" flipH="1" flipV="1">
            <a:off x="5643600" y="-935195"/>
            <a:ext cx="1152000" cy="554400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EE1EE128-D539-491E-A1C3-EC1E48AE39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47778" y="2670545"/>
            <a:ext cx="540000" cy="554400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CAE60D6-349F-4DA2-8C05-0021F31C779F}"/>
              </a:ext>
            </a:extLst>
          </p:cNvPr>
          <p:cNvCxnSpPr/>
          <p:nvPr/>
        </p:nvCxnSpPr>
        <p:spPr>
          <a:xfrm>
            <a:off x="6389785" y="3956005"/>
            <a:ext cx="0" cy="82905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0AA9276-B13A-4ACB-BD34-2D73A21A3E9D}"/>
              </a:ext>
            </a:extLst>
          </p:cNvPr>
          <p:cNvCxnSpPr/>
          <p:nvPr/>
        </p:nvCxnSpPr>
        <p:spPr>
          <a:xfrm>
            <a:off x="7992796" y="3971001"/>
            <a:ext cx="0" cy="82905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688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Questions asked in GTU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- 9</a:t>
            </a:r>
          </a:p>
        </p:txBody>
      </p:sp>
    </p:spTree>
    <p:extLst>
      <p:ext uri="{BB962C8B-B14F-4D97-AF65-F5344CB8AC3E}">
        <p14:creationId xmlns:p14="http://schemas.microsoft.com/office/powerpoint/2010/main" xmlns="" val="3631282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2FCB89-964E-4551-B3A9-37DAB6D8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asked in GTU exam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0BF267-C744-4D19-BBA3-EB3570EC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/>
              <a:t>Discuss four-segment instruction pipeline with diagram(s).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Explain Flynn's taxonomy for classifying parallel processors. Explain each class.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Draw space-time diagram for 4-segment pipeline with 8 tasks.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What  is  speedup?  Derive  the  equation  of  speedup  for  k-segment pipeline processing for task.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Write note on memory interleaving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Compare SIMD and MIMD.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Explain pipeline processing conflict.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Explain vector operation.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Explain parallel processing.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4936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ABB5F-99CE-4B05-B117-D49F1877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Questions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75F08-B07E-4FD2-AEBE-20DFC2BE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Explain pipelining. How does it enhance the CPU performance?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Explain Vector Processing.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Describe SIMD array processor.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Explain Delay load.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Explain term: Pipeline Conflict.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State any two solutions for handling branch difficulties.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What do you mean by speed-up in context of pipelining?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dirty="0"/>
              <a:t>Data dependency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1281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Classification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variety of ways in which the parallel processing can be </a:t>
            </a:r>
            <a:r>
              <a:rPr lang="en-US" dirty="0" smtClean="0"/>
              <a:t>classified</a:t>
            </a:r>
          </a:p>
          <a:p>
            <a:r>
              <a:rPr lang="en-US" dirty="0" smtClean="0"/>
              <a:t> </a:t>
            </a:r>
            <a:r>
              <a:rPr lang="en-US" dirty="0"/>
              <a:t> Internal Organization of Processor </a:t>
            </a:r>
            <a:r>
              <a:rPr lang="en-US" dirty="0" smtClean="0"/>
              <a:t></a:t>
            </a:r>
          </a:p>
          <a:p>
            <a:r>
              <a:rPr lang="en-US" dirty="0" smtClean="0"/>
              <a:t> </a:t>
            </a:r>
            <a:r>
              <a:rPr lang="en-US" dirty="0"/>
              <a:t>Interconnection structure between processors </a:t>
            </a:r>
            <a:endParaRPr lang="en-US" dirty="0" smtClean="0"/>
          </a:p>
          <a:p>
            <a:r>
              <a:rPr lang="en-US" dirty="0" smtClean="0"/>
              <a:t> </a:t>
            </a:r>
            <a:r>
              <a:rPr lang="en-US" dirty="0"/>
              <a:t>Flow of information through </a:t>
            </a:r>
            <a:r>
              <a:rPr lang="en-US" dirty="0" smtClean="0"/>
              <a:t>system</a:t>
            </a:r>
          </a:p>
          <a:p>
            <a:r>
              <a:rPr lang="en-US" dirty="0"/>
              <a:t>. One classification introduced by M. J. Flynn considers the organization of a computer system by the number of instructions and data items that are manipulated simultaneously</a:t>
            </a:r>
            <a:r>
              <a:rPr lang="en-US" dirty="0" smtClean="0"/>
              <a:t>.</a:t>
            </a:r>
          </a:p>
          <a:p>
            <a:r>
              <a:rPr lang="en-US" dirty="0"/>
              <a:t>The sequence of instructions read from memory constitutes an instruction stream 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operations performed on the data in the processor constitutes a data stream 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3024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9E28B-E353-40AB-9A56-23F92532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Flynn's taxonomy</a:t>
            </a:r>
            <a:endParaRPr lang="en-IN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80CFA7-DF2E-4EE3-B086-817E5824BB15}"/>
              </a:ext>
            </a:extLst>
          </p:cNvPr>
          <p:cNvSpPr/>
          <p:nvPr/>
        </p:nvSpPr>
        <p:spPr>
          <a:xfrm>
            <a:off x="5550345" y="1847214"/>
            <a:ext cx="270163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Data Stream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904497-1FA7-44D4-990E-C26C7B253AC1}"/>
              </a:ext>
            </a:extLst>
          </p:cNvPr>
          <p:cNvSpPr/>
          <p:nvPr/>
        </p:nvSpPr>
        <p:spPr>
          <a:xfrm>
            <a:off x="3250104" y="2974403"/>
            <a:ext cx="1260334" cy="195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Instruction Stream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B57F22-9E42-4ACE-87FF-F9ADF4F4B192}"/>
              </a:ext>
            </a:extLst>
          </p:cNvPr>
          <p:cNvSpPr/>
          <p:nvPr/>
        </p:nvSpPr>
        <p:spPr>
          <a:xfrm>
            <a:off x="5554827" y="2938691"/>
            <a:ext cx="2697154" cy="19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DBC3472-17A6-4ED0-ABDD-591F61B030EE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6903404" y="2938691"/>
            <a:ext cx="0" cy="19923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4BF847-18A4-4259-A1C3-E806F75744A2}"/>
              </a:ext>
            </a:extLst>
          </p:cNvPr>
          <p:cNvSpPr txBox="1"/>
          <p:nvPr/>
        </p:nvSpPr>
        <p:spPr>
          <a:xfrm>
            <a:off x="5855145" y="321881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SISD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1ECA16-4665-4A6C-986F-7408F86442C0}"/>
              </a:ext>
            </a:extLst>
          </p:cNvPr>
          <p:cNvSpPr txBox="1"/>
          <p:nvPr/>
        </p:nvSpPr>
        <p:spPr>
          <a:xfrm>
            <a:off x="7206546" y="3218814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SIMD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8FD09AE-E1C5-4BAD-8ED9-C8C733ABA161}"/>
              </a:ext>
            </a:extLst>
          </p:cNvPr>
          <p:cNvSpPr/>
          <p:nvPr/>
        </p:nvSpPr>
        <p:spPr>
          <a:xfrm>
            <a:off x="5550345" y="2573559"/>
            <a:ext cx="2701636" cy="38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109BBCB-E770-438F-8F84-34E5921C2AAB}"/>
              </a:ext>
            </a:extLst>
          </p:cNvPr>
          <p:cNvSpPr/>
          <p:nvPr/>
        </p:nvSpPr>
        <p:spPr>
          <a:xfrm>
            <a:off x="4603436" y="2965437"/>
            <a:ext cx="946908" cy="196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709CA3-EEFB-4A88-991C-C8C5B1427F0A}"/>
              </a:ext>
            </a:extLst>
          </p:cNvPr>
          <p:cNvSpPr txBox="1"/>
          <p:nvPr/>
        </p:nvSpPr>
        <p:spPr>
          <a:xfrm>
            <a:off x="4662838" y="323048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Single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6D05B5-52CC-46CE-B6B5-B49B7B39DA76}"/>
              </a:ext>
            </a:extLst>
          </p:cNvPr>
          <p:cNvSpPr txBox="1"/>
          <p:nvPr/>
        </p:nvSpPr>
        <p:spPr>
          <a:xfrm>
            <a:off x="4586638" y="422108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Multiple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94A718-36C2-4F6B-96D3-DEA938378F7E}"/>
              </a:ext>
            </a:extLst>
          </p:cNvPr>
          <p:cNvSpPr txBox="1"/>
          <p:nvPr/>
        </p:nvSpPr>
        <p:spPr>
          <a:xfrm>
            <a:off x="5825328" y="25805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Single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1FBCC0-9015-4EF2-83B6-2BC560A9FE1D}"/>
              </a:ext>
            </a:extLst>
          </p:cNvPr>
          <p:cNvSpPr txBox="1"/>
          <p:nvPr/>
        </p:nvSpPr>
        <p:spPr>
          <a:xfrm>
            <a:off x="7101239" y="25756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Multiple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2BFC7DB-AA8B-42F9-9A25-11F44DBBB730}"/>
              </a:ext>
            </a:extLst>
          </p:cNvPr>
          <p:cNvCxnSpPr>
            <a:stCxn id="16" idx="0"/>
            <a:endCxn id="16" idx="2"/>
          </p:cNvCxnSpPr>
          <p:nvPr/>
        </p:nvCxnSpPr>
        <p:spPr>
          <a:xfrm>
            <a:off x="6901163" y="2573559"/>
            <a:ext cx="0" cy="3871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E18BE67-D79E-48C0-A8DE-FFC97C708466}"/>
              </a:ext>
            </a:extLst>
          </p:cNvPr>
          <p:cNvCxnSpPr>
            <a:stCxn id="17" idx="1"/>
            <a:endCxn id="11" idx="3"/>
          </p:cNvCxnSpPr>
          <p:nvPr/>
        </p:nvCxnSpPr>
        <p:spPr>
          <a:xfrm flipV="1">
            <a:off x="4603436" y="3934882"/>
            <a:ext cx="3648545" cy="1337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6979AE-CEF2-4BF4-BFEA-269A03ECF2E3}"/>
              </a:ext>
            </a:extLst>
          </p:cNvPr>
          <p:cNvSpPr txBox="1"/>
          <p:nvPr/>
        </p:nvSpPr>
        <p:spPr>
          <a:xfrm>
            <a:off x="5818482" y="4169090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MISD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FFD0E0-E74D-4336-B736-46F5611B79CC}"/>
              </a:ext>
            </a:extLst>
          </p:cNvPr>
          <p:cNvSpPr txBox="1"/>
          <p:nvPr/>
        </p:nvSpPr>
        <p:spPr>
          <a:xfrm>
            <a:off x="7169883" y="416909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MIMD</a:t>
            </a:r>
          </a:p>
        </p:txBody>
      </p:sp>
    </p:spTree>
    <p:extLst>
      <p:ext uri="{BB962C8B-B14F-4D97-AF65-F5344CB8AC3E}">
        <p14:creationId xmlns:p14="http://schemas.microsoft.com/office/powerpoint/2010/main" xmlns="" val="14645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6421F-6C08-4247-AF1A-E3603EE5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Instruction Single Data &amp; Single Instruction Multiple Data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D7D8B8-6F94-4C7B-90BC-CD4F117D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41870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Single Instruction Single Data (SISD)</a:t>
            </a:r>
          </a:p>
          <a:p>
            <a:r>
              <a:rPr lang="en-US" dirty="0"/>
              <a:t>SISD represents the organization of a single computer containing a control unit, a processor unit, and a memory unit. </a:t>
            </a:r>
          </a:p>
          <a:p>
            <a:r>
              <a:rPr lang="en-US" dirty="0"/>
              <a:t>Instructions are executed sequentially and the system may or may not have internal parallel processing capabilities.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6"/>
                </a:solidFill>
              </a:rPr>
              <a:t>Single Instruction Multiple Data (SIMD)</a:t>
            </a:r>
          </a:p>
          <a:p>
            <a:pPr algn="just"/>
            <a:r>
              <a:rPr lang="en-US" dirty="0"/>
              <a:t>SIMD represents an organization that includes many processing units under the supervision of a common control unit. </a:t>
            </a:r>
          </a:p>
          <a:p>
            <a:pPr algn="just"/>
            <a:r>
              <a:rPr lang="en-US" dirty="0"/>
              <a:t>All processors receive the same instruction from the control unit but operate on different items of data.</a:t>
            </a:r>
          </a:p>
          <a:p>
            <a:pPr marL="0" indent="0" algn="just">
              <a:buNone/>
            </a:pPr>
            <a:endParaRPr lang="en-US" dirty="0">
              <a:solidFill>
                <a:schemeClr val="accent6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855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5E11-A54A-4B06-A279-CDC6053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Instruction Single Data &amp; Multiple Instruction Multiple Data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63127-2E5C-44F0-829F-F25665E6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Multiple Instruction Single Data (MISD)</a:t>
            </a:r>
          </a:p>
          <a:p>
            <a:pPr algn="just"/>
            <a:r>
              <a:rPr lang="en-US" dirty="0"/>
              <a:t>There is no computer at present that can be classified as MISD.</a:t>
            </a:r>
          </a:p>
          <a:p>
            <a:pPr algn="just"/>
            <a:r>
              <a:rPr lang="en-US" dirty="0"/>
              <a:t>MISD structure is only of theoretical interest since no practical system has been constructed using this organization.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Multiple Instruction Multiple Data (MIMD)</a:t>
            </a:r>
          </a:p>
          <a:p>
            <a:pPr lvl="0" algn="just"/>
            <a:r>
              <a:rPr lang="en-US" dirty="0"/>
              <a:t>MIMD organization refers to a computer system capable of processing several programs at the same time. </a:t>
            </a:r>
          </a:p>
          <a:p>
            <a:pPr lvl="0" algn="just"/>
            <a:r>
              <a:rPr lang="en-US" dirty="0"/>
              <a:t>Most multiprocessor and multicomputer systems can be classified in this category.</a:t>
            </a:r>
          </a:p>
          <a:p>
            <a:pPr lvl="0" algn="just"/>
            <a:r>
              <a:rPr lang="en-US" dirty="0"/>
              <a:t>Contains multiple processing units.</a:t>
            </a:r>
          </a:p>
          <a:p>
            <a:pPr algn="just"/>
            <a:r>
              <a:rPr lang="en-US" dirty="0"/>
              <a:t>Execution of multiple instructions on multiple data.</a:t>
            </a:r>
          </a:p>
          <a:p>
            <a:pPr marL="0" indent="0">
              <a:buNone/>
            </a:pPr>
            <a:endParaRPr lang="en-IN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6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Pipelining</a:t>
            </a:r>
          </a:p>
        </p:txBody>
      </p:sp>
    </p:spTree>
    <p:extLst>
      <p:ext uri="{BB962C8B-B14F-4D97-AF65-F5344CB8AC3E}">
        <p14:creationId xmlns:p14="http://schemas.microsoft.com/office/powerpoint/2010/main" xmlns="" val="372407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1801</Words>
  <Application>Microsoft Office PowerPoint</Application>
  <PresentationFormat>Custom</PresentationFormat>
  <Paragraphs>562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Roboto Condensed</vt:lpstr>
      <vt:lpstr>Wingdings 2</vt:lpstr>
      <vt:lpstr>Wingdings 3</vt:lpstr>
      <vt:lpstr>Calibri</vt:lpstr>
      <vt:lpstr>Segoe UI Black</vt:lpstr>
      <vt:lpstr>Roboto Condensed Light</vt:lpstr>
      <vt:lpstr>Wingdings</vt:lpstr>
      <vt:lpstr>Office Theme</vt:lpstr>
      <vt:lpstr>Slide 1</vt:lpstr>
      <vt:lpstr>Parallel Processing</vt:lpstr>
      <vt:lpstr>Parallel Processing</vt:lpstr>
      <vt:lpstr>Slide 4</vt:lpstr>
      <vt:lpstr>Classification</vt:lpstr>
      <vt:lpstr>Flynn's taxonomy</vt:lpstr>
      <vt:lpstr>Single Instruction Single Data &amp; Single Instruction Multiple Data</vt:lpstr>
      <vt:lpstr>Multiple Instruction Single Data &amp; Multiple Instruction Multiple Data</vt:lpstr>
      <vt:lpstr>Pipelining</vt:lpstr>
      <vt:lpstr>Pipelining</vt:lpstr>
      <vt:lpstr>Pipelining example</vt:lpstr>
      <vt:lpstr>Slide 12</vt:lpstr>
      <vt:lpstr>Pipelining</vt:lpstr>
      <vt:lpstr>Space-time Diagram</vt:lpstr>
      <vt:lpstr>Pipeline Speedup</vt:lpstr>
      <vt:lpstr>Slide 16</vt:lpstr>
      <vt:lpstr>Slide 17</vt:lpstr>
      <vt:lpstr>Slide 18</vt:lpstr>
      <vt:lpstr>Arithmetic Pipeline</vt:lpstr>
      <vt:lpstr>Arithmetic Pipeline</vt:lpstr>
      <vt:lpstr>Example of Arithmetic Pipeline</vt:lpstr>
      <vt:lpstr>Slide 22</vt:lpstr>
      <vt:lpstr>Instruction Pipeline</vt:lpstr>
      <vt:lpstr>Instruction Pipeline</vt:lpstr>
      <vt:lpstr>Instruction Pipeline</vt:lpstr>
      <vt:lpstr>Four segment CPU pipeline</vt:lpstr>
      <vt:lpstr>Space-time Diagram</vt:lpstr>
      <vt:lpstr>Space-time Diagram</vt:lpstr>
      <vt:lpstr>Pipeline Conflict </vt:lpstr>
      <vt:lpstr>Handling Branch Instructions</vt:lpstr>
      <vt:lpstr>RISC Pipeline</vt:lpstr>
      <vt:lpstr>RISC Pipeline (Three segment instruction pipeline)</vt:lpstr>
      <vt:lpstr>Delayed Load</vt:lpstr>
      <vt:lpstr>Delayed Branch</vt:lpstr>
      <vt:lpstr>Delayed Branch</vt:lpstr>
      <vt:lpstr>Vector Processing</vt:lpstr>
      <vt:lpstr>Vector Processing</vt:lpstr>
      <vt:lpstr>Vector Processing</vt:lpstr>
      <vt:lpstr>Memory Interleaving</vt:lpstr>
      <vt:lpstr>Array Processors</vt:lpstr>
      <vt:lpstr>Array Processors</vt:lpstr>
      <vt:lpstr>SIMD Array Processor</vt:lpstr>
      <vt:lpstr>Questions asked in GTU exam</vt:lpstr>
      <vt:lpstr>Questions asked in GTU exam</vt:lpstr>
      <vt:lpstr>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459</cp:revision>
  <dcterms:created xsi:type="dcterms:W3CDTF">2020-05-01T05:09:15Z</dcterms:created>
  <dcterms:modified xsi:type="dcterms:W3CDTF">2022-12-07T07:56:26Z</dcterms:modified>
</cp:coreProperties>
</file>