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3" r:id="rId2"/>
    <p:sldMasterId id="2147483715" r:id="rId3"/>
    <p:sldMasterId id="2147483737" r:id="rId4"/>
  </p:sldMasterIdLst>
  <p:notesMasterIdLst>
    <p:notesMasterId r:id="rId48"/>
  </p:notesMasterIdLst>
  <p:handoutMasterIdLst>
    <p:handoutMasterId r:id="rId49"/>
  </p:handoutMasterIdLst>
  <p:sldIdLst>
    <p:sldId id="378" r:id="rId5"/>
    <p:sldId id="324" r:id="rId6"/>
    <p:sldId id="368" r:id="rId7"/>
    <p:sldId id="369" r:id="rId8"/>
    <p:sldId id="370" r:id="rId9"/>
    <p:sldId id="371" r:id="rId10"/>
    <p:sldId id="372" r:id="rId11"/>
    <p:sldId id="373" r:id="rId12"/>
    <p:sldId id="374" r:id="rId13"/>
    <p:sldId id="392" r:id="rId14"/>
    <p:sldId id="375" r:id="rId15"/>
    <p:sldId id="376" r:id="rId16"/>
    <p:sldId id="377" r:id="rId17"/>
    <p:sldId id="346" r:id="rId18"/>
    <p:sldId id="394" r:id="rId19"/>
    <p:sldId id="348" r:id="rId20"/>
    <p:sldId id="349" r:id="rId21"/>
    <p:sldId id="380" r:id="rId22"/>
    <p:sldId id="381" r:id="rId23"/>
    <p:sldId id="350" r:id="rId24"/>
    <p:sldId id="351" r:id="rId25"/>
    <p:sldId id="353" r:id="rId26"/>
    <p:sldId id="354" r:id="rId27"/>
    <p:sldId id="383" r:id="rId28"/>
    <p:sldId id="382" r:id="rId29"/>
    <p:sldId id="356" r:id="rId30"/>
    <p:sldId id="357" r:id="rId31"/>
    <p:sldId id="384" r:id="rId32"/>
    <p:sldId id="358" r:id="rId33"/>
    <p:sldId id="386" r:id="rId34"/>
    <p:sldId id="387" r:id="rId35"/>
    <p:sldId id="388" r:id="rId36"/>
    <p:sldId id="385" r:id="rId37"/>
    <p:sldId id="360" r:id="rId38"/>
    <p:sldId id="361" r:id="rId39"/>
    <p:sldId id="362" r:id="rId40"/>
    <p:sldId id="393" r:id="rId41"/>
    <p:sldId id="363" r:id="rId42"/>
    <p:sldId id="389" r:id="rId43"/>
    <p:sldId id="391" r:id="rId44"/>
    <p:sldId id="365" r:id="rId45"/>
    <p:sldId id="366" r:id="rId46"/>
    <p:sldId id="367" r:id="rId47"/>
  </p:sldIdLst>
  <p:sldSz cx="12192000" cy="6858000"/>
  <p:notesSz cx="6858000" cy="9144000"/>
  <p:embeddedFontLst>
    <p:embeddedFont>
      <p:font typeface="Roboto Condensed" charset="0"/>
      <p:regular r:id="rId50"/>
      <p:bold r:id="rId51"/>
      <p:italic r:id="rId52"/>
      <p:boldItalic r:id="rId53"/>
    </p:embeddedFont>
    <p:embeddedFont>
      <p:font typeface="Wingdings 2" pitchFamily="18" charset="2"/>
      <p:regular r:id="rId54"/>
    </p:embeddedFont>
    <p:embeddedFont>
      <p:font typeface="Wingdings 3" pitchFamily="18" charset="2"/>
      <p:regular r:id="rId55"/>
    </p:embeddedFont>
    <p:embeddedFont>
      <p:font typeface="Calibri" pitchFamily="34" charset="0"/>
      <p:regular r:id="rId56"/>
      <p:bold r:id="rId57"/>
      <p:italic r:id="rId58"/>
      <p:boldItalic r:id="rId59"/>
    </p:embeddedFont>
    <p:embeddedFont>
      <p:font typeface="Roboto Condensed Light" charset="0"/>
      <p:regular r:id="rId60"/>
      <p:italic r:id="rId61"/>
    </p:embeddedFont>
    <p:embeddedFont>
      <p:font typeface="Segoe UI Black" charset="0"/>
      <p:bold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2DE4049-EED7-4BBD-95DE-0EA9525C5A58}">
          <p14:sldIdLst>
            <p14:sldId id="378"/>
            <p14:sldId id="324"/>
            <p14:sldId id="368"/>
            <p14:sldId id="369"/>
            <p14:sldId id="370"/>
            <p14:sldId id="371"/>
            <p14:sldId id="372"/>
            <p14:sldId id="373"/>
            <p14:sldId id="374"/>
            <p14:sldId id="392"/>
            <p14:sldId id="375"/>
            <p14:sldId id="376"/>
            <p14:sldId id="377"/>
            <p14:sldId id="346"/>
            <p14:sldId id="348"/>
            <p14:sldId id="349"/>
            <p14:sldId id="380"/>
            <p14:sldId id="381"/>
            <p14:sldId id="350"/>
            <p14:sldId id="351"/>
            <p14:sldId id="353"/>
            <p14:sldId id="354"/>
            <p14:sldId id="383"/>
            <p14:sldId id="382"/>
            <p14:sldId id="356"/>
            <p14:sldId id="357"/>
            <p14:sldId id="384"/>
            <p14:sldId id="358"/>
            <p14:sldId id="386"/>
            <p14:sldId id="387"/>
            <p14:sldId id="388"/>
            <p14:sldId id="385"/>
            <p14:sldId id="360"/>
            <p14:sldId id="361"/>
            <p14:sldId id="362"/>
            <p14:sldId id="393"/>
            <p14:sldId id="363"/>
            <p14:sldId id="389"/>
            <p14:sldId id="391"/>
          </p14:sldIdLst>
        </p14:section>
        <p14:section name="Untitled Section" id="{64ADDBC3-70E6-4A3D-8966-E909950D1524}">
          <p14:sldIdLst>
            <p14:sldId id="365"/>
            <p14:sldId id="366"/>
            <p14:sldId id="367"/>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p15="http://schemas.microsoft.com/office/powerpoint/2012/main" xmlns=""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7D8B"/>
    <a:srgbClr val="301B92"/>
    <a:srgbClr val="673BB7"/>
    <a:srgbClr val="ED524F"/>
    <a:srgbClr val="B71B1C"/>
    <a:srgbClr val="F54337"/>
    <a:srgbClr val="D81A60"/>
    <a:srgbClr val="890E4F"/>
    <a:srgbClr val="EA1E63"/>
    <a:srgbClr val="C628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80" autoAdjust="0"/>
    <p:restoredTop sz="93842" autoAdjust="0"/>
  </p:normalViewPr>
  <p:slideViewPr>
    <p:cSldViewPr snapToGrid="0">
      <p:cViewPr varScale="1">
        <p:scale>
          <a:sx n="66" d="100"/>
          <a:sy n="66" d="100"/>
        </p:scale>
        <p:origin x="-691"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76" y="3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pPr/>
              <a:t>08-11-2023</a:t>
            </a:fld>
            <a:endParaRPr lang="en-IN"/>
          </a:p>
        </p:txBody>
      </p:sp>
      <p:sp>
        <p:nvSpPr>
          <p:cNvPr id="4" name="Footer Placeholder 3">
            <a:extLst>
              <a:ext uri="{FF2B5EF4-FFF2-40B4-BE49-F238E27FC236}">
                <a16:creationId xmlns:a16="http://schemas.microsoft.com/office/drawing/2014/main" xmlns=""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pPr/>
              <a:t>‹#›</a:t>
            </a:fld>
            <a:endParaRPr lang="en-IN"/>
          </a:p>
        </p:txBody>
      </p:sp>
    </p:spTree>
    <p:extLst>
      <p:ext uri="{BB962C8B-B14F-4D97-AF65-F5344CB8AC3E}">
        <p14:creationId xmlns:p14="http://schemas.microsoft.com/office/powerpoint/2010/main" xmlns="" val="153855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pPr/>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pPr/>
              <a:t>‹#›</a:t>
            </a:fld>
            <a:endParaRPr lang="en-US"/>
          </a:p>
        </p:txBody>
      </p:sp>
    </p:spTree>
    <p:extLst>
      <p:ext uri="{BB962C8B-B14F-4D97-AF65-F5344CB8AC3E}">
        <p14:creationId xmlns:p14="http://schemas.microsoft.com/office/powerpoint/2010/main" xmlns=""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pPr/>
              <a:t>2</a:t>
            </a:fld>
            <a:endParaRPr lang="en-US"/>
          </a:p>
        </p:txBody>
      </p:sp>
    </p:spTree>
    <p:extLst>
      <p:ext uri="{BB962C8B-B14F-4D97-AF65-F5344CB8AC3E}">
        <p14:creationId xmlns:p14="http://schemas.microsoft.com/office/powerpoint/2010/main" xmlns="" val="3552517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2.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2.wdp"/></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5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2.wdp"/></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7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2.wdp"/></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hdphoto" Target="../media/hdphoto2.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1653988"/>
            <a:ext cx="11929641" cy="4800021"/>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663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40033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70888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76457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78503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6158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73162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7417892" y="1386529"/>
            <a:ext cx="4679915" cy="3509936"/>
          </a:xfrm>
          <a:prstGeom prst="rect">
            <a:avLst/>
          </a:prstGeom>
        </p:spPr>
      </p:pic>
    </p:spTree>
    <p:extLst>
      <p:ext uri="{BB962C8B-B14F-4D97-AF65-F5344CB8AC3E}">
        <p14:creationId xmlns:p14="http://schemas.microsoft.com/office/powerpoint/2010/main" xmlns="" val="375188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80652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401228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53280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74259"/>
            <a:ext cx="11929641" cy="298524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2761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76513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170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1653988"/>
            <a:ext cx="11929641" cy="4800021"/>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1771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74259"/>
            <a:ext cx="11929641" cy="298524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441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72915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1235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p14="http://schemas.microsoft.com/office/powerpoint/2010/main" xmlns="" val="3506679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3308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C3708B15-AF00-4299-AC9C-DDF5B478668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8 – Input-Output Organization</a:t>
            </a:r>
          </a:p>
        </p:txBody>
      </p:sp>
    </p:spTree>
    <p:extLst>
      <p:ext uri="{BB962C8B-B14F-4D97-AF65-F5344CB8AC3E}">
        <p14:creationId xmlns:p14="http://schemas.microsoft.com/office/powerpoint/2010/main" xmlns="" val="417559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70382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9823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0059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814382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064869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53757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63853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3538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060610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7417892" y="1386529"/>
            <a:ext cx="4679915" cy="3509936"/>
          </a:xfrm>
          <a:prstGeom prst="rect">
            <a:avLst/>
          </a:prstGeom>
        </p:spPr>
      </p:pic>
    </p:spTree>
    <p:extLst>
      <p:ext uri="{BB962C8B-B14F-4D97-AF65-F5344CB8AC3E}">
        <p14:creationId xmlns:p14="http://schemas.microsoft.com/office/powerpoint/2010/main" xmlns="" val="1251312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19449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39240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862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996154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736923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4156985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1653988"/>
            <a:ext cx="11929641" cy="4800021"/>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17251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74259"/>
            <a:ext cx="11929641" cy="298524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5916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599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0252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p14="http://schemas.microsoft.com/office/powerpoint/2010/main" xmlns="" val="3942428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65565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C3708B15-AF00-4299-AC9C-DDF5B478668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8 – Input-Output Organization</a:t>
            </a:r>
          </a:p>
        </p:txBody>
      </p:sp>
    </p:spTree>
    <p:extLst>
      <p:ext uri="{BB962C8B-B14F-4D97-AF65-F5344CB8AC3E}">
        <p14:creationId xmlns:p14="http://schemas.microsoft.com/office/powerpoint/2010/main" xmlns="" val="148098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xmlns="" val="2001692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972912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5157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2962527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929781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786608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475524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074994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064980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7417892" y="1386529"/>
            <a:ext cx="4679915" cy="3509936"/>
          </a:xfrm>
          <a:prstGeom prst="rect">
            <a:avLst/>
          </a:prstGeom>
        </p:spPr>
      </p:pic>
    </p:spTree>
    <p:extLst>
      <p:ext uri="{BB962C8B-B14F-4D97-AF65-F5344CB8AC3E}">
        <p14:creationId xmlns:p14="http://schemas.microsoft.com/office/powerpoint/2010/main" xmlns="" val="4228617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47550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1972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4145258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0898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651978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474173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1653988"/>
            <a:ext cx="11929641" cy="4800021"/>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53118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74259"/>
            <a:ext cx="11929641" cy="298524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2563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997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9318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p14="http://schemas.microsoft.com/office/powerpoint/2010/main" xmlns="" val="2597912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85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5" name="Footer Placeholder 2">
            <a:extLst>
              <a:ext uri="{FF2B5EF4-FFF2-40B4-BE49-F238E27FC236}">
                <a16:creationId xmlns:a16="http://schemas.microsoft.com/office/drawing/2014/main" xmlns="" id="{C3708B15-AF00-4299-AC9C-DDF5B478668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8 – Input-Output Organization</a:t>
            </a:r>
          </a:p>
        </p:txBody>
      </p:sp>
    </p:spTree>
    <p:extLst>
      <p:ext uri="{BB962C8B-B14F-4D97-AF65-F5344CB8AC3E}">
        <p14:creationId xmlns:p14="http://schemas.microsoft.com/office/powerpoint/2010/main" xmlns="" val="32062478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C3708B15-AF00-4299-AC9C-DDF5B478668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8 – Input-Output Organization</a:t>
            </a:r>
          </a:p>
        </p:txBody>
      </p:sp>
    </p:spTree>
    <p:extLst>
      <p:ext uri="{BB962C8B-B14F-4D97-AF65-F5344CB8AC3E}">
        <p14:creationId xmlns:p14="http://schemas.microsoft.com/office/powerpoint/2010/main" xmlns="" val="1459648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2733970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656718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415205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542193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017761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717967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1267519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763756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7417892" y="1386529"/>
            <a:ext cx="4679915" cy="3509936"/>
          </a:xfrm>
          <a:prstGeom prst="rect">
            <a:avLst/>
          </a:prstGeom>
        </p:spPr>
      </p:pic>
    </p:spTree>
    <p:extLst>
      <p:ext uri="{BB962C8B-B14F-4D97-AF65-F5344CB8AC3E}">
        <p14:creationId xmlns:p14="http://schemas.microsoft.com/office/powerpoint/2010/main" xmlns="" val="38102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43314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4031654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797765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3184277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879671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xmlns=""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xmlns="" val="223479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231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91954662"/>
      </p:ext>
    </p:extLst>
  </p:cSld>
  <p:clrMap bg1="lt1" tx1="dk1" bg2="lt2" tx2="dk2" accent1="accent1" accent2="accent2" accent3="accent3" accent4="accent4" accent5="accent5" accent6="accent6" hlink="hlink" folHlink="folHlink"/>
  <p:sldLayoutIdLst>
    <p:sldLayoutId id="2147483670" r:id="rId1"/>
    <p:sldLayoutId id="2147483687" r:id="rId2"/>
    <p:sldLayoutId id="2147483692" r:id="rId3"/>
    <p:sldLayoutId id="2147483688" r:id="rId4"/>
    <p:sldLayoutId id="2147483671" r:id="rId5"/>
    <p:sldLayoutId id="2147483672" r:id="rId6"/>
    <p:sldLayoutId id="2147483689" r:id="rId7"/>
    <p:sldLayoutId id="2147483690" r:id="rId8"/>
    <p:sldLayoutId id="2147483673" r:id="rId9"/>
    <p:sldLayoutId id="2147483691" r:id="rId10"/>
    <p:sldLayoutId id="2147483674" r:id="rId11"/>
    <p:sldLayoutId id="2147483676" r:id="rId12"/>
    <p:sldLayoutId id="2147483677" r:id="rId13"/>
    <p:sldLayoutId id="2147483678" r:id="rId14"/>
    <p:sldLayoutId id="2147483679" r:id="rId15"/>
    <p:sldLayoutId id="2147483681" r:id="rId16"/>
    <p:sldLayoutId id="2147483683" r:id="rId17"/>
    <p:sldLayoutId id="2147483682" r:id="rId18"/>
    <p:sldLayoutId id="2147483684" r:id="rId19"/>
    <p:sldLayoutId id="2147483685" r:id="rId20"/>
    <p:sldLayoutId id="214748368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715016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566427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967887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Input/output Organisation</a:t>
            </a:r>
            <a:endParaRPr lang="en-IN" dirty="0"/>
          </a:p>
        </p:txBody>
      </p:sp>
    </p:spTree>
    <p:extLst>
      <p:ext uri="{BB962C8B-B14F-4D97-AF65-F5344CB8AC3E}">
        <p14:creationId xmlns:p14="http://schemas.microsoft.com/office/powerpoint/2010/main" xmlns="" val="1047809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BUS AND MEMORY BUS</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7485" y="792275"/>
            <a:ext cx="11488992" cy="5785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675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Mapped I/O and Isolated I/O</a:t>
            </a:r>
            <a:endParaRPr lang="en-IN" dirty="0"/>
          </a:p>
        </p:txBody>
      </p:sp>
      <p:sp>
        <p:nvSpPr>
          <p:cNvPr id="3" name="Content Placeholder 2"/>
          <p:cNvSpPr>
            <a:spLocks noGrp="1"/>
          </p:cNvSpPr>
          <p:nvPr>
            <p:ph idx="1"/>
          </p:nvPr>
        </p:nvSpPr>
        <p:spPr>
          <a:xfrm>
            <a:off x="131180" y="825911"/>
            <a:ext cx="11929641" cy="4633596"/>
          </a:xfrm>
        </p:spPr>
        <p:txBody>
          <a:bodyPr/>
          <a:lstStyle/>
          <a:p>
            <a:r>
              <a:rPr lang="en-US" dirty="0"/>
              <a:t>As a CPU needs to communicate with the various memory and input-output devices (I/O) as we know data between the processor and these devices flow with the help of the system bus. </a:t>
            </a:r>
            <a:endParaRPr lang="en-US" dirty="0" smtClean="0"/>
          </a:p>
          <a:p>
            <a:r>
              <a:rPr lang="en-US" dirty="0" smtClean="0"/>
              <a:t>There </a:t>
            </a:r>
            <a:r>
              <a:rPr lang="en-US" dirty="0"/>
              <a:t>are three ways in which system bus can be allotted to them </a:t>
            </a:r>
            <a:r>
              <a:rPr lang="en-US" dirty="0" smtClean="0"/>
              <a:t>:</a:t>
            </a:r>
          </a:p>
          <a:p>
            <a:r>
              <a:rPr lang="en-US" dirty="0"/>
              <a:t>Separate set of address, control and data bus to I/O and memory.</a:t>
            </a:r>
          </a:p>
          <a:p>
            <a:r>
              <a:rPr lang="en-US" dirty="0"/>
              <a:t>Have common bus (data and address) for I/O and memory but separate control lines.</a:t>
            </a:r>
          </a:p>
          <a:p>
            <a:r>
              <a:rPr lang="en-US" dirty="0"/>
              <a:t>Have common bus (data, address, and control) for I/O and memory.</a:t>
            </a:r>
          </a:p>
          <a:p>
            <a:endParaRPr lang="en-IN" dirty="0"/>
          </a:p>
        </p:txBody>
      </p:sp>
    </p:spTree>
    <p:extLst>
      <p:ext uri="{BB962C8B-B14F-4D97-AF65-F5344CB8AC3E}">
        <p14:creationId xmlns:p14="http://schemas.microsoft.com/office/powerpoint/2010/main" xmlns="" val="40806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31180" y="855407"/>
            <a:ext cx="11929641" cy="4604100"/>
          </a:xfrm>
        </p:spPr>
        <p:txBody>
          <a:bodyPr/>
          <a:lstStyle/>
          <a:p>
            <a:r>
              <a:rPr lang="en-IN" b="1" dirty="0"/>
              <a:t>Isolated I/O </a:t>
            </a:r>
            <a:r>
              <a:rPr lang="en-IN" b="1" dirty="0" smtClean="0"/>
              <a:t>–</a:t>
            </a:r>
          </a:p>
          <a:p>
            <a:r>
              <a:rPr lang="en-IN" b="1" dirty="0" smtClean="0"/>
              <a:t>In Isolated I/</a:t>
            </a:r>
            <a:r>
              <a:rPr lang="en-IN" b="1" dirty="0" err="1" smtClean="0"/>
              <a:t>O,the</a:t>
            </a:r>
            <a:r>
              <a:rPr lang="en-IN" b="1" dirty="0" smtClean="0"/>
              <a:t> CPU has distinct input and output instructions and each of these instruction is associated with address of an interface register.</a:t>
            </a:r>
            <a:endParaRPr lang="en-IN" b="1" dirty="0"/>
          </a:p>
          <a:p>
            <a:r>
              <a:rPr lang="en-US" dirty="0"/>
              <a:t>Have common bus(data and address) for I/O and memory but separate read and write control lines for I/O. </a:t>
            </a:r>
            <a:endParaRPr lang="en-US" dirty="0" smtClean="0"/>
          </a:p>
          <a:p>
            <a:r>
              <a:rPr lang="en-US" dirty="0"/>
              <a:t>when CPU decode instruction then if data is for I/O then it places the address on the address line and set I/O read or write control </a:t>
            </a:r>
            <a:r>
              <a:rPr lang="en-US" dirty="0" smtClean="0"/>
              <a:t>line  </a:t>
            </a:r>
            <a:r>
              <a:rPr lang="en-US" dirty="0"/>
              <a:t>on due to which data transfer occurs between CPU and I/O. </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1" y="3493983"/>
            <a:ext cx="5692878" cy="31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468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Mapped I/O</a:t>
            </a:r>
            <a:endParaRPr lang="en-IN" dirty="0"/>
          </a:p>
        </p:txBody>
      </p:sp>
      <p:sp>
        <p:nvSpPr>
          <p:cNvPr id="3" name="Content Placeholder 2"/>
          <p:cNvSpPr>
            <a:spLocks noGrp="1"/>
          </p:cNvSpPr>
          <p:nvPr>
            <p:ph idx="1"/>
          </p:nvPr>
        </p:nvSpPr>
        <p:spPr>
          <a:xfrm>
            <a:off x="131180" y="825911"/>
            <a:ext cx="11929641" cy="4633596"/>
          </a:xfrm>
        </p:spPr>
        <p:txBody>
          <a:bodyPr/>
          <a:lstStyle/>
          <a:p>
            <a:pPr marL="0" indent="0">
              <a:buNone/>
            </a:pPr>
            <a:endParaRPr lang="en-US" b="1" dirty="0"/>
          </a:p>
          <a:p>
            <a:endParaRPr lang="en-US" dirty="0"/>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9689" y="4363679"/>
            <a:ext cx="5600700"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4181" y="919623"/>
            <a:ext cx="10427109" cy="3052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4803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Asynchronous Data Transfer</a:t>
            </a:r>
          </a:p>
        </p:txBody>
      </p:sp>
    </p:spTree>
    <p:extLst>
      <p:ext uri="{BB962C8B-B14F-4D97-AF65-F5344CB8AC3E}">
        <p14:creationId xmlns:p14="http://schemas.microsoft.com/office/powerpoint/2010/main" xmlns="" val="76107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1180" y="928468"/>
            <a:ext cx="11929641" cy="5525541"/>
          </a:xfrm>
        </p:spPr>
        <p:txBody>
          <a:bodyPr/>
          <a:lstStyle/>
          <a:p>
            <a:r>
              <a:rPr lang="en-US" dirty="0" smtClean="0"/>
              <a:t>Generally the data can be transfer between the source  machine and the destination machine in two ways.</a:t>
            </a:r>
          </a:p>
          <a:p>
            <a:r>
              <a:rPr lang="en-US" dirty="0" smtClean="0"/>
              <a:t>1) Synchronous  Mechanism</a:t>
            </a:r>
          </a:p>
          <a:p>
            <a:r>
              <a:rPr lang="en-US" dirty="0" smtClean="0"/>
              <a:t>2)A Synchronous Mechanism</a:t>
            </a:r>
          </a:p>
          <a:p>
            <a:pPr>
              <a:buNone/>
            </a:pPr>
            <a:endParaRPr lang="en-US" dirty="0" smtClean="0"/>
          </a:p>
          <a:p>
            <a:r>
              <a:rPr lang="en-US" dirty="0" smtClean="0"/>
              <a:t>Synchronous  Mechanism:  In Synchronous  Mechanism  stores the source and the destination mechanism shares the same clock pulse.</a:t>
            </a:r>
          </a:p>
          <a:p>
            <a:r>
              <a:rPr lang="en-US" dirty="0" smtClean="0"/>
              <a:t>2)A Synchronous Mechanism: STROBE &amp; HANDSHAKING</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6421F-6C08-4247-AF1A-E3603EE5CB0E}"/>
              </a:ext>
            </a:extLst>
          </p:cNvPr>
          <p:cNvSpPr>
            <a:spLocks noGrp="1"/>
          </p:cNvSpPr>
          <p:nvPr>
            <p:ph type="title"/>
          </p:nvPr>
        </p:nvSpPr>
        <p:spPr/>
        <p:txBody>
          <a:bodyPr>
            <a:normAutofit/>
          </a:bodyPr>
          <a:lstStyle/>
          <a:p>
            <a:r>
              <a:rPr lang="en-US" dirty="0"/>
              <a:t>Asynchronous Data Transfer</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5910" y="1177055"/>
            <a:ext cx="10604090" cy="5120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188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C9E72-108F-419E-908A-578763DE8322}"/>
              </a:ext>
            </a:extLst>
          </p:cNvPr>
          <p:cNvSpPr>
            <a:spLocks noGrp="1"/>
          </p:cNvSpPr>
          <p:nvPr>
            <p:ph type="title"/>
          </p:nvPr>
        </p:nvSpPr>
        <p:spPr/>
        <p:txBody>
          <a:bodyPr>
            <a:normAutofit/>
          </a:bodyPr>
          <a:lstStyle/>
          <a:p>
            <a:r>
              <a:rPr lang="en-US" dirty="0"/>
              <a:t>Strobe Method</a:t>
            </a:r>
            <a:endParaRPr lang="en-IN" dirty="0"/>
          </a:p>
        </p:txBody>
      </p:sp>
      <p:sp>
        <p:nvSpPr>
          <p:cNvPr id="3" name="Content Placeholder 2">
            <a:extLst>
              <a:ext uri="{FF2B5EF4-FFF2-40B4-BE49-F238E27FC236}">
                <a16:creationId xmlns:a16="http://schemas.microsoft.com/office/drawing/2014/main" xmlns="" id="{22D1076E-36E6-4AC5-9DEA-F46A4D5B8CA5}"/>
              </a:ext>
            </a:extLst>
          </p:cNvPr>
          <p:cNvSpPr>
            <a:spLocks noGrp="1"/>
          </p:cNvSpPr>
          <p:nvPr>
            <p:ph idx="1"/>
          </p:nvPr>
        </p:nvSpPr>
        <p:spPr>
          <a:xfrm>
            <a:off x="131181" y="863445"/>
            <a:ext cx="3845396" cy="433728"/>
          </a:xfrm>
        </p:spPr>
        <p:txBody>
          <a:bodyPr/>
          <a:lstStyle/>
          <a:p>
            <a:r>
              <a:rPr lang="en-IN" dirty="0">
                <a:solidFill>
                  <a:schemeClr val="tx2"/>
                </a:solidFill>
              </a:rPr>
              <a:t>1.1 Source initiated Strobe</a:t>
            </a:r>
          </a:p>
        </p:txBody>
      </p:sp>
      <p:sp>
        <p:nvSpPr>
          <p:cNvPr id="4" name="Rectangle 3">
            <a:extLst>
              <a:ext uri="{FF2B5EF4-FFF2-40B4-BE49-F238E27FC236}">
                <a16:creationId xmlns:a16="http://schemas.microsoft.com/office/drawing/2014/main" xmlns="" id="{A2ACE537-AADE-4EDB-AE4C-9729F37976B0}"/>
              </a:ext>
            </a:extLst>
          </p:cNvPr>
          <p:cNvSpPr/>
          <p:nvPr/>
        </p:nvSpPr>
        <p:spPr>
          <a:xfrm>
            <a:off x="284836" y="1719575"/>
            <a:ext cx="1404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Source unit</a:t>
            </a:r>
          </a:p>
        </p:txBody>
      </p:sp>
      <p:sp>
        <p:nvSpPr>
          <p:cNvPr id="5" name="Rectangle 4">
            <a:extLst>
              <a:ext uri="{FF2B5EF4-FFF2-40B4-BE49-F238E27FC236}">
                <a16:creationId xmlns:a16="http://schemas.microsoft.com/office/drawing/2014/main" xmlns="" id="{8870E596-F4E3-4988-8AB9-CE02A45ADE58}"/>
              </a:ext>
            </a:extLst>
          </p:cNvPr>
          <p:cNvSpPr/>
          <p:nvPr/>
        </p:nvSpPr>
        <p:spPr>
          <a:xfrm>
            <a:off x="3956836" y="1728448"/>
            <a:ext cx="1404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Destination unit</a:t>
            </a:r>
          </a:p>
        </p:txBody>
      </p:sp>
      <p:cxnSp>
        <p:nvCxnSpPr>
          <p:cNvPr id="6" name="Straight Connector 5">
            <a:extLst>
              <a:ext uri="{FF2B5EF4-FFF2-40B4-BE49-F238E27FC236}">
                <a16:creationId xmlns:a16="http://schemas.microsoft.com/office/drawing/2014/main" xmlns="" id="{48F8500A-4001-4BEB-932F-62F288C150D1}"/>
              </a:ext>
            </a:extLst>
          </p:cNvPr>
          <p:cNvCxnSpPr/>
          <p:nvPr/>
        </p:nvCxnSpPr>
        <p:spPr>
          <a:xfrm>
            <a:off x="1688837" y="1974204"/>
            <a:ext cx="2268000"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CA31C32-3B8E-46A0-83EF-261E6234DDB0}"/>
              </a:ext>
            </a:extLst>
          </p:cNvPr>
          <p:cNvCxnSpPr/>
          <p:nvPr/>
        </p:nvCxnSpPr>
        <p:spPr>
          <a:xfrm>
            <a:off x="1688836" y="2431404"/>
            <a:ext cx="2268000"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C997DBBD-8CE1-4E22-A968-EF6B984B1AA9}"/>
              </a:ext>
            </a:extLst>
          </p:cNvPr>
          <p:cNvSpPr txBox="1"/>
          <p:nvPr/>
        </p:nvSpPr>
        <p:spPr>
          <a:xfrm>
            <a:off x="2349009" y="1593204"/>
            <a:ext cx="1075323" cy="380994"/>
          </a:xfrm>
          <a:prstGeom prst="rect">
            <a:avLst/>
          </a:prstGeom>
          <a:noFill/>
        </p:spPr>
        <p:txBody>
          <a:bodyPr wrap="square" rtlCol="0">
            <a:spAutoFit/>
          </a:bodyPr>
          <a:lstStyle/>
          <a:p>
            <a:r>
              <a:rPr lang="en-IN" dirty="0"/>
              <a:t>Data Bus</a:t>
            </a:r>
          </a:p>
        </p:txBody>
      </p:sp>
      <p:sp>
        <p:nvSpPr>
          <p:cNvPr id="9" name="TextBox 8">
            <a:extLst>
              <a:ext uri="{FF2B5EF4-FFF2-40B4-BE49-F238E27FC236}">
                <a16:creationId xmlns:a16="http://schemas.microsoft.com/office/drawing/2014/main" xmlns="" id="{DFC42292-949B-4A92-82EF-AA91A9D13E00}"/>
              </a:ext>
            </a:extLst>
          </p:cNvPr>
          <p:cNvSpPr txBox="1"/>
          <p:nvPr/>
        </p:nvSpPr>
        <p:spPr>
          <a:xfrm>
            <a:off x="2448239" y="2050404"/>
            <a:ext cx="888696" cy="380994"/>
          </a:xfrm>
          <a:prstGeom prst="rect">
            <a:avLst/>
          </a:prstGeom>
          <a:noFill/>
        </p:spPr>
        <p:txBody>
          <a:bodyPr wrap="square" rtlCol="0">
            <a:spAutoFit/>
          </a:bodyPr>
          <a:lstStyle/>
          <a:p>
            <a:r>
              <a:rPr lang="en-IN" dirty="0"/>
              <a:t>Strobe</a:t>
            </a:r>
          </a:p>
        </p:txBody>
      </p:sp>
      <p:grpSp>
        <p:nvGrpSpPr>
          <p:cNvPr id="10" name="Group 9">
            <a:extLst>
              <a:ext uri="{FF2B5EF4-FFF2-40B4-BE49-F238E27FC236}">
                <a16:creationId xmlns:a16="http://schemas.microsoft.com/office/drawing/2014/main" xmlns="" id="{3A2448B7-E0F7-4CAB-97B8-45E138EE2AC3}"/>
              </a:ext>
            </a:extLst>
          </p:cNvPr>
          <p:cNvGrpSpPr/>
          <p:nvPr/>
        </p:nvGrpSpPr>
        <p:grpSpPr>
          <a:xfrm>
            <a:off x="527701" y="3372284"/>
            <a:ext cx="4608000" cy="687895"/>
            <a:chOff x="1003800" y="3884105"/>
            <a:chExt cx="6921000" cy="687895"/>
          </a:xfrm>
        </p:grpSpPr>
        <p:cxnSp>
          <p:nvCxnSpPr>
            <p:cNvPr id="11" name="Connector: Elbow 10">
              <a:extLst>
                <a:ext uri="{FF2B5EF4-FFF2-40B4-BE49-F238E27FC236}">
                  <a16:creationId xmlns:a16="http://schemas.microsoft.com/office/drawing/2014/main" xmlns="" id="{013FE9BB-F873-431A-A715-7956C5EEE9FC}"/>
                </a:ext>
              </a:extLst>
            </p:cNvPr>
            <p:cNvCxnSpPr/>
            <p:nvPr/>
          </p:nvCxnSpPr>
          <p:spPr>
            <a:xfrm>
              <a:off x="4432800" y="3886200"/>
              <a:ext cx="3492000" cy="6858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D25A2549-CBA2-450E-97F7-963B39B5A59A}"/>
                </a:ext>
              </a:extLst>
            </p:cNvPr>
            <p:cNvCxnSpPr>
              <a:cxnSpLocks/>
            </p:cNvCxnSpPr>
            <p:nvPr/>
          </p:nvCxnSpPr>
          <p:spPr>
            <a:xfrm flipV="1">
              <a:off x="1003800" y="3884105"/>
              <a:ext cx="3492000" cy="6858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42D72E47-2324-4B98-B2C3-552494D4C43B}"/>
              </a:ext>
            </a:extLst>
          </p:cNvPr>
          <p:cNvGrpSpPr/>
          <p:nvPr/>
        </p:nvGrpSpPr>
        <p:grpSpPr>
          <a:xfrm>
            <a:off x="535768" y="4675740"/>
            <a:ext cx="4608000" cy="685800"/>
            <a:chOff x="1080000" y="5091864"/>
            <a:chExt cx="6944243" cy="685800"/>
          </a:xfrm>
        </p:grpSpPr>
        <p:cxnSp>
          <p:nvCxnSpPr>
            <p:cNvPr id="14" name="Connector: Elbow 13">
              <a:extLst>
                <a:ext uri="{FF2B5EF4-FFF2-40B4-BE49-F238E27FC236}">
                  <a16:creationId xmlns:a16="http://schemas.microsoft.com/office/drawing/2014/main" xmlns="" id="{AC6A1F72-0400-459E-B7DA-6DE3C011C1E1}"/>
                </a:ext>
              </a:extLst>
            </p:cNvPr>
            <p:cNvCxnSpPr>
              <a:cxnSpLocks/>
            </p:cNvCxnSpPr>
            <p:nvPr/>
          </p:nvCxnSpPr>
          <p:spPr>
            <a:xfrm flipV="1">
              <a:off x="1080000" y="5091864"/>
              <a:ext cx="3492000" cy="685800"/>
            </a:xfrm>
            <a:prstGeom prst="bentConnector3">
              <a:avLst>
                <a:gd name="adj1" fmla="val 73055"/>
              </a:avLst>
            </a:prstGeom>
            <a:ln w="1905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xmlns="" id="{AA140494-4F88-4666-8B99-84763F948A4F}"/>
                </a:ext>
              </a:extLst>
            </p:cNvPr>
            <p:cNvCxnSpPr>
              <a:cxnSpLocks/>
            </p:cNvCxnSpPr>
            <p:nvPr/>
          </p:nvCxnSpPr>
          <p:spPr>
            <a:xfrm flipH="1" flipV="1">
              <a:off x="4532243" y="5091864"/>
              <a:ext cx="3492000" cy="685800"/>
            </a:xfrm>
            <a:prstGeom prst="bentConnector3">
              <a:avLst>
                <a:gd name="adj1" fmla="val 73055"/>
              </a:avLst>
            </a:prstGeom>
            <a:ln w="19050"/>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B15EF51F-E082-4D5B-889C-421608F9BACA}"/>
              </a:ext>
            </a:extLst>
          </p:cNvPr>
          <p:cNvSpPr txBox="1"/>
          <p:nvPr/>
        </p:nvSpPr>
        <p:spPr>
          <a:xfrm>
            <a:off x="2312326" y="3602979"/>
            <a:ext cx="1182855" cy="401321"/>
          </a:xfrm>
          <a:prstGeom prst="rect">
            <a:avLst/>
          </a:prstGeom>
          <a:noFill/>
        </p:spPr>
        <p:txBody>
          <a:bodyPr wrap="square" rtlCol="0">
            <a:spAutoFit/>
          </a:bodyPr>
          <a:lstStyle/>
          <a:p>
            <a:r>
              <a:rPr lang="en-IN" dirty="0"/>
              <a:t>Valid Data</a:t>
            </a:r>
          </a:p>
        </p:txBody>
      </p:sp>
      <p:sp>
        <p:nvSpPr>
          <p:cNvPr id="17" name="TextBox 16">
            <a:extLst>
              <a:ext uri="{FF2B5EF4-FFF2-40B4-BE49-F238E27FC236}">
                <a16:creationId xmlns:a16="http://schemas.microsoft.com/office/drawing/2014/main" xmlns="" id="{796D3962-FF19-450A-857F-74FF343D79E4}"/>
              </a:ext>
            </a:extLst>
          </p:cNvPr>
          <p:cNvSpPr txBox="1"/>
          <p:nvPr/>
        </p:nvSpPr>
        <p:spPr>
          <a:xfrm>
            <a:off x="459566" y="3602979"/>
            <a:ext cx="667690" cy="369332"/>
          </a:xfrm>
          <a:prstGeom prst="rect">
            <a:avLst/>
          </a:prstGeom>
          <a:noFill/>
        </p:spPr>
        <p:txBody>
          <a:bodyPr wrap="square" rtlCol="0">
            <a:spAutoFit/>
          </a:bodyPr>
          <a:lstStyle/>
          <a:p>
            <a:r>
              <a:rPr lang="en-IN" dirty="0"/>
              <a:t>Data</a:t>
            </a:r>
          </a:p>
        </p:txBody>
      </p:sp>
      <p:sp>
        <p:nvSpPr>
          <p:cNvPr id="18" name="TextBox 17">
            <a:extLst>
              <a:ext uri="{FF2B5EF4-FFF2-40B4-BE49-F238E27FC236}">
                <a16:creationId xmlns:a16="http://schemas.microsoft.com/office/drawing/2014/main" xmlns="" id="{EB822ED0-BA40-47C3-8ED7-02E47F282B3F}"/>
              </a:ext>
            </a:extLst>
          </p:cNvPr>
          <p:cNvSpPr txBox="1"/>
          <p:nvPr/>
        </p:nvSpPr>
        <p:spPr>
          <a:xfrm>
            <a:off x="470200" y="4893785"/>
            <a:ext cx="888696" cy="380994"/>
          </a:xfrm>
          <a:prstGeom prst="rect">
            <a:avLst/>
          </a:prstGeom>
          <a:noFill/>
        </p:spPr>
        <p:txBody>
          <a:bodyPr wrap="square" rtlCol="0">
            <a:spAutoFit/>
          </a:bodyPr>
          <a:lstStyle/>
          <a:p>
            <a:r>
              <a:rPr lang="en-IN" dirty="0"/>
              <a:t>Strobe</a:t>
            </a:r>
          </a:p>
        </p:txBody>
      </p:sp>
      <p:cxnSp>
        <p:nvCxnSpPr>
          <p:cNvPr id="19" name="Straight Arrow Connector 18">
            <a:extLst>
              <a:ext uri="{FF2B5EF4-FFF2-40B4-BE49-F238E27FC236}">
                <a16:creationId xmlns:a16="http://schemas.microsoft.com/office/drawing/2014/main" xmlns="" id="{A92DEB2D-9B27-4E82-9B2D-80896C2E402A}"/>
              </a:ext>
            </a:extLst>
          </p:cNvPr>
          <p:cNvCxnSpPr>
            <a:cxnSpLocks/>
          </p:cNvCxnSpPr>
          <p:nvPr/>
        </p:nvCxnSpPr>
        <p:spPr>
          <a:xfrm flipV="1">
            <a:off x="3399484" y="3803639"/>
            <a:ext cx="540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30F8B821-CBA5-402E-9EF5-A58F5CECD92A}"/>
              </a:ext>
            </a:extLst>
          </p:cNvPr>
          <p:cNvCxnSpPr>
            <a:cxnSpLocks/>
          </p:cNvCxnSpPr>
          <p:nvPr/>
        </p:nvCxnSpPr>
        <p:spPr>
          <a:xfrm flipH="1" flipV="1">
            <a:off x="1735753" y="3805223"/>
            <a:ext cx="540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xmlns="" id="{655CB8C6-4353-4EAA-8E2C-7A8945F1FB54}"/>
              </a:ext>
            </a:extLst>
          </p:cNvPr>
          <p:cNvSpPr txBox="1">
            <a:spLocks/>
          </p:cNvSpPr>
          <p:nvPr/>
        </p:nvSpPr>
        <p:spPr>
          <a:xfrm>
            <a:off x="6716278" y="868372"/>
            <a:ext cx="4373479" cy="433728"/>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solidFill>
                <a:schemeClr val="tx2"/>
              </a:solidFill>
            </a:endParaRPr>
          </a:p>
        </p:txBody>
      </p:sp>
      <p:sp>
        <p:nvSpPr>
          <p:cNvPr id="39" name="TextBox 38"/>
          <p:cNvSpPr txBox="1"/>
          <p:nvPr/>
        </p:nvSpPr>
        <p:spPr>
          <a:xfrm>
            <a:off x="6828503" y="1085236"/>
            <a:ext cx="4557252" cy="4062651"/>
          </a:xfrm>
          <a:prstGeom prst="rect">
            <a:avLst/>
          </a:prstGeom>
          <a:noFill/>
        </p:spPr>
        <p:txBody>
          <a:bodyPr wrap="square" rtlCol="0">
            <a:spAutoFit/>
          </a:bodyPr>
          <a:lstStyle/>
          <a:p>
            <a:r>
              <a:rPr lang="en-US" sz="2400" dirty="0"/>
              <a:t>When source initiates the process of data transfer. Strobe is just a signal.</a:t>
            </a:r>
          </a:p>
          <a:p>
            <a:r>
              <a:rPr lang="en-US" sz="2400" dirty="0" smtClean="0"/>
              <a:t>(i) First</a:t>
            </a:r>
            <a:r>
              <a:rPr lang="en-US" sz="2400" dirty="0"/>
              <a:t>, source puts data on the data bus and ON the strobe signal.</a:t>
            </a:r>
            <a:br>
              <a:rPr lang="en-US" sz="2400" dirty="0"/>
            </a:br>
            <a:r>
              <a:rPr lang="en-US" sz="2400" dirty="0"/>
              <a:t>(ii) Destination on seeing the ON signal of strobe, read data from the data bus.</a:t>
            </a:r>
            <a:br>
              <a:rPr lang="en-US" sz="2400" dirty="0"/>
            </a:br>
            <a:r>
              <a:rPr lang="en-US" sz="2400" dirty="0"/>
              <a:t>(iii) After reading data from the data bus by destination, strobe gets OFF</a:t>
            </a:r>
            <a:r>
              <a:rPr lang="en-US" sz="2400" dirty="0" smtClean="0"/>
              <a:t>.</a:t>
            </a:r>
          </a:p>
          <a:p>
            <a:endParaRPr lang="en-IN" sz="2400" dirty="0"/>
          </a:p>
          <a:p>
            <a:endParaRPr lang="en-IN" dirty="0"/>
          </a:p>
        </p:txBody>
      </p:sp>
      <p:sp>
        <p:nvSpPr>
          <p:cNvPr id="40" name="Rectangle 39"/>
          <p:cNvSpPr/>
          <p:nvPr/>
        </p:nvSpPr>
        <p:spPr>
          <a:xfrm>
            <a:off x="5289755" y="5627809"/>
            <a:ext cx="6096000" cy="646331"/>
          </a:xfrm>
          <a:prstGeom prst="rect">
            <a:avLst/>
          </a:prstGeom>
        </p:spPr>
        <p:txBody>
          <a:bodyPr>
            <a:spAutoFit/>
          </a:bodyPr>
          <a:lstStyle/>
          <a:p>
            <a:r>
              <a:rPr lang="en-US" dirty="0"/>
              <a:t>It shows that first data is put on the data bus and then strobe signal gets active.</a:t>
            </a:r>
            <a:endParaRPr lang="en-IN" dirty="0"/>
          </a:p>
        </p:txBody>
      </p:sp>
    </p:spTree>
    <p:extLst>
      <p:ext uri="{BB962C8B-B14F-4D97-AF65-F5344CB8AC3E}">
        <p14:creationId xmlns:p14="http://schemas.microsoft.com/office/powerpoint/2010/main" xmlns="" val="36173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nodePh="1">
                                  <p:stCondLst>
                                    <p:cond delay="0"/>
                                  </p:stCondLst>
                                  <p:endCondLst>
                                    <p:cond evt="begin" delay="0">
                                      <p:tn val="55"/>
                                    </p:cond>
                                  </p:end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8" grpId="0"/>
      <p:bldP spid="9" grpId="0"/>
      <p:bldP spid="16" grpId="0"/>
      <p:bldP spid="17"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1" y="1130111"/>
            <a:ext cx="4605903" cy="4607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422490" y="1957802"/>
            <a:ext cx="6096000" cy="4524315"/>
          </a:xfrm>
          <a:prstGeom prst="rect">
            <a:avLst/>
          </a:prstGeom>
        </p:spPr>
        <p:txBody>
          <a:bodyPr>
            <a:spAutoFit/>
          </a:bodyPr>
          <a:lstStyle/>
          <a:p>
            <a:r>
              <a:rPr lang="en-US" sz="2400" dirty="0" smtClean="0"/>
              <a:t>(</a:t>
            </a:r>
            <a:r>
              <a:rPr lang="en-US" sz="2400" dirty="0"/>
              <a:t> </a:t>
            </a:r>
            <a:r>
              <a:rPr lang="en-US" sz="2400" dirty="0" smtClean="0"/>
              <a:t>i)First</a:t>
            </a:r>
            <a:r>
              <a:rPr lang="en-US" sz="2400" dirty="0"/>
              <a:t>, the destination ON the strobe signal to ensure the source to put the fresh data on the data bus.</a:t>
            </a:r>
            <a:br>
              <a:rPr lang="en-US" sz="2400" dirty="0"/>
            </a:br>
            <a:r>
              <a:rPr lang="en-US" sz="2400" dirty="0"/>
              <a:t>(ii) Source on seeing the ON signal puts fresh data on the data bus.</a:t>
            </a:r>
            <a:br>
              <a:rPr lang="en-US" sz="2400" dirty="0"/>
            </a:br>
            <a:r>
              <a:rPr lang="en-US" sz="2400" dirty="0"/>
              <a:t>(iii) Destination reads the data from the data bus and strobe gets OFF signal</a:t>
            </a:r>
            <a:r>
              <a:rPr lang="en-US" sz="2400" dirty="0" smtClean="0"/>
              <a:t>.</a:t>
            </a:r>
          </a:p>
          <a:p>
            <a:endParaRPr lang="en-US" sz="2400" dirty="0"/>
          </a:p>
          <a:p>
            <a:endParaRPr lang="en-US" sz="2400" dirty="0" smtClean="0"/>
          </a:p>
          <a:p>
            <a:endParaRPr lang="en-US" sz="2400" dirty="0"/>
          </a:p>
          <a:p>
            <a:r>
              <a:rPr lang="en-US" sz="2400" dirty="0"/>
              <a:t>It shows that first strobe signal gets active then data is put on the data bus.</a:t>
            </a:r>
            <a:endParaRPr lang="en-IN" sz="2400" dirty="0"/>
          </a:p>
        </p:txBody>
      </p:sp>
    </p:spTree>
    <p:extLst>
      <p:ext uri="{BB962C8B-B14F-4D97-AF65-F5344CB8AC3E}">
        <p14:creationId xmlns:p14="http://schemas.microsoft.com/office/powerpoint/2010/main" xmlns="" val="499263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a:t>
            </a:r>
            <a:endParaRPr lang="en-IN" dirty="0"/>
          </a:p>
        </p:txBody>
      </p:sp>
      <p:sp>
        <p:nvSpPr>
          <p:cNvPr id="3" name="Content Placeholder 2"/>
          <p:cNvSpPr>
            <a:spLocks noGrp="1"/>
          </p:cNvSpPr>
          <p:nvPr>
            <p:ph idx="1"/>
          </p:nvPr>
        </p:nvSpPr>
        <p:spPr>
          <a:xfrm>
            <a:off x="131180" y="737419"/>
            <a:ext cx="11929641" cy="4722087"/>
          </a:xfrm>
        </p:spPr>
        <p:txBody>
          <a:bodyPr/>
          <a:lstStyle/>
          <a:p>
            <a:pPr fontAlgn="base"/>
            <a:r>
              <a:rPr lang="en-US" dirty="0"/>
              <a:t>In Source initiated Strobe, it is assumed that destination has read the data from the data bus but their is no surety.</a:t>
            </a:r>
          </a:p>
          <a:p>
            <a:pPr fontAlgn="base"/>
            <a:r>
              <a:rPr lang="en-US" dirty="0"/>
              <a:t>In Destination initiated Strobe, it is assumed that source has put the data on the data bus but their is no surety.</a:t>
            </a:r>
          </a:p>
          <a:p>
            <a:endParaRPr lang="en-IN" dirty="0"/>
          </a:p>
        </p:txBody>
      </p:sp>
    </p:spTree>
    <p:extLst>
      <p:ext uri="{BB962C8B-B14F-4D97-AF65-F5344CB8AC3E}">
        <p14:creationId xmlns:p14="http://schemas.microsoft.com/office/powerpoint/2010/main" xmlns="" val="66053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xmlns=""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xmlns=""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DA2F9A4-6988-4274-8384-12496EC9D59D}"/>
              </a:ext>
            </a:extLst>
          </p:cNvPr>
          <p:cNvSpPr txBox="1"/>
          <p:nvPr/>
        </p:nvSpPr>
        <p:spPr>
          <a:xfrm>
            <a:off x="1428727" y="669714"/>
            <a:ext cx="4395755" cy="3416320"/>
          </a:xfrm>
          <a:prstGeom prst="rect">
            <a:avLst/>
          </a:prstGeom>
          <a:noFill/>
        </p:spPr>
        <p:txBody>
          <a:bodyPr wrap="none" rtlCol="0">
            <a:spAutoFit/>
          </a:bodyPr>
          <a:lstStyle/>
          <a:p>
            <a:r>
              <a:rPr lang="en-US" sz="2400" b="1" dirty="0" smtClean="0"/>
              <a:t>Outline</a:t>
            </a:r>
          </a:p>
          <a:p>
            <a:pPr marL="742950" lvl="1" indent="-285750">
              <a:buFont typeface="Arial" panose="020B0604020202020204" pitchFamily="34" charset="0"/>
              <a:buChar char="•"/>
            </a:pPr>
            <a:r>
              <a:rPr lang="en-US" sz="2400" dirty="0">
                <a:solidFill>
                  <a:schemeClr val="bg1">
                    <a:lumMod val="50000"/>
                  </a:schemeClr>
                </a:solidFill>
              </a:rPr>
              <a:t>Peripheral </a:t>
            </a:r>
            <a:r>
              <a:rPr lang="en-US" sz="2400" dirty="0" smtClean="0">
                <a:solidFill>
                  <a:schemeClr val="bg1">
                    <a:lumMod val="50000"/>
                  </a:schemeClr>
                </a:solidFill>
              </a:rPr>
              <a:t>devices</a:t>
            </a:r>
          </a:p>
          <a:p>
            <a:pPr marL="742950" lvl="1" indent="-285750">
              <a:buFont typeface="Arial" panose="020B0604020202020204" pitchFamily="34" charset="0"/>
              <a:buChar char="•"/>
            </a:pPr>
            <a:r>
              <a:rPr lang="en-US" sz="2400" dirty="0" smtClean="0">
                <a:solidFill>
                  <a:schemeClr val="bg1">
                    <a:lumMod val="50000"/>
                  </a:schemeClr>
                </a:solidFill>
              </a:rPr>
              <a:t>Input/output Interface</a:t>
            </a:r>
            <a:endParaRPr lang="en-US" sz="2400" b="1" dirty="0"/>
          </a:p>
          <a:p>
            <a:pPr marL="742950" lvl="1" indent="-285750">
              <a:buFont typeface="Arial" panose="020B0604020202020204" pitchFamily="34" charset="0"/>
              <a:buChar char="•"/>
            </a:pPr>
            <a:r>
              <a:rPr lang="en-US" sz="2400" dirty="0">
                <a:solidFill>
                  <a:schemeClr val="bg1">
                    <a:lumMod val="50000"/>
                  </a:schemeClr>
                </a:solidFill>
              </a:rPr>
              <a:t>Asynchronous Data Transfer</a:t>
            </a:r>
          </a:p>
          <a:p>
            <a:pPr marL="742950" lvl="1" indent="-285750">
              <a:buFont typeface="Arial" panose="020B0604020202020204" pitchFamily="34" charset="0"/>
              <a:buChar char="•"/>
            </a:pPr>
            <a:r>
              <a:rPr lang="en-US" sz="2400" dirty="0">
                <a:solidFill>
                  <a:schemeClr val="bg1">
                    <a:lumMod val="50000"/>
                  </a:schemeClr>
                </a:solidFill>
              </a:rPr>
              <a:t>Modes Of Transfer</a:t>
            </a:r>
          </a:p>
          <a:p>
            <a:pPr marL="742950" lvl="1" indent="-285750">
              <a:buFont typeface="Arial" panose="020B0604020202020204" pitchFamily="34" charset="0"/>
              <a:buChar char="•"/>
            </a:pPr>
            <a:r>
              <a:rPr lang="en-US" sz="2400" dirty="0">
                <a:solidFill>
                  <a:schemeClr val="bg1">
                    <a:lumMod val="50000"/>
                  </a:schemeClr>
                </a:solidFill>
              </a:rPr>
              <a:t>Priority Interrupt</a:t>
            </a:r>
          </a:p>
          <a:p>
            <a:pPr marL="742950" lvl="1" indent="-285750">
              <a:buFont typeface="Arial" panose="020B0604020202020204" pitchFamily="34" charset="0"/>
              <a:buChar char="•"/>
            </a:pPr>
            <a:r>
              <a:rPr lang="en-US" sz="2400" dirty="0">
                <a:solidFill>
                  <a:schemeClr val="bg1">
                    <a:lumMod val="50000"/>
                  </a:schemeClr>
                </a:solidFill>
              </a:rPr>
              <a:t>DMA</a:t>
            </a:r>
          </a:p>
          <a:p>
            <a:pPr marL="742950" lvl="1" indent="-285750">
              <a:buFont typeface="Arial" panose="020B0604020202020204" pitchFamily="34" charset="0"/>
              <a:buChar char="•"/>
            </a:pPr>
            <a:r>
              <a:rPr lang="en-US" sz="2400" dirty="0">
                <a:solidFill>
                  <a:schemeClr val="bg1">
                    <a:lumMod val="50000"/>
                  </a:schemeClr>
                </a:solidFill>
              </a:rPr>
              <a:t>Input-Output Processor (IOP)</a:t>
            </a:r>
          </a:p>
          <a:p>
            <a:pPr marL="742950" lvl="1" indent="-285750">
              <a:buFont typeface="Arial" panose="020B0604020202020204" pitchFamily="34" charset="0"/>
              <a:buChar char="•"/>
            </a:pPr>
            <a:r>
              <a:rPr lang="en-US" sz="2400" dirty="0" smtClean="0">
                <a:solidFill>
                  <a:schemeClr val="bg1">
                    <a:lumMod val="50000"/>
                  </a:schemeClr>
                </a:solidFill>
              </a:rPr>
              <a:t>Questions</a:t>
            </a:r>
            <a:endParaRPr lang="en-US" sz="2400" dirty="0">
              <a:solidFill>
                <a:schemeClr val="bg1">
                  <a:lumMod val="50000"/>
                </a:schemeClr>
              </a:solidFill>
            </a:endParaRPr>
          </a:p>
        </p:txBody>
      </p:sp>
    </p:spTree>
    <p:extLst>
      <p:ext uri="{BB962C8B-B14F-4D97-AF65-F5344CB8AC3E}">
        <p14:creationId xmlns:p14="http://schemas.microsoft.com/office/powerpoint/2010/main" xmlns=""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46B59-61CF-4B68-90B0-582ACCB6F6E6}"/>
              </a:ext>
            </a:extLst>
          </p:cNvPr>
          <p:cNvSpPr>
            <a:spLocks noGrp="1"/>
          </p:cNvSpPr>
          <p:nvPr>
            <p:ph type="title"/>
          </p:nvPr>
        </p:nvSpPr>
        <p:spPr/>
        <p:txBody>
          <a:bodyPr/>
          <a:lstStyle/>
          <a:p>
            <a:r>
              <a:rPr lang="en-IN" dirty="0"/>
              <a:t>2.1 Source initiated Handshake</a:t>
            </a:r>
          </a:p>
        </p:txBody>
      </p:sp>
      <p:sp>
        <p:nvSpPr>
          <p:cNvPr id="4" name="Rectangle 3">
            <a:extLst>
              <a:ext uri="{FF2B5EF4-FFF2-40B4-BE49-F238E27FC236}">
                <a16:creationId xmlns:a16="http://schemas.microsoft.com/office/drawing/2014/main" xmlns="" id="{2884C2DA-29B0-4EB1-8310-D7D7BB4AC961}"/>
              </a:ext>
            </a:extLst>
          </p:cNvPr>
          <p:cNvSpPr/>
          <p:nvPr/>
        </p:nvSpPr>
        <p:spPr>
          <a:xfrm>
            <a:off x="125348" y="1430647"/>
            <a:ext cx="1332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Source unit</a:t>
            </a:r>
          </a:p>
        </p:txBody>
      </p:sp>
      <p:sp>
        <p:nvSpPr>
          <p:cNvPr id="5" name="Rectangle 4">
            <a:extLst>
              <a:ext uri="{FF2B5EF4-FFF2-40B4-BE49-F238E27FC236}">
                <a16:creationId xmlns:a16="http://schemas.microsoft.com/office/drawing/2014/main" xmlns="" id="{C69098BA-F129-41AF-A646-0F93ADF88917}"/>
              </a:ext>
            </a:extLst>
          </p:cNvPr>
          <p:cNvSpPr/>
          <p:nvPr/>
        </p:nvSpPr>
        <p:spPr>
          <a:xfrm>
            <a:off x="4639926" y="1430647"/>
            <a:ext cx="1332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Destination unit</a:t>
            </a:r>
          </a:p>
        </p:txBody>
      </p:sp>
      <p:cxnSp>
        <p:nvCxnSpPr>
          <p:cNvPr id="6" name="Straight Connector 5">
            <a:extLst>
              <a:ext uri="{FF2B5EF4-FFF2-40B4-BE49-F238E27FC236}">
                <a16:creationId xmlns:a16="http://schemas.microsoft.com/office/drawing/2014/main" xmlns="" id="{2B3EC53D-FD4B-4D14-8C7A-6E70A98929D2}"/>
              </a:ext>
            </a:extLst>
          </p:cNvPr>
          <p:cNvCxnSpPr/>
          <p:nvPr/>
        </p:nvCxnSpPr>
        <p:spPr>
          <a:xfrm>
            <a:off x="1460079" y="1610756"/>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6089BC1-B09B-4C8C-A63A-C333A9D59DF3}"/>
              </a:ext>
            </a:extLst>
          </p:cNvPr>
          <p:cNvCxnSpPr/>
          <p:nvPr/>
        </p:nvCxnSpPr>
        <p:spPr>
          <a:xfrm>
            <a:off x="1460078" y="1932122"/>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613EFC1A-1C3D-42F2-AEFF-23D3B4D223E0}"/>
              </a:ext>
            </a:extLst>
          </p:cNvPr>
          <p:cNvSpPr txBox="1"/>
          <p:nvPr/>
        </p:nvSpPr>
        <p:spPr>
          <a:xfrm>
            <a:off x="2513660" y="1279451"/>
            <a:ext cx="1075323" cy="380994"/>
          </a:xfrm>
          <a:prstGeom prst="rect">
            <a:avLst/>
          </a:prstGeom>
          <a:noFill/>
        </p:spPr>
        <p:txBody>
          <a:bodyPr wrap="square" rtlCol="0">
            <a:spAutoFit/>
          </a:bodyPr>
          <a:lstStyle/>
          <a:p>
            <a:r>
              <a:rPr lang="en-IN" dirty="0"/>
              <a:t>Data bus</a:t>
            </a:r>
          </a:p>
        </p:txBody>
      </p:sp>
      <p:sp>
        <p:nvSpPr>
          <p:cNvPr id="9" name="TextBox 8">
            <a:extLst>
              <a:ext uri="{FF2B5EF4-FFF2-40B4-BE49-F238E27FC236}">
                <a16:creationId xmlns:a16="http://schemas.microsoft.com/office/drawing/2014/main" xmlns="" id="{7CB05784-6FEC-45AE-8161-97FAB3EBB9B5}"/>
              </a:ext>
            </a:extLst>
          </p:cNvPr>
          <p:cNvSpPr txBox="1"/>
          <p:nvPr/>
        </p:nvSpPr>
        <p:spPr>
          <a:xfrm>
            <a:off x="2465811" y="1620695"/>
            <a:ext cx="1182855" cy="331671"/>
          </a:xfrm>
          <a:prstGeom prst="rect">
            <a:avLst/>
          </a:prstGeom>
          <a:noFill/>
        </p:spPr>
        <p:txBody>
          <a:bodyPr wrap="square" rtlCol="0">
            <a:spAutoFit/>
          </a:bodyPr>
          <a:lstStyle/>
          <a:p>
            <a:r>
              <a:rPr lang="en-IN" dirty="0"/>
              <a:t>Data valid</a:t>
            </a:r>
          </a:p>
        </p:txBody>
      </p:sp>
      <p:grpSp>
        <p:nvGrpSpPr>
          <p:cNvPr id="10" name="Group 9">
            <a:extLst>
              <a:ext uri="{FF2B5EF4-FFF2-40B4-BE49-F238E27FC236}">
                <a16:creationId xmlns:a16="http://schemas.microsoft.com/office/drawing/2014/main" xmlns="" id="{8202A85E-BFA0-4508-A640-6179F70F54B8}"/>
              </a:ext>
            </a:extLst>
          </p:cNvPr>
          <p:cNvGrpSpPr/>
          <p:nvPr/>
        </p:nvGrpSpPr>
        <p:grpSpPr>
          <a:xfrm>
            <a:off x="793332" y="5067449"/>
            <a:ext cx="4599929" cy="685800"/>
            <a:chOff x="1183597" y="5091864"/>
            <a:chExt cx="5412600" cy="685800"/>
          </a:xfrm>
        </p:grpSpPr>
        <p:cxnSp>
          <p:nvCxnSpPr>
            <p:cNvPr id="11" name="Connector: Elbow 10">
              <a:extLst>
                <a:ext uri="{FF2B5EF4-FFF2-40B4-BE49-F238E27FC236}">
                  <a16:creationId xmlns:a16="http://schemas.microsoft.com/office/drawing/2014/main" xmlns="" id="{D636FCB9-A94B-4752-9BED-28CFEB2A4559}"/>
                </a:ext>
              </a:extLst>
            </p:cNvPr>
            <p:cNvCxnSpPr>
              <a:cxnSpLocks/>
            </p:cNvCxnSpPr>
            <p:nvPr/>
          </p:nvCxnSpPr>
          <p:spPr>
            <a:xfrm flipV="1">
              <a:off x="1183597" y="5091864"/>
              <a:ext cx="3346451" cy="685800"/>
            </a:xfrm>
            <a:prstGeom prst="bentConnector3">
              <a:avLst>
                <a:gd name="adj1" fmla="val 83190"/>
              </a:avLst>
            </a:prstGeom>
            <a:ln w="19050"/>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F25CF23A-5BF9-4FDA-8A8D-8FC1704DCF78}"/>
                </a:ext>
              </a:extLst>
            </p:cNvPr>
            <p:cNvCxnSpPr>
              <a:cxnSpLocks/>
            </p:cNvCxnSpPr>
            <p:nvPr/>
          </p:nvCxnSpPr>
          <p:spPr>
            <a:xfrm flipH="1" flipV="1">
              <a:off x="4520550" y="5091864"/>
              <a:ext cx="2075647" cy="685800"/>
            </a:xfrm>
            <a:prstGeom prst="bentConnector3">
              <a:avLst>
                <a:gd name="adj1" fmla="val 49563"/>
              </a:avLst>
            </a:prstGeom>
            <a:ln w="19050"/>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xmlns="" id="{98C273F5-6CC9-4615-BE44-A60FAF02795C}"/>
              </a:ext>
            </a:extLst>
          </p:cNvPr>
          <p:cNvSpPr txBox="1"/>
          <p:nvPr/>
        </p:nvSpPr>
        <p:spPr>
          <a:xfrm>
            <a:off x="2758426" y="2994092"/>
            <a:ext cx="1075323" cy="401321"/>
          </a:xfrm>
          <a:prstGeom prst="rect">
            <a:avLst/>
          </a:prstGeom>
          <a:noFill/>
        </p:spPr>
        <p:txBody>
          <a:bodyPr wrap="square" rtlCol="0">
            <a:spAutoFit/>
          </a:bodyPr>
          <a:lstStyle/>
          <a:p>
            <a:r>
              <a:rPr lang="en-IN" dirty="0"/>
              <a:t>Valid Data</a:t>
            </a:r>
          </a:p>
        </p:txBody>
      </p:sp>
      <p:sp>
        <p:nvSpPr>
          <p:cNvPr id="14" name="TextBox 13">
            <a:extLst>
              <a:ext uri="{FF2B5EF4-FFF2-40B4-BE49-F238E27FC236}">
                <a16:creationId xmlns:a16="http://schemas.microsoft.com/office/drawing/2014/main" xmlns="" id="{BFF9D22A-8E58-4E71-8B4C-9B5AEED2001D}"/>
              </a:ext>
            </a:extLst>
          </p:cNvPr>
          <p:cNvSpPr txBox="1"/>
          <p:nvPr/>
        </p:nvSpPr>
        <p:spPr>
          <a:xfrm>
            <a:off x="707946" y="3296656"/>
            <a:ext cx="1075323" cy="364837"/>
          </a:xfrm>
          <a:prstGeom prst="rect">
            <a:avLst/>
          </a:prstGeom>
          <a:noFill/>
        </p:spPr>
        <p:txBody>
          <a:bodyPr wrap="square" rtlCol="0">
            <a:spAutoFit/>
          </a:bodyPr>
          <a:lstStyle/>
          <a:p>
            <a:r>
              <a:rPr lang="en-IN" dirty="0"/>
              <a:t>Data bus</a:t>
            </a:r>
          </a:p>
        </p:txBody>
      </p:sp>
      <p:sp>
        <p:nvSpPr>
          <p:cNvPr id="15" name="TextBox 14">
            <a:extLst>
              <a:ext uri="{FF2B5EF4-FFF2-40B4-BE49-F238E27FC236}">
                <a16:creationId xmlns:a16="http://schemas.microsoft.com/office/drawing/2014/main" xmlns="" id="{4A7FF4C8-6FB8-4D69-8572-E229BB6C19F5}"/>
              </a:ext>
            </a:extLst>
          </p:cNvPr>
          <p:cNvSpPr txBox="1"/>
          <p:nvPr/>
        </p:nvSpPr>
        <p:spPr>
          <a:xfrm>
            <a:off x="731107" y="5430052"/>
            <a:ext cx="1574381" cy="391582"/>
          </a:xfrm>
          <a:prstGeom prst="rect">
            <a:avLst/>
          </a:prstGeom>
          <a:noFill/>
        </p:spPr>
        <p:txBody>
          <a:bodyPr wrap="square" rtlCol="0">
            <a:spAutoFit/>
          </a:bodyPr>
          <a:lstStyle/>
          <a:p>
            <a:r>
              <a:rPr lang="en-IN" dirty="0"/>
              <a:t>Data accepted</a:t>
            </a:r>
          </a:p>
        </p:txBody>
      </p:sp>
      <p:cxnSp>
        <p:nvCxnSpPr>
          <p:cNvPr id="16" name="Straight Arrow Connector 15">
            <a:extLst>
              <a:ext uri="{FF2B5EF4-FFF2-40B4-BE49-F238E27FC236}">
                <a16:creationId xmlns:a16="http://schemas.microsoft.com/office/drawing/2014/main" xmlns="" id="{34D049FD-4020-4D8B-AD68-1638497B76E2}"/>
              </a:ext>
            </a:extLst>
          </p:cNvPr>
          <p:cNvCxnSpPr>
            <a:cxnSpLocks/>
          </p:cNvCxnSpPr>
          <p:nvPr/>
        </p:nvCxnSpPr>
        <p:spPr>
          <a:xfrm flipV="1">
            <a:off x="3442919" y="3351037"/>
            <a:ext cx="396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D858ACC-6C80-4101-94FC-7E6F4EA57614}"/>
              </a:ext>
            </a:extLst>
          </p:cNvPr>
          <p:cNvCxnSpPr>
            <a:cxnSpLocks/>
          </p:cNvCxnSpPr>
          <p:nvPr/>
        </p:nvCxnSpPr>
        <p:spPr>
          <a:xfrm flipH="1" flipV="1">
            <a:off x="2290488" y="3321219"/>
            <a:ext cx="396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63664FD-44CA-43CB-AD5F-7175523AC798}"/>
              </a:ext>
            </a:extLst>
          </p:cNvPr>
          <p:cNvCxnSpPr>
            <a:cxnSpLocks/>
          </p:cNvCxnSpPr>
          <p:nvPr/>
        </p:nvCxnSpPr>
        <p:spPr>
          <a:xfrm flipH="1">
            <a:off x="1460077" y="2253480"/>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4C05D495-2F1D-4792-B9F2-683B37428123}"/>
              </a:ext>
            </a:extLst>
          </p:cNvPr>
          <p:cNvSpPr txBox="1"/>
          <p:nvPr/>
        </p:nvSpPr>
        <p:spPr>
          <a:xfrm>
            <a:off x="2270047" y="1935434"/>
            <a:ext cx="1574381" cy="391582"/>
          </a:xfrm>
          <a:prstGeom prst="rect">
            <a:avLst/>
          </a:prstGeom>
          <a:noFill/>
        </p:spPr>
        <p:txBody>
          <a:bodyPr wrap="square" rtlCol="0">
            <a:spAutoFit/>
          </a:bodyPr>
          <a:lstStyle/>
          <a:p>
            <a:r>
              <a:rPr lang="en-IN" dirty="0"/>
              <a:t>Data accepted</a:t>
            </a:r>
          </a:p>
        </p:txBody>
      </p:sp>
      <p:grpSp>
        <p:nvGrpSpPr>
          <p:cNvPr id="20" name="Group 19">
            <a:extLst>
              <a:ext uri="{FF2B5EF4-FFF2-40B4-BE49-F238E27FC236}">
                <a16:creationId xmlns:a16="http://schemas.microsoft.com/office/drawing/2014/main" xmlns="" id="{5A23EF4F-4D5E-42CF-AB42-B0D9981FF092}"/>
              </a:ext>
            </a:extLst>
          </p:cNvPr>
          <p:cNvGrpSpPr/>
          <p:nvPr/>
        </p:nvGrpSpPr>
        <p:grpSpPr>
          <a:xfrm>
            <a:off x="771657" y="2953756"/>
            <a:ext cx="4658031" cy="688189"/>
            <a:chOff x="2047569" y="2741105"/>
            <a:chExt cx="4658031" cy="688189"/>
          </a:xfrm>
        </p:grpSpPr>
        <p:cxnSp>
          <p:nvCxnSpPr>
            <p:cNvPr id="21" name="Connector: Elbow 20">
              <a:extLst>
                <a:ext uri="{FF2B5EF4-FFF2-40B4-BE49-F238E27FC236}">
                  <a16:creationId xmlns:a16="http://schemas.microsoft.com/office/drawing/2014/main" xmlns="" id="{49589B93-F4F6-4903-986C-33CF0809B900}"/>
                </a:ext>
              </a:extLst>
            </p:cNvPr>
            <p:cNvCxnSpPr>
              <a:cxnSpLocks/>
            </p:cNvCxnSpPr>
            <p:nvPr/>
          </p:nvCxnSpPr>
          <p:spPr>
            <a:xfrm flipV="1">
              <a:off x="2047569" y="2741105"/>
              <a:ext cx="2340000" cy="685800"/>
            </a:xfrm>
            <a:prstGeom prst="bentConnector3">
              <a:avLst>
                <a:gd name="adj1" fmla="val 65291"/>
              </a:avLst>
            </a:prstGeom>
            <a:ln w="1905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A24ADA56-6B2B-4E83-868C-B29E7F7C9C87}"/>
                </a:ext>
              </a:extLst>
            </p:cNvPr>
            <p:cNvCxnSpPr>
              <a:cxnSpLocks/>
            </p:cNvCxnSpPr>
            <p:nvPr/>
          </p:nvCxnSpPr>
          <p:spPr>
            <a:xfrm flipH="1" flipV="1">
              <a:off x="4365600" y="2743494"/>
              <a:ext cx="2340000" cy="685800"/>
            </a:xfrm>
            <a:prstGeom prst="bentConnector3">
              <a:avLst>
                <a:gd name="adj1" fmla="val 66990"/>
              </a:avLst>
            </a:prstGeom>
            <a:ln w="19050"/>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xmlns="" id="{9D35C2EF-A4B6-498F-A339-A917AA5902E2}"/>
              </a:ext>
            </a:extLst>
          </p:cNvPr>
          <p:cNvSpPr txBox="1"/>
          <p:nvPr/>
        </p:nvSpPr>
        <p:spPr>
          <a:xfrm>
            <a:off x="705288" y="4267834"/>
            <a:ext cx="1182855" cy="331670"/>
          </a:xfrm>
          <a:prstGeom prst="rect">
            <a:avLst/>
          </a:prstGeom>
          <a:noFill/>
        </p:spPr>
        <p:txBody>
          <a:bodyPr wrap="square" rtlCol="0">
            <a:spAutoFit/>
          </a:bodyPr>
          <a:lstStyle/>
          <a:p>
            <a:r>
              <a:rPr lang="en-IN" dirty="0"/>
              <a:t>Data valid</a:t>
            </a:r>
          </a:p>
        </p:txBody>
      </p:sp>
      <p:cxnSp>
        <p:nvCxnSpPr>
          <p:cNvPr id="24" name="Connector: Elbow 23">
            <a:extLst>
              <a:ext uri="{FF2B5EF4-FFF2-40B4-BE49-F238E27FC236}">
                <a16:creationId xmlns:a16="http://schemas.microsoft.com/office/drawing/2014/main" xmlns="" id="{AC21E1B9-DF3B-4FB4-943B-9242D463D5CA}"/>
              </a:ext>
            </a:extLst>
          </p:cNvPr>
          <p:cNvCxnSpPr>
            <a:cxnSpLocks/>
          </p:cNvCxnSpPr>
          <p:nvPr/>
        </p:nvCxnSpPr>
        <p:spPr>
          <a:xfrm flipV="1">
            <a:off x="771657" y="3912730"/>
            <a:ext cx="2340000" cy="685800"/>
          </a:xfrm>
          <a:prstGeom prst="bentConnector3">
            <a:avLst>
              <a:gd name="adj1" fmla="val 71662"/>
            </a:avLst>
          </a:prstGeom>
          <a:ln w="19050"/>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20923C25-870F-4652-9EB0-B7473545D710}"/>
              </a:ext>
            </a:extLst>
          </p:cNvPr>
          <p:cNvCxnSpPr>
            <a:cxnSpLocks/>
          </p:cNvCxnSpPr>
          <p:nvPr/>
        </p:nvCxnSpPr>
        <p:spPr>
          <a:xfrm flipH="1" flipV="1">
            <a:off x="3088739" y="3911335"/>
            <a:ext cx="2340000" cy="685800"/>
          </a:xfrm>
          <a:prstGeom prst="bentConnector3">
            <a:avLst>
              <a:gd name="adj1" fmla="val 63592"/>
            </a:avLst>
          </a:prstGeom>
          <a:ln w="19050"/>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xmlns="" id="{4C3ED313-AB07-4447-86BD-2AF0002F10A3}"/>
              </a:ext>
            </a:extLst>
          </p:cNvPr>
          <p:cNvSpPr/>
          <p:nvPr/>
        </p:nvSpPr>
        <p:spPr>
          <a:xfrm rot="8694643" flipV="1">
            <a:off x="2257102" y="3138236"/>
            <a:ext cx="750997" cy="1862076"/>
          </a:xfrm>
          <a:prstGeom prst="arc">
            <a:avLst>
              <a:gd name="adj1" fmla="val 15944257"/>
              <a:gd name="adj2" fmla="val 126452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7" name="Arc 26">
            <a:extLst>
              <a:ext uri="{FF2B5EF4-FFF2-40B4-BE49-F238E27FC236}">
                <a16:creationId xmlns:a16="http://schemas.microsoft.com/office/drawing/2014/main" xmlns="" id="{0FE20EFA-EF9B-4F59-8699-C955CB8A4879}"/>
              </a:ext>
            </a:extLst>
          </p:cNvPr>
          <p:cNvSpPr/>
          <p:nvPr/>
        </p:nvSpPr>
        <p:spPr>
          <a:xfrm rot="8694643" flipV="1">
            <a:off x="2890464" y="4053548"/>
            <a:ext cx="770287" cy="2254865"/>
          </a:xfrm>
          <a:prstGeom prst="arc">
            <a:avLst>
              <a:gd name="adj1" fmla="val 16765354"/>
              <a:gd name="adj2" fmla="val 126452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8" name="Freeform: Shape 27">
            <a:extLst>
              <a:ext uri="{FF2B5EF4-FFF2-40B4-BE49-F238E27FC236}">
                <a16:creationId xmlns:a16="http://schemas.microsoft.com/office/drawing/2014/main" xmlns="" id="{2AE8556D-157C-490A-923D-A7B0B2FB0F15}"/>
              </a:ext>
            </a:extLst>
          </p:cNvPr>
          <p:cNvSpPr/>
          <p:nvPr/>
        </p:nvSpPr>
        <p:spPr>
          <a:xfrm rot="6134941">
            <a:off x="2991853" y="4679055"/>
            <a:ext cx="1108007" cy="456938"/>
          </a:xfrm>
          <a:custGeom>
            <a:avLst/>
            <a:gdLst>
              <a:gd name="connsiteX0" fmla="*/ 877 w 1640834"/>
              <a:gd name="connsiteY0" fmla="*/ 0 h 1123122"/>
              <a:gd name="connsiteX1" fmla="*/ 179782 w 1640834"/>
              <a:gd name="connsiteY1" fmla="*/ 1103244 h 1123122"/>
              <a:gd name="connsiteX2" fmla="*/ 1114060 w 1640834"/>
              <a:gd name="connsiteY2" fmla="*/ 139148 h 1123122"/>
              <a:gd name="connsiteX3" fmla="*/ 1611016 w 1640834"/>
              <a:gd name="connsiteY3" fmla="*/ 1123122 h 1123122"/>
              <a:gd name="connsiteX4" fmla="*/ 1611016 w 1640834"/>
              <a:gd name="connsiteY4" fmla="*/ 1123122 h 1123122"/>
              <a:gd name="connsiteX5" fmla="*/ 1640834 w 1640834"/>
              <a:gd name="connsiteY5" fmla="*/ 1123122 h 1123122"/>
              <a:gd name="connsiteX6" fmla="*/ 1640834 w 1640834"/>
              <a:gd name="connsiteY6" fmla="*/ 1123122 h 112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834" h="1123122">
                <a:moveTo>
                  <a:pt x="877" y="0"/>
                </a:moveTo>
                <a:cubicBezTo>
                  <a:pt x="-2436" y="540026"/>
                  <a:pt x="-5748" y="1080053"/>
                  <a:pt x="179782" y="1103244"/>
                </a:cubicBezTo>
                <a:cubicBezTo>
                  <a:pt x="365312" y="1126435"/>
                  <a:pt x="875521" y="135835"/>
                  <a:pt x="1114060" y="139148"/>
                </a:cubicBezTo>
                <a:cubicBezTo>
                  <a:pt x="1352599" y="142461"/>
                  <a:pt x="1611016" y="1123122"/>
                  <a:pt x="1611016" y="1123122"/>
                </a:cubicBezTo>
                <a:lnTo>
                  <a:pt x="1611016" y="1123122"/>
                </a:lnTo>
                <a:lnTo>
                  <a:pt x="1640834" y="1123122"/>
                </a:lnTo>
                <a:lnTo>
                  <a:pt x="1640834" y="1123122"/>
                </a:lnTo>
              </a:path>
            </a:pathLst>
          </a:custGeom>
          <a:noFill/>
          <a:ln w="127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reeform: Shape 28">
            <a:extLst>
              <a:ext uri="{FF2B5EF4-FFF2-40B4-BE49-F238E27FC236}">
                <a16:creationId xmlns:a16="http://schemas.microsoft.com/office/drawing/2014/main" xmlns="" id="{28999887-983F-4924-B1F8-561ACF5925C3}"/>
              </a:ext>
            </a:extLst>
          </p:cNvPr>
          <p:cNvSpPr/>
          <p:nvPr/>
        </p:nvSpPr>
        <p:spPr>
          <a:xfrm rot="15465059" flipV="1">
            <a:off x="3676880" y="4667396"/>
            <a:ext cx="1123964" cy="352210"/>
          </a:xfrm>
          <a:custGeom>
            <a:avLst/>
            <a:gdLst>
              <a:gd name="connsiteX0" fmla="*/ 877 w 1640834"/>
              <a:gd name="connsiteY0" fmla="*/ 0 h 1123122"/>
              <a:gd name="connsiteX1" fmla="*/ 179782 w 1640834"/>
              <a:gd name="connsiteY1" fmla="*/ 1103244 h 1123122"/>
              <a:gd name="connsiteX2" fmla="*/ 1114060 w 1640834"/>
              <a:gd name="connsiteY2" fmla="*/ 139148 h 1123122"/>
              <a:gd name="connsiteX3" fmla="*/ 1611016 w 1640834"/>
              <a:gd name="connsiteY3" fmla="*/ 1123122 h 1123122"/>
              <a:gd name="connsiteX4" fmla="*/ 1611016 w 1640834"/>
              <a:gd name="connsiteY4" fmla="*/ 1123122 h 1123122"/>
              <a:gd name="connsiteX5" fmla="*/ 1640834 w 1640834"/>
              <a:gd name="connsiteY5" fmla="*/ 1123122 h 1123122"/>
              <a:gd name="connsiteX6" fmla="*/ 1640834 w 1640834"/>
              <a:gd name="connsiteY6" fmla="*/ 1123122 h 112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834" h="1123122">
                <a:moveTo>
                  <a:pt x="877" y="0"/>
                </a:moveTo>
                <a:cubicBezTo>
                  <a:pt x="-2436" y="540026"/>
                  <a:pt x="-5748" y="1080053"/>
                  <a:pt x="179782" y="1103244"/>
                </a:cubicBezTo>
                <a:cubicBezTo>
                  <a:pt x="365312" y="1126435"/>
                  <a:pt x="875521" y="135835"/>
                  <a:pt x="1114060" y="139148"/>
                </a:cubicBezTo>
                <a:cubicBezTo>
                  <a:pt x="1352599" y="142461"/>
                  <a:pt x="1611016" y="1123122"/>
                  <a:pt x="1611016" y="1123122"/>
                </a:cubicBezTo>
                <a:lnTo>
                  <a:pt x="1611016" y="1123122"/>
                </a:lnTo>
                <a:lnTo>
                  <a:pt x="1640834" y="1123122"/>
                </a:lnTo>
                <a:lnTo>
                  <a:pt x="1640834" y="1123122"/>
                </a:lnTo>
              </a:path>
            </a:pathLst>
          </a:custGeom>
          <a:noFill/>
          <a:ln w="127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xmlns="" id="{7CDBA021-7326-4067-B15A-215D5E80CF13}"/>
              </a:ext>
            </a:extLst>
          </p:cNvPr>
          <p:cNvSpPr/>
          <p:nvPr/>
        </p:nvSpPr>
        <p:spPr>
          <a:xfrm>
            <a:off x="6594898" y="1588401"/>
            <a:ext cx="2160000" cy="808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Place data on bus.</a:t>
            </a:r>
          </a:p>
          <a:p>
            <a:pPr algn="ctr"/>
            <a:r>
              <a:rPr lang="en-IN" dirty="0"/>
              <a:t>Enable </a:t>
            </a:r>
            <a:r>
              <a:rPr lang="en-IN" i="1" dirty="0"/>
              <a:t>data valid.</a:t>
            </a:r>
          </a:p>
        </p:txBody>
      </p:sp>
      <p:sp>
        <p:nvSpPr>
          <p:cNvPr id="31" name="Rectangle 30">
            <a:extLst>
              <a:ext uri="{FF2B5EF4-FFF2-40B4-BE49-F238E27FC236}">
                <a16:creationId xmlns:a16="http://schemas.microsoft.com/office/drawing/2014/main" xmlns="" id="{188C1228-3D07-4DF2-B44D-FA522FC14F1A}"/>
              </a:ext>
            </a:extLst>
          </p:cNvPr>
          <p:cNvSpPr/>
          <p:nvPr/>
        </p:nvSpPr>
        <p:spPr>
          <a:xfrm>
            <a:off x="9929191" y="2220343"/>
            <a:ext cx="216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Accept data from bus.</a:t>
            </a:r>
          </a:p>
          <a:p>
            <a:pPr algn="ctr"/>
            <a:r>
              <a:rPr lang="en-IN" dirty="0"/>
              <a:t>Enable </a:t>
            </a:r>
            <a:r>
              <a:rPr lang="en-IN" i="1" dirty="0"/>
              <a:t>data accepted.</a:t>
            </a:r>
          </a:p>
        </p:txBody>
      </p:sp>
      <p:sp>
        <p:nvSpPr>
          <p:cNvPr id="32" name="Rectangle 31">
            <a:extLst>
              <a:ext uri="{FF2B5EF4-FFF2-40B4-BE49-F238E27FC236}">
                <a16:creationId xmlns:a16="http://schemas.microsoft.com/office/drawing/2014/main" xmlns="" id="{8D37589C-C997-4D22-9CA8-2285E02BDA46}"/>
              </a:ext>
            </a:extLst>
          </p:cNvPr>
          <p:cNvSpPr/>
          <p:nvPr/>
        </p:nvSpPr>
        <p:spPr>
          <a:xfrm>
            <a:off x="6594898" y="3415276"/>
            <a:ext cx="216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Disable </a:t>
            </a:r>
            <a:r>
              <a:rPr lang="en-IN" i="1" dirty="0"/>
              <a:t>data valid.</a:t>
            </a:r>
          </a:p>
          <a:p>
            <a:pPr algn="ctr"/>
            <a:r>
              <a:rPr lang="en-IN" dirty="0"/>
              <a:t>Invalidate data on bus.</a:t>
            </a:r>
          </a:p>
        </p:txBody>
      </p:sp>
      <p:sp>
        <p:nvSpPr>
          <p:cNvPr id="33" name="Rectangle 32">
            <a:extLst>
              <a:ext uri="{FF2B5EF4-FFF2-40B4-BE49-F238E27FC236}">
                <a16:creationId xmlns:a16="http://schemas.microsoft.com/office/drawing/2014/main" xmlns="" id="{F5B97EE1-34EF-43B4-9364-442A9C2BFEDC}"/>
              </a:ext>
            </a:extLst>
          </p:cNvPr>
          <p:cNvSpPr/>
          <p:nvPr/>
        </p:nvSpPr>
        <p:spPr>
          <a:xfrm>
            <a:off x="9929191" y="4253861"/>
            <a:ext cx="2160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Disable </a:t>
            </a:r>
            <a:r>
              <a:rPr lang="en-IN" i="1" dirty="0"/>
              <a:t>data accepted.</a:t>
            </a:r>
          </a:p>
          <a:p>
            <a:pPr algn="ctr"/>
            <a:r>
              <a:rPr lang="en-IN" dirty="0"/>
              <a:t>Ready to accept data (initial state).</a:t>
            </a:r>
          </a:p>
        </p:txBody>
      </p:sp>
      <p:sp>
        <p:nvSpPr>
          <p:cNvPr id="34" name="TextBox 33">
            <a:extLst>
              <a:ext uri="{FF2B5EF4-FFF2-40B4-BE49-F238E27FC236}">
                <a16:creationId xmlns:a16="http://schemas.microsoft.com/office/drawing/2014/main" xmlns="" id="{3289CCCC-3BE8-4677-B85F-B65E82DAF82B}"/>
              </a:ext>
            </a:extLst>
          </p:cNvPr>
          <p:cNvSpPr txBox="1"/>
          <p:nvPr/>
        </p:nvSpPr>
        <p:spPr>
          <a:xfrm>
            <a:off x="6992950" y="1102092"/>
            <a:ext cx="1249095" cy="369332"/>
          </a:xfrm>
          <a:prstGeom prst="rect">
            <a:avLst/>
          </a:prstGeom>
          <a:noFill/>
        </p:spPr>
        <p:txBody>
          <a:bodyPr wrap="square" rtlCol="0">
            <a:spAutoFit/>
          </a:bodyPr>
          <a:lstStyle/>
          <a:p>
            <a:r>
              <a:rPr lang="en-IN" dirty="0"/>
              <a:t>Source unit</a:t>
            </a:r>
          </a:p>
        </p:txBody>
      </p:sp>
      <p:sp>
        <p:nvSpPr>
          <p:cNvPr id="35" name="TextBox 34">
            <a:extLst>
              <a:ext uri="{FF2B5EF4-FFF2-40B4-BE49-F238E27FC236}">
                <a16:creationId xmlns:a16="http://schemas.microsoft.com/office/drawing/2014/main" xmlns="" id="{0F8A9FA8-1A26-4778-98D8-3A52B2468232}"/>
              </a:ext>
            </a:extLst>
          </p:cNvPr>
          <p:cNvSpPr txBox="1"/>
          <p:nvPr/>
        </p:nvSpPr>
        <p:spPr>
          <a:xfrm>
            <a:off x="10132091" y="1102092"/>
            <a:ext cx="1828802" cy="646331"/>
          </a:xfrm>
          <a:prstGeom prst="rect">
            <a:avLst/>
          </a:prstGeom>
          <a:noFill/>
        </p:spPr>
        <p:txBody>
          <a:bodyPr wrap="square" rtlCol="0">
            <a:spAutoFit/>
          </a:bodyPr>
          <a:lstStyle/>
          <a:p>
            <a:r>
              <a:rPr lang="en-IN" dirty="0"/>
              <a:t>Destination unit</a:t>
            </a:r>
          </a:p>
        </p:txBody>
      </p:sp>
      <p:cxnSp>
        <p:nvCxnSpPr>
          <p:cNvPr id="36" name="Straight Arrow Connector 35">
            <a:extLst>
              <a:ext uri="{FF2B5EF4-FFF2-40B4-BE49-F238E27FC236}">
                <a16:creationId xmlns:a16="http://schemas.microsoft.com/office/drawing/2014/main" xmlns="" id="{AE135C44-9842-4138-A92C-26842B5E8DDB}"/>
              </a:ext>
            </a:extLst>
          </p:cNvPr>
          <p:cNvCxnSpPr>
            <a:cxnSpLocks/>
            <a:stCxn id="30" idx="3"/>
            <a:endCxn id="31" idx="1"/>
          </p:cNvCxnSpPr>
          <p:nvPr/>
        </p:nvCxnSpPr>
        <p:spPr>
          <a:xfrm>
            <a:off x="8754898" y="1992420"/>
            <a:ext cx="1174293" cy="6779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A785222C-26D9-4CEB-91BE-6CBDAA4DB7FD}"/>
              </a:ext>
            </a:extLst>
          </p:cNvPr>
          <p:cNvCxnSpPr>
            <a:cxnSpLocks/>
          </p:cNvCxnSpPr>
          <p:nvPr/>
        </p:nvCxnSpPr>
        <p:spPr>
          <a:xfrm flipH="1">
            <a:off x="8774566" y="2787253"/>
            <a:ext cx="1152000" cy="9665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28E9EEDF-0BD4-4ECB-857B-40A275187B6A}"/>
              </a:ext>
            </a:extLst>
          </p:cNvPr>
          <p:cNvCxnSpPr>
            <a:cxnSpLocks/>
          </p:cNvCxnSpPr>
          <p:nvPr/>
        </p:nvCxnSpPr>
        <p:spPr>
          <a:xfrm>
            <a:off x="8765812" y="4028056"/>
            <a:ext cx="1188000" cy="4282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xmlns="" id="{8E0B018B-1C8E-469A-B7EC-462B34B4B363}"/>
              </a:ext>
            </a:extLst>
          </p:cNvPr>
          <p:cNvCxnSpPr>
            <a:cxnSpLocks/>
          </p:cNvCxnSpPr>
          <p:nvPr/>
        </p:nvCxnSpPr>
        <p:spPr>
          <a:xfrm rot="10800000">
            <a:off x="6582589" y="1992421"/>
            <a:ext cx="3348000" cy="2948797"/>
          </a:xfrm>
          <a:prstGeom prst="bentConnector3">
            <a:avLst>
              <a:gd name="adj1" fmla="val 10589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13191" y="5405861"/>
            <a:ext cx="6096000" cy="1200329"/>
          </a:xfrm>
          <a:prstGeom prst="rect">
            <a:avLst/>
          </a:prstGeom>
        </p:spPr>
        <p:txBody>
          <a:bodyPr>
            <a:spAutoFit/>
          </a:bodyPr>
          <a:lstStyle/>
          <a:p>
            <a:r>
              <a:rPr lang="en-US" dirty="0"/>
              <a:t>It shows that first data is put on the data bus then data valid signal gets active and then data accepted signal gets active. After accepting the data, first data valid signal gets off then data accepted signal gets off.</a:t>
            </a:r>
            <a:endParaRPr lang="en-IN" dirty="0"/>
          </a:p>
        </p:txBody>
      </p:sp>
    </p:spTree>
    <p:extLst>
      <p:ext uri="{BB962C8B-B14F-4D97-AF65-F5344CB8AC3E}">
        <p14:creationId xmlns:p14="http://schemas.microsoft.com/office/powerpoint/2010/main" xmlns="" val="10861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9" grpId="0"/>
      <p:bldP spid="23" grpId="0"/>
      <p:bldP spid="26" grpId="0" animBg="1"/>
      <p:bldP spid="27" grpId="0" animBg="1"/>
      <p:bldP spid="28" grpId="0" animBg="1"/>
      <p:bldP spid="29" grpId="0" animBg="1"/>
      <p:bldP spid="30" grpId="0" animBg="1"/>
      <p:bldP spid="31" grpId="0" animBg="1"/>
      <p:bldP spid="32" grpId="0" animBg="1"/>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DCB1B-916D-4E22-BC8C-48743DC2E40B}"/>
              </a:ext>
            </a:extLst>
          </p:cNvPr>
          <p:cNvSpPr>
            <a:spLocks noGrp="1"/>
          </p:cNvSpPr>
          <p:nvPr>
            <p:ph type="title"/>
          </p:nvPr>
        </p:nvSpPr>
        <p:spPr/>
        <p:txBody>
          <a:bodyPr/>
          <a:lstStyle/>
          <a:p>
            <a:r>
              <a:rPr lang="en-IN" dirty="0"/>
              <a:t>2.2 Destination initiated Handshake</a:t>
            </a:r>
          </a:p>
        </p:txBody>
      </p:sp>
      <p:sp>
        <p:nvSpPr>
          <p:cNvPr id="4" name="Rectangle 3">
            <a:extLst>
              <a:ext uri="{FF2B5EF4-FFF2-40B4-BE49-F238E27FC236}">
                <a16:creationId xmlns:a16="http://schemas.microsoft.com/office/drawing/2014/main" xmlns="" id="{3B3A16DE-4939-4954-8431-E6590D94D6C5}"/>
              </a:ext>
            </a:extLst>
          </p:cNvPr>
          <p:cNvSpPr/>
          <p:nvPr/>
        </p:nvSpPr>
        <p:spPr>
          <a:xfrm>
            <a:off x="146614" y="1228629"/>
            <a:ext cx="1440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Source unit</a:t>
            </a:r>
          </a:p>
        </p:txBody>
      </p:sp>
      <p:sp>
        <p:nvSpPr>
          <p:cNvPr id="5" name="Rectangle 4">
            <a:extLst>
              <a:ext uri="{FF2B5EF4-FFF2-40B4-BE49-F238E27FC236}">
                <a16:creationId xmlns:a16="http://schemas.microsoft.com/office/drawing/2014/main" xmlns="" id="{3E572A62-76F5-468A-8E37-2CA28D077D49}"/>
              </a:ext>
            </a:extLst>
          </p:cNvPr>
          <p:cNvSpPr/>
          <p:nvPr/>
        </p:nvSpPr>
        <p:spPr>
          <a:xfrm>
            <a:off x="4767515" y="1228629"/>
            <a:ext cx="1440000" cy="96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Destination unit</a:t>
            </a:r>
          </a:p>
        </p:txBody>
      </p:sp>
      <p:cxnSp>
        <p:nvCxnSpPr>
          <p:cNvPr id="6" name="Straight Connector 5">
            <a:extLst>
              <a:ext uri="{FF2B5EF4-FFF2-40B4-BE49-F238E27FC236}">
                <a16:creationId xmlns:a16="http://schemas.microsoft.com/office/drawing/2014/main" xmlns="" id="{C843AE34-D879-4B29-A466-5C3D76E90CCC}"/>
              </a:ext>
            </a:extLst>
          </p:cNvPr>
          <p:cNvCxnSpPr/>
          <p:nvPr/>
        </p:nvCxnSpPr>
        <p:spPr>
          <a:xfrm>
            <a:off x="1587668" y="1408738"/>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1658393-1AAD-4015-9093-2F43A4B7CD83}"/>
              </a:ext>
            </a:extLst>
          </p:cNvPr>
          <p:cNvCxnSpPr/>
          <p:nvPr/>
        </p:nvCxnSpPr>
        <p:spPr>
          <a:xfrm>
            <a:off x="1587667" y="1730104"/>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40B5B68-DC1D-4DA3-B789-9956577ABC25}"/>
              </a:ext>
            </a:extLst>
          </p:cNvPr>
          <p:cNvSpPr txBox="1"/>
          <p:nvPr/>
        </p:nvSpPr>
        <p:spPr>
          <a:xfrm>
            <a:off x="2641249" y="1077433"/>
            <a:ext cx="1075323" cy="380994"/>
          </a:xfrm>
          <a:prstGeom prst="rect">
            <a:avLst/>
          </a:prstGeom>
          <a:noFill/>
        </p:spPr>
        <p:txBody>
          <a:bodyPr wrap="square" rtlCol="0">
            <a:spAutoFit/>
          </a:bodyPr>
          <a:lstStyle/>
          <a:p>
            <a:r>
              <a:rPr lang="en-IN" dirty="0"/>
              <a:t>Data bus</a:t>
            </a:r>
          </a:p>
        </p:txBody>
      </p:sp>
      <p:sp>
        <p:nvSpPr>
          <p:cNvPr id="9" name="TextBox 8">
            <a:extLst>
              <a:ext uri="{FF2B5EF4-FFF2-40B4-BE49-F238E27FC236}">
                <a16:creationId xmlns:a16="http://schemas.microsoft.com/office/drawing/2014/main" xmlns="" id="{444C28FF-B6E4-4F58-8EAC-DD0904286DFA}"/>
              </a:ext>
            </a:extLst>
          </p:cNvPr>
          <p:cNvSpPr txBox="1"/>
          <p:nvPr/>
        </p:nvSpPr>
        <p:spPr>
          <a:xfrm>
            <a:off x="2593400" y="1418677"/>
            <a:ext cx="1182855" cy="331671"/>
          </a:xfrm>
          <a:prstGeom prst="rect">
            <a:avLst/>
          </a:prstGeom>
          <a:noFill/>
        </p:spPr>
        <p:txBody>
          <a:bodyPr wrap="square" rtlCol="0">
            <a:spAutoFit/>
          </a:bodyPr>
          <a:lstStyle/>
          <a:p>
            <a:r>
              <a:rPr lang="en-IN" dirty="0"/>
              <a:t>Data valid</a:t>
            </a:r>
          </a:p>
        </p:txBody>
      </p:sp>
      <p:cxnSp>
        <p:nvCxnSpPr>
          <p:cNvPr id="10" name="Straight Connector 9">
            <a:extLst>
              <a:ext uri="{FF2B5EF4-FFF2-40B4-BE49-F238E27FC236}">
                <a16:creationId xmlns:a16="http://schemas.microsoft.com/office/drawing/2014/main" xmlns="" id="{2C714363-4504-4EBD-8CB2-CCAD33BE6DDC}"/>
              </a:ext>
            </a:extLst>
          </p:cNvPr>
          <p:cNvCxnSpPr>
            <a:cxnSpLocks/>
          </p:cNvCxnSpPr>
          <p:nvPr/>
        </p:nvCxnSpPr>
        <p:spPr>
          <a:xfrm flipH="1">
            <a:off x="1587666" y="2051462"/>
            <a:ext cx="3179847" cy="0"/>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B958468E-51D9-454C-B861-4FEF2442CF0E}"/>
              </a:ext>
            </a:extLst>
          </p:cNvPr>
          <p:cNvSpPr txBox="1"/>
          <p:nvPr/>
        </p:nvSpPr>
        <p:spPr>
          <a:xfrm>
            <a:off x="2397636" y="1733416"/>
            <a:ext cx="1574381" cy="369332"/>
          </a:xfrm>
          <a:prstGeom prst="rect">
            <a:avLst/>
          </a:prstGeom>
          <a:noFill/>
        </p:spPr>
        <p:txBody>
          <a:bodyPr wrap="square" rtlCol="0">
            <a:spAutoFit/>
          </a:bodyPr>
          <a:lstStyle/>
          <a:p>
            <a:r>
              <a:rPr lang="en-IN" dirty="0"/>
              <a:t>Ready for data</a:t>
            </a:r>
          </a:p>
        </p:txBody>
      </p:sp>
      <p:grpSp>
        <p:nvGrpSpPr>
          <p:cNvPr id="12" name="Group 11">
            <a:extLst>
              <a:ext uri="{FF2B5EF4-FFF2-40B4-BE49-F238E27FC236}">
                <a16:creationId xmlns:a16="http://schemas.microsoft.com/office/drawing/2014/main" xmlns="" id="{B5FB7E2F-13B3-4AA0-9030-D350CD17EC42}"/>
              </a:ext>
            </a:extLst>
          </p:cNvPr>
          <p:cNvGrpSpPr/>
          <p:nvPr/>
        </p:nvGrpSpPr>
        <p:grpSpPr>
          <a:xfrm>
            <a:off x="814188" y="2687940"/>
            <a:ext cx="4658031" cy="688189"/>
            <a:chOff x="2047569" y="2741105"/>
            <a:chExt cx="4658031" cy="688189"/>
          </a:xfrm>
        </p:grpSpPr>
        <p:cxnSp>
          <p:nvCxnSpPr>
            <p:cNvPr id="13" name="Connector: Elbow 12">
              <a:extLst>
                <a:ext uri="{FF2B5EF4-FFF2-40B4-BE49-F238E27FC236}">
                  <a16:creationId xmlns:a16="http://schemas.microsoft.com/office/drawing/2014/main" xmlns="" id="{0D2A4CA3-EC80-4190-BBA4-520DD4E9970F}"/>
                </a:ext>
              </a:extLst>
            </p:cNvPr>
            <p:cNvCxnSpPr>
              <a:cxnSpLocks/>
            </p:cNvCxnSpPr>
            <p:nvPr/>
          </p:nvCxnSpPr>
          <p:spPr>
            <a:xfrm flipV="1">
              <a:off x="2047569" y="2741105"/>
              <a:ext cx="2340000" cy="685800"/>
            </a:xfrm>
            <a:prstGeom prst="bentConnector3">
              <a:avLst>
                <a:gd name="adj1" fmla="val 65291"/>
              </a:avLst>
            </a:prstGeom>
            <a:ln w="19050"/>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xmlns="" id="{156A4E4A-EABD-4785-8C9D-BB4FF43D62A6}"/>
                </a:ext>
              </a:extLst>
            </p:cNvPr>
            <p:cNvCxnSpPr>
              <a:cxnSpLocks/>
            </p:cNvCxnSpPr>
            <p:nvPr/>
          </p:nvCxnSpPr>
          <p:spPr>
            <a:xfrm flipH="1" flipV="1">
              <a:off x="4365600" y="2743494"/>
              <a:ext cx="2340000" cy="685800"/>
            </a:xfrm>
            <a:prstGeom prst="bentConnector3">
              <a:avLst>
                <a:gd name="adj1" fmla="val 66990"/>
              </a:avLst>
            </a:prstGeom>
            <a:ln w="19050"/>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60F0F628-4B2F-4E33-ACCD-76C0F0D59CA8}"/>
              </a:ext>
            </a:extLst>
          </p:cNvPr>
          <p:cNvSpPr txBox="1"/>
          <p:nvPr/>
        </p:nvSpPr>
        <p:spPr>
          <a:xfrm>
            <a:off x="98346" y="3030840"/>
            <a:ext cx="1574381" cy="369332"/>
          </a:xfrm>
          <a:prstGeom prst="rect">
            <a:avLst/>
          </a:prstGeom>
          <a:noFill/>
        </p:spPr>
        <p:txBody>
          <a:bodyPr wrap="square" rtlCol="0">
            <a:spAutoFit/>
          </a:bodyPr>
          <a:lstStyle/>
          <a:p>
            <a:r>
              <a:rPr lang="en-IN" dirty="0"/>
              <a:t>Ready for data</a:t>
            </a:r>
          </a:p>
        </p:txBody>
      </p:sp>
      <p:cxnSp>
        <p:nvCxnSpPr>
          <p:cNvPr id="16" name="Connector: Elbow 15">
            <a:extLst>
              <a:ext uri="{FF2B5EF4-FFF2-40B4-BE49-F238E27FC236}">
                <a16:creationId xmlns:a16="http://schemas.microsoft.com/office/drawing/2014/main" xmlns="" id="{10B1D116-3477-4813-930B-099087533632}"/>
              </a:ext>
            </a:extLst>
          </p:cNvPr>
          <p:cNvCxnSpPr>
            <a:cxnSpLocks/>
          </p:cNvCxnSpPr>
          <p:nvPr/>
        </p:nvCxnSpPr>
        <p:spPr>
          <a:xfrm flipV="1">
            <a:off x="814188" y="3646914"/>
            <a:ext cx="2340000" cy="685800"/>
          </a:xfrm>
          <a:prstGeom prst="bentConnector3">
            <a:avLst>
              <a:gd name="adj1" fmla="val 95023"/>
            </a:avLst>
          </a:prstGeom>
          <a:ln w="19050"/>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xmlns="" id="{AA5CF0FB-4590-4D11-B915-F934D0187095}"/>
              </a:ext>
            </a:extLst>
          </p:cNvPr>
          <p:cNvCxnSpPr>
            <a:cxnSpLocks/>
          </p:cNvCxnSpPr>
          <p:nvPr/>
        </p:nvCxnSpPr>
        <p:spPr>
          <a:xfrm flipH="1" flipV="1">
            <a:off x="3131270" y="3645519"/>
            <a:ext cx="2340000" cy="685800"/>
          </a:xfrm>
          <a:prstGeom prst="bentConnector3">
            <a:avLst>
              <a:gd name="adj1" fmla="val 36833"/>
            </a:avLst>
          </a:prstGeom>
          <a:ln w="190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62C92098-5D85-4D01-9946-A267B0680FE9}"/>
              </a:ext>
            </a:extLst>
          </p:cNvPr>
          <p:cNvSpPr txBox="1"/>
          <p:nvPr/>
        </p:nvSpPr>
        <p:spPr>
          <a:xfrm>
            <a:off x="317300" y="3988419"/>
            <a:ext cx="1182855" cy="369332"/>
          </a:xfrm>
          <a:prstGeom prst="rect">
            <a:avLst/>
          </a:prstGeom>
          <a:noFill/>
        </p:spPr>
        <p:txBody>
          <a:bodyPr wrap="square" rtlCol="0">
            <a:spAutoFit/>
          </a:bodyPr>
          <a:lstStyle/>
          <a:p>
            <a:r>
              <a:rPr lang="en-IN" dirty="0"/>
              <a:t>Data valid</a:t>
            </a:r>
          </a:p>
        </p:txBody>
      </p:sp>
      <p:sp>
        <p:nvSpPr>
          <p:cNvPr id="19" name="Freeform: Shape 18">
            <a:extLst>
              <a:ext uri="{FF2B5EF4-FFF2-40B4-BE49-F238E27FC236}">
                <a16:creationId xmlns:a16="http://schemas.microsoft.com/office/drawing/2014/main" xmlns="" id="{E35225CB-9E6A-47F2-BA98-C6494E93AD8E}"/>
              </a:ext>
            </a:extLst>
          </p:cNvPr>
          <p:cNvSpPr/>
          <p:nvPr/>
        </p:nvSpPr>
        <p:spPr>
          <a:xfrm rot="15465059" flipV="1">
            <a:off x="2117913" y="3283266"/>
            <a:ext cx="1123964" cy="352210"/>
          </a:xfrm>
          <a:custGeom>
            <a:avLst/>
            <a:gdLst>
              <a:gd name="connsiteX0" fmla="*/ 877 w 1640834"/>
              <a:gd name="connsiteY0" fmla="*/ 0 h 1123122"/>
              <a:gd name="connsiteX1" fmla="*/ 179782 w 1640834"/>
              <a:gd name="connsiteY1" fmla="*/ 1103244 h 1123122"/>
              <a:gd name="connsiteX2" fmla="*/ 1114060 w 1640834"/>
              <a:gd name="connsiteY2" fmla="*/ 139148 h 1123122"/>
              <a:gd name="connsiteX3" fmla="*/ 1611016 w 1640834"/>
              <a:gd name="connsiteY3" fmla="*/ 1123122 h 1123122"/>
              <a:gd name="connsiteX4" fmla="*/ 1611016 w 1640834"/>
              <a:gd name="connsiteY4" fmla="*/ 1123122 h 1123122"/>
              <a:gd name="connsiteX5" fmla="*/ 1640834 w 1640834"/>
              <a:gd name="connsiteY5" fmla="*/ 1123122 h 1123122"/>
              <a:gd name="connsiteX6" fmla="*/ 1640834 w 1640834"/>
              <a:gd name="connsiteY6" fmla="*/ 1123122 h 112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834" h="1123122">
                <a:moveTo>
                  <a:pt x="877" y="0"/>
                </a:moveTo>
                <a:cubicBezTo>
                  <a:pt x="-2436" y="540026"/>
                  <a:pt x="-5748" y="1080053"/>
                  <a:pt x="179782" y="1103244"/>
                </a:cubicBezTo>
                <a:cubicBezTo>
                  <a:pt x="365312" y="1126435"/>
                  <a:pt x="875521" y="135835"/>
                  <a:pt x="1114060" y="139148"/>
                </a:cubicBezTo>
                <a:cubicBezTo>
                  <a:pt x="1352599" y="142461"/>
                  <a:pt x="1611016" y="1123122"/>
                  <a:pt x="1611016" y="1123122"/>
                </a:cubicBezTo>
                <a:lnTo>
                  <a:pt x="1611016" y="1123122"/>
                </a:lnTo>
                <a:lnTo>
                  <a:pt x="1640834" y="1123122"/>
                </a:lnTo>
                <a:lnTo>
                  <a:pt x="1640834" y="1123122"/>
                </a:lnTo>
              </a:path>
            </a:pathLst>
          </a:custGeom>
          <a:noFill/>
          <a:ln w="127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Freeform: Shape 19">
            <a:extLst>
              <a:ext uri="{FF2B5EF4-FFF2-40B4-BE49-F238E27FC236}">
                <a16:creationId xmlns:a16="http://schemas.microsoft.com/office/drawing/2014/main" xmlns="" id="{0DBD1333-F099-4EB1-B452-5AFB709AD421}"/>
              </a:ext>
            </a:extLst>
          </p:cNvPr>
          <p:cNvSpPr/>
          <p:nvPr/>
        </p:nvSpPr>
        <p:spPr>
          <a:xfrm rot="6134941">
            <a:off x="2923377" y="3321622"/>
            <a:ext cx="1108007" cy="456938"/>
          </a:xfrm>
          <a:custGeom>
            <a:avLst/>
            <a:gdLst>
              <a:gd name="connsiteX0" fmla="*/ 877 w 1640834"/>
              <a:gd name="connsiteY0" fmla="*/ 0 h 1123122"/>
              <a:gd name="connsiteX1" fmla="*/ 179782 w 1640834"/>
              <a:gd name="connsiteY1" fmla="*/ 1103244 h 1123122"/>
              <a:gd name="connsiteX2" fmla="*/ 1114060 w 1640834"/>
              <a:gd name="connsiteY2" fmla="*/ 139148 h 1123122"/>
              <a:gd name="connsiteX3" fmla="*/ 1611016 w 1640834"/>
              <a:gd name="connsiteY3" fmla="*/ 1123122 h 1123122"/>
              <a:gd name="connsiteX4" fmla="*/ 1611016 w 1640834"/>
              <a:gd name="connsiteY4" fmla="*/ 1123122 h 1123122"/>
              <a:gd name="connsiteX5" fmla="*/ 1640834 w 1640834"/>
              <a:gd name="connsiteY5" fmla="*/ 1123122 h 1123122"/>
              <a:gd name="connsiteX6" fmla="*/ 1640834 w 1640834"/>
              <a:gd name="connsiteY6" fmla="*/ 1123122 h 112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834" h="1123122">
                <a:moveTo>
                  <a:pt x="877" y="0"/>
                </a:moveTo>
                <a:cubicBezTo>
                  <a:pt x="-2436" y="540026"/>
                  <a:pt x="-5748" y="1080053"/>
                  <a:pt x="179782" y="1103244"/>
                </a:cubicBezTo>
                <a:cubicBezTo>
                  <a:pt x="365312" y="1126435"/>
                  <a:pt x="875521" y="135835"/>
                  <a:pt x="1114060" y="139148"/>
                </a:cubicBezTo>
                <a:cubicBezTo>
                  <a:pt x="1352599" y="142461"/>
                  <a:pt x="1611016" y="1123122"/>
                  <a:pt x="1611016" y="1123122"/>
                </a:cubicBezTo>
                <a:lnTo>
                  <a:pt x="1611016" y="1123122"/>
                </a:lnTo>
                <a:lnTo>
                  <a:pt x="1640834" y="1123122"/>
                </a:lnTo>
                <a:lnTo>
                  <a:pt x="1640834" y="1123122"/>
                </a:lnTo>
              </a:path>
            </a:pathLst>
          </a:custGeom>
          <a:noFill/>
          <a:ln w="127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reeform: Shape 20">
            <a:extLst>
              <a:ext uri="{FF2B5EF4-FFF2-40B4-BE49-F238E27FC236}">
                <a16:creationId xmlns:a16="http://schemas.microsoft.com/office/drawing/2014/main" xmlns="" id="{5611C4D0-046C-43B4-8B45-C5FCBB28519F}"/>
              </a:ext>
            </a:extLst>
          </p:cNvPr>
          <p:cNvSpPr/>
          <p:nvPr/>
        </p:nvSpPr>
        <p:spPr>
          <a:xfrm rot="15465059" flipV="1">
            <a:off x="3692293" y="3346179"/>
            <a:ext cx="1123964" cy="352210"/>
          </a:xfrm>
          <a:custGeom>
            <a:avLst/>
            <a:gdLst>
              <a:gd name="connsiteX0" fmla="*/ 877 w 1640834"/>
              <a:gd name="connsiteY0" fmla="*/ 0 h 1123122"/>
              <a:gd name="connsiteX1" fmla="*/ 179782 w 1640834"/>
              <a:gd name="connsiteY1" fmla="*/ 1103244 h 1123122"/>
              <a:gd name="connsiteX2" fmla="*/ 1114060 w 1640834"/>
              <a:gd name="connsiteY2" fmla="*/ 139148 h 1123122"/>
              <a:gd name="connsiteX3" fmla="*/ 1611016 w 1640834"/>
              <a:gd name="connsiteY3" fmla="*/ 1123122 h 1123122"/>
              <a:gd name="connsiteX4" fmla="*/ 1611016 w 1640834"/>
              <a:gd name="connsiteY4" fmla="*/ 1123122 h 1123122"/>
              <a:gd name="connsiteX5" fmla="*/ 1640834 w 1640834"/>
              <a:gd name="connsiteY5" fmla="*/ 1123122 h 1123122"/>
              <a:gd name="connsiteX6" fmla="*/ 1640834 w 1640834"/>
              <a:gd name="connsiteY6" fmla="*/ 1123122 h 112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0834" h="1123122">
                <a:moveTo>
                  <a:pt x="877" y="0"/>
                </a:moveTo>
                <a:cubicBezTo>
                  <a:pt x="-2436" y="540026"/>
                  <a:pt x="-5748" y="1080053"/>
                  <a:pt x="179782" y="1103244"/>
                </a:cubicBezTo>
                <a:cubicBezTo>
                  <a:pt x="365312" y="1126435"/>
                  <a:pt x="875521" y="135835"/>
                  <a:pt x="1114060" y="139148"/>
                </a:cubicBezTo>
                <a:cubicBezTo>
                  <a:pt x="1352599" y="142461"/>
                  <a:pt x="1611016" y="1123122"/>
                  <a:pt x="1611016" y="1123122"/>
                </a:cubicBezTo>
                <a:lnTo>
                  <a:pt x="1611016" y="1123122"/>
                </a:lnTo>
                <a:lnTo>
                  <a:pt x="1640834" y="1123122"/>
                </a:lnTo>
                <a:lnTo>
                  <a:pt x="1640834" y="1123122"/>
                </a:lnTo>
              </a:path>
            </a:pathLst>
          </a:custGeom>
          <a:noFill/>
          <a:ln w="127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xmlns="" id="{DB1BF53D-7A41-4E4B-805E-9905945DB747}"/>
              </a:ext>
            </a:extLst>
          </p:cNvPr>
          <p:cNvGrpSpPr/>
          <p:nvPr/>
        </p:nvGrpSpPr>
        <p:grpSpPr>
          <a:xfrm>
            <a:off x="885536" y="4823635"/>
            <a:ext cx="4658031" cy="688189"/>
            <a:chOff x="2047569" y="2741105"/>
            <a:chExt cx="4658031" cy="688189"/>
          </a:xfrm>
        </p:grpSpPr>
        <p:cxnSp>
          <p:nvCxnSpPr>
            <p:cNvPr id="23" name="Connector: Elbow 22">
              <a:extLst>
                <a:ext uri="{FF2B5EF4-FFF2-40B4-BE49-F238E27FC236}">
                  <a16:creationId xmlns:a16="http://schemas.microsoft.com/office/drawing/2014/main" xmlns="" id="{8921262C-0A04-4D95-A2BF-946D889352A7}"/>
                </a:ext>
              </a:extLst>
            </p:cNvPr>
            <p:cNvCxnSpPr>
              <a:cxnSpLocks/>
            </p:cNvCxnSpPr>
            <p:nvPr/>
          </p:nvCxnSpPr>
          <p:spPr>
            <a:xfrm flipV="1">
              <a:off x="2047569" y="2741105"/>
              <a:ext cx="2340000" cy="685800"/>
            </a:xfrm>
            <a:prstGeom prst="bentConnector3">
              <a:avLst>
                <a:gd name="adj1" fmla="val 74211"/>
              </a:avLst>
            </a:prstGeom>
            <a:ln w="19050"/>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xmlns="" id="{C85E2CAB-AD94-4B2F-BC83-81BAED4F1CEC}"/>
                </a:ext>
              </a:extLst>
            </p:cNvPr>
            <p:cNvCxnSpPr>
              <a:cxnSpLocks/>
            </p:cNvCxnSpPr>
            <p:nvPr/>
          </p:nvCxnSpPr>
          <p:spPr>
            <a:xfrm flipH="1" flipV="1">
              <a:off x="4365600" y="2743494"/>
              <a:ext cx="2340000" cy="685800"/>
            </a:xfrm>
            <a:prstGeom prst="bentConnector3">
              <a:avLst>
                <a:gd name="adj1" fmla="val 60194"/>
              </a:avLst>
            </a:prstGeom>
            <a:ln w="19050"/>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xmlns="" id="{AE92A37D-C403-4270-89D9-F31D7EB66082}"/>
              </a:ext>
            </a:extLst>
          </p:cNvPr>
          <p:cNvSpPr txBox="1"/>
          <p:nvPr/>
        </p:nvSpPr>
        <p:spPr>
          <a:xfrm>
            <a:off x="424832" y="5173166"/>
            <a:ext cx="1075323" cy="380994"/>
          </a:xfrm>
          <a:prstGeom prst="rect">
            <a:avLst/>
          </a:prstGeom>
          <a:noFill/>
        </p:spPr>
        <p:txBody>
          <a:bodyPr wrap="square" rtlCol="0">
            <a:spAutoFit/>
          </a:bodyPr>
          <a:lstStyle/>
          <a:p>
            <a:r>
              <a:rPr lang="en-IN" dirty="0"/>
              <a:t>Data bus</a:t>
            </a:r>
          </a:p>
        </p:txBody>
      </p:sp>
      <p:sp>
        <p:nvSpPr>
          <p:cNvPr id="26" name="TextBox 25">
            <a:extLst>
              <a:ext uri="{FF2B5EF4-FFF2-40B4-BE49-F238E27FC236}">
                <a16:creationId xmlns:a16="http://schemas.microsoft.com/office/drawing/2014/main" xmlns="" id="{1C209C5B-C109-4B1D-B8CC-9761CFFF6554}"/>
              </a:ext>
            </a:extLst>
          </p:cNvPr>
          <p:cNvSpPr txBox="1"/>
          <p:nvPr/>
        </p:nvSpPr>
        <p:spPr>
          <a:xfrm>
            <a:off x="3072674" y="4821246"/>
            <a:ext cx="1075323" cy="401321"/>
          </a:xfrm>
          <a:prstGeom prst="rect">
            <a:avLst/>
          </a:prstGeom>
          <a:noFill/>
        </p:spPr>
        <p:txBody>
          <a:bodyPr wrap="square" rtlCol="0">
            <a:spAutoFit/>
          </a:bodyPr>
          <a:lstStyle/>
          <a:p>
            <a:r>
              <a:rPr lang="en-IN" dirty="0"/>
              <a:t>Valid Data</a:t>
            </a:r>
          </a:p>
        </p:txBody>
      </p:sp>
      <p:cxnSp>
        <p:nvCxnSpPr>
          <p:cNvPr id="27" name="Straight Arrow Connector 26">
            <a:extLst>
              <a:ext uri="{FF2B5EF4-FFF2-40B4-BE49-F238E27FC236}">
                <a16:creationId xmlns:a16="http://schemas.microsoft.com/office/drawing/2014/main" xmlns="" id="{95E50B45-909A-4322-9DC4-060594146776}"/>
              </a:ext>
            </a:extLst>
          </p:cNvPr>
          <p:cNvCxnSpPr>
            <a:cxnSpLocks/>
          </p:cNvCxnSpPr>
          <p:nvPr/>
        </p:nvCxnSpPr>
        <p:spPr>
          <a:xfrm flipV="1">
            <a:off x="3757167" y="5178191"/>
            <a:ext cx="396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B47B8977-EA20-4509-83B3-E0D36C706B7A}"/>
              </a:ext>
            </a:extLst>
          </p:cNvPr>
          <p:cNvCxnSpPr>
            <a:cxnSpLocks/>
          </p:cNvCxnSpPr>
          <p:nvPr/>
        </p:nvCxnSpPr>
        <p:spPr>
          <a:xfrm flipH="1" flipV="1">
            <a:off x="2604736" y="5148373"/>
            <a:ext cx="396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xmlns="" id="{FCE42E97-B97A-4FF8-8908-DE841E02EAEC}"/>
              </a:ext>
            </a:extLst>
          </p:cNvPr>
          <p:cNvSpPr/>
          <p:nvPr/>
        </p:nvSpPr>
        <p:spPr>
          <a:xfrm rot="8694643" flipV="1">
            <a:off x="2314170" y="2771285"/>
            <a:ext cx="1314102" cy="3456926"/>
          </a:xfrm>
          <a:prstGeom prst="arc">
            <a:avLst>
              <a:gd name="adj1" fmla="val 15719107"/>
              <a:gd name="adj2" fmla="val 126452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0" name="Rectangle 29">
            <a:extLst>
              <a:ext uri="{FF2B5EF4-FFF2-40B4-BE49-F238E27FC236}">
                <a16:creationId xmlns:a16="http://schemas.microsoft.com/office/drawing/2014/main" xmlns="" id="{6CE94F6A-E071-48B4-B23D-093F7FF69A6B}"/>
              </a:ext>
            </a:extLst>
          </p:cNvPr>
          <p:cNvSpPr/>
          <p:nvPr/>
        </p:nvSpPr>
        <p:spPr>
          <a:xfrm>
            <a:off x="6815765" y="2644638"/>
            <a:ext cx="1836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Place data on bus.</a:t>
            </a:r>
          </a:p>
          <a:p>
            <a:pPr algn="ctr"/>
            <a:r>
              <a:rPr lang="en-IN" dirty="0"/>
              <a:t>Enable </a:t>
            </a:r>
            <a:r>
              <a:rPr lang="en-IN" i="1" dirty="0"/>
              <a:t>data valid.</a:t>
            </a:r>
          </a:p>
        </p:txBody>
      </p:sp>
      <p:sp>
        <p:nvSpPr>
          <p:cNvPr id="31" name="Rectangle 30">
            <a:extLst>
              <a:ext uri="{FF2B5EF4-FFF2-40B4-BE49-F238E27FC236}">
                <a16:creationId xmlns:a16="http://schemas.microsoft.com/office/drawing/2014/main" xmlns="" id="{C993D11A-E035-4888-9199-8BFEEDFB84AC}"/>
              </a:ext>
            </a:extLst>
          </p:cNvPr>
          <p:cNvSpPr/>
          <p:nvPr/>
        </p:nvSpPr>
        <p:spPr>
          <a:xfrm>
            <a:off x="9962361" y="1945178"/>
            <a:ext cx="1836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Ready to accept data</a:t>
            </a:r>
            <a:r>
              <a:rPr lang="en-IN" i="1" dirty="0"/>
              <a:t>.</a:t>
            </a:r>
          </a:p>
          <a:p>
            <a:pPr algn="ctr"/>
            <a:r>
              <a:rPr lang="en-IN" dirty="0"/>
              <a:t>Enable</a:t>
            </a:r>
            <a:r>
              <a:rPr lang="en-IN" i="1" dirty="0"/>
              <a:t> Ready for data.</a:t>
            </a:r>
          </a:p>
        </p:txBody>
      </p:sp>
      <p:sp>
        <p:nvSpPr>
          <p:cNvPr id="32" name="TextBox 31">
            <a:extLst>
              <a:ext uri="{FF2B5EF4-FFF2-40B4-BE49-F238E27FC236}">
                <a16:creationId xmlns:a16="http://schemas.microsoft.com/office/drawing/2014/main" xmlns="" id="{49AE3523-88DC-4696-A483-C1E1529D668D}"/>
              </a:ext>
            </a:extLst>
          </p:cNvPr>
          <p:cNvSpPr txBox="1"/>
          <p:nvPr/>
        </p:nvSpPr>
        <p:spPr>
          <a:xfrm>
            <a:off x="7109217" y="1444273"/>
            <a:ext cx="1249095" cy="369332"/>
          </a:xfrm>
          <a:prstGeom prst="rect">
            <a:avLst/>
          </a:prstGeom>
          <a:noFill/>
        </p:spPr>
        <p:txBody>
          <a:bodyPr wrap="square" rtlCol="0">
            <a:spAutoFit/>
          </a:bodyPr>
          <a:lstStyle/>
          <a:p>
            <a:r>
              <a:rPr lang="en-IN" dirty="0"/>
              <a:t>Source unit</a:t>
            </a:r>
          </a:p>
        </p:txBody>
      </p:sp>
      <p:sp>
        <p:nvSpPr>
          <p:cNvPr id="33" name="TextBox 32">
            <a:extLst>
              <a:ext uri="{FF2B5EF4-FFF2-40B4-BE49-F238E27FC236}">
                <a16:creationId xmlns:a16="http://schemas.microsoft.com/office/drawing/2014/main" xmlns="" id="{3D566D4E-9922-473F-A52B-CDF2603F5AD9}"/>
              </a:ext>
            </a:extLst>
          </p:cNvPr>
          <p:cNvSpPr txBox="1"/>
          <p:nvPr/>
        </p:nvSpPr>
        <p:spPr>
          <a:xfrm>
            <a:off x="10058936" y="1448297"/>
            <a:ext cx="1828802" cy="646331"/>
          </a:xfrm>
          <a:prstGeom prst="rect">
            <a:avLst/>
          </a:prstGeom>
          <a:noFill/>
        </p:spPr>
        <p:txBody>
          <a:bodyPr wrap="square" rtlCol="0">
            <a:spAutoFit/>
          </a:bodyPr>
          <a:lstStyle/>
          <a:p>
            <a:r>
              <a:rPr lang="en-IN" dirty="0"/>
              <a:t>Destination unit</a:t>
            </a:r>
          </a:p>
        </p:txBody>
      </p:sp>
      <p:cxnSp>
        <p:nvCxnSpPr>
          <p:cNvPr id="34" name="Straight Arrow Connector 33">
            <a:extLst>
              <a:ext uri="{FF2B5EF4-FFF2-40B4-BE49-F238E27FC236}">
                <a16:creationId xmlns:a16="http://schemas.microsoft.com/office/drawing/2014/main" xmlns="" id="{FA422D31-D8BA-4AD2-ACA6-DACF2E8910A1}"/>
              </a:ext>
            </a:extLst>
          </p:cNvPr>
          <p:cNvCxnSpPr>
            <a:cxnSpLocks/>
            <a:endCxn id="37" idx="3"/>
          </p:cNvCxnSpPr>
          <p:nvPr/>
        </p:nvCxnSpPr>
        <p:spPr>
          <a:xfrm flipH="1">
            <a:off x="8660382" y="4321683"/>
            <a:ext cx="1301979" cy="462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346871DD-25AE-4CDC-8568-55FD2BF60A32}"/>
              </a:ext>
            </a:extLst>
          </p:cNvPr>
          <p:cNvCxnSpPr>
            <a:cxnSpLocks/>
            <a:stCxn id="31" idx="1"/>
            <a:endCxn id="30" idx="3"/>
          </p:cNvCxnSpPr>
          <p:nvPr/>
        </p:nvCxnSpPr>
        <p:spPr>
          <a:xfrm flipH="1">
            <a:off x="8651765" y="2521178"/>
            <a:ext cx="1310596" cy="5734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A32B45BA-EC05-41F4-96F8-C012AEB1B41B}"/>
              </a:ext>
            </a:extLst>
          </p:cNvPr>
          <p:cNvSpPr/>
          <p:nvPr/>
        </p:nvSpPr>
        <p:spPr>
          <a:xfrm>
            <a:off x="9962361" y="3537141"/>
            <a:ext cx="1836000" cy="11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Accept data from bus</a:t>
            </a:r>
            <a:r>
              <a:rPr lang="en-IN" i="1" dirty="0"/>
              <a:t>.</a:t>
            </a:r>
          </a:p>
          <a:p>
            <a:pPr algn="ctr"/>
            <a:r>
              <a:rPr lang="en-IN" dirty="0"/>
              <a:t>Disable</a:t>
            </a:r>
            <a:r>
              <a:rPr lang="en-IN" i="1" dirty="0"/>
              <a:t> Ready for data.</a:t>
            </a:r>
          </a:p>
        </p:txBody>
      </p:sp>
      <p:sp>
        <p:nvSpPr>
          <p:cNvPr id="37" name="Rectangle 36">
            <a:extLst>
              <a:ext uri="{FF2B5EF4-FFF2-40B4-BE49-F238E27FC236}">
                <a16:creationId xmlns:a16="http://schemas.microsoft.com/office/drawing/2014/main" xmlns="" id="{95336D9A-3C09-463C-A2EE-9DFD989BF643}"/>
              </a:ext>
            </a:extLst>
          </p:cNvPr>
          <p:cNvSpPr/>
          <p:nvPr/>
        </p:nvSpPr>
        <p:spPr>
          <a:xfrm>
            <a:off x="6824382" y="4172633"/>
            <a:ext cx="1836000" cy="12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Disable </a:t>
            </a:r>
            <a:r>
              <a:rPr lang="en-IN" i="1" dirty="0"/>
              <a:t>data valid</a:t>
            </a:r>
            <a:r>
              <a:rPr lang="en-IN" dirty="0"/>
              <a:t>.</a:t>
            </a:r>
          </a:p>
          <a:p>
            <a:pPr algn="ctr"/>
            <a:r>
              <a:rPr lang="en-IN" dirty="0"/>
              <a:t>Invalid data on bus</a:t>
            </a:r>
            <a:endParaRPr lang="en-IN" i="1" dirty="0"/>
          </a:p>
          <a:p>
            <a:pPr algn="ctr"/>
            <a:r>
              <a:rPr lang="en-IN" dirty="0"/>
              <a:t>(initial state).</a:t>
            </a:r>
            <a:endParaRPr lang="en-IN" i="1" dirty="0"/>
          </a:p>
        </p:txBody>
      </p:sp>
      <p:cxnSp>
        <p:nvCxnSpPr>
          <p:cNvPr id="38" name="Straight Arrow Connector 37">
            <a:extLst>
              <a:ext uri="{FF2B5EF4-FFF2-40B4-BE49-F238E27FC236}">
                <a16:creationId xmlns:a16="http://schemas.microsoft.com/office/drawing/2014/main" xmlns="" id="{AC2A91CA-69AB-4E36-9409-3EB5FB2F2E94}"/>
              </a:ext>
            </a:extLst>
          </p:cNvPr>
          <p:cNvCxnSpPr>
            <a:cxnSpLocks/>
            <a:endCxn id="36" idx="1"/>
          </p:cNvCxnSpPr>
          <p:nvPr/>
        </p:nvCxnSpPr>
        <p:spPr>
          <a:xfrm>
            <a:off x="8651765" y="3287720"/>
            <a:ext cx="1310596" cy="8434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xmlns="" id="{5C6C27C7-B44B-469F-BEFD-81C6A2E7BDF6}"/>
              </a:ext>
            </a:extLst>
          </p:cNvPr>
          <p:cNvCxnSpPr>
            <a:cxnSpLocks/>
            <a:endCxn id="31" idx="3"/>
          </p:cNvCxnSpPr>
          <p:nvPr/>
        </p:nvCxnSpPr>
        <p:spPr>
          <a:xfrm flipV="1">
            <a:off x="8660382" y="2521178"/>
            <a:ext cx="3137979" cy="2497389"/>
          </a:xfrm>
          <a:prstGeom prst="bentConnector3">
            <a:avLst>
              <a:gd name="adj1" fmla="val 10728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702361" y="5522374"/>
            <a:ext cx="6096000" cy="923330"/>
          </a:xfrm>
          <a:prstGeom prst="rect">
            <a:avLst/>
          </a:prstGeom>
        </p:spPr>
        <p:txBody>
          <a:bodyPr>
            <a:spAutoFit/>
          </a:bodyPr>
          <a:lstStyle/>
          <a:p>
            <a:r>
              <a:rPr lang="en-US" dirty="0"/>
              <a:t>It shows that first Request for Data signal gets active then data is put on data bus then Data valid signal gets active. After reading data, first Request for Data signal gets off then Data valid signal.</a:t>
            </a:r>
            <a:endParaRPr lang="en-IN" dirty="0"/>
          </a:p>
        </p:txBody>
      </p:sp>
    </p:spTree>
    <p:extLst>
      <p:ext uri="{BB962C8B-B14F-4D97-AF65-F5344CB8AC3E}">
        <p14:creationId xmlns:p14="http://schemas.microsoft.com/office/powerpoint/2010/main" xmlns="" val="31279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5" grpId="0"/>
      <p:bldP spid="18" grpId="0"/>
      <p:bldP spid="19" grpId="0" animBg="1"/>
      <p:bldP spid="20" grpId="0" animBg="1"/>
      <p:bldP spid="21" grpId="0" animBg="1"/>
      <p:bldP spid="25" grpId="0"/>
      <p:bldP spid="26" grpId="0"/>
      <p:bldP spid="29" grpId="0" animBg="1"/>
      <p:bldP spid="30" grpId="0" animBg="1"/>
      <p:bldP spid="31" grpId="0" animBg="1"/>
      <p:bldP spid="32" grpId="0"/>
      <p:bldP spid="33" grpId="0"/>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Modes Of Transfer</a:t>
            </a:r>
          </a:p>
        </p:txBody>
      </p:sp>
    </p:spTree>
    <p:extLst>
      <p:ext uri="{BB962C8B-B14F-4D97-AF65-F5344CB8AC3E}">
        <p14:creationId xmlns:p14="http://schemas.microsoft.com/office/powerpoint/2010/main" xmlns="" val="239840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393DCAB-1D8D-49F2-AA4F-BE7FC5359F1E}"/>
              </a:ext>
            </a:extLst>
          </p:cNvPr>
          <p:cNvSpPr>
            <a:spLocks noGrp="1"/>
          </p:cNvSpPr>
          <p:nvPr>
            <p:ph type="title"/>
          </p:nvPr>
        </p:nvSpPr>
        <p:spPr/>
        <p:txBody>
          <a:bodyPr/>
          <a:lstStyle/>
          <a:p>
            <a:r>
              <a:rPr lang="en-US" dirty="0"/>
              <a:t>Modes of Transfer</a:t>
            </a:r>
            <a:endParaRPr lang="en-IN" dirty="0"/>
          </a:p>
        </p:txBody>
      </p:sp>
      <p:sp>
        <p:nvSpPr>
          <p:cNvPr id="5" name="Content Placeholder 4">
            <a:extLst>
              <a:ext uri="{FF2B5EF4-FFF2-40B4-BE49-F238E27FC236}">
                <a16:creationId xmlns:a16="http://schemas.microsoft.com/office/drawing/2014/main" xmlns="" id="{5FE5F486-0825-410F-A457-A9570B48F009}"/>
              </a:ext>
            </a:extLst>
          </p:cNvPr>
          <p:cNvSpPr>
            <a:spLocks noGrp="1"/>
          </p:cNvSpPr>
          <p:nvPr>
            <p:ph idx="1"/>
          </p:nvPr>
        </p:nvSpPr>
        <p:spPr>
          <a:xfrm>
            <a:off x="131180" y="1505243"/>
            <a:ext cx="11929641" cy="3954263"/>
          </a:xfrm>
        </p:spPr>
        <p:txBody>
          <a:bodyPr/>
          <a:lstStyle/>
          <a:p>
            <a:pPr algn="just"/>
            <a:r>
              <a:rPr lang="en-US" dirty="0"/>
              <a:t>Data transfer between the central computer and I/O devices may be handled in a variety of modes.</a:t>
            </a:r>
          </a:p>
          <a:p>
            <a:pPr algn="just"/>
            <a:r>
              <a:rPr lang="en-US" dirty="0"/>
              <a:t>Some modes use the CPU as an intermediate path; others transfer the data directly to and from the memory unit.</a:t>
            </a:r>
          </a:p>
          <a:p>
            <a:pPr algn="just"/>
            <a:r>
              <a:rPr lang="en-US" dirty="0"/>
              <a:t>Data transfer to and from peripherals may be handled in one of three possible modes:</a:t>
            </a:r>
          </a:p>
          <a:p>
            <a:pPr marL="857230" lvl="1" indent="-457200">
              <a:buFont typeface="+mj-lt"/>
              <a:buAutoNum type="arabicPeriod"/>
            </a:pPr>
            <a:r>
              <a:rPr lang="en-US" sz="2400" dirty="0"/>
              <a:t>Programmed I/O</a:t>
            </a:r>
          </a:p>
          <a:p>
            <a:pPr marL="857230" lvl="1" indent="-457200">
              <a:buFont typeface="+mj-lt"/>
              <a:buAutoNum type="arabicPeriod"/>
            </a:pPr>
            <a:r>
              <a:rPr lang="en-US" sz="2400" dirty="0"/>
              <a:t>Interrupt-initiated I/O</a:t>
            </a:r>
          </a:p>
          <a:p>
            <a:pPr marL="857230" lvl="1" indent="-457200">
              <a:buFont typeface="+mj-lt"/>
              <a:buAutoNum type="arabicPeriod"/>
            </a:pPr>
            <a:r>
              <a:rPr lang="en-US" sz="2400" dirty="0"/>
              <a:t>Direct memory access (DMA)</a:t>
            </a:r>
          </a:p>
          <a:p>
            <a:endParaRPr lang="en-IN" dirty="0"/>
          </a:p>
        </p:txBody>
      </p:sp>
    </p:spTree>
    <p:extLst>
      <p:ext uri="{BB962C8B-B14F-4D97-AF65-F5344CB8AC3E}">
        <p14:creationId xmlns:p14="http://schemas.microsoft.com/office/powerpoint/2010/main" xmlns="" val="3069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88444-4A9F-41BD-A0BE-6EBEEEED33A9}"/>
              </a:ext>
            </a:extLst>
          </p:cNvPr>
          <p:cNvSpPr>
            <a:spLocks noGrp="1"/>
          </p:cNvSpPr>
          <p:nvPr>
            <p:ph type="title" idx="4294967295"/>
          </p:nvPr>
        </p:nvSpPr>
        <p:spPr>
          <a:xfrm>
            <a:off x="0" y="0"/>
            <a:ext cx="4359347" cy="711200"/>
          </a:xfrm>
        </p:spPr>
        <p:txBody>
          <a:bodyPr/>
          <a:lstStyle/>
          <a:p>
            <a:r>
              <a:rPr lang="en-IN" dirty="0"/>
              <a:t>Programmed I/O</a:t>
            </a:r>
          </a:p>
        </p:txBody>
      </p:sp>
      <p:sp>
        <p:nvSpPr>
          <p:cNvPr id="5" name="Rectangle 4">
            <a:extLst>
              <a:ext uri="{FF2B5EF4-FFF2-40B4-BE49-F238E27FC236}">
                <a16:creationId xmlns:a16="http://schemas.microsoft.com/office/drawing/2014/main" xmlns="" id="{70E38808-C904-4F4B-B368-EB6AA557DA81}"/>
              </a:ext>
            </a:extLst>
          </p:cNvPr>
          <p:cNvSpPr/>
          <p:nvPr/>
        </p:nvSpPr>
        <p:spPr>
          <a:xfrm>
            <a:off x="86046" y="2324100"/>
            <a:ext cx="12954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CPU</a:t>
            </a:r>
          </a:p>
        </p:txBody>
      </p:sp>
      <p:grpSp>
        <p:nvGrpSpPr>
          <p:cNvPr id="6" name="Group 5">
            <a:extLst>
              <a:ext uri="{FF2B5EF4-FFF2-40B4-BE49-F238E27FC236}">
                <a16:creationId xmlns:a16="http://schemas.microsoft.com/office/drawing/2014/main" xmlns="" id="{D4D8CCA4-22F4-4197-832B-6F998F114184}"/>
              </a:ext>
            </a:extLst>
          </p:cNvPr>
          <p:cNvGrpSpPr/>
          <p:nvPr/>
        </p:nvGrpSpPr>
        <p:grpSpPr>
          <a:xfrm>
            <a:off x="2905446" y="2324100"/>
            <a:ext cx="2133600" cy="2209800"/>
            <a:chOff x="3657600" y="1981200"/>
            <a:chExt cx="2133600" cy="2209800"/>
          </a:xfrm>
        </p:grpSpPr>
        <p:sp>
          <p:nvSpPr>
            <p:cNvPr id="7" name="Rectangle 6">
              <a:extLst>
                <a:ext uri="{FF2B5EF4-FFF2-40B4-BE49-F238E27FC236}">
                  <a16:creationId xmlns:a16="http://schemas.microsoft.com/office/drawing/2014/main" xmlns="" id="{B6B454C9-341D-4767-B9EE-10A07B745C94}"/>
                </a:ext>
              </a:extLst>
            </p:cNvPr>
            <p:cNvSpPr/>
            <p:nvPr/>
          </p:nvSpPr>
          <p:spPr>
            <a:xfrm>
              <a:off x="3657600" y="1981200"/>
              <a:ext cx="21336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sp>
          <p:nvSpPr>
            <p:cNvPr id="8" name="TextBox 7">
              <a:extLst>
                <a:ext uri="{FF2B5EF4-FFF2-40B4-BE49-F238E27FC236}">
                  <a16:creationId xmlns:a16="http://schemas.microsoft.com/office/drawing/2014/main" xmlns="" id="{FBA28995-2FEB-40F0-85F4-C0D65E14C29B}"/>
                </a:ext>
              </a:extLst>
            </p:cNvPr>
            <p:cNvSpPr txBox="1"/>
            <p:nvPr/>
          </p:nvSpPr>
          <p:spPr>
            <a:xfrm>
              <a:off x="4195896" y="2057400"/>
              <a:ext cx="1030504" cy="369332"/>
            </a:xfrm>
            <a:prstGeom prst="rect">
              <a:avLst/>
            </a:prstGeom>
            <a:noFill/>
          </p:spPr>
          <p:txBody>
            <a:bodyPr wrap="square" rtlCol="0">
              <a:spAutoFit/>
            </a:bodyPr>
            <a:lstStyle/>
            <a:p>
              <a:r>
                <a:rPr lang="en-IN" dirty="0">
                  <a:solidFill>
                    <a:srgbClr val="212121"/>
                  </a:solidFill>
                </a:rPr>
                <a:t>Interface</a:t>
              </a:r>
            </a:p>
          </p:txBody>
        </p:sp>
        <p:sp>
          <p:nvSpPr>
            <p:cNvPr id="9" name="Rectangle 8">
              <a:extLst>
                <a:ext uri="{FF2B5EF4-FFF2-40B4-BE49-F238E27FC236}">
                  <a16:creationId xmlns:a16="http://schemas.microsoft.com/office/drawing/2014/main" xmlns="" id="{FEBCFBCB-7677-4EEA-8F70-F30E37910AD3}"/>
                </a:ext>
              </a:extLst>
            </p:cNvPr>
            <p:cNvSpPr/>
            <p:nvPr/>
          </p:nvSpPr>
          <p:spPr>
            <a:xfrm>
              <a:off x="3931454" y="2590800"/>
              <a:ext cx="1559389"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Data register</a:t>
              </a:r>
            </a:p>
          </p:txBody>
        </p:sp>
        <p:sp>
          <p:nvSpPr>
            <p:cNvPr id="10" name="Rectangle 9">
              <a:extLst>
                <a:ext uri="{FF2B5EF4-FFF2-40B4-BE49-F238E27FC236}">
                  <a16:creationId xmlns:a16="http://schemas.microsoft.com/office/drawing/2014/main" xmlns="" id="{70FCDB4B-C230-431B-AE80-4E0C12A03361}"/>
                </a:ext>
              </a:extLst>
            </p:cNvPr>
            <p:cNvSpPr/>
            <p:nvPr/>
          </p:nvSpPr>
          <p:spPr>
            <a:xfrm>
              <a:off x="3931454" y="3400081"/>
              <a:ext cx="1171594" cy="553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Status register</a:t>
              </a:r>
            </a:p>
          </p:txBody>
        </p:sp>
        <p:sp>
          <p:nvSpPr>
            <p:cNvPr id="11" name="Rectangle 10">
              <a:extLst>
                <a:ext uri="{FF2B5EF4-FFF2-40B4-BE49-F238E27FC236}">
                  <a16:creationId xmlns:a16="http://schemas.microsoft.com/office/drawing/2014/main" xmlns="" id="{3FD34311-A069-4593-B73C-9720840A8FE5}"/>
                </a:ext>
              </a:extLst>
            </p:cNvPr>
            <p:cNvSpPr/>
            <p:nvPr/>
          </p:nvSpPr>
          <p:spPr>
            <a:xfrm>
              <a:off x="5103048" y="3399282"/>
              <a:ext cx="412400" cy="553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i="1" dirty="0">
                  <a:solidFill>
                    <a:sysClr val="windowText" lastClr="000000"/>
                  </a:solidFill>
                </a:rPr>
                <a:t>F</a:t>
              </a:r>
            </a:p>
          </p:txBody>
        </p:sp>
      </p:grpSp>
      <p:sp>
        <p:nvSpPr>
          <p:cNvPr id="12" name="Rectangle 11">
            <a:extLst>
              <a:ext uri="{FF2B5EF4-FFF2-40B4-BE49-F238E27FC236}">
                <a16:creationId xmlns:a16="http://schemas.microsoft.com/office/drawing/2014/main" xmlns="" id="{E266A954-941C-4CA9-9298-9184838B3C20}"/>
              </a:ext>
            </a:extLst>
          </p:cNvPr>
          <p:cNvSpPr/>
          <p:nvPr/>
        </p:nvSpPr>
        <p:spPr>
          <a:xfrm>
            <a:off x="6563046" y="2324100"/>
            <a:ext cx="12954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I/O</a:t>
            </a:r>
          </a:p>
          <a:p>
            <a:pPr algn="ctr"/>
            <a:r>
              <a:rPr lang="en-IN" dirty="0">
                <a:solidFill>
                  <a:sysClr val="windowText" lastClr="000000"/>
                </a:solidFill>
              </a:rPr>
              <a:t>device</a:t>
            </a:r>
          </a:p>
        </p:txBody>
      </p:sp>
      <p:cxnSp>
        <p:nvCxnSpPr>
          <p:cNvPr id="13" name="Straight Arrow Connector 12">
            <a:extLst>
              <a:ext uri="{FF2B5EF4-FFF2-40B4-BE49-F238E27FC236}">
                <a16:creationId xmlns:a16="http://schemas.microsoft.com/office/drawing/2014/main" xmlns="" id="{AF03114D-6F6E-4CCE-9A93-46361C54A96F}"/>
              </a:ext>
            </a:extLst>
          </p:cNvPr>
          <p:cNvCxnSpPr/>
          <p:nvPr/>
        </p:nvCxnSpPr>
        <p:spPr>
          <a:xfrm flipH="1">
            <a:off x="1381446" y="2769632"/>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16E339E9-5E40-4673-B40C-E1609C3AC523}"/>
              </a:ext>
            </a:extLst>
          </p:cNvPr>
          <p:cNvSpPr txBox="1"/>
          <p:nvPr/>
        </p:nvSpPr>
        <p:spPr>
          <a:xfrm>
            <a:off x="1636551" y="2436771"/>
            <a:ext cx="1066800" cy="380973"/>
          </a:xfrm>
          <a:prstGeom prst="rect">
            <a:avLst/>
          </a:prstGeom>
          <a:noFill/>
        </p:spPr>
        <p:txBody>
          <a:bodyPr wrap="square" rtlCol="0">
            <a:spAutoFit/>
          </a:bodyPr>
          <a:lstStyle/>
          <a:p>
            <a:r>
              <a:rPr lang="en-IN" dirty="0">
                <a:solidFill>
                  <a:srgbClr val="212121"/>
                </a:solidFill>
              </a:rPr>
              <a:t>Data bus</a:t>
            </a:r>
          </a:p>
        </p:txBody>
      </p:sp>
      <p:cxnSp>
        <p:nvCxnSpPr>
          <p:cNvPr id="15" name="Straight Arrow Connector 14">
            <a:extLst>
              <a:ext uri="{FF2B5EF4-FFF2-40B4-BE49-F238E27FC236}">
                <a16:creationId xmlns:a16="http://schemas.microsoft.com/office/drawing/2014/main" xmlns="" id="{16AD80C5-141A-45F9-B3F7-2B7B1429967B}"/>
              </a:ext>
            </a:extLst>
          </p:cNvPr>
          <p:cNvCxnSpPr/>
          <p:nvPr/>
        </p:nvCxnSpPr>
        <p:spPr>
          <a:xfrm flipH="1">
            <a:off x="5039046" y="2847415"/>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1CFE130F-8E04-4499-B74F-EAA3EAB9DCDC}"/>
              </a:ext>
            </a:extLst>
          </p:cNvPr>
          <p:cNvSpPr txBox="1"/>
          <p:nvPr/>
        </p:nvSpPr>
        <p:spPr>
          <a:xfrm>
            <a:off x="5376786" y="2514554"/>
            <a:ext cx="881653" cy="380973"/>
          </a:xfrm>
          <a:prstGeom prst="rect">
            <a:avLst/>
          </a:prstGeom>
          <a:noFill/>
        </p:spPr>
        <p:txBody>
          <a:bodyPr wrap="square" rtlCol="0">
            <a:spAutoFit/>
          </a:bodyPr>
          <a:lstStyle/>
          <a:p>
            <a:r>
              <a:rPr lang="en-IN" dirty="0">
                <a:solidFill>
                  <a:srgbClr val="212121"/>
                </a:solidFill>
              </a:rPr>
              <a:t>I/O bus</a:t>
            </a:r>
          </a:p>
        </p:txBody>
      </p:sp>
      <p:cxnSp>
        <p:nvCxnSpPr>
          <p:cNvPr id="17" name="Straight Arrow Connector 16">
            <a:extLst>
              <a:ext uri="{FF2B5EF4-FFF2-40B4-BE49-F238E27FC236}">
                <a16:creationId xmlns:a16="http://schemas.microsoft.com/office/drawing/2014/main" xmlns="" id="{282A6381-DA37-4D6B-B504-6ADCD944E1C5}"/>
              </a:ext>
            </a:extLst>
          </p:cNvPr>
          <p:cNvCxnSpPr/>
          <p:nvPr/>
        </p:nvCxnSpPr>
        <p:spPr>
          <a:xfrm flipH="1">
            <a:off x="5039046" y="3544684"/>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578E7CC-8D37-4ABD-B3E5-20134DD826BE}"/>
              </a:ext>
            </a:extLst>
          </p:cNvPr>
          <p:cNvSpPr txBox="1"/>
          <p:nvPr/>
        </p:nvSpPr>
        <p:spPr>
          <a:xfrm>
            <a:off x="5237166" y="3202056"/>
            <a:ext cx="1173480" cy="364837"/>
          </a:xfrm>
          <a:prstGeom prst="rect">
            <a:avLst/>
          </a:prstGeom>
          <a:noFill/>
        </p:spPr>
        <p:txBody>
          <a:bodyPr wrap="square" rtlCol="0">
            <a:spAutoFit/>
          </a:bodyPr>
          <a:lstStyle/>
          <a:p>
            <a:r>
              <a:rPr lang="en-IN" dirty="0">
                <a:solidFill>
                  <a:srgbClr val="212121"/>
                </a:solidFill>
              </a:rPr>
              <a:t>Data valid</a:t>
            </a:r>
          </a:p>
        </p:txBody>
      </p:sp>
      <p:cxnSp>
        <p:nvCxnSpPr>
          <p:cNvPr id="19" name="Straight Arrow Connector 18">
            <a:extLst>
              <a:ext uri="{FF2B5EF4-FFF2-40B4-BE49-F238E27FC236}">
                <a16:creationId xmlns:a16="http://schemas.microsoft.com/office/drawing/2014/main" xmlns="" id="{FDAD3CB6-FC87-461F-B29E-0F2B03FA7DBB}"/>
              </a:ext>
            </a:extLst>
          </p:cNvPr>
          <p:cNvCxnSpPr>
            <a:cxnSpLocks/>
          </p:cNvCxnSpPr>
          <p:nvPr/>
        </p:nvCxnSpPr>
        <p:spPr>
          <a:xfrm>
            <a:off x="5039046" y="4190284"/>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D04B24B-AE30-4D7C-9105-748FA7BA5C73}"/>
              </a:ext>
            </a:extLst>
          </p:cNvPr>
          <p:cNvSpPr txBox="1"/>
          <p:nvPr/>
        </p:nvSpPr>
        <p:spPr>
          <a:xfrm>
            <a:off x="5056539" y="3848100"/>
            <a:ext cx="1561902" cy="331670"/>
          </a:xfrm>
          <a:prstGeom prst="rect">
            <a:avLst/>
          </a:prstGeom>
          <a:noFill/>
        </p:spPr>
        <p:txBody>
          <a:bodyPr wrap="square" rtlCol="0">
            <a:spAutoFit/>
          </a:bodyPr>
          <a:lstStyle/>
          <a:p>
            <a:r>
              <a:rPr lang="en-IN" dirty="0">
                <a:solidFill>
                  <a:srgbClr val="212121"/>
                </a:solidFill>
              </a:rPr>
              <a:t>Data accepted</a:t>
            </a:r>
          </a:p>
        </p:txBody>
      </p:sp>
      <p:cxnSp>
        <p:nvCxnSpPr>
          <p:cNvPr id="21" name="Straight Arrow Connector 20">
            <a:extLst>
              <a:ext uri="{FF2B5EF4-FFF2-40B4-BE49-F238E27FC236}">
                <a16:creationId xmlns:a16="http://schemas.microsoft.com/office/drawing/2014/main" xmlns="" id="{60206FDD-2BF5-4A2A-9478-1028D2776040}"/>
              </a:ext>
            </a:extLst>
          </p:cNvPr>
          <p:cNvCxnSpPr>
            <a:cxnSpLocks/>
          </p:cNvCxnSpPr>
          <p:nvPr/>
        </p:nvCxnSpPr>
        <p:spPr>
          <a:xfrm>
            <a:off x="1393474" y="3211823"/>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F5ADC02A-DCA3-419E-960F-A148DA435C7D}"/>
              </a:ext>
            </a:extLst>
          </p:cNvPr>
          <p:cNvSpPr txBox="1"/>
          <p:nvPr/>
        </p:nvSpPr>
        <p:spPr>
          <a:xfrm>
            <a:off x="1521719" y="2877378"/>
            <a:ext cx="1419911" cy="401321"/>
          </a:xfrm>
          <a:prstGeom prst="rect">
            <a:avLst/>
          </a:prstGeom>
          <a:noFill/>
        </p:spPr>
        <p:txBody>
          <a:bodyPr wrap="square" rtlCol="0">
            <a:spAutoFit/>
          </a:bodyPr>
          <a:lstStyle/>
          <a:p>
            <a:r>
              <a:rPr lang="en-IN" dirty="0">
                <a:solidFill>
                  <a:srgbClr val="212121"/>
                </a:solidFill>
              </a:rPr>
              <a:t>Address bus</a:t>
            </a:r>
          </a:p>
        </p:txBody>
      </p:sp>
      <p:cxnSp>
        <p:nvCxnSpPr>
          <p:cNvPr id="23" name="Straight Arrow Connector 22">
            <a:extLst>
              <a:ext uri="{FF2B5EF4-FFF2-40B4-BE49-F238E27FC236}">
                <a16:creationId xmlns:a16="http://schemas.microsoft.com/office/drawing/2014/main" xmlns="" id="{19F39A88-E1C1-4662-BE88-A9C955A51C3E}"/>
              </a:ext>
            </a:extLst>
          </p:cNvPr>
          <p:cNvCxnSpPr>
            <a:cxnSpLocks/>
          </p:cNvCxnSpPr>
          <p:nvPr/>
        </p:nvCxnSpPr>
        <p:spPr>
          <a:xfrm>
            <a:off x="1384357" y="3708208"/>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63818325-7684-44AA-B844-64A2263B524B}"/>
              </a:ext>
            </a:extLst>
          </p:cNvPr>
          <p:cNvSpPr txBox="1"/>
          <p:nvPr/>
        </p:nvSpPr>
        <p:spPr>
          <a:xfrm>
            <a:off x="1707831" y="3373763"/>
            <a:ext cx="969818" cy="369332"/>
          </a:xfrm>
          <a:prstGeom prst="rect">
            <a:avLst/>
          </a:prstGeom>
          <a:noFill/>
        </p:spPr>
        <p:txBody>
          <a:bodyPr wrap="square" rtlCol="0">
            <a:spAutoFit/>
          </a:bodyPr>
          <a:lstStyle/>
          <a:p>
            <a:r>
              <a:rPr lang="en-IN" dirty="0">
                <a:solidFill>
                  <a:srgbClr val="212121"/>
                </a:solidFill>
              </a:rPr>
              <a:t>I/O read</a:t>
            </a:r>
          </a:p>
        </p:txBody>
      </p:sp>
      <p:cxnSp>
        <p:nvCxnSpPr>
          <p:cNvPr id="25" name="Straight Arrow Connector 24">
            <a:extLst>
              <a:ext uri="{FF2B5EF4-FFF2-40B4-BE49-F238E27FC236}">
                <a16:creationId xmlns:a16="http://schemas.microsoft.com/office/drawing/2014/main" xmlns="" id="{8399C32B-359D-4AFB-9A3A-E7DD92508DB6}"/>
              </a:ext>
            </a:extLst>
          </p:cNvPr>
          <p:cNvCxnSpPr>
            <a:cxnSpLocks/>
          </p:cNvCxnSpPr>
          <p:nvPr/>
        </p:nvCxnSpPr>
        <p:spPr>
          <a:xfrm>
            <a:off x="1376527" y="4192926"/>
            <a:ext cx="152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283E0DB0-48B2-492B-A004-695CD8EE0892}"/>
              </a:ext>
            </a:extLst>
          </p:cNvPr>
          <p:cNvSpPr txBox="1"/>
          <p:nvPr/>
        </p:nvSpPr>
        <p:spPr>
          <a:xfrm>
            <a:off x="1691266" y="3847697"/>
            <a:ext cx="1066800" cy="364837"/>
          </a:xfrm>
          <a:prstGeom prst="rect">
            <a:avLst/>
          </a:prstGeom>
          <a:noFill/>
        </p:spPr>
        <p:txBody>
          <a:bodyPr wrap="square" rtlCol="0">
            <a:spAutoFit/>
          </a:bodyPr>
          <a:lstStyle/>
          <a:p>
            <a:r>
              <a:rPr lang="en-IN" dirty="0">
                <a:solidFill>
                  <a:srgbClr val="212121"/>
                </a:solidFill>
              </a:rPr>
              <a:t>I/O write</a:t>
            </a:r>
          </a:p>
        </p:txBody>
      </p:sp>
      <p:sp>
        <p:nvSpPr>
          <p:cNvPr id="27" name="Rectangle 26">
            <a:extLst>
              <a:ext uri="{FF2B5EF4-FFF2-40B4-BE49-F238E27FC236}">
                <a16:creationId xmlns:a16="http://schemas.microsoft.com/office/drawing/2014/main" xmlns="" id="{D49F1240-F540-4F4D-825F-B68E35D69734}"/>
              </a:ext>
            </a:extLst>
          </p:cNvPr>
          <p:cNvSpPr/>
          <p:nvPr/>
        </p:nvSpPr>
        <p:spPr>
          <a:xfrm>
            <a:off x="8628051" y="524539"/>
            <a:ext cx="31172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Read </a:t>
            </a:r>
            <a:r>
              <a:rPr lang="en-US" dirty="0" smtClean="0">
                <a:solidFill>
                  <a:prstClr val="white"/>
                </a:solidFill>
              </a:rPr>
              <a:t>status register</a:t>
            </a:r>
            <a:endParaRPr lang="en-IN" dirty="0">
              <a:solidFill>
                <a:prstClr val="white"/>
              </a:solidFill>
            </a:endParaRPr>
          </a:p>
        </p:txBody>
      </p:sp>
      <p:sp>
        <p:nvSpPr>
          <p:cNvPr id="28" name="Rectangle 27">
            <a:extLst>
              <a:ext uri="{FF2B5EF4-FFF2-40B4-BE49-F238E27FC236}">
                <a16:creationId xmlns:a16="http://schemas.microsoft.com/office/drawing/2014/main" xmlns="" id="{02273CE6-964C-421B-A95F-3C3FDFFB2B94}"/>
              </a:ext>
            </a:extLst>
          </p:cNvPr>
          <p:cNvSpPr/>
          <p:nvPr/>
        </p:nvSpPr>
        <p:spPr>
          <a:xfrm>
            <a:off x="8624588" y="1362739"/>
            <a:ext cx="31172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Check flag bit</a:t>
            </a:r>
            <a:endParaRPr lang="en-IN" dirty="0">
              <a:solidFill>
                <a:prstClr val="white"/>
              </a:solidFill>
            </a:endParaRPr>
          </a:p>
        </p:txBody>
      </p:sp>
      <p:sp>
        <p:nvSpPr>
          <p:cNvPr id="29" name="Rectangle 28">
            <a:extLst>
              <a:ext uri="{FF2B5EF4-FFF2-40B4-BE49-F238E27FC236}">
                <a16:creationId xmlns:a16="http://schemas.microsoft.com/office/drawing/2014/main" xmlns="" id="{47F36E74-0DCF-485E-A488-8202793BE9ED}"/>
              </a:ext>
            </a:extLst>
          </p:cNvPr>
          <p:cNvSpPr/>
          <p:nvPr/>
        </p:nvSpPr>
        <p:spPr>
          <a:xfrm>
            <a:off x="8634527" y="3115339"/>
            <a:ext cx="31172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Read </a:t>
            </a:r>
            <a:r>
              <a:rPr lang="en-US" dirty="0" smtClean="0">
                <a:solidFill>
                  <a:prstClr val="white"/>
                </a:solidFill>
              </a:rPr>
              <a:t>data </a:t>
            </a:r>
            <a:r>
              <a:rPr lang="en-US" dirty="0">
                <a:solidFill>
                  <a:prstClr val="white"/>
                </a:solidFill>
              </a:rPr>
              <a:t>register</a:t>
            </a:r>
            <a:endParaRPr lang="en-IN" dirty="0">
              <a:solidFill>
                <a:prstClr val="white"/>
              </a:solidFill>
            </a:endParaRPr>
          </a:p>
        </p:txBody>
      </p:sp>
      <p:sp>
        <p:nvSpPr>
          <p:cNvPr id="30" name="Rectangle 29">
            <a:extLst>
              <a:ext uri="{FF2B5EF4-FFF2-40B4-BE49-F238E27FC236}">
                <a16:creationId xmlns:a16="http://schemas.microsoft.com/office/drawing/2014/main" xmlns="" id="{765BA867-A89E-422E-9EFB-F9AB48F340AE}"/>
              </a:ext>
            </a:extLst>
          </p:cNvPr>
          <p:cNvSpPr/>
          <p:nvPr/>
        </p:nvSpPr>
        <p:spPr>
          <a:xfrm>
            <a:off x="8631064" y="3953539"/>
            <a:ext cx="31172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Transfer data to memory</a:t>
            </a:r>
            <a:endParaRPr lang="en-IN" dirty="0">
              <a:solidFill>
                <a:prstClr val="white"/>
              </a:solidFill>
            </a:endParaRPr>
          </a:p>
        </p:txBody>
      </p:sp>
      <p:sp>
        <p:nvSpPr>
          <p:cNvPr id="31" name="Rectangle 30">
            <a:extLst>
              <a:ext uri="{FF2B5EF4-FFF2-40B4-BE49-F238E27FC236}">
                <a16:creationId xmlns:a16="http://schemas.microsoft.com/office/drawing/2014/main" xmlns="" id="{4C7A08A8-42FD-4066-80BD-12647CBFA5AE}"/>
              </a:ext>
            </a:extLst>
          </p:cNvPr>
          <p:cNvSpPr/>
          <p:nvPr/>
        </p:nvSpPr>
        <p:spPr>
          <a:xfrm>
            <a:off x="8624588" y="6010939"/>
            <a:ext cx="31172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Continue with program</a:t>
            </a:r>
            <a:endParaRPr lang="en-IN" dirty="0">
              <a:solidFill>
                <a:prstClr val="white"/>
              </a:solidFill>
            </a:endParaRPr>
          </a:p>
        </p:txBody>
      </p:sp>
      <p:sp>
        <p:nvSpPr>
          <p:cNvPr id="32" name="Diamond 31">
            <a:extLst>
              <a:ext uri="{FF2B5EF4-FFF2-40B4-BE49-F238E27FC236}">
                <a16:creationId xmlns:a16="http://schemas.microsoft.com/office/drawing/2014/main" xmlns="" id="{21BA368C-F767-47A2-97BD-A77D7044C5B9}"/>
              </a:ext>
            </a:extLst>
          </p:cNvPr>
          <p:cNvSpPr/>
          <p:nvPr/>
        </p:nvSpPr>
        <p:spPr>
          <a:xfrm>
            <a:off x="9604830" y="2124739"/>
            <a:ext cx="1169777"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Flag</a:t>
            </a:r>
            <a:endParaRPr lang="en-IN" dirty="0">
              <a:solidFill>
                <a:prstClr val="white"/>
              </a:solidFill>
            </a:endParaRPr>
          </a:p>
        </p:txBody>
      </p:sp>
      <p:sp>
        <p:nvSpPr>
          <p:cNvPr id="33" name="Diamond 32">
            <a:extLst>
              <a:ext uri="{FF2B5EF4-FFF2-40B4-BE49-F238E27FC236}">
                <a16:creationId xmlns:a16="http://schemas.microsoft.com/office/drawing/2014/main" xmlns="" id="{5F865C43-6F78-4D8B-98B5-3C658FC823A7}"/>
              </a:ext>
            </a:extLst>
          </p:cNvPr>
          <p:cNvSpPr/>
          <p:nvPr/>
        </p:nvSpPr>
        <p:spPr>
          <a:xfrm>
            <a:off x="8987485" y="4839000"/>
            <a:ext cx="2391481" cy="82981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Operation complete?</a:t>
            </a:r>
            <a:endParaRPr lang="en-IN" dirty="0">
              <a:solidFill>
                <a:prstClr val="white"/>
              </a:solidFill>
            </a:endParaRPr>
          </a:p>
        </p:txBody>
      </p:sp>
      <p:cxnSp>
        <p:nvCxnSpPr>
          <p:cNvPr id="34" name="Straight Arrow Connector 33">
            <a:extLst>
              <a:ext uri="{FF2B5EF4-FFF2-40B4-BE49-F238E27FC236}">
                <a16:creationId xmlns:a16="http://schemas.microsoft.com/office/drawing/2014/main" xmlns="" id="{CD84DE3D-29D2-436F-B041-3F80A3F4AB35}"/>
              </a:ext>
            </a:extLst>
          </p:cNvPr>
          <p:cNvCxnSpPr>
            <a:stCxn id="27" idx="2"/>
            <a:endCxn id="28" idx="0"/>
          </p:cNvCxnSpPr>
          <p:nvPr/>
        </p:nvCxnSpPr>
        <p:spPr>
          <a:xfrm flipH="1">
            <a:off x="10183225" y="981739"/>
            <a:ext cx="3463" cy="38100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60C4BAC9-9927-45AC-822C-9B5CE9C29E02}"/>
              </a:ext>
            </a:extLst>
          </p:cNvPr>
          <p:cNvCxnSpPr>
            <a:cxnSpLocks/>
            <a:stCxn id="28" idx="2"/>
            <a:endCxn id="32" idx="0"/>
          </p:cNvCxnSpPr>
          <p:nvPr/>
        </p:nvCxnSpPr>
        <p:spPr>
          <a:xfrm>
            <a:off x="10183225" y="1819939"/>
            <a:ext cx="6494" cy="30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0CD95E8F-560A-46F7-86EA-4D45B197610F}"/>
              </a:ext>
            </a:extLst>
          </p:cNvPr>
          <p:cNvCxnSpPr>
            <a:cxnSpLocks/>
            <a:stCxn id="32" idx="2"/>
            <a:endCxn id="29" idx="0"/>
          </p:cNvCxnSpPr>
          <p:nvPr/>
        </p:nvCxnSpPr>
        <p:spPr>
          <a:xfrm>
            <a:off x="10189719" y="2810539"/>
            <a:ext cx="3445" cy="30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9D512857-ACA5-4B21-AAFC-2D88A2A77AFE}"/>
              </a:ext>
            </a:extLst>
          </p:cNvPr>
          <p:cNvCxnSpPr>
            <a:stCxn id="29" idx="2"/>
            <a:endCxn id="30" idx="0"/>
          </p:cNvCxnSpPr>
          <p:nvPr/>
        </p:nvCxnSpPr>
        <p:spPr>
          <a:xfrm flipH="1">
            <a:off x="10189701" y="3572539"/>
            <a:ext cx="0" cy="381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73ABFDC0-023B-4002-B7CB-7021EBC7931B}"/>
              </a:ext>
            </a:extLst>
          </p:cNvPr>
          <p:cNvCxnSpPr>
            <a:stCxn id="30" idx="2"/>
            <a:endCxn id="33" idx="0"/>
          </p:cNvCxnSpPr>
          <p:nvPr/>
        </p:nvCxnSpPr>
        <p:spPr>
          <a:xfrm flipH="1">
            <a:off x="10183226" y="4410739"/>
            <a:ext cx="0" cy="4282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396D6871-C158-4163-BEA0-E8F624126404}"/>
              </a:ext>
            </a:extLst>
          </p:cNvPr>
          <p:cNvCxnSpPr>
            <a:stCxn id="33" idx="2"/>
            <a:endCxn id="31" idx="0"/>
          </p:cNvCxnSpPr>
          <p:nvPr/>
        </p:nvCxnSpPr>
        <p:spPr>
          <a:xfrm flipH="1">
            <a:off x="10183225" y="5668818"/>
            <a:ext cx="1" cy="3421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xmlns="" id="{329155B7-8961-49FE-B758-A84078CF05E7}"/>
              </a:ext>
            </a:extLst>
          </p:cNvPr>
          <p:cNvCxnSpPr>
            <a:cxnSpLocks/>
            <a:stCxn id="33" idx="3"/>
          </p:cNvCxnSpPr>
          <p:nvPr/>
        </p:nvCxnSpPr>
        <p:spPr>
          <a:xfrm flipH="1" flipV="1">
            <a:off x="11101560" y="493115"/>
            <a:ext cx="277406" cy="4760794"/>
          </a:xfrm>
          <a:prstGeom prst="bentConnector4">
            <a:avLst>
              <a:gd name="adj1" fmla="val -225472"/>
              <a:gd name="adj2" fmla="val 10634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E39F323-37D1-49F3-BABC-2D7690DD5219}"/>
              </a:ext>
            </a:extLst>
          </p:cNvPr>
          <p:cNvSpPr txBox="1"/>
          <p:nvPr/>
        </p:nvSpPr>
        <p:spPr>
          <a:xfrm>
            <a:off x="9131847" y="2124739"/>
            <a:ext cx="503645" cy="369332"/>
          </a:xfrm>
          <a:prstGeom prst="rect">
            <a:avLst/>
          </a:prstGeom>
          <a:noFill/>
        </p:spPr>
        <p:txBody>
          <a:bodyPr wrap="square" rtlCol="0">
            <a:spAutoFit/>
          </a:bodyPr>
          <a:lstStyle/>
          <a:p>
            <a:r>
              <a:rPr lang="en-US" dirty="0">
                <a:solidFill>
                  <a:srgbClr val="212121"/>
                </a:solidFill>
              </a:rPr>
              <a:t>= 0</a:t>
            </a:r>
            <a:endParaRPr lang="en-IN" dirty="0">
              <a:solidFill>
                <a:srgbClr val="212121"/>
              </a:solidFill>
            </a:endParaRPr>
          </a:p>
        </p:txBody>
      </p:sp>
      <p:sp>
        <p:nvSpPr>
          <p:cNvPr id="42" name="TextBox 41">
            <a:extLst>
              <a:ext uri="{FF2B5EF4-FFF2-40B4-BE49-F238E27FC236}">
                <a16:creationId xmlns:a16="http://schemas.microsoft.com/office/drawing/2014/main" xmlns="" id="{AAAFA255-6143-41AC-B189-103CC9FC5213}"/>
              </a:ext>
            </a:extLst>
          </p:cNvPr>
          <p:cNvSpPr txBox="1"/>
          <p:nvPr/>
        </p:nvSpPr>
        <p:spPr>
          <a:xfrm>
            <a:off x="10183225" y="2737688"/>
            <a:ext cx="503645" cy="369332"/>
          </a:xfrm>
          <a:prstGeom prst="rect">
            <a:avLst/>
          </a:prstGeom>
          <a:noFill/>
        </p:spPr>
        <p:txBody>
          <a:bodyPr wrap="square" rtlCol="0">
            <a:spAutoFit/>
          </a:bodyPr>
          <a:lstStyle/>
          <a:p>
            <a:r>
              <a:rPr lang="en-US" dirty="0">
                <a:solidFill>
                  <a:srgbClr val="212121"/>
                </a:solidFill>
              </a:rPr>
              <a:t>= 1</a:t>
            </a:r>
            <a:endParaRPr lang="en-IN" dirty="0">
              <a:solidFill>
                <a:srgbClr val="212121"/>
              </a:solidFill>
            </a:endParaRPr>
          </a:p>
        </p:txBody>
      </p:sp>
      <p:sp>
        <p:nvSpPr>
          <p:cNvPr id="43" name="TextBox 42">
            <a:extLst>
              <a:ext uri="{FF2B5EF4-FFF2-40B4-BE49-F238E27FC236}">
                <a16:creationId xmlns:a16="http://schemas.microsoft.com/office/drawing/2014/main" xmlns="" id="{07ADE02C-AA3D-47A2-88F3-E83510E78060}"/>
              </a:ext>
            </a:extLst>
          </p:cNvPr>
          <p:cNvSpPr txBox="1"/>
          <p:nvPr/>
        </p:nvSpPr>
        <p:spPr>
          <a:xfrm>
            <a:off x="10189701" y="5598537"/>
            <a:ext cx="503645" cy="369332"/>
          </a:xfrm>
          <a:prstGeom prst="rect">
            <a:avLst/>
          </a:prstGeom>
          <a:noFill/>
        </p:spPr>
        <p:txBody>
          <a:bodyPr wrap="square" rtlCol="0">
            <a:spAutoFit/>
          </a:bodyPr>
          <a:lstStyle/>
          <a:p>
            <a:r>
              <a:rPr lang="en-US" dirty="0">
                <a:solidFill>
                  <a:srgbClr val="212121"/>
                </a:solidFill>
              </a:rPr>
              <a:t>yes</a:t>
            </a:r>
            <a:endParaRPr lang="en-IN" dirty="0">
              <a:solidFill>
                <a:srgbClr val="212121"/>
              </a:solidFill>
            </a:endParaRPr>
          </a:p>
        </p:txBody>
      </p:sp>
      <p:sp>
        <p:nvSpPr>
          <p:cNvPr id="44" name="TextBox 43">
            <a:extLst>
              <a:ext uri="{FF2B5EF4-FFF2-40B4-BE49-F238E27FC236}">
                <a16:creationId xmlns:a16="http://schemas.microsoft.com/office/drawing/2014/main" xmlns="" id="{46F37DC6-91AF-41CA-9354-CC70ECC06B33}"/>
              </a:ext>
            </a:extLst>
          </p:cNvPr>
          <p:cNvSpPr txBox="1"/>
          <p:nvPr/>
        </p:nvSpPr>
        <p:spPr>
          <a:xfrm>
            <a:off x="11368214" y="4874638"/>
            <a:ext cx="503645" cy="369332"/>
          </a:xfrm>
          <a:prstGeom prst="rect">
            <a:avLst/>
          </a:prstGeom>
          <a:noFill/>
        </p:spPr>
        <p:txBody>
          <a:bodyPr wrap="square" rtlCol="0">
            <a:spAutoFit/>
          </a:bodyPr>
          <a:lstStyle/>
          <a:p>
            <a:r>
              <a:rPr lang="en-US" dirty="0">
                <a:solidFill>
                  <a:srgbClr val="212121"/>
                </a:solidFill>
              </a:rPr>
              <a:t>no</a:t>
            </a:r>
            <a:endParaRPr lang="en-IN" dirty="0">
              <a:solidFill>
                <a:srgbClr val="212121"/>
              </a:solidFill>
            </a:endParaRPr>
          </a:p>
        </p:txBody>
      </p:sp>
      <p:cxnSp>
        <p:nvCxnSpPr>
          <p:cNvPr id="45" name="Straight Connector 44">
            <a:extLst>
              <a:ext uri="{FF2B5EF4-FFF2-40B4-BE49-F238E27FC236}">
                <a16:creationId xmlns:a16="http://schemas.microsoft.com/office/drawing/2014/main" xmlns="" id="{3EFB3435-D30E-469D-94F9-CAF619817F57}"/>
              </a:ext>
            </a:extLst>
          </p:cNvPr>
          <p:cNvCxnSpPr/>
          <p:nvPr/>
        </p:nvCxnSpPr>
        <p:spPr>
          <a:xfrm flipH="1">
            <a:off x="8406228" y="2478272"/>
            <a:ext cx="1197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9EF479F-1B4D-4A68-B54D-C7DB6EF07E32}"/>
              </a:ext>
            </a:extLst>
          </p:cNvPr>
          <p:cNvCxnSpPr>
            <a:cxnSpLocks/>
          </p:cNvCxnSpPr>
          <p:nvPr/>
        </p:nvCxnSpPr>
        <p:spPr>
          <a:xfrm rot="16200000" flipH="1" flipV="1">
            <a:off x="7260482" y="1354487"/>
            <a:ext cx="226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679FFAB-8B09-4C30-B525-74E68D692ED1}"/>
              </a:ext>
            </a:extLst>
          </p:cNvPr>
          <p:cNvCxnSpPr/>
          <p:nvPr/>
        </p:nvCxnSpPr>
        <p:spPr>
          <a:xfrm flipH="1">
            <a:off x="8390974" y="213112"/>
            <a:ext cx="93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72B704D4-6CD6-4628-AC4E-0239134B0BCE}"/>
              </a:ext>
            </a:extLst>
          </p:cNvPr>
          <p:cNvCxnSpPr/>
          <p:nvPr/>
        </p:nvCxnSpPr>
        <p:spPr>
          <a:xfrm>
            <a:off x="9313483" y="209853"/>
            <a:ext cx="0" cy="3146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69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41" grpId="0"/>
      <p:bldP spid="42" grpId="0"/>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Programmed I/O</a:t>
            </a:r>
            <a:endParaRPr lang="en-IN" dirty="0"/>
          </a:p>
        </p:txBody>
      </p:sp>
      <p:sp>
        <p:nvSpPr>
          <p:cNvPr id="3" name="Content Placeholder 2"/>
          <p:cNvSpPr>
            <a:spLocks noGrp="1"/>
          </p:cNvSpPr>
          <p:nvPr>
            <p:ph idx="1"/>
          </p:nvPr>
        </p:nvSpPr>
        <p:spPr>
          <a:xfrm>
            <a:off x="131180" y="899653"/>
            <a:ext cx="11929641" cy="4559854"/>
          </a:xfrm>
        </p:spPr>
        <p:txBody>
          <a:bodyPr/>
          <a:lstStyle/>
          <a:p>
            <a:r>
              <a:rPr lang="en-US" dirty="0"/>
              <a:t>It is due to the result of the I/O instructions that are written in the computer program. </a:t>
            </a:r>
            <a:endParaRPr lang="en-US" dirty="0" smtClean="0"/>
          </a:p>
          <a:p>
            <a:r>
              <a:rPr lang="en-US" dirty="0" smtClean="0"/>
              <a:t>Each </a:t>
            </a:r>
            <a:r>
              <a:rPr lang="en-US" dirty="0"/>
              <a:t>data item transfer is initiated by an instruction in the program. </a:t>
            </a:r>
            <a:endParaRPr lang="en-US" dirty="0" smtClean="0"/>
          </a:p>
          <a:p>
            <a:r>
              <a:rPr lang="en-US" dirty="0"/>
              <a:t>In this case it requires constant monitoring by the CPU of the peripheral devices.</a:t>
            </a:r>
            <a:endParaRPr lang="en-US" dirty="0" smtClean="0"/>
          </a:p>
          <a:p>
            <a:r>
              <a:rPr lang="en-US" dirty="0" smtClean="0"/>
              <a:t>Example</a:t>
            </a:r>
          </a:p>
          <a:p>
            <a:pPr fontAlgn="base"/>
            <a:r>
              <a:rPr lang="en-US" dirty="0"/>
              <a:t>In this case, the I/O device does not have direct access to the memory unit. </a:t>
            </a:r>
            <a:endParaRPr lang="en-US" dirty="0" smtClean="0"/>
          </a:p>
          <a:p>
            <a:pPr fontAlgn="base"/>
            <a:r>
              <a:rPr lang="en-US" dirty="0" smtClean="0"/>
              <a:t>A </a:t>
            </a:r>
            <a:r>
              <a:rPr lang="en-US" dirty="0"/>
              <a:t>transfer from I/O device to memory requires the execution of several instructions by the CPU, including an input instruction to transfer the data from device to the CPU and store instruction to transfer the data from CPU to memory. </a:t>
            </a:r>
            <a:endParaRPr lang="en-US" dirty="0" smtClean="0"/>
          </a:p>
          <a:p>
            <a:pPr fontAlgn="base"/>
            <a:r>
              <a:rPr lang="en-US" dirty="0" smtClean="0"/>
              <a:t>In </a:t>
            </a:r>
            <a:r>
              <a:rPr lang="en-US" dirty="0"/>
              <a:t>programmed I/O, the CPU stays in the program loop until the I/O unit indicates that it is ready for data transfer. </a:t>
            </a:r>
            <a:endParaRPr lang="en-US" dirty="0" smtClean="0"/>
          </a:p>
          <a:p>
            <a:pPr fontAlgn="base"/>
            <a:r>
              <a:rPr lang="en-US" dirty="0" smtClean="0"/>
              <a:t>This </a:t>
            </a:r>
            <a:r>
              <a:rPr lang="en-US" dirty="0"/>
              <a:t>is a time consuming process since it needlessly keeps the CPU busy. This situation can be avoided by using an interrupt facility. </a:t>
            </a:r>
            <a:endParaRPr lang="en-US" dirty="0" smtClean="0"/>
          </a:p>
          <a:p>
            <a:r>
              <a:rPr lang="en-US" dirty="0" smtClean="0"/>
              <a:t/>
            </a:r>
            <a:br>
              <a:rPr lang="en-US" dirty="0" smtClean="0"/>
            </a:br>
            <a:endParaRPr lang="en-IN" dirty="0"/>
          </a:p>
        </p:txBody>
      </p:sp>
    </p:spTree>
    <p:extLst>
      <p:ext uri="{BB962C8B-B14F-4D97-AF65-F5344CB8AC3E}">
        <p14:creationId xmlns:p14="http://schemas.microsoft.com/office/powerpoint/2010/main" xmlns="" val="1532255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AB9C6-C4A8-4155-8B71-0B7665ED8862}"/>
              </a:ext>
            </a:extLst>
          </p:cNvPr>
          <p:cNvSpPr>
            <a:spLocks noGrp="1"/>
          </p:cNvSpPr>
          <p:nvPr>
            <p:ph type="title"/>
          </p:nvPr>
        </p:nvSpPr>
        <p:spPr/>
        <p:txBody>
          <a:bodyPr/>
          <a:lstStyle/>
          <a:p>
            <a:r>
              <a:rPr lang="en-US" dirty="0"/>
              <a:t>Interrupt-initiated I/O</a:t>
            </a:r>
            <a:endParaRPr lang="en-IN" dirty="0"/>
          </a:p>
        </p:txBody>
      </p:sp>
      <p:sp>
        <p:nvSpPr>
          <p:cNvPr id="3" name="Content Placeholder 2">
            <a:extLst>
              <a:ext uri="{FF2B5EF4-FFF2-40B4-BE49-F238E27FC236}">
                <a16:creationId xmlns:a16="http://schemas.microsoft.com/office/drawing/2014/main" xmlns="" id="{F2FCB82A-1CFF-466B-A035-D9A5197970F6}"/>
              </a:ext>
            </a:extLst>
          </p:cNvPr>
          <p:cNvSpPr>
            <a:spLocks noGrp="1"/>
          </p:cNvSpPr>
          <p:nvPr>
            <p:ph idx="1"/>
          </p:nvPr>
        </p:nvSpPr>
        <p:spPr>
          <a:xfrm>
            <a:off x="131180" y="1406769"/>
            <a:ext cx="11929641" cy="4052737"/>
          </a:xfrm>
        </p:spPr>
        <p:txBody>
          <a:bodyPr/>
          <a:lstStyle/>
          <a:p>
            <a:pPr algn="just"/>
            <a:r>
              <a:rPr lang="en-US" dirty="0"/>
              <a:t>An alternative to the CPU constantly monitoring the flag is to let the interface inform the computer when it is ready to transfer data.</a:t>
            </a:r>
          </a:p>
          <a:p>
            <a:pPr algn="just"/>
            <a:r>
              <a:rPr lang="en-US" dirty="0"/>
              <a:t>While the CPU is running a program, it does not check the flag.</a:t>
            </a:r>
          </a:p>
          <a:p>
            <a:pPr algn="just"/>
            <a:r>
              <a:rPr lang="en-US" dirty="0"/>
              <a:t>However, when the flag is set, the computer is momentarily interrupted from proceeding with current program and is informed of the fact that the flag has been set.</a:t>
            </a:r>
          </a:p>
          <a:p>
            <a:pPr algn="just"/>
            <a:r>
              <a:rPr lang="en-US" dirty="0"/>
              <a:t>The CPU deviates from what it is doing to take care of the input or output transfer.</a:t>
            </a:r>
          </a:p>
          <a:p>
            <a:pPr algn="just"/>
            <a:r>
              <a:rPr lang="en-US" dirty="0"/>
              <a:t>After the transfer is completed, the computer returns to the previous program to continue what it was doing before the interrupt.</a:t>
            </a:r>
          </a:p>
          <a:p>
            <a:endParaRPr lang="en-IN" dirty="0"/>
          </a:p>
        </p:txBody>
      </p:sp>
    </p:spTree>
    <p:extLst>
      <p:ext uri="{BB962C8B-B14F-4D97-AF65-F5344CB8AC3E}">
        <p14:creationId xmlns:p14="http://schemas.microsoft.com/office/powerpoint/2010/main" xmlns="" val="7306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Priority Interrupt</a:t>
            </a:r>
          </a:p>
        </p:txBody>
      </p:sp>
    </p:spTree>
    <p:extLst>
      <p:ext uri="{BB962C8B-B14F-4D97-AF65-F5344CB8AC3E}">
        <p14:creationId xmlns:p14="http://schemas.microsoft.com/office/powerpoint/2010/main" xmlns="" val="3386851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polling</a:t>
            </a:r>
            <a:endParaRPr lang="en-IN" dirty="0"/>
          </a:p>
        </p:txBody>
      </p:sp>
      <p:sp>
        <p:nvSpPr>
          <p:cNvPr id="3" name="Content Placeholder 2"/>
          <p:cNvSpPr>
            <a:spLocks noGrp="1"/>
          </p:cNvSpPr>
          <p:nvPr>
            <p:ph idx="1"/>
          </p:nvPr>
        </p:nvSpPr>
        <p:spPr>
          <a:xfrm>
            <a:off x="131180" y="855407"/>
            <a:ext cx="11929641" cy="4604100"/>
          </a:xfrm>
        </p:spPr>
        <p:txBody>
          <a:bodyPr/>
          <a:lstStyle/>
          <a:p>
            <a:r>
              <a:rPr lang="en-US" dirty="0"/>
              <a:t>what if multiple devices generate interrupts simultaneously. In that case, we have to have a way to decide which interrupt is to be serviced first. In other words, we have to set a priority among all the devices for systemic interrupt servicing</a:t>
            </a:r>
            <a:r>
              <a:rPr lang="en-US" dirty="0" smtClean="0"/>
              <a:t>.</a:t>
            </a:r>
          </a:p>
          <a:p>
            <a:r>
              <a:rPr lang="en-US" dirty="0"/>
              <a:t>Polling is the software method of establishing priority of simultaneous interrupt</a:t>
            </a:r>
            <a:r>
              <a:rPr lang="en-US" dirty="0" smtClean="0"/>
              <a:t>.</a:t>
            </a:r>
          </a:p>
          <a:p>
            <a:r>
              <a:rPr lang="en-US" dirty="0"/>
              <a:t>Establishes priority over the various sources to </a:t>
            </a:r>
            <a:r>
              <a:rPr lang="en-US" dirty="0" smtClean="0"/>
              <a:t>determine </a:t>
            </a:r>
            <a:r>
              <a:rPr lang="en-US" dirty="0"/>
              <a:t>which condition is to be serviced first </a:t>
            </a:r>
          </a:p>
          <a:p>
            <a:pPr marL="0" indent="0">
              <a:buNone/>
            </a:pPr>
            <a:r>
              <a:rPr lang="en-US" dirty="0"/>
              <a:t>when two or more requests arrive </a:t>
            </a:r>
            <a:r>
              <a:rPr lang="en-US" dirty="0" smtClean="0"/>
              <a:t> simultaneously.</a:t>
            </a:r>
          </a:p>
          <a:p>
            <a:r>
              <a:rPr lang="en-US" dirty="0" smtClean="0"/>
              <a:t>•Highest priority source is tested first and if its interrupt signal is on, control branches to a </a:t>
            </a:r>
          </a:p>
          <a:p>
            <a:pPr marL="0" indent="0">
              <a:buNone/>
            </a:pPr>
            <a:r>
              <a:rPr lang="en-US" dirty="0" smtClean="0"/>
              <a:t>service </a:t>
            </a:r>
            <a:r>
              <a:rPr lang="en-US" dirty="0"/>
              <a:t>routine for this source</a:t>
            </a:r>
          </a:p>
          <a:p>
            <a:pPr marL="0" indent="0">
              <a:buNone/>
            </a:pPr>
            <a:endParaRPr lang="en-US" dirty="0"/>
          </a:p>
          <a:p>
            <a:pPr marL="0" indent="0">
              <a:buNone/>
            </a:pPr>
            <a:r>
              <a:rPr lang="en-US" dirty="0"/>
              <a:t/>
            </a:r>
            <a:br>
              <a:rPr lang="en-US" dirty="0"/>
            </a:br>
            <a:endParaRPr lang="en-IN" dirty="0"/>
          </a:p>
        </p:txBody>
      </p:sp>
    </p:spTree>
    <p:extLst>
      <p:ext uri="{BB962C8B-B14F-4D97-AF65-F5344CB8AC3E}">
        <p14:creationId xmlns:p14="http://schemas.microsoft.com/office/powerpoint/2010/main" xmlns="" val="1682081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8D5D90F-19FF-4E9A-B653-F883E7FA8D51}"/>
              </a:ext>
            </a:extLst>
          </p:cNvPr>
          <p:cNvSpPr>
            <a:spLocks noGrp="1"/>
          </p:cNvSpPr>
          <p:nvPr>
            <p:ph type="title"/>
          </p:nvPr>
        </p:nvSpPr>
        <p:spPr/>
        <p:txBody>
          <a:bodyPr/>
          <a:lstStyle/>
          <a:p>
            <a:r>
              <a:rPr lang="en-US" dirty="0"/>
              <a:t>Priority Interrupt (Daisy-Chaining Technique)</a:t>
            </a:r>
            <a:endParaRPr lang="en-IN" dirty="0"/>
          </a:p>
        </p:txBody>
      </p:sp>
      <p:sp>
        <p:nvSpPr>
          <p:cNvPr id="5" name="Content Placeholder 4">
            <a:extLst>
              <a:ext uri="{FF2B5EF4-FFF2-40B4-BE49-F238E27FC236}">
                <a16:creationId xmlns:a16="http://schemas.microsoft.com/office/drawing/2014/main" xmlns="" id="{CB53CD55-C6D0-450D-97F7-8DEE1087DA3B}"/>
              </a:ext>
            </a:extLst>
          </p:cNvPr>
          <p:cNvSpPr>
            <a:spLocks noGrp="1"/>
          </p:cNvSpPr>
          <p:nvPr>
            <p:ph idx="1"/>
          </p:nvPr>
        </p:nvSpPr>
        <p:spPr>
          <a:xfrm>
            <a:off x="131180" y="746482"/>
            <a:ext cx="11929641" cy="1593008"/>
          </a:xfrm>
        </p:spPr>
        <p:txBody>
          <a:bodyPr/>
          <a:lstStyle/>
          <a:p>
            <a:pPr algn="just"/>
            <a:r>
              <a:rPr lang="en-US" sz="2200" dirty="0"/>
              <a:t>Determines which interrupt is to be served first when two or more requests are made simultaneously</a:t>
            </a:r>
          </a:p>
          <a:p>
            <a:pPr algn="just"/>
            <a:r>
              <a:rPr lang="en-US" sz="2200" dirty="0"/>
              <a:t>Also determines which interrupts are permitted to interrupt the computer while another is being serviced.</a:t>
            </a:r>
          </a:p>
          <a:p>
            <a:pPr algn="just"/>
            <a:r>
              <a:rPr lang="en-US" sz="2200" dirty="0"/>
              <a:t>Higher priority interrupts can make requests while servicing a lower priority interrupt</a:t>
            </a:r>
            <a:r>
              <a:rPr lang="en-US" sz="2200" dirty="0" smtClean="0"/>
              <a:t>.</a:t>
            </a:r>
          </a:p>
          <a:p>
            <a:pPr algn="just"/>
            <a:r>
              <a:rPr lang="en-US" sz="2200" dirty="0" smtClean="0"/>
              <a:t>VAD-Vector address         NVAD-Non Vector     PI=Priority input     </a:t>
            </a:r>
            <a:r>
              <a:rPr lang="en-US" sz="2200" dirty="0" err="1" smtClean="0"/>
              <a:t>po</a:t>
            </a:r>
            <a:r>
              <a:rPr lang="en-US" sz="2200" dirty="0" smtClean="0"/>
              <a:t>=priority output</a:t>
            </a:r>
          </a:p>
          <a:p>
            <a:pPr algn="just"/>
            <a:endParaRPr lang="en-US" sz="2200" dirty="0"/>
          </a:p>
        </p:txBody>
      </p:sp>
      <p:grpSp>
        <p:nvGrpSpPr>
          <p:cNvPr id="6" name="Group 5">
            <a:extLst>
              <a:ext uri="{FF2B5EF4-FFF2-40B4-BE49-F238E27FC236}">
                <a16:creationId xmlns:a16="http://schemas.microsoft.com/office/drawing/2014/main" xmlns="" id="{DE9FBF78-2B20-4E92-9E73-87CE1930D5B0}"/>
              </a:ext>
            </a:extLst>
          </p:cNvPr>
          <p:cNvGrpSpPr/>
          <p:nvPr/>
        </p:nvGrpSpPr>
        <p:grpSpPr>
          <a:xfrm>
            <a:off x="1329278" y="3366674"/>
            <a:ext cx="1781189" cy="951495"/>
            <a:chOff x="1066800" y="1981200"/>
            <a:chExt cx="1781189" cy="951495"/>
          </a:xfrm>
        </p:grpSpPr>
        <p:sp>
          <p:nvSpPr>
            <p:cNvPr id="7" name="Rectangle 6">
              <a:extLst>
                <a:ext uri="{FF2B5EF4-FFF2-40B4-BE49-F238E27FC236}">
                  <a16:creationId xmlns:a16="http://schemas.microsoft.com/office/drawing/2014/main" xmlns="" id="{47F9746E-FBA7-4A8D-8454-BAB6CF0A81FB}"/>
                </a:ext>
              </a:extLst>
            </p:cNvPr>
            <p:cNvSpPr/>
            <p:nvPr/>
          </p:nvSpPr>
          <p:spPr>
            <a:xfrm>
              <a:off x="1143000" y="1981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32FF9D14-2A20-4058-95A1-83DAFB48DE8F}"/>
                </a:ext>
              </a:extLst>
            </p:cNvPr>
            <p:cNvSpPr txBox="1"/>
            <p:nvPr/>
          </p:nvSpPr>
          <p:spPr>
            <a:xfrm>
              <a:off x="1475509" y="1981200"/>
              <a:ext cx="1039091" cy="369332"/>
            </a:xfrm>
            <a:prstGeom prst="rect">
              <a:avLst/>
            </a:prstGeom>
            <a:noFill/>
          </p:spPr>
          <p:txBody>
            <a:bodyPr wrap="square" rtlCol="0">
              <a:spAutoFit/>
            </a:bodyPr>
            <a:lstStyle/>
            <a:p>
              <a:r>
                <a:rPr lang="en-IN" dirty="0">
                  <a:solidFill>
                    <a:schemeClr val="bg1"/>
                  </a:solidFill>
                </a:rPr>
                <a:t>Device 1</a:t>
              </a:r>
            </a:p>
          </p:txBody>
        </p:sp>
        <p:sp>
          <p:nvSpPr>
            <p:cNvPr id="9" name="TextBox 8">
              <a:extLst>
                <a:ext uri="{FF2B5EF4-FFF2-40B4-BE49-F238E27FC236}">
                  <a16:creationId xmlns:a16="http://schemas.microsoft.com/office/drawing/2014/main" xmlns="" id="{A0BE05E9-1671-4BBB-A6D5-801F0F67901C}"/>
                </a:ext>
              </a:extLst>
            </p:cNvPr>
            <p:cNvSpPr txBox="1"/>
            <p:nvPr/>
          </p:nvSpPr>
          <p:spPr>
            <a:xfrm>
              <a:off x="1066800" y="2286364"/>
              <a:ext cx="364195" cy="369332"/>
            </a:xfrm>
            <a:prstGeom prst="rect">
              <a:avLst/>
            </a:prstGeom>
            <a:noFill/>
          </p:spPr>
          <p:txBody>
            <a:bodyPr wrap="square" rtlCol="0">
              <a:spAutoFit/>
            </a:bodyPr>
            <a:lstStyle/>
            <a:p>
              <a:r>
                <a:rPr lang="en-IN" i="1" dirty="0">
                  <a:solidFill>
                    <a:schemeClr val="bg1"/>
                  </a:solidFill>
                </a:rPr>
                <a:t>PI</a:t>
              </a:r>
            </a:p>
          </p:txBody>
        </p:sp>
        <p:sp>
          <p:nvSpPr>
            <p:cNvPr id="10" name="TextBox 9">
              <a:extLst>
                <a:ext uri="{FF2B5EF4-FFF2-40B4-BE49-F238E27FC236}">
                  <a16:creationId xmlns:a16="http://schemas.microsoft.com/office/drawing/2014/main" xmlns="" id="{4DDF50A1-6FA5-4D92-869A-6059365A4E90}"/>
                </a:ext>
              </a:extLst>
            </p:cNvPr>
            <p:cNvSpPr txBox="1"/>
            <p:nvPr/>
          </p:nvSpPr>
          <p:spPr>
            <a:xfrm>
              <a:off x="2363244" y="2286364"/>
              <a:ext cx="484745" cy="646331"/>
            </a:xfrm>
            <a:prstGeom prst="rect">
              <a:avLst/>
            </a:prstGeom>
            <a:noFill/>
          </p:spPr>
          <p:txBody>
            <a:bodyPr wrap="square" rtlCol="0">
              <a:spAutoFit/>
            </a:bodyPr>
            <a:lstStyle/>
            <a:p>
              <a:r>
                <a:rPr lang="en-IN" i="1" dirty="0">
                  <a:solidFill>
                    <a:schemeClr val="bg1"/>
                  </a:solidFill>
                </a:rPr>
                <a:t>PO</a:t>
              </a:r>
            </a:p>
          </p:txBody>
        </p:sp>
      </p:grpSp>
      <p:grpSp>
        <p:nvGrpSpPr>
          <p:cNvPr id="11" name="Group 10">
            <a:extLst>
              <a:ext uri="{FF2B5EF4-FFF2-40B4-BE49-F238E27FC236}">
                <a16:creationId xmlns:a16="http://schemas.microsoft.com/office/drawing/2014/main" xmlns="" id="{9E25042B-780B-40F1-9355-AF6039A5346E}"/>
              </a:ext>
            </a:extLst>
          </p:cNvPr>
          <p:cNvGrpSpPr/>
          <p:nvPr/>
        </p:nvGrpSpPr>
        <p:grpSpPr>
          <a:xfrm>
            <a:off x="3801707" y="3376290"/>
            <a:ext cx="1781189" cy="951495"/>
            <a:chOff x="1066800" y="1981200"/>
            <a:chExt cx="1781189" cy="951495"/>
          </a:xfrm>
        </p:grpSpPr>
        <p:sp>
          <p:nvSpPr>
            <p:cNvPr id="12" name="Rectangle 11">
              <a:extLst>
                <a:ext uri="{FF2B5EF4-FFF2-40B4-BE49-F238E27FC236}">
                  <a16:creationId xmlns:a16="http://schemas.microsoft.com/office/drawing/2014/main" xmlns="" id="{5C76621E-DA57-4B4F-8D7C-50BA1B6E2D64}"/>
                </a:ext>
              </a:extLst>
            </p:cNvPr>
            <p:cNvSpPr/>
            <p:nvPr/>
          </p:nvSpPr>
          <p:spPr>
            <a:xfrm>
              <a:off x="1143000" y="1981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xmlns="" id="{299EA234-8F78-4EED-ABD0-ECC886DCBB63}"/>
                </a:ext>
              </a:extLst>
            </p:cNvPr>
            <p:cNvSpPr txBox="1"/>
            <p:nvPr/>
          </p:nvSpPr>
          <p:spPr>
            <a:xfrm>
              <a:off x="1475509" y="1981200"/>
              <a:ext cx="1039091" cy="369332"/>
            </a:xfrm>
            <a:prstGeom prst="rect">
              <a:avLst/>
            </a:prstGeom>
            <a:noFill/>
          </p:spPr>
          <p:txBody>
            <a:bodyPr wrap="square" rtlCol="0">
              <a:spAutoFit/>
            </a:bodyPr>
            <a:lstStyle/>
            <a:p>
              <a:r>
                <a:rPr lang="en-IN" dirty="0">
                  <a:solidFill>
                    <a:schemeClr val="bg1"/>
                  </a:solidFill>
                </a:rPr>
                <a:t>Device 2</a:t>
              </a:r>
            </a:p>
          </p:txBody>
        </p:sp>
        <p:sp>
          <p:nvSpPr>
            <p:cNvPr id="14" name="TextBox 13">
              <a:extLst>
                <a:ext uri="{FF2B5EF4-FFF2-40B4-BE49-F238E27FC236}">
                  <a16:creationId xmlns:a16="http://schemas.microsoft.com/office/drawing/2014/main" xmlns="" id="{91A4CF79-F967-4D29-A503-3CA772CC2517}"/>
                </a:ext>
              </a:extLst>
            </p:cNvPr>
            <p:cNvSpPr txBox="1"/>
            <p:nvPr/>
          </p:nvSpPr>
          <p:spPr>
            <a:xfrm>
              <a:off x="1066800" y="2286364"/>
              <a:ext cx="364195" cy="369332"/>
            </a:xfrm>
            <a:prstGeom prst="rect">
              <a:avLst/>
            </a:prstGeom>
            <a:noFill/>
          </p:spPr>
          <p:txBody>
            <a:bodyPr wrap="square" rtlCol="0">
              <a:spAutoFit/>
            </a:bodyPr>
            <a:lstStyle/>
            <a:p>
              <a:r>
                <a:rPr lang="en-IN" i="1" dirty="0">
                  <a:solidFill>
                    <a:schemeClr val="bg1"/>
                  </a:solidFill>
                </a:rPr>
                <a:t>PI</a:t>
              </a:r>
            </a:p>
          </p:txBody>
        </p:sp>
        <p:sp>
          <p:nvSpPr>
            <p:cNvPr id="15" name="TextBox 14">
              <a:extLst>
                <a:ext uri="{FF2B5EF4-FFF2-40B4-BE49-F238E27FC236}">
                  <a16:creationId xmlns:a16="http://schemas.microsoft.com/office/drawing/2014/main" xmlns="" id="{5BCD03F1-7543-4735-B2A9-9203B438BD69}"/>
                </a:ext>
              </a:extLst>
            </p:cNvPr>
            <p:cNvSpPr txBox="1"/>
            <p:nvPr/>
          </p:nvSpPr>
          <p:spPr>
            <a:xfrm>
              <a:off x="2363244" y="2286364"/>
              <a:ext cx="484745" cy="646331"/>
            </a:xfrm>
            <a:prstGeom prst="rect">
              <a:avLst/>
            </a:prstGeom>
            <a:noFill/>
          </p:spPr>
          <p:txBody>
            <a:bodyPr wrap="square" rtlCol="0">
              <a:spAutoFit/>
            </a:bodyPr>
            <a:lstStyle/>
            <a:p>
              <a:r>
                <a:rPr lang="en-IN" i="1" dirty="0">
                  <a:solidFill>
                    <a:schemeClr val="bg1"/>
                  </a:solidFill>
                </a:rPr>
                <a:t>PO</a:t>
              </a:r>
            </a:p>
          </p:txBody>
        </p:sp>
      </p:grpSp>
      <p:grpSp>
        <p:nvGrpSpPr>
          <p:cNvPr id="16" name="Group 15">
            <a:extLst>
              <a:ext uri="{FF2B5EF4-FFF2-40B4-BE49-F238E27FC236}">
                <a16:creationId xmlns:a16="http://schemas.microsoft.com/office/drawing/2014/main" xmlns="" id="{C7312BD4-EE07-48CF-ABAC-45454D805920}"/>
              </a:ext>
            </a:extLst>
          </p:cNvPr>
          <p:cNvGrpSpPr/>
          <p:nvPr/>
        </p:nvGrpSpPr>
        <p:grpSpPr>
          <a:xfrm>
            <a:off x="6245547" y="3376290"/>
            <a:ext cx="1781189" cy="951495"/>
            <a:chOff x="1066800" y="1981200"/>
            <a:chExt cx="1781189" cy="951495"/>
          </a:xfrm>
        </p:grpSpPr>
        <p:sp>
          <p:nvSpPr>
            <p:cNvPr id="17" name="Rectangle 16">
              <a:extLst>
                <a:ext uri="{FF2B5EF4-FFF2-40B4-BE49-F238E27FC236}">
                  <a16:creationId xmlns:a16="http://schemas.microsoft.com/office/drawing/2014/main" xmlns="" id="{08EC025C-969F-4B07-9F69-85B93CDEB798}"/>
                </a:ext>
              </a:extLst>
            </p:cNvPr>
            <p:cNvSpPr/>
            <p:nvPr/>
          </p:nvSpPr>
          <p:spPr>
            <a:xfrm>
              <a:off x="1143000" y="1981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xmlns="" id="{A2E48BD8-9018-4206-AB8E-18EC4B1199F6}"/>
                </a:ext>
              </a:extLst>
            </p:cNvPr>
            <p:cNvSpPr txBox="1"/>
            <p:nvPr/>
          </p:nvSpPr>
          <p:spPr>
            <a:xfrm>
              <a:off x="1475509" y="1981200"/>
              <a:ext cx="1039091" cy="369332"/>
            </a:xfrm>
            <a:prstGeom prst="rect">
              <a:avLst/>
            </a:prstGeom>
            <a:noFill/>
          </p:spPr>
          <p:txBody>
            <a:bodyPr wrap="square" rtlCol="0">
              <a:spAutoFit/>
            </a:bodyPr>
            <a:lstStyle/>
            <a:p>
              <a:r>
                <a:rPr lang="en-IN" dirty="0">
                  <a:solidFill>
                    <a:schemeClr val="bg1"/>
                  </a:solidFill>
                </a:rPr>
                <a:t>Device 3</a:t>
              </a:r>
            </a:p>
          </p:txBody>
        </p:sp>
        <p:sp>
          <p:nvSpPr>
            <p:cNvPr id="19" name="TextBox 18">
              <a:extLst>
                <a:ext uri="{FF2B5EF4-FFF2-40B4-BE49-F238E27FC236}">
                  <a16:creationId xmlns:a16="http://schemas.microsoft.com/office/drawing/2014/main" xmlns="" id="{2518DBB9-7C11-4429-9E2D-F8BC2D1F2302}"/>
                </a:ext>
              </a:extLst>
            </p:cNvPr>
            <p:cNvSpPr txBox="1"/>
            <p:nvPr/>
          </p:nvSpPr>
          <p:spPr>
            <a:xfrm>
              <a:off x="1066800" y="2286364"/>
              <a:ext cx="364195" cy="369332"/>
            </a:xfrm>
            <a:prstGeom prst="rect">
              <a:avLst/>
            </a:prstGeom>
            <a:noFill/>
          </p:spPr>
          <p:txBody>
            <a:bodyPr wrap="square" rtlCol="0">
              <a:spAutoFit/>
            </a:bodyPr>
            <a:lstStyle/>
            <a:p>
              <a:r>
                <a:rPr lang="en-IN" i="1" dirty="0">
                  <a:solidFill>
                    <a:schemeClr val="bg1"/>
                  </a:solidFill>
                </a:rPr>
                <a:t>PI</a:t>
              </a:r>
            </a:p>
          </p:txBody>
        </p:sp>
        <p:sp>
          <p:nvSpPr>
            <p:cNvPr id="20" name="TextBox 19">
              <a:extLst>
                <a:ext uri="{FF2B5EF4-FFF2-40B4-BE49-F238E27FC236}">
                  <a16:creationId xmlns:a16="http://schemas.microsoft.com/office/drawing/2014/main" xmlns="" id="{C0C9EA74-77D4-412E-A7BE-3557F18C0E23}"/>
                </a:ext>
              </a:extLst>
            </p:cNvPr>
            <p:cNvSpPr txBox="1"/>
            <p:nvPr/>
          </p:nvSpPr>
          <p:spPr>
            <a:xfrm>
              <a:off x="2363244" y="2286364"/>
              <a:ext cx="484745" cy="646331"/>
            </a:xfrm>
            <a:prstGeom prst="rect">
              <a:avLst/>
            </a:prstGeom>
            <a:noFill/>
          </p:spPr>
          <p:txBody>
            <a:bodyPr wrap="square" rtlCol="0">
              <a:spAutoFit/>
            </a:bodyPr>
            <a:lstStyle/>
            <a:p>
              <a:r>
                <a:rPr lang="en-IN" i="1" dirty="0">
                  <a:solidFill>
                    <a:schemeClr val="bg1"/>
                  </a:solidFill>
                </a:rPr>
                <a:t>PO</a:t>
              </a:r>
            </a:p>
          </p:txBody>
        </p:sp>
      </p:grpSp>
      <p:cxnSp>
        <p:nvCxnSpPr>
          <p:cNvPr id="21" name="Straight Connector 20">
            <a:extLst>
              <a:ext uri="{FF2B5EF4-FFF2-40B4-BE49-F238E27FC236}">
                <a16:creationId xmlns:a16="http://schemas.microsoft.com/office/drawing/2014/main" xmlns="" id="{E6CA2F97-A5BE-4D95-AEF4-41D91460E095}"/>
              </a:ext>
            </a:extLst>
          </p:cNvPr>
          <p:cNvCxnSpPr>
            <a:stCxn id="7" idx="2"/>
          </p:cNvCxnSpPr>
          <p:nvPr/>
        </p:nvCxnSpPr>
        <p:spPr>
          <a:xfrm>
            <a:off x="2205578" y="4281074"/>
            <a:ext cx="0" cy="914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63C4A95-2AF1-43E3-8311-CAEA9A9DDF4D}"/>
              </a:ext>
            </a:extLst>
          </p:cNvPr>
          <p:cNvCxnSpPr/>
          <p:nvPr/>
        </p:nvCxnSpPr>
        <p:spPr>
          <a:xfrm>
            <a:off x="4678007" y="4281074"/>
            <a:ext cx="0" cy="91440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5AF46A0-9647-46A9-916E-83488971A856}"/>
              </a:ext>
            </a:extLst>
          </p:cNvPr>
          <p:cNvCxnSpPr/>
          <p:nvPr/>
        </p:nvCxnSpPr>
        <p:spPr>
          <a:xfrm>
            <a:off x="7105744" y="4281074"/>
            <a:ext cx="0" cy="91440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9DE6C90-7CCD-45E9-A14F-AF9AE2AF91A9}"/>
              </a:ext>
            </a:extLst>
          </p:cNvPr>
          <p:cNvCxnSpPr>
            <a:cxnSpLocks/>
          </p:cNvCxnSpPr>
          <p:nvPr/>
        </p:nvCxnSpPr>
        <p:spPr>
          <a:xfrm rot="16200000">
            <a:off x="5355578" y="2045474"/>
            <a:ext cx="0" cy="6300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FEF2AEC-1AF1-43EF-938D-E7969AE32726}"/>
              </a:ext>
            </a:extLst>
          </p:cNvPr>
          <p:cNvCxnSpPr>
            <a:cxnSpLocks/>
          </p:cNvCxnSpPr>
          <p:nvPr/>
        </p:nvCxnSpPr>
        <p:spPr>
          <a:xfrm rot="16200000">
            <a:off x="1207478" y="3625874"/>
            <a:ext cx="0" cy="396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3286A6-8BB0-4C0E-BA98-DBAB5A441050}"/>
              </a:ext>
            </a:extLst>
          </p:cNvPr>
          <p:cNvCxnSpPr/>
          <p:nvPr/>
        </p:nvCxnSpPr>
        <p:spPr>
          <a:xfrm>
            <a:off x="1009478" y="3823874"/>
            <a:ext cx="0" cy="2268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80AABB55-C95C-461C-AB57-03A84EC77BFE}"/>
              </a:ext>
            </a:extLst>
          </p:cNvPr>
          <p:cNvGrpSpPr/>
          <p:nvPr/>
        </p:nvGrpSpPr>
        <p:grpSpPr>
          <a:xfrm>
            <a:off x="8446621" y="4846558"/>
            <a:ext cx="977376" cy="1600200"/>
            <a:chOff x="5943600" y="4037358"/>
            <a:chExt cx="977376" cy="1600200"/>
          </a:xfrm>
        </p:grpSpPr>
        <p:grpSp>
          <p:nvGrpSpPr>
            <p:cNvPr id="28" name="Group 27">
              <a:extLst>
                <a:ext uri="{FF2B5EF4-FFF2-40B4-BE49-F238E27FC236}">
                  <a16:creationId xmlns:a16="http://schemas.microsoft.com/office/drawing/2014/main" xmlns="" id="{39564659-A436-4F65-B705-D755EE8C17B6}"/>
                </a:ext>
              </a:extLst>
            </p:cNvPr>
            <p:cNvGrpSpPr/>
            <p:nvPr/>
          </p:nvGrpSpPr>
          <p:grpSpPr>
            <a:xfrm rot="16200000">
              <a:off x="5637787" y="4354368"/>
              <a:ext cx="1600200" cy="966179"/>
              <a:chOff x="1143000" y="1929421"/>
              <a:chExt cx="1600200" cy="966179"/>
            </a:xfrm>
          </p:grpSpPr>
          <p:sp>
            <p:nvSpPr>
              <p:cNvPr id="30" name="Rectangle 29">
                <a:extLst>
                  <a:ext uri="{FF2B5EF4-FFF2-40B4-BE49-F238E27FC236}">
                    <a16:creationId xmlns:a16="http://schemas.microsoft.com/office/drawing/2014/main" xmlns="" id="{EB1A7E53-9D22-4CA9-8990-350B92150A79}"/>
                  </a:ext>
                </a:extLst>
              </p:cNvPr>
              <p:cNvSpPr/>
              <p:nvPr/>
            </p:nvSpPr>
            <p:spPr>
              <a:xfrm>
                <a:off x="1143000" y="1981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TextBox 30">
                <a:extLst>
                  <a:ext uri="{FF2B5EF4-FFF2-40B4-BE49-F238E27FC236}">
                    <a16:creationId xmlns:a16="http://schemas.microsoft.com/office/drawing/2014/main" xmlns="" id="{7094AD4C-D44A-44F1-BC7B-C5F17A27A4D5}"/>
                  </a:ext>
                </a:extLst>
              </p:cNvPr>
              <p:cNvSpPr txBox="1"/>
              <p:nvPr/>
            </p:nvSpPr>
            <p:spPr>
              <a:xfrm rot="5400000">
                <a:off x="1657955" y="2273906"/>
                <a:ext cx="586541" cy="369332"/>
              </a:xfrm>
              <a:prstGeom prst="rect">
                <a:avLst/>
              </a:prstGeom>
              <a:noFill/>
            </p:spPr>
            <p:txBody>
              <a:bodyPr wrap="square" rtlCol="0">
                <a:spAutoFit/>
              </a:bodyPr>
              <a:lstStyle/>
              <a:p>
                <a:r>
                  <a:rPr lang="en-IN" dirty="0">
                    <a:solidFill>
                      <a:schemeClr val="bg1"/>
                    </a:solidFill>
                  </a:rPr>
                  <a:t>CPU</a:t>
                </a:r>
              </a:p>
            </p:txBody>
          </p:sp>
          <p:sp>
            <p:nvSpPr>
              <p:cNvPr id="32" name="TextBox 31">
                <a:extLst>
                  <a:ext uri="{FF2B5EF4-FFF2-40B4-BE49-F238E27FC236}">
                    <a16:creationId xmlns:a16="http://schemas.microsoft.com/office/drawing/2014/main" xmlns="" id="{48282FAD-6083-4BFC-989F-A5AAD3630099}"/>
                  </a:ext>
                </a:extLst>
              </p:cNvPr>
              <p:cNvSpPr txBox="1"/>
              <p:nvPr/>
            </p:nvSpPr>
            <p:spPr>
              <a:xfrm rot="5400000">
                <a:off x="2122287" y="1995370"/>
                <a:ext cx="533220" cy="401321"/>
              </a:xfrm>
              <a:prstGeom prst="rect">
                <a:avLst/>
              </a:prstGeom>
              <a:noFill/>
            </p:spPr>
            <p:txBody>
              <a:bodyPr wrap="square" rtlCol="0">
                <a:spAutoFit/>
              </a:bodyPr>
              <a:lstStyle/>
              <a:p>
                <a:r>
                  <a:rPr lang="en-IN" i="1" dirty="0">
                    <a:solidFill>
                      <a:schemeClr val="bg1"/>
                    </a:solidFill>
                  </a:rPr>
                  <a:t>INT</a:t>
                </a:r>
              </a:p>
            </p:txBody>
          </p:sp>
        </p:grpSp>
        <p:sp>
          <p:nvSpPr>
            <p:cNvPr id="29" name="TextBox 28">
              <a:extLst>
                <a:ext uri="{FF2B5EF4-FFF2-40B4-BE49-F238E27FC236}">
                  <a16:creationId xmlns:a16="http://schemas.microsoft.com/office/drawing/2014/main" xmlns="" id="{7073317E-30BA-45A8-AEB8-55C0AAB6B615}"/>
                </a:ext>
              </a:extLst>
            </p:cNvPr>
            <p:cNvSpPr txBox="1"/>
            <p:nvPr/>
          </p:nvSpPr>
          <p:spPr>
            <a:xfrm>
              <a:off x="5943600" y="5094818"/>
              <a:ext cx="858757" cy="391582"/>
            </a:xfrm>
            <a:prstGeom prst="rect">
              <a:avLst/>
            </a:prstGeom>
            <a:noFill/>
          </p:spPr>
          <p:txBody>
            <a:bodyPr wrap="square" rtlCol="0">
              <a:spAutoFit/>
            </a:bodyPr>
            <a:lstStyle/>
            <a:p>
              <a:r>
                <a:rPr lang="en-IN" i="1" dirty="0">
                  <a:solidFill>
                    <a:schemeClr val="bg1"/>
                  </a:solidFill>
                </a:rPr>
                <a:t>INTACK</a:t>
              </a:r>
            </a:p>
          </p:txBody>
        </p:sp>
      </p:grpSp>
      <p:cxnSp>
        <p:nvCxnSpPr>
          <p:cNvPr id="33" name="Straight Connector 32">
            <a:extLst>
              <a:ext uri="{FF2B5EF4-FFF2-40B4-BE49-F238E27FC236}">
                <a16:creationId xmlns:a16="http://schemas.microsoft.com/office/drawing/2014/main" xmlns="" id="{C3B20D07-6D09-4DDD-B941-75CBD3734403}"/>
              </a:ext>
            </a:extLst>
          </p:cNvPr>
          <p:cNvCxnSpPr>
            <a:cxnSpLocks/>
          </p:cNvCxnSpPr>
          <p:nvPr/>
        </p:nvCxnSpPr>
        <p:spPr>
          <a:xfrm rot="5400000">
            <a:off x="4756598" y="2343683"/>
            <a:ext cx="0" cy="750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51CE6AE2-9B67-42BD-897A-84E4D9F70E9C}"/>
              </a:ext>
            </a:extLst>
          </p:cNvPr>
          <p:cNvCxnSpPr>
            <a:cxnSpLocks/>
          </p:cNvCxnSpPr>
          <p:nvPr/>
        </p:nvCxnSpPr>
        <p:spPr>
          <a:xfrm rot="10800000">
            <a:off x="2186064" y="2889653"/>
            <a:ext cx="0" cy="468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389803A-2381-45B9-9D00-1B99F3B4D3CF}"/>
              </a:ext>
            </a:extLst>
          </p:cNvPr>
          <p:cNvCxnSpPr>
            <a:cxnSpLocks/>
          </p:cNvCxnSpPr>
          <p:nvPr/>
        </p:nvCxnSpPr>
        <p:spPr>
          <a:xfrm rot="10800000">
            <a:off x="4663712" y="2889653"/>
            <a:ext cx="0" cy="468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F828057-6094-44B6-94C0-67A776202CCA}"/>
              </a:ext>
            </a:extLst>
          </p:cNvPr>
          <p:cNvCxnSpPr>
            <a:cxnSpLocks/>
          </p:cNvCxnSpPr>
          <p:nvPr/>
        </p:nvCxnSpPr>
        <p:spPr>
          <a:xfrm rot="10800000">
            <a:off x="7069814" y="2884935"/>
            <a:ext cx="0" cy="468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3E05BFD8-7A16-41A9-9A61-DF5ACFF305B9}"/>
              </a:ext>
            </a:extLst>
          </p:cNvPr>
          <p:cNvCxnSpPr>
            <a:cxnSpLocks/>
          </p:cNvCxnSpPr>
          <p:nvPr/>
        </p:nvCxnSpPr>
        <p:spPr>
          <a:xfrm rot="5400000">
            <a:off x="5596446" y="-517066"/>
            <a:ext cx="0" cy="680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95EDFD2-ABFB-4C2A-A3E5-C685CFDA10D0}"/>
              </a:ext>
            </a:extLst>
          </p:cNvPr>
          <p:cNvCxnSpPr>
            <a:cxnSpLocks/>
          </p:cNvCxnSpPr>
          <p:nvPr/>
        </p:nvCxnSpPr>
        <p:spPr>
          <a:xfrm rot="10800000" flipV="1">
            <a:off x="9003011" y="2884558"/>
            <a:ext cx="0" cy="1962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0D52494-18C6-4D06-8D86-F1B21F9169D3}"/>
              </a:ext>
            </a:extLst>
          </p:cNvPr>
          <p:cNvSpPr txBox="1"/>
          <p:nvPr/>
        </p:nvSpPr>
        <p:spPr>
          <a:xfrm>
            <a:off x="2161419" y="2944299"/>
            <a:ext cx="772968" cy="369332"/>
          </a:xfrm>
          <a:prstGeom prst="rect">
            <a:avLst/>
          </a:prstGeom>
          <a:noFill/>
        </p:spPr>
        <p:txBody>
          <a:bodyPr wrap="square" rtlCol="0">
            <a:spAutoFit/>
          </a:bodyPr>
          <a:lstStyle/>
          <a:p>
            <a:r>
              <a:rPr lang="en-IN" i="1" dirty="0"/>
              <a:t>VAD 1</a:t>
            </a:r>
          </a:p>
        </p:txBody>
      </p:sp>
      <p:sp>
        <p:nvSpPr>
          <p:cNvPr id="40" name="TextBox 39">
            <a:extLst>
              <a:ext uri="{FF2B5EF4-FFF2-40B4-BE49-F238E27FC236}">
                <a16:creationId xmlns:a16="http://schemas.microsoft.com/office/drawing/2014/main" xmlns="" id="{6777435C-66A6-4805-BB75-B63E6C43DAF3}"/>
              </a:ext>
            </a:extLst>
          </p:cNvPr>
          <p:cNvSpPr txBox="1"/>
          <p:nvPr/>
        </p:nvSpPr>
        <p:spPr>
          <a:xfrm>
            <a:off x="4641482" y="2939983"/>
            <a:ext cx="772968" cy="369332"/>
          </a:xfrm>
          <a:prstGeom prst="rect">
            <a:avLst/>
          </a:prstGeom>
          <a:noFill/>
        </p:spPr>
        <p:txBody>
          <a:bodyPr wrap="square" rtlCol="0">
            <a:spAutoFit/>
          </a:bodyPr>
          <a:lstStyle/>
          <a:p>
            <a:r>
              <a:rPr lang="en-IN" i="1" dirty="0"/>
              <a:t>VAD 2</a:t>
            </a:r>
          </a:p>
        </p:txBody>
      </p:sp>
      <p:sp>
        <p:nvSpPr>
          <p:cNvPr id="41" name="TextBox 40">
            <a:extLst>
              <a:ext uri="{FF2B5EF4-FFF2-40B4-BE49-F238E27FC236}">
                <a16:creationId xmlns:a16="http://schemas.microsoft.com/office/drawing/2014/main" xmlns="" id="{B736A2F0-A977-487C-AEE6-672D6FC867CF}"/>
              </a:ext>
            </a:extLst>
          </p:cNvPr>
          <p:cNvSpPr txBox="1"/>
          <p:nvPr/>
        </p:nvSpPr>
        <p:spPr>
          <a:xfrm>
            <a:off x="7068558" y="2934269"/>
            <a:ext cx="772968" cy="369332"/>
          </a:xfrm>
          <a:prstGeom prst="rect">
            <a:avLst/>
          </a:prstGeom>
          <a:noFill/>
        </p:spPr>
        <p:txBody>
          <a:bodyPr wrap="square" rtlCol="0">
            <a:spAutoFit/>
          </a:bodyPr>
          <a:lstStyle/>
          <a:p>
            <a:r>
              <a:rPr lang="en-IN" i="1" dirty="0"/>
              <a:t>VAD 3</a:t>
            </a:r>
          </a:p>
        </p:txBody>
      </p:sp>
      <p:cxnSp>
        <p:nvCxnSpPr>
          <p:cNvPr id="42" name="Straight Connector 41">
            <a:extLst>
              <a:ext uri="{FF2B5EF4-FFF2-40B4-BE49-F238E27FC236}">
                <a16:creationId xmlns:a16="http://schemas.microsoft.com/office/drawing/2014/main" xmlns="" id="{B2821212-047A-47FC-A268-546ACB60676E}"/>
              </a:ext>
            </a:extLst>
          </p:cNvPr>
          <p:cNvCxnSpPr>
            <a:cxnSpLocks/>
          </p:cNvCxnSpPr>
          <p:nvPr/>
        </p:nvCxnSpPr>
        <p:spPr>
          <a:xfrm rot="16200000">
            <a:off x="3437678" y="3433558"/>
            <a:ext cx="0" cy="864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8B370DC-1425-4AF8-A21F-3023A91C6813}"/>
              </a:ext>
            </a:extLst>
          </p:cNvPr>
          <p:cNvCxnSpPr>
            <a:cxnSpLocks/>
          </p:cNvCxnSpPr>
          <p:nvPr/>
        </p:nvCxnSpPr>
        <p:spPr>
          <a:xfrm rot="16200000">
            <a:off x="5887465" y="3452105"/>
            <a:ext cx="0" cy="864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FEA827-7E83-4DED-AB55-DE277DF7C004}"/>
              </a:ext>
            </a:extLst>
          </p:cNvPr>
          <p:cNvCxnSpPr>
            <a:cxnSpLocks/>
          </p:cNvCxnSpPr>
          <p:nvPr/>
        </p:nvCxnSpPr>
        <p:spPr>
          <a:xfrm rot="16200000">
            <a:off x="8266229" y="3552704"/>
            <a:ext cx="0" cy="6840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FECCE83F-3085-49F7-B50B-15A046EC28C4}"/>
              </a:ext>
            </a:extLst>
          </p:cNvPr>
          <p:cNvSpPr txBox="1"/>
          <p:nvPr/>
        </p:nvSpPr>
        <p:spPr>
          <a:xfrm>
            <a:off x="4866072" y="2526754"/>
            <a:ext cx="2006351" cy="369332"/>
          </a:xfrm>
          <a:prstGeom prst="rect">
            <a:avLst/>
          </a:prstGeom>
          <a:noFill/>
        </p:spPr>
        <p:txBody>
          <a:bodyPr wrap="square" rtlCol="0">
            <a:spAutoFit/>
          </a:bodyPr>
          <a:lstStyle/>
          <a:p>
            <a:r>
              <a:rPr lang="en-IN" dirty="0"/>
              <a:t>Processor data bus</a:t>
            </a:r>
          </a:p>
        </p:txBody>
      </p:sp>
      <p:sp>
        <p:nvSpPr>
          <p:cNvPr id="46" name="TextBox 45">
            <a:extLst>
              <a:ext uri="{FF2B5EF4-FFF2-40B4-BE49-F238E27FC236}">
                <a16:creationId xmlns:a16="http://schemas.microsoft.com/office/drawing/2014/main" xmlns="" id="{208395FA-D36B-463A-9B5C-263F3E367A43}"/>
              </a:ext>
            </a:extLst>
          </p:cNvPr>
          <p:cNvSpPr txBox="1"/>
          <p:nvPr/>
        </p:nvSpPr>
        <p:spPr>
          <a:xfrm>
            <a:off x="4906882" y="4846558"/>
            <a:ext cx="1823955" cy="369332"/>
          </a:xfrm>
          <a:prstGeom prst="rect">
            <a:avLst/>
          </a:prstGeom>
          <a:noFill/>
        </p:spPr>
        <p:txBody>
          <a:bodyPr wrap="square" rtlCol="0">
            <a:spAutoFit/>
          </a:bodyPr>
          <a:lstStyle/>
          <a:p>
            <a:r>
              <a:rPr lang="en-IN" dirty="0"/>
              <a:t>Interrupt request</a:t>
            </a:r>
          </a:p>
        </p:txBody>
      </p:sp>
      <p:sp>
        <p:nvSpPr>
          <p:cNvPr id="47" name="TextBox 46">
            <a:extLst>
              <a:ext uri="{FF2B5EF4-FFF2-40B4-BE49-F238E27FC236}">
                <a16:creationId xmlns:a16="http://schemas.microsoft.com/office/drawing/2014/main" xmlns="" id="{5BFA0C35-5054-4340-B9DC-38B3FD9BF4AF}"/>
              </a:ext>
            </a:extLst>
          </p:cNvPr>
          <p:cNvSpPr txBox="1"/>
          <p:nvPr/>
        </p:nvSpPr>
        <p:spPr>
          <a:xfrm>
            <a:off x="3600278" y="5728874"/>
            <a:ext cx="2427685" cy="331670"/>
          </a:xfrm>
          <a:prstGeom prst="rect">
            <a:avLst/>
          </a:prstGeom>
          <a:noFill/>
        </p:spPr>
        <p:txBody>
          <a:bodyPr wrap="square" rtlCol="0">
            <a:spAutoFit/>
          </a:bodyPr>
          <a:lstStyle/>
          <a:p>
            <a:r>
              <a:rPr lang="en-IN" dirty="0"/>
              <a:t>Interrupt acknowledge</a:t>
            </a:r>
          </a:p>
        </p:txBody>
      </p:sp>
      <p:sp>
        <p:nvSpPr>
          <p:cNvPr id="48" name="TextBox 47">
            <a:extLst>
              <a:ext uri="{FF2B5EF4-FFF2-40B4-BE49-F238E27FC236}">
                <a16:creationId xmlns:a16="http://schemas.microsoft.com/office/drawing/2014/main" xmlns="" id="{EAB9AFF2-0D25-4BAB-921B-766CCE7B1F2C}"/>
              </a:ext>
            </a:extLst>
          </p:cNvPr>
          <p:cNvSpPr txBox="1"/>
          <p:nvPr/>
        </p:nvSpPr>
        <p:spPr>
          <a:xfrm>
            <a:off x="8066450" y="3894703"/>
            <a:ext cx="935977" cy="646331"/>
          </a:xfrm>
          <a:prstGeom prst="rect">
            <a:avLst/>
          </a:prstGeom>
          <a:noFill/>
        </p:spPr>
        <p:txBody>
          <a:bodyPr wrap="square" rtlCol="0">
            <a:spAutoFit/>
          </a:bodyPr>
          <a:lstStyle/>
          <a:p>
            <a:pPr algn="ctr"/>
            <a:r>
              <a:rPr lang="en-IN" dirty="0"/>
              <a:t>To next </a:t>
            </a:r>
          </a:p>
          <a:p>
            <a:pPr algn="ctr"/>
            <a:r>
              <a:rPr lang="en-IN" dirty="0"/>
              <a:t>device</a:t>
            </a:r>
          </a:p>
        </p:txBody>
      </p:sp>
    </p:spTree>
    <p:extLst>
      <p:ext uri="{BB962C8B-B14F-4D97-AF65-F5344CB8AC3E}">
        <p14:creationId xmlns:p14="http://schemas.microsoft.com/office/powerpoint/2010/main" xmlns="" val="35768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9" grpId="0"/>
      <p:bldP spid="40" grpId="0"/>
      <p:bldP spid="41"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Peripheral Devices</a:t>
            </a:r>
            <a:endParaRPr lang="en-IN" dirty="0"/>
          </a:p>
        </p:txBody>
      </p:sp>
    </p:spTree>
    <p:extLst>
      <p:ext uri="{BB962C8B-B14F-4D97-AF65-F5344CB8AC3E}">
        <p14:creationId xmlns:p14="http://schemas.microsoft.com/office/powerpoint/2010/main" xmlns="" val="1498474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Parallel priority</a:t>
            </a:r>
            <a:endParaRPr lang="en-IN" dirty="0"/>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7923" y="971550"/>
            <a:ext cx="10589342" cy="5370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564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Priority encoder</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40658" y="1150374"/>
            <a:ext cx="10338619" cy="5279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3708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31180" y="1017639"/>
            <a:ext cx="11929641" cy="4441867"/>
          </a:xfrm>
        </p:spPr>
        <p:txBody>
          <a:bodyPr/>
          <a:lstStyle/>
          <a:p>
            <a:r>
              <a:rPr lang="en-US" dirty="0"/>
              <a:t>The output of the priority encoder is used to form part of vector address for each interrupt source.</a:t>
            </a:r>
            <a:endParaRPr lang="en-IN" dirty="0"/>
          </a:p>
        </p:txBody>
      </p:sp>
    </p:spTree>
    <p:extLst>
      <p:ext uri="{BB962C8B-B14F-4D97-AF65-F5344CB8AC3E}">
        <p14:creationId xmlns:p14="http://schemas.microsoft.com/office/powerpoint/2010/main" xmlns="" val="1313697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cycle</a:t>
            </a:r>
            <a:endParaRPr lang="en-IN" dirty="0"/>
          </a:p>
        </p:txBody>
      </p:sp>
      <p:sp>
        <p:nvSpPr>
          <p:cNvPr id="3" name="Content Placeholder 2"/>
          <p:cNvSpPr>
            <a:spLocks noGrp="1"/>
          </p:cNvSpPr>
          <p:nvPr>
            <p:ph idx="1"/>
          </p:nvPr>
        </p:nvSpPr>
        <p:spPr>
          <a:xfrm>
            <a:off x="131180" y="796413"/>
            <a:ext cx="11929641" cy="5486400"/>
          </a:xfrm>
        </p:spPr>
        <p:txBody>
          <a:bodyPr/>
          <a:lstStyle/>
          <a:p>
            <a:pPr marL="342900" indent="-342900">
              <a:spcBef>
                <a:spcPct val="20000"/>
              </a:spcBef>
              <a:buFontTx/>
              <a:buBlip>
                <a:blip r:embed="rId2"/>
              </a:buBlip>
            </a:pPr>
            <a:r>
              <a:rPr lang="en-US" dirty="0"/>
              <a:t>The Interrupt enable flip-flop (IEN) can be set or cleared by program instructions.</a:t>
            </a:r>
          </a:p>
          <a:p>
            <a:pPr marL="342900" indent="-342900">
              <a:spcBef>
                <a:spcPct val="20000"/>
              </a:spcBef>
              <a:buFontTx/>
              <a:buBlip>
                <a:blip r:embed="rId2"/>
              </a:buBlip>
            </a:pPr>
            <a:r>
              <a:rPr lang="en-US" dirty="0"/>
              <a:t>A programmer can therefore allow interrupts (clear IEN) or disallow interrupts (set IEN)</a:t>
            </a:r>
          </a:p>
          <a:p>
            <a:pPr marL="342900" indent="-342900">
              <a:spcBef>
                <a:spcPct val="20000"/>
              </a:spcBef>
              <a:buFontTx/>
              <a:buBlip>
                <a:blip r:embed="rId2"/>
              </a:buBlip>
            </a:pPr>
            <a:r>
              <a:rPr lang="en-US" dirty="0"/>
              <a:t>At the end of each instruction cycle the CPU checks IEN and IST.  If either is equal to zero, control continues with the next instruction.  If both = 1, the interrupt is handled.</a:t>
            </a:r>
          </a:p>
          <a:p>
            <a:pPr marL="342900" indent="-342900">
              <a:spcBef>
                <a:spcPct val="20000"/>
              </a:spcBef>
              <a:buFontTx/>
              <a:buBlip>
                <a:blip r:embed="rId2"/>
              </a:buBlip>
            </a:pPr>
            <a:r>
              <a:rPr lang="en-US" dirty="0"/>
              <a:t>Interrupt micro-operations:</a:t>
            </a:r>
          </a:p>
          <a:p>
            <a:pPr marL="742950" lvl="1" indent="-285750">
              <a:spcBef>
                <a:spcPct val="20000"/>
              </a:spcBef>
            </a:pPr>
            <a:r>
              <a:rPr lang="en-US" dirty="0"/>
              <a:t>SP</a:t>
            </a:r>
            <a:r>
              <a:rPr lang="en-US" dirty="0">
                <a:sym typeface="Wingdings" pitchFamily="2" charset="2"/>
              </a:rPr>
              <a:t>SP – 1		(Decrement stack pointer)</a:t>
            </a:r>
          </a:p>
          <a:p>
            <a:pPr marL="742950" lvl="1" indent="-285750">
              <a:spcBef>
                <a:spcPct val="20000"/>
              </a:spcBef>
            </a:pPr>
            <a:r>
              <a:rPr lang="en-US" dirty="0">
                <a:sym typeface="Wingdings" pitchFamily="2" charset="2"/>
              </a:rPr>
              <a:t>M[SP]  </a:t>
            </a:r>
            <a:r>
              <a:rPr lang="en-US" dirty="0" err="1">
                <a:sym typeface="Wingdings" pitchFamily="2" charset="2"/>
              </a:rPr>
              <a:t>PCc</a:t>
            </a:r>
            <a:r>
              <a:rPr lang="en-US" dirty="0">
                <a:sym typeface="Wingdings" pitchFamily="2" charset="2"/>
              </a:rPr>
              <a:t>	Push PC onto stack</a:t>
            </a:r>
          </a:p>
          <a:p>
            <a:pPr marL="742950" lvl="1" indent="-285750">
              <a:spcBef>
                <a:spcPct val="20000"/>
              </a:spcBef>
            </a:pPr>
            <a:r>
              <a:rPr lang="en-US" dirty="0">
                <a:sym typeface="Wingdings" pitchFamily="2" charset="2"/>
              </a:rPr>
              <a:t>INTACK  1	Enable interrupt acknowledge</a:t>
            </a:r>
          </a:p>
          <a:p>
            <a:pPr marL="742950" lvl="1" indent="-285750">
              <a:spcBef>
                <a:spcPct val="20000"/>
              </a:spcBef>
            </a:pPr>
            <a:r>
              <a:rPr lang="en-US" dirty="0">
                <a:sym typeface="Wingdings" pitchFamily="2" charset="2"/>
              </a:rPr>
              <a:t>PC VAD		Transfer vector address to PC</a:t>
            </a:r>
          </a:p>
          <a:p>
            <a:pPr marL="742950" lvl="1" indent="-285750">
              <a:spcBef>
                <a:spcPct val="20000"/>
              </a:spcBef>
            </a:pPr>
            <a:r>
              <a:rPr lang="en-US" dirty="0">
                <a:sym typeface="Wingdings" pitchFamily="2" charset="2"/>
              </a:rPr>
              <a:t>IEN 0		Disable further interrupts</a:t>
            </a:r>
          </a:p>
          <a:p>
            <a:pPr marL="742950" lvl="1" indent="-285750">
              <a:spcBef>
                <a:spcPct val="20000"/>
              </a:spcBef>
            </a:pPr>
            <a:r>
              <a:rPr lang="en-US" dirty="0">
                <a:sym typeface="Wingdings" pitchFamily="2" charset="2"/>
              </a:rPr>
              <a:t>Go to fetch next instruction</a:t>
            </a:r>
            <a:endParaRPr lang="en-US" dirty="0"/>
          </a:p>
          <a:p>
            <a:endParaRPr lang="en-IN" dirty="0"/>
          </a:p>
        </p:txBody>
      </p:sp>
    </p:spTree>
    <p:extLst>
      <p:ext uri="{BB962C8B-B14F-4D97-AF65-F5344CB8AC3E}">
        <p14:creationId xmlns:p14="http://schemas.microsoft.com/office/powerpoint/2010/main" xmlns="" val="1596548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DMA (Direct Memory Access)</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p14="http://schemas.microsoft.com/office/powerpoint/2010/main" xmlns="" val="2284004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82BFECE-422C-49B6-BBF6-EEF4B5D1B415}"/>
              </a:ext>
            </a:extLst>
          </p:cNvPr>
          <p:cNvSpPr>
            <a:spLocks noGrp="1"/>
          </p:cNvSpPr>
          <p:nvPr>
            <p:ph type="title"/>
          </p:nvPr>
        </p:nvSpPr>
        <p:spPr/>
        <p:txBody>
          <a:bodyPr/>
          <a:lstStyle/>
          <a:p>
            <a:r>
              <a:rPr lang="en-US" dirty="0"/>
              <a:t>DMA (Direct Memory Access)</a:t>
            </a:r>
            <a:endParaRPr lang="en-IN" dirty="0"/>
          </a:p>
        </p:txBody>
      </p:sp>
      <p:sp>
        <p:nvSpPr>
          <p:cNvPr id="5" name="Content Placeholder 4">
            <a:extLst>
              <a:ext uri="{FF2B5EF4-FFF2-40B4-BE49-F238E27FC236}">
                <a16:creationId xmlns:a16="http://schemas.microsoft.com/office/drawing/2014/main" xmlns="" id="{9656838A-F49C-408F-9B10-C2FE1FD58415}"/>
              </a:ext>
            </a:extLst>
          </p:cNvPr>
          <p:cNvSpPr>
            <a:spLocks noGrp="1"/>
          </p:cNvSpPr>
          <p:nvPr>
            <p:ph idx="1"/>
          </p:nvPr>
        </p:nvSpPr>
        <p:spPr>
          <a:xfrm>
            <a:off x="131180" y="863445"/>
            <a:ext cx="11947405" cy="3322518"/>
          </a:xfrm>
        </p:spPr>
        <p:txBody>
          <a:bodyPr/>
          <a:lstStyle/>
          <a:p>
            <a:pPr algn="just"/>
            <a:r>
              <a:rPr lang="en-US" dirty="0"/>
              <a:t>The transfer of data between a fast storage device such as magnetic disk and memory is often limited by the speed of the CPU.</a:t>
            </a:r>
          </a:p>
          <a:p>
            <a:pPr algn="just"/>
            <a:r>
              <a:rPr lang="en-US" dirty="0"/>
              <a:t>Removing the CPU from the path and letting the peripheral device manage the memory buses directly would improve the speed of transfer.</a:t>
            </a:r>
          </a:p>
          <a:p>
            <a:pPr algn="just"/>
            <a:r>
              <a:rPr lang="en-US" dirty="0"/>
              <a:t>This transfer technique is called direct memory access (DMA).</a:t>
            </a:r>
          </a:p>
          <a:p>
            <a:pPr algn="just"/>
            <a:r>
              <a:rPr lang="en-US" dirty="0"/>
              <a:t>During DMA, CPU is idle and has no control of the memory buses.</a:t>
            </a:r>
          </a:p>
          <a:p>
            <a:pPr algn="just"/>
            <a:r>
              <a:rPr lang="en-US" dirty="0"/>
              <a:t>A DMA controller takes over the buses to manage the transfer directly between the I/O device and memory.</a:t>
            </a:r>
          </a:p>
          <a:p>
            <a:endParaRPr lang="en-IN" dirty="0"/>
          </a:p>
        </p:txBody>
      </p:sp>
      <p:sp>
        <p:nvSpPr>
          <p:cNvPr id="7" name="Rectangle 6">
            <a:extLst>
              <a:ext uri="{FF2B5EF4-FFF2-40B4-BE49-F238E27FC236}">
                <a16:creationId xmlns:a16="http://schemas.microsoft.com/office/drawing/2014/main" xmlns="" id="{05AA8480-78E7-4C6D-9B94-804BF2DE6DCB}"/>
              </a:ext>
            </a:extLst>
          </p:cNvPr>
          <p:cNvSpPr/>
          <p:nvPr/>
        </p:nvSpPr>
        <p:spPr>
          <a:xfrm>
            <a:off x="3769242" y="4470604"/>
            <a:ext cx="2667000" cy="1448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F822769-C78D-441E-970C-8BA1FE7C63A9}"/>
              </a:ext>
            </a:extLst>
          </p:cNvPr>
          <p:cNvSpPr txBox="1"/>
          <p:nvPr/>
        </p:nvSpPr>
        <p:spPr>
          <a:xfrm>
            <a:off x="3742632" y="4787072"/>
            <a:ext cx="434734" cy="369332"/>
          </a:xfrm>
          <a:prstGeom prst="rect">
            <a:avLst/>
          </a:prstGeom>
          <a:noFill/>
        </p:spPr>
        <p:txBody>
          <a:bodyPr wrap="none" rtlCol="0">
            <a:spAutoFit/>
          </a:bodyPr>
          <a:lstStyle/>
          <a:p>
            <a:r>
              <a:rPr lang="en-US" dirty="0">
                <a:solidFill>
                  <a:schemeClr val="bg1"/>
                </a:solidFill>
              </a:rPr>
              <a:t>BR</a:t>
            </a:r>
          </a:p>
        </p:txBody>
      </p:sp>
      <p:sp>
        <p:nvSpPr>
          <p:cNvPr id="9" name="TextBox 8">
            <a:extLst>
              <a:ext uri="{FF2B5EF4-FFF2-40B4-BE49-F238E27FC236}">
                <a16:creationId xmlns:a16="http://schemas.microsoft.com/office/drawing/2014/main" xmlns="" id="{09B3FBA1-FE53-49A7-847E-CE2F59CD74DE}"/>
              </a:ext>
            </a:extLst>
          </p:cNvPr>
          <p:cNvSpPr txBox="1"/>
          <p:nvPr/>
        </p:nvSpPr>
        <p:spPr>
          <a:xfrm>
            <a:off x="3769242" y="5385004"/>
            <a:ext cx="455574" cy="369332"/>
          </a:xfrm>
          <a:prstGeom prst="rect">
            <a:avLst/>
          </a:prstGeom>
          <a:noFill/>
        </p:spPr>
        <p:txBody>
          <a:bodyPr wrap="none" rtlCol="0">
            <a:spAutoFit/>
          </a:bodyPr>
          <a:lstStyle/>
          <a:p>
            <a:r>
              <a:rPr lang="en-US" dirty="0">
                <a:solidFill>
                  <a:schemeClr val="bg1"/>
                </a:solidFill>
              </a:rPr>
              <a:t>BG</a:t>
            </a:r>
          </a:p>
        </p:txBody>
      </p:sp>
      <p:sp>
        <p:nvSpPr>
          <p:cNvPr id="10" name="TextBox 9">
            <a:extLst>
              <a:ext uri="{FF2B5EF4-FFF2-40B4-BE49-F238E27FC236}">
                <a16:creationId xmlns:a16="http://schemas.microsoft.com/office/drawing/2014/main" xmlns="" id="{FAE84955-D443-4062-A3C8-040482C9F83B}"/>
              </a:ext>
            </a:extLst>
          </p:cNvPr>
          <p:cNvSpPr txBox="1"/>
          <p:nvPr/>
        </p:nvSpPr>
        <p:spPr>
          <a:xfrm>
            <a:off x="5716937" y="4546804"/>
            <a:ext cx="696024" cy="369332"/>
          </a:xfrm>
          <a:prstGeom prst="rect">
            <a:avLst/>
          </a:prstGeom>
          <a:noFill/>
        </p:spPr>
        <p:txBody>
          <a:bodyPr wrap="none" rtlCol="0">
            <a:spAutoFit/>
          </a:bodyPr>
          <a:lstStyle/>
          <a:p>
            <a:r>
              <a:rPr lang="en-US" dirty="0">
                <a:solidFill>
                  <a:schemeClr val="bg1"/>
                </a:solidFill>
              </a:rPr>
              <a:t>ABUS</a:t>
            </a:r>
          </a:p>
        </p:txBody>
      </p:sp>
      <p:sp>
        <p:nvSpPr>
          <p:cNvPr id="11" name="TextBox 10">
            <a:extLst>
              <a:ext uri="{FF2B5EF4-FFF2-40B4-BE49-F238E27FC236}">
                <a16:creationId xmlns:a16="http://schemas.microsoft.com/office/drawing/2014/main" xmlns="" id="{A4969163-F845-475C-87A5-F9C522E564DF}"/>
              </a:ext>
            </a:extLst>
          </p:cNvPr>
          <p:cNvSpPr txBox="1"/>
          <p:nvPr/>
        </p:nvSpPr>
        <p:spPr>
          <a:xfrm>
            <a:off x="5718960" y="4853452"/>
            <a:ext cx="705642" cy="369332"/>
          </a:xfrm>
          <a:prstGeom prst="rect">
            <a:avLst/>
          </a:prstGeom>
          <a:noFill/>
        </p:spPr>
        <p:txBody>
          <a:bodyPr wrap="none" rtlCol="0">
            <a:spAutoFit/>
          </a:bodyPr>
          <a:lstStyle/>
          <a:p>
            <a:r>
              <a:rPr lang="en-US" dirty="0">
                <a:solidFill>
                  <a:schemeClr val="bg1"/>
                </a:solidFill>
              </a:rPr>
              <a:t>DBUS</a:t>
            </a:r>
          </a:p>
        </p:txBody>
      </p:sp>
      <p:sp>
        <p:nvSpPr>
          <p:cNvPr id="12" name="TextBox 11">
            <a:extLst>
              <a:ext uri="{FF2B5EF4-FFF2-40B4-BE49-F238E27FC236}">
                <a16:creationId xmlns:a16="http://schemas.microsoft.com/office/drawing/2014/main" xmlns="" id="{3F68CFAE-F608-421B-8312-AC6B95131290}"/>
              </a:ext>
            </a:extLst>
          </p:cNvPr>
          <p:cNvSpPr txBox="1"/>
          <p:nvPr/>
        </p:nvSpPr>
        <p:spPr>
          <a:xfrm>
            <a:off x="5960593" y="5160100"/>
            <a:ext cx="452368" cy="369332"/>
          </a:xfrm>
          <a:prstGeom prst="rect">
            <a:avLst/>
          </a:prstGeom>
          <a:noFill/>
        </p:spPr>
        <p:txBody>
          <a:bodyPr wrap="none" rtlCol="0">
            <a:spAutoFit/>
          </a:bodyPr>
          <a:lstStyle/>
          <a:p>
            <a:r>
              <a:rPr lang="en-US" dirty="0">
                <a:solidFill>
                  <a:schemeClr val="bg1"/>
                </a:solidFill>
              </a:rPr>
              <a:t>RD</a:t>
            </a:r>
          </a:p>
        </p:txBody>
      </p:sp>
      <p:sp>
        <p:nvSpPr>
          <p:cNvPr id="13" name="TextBox 12">
            <a:extLst>
              <a:ext uri="{FF2B5EF4-FFF2-40B4-BE49-F238E27FC236}">
                <a16:creationId xmlns:a16="http://schemas.microsoft.com/office/drawing/2014/main" xmlns="" id="{C7C87A64-86A2-4AA3-B0E5-557059028DA0}"/>
              </a:ext>
            </a:extLst>
          </p:cNvPr>
          <p:cNvSpPr txBox="1"/>
          <p:nvPr/>
        </p:nvSpPr>
        <p:spPr>
          <a:xfrm>
            <a:off x="5921357" y="5497166"/>
            <a:ext cx="514885" cy="369332"/>
          </a:xfrm>
          <a:prstGeom prst="rect">
            <a:avLst/>
          </a:prstGeom>
          <a:noFill/>
        </p:spPr>
        <p:txBody>
          <a:bodyPr wrap="none" rtlCol="0">
            <a:spAutoFit/>
          </a:bodyPr>
          <a:lstStyle/>
          <a:p>
            <a:r>
              <a:rPr lang="en-US" dirty="0">
                <a:solidFill>
                  <a:schemeClr val="bg1"/>
                </a:solidFill>
              </a:rPr>
              <a:t>WR</a:t>
            </a:r>
          </a:p>
        </p:txBody>
      </p:sp>
      <p:sp>
        <p:nvSpPr>
          <p:cNvPr id="14" name="TextBox 13">
            <a:extLst>
              <a:ext uri="{FF2B5EF4-FFF2-40B4-BE49-F238E27FC236}">
                <a16:creationId xmlns:a16="http://schemas.microsoft.com/office/drawing/2014/main" xmlns="" id="{29BFFB89-5AC4-4A79-8B72-6BCFECB39016}"/>
              </a:ext>
            </a:extLst>
          </p:cNvPr>
          <p:cNvSpPr txBox="1"/>
          <p:nvPr/>
        </p:nvSpPr>
        <p:spPr>
          <a:xfrm>
            <a:off x="4815644" y="5086353"/>
            <a:ext cx="574196" cy="369332"/>
          </a:xfrm>
          <a:prstGeom prst="rect">
            <a:avLst/>
          </a:prstGeom>
          <a:noFill/>
        </p:spPr>
        <p:txBody>
          <a:bodyPr wrap="none" rtlCol="0">
            <a:spAutoFit/>
          </a:bodyPr>
          <a:lstStyle/>
          <a:p>
            <a:r>
              <a:rPr lang="en-US" dirty="0">
                <a:solidFill>
                  <a:schemeClr val="bg1"/>
                </a:solidFill>
              </a:rPr>
              <a:t>CPU</a:t>
            </a:r>
          </a:p>
        </p:txBody>
      </p:sp>
      <p:sp>
        <p:nvSpPr>
          <p:cNvPr id="15" name="TextBox 14">
            <a:extLst>
              <a:ext uri="{FF2B5EF4-FFF2-40B4-BE49-F238E27FC236}">
                <a16:creationId xmlns:a16="http://schemas.microsoft.com/office/drawing/2014/main" xmlns="" id="{1CB5224E-CB33-4AD0-BC28-7DCB0FF43E4B}"/>
              </a:ext>
            </a:extLst>
          </p:cNvPr>
          <p:cNvSpPr txBox="1"/>
          <p:nvPr/>
        </p:nvSpPr>
        <p:spPr>
          <a:xfrm>
            <a:off x="1798572" y="4792017"/>
            <a:ext cx="1289969" cy="369332"/>
          </a:xfrm>
          <a:prstGeom prst="rect">
            <a:avLst/>
          </a:prstGeom>
          <a:noFill/>
        </p:spPr>
        <p:txBody>
          <a:bodyPr wrap="none" rtlCol="0">
            <a:spAutoFit/>
          </a:bodyPr>
          <a:lstStyle/>
          <a:p>
            <a:r>
              <a:rPr lang="en-US" dirty="0"/>
              <a:t>Bus request</a:t>
            </a:r>
          </a:p>
        </p:txBody>
      </p:sp>
      <p:sp>
        <p:nvSpPr>
          <p:cNvPr id="16" name="TextBox 15">
            <a:extLst>
              <a:ext uri="{FF2B5EF4-FFF2-40B4-BE49-F238E27FC236}">
                <a16:creationId xmlns:a16="http://schemas.microsoft.com/office/drawing/2014/main" xmlns="" id="{27E044B2-A73E-4603-B43F-AF5A63699C6F}"/>
              </a:ext>
            </a:extLst>
          </p:cNvPr>
          <p:cNvSpPr txBox="1"/>
          <p:nvPr/>
        </p:nvSpPr>
        <p:spPr>
          <a:xfrm>
            <a:off x="1787929" y="5385004"/>
            <a:ext cx="1300612" cy="369332"/>
          </a:xfrm>
          <a:prstGeom prst="rect">
            <a:avLst/>
          </a:prstGeom>
          <a:noFill/>
        </p:spPr>
        <p:txBody>
          <a:bodyPr wrap="none" rtlCol="0">
            <a:spAutoFit/>
          </a:bodyPr>
          <a:lstStyle/>
          <a:p>
            <a:r>
              <a:rPr lang="en-US" dirty="0"/>
              <a:t>Bus granted</a:t>
            </a:r>
          </a:p>
        </p:txBody>
      </p:sp>
      <p:sp>
        <p:nvSpPr>
          <p:cNvPr id="17" name="TextBox 16">
            <a:extLst>
              <a:ext uri="{FF2B5EF4-FFF2-40B4-BE49-F238E27FC236}">
                <a16:creationId xmlns:a16="http://schemas.microsoft.com/office/drawing/2014/main" xmlns="" id="{CD37C6C8-D50C-42FD-9A3B-0105DE9B4E6F}"/>
              </a:ext>
            </a:extLst>
          </p:cNvPr>
          <p:cNvSpPr txBox="1"/>
          <p:nvPr/>
        </p:nvSpPr>
        <p:spPr>
          <a:xfrm>
            <a:off x="7135393" y="4546804"/>
            <a:ext cx="1319785" cy="369332"/>
          </a:xfrm>
          <a:prstGeom prst="rect">
            <a:avLst/>
          </a:prstGeom>
          <a:noFill/>
        </p:spPr>
        <p:txBody>
          <a:bodyPr wrap="none" rtlCol="0">
            <a:spAutoFit/>
          </a:bodyPr>
          <a:lstStyle/>
          <a:p>
            <a:r>
              <a:rPr lang="en-US" dirty="0"/>
              <a:t>Address bus</a:t>
            </a:r>
          </a:p>
        </p:txBody>
      </p:sp>
      <p:sp>
        <p:nvSpPr>
          <p:cNvPr id="18" name="TextBox 17">
            <a:extLst>
              <a:ext uri="{FF2B5EF4-FFF2-40B4-BE49-F238E27FC236}">
                <a16:creationId xmlns:a16="http://schemas.microsoft.com/office/drawing/2014/main" xmlns="" id="{72261331-7209-4560-AD14-C8A6910DB8A6}"/>
              </a:ext>
            </a:extLst>
          </p:cNvPr>
          <p:cNvSpPr txBox="1"/>
          <p:nvPr/>
        </p:nvSpPr>
        <p:spPr>
          <a:xfrm>
            <a:off x="7144454" y="4853452"/>
            <a:ext cx="1006879" cy="369332"/>
          </a:xfrm>
          <a:prstGeom prst="rect">
            <a:avLst/>
          </a:prstGeom>
          <a:noFill/>
        </p:spPr>
        <p:txBody>
          <a:bodyPr wrap="none" rtlCol="0">
            <a:spAutoFit/>
          </a:bodyPr>
          <a:lstStyle/>
          <a:p>
            <a:r>
              <a:rPr lang="en-US" dirty="0"/>
              <a:t>Data bus</a:t>
            </a:r>
          </a:p>
        </p:txBody>
      </p:sp>
      <p:sp>
        <p:nvSpPr>
          <p:cNvPr id="19" name="TextBox 18">
            <a:extLst>
              <a:ext uri="{FF2B5EF4-FFF2-40B4-BE49-F238E27FC236}">
                <a16:creationId xmlns:a16="http://schemas.microsoft.com/office/drawing/2014/main" xmlns="" id="{4D2EA5C5-E3C4-4592-9E32-0C949FA952D2}"/>
              </a:ext>
            </a:extLst>
          </p:cNvPr>
          <p:cNvSpPr txBox="1"/>
          <p:nvPr/>
        </p:nvSpPr>
        <p:spPr>
          <a:xfrm>
            <a:off x="7154330" y="5156404"/>
            <a:ext cx="653512" cy="369332"/>
          </a:xfrm>
          <a:prstGeom prst="rect">
            <a:avLst/>
          </a:prstGeom>
          <a:noFill/>
        </p:spPr>
        <p:txBody>
          <a:bodyPr wrap="none" rtlCol="0">
            <a:spAutoFit/>
          </a:bodyPr>
          <a:lstStyle/>
          <a:p>
            <a:r>
              <a:rPr lang="en-US" dirty="0"/>
              <a:t>Read</a:t>
            </a:r>
          </a:p>
        </p:txBody>
      </p:sp>
      <p:sp>
        <p:nvSpPr>
          <p:cNvPr id="20" name="TextBox 19">
            <a:extLst>
              <a:ext uri="{FF2B5EF4-FFF2-40B4-BE49-F238E27FC236}">
                <a16:creationId xmlns:a16="http://schemas.microsoft.com/office/drawing/2014/main" xmlns="" id="{4609A1C1-8CCC-4C64-86A8-3A656587456D}"/>
              </a:ext>
            </a:extLst>
          </p:cNvPr>
          <p:cNvSpPr txBox="1"/>
          <p:nvPr/>
        </p:nvSpPr>
        <p:spPr>
          <a:xfrm>
            <a:off x="7122042" y="5501545"/>
            <a:ext cx="706027" cy="369332"/>
          </a:xfrm>
          <a:prstGeom prst="rect">
            <a:avLst/>
          </a:prstGeom>
          <a:noFill/>
        </p:spPr>
        <p:txBody>
          <a:bodyPr wrap="none" rtlCol="0">
            <a:spAutoFit/>
          </a:bodyPr>
          <a:lstStyle/>
          <a:p>
            <a:r>
              <a:rPr lang="en-US" dirty="0"/>
              <a:t>Write</a:t>
            </a:r>
          </a:p>
        </p:txBody>
      </p:sp>
      <p:cxnSp>
        <p:nvCxnSpPr>
          <p:cNvPr id="21" name="Straight Arrow Connector 20">
            <a:extLst>
              <a:ext uri="{FF2B5EF4-FFF2-40B4-BE49-F238E27FC236}">
                <a16:creationId xmlns:a16="http://schemas.microsoft.com/office/drawing/2014/main" xmlns="" id="{1D2DFB6B-C1D2-411F-B4A5-18F5E0F209C3}"/>
              </a:ext>
            </a:extLst>
          </p:cNvPr>
          <p:cNvCxnSpPr>
            <a:stCxn id="15" idx="3"/>
            <a:endCxn id="8" idx="1"/>
          </p:cNvCxnSpPr>
          <p:nvPr/>
        </p:nvCxnSpPr>
        <p:spPr>
          <a:xfrm flipV="1">
            <a:off x="3088541" y="4971738"/>
            <a:ext cx="654091" cy="494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F825BCFE-20F0-4526-AEFE-4FAB2B3160F0}"/>
              </a:ext>
            </a:extLst>
          </p:cNvPr>
          <p:cNvCxnSpPr>
            <a:stCxn id="16" idx="3"/>
            <a:endCxn id="9" idx="1"/>
          </p:cNvCxnSpPr>
          <p:nvPr/>
        </p:nvCxnSpPr>
        <p:spPr>
          <a:xfrm>
            <a:off x="3088541" y="5569670"/>
            <a:ext cx="680701" cy="0"/>
          </a:xfrm>
          <a:prstGeom prst="straightConnector1">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5BCE1143-7F1C-4570-B4B3-CCDF5AF95AE0}"/>
              </a:ext>
            </a:extLst>
          </p:cNvPr>
          <p:cNvCxnSpPr>
            <a:stCxn id="10" idx="3"/>
            <a:endCxn id="17" idx="1"/>
          </p:cNvCxnSpPr>
          <p:nvPr/>
        </p:nvCxnSpPr>
        <p:spPr>
          <a:xfrm>
            <a:off x="6412961" y="4731470"/>
            <a:ext cx="72243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6E9B8478-168D-4B52-829F-E14B7E8F6A19}"/>
              </a:ext>
            </a:extLst>
          </p:cNvPr>
          <p:cNvCxnSpPr>
            <a:stCxn id="11" idx="3"/>
            <a:endCxn id="18" idx="1"/>
          </p:cNvCxnSpPr>
          <p:nvPr/>
        </p:nvCxnSpPr>
        <p:spPr>
          <a:xfrm>
            <a:off x="6424602" y="5038118"/>
            <a:ext cx="719852"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6C64C5D0-3FAD-4677-9512-11A1992737F9}"/>
              </a:ext>
            </a:extLst>
          </p:cNvPr>
          <p:cNvCxnSpPr>
            <a:stCxn id="12" idx="3"/>
            <a:endCxn id="19" idx="1"/>
          </p:cNvCxnSpPr>
          <p:nvPr/>
        </p:nvCxnSpPr>
        <p:spPr>
          <a:xfrm flipV="1">
            <a:off x="6412961" y="5341070"/>
            <a:ext cx="741369" cy="369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7C786738-D9A8-4BA6-99E0-25EB1E34F2A8}"/>
              </a:ext>
            </a:extLst>
          </p:cNvPr>
          <p:cNvCxnSpPr>
            <a:stCxn id="13" idx="3"/>
            <a:endCxn id="20" idx="1"/>
          </p:cNvCxnSpPr>
          <p:nvPr/>
        </p:nvCxnSpPr>
        <p:spPr>
          <a:xfrm>
            <a:off x="6436242" y="5681832"/>
            <a:ext cx="685800" cy="437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xmlns="" id="{EEE55F66-F9B9-4039-BE77-BA0A4B647BC0}"/>
              </a:ext>
            </a:extLst>
          </p:cNvPr>
          <p:cNvSpPr/>
          <p:nvPr/>
        </p:nvSpPr>
        <p:spPr>
          <a:xfrm>
            <a:off x="8379706" y="4546804"/>
            <a:ext cx="190136" cy="131969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xmlns="" id="{1DBC9FBB-5724-4E59-A2F3-D7D13BB7B2FD}"/>
              </a:ext>
            </a:extLst>
          </p:cNvPr>
          <p:cNvSpPr txBox="1"/>
          <p:nvPr/>
        </p:nvSpPr>
        <p:spPr>
          <a:xfrm>
            <a:off x="8503878" y="4441076"/>
            <a:ext cx="1513764" cy="1477328"/>
          </a:xfrm>
          <a:prstGeom prst="rect">
            <a:avLst/>
          </a:prstGeom>
          <a:noFill/>
        </p:spPr>
        <p:txBody>
          <a:bodyPr wrap="square" rtlCol="0">
            <a:spAutoFit/>
          </a:bodyPr>
          <a:lstStyle/>
          <a:p>
            <a:pPr algn="ctr"/>
            <a:r>
              <a:rPr lang="en-US" dirty="0"/>
              <a:t>High-impedance (disabled) when BG is enabled</a:t>
            </a:r>
          </a:p>
        </p:txBody>
      </p:sp>
    </p:spTree>
    <p:extLst>
      <p:ext uri="{BB962C8B-B14F-4D97-AF65-F5344CB8AC3E}">
        <p14:creationId xmlns:p14="http://schemas.microsoft.com/office/powerpoint/2010/main" xmlns="" val="32250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7" grpId="0" animBg="1"/>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F9AB9-973F-49C9-B957-712D2D12DCCA}"/>
              </a:ext>
            </a:extLst>
          </p:cNvPr>
          <p:cNvSpPr>
            <a:spLocks noGrp="1"/>
          </p:cNvSpPr>
          <p:nvPr>
            <p:ph type="title"/>
          </p:nvPr>
        </p:nvSpPr>
        <p:spPr>
          <a:xfrm>
            <a:off x="0" y="-9305"/>
            <a:ext cx="12192000" cy="711200"/>
          </a:xfrm>
        </p:spPr>
        <p:txBody>
          <a:bodyPr/>
          <a:lstStyle/>
          <a:p>
            <a:r>
              <a:rPr lang="en-US" dirty="0"/>
              <a:t>DMA Controller</a:t>
            </a:r>
            <a:endParaRPr lang="en-IN" dirty="0"/>
          </a:p>
        </p:txBody>
      </p:sp>
      <p:sp>
        <p:nvSpPr>
          <p:cNvPr id="3" name="Content Placeholder 2">
            <a:extLst>
              <a:ext uri="{FF2B5EF4-FFF2-40B4-BE49-F238E27FC236}">
                <a16:creationId xmlns:a16="http://schemas.microsoft.com/office/drawing/2014/main" xmlns="" id="{B7B972CE-6259-4502-BAE3-933F28D5ED28}"/>
              </a:ext>
            </a:extLst>
          </p:cNvPr>
          <p:cNvSpPr>
            <a:spLocks noGrp="1"/>
          </p:cNvSpPr>
          <p:nvPr>
            <p:ph idx="1"/>
          </p:nvPr>
        </p:nvSpPr>
        <p:spPr>
          <a:xfrm>
            <a:off x="131180" y="863444"/>
            <a:ext cx="2909891" cy="5590565"/>
          </a:xfrm>
        </p:spPr>
        <p:txBody>
          <a:bodyPr/>
          <a:lstStyle/>
          <a:p>
            <a:pPr marL="0" indent="0">
              <a:buNone/>
            </a:pPr>
            <a:r>
              <a:rPr lang="en-US" dirty="0"/>
              <a:t>DMA Controller</a:t>
            </a:r>
          </a:p>
          <a:p>
            <a:pPr algn="just"/>
            <a:r>
              <a:rPr lang="en-US" dirty="0"/>
              <a:t>DMA controller - Interface which allows I/O transfer directly between Memory and Device, freeing CPU for other tasks</a:t>
            </a:r>
          </a:p>
          <a:p>
            <a:pPr algn="just"/>
            <a:r>
              <a:rPr lang="en-US" dirty="0"/>
              <a:t>CPU initializes DMA Controller by sending memory address and the block size (number of words).</a:t>
            </a:r>
          </a:p>
          <a:p>
            <a:endParaRPr lang="en-IN" dirty="0"/>
          </a:p>
        </p:txBody>
      </p:sp>
      <p:sp>
        <p:nvSpPr>
          <p:cNvPr id="5" name="Rectangle 4">
            <a:extLst>
              <a:ext uri="{FF2B5EF4-FFF2-40B4-BE49-F238E27FC236}">
                <a16:creationId xmlns:a16="http://schemas.microsoft.com/office/drawing/2014/main" xmlns="" id="{756ED754-99AB-4D5B-8F6B-0C28BC0A5898}"/>
              </a:ext>
            </a:extLst>
          </p:cNvPr>
          <p:cNvSpPr/>
          <p:nvPr/>
        </p:nvSpPr>
        <p:spPr>
          <a:xfrm>
            <a:off x="5727646" y="2875695"/>
            <a:ext cx="2003756" cy="2689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5EC6A4B-2837-4F3E-A539-02F77B9DC4CA}"/>
              </a:ext>
            </a:extLst>
          </p:cNvPr>
          <p:cNvSpPr txBox="1"/>
          <p:nvPr/>
        </p:nvSpPr>
        <p:spPr>
          <a:xfrm>
            <a:off x="5696342" y="4261666"/>
            <a:ext cx="434734" cy="369332"/>
          </a:xfrm>
          <a:prstGeom prst="rect">
            <a:avLst/>
          </a:prstGeom>
          <a:noFill/>
        </p:spPr>
        <p:txBody>
          <a:bodyPr wrap="none" rtlCol="0">
            <a:spAutoFit/>
          </a:bodyPr>
          <a:lstStyle/>
          <a:p>
            <a:r>
              <a:rPr lang="en-US" dirty="0">
                <a:solidFill>
                  <a:schemeClr val="bg1"/>
                </a:solidFill>
              </a:rPr>
              <a:t>BR</a:t>
            </a:r>
          </a:p>
        </p:txBody>
      </p:sp>
      <p:sp>
        <p:nvSpPr>
          <p:cNvPr id="7" name="TextBox 6">
            <a:extLst>
              <a:ext uri="{FF2B5EF4-FFF2-40B4-BE49-F238E27FC236}">
                <a16:creationId xmlns:a16="http://schemas.microsoft.com/office/drawing/2014/main" xmlns="" id="{25E76269-BC87-451D-8B79-5900CEFE8FD5}"/>
              </a:ext>
            </a:extLst>
          </p:cNvPr>
          <p:cNvSpPr txBox="1"/>
          <p:nvPr/>
        </p:nvSpPr>
        <p:spPr>
          <a:xfrm>
            <a:off x="5700824" y="4581693"/>
            <a:ext cx="455574" cy="369332"/>
          </a:xfrm>
          <a:prstGeom prst="rect">
            <a:avLst/>
          </a:prstGeom>
          <a:noFill/>
        </p:spPr>
        <p:txBody>
          <a:bodyPr wrap="none" rtlCol="0">
            <a:spAutoFit/>
          </a:bodyPr>
          <a:lstStyle/>
          <a:p>
            <a:r>
              <a:rPr lang="en-US" dirty="0">
                <a:solidFill>
                  <a:schemeClr val="bg1"/>
                </a:solidFill>
              </a:rPr>
              <a:t>BG</a:t>
            </a:r>
          </a:p>
        </p:txBody>
      </p:sp>
      <p:sp>
        <p:nvSpPr>
          <p:cNvPr id="8" name="TextBox 7">
            <a:extLst>
              <a:ext uri="{FF2B5EF4-FFF2-40B4-BE49-F238E27FC236}">
                <a16:creationId xmlns:a16="http://schemas.microsoft.com/office/drawing/2014/main" xmlns="" id="{74AEEA0E-E7E3-49C1-AD2A-93715B17AB7B}"/>
              </a:ext>
            </a:extLst>
          </p:cNvPr>
          <p:cNvSpPr txBox="1"/>
          <p:nvPr/>
        </p:nvSpPr>
        <p:spPr>
          <a:xfrm>
            <a:off x="5718681" y="3020072"/>
            <a:ext cx="433132" cy="369332"/>
          </a:xfrm>
          <a:prstGeom prst="rect">
            <a:avLst/>
          </a:prstGeom>
          <a:noFill/>
        </p:spPr>
        <p:txBody>
          <a:bodyPr wrap="none" rtlCol="0">
            <a:spAutoFit/>
          </a:bodyPr>
          <a:lstStyle/>
          <a:p>
            <a:r>
              <a:rPr lang="en-US" dirty="0">
                <a:solidFill>
                  <a:schemeClr val="bg1"/>
                </a:solidFill>
              </a:rPr>
              <a:t>DS</a:t>
            </a:r>
          </a:p>
        </p:txBody>
      </p:sp>
      <p:sp>
        <p:nvSpPr>
          <p:cNvPr id="9" name="TextBox 8">
            <a:extLst>
              <a:ext uri="{FF2B5EF4-FFF2-40B4-BE49-F238E27FC236}">
                <a16:creationId xmlns:a16="http://schemas.microsoft.com/office/drawing/2014/main" xmlns="" id="{2189F980-5288-41AD-9DFA-0B342A12B773}"/>
              </a:ext>
            </a:extLst>
          </p:cNvPr>
          <p:cNvSpPr txBox="1"/>
          <p:nvPr/>
        </p:nvSpPr>
        <p:spPr>
          <a:xfrm>
            <a:off x="5720704" y="3326720"/>
            <a:ext cx="412485" cy="369332"/>
          </a:xfrm>
          <a:prstGeom prst="rect">
            <a:avLst/>
          </a:prstGeom>
          <a:noFill/>
        </p:spPr>
        <p:txBody>
          <a:bodyPr wrap="none" rtlCol="0">
            <a:spAutoFit/>
          </a:bodyPr>
          <a:lstStyle/>
          <a:p>
            <a:r>
              <a:rPr lang="en-US" dirty="0">
                <a:solidFill>
                  <a:schemeClr val="bg1"/>
                </a:solidFill>
              </a:rPr>
              <a:t>RS</a:t>
            </a:r>
          </a:p>
        </p:txBody>
      </p:sp>
      <p:sp>
        <p:nvSpPr>
          <p:cNvPr id="10" name="TextBox 9">
            <a:extLst>
              <a:ext uri="{FF2B5EF4-FFF2-40B4-BE49-F238E27FC236}">
                <a16:creationId xmlns:a16="http://schemas.microsoft.com/office/drawing/2014/main" xmlns="" id="{97BC52B4-8099-4A6D-8563-A322C271B70B}"/>
              </a:ext>
            </a:extLst>
          </p:cNvPr>
          <p:cNvSpPr txBox="1"/>
          <p:nvPr/>
        </p:nvSpPr>
        <p:spPr>
          <a:xfrm>
            <a:off x="5718234" y="3617097"/>
            <a:ext cx="452368" cy="369332"/>
          </a:xfrm>
          <a:prstGeom prst="rect">
            <a:avLst/>
          </a:prstGeom>
          <a:noFill/>
        </p:spPr>
        <p:txBody>
          <a:bodyPr wrap="none" rtlCol="0">
            <a:spAutoFit/>
          </a:bodyPr>
          <a:lstStyle/>
          <a:p>
            <a:r>
              <a:rPr lang="en-US" dirty="0">
                <a:solidFill>
                  <a:schemeClr val="bg1"/>
                </a:solidFill>
              </a:rPr>
              <a:t>RD</a:t>
            </a:r>
          </a:p>
        </p:txBody>
      </p:sp>
      <p:sp>
        <p:nvSpPr>
          <p:cNvPr id="11" name="TextBox 10">
            <a:extLst>
              <a:ext uri="{FF2B5EF4-FFF2-40B4-BE49-F238E27FC236}">
                <a16:creationId xmlns:a16="http://schemas.microsoft.com/office/drawing/2014/main" xmlns="" id="{F5B7EE7D-7D56-440A-9E8B-5BA2786DEA95}"/>
              </a:ext>
            </a:extLst>
          </p:cNvPr>
          <p:cNvSpPr txBox="1"/>
          <p:nvPr/>
        </p:nvSpPr>
        <p:spPr>
          <a:xfrm>
            <a:off x="5705892" y="3954163"/>
            <a:ext cx="514885" cy="369332"/>
          </a:xfrm>
          <a:prstGeom prst="rect">
            <a:avLst/>
          </a:prstGeom>
          <a:noFill/>
        </p:spPr>
        <p:txBody>
          <a:bodyPr wrap="none" rtlCol="0">
            <a:spAutoFit/>
          </a:bodyPr>
          <a:lstStyle/>
          <a:p>
            <a:r>
              <a:rPr lang="en-US" dirty="0">
                <a:solidFill>
                  <a:schemeClr val="bg1"/>
                </a:solidFill>
              </a:rPr>
              <a:t>WR</a:t>
            </a:r>
          </a:p>
        </p:txBody>
      </p:sp>
      <p:sp>
        <p:nvSpPr>
          <p:cNvPr id="12" name="TextBox 11">
            <a:extLst>
              <a:ext uri="{FF2B5EF4-FFF2-40B4-BE49-F238E27FC236}">
                <a16:creationId xmlns:a16="http://schemas.microsoft.com/office/drawing/2014/main" xmlns="" id="{8BB32311-D00B-44BD-BD4F-61A36C32BCD3}"/>
              </a:ext>
            </a:extLst>
          </p:cNvPr>
          <p:cNvSpPr txBox="1"/>
          <p:nvPr/>
        </p:nvSpPr>
        <p:spPr>
          <a:xfrm>
            <a:off x="6310424" y="3699576"/>
            <a:ext cx="936618" cy="646331"/>
          </a:xfrm>
          <a:prstGeom prst="rect">
            <a:avLst/>
          </a:prstGeom>
          <a:noFill/>
        </p:spPr>
        <p:txBody>
          <a:bodyPr wrap="square" rtlCol="0">
            <a:spAutoFit/>
          </a:bodyPr>
          <a:lstStyle/>
          <a:p>
            <a:pPr algn="ctr"/>
            <a:r>
              <a:rPr lang="en-US" dirty="0">
                <a:solidFill>
                  <a:schemeClr val="bg1"/>
                </a:solidFill>
              </a:rPr>
              <a:t>Control logic</a:t>
            </a:r>
          </a:p>
        </p:txBody>
      </p:sp>
      <p:sp>
        <p:nvSpPr>
          <p:cNvPr id="13" name="TextBox 12">
            <a:extLst>
              <a:ext uri="{FF2B5EF4-FFF2-40B4-BE49-F238E27FC236}">
                <a16:creationId xmlns:a16="http://schemas.microsoft.com/office/drawing/2014/main" xmlns="" id="{6F721474-ED30-4928-A93E-10D04800EAC7}"/>
              </a:ext>
            </a:extLst>
          </p:cNvPr>
          <p:cNvSpPr txBox="1"/>
          <p:nvPr/>
        </p:nvSpPr>
        <p:spPr>
          <a:xfrm>
            <a:off x="3872024" y="4275113"/>
            <a:ext cx="1289969" cy="369332"/>
          </a:xfrm>
          <a:prstGeom prst="rect">
            <a:avLst/>
          </a:prstGeom>
          <a:noFill/>
        </p:spPr>
        <p:txBody>
          <a:bodyPr wrap="none" rtlCol="0">
            <a:spAutoFit/>
          </a:bodyPr>
          <a:lstStyle/>
          <a:p>
            <a:r>
              <a:rPr lang="en-US" dirty="0"/>
              <a:t>Bus request</a:t>
            </a:r>
          </a:p>
        </p:txBody>
      </p:sp>
      <p:sp>
        <p:nvSpPr>
          <p:cNvPr id="14" name="TextBox 13">
            <a:extLst>
              <a:ext uri="{FF2B5EF4-FFF2-40B4-BE49-F238E27FC236}">
                <a16:creationId xmlns:a16="http://schemas.microsoft.com/office/drawing/2014/main" xmlns="" id="{EDD531D4-F266-42FE-B6D3-5BEC60BDDD93}"/>
              </a:ext>
            </a:extLst>
          </p:cNvPr>
          <p:cNvSpPr txBox="1"/>
          <p:nvPr/>
        </p:nvSpPr>
        <p:spPr>
          <a:xfrm>
            <a:off x="4098760" y="4587954"/>
            <a:ext cx="1065869" cy="369332"/>
          </a:xfrm>
          <a:prstGeom prst="rect">
            <a:avLst/>
          </a:prstGeom>
          <a:noFill/>
        </p:spPr>
        <p:txBody>
          <a:bodyPr wrap="none" rtlCol="0">
            <a:spAutoFit/>
          </a:bodyPr>
          <a:lstStyle/>
          <a:p>
            <a:r>
              <a:rPr lang="en-US" dirty="0"/>
              <a:t>Bus grant</a:t>
            </a:r>
          </a:p>
        </p:txBody>
      </p:sp>
      <p:sp>
        <p:nvSpPr>
          <p:cNvPr id="15" name="TextBox 14">
            <a:extLst>
              <a:ext uri="{FF2B5EF4-FFF2-40B4-BE49-F238E27FC236}">
                <a16:creationId xmlns:a16="http://schemas.microsoft.com/office/drawing/2014/main" xmlns="" id="{0F5997CA-F742-4E7C-B5C9-3C3C083BC642}"/>
              </a:ext>
            </a:extLst>
          </p:cNvPr>
          <p:cNvSpPr txBox="1"/>
          <p:nvPr/>
        </p:nvSpPr>
        <p:spPr>
          <a:xfrm>
            <a:off x="4466500" y="3625172"/>
            <a:ext cx="653512" cy="369332"/>
          </a:xfrm>
          <a:prstGeom prst="rect">
            <a:avLst/>
          </a:prstGeom>
          <a:noFill/>
        </p:spPr>
        <p:txBody>
          <a:bodyPr wrap="none" rtlCol="0">
            <a:spAutoFit/>
          </a:bodyPr>
          <a:lstStyle/>
          <a:p>
            <a:r>
              <a:rPr lang="en-US" dirty="0"/>
              <a:t>Read</a:t>
            </a:r>
          </a:p>
        </p:txBody>
      </p:sp>
      <p:sp>
        <p:nvSpPr>
          <p:cNvPr id="16" name="TextBox 15">
            <a:extLst>
              <a:ext uri="{FF2B5EF4-FFF2-40B4-BE49-F238E27FC236}">
                <a16:creationId xmlns:a16="http://schemas.microsoft.com/office/drawing/2014/main" xmlns="" id="{680AE9DC-77A1-4EB5-8BF4-E33007628CAE}"/>
              </a:ext>
            </a:extLst>
          </p:cNvPr>
          <p:cNvSpPr txBox="1"/>
          <p:nvPr/>
        </p:nvSpPr>
        <p:spPr>
          <a:xfrm>
            <a:off x="4434212" y="3949681"/>
            <a:ext cx="706027" cy="369332"/>
          </a:xfrm>
          <a:prstGeom prst="rect">
            <a:avLst/>
          </a:prstGeom>
          <a:noFill/>
        </p:spPr>
        <p:txBody>
          <a:bodyPr wrap="none" rtlCol="0">
            <a:spAutoFit/>
          </a:bodyPr>
          <a:lstStyle/>
          <a:p>
            <a:r>
              <a:rPr lang="en-US" dirty="0"/>
              <a:t>Write</a:t>
            </a:r>
          </a:p>
        </p:txBody>
      </p:sp>
      <p:cxnSp>
        <p:nvCxnSpPr>
          <p:cNvPr id="17" name="Straight Arrow Connector 16">
            <a:extLst>
              <a:ext uri="{FF2B5EF4-FFF2-40B4-BE49-F238E27FC236}">
                <a16:creationId xmlns:a16="http://schemas.microsoft.com/office/drawing/2014/main" xmlns="" id="{68681A68-2756-4C12-931F-E6971C2D8B6D}"/>
              </a:ext>
            </a:extLst>
          </p:cNvPr>
          <p:cNvCxnSpPr>
            <a:cxnSpLocks/>
          </p:cNvCxnSpPr>
          <p:nvPr/>
        </p:nvCxnSpPr>
        <p:spPr>
          <a:xfrm flipV="1">
            <a:off x="5091224" y="4766359"/>
            <a:ext cx="612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8B98756-80D9-4A4B-9EE6-77FEF77635EE}"/>
              </a:ext>
            </a:extLst>
          </p:cNvPr>
          <p:cNvSpPr txBox="1"/>
          <p:nvPr/>
        </p:nvSpPr>
        <p:spPr>
          <a:xfrm>
            <a:off x="5700824" y="4890975"/>
            <a:ext cx="1031821" cy="369332"/>
          </a:xfrm>
          <a:prstGeom prst="rect">
            <a:avLst/>
          </a:prstGeom>
          <a:noFill/>
        </p:spPr>
        <p:txBody>
          <a:bodyPr wrap="none" rtlCol="0">
            <a:spAutoFit/>
          </a:bodyPr>
          <a:lstStyle/>
          <a:p>
            <a:r>
              <a:rPr lang="en-US" dirty="0">
                <a:solidFill>
                  <a:schemeClr val="bg1"/>
                </a:solidFill>
              </a:rPr>
              <a:t>Interrupt</a:t>
            </a:r>
          </a:p>
        </p:txBody>
      </p:sp>
      <p:cxnSp>
        <p:nvCxnSpPr>
          <p:cNvPr id="19" name="Straight Arrow Connector 18">
            <a:extLst>
              <a:ext uri="{FF2B5EF4-FFF2-40B4-BE49-F238E27FC236}">
                <a16:creationId xmlns:a16="http://schemas.microsoft.com/office/drawing/2014/main" xmlns="" id="{382D8805-B2BB-4116-96D8-505BD4E7845F}"/>
              </a:ext>
            </a:extLst>
          </p:cNvPr>
          <p:cNvCxnSpPr>
            <a:cxnSpLocks/>
          </p:cNvCxnSpPr>
          <p:nvPr/>
        </p:nvCxnSpPr>
        <p:spPr>
          <a:xfrm>
            <a:off x="5091224" y="4134347"/>
            <a:ext cx="612000"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B634D3C6-DA94-44A0-AC3A-3E8E3B62BE6C}"/>
              </a:ext>
            </a:extLst>
          </p:cNvPr>
          <p:cNvCxnSpPr>
            <a:cxnSpLocks/>
          </p:cNvCxnSpPr>
          <p:nvPr/>
        </p:nvCxnSpPr>
        <p:spPr>
          <a:xfrm flipV="1">
            <a:off x="5091224" y="3801763"/>
            <a:ext cx="612000"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E1AAA30-F660-45F0-ABBE-70B60DA03405}"/>
              </a:ext>
            </a:extLst>
          </p:cNvPr>
          <p:cNvSpPr txBox="1"/>
          <p:nvPr/>
        </p:nvSpPr>
        <p:spPr>
          <a:xfrm>
            <a:off x="3567224" y="3327114"/>
            <a:ext cx="1541319" cy="369332"/>
          </a:xfrm>
          <a:prstGeom prst="rect">
            <a:avLst/>
          </a:prstGeom>
          <a:noFill/>
        </p:spPr>
        <p:txBody>
          <a:bodyPr wrap="none" rtlCol="0">
            <a:spAutoFit/>
          </a:bodyPr>
          <a:lstStyle/>
          <a:p>
            <a:r>
              <a:rPr lang="en-US" dirty="0"/>
              <a:t>Register select</a:t>
            </a:r>
          </a:p>
        </p:txBody>
      </p:sp>
      <p:cxnSp>
        <p:nvCxnSpPr>
          <p:cNvPr id="22" name="Straight Arrow Connector 21">
            <a:extLst>
              <a:ext uri="{FF2B5EF4-FFF2-40B4-BE49-F238E27FC236}">
                <a16:creationId xmlns:a16="http://schemas.microsoft.com/office/drawing/2014/main" xmlns="" id="{FB7F7E4B-25FB-48C4-BBC6-8C95C60E3D7E}"/>
              </a:ext>
            </a:extLst>
          </p:cNvPr>
          <p:cNvCxnSpPr>
            <a:cxnSpLocks/>
          </p:cNvCxnSpPr>
          <p:nvPr/>
        </p:nvCxnSpPr>
        <p:spPr>
          <a:xfrm flipV="1">
            <a:off x="5091224" y="3511386"/>
            <a:ext cx="612161" cy="39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4612A34B-88DE-4C82-AEA7-750C5357FD02}"/>
              </a:ext>
            </a:extLst>
          </p:cNvPr>
          <p:cNvSpPr txBox="1"/>
          <p:nvPr/>
        </p:nvSpPr>
        <p:spPr>
          <a:xfrm>
            <a:off x="3816516" y="3021834"/>
            <a:ext cx="1274708" cy="369332"/>
          </a:xfrm>
          <a:prstGeom prst="rect">
            <a:avLst/>
          </a:prstGeom>
          <a:noFill/>
        </p:spPr>
        <p:txBody>
          <a:bodyPr wrap="none" rtlCol="0">
            <a:spAutoFit/>
          </a:bodyPr>
          <a:lstStyle/>
          <a:p>
            <a:r>
              <a:rPr lang="en-US" dirty="0"/>
              <a:t>DMA Select</a:t>
            </a:r>
          </a:p>
        </p:txBody>
      </p:sp>
      <p:cxnSp>
        <p:nvCxnSpPr>
          <p:cNvPr id="24" name="Straight Arrow Connector 23">
            <a:extLst>
              <a:ext uri="{FF2B5EF4-FFF2-40B4-BE49-F238E27FC236}">
                <a16:creationId xmlns:a16="http://schemas.microsoft.com/office/drawing/2014/main" xmlns="" id="{261E15F2-E46C-4527-8554-8B7F909673E7}"/>
              </a:ext>
            </a:extLst>
          </p:cNvPr>
          <p:cNvCxnSpPr>
            <a:stCxn id="23" idx="3"/>
            <a:endCxn id="8" idx="1"/>
          </p:cNvCxnSpPr>
          <p:nvPr/>
        </p:nvCxnSpPr>
        <p:spPr>
          <a:xfrm flipV="1">
            <a:off x="5091224" y="3204738"/>
            <a:ext cx="612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20CFCC6C-751A-4E56-8FB0-0940163901F8}"/>
              </a:ext>
            </a:extLst>
          </p:cNvPr>
          <p:cNvSpPr txBox="1"/>
          <p:nvPr/>
        </p:nvSpPr>
        <p:spPr>
          <a:xfrm>
            <a:off x="4114683" y="4891027"/>
            <a:ext cx="1052741" cy="369332"/>
          </a:xfrm>
          <a:prstGeom prst="rect">
            <a:avLst/>
          </a:prstGeom>
          <a:noFill/>
        </p:spPr>
        <p:txBody>
          <a:bodyPr wrap="square" rtlCol="0">
            <a:spAutoFit/>
          </a:bodyPr>
          <a:lstStyle/>
          <a:p>
            <a:r>
              <a:rPr lang="en-US" dirty="0"/>
              <a:t>Interrupt</a:t>
            </a:r>
          </a:p>
        </p:txBody>
      </p:sp>
      <p:cxnSp>
        <p:nvCxnSpPr>
          <p:cNvPr id="26" name="Straight Arrow Connector 25">
            <a:extLst>
              <a:ext uri="{FF2B5EF4-FFF2-40B4-BE49-F238E27FC236}">
                <a16:creationId xmlns:a16="http://schemas.microsoft.com/office/drawing/2014/main" xmlns="" id="{653106B1-8FA2-4B6F-9A84-FE9F4066EB46}"/>
              </a:ext>
            </a:extLst>
          </p:cNvPr>
          <p:cNvCxnSpPr>
            <a:cxnSpLocks/>
          </p:cNvCxnSpPr>
          <p:nvPr/>
        </p:nvCxnSpPr>
        <p:spPr>
          <a:xfrm flipV="1">
            <a:off x="5091224" y="5075641"/>
            <a:ext cx="612000" cy="52"/>
          </a:xfrm>
          <a:prstGeom prst="straightConnector1">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48640593-9B22-4F03-8E64-FAC49530CFE9}"/>
              </a:ext>
            </a:extLst>
          </p:cNvPr>
          <p:cNvSpPr/>
          <p:nvPr/>
        </p:nvSpPr>
        <p:spPr>
          <a:xfrm>
            <a:off x="5691937" y="1740624"/>
            <a:ext cx="2003756" cy="53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bus buffers</a:t>
            </a:r>
          </a:p>
        </p:txBody>
      </p:sp>
      <p:sp>
        <p:nvSpPr>
          <p:cNvPr id="28" name="TextBox 27">
            <a:extLst>
              <a:ext uri="{FF2B5EF4-FFF2-40B4-BE49-F238E27FC236}">
                <a16:creationId xmlns:a16="http://schemas.microsoft.com/office/drawing/2014/main" xmlns="" id="{AB59FB72-399D-4209-940E-B3DF152546F0}"/>
              </a:ext>
            </a:extLst>
          </p:cNvPr>
          <p:cNvSpPr txBox="1"/>
          <p:nvPr/>
        </p:nvSpPr>
        <p:spPr>
          <a:xfrm>
            <a:off x="4253024" y="1826290"/>
            <a:ext cx="1006879" cy="369332"/>
          </a:xfrm>
          <a:prstGeom prst="rect">
            <a:avLst/>
          </a:prstGeom>
          <a:noFill/>
        </p:spPr>
        <p:txBody>
          <a:bodyPr wrap="none" rtlCol="0">
            <a:spAutoFit/>
          </a:bodyPr>
          <a:lstStyle/>
          <a:p>
            <a:r>
              <a:rPr lang="en-US" dirty="0"/>
              <a:t>Data bus</a:t>
            </a:r>
          </a:p>
        </p:txBody>
      </p:sp>
      <p:cxnSp>
        <p:nvCxnSpPr>
          <p:cNvPr id="29" name="Straight Arrow Connector 28">
            <a:extLst>
              <a:ext uri="{FF2B5EF4-FFF2-40B4-BE49-F238E27FC236}">
                <a16:creationId xmlns:a16="http://schemas.microsoft.com/office/drawing/2014/main" xmlns="" id="{11E39F5A-3F3A-417A-8851-F17E7EE69122}"/>
              </a:ext>
            </a:extLst>
          </p:cNvPr>
          <p:cNvCxnSpPr>
            <a:stCxn id="28" idx="3"/>
            <a:endCxn id="27" idx="1"/>
          </p:cNvCxnSpPr>
          <p:nvPr/>
        </p:nvCxnSpPr>
        <p:spPr>
          <a:xfrm flipV="1">
            <a:off x="5259903" y="2006667"/>
            <a:ext cx="432034" cy="4289"/>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DB5AD0D-0F30-4983-AD1A-08E3DDD45E9E}"/>
              </a:ext>
            </a:extLst>
          </p:cNvPr>
          <p:cNvCxnSpPr/>
          <p:nvPr/>
        </p:nvCxnSpPr>
        <p:spPr>
          <a:xfrm>
            <a:off x="8748824" y="1602707"/>
            <a:ext cx="0" cy="25316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52B91CCD-51E8-4250-88B7-96DF68ED1767}"/>
              </a:ext>
            </a:extLst>
          </p:cNvPr>
          <p:cNvCxnSpPr>
            <a:stCxn id="27" idx="3"/>
          </p:cNvCxnSpPr>
          <p:nvPr/>
        </p:nvCxnSpPr>
        <p:spPr>
          <a:xfrm>
            <a:off x="7695693" y="2006667"/>
            <a:ext cx="1053131"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AAF3534F-92C6-4C82-90C3-2B54ED5ED3AC}"/>
              </a:ext>
            </a:extLst>
          </p:cNvPr>
          <p:cNvSpPr txBox="1"/>
          <p:nvPr/>
        </p:nvSpPr>
        <p:spPr>
          <a:xfrm rot="16200000">
            <a:off x="7834477" y="2955257"/>
            <a:ext cx="1306961" cy="369332"/>
          </a:xfrm>
          <a:prstGeom prst="rect">
            <a:avLst/>
          </a:prstGeom>
          <a:noFill/>
        </p:spPr>
        <p:txBody>
          <a:bodyPr wrap="none" rtlCol="0">
            <a:spAutoFit/>
          </a:bodyPr>
          <a:lstStyle/>
          <a:p>
            <a:r>
              <a:rPr lang="en-US" dirty="0"/>
              <a:t>Internal Bus</a:t>
            </a:r>
          </a:p>
        </p:txBody>
      </p:sp>
      <p:sp>
        <p:nvSpPr>
          <p:cNvPr id="33" name="Rectangle 32">
            <a:extLst>
              <a:ext uri="{FF2B5EF4-FFF2-40B4-BE49-F238E27FC236}">
                <a16:creationId xmlns:a16="http://schemas.microsoft.com/office/drawing/2014/main" xmlns="" id="{2CD3C09B-8370-4C8C-A8C7-0189D5D4B681}"/>
              </a:ext>
            </a:extLst>
          </p:cNvPr>
          <p:cNvSpPr/>
          <p:nvPr/>
        </p:nvSpPr>
        <p:spPr>
          <a:xfrm>
            <a:off x="9410636" y="1743112"/>
            <a:ext cx="2204132" cy="53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bus buffers</a:t>
            </a:r>
          </a:p>
        </p:txBody>
      </p:sp>
      <p:cxnSp>
        <p:nvCxnSpPr>
          <p:cNvPr id="34" name="Elbow Connector 63">
            <a:extLst>
              <a:ext uri="{FF2B5EF4-FFF2-40B4-BE49-F238E27FC236}">
                <a16:creationId xmlns:a16="http://schemas.microsoft.com/office/drawing/2014/main" xmlns="" id="{EE9A2463-9CB9-47FF-907F-119A9B3C1070}"/>
              </a:ext>
            </a:extLst>
          </p:cNvPr>
          <p:cNvCxnSpPr>
            <a:stCxn id="33" idx="0"/>
          </p:cNvCxnSpPr>
          <p:nvPr/>
        </p:nvCxnSpPr>
        <p:spPr>
          <a:xfrm rot="16200000" flipV="1">
            <a:off x="7571932" y="-1197659"/>
            <a:ext cx="585466" cy="5296075"/>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3C40A75F-AD88-4F54-8649-EB7A2FC77BBD}"/>
              </a:ext>
            </a:extLst>
          </p:cNvPr>
          <p:cNvSpPr/>
          <p:nvPr/>
        </p:nvSpPr>
        <p:spPr>
          <a:xfrm>
            <a:off x="9410636" y="2678953"/>
            <a:ext cx="2204132" cy="363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register</a:t>
            </a:r>
          </a:p>
        </p:txBody>
      </p:sp>
      <p:sp>
        <p:nvSpPr>
          <p:cNvPr id="36" name="Rectangle 35">
            <a:extLst>
              <a:ext uri="{FF2B5EF4-FFF2-40B4-BE49-F238E27FC236}">
                <a16:creationId xmlns:a16="http://schemas.microsoft.com/office/drawing/2014/main" xmlns="" id="{01B3C7B4-ADA5-4C34-B6A1-28BF766C567C}"/>
              </a:ext>
            </a:extLst>
          </p:cNvPr>
          <p:cNvSpPr/>
          <p:nvPr/>
        </p:nvSpPr>
        <p:spPr>
          <a:xfrm>
            <a:off x="9410636" y="3220484"/>
            <a:ext cx="2204132" cy="363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 count register</a:t>
            </a:r>
          </a:p>
        </p:txBody>
      </p:sp>
      <p:sp>
        <p:nvSpPr>
          <p:cNvPr id="37" name="Rectangle 36">
            <a:extLst>
              <a:ext uri="{FF2B5EF4-FFF2-40B4-BE49-F238E27FC236}">
                <a16:creationId xmlns:a16="http://schemas.microsoft.com/office/drawing/2014/main" xmlns="" id="{B92CF222-62D0-4621-9E88-9970D8FC07EE}"/>
              </a:ext>
            </a:extLst>
          </p:cNvPr>
          <p:cNvSpPr/>
          <p:nvPr/>
        </p:nvSpPr>
        <p:spPr>
          <a:xfrm>
            <a:off x="9412156" y="3753884"/>
            <a:ext cx="2204132" cy="363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register</a:t>
            </a:r>
          </a:p>
        </p:txBody>
      </p:sp>
      <p:cxnSp>
        <p:nvCxnSpPr>
          <p:cNvPr id="38" name="Straight Arrow Connector 37">
            <a:extLst>
              <a:ext uri="{FF2B5EF4-FFF2-40B4-BE49-F238E27FC236}">
                <a16:creationId xmlns:a16="http://schemas.microsoft.com/office/drawing/2014/main" xmlns="" id="{5F3B56CE-299D-4E6B-AF1B-39145081ED2F}"/>
              </a:ext>
            </a:extLst>
          </p:cNvPr>
          <p:cNvCxnSpPr>
            <a:endCxn id="35" idx="1"/>
          </p:cNvCxnSpPr>
          <p:nvPr/>
        </p:nvCxnSpPr>
        <p:spPr>
          <a:xfrm flipV="1">
            <a:off x="8774493" y="2860665"/>
            <a:ext cx="636143" cy="7862"/>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E01CF584-67BB-463A-AC7C-B37D48CF7B30}"/>
              </a:ext>
            </a:extLst>
          </p:cNvPr>
          <p:cNvCxnSpPr>
            <a:endCxn id="36" idx="1"/>
          </p:cNvCxnSpPr>
          <p:nvPr/>
        </p:nvCxnSpPr>
        <p:spPr>
          <a:xfrm>
            <a:off x="8774493" y="3398130"/>
            <a:ext cx="636143" cy="4066"/>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BA64C1FE-2A41-4C82-9F11-72FB73708391}"/>
              </a:ext>
            </a:extLst>
          </p:cNvPr>
          <p:cNvCxnSpPr>
            <a:endCxn id="37" idx="1"/>
          </p:cNvCxnSpPr>
          <p:nvPr/>
        </p:nvCxnSpPr>
        <p:spPr>
          <a:xfrm>
            <a:off x="8774493" y="3931799"/>
            <a:ext cx="637663" cy="3797"/>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0F7AC96-9E72-433A-A89C-E24EEC38757D}"/>
              </a:ext>
            </a:extLst>
          </p:cNvPr>
          <p:cNvSpPr txBox="1"/>
          <p:nvPr/>
        </p:nvSpPr>
        <p:spPr>
          <a:xfrm>
            <a:off x="3872024" y="958527"/>
            <a:ext cx="1319785" cy="369332"/>
          </a:xfrm>
          <a:prstGeom prst="rect">
            <a:avLst/>
          </a:prstGeom>
          <a:noFill/>
        </p:spPr>
        <p:txBody>
          <a:bodyPr wrap="none" rtlCol="0">
            <a:spAutoFit/>
          </a:bodyPr>
          <a:lstStyle/>
          <a:p>
            <a:r>
              <a:rPr lang="en-US" dirty="0"/>
              <a:t>Address bus</a:t>
            </a:r>
          </a:p>
        </p:txBody>
      </p:sp>
      <p:cxnSp>
        <p:nvCxnSpPr>
          <p:cNvPr id="42" name="Straight Arrow Connector 41">
            <a:extLst>
              <a:ext uri="{FF2B5EF4-FFF2-40B4-BE49-F238E27FC236}">
                <a16:creationId xmlns:a16="http://schemas.microsoft.com/office/drawing/2014/main" xmlns="" id="{053541D2-FB2B-4777-93CE-5298F9CA20FB}"/>
              </a:ext>
            </a:extLst>
          </p:cNvPr>
          <p:cNvCxnSpPr/>
          <p:nvPr/>
        </p:nvCxnSpPr>
        <p:spPr>
          <a:xfrm>
            <a:off x="7753156" y="5412707"/>
            <a:ext cx="2759546"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453AE48D-5857-4CB6-8DD1-A841037C9730}"/>
              </a:ext>
            </a:extLst>
          </p:cNvPr>
          <p:cNvSpPr txBox="1"/>
          <p:nvPr/>
        </p:nvSpPr>
        <p:spPr>
          <a:xfrm>
            <a:off x="8002037" y="5075641"/>
            <a:ext cx="1965987" cy="369332"/>
          </a:xfrm>
          <a:prstGeom prst="rect">
            <a:avLst/>
          </a:prstGeom>
          <a:noFill/>
        </p:spPr>
        <p:txBody>
          <a:bodyPr wrap="none" rtlCol="0">
            <a:spAutoFit/>
          </a:bodyPr>
          <a:lstStyle/>
          <a:p>
            <a:r>
              <a:rPr lang="en-US" dirty="0"/>
              <a:t>DMA Acknowledge</a:t>
            </a:r>
          </a:p>
        </p:txBody>
      </p:sp>
      <p:cxnSp>
        <p:nvCxnSpPr>
          <p:cNvPr id="44" name="Straight Arrow Connector 43">
            <a:extLst>
              <a:ext uri="{FF2B5EF4-FFF2-40B4-BE49-F238E27FC236}">
                <a16:creationId xmlns:a16="http://schemas.microsoft.com/office/drawing/2014/main" xmlns="" id="{82CFAFA4-F9C6-4021-926E-A9B553C2C20E}"/>
              </a:ext>
            </a:extLst>
          </p:cNvPr>
          <p:cNvCxnSpPr/>
          <p:nvPr/>
        </p:nvCxnSpPr>
        <p:spPr>
          <a:xfrm>
            <a:off x="7741878" y="5075641"/>
            <a:ext cx="2759546" cy="0"/>
          </a:xfrm>
          <a:prstGeom prst="straightConnector1">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771BF432-F120-4E96-90FB-4C8AD720ED3D}"/>
              </a:ext>
            </a:extLst>
          </p:cNvPr>
          <p:cNvSpPr txBox="1"/>
          <p:nvPr/>
        </p:nvSpPr>
        <p:spPr>
          <a:xfrm>
            <a:off x="8002036" y="4706309"/>
            <a:ext cx="1470082" cy="369332"/>
          </a:xfrm>
          <a:prstGeom prst="rect">
            <a:avLst/>
          </a:prstGeom>
          <a:noFill/>
        </p:spPr>
        <p:txBody>
          <a:bodyPr wrap="none" rtlCol="0">
            <a:spAutoFit/>
          </a:bodyPr>
          <a:lstStyle/>
          <a:p>
            <a:r>
              <a:rPr lang="en-US" dirty="0"/>
              <a:t>DMA Request</a:t>
            </a:r>
          </a:p>
        </p:txBody>
      </p:sp>
      <p:sp>
        <p:nvSpPr>
          <p:cNvPr id="46" name="TextBox 45">
            <a:extLst>
              <a:ext uri="{FF2B5EF4-FFF2-40B4-BE49-F238E27FC236}">
                <a16:creationId xmlns:a16="http://schemas.microsoft.com/office/drawing/2014/main" xmlns="" id="{58242C32-D062-436A-8A47-88AA434282F2}"/>
              </a:ext>
            </a:extLst>
          </p:cNvPr>
          <p:cNvSpPr txBox="1"/>
          <p:nvPr/>
        </p:nvSpPr>
        <p:spPr>
          <a:xfrm>
            <a:off x="10501424" y="5036631"/>
            <a:ext cx="1393138" cy="369332"/>
          </a:xfrm>
          <a:prstGeom prst="rect">
            <a:avLst/>
          </a:prstGeom>
          <a:noFill/>
        </p:spPr>
        <p:txBody>
          <a:bodyPr wrap="none" rtlCol="0">
            <a:spAutoFit/>
          </a:bodyPr>
          <a:lstStyle/>
          <a:p>
            <a:r>
              <a:rPr lang="en-US" dirty="0"/>
              <a:t>to I/O device</a:t>
            </a:r>
          </a:p>
        </p:txBody>
      </p:sp>
      <p:cxnSp>
        <p:nvCxnSpPr>
          <p:cNvPr id="47" name="Straight Arrow Connector 46">
            <a:extLst>
              <a:ext uri="{FF2B5EF4-FFF2-40B4-BE49-F238E27FC236}">
                <a16:creationId xmlns:a16="http://schemas.microsoft.com/office/drawing/2014/main" xmlns="" id="{8291831E-0894-43D6-AEB7-CD7758089894}"/>
              </a:ext>
            </a:extLst>
          </p:cNvPr>
          <p:cNvCxnSpPr/>
          <p:nvPr/>
        </p:nvCxnSpPr>
        <p:spPr>
          <a:xfrm flipV="1">
            <a:off x="5091224" y="4469547"/>
            <a:ext cx="612000" cy="52"/>
          </a:xfrm>
          <a:prstGeom prst="straightConnector1">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11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par>
                                <p:cTn id="107" presetID="10" presetClass="entr" presetSubtype="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childTnLst>
                                </p:cTn>
                              </p:par>
                              <p:par>
                                <p:cTn id="131" presetID="10" presetClass="entr" presetSubtype="0"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500"/>
                                        <p:tgtEl>
                                          <p:spTgt spid="43"/>
                                        </p:tgtEl>
                                      </p:cBhvr>
                                    </p:animEffect>
                                  </p:childTnLst>
                                </p:cTn>
                              </p:par>
                              <p:par>
                                <p:cTn id="137" presetID="10" presetClass="entr" presetSubtype="0" fill="hold"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par>
                                <p:cTn id="146" presetID="10" presetClass="entr" presetSubtype="0" fill="hold"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P spid="8" grpId="0"/>
      <p:bldP spid="9" grpId="0"/>
      <p:bldP spid="10" grpId="0"/>
      <p:bldP spid="11" grpId="0"/>
      <p:bldP spid="12" grpId="0"/>
      <p:bldP spid="13" grpId="0"/>
      <p:bldP spid="14" grpId="0"/>
      <p:bldP spid="15" grpId="0"/>
      <p:bldP spid="16" grpId="0"/>
      <p:bldP spid="18" grpId="0"/>
      <p:bldP spid="21" grpId="0"/>
      <p:bldP spid="23" grpId="0"/>
      <p:bldP spid="25" grpId="0"/>
      <p:bldP spid="27" grpId="0" animBg="1"/>
      <p:bldP spid="28" grpId="0"/>
      <p:bldP spid="32" grpId="0"/>
      <p:bldP spid="33" grpId="0" animBg="1"/>
      <p:bldP spid="35" grpId="0" animBg="1"/>
      <p:bldP spid="36" grpId="0" animBg="1"/>
      <p:bldP spid="37" grpId="0" animBg="1"/>
      <p:bldP spid="41" grpId="0"/>
      <p:bldP spid="43" grpId="0"/>
      <p:bldP spid="45"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63677" y="988143"/>
            <a:ext cx="9748684" cy="5235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9995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Input-Output Processor (IOP)</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p14="http://schemas.microsoft.com/office/powerpoint/2010/main" xmlns="" val="539455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IOP</a:t>
            </a:r>
            <a:endParaRPr lang="en-IN" dirty="0"/>
          </a:p>
        </p:txBody>
      </p:sp>
      <p:sp>
        <p:nvSpPr>
          <p:cNvPr id="3" name="Content Placeholder 2"/>
          <p:cNvSpPr>
            <a:spLocks noGrp="1"/>
          </p:cNvSpPr>
          <p:nvPr>
            <p:ph idx="1"/>
          </p:nvPr>
        </p:nvSpPr>
        <p:spPr>
          <a:xfrm>
            <a:off x="131180" y="840659"/>
            <a:ext cx="11929641" cy="4618848"/>
          </a:xfrm>
        </p:spPr>
        <p:txBody>
          <a:bodyPr/>
          <a:lstStyle/>
          <a:p>
            <a:r>
              <a:rPr lang="en-US" dirty="0"/>
              <a:t>An input-output processor (IOP) is a processor with direct memory access capability</a:t>
            </a:r>
            <a:endParaRPr lang="en-IN" dirty="0" smtClean="0"/>
          </a:p>
          <a:p>
            <a:r>
              <a:rPr lang="en-IN" dirty="0" smtClean="0"/>
              <a:t>The IOP is similar to CPU except that it is designed to handle only I/O processing</a:t>
            </a:r>
          </a:p>
          <a:p>
            <a:r>
              <a:rPr lang="en-IN" dirty="0" smtClean="0"/>
              <a:t>The IOP fetches and executes I/O instructions to facilitate I/O transfer</a:t>
            </a:r>
          </a:p>
          <a:p>
            <a:r>
              <a:rPr lang="en-IN" dirty="0" smtClean="0"/>
              <a:t>Both CPU and IOP exists in the system however CPU is </a:t>
            </a:r>
            <a:r>
              <a:rPr lang="en-IN" dirty="0" err="1" smtClean="0"/>
              <a:t>master,while</a:t>
            </a:r>
            <a:r>
              <a:rPr lang="en-IN" dirty="0" smtClean="0"/>
              <a:t> IOP is slave</a:t>
            </a:r>
          </a:p>
          <a:p>
            <a:r>
              <a:rPr lang="en-IN" dirty="0" smtClean="0"/>
              <a:t>The CPU only initiates the I/O program after that IOP operates independent of CPU	</a:t>
            </a:r>
          </a:p>
          <a:p>
            <a:r>
              <a:rPr lang="en-US" dirty="0"/>
              <a:t>The I/O processor is capable of performing actions without interruption or intervention from the CPU. The CPU only needs to initiate the I/O processor by telling it what activity to perform. Once the necessary actions are performed, the I/O processor then provides the results to the CPU. </a:t>
            </a:r>
            <a:endParaRPr lang="en-IN" dirty="0"/>
          </a:p>
        </p:txBody>
      </p:sp>
    </p:spTree>
    <p:extLst>
      <p:ext uri="{BB962C8B-B14F-4D97-AF65-F5344CB8AC3E}">
        <p14:creationId xmlns:p14="http://schemas.microsoft.com/office/powerpoint/2010/main" xmlns="" val="2553230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Peripheral Devices</a:t>
            </a:r>
            <a:endParaRPr lang="en-IN" dirty="0"/>
          </a:p>
        </p:txBody>
      </p:sp>
      <p:sp>
        <p:nvSpPr>
          <p:cNvPr id="3" name="Content Placeholder 2"/>
          <p:cNvSpPr>
            <a:spLocks noGrp="1"/>
          </p:cNvSpPr>
          <p:nvPr>
            <p:ph idx="1"/>
          </p:nvPr>
        </p:nvSpPr>
        <p:spPr>
          <a:xfrm>
            <a:off x="131180" y="722671"/>
            <a:ext cx="11929641" cy="5781368"/>
          </a:xfrm>
        </p:spPr>
        <p:txBody>
          <a:bodyPr/>
          <a:lstStyle/>
          <a:p>
            <a:r>
              <a:rPr lang="en-US" dirty="0"/>
              <a:t>Input or output devices that are connected to computer are called </a:t>
            </a:r>
            <a:r>
              <a:rPr lang="en-US" b="1" dirty="0"/>
              <a:t>peripheral devices</a:t>
            </a:r>
            <a:r>
              <a:rPr lang="en-US" dirty="0" smtClean="0"/>
              <a:t>.</a:t>
            </a:r>
          </a:p>
          <a:p>
            <a:r>
              <a:rPr lang="en-US" dirty="0"/>
              <a:t>For example: </a:t>
            </a:r>
            <a:r>
              <a:rPr lang="en-US" i="1" dirty="0"/>
              <a:t>Keyboards</a:t>
            </a:r>
            <a:r>
              <a:rPr lang="en-US" dirty="0"/>
              <a:t>, </a:t>
            </a:r>
            <a:r>
              <a:rPr lang="en-US" i="1" dirty="0"/>
              <a:t>display units</a:t>
            </a:r>
            <a:r>
              <a:rPr lang="en-US" dirty="0"/>
              <a:t> and </a:t>
            </a:r>
            <a:r>
              <a:rPr lang="en-US" i="1" dirty="0"/>
              <a:t>printers</a:t>
            </a:r>
            <a:r>
              <a:rPr lang="en-US" dirty="0"/>
              <a:t> are common peripheral devices</a:t>
            </a:r>
            <a:r>
              <a:rPr lang="en-US" dirty="0" smtClean="0"/>
              <a:t>.</a:t>
            </a:r>
          </a:p>
          <a:p>
            <a:pPr marL="0" indent="0">
              <a:buNone/>
            </a:pPr>
            <a:r>
              <a:rPr lang="en-US" dirty="0"/>
              <a:t>There are three types of peripherals:</a:t>
            </a:r>
          </a:p>
          <a:p>
            <a:r>
              <a:rPr lang="en-US" b="1" dirty="0"/>
              <a:t>Input peripherals</a:t>
            </a:r>
            <a:r>
              <a:rPr lang="en-US" dirty="0"/>
              <a:t> : Allows user input, from the outside world to the computer. Example: Keyboard, Mouse </a:t>
            </a:r>
            <a:r>
              <a:rPr lang="en-US" dirty="0" smtClean="0"/>
              <a:t>,scanner etc</a:t>
            </a:r>
            <a:r>
              <a:rPr lang="en-US" dirty="0"/>
              <a:t>.</a:t>
            </a:r>
          </a:p>
          <a:p>
            <a:r>
              <a:rPr lang="en-US" b="1" dirty="0"/>
              <a:t>Output peripherals</a:t>
            </a:r>
            <a:r>
              <a:rPr lang="en-US" dirty="0"/>
              <a:t>: Allows information output, from the computer to the outside world. Example: </a:t>
            </a:r>
            <a:r>
              <a:rPr lang="en-US" dirty="0" smtClean="0"/>
              <a:t>Printers, Monitors </a:t>
            </a:r>
            <a:r>
              <a:rPr lang="en-US" dirty="0"/>
              <a:t>etc</a:t>
            </a:r>
          </a:p>
          <a:p>
            <a:r>
              <a:rPr lang="en-US" b="1" dirty="0"/>
              <a:t>Input-Output peripherals</a:t>
            </a:r>
            <a:r>
              <a:rPr lang="en-US" dirty="0"/>
              <a:t>: Allows both </a:t>
            </a:r>
            <a:r>
              <a:rPr lang="en-US" dirty="0" smtClean="0"/>
              <a:t>input (</a:t>
            </a:r>
            <a:r>
              <a:rPr lang="en-US" dirty="0"/>
              <a:t>from </a:t>
            </a:r>
            <a:r>
              <a:rPr lang="en-US" dirty="0" err="1" smtClean="0"/>
              <a:t>outisde</a:t>
            </a:r>
            <a:r>
              <a:rPr lang="en-US" dirty="0" smtClean="0"/>
              <a:t> </a:t>
            </a:r>
            <a:r>
              <a:rPr lang="en-US" dirty="0"/>
              <a:t>world to computer) as well as, output(from computer to the outside world). Example: Touch screen </a:t>
            </a:r>
            <a:r>
              <a:rPr lang="en-US" dirty="0" smtClean="0"/>
              <a:t>, Headset ( speaker</a:t>
            </a:r>
            <a:r>
              <a:rPr lang="en-US" smtClean="0"/>
              <a:t>+ Microphone) etc</a:t>
            </a:r>
            <a:r>
              <a:rPr lang="en-US" dirty="0"/>
              <a:t>.</a:t>
            </a:r>
          </a:p>
          <a:p>
            <a:endParaRPr lang="en-IN" dirty="0"/>
          </a:p>
        </p:txBody>
      </p:sp>
    </p:spTree>
    <p:extLst>
      <p:ext uri="{BB962C8B-B14F-4D97-AF65-F5344CB8AC3E}">
        <p14:creationId xmlns:p14="http://schemas.microsoft.com/office/powerpoint/2010/main" xmlns="" val="2539406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15548" y="1807181"/>
            <a:ext cx="5530645" cy="3900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988142" y="1519084"/>
            <a:ext cx="5132439" cy="5170646"/>
          </a:xfrm>
          <a:prstGeom prst="rect">
            <a:avLst/>
          </a:prstGeom>
          <a:noFill/>
        </p:spPr>
        <p:txBody>
          <a:bodyPr wrap="square" rtlCol="0">
            <a:spAutoFit/>
          </a:bodyPr>
          <a:lstStyle/>
          <a:p>
            <a:pPr marL="285750" indent="-285750">
              <a:buFont typeface="Arial" pitchFamily="34" charset="0"/>
              <a:buChar char="•"/>
            </a:pPr>
            <a:r>
              <a:rPr lang="en-US" sz="2200" dirty="0"/>
              <a:t>Memory occupies the central position and can communicate with each </a:t>
            </a:r>
            <a:r>
              <a:rPr lang="en-US" sz="2200" dirty="0" smtClean="0"/>
              <a:t>processor. </a:t>
            </a:r>
          </a:p>
          <a:p>
            <a:pPr marL="285750" indent="-285750">
              <a:buFont typeface="Arial" pitchFamily="34" charset="0"/>
              <a:buChar char="•"/>
            </a:pPr>
            <a:r>
              <a:rPr lang="en-US" sz="2200" dirty="0" smtClean="0"/>
              <a:t> </a:t>
            </a:r>
            <a:r>
              <a:rPr lang="en-US" sz="2200" dirty="0"/>
              <a:t>CPU is responsible for processing data. </a:t>
            </a:r>
            <a:r>
              <a:rPr lang="en-US" sz="2200" dirty="0" smtClean="0"/>
              <a:t></a:t>
            </a:r>
          </a:p>
          <a:p>
            <a:pPr marL="285750" indent="-285750">
              <a:buFont typeface="Arial" pitchFamily="34" charset="0"/>
              <a:buChar char="•"/>
            </a:pPr>
            <a:r>
              <a:rPr lang="en-US" sz="2200" dirty="0" smtClean="0"/>
              <a:t> </a:t>
            </a:r>
            <a:r>
              <a:rPr lang="en-US" sz="2200" dirty="0"/>
              <a:t>IOP provides the path for transfer of data between various peripheral devices and memory. </a:t>
            </a:r>
            <a:r>
              <a:rPr lang="en-US" sz="2200" dirty="0" smtClean="0"/>
              <a:t></a:t>
            </a:r>
          </a:p>
          <a:p>
            <a:pPr marL="285750" indent="-285750">
              <a:buFont typeface="Arial" pitchFamily="34" charset="0"/>
              <a:buChar char="•"/>
            </a:pPr>
            <a:r>
              <a:rPr lang="en-US" sz="2200" dirty="0" smtClean="0"/>
              <a:t> </a:t>
            </a:r>
            <a:r>
              <a:rPr lang="en-US" sz="2200" dirty="0"/>
              <a:t>Data formats of peripherals differ from CPU and memory. IOP maintain such problems. </a:t>
            </a:r>
            <a:r>
              <a:rPr lang="en-US" sz="2200" dirty="0" smtClean="0"/>
              <a:t></a:t>
            </a:r>
          </a:p>
          <a:p>
            <a:pPr marL="285750" indent="-285750">
              <a:buFont typeface="Arial" pitchFamily="34" charset="0"/>
              <a:buChar char="•"/>
            </a:pPr>
            <a:r>
              <a:rPr lang="en-US" sz="2200" dirty="0" smtClean="0"/>
              <a:t> </a:t>
            </a:r>
            <a:r>
              <a:rPr lang="en-US" sz="2200" dirty="0"/>
              <a:t>Data are transfer from IOP to memory by stealing one memory cycle. </a:t>
            </a:r>
            <a:r>
              <a:rPr lang="en-US" sz="2200" dirty="0" smtClean="0"/>
              <a:t></a:t>
            </a:r>
          </a:p>
          <a:p>
            <a:pPr marL="285750" indent="-285750">
              <a:buFont typeface="Arial" pitchFamily="34" charset="0"/>
              <a:buChar char="•"/>
            </a:pPr>
            <a:r>
              <a:rPr lang="en-US" sz="2200" dirty="0" smtClean="0"/>
              <a:t> </a:t>
            </a:r>
            <a:r>
              <a:rPr lang="en-US" sz="2200" dirty="0"/>
              <a:t>Instructions that are read from memory by IOP are called commands to distinguish them from instructions that are read by the CPU</a:t>
            </a:r>
            <a:endParaRPr lang="en-IN" sz="2200" dirty="0"/>
          </a:p>
        </p:txBody>
      </p:sp>
    </p:spTree>
    <p:extLst>
      <p:ext uri="{BB962C8B-B14F-4D97-AF65-F5344CB8AC3E}">
        <p14:creationId xmlns:p14="http://schemas.microsoft.com/office/powerpoint/2010/main" xmlns="" val="1852297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982DB34-3AAC-4B30-BEE3-D0882A8AAD5C}"/>
              </a:ext>
            </a:extLst>
          </p:cNvPr>
          <p:cNvSpPr/>
          <p:nvPr/>
        </p:nvSpPr>
        <p:spPr>
          <a:xfrm>
            <a:off x="4547187" y="445414"/>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instruction to test IOP path</a:t>
            </a:r>
          </a:p>
        </p:txBody>
      </p:sp>
      <p:sp>
        <p:nvSpPr>
          <p:cNvPr id="6" name="Rectangle 5">
            <a:extLst>
              <a:ext uri="{FF2B5EF4-FFF2-40B4-BE49-F238E27FC236}">
                <a16:creationId xmlns:a16="http://schemas.microsoft.com/office/drawing/2014/main" xmlns="" id="{EA640941-FFB3-4F7A-9D3E-52E582D49946}"/>
              </a:ext>
            </a:extLst>
          </p:cNvPr>
          <p:cNvSpPr/>
          <p:nvPr/>
        </p:nvSpPr>
        <p:spPr>
          <a:xfrm>
            <a:off x="8130944" y="738061"/>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Transfer status word to memory location</a:t>
            </a:r>
          </a:p>
        </p:txBody>
      </p:sp>
      <p:sp>
        <p:nvSpPr>
          <p:cNvPr id="7" name="Rectangle 6">
            <a:extLst>
              <a:ext uri="{FF2B5EF4-FFF2-40B4-BE49-F238E27FC236}">
                <a16:creationId xmlns:a16="http://schemas.microsoft.com/office/drawing/2014/main" xmlns="" id="{9CF343F3-71CC-4AD7-A1C3-90153EDEF765}"/>
              </a:ext>
            </a:extLst>
          </p:cNvPr>
          <p:cNvSpPr/>
          <p:nvPr/>
        </p:nvSpPr>
        <p:spPr>
          <a:xfrm>
            <a:off x="4547187" y="1541587"/>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status OK, send start I/O instruction to IOP</a:t>
            </a:r>
          </a:p>
        </p:txBody>
      </p:sp>
      <p:sp>
        <p:nvSpPr>
          <p:cNvPr id="8" name="Rectangle 7">
            <a:extLst>
              <a:ext uri="{FF2B5EF4-FFF2-40B4-BE49-F238E27FC236}">
                <a16:creationId xmlns:a16="http://schemas.microsoft.com/office/drawing/2014/main" xmlns="" id="{C7075670-E657-4ED0-A1D8-8B97BF1B4B54}"/>
              </a:ext>
            </a:extLst>
          </p:cNvPr>
          <p:cNvSpPr/>
          <p:nvPr/>
        </p:nvSpPr>
        <p:spPr>
          <a:xfrm>
            <a:off x="8147509" y="1876260"/>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memory for IOP program</a:t>
            </a:r>
          </a:p>
        </p:txBody>
      </p:sp>
      <p:sp>
        <p:nvSpPr>
          <p:cNvPr id="9" name="Rectangle 8">
            <a:extLst>
              <a:ext uri="{FF2B5EF4-FFF2-40B4-BE49-F238E27FC236}">
                <a16:creationId xmlns:a16="http://schemas.microsoft.com/office/drawing/2014/main" xmlns="" id="{D46E5F71-AFDA-4506-8930-F0AC23E6AE70}"/>
              </a:ext>
            </a:extLst>
          </p:cNvPr>
          <p:cNvSpPr/>
          <p:nvPr/>
        </p:nvSpPr>
        <p:spPr>
          <a:xfrm>
            <a:off x="4537248" y="2879239"/>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continues with another program</a:t>
            </a:r>
          </a:p>
        </p:txBody>
      </p:sp>
      <p:sp>
        <p:nvSpPr>
          <p:cNvPr id="10" name="Rectangle 9">
            <a:extLst>
              <a:ext uri="{FF2B5EF4-FFF2-40B4-BE49-F238E27FC236}">
                <a16:creationId xmlns:a16="http://schemas.microsoft.com/office/drawing/2014/main" xmlns="" id="{43B14FF8-E16C-40B9-BFF4-9C60E4ED926E}"/>
              </a:ext>
            </a:extLst>
          </p:cNvPr>
          <p:cNvSpPr/>
          <p:nvPr/>
        </p:nvSpPr>
        <p:spPr>
          <a:xfrm>
            <a:off x="8147509" y="2879239"/>
            <a:ext cx="2376000" cy="856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I/O transfers using DMA; prepare status report</a:t>
            </a:r>
          </a:p>
        </p:txBody>
      </p:sp>
      <p:sp>
        <p:nvSpPr>
          <p:cNvPr id="11" name="Rectangle 10">
            <a:extLst>
              <a:ext uri="{FF2B5EF4-FFF2-40B4-BE49-F238E27FC236}">
                <a16:creationId xmlns:a16="http://schemas.microsoft.com/office/drawing/2014/main" xmlns="" id="{05D59D62-D28E-4ACC-B7F7-2BD9C49BE855}"/>
              </a:ext>
            </a:extLst>
          </p:cNvPr>
          <p:cNvSpPr/>
          <p:nvPr/>
        </p:nvSpPr>
        <p:spPr>
          <a:xfrm>
            <a:off x="8130944" y="4153855"/>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 transfer completed; interrupt CPU</a:t>
            </a:r>
          </a:p>
        </p:txBody>
      </p:sp>
      <p:sp>
        <p:nvSpPr>
          <p:cNvPr id="12" name="Rectangle 11">
            <a:extLst>
              <a:ext uri="{FF2B5EF4-FFF2-40B4-BE49-F238E27FC236}">
                <a16:creationId xmlns:a16="http://schemas.microsoft.com/office/drawing/2014/main" xmlns="" id="{446DDBB6-613F-48EB-A3F3-366B37E17540}"/>
              </a:ext>
            </a:extLst>
          </p:cNvPr>
          <p:cNvSpPr/>
          <p:nvPr/>
        </p:nvSpPr>
        <p:spPr>
          <a:xfrm>
            <a:off x="4547187" y="4539267"/>
            <a:ext cx="2376000" cy="399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IOP status</a:t>
            </a:r>
          </a:p>
        </p:txBody>
      </p:sp>
      <p:sp>
        <p:nvSpPr>
          <p:cNvPr id="13" name="Rectangle 12">
            <a:extLst>
              <a:ext uri="{FF2B5EF4-FFF2-40B4-BE49-F238E27FC236}">
                <a16:creationId xmlns:a16="http://schemas.microsoft.com/office/drawing/2014/main" xmlns="" id="{50116DD6-9B2E-41FE-8AF0-29D9F8F1A40B}"/>
              </a:ext>
            </a:extLst>
          </p:cNvPr>
          <p:cNvSpPr/>
          <p:nvPr/>
        </p:nvSpPr>
        <p:spPr>
          <a:xfrm>
            <a:off x="8130944" y="5156834"/>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Transfer status word to memory location</a:t>
            </a:r>
          </a:p>
        </p:txBody>
      </p:sp>
      <p:sp>
        <p:nvSpPr>
          <p:cNvPr id="14" name="Rectangle 13">
            <a:extLst>
              <a:ext uri="{FF2B5EF4-FFF2-40B4-BE49-F238E27FC236}">
                <a16:creationId xmlns:a16="http://schemas.microsoft.com/office/drawing/2014/main" xmlns="" id="{621BA18A-A846-4280-8FB9-E40B1DFD9322}"/>
              </a:ext>
            </a:extLst>
          </p:cNvPr>
          <p:cNvSpPr/>
          <p:nvPr/>
        </p:nvSpPr>
        <p:spPr>
          <a:xfrm>
            <a:off x="4537248" y="5460212"/>
            <a:ext cx="2376000" cy="58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status word for correct transfer</a:t>
            </a:r>
          </a:p>
        </p:txBody>
      </p:sp>
      <p:cxnSp>
        <p:nvCxnSpPr>
          <p:cNvPr id="15" name="Straight Arrow Connector 14">
            <a:extLst>
              <a:ext uri="{FF2B5EF4-FFF2-40B4-BE49-F238E27FC236}">
                <a16:creationId xmlns:a16="http://schemas.microsoft.com/office/drawing/2014/main" xmlns="" id="{4C88CFE6-ADA7-41CE-B00E-7DAA91977B68}"/>
              </a:ext>
            </a:extLst>
          </p:cNvPr>
          <p:cNvCxnSpPr>
            <a:cxnSpLocks/>
            <a:endCxn id="7" idx="3"/>
          </p:cNvCxnSpPr>
          <p:nvPr/>
        </p:nvCxnSpPr>
        <p:spPr>
          <a:xfrm flipH="1">
            <a:off x="6923187" y="1111267"/>
            <a:ext cx="1207758" cy="722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381A00D8-19FE-4044-A881-EBA2A9E4149F}"/>
              </a:ext>
            </a:extLst>
          </p:cNvPr>
          <p:cNvCxnSpPr>
            <a:cxnSpLocks/>
            <a:endCxn id="6" idx="1"/>
          </p:cNvCxnSpPr>
          <p:nvPr/>
        </p:nvCxnSpPr>
        <p:spPr>
          <a:xfrm>
            <a:off x="6923187" y="710287"/>
            <a:ext cx="1207757" cy="3204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DC74E8C-65D6-41F4-B624-89C6B2364CF1}"/>
              </a:ext>
            </a:extLst>
          </p:cNvPr>
          <p:cNvCxnSpPr>
            <a:cxnSpLocks/>
            <a:endCxn id="8" idx="1"/>
          </p:cNvCxnSpPr>
          <p:nvPr/>
        </p:nvCxnSpPr>
        <p:spPr>
          <a:xfrm>
            <a:off x="6913248" y="1942498"/>
            <a:ext cx="1234261" cy="2264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D9CFF14-DAB6-4A99-8C45-FE9BDB61A1C9}"/>
              </a:ext>
            </a:extLst>
          </p:cNvPr>
          <p:cNvCxnSpPr>
            <a:cxnSpLocks/>
          </p:cNvCxnSpPr>
          <p:nvPr/>
        </p:nvCxnSpPr>
        <p:spPr>
          <a:xfrm rot="5400000">
            <a:off x="5335917" y="2513591"/>
            <a:ext cx="756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65767C8B-18F9-4E89-BA84-A106ED9D11B5}"/>
              </a:ext>
            </a:extLst>
          </p:cNvPr>
          <p:cNvCxnSpPr>
            <a:cxnSpLocks/>
          </p:cNvCxnSpPr>
          <p:nvPr/>
        </p:nvCxnSpPr>
        <p:spPr>
          <a:xfrm rot="5400000">
            <a:off x="9111653" y="2677555"/>
            <a:ext cx="432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9F901F98-B5D3-4F3E-B31F-1F28B9821391}"/>
              </a:ext>
            </a:extLst>
          </p:cNvPr>
          <p:cNvCxnSpPr>
            <a:cxnSpLocks/>
          </p:cNvCxnSpPr>
          <p:nvPr/>
        </p:nvCxnSpPr>
        <p:spPr>
          <a:xfrm rot="5400000">
            <a:off x="9102944" y="3952171"/>
            <a:ext cx="432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A5B6CE4-6077-46A1-A871-31CF25402EDA}"/>
              </a:ext>
            </a:extLst>
          </p:cNvPr>
          <p:cNvCxnSpPr>
            <a:cxnSpLocks/>
            <a:endCxn id="12" idx="3"/>
          </p:cNvCxnSpPr>
          <p:nvPr/>
        </p:nvCxnSpPr>
        <p:spPr>
          <a:xfrm flipH="1">
            <a:off x="6923187" y="4377665"/>
            <a:ext cx="1223946" cy="3614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F9B321E1-C5EC-4204-A868-56EB791EE7F7}"/>
              </a:ext>
            </a:extLst>
          </p:cNvPr>
          <p:cNvCxnSpPr>
            <a:cxnSpLocks/>
          </p:cNvCxnSpPr>
          <p:nvPr/>
        </p:nvCxnSpPr>
        <p:spPr>
          <a:xfrm flipH="1">
            <a:off x="6906998" y="5426208"/>
            <a:ext cx="1223946" cy="3614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0D8BE2F6-650B-468E-B960-362AEF839E67}"/>
              </a:ext>
            </a:extLst>
          </p:cNvPr>
          <p:cNvCxnSpPr>
            <a:cxnSpLocks/>
          </p:cNvCxnSpPr>
          <p:nvPr/>
        </p:nvCxnSpPr>
        <p:spPr>
          <a:xfrm>
            <a:off x="6918030" y="4843005"/>
            <a:ext cx="1212914" cy="4529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AB5E0B7C-6B36-4F83-BEBC-C283ADECB784}"/>
              </a:ext>
            </a:extLst>
          </p:cNvPr>
          <p:cNvSpPr txBox="1"/>
          <p:nvPr/>
        </p:nvSpPr>
        <p:spPr>
          <a:xfrm>
            <a:off x="4881450" y="59080"/>
            <a:ext cx="1707474" cy="369332"/>
          </a:xfrm>
          <a:prstGeom prst="rect">
            <a:avLst/>
          </a:prstGeom>
          <a:noFill/>
        </p:spPr>
        <p:txBody>
          <a:bodyPr wrap="square" rtlCol="0">
            <a:spAutoFit/>
          </a:bodyPr>
          <a:lstStyle/>
          <a:p>
            <a:r>
              <a:rPr lang="en-IN" dirty="0"/>
              <a:t>CPU operations</a:t>
            </a:r>
          </a:p>
        </p:txBody>
      </p:sp>
      <p:sp>
        <p:nvSpPr>
          <p:cNvPr id="25" name="TextBox 24">
            <a:extLst>
              <a:ext uri="{FF2B5EF4-FFF2-40B4-BE49-F238E27FC236}">
                <a16:creationId xmlns:a16="http://schemas.microsoft.com/office/drawing/2014/main" xmlns="" id="{8B5DE416-B62C-4F5C-A595-BACFE6E40E17}"/>
              </a:ext>
            </a:extLst>
          </p:cNvPr>
          <p:cNvSpPr txBox="1"/>
          <p:nvPr/>
        </p:nvSpPr>
        <p:spPr>
          <a:xfrm>
            <a:off x="8465207" y="76082"/>
            <a:ext cx="1707474" cy="369332"/>
          </a:xfrm>
          <a:prstGeom prst="rect">
            <a:avLst/>
          </a:prstGeom>
          <a:noFill/>
        </p:spPr>
        <p:txBody>
          <a:bodyPr wrap="square" rtlCol="0">
            <a:spAutoFit/>
          </a:bodyPr>
          <a:lstStyle/>
          <a:p>
            <a:r>
              <a:rPr lang="en-IN" dirty="0"/>
              <a:t>IOP operations</a:t>
            </a:r>
          </a:p>
        </p:txBody>
      </p:sp>
      <p:cxnSp>
        <p:nvCxnSpPr>
          <p:cNvPr id="26" name="Straight Arrow Connector 25">
            <a:extLst>
              <a:ext uri="{FF2B5EF4-FFF2-40B4-BE49-F238E27FC236}">
                <a16:creationId xmlns:a16="http://schemas.microsoft.com/office/drawing/2014/main" xmlns="" id="{2EA861E0-77E2-49BF-84B0-10BA249F6FFB}"/>
              </a:ext>
            </a:extLst>
          </p:cNvPr>
          <p:cNvCxnSpPr>
            <a:cxnSpLocks/>
          </p:cNvCxnSpPr>
          <p:nvPr/>
        </p:nvCxnSpPr>
        <p:spPr>
          <a:xfrm rot="5400000">
            <a:off x="5457042" y="6261507"/>
            <a:ext cx="432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79B0F3A0-1499-45C3-9E58-3ACAF717BB13}"/>
              </a:ext>
            </a:extLst>
          </p:cNvPr>
          <p:cNvSpPr txBox="1"/>
          <p:nvPr/>
        </p:nvSpPr>
        <p:spPr>
          <a:xfrm>
            <a:off x="5156787" y="6446136"/>
            <a:ext cx="1060206" cy="369332"/>
          </a:xfrm>
          <a:prstGeom prst="rect">
            <a:avLst/>
          </a:prstGeom>
          <a:noFill/>
        </p:spPr>
        <p:txBody>
          <a:bodyPr wrap="square" rtlCol="0">
            <a:spAutoFit/>
          </a:bodyPr>
          <a:lstStyle/>
          <a:p>
            <a:r>
              <a:rPr lang="en-IN" dirty="0"/>
              <a:t>Continue</a:t>
            </a:r>
          </a:p>
        </p:txBody>
      </p:sp>
      <p:sp>
        <p:nvSpPr>
          <p:cNvPr id="29" name="TextBox 28">
            <a:extLst>
              <a:ext uri="{FF2B5EF4-FFF2-40B4-BE49-F238E27FC236}">
                <a16:creationId xmlns:a16="http://schemas.microsoft.com/office/drawing/2014/main" xmlns="" id="{91E3E43B-F043-4F9B-9C12-14BA630D0D11}"/>
              </a:ext>
            </a:extLst>
          </p:cNvPr>
          <p:cNvSpPr txBox="1"/>
          <p:nvPr/>
        </p:nvSpPr>
        <p:spPr>
          <a:xfrm>
            <a:off x="175995" y="392048"/>
            <a:ext cx="3018121" cy="1138773"/>
          </a:xfrm>
          <a:prstGeom prst="rect">
            <a:avLst/>
          </a:prstGeom>
          <a:noFill/>
        </p:spPr>
        <p:txBody>
          <a:bodyPr wrap="square">
            <a:spAutoFit/>
          </a:bodyPr>
          <a:lstStyle/>
          <a:p>
            <a:pPr algn="ctr"/>
            <a:r>
              <a:rPr lang="en-IN" sz="3400" dirty="0"/>
              <a:t>CPU – IOP Communication</a:t>
            </a:r>
          </a:p>
        </p:txBody>
      </p:sp>
    </p:spTree>
    <p:extLst>
      <p:ext uri="{BB962C8B-B14F-4D97-AF65-F5344CB8AC3E}">
        <p14:creationId xmlns:p14="http://schemas.microsoft.com/office/powerpoint/2010/main" xmlns="" val="19025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4" grpId="0"/>
      <p:bldP spid="25"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smtClean="0">
                <a:gradFill flip="none" rotWithShape="1">
                  <a:gsLst>
                    <a:gs pos="10000">
                      <a:srgbClr val="273238"/>
                    </a:gs>
                    <a:gs pos="100000">
                      <a:srgbClr val="607D8B"/>
                    </a:gs>
                  </a:gsLst>
                  <a:lin ang="0" scaled="1"/>
                  <a:tileRect/>
                </a:gradFill>
              </a:rPr>
              <a:t>Questions</a:t>
            </a:r>
            <a:endParaRPr lang="en-US" dirty="0">
              <a:gradFill flip="none" rotWithShape="1">
                <a:gsLst>
                  <a:gs pos="10000">
                    <a:srgbClr val="273238"/>
                  </a:gs>
                  <a:gs pos="100000">
                    <a:srgbClr val="607D8B"/>
                  </a:gs>
                </a:gsLst>
                <a:lin ang="0" scaled="1"/>
                <a:tileRect/>
              </a:gradFill>
            </a:endParaRP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- 6</a:t>
            </a:r>
          </a:p>
        </p:txBody>
      </p:sp>
    </p:spTree>
    <p:extLst>
      <p:ext uri="{BB962C8B-B14F-4D97-AF65-F5344CB8AC3E}">
        <p14:creationId xmlns:p14="http://schemas.microsoft.com/office/powerpoint/2010/main" xmlns="" val="396838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E7D8E2-1C03-4153-873D-C6D43D5BF8C2}"/>
              </a:ext>
            </a:extLst>
          </p:cNvPr>
          <p:cNvSpPr>
            <a:spLocks noGrp="1"/>
          </p:cNvSpPr>
          <p:nvPr>
            <p:ph type="title"/>
          </p:nvPr>
        </p:nvSpPr>
        <p:spPr/>
        <p:txBody>
          <a:bodyPr/>
          <a:lstStyle/>
          <a:p>
            <a:r>
              <a:rPr lang="en-IN" dirty="0" smtClean="0"/>
              <a:t>Questions</a:t>
            </a:r>
            <a:endParaRPr lang="en-IN" dirty="0"/>
          </a:p>
        </p:txBody>
      </p:sp>
      <p:sp>
        <p:nvSpPr>
          <p:cNvPr id="5" name="Content Placeholder 4">
            <a:extLst>
              <a:ext uri="{FF2B5EF4-FFF2-40B4-BE49-F238E27FC236}">
                <a16:creationId xmlns:a16="http://schemas.microsoft.com/office/drawing/2014/main" xmlns="" id="{9731EDA9-6177-4E18-85B1-AB168658FCA8}"/>
              </a:ext>
            </a:extLst>
          </p:cNvPr>
          <p:cNvSpPr>
            <a:spLocks noGrp="1"/>
          </p:cNvSpPr>
          <p:nvPr>
            <p:ph idx="1"/>
          </p:nvPr>
        </p:nvSpPr>
        <p:spPr/>
        <p:txBody>
          <a:bodyPr/>
          <a:lstStyle/>
          <a:p>
            <a:pPr marL="457200" indent="-457200" algn="just">
              <a:buFont typeface="+mj-lt"/>
              <a:buAutoNum type="arabicPeriod"/>
            </a:pPr>
            <a:r>
              <a:rPr lang="en-US" dirty="0"/>
              <a:t>Explain daisy chain priority interrupt.</a:t>
            </a:r>
          </a:p>
          <a:p>
            <a:pPr marL="457200" indent="-457200" algn="just">
              <a:buFont typeface="+mj-lt"/>
              <a:buAutoNum type="arabicPeriod"/>
            </a:pPr>
            <a:r>
              <a:rPr lang="en-US" dirty="0"/>
              <a:t>Explain the DMA operation.</a:t>
            </a:r>
          </a:p>
          <a:p>
            <a:pPr marL="457200" indent="-457200" algn="just">
              <a:buFont typeface="+mj-lt"/>
              <a:buAutoNum type="arabicPeriod"/>
            </a:pPr>
            <a:r>
              <a:rPr lang="en-US" dirty="0"/>
              <a:t>What is the use of IOP? Explain its communication with CPU.</a:t>
            </a:r>
          </a:p>
          <a:p>
            <a:pPr marL="457200" indent="-457200" algn="just">
              <a:buFont typeface="+mj-lt"/>
              <a:buAutoNum type="arabicPeriod"/>
            </a:pPr>
            <a:r>
              <a:rPr lang="en-US" dirty="0"/>
              <a:t>Explain asynchronous data transfer using timing diagrams.</a:t>
            </a:r>
          </a:p>
          <a:p>
            <a:pPr marL="457200" indent="-457200" algn="just">
              <a:buFont typeface="+mj-lt"/>
              <a:buAutoNum type="arabicPeriod"/>
            </a:pPr>
            <a:r>
              <a:rPr lang="en-US" dirty="0"/>
              <a:t>Differentiate isolated I/O and memory mapped I/O.</a:t>
            </a:r>
          </a:p>
          <a:p>
            <a:pPr marL="457200" indent="-457200" algn="just">
              <a:buFont typeface="+mj-lt"/>
              <a:buAutoNum type="arabicPeriod"/>
            </a:pPr>
            <a:r>
              <a:rPr lang="en-US" dirty="0"/>
              <a:t>Differentiate Programmed I/O and Interrupt initiated  I/O.</a:t>
            </a:r>
          </a:p>
          <a:p>
            <a:pPr marL="457200" indent="-457200" algn="just">
              <a:buFont typeface="+mj-lt"/>
              <a:buAutoNum type="arabicPeriod"/>
            </a:pPr>
            <a:r>
              <a:rPr lang="en-US" dirty="0"/>
              <a:t>What are the advantages of Serial Data Transmission of data?</a:t>
            </a:r>
          </a:p>
          <a:p>
            <a:pPr marL="457200" indent="-457200" algn="just">
              <a:buFont typeface="+mj-lt"/>
              <a:buAutoNum type="arabicPeriod"/>
            </a:pPr>
            <a:r>
              <a:rPr lang="en-US" dirty="0"/>
              <a:t>Briefly explain source initiated transfer using handshaking.</a:t>
            </a:r>
          </a:p>
          <a:p>
            <a:pPr marL="457200" indent="-457200" algn="just">
              <a:buFont typeface="+mj-lt"/>
              <a:buAutoNum type="arabicPeriod"/>
            </a:pPr>
            <a:r>
              <a:rPr lang="en-US" dirty="0"/>
              <a:t>Enlist possible modes of data transfer to and from peripherals.</a:t>
            </a:r>
          </a:p>
          <a:p>
            <a:endParaRPr lang="en-IN" dirty="0"/>
          </a:p>
        </p:txBody>
      </p:sp>
    </p:spTree>
    <p:extLst>
      <p:ext uri="{BB962C8B-B14F-4D97-AF65-F5344CB8AC3E}">
        <p14:creationId xmlns:p14="http://schemas.microsoft.com/office/powerpoint/2010/main" xmlns="" val="37919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Keyboard</a:t>
            </a:r>
            <a:endParaRPr lang="en-IN" dirty="0"/>
          </a:p>
        </p:txBody>
      </p:sp>
      <p:sp>
        <p:nvSpPr>
          <p:cNvPr id="3" name="Content Placeholder 2"/>
          <p:cNvSpPr>
            <a:spLocks noGrp="1"/>
          </p:cNvSpPr>
          <p:nvPr>
            <p:ph idx="1"/>
          </p:nvPr>
        </p:nvSpPr>
        <p:spPr>
          <a:xfrm>
            <a:off x="131180" y="899653"/>
            <a:ext cx="11929641" cy="4559854"/>
          </a:xfrm>
        </p:spPr>
        <p:txBody>
          <a:bodyPr/>
          <a:lstStyle/>
          <a:p>
            <a:r>
              <a:rPr lang="en-IN" dirty="0" smtClean="0"/>
              <a:t>ASCII code 7 bits</a:t>
            </a:r>
          </a:p>
          <a:p>
            <a:r>
              <a:rPr lang="en-IN" dirty="0" smtClean="0"/>
              <a:t>94 printable and 34 non-printable characters</a:t>
            </a:r>
          </a:p>
          <a:p>
            <a:r>
              <a:rPr lang="en-IN" dirty="0" smtClean="0"/>
              <a:t>34 non printable characters are also called control characters</a:t>
            </a:r>
          </a:p>
          <a:p>
            <a:r>
              <a:rPr lang="en-IN" dirty="0" smtClean="0"/>
              <a:t>1) Format Selectors –HT,VT, Carriage  return</a:t>
            </a:r>
          </a:p>
          <a:p>
            <a:r>
              <a:rPr lang="en-IN" dirty="0" smtClean="0"/>
              <a:t>2) Communication Control Characters-STX-Start of text, ETX-End of text</a:t>
            </a:r>
          </a:p>
          <a:p>
            <a:r>
              <a:rPr lang="en-IN" dirty="0" smtClean="0"/>
              <a:t>3) Information </a:t>
            </a:r>
            <a:r>
              <a:rPr lang="en-IN" dirty="0" err="1" smtClean="0"/>
              <a:t>Seperators</a:t>
            </a:r>
            <a:r>
              <a:rPr lang="en-IN" dirty="0" smtClean="0"/>
              <a:t> –RS-Record separator, FS-File separator</a:t>
            </a:r>
            <a:endParaRPr lang="en-IN" dirty="0"/>
          </a:p>
        </p:txBody>
      </p:sp>
    </p:spTree>
    <p:extLst>
      <p:ext uri="{BB962C8B-B14F-4D97-AF65-F5344CB8AC3E}">
        <p14:creationId xmlns:p14="http://schemas.microsoft.com/office/powerpoint/2010/main" xmlns="" val="170127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Input-Output Interface</a:t>
            </a:r>
            <a:endParaRPr lang="en-IN" dirty="0"/>
          </a:p>
        </p:txBody>
      </p:sp>
    </p:spTree>
    <p:extLst>
      <p:ext uri="{BB962C8B-B14F-4D97-AF65-F5344CB8AC3E}">
        <p14:creationId xmlns:p14="http://schemas.microsoft.com/office/powerpoint/2010/main" xmlns="" val="397700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Input-Output Interface</a:t>
            </a:r>
          </a:p>
        </p:txBody>
      </p:sp>
      <p:sp>
        <p:nvSpPr>
          <p:cNvPr id="3" name="Content Placeholder 2"/>
          <p:cNvSpPr>
            <a:spLocks noGrp="1"/>
          </p:cNvSpPr>
          <p:nvPr>
            <p:ph idx="1"/>
          </p:nvPr>
        </p:nvSpPr>
        <p:spPr>
          <a:xfrm>
            <a:off x="131180" y="855407"/>
            <a:ext cx="11929641" cy="5737122"/>
          </a:xfrm>
        </p:spPr>
        <p:txBody>
          <a:bodyPr/>
          <a:lstStyle/>
          <a:p>
            <a:pPr defTabSz="762000"/>
            <a:r>
              <a:rPr lang="en-US" altLang="ko-KR" dirty="0" smtClean="0"/>
              <a:t>Provides </a:t>
            </a:r>
            <a:r>
              <a:rPr lang="en-US" altLang="ko-KR" dirty="0"/>
              <a:t>a method for transferring information between internal storage </a:t>
            </a:r>
            <a:r>
              <a:rPr lang="en-US" altLang="ko-KR" dirty="0" smtClean="0"/>
              <a:t>  </a:t>
            </a:r>
            <a:r>
              <a:rPr lang="en-US" altLang="ko-KR" dirty="0"/>
              <a:t>(such as memory and CPU registers) and external I/O </a:t>
            </a:r>
            <a:r>
              <a:rPr lang="en-US" altLang="ko-KR" dirty="0" smtClean="0"/>
              <a:t>devices</a:t>
            </a:r>
            <a:endParaRPr lang="en-US" altLang="ko-KR" dirty="0"/>
          </a:p>
          <a:p>
            <a:pPr defTabSz="762000"/>
            <a:r>
              <a:rPr lang="en-US" altLang="ko-KR" dirty="0" smtClean="0"/>
              <a:t> </a:t>
            </a:r>
            <a:r>
              <a:rPr lang="en-US" altLang="ko-KR" dirty="0"/>
              <a:t>Resolves the </a:t>
            </a:r>
            <a:r>
              <a:rPr lang="en-US" altLang="ko-KR" i="1" dirty="0"/>
              <a:t>differences</a:t>
            </a:r>
            <a:r>
              <a:rPr lang="en-US" altLang="ko-KR" dirty="0"/>
              <a:t>  between the computer and peripheral </a:t>
            </a:r>
            <a:r>
              <a:rPr lang="en-US" altLang="ko-KR" dirty="0" smtClean="0"/>
              <a:t>devices</a:t>
            </a:r>
          </a:p>
          <a:p>
            <a:pPr defTabSz="762000"/>
            <a:endParaRPr lang="en-US" altLang="ko-KR" dirty="0" smtClean="0"/>
          </a:p>
          <a:p>
            <a:pPr defTabSz="762000"/>
            <a:endParaRPr lang="en-US" altLang="ko-KR" dirty="0"/>
          </a:p>
          <a:p>
            <a:pPr defTabSz="762000"/>
            <a:endParaRPr lang="en-US" dirty="0" smtClean="0"/>
          </a:p>
          <a:p>
            <a:pPr defTabSz="762000"/>
            <a:endParaRPr lang="en-US" dirty="0"/>
          </a:p>
          <a:p>
            <a:pPr defTabSz="762000"/>
            <a:endParaRPr lang="en-US" dirty="0" smtClean="0"/>
          </a:p>
          <a:p>
            <a:pPr defTabSz="762000"/>
            <a:endParaRPr lang="en-US" dirty="0"/>
          </a:p>
          <a:p>
            <a:pPr defTabSz="762000"/>
            <a:endParaRPr lang="en-US" dirty="0" smtClean="0"/>
          </a:p>
          <a:p>
            <a:pPr defTabSz="762000"/>
            <a:endParaRPr lang="en-US" dirty="0"/>
          </a:p>
          <a:p>
            <a:pPr defTabSz="762000"/>
            <a:endParaRPr lang="en-US" dirty="0" smtClean="0"/>
          </a:p>
          <a:p>
            <a:pPr defTabSz="762000"/>
            <a:r>
              <a:rPr lang="en-US" dirty="0" smtClean="0"/>
              <a:t>To </a:t>
            </a:r>
            <a:r>
              <a:rPr lang="en-US" dirty="0"/>
              <a:t>communicate with a particular device, the processor places a device address on address lines.</a:t>
            </a:r>
            <a:endParaRPr lang="en-US" altLang="ko-KR" dirty="0" smtClean="0"/>
          </a:p>
          <a:p>
            <a:pPr defTabSz="762000"/>
            <a:endParaRPr lang="en-US" altLang="ko-KR" dirty="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308" y="2057400"/>
            <a:ext cx="8507413" cy="360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583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Bus and Interface</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83512" y="641710"/>
            <a:ext cx="6633107" cy="3598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5421" y="4410075"/>
            <a:ext cx="8726487"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9810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Commands</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9908" y="1008647"/>
            <a:ext cx="10914117" cy="4600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503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7778</TotalTime>
  <Words>1854</Words>
  <Application>Microsoft Office PowerPoint</Application>
  <PresentationFormat>Custom</PresentationFormat>
  <Paragraphs>320</Paragraphs>
  <Slides>43</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Arial</vt:lpstr>
      <vt:lpstr>Roboto Condensed</vt:lpstr>
      <vt:lpstr>Wingdings 2</vt:lpstr>
      <vt:lpstr>Wingdings 3</vt:lpstr>
      <vt:lpstr>Wingdings</vt:lpstr>
      <vt:lpstr>Calibri</vt:lpstr>
      <vt:lpstr>Roboto Condensed Light</vt:lpstr>
      <vt:lpstr>Segoe UI Black</vt:lpstr>
      <vt:lpstr>Office Theme</vt:lpstr>
      <vt:lpstr>1_Office Theme</vt:lpstr>
      <vt:lpstr>2_Office Theme</vt:lpstr>
      <vt:lpstr>3_Office Theme</vt:lpstr>
      <vt:lpstr>Input/output Organisation</vt:lpstr>
      <vt:lpstr>Slide 2</vt:lpstr>
      <vt:lpstr>Peripheral Devices</vt:lpstr>
      <vt:lpstr>Peripheral Devices</vt:lpstr>
      <vt:lpstr>Keyboard</vt:lpstr>
      <vt:lpstr>Input-Output Interface</vt:lpstr>
      <vt:lpstr>Input-Output Interface</vt:lpstr>
      <vt:lpstr>I/O Bus and Interface</vt:lpstr>
      <vt:lpstr>Commands</vt:lpstr>
      <vt:lpstr>I/O BUS AND MEMORY BUS</vt:lpstr>
      <vt:lpstr>Memory Mapped I/O and Isolated I/O</vt:lpstr>
      <vt:lpstr>Slide 12</vt:lpstr>
      <vt:lpstr>Memory Mapped I/O</vt:lpstr>
      <vt:lpstr>Asynchronous Data Transfer</vt:lpstr>
      <vt:lpstr>Slide 15</vt:lpstr>
      <vt:lpstr>Asynchronous Data Transfer</vt:lpstr>
      <vt:lpstr>Strobe Method</vt:lpstr>
      <vt:lpstr>Slide 18</vt:lpstr>
      <vt:lpstr>Disadvantage</vt:lpstr>
      <vt:lpstr>2.1 Source initiated Handshake</vt:lpstr>
      <vt:lpstr>2.2 Destination initiated Handshake</vt:lpstr>
      <vt:lpstr>Modes Of Transfer</vt:lpstr>
      <vt:lpstr>Modes of Transfer</vt:lpstr>
      <vt:lpstr>Programmed I/O</vt:lpstr>
      <vt:lpstr>Programmed I/O</vt:lpstr>
      <vt:lpstr>Interrupt-initiated I/O</vt:lpstr>
      <vt:lpstr>Priority Interrupt</vt:lpstr>
      <vt:lpstr>polling</vt:lpstr>
      <vt:lpstr>Priority Interrupt (Daisy-Chaining Technique)</vt:lpstr>
      <vt:lpstr>Parallel priority</vt:lpstr>
      <vt:lpstr>Priority encoder</vt:lpstr>
      <vt:lpstr>Slide 32</vt:lpstr>
      <vt:lpstr>Interrupt cycle</vt:lpstr>
      <vt:lpstr>DMA (Direct Memory Access)</vt:lpstr>
      <vt:lpstr>DMA (Direct Memory Access)</vt:lpstr>
      <vt:lpstr>DMA Controller</vt:lpstr>
      <vt:lpstr>Slide 37</vt:lpstr>
      <vt:lpstr>Input-Output Processor (IOP)</vt:lpstr>
      <vt:lpstr>IOP</vt:lpstr>
      <vt:lpstr>Slide 40</vt:lpstr>
      <vt:lpstr>Slide 41</vt:lpstr>
      <vt:lpstr>Questions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515</cp:revision>
  <dcterms:created xsi:type="dcterms:W3CDTF">2020-05-01T05:09:15Z</dcterms:created>
  <dcterms:modified xsi:type="dcterms:W3CDTF">2023-11-08T04:03:03Z</dcterms:modified>
</cp:coreProperties>
</file>