
<file path=[Content_Types].xml><?xml version="1.0" encoding="utf-8"?>
<Types xmlns="http://schemas.openxmlformats.org/package/2006/content-types">
  <Override PartName="/ppt/slides/slide29.xml" ContentType="application/vnd.openxmlformats-officedocument.presentationml.slid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93" r:id="rId2"/>
  </p:sldMasterIdLst>
  <p:notesMasterIdLst>
    <p:notesMasterId r:id="rId44"/>
  </p:notesMasterIdLst>
  <p:handoutMasterIdLst>
    <p:handoutMasterId r:id="rId45"/>
  </p:handoutMasterIdLst>
  <p:sldIdLst>
    <p:sldId id="373" r:id="rId3"/>
    <p:sldId id="324" r:id="rId4"/>
    <p:sldId id="346" r:id="rId5"/>
    <p:sldId id="393" r:id="rId6"/>
    <p:sldId id="348" r:id="rId7"/>
    <p:sldId id="391" r:id="rId8"/>
    <p:sldId id="349" r:id="rId9"/>
    <p:sldId id="350" r:id="rId10"/>
    <p:sldId id="392" r:id="rId11"/>
    <p:sldId id="351" r:id="rId12"/>
    <p:sldId id="380" r:id="rId13"/>
    <p:sldId id="381" r:id="rId14"/>
    <p:sldId id="377" r:id="rId15"/>
    <p:sldId id="378" r:id="rId16"/>
    <p:sldId id="379" r:id="rId17"/>
    <p:sldId id="382" r:id="rId18"/>
    <p:sldId id="355" r:id="rId19"/>
    <p:sldId id="383" r:id="rId20"/>
    <p:sldId id="356" r:id="rId21"/>
    <p:sldId id="384" r:id="rId22"/>
    <p:sldId id="357" r:id="rId23"/>
    <p:sldId id="358" r:id="rId24"/>
    <p:sldId id="359" r:id="rId25"/>
    <p:sldId id="394" r:id="rId26"/>
    <p:sldId id="360" r:id="rId27"/>
    <p:sldId id="385" r:id="rId28"/>
    <p:sldId id="361" r:id="rId29"/>
    <p:sldId id="362" r:id="rId30"/>
    <p:sldId id="386" r:id="rId31"/>
    <p:sldId id="363" r:id="rId32"/>
    <p:sldId id="364" r:id="rId33"/>
    <p:sldId id="365" r:id="rId34"/>
    <p:sldId id="366" r:id="rId35"/>
    <p:sldId id="367" r:id="rId36"/>
    <p:sldId id="368" r:id="rId37"/>
    <p:sldId id="369" r:id="rId38"/>
    <p:sldId id="370" r:id="rId39"/>
    <p:sldId id="390" r:id="rId40"/>
    <p:sldId id="387" r:id="rId41"/>
    <p:sldId id="388" r:id="rId42"/>
    <p:sldId id="389" r:id="rId43"/>
  </p:sldIdLst>
  <p:sldSz cx="12192000" cy="6858000"/>
  <p:notesSz cx="6858000" cy="9144000"/>
  <p:embeddedFontLst>
    <p:embeddedFont>
      <p:font typeface="Roboto Condensed" charset="0"/>
      <p:regular r:id="rId46"/>
      <p:bold r:id="rId47"/>
      <p:italic r:id="rId48"/>
      <p:boldItalic r:id="rId49"/>
    </p:embeddedFont>
    <p:embeddedFont>
      <p:font typeface="Wingdings 2" pitchFamily="18" charset="2"/>
      <p:regular r:id="rId50"/>
    </p:embeddedFont>
    <p:embeddedFont>
      <p:font typeface="Wingdings 3" pitchFamily="18" charset="2"/>
      <p:regular r:id="rId51"/>
    </p:embeddedFont>
    <p:embeddedFont>
      <p:font typeface="Calibri" pitchFamily="34" charset="0"/>
      <p:regular r:id="rId52"/>
      <p:bold r:id="rId53"/>
      <p:italic r:id="rId54"/>
      <p:boldItalic r:id="rId55"/>
    </p:embeddedFont>
    <p:embeddedFont>
      <p:font typeface="Segoe UI Black" charset="0"/>
      <p:bold r:id="rId56"/>
      <p:boldItalic r:id="rId57"/>
    </p:embeddedFont>
    <p:embeddedFont>
      <p:font typeface="Roboto Condensed Light" charset="0"/>
      <p:regular r:id="rId58"/>
      <p:italic r:id="rId5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nal vyas" initials="kv" lastIdx="1" clrIdx="0">
    <p:extLst>
      <p:ext uri="{19B8F6BF-5375-455C-9EA6-DF929625EA0E}">
        <p15:presenceInfo xmlns:p15="http://schemas.microsoft.com/office/powerpoint/2012/main" xmlns="" userId="bf93b71aea7da0b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607D8B"/>
    <a:srgbClr val="301B92"/>
    <a:srgbClr val="673BB7"/>
    <a:srgbClr val="ED524F"/>
    <a:srgbClr val="B71B1C"/>
    <a:srgbClr val="F54337"/>
    <a:srgbClr val="D81A60"/>
    <a:srgbClr val="890E4F"/>
    <a:srgbClr val="EA1E63"/>
    <a:srgbClr val="C6282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6980" autoAdjust="0"/>
    <p:restoredTop sz="93842" autoAdjust="0"/>
  </p:normalViewPr>
  <p:slideViewPr>
    <p:cSldViewPr snapToGrid="0">
      <p:cViewPr>
        <p:scale>
          <a:sx n="63" d="100"/>
          <a:sy n="63" d="100"/>
        </p:scale>
        <p:origin x="-787" y="-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8" d="100"/>
          <a:sy n="48" d="100"/>
        </p:scale>
        <p:origin x="2676" y="36"/>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9.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3" Type="http://schemas.openxmlformats.org/officeDocument/2006/relationships/font" Target="fonts/font8.fntdata"/><Relationship Id="rId58" Type="http://schemas.openxmlformats.org/officeDocument/2006/relationships/font" Target="fonts/font13.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4.fntdata"/><Relationship Id="rId57" Type="http://schemas.openxmlformats.org/officeDocument/2006/relationships/font" Target="fonts/font12.fntdata"/><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52" Type="http://schemas.openxmlformats.org/officeDocument/2006/relationships/font" Target="fonts/font7.fntdata"/><Relationship Id="rId6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1.fntdata"/><Relationship Id="rId59" Type="http://schemas.openxmlformats.org/officeDocument/2006/relationships/font" Target="fonts/font1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4AB85114-151F-4DD3-A0B8-3D48A215911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xmlns="" id="{11E6D90B-9A8F-485C-8292-FBB99BB4E9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454983-44D3-45A8-9D86-0B9C45442AB1}" type="datetimeFigureOut">
              <a:rPr lang="en-IN" smtClean="0"/>
              <a:pPr/>
              <a:t>21-11-2022</a:t>
            </a:fld>
            <a:endParaRPr lang="en-IN"/>
          </a:p>
        </p:txBody>
      </p:sp>
      <p:sp>
        <p:nvSpPr>
          <p:cNvPr id="4" name="Footer Placeholder 3">
            <a:extLst>
              <a:ext uri="{FF2B5EF4-FFF2-40B4-BE49-F238E27FC236}">
                <a16:creationId xmlns:a16="http://schemas.microsoft.com/office/drawing/2014/main" xmlns="" id="{957CB2A6-6534-401E-8C5F-E86CDFCB3F4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xmlns="" id="{694E556C-8D15-4673-BFA2-E8DEF4C2CB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7C8025-BFE7-4B0B-BEDD-AFE1C976CB6D}" type="slidenum">
              <a:rPr lang="en-IN" smtClean="0"/>
              <a:pPr/>
              <a:t>‹#›</a:t>
            </a:fld>
            <a:endParaRPr lang="en-IN"/>
          </a:p>
        </p:txBody>
      </p:sp>
    </p:spTree>
    <p:extLst>
      <p:ext uri="{BB962C8B-B14F-4D97-AF65-F5344CB8AC3E}">
        <p14:creationId xmlns="" xmlns:p14="http://schemas.microsoft.com/office/powerpoint/2010/main" val="1538550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48E3F3-8B31-41D2-AA9B-9796555DB866}" type="datetimeFigureOut">
              <a:rPr lang="en-US" smtClean="0"/>
              <a:pPr/>
              <a:t>11/21/2022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9BDEF-6165-4E72-B1A6-6E8034CEC248}" type="slidenum">
              <a:rPr lang="en-US" smtClean="0"/>
              <a:pPr/>
              <a:t>‹#›</a:t>
            </a:fld>
            <a:endParaRPr lang="en-US"/>
          </a:p>
        </p:txBody>
      </p:sp>
    </p:spTree>
    <p:extLst>
      <p:ext uri="{BB962C8B-B14F-4D97-AF65-F5344CB8AC3E}">
        <p14:creationId xmlns="" xmlns:p14="http://schemas.microsoft.com/office/powerpoint/2010/main" val="1766013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C79BDEF-6165-4E72-B1A6-6E8034CEC248}" type="slidenum">
              <a:rPr lang="en-US" smtClean="0"/>
              <a:pPr/>
              <a:t>2</a:t>
            </a:fld>
            <a:endParaRPr lang="en-US"/>
          </a:p>
        </p:txBody>
      </p:sp>
    </p:spTree>
    <p:extLst>
      <p:ext uri="{BB962C8B-B14F-4D97-AF65-F5344CB8AC3E}">
        <p14:creationId xmlns="" xmlns:p14="http://schemas.microsoft.com/office/powerpoint/2010/main" val="3552517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C79BDEF-6165-4E72-B1A6-6E8034CEC248}" type="slidenum">
              <a:rPr lang="en-US" smtClean="0"/>
              <a:pPr/>
              <a:t>28</a:t>
            </a:fld>
            <a:endParaRPr lang="en-US"/>
          </a:p>
        </p:txBody>
      </p:sp>
    </p:spTree>
    <p:extLst>
      <p:ext uri="{BB962C8B-B14F-4D97-AF65-F5344CB8AC3E}">
        <p14:creationId xmlns="" xmlns:p14="http://schemas.microsoft.com/office/powerpoint/2010/main" val="401872443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1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5.png"/><Relationship Id="rId4" Type="http://schemas.openxmlformats.org/officeDocument/2006/relationships/image" Target="../media/image4.png"/><Relationship Id="rId9" Type="http://schemas.openxmlformats.org/officeDocument/2006/relationships/image" Target="../media/image9.jpe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16.jpeg"/><Relationship Id="rId4" Type="http://schemas.openxmlformats.org/officeDocument/2006/relationships/image" Target="../media/image3.png"/><Relationship Id="rId9" Type="http://schemas.microsoft.com/office/2007/relationships/hdphoto" Target="../media/hdphoto1.wdp"/></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microsoft.com/office/2007/relationships/hdphoto" Target="../media/hdphoto1.wdp"/></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2.xml"/><Relationship Id="rId4" Type="http://schemas.microsoft.com/office/2007/relationships/hdphoto" Target="../media/hdphoto2.wdp"/></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3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5.png"/><Relationship Id="rId4" Type="http://schemas.openxmlformats.org/officeDocument/2006/relationships/image" Target="../media/image4.png"/><Relationship Id="rId9" Type="http://schemas.openxmlformats.org/officeDocument/2006/relationships/image" Target="../media/image9.jpe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16.jpeg"/><Relationship Id="rId4" Type="http://schemas.openxmlformats.org/officeDocument/2006/relationships/image" Target="../media/image3.png"/><Relationship Id="rId9" Type="http://schemas.microsoft.com/office/2007/relationships/hdphoto" Target="../media/hdphoto1.wdp"/></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microsoft.com/office/2007/relationships/hdphoto" Target="../media/hdphoto1.wdp"/></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Default Color">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0">
                <a:srgbClr val="1D3064"/>
              </a:gs>
              <a:gs pos="50000">
                <a:srgbClr val="1D3064"/>
              </a:gs>
              <a:gs pos="100000">
                <a:schemeClr val="tx2"/>
              </a:gs>
            </a:gsLst>
            <a:lin ang="108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0">
                <a:srgbClr val="1D3064"/>
              </a:gs>
              <a:gs pos="50000">
                <a:srgbClr val="1D3064"/>
              </a:gs>
              <a:gs pos="100000">
                <a:schemeClr val="tx2"/>
              </a:gs>
            </a:gsLst>
            <a:lin ang="10800000" scaled="1"/>
          </a:gradFill>
          <a:ln>
            <a:noFill/>
          </a:ln>
        </p:spPr>
        <p:txBody>
          <a:bodyPr vert="horz" wrap="square" lIns="91440" tIns="45720" rIns="91440" bIns="45720" numCol="1" anchor="t" anchorCtr="0" compatLnSpc="1">
            <a:prstTxWarp prst="textNoShape">
              <a:avLst/>
            </a:prstTxWarp>
          </a:bodyPr>
          <a:lstStyle/>
          <a:p>
            <a:endParaRPr lang="en-US"/>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0">
                      <a:srgbClr val="1D3064"/>
                    </a:gs>
                    <a:gs pos="100000">
                      <a:schemeClr val="tx2"/>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 xmlns:a14="http://schemas.microsoft.com/office/drawing/2010/main">
                  <a14:imgLayer r:embed="rId9">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0" name="Picture 19">
            <a:extLst>
              <a:ext uri="{FF2B5EF4-FFF2-40B4-BE49-F238E27FC236}">
                <a16:creationId xmlns:a16="http://schemas.microsoft.com/office/drawing/2014/main" xmlns="" id="{E0042908-6588-4C7A-9615-8D5899E8A9FA}"/>
              </a:ext>
            </a:extLst>
          </p:cNvPr>
          <p:cNvPicPr>
            <a:picLocks noChangeAspect="1"/>
          </p:cNvPicPr>
          <p:nvPr userDrawn="1"/>
        </p:nvPicPr>
        <p:blipFill rotWithShape="1">
          <a:blip r:embed="rId10">
            <a:extLst>
              <a:ext uri="{28A0092B-C50C-407E-A947-70E740481C1C}">
                <a14:useLocalDpi xmlns="" xmlns:a14="http://schemas.microsoft.com/office/drawing/2010/main" val="0"/>
              </a:ext>
            </a:extLst>
          </a:blip>
          <a:srcRect l="144383" t="-16142" r="-144383" b="22103"/>
          <a:stretch/>
        </p:blipFill>
        <p:spPr>
          <a:xfrm>
            <a:off x="1834747" y="3985791"/>
            <a:ext cx="3075940" cy="2892592"/>
          </a:xfrm>
          <a:prstGeom prst="rect">
            <a:avLst/>
          </a:prstGeom>
        </p:spPr>
      </p:pic>
      <p:pic>
        <p:nvPicPr>
          <p:cNvPr id="36" name="Picture 35" descr="User icon Royalty Free Vector Image - VectorStock">
            <a:extLst>
              <a:ext uri="{FF2B5EF4-FFF2-40B4-BE49-F238E27FC236}">
                <a16:creationId xmlns:a16="http://schemas.microsoft.com/office/drawing/2014/main" xmlns="" id="{3C805A05-DDF6-4BA6-8EDB-D97128A43BFF}"/>
              </a:ext>
            </a:extLst>
          </p:cNvPr>
          <p:cNvPicPr>
            <a:picLocks noChangeAspect="1" noChangeArrowheads="1"/>
          </p:cNvPicPr>
          <p:nvPr userDrawn="1"/>
        </p:nvPicPr>
        <p:blipFill>
          <a:blip r:embed="rId11"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37" name="Picture Placeholder 36">
            <a:extLst>
              <a:ext uri="{FF2B5EF4-FFF2-40B4-BE49-F238E27FC236}">
                <a16:creationId xmlns:a16="http://schemas.microsoft.com/office/drawing/2014/main" xmlns="" id="{C4AACC20-C1A0-45ED-8640-28D84A9F84E1}"/>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 xmlns:p14="http://schemas.microsoft.com/office/powerpoint/2010/main" val="3570593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lete Blanc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312311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mplete Blanck">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9D71C1D1-D056-4C60-9F03-E6291617B71F}"/>
              </a:ext>
            </a:extLst>
          </p:cNvPr>
          <p:cNvSpPr txBox="1"/>
          <p:nvPr userDrawn="1"/>
        </p:nvSpPr>
        <p:spPr>
          <a:xfrm>
            <a:off x="375920" y="457200"/>
            <a:ext cx="4185761" cy="523220"/>
          </a:xfrm>
          <a:prstGeom prst="rect">
            <a:avLst/>
          </a:prstGeom>
          <a:noFill/>
        </p:spPr>
        <p:txBody>
          <a:bodyPr wrap="none" rtlCol="0">
            <a:spAutoFit/>
          </a:bodyPr>
          <a:lstStyle/>
          <a:p>
            <a:r>
              <a:rPr lang="en-US" sz="2800" dirty="0">
                <a:solidFill>
                  <a:srgbClr val="FF0000"/>
                </a:solidFill>
              </a:rPr>
              <a:t>How to Crop Circular Photo?</a:t>
            </a:r>
          </a:p>
        </p:txBody>
      </p:sp>
      <p:sp>
        <p:nvSpPr>
          <p:cNvPr id="11" name="Picture Placeholder 10">
            <a:extLst>
              <a:ext uri="{FF2B5EF4-FFF2-40B4-BE49-F238E27FC236}">
                <a16:creationId xmlns:a16="http://schemas.microsoft.com/office/drawing/2014/main" xmlns="" id="{E0451329-7800-417A-9D19-D93464C6306C}"/>
              </a:ext>
            </a:extLst>
          </p:cNvPr>
          <p:cNvSpPr>
            <a:spLocks noGrp="1"/>
          </p:cNvSpPr>
          <p:nvPr>
            <p:ph type="pic" sz="quarter" idx="10"/>
          </p:nvPr>
        </p:nvSpPr>
        <p:spPr>
          <a:xfrm>
            <a:off x="4013200" y="1808163"/>
            <a:ext cx="3890962" cy="3890962"/>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p:spPr>
        <p:txBody>
          <a:bodyPr wrap="square">
            <a:noAutofit/>
          </a:bodyPr>
          <a:lstStyle/>
          <a:p>
            <a:endParaRPr lang="en-US"/>
          </a:p>
        </p:txBody>
      </p:sp>
    </p:spTree>
    <p:extLst>
      <p:ext uri="{BB962C8B-B14F-4D97-AF65-F5344CB8AC3E}">
        <p14:creationId xmlns="" xmlns:p14="http://schemas.microsoft.com/office/powerpoint/2010/main" val="4003312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 Teal">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chemeClr val="accent4">
                  <a:lumMod val="50000"/>
                </a:schemeClr>
              </a:gs>
              <a:gs pos="100000">
                <a:srgbClr val="009788"/>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chemeClr val="accent4">
                  <a:lumMod val="50000"/>
                </a:schemeClr>
              </a:gs>
              <a:gs pos="100000">
                <a:srgbClr val="009788"/>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chemeClr val="accent4">
                        <a:lumMod val="50000"/>
                      </a:schemeClr>
                    </a:gs>
                    <a:gs pos="100000">
                      <a:srgbClr val="009788"/>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 xmlns:a14="http://schemas.microsoft.com/office/drawing/2010/main">
                  <a14:imgLayer r:embed="rId9">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0" name="Picture 19" descr="User icon Royalty Free Vector Image - VectorStock">
            <a:extLst>
              <a:ext uri="{FF2B5EF4-FFF2-40B4-BE49-F238E27FC236}">
                <a16:creationId xmlns:a16="http://schemas.microsoft.com/office/drawing/2014/main" xmlns="" id="{4A8E0F54-DC01-449D-B951-DC7CBAFD9546}"/>
              </a:ext>
            </a:extLst>
          </p:cNvPr>
          <p:cNvPicPr>
            <a:picLocks noChangeAspect="1" noChangeArrowheads="1"/>
          </p:cNvPicPr>
          <p:nvPr userDrawn="1"/>
        </p:nvPicPr>
        <p:blipFill>
          <a:blip r:embed="rId10"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21" name="Picture Placeholder 20">
            <a:extLst>
              <a:ext uri="{FF2B5EF4-FFF2-40B4-BE49-F238E27FC236}">
                <a16:creationId xmlns:a16="http://schemas.microsoft.com/office/drawing/2014/main" xmlns="" id="{65D60AFC-04BC-4FCA-A89D-6FCD04B6DC35}"/>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 xmlns:p14="http://schemas.microsoft.com/office/powerpoint/2010/main" val="2708880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Cyan">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chemeClr val="accent2">
                  <a:lumMod val="50000"/>
                </a:schemeClr>
              </a:gs>
              <a:gs pos="100000">
                <a:schemeClr val="accent2"/>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chemeClr val="accent2">
                  <a:lumMod val="50000"/>
                </a:schemeClr>
              </a:gs>
              <a:gs pos="100000">
                <a:schemeClr val="accent2"/>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chemeClr val="accent2">
                        <a:lumMod val="50000"/>
                      </a:schemeClr>
                    </a:gs>
                    <a:gs pos="100000">
                      <a:schemeClr val="accent2"/>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 xmlns:a14="http://schemas.microsoft.com/office/drawing/2010/main">
                  <a14:imgLayer r:embed="rId9">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30" name="Picture 29" descr="User icon Royalty Free Vector Image - VectorStock">
            <a:extLst>
              <a:ext uri="{FF2B5EF4-FFF2-40B4-BE49-F238E27FC236}">
                <a16:creationId xmlns:a16="http://schemas.microsoft.com/office/drawing/2014/main" xmlns="" id="{5F55812D-505A-4B1A-9EB5-16DCD08F2B82}"/>
              </a:ext>
            </a:extLst>
          </p:cNvPr>
          <p:cNvPicPr>
            <a:picLocks noChangeAspect="1" noChangeArrowheads="1"/>
          </p:cNvPicPr>
          <p:nvPr userDrawn="1"/>
        </p:nvPicPr>
        <p:blipFill>
          <a:blip r:embed="rId10"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34" name="Picture Placeholder 33">
            <a:extLst>
              <a:ext uri="{FF2B5EF4-FFF2-40B4-BE49-F238E27FC236}">
                <a16:creationId xmlns:a16="http://schemas.microsoft.com/office/drawing/2014/main" xmlns="" id="{0974588E-8956-4BF5-BF58-B7E42070A56A}"/>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 xmlns:p14="http://schemas.microsoft.com/office/powerpoint/2010/main" val="764570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Light Green">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chemeClr val="accent3">
                  <a:lumMod val="50000"/>
                </a:schemeClr>
              </a:gs>
              <a:gs pos="100000">
                <a:schemeClr val="accent3"/>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chemeClr val="accent3">
                  <a:lumMod val="50000"/>
                </a:schemeClr>
              </a:gs>
              <a:gs pos="100000">
                <a:schemeClr val="accent3"/>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chemeClr val="accent3">
                        <a:lumMod val="50000"/>
                      </a:schemeClr>
                    </a:gs>
                    <a:gs pos="100000">
                      <a:schemeClr val="accent3"/>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 xmlns:a14="http://schemas.microsoft.com/office/drawing/2010/main">
                  <a14:imgLayer r:embed="rId9">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AE6570A8-081D-45CE-A0DD-F78F5EDB0F9B}"/>
              </a:ext>
            </a:extLst>
          </p:cNvPr>
          <p:cNvPicPr>
            <a:picLocks noChangeAspect="1" noChangeArrowheads="1"/>
          </p:cNvPicPr>
          <p:nvPr userDrawn="1"/>
        </p:nvPicPr>
        <p:blipFill>
          <a:blip r:embed="rId10"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xmlns="" id="{0B000B32-CB56-440D-9FAE-7DE703A93A02}"/>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 xmlns:p14="http://schemas.microsoft.com/office/powerpoint/2010/main" val="785033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 Amber">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chemeClr val="accent5">
                  <a:lumMod val="50000"/>
                </a:schemeClr>
              </a:gs>
              <a:gs pos="100000">
                <a:schemeClr val="accent5"/>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chemeClr val="accent5">
                  <a:lumMod val="50000"/>
                </a:schemeClr>
              </a:gs>
              <a:gs pos="100000">
                <a:schemeClr val="accent5"/>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chemeClr val="accent5">
                        <a:lumMod val="75000"/>
                      </a:schemeClr>
                    </a:gs>
                    <a:gs pos="100000">
                      <a:schemeClr val="accent5"/>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 xmlns:a14="http://schemas.microsoft.com/office/drawing/2010/main">
                  <a14:imgLayer r:embed="rId9">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00C9ED70-1CC8-4EF2-BE10-AAFE24AAC5D7}"/>
              </a:ext>
            </a:extLst>
          </p:cNvPr>
          <p:cNvPicPr>
            <a:picLocks noChangeAspect="1" noChangeArrowheads="1"/>
          </p:cNvPicPr>
          <p:nvPr userDrawn="1"/>
        </p:nvPicPr>
        <p:blipFill>
          <a:blip r:embed="rId10"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xmlns="" id="{7FD1CDD6-829C-4C5B-BFB7-74153A66FF24}"/>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 xmlns:p14="http://schemas.microsoft.com/office/powerpoint/2010/main" val="615859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Maroon">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chemeClr val="accent6">
                  <a:lumMod val="50000"/>
                </a:schemeClr>
              </a:gs>
              <a:gs pos="100000">
                <a:schemeClr val="accent6"/>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chemeClr val="accent6">
                  <a:lumMod val="50000"/>
                </a:schemeClr>
              </a:gs>
              <a:gs pos="100000">
                <a:schemeClr val="accent6"/>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chemeClr val="accent6">
                        <a:lumMod val="50000"/>
                      </a:schemeClr>
                    </a:gs>
                    <a:gs pos="100000">
                      <a:schemeClr val="accent6"/>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 xmlns:a14="http://schemas.microsoft.com/office/drawing/2010/main">
                  <a14:imgLayer r:embed="rId9">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80BF4AFD-B365-46D4-AAC5-485DFA5A7D42}"/>
              </a:ext>
            </a:extLst>
          </p:cNvPr>
          <p:cNvPicPr>
            <a:picLocks noChangeAspect="1" noChangeArrowheads="1"/>
          </p:cNvPicPr>
          <p:nvPr userDrawn="1"/>
        </p:nvPicPr>
        <p:blipFill>
          <a:blip r:embed="rId10"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xmlns="" id="{2BC70C35-8BA7-4D49-9AF7-DC36FAB8FDA3}"/>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 xmlns:p14="http://schemas.microsoft.com/office/powerpoint/2010/main" val="2731625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 Blue Gray">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273238">
                  <a:alpha val="91000"/>
                </a:srgbClr>
              </a:gs>
              <a:gs pos="100000">
                <a:srgbClr val="607D8B"/>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273238"/>
              </a:gs>
              <a:gs pos="100000">
                <a:srgbClr val="607D8B"/>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0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endParaRPr lang="en-US" dirty="0"/>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273238"/>
                    </a:gs>
                    <a:gs pos="100000">
                      <a:srgbClr val="607D8B"/>
                    </a:gs>
                  </a:gsLst>
                  <a:lin ang="0" scaled="1"/>
                  <a:tileRect/>
                </a:gradFill>
                <a:effectLst/>
                <a:latin typeface="+mn-lt"/>
                <a:ea typeface="+mn-ea"/>
                <a:cs typeface="+mn-cs"/>
              </a:defRPr>
            </a:lvl1pPr>
          </a:lstStyle>
          <a:p>
            <a:pPr lvl="0"/>
            <a:endParaRPr lang="en-US" dirty="0"/>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7" cstate="print">
            <a:extLst>
              <a:ext uri="{BEBA8EAE-BF5A-486C-A8C5-ECC9F3942E4B}">
                <a14:imgProps xmlns="" xmlns:a14="http://schemas.microsoft.com/office/drawing/2010/main">
                  <a14:imgLayer r:embed="rId8">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endParaRPr lang="en-US" dirty="0"/>
          </a:p>
        </p:txBody>
      </p:sp>
      <p:pic>
        <p:nvPicPr>
          <p:cNvPr id="21" name="Picture 20" descr="User icon Royalty Free Vector Image - VectorStock">
            <a:extLst>
              <a:ext uri="{FF2B5EF4-FFF2-40B4-BE49-F238E27FC236}">
                <a16:creationId xmlns:a16="http://schemas.microsoft.com/office/drawing/2014/main" xmlns="" id="{AEB45C91-0DA6-4973-9AEA-FF1388508ACC}"/>
              </a:ext>
            </a:extLst>
          </p:cNvPr>
          <p:cNvPicPr>
            <a:picLocks noChangeAspect="1" noChangeArrowheads="1"/>
          </p:cNvPicPr>
          <p:nvPr userDrawn="1"/>
        </p:nvPicPr>
        <p:blipFill>
          <a:blip r:embed="rId9"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xmlns="" id="{F70CF6D9-DDB4-41AA-BB82-F8ED04AD8BC1}"/>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dirty="0"/>
          </a:p>
        </p:txBody>
      </p:sp>
      <p:pic>
        <p:nvPicPr>
          <p:cNvPr id="9" name="Picture 8">
            <a:extLst>
              <a:ext uri="{FF2B5EF4-FFF2-40B4-BE49-F238E27FC236}">
                <a16:creationId xmlns:a16="http://schemas.microsoft.com/office/drawing/2014/main" xmlns="" id="{E07803FA-3B47-4611-8387-305D7E1D16D7}"/>
              </a:ext>
            </a:extLst>
          </p:cNvPr>
          <p:cNvPicPr>
            <a:picLocks noChangeAspect="1"/>
          </p:cNvPicPr>
          <p:nvPr userDrawn="1"/>
        </p:nvPicPr>
        <p:blipFill>
          <a:blip r:embed="rId10">
            <a:extLst>
              <a:ext uri="{28A0092B-C50C-407E-A947-70E740481C1C}">
                <a14:useLocalDpi xmlns="" xmlns:a14="http://schemas.microsoft.com/office/drawing/2010/main" val="0"/>
              </a:ext>
            </a:extLst>
          </a:blip>
          <a:stretch>
            <a:fillRect/>
          </a:stretch>
        </p:blipFill>
        <p:spPr>
          <a:xfrm>
            <a:off x="7417892" y="1386529"/>
            <a:ext cx="4679915" cy="3509936"/>
          </a:xfrm>
          <a:prstGeom prst="rect">
            <a:avLst/>
          </a:prstGeom>
        </p:spPr>
      </p:pic>
    </p:spTree>
    <p:extLst>
      <p:ext uri="{BB962C8B-B14F-4D97-AF65-F5344CB8AC3E}">
        <p14:creationId xmlns="" xmlns:p14="http://schemas.microsoft.com/office/powerpoint/2010/main" val="3751881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 Brown">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3E2622"/>
              </a:gs>
              <a:gs pos="100000">
                <a:srgbClr val="795547"/>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3E2622"/>
              </a:gs>
              <a:gs pos="100000">
                <a:srgbClr val="795547"/>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3E2622"/>
                    </a:gs>
                    <a:gs pos="100000">
                      <a:srgbClr val="795547"/>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 xmlns:a14="http://schemas.microsoft.com/office/drawing/2010/main">
                  <a14:imgLayer r:embed="rId9">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7E386D9D-B92A-4F40-9089-A1FD00CD3874}"/>
              </a:ext>
            </a:extLst>
          </p:cNvPr>
          <p:cNvPicPr>
            <a:picLocks noChangeAspect="1" noChangeArrowheads="1"/>
          </p:cNvPicPr>
          <p:nvPr userDrawn="1"/>
        </p:nvPicPr>
        <p:blipFill>
          <a:blip r:embed="rId10"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xmlns="" id="{DA295F85-D43D-42E5-9539-A471116A43B0}"/>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 xmlns:p14="http://schemas.microsoft.com/office/powerpoint/2010/main" val="1806526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 Deep Puple">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301B92"/>
              </a:gs>
              <a:gs pos="100000">
                <a:srgbClr val="673BB7"/>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301B92"/>
              </a:gs>
              <a:gs pos="100000">
                <a:srgbClr val="673BB7"/>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301B92"/>
                    </a:gs>
                    <a:gs pos="100000">
                      <a:srgbClr val="673BB7"/>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 xmlns:a14="http://schemas.microsoft.com/office/drawing/2010/main">
                  <a14:imgLayer r:embed="rId9">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BE300026-40E8-4FB1-998A-9CEB5F7A1B84}"/>
              </a:ext>
            </a:extLst>
          </p:cNvPr>
          <p:cNvPicPr>
            <a:picLocks noChangeAspect="1" noChangeArrowheads="1"/>
          </p:cNvPicPr>
          <p:nvPr userDrawn="1"/>
        </p:nvPicPr>
        <p:blipFill>
          <a:blip r:embed="rId10"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xmlns="" id="{DB3B5E9B-B4F0-4E85-954A-F7CC04BBF24C}"/>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 xmlns:p14="http://schemas.microsoft.com/office/powerpoint/2010/main" val="4012280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Logo on TR">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xmlns="" id="{7CD05EDD-7D4D-4F15-B3BB-F4E2E35E1780}"/>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Shape 56">
            <a:extLst>
              <a:ext uri="{FF2B5EF4-FFF2-40B4-BE49-F238E27FC236}">
                <a16:creationId xmlns:a16="http://schemas.microsoft.com/office/drawing/2014/main" xmlns="" id="{ACB01872-4321-4181-A609-1C503C074C10}"/>
              </a:ext>
            </a:extLst>
          </p:cNvPr>
          <p:cNvPicPr preferRelativeResize="0"/>
          <p:nvPr userDrawn="1"/>
        </p:nvPicPr>
        <p:blipFill rotWithShape="1">
          <a:blip r:embed="rId2">
            <a:alphaModFix/>
          </a:blip>
          <a:srcRect t="86739" r="1768" b="3535"/>
          <a:stretch/>
        </p:blipFill>
        <p:spPr>
          <a:xfrm>
            <a:off x="0" y="0"/>
            <a:ext cx="12192000" cy="711201"/>
          </a:xfrm>
          <a:prstGeom prst="rect">
            <a:avLst/>
          </a:prstGeom>
          <a:noFill/>
          <a:ln>
            <a:noFill/>
          </a:ln>
          <a:effectLst/>
        </p:spPr>
      </p:pic>
      <p:sp>
        <p:nvSpPr>
          <p:cNvPr id="2" name="Title 1">
            <a:extLst>
              <a:ext uri="{FF2B5EF4-FFF2-40B4-BE49-F238E27FC236}">
                <a16:creationId xmlns:a16="http://schemas.microsoft.com/office/drawing/2014/main" xmlns="" id="{D5CD07E8-CBAA-45BA-85CF-1233D4AA86C9}"/>
              </a:ext>
            </a:extLst>
          </p:cNvPr>
          <p:cNvSpPr>
            <a:spLocks noGrp="1"/>
          </p:cNvSpPr>
          <p:nvPr>
            <p:ph type="title"/>
          </p:nvPr>
        </p:nvSpPr>
        <p:spPr>
          <a:xfrm>
            <a:off x="0" y="1"/>
            <a:ext cx="12192000" cy="711200"/>
          </a:xfrm>
          <a:solidFill>
            <a:srgbClr val="C0C0C0">
              <a:alpha val="50000"/>
            </a:srgbClr>
          </a:solidFill>
          <a:ln>
            <a:noFill/>
          </a:ln>
        </p:spPr>
        <p:txBody>
          <a:bodyPr lIns="216000" tIns="108000" rIns="216000" bIns="108000">
            <a:normAutofit/>
          </a:bodyPr>
          <a:lstStyle>
            <a:lvl1pPr>
              <a:defRPr lang="en-US" sz="3400" b="1" kern="1200" dirty="0">
                <a:solidFill>
                  <a:schemeClr val="tx1">
                    <a:lumMod val="90000"/>
                    <a:lumOff val="10000"/>
                  </a:schemeClr>
                </a:solidFill>
                <a:effectLst/>
                <a:latin typeface="+mj-lt"/>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DC6F4971-704E-42EF-A852-52D75741FB7C}"/>
              </a:ext>
            </a:extLst>
          </p:cNvPr>
          <p:cNvSpPr>
            <a:spLocks noGrp="1"/>
          </p:cNvSpPr>
          <p:nvPr>
            <p:ph idx="1"/>
          </p:nvPr>
        </p:nvSpPr>
        <p:spPr>
          <a:xfrm>
            <a:off x="131180" y="711202"/>
            <a:ext cx="11929641" cy="5742808"/>
          </a:xfrm>
        </p:spPr>
        <p:txBody>
          <a:bodyPr>
            <a:noAutofit/>
          </a:bodyPr>
          <a:lstStyle>
            <a:lvl1pPr marL="265113" indent="-265113" algn="just">
              <a:buClr>
                <a:schemeClr val="accent6"/>
              </a:buClr>
              <a:buFont typeface="Wingdings 3" panose="05040102010807070707" pitchFamily="18" charset="2"/>
              <a:buChar char=""/>
              <a:defRPr sz="2400">
                <a:solidFill>
                  <a:schemeClr val="tx1"/>
                </a:solidFill>
              </a:defRPr>
            </a:lvl1pPr>
            <a:lvl2pPr marL="809625" indent="-352425" algn="just">
              <a:buClr>
                <a:schemeClr val="accent6"/>
              </a:buClr>
              <a:buFont typeface="Wingdings 3" panose="05040102010807070707" pitchFamily="18" charset="2"/>
              <a:buChar char=""/>
              <a:defRPr sz="2000">
                <a:solidFill>
                  <a:schemeClr val="tx1"/>
                </a:solidFill>
              </a:defRPr>
            </a:lvl2pPr>
            <a:lvl3pPr marL="1143000" indent="-228600" algn="just">
              <a:buClr>
                <a:schemeClr val="accent6"/>
              </a:buClr>
              <a:buFont typeface="Wingdings" panose="05000000000000000000" pitchFamily="2" charset="2"/>
              <a:buChar char="§"/>
              <a:defRPr sz="1800">
                <a:solidFill>
                  <a:schemeClr val="tx1"/>
                </a:solidFill>
              </a:defRPr>
            </a:lvl3pPr>
            <a:lvl4pPr algn="just">
              <a:buClr>
                <a:schemeClr val="accent6"/>
              </a:buClr>
              <a:defRPr sz="1600">
                <a:solidFill>
                  <a:schemeClr val="tx1"/>
                </a:solidFill>
              </a:defRPr>
            </a:lvl4pPr>
            <a:lvl5pPr algn="just">
              <a:buClr>
                <a:schemeClr val="accent6"/>
              </a:buCl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a:extLst>
              <a:ext uri="{FF2B5EF4-FFF2-40B4-BE49-F238E27FC236}">
                <a16:creationId xmlns:a16="http://schemas.microsoft.com/office/drawing/2014/main" xmlns="" id="{05596C8C-2163-45E8-B709-8118C381771F}"/>
              </a:ext>
            </a:extLst>
          </p:cNvPr>
          <p:cNvCxnSpPr/>
          <p:nvPr userDrawn="1"/>
        </p:nvCxnSpPr>
        <p:spPr>
          <a:xfrm>
            <a:off x="0" y="711201"/>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F86BF578-C91A-4942-95D5-11408C3CCACF}"/>
              </a:ext>
            </a:extLst>
          </p:cNvPr>
          <p:cNvCxnSpPr/>
          <p:nvPr userDrawn="1"/>
        </p:nvCxnSpPr>
        <p:spPr>
          <a:xfrm>
            <a:off x="0" y="6604000"/>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4666333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 Blue">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0E47A1"/>
              </a:gs>
              <a:gs pos="100000">
                <a:srgbClr val="03A9F5"/>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0E47A1"/>
              </a:gs>
              <a:gs pos="100000">
                <a:srgbClr val="03A9F5"/>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0E47A1"/>
                    </a:gs>
                    <a:gs pos="100000">
                      <a:srgbClr val="03A9F5"/>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 xmlns:a14="http://schemas.microsoft.com/office/drawing/2010/main">
                  <a14:imgLayer r:embed="rId9">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C3A13D11-EC6C-4E81-AD83-7AC73D273FD4}"/>
              </a:ext>
            </a:extLst>
          </p:cNvPr>
          <p:cNvPicPr>
            <a:picLocks noChangeAspect="1" noChangeArrowheads="1"/>
          </p:cNvPicPr>
          <p:nvPr userDrawn="1"/>
        </p:nvPicPr>
        <p:blipFill>
          <a:blip r:embed="rId10"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xmlns="" id="{85035EF3-F5FB-41C2-A0BE-B3AEF7556ABD}"/>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 xmlns:p14="http://schemas.microsoft.com/office/powerpoint/2010/main" val="25328075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 Re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B71B1C"/>
              </a:gs>
              <a:gs pos="100000">
                <a:srgbClr val="ED524F"/>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B71B1C"/>
              </a:gs>
              <a:gs pos="100000">
                <a:srgbClr val="ED524F"/>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B71B1C"/>
                    </a:gs>
                    <a:gs pos="100000">
                      <a:srgbClr val="ED524F"/>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 xmlns:a14="http://schemas.microsoft.com/office/drawing/2010/main">
                  <a14:imgLayer r:embed="rId9">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31" name="Picture 30">
            <a:extLst>
              <a:ext uri="{FF2B5EF4-FFF2-40B4-BE49-F238E27FC236}">
                <a16:creationId xmlns:a16="http://schemas.microsoft.com/office/drawing/2014/main" xmlns="" id="{77B7B864-C091-4493-B14B-F5B61B586EED}"/>
              </a:ext>
            </a:extLst>
          </p:cNvPr>
          <p:cNvPicPr>
            <a:picLocks noChangeAspect="1"/>
          </p:cNvPicPr>
          <p:nvPr userDrawn="1"/>
        </p:nvPicPr>
        <p:blipFill>
          <a:blip r:embed="rId10" cstate="print">
            <a:extLst>
              <a:ext uri="{28A0092B-C50C-407E-A947-70E740481C1C}">
                <a14:useLocalDpi xmlns="" xmlns:a14="http://schemas.microsoft.com/office/drawing/2010/main" val="0"/>
              </a:ext>
            </a:extLst>
          </a:blip>
          <a:srcRect l="24746" t="7575" r="25761" b="18186"/>
          <a:stretch>
            <a:fillRect/>
          </a:stretch>
        </p:blipFill>
        <p:spPr>
          <a:xfrm>
            <a:off x="356499" y="5214354"/>
            <a:ext cx="1354234" cy="1354234"/>
          </a:xfrm>
          <a:custGeom>
            <a:avLst/>
            <a:gdLst>
              <a:gd name="connsiteX0" fmla="*/ 2286000 w 4572000"/>
              <a:gd name="connsiteY0" fmla="*/ 0 h 4572000"/>
              <a:gd name="connsiteX1" fmla="*/ 4572000 w 4572000"/>
              <a:gd name="connsiteY1" fmla="*/ 2286000 h 4572000"/>
              <a:gd name="connsiteX2" fmla="*/ 2286000 w 4572000"/>
              <a:gd name="connsiteY2" fmla="*/ 4572000 h 4572000"/>
              <a:gd name="connsiteX3" fmla="*/ 0 w 4572000"/>
              <a:gd name="connsiteY3" fmla="*/ 2286000 h 4572000"/>
              <a:gd name="connsiteX4" fmla="*/ 2286000 w 4572000"/>
              <a:gd name="connsiteY4" fmla="*/ 0 h 457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4572000">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noFill/>
          <a:ln w="6350">
            <a:solidFill>
              <a:schemeClr val="bg1">
                <a:lumMod val="65000"/>
              </a:schemeClr>
            </a:solidFill>
          </a:ln>
          <a:effectLst/>
        </p:spPr>
      </p:pic>
      <p:pic>
        <p:nvPicPr>
          <p:cNvPr id="21" name="Picture 20" descr="User icon Royalty Free Vector Image - VectorStock">
            <a:extLst>
              <a:ext uri="{FF2B5EF4-FFF2-40B4-BE49-F238E27FC236}">
                <a16:creationId xmlns:a16="http://schemas.microsoft.com/office/drawing/2014/main" xmlns="" id="{177B86E9-222D-4757-BE64-59540DB794E6}"/>
              </a:ext>
            </a:extLst>
          </p:cNvPr>
          <p:cNvPicPr>
            <a:picLocks noChangeAspect="1" noChangeArrowheads="1"/>
          </p:cNvPicPr>
          <p:nvPr userDrawn="1"/>
        </p:nvPicPr>
        <p:blipFill>
          <a:blip r:embed="rId11"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xmlns="" id="{8ABCD18B-D4E0-41E4-8162-7E83CB11DAE0}"/>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 xmlns:p14="http://schemas.microsoft.com/office/powerpoint/2010/main" val="37651319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 Pink">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890E4F"/>
              </a:gs>
              <a:gs pos="100000">
                <a:srgbClr val="D81A60"/>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dirty="0"/>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890E4F"/>
              </a:gs>
              <a:gs pos="100000">
                <a:srgbClr val="D81A60"/>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890E4F"/>
                    </a:gs>
                    <a:gs pos="100000">
                      <a:srgbClr val="D81A60"/>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 xmlns:a14="http://schemas.microsoft.com/office/drawing/2010/main">
                  <a14:imgLayer r:embed="rId9">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A2F1AAAC-C051-4A31-837B-4A9977722A44}"/>
              </a:ext>
            </a:extLst>
          </p:cNvPr>
          <p:cNvPicPr>
            <a:picLocks noChangeAspect="1" noChangeArrowheads="1"/>
          </p:cNvPicPr>
          <p:nvPr userDrawn="1"/>
        </p:nvPicPr>
        <p:blipFill>
          <a:blip r:embed="rId10"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xmlns="" id="{ADF34BDA-AFB4-4120-81EF-C0AB56D388CB}"/>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 xmlns:p14="http://schemas.microsoft.com/office/powerpoint/2010/main" val="1170502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 Default Color">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0">
                <a:srgbClr val="1D3064"/>
              </a:gs>
              <a:gs pos="50000">
                <a:srgbClr val="1D3064"/>
              </a:gs>
              <a:gs pos="100000">
                <a:schemeClr val="tx2"/>
              </a:gs>
            </a:gsLst>
            <a:lin ang="108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0">
                <a:srgbClr val="1D3064"/>
              </a:gs>
              <a:gs pos="50000">
                <a:srgbClr val="1D3064"/>
              </a:gs>
              <a:gs pos="100000">
                <a:schemeClr val="tx2"/>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0">
                      <a:srgbClr val="1D3064"/>
                    </a:gs>
                    <a:gs pos="100000">
                      <a:schemeClr val="tx2"/>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 xmlns:a14="http://schemas.microsoft.com/office/drawing/2010/main">
                  <a14:imgLayer r:embed="rId9">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0" name="Picture 19">
            <a:extLst>
              <a:ext uri="{FF2B5EF4-FFF2-40B4-BE49-F238E27FC236}">
                <a16:creationId xmlns:a16="http://schemas.microsoft.com/office/drawing/2014/main" xmlns="" id="{E0042908-6588-4C7A-9615-8D5899E8A9FA}"/>
              </a:ext>
            </a:extLst>
          </p:cNvPr>
          <p:cNvPicPr>
            <a:picLocks noChangeAspect="1"/>
          </p:cNvPicPr>
          <p:nvPr userDrawn="1"/>
        </p:nvPicPr>
        <p:blipFill rotWithShape="1">
          <a:blip r:embed="rId10">
            <a:extLst>
              <a:ext uri="{28A0092B-C50C-407E-A947-70E740481C1C}">
                <a14:useLocalDpi xmlns="" xmlns:a14="http://schemas.microsoft.com/office/drawing/2010/main" val="0"/>
              </a:ext>
            </a:extLst>
          </a:blip>
          <a:srcRect l="144383" t="-16142" r="-144383" b="22103"/>
          <a:stretch/>
        </p:blipFill>
        <p:spPr>
          <a:xfrm>
            <a:off x="1834747" y="3985791"/>
            <a:ext cx="3075940" cy="2892592"/>
          </a:xfrm>
          <a:prstGeom prst="rect">
            <a:avLst/>
          </a:prstGeom>
        </p:spPr>
      </p:pic>
      <p:pic>
        <p:nvPicPr>
          <p:cNvPr id="36" name="Picture 35" descr="User icon Royalty Free Vector Image - VectorStock">
            <a:extLst>
              <a:ext uri="{FF2B5EF4-FFF2-40B4-BE49-F238E27FC236}">
                <a16:creationId xmlns:a16="http://schemas.microsoft.com/office/drawing/2014/main" xmlns="" id="{3C805A05-DDF6-4BA6-8EDB-D97128A43BFF}"/>
              </a:ext>
            </a:extLst>
          </p:cNvPr>
          <p:cNvPicPr>
            <a:picLocks noChangeAspect="1" noChangeArrowheads="1"/>
          </p:cNvPicPr>
          <p:nvPr userDrawn="1"/>
        </p:nvPicPr>
        <p:blipFill>
          <a:blip r:embed="rId11"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37" name="Picture Placeholder 36">
            <a:extLst>
              <a:ext uri="{FF2B5EF4-FFF2-40B4-BE49-F238E27FC236}">
                <a16:creationId xmlns:a16="http://schemas.microsoft.com/office/drawing/2014/main" xmlns="" id="{C4AACC20-C1A0-45ED-8640-28D84A9F84E1}"/>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 xmlns:p14="http://schemas.microsoft.com/office/powerpoint/2010/main" val="41935869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 Logo on TR">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xmlns="" id="{7CD05EDD-7D4D-4F15-B3BB-F4E2E35E1780}"/>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Shape 56">
            <a:extLst>
              <a:ext uri="{FF2B5EF4-FFF2-40B4-BE49-F238E27FC236}">
                <a16:creationId xmlns:a16="http://schemas.microsoft.com/office/drawing/2014/main" xmlns="" id="{ACB01872-4321-4181-A609-1C503C074C10}"/>
              </a:ext>
            </a:extLst>
          </p:cNvPr>
          <p:cNvPicPr preferRelativeResize="0"/>
          <p:nvPr userDrawn="1"/>
        </p:nvPicPr>
        <p:blipFill rotWithShape="1">
          <a:blip r:embed="rId2">
            <a:alphaModFix/>
          </a:blip>
          <a:srcRect t="86739" r="1768" b="3535"/>
          <a:stretch/>
        </p:blipFill>
        <p:spPr>
          <a:xfrm>
            <a:off x="0" y="0"/>
            <a:ext cx="12192000" cy="711201"/>
          </a:xfrm>
          <a:prstGeom prst="rect">
            <a:avLst/>
          </a:prstGeom>
          <a:noFill/>
          <a:ln>
            <a:noFill/>
          </a:ln>
          <a:effectLst/>
        </p:spPr>
      </p:pic>
      <p:sp>
        <p:nvSpPr>
          <p:cNvPr id="2" name="Title 1">
            <a:extLst>
              <a:ext uri="{FF2B5EF4-FFF2-40B4-BE49-F238E27FC236}">
                <a16:creationId xmlns:a16="http://schemas.microsoft.com/office/drawing/2014/main" xmlns="" id="{D5CD07E8-CBAA-45BA-85CF-1233D4AA86C9}"/>
              </a:ext>
            </a:extLst>
          </p:cNvPr>
          <p:cNvSpPr>
            <a:spLocks noGrp="1"/>
          </p:cNvSpPr>
          <p:nvPr>
            <p:ph type="title"/>
          </p:nvPr>
        </p:nvSpPr>
        <p:spPr>
          <a:xfrm>
            <a:off x="0" y="1"/>
            <a:ext cx="12192000" cy="711200"/>
          </a:xfrm>
          <a:solidFill>
            <a:srgbClr val="C0C0C0">
              <a:alpha val="50000"/>
            </a:srgbClr>
          </a:solidFill>
          <a:ln>
            <a:noFill/>
          </a:ln>
        </p:spPr>
        <p:txBody>
          <a:bodyPr lIns="216000" tIns="108000" rIns="216000" bIns="108000">
            <a:normAutofit/>
          </a:bodyPr>
          <a:lstStyle>
            <a:lvl1pPr>
              <a:defRPr lang="en-US" sz="3400" b="1" kern="1200" dirty="0">
                <a:solidFill>
                  <a:schemeClr val="tx1">
                    <a:lumMod val="90000"/>
                    <a:lumOff val="10000"/>
                  </a:schemeClr>
                </a:solidFill>
                <a:effectLst/>
                <a:latin typeface="+mj-lt"/>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DC6F4971-704E-42EF-A852-52D75741FB7C}"/>
              </a:ext>
            </a:extLst>
          </p:cNvPr>
          <p:cNvSpPr>
            <a:spLocks noGrp="1"/>
          </p:cNvSpPr>
          <p:nvPr>
            <p:ph idx="1"/>
          </p:nvPr>
        </p:nvSpPr>
        <p:spPr>
          <a:xfrm>
            <a:off x="131180" y="711202"/>
            <a:ext cx="11929641" cy="5742808"/>
          </a:xfrm>
        </p:spPr>
        <p:txBody>
          <a:bodyPr>
            <a:noAutofit/>
          </a:bodyPr>
          <a:lstStyle>
            <a:lvl1pPr marL="265113" indent="-265113" algn="just">
              <a:buClr>
                <a:schemeClr val="accent6"/>
              </a:buClr>
              <a:buFont typeface="Wingdings 3" panose="05040102010807070707" pitchFamily="18" charset="2"/>
              <a:buChar char=""/>
              <a:defRPr sz="2400">
                <a:solidFill>
                  <a:schemeClr val="tx1"/>
                </a:solidFill>
              </a:defRPr>
            </a:lvl1pPr>
            <a:lvl2pPr marL="809625" indent="-352425" algn="just">
              <a:buClr>
                <a:schemeClr val="accent6"/>
              </a:buClr>
              <a:buFont typeface="Wingdings 3" panose="05040102010807070707" pitchFamily="18" charset="2"/>
              <a:buChar char=""/>
              <a:defRPr sz="2000">
                <a:solidFill>
                  <a:schemeClr val="tx1"/>
                </a:solidFill>
              </a:defRPr>
            </a:lvl2pPr>
            <a:lvl3pPr marL="1143000" indent="-228600" algn="just">
              <a:buClr>
                <a:schemeClr val="accent6"/>
              </a:buClr>
              <a:buFont typeface="Wingdings" panose="05000000000000000000" pitchFamily="2" charset="2"/>
              <a:buChar char="§"/>
              <a:defRPr sz="1800">
                <a:solidFill>
                  <a:schemeClr val="tx1"/>
                </a:solidFill>
              </a:defRPr>
            </a:lvl3pPr>
            <a:lvl4pPr algn="just">
              <a:buClr>
                <a:schemeClr val="accent6"/>
              </a:buClr>
              <a:defRPr sz="1600">
                <a:solidFill>
                  <a:schemeClr val="tx1"/>
                </a:solidFill>
              </a:defRPr>
            </a:lvl4pPr>
            <a:lvl5pPr algn="just">
              <a:buClr>
                <a:schemeClr val="accent6"/>
              </a:buCl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a:extLst>
              <a:ext uri="{FF2B5EF4-FFF2-40B4-BE49-F238E27FC236}">
                <a16:creationId xmlns:a16="http://schemas.microsoft.com/office/drawing/2014/main" xmlns="" id="{05596C8C-2163-45E8-B709-8118C381771F}"/>
              </a:ext>
            </a:extLst>
          </p:cNvPr>
          <p:cNvCxnSpPr/>
          <p:nvPr userDrawn="1"/>
        </p:nvCxnSpPr>
        <p:spPr>
          <a:xfrm>
            <a:off x="0" y="711201"/>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F86BF578-C91A-4942-95D5-11408C3CCACF}"/>
              </a:ext>
            </a:extLst>
          </p:cNvPr>
          <p:cNvCxnSpPr/>
          <p:nvPr userDrawn="1"/>
        </p:nvCxnSpPr>
        <p:spPr>
          <a:xfrm>
            <a:off x="0" y="6604000"/>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162707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 Logo on BR">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xmlns="" id="{7CD05EDD-7D4D-4F15-B3BB-F4E2E35E1780}"/>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Shape 56">
            <a:extLst>
              <a:ext uri="{FF2B5EF4-FFF2-40B4-BE49-F238E27FC236}">
                <a16:creationId xmlns:a16="http://schemas.microsoft.com/office/drawing/2014/main" xmlns="" id="{ACB01872-4321-4181-A609-1C503C074C10}"/>
              </a:ext>
            </a:extLst>
          </p:cNvPr>
          <p:cNvPicPr preferRelativeResize="0"/>
          <p:nvPr userDrawn="1"/>
        </p:nvPicPr>
        <p:blipFill rotWithShape="1">
          <a:blip r:embed="rId2">
            <a:alphaModFix/>
          </a:blip>
          <a:srcRect t="86739" r="1768" b="3535"/>
          <a:stretch/>
        </p:blipFill>
        <p:spPr>
          <a:xfrm>
            <a:off x="0" y="0"/>
            <a:ext cx="12192000" cy="711201"/>
          </a:xfrm>
          <a:prstGeom prst="rect">
            <a:avLst/>
          </a:prstGeom>
          <a:noFill/>
          <a:ln>
            <a:noFill/>
          </a:ln>
          <a:effectLst/>
        </p:spPr>
      </p:pic>
      <p:sp>
        <p:nvSpPr>
          <p:cNvPr id="2" name="Title 1">
            <a:extLst>
              <a:ext uri="{FF2B5EF4-FFF2-40B4-BE49-F238E27FC236}">
                <a16:creationId xmlns:a16="http://schemas.microsoft.com/office/drawing/2014/main" xmlns="" id="{D5CD07E8-CBAA-45BA-85CF-1233D4AA86C9}"/>
              </a:ext>
            </a:extLst>
          </p:cNvPr>
          <p:cNvSpPr>
            <a:spLocks noGrp="1"/>
          </p:cNvSpPr>
          <p:nvPr>
            <p:ph type="title"/>
          </p:nvPr>
        </p:nvSpPr>
        <p:spPr>
          <a:xfrm>
            <a:off x="0" y="1"/>
            <a:ext cx="12192000" cy="711200"/>
          </a:xfrm>
          <a:solidFill>
            <a:srgbClr val="C0C0C0">
              <a:alpha val="50000"/>
            </a:srgbClr>
          </a:solidFill>
          <a:ln>
            <a:noFill/>
          </a:ln>
        </p:spPr>
        <p:txBody>
          <a:bodyPr lIns="216000" tIns="108000" rIns="216000" bIns="108000">
            <a:normAutofit/>
          </a:bodyPr>
          <a:lstStyle>
            <a:lvl1pPr>
              <a:defRPr lang="en-US" sz="3400" b="1" kern="1200" dirty="0">
                <a:solidFill>
                  <a:schemeClr val="tx1">
                    <a:lumMod val="90000"/>
                    <a:lumOff val="10000"/>
                  </a:schemeClr>
                </a:solidFill>
                <a:effectLst/>
                <a:latin typeface="+mj-lt"/>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DC6F4971-704E-42EF-A852-52D75741FB7C}"/>
              </a:ext>
            </a:extLst>
          </p:cNvPr>
          <p:cNvSpPr>
            <a:spLocks noGrp="1"/>
          </p:cNvSpPr>
          <p:nvPr>
            <p:ph idx="1"/>
          </p:nvPr>
        </p:nvSpPr>
        <p:spPr>
          <a:xfrm>
            <a:off x="131180" y="863445"/>
            <a:ext cx="11929641" cy="5026948"/>
          </a:xfrm>
        </p:spPr>
        <p:txBody>
          <a:bodyPr>
            <a:noAutofit/>
          </a:bodyPr>
          <a:lstStyle>
            <a:lvl1pPr marL="265113" indent="-265113" algn="just">
              <a:buClr>
                <a:schemeClr val="accent6"/>
              </a:buClr>
              <a:buFont typeface="Wingdings 3" panose="05040102010807070707" pitchFamily="18" charset="2"/>
              <a:buChar char=""/>
              <a:defRPr sz="2400">
                <a:solidFill>
                  <a:schemeClr val="tx1"/>
                </a:solidFill>
              </a:defRPr>
            </a:lvl1pPr>
            <a:lvl2pPr marL="809625" indent="-352425" algn="just">
              <a:buClr>
                <a:schemeClr val="accent6"/>
              </a:buClr>
              <a:buFont typeface="Wingdings 3" panose="05040102010807070707" pitchFamily="18" charset="2"/>
              <a:buChar char=""/>
              <a:defRPr sz="2000">
                <a:solidFill>
                  <a:schemeClr val="tx1"/>
                </a:solidFill>
              </a:defRPr>
            </a:lvl2pPr>
            <a:lvl3pPr marL="1143000" indent="-228600" algn="just">
              <a:buClr>
                <a:schemeClr val="accent6"/>
              </a:buClr>
              <a:buFont typeface="Wingdings" panose="05000000000000000000" pitchFamily="2" charset="2"/>
              <a:buChar char="§"/>
              <a:defRPr sz="1800">
                <a:solidFill>
                  <a:schemeClr val="tx1"/>
                </a:solidFill>
              </a:defRPr>
            </a:lvl3pPr>
            <a:lvl4pPr algn="just">
              <a:buClr>
                <a:schemeClr val="accent6"/>
              </a:buClr>
              <a:defRPr sz="1600">
                <a:solidFill>
                  <a:schemeClr val="tx1"/>
                </a:solidFill>
              </a:defRPr>
            </a:lvl4pPr>
            <a:lvl5pPr algn="just">
              <a:buClr>
                <a:schemeClr val="accent6"/>
              </a:buCl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a:extLst>
              <a:ext uri="{FF2B5EF4-FFF2-40B4-BE49-F238E27FC236}">
                <a16:creationId xmlns:a16="http://schemas.microsoft.com/office/drawing/2014/main" xmlns="" id="{05596C8C-2163-45E8-B709-8118C381771F}"/>
              </a:ext>
            </a:extLst>
          </p:cNvPr>
          <p:cNvCxnSpPr/>
          <p:nvPr userDrawn="1"/>
        </p:nvCxnSpPr>
        <p:spPr>
          <a:xfrm>
            <a:off x="0" y="711201"/>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F86BF578-C91A-4942-95D5-11408C3CCACF}"/>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7158996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 Logo on BR">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xmlns="" id="{7CD05EDD-7D4D-4F15-B3BB-F4E2E35E1780}"/>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Shape 56">
            <a:extLst>
              <a:ext uri="{FF2B5EF4-FFF2-40B4-BE49-F238E27FC236}">
                <a16:creationId xmlns:a16="http://schemas.microsoft.com/office/drawing/2014/main" xmlns="" id="{ACB01872-4321-4181-A609-1C503C074C10}"/>
              </a:ext>
            </a:extLst>
          </p:cNvPr>
          <p:cNvPicPr preferRelativeResize="0"/>
          <p:nvPr userDrawn="1"/>
        </p:nvPicPr>
        <p:blipFill rotWithShape="1">
          <a:blip r:embed="rId2">
            <a:alphaModFix/>
          </a:blip>
          <a:srcRect t="86739" r="1768" b="3535"/>
          <a:stretch/>
        </p:blipFill>
        <p:spPr>
          <a:xfrm>
            <a:off x="0" y="0"/>
            <a:ext cx="12192000" cy="711201"/>
          </a:xfrm>
          <a:prstGeom prst="rect">
            <a:avLst/>
          </a:prstGeom>
          <a:noFill/>
          <a:ln>
            <a:noFill/>
          </a:ln>
          <a:effectLst/>
        </p:spPr>
      </p:pic>
      <p:sp>
        <p:nvSpPr>
          <p:cNvPr id="2" name="Title 1">
            <a:extLst>
              <a:ext uri="{FF2B5EF4-FFF2-40B4-BE49-F238E27FC236}">
                <a16:creationId xmlns:a16="http://schemas.microsoft.com/office/drawing/2014/main" xmlns="" id="{D5CD07E8-CBAA-45BA-85CF-1233D4AA86C9}"/>
              </a:ext>
            </a:extLst>
          </p:cNvPr>
          <p:cNvSpPr>
            <a:spLocks noGrp="1"/>
          </p:cNvSpPr>
          <p:nvPr>
            <p:ph type="title"/>
          </p:nvPr>
        </p:nvSpPr>
        <p:spPr>
          <a:xfrm>
            <a:off x="0" y="1"/>
            <a:ext cx="12192000" cy="711200"/>
          </a:xfrm>
          <a:solidFill>
            <a:srgbClr val="C0C0C0">
              <a:alpha val="50000"/>
            </a:srgbClr>
          </a:solidFill>
          <a:ln>
            <a:noFill/>
          </a:ln>
        </p:spPr>
        <p:txBody>
          <a:bodyPr lIns="216000" tIns="108000" rIns="216000" bIns="108000">
            <a:normAutofit/>
          </a:bodyPr>
          <a:lstStyle>
            <a:lvl1pPr>
              <a:defRPr lang="en-US" sz="3400" b="1" kern="1200" dirty="0">
                <a:solidFill>
                  <a:schemeClr val="tx1">
                    <a:lumMod val="90000"/>
                    <a:lumOff val="10000"/>
                  </a:schemeClr>
                </a:solidFill>
                <a:effectLst/>
                <a:latin typeface="+mj-lt"/>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DC6F4971-704E-42EF-A852-52D75741FB7C}"/>
              </a:ext>
            </a:extLst>
          </p:cNvPr>
          <p:cNvSpPr>
            <a:spLocks noGrp="1"/>
          </p:cNvSpPr>
          <p:nvPr>
            <p:ph idx="1"/>
          </p:nvPr>
        </p:nvSpPr>
        <p:spPr>
          <a:xfrm>
            <a:off x="131181" y="863444"/>
            <a:ext cx="11933000" cy="5635677"/>
          </a:xfrm>
        </p:spPr>
        <p:txBody>
          <a:bodyPr>
            <a:noAutofit/>
          </a:bodyPr>
          <a:lstStyle>
            <a:lvl1pPr marL="265113" indent="-265113" algn="just">
              <a:buClr>
                <a:schemeClr val="accent6"/>
              </a:buClr>
              <a:buFont typeface="Wingdings 3" panose="05040102010807070707" pitchFamily="18" charset="2"/>
              <a:buChar char=""/>
              <a:defRPr sz="2400">
                <a:solidFill>
                  <a:schemeClr val="tx1"/>
                </a:solidFill>
              </a:defRPr>
            </a:lvl1pPr>
            <a:lvl2pPr marL="809625" indent="-352425" algn="just">
              <a:buClr>
                <a:schemeClr val="accent6"/>
              </a:buClr>
              <a:buFont typeface="Wingdings 3" panose="05040102010807070707" pitchFamily="18" charset="2"/>
              <a:buChar char=""/>
              <a:defRPr sz="2000">
                <a:solidFill>
                  <a:schemeClr val="tx1"/>
                </a:solidFill>
              </a:defRPr>
            </a:lvl2pPr>
            <a:lvl3pPr marL="1143000" indent="-228600" algn="just">
              <a:buClr>
                <a:schemeClr val="accent6"/>
              </a:buClr>
              <a:buFont typeface="Wingdings" panose="05000000000000000000" pitchFamily="2" charset="2"/>
              <a:buChar char="§"/>
              <a:defRPr sz="1800">
                <a:solidFill>
                  <a:schemeClr val="tx1"/>
                </a:solidFill>
              </a:defRPr>
            </a:lvl3pPr>
            <a:lvl4pPr algn="just">
              <a:buClr>
                <a:schemeClr val="accent6"/>
              </a:buClr>
              <a:defRPr sz="1600">
                <a:solidFill>
                  <a:schemeClr val="tx1"/>
                </a:solidFill>
              </a:defRPr>
            </a:lvl4pPr>
            <a:lvl5pPr algn="just">
              <a:buClr>
                <a:schemeClr val="accent6"/>
              </a:buCl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a:extLst>
              <a:ext uri="{FF2B5EF4-FFF2-40B4-BE49-F238E27FC236}">
                <a16:creationId xmlns:a16="http://schemas.microsoft.com/office/drawing/2014/main" xmlns="" id="{05596C8C-2163-45E8-B709-8118C381771F}"/>
              </a:ext>
            </a:extLst>
          </p:cNvPr>
          <p:cNvCxnSpPr/>
          <p:nvPr userDrawn="1"/>
        </p:nvCxnSpPr>
        <p:spPr>
          <a:xfrm>
            <a:off x="0" y="711201"/>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6573673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 Logo on BL">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xmlns="" id="{7CD05EDD-7D4D-4F15-B3BB-F4E2E35E1780}"/>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Shape 56">
            <a:extLst>
              <a:ext uri="{FF2B5EF4-FFF2-40B4-BE49-F238E27FC236}">
                <a16:creationId xmlns:a16="http://schemas.microsoft.com/office/drawing/2014/main" xmlns="" id="{ACB01872-4321-4181-A609-1C503C074C10}"/>
              </a:ext>
            </a:extLst>
          </p:cNvPr>
          <p:cNvPicPr preferRelativeResize="0"/>
          <p:nvPr userDrawn="1"/>
        </p:nvPicPr>
        <p:blipFill rotWithShape="1">
          <a:blip r:embed="rId2">
            <a:alphaModFix/>
          </a:blip>
          <a:srcRect t="86739" r="1768" b="3535"/>
          <a:stretch/>
        </p:blipFill>
        <p:spPr>
          <a:xfrm>
            <a:off x="0" y="0"/>
            <a:ext cx="12192000" cy="711201"/>
          </a:xfrm>
          <a:prstGeom prst="rect">
            <a:avLst/>
          </a:prstGeom>
          <a:noFill/>
          <a:ln>
            <a:noFill/>
          </a:ln>
          <a:effectLst/>
        </p:spPr>
      </p:pic>
      <p:sp>
        <p:nvSpPr>
          <p:cNvPr id="2" name="Title 1">
            <a:extLst>
              <a:ext uri="{FF2B5EF4-FFF2-40B4-BE49-F238E27FC236}">
                <a16:creationId xmlns:a16="http://schemas.microsoft.com/office/drawing/2014/main" xmlns="" id="{D5CD07E8-CBAA-45BA-85CF-1233D4AA86C9}"/>
              </a:ext>
            </a:extLst>
          </p:cNvPr>
          <p:cNvSpPr>
            <a:spLocks noGrp="1"/>
          </p:cNvSpPr>
          <p:nvPr>
            <p:ph type="title"/>
          </p:nvPr>
        </p:nvSpPr>
        <p:spPr>
          <a:xfrm>
            <a:off x="0" y="1"/>
            <a:ext cx="12192000" cy="711200"/>
          </a:xfrm>
          <a:solidFill>
            <a:srgbClr val="C0C0C0">
              <a:alpha val="50000"/>
            </a:srgbClr>
          </a:solidFill>
          <a:ln>
            <a:noFill/>
          </a:ln>
        </p:spPr>
        <p:txBody>
          <a:bodyPr lIns="216000" tIns="108000" rIns="216000" bIns="108000">
            <a:normAutofit/>
          </a:bodyPr>
          <a:lstStyle>
            <a:lvl1pPr>
              <a:defRPr lang="en-US" sz="3400" b="1" kern="1200" dirty="0">
                <a:solidFill>
                  <a:schemeClr val="tx1">
                    <a:lumMod val="90000"/>
                    <a:lumOff val="10000"/>
                  </a:schemeClr>
                </a:solidFill>
                <a:effectLst/>
                <a:latin typeface="+mj-lt"/>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DC6F4971-704E-42EF-A852-52D75741FB7C}"/>
              </a:ext>
            </a:extLst>
          </p:cNvPr>
          <p:cNvSpPr>
            <a:spLocks noGrp="1"/>
          </p:cNvSpPr>
          <p:nvPr>
            <p:ph idx="1"/>
          </p:nvPr>
        </p:nvSpPr>
        <p:spPr>
          <a:xfrm>
            <a:off x="131180" y="863445"/>
            <a:ext cx="11929641" cy="5026948"/>
          </a:xfrm>
        </p:spPr>
        <p:txBody>
          <a:bodyPr>
            <a:noAutofit/>
          </a:bodyPr>
          <a:lstStyle>
            <a:lvl1pPr marL="265113" indent="-265113" algn="just">
              <a:buClr>
                <a:schemeClr val="accent6"/>
              </a:buClr>
              <a:buFont typeface="Wingdings 3" panose="05040102010807070707" pitchFamily="18" charset="2"/>
              <a:buChar char=""/>
              <a:defRPr sz="2400">
                <a:solidFill>
                  <a:schemeClr val="tx1"/>
                </a:solidFill>
              </a:defRPr>
            </a:lvl1pPr>
            <a:lvl2pPr marL="809625" indent="-352425" algn="just">
              <a:buClr>
                <a:schemeClr val="accent6"/>
              </a:buClr>
              <a:buFont typeface="Wingdings 3" panose="05040102010807070707" pitchFamily="18" charset="2"/>
              <a:buChar char=""/>
              <a:defRPr sz="2000">
                <a:solidFill>
                  <a:schemeClr val="tx1"/>
                </a:solidFill>
              </a:defRPr>
            </a:lvl2pPr>
            <a:lvl3pPr marL="1143000" indent="-228600" algn="just">
              <a:buClr>
                <a:schemeClr val="accent6"/>
              </a:buClr>
              <a:buFont typeface="Wingdings" panose="05000000000000000000" pitchFamily="2" charset="2"/>
              <a:buChar char="§"/>
              <a:defRPr sz="1800">
                <a:solidFill>
                  <a:schemeClr val="tx1"/>
                </a:solidFill>
              </a:defRPr>
            </a:lvl3pPr>
            <a:lvl4pPr algn="just">
              <a:buClr>
                <a:schemeClr val="accent6"/>
              </a:buClr>
              <a:defRPr sz="1600">
                <a:solidFill>
                  <a:schemeClr val="tx1"/>
                </a:solidFill>
              </a:defRPr>
            </a:lvl4pPr>
            <a:lvl5pPr algn="just">
              <a:buClr>
                <a:schemeClr val="accent6"/>
              </a:buCl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a:extLst>
              <a:ext uri="{FF2B5EF4-FFF2-40B4-BE49-F238E27FC236}">
                <a16:creationId xmlns:a16="http://schemas.microsoft.com/office/drawing/2014/main" xmlns="" id="{05596C8C-2163-45E8-B709-8118C381771F}"/>
              </a:ext>
            </a:extLst>
          </p:cNvPr>
          <p:cNvCxnSpPr/>
          <p:nvPr userDrawn="1"/>
        </p:nvCxnSpPr>
        <p:spPr>
          <a:xfrm>
            <a:off x="0" y="711201"/>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F86BF578-C91A-4942-95D5-11408C3CCACF}"/>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1732103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07171932-FFF4-4D27-9425-8CB5D27A92F2}"/>
              </a:ext>
            </a:extLst>
          </p:cNvPr>
          <p:cNvPicPr>
            <a:picLocks noChangeAspect="1"/>
          </p:cNvPicPr>
          <p:nvPr userDrawn="1"/>
        </p:nvPicPr>
        <p:blipFill rotWithShape="1">
          <a:blip r:embed="rId2" cstate="print">
            <a:duotone>
              <a:schemeClr val="accent1">
                <a:shade val="45000"/>
                <a:satMod val="135000"/>
              </a:schemeClr>
              <a:prstClr val="white"/>
            </a:duotone>
            <a:extLst>
              <a:ext uri="{28A0092B-C50C-407E-A947-70E740481C1C}">
                <a14:useLocalDpi xmlns="" xmlns:a14="http://schemas.microsoft.com/office/drawing/2010/main" val="0"/>
              </a:ext>
            </a:extLst>
          </a:blip>
          <a:srcRect r="11581" b="21180"/>
          <a:stretch/>
        </p:blipFill>
        <p:spPr>
          <a:xfrm rot="16200000">
            <a:off x="9807099" y="606901"/>
            <a:ext cx="2991808" cy="1778000"/>
          </a:xfrm>
          <a:prstGeom prst="rect">
            <a:avLst/>
          </a:prstGeom>
        </p:spPr>
      </p:pic>
      <p:pic>
        <p:nvPicPr>
          <p:cNvPr id="12" name="Picture 11">
            <a:extLst>
              <a:ext uri="{FF2B5EF4-FFF2-40B4-BE49-F238E27FC236}">
                <a16:creationId xmlns:a16="http://schemas.microsoft.com/office/drawing/2014/main" xmlns="" id="{1639DF2A-5426-428D-B32D-78E9191D8A0C}"/>
              </a:ext>
            </a:extLst>
          </p:cNvPr>
          <p:cNvPicPr>
            <a:picLocks noChangeAspect="1"/>
          </p:cNvPicPr>
          <p:nvPr userDrawn="1"/>
        </p:nvPicPr>
        <p:blipFill rotWithShape="1">
          <a:blip r:embed="rId3" cstate="print">
            <a:extLst>
              <a:ext uri="{BEBA8EAE-BF5A-486C-A8C5-ECC9F3942E4B}">
                <a14:imgProps xmlns="" xmlns:a14="http://schemas.microsoft.com/office/drawing/2010/main">
                  <a14:imgLayer r:embed="rId4">
                    <a14:imgEffect>
                      <a14:brightnessContrast contrast="-40000"/>
                    </a14:imgEffect>
                  </a14:imgLayer>
                </a14:imgProps>
              </a:ext>
              <a:ext uri="{28A0092B-C50C-407E-A947-70E740481C1C}">
                <a14:useLocalDpi xmlns="" xmlns:a14="http://schemas.microsoft.com/office/drawing/2010/main" val="0"/>
              </a:ext>
            </a:extLst>
          </a:blip>
          <a:srcRect l="79646" t="18062" r="2731" b="17724"/>
          <a:stretch/>
        </p:blipFill>
        <p:spPr>
          <a:xfrm>
            <a:off x="0" y="401568"/>
            <a:ext cx="543946" cy="772151"/>
          </a:xfrm>
          <a:prstGeom prst="rect">
            <a:avLst/>
          </a:prstGeom>
        </p:spPr>
      </p:pic>
      <p:sp>
        <p:nvSpPr>
          <p:cNvPr id="2" name="Title 1">
            <a:extLst>
              <a:ext uri="{FF2B5EF4-FFF2-40B4-BE49-F238E27FC236}">
                <a16:creationId xmlns:a16="http://schemas.microsoft.com/office/drawing/2014/main" xmlns="" id="{6B8C6168-C8A4-4660-9D38-045657B80D09}"/>
              </a:ext>
            </a:extLst>
          </p:cNvPr>
          <p:cNvSpPr>
            <a:spLocks noGrp="1"/>
          </p:cNvSpPr>
          <p:nvPr>
            <p:ph type="title" hasCustomPrompt="1"/>
          </p:nvPr>
        </p:nvSpPr>
        <p:spPr>
          <a:xfrm>
            <a:off x="831850" y="1709738"/>
            <a:ext cx="10515600" cy="2852737"/>
          </a:xfrm>
        </p:spPr>
        <p:txBody>
          <a:bodyPr anchor="b">
            <a:normAutofit/>
          </a:bodyPr>
          <a:lstStyle>
            <a:lvl1pPr>
              <a:defRPr lang="en-US" sz="6000" b="1" kern="1200" dirty="0">
                <a:gradFill flip="none" rotWithShape="1">
                  <a:gsLst>
                    <a:gs pos="0">
                      <a:srgbClr val="1D3064"/>
                    </a:gs>
                    <a:gs pos="100000">
                      <a:schemeClr val="tx2"/>
                    </a:gs>
                  </a:gsLst>
                  <a:lin ang="0" scaled="1"/>
                  <a:tileRect/>
                </a:gradFill>
                <a:effectLst/>
                <a:latin typeface="+mn-lt"/>
                <a:ea typeface="+mn-ea"/>
                <a:cs typeface="+mn-cs"/>
              </a:defRPr>
            </a:lvl1pPr>
          </a:lstStyle>
          <a:p>
            <a:r>
              <a:rPr lang="en-US" dirty="0"/>
              <a:t>Write here Section Title</a:t>
            </a:r>
          </a:p>
        </p:txBody>
      </p:sp>
      <p:sp>
        <p:nvSpPr>
          <p:cNvPr id="3" name="Text Placeholder 2">
            <a:extLst>
              <a:ext uri="{FF2B5EF4-FFF2-40B4-BE49-F238E27FC236}">
                <a16:creationId xmlns:a16="http://schemas.microsoft.com/office/drawing/2014/main" xmlns="" id="{566C89DA-344D-4448-822C-2826084EF12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here Section Subtitle</a:t>
            </a:r>
          </a:p>
        </p:txBody>
      </p:sp>
      <p:sp>
        <p:nvSpPr>
          <p:cNvPr id="10" name="Freeform 17">
            <a:extLst>
              <a:ext uri="{FF2B5EF4-FFF2-40B4-BE49-F238E27FC236}">
                <a16:creationId xmlns:a16="http://schemas.microsoft.com/office/drawing/2014/main" xmlns="" id="{9C2E92C4-49EF-4D4D-A6B9-E157CCC2FFE0}"/>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273238"/>
              </a:gs>
              <a:gs pos="100000">
                <a:srgbClr val="607D8B"/>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spTree>
    <p:extLst>
      <p:ext uri="{BB962C8B-B14F-4D97-AF65-F5344CB8AC3E}">
        <p14:creationId xmlns="" xmlns:p14="http://schemas.microsoft.com/office/powerpoint/2010/main" val="13897480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ck - Logo on TR">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5D17CCA1-DDAA-4D6C-AAE4-2ECFF46CFEAB}"/>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2" name="Straight Connector 21">
            <a:extLst>
              <a:ext uri="{FF2B5EF4-FFF2-40B4-BE49-F238E27FC236}">
                <a16:creationId xmlns:a16="http://schemas.microsoft.com/office/drawing/2014/main" xmlns="" id="{86C86632-7EFD-4A64-85B1-0CE7D13E0C97}"/>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xmlns="" id="{FE191CF5-3D57-422B-B2EB-FF235E30DB22}"/>
              </a:ext>
            </a:extLst>
          </p:cNvPr>
          <p:cNvGrpSpPr/>
          <p:nvPr userDrawn="1"/>
        </p:nvGrpSpPr>
        <p:grpSpPr>
          <a:xfrm>
            <a:off x="9576895" y="99192"/>
            <a:ext cx="2554143" cy="587454"/>
            <a:chOff x="131177" y="5775962"/>
            <a:chExt cx="2530239" cy="581956"/>
          </a:xfrm>
        </p:grpSpPr>
        <p:pic>
          <p:nvPicPr>
            <p:cNvPr id="12" name="Picture 11">
              <a:extLst>
                <a:ext uri="{FF2B5EF4-FFF2-40B4-BE49-F238E27FC236}">
                  <a16:creationId xmlns:a16="http://schemas.microsoft.com/office/drawing/2014/main" xmlns="" id="{C9B183D5-5DE8-48E7-85E7-60CE9D0FD2D8}"/>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31177" y="5775962"/>
              <a:ext cx="2530238" cy="581955"/>
            </a:xfrm>
            <a:prstGeom prst="rect">
              <a:avLst/>
            </a:prstGeom>
          </p:spPr>
        </p:pic>
        <p:sp>
          <p:nvSpPr>
            <p:cNvPr id="13" name="Rectangle 12">
              <a:extLst>
                <a:ext uri="{FF2B5EF4-FFF2-40B4-BE49-F238E27FC236}">
                  <a16:creationId xmlns:a16="http://schemas.microsoft.com/office/drawing/2014/main" xmlns="" id="{62445F4B-50F2-4CA0-A5C5-6D690A29F3F2}"/>
                </a:ext>
              </a:extLst>
            </p:cNvPr>
            <p:cNvSpPr/>
            <p:nvPr userDrawn="1"/>
          </p:nvSpPr>
          <p:spPr>
            <a:xfrm>
              <a:off x="131178" y="5775962"/>
              <a:ext cx="2530238" cy="58195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4" name="Date Placeholder 1">
            <a:extLst>
              <a:ext uri="{FF2B5EF4-FFF2-40B4-BE49-F238E27FC236}">
                <a16:creationId xmlns:a16="http://schemas.microsoft.com/office/drawing/2014/main" xmlns="" id="{E1C651DC-CFA8-4914-92F1-1FF83E900B8B}"/>
              </a:ext>
            </a:extLst>
          </p:cNvPr>
          <p:cNvSpPr txBox="1">
            <a:spLocks/>
          </p:cNvSpPr>
          <p:nvPr userDrawn="1"/>
        </p:nvSpPr>
        <p:spPr>
          <a:xfrm>
            <a:off x="838200" y="6604000"/>
            <a:ext cx="2743200" cy="25512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212121">
                    <a:lumMod val="90000"/>
                    <a:lumOff val="10000"/>
                  </a:srgbClr>
                </a:solidFill>
                <a:latin typeface="Roboto Condensed Light" panose="02000000000000000000" pitchFamily="2" charset="0"/>
                <a:ea typeface="Roboto Condensed Light" panose="02000000000000000000" pitchFamily="2" charset="0"/>
              </a:rPr>
              <a:t>Prof. Krunal D. Vyas</a:t>
            </a:r>
          </a:p>
        </p:txBody>
      </p:sp>
      <p:sp>
        <p:nvSpPr>
          <p:cNvPr id="19" name="Slide Number Placeholder 3">
            <a:extLst>
              <a:ext uri="{FF2B5EF4-FFF2-40B4-BE49-F238E27FC236}">
                <a16:creationId xmlns:a16="http://schemas.microsoft.com/office/drawing/2014/main" xmlns="" id="{E1B8BC83-3189-4BEF-9B76-E5B3BE752022}"/>
              </a:ext>
            </a:extLst>
          </p:cNvPr>
          <p:cNvSpPr txBox="1">
            <a:spLocks/>
          </p:cNvSpPr>
          <p:nvPr userDrawn="1"/>
        </p:nvSpPr>
        <p:spPr>
          <a:xfrm>
            <a:off x="8610600" y="6604000"/>
            <a:ext cx="2743200" cy="25512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F2434F-F1F1-4B15-80AA-A2C3BF057F48}" type="slidenum">
              <a:rPr lang="en-US" b="1" smtClean="0">
                <a:solidFill>
                  <a:srgbClr val="212121">
                    <a:lumMod val="90000"/>
                    <a:lumOff val="10000"/>
                  </a:srgbClr>
                </a:solidFill>
              </a:rPr>
              <a:pPr/>
              <a:t>‹#›</a:t>
            </a:fld>
            <a:endParaRPr lang="en-US" b="1" dirty="0">
              <a:solidFill>
                <a:srgbClr val="212121">
                  <a:lumMod val="90000"/>
                  <a:lumOff val="10000"/>
                </a:srgbClr>
              </a:solidFill>
            </a:endParaRPr>
          </a:p>
        </p:txBody>
      </p:sp>
      <p:sp>
        <p:nvSpPr>
          <p:cNvPr id="16" name="Footer Placeholder 2">
            <a:extLst>
              <a:ext uri="{FF2B5EF4-FFF2-40B4-BE49-F238E27FC236}">
                <a16:creationId xmlns:a16="http://schemas.microsoft.com/office/drawing/2014/main" xmlns="" id="{23C57E3C-4DCB-4CA7-A414-D92BD1A99DD0}"/>
              </a:ext>
            </a:extLst>
          </p:cNvPr>
          <p:cNvSpPr txBox="1">
            <a:spLocks/>
          </p:cNvSpPr>
          <p:nvPr userDrawn="1"/>
        </p:nvSpPr>
        <p:spPr>
          <a:xfrm>
            <a:off x="3038168" y="6604000"/>
            <a:ext cx="6223819" cy="253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212121">
                    <a:lumMod val="90000"/>
                    <a:lumOff val="10000"/>
                  </a:srgbClr>
                </a:solidFill>
                <a:latin typeface="Roboto Condensed Light" panose="02000000000000000000" pitchFamily="2" charset="0"/>
                <a:ea typeface="Roboto Condensed Light" panose="02000000000000000000" pitchFamily="2" charset="0"/>
              </a:rPr>
              <a:t>#3140707 (COA)   </a:t>
            </a:r>
            <a:r>
              <a:rPr lang="en-US" dirty="0">
                <a:solidFill>
                  <a:srgbClr val="212121">
                    <a:lumMod val="90000"/>
                    <a:lumOff val="10000"/>
                  </a:srgbClr>
                </a:solidFill>
                <a:latin typeface="Wingdings" panose="05000000000000000000" pitchFamily="2" charset="2"/>
                <a:ea typeface="Roboto Condensed Light" panose="02000000000000000000" pitchFamily="2" charset="0"/>
              </a:rPr>
              <a:t></a:t>
            </a:r>
            <a:r>
              <a:rPr lang="en-US" dirty="0">
                <a:solidFill>
                  <a:srgbClr val="212121">
                    <a:lumMod val="90000"/>
                    <a:lumOff val="10000"/>
                  </a:srgbClr>
                </a:solidFill>
                <a:latin typeface="Roboto Condensed Light" panose="02000000000000000000" pitchFamily="2" charset="0"/>
                <a:ea typeface="Roboto Condensed Light" panose="02000000000000000000" pitchFamily="2" charset="0"/>
              </a:rPr>
              <a:t>   Unit 9 – Memory Organization</a:t>
            </a:r>
          </a:p>
        </p:txBody>
      </p:sp>
    </p:spTree>
    <p:extLst>
      <p:ext uri="{BB962C8B-B14F-4D97-AF65-F5344CB8AC3E}">
        <p14:creationId xmlns="" xmlns:p14="http://schemas.microsoft.com/office/powerpoint/2010/main" val="1758145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Logo on BR">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xmlns="" id="{7CD05EDD-7D4D-4F15-B3BB-F4E2E35E1780}"/>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Shape 56">
            <a:extLst>
              <a:ext uri="{FF2B5EF4-FFF2-40B4-BE49-F238E27FC236}">
                <a16:creationId xmlns:a16="http://schemas.microsoft.com/office/drawing/2014/main" xmlns="" id="{ACB01872-4321-4181-A609-1C503C074C10}"/>
              </a:ext>
            </a:extLst>
          </p:cNvPr>
          <p:cNvPicPr preferRelativeResize="0"/>
          <p:nvPr userDrawn="1"/>
        </p:nvPicPr>
        <p:blipFill rotWithShape="1">
          <a:blip r:embed="rId2">
            <a:alphaModFix/>
          </a:blip>
          <a:srcRect t="86739" r="1768" b="3535"/>
          <a:stretch/>
        </p:blipFill>
        <p:spPr>
          <a:xfrm>
            <a:off x="0" y="0"/>
            <a:ext cx="12192000" cy="711201"/>
          </a:xfrm>
          <a:prstGeom prst="rect">
            <a:avLst/>
          </a:prstGeom>
          <a:noFill/>
          <a:ln>
            <a:noFill/>
          </a:ln>
          <a:effectLst/>
        </p:spPr>
      </p:pic>
      <p:sp>
        <p:nvSpPr>
          <p:cNvPr id="2" name="Title 1">
            <a:extLst>
              <a:ext uri="{FF2B5EF4-FFF2-40B4-BE49-F238E27FC236}">
                <a16:creationId xmlns:a16="http://schemas.microsoft.com/office/drawing/2014/main" xmlns="" id="{D5CD07E8-CBAA-45BA-85CF-1233D4AA86C9}"/>
              </a:ext>
            </a:extLst>
          </p:cNvPr>
          <p:cNvSpPr>
            <a:spLocks noGrp="1"/>
          </p:cNvSpPr>
          <p:nvPr>
            <p:ph type="title"/>
          </p:nvPr>
        </p:nvSpPr>
        <p:spPr>
          <a:xfrm>
            <a:off x="0" y="1"/>
            <a:ext cx="12192000" cy="711200"/>
          </a:xfrm>
          <a:solidFill>
            <a:srgbClr val="C0C0C0">
              <a:alpha val="50000"/>
            </a:srgbClr>
          </a:solidFill>
          <a:ln>
            <a:noFill/>
          </a:ln>
        </p:spPr>
        <p:txBody>
          <a:bodyPr lIns="216000" tIns="108000" rIns="216000" bIns="108000">
            <a:normAutofit/>
          </a:bodyPr>
          <a:lstStyle>
            <a:lvl1pPr>
              <a:defRPr lang="en-US" sz="3400" b="1" kern="1200" dirty="0">
                <a:solidFill>
                  <a:schemeClr val="tx1">
                    <a:lumMod val="90000"/>
                    <a:lumOff val="10000"/>
                  </a:schemeClr>
                </a:solidFill>
                <a:effectLst/>
                <a:latin typeface="+mj-lt"/>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DC6F4971-704E-42EF-A852-52D75741FB7C}"/>
              </a:ext>
            </a:extLst>
          </p:cNvPr>
          <p:cNvSpPr>
            <a:spLocks noGrp="1"/>
          </p:cNvSpPr>
          <p:nvPr>
            <p:ph idx="1"/>
          </p:nvPr>
        </p:nvSpPr>
        <p:spPr>
          <a:xfrm>
            <a:off x="131180" y="863445"/>
            <a:ext cx="11929641" cy="5026948"/>
          </a:xfrm>
        </p:spPr>
        <p:txBody>
          <a:bodyPr>
            <a:noAutofit/>
          </a:bodyPr>
          <a:lstStyle>
            <a:lvl1pPr marL="265113" indent="-265113" algn="just">
              <a:buClr>
                <a:schemeClr val="accent6"/>
              </a:buClr>
              <a:buFont typeface="Wingdings 3" panose="05040102010807070707" pitchFamily="18" charset="2"/>
              <a:buChar char=""/>
              <a:defRPr sz="2400">
                <a:solidFill>
                  <a:schemeClr val="tx1"/>
                </a:solidFill>
              </a:defRPr>
            </a:lvl1pPr>
            <a:lvl2pPr marL="809625" indent="-352425" algn="just">
              <a:buClr>
                <a:schemeClr val="accent6"/>
              </a:buClr>
              <a:buFont typeface="Wingdings 3" panose="05040102010807070707" pitchFamily="18" charset="2"/>
              <a:buChar char=""/>
              <a:defRPr sz="2000">
                <a:solidFill>
                  <a:schemeClr val="tx1"/>
                </a:solidFill>
              </a:defRPr>
            </a:lvl2pPr>
            <a:lvl3pPr marL="1143000" indent="-228600" algn="just">
              <a:buClr>
                <a:schemeClr val="accent6"/>
              </a:buClr>
              <a:buFont typeface="Wingdings" panose="05000000000000000000" pitchFamily="2" charset="2"/>
              <a:buChar char="§"/>
              <a:defRPr sz="1800">
                <a:solidFill>
                  <a:schemeClr val="tx1"/>
                </a:solidFill>
              </a:defRPr>
            </a:lvl3pPr>
            <a:lvl4pPr algn="just">
              <a:buClr>
                <a:schemeClr val="accent6"/>
              </a:buClr>
              <a:defRPr sz="1600">
                <a:solidFill>
                  <a:schemeClr val="tx1"/>
                </a:solidFill>
              </a:defRPr>
            </a:lvl4pPr>
            <a:lvl5pPr algn="just">
              <a:buClr>
                <a:schemeClr val="accent6"/>
              </a:buCl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a:extLst>
              <a:ext uri="{FF2B5EF4-FFF2-40B4-BE49-F238E27FC236}">
                <a16:creationId xmlns:a16="http://schemas.microsoft.com/office/drawing/2014/main" xmlns="" id="{05596C8C-2163-45E8-B709-8118C381771F}"/>
              </a:ext>
            </a:extLst>
          </p:cNvPr>
          <p:cNvCxnSpPr/>
          <p:nvPr userDrawn="1"/>
        </p:nvCxnSpPr>
        <p:spPr>
          <a:xfrm>
            <a:off x="0" y="711201"/>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F86BF578-C91A-4942-95D5-11408C3CCACF}"/>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2027612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ck - Logo on BR">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5D17CCA1-DDAA-4D6C-AAE4-2ECFF46CFEAB}"/>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2" name="Straight Connector 21">
            <a:extLst>
              <a:ext uri="{FF2B5EF4-FFF2-40B4-BE49-F238E27FC236}">
                <a16:creationId xmlns:a16="http://schemas.microsoft.com/office/drawing/2014/main" xmlns="" id="{86C86632-7EFD-4A64-85B1-0CE7D13E0C97}"/>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xmlns="" id="{913602D2-CAF0-4790-95E8-87990761ED0C}"/>
              </a:ext>
            </a:extLst>
          </p:cNvPr>
          <p:cNvGrpSpPr/>
          <p:nvPr userDrawn="1"/>
        </p:nvGrpSpPr>
        <p:grpSpPr>
          <a:xfrm>
            <a:off x="9576895" y="5890392"/>
            <a:ext cx="2554143" cy="587454"/>
            <a:chOff x="131177" y="5775962"/>
            <a:chExt cx="2530239" cy="581956"/>
          </a:xfrm>
        </p:grpSpPr>
        <p:pic>
          <p:nvPicPr>
            <p:cNvPr id="12" name="Picture 11">
              <a:extLst>
                <a:ext uri="{FF2B5EF4-FFF2-40B4-BE49-F238E27FC236}">
                  <a16:creationId xmlns:a16="http://schemas.microsoft.com/office/drawing/2014/main" xmlns="" id="{A378A2C8-EF9C-479C-ACF0-D9819B46DF5C}"/>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31177" y="5775962"/>
              <a:ext cx="2530238" cy="581955"/>
            </a:xfrm>
            <a:prstGeom prst="rect">
              <a:avLst/>
            </a:prstGeom>
          </p:spPr>
        </p:pic>
        <p:sp>
          <p:nvSpPr>
            <p:cNvPr id="13" name="Rectangle 12">
              <a:extLst>
                <a:ext uri="{FF2B5EF4-FFF2-40B4-BE49-F238E27FC236}">
                  <a16:creationId xmlns:a16="http://schemas.microsoft.com/office/drawing/2014/main" xmlns="" id="{61DE4F58-7D48-453D-89E1-B25767150977}"/>
                </a:ext>
              </a:extLst>
            </p:cNvPr>
            <p:cNvSpPr/>
            <p:nvPr userDrawn="1"/>
          </p:nvSpPr>
          <p:spPr>
            <a:xfrm>
              <a:off x="131178" y="5775962"/>
              <a:ext cx="2530238" cy="58195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0" name="Date Placeholder 1">
            <a:extLst>
              <a:ext uri="{FF2B5EF4-FFF2-40B4-BE49-F238E27FC236}">
                <a16:creationId xmlns:a16="http://schemas.microsoft.com/office/drawing/2014/main" xmlns="" id="{3D54113D-A297-4D4F-B507-CA01E1459CB8}"/>
              </a:ext>
            </a:extLst>
          </p:cNvPr>
          <p:cNvSpPr txBox="1">
            <a:spLocks/>
          </p:cNvSpPr>
          <p:nvPr userDrawn="1"/>
        </p:nvSpPr>
        <p:spPr>
          <a:xfrm>
            <a:off x="838200" y="6604000"/>
            <a:ext cx="2743200" cy="25512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212121">
                    <a:lumMod val="90000"/>
                    <a:lumOff val="10000"/>
                  </a:srgbClr>
                </a:solidFill>
                <a:latin typeface="Roboto Condensed Light" panose="02000000000000000000" pitchFamily="2" charset="0"/>
                <a:ea typeface="Roboto Condensed Light" panose="02000000000000000000" pitchFamily="2" charset="0"/>
              </a:rPr>
              <a:t>Prof. Krunal D. Vyas</a:t>
            </a:r>
          </a:p>
        </p:txBody>
      </p:sp>
      <p:sp>
        <p:nvSpPr>
          <p:cNvPr id="23" name="Slide Number Placeholder 3">
            <a:extLst>
              <a:ext uri="{FF2B5EF4-FFF2-40B4-BE49-F238E27FC236}">
                <a16:creationId xmlns:a16="http://schemas.microsoft.com/office/drawing/2014/main" xmlns="" id="{4DF0B2CA-0D59-41EF-8432-9E74D5B5179D}"/>
              </a:ext>
            </a:extLst>
          </p:cNvPr>
          <p:cNvSpPr txBox="1">
            <a:spLocks/>
          </p:cNvSpPr>
          <p:nvPr userDrawn="1"/>
        </p:nvSpPr>
        <p:spPr>
          <a:xfrm>
            <a:off x="8610600" y="6604000"/>
            <a:ext cx="2743200" cy="25512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F2434F-F1F1-4B15-80AA-A2C3BF057F48}" type="slidenum">
              <a:rPr lang="en-US" b="1" smtClean="0">
                <a:solidFill>
                  <a:srgbClr val="212121">
                    <a:lumMod val="90000"/>
                    <a:lumOff val="10000"/>
                  </a:srgbClr>
                </a:solidFill>
              </a:rPr>
              <a:pPr/>
              <a:t>‹#›</a:t>
            </a:fld>
            <a:endParaRPr lang="en-US" b="1" dirty="0">
              <a:solidFill>
                <a:srgbClr val="212121">
                  <a:lumMod val="90000"/>
                  <a:lumOff val="10000"/>
                </a:srgbClr>
              </a:solidFill>
            </a:endParaRPr>
          </a:p>
        </p:txBody>
      </p:sp>
      <p:sp>
        <p:nvSpPr>
          <p:cNvPr id="14" name="Footer Placeholder 2">
            <a:extLst>
              <a:ext uri="{FF2B5EF4-FFF2-40B4-BE49-F238E27FC236}">
                <a16:creationId xmlns:a16="http://schemas.microsoft.com/office/drawing/2014/main" xmlns="" id="{513D3B0B-3463-48E3-8911-5EE2BAF79B09}"/>
              </a:ext>
            </a:extLst>
          </p:cNvPr>
          <p:cNvSpPr txBox="1">
            <a:spLocks/>
          </p:cNvSpPr>
          <p:nvPr userDrawn="1"/>
        </p:nvSpPr>
        <p:spPr>
          <a:xfrm>
            <a:off x="3038168" y="6604000"/>
            <a:ext cx="6223819" cy="253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212121">
                    <a:lumMod val="90000"/>
                    <a:lumOff val="10000"/>
                  </a:srgbClr>
                </a:solidFill>
                <a:latin typeface="Roboto Condensed Light" panose="02000000000000000000" pitchFamily="2" charset="0"/>
                <a:ea typeface="Roboto Condensed Light" panose="02000000000000000000" pitchFamily="2" charset="0"/>
              </a:rPr>
              <a:t>#3140707 (COA)   </a:t>
            </a:r>
            <a:r>
              <a:rPr lang="en-US" dirty="0">
                <a:solidFill>
                  <a:srgbClr val="212121">
                    <a:lumMod val="90000"/>
                    <a:lumOff val="10000"/>
                  </a:srgbClr>
                </a:solidFill>
                <a:latin typeface="Wingdings" panose="05000000000000000000" pitchFamily="2" charset="2"/>
                <a:ea typeface="Roboto Condensed Light" panose="02000000000000000000" pitchFamily="2" charset="0"/>
              </a:rPr>
              <a:t></a:t>
            </a:r>
            <a:r>
              <a:rPr lang="en-US" dirty="0">
                <a:solidFill>
                  <a:srgbClr val="212121">
                    <a:lumMod val="90000"/>
                    <a:lumOff val="10000"/>
                  </a:srgbClr>
                </a:solidFill>
                <a:latin typeface="Roboto Condensed Light" panose="02000000000000000000" pitchFamily="2" charset="0"/>
                <a:ea typeface="Roboto Condensed Light" panose="02000000000000000000" pitchFamily="2" charset="0"/>
              </a:rPr>
              <a:t>   Unit 9 – Memory Organization</a:t>
            </a:r>
          </a:p>
        </p:txBody>
      </p:sp>
    </p:spTree>
    <p:extLst>
      <p:ext uri="{BB962C8B-B14F-4D97-AF65-F5344CB8AC3E}">
        <p14:creationId xmlns="" xmlns:p14="http://schemas.microsoft.com/office/powerpoint/2010/main" val="9506259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ck - Logo on BL">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5D17CCA1-DDAA-4D6C-AAE4-2ECFF46CFEAB}"/>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2" name="Straight Connector 21">
            <a:extLst>
              <a:ext uri="{FF2B5EF4-FFF2-40B4-BE49-F238E27FC236}">
                <a16:creationId xmlns:a16="http://schemas.microsoft.com/office/drawing/2014/main" xmlns="" id="{86C86632-7EFD-4A64-85B1-0CE7D13E0C97}"/>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xmlns="" id="{15C60ED7-12D4-496E-AF73-0995BE8C12FD}"/>
              </a:ext>
            </a:extLst>
          </p:cNvPr>
          <p:cNvGrpSpPr/>
          <p:nvPr userDrawn="1"/>
        </p:nvGrpSpPr>
        <p:grpSpPr>
          <a:xfrm>
            <a:off x="128095" y="5890392"/>
            <a:ext cx="2554143" cy="587454"/>
            <a:chOff x="131177" y="5775962"/>
            <a:chExt cx="2530239" cy="581956"/>
          </a:xfrm>
        </p:grpSpPr>
        <p:pic>
          <p:nvPicPr>
            <p:cNvPr id="12" name="Picture 11">
              <a:extLst>
                <a:ext uri="{FF2B5EF4-FFF2-40B4-BE49-F238E27FC236}">
                  <a16:creationId xmlns:a16="http://schemas.microsoft.com/office/drawing/2014/main" xmlns="" id="{30CB04CE-0025-4B1F-B962-A759D179D842}"/>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31177" y="5775962"/>
              <a:ext cx="2530238" cy="581955"/>
            </a:xfrm>
            <a:prstGeom prst="rect">
              <a:avLst/>
            </a:prstGeom>
          </p:spPr>
        </p:pic>
        <p:sp>
          <p:nvSpPr>
            <p:cNvPr id="13" name="Rectangle 12">
              <a:extLst>
                <a:ext uri="{FF2B5EF4-FFF2-40B4-BE49-F238E27FC236}">
                  <a16:creationId xmlns:a16="http://schemas.microsoft.com/office/drawing/2014/main" xmlns="" id="{43F480CB-A4AF-424E-90DB-5B677403441A}"/>
                </a:ext>
              </a:extLst>
            </p:cNvPr>
            <p:cNvSpPr/>
            <p:nvPr userDrawn="1"/>
          </p:nvSpPr>
          <p:spPr>
            <a:xfrm>
              <a:off x="131178" y="5775962"/>
              <a:ext cx="2530238" cy="58195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4" name="Date Placeholder 1">
            <a:extLst>
              <a:ext uri="{FF2B5EF4-FFF2-40B4-BE49-F238E27FC236}">
                <a16:creationId xmlns:a16="http://schemas.microsoft.com/office/drawing/2014/main" xmlns="" id="{AC9F0E07-E84B-4A94-8124-2A56A55F2AFE}"/>
              </a:ext>
            </a:extLst>
          </p:cNvPr>
          <p:cNvSpPr txBox="1">
            <a:spLocks/>
          </p:cNvSpPr>
          <p:nvPr userDrawn="1"/>
        </p:nvSpPr>
        <p:spPr>
          <a:xfrm>
            <a:off x="838200" y="6604000"/>
            <a:ext cx="2743200" cy="25512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212121">
                    <a:lumMod val="90000"/>
                    <a:lumOff val="10000"/>
                  </a:srgbClr>
                </a:solidFill>
                <a:latin typeface="Roboto Condensed Light" panose="02000000000000000000" pitchFamily="2" charset="0"/>
                <a:ea typeface="Roboto Condensed Light" panose="02000000000000000000" pitchFamily="2" charset="0"/>
              </a:rPr>
              <a:t>Prof. Krunal D. Vyas</a:t>
            </a:r>
          </a:p>
        </p:txBody>
      </p:sp>
      <p:sp>
        <p:nvSpPr>
          <p:cNvPr id="19" name="Slide Number Placeholder 3">
            <a:extLst>
              <a:ext uri="{FF2B5EF4-FFF2-40B4-BE49-F238E27FC236}">
                <a16:creationId xmlns:a16="http://schemas.microsoft.com/office/drawing/2014/main" xmlns="" id="{4DBF1E76-977D-4892-ACFE-BC891B8F7A45}"/>
              </a:ext>
            </a:extLst>
          </p:cNvPr>
          <p:cNvSpPr txBox="1">
            <a:spLocks/>
          </p:cNvSpPr>
          <p:nvPr userDrawn="1"/>
        </p:nvSpPr>
        <p:spPr>
          <a:xfrm>
            <a:off x="8610600" y="6604000"/>
            <a:ext cx="2743200" cy="25512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F2434F-F1F1-4B15-80AA-A2C3BF057F48}" type="slidenum">
              <a:rPr lang="en-US" b="1" smtClean="0">
                <a:solidFill>
                  <a:srgbClr val="212121">
                    <a:lumMod val="90000"/>
                    <a:lumOff val="10000"/>
                  </a:srgbClr>
                </a:solidFill>
              </a:rPr>
              <a:pPr/>
              <a:t>‹#›</a:t>
            </a:fld>
            <a:endParaRPr lang="en-US" b="1" dirty="0">
              <a:solidFill>
                <a:srgbClr val="212121">
                  <a:lumMod val="90000"/>
                  <a:lumOff val="10000"/>
                </a:srgbClr>
              </a:solidFill>
            </a:endParaRPr>
          </a:p>
        </p:txBody>
      </p:sp>
      <p:sp>
        <p:nvSpPr>
          <p:cNvPr id="16" name="Footer Placeholder 2">
            <a:extLst>
              <a:ext uri="{FF2B5EF4-FFF2-40B4-BE49-F238E27FC236}">
                <a16:creationId xmlns:a16="http://schemas.microsoft.com/office/drawing/2014/main" xmlns="" id="{44C95566-3A37-4993-A5A4-C4286900E8E7}"/>
              </a:ext>
            </a:extLst>
          </p:cNvPr>
          <p:cNvSpPr txBox="1">
            <a:spLocks/>
          </p:cNvSpPr>
          <p:nvPr userDrawn="1"/>
        </p:nvSpPr>
        <p:spPr>
          <a:xfrm>
            <a:off x="3038168" y="6604000"/>
            <a:ext cx="6223819" cy="253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212121">
                    <a:lumMod val="90000"/>
                    <a:lumOff val="10000"/>
                  </a:srgbClr>
                </a:solidFill>
                <a:latin typeface="Roboto Condensed Light" panose="02000000000000000000" pitchFamily="2" charset="0"/>
                <a:ea typeface="Roboto Condensed Light" panose="02000000000000000000" pitchFamily="2" charset="0"/>
              </a:rPr>
              <a:t>#3140707 (COA)   </a:t>
            </a:r>
            <a:r>
              <a:rPr lang="en-US" dirty="0">
                <a:solidFill>
                  <a:srgbClr val="212121">
                    <a:lumMod val="90000"/>
                    <a:lumOff val="10000"/>
                  </a:srgbClr>
                </a:solidFill>
                <a:latin typeface="Wingdings" panose="05000000000000000000" pitchFamily="2" charset="2"/>
                <a:ea typeface="Roboto Condensed Light" panose="02000000000000000000" pitchFamily="2" charset="0"/>
              </a:rPr>
              <a:t></a:t>
            </a:r>
            <a:r>
              <a:rPr lang="en-US" dirty="0">
                <a:solidFill>
                  <a:srgbClr val="212121">
                    <a:lumMod val="90000"/>
                    <a:lumOff val="10000"/>
                  </a:srgbClr>
                </a:solidFill>
                <a:latin typeface="Roboto Condensed Light" panose="02000000000000000000" pitchFamily="2" charset="0"/>
                <a:ea typeface="Roboto Condensed Light" panose="02000000000000000000" pitchFamily="2" charset="0"/>
              </a:rPr>
              <a:t>   Unit 9 – Memory Organization</a:t>
            </a:r>
          </a:p>
        </p:txBody>
      </p:sp>
    </p:spTree>
    <p:extLst>
      <p:ext uri="{BB962C8B-B14F-4D97-AF65-F5344CB8AC3E}">
        <p14:creationId xmlns="" xmlns:p14="http://schemas.microsoft.com/office/powerpoint/2010/main" val="42047861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lete Blanc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6824217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mplete Blanck">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9D71C1D1-D056-4C60-9F03-E6291617B71F}"/>
              </a:ext>
            </a:extLst>
          </p:cNvPr>
          <p:cNvSpPr txBox="1"/>
          <p:nvPr userDrawn="1"/>
        </p:nvSpPr>
        <p:spPr>
          <a:xfrm>
            <a:off x="375920" y="457200"/>
            <a:ext cx="4185761" cy="523220"/>
          </a:xfrm>
          <a:prstGeom prst="rect">
            <a:avLst/>
          </a:prstGeom>
          <a:noFill/>
        </p:spPr>
        <p:txBody>
          <a:bodyPr wrap="none" rtlCol="0">
            <a:spAutoFit/>
          </a:bodyPr>
          <a:lstStyle/>
          <a:p>
            <a:r>
              <a:rPr lang="en-US" sz="2800" dirty="0">
                <a:solidFill>
                  <a:srgbClr val="FF0000"/>
                </a:solidFill>
              </a:rPr>
              <a:t>How to Crop Circular Photo?</a:t>
            </a:r>
          </a:p>
        </p:txBody>
      </p:sp>
      <p:sp>
        <p:nvSpPr>
          <p:cNvPr id="11" name="Picture Placeholder 10">
            <a:extLst>
              <a:ext uri="{FF2B5EF4-FFF2-40B4-BE49-F238E27FC236}">
                <a16:creationId xmlns:a16="http://schemas.microsoft.com/office/drawing/2014/main" xmlns="" id="{E0451329-7800-417A-9D19-D93464C6306C}"/>
              </a:ext>
            </a:extLst>
          </p:cNvPr>
          <p:cNvSpPr>
            <a:spLocks noGrp="1"/>
          </p:cNvSpPr>
          <p:nvPr>
            <p:ph type="pic" sz="quarter" idx="10"/>
          </p:nvPr>
        </p:nvSpPr>
        <p:spPr>
          <a:xfrm>
            <a:off x="4013200" y="1808163"/>
            <a:ext cx="3890962" cy="3890962"/>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p:spPr>
        <p:txBody>
          <a:bodyPr wrap="square">
            <a:noAutofit/>
          </a:bodyPr>
          <a:lstStyle/>
          <a:p>
            <a:endParaRPr lang="en-US"/>
          </a:p>
        </p:txBody>
      </p:sp>
    </p:spTree>
    <p:extLst>
      <p:ext uri="{BB962C8B-B14F-4D97-AF65-F5344CB8AC3E}">
        <p14:creationId xmlns="" xmlns:p14="http://schemas.microsoft.com/office/powerpoint/2010/main" val="13891158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 Teal">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chemeClr val="accent4">
                  <a:lumMod val="50000"/>
                </a:schemeClr>
              </a:gs>
              <a:gs pos="100000">
                <a:srgbClr val="009788"/>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chemeClr val="accent4">
                  <a:lumMod val="50000"/>
                </a:schemeClr>
              </a:gs>
              <a:gs pos="100000">
                <a:srgbClr val="009788"/>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chemeClr val="accent4">
                        <a:lumMod val="50000"/>
                      </a:schemeClr>
                    </a:gs>
                    <a:gs pos="100000">
                      <a:srgbClr val="009788"/>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 xmlns:a14="http://schemas.microsoft.com/office/drawing/2010/main">
                  <a14:imgLayer r:embed="rId9">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0" name="Picture 19" descr="User icon Royalty Free Vector Image - VectorStock">
            <a:extLst>
              <a:ext uri="{FF2B5EF4-FFF2-40B4-BE49-F238E27FC236}">
                <a16:creationId xmlns:a16="http://schemas.microsoft.com/office/drawing/2014/main" xmlns="" id="{4A8E0F54-DC01-449D-B951-DC7CBAFD9546}"/>
              </a:ext>
            </a:extLst>
          </p:cNvPr>
          <p:cNvPicPr>
            <a:picLocks noChangeAspect="1" noChangeArrowheads="1"/>
          </p:cNvPicPr>
          <p:nvPr userDrawn="1"/>
        </p:nvPicPr>
        <p:blipFill>
          <a:blip r:embed="rId10"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21" name="Picture Placeholder 20">
            <a:extLst>
              <a:ext uri="{FF2B5EF4-FFF2-40B4-BE49-F238E27FC236}">
                <a16:creationId xmlns:a16="http://schemas.microsoft.com/office/drawing/2014/main" xmlns="" id="{65D60AFC-04BC-4FCA-A89D-6FCD04B6DC35}"/>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 xmlns:p14="http://schemas.microsoft.com/office/powerpoint/2010/main" val="33470121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 Cyan">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chemeClr val="accent2">
                  <a:lumMod val="50000"/>
                </a:schemeClr>
              </a:gs>
              <a:gs pos="100000">
                <a:schemeClr val="accent2"/>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chemeClr val="accent2">
                  <a:lumMod val="50000"/>
                </a:schemeClr>
              </a:gs>
              <a:gs pos="100000">
                <a:schemeClr val="accent2"/>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chemeClr val="accent2">
                        <a:lumMod val="50000"/>
                      </a:schemeClr>
                    </a:gs>
                    <a:gs pos="100000">
                      <a:schemeClr val="accent2"/>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 xmlns:a14="http://schemas.microsoft.com/office/drawing/2010/main">
                  <a14:imgLayer r:embed="rId9">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30" name="Picture 29" descr="User icon Royalty Free Vector Image - VectorStock">
            <a:extLst>
              <a:ext uri="{FF2B5EF4-FFF2-40B4-BE49-F238E27FC236}">
                <a16:creationId xmlns:a16="http://schemas.microsoft.com/office/drawing/2014/main" xmlns="" id="{5F55812D-505A-4B1A-9EB5-16DCD08F2B82}"/>
              </a:ext>
            </a:extLst>
          </p:cNvPr>
          <p:cNvPicPr>
            <a:picLocks noChangeAspect="1" noChangeArrowheads="1"/>
          </p:cNvPicPr>
          <p:nvPr userDrawn="1"/>
        </p:nvPicPr>
        <p:blipFill>
          <a:blip r:embed="rId10"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34" name="Picture Placeholder 33">
            <a:extLst>
              <a:ext uri="{FF2B5EF4-FFF2-40B4-BE49-F238E27FC236}">
                <a16:creationId xmlns:a16="http://schemas.microsoft.com/office/drawing/2014/main" xmlns="" id="{0974588E-8956-4BF5-BF58-B7E42070A56A}"/>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 xmlns:p14="http://schemas.microsoft.com/office/powerpoint/2010/main" val="2241494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 Light Green">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chemeClr val="accent3">
                  <a:lumMod val="50000"/>
                </a:schemeClr>
              </a:gs>
              <a:gs pos="100000">
                <a:schemeClr val="accent3"/>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chemeClr val="accent3">
                  <a:lumMod val="50000"/>
                </a:schemeClr>
              </a:gs>
              <a:gs pos="100000">
                <a:schemeClr val="accent3"/>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chemeClr val="accent3">
                        <a:lumMod val="50000"/>
                      </a:schemeClr>
                    </a:gs>
                    <a:gs pos="100000">
                      <a:schemeClr val="accent3"/>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 xmlns:a14="http://schemas.microsoft.com/office/drawing/2010/main">
                  <a14:imgLayer r:embed="rId9">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AE6570A8-081D-45CE-A0DD-F78F5EDB0F9B}"/>
              </a:ext>
            </a:extLst>
          </p:cNvPr>
          <p:cNvPicPr>
            <a:picLocks noChangeAspect="1" noChangeArrowheads="1"/>
          </p:cNvPicPr>
          <p:nvPr userDrawn="1"/>
        </p:nvPicPr>
        <p:blipFill>
          <a:blip r:embed="rId10"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xmlns="" id="{0B000B32-CB56-440D-9FAE-7DE703A93A02}"/>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 xmlns:p14="http://schemas.microsoft.com/office/powerpoint/2010/main" val="6428346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 Amber">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chemeClr val="accent5">
                  <a:lumMod val="50000"/>
                </a:schemeClr>
              </a:gs>
              <a:gs pos="100000">
                <a:schemeClr val="accent5"/>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chemeClr val="accent5">
                  <a:lumMod val="50000"/>
                </a:schemeClr>
              </a:gs>
              <a:gs pos="100000">
                <a:schemeClr val="accent5"/>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chemeClr val="accent5">
                        <a:lumMod val="75000"/>
                      </a:schemeClr>
                    </a:gs>
                    <a:gs pos="100000">
                      <a:schemeClr val="accent5"/>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 xmlns:a14="http://schemas.microsoft.com/office/drawing/2010/main">
                  <a14:imgLayer r:embed="rId9">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00C9ED70-1CC8-4EF2-BE10-AAFE24AAC5D7}"/>
              </a:ext>
            </a:extLst>
          </p:cNvPr>
          <p:cNvPicPr>
            <a:picLocks noChangeAspect="1" noChangeArrowheads="1"/>
          </p:cNvPicPr>
          <p:nvPr userDrawn="1"/>
        </p:nvPicPr>
        <p:blipFill>
          <a:blip r:embed="rId10"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xmlns="" id="{7FD1CDD6-829C-4C5B-BFB7-74153A66FF24}"/>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 xmlns:p14="http://schemas.microsoft.com/office/powerpoint/2010/main" val="7730210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 Maroon">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chemeClr val="accent6">
                  <a:lumMod val="50000"/>
                </a:schemeClr>
              </a:gs>
              <a:gs pos="100000">
                <a:schemeClr val="accent6"/>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chemeClr val="accent6">
                  <a:lumMod val="50000"/>
                </a:schemeClr>
              </a:gs>
              <a:gs pos="100000">
                <a:schemeClr val="accent6"/>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chemeClr val="accent6">
                        <a:lumMod val="50000"/>
                      </a:schemeClr>
                    </a:gs>
                    <a:gs pos="100000">
                      <a:schemeClr val="accent6"/>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 xmlns:a14="http://schemas.microsoft.com/office/drawing/2010/main">
                  <a14:imgLayer r:embed="rId9">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80BF4AFD-B365-46D4-AAC5-485DFA5A7D42}"/>
              </a:ext>
            </a:extLst>
          </p:cNvPr>
          <p:cNvPicPr>
            <a:picLocks noChangeAspect="1" noChangeArrowheads="1"/>
          </p:cNvPicPr>
          <p:nvPr userDrawn="1"/>
        </p:nvPicPr>
        <p:blipFill>
          <a:blip r:embed="rId10"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xmlns="" id="{2BC70C35-8BA7-4D49-9AF7-DC36FAB8FDA3}"/>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 xmlns:p14="http://schemas.microsoft.com/office/powerpoint/2010/main" val="1655926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 Blue Gray">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273238">
                  <a:alpha val="91000"/>
                </a:srgbClr>
              </a:gs>
              <a:gs pos="100000">
                <a:srgbClr val="607D8B"/>
              </a:gs>
            </a:gsLst>
            <a:lin ang="10800000" scaled="1"/>
          </a:gradFill>
          <a:ln>
            <a:noFill/>
          </a:ln>
        </p:spPr>
        <p:txBody>
          <a:bodyPr vert="horz" wrap="square" lIns="91440" tIns="45720" rIns="91440" bIns="45720" numCol="1" anchor="t" anchorCtr="0" compatLnSpc="1">
            <a:prstTxWarp prst="textNoShape">
              <a:avLst/>
            </a:prstTxWarp>
          </a:bodyPr>
          <a:lstStyle/>
          <a:p>
            <a:endParaRPr lang="en-US" dirty="0">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273238"/>
              </a:gs>
              <a:gs pos="100000">
                <a:srgbClr val="607D8B"/>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0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endParaRPr lang="en-US" dirty="0"/>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273238"/>
                    </a:gs>
                    <a:gs pos="100000">
                      <a:srgbClr val="607D8B"/>
                    </a:gs>
                  </a:gsLst>
                  <a:lin ang="0" scaled="1"/>
                  <a:tileRect/>
                </a:gradFill>
                <a:effectLst/>
                <a:latin typeface="+mn-lt"/>
                <a:ea typeface="+mn-ea"/>
                <a:cs typeface="+mn-cs"/>
              </a:defRPr>
            </a:lvl1pPr>
          </a:lstStyle>
          <a:p>
            <a:pPr lvl="0"/>
            <a:endParaRPr lang="en-US" dirty="0"/>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7" cstate="print">
            <a:extLst>
              <a:ext uri="{BEBA8EAE-BF5A-486C-A8C5-ECC9F3942E4B}">
                <a14:imgProps xmlns="" xmlns:a14="http://schemas.microsoft.com/office/drawing/2010/main">
                  <a14:imgLayer r:embed="rId8">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endParaRPr lang="en-US" dirty="0"/>
          </a:p>
        </p:txBody>
      </p:sp>
      <p:pic>
        <p:nvPicPr>
          <p:cNvPr id="21" name="Picture 20" descr="User icon Royalty Free Vector Image - VectorStock">
            <a:extLst>
              <a:ext uri="{FF2B5EF4-FFF2-40B4-BE49-F238E27FC236}">
                <a16:creationId xmlns:a16="http://schemas.microsoft.com/office/drawing/2014/main" xmlns="" id="{AEB45C91-0DA6-4973-9AEA-FF1388508ACC}"/>
              </a:ext>
            </a:extLst>
          </p:cNvPr>
          <p:cNvPicPr>
            <a:picLocks noChangeAspect="1" noChangeArrowheads="1"/>
          </p:cNvPicPr>
          <p:nvPr userDrawn="1"/>
        </p:nvPicPr>
        <p:blipFill>
          <a:blip r:embed="rId9"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xmlns="" id="{F70CF6D9-DDB4-41AA-BB82-F8ED04AD8BC1}"/>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dirty="0"/>
          </a:p>
        </p:txBody>
      </p:sp>
      <p:pic>
        <p:nvPicPr>
          <p:cNvPr id="9" name="Picture 8">
            <a:extLst>
              <a:ext uri="{FF2B5EF4-FFF2-40B4-BE49-F238E27FC236}">
                <a16:creationId xmlns:a16="http://schemas.microsoft.com/office/drawing/2014/main" xmlns="" id="{E07803FA-3B47-4611-8387-305D7E1D16D7}"/>
              </a:ext>
            </a:extLst>
          </p:cNvPr>
          <p:cNvPicPr>
            <a:picLocks noChangeAspect="1"/>
          </p:cNvPicPr>
          <p:nvPr userDrawn="1"/>
        </p:nvPicPr>
        <p:blipFill>
          <a:blip r:embed="rId10">
            <a:extLst>
              <a:ext uri="{28A0092B-C50C-407E-A947-70E740481C1C}">
                <a14:useLocalDpi xmlns="" xmlns:a14="http://schemas.microsoft.com/office/drawing/2010/main" val="0"/>
              </a:ext>
            </a:extLst>
          </a:blip>
          <a:stretch>
            <a:fillRect/>
          </a:stretch>
        </p:blipFill>
        <p:spPr>
          <a:xfrm>
            <a:off x="7417892" y="1386529"/>
            <a:ext cx="4679915" cy="3509936"/>
          </a:xfrm>
          <a:prstGeom prst="rect">
            <a:avLst/>
          </a:prstGeom>
        </p:spPr>
      </p:pic>
    </p:spTree>
    <p:extLst>
      <p:ext uri="{BB962C8B-B14F-4D97-AF65-F5344CB8AC3E}">
        <p14:creationId xmlns="" xmlns:p14="http://schemas.microsoft.com/office/powerpoint/2010/main" val="2507315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 Logo on BR">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xmlns="" id="{7CD05EDD-7D4D-4F15-B3BB-F4E2E35E1780}"/>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Shape 56">
            <a:extLst>
              <a:ext uri="{FF2B5EF4-FFF2-40B4-BE49-F238E27FC236}">
                <a16:creationId xmlns:a16="http://schemas.microsoft.com/office/drawing/2014/main" xmlns="" id="{ACB01872-4321-4181-A609-1C503C074C10}"/>
              </a:ext>
            </a:extLst>
          </p:cNvPr>
          <p:cNvPicPr preferRelativeResize="0"/>
          <p:nvPr userDrawn="1"/>
        </p:nvPicPr>
        <p:blipFill rotWithShape="1">
          <a:blip r:embed="rId2">
            <a:alphaModFix/>
          </a:blip>
          <a:srcRect t="86739" r="1768" b="3535"/>
          <a:stretch/>
        </p:blipFill>
        <p:spPr>
          <a:xfrm>
            <a:off x="0" y="0"/>
            <a:ext cx="12192000" cy="711201"/>
          </a:xfrm>
          <a:prstGeom prst="rect">
            <a:avLst/>
          </a:prstGeom>
          <a:noFill/>
          <a:ln>
            <a:noFill/>
          </a:ln>
          <a:effectLst/>
        </p:spPr>
      </p:pic>
      <p:sp>
        <p:nvSpPr>
          <p:cNvPr id="2" name="Title 1">
            <a:extLst>
              <a:ext uri="{FF2B5EF4-FFF2-40B4-BE49-F238E27FC236}">
                <a16:creationId xmlns:a16="http://schemas.microsoft.com/office/drawing/2014/main" xmlns="" id="{D5CD07E8-CBAA-45BA-85CF-1233D4AA86C9}"/>
              </a:ext>
            </a:extLst>
          </p:cNvPr>
          <p:cNvSpPr>
            <a:spLocks noGrp="1"/>
          </p:cNvSpPr>
          <p:nvPr>
            <p:ph type="title"/>
          </p:nvPr>
        </p:nvSpPr>
        <p:spPr>
          <a:xfrm>
            <a:off x="0" y="1"/>
            <a:ext cx="12192000" cy="711200"/>
          </a:xfrm>
          <a:solidFill>
            <a:srgbClr val="C0C0C0">
              <a:alpha val="50000"/>
            </a:srgbClr>
          </a:solidFill>
          <a:ln>
            <a:noFill/>
          </a:ln>
        </p:spPr>
        <p:txBody>
          <a:bodyPr lIns="216000" tIns="108000" rIns="216000" bIns="108000">
            <a:normAutofit/>
          </a:bodyPr>
          <a:lstStyle>
            <a:lvl1pPr>
              <a:defRPr lang="en-US" sz="3400" b="1" kern="1200" dirty="0">
                <a:solidFill>
                  <a:schemeClr val="tx1">
                    <a:lumMod val="90000"/>
                    <a:lumOff val="10000"/>
                  </a:schemeClr>
                </a:solidFill>
                <a:effectLst/>
                <a:latin typeface="+mj-lt"/>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DC6F4971-704E-42EF-A852-52D75741FB7C}"/>
              </a:ext>
            </a:extLst>
          </p:cNvPr>
          <p:cNvSpPr>
            <a:spLocks noGrp="1"/>
          </p:cNvSpPr>
          <p:nvPr>
            <p:ph idx="1"/>
          </p:nvPr>
        </p:nvSpPr>
        <p:spPr>
          <a:xfrm>
            <a:off x="131181" y="863444"/>
            <a:ext cx="11933000" cy="5635677"/>
          </a:xfrm>
        </p:spPr>
        <p:txBody>
          <a:bodyPr>
            <a:noAutofit/>
          </a:bodyPr>
          <a:lstStyle>
            <a:lvl1pPr marL="265113" indent="-265113" algn="just">
              <a:buClr>
                <a:schemeClr val="accent6"/>
              </a:buClr>
              <a:buFont typeface="Wingdings 3" panose="05040102010807070707" pitchFamily="18" charset="2"/>
              <a:buChar char=""/>
              <a:defRPr sz="2400">
                <a:solidFill>
                  <a:schemeClr val="tx1"/>
                </a:solidFill>
              </a:defRPr>
            </a:lvl1pPr>
            <a:lvl2pPr marL="809625" indent="-352425" algn="just">
              <a:buClr>
                <a:schemeClr val="accent6"/>
              </a:buClr>
              <a:buFont typeface="Wingdings 3" panose="05040102010807070707" pitchFamily="18" charset="2"/>
              <a:buChar char=""/>
              <a:defRPr sz="2000">
                <a:solidFill>
                  <a:schemeClr val="tx1"/>
                </a:solidFill>
              </a:defRPr>
            </a:lvl2pPr>
            <a:lvl3pPr marL="1143000" indent="-228600" algn="just">
              <a:buClr>
                <a:schemeClr val="accent6"/>
              </a:buClr>
              <a:buFont typeface="Wingdings" panose="05000000000000000000" pitchFamily="2" charset="2"/>
              <a:buChar char="§"/>
              <a:defRPr sz="1800">
                <a:solidFill>
                  <a:schemeClr val="tx1"/>
                </a:solidFill>
              </a:defRPr>
            </a:lvl3pPr>
            <a:lvl4pPr algn="just">
              <a:buClr>
                <a:schemeClr val="accent6"/>
              </a:buClr>
              <a:defRPr sz="1600">
                <a:solidFill>
                  <a:schemeClr val="tx1"/>
                </a:solidFill>
              </a:defRPr>
            </a:lvl4pPr>
            <a:lvl5pPr algn="just">
              <a:buClr>
                <a:schemeClr val="accent6"/>
              </a:buCl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a:extLst>
              <a:ext uri="{FF2B5EF4-FFF2-40B4-BE49-F238E27FC236}">
                <a16:creationId xmlns:a16="http://schemas.microsoft.com/office/drawing/2014/main" xmlns="" id="{05596C8C-2163-45E8-B709-8118C381771F}"/>
              </a:ext>
            </a:extLst>
          </p:cNvPr>
          <p:cNvCxnSpPr/>
          <p:nvPr userDrawn="1"/>
        </p:nvCxnSpPr>
        <p:spPr>
          <a:xfrm>
            <a:off x="0" y="711201"/>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5598238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 Brown">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3E2622"/>
              </a:gs>
              <a:gs pos="100000">
                <a:srgbClr val="795547"/>
              </a:gs>
            </a:gsLst>
            <a:lin ang="10800000" scaled="1"/>
          </a:gradFill>
          <a:ln>
            <a:noFill/>
          </a:ln>
        </p:spPr>
        <p:txBody>
          <a:bodyPr vert="horz" wrap="square" lIns="91440" tIns="45720" rIns="91440" bIns="45720" numCol="1" anchor="t" anchorCtr="0" compatLnSpc="1">
            <a:prstTxWarp prst="textNoShape">
              <a:avLst/>
            </a:prstTxWarp>
          </a:bodyPr>
          <a:lstStyle/>
          <a:p>
            <a:endParaRPr lang="en-US" dirty="0">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3E2622"/>
              </a:gs>
              <a:gs pos="100000">
                <a:srgbClr val="795547"/>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3E2622"/>
                    </a:gs>
                    <a:gs pos="100000">
                      <a:srgbClr val="795547"/>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 xmlns:a14="http://schemas.microsoft.com/office/drawing/2010/main">
                  <a14:imgLayer r:embed="rId9">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7E386D9D-B92A-4F40-9089-A1FD00CD3874}"/>
              </a:ext>
            </a:extLst>
          </p:cNvPr>
          <p:cNvPicPr>
            <a:picLocks noChangeAspect="1" noChangeArrowheads="1"/>
          </p:cNvPicPr>
          <p:nvPr userDrawn="1"/>
        </p:nvPicPr>
        <p:blipFill>
          <a:blip r:embed="rId10"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xmlns="" id="{DA295F85-D43D-42E5-9539-A471116A43B0}"/>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 xmlns:p14="http://schemas.microsoft.com/office/powerpoint/2010/main" val="28720616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 Deep Puple">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301B92"/>
              </a:gs>
              <a:gs pos="100000">
                <a:srgbClr val="673BB7"/>
              </a:gs>
            </a:gsLst>
            <a:lin ang="10800000" scaled="1"/>
          </a:gradFill>
          <a:ln>
            <a:noFill/>
          </a:ln>
        </p:spPr>
        <p:txBody>
          <a:bodyPr vert="horz" wrap="square" lIns="91440" tIns="45720" rIns="91440" bIns="45720" numCol="1" anchor="t" anchorCtr="0" compatLnSpc="1">
            <a:prstTxWarp prst="textNoShape">
              <a:avLst/>
            </a:prstTxWarp>
          </a:bodyPr>
          <a:lstStyle/>
          <a:p>
            <a:endParaRPr lang="en-US" dirty="0">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301B92"/>
              </a:gs>
              <a:gs pos="100000">
                <a:srgbClr val="673BB7"/>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301B92"/>
                    </a:gs>
                    <a:gs pos="100000">
                      <a:srgbClr val="673BB7"/>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 xmlns:a14="http://schemas.microsoft.com/office/drawing/2010/main">
                  <a14:imgLayer r:embed="rId9">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BE300026-40E8-4FB1-998A-9CEB5F7A1B84}"/>
              </a:ext>
            </a:extLst>
          </p:cNvPr>
          <p:cNvPicPr>
            <a:picLocks noChangeAspect="1" noChangeArrowheads="1"/>
          </p:cNvPicPr>
          <p:nvPr userDrawn="1"/>
        </p:nvPicPr>
        <p:blipFill>
          <a:blip r:embed="rId10"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xmlns="" id="{DB3B5E9B-B4F0-4E85-954A-F7CC04BBF24C}"/>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 xmlns:p14="http://schemas.microsoft.com/office/powerpoint/2010/main" val="27167846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 Blue">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0E47A1"/>
              </a:gs>
              <a:gs pos="100000">
                <a:srgbClr val="03A9F5"/>
              </a:gs>
            </a:gsLst>
            <a:lin ang="10800000" scaled="1"/>
          </a:gradFill>
          <a:ln>
            <a:noFill/>
          </a:ln>
        </p:spPr>
        <p:txBody>
          <a:bodyPr vert="horz" wrap="square" lIns="91440" tIns="45720" rIns="91440" bIns="45720" numCol="1" anchor="t" anchorCtr="0" compatLnSpc="1">
            <a:prstTxWarp prst="textNoShape">
              <a:avLst/>
            </a:prstTxWarp>
          </a:bodyPr>
          <a:lstStyle/>
          <a:p>
            <a:endParaRPr lang="en-US" dirty="0">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0E47A1"/>
              </a:gs>
              <a:gs pos="100000">
                <a:srgbClr val="03A9F5"/>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0E47A1"/>
                    </a:gs>
                    <a:gs pos="100000">
                      <a:srgbClr val="03A9F5"/>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 xmlns:a14="http://schemas.microsoft.com/office/drawing/2010/main">
                  <a14:imgLayer r:embed="rId9">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C3A13D11-EC6C-4E81-AD83-7AC73D273FD4}"/>
              </a:ext>
            </a:extLst>
          </p:cNvPr>
          <p:cNvPicPr>
            <a:picLocks noChangeAspect="1" noChangeArrowheads="1"/>
          </p:cNvPicPr>
          <p:nvPr userDrawn="1"/>
        </p:nvPicPr>
        <p:blipFill>
          <a:blip r:embed="rId10"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xmlns="" id="{85035EF3-F5FB-41C2-A0BE-B3AEF7556ABD}"/>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 xmlns:p14="http://schemas.microsoft.com/office/powerpoint/2010/main" val="36135984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 Re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B71B1C"/>
              </a:gs>
              <a:gs pos="100000">
                <a:srgbClr val="ED524F"/>
              </a:gs>
            </a:gsLst>
            <a:lin ang="10800000" scaled="1"/>
          </a:gradFill>
          <a:ln>
            <a:noFill/>
          </a:ln>
        </p:spPr>
        <p:txBody>
          <a:bodyPr vert="horz" wrap="square" lIns="91440" tIns="45720" rIns="91440" bIns="45720" numCol="1" anchor="t" anchorCtr="0" compatLnSpc="1">
            <a:prstTxWarp prst="textNoShape">
              <a:avLst/>
            </a:prstTxWarp>
          </a:bodyPr>
          <a:lstStyle/>
          <a:p>
            <a:endParaRPr lang="en-US" dirty="0">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B71B1C"/>
              </a:gs>
              <a:gs pos="100000">
                <a:srgbClr val="ED524F"/>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B71B1C"/>
                    </a:gs>
                    <a:gs pos="100000">
                      <a:srgbClr val="ED524F"/>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 xmlns:a14="http://schemas.microsoft.com/office/drawing/2010/main">
                  <a14:imgLayer r:embed="rId9">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31" name="Picture 30">
            <a:extLst>
              <a:ext uri="{FF2B5EF4-FFF2-40B4-BE49-F238E27FC236}">
                <a16:creationId xmlns:a16="http://schemas.microsoft.com/office/drawing/2014/main" xmlns="" id="{77B7B864-C091-4493-B14B-F5B61B586EED}"/>
              </a:ext>
            </a:extLst>
          </p:cNvPr>
          <p:cNvPicPr>
            <a:picLocks noChangeAspect="1"/>
          </p:cNvPicPr>
          <p:nvPr userDrawn="1"/>
        </p:nvPicPr>
        <p:blipFill>
          <a:blip r:embed="rId10" cstate="print">
            <a:extLst>
              <a:ext uri="{28A0092B-C50C-407E-A947-70E740481C1C}">
                <a14:useLocalDpi xmlns="" xmlns:a14="http://schemas.microsoft.com/office/drawing/2010/main" val="0"/>
              </a:ext>
            </a:extLst>
          </a:blip>
          <a:srcRect l="24746" t="7575" r="25761" b="18186"/>
          <a:stretch>
            <a:fillRect/>
          </a:stretch>
        </p:blipFill>
        <p:spPr>
          <a:xfrm>
            <a:off x="356499" y="5214354"/>
            <a:ext cx="1354234" cy="1354234"/>
          </a:xfrm>
          <a:custGeom>
            <a:avLst/>
            <a:gdLst>
              <a:gd name="connsiteX0" fmla="*/ 2286000 w 4572000"/>
              <a:gd name="connsiteY0" fmla="*/ 0 h 4572000"/>
              <a:gd name="connsiteX1" fmla="*/ 4572000 w 4572000"/>
              <a:gd name="connsiteY1" fmla="*/ 2286000 h 4572000"/>
              <a:gd name="connsiteX2" fmla="*/ 2286000 w 4572000"/>
              <a:gd name="connsiteY2" fmla="*/ 4572000 h 4572000"/>
              <a:gd name="connsiteX3" fmla="*/ 0 w 4572000"/>
              <a:gd name="connsiteY3" fmla="*/ 2286000 h 4572000"/>
              <a:gd name="connsiteX4" fmla="*/ 2286000 w 4572000"/>
              <a:gd name="connsiteY4" fmla="*/ 0 h 457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4572000">
                <a:moveTo>
                  <a:pt x="2286000" y="0"/>
                </a:moveTo>
                <a:cubicBezTo>
                  <a:pt x="3548523" y="0"/>
                  <a:pt x="4572000" y="1023477"/>
                  <a:pt x="4572000" y="2286000"/>
                </a:cubicBezTo>
                <a:cubicBezTo>
                  <a:pt x="4572000" y="3548523"/>
                  <a:pt x="3548523" y="4572000"/>
                  <a:pt x="2286000" y="4572000"/>
                </a:cubicBezTo>
                <a:cubicBezTo>
                  <a:pt x="1023477" y="4572000"/>
                  <a:pt x="0" y="3548523"/>
                  <a:pt x="0" y="2286000"/>
                </a:cubicBezTo>
                <a:cubicBezTo>
                  <a:pt x="0" y="1023477"/>
                  <a:pt x="1023477" y="0"/>
                  <a:pt x="2286000" y="0"/>
                </a:cubicBezTo>
                <a:close/>
              </a:path>
            </a:pathLst>
          </a:custGeom>
          <a:noFill/>
          <a:ln w="6350">
            <a:solidFill>
              <a:schemeClr val="bg1">
                <a:lumMod val="65000"/>
              </a:schemeClr>
            </a:solidFill>
          </a:ln>
          <a:effectLst/>
        </p:spPr>
      </p:pic>
      <p:pic>
        <p:nvPicPr>
          <p:cNvPr id="21" name="Picture 20" descr="User icon Royalty Free Vector Image - VectorStock">
            <a:extLst>
              <a:ext uri="{FF2B5EF4-FFF2-40B4-BE49-F238E27FC236}">
                <a16:creationId xmlns:a16="http://schemas.microsoft.com/office/drawing/2014/main" xmlns="" id="{177B86E9-222D-4757-BE64-59540DB794E6}"/>
              </a:ext>
            </a:extLst>
          </p:cNvPr>
          <p:cNvPicPr>
            <a:picLocks noChangeAspect="1" noChangeArrowheads="1"/>
          </p:cNvPicPr>
          <p:nvPr userDrawn="1"/>
        </p:nvPicPr>
        <p:blipFill>
          <a:blip r:embed="rId11"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xmlns="" id="{8ABCD18B-D4E0-41E4-8162-7E83CB11DAE0}"/>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 xmlns:p14="http://schemas.microsoft.com/office/powerpoint/2010/main" val="6602507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 Pink">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292D9CA8-FA74-4E19-A847-B04F90FC15AC}"/>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 xmlns:a14="http://schemas.microsoft.com/office/drawing/2010/main" val="0"/>
              </a:ext>
            </a:extLst>
          </a:blip>
          <a:srcRect t="18750" b="25000"/>
          <a:stretch/>
        </p:blipFill>
        <p:spPr>
          <a:xfrm>
            <a:off x="0" y="0"/>
            <a:ext cx="12192000" cy="6858000"/>
          </a:xfrm>
          <a:prstGeom prst="rect">
            <a:avLst/>
          </a:prstGeom>
        </p:spPr>
      </p:pic>
      <p:sp>
        <p:nvSpPr>
          <p:cNvPr id="3" name="TextBox 2">
            <a:extLst>
              <a:ext uri="{FF2B5EF4-FFF2-40B4-BE49-F238E27FC236}">
                <a16:creationId xmlns:a16="http://schemas.microsoft.com/office/drawing/2014/main" xmlns="" id="{66A9211E-289E-4822-AE7F-7B95A873EBBD}"/>
              </a:ext>
            </a:extLst>
          </p:cNvPr>
          <p:cNvSpPr txBox="1"/>
          <p:nvPr userDrawn="1"/>
        </p:nvSpPr>
        <p:spPr>
          <a:xfrm>
            <a:off x="1837677" y="5802204"/>
            <a:ext cx="4514377" cy="338554"/>
          </a:xfrm>
          <a:prstGeom prst="rect">
            <a:avLst/>
          </a:prstGeom>
          <a:noFill/>
        </p:spPr>
        <p:txBody>
          <a:bodyPr wrap="none" rtlCol="0">
            <a:spAutoFit/>
          </a:bodyPr>
          <a:lstStyle/>
          <a:p>
            <a:r>
              <a:rPr lang="en-US" sz="1600" dirty="0">
                <a:solidFill>
                  <a:srgbClr val="212121"/>
                </a:solidFill>
              </a:rPr>
              <a:t>Darshan Institute of Engineering &amp; Technology, Rajkot</a:t>
            </a:r>
          </a:p>
        </p:txBody>
      </p:sp>
      <p:sp>
        <p:nvSpPr>
          <p:cNvPr id="22" name="Freeform 13">
            <a:extLst>
              <a:ext uri="{FF2B5EF4-FFF2-40B4-BE49-F238E27FC236}">
                <a16:creationId xmlns:a16="http://schemas.microsoft.com/office/drawing/2014/main" xmlns="" id="{EB889181-F145-4E62-A282-E5B77978D1F3}"/>
              </a:ext>
            </a:extLst>
          </p:cNvPr>
          <p:cNvSpPr>
            <a:spLocks/>
          </p:cNvSpPr>
          <p:nvPr userDrawn="1"/>
        </p:nvSpPr>
        <p:spPr bwMode="auto">
          <a:xfrm>
            <a:off x="2554514" y="1"/>
            <a:ext cx="5255702" cy="1335004"/>
          </a:xfrm>
          <a:custGeom>
            <a:avLst/>
            <a:gdLst>
              <a:gd name="T0" fmla="*/ 2048 w 2048"/>
              <a:gd name="T1" fmla="*/ 0 h 517"/>
              <a:gd name="T2" fmla="*/ 1934 w 2048"/>
              <a:gd name="T3" fmla="*/ 72 h 517"/>
              <a:gd name="T4" fmla="*/ 0 w 2048"/>
              <a:gd name="T5" fmla="*/ 0 h 517"/>
              <a:gd name="T6" fmla="*/ 2048 w 2048"/>
              <a:gd name="T7" fmla="*/ 0 h 517"/>
            </a:gdLst>
            <a:ahLst/>
            <a:cxnLst>
              <a:cxn ang="0">
                <a:pos x="T0" y="T1"/>
              </a:cxn>
              <a:cxn ang="0">
                <a:pos x="T2" y="T3"/>
              </a:cxn>
              <a:cxn ang="0">
                <a:pos x="T4" y="T5"/>
              </a:cxn>
              <a:cxn ang="0">
                <a:pos x="T6" y="T7"/>
              </a:cxn>
            </a:cxnLst>
            <a:rect l="0" t="0" r="r" b="b"/>
            <a:pathLst>
              <a:path w="2048" h="517">
                <a:moveTo>
                  <a:pt x="2048" y="0"/>
                </a:moveTo>
                <a:cubicBezTo>
                  <a:pt x="2011" y="25"/>
                  <a:pt x="1973" y="49"/>
                  <a:pt x="1934" y="72"/>
                </a:cubicBezTo>
                <a:cubicBezTo>
                  <a:pt x="1177" y="517"/>
                  <a:pt x="332" y="480"/>
                  <a:pt x="0" y="0"/>
                </a:cubicBezTo>
                <a:lnTo>
                  <a:pt x="2048" y="0"/>
                </a:lnTo>
                <a:close/>
              </a:path>
            </a:pathLst>
          </a:custGeom>
          <a:gradFill>
            <a:gsLst>
              <a:gs pos="10000">
                <a:srgbClr val="890E4F"/>
              </a:gs>
              <a:gs pos="100000">
                <a:srgbClr val="D81A60"/>
              </a:gs>
            </a:gsLst>
            <a:lin ang="10800000" scaled="1"/>
          </a:gradFill>
          <a:ln>
            <a:noFill/>
          </a:ln>
        </p:spPr>
        <p:txBody>
          <a:bodyPr vert="horz" wrap="square" lIns="91440" tIns="45720" rIns="91440" bIns="45720" numCol="1" anchor="t" anchorCtr="0" compatLnSpc="1">
            <a:prstTxWarp prst="textNoShape">
              <a:avLst/>
            </a:prstTxWarp>
          </a:bodyPr>
          <a:lstStyle/>
          <a:p>
            <a:endParaRPr lang="en-US" dirty="0">
              <a:solidFill>
                <a:srgbClr val="212121"/>
              </a:solidFill>
            </a:endParaRPr>
          </a:p>
        </p:txBody>
      </p:sp>
      <p:sp>
        <p:nvSpPr>
          <p:cNvPr id="23" name="Freeform 17">
            <a:extLst>
              <a:ext uri="{FF2B5EF4-FFF2-40B4-BE49-F238E27FC236}">
                <a16:creationId xmlns:a16="http://schemas.microsoft.com/office/drawing/2014/main" xmlns="" id="{5E9DA42E-B221-4BBE-B651-F7171591BCD7}"/>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890E4F"/>
              </a:gs>
              <a:gs pos="100000">
                <a:srgbClr val="D81A60"/>
              </a:gs>
            </a:gsLst>
            <a:lin ang="10800000" scaled="1"/>
          </a:gradFill>
          <a:ln>
            <a:noFill/>
          </a:ln>
        </p:spPr>
        <p:txBody>
          <a:bodyPr vert="horz" wrap="square" lIns="91440" tIns="45720" rIns="91440" bIns="45720" numCol="1" anchor="t" anchorCtr="0" compatLnSpc="1">
            <a:prstTxWarp prst="textNoShape">
              <a:avLst/>
            </a:prstTxWarp>
          </a:bodyPr>
          <a:lstStyle/>
          <a:p>
            <a:endParaRPr lang="en-US">
              <a:solidFill>
                <a:srgbClr val="212121"/>
              </a:solidFill>
            </a:endParaRPr>
          </a:p>
        </p:txBody>
      </p:sp>
      <p:pic>
        <p:nvPicPr>
          <p:cNvPr id="32" name="Picture 31">
            <a:extLst>
              <a:ext uri="{FF2B5EF4-FFF2-40B4-BE49-F238E27FC236}">
                <a16:creationId xmlns:a16="http://schemas.microsoft.com/office/drawing/2014/main" xmlns="" id="{73D6466C-3EE8-434C-B5AB-98205AEEA67D}"/>
              </a:ext>
            </a:extLst>
          </p:cNvPr>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 xmlns:a14="http://schemas.microsoft.com/office/drawing/2010/main" val="0"/>
              </a:ext>
            </a:extLst>
          </a:blip>
          <a:stretch>
            <a:fillRect/>
          </a:stretch>
        </p:blipFill>
        <p:spPr>
          <a:xfrm>
            <a:off x="8808334" y="4602222"/>
            <a:ext cx="3383666" cy="2255777"/>
          </a:xfrm>
          <a:prstGeom prst="rect">
            <a:avLst/>
          </a:prstGeom>
        </p:spPr>
      </p:pic>
      <p:pic>
        <p:nvPicPr>
          <p:cNvPr id="33" name="Picture 32">
            <a:extLst>
              <a:ext uri="{FF2B5EF4-FFF2-40B4-BE49-F238E27FC236}">
                <a16:creationId xmlns:a16="http://schemas.microsoft.com/office/drawing/2014/main" xmlns="" id="{3CAA64A4-91BA-448F-9474-7895F9C6DBD1}"/>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8440861" y="2096941"/>
            <a:ext cx="2813885" cy="2119207"/>
          </a:xfrm>
          <a:prstGeom prst="rect">
            <a:avLst/>
          </a:prstGeom>
        </p:spPr>
      </p:pic>
      <p:cxnSp>
        <p:nvCxnSpPr>
          <p:cNvPr id="45" name="Straight Connector 44">
            <a:extLst>
              <a:ext uri="{FF2B5EF4-FFF2-40B4-BE49-F238E27FC236}">
                <a16:creationId xmlns:a16="http://schemas.microsoft.com/office/drawing/2014/main" xmlns="" id="{E79C5D16-8087-4587-9A0A-A0570C73E0E7}"/>
              </a:ext>
            </a:extLst>
          </p:cNvPr>
          <p:cNvCxnSpPr/>
          <p:nvPr/>
        </p:nvCxnSpPr>
        <p:spPr>
          <a:xfrm>
            <a:off x="1926694" y="6124097"/>
            <a:ext cx="435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73F48F6-739E-4659-B107-DABA716A2F34}"/>
              </a:ext>
            </a:extLst>
          </p:cNvPr>
          <p:cNvSpPr>
            <a:spLocks noGrp="1"/>
          </p:cNvSpPr>
          <p:nvPr userDrawn="1">
            <p:ph type="ctrTitle"/>
          </p:nvPr>
        </p:nvSpPr>
        <p:spPr>
          <a:xfrm>
            <a:off x="559490" y="1122364"/>
            <a:ext cx="7035300" cy="2578780"/>
          </a:xfrm>
        </p:spPr>
        <p:txBody>
          <a:bodyPr wrap="square" anchor="t">
            <a:noAutofit/>
          </a:bodyPr>
          <a:lstStyle>
            <a:lvl1pPr algn="l">
              <a:defRPr lang="en-US" sz="6600" b="1" kern="1200" dirty="0">
                <a:solidFill>
                  <a:schemeClr val="tx1">
                    <a:lumMod val="90000"/>
                    <a:lumOff val="10000"/>
                  </a:schemeClr>
                </a:solidFill>
                <a:effectLst>
                  <a:outerShdw blurRad="50800" dist="38100" dir="2700000" algn="tl" rotWithShape="0">
                    <a:prstClr val="black">
                      <a:alpha val="40000"/>
                    </a:prstClr>
                  </a:outerShdw>
                </a:effectLst>
                <a:latin typeface="+mj-lt"/>
                <a:ea typeface="Segoe UI Black" panose="020B0A02040204020203" pitchFamily="34" charset="0"/>
                <a:cs typeface="+mn-cs"/>
              </a:defRPr>
            </a:lvl1pPr>
          </a:lstStyle>
          <a:p>
            <a:r>
              <a:rPr lang="en-US" dirty="0"/>
              <a:t>Click to edit Master title style</a:t>
            </a:r>
          </a:p>
        </p:txBody>
      </p:sp>
      <p:pic>
        <p:nvPicPr>
          <p:cNvPr id="26" name="Picture 25">
            <a:extLst>
              <a:ext uri="{FF2B5EF4-FFF2-40B4-BE49-F238E27FC236}">
                <a16:creationId xmlns:a16="http://schemas.microsoft.com/office/drawing/2014/main" xmlns="" id="{9812EDA6-C656-492A-A9CA-44B03C639132}"/>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998063" y="6232297"/>
            <a:ext cx="182880" cy="182880"/>
          </a:xfrm>
          <a:prstGeom prst="rect">
            <a:avLst/>
          </a:prstGeom>
        </p:spPr>
      </p:pic>
      <p:pic>
        <p:nvPicPr>
          <p:cNvPr id="27" name="Picture 26">
            <a:extLst>
              <a:ext uri="{FF2B5EF4-FFF2-40B4-BE49-F238E27FC236}">
                <a16:creationId xmlns:a16="http://schemas.microsoft.com/office/drawing/2014/main" xmlns="" id="{627AEF91-6492-4B0C-A844-2296473B58D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998063" y="6505320"/>
            <a:ext cx="182880" cy="182880"/>
          </a:xfrm>
          <a:prstGeom prst="rect">
            <a:avLst/>
          </a:prstGeom>
        </p:spPr>
      </p:pic>
      <p:sp>
        <p:nvSpPr>
          <p:cNvPr id="28" name="Text Placeholder 2">
            <a:extLst>
              <a:ext uri="{FF2B5EF4-FFF2-40B4-BE49-F238E27FC236}">
                <a16:creationId xmlns:a16="http://schemas.microsoft.com/office/drawing/2014/main" xmlns="" id="{828AA7FF-D902-41DB-A12A-45135201E8C2}"/>
              </a:ext>
            </a:extLst>
          </p:cNvPr>
          <p:cNvSpPr>
            <a:spLocks noGrp="1"/>
          </p:cNvSpPr>
          <p:nvPr userDrawn="1">
            <p:ph type="body" sz="quarter" idx="11" hasCustomPrompt="1"/>
          </p:nvPr>
        </p:nvSpPr>
        <p:spPr>
          <a:xfrm>
            <a:off x="2180943" y="6175935"/>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Email Address</a:t>
            </a:r>
          </a:p>
        </p:txBody>
      </p:sp>
      <p:sp>
        <p:nvSpPr>
          <p:cNvPr id="29" name="Text Placeholder 2">
            <a:extLst>
              <a:ext uri="{FF2B5EF4-FFF2-40B4-BE49-F238E27FC236}">
                <a16:creationId xmlns:a16="http://schemas.microsoft.com/office/drawing/2014/main" xmlns="" id="{F1EDDD62-43C6-4DEE-BBD9-CD0004E7EB03}"/>
              </a:ext>
            </a:extLst>
          </p:cNvPr>
          <p:cNvSpPr>
            <a:spLocks noGrp="1"/>
          </p:cNvSpPr>
          <p:nvPr userDrawn="1">
            <p:ph type="body" sz="quarter" idx="12" hasCustomPrompt="1"/>
          </p:nvPr>
        </p:nvSpPr>
        <p:spPr>
          <a:xfrm>
            <a:off x="2183874" y="6460218"/>
            <a:ext cx="3735998" cy="290081"/>
          </a:xfrm>
        </p:spPr>
        <p:txBody>
          <a:bodyPr anchor="ctr">
            <a:noAutofit/>
          </a:bodyPr>
          <a:lstStyle>
            <a:lvl1pPr marL="0" indent="0" algn="l" defTabSz="914400" rtl="0" eaLnBrk="1" latinLnBrk="0" hangingPunct="1">
              <a:lnSpc>
                <a:spcPct val="90000"/>
              </a:lnSpc>
              <a:spcBef>
                <a:spcPct val="0"/>
              </a:spcBef>
              <a:buNone/>
              <a:defRPr lang="en-US" sz="1600" b="0" kern="1200" baseline="0" dirty="0">
                <a:solidFill>
                  <a:schemeClr val="tx1"/>
                </a:solidFill>
                <a:latin typeface="Roboto Condensed Light" panose="02000000000000000000" pitchFamily="2" charset="0"/>
                <a:ea typeface="Roboto Condensed Light" panose="02000000000000000000" pitchFamily="2" charset="0"/>
                <a:cs typeface="+mn-cs"/>
              </a:defRPr>
            </a:lvl1pPr>
          </a:lstStyle>
          <a:p>
            <a:pPr lvl="0"/>
            <a:r>
              <a:rPr lang="en-US" dirty="0"/>
              <a:t>Click to edit Phone No.</a:t>
            </a:r>
          </a:p>
        </p:txBody>
      </p:sp>
      <p:sp>
        <p:nvSpPr>
          <p:cNvPr id="40" name="Text Placeholder 2">
            <a:extLst>
              <a:ext uri="{FF2B5EF4-FFF2-40B4-BE49-F238E27FC236}">
                <a16:creationId xmlns:a16="http://schemas.microsoft.com/office/drawing/2014/main" xmlns="" id="{A2C7AAB1-B948-41DB-961F-028BB57DF573}"/>
              </a:ext>
            </a:extLst>
          </p:cNvPr>
          <p:cNvSpPr>
            <a:spLocks noGrp="1"/>
          </p:cNvSpPr>
          <p:nvPr>
            <p:ph type="body" sz="quarter" idx="13" hasCustomPrompt="1"/>
          </p:nvPr>
        </p:nvSpPr>
        <p:spPr>
          <a:xfrm>
            <a:off x="1837678" y="5537768"/>
            <a:ext cx="3735998" cy="290081"/>
          </a:xfrm>
        </p:spPr>
        <p:txBody>
          <a:bodyPr anchor="ctr">
            <a:noAutofit/>
          </a:bodyPr>
          <a:lstStyle>
            <a:lvl1pPr marL="0" indent="0" algn="l" defTabSz="914400" rtl="0" eaLnBrk="1" latinLnBrk="0" hangingPunct="1">
              <a:lnSpc>
                <a:spcPct val="90000"/>
              </a:lnSpc>
              <a:spcBef>
                <a:spcPct val="0"/>
              </a:spcBef>
              <a:buNone/>
              <a:defRPr lang="en-US" sz="1600" kern="1200" dirty="0">
                <a:solidFill>
                  <a:schemeClr val="tx1"/>
                </a:solidFill>
                <a:latin typeface="+mn-lt"/>
                <a:ea typeface="+mn-ea"/>
                <a:cs typeface="+mn-cs"/>
              </a:defRPr>
            </a:lvl1pPr>
          </a:lstStyle>
          <a:p>
            <a:pPr lvl="0"/>
            <a:r>
              <a:rPr lang="en-US" dirty="0"/>
              <a:t>Write here Department Name</a:t>
            </a:r>
          </a:p>
        </p:txBody>
      </p:sp>
      <p:sp>
        <p:nvSpPr>
          <p:cNvPr id="53" name="Text Placeholder 2">
            <a:extLst>
              <a:ext uri="{FF2B5EF4-FFF2-40B4-BE49-F238E27FC236}">
                <a16:creationId xmlns:a16="http://schemas.microsoft.com/office/drawing/2014/main" xmlns="" id="{C96060B2-EF39-4FB2-9CFA-77C6391DCF8F}"/>
              </a:ext>
            </a:extLst>
          </p:cNvPr>
          <p:cNvSpPr>
            <a:spLocks noGrp="1"/>
          </p:cNvSpPr>
          <p:nvPr>
            <p:ph type="body" sz="quarter" idx="14" hasCustomPrompt="1"/>
          </p:nvPr>
        </p:nvSpPr>
        <p:spPr>
          <a:xfrm>
            <a:off x="1837677" y="5273332"/>
            <a:ext cx="5581039" cy="290081"/>
          </a:xfrm>
        </p:spPr>
        <p:txBody>
          <a:bodyPr anchor="ctr">
            <a:noAutofit/>
          </a:bodyPr>
          <a:lstStyle>
            <a:lvl1pPr marL="0" indent="0" algn="l" defTabSz="914400" rtl="0" eaLnBrk="1" latinLnBrk="0" hangingPunct="1">
              <a:lnSpc>
                <a:spcPct val="90000"/>
              </a:lnSpc>
              <a:spcBef>
                <a:spcPct val="0"/>
              </a:spcBef>
              <a:buNone/>
              <a:defRPr lang="en-US" sz="1800" b="1" kern="1200" dirty="0">
                <a:gradFill flip="none" rotWithShape="1">
                  <a:gsLst>
                    <a:gs pos="10000">
                      <a:srgbClr val="890E4F"/>
                    </a:gs>
                    <a:gs pos="100000">
                      <a:srgbClr val="D81A60"/>
                    </a:gs>
                  </a:gsLst>
                  <a:lin ang="0" scaled="1"/>
                  <a:tileRect/>
                </a:gradFill>
                <a:effectLst/>
                <a:latin typeface="+mn-lt"/>
                <a:ea typeface="+mn-ea"/>
                <a:cs typeface="+mn-cs"/>
              </a:defRPr>
            </a:lvl1pPr>
          </a:lstStyle>
          <a:p>
            <a:pPr lvl="0"/>
            <a:r>
              <a:rPr lang="en-US" dirty="0"/>
              <a:t>Write here your Author Name (i.e. Prof. Jay R </a:t>
            </a:r>
            <a:r>
              <a:rPr lang="en-US" dirty="0" err="1"/>
              <a:t>Dhamsaniya</a:t>
            </a:r>
            <a:r>
              <a:rPr lang="en-US" dirty="0"/>
              <a:t>)</a:t>
            </a:r>
          </a:p>
        </p:txBody>
      </p:sp>
      <p:pic>
        <p:nvPicPr>
          <p:cNvPr id="54" name="Picture 53">
            <a:extLst>
              <a:ext uri="{FF2B5EF4-FFF2-40B4-BE49-F238E27FC236}">
                <a16:creationId xmlns:a16="http://schemas.microsoft.com/office/drawing/2014/main" xmlns="" id="{1917B14A-5130-41DB-8F00-6C6611C994DF}"/>
              </a:ext>
            </a:extLst>
          </p:cNvPr>
          <p:cNvPicPr>
            <a:picLocks noChangeAspect="1"/>
          </p:cNvPicPr>
          <p:nvPr userDrawn="1"/>
        </p:nvPicPr>
        <p:blipFill>
          <a:blip r:embed="rId7" cstate="print">
            <a:extLst>
              <a:ext uri="{28A0092B-C50C-407E-A947-70E740481C1C}">
                <a14:useLocalDpi xmlns="" xmlns:a14="http://schemas.microsoft.com/office/drawing/2010/main" val="0"/>
              </a:ext>
            </a:extLst>
          </a:blip>
          <a:stretch>
            <a:fillRect/>
          </a:stretch>
        </p:blipFill>
        <p:spPr>
          <a:xfrm>
            <a:off x="8295842" y="307556"/>
            <a:ext cx="3573889" cy="821995"/>
          </a:xfrm>
          <a:prstGeom prst="rect">
            <a:avLst/>
          </a:prstGeom>
        </p:spPr>
      </p:pic>
      <p:pic>
        <p:nvPicPr>
          <p:cNvPr id="55" name="Picture 54">
            <a:extLst>
              <a:ext uri="{FF2B5EF4-FFF2-40B4-BE49-F238E27FC236}">
                <a16:creationId xmlns:a16="http://schemas.microsoft.com/office/drawing/2014/main" xmlns="" id="{34C1356C-E4AA-4B27-A93C-BE84F5D9C601}"/>
              </a:ext>
            </a:extLst>
          </p:cNvPr>
          <p:cNvPicPr>
            <a:picLocks noChangeAspect="1"/>
          </p:cNvPicPr>
          <p:nvPr userDrawn="1"/>
        </p:nvPicPr>
        <p:blipFill rotWithShape="1">
          <a:blip r:embed="rId8" cstate="print">
            <a:extLst>
              <a:ext uri="{BEBA8EAE-BF5A-486C-A8C5-ECC9F3942E4B}">
                <a14:imgProps xmlns="" xmlns:a14="http://schemas.microsoft.com/office/drawing/2010/main">
                  <a14:imgLayer r:embed="rId9">
                    <a14:imgEffect>
                      <a14:brightnessContrast contrast="-40000"/>
                    </a14:imgEffect>
                  </a14:imgLayer>
                </a14:imgProps>
              </a:ext>
              <a:ext uri="{28A0092B-C50C-407E-A947-70E740481C1C}">
                <a14:useLocalDpi xmlns="" xmlns:a14="http://schemas.microsoft.com/office/drawing/2010/main" val="0"/>
              </a:ext>
            </a:extLst>
          </a:blip>
          <a:srcRect l="62023" t="18062" r="2731" b="17724"/>
          <a:stretch/>
        </p:blipFill>
        <p:spPr>
          <a:xfrm>
            <a:off x="63248" y="837717"/>
            <a:ext cx="1087893" cy="772151"/>
          </a:xfrm>
          <a:prstGeom prst="rect">
            <a:avLst/>
          </a:prstGeom>
        </p:spPr>
      </p:pic>
      <p:sp>
        <p:nvSpPr>
          <p:cNvPr id="24" name="Text Placeholder 2">
            <a:extLst>
              <a:ext uri="{FF2B5EF4-FFF2-40B4-BE49-F238E27FC236}">
                <a16:creationId xmlns:a16="http://schemas.microsoft.com/office/drawing/2014/main" xmlns="" id="{070A7F06-98AB-45B4-A79D-A6DF8C25DC8E}"/>
              </a:ext>
            </a:extLst>
          </p:cNvPr>
          <p:cNvSpPr>
            <a:spLocks noGrp="1"/>
          </p:cNvSpPr>
          <p:nvPr>
            <p:ph type="body" sz="quarter" idx="16" hasCustomPrompt="1"/>
          </p:nvPr>
        </p:nvSpPr>
        <p:spPr>
          <a:xfrm>
            <a:off x="2581756" y="20384"/>
            <a:ext cx="4646358" cy="734653"/>
          </a:xfrm>
        </p:spPr>
        <p:txBody>
          <a:bodyPr anchor="ctr">
            <a:noAutofit/>
          </a:bodyPr>
          <a:lstStyle>
            <a:lvl1pPr marL="0" indent="0" algn="ctr" defTabSz="914400" rtl="0" eaLnBrk="1" latinLnBrk="0" hangingPunct="1">
              <a:lnSpc>
                <a:spcPct val="90000"/>
              </a:lnSpc>
              <a:spcBef>
                <a:spcPct val="0"/>
              </a:spcBef>
              <a:buNone/>
              <a:defRPr lang="en-US" sz="1800" b="0" kern="1200" dirty="0">
                <a:solidFill>
                  <a:schemeClr val="lt1"/>
                </a:solidFill>
                <a:latin typeface="+mn-lt"/>
                <a:ea typeface="+mn-ea"/>
                <a:cs typeface="+mn-cs"/>
              </a:defRPr>
            </a:lvl1pPr>
          </a:lstStyle>
          <a:p>
            <a:pPr lvl="0"/>
            <a:r>
              <a:rPr lang="en-US" dirty="0"/>
              <a:t>Write Subject Name (Short Name)</a:t>
            </a:r>
          </a:p>
          <a:p>
            <a:pPr lvl="0"/>
            <a:r>
              <a:rPr lang="en-US" dirty="0"/>
              <a:t>GTU # Subject Code</a:t>
            </a:r>
          </a:p>
        </p:txBody>
      </p:sp>
      <p:pic>
        <p:nvPicPr>
          <p:cNvPr id="21" name="Picture 20" descr="User icon Royalty Free Vector Image - VectorStock">
            <a:extLst>
              <a:ext uri="{FF2B5EF4-FFF2-40B4-BE49-F238E27FC236}">
                <a16:creationId xmlns:a16="http://schemas.microsoft.com/office/drawing/2014/main" xmlns="" id="{A2F1AAAC-C051-4A31-837B-4A9977722A44}"/>
              </a:ext>
            </a:extLst>
          </p:cNvPr>
          <p:cNvPicPr>
            <a:picLocks noChangeAspect="1" noChangeArrowheads="1"/>
          </p:cNvPicPr>
          <p:nvPr userDrawn="1"/>
        </p:nvPicPr>
        <p:blipFill>
          <a:blip r:embed="rId10" cstate="print">
            <a:lum bright="70000" contrast="-70000"/>
            <a:extLst>
              <a:ext uri="{28A0092B-C50C-407E-A947-70E740481C1C}">
                <a14:useLocalDpi xmlns="" xmlns:a14="http://schemas.microsoft.com/office/drawing/2010/main" val="0"/>
              </a:ext>
            </a:extLst>
          </a:blip>
          <a:srcRect l="26030" t="21389" r="26030" b="34222"/>
          <a:stretch>
            <a:fillRect/>
          </a:stretch>
        </p:blipFill>
        <p:spPr bwMode="auto">
          <a:xfrm>
            <a:off x="353568" y="5211250"/>
            <a:ext cx="1353600" cy="1353600"/>
          </a:xfrm>
          <a:custGeom>
            <a:avLst/>
            <a:gdLst>
              <a:gd name="connsiteX0" fmla="*/ 1522095 w 3044190"/>
              <a:gd name="connsiteY0" fmla="*/ 0 h 3044190"/>
              <a:gd name="connsiteX1" fmla="*/ 3044190 w 3044190"/>
              <a:gd name="connsiteY1" fmla="*/ 1522095 h 3044190"/>
              <a:gd name="connsiteX2" fmla="*/ 1522095 w 3044190"/>
              <a:gd name="connsiteY2" fmla="*/ 3044190 h 3044190"/>
              <a:gd name="connsiteX3" fmla="*/ 0 w 3044190"/>
              <a:gd name="connsiteY3" fmla="*/ 1522095 h 3044190"/>
              <a:gd name="connsiteX4" fmla="*/ 1522095 w 3044190"/>
              <a:gd name="connsiteY4" fmla="*/ 0 h 3044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190" h="3044190">
                <a:moveTo>
                  <a:pt x="1522095" y="0"/>
                </a:moveTo>
                <a:cubicBezTo>
                  <a:pt x="2362725" y="0"/>
                  <a:pt x="3044190" y="681465"/>
                  <a:pt x="3044190" y="1522095"/>
                </a:cubicBezTo>
                <a:cubicBezTo>
                  <a:pt x="3044190" y="2362725"/>
                  <a:pt x="2362725" y="3044190"/>
                  <a:pt x="1522095" y="3044190"/>
                </a:cubicBezTo>
                <a:cubicBezTo>
                  <a:pt x="681465" y="3044190"/>
                  <a:pt x="0" y="2362725"/>
                  <a:pt x="0" y="1522095"/>
                </a:cubicBezTo>
                <a:cubicBezTo>
                  <a:pt x="0" y="681465"/>
                  <a:pt x="681465" y="0"/>
                  <a:pt x="1522095" y="0"/>
                </a:cubicBezTo>
                <a:close/>
              </a:path>
            </a:pathLst>
          </a:custGeom>
          <a:noFill/>
          <a:ln w="12700">
            <a:solidFill>
              <a:schemeClr val="bg1">
                <a:lumMod val="75000"/>
              </a:schemeClr>
            </a:solidFill>
          </a:ln>
          <a:extLst>
            <a:ext uri="{909E8E84-426E-40DD-AFC4-6F175D3DCCD1}">
              <a14:hiddenFill xmlns="" xmlns:a14="http://schemas.microsoft.com/office/drawing/2010/main">
                <a:solidFill>
                  <a:srgbClr val="FFFFFF"/>
                </a:solidFill>
              </a14:hiddenFill>
            </a:ext>
          </a:extLst>
        </p:spPr>
      </p:pic>
      <p:sp>
        <p:nvSpPr>
          <p:cNvPr id="30" name="Picture Placeholder 29">
            <a:extLst>
              <a:ext uri="{FF2B5EF4-FFF2-40B4-BE49-F238E27FC236}">
                <a16:creationId xmlns:a16="http://schemas.microsoft.com/office/drawing/2014/main" xmlns="" id="{ADF34BDA-AFB4-4120-81EF-C0AB56D388CB}"/>
              </a:ext>
            </a:extLst>
          </p:cNvPr>
          <p:cNvSpPr>
            <a:spLocks noGrp="1"/>
          </p:cNvSpPr>
          <p:nvPr>
            <p:ph type="pic" sz="quarter" idx="10"/>
          </p:nvPr>
        </p:nvSpPr>
        <p:spPr>
          <a:xfrm>
            <a:off x="353569" y="5211251"/>
            <a:ext cx="1353599" cy="1353599"/>
          </a:xfrm>
          <a:custGeom>
            <a:avLst/>
            <a:gdLst>
              <a:gd name="connsiteX0" fmla="*/ 1945481 w 3890962"/>
              <a:gd name="connsiteY0" fmla="*/ 0 h 3890962"/>
              <a:gd name="connsiteX1" fmla="*/ 3890962 w 3890962"/>
              <a:gd name="connsiteY1" fmla="*/ 1945481 h 3890962"/>
              <a:gd name="connsiteX2" fmla="*/ 1945481 w 3890962"/>
              <a:gd name="connsiteY2" fmla="*/ 3890962 h 3890962"/>
              <a:gd name="connsiteX3" fmla="*/ 0 w 3890962"/>
              <a:gd name="connsiteY3" fmla="*/ 1945481 h 3890962"/>
              <a:gd name="connsiteX4" fmla="*/ 1945481 w 3890962"/>
              <a:gd name="connsiteY4" fmla="*/ 0 h 389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62" h="3890962">
                <a:moveTo>
                  <a:pt x="1945481" y="0"/>
                </a:moveTo>
                <a:cubicBezTo>
                  <a:pt x="3019940" y="0"/>
                  <a:pt x="3890962" y="871022"/>
                  <a:pt x="3890962" y="1945481"/>
                </a:cubicBezTo>
                <a:cubicBezTo>
                  <a:pt x="3890962" y="3019940"/>
                  <a:pt x="3019940" y="3890962"/>
                  <a:pt x="1945481" y="3890962"/>
                </a:cubicBezTo>
                <a:cubicBezTo>
                  <a:pt x="871022" y="3890962"/>
                  <a:pt x="0" y="3019940"/>
                  <a:pt x="0" y="1945481"/>
                </a:cubicBezTo>
                <a:cubicBezTo>
                  <a:pt x="0" y="871022"/>
                  <a:pt x="871022" y="0"/>
                  <a:pt x="1945481" y="0"/>
                </a:cubicBezTo>
                <a:close/>
              </a:path>
            </a:pathLst>
          </a:custGeom>
          <a:ln>
            <a:solidFill>
              <a:schemeClr val="bg1">
                <a:lumMod val="65000"/>
              </a:schemeClr>
            </a:solidFill>
          </a:ln>
        </p:spPr>
        <p:txBody>
          <a:bodyPr wrap="square">
            <a:noAutofit/>
          </a:bodyPr>
          <a:lstStyle>
            <a:lvl1pPr>
              <a:defRPr sz="1800"/>
            </a:lvl1pPr>
          </a:lstStyle>
          <a:p>
            <a:endParaRPr lang="en-US"/>
          </a:p>
        </p:txBody>
      </p:sp>
    </p:spTree>
    <p:extLst>
      <p:ext uri="{BB962C8B-B14F-4D97-AF65-F5344CB8AC3E}">
        <p14:creationId xmlns="" xmlns:p14="http://schemas.microsoft.com/office/powerpoint/2010/main" val="2187054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Logo on BL">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xmlns="" id="{7CD05EDD-7D4D-4F15-B3BB-F4E2E35E1780}"/>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Shape 56">
            <a:extLst>
              <a:ext uri="{FF2B5EF4-FFF2-40B4-BE49-F238E27FC236}">
                <a16:creationId xmlns:a16="http://schemas.microsoft.com/office/drawing/2014/main" xmlns="" id="{ACB01872-4321-4181-A609-1C503C074C10}"/>
              </a:ext>
            </a:extLst>
          </p:cNvPr>
          <p:cNvPicPr preferRelativeResize="0"/>
          <p:nvPr userDrawn="1"/>
        </p:nvPicPr>
        <p:blipFill rotWithShape="1">
          <a:blip r:embed="rId2">
            <a:alphaModFix/>
          </a:blip>
          <a:srcRect t="86739" r="1768" b="3535"/>
          <a:stretch/>
        </p:blipFill>
        <p:spPr>
          <a:xfrm>
            <a:off x="0" y="0"/>
            <a:ext cx="12192000" cy="711201"/>
          </a:xfrm>
          <a:prstGeom prst="rect">
            <a:avLst/>
          </a:prstGeom>
          <a:noFill/>
          <a:ln>
            <a:noFill/>
          </a:ln>
          <a:effectLst/>
        </p:spPr>
      </p:pic>
      <p:sp>
        <p:nvSpPr>
          <p:cNvPr id="2" name="Title 1">
            <a:extLst>
              <a:ext uri="{FF2B5EF4-FFF2-40B4-BE49-F238E27FC236}">
                <a16:creationId xmlns:a16="http://schemas.microsoft.com/office/drawing/2014/main" xmlns="" id="{D5CD07E8-CBAA-45BA-85CF-1233D4AA86C9}"/>
              </a:ext>
            </a:extLst>
          </p:cNvPr>
          <p:cNvSpPr>
            <a:spLocks noGrp="1"/>
          </p:cNvSpPr>
          <p:nvPr>
            <p:ph type="title"/>
          </p:nvPr>
        </p:nvSpPr>
        <p:spPr>
          <a:xfrm>
            <a:off x="0" y="1"/>
            <a:ext cx="12192000" cy="711200"/>
          </a:xfrm>
          <a:solidFill>
            <a:srgbClr val="C0C0C0">
              <a:alpha val="50000"/>
            </a:srgbClr>
          </a:solidFill>
          <a:ln>
            <a:noFill/>
          </a:ln>
        </p:spPr>
        <p:txBody>
          <a:bodyPr lIns="216000" tIns="108000" rIns="216000" bIns="108000">
            <a:normAutofit/>
          </a:bodyPr>
          <a:lstStyle>
            <a:lvl1pPr>
              <a:defRPr lang="en-US" sz="3400" b="1" kern="1200" dirty="0">
                <a:solidFill>
                  <a:schemeClr val="tx1">
                    <a:lumMod val="90000"/>
                    <a:lumOff val="10000"/>
                  </a:schemeClr>
                </a:solidFill>
                <a:effectLst/>
                <a:latin typeface="+mj-lt"/>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DC6F4971-704E-42EF-A852-52D75741FB7C}"/>
              </a:ext>
            </a:extLst>
          </p:cNvPr>
          <p:cNvSpPr>
            <a:spLocks noGrp="1"/>
          </p:cNvSpPr>
          <p:nvPr>
            <p:ph idx="1"/>
          </p:nvPr>
        </p:nvSpPr>
        <p:spPr>
          <a:xfrm>
            <a:off x="131180" y="863445"/>
            <a:ext cx="11929641" cy="5026948"/>
          </a:xfrm>
        </p:spPr>
        <p:txBody>
          <a:bodyPr>
            <a:noAutofit/>
          </a:bodyPr>
          <a:lstStyle>
            <a:lvl1pPr marL="265113" indent="-265113" algn="just">
              <a:buClr>
                <a:schemeClr val="accent6"/>
              </a:buClr>
              <a:buFont typeface="Wingdings 3" panose="05040102010807070707" pitchFamily="18" charset="2"/>
              <a:buChar char=""/>
              <a:defRPr sz="2400">
                <a:solidFill>
                  <a:schemeClr val="tx1"/>
                </a:solidFill>
              </a:defRPr>
            </a:lvl1pPr>
            <a:lvl2pPr marL="809625" indent="-352425" algn="just">
              <a:buClr>
                <a:schemeClr val="accent6"/>
              </a:buClr>
              <a:buFont typeface="Wingdings 3" panose="05040102010807070707" pitchFamily="18" charset="2"/>
              <a:buChar char=""/>
              <a:defRPr sz="2000">
                <a:solidFill>
                  <a:schemeClr val="tx1"/>
                </a:solidFill>
              </a:defRPr>
            </a:lvl2pPr>
            <a:lvl3pPr marL="1143000" indent="-228600" algn="just">
              <a:buClr>
                <a:schemeClr val="accent6"/>
              </a:buClr>
              <a:buFont typeface="Wingdings" panose="05000000000000000000" pitchFamily="2" charset="2"/>
              <a:buChar char="§"/>
              <a:defRPr sz="1800">
                <a:solidFill>
                  <a:schemeClr val="tx1"/>
                </a:solidFill>
              </a:defRPr>
            </a:lvl3pPr>
            <a:lvl4pPr algn="just">
              <a:buClr>
                <a:schemeClr val="accent6"/>
              </a:buClr>
              <a:defRPr sz="1600">
                <a:solidFill>
                  <a:schemeClr val="tx1"/>
                </a:solidFill>
              </a:defRPr>
            </a:lvl4pPr>
            <a:lvl5pPr algn="just">
              <a:buClr>
                <a:schemeClr val="accent6"/>
              </a:buCl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a:extLst>
              <a:ext uri="{FF2B5EF4-FFF2-40B4-BE49-F238E27FC236}">
                <a16:creationId xmlns:a16="http://schemas.microsoft.com/office/drawing/2014/main" xmlns="" id="{05596C8C-2163-45E8-B709-8118C381771F}"/>
              </a:ext>
            </a:extLst>
          </p:cNvPr>
          <p:cNvCxnSpPr/>
          <p:nvPr userDrawn="1"/>
        </p:nvCxnSpPr>
        <p:spPr>
          <a:xfrm>
            <a:off x="0" y="711201"/>
            <a:ext cx="121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F86BF578-C91A-4942-95D5-11408C3CCACF}"/>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46862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07171932-FFF4-4D27-9425-8CB5D27A92F2}"/>
              </a:ext>
            </a:extLst>
          </p:cNvPr>
          <p:cNvPicPr>
            <a:picLocks noChangeAspect="1"/>
          </p:cNvPicPr>
          <p:nvPr userDrawn="1"/>
        </p:nvPicPr>
        <p:blipFill rotWithShape="1">
          <a:blip r:embed="rId2" cstate="print">
            <a:duotone>
              <a:schemeClr val="accent1">
                <a:shade val="45000"/>
                <a:satMod val="135000"/>
              </a:schemeClr>
              <a:prstClr val="white"/>
            </a:duotone>
            <a:extLst>
              <a:ext uri="{28A0092B-C50C-407E-A947-70E740481C1C}">
                <a14:useLocalDpi xmlns="" xmlns:a14="http://schemas.microsoft.com/office/drawing/2010/main" val="0"/>
              </a:ext>
            </a:extLst>
          </a:blip>
          <a:srcRect r="11581" b="21180"/>
          <a:stretch/>
        </p:blipFill>
        <p:spPr>
          <a:xfrm rot="16200000">
            <a:off x="9807099" y="606901"/>
            <a:ext cx="2991808" cy="1778000"/>
          </a:xfrm>
          <a:prstGeom prst="rect">
            <a:avLst/>
          </a:prstGeom>
        </p:spPr>
      </p:pic>
      <p:pic>
        <p:nvPicPr>
          <p:cNvPr id="12" name="Picture 11">
            <a:extLst>
              <a:ext uri="{FF2B5EF4-FFF2-40B4-BE49-F238E27FC236}">
                <a16:creationId xmlns:a16="http://schemas.microsoft.com/office/drawing/2014/main" xmlns="" id="{1639DF2A-5426-428D-B32D-78E9191D8A0C}"/>
              </a:ext>
            </a:extLst>
          </p:cNvPr>
          <p:cNvPicPr>
            <a:picLocks noChangeAspect="1"/>
          </p:cNvPicPr>
          <p:nvPr userDrawn="1"/>
        </p:nvPicPr>
        <p:blipFill rotWithShape="1">
          <a:blip r:embed="rId3" cstate="print">
            <a:extLst>
              <a:ext uri="{BEBA8EAE-BF5A-486C-A8C5-ECC9F3942E4B}">
                <a14:imgProps xmlns="" xmlns:a14="http://schemas.microsoft.com/office/drawing/2010/main">
                  <a14:imgLayer r:embed="rId4">
                    <a14:imgEffect>
                      <a14:brightnessContrast contrast="-40000"/>
                    </a14:imgEffect>
                  </a14:imgLayer>
                </a14:imgProps>
              </a:ext>
              <a:ext uri="{28A0092B-C50C-407E-A947-70E740481C1C}">
                <a14:useLocalDpi xmlns="" xmlns:a14="http://schemas.microsoft.com/office/drawing/2010/main" val="0"/>
              </a:ext>
            </a:extLst>
          </a:blip>
          <a:srcRect l="79646" t="18062" r="2731" b="17724"/>
          <a:stretch/>
        </p:blipFill>
        <p:spPr>
          <a:xfrm>
            <a:off x="0" y="401568"/>
            <a:ext cx="543946" cy="772151"/>
          </a:xfrm>
          <a:prstGeom prst="rect">
            <a:avLst/>
          </a:prstGeom>
        </p:spPr>
      </p:pic>
      <p:sp>
        <p:nvSpPr>
          <p:cNvPr id="2" name="Title 1">
            <a:extLst>
              <a:ext uri="{FF2B5EF4-FFF2-40B4-BE49-F238E27FC236}">
                <a16:creationId xmlns:a16="http://schemas.microsoft.com/office/drawing/2014/main" xmlns="" id="{6B8C6168-C8A4-4660-9D38-045657B80D09}"/>
              </a:ext>
            </a:extLst>
          </p:cNvPr>
          <p:cNvSpPr>
            <a:spLocks noGrp="1"/>
          </p:cNvSpPr>
          <p:nvPr>
            <p:ph type="title" hasCustomPrompt="1"/>
          </p:nvPr>
        </p:nvSpPr>
        <p:spPr>
          <a:xfrm>
            <a:off x="831850" y="1709738"/>
            <a:ext cx="10515600" cy="2852737"/>
          </a:xfrm>
        </p:spPr>
        <p:txBody>
          <a:bodyPr anchor="b">
            <a:normAutofit/>
          </a:bodyPr>
          <a:lstStyle>
            <a:lvl1pPr>
              <a:defRPr lang="en-US" sz="6000" b="1" kern="1200" dirty="0">
                <a:gradFill flip="none" rotWithShape="1">
                  <a:gsLst>
                    <a:gs pos="0">
                      <a:srgbClr val="1D3064"/>
                    </a:gs>
                    <a:gs pos="100000">
                      <a:schemeClr val="tx2"/>
                    </a:gs>
                  </a:gsLst>
                  <a:lin ang="0" scaled="1"/>
                  <a:tileRect/>
                </a:gradFill>
                <a:effectLst/>
                <a:latin typeface="+mn-lt"/>
                <a:ea typeface="+mn-ea"/>
                <a:cs typeface="+mn-cs"/>
              </a:defRPr>
            </a:lvl1pPr>
          </a:lstStyle>
          <a:p>
            <a:r>
              <a:rPr lang="en-US" dirty="0"/>
              <a:t>Write here Section Title</a:t>
            </a:r>
          </a:p>
        </p:txBody>
      </p:sp>
      <p:sp>
        <p:nvSpPr>
          <p:cNvPr id="3" name="Text Placeholder 2">
            <a:extLst>
              <a:ext uri="{FF2B5EF4-FFF2-40B4-BE49-F238E27FC236}">
                <a16:creationId xmlns:a16="http://schemas.microsoft.com/office/drawing/2014/main" xmlns="" id="{566C89DA-344D-4448-822C-2826084EF12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here Section Subtitle</a:t>
            </a:r>
          </a:p>
        </p:txBody>
      </p:sp>
      <p:sp>
        <p:nvSpPr>
          <p:cNvPr id="10" name="Freeform 17">
            <a:extLst>
              <a:ext uri="{FF2B5EF4-FFF2-40B4-BE49-F238E27FC236}">
                <a16:creationId xmlns:a16="http://schemas.microsoft.com/office/drawing/2014/main" xmlns="" id="{9C2E92C4-49EF-4D4D-A6B9-E157CCC2FFE0}"/>
              </a:ext>
            </a:extLst>
          </p:cNvPr>
          <p:cNvSpPr>
            <a:spLocks/>
          </p:cNvSpPr>
          <p:nvPr userDrawn="1"/>
        </p:nvSpPr>
        <p:spPr bwMode="auto">
          <a:xfrm>
            <a:off x="0" y="5905331"/>
            <a:ext cx="1901425" cy="952668"/>
          </a:xfrm>
          <a:custGeom>
            <a:avLst/>
            <a:gdLst>
              <a:gd name="T0" fmla="*/ 2048 w 2048"/>
              <a:gd name="T1" fmla="*/ 1024 h 1024"/>
              <a:gd name="T2" fmla="*/ 0 w 2048"/>
              <a:gd name="T3" fmla="*/ 1024 h 1024"/>
              <a:gd name="T4" fmla="*/ 0 w 2048"/>
              <a:gd name="T5" fmla="*/ 0 h 1024"/>
              <a:gd name="T6" fmla="*/ 2048 w 2048"/>
              <a:gd name="T7" fmla="*/ 1024 h 1024"/>
            </a:gdLst>
            <a:ahLst/>
            <a:cxnLst>
              <a:cxn ang="0">
                <a:pos x="T0" y="T1"/>
              </a:cxn>
              <a:cxn ang="0">
                <a:pos x="T2" y="T3"/>
              </a:cxn>
              <a:cxn ang="0">
                <a:pos x="T4" y="T5"/>
              </a:cxn>
              <a:cxn ang="0">
                <a:pos x="T6" y="T7"/>
              </a:cxn>
            </a:cxnLst>
            <a:rect l="0" t="0" r="r" b="b"/>
            <a:pathLst>
              <a:path w="2048" h="1024">
                <a:moveTo>
                  <a:pt x="2048" y="1024"/>
                </a:moveTo>
                <a:cubicBezTo>
                  <a:pt x="0" y="1024"/>
                  <a:pt x="0" y="1024"/>
                  <a:pt x="0" y="1024"/>
                </a:cubicBezTo>
                <a:cubicBezTo>
                  <a:pt x="0" y="0"/>
                  <a:pt x="0" y="0"/>
                  <a:pt x="0" y="0"/>
                </a:cubicBezTo>
                <a:cubicBezTo>
                  <a:pt x="880" y="66"/>
                  <a:pt x="1621" y="411"/>
                  <a:pt x="2048" y="1024"/>
                </a:cubicBezTo>
                <a:close/>
              </a:path>
            </a:pathLst>
          </a:custGeom>
          <a:gradFill>
            <a:gsLst>
              <a:gs pos="10000">
                <a:srgbClr val="273238"/>
              </a:gs>
              <a:gs pos="100000">
                <a:srgbClr val="607D8B"/>
              </a:gs>
            </a:gsLst>
            <a:lin ang="10800000" scaled="1"/>
          </a:gradFill>
          <a:ln>
            <a:noFill/>
          </a:ln>
        </p:spPr>
        <p:txBody>
          <a:bodyPr vert="horz" wrap="square" lIns="91440" tIns="45720" rIns="91440" bIns="45720" numCol="1" anchor="t" anchorCtr="0" compatLnSpc="1">
            <a:prstTxWarp prst="textNoShape">
              <a:avLst/>
            </a:prstTxWarp>
          </a:bodyPr>
          <a:lstStyle/>
          <a:p>
            <a:pPr lvl="0"/>
            <a:endParaRPr lang="en-US"/>
          </a:p>
        </p:txBody>
      </p:sp>
    </p:spTree>
    <p:extLst>
      <p:ext uri="{BB962C8B-B14F-4D97-AF65-F5344CB8AC3E}">
        <p14:creationId xmlns="" xmlns:p14="http://schemas.microsoft.com/office/powerpoint/2010/main" val="2001692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ck - Logo on TR">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5D17CCA1-DDAA-4D6C-AAE4-2ECFF46CFEAB}"/>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xmlns="" id="{86C86632-7EFD-4A64-85B1-0CE7D13E0C97}"/>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xmlns="" id="{FE191CF5-3D57-422B-B2EB-FF235E30DB22}"/>
              </a:ext>
            </a:extLst>
          </p:cNvPr>
          <p:cNvGrpSpPr/>
          <p:nvPr userDrawn="1"/>
        </p:nvGrpSpPr>
        <p:grpSpPr>
          <a:xfrm>
            <a:off x="9576895" y="99192"/>
            <a:ext cx="2554143" cy="587454"/>
            <a:chOff x="131177" y="5775962"/>
            <a:chExt cx="2530239" cy="581956"/>
          </a:xfrm>
        </p:grpSpPr>
        <p:pic>
          <p:nvPicPr>
            <p:cNvPr id="12" name="Picture 11">
              <a:extLst>
                <a:ext uri="{FF2B5EF4-FFF2-40B4-BE49-F238E27FC236}">
                  <a16:creationId xmlns:a16="http://schemas.microsoft.com/office/drawing/2014/main" xmlns="" id="{C9B183D5-5DE8-48E7-85E7-60CE9D0FD2D8}"/>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31177" y="5775962"/>
              <a:ext cx="2530238" cy="581955"/>
            </a:xfrm>
            <a:prstGeom prst="rect">
              <a:avLst/>
            </a:prstGeom>
          </p:spPr>
        </p:pic>
        <p:sp>
          <p:nvSpPr>
            <p:cNvPr id="13" name="Rectangle 12">
              <a:extLst>
                <a:ext uri="{FF2B5EF4-FFF2-40B4-BE49-F238E27FC236}">
                  <a16:creationId xmlns:a16="http://schemas.microsoft.com/office/drawing/2014/main" xmlns="" id="{62445F4B-50F2-4CA0-A5C5-6D690A29F3F2}"/>
                </a:ext>
              </a:extLst>
            </p:cNvPr>
            <p:cNvSpPr/>
            <p:nvPr userDrawn="1"/>
          </p:nvSpPr>
          <p:spPr>
            <a:xfrm>
              <a:off x="131178" y="5775962"/>
              <a:ext cx="2530238" cy="58195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Date Placeholder 1">
            <a:extLst>
              <a:ext uri="{FF2B5EF4-FFF2-40B4-BE49-F238E27FC236}">
                <a16:creationId xmlns:a16="http://schemas.microsoft.com/office/drawing/2014/main" xmlns="" id="{E1C651DC-CFA8-4914-92F1-1FF83E900B8B}"/>
              </a:ext>
            </a:extLst>
          </p:cNvPr>
          <p:cNvSpPr txBox="1">
            <a:spLocks/>
          </p:cNvSpPr>
          <p:nvPr userDrawn="1"/>
        </p:nvSpPr>
        <p:spPr>
          <a:xfrm>
            <a:off x="838200" y="6604000"/>
            <a:ext cx="2743200" cy="25512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Prof. Krunal D. Vyas</a:t>
            </a:r>
          </a:p>
        </p:txBody>
      </p:sp>
      <p:sp>
        <p:nvSpPr>
          <p:cNvPr id="19" name="Slide Number Placeholder 3">
            <a:extLst>
              <a:ext uri="{FF2B5EF4-FFF2-40B4-BE49-F238E27FC236}">
                <a16:creationId xmlns:a16="http://schemas.microsoft.com/office/drawing/2014/main" xmlns="" id="{E1B8BC83-3189-4BEF-9B76-E5B3BE752022}"/>
              </a:ext>
            </a:extLst>
          </p:cNvPr>
          <p:cNvSpPr txBox="1">
            <a:spLocks/>
          </p:cNvSpPr>
          <p:nvPr userDrawn="1"/>
        </p:nvSpPr>
        <p:spPr>
          <a:xfrm>
            <a:off x="8610600" y="6604000"/>
            <a:ext cx="2743200" cy="25512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F2434F-F1F1-4B15-80AA-A2C3BF057F48}" type="slidenum">
              <a:rPr lang="en-US" b="1" smtClean="0">
                <a:solidFill>
                  <a:schemeClr val="tx1">
                    <a:lumMod val="90000"/>
                    <a:lumOff val="10000"/>
                  </a:schemeClr>
                </a:solidFill>
                <a:latin typeface="+mn-lt"/>
              </a:rPr>
              <a:pPr/>
              <a:t>‹#›</a:t>
            </a:fld>
            <a:endParaRPr lang="en-US" b="1" dirty="0">
              <a:solidFill>
                <a:schemeClr val="tx1">
                  <a:lumMod val="90000"/>
                  <a:lumOff val="10000"/>
                </a:schemeClr>
              </a:solidFill>
              <a:latin typeface="+mn-lt"/>
            </a:endParaRPr>
          </a:p>
        </p:txBody>
      </p:sp>
      <p:sp>
        <p:nvSpPr>
          <p:cNvPr id="16" name="Footer Placeholder 2">
            <a:extLst>
              <a:ext uri="{FF2B5EF4-FFF2-40B4-BE49-F238E27FC236}">
                <a16:creationId xmlns:a16="http://schemas.microsoft.com/office/drawing/2014/main" xmlns="" id="{23C57E3C-4DCB-4CA7-A414-D92BD1A99DD0}"/>
              </a:ext>
            </a:extLst>
          </p:cNvPr>
          <p:cNvSpPr txBox="1">
            <a:spLocks/>
          </p:cNvSpPr>
          <p:nvPr userDrawn="1"/>
        </p:nvSpPr>
        <p:spPr>
          <a:xfrm>
            <a:off x="3038168" y="6604000"/>
            <a:ext cx="6223819" cy="253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#3140707 (COA)   </a:t>
            </a:r>
            <a:r>
              <a:rPr lang="en-US" dirty="0">
                <a:solidFill>
                  <a:schemeClr val="tx1">
                    <a:lumMod val="90000"/>
                    <a:lumOff val="10000"/>
                  </a:schemeClr>
                </a:solidFill>
                <a:latin typeface="Wingdings" panose="05000000000000000000" pitchFamily="2" charset="2"/>
                <a:ea typeface="Roboto Condensed Light" panose="02000000000000000000" pitchFamily="2" charset="0"/>
              </a:rPr>
              <a:t></a:t>
            </a:r>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   Unit 9 – Memory Organization</a:t>
            </a:r>
          </a:p>
        </p:txBody>
      </p:sp>
    </p:spTree>
    <p:extLst>
      <p:ext uri="{BB962C8B-B14F-4D97-AF65-F5344CB8AC3E}">
        <p14:creationId xmlns="" xmlns:p14="http://schemas.microsoft.com/office/powerpoint/2010/main" val="2971972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ck - Logo on BR">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5D17CCA1-DDAA-4D6C-AAE4-2ECFF46CFEAB}"/>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xmlns="" id="{86C86632-7EFD-4A64-85B1-0CE7D13E0C97}"/>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xmlns="" id="{913602D2-CAF0-4790-95E8-87990761ED0C}"/>
              </a:ext>
            </a:extLst>
          </p:cNvPr>
          <p:cNvGrpSpPr/>
          <p:nvPr userDrawn="1"/>
        </p:nvGrpSpPr>
        <p:grpSpPr>
          <a:xfrm>
            <a:off x="9576895" y="5890392"/>
            <a:ext cx="2554143" cy="587454"/>
            <a:chOff x="131177" y="5775962"/>
            <a:chExt cx="2530239" cy="581956"/>
          </a:xfrm>
        </p:grpSpPr>
        <p:pic>
          <p:nvPicPr>
            <p:cNvPr id="12" name="Picture 11">
              <a:extLst>
                <a:ext uri="{FF2B5EF4-FFF2-40B4-BE49-F238E27FC236}">
                  <a16:creationId xmlns:a16="http://schemas.microsoft.com/office/drawing/2014/main" xmlns="" id="{A378A2C8-EF9C-479C-ACF0-D9819B46DF5C}"/>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31177" y="5775962"/>
              <a:ext cx="2530238" cy="581955"/>
            </a:xfrm>
            <a:prstGeom prst="rect">
              <a:avLst/>
            </a:prstGeom>
          </p:spPr>
        </p:pic>
        <p:sp>
          <p:nvSpPr>
            <p:cNvPr id="13" name="Rectangle 12">
              <a:extLst>
                <a:ext uri="{FF2B5EF4-FFF2-40B4-BE49-F238E27FC236}">
                  <a16:creationId xmlns:a16="http://schemas.microsoft.com/office/drawing/2014/main" xmlns="" id="{61DE4F58-7D48-453D-89E1-B25767150977}"/>
                </a:ext>
              </a:extLst>
            </p:cNvPr>
            <p:cNvSpPr/>
            <p:nvPr userDrawn="1"/>
          </p:nvSpPr>
          <p:spPr>
            <a:xfrm>
              <a:off x="131178" y="5775962"/>
              <a:ext cx="2530238" cy="58195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Date Placeholder 1">
            <a:extLst>
              <a:ext uri="{FF2B5EF4-FFF2-40B4-BE49-F238E27FC236}">
                <a16:creationId xmlns:a16="http://schemas.microsoft.com/office/drawing/2014/main" xmlns="" id="{3D54113D-A297-4D4F-B507-CA01E1459CB8}"/>
              </a:ext>
            </a:extLst>
          </p:cNvPr>
          <p:cNvSpPr txBox="1">
            <a:spLocks/>
          </p:cNvSpPr>
          <p:nvPr userDrawn="1"/>
        </p:nvSpPr>
        <p:spPr>
          <a:xfrm>
            <a:off x="838200" y="6604000"/>
            <a:ext cx="2743200" cy="25512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Prof. Krunal D. Vyas</a:t>
            </a:r>
          </a:p>
        </p:txBody>
      </p:sp>
      <p:sp>
        <p:nvSpPr>
          <p:cNvPr id="23" name="Slide Number Placeholder 3">
            <a:extLst>
              <a:ext uri="{FF2B5EF4-FFF2-40B4-BE49-F238E27FC236}">
                <a16:creationId xmlns:a16="http://schemas.microsoft.com/office/drawing/2014/main" xmlns="" id="{4DF0B2CA-0D59-41EF-8432-9E74D5B5179D}"/>
              </a:ext>
            </a:extLst>
          </p:cNvPr>
          <p:cNvSpPr txBox="1">
            <a:spLocks/>
          </p:cNvSpPr>
          <p:nvPr userDrawn="1"/>
        </p:nvSpPr>
        <p:spPr>
          <a:xfrm>
            <a:off x="8610600" y="6604000"/>
            <a:ext cx="2743200" cy="25512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F2434F-F1F1-4B15-80AA-A2C3BF057F48}" type="slidenum">
              <a:rPr lang="en-US" b="1" smtClean="0">
                <a:solidFill>
                  <a:schemeClr val="tx1">
                    <a:lumMod val="90000"/>
                    <a:lumOff val="10000"/>
                  </a:schemeClr>
                </a:solidFill>
                <a:latin typeface="+mn-lt"/>
              </a:rPr>
              <a:pPr/>
              <a:t>‹#›</a:t>
            </a:fld>
            <a:endParaRPr lang="en-US" b="1" dirty="0">
              <a:solidFill>
                <a:schemeClr val="tx1">
                  <a:lumMod val="90000"/>
                  <a:lumOff val="10000"/>
                </a:schemeClr>
              </a:solidFill>
              <a:latin typeface="+mn-lt"/>
            </a:endParaRPr>
          </a:p>
        </p:txBody>
      </p:sp>
      <p:sp>
        <p:nvSpPr>
          <p:cNvPr id="14" name="Footer Placeholder 2">
            <a:extLst>
              <a:ext uri="{FF2B5EF4-FFF2-40B4-BE49-F238E27FC236}">
                <a16:creationId xmlns:a16="http://schemas.microsoft.com/office/drawing/2014/main" xmlns="" id="{513D3B0B-3463-48E3-8911-5EE2BAF79B09}"/>
              </a:ext>
            </a:extLst>
          </p:cNvPr>
          <p:cNvSpPr txBox="1">
            <a:spLocks/>
          </p:cNvSpPr>
          <p:nvPr userDrawn="1"/>
        </p:nvSpPr>
        <p:spPr>
          <a:xfrm>
            <a:off x="3038168" y="6604000"/>
            <a:ext cx="6223819" cy="253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#3140707 (COA)   </a:t>
            </a:r>
            <a:r>
              <a:rPr lang="en-US" dirty="0">
                <a:solidFill>
                  <a:schemeClr val="tx1">
                    <a:lumMod val="90000"/>
                    <a:lumOff val="10000"/>
                  </a:schemeClr>
                </a:solidFill>
                <a:latin typeface="Wingdings" panose="05000000000000000000" pitchFamily="2" charset="2"/>
                <a:ea typeface="Roboto Condensed Light" panose="02000000000000000000" pitchFamily="2" charset="0"/>
              </a:rPr>
              <a:t></a:t>
            </a:r>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   Unit 9 – Memory Organization</a:t>
            </a:r>
          </a:p>
        </p:txBody>
      </p:sp>
    </p:spTree>
    <p:extLst>
      <p:ext uri="{BB962C8B-B14F-4D97-AF65-F5344CB8AC3E}">
        <p14:creationId xmlns="" xmlns:p14="http://schemas.microsoft.com/office/powerpoint/2010/main" val="3206247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ck - Logo on BL">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5D17CCA1-DDAA-4D6C-AAE4-2ECFF46CFEAB}"/>
              </a:ext>
            </a:extLst>
          </p:cNvPr>
          <p:cNvSpPr/>
          <p:nvPr userDrawn="1"/>
        </p:nvSpPr>
        <p:spPr>
          <a:xfrm>
            <a:off x="0" y="6604000"/>
            <a:ext cx="12191998" cy="254000"/>
          </a:xfrm>
          <a:prstGeom prst="roundRect">
            <a:avLst>
              <a:gd name="adj" fmla="val 0"/>
            </a:avLst>
          </a:prstGeom>
          <a:solidFill>
            <a:srgbClr val="DF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xmlns="" id="{86C86632-7EFD-4A64-85B1-0CE7D13E0C97}"/>
              </a:ext>
            </a:extLst>
          </p:cNvPr>
          <p:cNvCxnSpPr/>
          <p:nvPr userDrawn="1"/>
        </p:nvCxnSpPr>
        <p:spPr>
          <a:xfrm>
            <a:off x="0" y="6606251"/>
            <a:ext cx="12192000" cy="0"/>
          </a:xfrm>
          <a:prstGeom prst="line">
            <a:avLst/>
          </a:prstGeom>
          <a:ln w="12700">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xmlns="" id="{15C60ED7-12D4-496E-AF73-0995BE8C12FD}"/>
              </a:ext>
            </a:extLst>
          </p:cNvPr>
          <p:cNvGrpSpPr/>
          <p:nvPr userDrawn="1"/>
        </p:nvGrpSpPr>
        <p:grpSpPr>
          <a:xfrm>
            <a:off x="128095" y="5890392"/>
            <a:ext cx="2554143" cy="587454"/>
            <a:chOff x="131177" y="5775962"/>
            <a:chExt cx="2530239" cy="581956"/>
          </a:xfrm>
        </p:grpSpPr>
        <p:pic>
          <p:nvPicPr>
            <p:cNvPr id="12" name="Picture 11">
              <a:extLst>
                <a:ext uri="{FF2B5EF4-FFF2-40B4-BE49-F238E27FC236}">
                  <a16:creationId xmlns:a16="http://schemas.microsoft.com/office/drawing/2014/main" xmlns="" id="{30CB04CE-0025-4B1F-B962-A759D179D842}"/>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31177" y="5775962"/>
              <a:ext cx="2530238" cy="581955"/>
            </a:xfrm>
            <a:prstGeom prst="rect">
              <a:avLst/>
            </a:prstGeom>
          </p:spPr>
        </p:pic>
        <p:sp>
          <p:nvSpPr>
            <p:cNvPr id="13" name="Rectangle 12">
              <a:extLst>
                <a:ext uri="{FF2B5EF4-FFF2-40B4-BE49-F238E27FC236}">
                  <a16:creationId xmlns:a16="http://schemas.microsoft.com/office/drawing/2014/main" xmlns="" id="{43F480CB-A4AF-424E-90DB-5B677403441A}"/>
                </a:ext>
              </a:extLst>
            </p:cNvPr>
            <p:cNvSpPr/>
            <p:nvPr userDrawn="1"/>
          </p:nvSpPr>
          <p:spPr>
            <a:xfrm>
              <a:off x="131178" y="5775962"/>
              <a:ext cx="2530238" cy="58195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Date Placeholder 1">
            <a:extLst>
              <a:ext uri="{FF2B5EF4-FFF2-40B4-BE49-F238E27FC236}">
                <a16:creationId xmlns:a16="http://schemas.microsoft.com/office/drawing/2014/main" xmlns="" id="{AC9F0E07-E84B-4A94-8124-2A56A55F2AFE}"/>
              </a:ext>
            </a:extLst>
          </p:cNvPr>
          <p:cNvSpPr txBox="1">
            <a:spLocks/>
          </p:cNvSpPr>
          <p:nvPr userDrawn="1"/>
        </p:nvSpPr>
        <p:spPr>
          <a:xfrm>
            <a:off x="838200" y="6604000"/>
            <a:ext cx="2743200" cy="25512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Prof. Krunal D. Vyas</a:t>
            </a:r>
          </a:p>
        </p:txBody>
      </p:sp>
      <p:sp>
        <p:nvSpPr>
          <p:cNvPr id="19" name="Slide Number Placeholder 3">
            <a:extLst>
              <a:ext uri="{FF2B5EF4-FFF2-40B4-BE49-F238E27FC236}">
                <a16:creationId xmlns:a16="http://schemas.microsoft.com/office/drawing/2014/main" xmlns="" id="{4DBF1E76-977D-4892-ACFE-BC891B8F7A45}"/>
              </a:ext>
            </a:extLst>
          </p:cNvPr>
          <p:cNvSpPr txBox="1">
            <a:spLocks/>
          </p:cNvSpPr>
          <p:nvPr userDrawn="1"/>
        </p:nvSpPr>
        <p:spPr>
          <a:xfrm>
            <a:off x="8610600" y="6604000"/>
            <a:ext cx="2743200" cy="25512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F2434F-F1F1-4B15-80AA-A2C3BF057F48}" type="slidenum">
              <a:rPr lang="en-US" b="1" smtClean="0">
                <a:solidFill>
                  <a:schemeClr val="tx1">
                    <a:lumMod val="90000"/>
                    <a:lumOff val="10000"/>
                  </a:schemeClr>
                </a:solidFill>
                <a:latin typeface="+mn-lt"/>
              </a:rPr>
              <a:pPr/>
              <a:t>‹#›</a:t>
            </a:fld>
            <a:endParaRPr lang="en-US" b="1" dirty="0">
              <a:solidFill>
                <a:schemeClr val="tx1">
                  <a:lumMod val="90000"/>
                  <a:lumOff val="10000"/>
                </a:schemeClr>
              </a:solidFill>
              <a:latin typeface="+mn-lt"/>
            </a:endParaRPr>
          </a:p>
        </p:txBody>
      </p:sp>
      <p:sp>
        <p:nvSpPr>
          <p:cNvPr id="16" name="Footer Placeholder 2">
            <a:extLst>
              <a:ext uri="{FF2B5EF4-FFF2-40B4-BE49-F238E27FC236}">
                <a16:creationId xmlns:a16="http://schemas.microsoft.com/office/drawing/2014/main" xmlns="" id="{44C95566-3A37-4993-A5A4-C4286900E8E7}"/>
              </a:ext>
            </a:extLst>
          </p:cNvPr>
          <p:cNvSpPr txBox="1">
            <a:spLocks/>
          </p:cNvSpPr>
          <p:nvPr userDrawn="1"/>
        </p:nvSpPr>
        <p:spPr>
          <a:xfrm>
            <a:off x="3038168" y="6604000"/>
            <a:ext cx="6223819" cy="25399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#3140707 (COA)   </a:t>
            </a:r>
            <a:r>
              <a:rPr lang="en-US" dirty="0">
                <a:solidFill>
                  <a:schemeClr val="tx1">
                    <a:lumMod val="90000"/>
                    <a:lumOff val="10000"/>
                  </a:schemeClr>
                </a:solidFill>
                <a:latin typeface="Wingdings" panose="05000000000000000000" pitchFamily="2" charset="2"/>
                <a:ea typeface="Roboto Condensed Light" panose="02000000000000000000" pitchFamily="2" charset="0"/>
              </a:rPr>
              <a:t></a:t>
            </a:r>
            <a:r>
              <a:rPr lang="en-US" dirty="0">
                <a:solidFill>
                  <a:schemeClr val="tx1">
                    <a:lumMod val="90000"/>
                    <a:lumOff val="10000"/>
                  </a:schemeClr>
                </a:solidFill>
                <a:latin typeface="Roboto Condensed Light" panose="02000000000000000000" pitchFamily="2" charset="0"/>
                <a:ea typeface="Roboto Condensed Light" panose="02000000000000000000" pitchFamily="2" charset="0"/>
              </a:rPr>
              <a:t>   Unit 9 – Memory Organization</a:t>
            </a:r>
          </a:p>
        </p:txBody>
      </p:sp>
    </p:spTree>
    <p:extLst>
      <p:ext uri="{BB962C8B-B14F-4D97-AF65-F5344CB8AC3E}">
        <p14:creationId xmlns="" xmlns:p14="http://schemas.microsoft.com/office/powerpoint/2010/main" val="4243314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BF5063B-909B-4A7F-B502-780228043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027DDF1-16E2-4622-B8FD-0148CD5CE0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791954662"/>
      </p:ext>
    </p:extLst>
  </p:cSld>
  <p:clrMap bg1="lt1" tx1="dk1" bg2="lt2" tx2="dk2" accent1="accent1" accent2="accent2" accent3="accent3" accent4="accent4" accent5="accent5" accent6="accent6" hlink="hlink" folHlink="folHlink"/>
  <p:sldLayoutIdLst>
    <p:sldLayoutId id="2147483667" r:id="rId1"/>
    <p:sldLayoutId id="2147483670" r:id="rId2"/>
    <p:sldLayoutId id="2147483687" r:id="rId3"/>
    <p:sldLayoutId id="2147483692" r:id="rId4"/>
    <p:sldLayoutId id="2147483688" r:id="rId5"/>
    <p:sldLayoutId id="2147483671" r:id="rId6"/>
    <p:sldLayoutId id="2147483672" r:id="rId7"/>
    <p:sldLayoutId id="2147483689" r:id="rId8"/>
    <p:sldLayoutId id="2147483690" r:id="rId9"/>
    <p:sldLayoutId id="2147483673" r:id="rId10"/>
    <p:sldLayoutId id="2147483691" r:id="rId11"/>
    <p:sldLayoutId id="2147483674" r:id="rId12"/>
    <p:sldLayoutId id="2147483676" r:id="rId13"/>
    <p:sldLayoutId id="2147483677" r:id="rId14"/>
    <p:sldLayoutId id="2147483678" r:id="rId15"/>
    <p:sldLayoutId id="2147483679" r:id="rId16"/>
    <p:sldLayoutId id="2147483681" r:id="rId17"/>
    <p:sldLayoutId id="2147483683" r:id="rId18"/>
    <p:sldLayoutId id="2147483682" r:id="rId19"/>
    <p:sldLayoutId id="2147483684" r:id="rId20"/>
    <p:sldLayoutId id="2147483685" r:id="rId21"/>
    <p:sldLayoutId id="2147483686"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BF5063B-909B-4A7F-B502-780228043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027DDF1-16E2-4622-B8FD-0148CD5CE0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244548695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D792E8-8838-4744-A7DD-92B0ED18307B}"/>
              </a:ext>
            </a:extLst>
          </p:cNvPr>
          <p:cNvSpPr>
            <a:spLocks noGrp="1"/>
          </p:cNvSpPr>
          <p:nvPr>
            <p:ph type="title"/>
          </p:nvPr>
        </p:nvSpPr>
        <p:spPr/>
        <p:txBody>
          <a:bodyPr>
            <a:normAutofit/>
          </a:bodyPr>
          <a:lstStyle/>
          <a:p>
            <a:r>
              <a:rPr lang="en-US" dirty="0" smtClean="0">
                <a:gradFill flip="none" rotWithShape="1">
                  <a:gsLst>
                    <a:gs pos="10000">
                      <a:srgbClr val="273238"/>
                    </a:gs>
                    <a:gs pos="100000">
                      <a:srgbClr val="607D8B"/>
                    </a:gs>
                  </a:gsLst>
                  <a:lin ang="0" scaled="1"/>
                  <a:tileRect/>
                </a:gradFill>
              </a:rPr>
              <a:t>MEMORY ORGANISATION</a:t>
            </a:r>
            <a:endParaRPr lang="en-US" dirty="0">
              <a:gradFill flip="none" rotWithShape="1">
                <a:gsLst>
                  <a:gs pos="10000">
                    <a:srgbClr val="273238"/>
                  </a:gs>
                  <a:gs pos="100000">
                    <a:srgbClr val="607D8B"/>
                  </a:gs>
                </a:gsLst>
                <a:lin ang="0" scaled="1"/>
                <a:tileRect/>
              </a:gradFill>
            </a:endParaRPr>
          </a:p>
        </p:txBody>
      </p:sp>
    </p:spTree>
    <p:extLst>
      <p:ext uri="{BB962C8B-B14F-4D97-AF65-F5344CB8AC3E}">
        <p14:creationId xmlns="" xmlns:p14="http://schemas.microsoft.com/office/powerpoint/2010/main" val="23790161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D583AD-A43D-49EB-8042-35713583E018}"/>
              </a:ext>
            </a:extLst>
          </p:cNvPr>
          <p:cNvSpPr>
            <a:spLocks noGrp="1"/>
          </p:cNvSpPr>
          <p:nvPr>
            <p:ph type="title"/>
          </p:nvPr>
        </p:nvSpPr>
        <p:spPr/>
        <p:txBody>
          <a:bodyPr/>
          <a:lstStyle/>
          <a:p>
            <a:r>
              <a:rPr lang="en-US" dirty="0"/>
              <a:t>SRAM v/s DRAM</a:t>
            </a:r>
            <a:endParaRPr lang="en-IN" dirty="0"/>
          </a:p>
        </p:txBody>
      </p:sp>
      <p:graphicFrame>
        <p:nvGraphicFramePr>
          <p:cNvPr id="4" name="Table 4">
            <a:extLst>
              <a:ext uri="{FF2B5EF4-FFF2-40B4-BE49-F238E27FC236}">
                <a16:creationId xmlns:a16="http://schemas.microsoft.com/office/drawing/2014/main" xmlns="" id="{D16C217F-568B-414A-98DC-2B5F84A84417}"/>
              </a:ext>
            </a:extLst>
          </p:cNvPr>
          <p:cNvGraphicFramePr>
            <a:graphicFrameLocks noGrp="1"/>
          </p:cNvGraphicFramePr>
          <p:nvPr>
            <p:ph idx="1"/>
            <p:extLst>
              <p:ext uri="{D42A27DB-BD31-4B8C-83A1-F6EECF244321}">
                <p14:modId xmlns="" xmlns:p14="http://schemas.microsoft.com/office/powerpoint/2010/main" val="3479972072"/>
              </p:ext>
            </p:extLst>
          </p:nvPr>
        </p:nvGraphicFramePr>
        <p:xfrm>
          <a:off x="732761" y="981740"/>
          <a:ext cx="8763000" cy="4765040"/>
        </p:xfrm>
        <a:graphic>
          <a:graphicData uri="http://schemas.openxmlformats.org/drawingml/2006/table">
            <a:tbl>
              <a:tblPr firstRow="1" bandRow="1">
                <a:tableStyleId>{5C22544A-7EE6-4342-B048-85BDC9FD1C3A}</a:tableStyleId>
              </a:tblPr>
              <a:tblGrid>
                <a:gridCol w="4381500">
                  <a:extLst>
                    <a:ext uri="{9D8B030D-6E8A-4147-A177-3AD203B41FA5}">
                      <a16:colId xmlns:a16="http://schemas.microsoft.com/office/drawing/2014/main" xmlns="" val="1139572284"/>
                    </a:ext>
                  </a:extLst>
                </a:gridCol>
                <a:gridCol w="4381500">
                  <a:extLst>
                    <a:ext uri="{9D8B030D-6E8A-4147-A177-3AD203B41FA5}">
                      <a16:colId xmlns:a16="http://schemas.microsoft.com/office/drawing/2014/main" xmlns="" val="93357703"/>
                    </a:ext>
                  </a:extLst>
                </a:gridCol>
              </a:tblGrid>
              <a:tr h="370840">
                <a:tc>
                  <a:txBody>
                    <a:bodyPr/>
                    <a:lstStyle/>
                    <a:p>
                      <a:pPr algn="ctr"/>
                      <a:r>
                        <a:rPr lang="en-US" dirty="0">
                          <a:solidFill>
                            <a:sysClr val="windowText" lastClr="000000"/>
                          </a:solidFill>
                        </a:rPr>
                        <a:t>Static RAM</a:t>
                      </a:r>
                      <a:endParaRPr lang="en-IN" dirty="0">
                        <a:solidFill>
                          <a:sysClr val="windowText" lastClr="000000"/>
                        </a:solidFill>
                      </a:endParaRP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n-US" dirty="0">
                          <a:solidFill>
                            <a:sysClr val="windowText" lastClr="000000"/>
                          </a:solidFill>
                        </a:rPr>
                        <a:t>Dynamic RAM</a:t>
                      </a:r>
                      <a:endParaRPr lang="en-IN" dirty="0">
                        <a:solidFill>
                          <a:sysClr val="windowText" lastClr="000000"/>
                        </a:solidFill>
                      </a:endParaRP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781335406"/>
                  </a:ext>
                </a:extLst>
              </a:tr>
              <a:tr h="370840">
                <a:tc>
                  <a:txBody>
                    <a:bodyPr/>
                    <a:lstStyle/>
                    <a:p>
                      <a:pPr algn="just"/>
                      <a:r>
                        <a:rPr lang="en-US" dirty="0"/>
                        <a:t>1. SRAM has lower access time, so it is faster compared to DRAM.</a:t>
                      </a:r>
                      <a:endParaRPr lang="en-IN"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just"/>
                      <a:r>
                        <a:rPr lang="en-US" dirty="0"/>
                        <a:t>1. DRAM has higher access time, so it is slower than SRAM.</a:t>
                      </a:r>
                      <a:endParaRPr lang="en-IN"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713355035"/>
                  </a:ext>
                </a:extLst>
              </a:tr>
              <a:tr h="370840">
                <a:tc>
                  <a:txBody>
                    <a:bodyPr/>
                    <a:lstStyle/>
                    <a:p>
                      <a:pPr algn="just"/>
                      <a:r>
                        <a:rPr lang="en-US" dirty="0"/>
                        <a:t>2. SRAM is costlier than DRAM.</a:t>
                      </a:r>
                      <a:endParaRPr lang="en-IN"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just"/>
                      <a:r>
                        <a:rPr lang="en-US" dirty="0"/>
                        <a:t>2. DRAM costs less compared to SRAM.</a:t>
                      </a:r>
                      <a:endParaRPr lang="en-IN"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299934834"/>
                  </a:ext>
                </a:extLst>
              </a:tr>
              <a:tr h="370840">
                <a:tc>
                  <a:txBody>
                    <a:bodyPr/>
                    <a:lstStyle/>
                    <a:p>
                      <a:pPr algn="just"/>
                      <a:r>
                        <a:rPr lang="en-US" dirty="0"/>
                        <a:t>3.</a:t>
                      </a:r>
                      <a:r>
                        <a:rPr lang="en-US" sz="200" dirty="0"/>
                        <a:t> </a:t>
                      </a:r>
                      <a:r>
                        <a:rPr lang="en-US" dirty="0"/>
                        <a:t>SRAM requires constant power supply, which means this type of memory consumes more power.</a:t>
                      </a:r>
                      <a:endParaRPr lang="en-IN"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just"/>
                      <a:r>
                        <a:rPr lang="en-US" dirty="0"/>
                        <a:t>3. DRAM offers reduced power consumption, due to the fact that the information is stored in the capacitor.</a:t>
                      </a:r>
                      <a:endParaRPr lang="en-IN"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19183179"/>
                  </a:ext>
                </a:extLst>
              </a:tr>
              <a:tr h="370840">
                <a:tc>
                  <a:txBody>
                    <a:bodyPr/>
                    <a:lstStyle/>
                    <a:p>
                      <a:pPr algn="just"/>
                      <a:r>
                        <a:rPr lang="en-US" dirty="0"/>
                        <a:t>4.</a:t>
                      </a:r>
                      <a:r>
                        <a:rPr lang="en-US" sz="400" dirty="0"/>
                        <a:t> </a:t>
                      </a:r>
                      <a:r>
                        <a:rPr lang="en-US" dirty="0"/>
                        <a:t>Due to complex internal circuitry, less storage capacity is available compared to the same physical size of DRAM memory chip.</a:t>
                      </a:r>
                      <a:endParaRPr lang="en-IN"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just"/>
                      <a:r>
                        <a:rPr lang="en-US" dirty="0"/>
                        <a:t>4. Due to the small internal circuitry in the one-bit memory cell of DRAM, the large storage capacity is available.</a:t>
                      </a:r>
                      <a:endParaRPr lang="en-IN"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930024100"/>
                  </a:ext>
                </a:extLst>
              </a:tr>
              <a:tr h="370840">
                <a:tc>
                  <a:txBody>
                    <a:bodyPr/>
                    <a:lstStyle/>
                    <a:p>
                      <a:pPr algn="just"/>
                      <a:r>
                        <a:rPr lang="en-US" dirty="0"/>
                        <a:t>5</a:t>
                      </a:r>
                      <a:r>
                        <a:rPr lang="en-US" dirty="0" smtClean="0"/>
                        <a:t>. </a:t>
                      </a:r>
                      <a:r>
                        <a:rPr lang="en-US" dirty="0"/>
                        <a:t>No need to refresh periodically.</a:t>
                      </a:r>
                      <a:endParaRPr lang="en-IN"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just"/>
                      <a:r>
                        <a:rPr lang="en-US" dirty="0"/>
                        <a:t>5</a:t>
                      </a:r>
                      <a:r>
                        <a:rPr lang="en-US" dirty="0" smtClean="0"/>
                        <a:t>. </a:t>
                      </a:r>
                      <a:r>
                        <a:rPr lang="en-US" dirty="0"/>
                        <a:t>Due to capacitor used as storage element, information may lose over period of time. So, need to refresh periodically.</a:t>
                      </a:r>
                      <a:endParaRPr lang="en-IN"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368793608"/>
                  </a:ext>
                </a:extLst>
              </a:tr>
              <a:tr h="370840">
                <a:tc>
                  <a:txBody>
                    <a:bodyPr/>
                    <a:lstStyle/>
                    <a:p>
                      <a:pPr algn="just"/>
                      <a:r>
                        <a:rPr lang="en-US" dirty="0"/>
                        <a:t>6</a:t>
                      </a:r>
                      <a:r>
                        <a:rPr lang="en-US" dirty="0" smtClean="0"/>
                        <a:t>.</a:t>
                      </a:r>
                      <a:r>
                        <a:rPr lang="en-US" sz="900" dirty="0" smtClean="0"/>
                        <a:t> </a:t>
                      </a:r>
                      <a:r>
                        <a:rPr lang="en-US" dirty="0"/>
                        <a:t>Uses an array of 6 transistors for each memory cell.</a:t>
                      </a:r>
                      <a:endParaRPr lang="en-IN"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just"/>
                      <a:r>
                        <a:rPr lang="en-US" dirty="0"/>
                        <a:t>6</a:t>
                      </a:r>
                      <a:r>
                        <a:rPr lang="en-US" dirty="0" smtClean="0"/>
                        <a:t>.</a:t>
                      </a:r>
                      <a:r>
                        <a:rPr lang="en-US" sz="1400" dirty="0" smtClean="0"/>
                        <a:t> </a:t>
                      </a:r>
                      <a:r>
                        <a:rPr lang="en-US" dirty="0"/>
                        <a:t>Uses a single transistor and capacitor for each memory cell.</a:t>
                      </a:r>
                      <a:endParaRPr lang="en-IN"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4108073508"/>
                  </a:ext>
                </a:extLst>
              </a:tr>
            </a:tbl>
          </a:graphicData>
        </a:graphic>
      </p:graphicFrame>
    </p:spTree>
    <p:extLst>
      <p:ext uri="{BB962C8B-B14F-4D97-AF65-F5344CB8AC3E}">
        <p14:creationId xmlns="" xmlns:p14="http://schemas.microsoft.com/office/powerpoint/2010/main" val="220686845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72A960-6226-489B-90B7-87D877CE05CB}"/>
              </a:ext>
            </a:extLst>
          </p:cNvPr>
          <p:cNvSpPr>
            <a:spLocks noGrp="1"/>
          </p:cNvSpPr>
          <p:nvPr>
            <p:ph type="title"/>
          </p:nvPr>
        </p:nvSpPr>
        <p:spPr/>
        <p:txBody>
          <a:bodyPr/>
          <a:lstStyle/>
          <a:p>
            <a:r>
              <a:rPr lang="en-US" dirty="0"/>
              <a:t>Read-Only Memory (ROM)</a:t>
            </a:r>
            <a:endParaRPr lang="en-IN" dirty="0"/>
          </a:p>
        </p:txBody>
      </p:sp>
      <p:sp>
        <p:nvSpPr>
          <p:cNvPr id="3" name="Content Placeholder 2">
            <a:extLst>
              <a:ext uri="{FF2B5EF4-FFF2-40B4-BE49-F238E27FC236}">
                <a16:creationId xmlns:a16="http://schemas.microsoft.com/office/drawing/2014/main" xmlns="" id="{0C59390F-A973-4235-91E7-82EF0E5F30ED}"/>
              </a:ext>
            </a:extLst>
          </p:cNvPr>
          <p:cNvSpPr>
            <a:spLocks noGrp="1"/>
          </p:cNvSpPr>
          <p:nvPr>
            <p:ph idx="1"/>
          </p:nvPr>
        </p:nvSpPr>
        <p:spPr/>
        <p:txBody>
          <a:bodyPr/>
          <a:lstStyle/>
          <a:p>
            <a:pPr algn="just"/>
            <a:r>
              <a:rPr lang="en-US" dirty="0"/>
              <a:t>A read-only memory (ROM) is essentially a memory device in which permanent binary information is stored.</a:t>
            </a:r>
          </a:p>
          <a:p>
            <a:pPr algn="just"/>
            <a:r>
              <a:rPr lang="en-US" dirty="0" smtClean="0"/>
              <a:t>A </a:t>
            </a:r>
            <a:r>
              <a:rPr lang="en-US" dirty="0"/>
              <a:t>ROM which can be programmed is called a PROM. The process of entering information in a ROM is known as programming. </a:t>
            </a:r>
          </a:p>
          <a:p>
            <a:pPr algn="just"/>
            <a:r>
              <a:rPr lang="en-US" dirty="0"/>
              <a:t>ROMs are used to store information which is of fixed type, such as tables for various functions, fixed data and instructions. </a:t>
            </a:r>
          </a:p>
          <a:p>
            <a:pPr algn="just"/>
            <a:r>
              <a:rPr lang="en-US" dirty="0"/>
              <a:t>ROMs can be used for designing combinational logic circuits. </a:t>
            </a:r>
          </a:p>
          <a:p>
            <a:endParaRPr lang="en-IN" dirty="0"/>
          </a:p>
        </p:txBody>
      </p:sp>
    </p:spTree>
    <p:extLst>
      <p:ext uri="{BB962C8B-B14F-4D97-AF65-F5344CB8AC3E}">
        <p14:creationId xmlns="" xmlns:p14="http://schemas.microsoft.com/office/powerpoint/2010/main" val="327145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41391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Memory Address Map</a:t>
            </a:r>
            <a:endParaRPr lang="en-IN" dirty="0"/>
          </a:p>
        </p:txBody>
      </p:sp>
      <p:sp>
        <p:nvSpPr>
          <p:cNvPr id="3" name="Content Placeholder 2"/>
          <p:cNvSpPr>
            <a:spLocks noGrp="1"/>
          </p:cNvSpPr>
          <p:nvPr>
            <p:ph idx="1"/>
          </p:nvPr>
        </p:nvSpPr>
        <p:spPr/>
        <p:txBody>
          <a:bodyPr/>
          <a:lstStyle/>
          <a:p>
            <a:pPr algn="l"/>
            <a:r>
              <a:rPr lang="en-US" dirty="0"/>
              <a:t>The addressing of memory can establish by means of a table that specifies the memory address </a:t>
            </a:r>
            <a:r>
              <a:rPr lang="en-US" dirty="0" smtClean="0"/>
              <a:t>assigned to each chip.</a:t>
            </a:r>
          </a:p>
          <a:p>
            <a:pPr algn="l"/>
            <a:r>
              <a:rPr lang="en-US" dirty="0" smtClean="0"/>
              <a:t>The </a:t>
            </a:r>
            <a:r>
              <a:rPr lang="en-US" dirty="0"/>
              <a:t>table, called a memory address map, is a pictorial representation of assigned address </a:t>
            </a:r>
            <a:r>
              <a:rPr lang="en-US" dirty="0" smtClean="0"/>
              <a:t>space for each chip in </a:t>
            </a:r>
            <a:r>
              <a:rPr lang="en-US" smtClean="0"/>
              <a:t>the system, shown </a:t>
            </a:r>
            <a:r>
              <a:rPr lang="en-US" dirty="0" smtClean="0"/>
              <a:t>in the </a:t>
            </a:r>
            <a:r>
              <a:rPr lang="en-US" smtClean="0"/>
              <a:t>table. </a:t>
            </a:r>
            <a:endParaRPr lang="en-US" dirty="0" smtClean="0"/>
          </a:p>
          <a:p>
            <a:pPr algn="l"/>
            <a:r>
              <a:rPr lang="en-US" dirty="0" smtClean="0"/>
              <a:t>To </a:t>
            </a:r>
            <a:r>
              <a:rPr lang="en-US" dirty="0"/>
              <a:t>demonstrate with a particular example, assume that a computer system needs 512 bytes of RAM and 512 bytes of ROM.</a:t>
            </a:r>
            <a:endParaRPr lang="en-IN" dirty="0"/>
          </a:p>
        </p:txBody>
      </p:sp>
    </p:spTree>
    <p:extLst>
      <p:ext uri="{BB962C8B-B14F-4D97-AF65-F5344CB8AC3E}">
        <p14:creationId xmlns="" xmlns:p14="http://schemas.microsoft.com/office/powerpoint/2010/main" val="37594375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061884" y="1150374"/>
            <a:ext cx="9999405" cy="44245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150664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Memory Connection to CPU</a:t>
            </a:r>
            <a:endParaRPr lang="en-IN" dirty="0"/>
          </a:p>
        </p:txBody>
      </p:sp>
      <p:sp>
        <p:nvSpPr>
          <p:cNvPr id="3" name="Content Placeholder 2"/>
          <p:cNvSpPr>
            <a:spLocks noGrp="1"/>
          </p:cNvSpPr>
          <p:nvPr>
            <p:ph idx="1"/>
          </p:nvPr>
        </p:nvSpPr>
        <p:spPr/>
        <p:txBody>
          <a:bodyPr/>
          <a:lstStyle/>
          <a:p>
            <a:r>
              <a:rPr lang="en-IN" dirty="0" smtClean="0"/>
              <a:t>RAM and ROM Chips are connected to a CPU through the data and address buses</a:t>
            </a:r>
          </a:p>
          <a:p>
            <a:endParaRPr lang="en-IN" dirty="0"/>
          </a:p>
        </p:txBody>
      </p:sp>
    </p:spTree>
    <p:extLst>
      <p:ext uri="{BB962C8B-B14F-4D97-AF65-F5344CB8AC3E}">
        <p14:creationId xmlns="" xmlns:p14="http://schemas.microsoft.com/office/powerpoint/2010/main" val="10066493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805405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D792E8-8838-4744-A7DD-92B0ED18307B}"/>
              </a:ext>
            </a:extLst>
          </p:cNvPr>
          <p:cNvSpPr>
            <a:spLocks noGrp="1"/>
          </p:cNvSpPr>
          <p:nvPr>
            <p:ph type="title"/>
          </p:nvPr>
        </p:nvSpPr>
        <p:spPr/>
        <p:txBody>
          <a:bodyPr>
            <a:normAutofit/>
          </a:bodyPr>
          <a:lstStyle/>
          <a:p>
            <a:r>
              <a:rPr lang="en-US" dirty="0">
                <a:gradFill flip="none" rotWithShape="1">
                  <a:gsLst>
                    <a:gs pos="10000">
                      <a:srgbClr val="273238"/>
                    </a:gs>
                    <a:gs pos="100000">
                      <a:srgbClr val="607D8B"/>
                    </a:gs>
                  </a:gsLst>
                  <a:lin ang="0" scaled="1"/>
                  <a:tileRect/>
                </a:gradFill>
              </a:rPr>
              <a:t>Auxiliary Memory</a:t>
            </a:r>
          </a:p>
        </p:txBody>
      </p:sp>
      <p:sp>
        <p:nvSpPr>
          <p:cNvPr id="3" name="Text Placeholder 2">
            <a:extLst>
              <a:ext uri="{FF2B5EF4-FFF2-40B4-BE49-F238E27FC236}">
                <a16:creationId xmlns:a16="http://schemas.microsoft.com/office/drawing/2014/main" xmlns="" id="{6C915463-E8EE-4502-8261-E337007EFAAF}"/>
              </a:ext>
            </a:extLst>
          </p:cNvPr>
          <p:cNvSpPr>
            <a:spLocks noGrp="1"/>
          </p:cNvSpPr>
          <p:nvPr>
            <p:ph type="body" idx="1"/>
          </p:nvPr>
        </p:nvSpPr>
        <p:spPr/>
        <p:txBody>
          <a:bodyPr/>
          <a:lstStyle/>
          <a:p>
            <a:r>
              <a:rPr lang="en-US" dirty="0"/>
              <a:t>Section - 3</a:t>
            </a:r>
          </a:p>
        </p:txBody>
      </p:sp>
    </p:spTree>
    <p:extLst>
      <p:ext uri="{BB962C8B-B14F-4D97-AF65-F5344CB8AC3E}">
        <p14:creationId xmlns="" xmlns:p14="http://schemas.microsoft.com/office/powerpoint/2010/main" val="374157194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t>Auxilary</a:t>
            </a:r>
            <a:r>
              <a:rPr lang="en-IN" dirty="0" smtClean="0"/>
              <a:t> Memory</a:t>
            </a:r>
            <a:endParaRPr lang="en-IN" dirty="0"/>
          </a:p>
        </p:txBody>
      </p:sp>
      <p:sp>
        <p:nvSpPr>
          <p:cNvPr id="3" name="Content Placeholder 2"/>
          <p:cNvSpPr>
            <a:spLocks noGrp="1"/>
          </p:cNvSpPr>
          <p:nvPr>
            <p:ph idx="1"/>
          </p:nvPr>
        </p:nvSpPr>
        <p:spPr/>
        <p:txBody>
          <a:bodyPr/>
          <a:lstStyle/>
          <a:p>
            <a:r>
              <a:rPr lang="en-IN" dirty="0" smtClean="0"/>
              <a:t>Most common magnetic disks and tapes</a:t>
            </a:r>
          </a:p>
          <a:p>
            <a:r>
              <a:rPr lang="en-IN" dirty="0" smtClean="0"/>
              <a:t>Other-Magnetic drums and optical disks</a:t>
            </a:r>
          </a:p>
          <a:p>
            <a:r>
              <a:rPr lang="en-US" dirty="0"/>
              <a:t>To understand fully the physical mechanism of auxiliary memory devices one must have a knowledge of magnetics, electronics, and electromechanical </a:t>
            </a:r>
            <a:r>
              <a:rPr lang="en-US" dirty="0" smtClean="0"/>
              <a:t>system</a:t>
            </a:r>
          </a:p>
          <a:p>
            <a:r>
              <a:rPr lang="en-US" dirty="0"/>
              <a:t>The important characteristics of any device are its access mode, access time, transfer rate, capacity, and cost. </a:t>
            </a:r>
            <a:endParaRPr lang="en-US" dirty="0" smtClean="0"/>
          </a:p>
          <a:p>
            <a:r>
              <a:rPr lang="en-US" dirty="0"/>
              <a:t>The average time required to reach a storage location in memory and obtain its contents is called the access </a:t>
            </a:r>
            <a:r>
              <a:rPr lang="en-US" dirty="0" smtClean="0"/>
              <a:t>time</a:t>
            </a:r>
          </a:p>
          <a:p>
            <a:r>
              <a:rPr lang="en-US" dirty="0" smtClean="0"/>
              <a:t>Access time=seek time + transfer time</a:t>
            </a:r>
          </a:p>
          <a:p>
            <a:r>
              <a:rPr lang="en-US" dirty="0" smtClean="0"/>
              <a:t>Seek time=to position the read-write head of a location</a:t>
            </a:r>
          </a:p>
          <a:p>
            <a:r>
              <a:rPr lang="en-US" dirty="0" smtClean="0"/>
              <a:t>Transfer time= time to transfer data </a:t>
            </a:r>
          </a:p>
          <a:p>
            <a:r>
              <a:rPr lang="en-US" dirty="0" smtClean="0"/>
              <a:t>Transfer rate-number of characters or words that  the device can transfer per second</a:t>
            </a:r>
            <a:endParaRPr lang="en-US" dirty="0"/>
          </a:p>
          <a:p>
            <a:endParaRPr lang="en-IN" dirty="0"/>
          </a:p>
        </p:txBody>
      </p:sp>
    </p:spTree>
    <p:extLst>
      <p:ext uri="{BB962C8B-B14F-4D97-AF65-F5344CB8AC3E}">
        <p14:creationId xmlns="" xmlns:p14="http://schemas.microsoft.com/office/powerpoint/2010/main" val="393922474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920AF69-9C21-40F9-A031-CFF86CD59C3C}"/>
              </a:ext>
            </a:extLst>
          </p:cNvPr>
          <p:cNvSpPr>
            <a:spLocks noGrp="1"/>
          </p:cNvSpPr>
          <p:nvPr>
            <p:ph type="title"/>
          </p:nvPr>
        </p:nvSpPr>
        <p:spPr/>
        <p:txBody>
          <a:bodyPr/>
          <a:lstStyle/>
          <a:p>
            <a:r>
              <a:rPr lang="en-US" dirty="0"/>
              <a:t>Magnetic Disks</a:t>
            </a:r>
            <a:endParaRPr lang="en-IN" dirty="0"/>
          </a:p>
        </p:txBody>
      </p:sp>
      <p:sp>
        <p:nvSpPr>
          <p:cNvPr id="8" name="Oval 7">
            <a:extLst>
              <a:ext uri="{FF2B5EF4-FFF2-40B4-BE49-F238E27FC236}">
                <a16:creationId xmlns:a16="http://schemas.microsoft.com/office/drawing/2014/main" xmlns="" id="{2C169F0C-15CD-4398-BBA7-BF689E975945}"/>
              </a:ext>
            </a:extLst>
          </p:cNvPr>
          <p:cNvSpPr/>
          <p:nvPr/>
        </p:nvSpPr>
        <p:spPr>
          <a:xfrm>
            <a:off x="2324985" y="2683666"/>
            <a:ext cx="1152000" cy="115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Oval 8">
            <a:extLst>
              <a:ext uri="{FF2B5EF4-FFF2-40B4-BE49-F238E27FC236}">
                <a16:creationId xmlns:a16="http://schemas.microsoft.com/office/drawing/2014/main" xmlns="" id="{E460593D-7062-45B0-AF16-3ACFC1FC3B92}"/>
              </a:ext>
            </a:extLst>
          </p:cNvPr>
          <p:cNvSpPr/>
          <p:nvPr/>
        </p:nvSpPr>
        <p:spPr>
          <a:xfrm>
            <a:off x="1370985" y="1729666"/>
            <a:ext cx="3060000" cy="306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Oval 9">
            <a:extLst>
              <a:ext uri="{FF2B5EF4-FFF2-40B4-BE49-F238E27FC236}">
                <a16:creationId xmlns:a16="http://schemas.microsoft.com/office/drawing/2014/main" xmlns="" id="{C25CEA03-C0E8-4C8A-B3AC-7F25959CA494}"/>
              </a:ext>
            </a:extLst>
          </p:cNvPr>
          <p:cNvSpPr/>
          <p:nvPr/>
        </p:nvSpPr>
        <p:spPr>
          <a:xfrm>
            <a:off x="1100985" y="1459666"/>
            <a:ext cx="3600000" cy="360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Oval 10">
            <a:extLst>
              <a:ext uri="{FF2B5EF4-FFF2-40B4-BE49-F238E27FC236}">
                <a16:creationId xmlns:a16="http://schemas.microsoft.com/office/drawing/2014/main" xmlns="" id="{98510823-520E-4E27-B126-FE98CA17D6C1}"/>
              </a:ext>
            </a:extLst>
          </p:cNvPr>
          <p:cNvSpPr/>
          <p:nvPr/>
        </p:nvSpPr>
        <p:spPr>
          <a:xfrm>
            <a:off x="830985" y="1189666"/>
            <a:ext cx="4140000" cy="414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2" name="Straight Connector 11">
            <a:extLst>
              <a:ext uri="{FF2B5EF4-FFF2-40B4-BE49-F238E27FC236}">
                <a16:creationId xmlns:a16="http://schemas.microsoft.com/office/drawing/2014/main" xmlns="" id="{ED9723F2-3609-4C45-AB0B-3A7FE04ECE44}"/>
              </a:ext>
            </a:extLst>
          </p:cNvPr>
          <p:cNvCxnSpPr>
            <a:stCxn id="11" idx="0"/>
            <a:endCxn id="11" idx="4"/>
          </p:cNvCxnSpPr>
          <p:nvPr/>
        </p:nvCxnSpPr>
        <p:spPr>
          <a:xfrm>
            <a:off x="2900985" y="1189666"/>
            <a:ext cx="0" cy="4140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7EBFF2F6-42C2-439F-A83B-E16B220BD7D6}"/>
              </a:ext>
            </a:extLst>
          </p:cNvPr>
          <p:cNvCxnSpPr>
            <a:cxnSpLocks/>
          </p:cNvCxnSpPr>
          <p:nvPr/>
        </p:nvCxnSpPr>
        <p:spPr>
          <a:xfrm rot="16200000">
            <a:off x="2900985" y="1189666"/>
            <a:ext cx="0" cy="4140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4F41B0CB-AC99-4EDB-9E42-FC1A157DA874}"/>
              </a:ext>
            </a:extLst>
          </p:cNvPr>
          <p:cNvCxnSpPr>
            <a:cxnSpLocks/>
          </p:cNvCxnSpPr>
          <p:nvPr/>
        </p:nvCxnSpPr>
        <p:spPr>
          <a:xfrm rot="2700000">
            <a:off x="2930086" y="1185938"/>
            <a:ext cx="0" cy="4140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327DF408-764A-4743-A817-239AB53D4564}"/>
              </a:ext>
            </a:extLst>
          </p:cNvPr>
          <p:cNvCxnSpPr>
            <a:cxnSpLocks/>
          </p:cNvCxnSpPr>
          <p:nvPr/>
        </p:nvCxnSpPr>
        <p:spPr>
          <a:xfrm rot="18900000" flipH="1">
            <a:off x="2900985" y="1220947"/>
            <a:ext cx="0" cy="41400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4D7D8654-1863-4366-92C0-6F7562D70181}"/>
              </a:ext>
            </a:extLst>
          </p:cNvPr>
          <p:cNvSpPr/>
          <p:nvPr/>
        </p:nvSpPr>
        <p:spPr>
          <a:xfrm>
            <a:off x="4579951" y="3145365"/>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7" name="Straight Arrow Connector 16">
            <a:extLst>
              <a:ext uri="{FF2B5EF4-FFF2-40B4-BE49-F238E27FC236}">
                <a16:creationId xmlns:a16="http://schemas.microsoft.com/office/drawing/2014/main" xmlns="" id="{4587CF0A-E30F-46E8-8259-845FB1C4C74F}"/>
              </a:ext>
            </a:extLst>
          </p:cNvPr>
          <p:cNvCxnSpPr/>
          <p:nvPr/>
        </p:nvCxnSpPr>
        <p:spPr>
          <a:xfrm flipH="1">
            <a:off x="4364696" y="1646866"/>
            <a:ext cx="606289" cy="6096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2934B80D-3E57-4580-B43A-63DBEE1B1627}"/>
              </a:ext>
            </a:extLst>
          </p:cNvPr>
          <p:cNvCxnSpPr>
            <a:cxnSpLocks/>
          </p:cNvCxnSpPr>
          <p:nvPr/>
        </p:nvCxnSpPr>
        <p:spPr>
          <a:xfrm flipH="1">
            <a:off x="4334407" y="1681654"/>
            <a:ext cx="693433" cy="100351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xmlns="" id="{E24FC565-2623-4F1D-9095-6FF3017B8E2F}"/>
              </a:ext>
            </a:extLst>
          </p:cNvPr>
          <p:cNvCxnSpPr>
            <a:cxnSpLocks/>
          </p:cNvCxnSpPr>
          <p:nvPr/>
        </p:nvCxnSpPr>
        <p:spPr>
          <a:xfrm flipH="1" flipV="1">
            <a:off x="4753915" y="3384598"/>
            <a:ext cx="0" cy="2268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BD5158EA-BCF6-4334-A2F7-856A7D540B73}"/>
              </a:ext>
            </a:extLst>
          </p:cNvPr>
          <p:cNvCxnSpPr>
            <a:cxnSpLocks/>
          </p:cNvCxnSpPr>
          <p:nvPr/>
        </p:nvCxnSpPr>
        <p:spPr>
          <a:xfrm flipH="1" flipV="1">
            <a:off x="161256" y="3259665"/>
            <a:ext cx="563400" cy="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6057D405-4E05-4D19-8F18-DFAF3FF191E0}"/>
              </a:ext>
            </a:extLst>
          </p:cNvPr>
          <p:cNvCxnSpPr>
            <a:cxnSpLocks/>
          </p:cNvCxnSpPr>
          <p:nvPr/>
        </p:nvCxnSpPr>
        <p:spPr>
          <a:xfrm rot="2700000" flipH="1" flipV="1">
            <a:off x="893443" y="1539167"/>
            <a:ext cx="563400" cy="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6E09E724-5538-455A-9ABB-73C6008DB53C}"/>
              </a:ext>
            </a:extLst>
          </p:cNvPr>
          <p:cNvCxnSpPr>
            <a:cxnSpLocks/>
          </p:cNvCxnSpPr>
          <p:nvPr/>
        </p:nvCxnSpPr>
        <p:spPr>
          <a:xfrm flipH="1">
            <a:off x="376669" y="2743066"/>
            <a:ext cx="94316" cy="504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xmlns="" id="{1ABEFDDD-D1AA-4C7E-A320-F1B7F0FF7D27}"/>
              </a:ext>
            </a:extLst>
          </p:cNvPr>
          <p:cNvCxnSpPr>
            <a:cxnSpLocks/>
          </p:cNvCxnSpPr>
          <p:nvPr/>
        </p:nvCxnSpPr>
        <p:spPr>
          <a:xfrm flipV="1">
            <a:off x="806965" y="1478034"/>
            <a:ext cx="319100" cy="468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BE82C28C-EB3A-4981-A9FB-087D6EE6FC2C}"/>
              </a:ext>
            </a:extLst>
          </p:cNvPr>
          <p:cNvSpPr txBox="1"/>
          <p:nvPr/>
        </p:nvSpPr>
        <p:spPr>
          <a:xfrm>
            <a:off x="4940124" y="1429934"/>
            <a:ext cx="813861" cy="369332"/>
          </a:xfrm>
          <a:prstGeom prst="rect">
            <a:avLst/>
          </a:prstGeom>
          <a:noFill/>
        </p:spPr>
        <p:txBody>
          <a:bodyPr wrap="square" rtlCol="0">
            <a:spAutoFit/>
          </a:bodyPr>
          <a:lstStyle/>
          <a:p>
            <a:r>
              <a:rPr lang="en-US" dirty="0"/>
              <a:t>Tracks</a:t>
            </a:r>
            <a:endParaRPr lang="en-IN" dirty="0"/>
          </a:p>
        </p:txBody>
      </p:sp>
      <p:sp>
        <p:nvSpPr>
          <p:cNvPr id="25" name="TextBox 24">
            <a:extLst>
              <a:ext uri="{FF2B5EF4-FFF2-40B4-BE49-F238E27FC236}">
                <a16:creationId xmlns:a16="http://schemas.microsoft.com/office/drawing/2014/main" xmlns="" id="{F8B87E2B-C8FC-4D35-AE87-E42A3C00D8B0}"/>
              </a:ext>
            </a:extLst>
          </p:cNvPr>
          <p:cNvSpPr txBox="1"/>
          <p:nvPr/>
        </p:nvSpPr>
        <p:spPr>
          <a:xfrm>
            <a:off x="4077732" y="5652598"/>
            <a:ext cx="1352365" cy="646331"/>
          </a:xfrm>
          <a:prstGeom prst="rect">
            <a:avLst/>
          </a:prstGeom>
          <a:noFill/>
        </p:spPr>
        <p:txBody>
          <a:bodyPr wrap="square" rtlCol="0">
            <a:spAutoFit/>
          </a:bodyPr>
          <a:lstStyle/>
          <a:p>
            <a:pPr algn="ctr"/>
            <a:r>
              <a:rPr lang="en-US" dirty="0"/>
              <a:t>Read/write head</a:t>
            </a:r>
            <a:endParaRPr lang="en-IN" dirty="0"/>
          </a:p>
        </p:txBody>
      </p:sp>
      <p:sp>
        <p:nvSpPr>
          <p:cNvPr id="26" name="TextBox 25">
            <a:extLst>
              <a:ext uri="{FF2B5EF4-FFF2-40B4-BE49-F238E27FC236}">
                <a16:creationId xmlns:a16="http://schemas.microsoft.com/office/drawing/2014/main" xmlns="" id="{0EFAB0D7-419C-4106-89AA-97A74F95C8F3}"/>
              </a:ext>
            </a:extLst>
          </p:cNvPr>
          <p:cNvSpPr txBox="1"/>
          <p:nvPr/>
        </p:nvSpPr>
        <p:spPr>
          <a:xfrm rot="17586316">
            <a:off x="225092" y="2094212"/>
            <a:ext cx="814694" cy="369332"/>
          </a:xfrm>
          <a:prstGeom prst="rect">
            <a:avLst/>
          </a:prstGeom>
          <a:noFill/>
        </p:spPr>
        <p:txBody>
          <a:bodyPr wrap="square" rtlCol="0">
            <a:spAutoFit/>
          </a:bodyPr>
          <a:lstStyle/>
          <a:p>
            <a:r>
              <a:rPr lang="en-US" dirty="0"/>
              <a:t>Sector</a:t>
            </a:r>
            <a:endParaRPr lang="en-IN" dirty="0"/>
          </a:p>
        </p:txBody>
      </p:sp>
      <p:sp>
        <p:nvSpPr>
          <p:cNvPr id="27" name="Content Placeholder 2">
            <a:extLst>
              <a:ext uri="{FF2B5EF4-FFF2-40B4-BE49-F238E27FC236}">
                <a16:creationId xmlns:a16="http://schemas.microsoft.com/office/drawing/2014/main" xmlns="" id="{633C1230-1D2B-4D0E-8F1C-BE9B666C24ED}"/>
              </a:ext>
            </a:extLst>
          </p:cNvPr>
          <p:cNvSpPr>
            <a:spLocks noGrp="1"/>
          </p:cNvSpPr>
          <p:nvPr>
            <p:ph idx="1"/>
          </p:nvPr>
        </p:nvSpPr>
        <p:spPr>
          <a:xfrm>
            <a:off x="5753985" y="863444"/>
            <a:ext cx="6306836" cy="5590565"/>
          </a:xfrm>
        </p:spPr>
        <p:txBody>
          <a:bodyPr/>
          <a:lstStyle/>
          <a:p>
            <a:r>
              <a:rPr lang="en-IN" sz="2000" dirty="0"/>
              <a:t>Circular plate of metal or plastic coated with magnetized material.</a:t>
            </a:r>
          </a:p>
          <a:p>
            <a:r>
              <a:rPr lang="en-IN" sz="2000" dirty="0"/>
              <a:t>Often both sides of the disk are used and several disks may be stacked on one spindle with read/write heads available on each surface.</a:t>
            </a:r>
          </a:p>
          <a:p>
            <a:r>
              <a:rPr lang="en-IN" sz="2000" dirty="0"/>
              <a:t>All disks rotate together at high speed and are not stopped or started for access purposes.</a:t>
            </a:r>
          </a:p>
          <a:p>
            <a:r>
              <a:rPr lang="en-IN" sz="2000" dirty="0"/>
              <a:t>Bits are stored in the magnetized surface in spots along concentric circles called </a:t>
            </a:r>
            <a:r>
              <a:rPr lang="en-IN" sz="2000" dirty="0">
                <a:solidFill>
                  <a:schemeClr val="tx2"/>
                </a:solidFill>
              </a:rPr>
              <a:t>track</a:t>
            </a:r>
            <a:r>
              <a:rPr lang="en-IN" sz="2000" dirty="0"/>
              <a:t>.</a:t>
            </a:r>
          </a:p>
          <a:p>
            <a:r>
              <a:rPr lang="en-IN" sz="2000" dirty="0"/>
              <a:t>The tracks are commonly divided into sections called </a:t>
            </a:r>
            <a:r>
              <a:rPr lang="en-IN" sz="2000" dirty="0">
                <a:solidFill>
                  <a:schemeClr val="tx2"/>
                </a:solidFill>
              </a:rPr>
              <a:t>sectors</a:t>
            </a:r>
            <a:r>
              <a:rPr lang="en-IN" sz="2000" dirty="0" smtClean="0"/>
              <a:t>.</a:t>
            </a:r>
          </a:p>
          <a:p>
            <a:r>
              <a:rPr lang="en-US" sz="2000" dirty="0"/>
              <a:t>A disk system is addressed by address bits that specify the disk number, the disk surface, the sector number and the track within the sector.</a:t>
            </a:r>
            <a:endParaRPr lang="en-IN" sz="2000" dirty="0" smtClean="0"/>
          </a:p>
          <a:p>
            <a:r>
              <a:rPr lang="en-IN" sz="2000" dirty="0" smtClean="0"/>
              <a:t>Disks that are permanently attached and cannot be removed by an occasional user are called hard disks</a:t>
            </a:r>
            <a:endParaRPr lang="en-IN" sz="2000" dirty="0"/>
          </a:p>
          <a:p>
            <a:endParaRPr lang="en-IN" dirty="0"/>
          </a:p>
        </p:txBody>
      </p:sp>
    </p:spTree>
    <p:extLst>
      <p:ext uri="{BB962C8B-B14F-4D97-AF65-F5344CB8AC3E}">
        <p14:creationId xmlns="" xmlns:p14="http://schemas.microsoft.com/office/powerpoint/2010/main" val="414844869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ntr" presetSubtype="0"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10" presetClass="entr" presetSubtype="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par>
                                <p:cTn id="64" presetID="10" presetClass="entr" presetSubtype="0" fill="hold"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500"/>
                                        <p:tgtEl>
                                          <p:spTgt spid="1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500"/>
                                        <p:tgtEl>
                                          <p:spTgt spid="2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7">
                                            <p:txEl>
                                              <p:pRg st="0" end="0"/>
                                            </p:txEl>
                                          </p:spTgt>
                                        </p:tgtEl>
                                        <p:attrNameLst>
                                          <p:attrName>style.visibility</p:attrName>
                                        </p:attrNameLst>
                                      </p:cBhvr>
                                      <p:to>
                                        <p:strVal val="visible"/>
                                      </p:to>
                                    </p:set>
                                    <p:animEffect transition="in" filter="fade">
                                      <p:cBhvr>
                                        <p:cTn id="74" dur="500"/>
                                        <p:tgtEl>
                                          <p:spTgt spid="27">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7">
                                            <p:txEl>
                                              <p:pRg st="1" end="1"/>
                                            </p:txEl>
                                          </p:spTgt>
                                        </p:tgtEl>
                                        <p:attrNameLst>
                                          <p:attrName>style.visibility</p:attrName>
                                        </p:attrNameLst>
                                      </p:cBhvr>
                                      <p:to>
                                        <p:strVal val="visible"/>
                                      </p:to>
                                    </p:set>
                                    <p:animEffect transition="in" filter="fade">
                                      <p:cBhvr>
                                        <p:cTn id="79" dur="500"/>
                                        <p:tgtEl>
                                          <p:spTgt spid="27">
                                            <p:txEl>
                                              <p:pRg st="1" end="1"/>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7">
                                            <p:txEl>
                                              <p:pRg st="2" end="2"/>
                                            </p:txEl>
                                          </p:spTgt>
                                        </p:tgtEl>
                                        <p:attrNameLst>
                                          <p:attrName>style.visibility</p:attrName>
                                        </p:attrNameLst>
                                      </p:cBhvr>
                                      <p:to>
                                        <p:strVal val="visible"/>
                                      </p:to>
                                    </p:set>
                                    <p:animEffect transition="in" filter="fade">
                                      <p:cBhvr>
                                        <p:cTn id="84" dur="500"/>
                                        <p:tgtEl>
                                          <p:spTgt spid="27">
                                            <p:txEl>
                                              <p:pRg st="2" end="2"/>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27">
                                            <p:txEl>
                                              <p:pRg st="3" end="3"/>
                                            </p:txEl>
                                          </p:spTgt>
                                        </p:tgtEl>
                                        <p:attrNameLst>
                                          <p:attrName>style.visibility</p:attrName>
                                        </p:attrNameLst>
                                      </p:cBhvr>
                                      <p:to>
                                        <p:strVal val="visible"/>
                                      </p:to>
                                    </p:set>
                                    <p:animEffect transition="in" filter="fade">
                                      <p:cBhvr>
                                        <p:cTn id="89" dur="500"/>
                                        <p:tgtEl>
                                          <p:spTgt spid="27">
                                            <p:txEl>
                                              <p:pRg st="3" end="3"/>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27">
                                            <p:txEl>
                                              <p:pRg st="4" end="4"/>
                                            </p:txEl>
                                          </p:spTgt>
                                        </p:tgtEl>
                                        <p:attrNameLst>
                                          <p:attrName>style.visibility</p:attrName>
                                        </p:attrNameLst>
                                      </p:cBhvr>
                                      <p:to>
                                        <p:strVal val="visible"/>
                                      </p:to>
                                    </p:set>
                                    <p:animEffect transition="in" filter="fade">
                                      <p:cBhvr>
                                        <p:cTn id="94" dur="500"/>
                                        <p:tgtEl>
                                          <p:spTgt spid="27">
                                            <p:txEl>
                                              <p:pRg st="4" end="4"/>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27">
                                            <p:txEl>
                                              <p:pRg st="5" end="5"/>
                                            </p:txEl>
                                          </p:spTgt>
                                        </p:tgtEl>
                                        <p:attrNameLst>
                                          <p:attrName>style.visibility</p:attrName>
                                        </p:attrNameLst>
                                      </p:cBhvr>
                                      <p:to>
                                        <p:strVal val="visible"/>
                                      </p:to>
                                    </p:set>
                                    <p:animEffect transition="in" filter="fade">
                                      <p:cBhvr>
                                        <p:cTn id="99" dur="500"/>
                                        <p:tgtEl>
                                          <p:spTgt spid="27">
                                            <p:txEl>
                                              <p:pRg st="5" end="5"/>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27">
                                            <p:txEl>
                                              <p:pRg st="6" end="6"/>
                                            </p:txEl>
                                          </p:spTgt>
                                        </p:tgtEl>
                                        <p:attrNameLst>
                                          <p:attrName>style.visibility</p:attrName>
                                        </p:attrNameLst>
                                      </p:cBhvr>
                                      <p:to>
                                        <p:strVal val="visible"/>
                                      </p:to>
                                    </p:set>
                                    <p:animEffect transition="in" filter="fade">
                                      <p:cBhvr>
                                        <p:cTn id="104" dur="500"/>
                                        <p:tgtEl>
                                          <p:spTgt spid="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6" grpId="0" animBg="1"/>
      <p:bldP spid="24" grpId="0"/>
      <p:bldP spid="25" grpId="0"/>
      <p:bldP spid="26" grpId="0"/>
      <p:bldP spid="2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D9EBF344-4A7B-4C4A-AF6D-6441BD040AB3}"/>
              </a:ext>
            </a:extLst>
          </p:cNvPr>
          <p:cNvCxnSpPr>
            <a:cxnSpLocks/>
            <a:endCxn id="6" idx="0"/>
          </p:cNvCxnSpPr>
          <p:nvPr/>
        </p:nvCxnSpPr>
        <p:spPr>
          <a:xfrm>
            <a:off x="1191446" y="0"/>
            <a:ext cx="0" cy="6829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CA925EF2-D58F-4AC0-ACED-F747CC08D69F}"/>
              </a:ext>
            </a:extLst>
          </p:cNvPr>
          <p:cNvCxnSpPr>
            <a:cxnSpLocks/>
          </p:cNvCxnSpPr>
          <p:nvPr/>
        </p:nvCxnSpPr>
        <p:spPr>
          <a:xfrm>
            <a:off x="1191446" y="5063613"/>
            <a:ext cx="0" cy="179438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xmlns="" id="{4BD1E24D-7739-4C4F-8234-2614FB54ADBC}"/>
              </a:ext>
            </a:extLst>
          </p:cNvPr>
          <p:cNvSpPr/>
          <p:nvPr/>
        </p:nvSpPr>
        <p:spPr>
          <a:xfrm>
            <a:off x="954165" y="682906"/>
            <a:ext cx="474562" cy="474562"/>
          </a:xfrm>
          <a:prstGeom prst="ellipse">
            <a:avLst/>
          </a:prstGeom>
          <a:ln>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sym typeface="Wingdings 2" panose="05020102010507070707" pitchFamily="18" charset="2"/>
              </a:rPr>
              <a:t></a:t>
            </a:r>
            <a:endParaRPr lang="en-US" sz="2800" dirty="0"/>
          </a:p>
        </p:txBody>
      </p:sp>
      <p:sp>
        <p:nvSpPr>
          <p:cNvPr id="7" name="TextBox 6">
            <a:extLst>
              <a:ext uri="{FF2B5EF4-FFF2-40B4-BE49-F238E27FC236}">
                <a16:creationId xmlns:a16="http://schemas.microsoft.com/office/drawing/2014/main" xmlns="" id="{00F422F9-3B3A-4A97-ADB3-F83B13E11C16}"/>
              </a:ext>
            </a:extLst>
          </p:cNvPr>
          <p:cNvSpPr txBox="1"/>
          <p:nvPr/>
        </p:nvSpPr>
        <p:spPr>
          <a:xfrm>
            <a:off x="1527893" y="720132"/>
            <a:ext cx="1175322" cy="400110"/>
          </a:xfrm>
          <a:prstGeom prst="rect">
            <a:avLst/>
          </a:prstGeom>
          <a:noFill/>
        </p:spPr>
        <p:txBody>
          <a:bodyPr wrap="none" rtlCol="0">
            <a:spAutoFit/>
          </a:bodyPr>
          <a:lstStyle/>
          <a:p>
            <a:r>
              <a:rPr lang="en-US" sz="2000" b="1" dirty="0">
                <a:solidFill>
                  <a:schemeClr val="bg1"/>
                </a:solidFill>
              </a:rPr>
              <a:t>Looping</a:t>
            </a:r>
          </a:p>
        </p:txBody>
      </p:sp>
      <p:cxnSp>
        <p:nvCxnSpPr>
          <p:cNvPr id="8" name="Straight Connector 7">
            <a:extLst>
              <a:ext uri="{FF2B5EF4-FFF2-40B4-BE49-F238E27FC236}">
                <a16:creationId xmlns:a16="http://schemas.microsoft.com/office/drawing/2014/main" xmlns="" id="{F34260FD-CAA3-43A0-977C-7E4B57013872}"/>
              </a:ext>
            </a:extLst>
          </p:cNvPr>
          <p:cNvCxnSpPr>
            <a:cxnSpLocks/>
          </p:cNvCxnSpPr>
          <p:nvPr/>
        </p:nvCxnSpPr>
        <p:spPr>
          <a:xfrm>
            <a:off x="1191446" y="1157468"/>
            <a:ext cx="0" cy="3924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BDA2F9A4-6988-4274-8384-12496EC9D59D}"/>
              </a:ext>
            </a:extLst>
          </p:cNvPr>
          <p:cNvSpPr txBox="1"/>
          <p:nvPr/>
        </p:nvSpPr>
        <p:spPr>
          <a:xfrm>
            <a:off x="1458964" y="669714"/>
            <a:ext cx="10655481" cy="2400657"/>
          </a:xfrm>
          <a:prstGeom prst="rect">
            <a:avLst/>
          </a:prstGeom>
          <a:noFill/>
        </p:spPr>
        <p:txBody>
          <a:bodyPr wrap="none" rtlCol="0">
            <a:spAutoFit/>
          </a:bodyPr>
          <a:lstStyle/>
          <a:p>
            <a:r>
              <a:rPr lang="en-US" sz="2400" b="1" dirty="0"/>
              <a:t>Outline</a:t>
            </a:r>
          </a:p>
          <a:p>
            <a:r>
              <a:rPr lang="en-US" dirty="0"/>
              <a:t>Memory Organization: </a:t>
            </a:r>
            <a:endParaRPr lang="en-IN" dirty="0"/>
          </a:p>
          <a:p>
            <a:r>
              <a:rPr lang="en-US" dirty="0"/>
              <a:t>Memory Hierarchy, </a:t>
            </a:r>
            <a:endParaRPr lang="en-IN" dirty="0"/>
          </a:p>
          <a:p>
            <a:r>
              <a:rPr lang="en-US" dirty="0"/>
              <a:t>Main Memory- RAM and ROM chips, Memory Address Map</a:t>
            </a:r>
            <a:r>
              <a:rPr lang="en-US" dirty="0" smtClean="0"/>
              <a:t>,</a:t>
            </a:r>
          </a:p>
          <a:p>
            <a:r>
              <a:rPr lang="en-US" dirty="0" smtClean="0"/>
              <a:t> </a:t>
            </a:r>
            <a:r>
              <a:rPr lang="en-US" dirty="0"/>
              <a:t>Auxiliary memory- Magnetic Disks, Magnetic Tapes, </a:t>
            </a:r>
            <a:endParaRPr lang="en-US" dirty="0" smtClean="0"/>
          </a:p>
          <a:p>
            <a:r>
              <a:rPr lang="en-US" dirty="0" smtClean="0"/>
              <a:t>Associative </a:t>
            </a:r>
            <a:r>
              <a:rPr lang="en-US" dirty="0"/>
              <a:t>Memory – Hardware Organization, </a:t>
            </a:r>
            <a:endParaRPr lang="en-IN" dirty="0"/>
          </a:p>
          <a:p>
            <a:r>
              <a:rPr lang="en-US" dirty="0"/>
              <a:t>Cache Memory – Associative Mapping, Direct Mapping, Set Associative Mapping,</a:t>
            </a:r>
            <a:endParaRPr lang="en-IN" dirty="0"/>
          </a:p>
          <a:p>
            <a:r>
              <a:rPr lang="en-US" dirty="0"/>
              <a:t>Virtual Memory – Address Space and Memory Space, Address Mapping using pages, Associative Memory Page Table.</a:t>
            </a:r>
            <a:endParaRPr lang="en-US" sz="4000" dirty="0">
              <a:solidFill>
                <a:schemeClr val="bg1">
                  <a:lumMod val="50000"/>
                </a:schemeClr>
              </a:solidFill>
            </a:endParaRPr>
          </a:p>
        </p:txBody>
      </p:sp>
    </p:spTree>
    <p:extLst>
      <p:ext uri="{BB962C8B-B14F-4D97-AF65-F5344CB8AC3E}">
        <p14:creationId xmlns="" xmlns:p14="http://schemas.microsoft.com/office/powerpoint/2010/main" val="103371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par>
                          <p:cTn id="20" fill="hold">
                            <p:stCondLst>
                              <p:cond delay="10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3406877" y="870155"/>
            <a:ext cx="6061588" cy="45867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4207988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7A3888-2C62-498E-A32C-478597D0965C}"/>
              </a:ext>
            </a:extLst>
          </p:cNvPr>
          <p:cNvSpPr>
            <a:spLocks noGrp="1"/>
          </p:cNvSpPr>
          <p:nvPr>
            <p:ph type="title"/>
          </p:nvPr>
        </p:nvSpPr>
        <p:spPr/>
        <p:txBody>
          <a:bodyPr/>
          <a:lstStyle/>
          <a:p>
            <a:r>
              <a:rPr lang="en-US" dirty="0"/>
              <a:t>Magnetic Tape</a:t>
            </a:r>
            <a:endParaRPr lang="en-IN" dirty="0"/>
          </a:p>
        </p:txBody>
      </p:sp>
      <p:sp>
        <p:nvSpPr>
          <p:cNvPr id="3" name="Content Placeholder 2">
            <a:extLst>
              <a:ext uri="{FF2B5EF4-FFF2-40B4-BE49-F238E27FC236}">
                <a16:creationId xmlns:a16="http://schemas.microsoft.com/office/drawing/2014/main" xmlns="" id="{78C9A1CC-4689-421D-819A-E7BE165B92FE}"/>
              </a:ext>
            </a:extLst>
          </p:cNvPr>
          <p:cNvSpPr>
            <a:spLocks noGrp="1"/>
          </p:cNvSpPr>
          <p:nvPr>
            <p:ph idx="1"/>
          </p:nvPr>
        </p:nvSpPr>
        <p:spPr/>
        <p:txBody>
          <a:bodyPr/>
          <a:lstStyle/>
          <a:p>
            <a:pPr algn="just"/>
            <a:r>
              <a:rPr lang="en-US" dirty="0"/>
              <a:t>Magnetic tape transport consists of the electrical, mechanical and electronic components to provide the parts and control mechanism for a magnetic-tape unit.</a:t>
            </a:r>
          </a:p>
          <a:p>
            <a:pPr algn="just"/>
            <a:r>
              <a:rPr lang="en-US" dirty="0"/>
              <a:t>The tape itself is a strip of plastic coated with a magnetic recording medium.</a:t>
            </a:r>
          </a:p>
          <a:p>
            <a:pPr algn="just"/>
            <a:r>
              <a:rPr lang="en-US" dirty="0"/>
              <a:t>Bits are recorded as magnetic spots on the tape along several </a:t>
            </a:r>
            <a:r>
              <a:rPr lang="en-US" dirty="0" smtClean="0"/>
              <a:t>tracks called records</a:t>
            </a:r>
            <a:endParaRPr lang="en-US" dirty="0"/>
          </a:p>
          <a:p>
            <a:pPr algn="just"/>
            <a:r>
              <a:rPr lang="en-US" dirty="0"/>
              <a:t>Magnetic tape units can be stopped, started to move forward or in reverse, or can be rewound. However, they cannot be started or stopped fast enough between individual characters.</a:t>
            </a:r>
          </a:p>
          <a:p>
            <a:pPr algn="just"/>
            <a:r>
              <a:rPr lang="en-US" dirty="0"/>
              <a:t>A tape unit is addressed by specifying the record number and the number of characters in the record.</a:t>
            </a:r>
          </a:p>
          <a:p>
            <a:endParaRPr lang="en-IN" dirty="0"/>
          </a:p>
        </p:txBody>
      </p:sp>
    </p:spTree>
    <p:extLst>
      <p:ext uri="{BB962C8B-B14F-4D97-AF65-F5344CB8AC3E}">
        <p14:creationId xmlns="" xmlns:p14="http://schemas.microsoft.com/office/powerpoint/2010/main" val="421264143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D792E8-8838-4744-A7DD-92B0ED18307B}"/>
              </a:ext>
            </a:extLst>
          </p:cNvPr>
          <p:cNvSpPr>
            <a:spLocks noGrp="1"/>
          </p:cNvSpPr>
          <p:nvPr>
            <p:ph type="title"/>
          </p:nvPr>
        </p:nvSpPr>
        <p:spPr/>
        <p:txBody>
          <a:bodyPr>
            <a:normAutofit/>
          </a:bodyPr>
          <a:lstStyle/>
          <a:p>
            <a:r>
              <a:rPr lang="en-US" dirty="0">
                <a:gradFill flip="none" rotWithShape="1">
                  <a:gsLst>
                    <a:gs pos="10000">
                      <a:srgbClr val="273238"/>
                    </a:gs>
                    <a:gs pos="100000">
                      <a:srgbClr val="607D8B"/>
                    </a:gs>
                  </a:gsLst>
                  <a:lin ang="0" scaled="1"/>
                  <a:tileRect/>
                </a:gradFill>
              </a:rPr>
              <a:t>Associative Memory</a:t>
            </a:r>
          </a:p>
        </p:txBody>
      </p:sp>
      <p:sp>
        <p:nvSpPr>
          <p:cNvPr id="3" name="Text Placeholder 2">
            <a:extLst>
              <a:ext uri="{FF2B5EF4-FFF2-40B4-BE49-F238E27FC236}">
                <a16:creationId xmlns:a16="http://schemas.microsoft.com/office/drawing/2014/main" xmlns="" id="{6C915463-E8EE-4502-8261-E337007EFAAF}"/>
              </a:ext>
            </a:extLst>
          </p:cNvPr>
          <p:cNvSpPr>
            <a:spLocks noGrp="1"/>
          </p:cNvSpPr>
          <p:nvPr>
            <p:ph type="body" idx="1"/>
          </p:nvPr>
        </p:nvSpPr>
        <p:spPr/>
        <p:txBody>
          <a:bodyPr/>
          <a:lstStyle/>
          <a:p>
            <a:r>
              <a:rPr lang="en-US" dirty="0"/>
              <a:t>Section - 4</a:t>
            </a:r>
          </a:p>
        </p:txBody>
      </p:sp>
    </p:spTree>
    <p:extLst>
      <p:ext uri="{BB962C8B-B14F-4D97-AF65-F5344CB8AC3E}">
        <p14:creationId xmlns="" xmlns:p14="http://schemas.microsoft.com/office/powerpoint/2010/main" val="38635250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477FBCA1-2E23-47DB-A044-C423D19091A2}"/>
              </a:ext>
            </a:extLst>
          </p:cNvPr>
          <p:cNvSpPr>
            <a:spLocks noGrp="1"/>
          </p:cNvSpPr>
          <p:nvPr>
            <p:ph type="title"/>
          </p:nvPr>
        </p:nvSpPr>
        <p:spPr/>
        <p:txBody>
          <a:bodyPr/>
          <a:lstStyle/>
          <a:p>
            <a:r>
              <a:rPr lang="en-US" dirty="0"/>
              <a:t>Associative Memory(Content Addressable Memory)</a:t>
            </a:r>
            <a:endParaRPr lang="en-IN" dirty="0"/>
          </a:p>
        </p:txBody>
      </p:sp>
      <p:sp>
        <p:nvSpPr>
          <p:cNvPr id="7" name="Content Placeholder 6">
            <a:extLst>
              <a:ext uri="{FF2B5EF4-FFF2-40B4-BE49-F238E27FC236}">
                <a16:creationId xmlns:a16="http://schemas.microsoft.com/office/drawing/2014/main" xmlns="" id="{3A98CEF8-4124-46EE-93D4-68DFB90C2F5D}"/>
              </a:ext>
            </a:extLst>
          </p:cNvPr>
          <p:cNvSpPr>
            <a:spLocks noGrp="1"/>
          </p:cNvSpPr>
          <p:nvPr>
            <p:ph idx="1"/>
          </p:nvPr>
        </p:nvSpPr>
        <p:spPr>
          <a:xfrm>
            <a:off x="131181" y="863444"/>
            <a:ext cx="4312376" cy="5590565"/>
          </a:xfrm>
        </p:spPr>
        <p:txBody>
          <a:bodyPr/>
          <a:lstStyle/>
          <a:p>
            <a:pPr algn="just"/>
            <a:r>
              <a:rPr lang="en-US" sz="2000" dirty="0"/>
              <a:t>The time required to find an item stored in memory can be reduced considerably if stored data can be identified for access by the content of the data itself rather than by an address.</a:t>
            </a:r>
          </a:p>
          <a:p>
            <a:pPr algn="just"/>
            <a:r>
              <a:rPr lang="en-US" sz="2000" dirty="0"/>
              <a:t>A memory unit accessed by content is called an </a:t>
            </a:r>
            <a:r>
              <a:rPr lang="en-US" sz="2000" dirty="0">
                <a:solidFill>
                  <a:schemeClr val="tx2"/>
                </a:solidFill>
              </a:rPr>
              <a:t>associative memory or content addressable memory (CAM).</a:t>
            </a:r>
          </a:p>
          <a:p>
            <a:pPr algn="just"/>
            <a:r>
              <a:rPr lang="en-US" sz="2000" dirty="0">
                <a:solidFill>
                  <a:srgbClr val="FF0000"/>
                </a:solidFill>
              </a:rPr>
              <a:t>This type of memory is accessed simultaneously and in parallel on the basis of data content rather than by specific address or location</a:t>
            </a:r>
            <a:r>
              <a:rPr lang="en-US" sz="2000" dirty="0" smtClean="0">
                <a:solidFill>
                  <a:srgbClr val="FF0000"/>
                </a:solidFill>
              </a:rPr>
              <a:t>.</a:t>
            </a:r>
          </a:p>
          <a:p>
            <a:pPr algn="just"/>
            <a:r>
              <a:rPr lang="en-US" sz="2000" dirty="0" smtClean="0"/>
              <a:t>When a word is to be read from an associative memory, then the content of the word or part of word is specified</a:t>
            </a:r>
          </a:p>
          <a:p>
            <a:pPr algn="just"/>
            <a:endParaRPr lang="en-US" sz="2000" dirty="0"/>
          </a:p>
          <a:p>
            <a:pPr algn="just"/>
            <a:endParaRPr lang="en-US" dirty="0"/>
          </a:p>
          <a:p>
            <a:endParaRPr lang="en-IN" dirty="0"/>
          </a:p>
        </p:txBody>
      </p:sp>
      <p:sp>
        <p:nvSpPr>
          <p:cNvPr id="36" name="Rectangle 35">
            <a:extLst>
              <a:ext uri="{FF2B5EF4-FFF2-40B4-BE49-F238E27FC236}">
                <a16:creationId xmlns:a16="http://schemas.microsoft.com/office/drawing/2014/main" xmlns="" id="{F4F7734B-7F17-450C-8EAD-2D58CBF4E5B6}"/>
              </a:ext>
            </a:extLst>
          </p:cNvPr>
          <p:cNvSpPr/>
          <p:nvPr/>
        </p:nvSpPr>
        <p:spPr>
          <a:xfrm>
            <a:off x="7748444" y="1141637"/>
            <a:ext cx="3048000" cy="5541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Argument register (</a:t>
            </a:r>
            <a:r>
              <a:rPr lang="en-US" i="1" dirty="0"/>
              <a:t>A</a:t>
            </a:r>
            <a:r>
              <a:rPr lang="en-US" dirty="0"/>
              <a:t>)</a:t>
            </a:r>
            <a:endParaRPr lang="en-IN" dirty="0"/>
          </a:p>
        </p:txBody>
      </p:sp>
      <p:sp>
        <p:nvSpPr>
          <p:cNvPr id="37" name="Rectangle 36">
            <a:extLst>
              <a:ext uri="{FF2B5EF4-FFF2-40B4-BE49-F238E27FC236}">
                <a16:creationId xmlns:a16="http://schemas.microsoft.com/office/drawing/2014/main" xmlns="" id="{248D554E-4BB9-4A89-83F9-D9D54FCF56AB}"/>
              </a:ext>
            </a:extLst>
          </p:cNvPr>
          <p:cNvSpPr/>
          <p:nvPr/>
        </p:nvSpPr>
        <p:spPr>
          <a:xfrm>
            <a:off x="7747152" y="2284635"/>
            <a:ext cx="3048000" cy="5541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Key register (</a:t>
            </a:r>
            <a:r>
              <a:rPr lang="en-US" i="1" dirty="0"/>
              <a:t>K</a:t>
            </a:r>
            <a:r>
              <a:rPr lang="en-US" dirty="0"/>
              <a:t>)</a:t>
            </a:r>
            <a:endParaRPr lang="en-IN" dirty="0"/>
          </a:p>
        </p:txBody>
      </p:sp>
      <p:sp>
        <p:nvSpPr>
          <p:cNvPr id="38" name="Rectangle 37">
            <a:extLst>
              <a:ext uri="{FF2B5EF4-FFF2-40B4-BE49-F238E27FC236}">
                <a16:creationId xmlns:a16="http://schemas.microsoft.com/office/drawing/2014/main" xmlns="" id="{63F1A08A-87E1-4C14-9E1F-79C7150C5250}"/>
              </a:ext>
            </a:extLst>
          </p:cNvPr>
          <p:cNvSpPr/>
          <p:nvPr/>
        </p:nvSpPr>
        <p:spPr>
          <a:xfrm>
            <a:off x="7744569" y="3427637"/>
            <a:ext cx="3048000" cy="1635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Associative memory </a:t>
            </a:r>
          </a:p>
          <a:p>
            <a:pPr algn="ctr"/>
            <a:r>
              <a:rPr lang="en-US" dirty="0"/>
              <a:t>array and logic</a:t>
            </a:r>
          </a:p>
          <a:p>
            <a:pPr algn="ctr"/>
            <a:endParaRPr lang="en-US" dirty="0"/>
          </a:p>
          <a:p>
            <a:pPr algn="ctr"/>
            <a:r>
              <a:rPr lang="en-US" i="1" dirty="0"/>
              <a:t>m</a:t>
            </a:r>
            <a:r>
              <a:rPr lang="en-US" dirty="0"/>
              <a:t> words</a:t>
            </a:r>
          </a:p>
          <a:p>
            <a:pPr algn="ctr"/>
            <a:r>
              <a:rPr lang="en-US" i="1" dirty="0"/>
              <a:t>n</a:t>
            </a:r>
            <a:r>
              <a:rPr lang="en-US" dirty="0"/>
              <a:t> bits per word</a:t>
            </a:r>
            <a:endParaRPr lang="en-IN" dirty="0"/>
          </a:p>
        </p:txBody>
      </p:sp>
      <p:sp>
        <p:nvSpPr>
          <p:cNvPr id="39" name="Rectangle 38">
            <a:extLst>
              <a:ext uri="{FF2B5EF4-FFF2-40B4-BE49-F238E27FC236}">
                <a16:creationId xmlns:a16="http://schemas.microsoft.com/office/drawing/2014/main" xmlns="" id="{D4B6B1A7-09C7-462A-BAE7-DD1E76F20EA1}"/>
              </a:ext>
            </a:extLst>
          </p:cNvPr>
          <p:cNvSpPr/>
          <p:nvPr/>
        </p:nvSpPr>
        <p:spPr>
          <a:xfrm>
            <a:off x="11406044" y="3427637"/>
            <a:ext cx="650929" cy="1635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M</a:t>
            </a:r>
            <a:endParaRPr lang="en-IN" i="1" dirty="0"/>
          </a:p>
        </p:txBody>
      </p:sp>
      <p:cxnSp>
        <p:nvCxnSpPr>
          <p:cNvPr id="40" name="Straight Arrow Connector 39">
            <a:extLst>
              <a:ext uri="{FF2B5EF4-FFF2-40B4-BE49-F238E27FC236}">
                <a16:creationId xmlns:a16="http://schemas.microsoft.com/office/drawing/2014/main" xmlns="" id="{CA472D0E-D2B6-4A18-A48C-8F7BFFC5914C}"/>
              </a:ext>
            </a:extLst>
          </p:cNvPr>
          <p:cNvCxnSpPr>
            <a:stCxn id="36" idx="2"/>
            <a:endCxn id="37" idx="0"/>
          </p:cNvCxnSpPr>
          <p:nvPr/>
        </p:nvCxnSpPr>
        <p:spPr>
          <a:xfrm flipH="1">
            <a:off x="9271152" y="1695819"/>
            <a:ext cx="1292" cy="58881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xmlns="" id="{BD965271-4B1D-42CA-9A54-F04516DA6E0E}"/>
              </a:ext>
            </a:extLst>
          </p:cNvPr>
          <p:cNvCxnSpPr/>
          <p:nvPr/>
        </p:nvCxnSpPr>
        <p:spPr>
          <a:xfrm flipH="1">
            <a:off x="9268569" y="2837641"/>
            <a:ext cx="1292" cy="58881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xmlns="" id="{E42EA8C9-7016-4862-8213-77142AACAA18}"/>
              </a:ext>
            </a:extLst>
          </p:cNvPr>
          <p:cNvCxnSpPr/>
          <p:nvPr/>
        </p:nvCxnSpPr>
        <p:spPr>
          <a:xfrm flipH="1">
            <a:off x="9268569" y="5082902"/>
            <a:ext cx="1292" cy="58881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xmlns="" id="{18A86A68-DCEA-4761-8D85-4A9694D32008}"/>
              </a:ext>
            </a:extLst>
          </p:cNvPr>
          <p:cNvCxnSpPr>
            <a:cxnSpLocks/>
          </p:cNvCxnSpPr>
          <p:nvPr/>
        </p:nvCxnSpPr>
        <p:spPr>
          <a:xfrm rot="16200000" flipH="1">
            <a:off x="7424856" y="3437382"/>
            <a:ext cx="1292" cy="58881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xmlns="" id="{11E7C61A-8A96-4697-AA6B-B526ADCFB655}"/>
              </a:ext>
            </a:extLst>
          </p:cNvPr>
          <p:cNvCxnSpPr>
            <a:cxnSpLocks/>
          </p:cNvCxnSpPr>
          <p:nvPr/>
        </p:nvCxnSpPr>
        <p:spPr>
          <a:xfrm rot="16200000" flipH="1">
            <a:off x="7424856" y="4200675"/>
            <a:ext cx="1292" cy="58881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xmlns="" id="{A7B7DCFE-A4B7-450B-8A85-6D706EE667AA}"/>
              </a:ext>
            </a:extLst>
          </p:cNvPr>
          <p:cNvCxnSpPr>
            <a:cxnSpLocks/>
          </p:cNvCxnSpPr>
          <p:nvPr/>
        </p:nvCxnSpPr>
        <p:spPr>
          <a:xfrm rot="16200000" flipH="1">
            <a:off x="7424856" y="4505475"/>
            <a:ext cx="1292" cy="58881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xmlns="" id="{120186C8-6B89-417A-82ED-B6227D52AB43}"/>
              </a:ext>
            </a:extLst>
          </p:cNvPr>
          <p:cNvCxnSpPr>
            <a:cxnSpLocks/>
          </p:cNvCxnSpPr>
          <p:nvPr/>
        </p:nvCxnSpPr>
        <p:spPr>
          <a:xfrm rot="16200000" flipH="1">
            <a:off x="11086331" y="3951821"/>
            <a:ext cx="1292" cy="58881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xmlns="" id="{FC4B13DA-43F0-4EE7-909A-C0709D907B7F}"/>
              </a:ext>
            </a:extLst>
          </p:cNvPr>
          <p:cNvSpPr txBox="1"/>
          <p:nvPr/>
        </p:nvSpPr>
        <p:spPr>
          <a:xfrm>
            <a:off x="11271016" y="2754895"/>
            <a:ext cx="920984" cy="646331"/>
          </a:xfrm>
          <a:prstGeom prst="rect">
            <a:avLst/>
          </a:prstGeom>
          <a:noFill/>
        </p:spPr>
        <p:txBody>
          <a:bodyPr wrap="square" rtlCol="0">
            <a:spAutoFit/>
          </a:bodyPr>
          <a:lstStyle/>
          <a:p>
            <a:pPr algn="ctr"/>
            <a:r>
              <a:rPr lang="en-US" dirty="0"/>
              <a:t>Match</a:t>
            </a:r>
          </a:p>
          <a:p>
            <a:pPr algn="ctr"/>
            <a:r>
              <a:rPr lang="en-US" dirty="0"/>
              <a:t>register</a:t>
            </a:r>
            <a:endParaRPr lang="en-IN" dirty="0"/>
          </a:p>
        </p:txBody>
      </p:sp>
      <p:sp>
        <p:nvSpPr>
          <p:cNvPr id="48" name="TextBox 47">
            <a:extLst>
              <a:ext uri="{FF2B5EF4-FFF2-40B4-BE49-F238E27FC236}">
                <a16:creationId xmlns:a16="http://schemas.microsoft.com/office/drawing/2014/main" xmlns="" id="{EAEEAF38-DEF9-43E2-8D2A-15AF28AE6AFE}"/>
              </a:ext>
            </a:extLst>
          </p:cNvPr>
          <p:cNvSpPr txBox="1"/>
          <p:nvPr/>
        </p:nvSpPr>
        <p:spPr>
          <a:xfrm>
            <a:off x="8830810" y="5625224"/>
            <a:ext cx="894959" cy="369332"/>
          </a:xfrm>
          <a:prstGeom prst="rect">
            <a:avLst/>
          </a:prstGeom>
          <a:noFill/>
        </p:spPr>
        <p:txBody>
          <a:bodyPr wrap="square" rtlCol="0">
            <a:spAutoFit/>
          </a:bodyPr>
          <a:lstStyle/>
          <a:p>
            <a:r>
              <a:rPr lang="en-US" dirty="0"/>
              <a:t>Output</a:t>
            </a:r>
            <a:endParaRPr lang="en-IN" dirty="0"/>
          </a:p>
        </p:txBody>
      </p:sp>
      <p:sp>
        <p:nvSpPr>
          <p:cNvPr id="49" name="TextBox 48">
            <a:extLst>
              <a:ext uri="{FF2B5EF4-FFF2-40B4-BE49-F238E27FC236}">
                <a16:creationId xmlns:a16="http://schemas.microsoft.com/office/drawing/2014/main" xmlns="" id="{8B6E9955-877F-4B9F-9B1D-D874BC446ED1}"/>
              </a:ext>
            </a:extLst>
          </p:cNvPr>
          <p:cNvSpPr txBox="1"/>
          <p:nvPr/>
        </p:nvSpPr>
        <p:spPr>
          <a:xfrm>
            <a:off x="6456036" y="3530980"/>
            <a:ext cx="739635" cy="369332"/>
          </a:xfrm>
          <a:prstGeom prst="rect">
            <a:avLst/>
          </a:prstGeom>
          <a:noFill/>
        </p:spPr>
        <p:txBody>
          <a:bodyPr wrap="square" rtlCol="0">
            <a:spAutoFit/>
          </a:bodyPr>
          <a:lstStyle/>
          <a:p>
            <a:r>
              <a:rPr lang="en-US" dirty="0"/>
              <a:t>Input</a:t>
            </a:r>
            <a:endParaRPr lang="en-IN" dirty="0"/>
          </a:p>
        </p:txBody>
      </p:sp>
      <p:sp>
        <p:nvSpPr>
          <p:cNvPr id="50" name="TextBox 49">
            <a:extLst>
              <a:ext uri="{FF2B5EF4-FFF2-40B4-BE49-F238E27FC236}">
                <a16:creationId xmlns:a16="http://schemas.microsoft.com/office/drawing/2014/main" xmlns="" id="{FF525F86-2844-4BB2-95D9-5CBDA9A51372}"/>
              </a:ext>
            </a:extLst>
          </p:cNvPr>
          <p:cNvSpPr txBox="1"/>
          <p:nvPr/>
        </p:nvSpPr>
        <p:spPr>
          <a:xfrm>
            <a:off x="6494373" y="4294273"/>
            <a:ext cx="672395" cy="369332"/>
          </a:xfrm>
          <a:prstGeom prst="rect">
            <a:avLst/>
          </a:prstGeom>
          <a:noFill/>
        </p:spPr>
        <p:txBody>
          <a:bodyPr wrap="square" rtlCol="0">
            <a:spAutoFit/>
          </a:bodyPr>
          <a:lstStyle/>
          <a:p>
            <a:r>
              <a:rPr lang="en-US" dirty="0"/>
              <a:t>Read</a:t>
            </a:r>
            <a:endParaRPr lang="en-IN" dirty="0"/>
          </a:p>
        </p:txBody>
      </p:sp>
      <p:sp>
        <p:nvSpPr>
          <p:cNvPr id="51" name="TextBox 50">
            <a:extLst>
              <a:ext uri="{FF2B5EF4-FFF2-40B4-BE49-F238E27FC236}">
                <a16:creationId xmlns:a16="http://schemas.microsoft.com/office/drawing/2014/main" xmlns="" id="{636BD880-454F-43C9-A29D-1C2531805768}"/>
              </a:ext>
            </a:extLst>
          </p:cNvPr>
          <p:cNvSpPr txBox="1"/>
          <p:nvPr/>
        </p:nvSpPr>
        <p:spPr>
          <a:xfrm>
            <a:off x="6456036" y="4611018"/>
            <a:ext cx="739635" cy="401321"/>
          </a:xfrm>
          <a:prstGeom prst="rect">
            <a:avLst/>
          </a:prstGeom>
          <a:noFill/>
        </p:spPr>
        <p:txBody>
          <a:bodyPr wrap="square" rtlCol="0">
            <a:spAutoFit/>
          </a:bodyPr>
          <a:lstStyle/>
          <a:p>
            <a:r>
              <a:rPr lang="en-US" dirty="0"/>
              <a:t>Write</a:t>
            </a:r>
            <a:endParaRPr lang="en-IN" dirty="0"/>
          </a:p>
        </p:txBody>
      </p:sp>
      <p:sp>
        <p:nvSpPr>
          <p:cNvPr id="52" name="TextBox 51">
            <a:extLst>
              <a:ext uri="{FF2B5EF4-FFF2-40B4-BE49-F238E27FC236}">
                <a16:creationId xmlns:a16="http://schemas.microsoft.com/office/drawing/2014/main" xmlns="" id="{5BBDCF1A-B752-4B39-AFC4-1ACB14EEA93A}"/>
              </a:ext>
            </a:extLst>
          </p:cNvPr>
          <p:cNvSpPr txBox="1"/>
          <p:nvPr/>
        </p:nvSpPr>
        <p:spPr>
          <a:xfrm>
            <a:off x="5025358" y="1247998"/>
            <a:ext cx="1457277" cy="369332"/>
          </a:xfrm>
          <a:prstGeom prst="rect">
            <a:avLst/>
          </a:prstGeom>
          <a:noFill/>
        </p:spPr>
        <p:txBody>
          <a:bodyPr wrap="square" rtlCol="0">
            <a:spAutoFit/>
          </a:bodyPr>
          <a:lstStyle/>
          <a:p>
            <a:r>
              <a:rPr lang="en-US" dirty="0">
                <a:solidFill>
                  <a:sysClr val="windowText" lastClr="000000"/>
                </a:solidFill>
              </a:rPr>
              <a:t>101  111100</a:t>
            </a:r>
            <a:endParaRPr lang="en-IN" dirty="0">
              <a:solidFill>
                <a:sysClr val="windowText" lastClr="000000"/>
              </a:solidFill>
            </a:endParaRPr>
          </a:p>
        </p:txBody>
      </p:sp>
      <p:sp>
        <p:nvSpPr>
          <p:cNvPr id="53" name="TextBox 52">
            <a:extLst>
              <a:ext uri="{FF2B5EF4-FFF2-40B4-BE49-F238E27FC236}">
                <a16:creationId xmlns:a16="http://schemas.microsoft.com/office/drawing/2014/main" xmlns="" id="{4C901BFB-A1E7-45E8-B94F-5BDAD5CCAE5E}"/>
              </a:ext>
            </a:extLst>
          </p:cNvPr>
          <p:cNvSpPr txBox="1"/>
          <p:nvPr/>
        </p:nvSpPr>
        <p:spPr>
          <a:xfrm>
            <a:off x="5025357" y="1697095"/>
            <a:ext cx="1457277" cy="369332"/>
          </a:xfrm>
          <a:prstGeom prst="rect">
            <a:avLst/>
          </a:prstGeom>
          <a:noFill/>
        </p:spPr>
        <p:txBody>
          <a:bodyPr wrap="square" rtlCol="0">
            <a:spAutoFit/>
          </a:bodyPr>
          <a:lstStyle/>
          <a:p>
            <a:r>
              <a:rPr lang="en-US" dirty="0">
                <a:solidFill>
                  <a:srgbClr val="0070C0"/>
                </a:solidFill>
              </a:rPr>
              <a:t>111  000000</a:t>
            </a:r>
            <a:endParaRPr lang="en-IN" dirty="0">
              <a:solidFill>
                <a:srgbClr val="0070C0"/>
              </a:solidFill>
            </a:endParaRPr>
          </a:p>
        </p:txBody>
      </p:sp>
      <p:sp>
        <p:nvSpPr>
          <p:cNvPr id="54" name="TextBox 53">
            <a:extLst>
              <a:ext uri="{FF2B5EF4-FFF2-40B4-BE49-F238E27FC236}">
                <a16:creationId xmlns:a16="http://schemas.microsoft.com/office/drawing/2014/main" xmlns="" id="{CA47401D-E91D-469B-85FE-ACD174321B32}"/>
              </a:ext>
            </a:extLst>
          </p:cNvPr>
          <p:cNvSpPr txBox="1"/>
          <p:nvPr/>
        </p:nvSpPr>
        <p:spPr>
          <a:xfrm>
            <a:off x="5025357" y="2118786"/>
            <a:ext cx="1457277" cy="369332"/>
          </a:xfrm>
          <a:prstGeom prst="rect">
            <a:avLst/>
          </a:prstGeom>
          <a:noFill/>
        </p:spPr>
        <p:txBody>
          <a:bodyPr wrap="square" rtlCol="0">
            <a:spAutoFit/>
          </a:bodyPr>
          <a:lstStyle/>
          <a:p>
            <a:r>
              <a:rPr lang="en-US" dirty="0">
                <a:solidFill>
                  <a:srgbClr val="FF0000"/>
                </a:solidFill>
              </a:rPr>
              <a:t>100  111100</a:t>
            </a:r>
            <a:endParaRPr lang="en-IN" dirty="0">
              <a:solidFill>
                <a:srgbClr val="FF0000"/>
              </a:solidFill>
            </a:endParaRPr>
          </a:p>
        </p:txBody>
      </p:sp>
      <p:sp>
        <p:nvSpPr>
          <p:cNvPr id="55" name="TextBox 54">
            <a:extLst>
              <a:ext uri="{FF2B5EF4-FFF2-40B4-BE49-F238E27FC236}">
                <a16:creationId xmlns:a16="http://schemas.microsoft.com/office/drawing/2014/main" xmlns="" id="{C4FE8D1F-BFEC-40B7-A051-766270111DD5}"/>
              </a:ext>
            </a:extLst>
          </p:cNvPr>
          <p:cNvSpPr txBox="1"/>
          <p:nvPr/>
        </p:nvSpPr>
        <p:spPr>
          <a:xfrm>
            <a:off x="5025357" y="2538459"/>
            <a:ext cx="1457277" cy="369332"/>
          </a:xfrm>
          <a:prstGeom prst="rect">
            <a:avLst/>
          </a:prstGeom>
          <a:noFill/>
        </p:spPr>
        <p:txBody>
          <a:bodyPr wrap="square" rtlCol="0">
            <a:spAutoFit/>
          </a:bodyPr>
          <a:lstStyle/>
          <a:p>
            <a:r>
              <a:rPr lang="en-US" dirty="0">
                <a:solidFill>
                  <a:srgbClr val="00B050"/>
                </a:solidFill>
              </a:rPr>
              <a:t>101  000001</a:t>
            </a:r>
            <a:endParaRPr lang="en-IN" dirty="0">
              <a:solidFill>
                <a:srgbClr val="00B050"/>
              </a:solidFill>
            </a:endParaRPr>
          </a:p>
        </p:txBody>
      </p:sp>
      <p:sp>
        <p:nvSpPr>
          <p:cNvPr id="56" name="TextBox 55">
            <a:extLst>
              <a:ext uri="{FF2B5EF4-FFF2-40B4-BE49-F238E27FC236}">
                <a16:creationId xmlns:a16="http://schemas.microsoft.com/office/drawing/2014/main" xmlns="" id="{EA8B62C7-6613-471B-AD35-F97B39ED69E0}"/>
              </a:ext>
            </a:extLst>
          </p:cNvPr>
          <p:cNvSpPr txBox="1"/>
          <p:nvPr/>
        </p:nvSpPr>
        <p:spPr>
          <a:xfrm>
            <a:off x="4718207" y="1247998"/>
            <a:ext cx="307150" cy="369332"/>
          </a:xfrm>
          <a:prstGeom prst="rect">
            <a:avLst/>
          </a:prstGeom>
          <a:noFill/>
        </p:spPr>
        <p:txBody>
          <a:bodyPr wrap="square" rtlCol="0">
            <a:spAutoFit/>
          </a:bodyPr>
          <a:lstStyle/>
          <a:p>
            <a:r>
              <a:rPr lang="en-US" i="1" dirty="0"/>
              <a:t>A</a:t>
            </a:r>
            <a:endParaRPr lang="en-IN" i="1" dirty="0"/>
          </a:p>
        </p:txBody>
      </p:sp>
      <p:sp>
        <p:nvSpPr>
          <p:cNvPr id="57" name="TextBox 56">
            <a:extLst>
              <a:ext uri="{FF2B5EF4-FFF2-40B4-BE49-F238E27FC236}">
                <a16:creationId xmlns:a16="http://schemas.microsoft.com/office/drawing/2014/main" xmlns="" id="{A535D4DE-05A8-4881-B12C-9F0941812303}"/>
              </a:ext>
            </a:extLst>
          </p:cNvPr>
          <p:cNvSpPr txBox="1"/>
          <p:nvPr/>
        </p:nvSpPr>
        <p:spPr>
          <a:xfrm>
            <a:off x="4718207" y="1697095"/>
            <a:ext cx="307150" cy="369332"/>
          </a:xfrm>
          <a:prstGeom prst="rect">
            <a:avLst/>
          </a:prstGeom>
          <a:noFill/>
        </p:spPr>
        <p:txBody>
          <a:bodyPr wrap="square" rtlCol="0">
            <a:spAutoFit/>
          </a:bodyPr>
          <a:lstStyle/>
          <a:p>
            <a:r>
              <a:rPr lang="en-US" i="1" dirty="0"/>
              <a:t>K</a:t>
            </a:r>
            <a:endParaRPr lang="en-IN" i="1" dirty="0"/>
          </a:p>
        </p:txBody>
      </p:sp>
      <p:sp>
        <p:nvSpPr>
          <p:cNvPr id="58" name="TextBox 57">
            <a:extLst>
              <a:ext uri="{FF2B5EF4-FFF2-40B4-BE49-F238E27FC236}">
                <a16:creationId xmlns:a16="http://schemas.microsoft.com/office/drawing/2014/main" xmlns="" id="{348FC070-BA6C-4B28-BC68-99545F258224}"/>
              </a:ext>
            </a:extLst>
          </p:cNvPr>
          <p:cNvSpPr txBox="1"/>
          <p:nvPr/>
        </p:nvSpPr>
        <p:spPr>
          <a:xfrm>
            <a:off x="4599714" y="2126013"/>
            <a:ext cx="544136" cy="401321"/>
          </a:xfrm>
          <a:prstGeom prst="rect">
            <a:avLst/>
          </a:prstGeom>
          <a:noFill/>
        </p:spPr>
        <p:txBody>
          <a:bodyPr wrap="square" rtlCol="0">
            <a:spAutoFit/>
          </a:bodyPr>
          <a:lstStyle/>
          <a:p>
            <a:r>
              <a:rPr lang="en-US" dirty="0"/>
              <a:t>W1</a:t>
            </a:r>
            <a:endParaRPr lang="en-IN" dirty="0"/>
          </a:p>
        </p:txBody>
      </p:sp>
      <p:sp>
        <p:nvSpPr>
          <p:cNvPr id="59" name="TextBox 58">
            <a:extLst>
              <a:ext uri="{FF2B5EF4-FFF2-40B4-BE49-F238E27FC236}">
                <a16:creationId xmlns:a16="http://schemas.microsoft.com/office/drawing/2014/main" xmlns="" id="{AA64BF8C-5666-4436-B011-F65576184B04}"/>
              </a:ext>
            </a:extLst>
          </p:cNvPr>
          <p:cNvSpPr txBox="1"/>
          <p:nvPr/>
        </p:nvSpPr>
        <p:spPr>
          <a:xfrm>
            <a:off x="4599714" y="2538459"/>
            <a:ext cx="544136" cy="369332"/>
          </a:xfrm>
          <a:prstGeom prst="rect">
            <a:avLst/>
          </a:prstGeom>
          <a:noFill/>
        </p:spPr>
        <p:txBody>
          <a:bodyPr wrap="square" rtlCol="0">
            <a:spAutoFit/>
          </a:bodyPr>
          <a:lstStyle/>
          <a:p>
            <a:r>
              <a:rPr lang="en-US" dirty="0"/>
              <a:t>W2</a:t>
            </a:r>
            <a:endParaRPr lang="en-IN" dirty="0"/>
          </a:p>
        </p:txBody>
      </p:sp>
      <p:sp>
        <p:nvSpPr>
          <p:cNvPr id="60" name="TextBox 59">
            <a:extLst>
              <a:ext uri="{FF2B5EF4-FFF2-40B4-BE49-F238E27FC236}">
                <a16:creationId xmlns:a16="http://schemas.microsoft.com/office/drawing/2014/main" xmlns="" id="{93DA6BB9-385F-4FD5-8486-CB1A066E6669}"/>
              </a:ext>
            </a:extLst>
          </p:cNvPr>
          <p:cNvSpPr txBox="1"/>
          <p:nvPr/>
        </p:nvSpPr>
        <p:spPr>
          <a:xfrm>
            <a:off x="6384516" y="2121655"/>
            <a:ext cx="1191191" cy="391582"/>
          </a:xfrm>
          <a:prstGeom prst="rect">
            <a:avLst/>
          </a:prstGeom>
          <a:noFill/>
        </p:spPr>
        <p:txBody>
          <a:bodyPr wrap="square" rtlCol="0">
            <a:spAutoFit/>
          </a:bodyPr>
          <a:lstStyle/>
          <a:p>
            <a:r>
              <a:rPr lang="en-US" dirty="0"/>
              <a:t>No match</a:t>
            </a:r>
            <a:endParaRPr lang="en-IN" dirty="0"/>
          </a:p>
        </p:txBody>
      </p:sp>
      <p:sp>
        <p:nvSpPr>
          <p:cNvPr id="61" name="TextBox 60">
            <a:extLst>
              <a:ext uri="{FF2B5EF4-FFF2-40B4-BE49-F238E27FC236}">
                <a16:creationId xmlns:a16="http://schemas.microsoft.com/office/drawing/2014/main" xmlns="" id="{E27E4CD9-C99E-4DE0-8C7B-B3B536F9F9E4}"/>
              </a:ext>
            </a:extLst>
          </p:cNvPr>
          <p:cNvSpPr txBox="1"/>
          <p:nvPr/>
        </p:nvSpPr>
        <p:spPr>
          <a:xfrm>
            <a:off x="6375434" y="2527334"/>
            <a:ext cx="1191191" cy="369332"/>
          </a:xfrm>
          <a:prstGeom prst="rect">
            <a:avLst/>
          </a:prstGeom>
          <a:noFill/>
        </p:spPr>
        <p:txBody>
          <a:bodyPr wrap="square" rtlCol="0">
            <a:spAutoFit/>
          </a:bodyPr>
          <a:lstStyle/>
          <a:p>
            <a:r>
              <a:rPr lang="en-US" dirty="0"/>
              <a:t>Match</a:t>
            </a:r>
            <a:endParaRPr lang="en-IN" dirty="0"/>
          </a:p>
        </p:txBody>
      </p:sp>
      <p:sp>
        <p:nvSpPr>
          <p:cNvPr id="62" name="TextBox 61">
            <a:extLst>
              <a:ext uri="{FF2B5EF4-FFF2-40B4-BE49-F238E27FC236}">
                <a16:creationId xmlns:a16="http://schemas.microsoft.com/office/drawing/2014/main" xmlns="" id="{20953745-1C02-44AC-B7D0-55796E2EE8B1}"/>
              </a:ext>
            </a:extLst>
          </p:cNvPr>
          <p:cNvSpPr txBox="1"/>
          <p:nvPr/>
        </p:nvSpPr>
        <p:spPr>
          <a:xfrm>
            <a:off x="5025356" y="2116739"/>
            <a:ext cx="1457277" cy="369332"/>
          </a:xfrm>
          <a:prstGeom prst="rect">
            <a:avLst/>
          </a:prstGeom>
          <a:noFill/>
        </p:spPr>
        <p:txBody>
          <a:bodyPr wrap="square" rtlCol="0">
            <a:spAutoFit/>
          </a:bodyPr>
          <a:lstStyle/>
          <a:p>
            <a:r>
              <a:rPr lang="en-US" dirty="0"/>
              <a:t>100  111100</a:t>
            </a:r>
            <a:endParaRPr lang="en-IN" dirty="0"/>
          </a:p>
        </p:txBody>
      </p:sp>
      <p:sp>
        <p:nvSpPr>
          <p:cNvPr id="63" name="TextBox 62">
            <a:extLst>
              <a:ext uri="{FF2B5EF4-FFF2-40B4-BE49-F238E27FC236}">
                <a16:creationId xmlns:a16="http://schemas.microsoft.com/office/drawing/2014/main" xmlns="" id="{023E98DA-BB97-495D-A467-0F8AE598C955}"/>
              </a:ext>
            </a:extLst>
          </p:cNvPr>
          <p:cNvSpPr txBox="1"/>
          <p:nvPr/>
        </p:nvSpPr>
        <p:spPr>
          <a:xfrm>
            <a:off x="5025355" y="2544233"/>
            <a:ext cx="1457277" cy="369332"/>
          </a:xfrm>
          <a:prstGeom prst="rect">
            <a:avLst/>
          </a:prstGeom>
          <a:noFill/>
        </p:spPr>
        <p:txBody>
          <a:bodyPr wrap="square" rtlCol="0">
            <a:spAutoFit/>
          </a:bodyPr>
          <a:lstStyle/>
          <a:p>
            <a:r>
              <a:rPr lang="en-US" dirty="0"/>
              <a:t>101  000001</a:t>
            </a:r>
            <a:endParaRPr lang="en-IN" dirty="0"/>
          </a:p>
        </p:txBody>
      </p:sp>
    </p:spTree>
    <p:extLst>
      <p:ext uri="{BB962C8B-B14F-4D97-AF65-F5344CB8AC3E}">
        <p14:creationId xmlns="" xmlns:p14="http://schemas.microsoft.com/office/powerpoint/2010/main" val="23957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fade">
                                      <p:cBhvr>
                                        <p:cTn id="30" dur="500"/>
                                        <p:tgtEl>
                                          <p:spTgt spid="5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fade">
                                      <p:cBhvr>
                                        <p:cTn id="35" dur="500"/>
                                        <p:tgtEl>
                                          <p:spTgt spid="5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fade">
                                      <p:cBhvr>
                                        <p:cTn id="38" dur="500"/>
                                        <p:tgtEl>
                                          <p:spTgt spid="5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500"/>
                                        <p:tgtEl>
                                          <p:spTgt spid="6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fade">
                                      <p:cBhvr>
                                        <p:cTn id="46" dur="500"/>
                                        <p:tgtEl>
                                          <p:spTgt spid="5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fade">
                                      <p:cBhvr>
                                        <p:cTn id="51" dur="500"/>
                                        <p:tgtEl>
                                          <p:spTgt spid="5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500"/>
                                        <p:tgtEl>
                                          <p:spTgt spid="6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500"/>
                                        <p:tgtEl>
                                          <p:spTgt spid="5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fade">
                                      <p:cBhvr>
                                        <p:cTn id="62" dur="500"/>
                                        <p:tgtEl>
                                          <p:spTgt spid="60"/>
                                        </p:tgtEl>
                                      </p:cBhvr>
                                    </p:animEffect>
                                  </p:childTnLst>
                                </p:cTn>
                              </p:par>
                              <p:par>
                                <p:cTn id="63" presetID="1" presetClass="exit" presetSubtype="0" fill="hold" grpId="1" nodeType="withEffect">
                                  <p:stCondLst>
                                    <p:cond delay="0"/>
                                  </p:stCondLst>
                                  <p:childTnLst>
                                    <p:set>
                                      <p:cBhvr>
                                        <p:cTn id="64" dur="1" fill="hold">
                                          <p:stCondLst>
                                            <p:cond delay="0"/>
                                          </p:stCondLst>
                                        </p:cTn>
                                        <p:tgtEl>
                                          <p:spTgt spid="62"/>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500"/>
                                        <p:tgtEl>
                                          <p:spTgt spid="5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1"/>
                                        </p:tgtEl>
                                        <p:attrNameLst>
                                          <p:attrName>style.visibility</p:attrName>
                                        </p:attrNameLst>
                                      </p:cBhvr>
                                      <p:to>
                                        <p:strVal val="visible"/>
                                      </p:to>
                                    </p:set>
                                    <p:animEffect transition="in" filter="fade">
                                      <p:cBhvr>
                                        <p:cTn id="72" dur="500"/>
                                        <p:tgtEl>
                                          <p:spTgt spid="61"/>
                                        </p:tgtEl>
                                      </p:cBhvr>
                                    </p:animEffect>
                                  </p:childTnLst>
                                </p:cTn>
                              </p:par>
                              <p:par>
                                <p:cTn id="73" presetID="1" presetClass="exit" presetSubtype="0" fill="hold" grpId="1" nodeType="withEffect">
                                  <p:stCondLst>
                                    <p:cond delay="0"/>
                                  </p:stCondLst>
                                  <p:childTnLst>
                                    <p:set>
                                      <p:cBhvr>
                                        <p:cTn id="74" dur="1" fill="hold">
                                          <p:stCondLst>
                                            <p:cond delay="0"/>
                                          </p:stCondLst>
                                        </p:cTn>
                                        <p:tgtEl>
                                          <p:spTgt spid="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52" grpId="0"/>
      <p:bldP spid="53" grpId="0"/>
      <p:bldP spid="54" grpId="0"/>
      <p:bldP spid="55" grpId="0"/>
      <p:bldP spid="56" grpId="0"/>
      <p:bldP spid="57" grpId="0"/>
      <p:bldP spid="58" grpId="0"/>
      <p:bldP spid="59" grpId="0"/>
      <p:bldP spid="60" grpId="0"/>
      <p:bldP spid="61" grpId="0"/>
      <p:bldP spid="62" grpId="0"/>
      <p:bldP spid="62" grpId="1"/>
      <p:bldP spid="63" grpId="0"/>
      <p:bldP spid="63"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Argument Register: This is the register that which stores Actual content that what we need to search in the available associative memory.</a:t>
            </a:r>
          </a:p>
          <a:p>
            <a:r>
              <a:rPr lang="en-US" dirty="0" smtClean="0"/>
              <a:t>Key Register: The key Register will provide a mask for choosing a particular field or key from the Argument register.</a:t>
            </a:r>
          </a:p>
          <a:p>
            <a:r>
              <a:rPr lang="en-US" dirty="0" smtClean="0"/>
              <a:t>The Argument bits, where corresponding 1’s  in the key register are only selected/considered content for searching a required word from the Memory.</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8D960C-94A1-4AF6-B16A-59AC7C7DD9A9}"/>
              </a:ext>
            </a:extLst>
          </p:cNvPr>
          <p:cNvSpPr>
            <a:spLocks noGrp="1"/>
          </p:cNvSpPr>
          <p:nvPr>
            <p:ph type="title"/>
          </p:nvPr>
        </p:nvSpPr>
        <p:spPr/>
        <p:txBody>
          <a:bodyPr/>
          <a:lstStyle/>
          <a:p>
            <a:r>
              <a:rPr lang="en-US" dirty="0"/>
              <a:t>Associative </a:t>
            </a:r>
            <a:r>
              <a:rPr lang="en-US" dirty="0" smtClean="0"/>
              <a:t>Memory of m words n cells per word</a:t>
            </a:r>
            <a:endParaRPr lang="en-IN" dirty="0"/>
          </a:p>
        </p:txBody>
      </p:sp>
      <p:sp>
        <p:nvSpPr>
          <p:cNvPr id="4" name="Rectangle 3">
            <a:extLst>
              <a:ext uri="{FF2B5EF4-FFF2-40B4-BE49-F238E27FC236}">
                <a16:creationId xmlns:a16="http://schemas.microsoft.com/office/drawing/2014/main" xmlns="" id="{E669F314-0073-412C-89E7-4E510ECCDDC6}"/>
              </a:ext>
            </a:extLst>
          </p:cNvPr>
          <p:cNvSpPr/>
          <p:nvPr/>
        </p:nvSpPr>
        <p:spPr>
          <a:xfrm>
            <a:off x="2700670" y="889156"/>
            <a:ext cx="609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A</a:t>
            </a:r>
            <a:r>
              <a:rPr lang="en-US" i="1" baseline="-25000" dirty="0"/>
              <a:t>1</a:t>
            </a:r>
            <a:endParaRPr lang="en-IN" i="1" dirty="0"/>
          </a:p>
        </p:txBody>
      </p:sp>
      <p:sp>
        <p:nvSpPr>
          <p:cNvPr id="5" name="Rectangle 4">
            <a:extLst>
              <a:ext uri="{FF2B5EF4-FFF2-40B4-BE49-F238E27FC236}">
                <a16:creationId xmlns:a16="http://schemas.microsoft.com/office/drawing/2014/main" xmlns="" id="{8291C491-2096-49E5-85C0-0D7E5253D22E}"/>
              </a:ext>
            </a:extLst>
          </p:cNvPr>
          <p:cNvSpPr/>
          <p:nvPr/>
        </p:nvSpPr>
        <p:spPr>
          <a:xfrm>
            <a:off x="5443870" y="889156"/>
            <a:ext cx="609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err="1"/>
              <a:t>A</a:t>
            </a:r>
            <a:r>
              <a:rPr lang="en-US" i="1" baseline="-25000" dirty="0" err="1"/>
              <a:t>j</a:t>
            </a:r>
            <a:endParaRPr lang="en-IN" i="1" dirty="0"/>
          </a:p>
        </p:txBody>
      </p:sp>
      <p:sp>
        <p:nvSpPr>
          <p:cNvPr id="6" name="Rectangle 5">
            <a:extLst>
              <a:ext uri="{FF2B5EF4-FFF2-40B4-BE49-F238E27FC236}">
                <a16:creationId xmlns:a16="http://schemas.microsoft.com/office/drawing/2014/main" xmlns="" id="{4067C46C-4AC9-4DF5-851C-98807213A889}"/>
              </a:ext>
            </a:extLst>
          </p:cNvPr>
          <p:cNvSpPr/>
          <p:nvPr/>
        </p:nvSpPr>
        <p:spPr>
          <a:xfrm>
            <a:off x="8187070" y="889156"/>
            <a:ext cx="609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A</a:t>
            </a:r>
            <a:r>
              <a:rPr lang="en-US" i="1" baseline="-25000" dirty="0"/>
              <a:t>n</a:t>
            </a:r>
            <a:endParaRPr lang="en-IN" i="1" dirty="0"/>
          </a:p>
        </p:txBody>
      </p:sp>
      <p:sp>
        <p:nvSpPr>
          <p:cNvPr id="7" name="Rectangle 6">
            <a:extLst>
              <a:ext uri="{FF2B5EF4-FFF2-40B4-BE49-F238E27FC236}">
                <a16:creationId xmlns:a16="http://schemas.microsoft.com/office/drawing/2014/main" xmlns="" id="{936C02B4-70C6-4B7F-8BEA-4C2BCEEB1025}"/>
              </a:ext>
            </a:extLst>
          </p:cNvPr>
          <p:cNvSpPr/>
          <p:nvPr/>
        </p:nvSpPr>
        <p:spPr>
          <a:xfrm>
            <a:off x="2700670" y="1955956"/>
            <a:ext cx="609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K</a:t>
            </a:r>
            <a:r>
              <a:rPr lang="en-US" i="1" baseline="-25000" dirty="0"/>
              <a:t>1</a:t>
            </a:r>
            <a:endParaRPr lang="en-IN" i="1" dirty="0"/>
          </a:p>
        </p:txBody>
      </p:sp>
      <p:sp>
        <p:nvSpPr>
          <p:cNvPr id="8" name="Rectangle 7">
            <a:extLst>
              <a:ext uri="{FF2B5EF4-FFF2-40B4-BE49-F238E27FC236}">
                <a16:creationId xmlns:a16="http://schemas.microsoft.com/office/drawing/2014/main" xmlns="" id="{EE80FCAD-6DD8-4131-9E73-F002FEB2D9C0}"/>
              </a:ext>
            </a:extLst>
          </p:cNvPr>
          <p:cNvSpPr/>
          <p:nvPr/>
        </p:nvSpPr>
        <p:spPr>
          <a:xfrm>
            <a:off x="5443870" y="1955956"/>
            <a:ext cx="609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err="1"/>
              <a:t>K</a:t>
            </a:r>
            <a:r>
              <a:rPr lang="en-US" i="1" baseline="-25000" dirty="0" err="1"/>
              <a:t>j</a:t>
            </a:r>
            <a:endParaRPr lang="en-IN" i="1" dirty="0"/>
          </a:p>
        </p:txBody>
      </p:sp>
      <p:sp>
        <p:nvSpPr>
          <p:cNvPr id="9" name="Rectangle 8">
            <a:extLst>
              <a:ext uri="{FF2B5EF4-FFF2-40B4-BE49-F238E27FC236}">
                <a16:creationId xmlns:a16="http://schemas.microsoft.com/office/drawing/2014/main" xmlns="" id="{1F41E624-9838-4B93-A8FF-06BF45B267ED}"/>
              </a:ext>
            </a:extLst>
          </p:cNvPr>
          <p:cNvSpPr/>
          <p:nvPr/>
        </p:nvSpPr>
        <p:spPr>
          <a:xfrm>
            <a:off x="8187070" y="1955956"/>
            <a:ext cx="609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err="1"/>
              <a:t>K</a:t>
            </a:r>
            <a:r>
              <a:rPr lang="en-US" i="1" baseline="-25000" dirty="0" err="1"/>
              <a:t>n</a:t>
            </a:r>
            <a:endParaRPr lang="en-IN" i="1" dirty="0"/>
          </a:p>
        </p:txBody>
      </p:sp>
      <p:sp>
        <p:nvSpPr>
          <p:cNvPr id="10" name="Rectangle 9">
            <a:extLst>
              <a:ext uri="{FF2B5EF4-FFF2-40B4-BE49-F238E27FC236}">
                <a16:creationId xmlns:a16="http://schemas.microsoft.com/office/drawing/2014/main" xmlns="" id="{E358F317-9DFC-4EFE-AB45-A81FB73CABE8}"/>
              </a:ext>
            </a:extLst>
          </p:cNvPr>
          <p:cNvSpPr/>
          <p:nvPr/>
        </p:nvSpPr>
        <p:spPr>
          <a:xfrm>
            <a:off x="2700670" y="3098956"/>
            <a:ext cx="609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C</a:t>
            </a:r>
            <a:r>
              <a:rPr lang="en-US" i="1" baseline="-25000" dirty="0"/>
              <a:t>11</a:t>
            </a:r>
            <a:endParaRPr lang="en-IN" i="1" dirty="0"/>
          </a:p>
        </p:txBody>
      </p:sp>
      <p:sp>
        <p:nvSpPr>
          <p:cNvPr id="11" name="Rectangle 10">
            <a:extLst>
              <a:ext uri="{FF2B5EF4-FFF2-40B4-BE49-F238E27FC236}">
                <a16:creationId xmlns:a16="http://schemas.microsoft.com/office/drawing/2014/main" xmlns="" id="{2F40BE20-5DF3-46AA-805D-8D4402AC3928}"/>
              </a:ext>
            </a:extLst>
          </p:cNvPr>
          <p:cNvSpPr/>
          <p:nvPr/>
        </p:nvSpPr>
        <p:spPr>
          <a:xfrm>
            <a:off x="5443870" y="3098956"/>
            <a:ext cx="609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C</a:t>
            </a:r>
            <a:r>
              <a:rPr lang="en-US" i="1" baseline="-25000" dirty="0"/>
              <a:t>1j</a:t>
            </a:r>
            <a:endParaRPr lang="en-IN" i="1" dirty="0"/>
          </a:p>
        </p:txBody>
      </p:sp>
      <p:sp>
        <p:nvSpPr>
          <p:cNvPr id="12" name="Rectangle 11">
            <a:extLst>
              <a:ext uri="{FF2B5EF4-FFF2-40B4-BE49-F238E27FC236}">
                <a16:creationId xmlns:a16="http://schemas.microsoft.com/office/drawing/2014/main" xmlns="" id="{716B41E0-C274-4F4D-8124-C5290D44DC9A}"/>
              </a:ext>
            </a:extLst>
          </p:cNvPr>
          <p:cNvSpPr/>
          <p:nvPr/>
        </p:nvSpPr>
        <p:spPr>
          <a:xfrm>
            <a:off x="8187070" y="3098956"/>
            <a:ext cx="609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C</a:t>
            </a:r>
            <a:r>
              <a:rPr lang="en-US" i="1" baseline="-25000" dirty="0"/>
              <a:t>1n</a:t>
            </a:r>
            <a:endParaRPr lang="en-IN" i="1" dirty="0"/>
          </a:p>
        </p:txBody>
      </p:sp>
      <p:sp>
        <p:nvSpPr>
          <p:cNvPr id="13" name="Rectangle 12">
            <a:extLst>
              <a:ext uri="{FF2B5EF4-FFF2-40B4-BE49-F238E27FC236}">
                <a16:creationId xmlns:a16="http://schemas.microsoft.com/office/drawing/2014/main" xmlns="" id="{9DA99AB1-E99A-4FF6-8BA7-B8B5136ECA43}"/>
              </a:ext>
            </a:extLst>
          </p:cNvPr>
          <p:cNvSpPr/>
          <p:nvPr/>
        </p:nvSpPr>
        <p:spPr>
          <a:xfrm>
            <a:off x="2700670" y="4241956"/>
            <a:ext cx="609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C</a:t>
            </a:r>
            <a:r>
              <a:rPr lang="en-US" i="1" baseline="-25000" dirty="0"/>
              <a:t>i1</a:t>
            </a:r>
            <a:endParaRPr lang="en-IN" i="1" dirty="0"/>
          </a:p>
        </p:txBody>
      </p:sp>
      <p:sp>
        <p:nvSpPr>
          <p:cNvPr id="14" name="Rectangle 13">
            <a:extLst>
              <a:ext uri="{FF2B5EF4-FFF2-40B4-BE49-F238E27FC236}">
                <a16:creationId xmlns:a16="http://schemas.microsoft.com/office/drawing/2014/main" xmlns="" id="{DF67B49F-7894-4657-B431-80FAAC78912C}"/>
              </a:ext>
            </a:extLst>
          </p:cNvPr>
          <p:cNvSpPr/>
          <p:nvPr/>
        </p:nvSpPr>
        <p:spPr>
          <a:xfrm>
            <a:off x="5443870" y="4241956"/>
            <a:ext cx="609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err="1"/>
              <a:t>C</a:t>
            </a:r>
            <a:r>
              <a:rPr lang="en-US" i="1" baseline="-25000" dirty="0" err="1"/>
              <a:t>ij</a:t>
            </a:r>
            <a:endParaRPr lang="en-IN" i="1" dirty="0"/>
          </a:p>
        </p:txBody>
      </p:sp>
      <p:sp>
        <p:nvSpPr>
          <p:cNvPr id="15" name="Rectangle 14">
            <a:extLst>
              <a:ext uri="{FF2B5EF4-FFF2-40B4-BE49-F238E27FC236}">
                <a16:creationId xmlns:a16="http://schemas.microsoft.com/office/drawing/2014/main" xmlns="" id="{CA301AE6-35B0-4D57-A385-A9874B6761B3}"/>
              </a:ext>
            </a:extLst>
          </p:cNvPr>
          <p:cNvSpPr/>
          <p:nvPr/>
        </p:nvSpPr>
        <p:spPr>
          <a:xfrm>
            <a:off x="8187070" y="4241956"/>
            <a:ext cx="609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err="1"/>
              <a:t>C</a:t>
            </a:r>
            <a:r>
              <a:rPr lang="en-US" i="1" baseline="-25000" dirty="0" err="1"/>
              <a:t>in</a:t>
            </a:r>
            <a:endParaRPr lang="en-IN" i="1" dirty="0"/>
          </a:p>
        </p:txBody>
      </p:sp>
      <p:sp>
        <p:nvSpPr>
          <p:cNvPr id="16" name="Rectangle 15">
            <a:extLst>
              <a:ext uri="{FF2B5EF4-FFF2-40B4-BE49-F238E27FC236}">
                <a16:creationId xmlns:a16="http://schemas.microsoft.com/office/drawing/2014/main" xmlns="" id="{5231383E-3A85-49BD-B16B-BE325E88DB5C}"/>
              </a:ext>
            </a:extLst>
          </p:cNvPr>
          <p:cNvSpPr/>
          <p:nvPr/>
        </p:nvSpPr>
        <p:spPr>
          <a:xfrm>
            <a:off x="2700670" y="5384956"/>
            <a:ext cx="609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C</a:t>
            </a:r>
            <a:r>
              <a:rPr lang="en-US" i="1" baseline="-25000" dirty="0"/>
              <a:t>m1</a:t>
            </a:r>
            <a:endParaRPr lang="en-IN" i="1" dirty="0"/>
          </a:p>
        </p:txBody>
      </p:sp>
      <p:sp>
        <p:nvSpPr>
          <p:cNvPr id="17" name="Rectangle 16">
            <a:extLst>
              <a:ext uri="{FF2B5EF4-FFF2-40B4-BE49-F238E27FC236}">
                <a16:creationId xmlns:a16="http://schemas.microsoft.com/office/drawing/2014/main" xmlns="" id="{873CCA4E-4786-4E1B-AFAB-D599696B464D}"/>
              </a:ext>
            </a:extLst>
          </p:cNvPr>
          <p:cNvSpPr/>
          <p:nvPr/>
        </p:nvSpPr>
        <p:spPr>
          <a:xfrm>
            <a:off x="5443870" y="5384956"/>
            <a:ext cx="609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err="1"/>
              <a:t>C</a:t>
            </a:r>
            <a:r>
              <a:rPr lang="en-US" i="1" baseline="-25000" dirty="0" err="1"/>
              <a:t>mj</a:t>
            </a:r>
            <a:endParaRPr lang="en-IN" i="1" dirty="0"/>
          </a:p>
        </p:txBody>
      </p:sp>
      <p:sp>
        <p:nvSpPr>
          <p:cNvPr id="18" name="Rectangle 17">
            <a:extLst>
              <a:ext uri="{FF2B5EF4-FFF2-40B4-BE49-F238E27FC236}">
                <a16:creationId xmlns:a16="http://schemas.microsoft.com/office/drawing/2014/main" xmlns="" id="{6ED3C9FD-1738-44CD-A0CF-434745385665}"/>
              </a:ext>
            </a:extLst>
          </p:cNvPr>
          <p:cNvSpPr/>
          <p:nvPr/>
        </p:nvSpPr>
        <p:spPr>
          <a:xfrm>
            <a:off x="8187070" y="5384956"/>
            <a:ext cx="609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err="1"/>
              <a:t>C</a:t>
            </a:r>
            <a:r>
              <a:rPr lang="en-US" i="1" baseline="-25000" dirty="0" err="1"/>
              <a:t>mn</a:t>
            </a:r>
            <a:endParaRPr lang="en-IN" i="1" dirty="0"/>
          </a:p>
        </p:txBody>
      </p:sp>
      <p:sp>
        <p:nvSpPr>
          <p:cNvPr id="19" name="Rectangle 18">
            <a:extLst>
              <a:ext uri="{FF2B5EF4-FFF2-40B4-BE49-F238E27FC236}">
                <a16:creationId xmlns:a16="http://schemas.microsoft.com/office/drawing/2014/main" xmlns="" id="{0374F917-36AE-4E32-9C9F-8D2FEF030036}"/>
              </a:ext>
            </a:extLst>
          </p:cNvPr>
          <p:cNvSpPr/>
          <p:nvPr/>
        </p:nvSpPr>
        <p:spPr>
          <a:xfrm>
            <a:off x="9558670" y="3098956"/>
            <a:ext cx="609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M</a:t>
            </a:r>
            <a:r>
              <a:rPr lang="en-US" i="1" baseline="-25000" dirty="0"/>
              <a:t>1</a:t>
            </a:r>
            <a:endParaRPr lang="en-IN" i="1" dirty="0"/>
          </a:p>
        </p:txBody>
      </p:sp>
      <p:sp>
        <p:nvSpPr>
          <p:cNvPr id="20" name="Rectangle 19">
            <a:extLst>
              <a:ext uri="{FF2B5EF4-FFF2-40B4-BE49-F238E27FC236}">
                <a16:creationId xmlns:a16="http://schemas.microsoft.com/office/drawing/2014/main" xmlns="" id="{8334B165-63FC-41E6-92C0-D8F981539809}"/>
              </a:ext>
            </a:extLst>
          </p:cNvPr>
          <p:cNvSpPr/>
          <p:nvPr/>
        </p:nvSpPr>
        <p:spPr>
          <a:xfrm>
            <a:off x="9558670" y="4241956"/>
            <a:ext cx="609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M</a:t>
            </a:r>
            <a:r>
              <a:rPr lang="en-US" i="1" baseline="-25000" dirty="0"/>
              <a:t>i</a:t>
            </a:r>
            <a:endParaRPr lang="en-IN" i="1" dirty="0"/>
          </a:p>
        </p:txBody>
      </p:sp>
      <p:sp>
        <p:nvSpPr>
          <p:cNvPr id="21" name="Rectangle 20">
            <a:extLst>
              <a:ext uri="{FF2B5EF4-FFF2-40B4-BE49-F238E27FC236}">
                <a16:creationId xmlns:a16="http://schemas.microsoft.com/office/drawing/2014/main" xmlns="" id="{372200F6-EE19-4F24-84CB-8930E49459DF}"/>
              </a:ext>
            </a:extLst>
          </p:cNvPr>
          <p:cNvSpPr/>
          <p:nvPr/>
        </p:nvSpPr>
        <p:spPr>
          <a:xfrm>
            <a:off x="9558670" y="5384956"/>
            <a:ext cx="609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M</a:t>
            </a:r>
            <a:r>
              <a:rPr lang="en-US" i="1" baseline="-25000" dirty="0"/>
              <a:t>m</a:t>
            </a:r>
            <a:endParaRPr lang="en-IN" i="1" dirty="0"/>
          </a:p>
        </p:txBody>
      </p:sp>
      <p:sp>
        <p:nvSpPr>
          <p:cNvPr id="22" name="Rectangle 21">
            <a:extLst>
              <a:ext uri="{FF2B5EF4-FFF2-40B4-BE49-F238E27FC236}">
                <a16:creationId xmlns:a16="http://schemas.microsoft.com/office/drawing/2014/main" xmlns="" id="{1B0321A5-8690-4D90-9DE5-54A6D70C1372}"/>
              </a:ext>
            </a:extLst>
          </p:cNvPr>
          <p:cNvSpPr/>
          <p:nvPr/>
        </p:nvSpPr>
        <p:spPr>
          <a:xfrm>
            <a:off x="2472070" y="2946556"/>
            <a:ext cx="6477000" cy="304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TextBox 22">
            <a:extLst>
              <a:ext uri="{FF2B5EF4-FFF2-40B4-BE49-F238E27FC236}">
                <a16:creationId xmlns:a16="http://schemas.microsoft.com/office/drawing/2014/main" xmlns="" id="{E37090DC-CD3B-431F-9EEA-C851788AA94D}"/>
              </a:ext>
            </a:extLst>
          </p:cNvPr>
          <p:cNvSpPr txBox="1"/>
          <p:nvPr/>
        </p:nvSpPr>
        <p:spPr>
          <a:xfrm>
            <a:off x="1468787" y="3154835"/>
            <a:ext cx="880110" cy="401321"/>
          </a:xfrm>
          <a:prstGeom prst="rect">
            <a:avLst/>
          </a:prstGeom>
          <a:noFill/>
        </p:spPr>
        <p:txBody>
          <a:bodyPr wrap="square" rtlCol="0">
            <a:spAutoFit/>
          </a:bodyPr>
          <a:lstStyle/>
          <a:p>
            <a:r>
              <a:rPr lang="en-US" dirty="0"/>
              <a:t>Word 1</a:t>
            </a:r>
            <a:endParaRPr lang="en-IN" dirty="0"/>
          </a:p>
        </p:txBody>
      </p:sp>
      <p:sp>
        <p:nvSpPr>
          <p:cNvPr id="24" name="TextBox 23">
            <a:extLst>
              <a:ext uri="{FF2B5EF4-FFF2-40B4-BE49-F238E27FC236}">
                <a16:creationId xmlns:a16="http://schemas.microsoft.com/office/drawing/2014/main" xmlns="" id="{A0C706FF-7C1C-4A12-A21A-B99708FDF99A}"/>
              </a:ext>
            </a:extLst>
          </p:cNvPr>
          <p:cNvSpPr txBox="1"/>
          <p:nvPr/>
        </p:nvSpPr>
        <p:spPr>
          <a:xfrm>
            <a:off x="1477660" y="4283534"/>
            <a:ext cx="880110" cy="369332"/>
          </a:xfrm>
          <a:prstGeom prst="rect">
            <a:avLst/>
          </a:prstGeom>
          <a:noFill/>
        </p:spPr>
        <p:txBody>
          <a:bodyPr wrap="square" rtlCol="0">
            <a:spAutoFit/>
          </a:bodyPr>
          <a:lstStyle/>
          <a:p>
            <a:r>
              <a:rPr lang="en-US" dirty="0"/>
              <a:t>Word </a:t>
            </a:r>
            <a:r>
              <a:rPr lang="en-US" dirty="0" err="1"/>
              <a:t>i</a:t>
            </a:r>
            <a:endParaRPr lang="en-IN" dirty="0"/>
          </a:p>
        </p:txBody>
      </p:sp>
      <p:sp>
        <p:nvSpPr>
          <p:cNvPr id="25" name="TextBox 24">
            <a:extLst>
              <a:ext uri="{FF2B5EF4-FFF2-40B4-BE49-F238E27FC236}">
                <a16:creationId xmlns:a16="http://schemas.microsoft.com/office/drawing/2014/main" xmlns="" id="{005AA5BA-44F4-4F01-BE8E-E402D85049AC}"/>
              </a:ext>
            </a:extLst>
          </p:cNvPr>
          <p:cNvSpPr txBox="1"/>
          <p:nvPr/>
        </p:nvSpPr>
        <p:spPr>
          <a:xfrm>
            <a:off x="1424782" y="5412895"/>
            <a:ext cx="968121" cy="401321"/>
          </a:xfrm>
          <a:prstGeom prst="rect">
            <a:avLst/>
          </a:prstGeom>
          <a:noFill/>
        </p:spPr>
        <p:txBody>
          <a:bodyPr wrap="square" rtlCol="0">
            <a:spAutoFit/>
          </a:bodyPr>
          <a:lstStyle/>
          <a:p>
            <a:r>
              <a:rPr lang="en-US" dirty="0"/>
              <a:t>Word m</a:t>
            </a:r>
            <a:endParaRPr lang="en-IN" dirty="0"/>
          </a:p>
        </p:txBody>
      </p:sp>
      <p:sp>
        <p:nvSpPr>
          <p:cNvPr id="26" name="TextBox 25">
            <a:extLst>
              <a:ext uri="{FF2B5EF4-FFF2-40B4-BE49-F238E27FC236}">
                <a16:creationId xmlns:a16="http://schemas.microsoft.com/office/drawing/2014/main" xmlns="" id="{E67010FD-EB64-48F1-885E-8921CFEBC1E6}"/>
              </a:ext>
            </a:extLst>
          </p:cNvPr>
          <p:cNvSpPr txBox="1"/>
          <p:nvPr/>
        </p:nvSpPr>
        <p:spPr>
          <a:xfrm>
            <a:off x="2716168" y="5994556"/>
            <a:ext cx="609600" cy="369332"/>
          </a:xfrm>
          <a:prstGeom prst="rect">
            <a:avLst/>
          </a:prstGeom>
          <a:noFill/>
        </p:spPr>
        <p:txBody>
          <a:bodyPr wrap="square" rtlCol="0">
            <a:spAutoFit/>
          </a:bodyPr>
          <a:lstStyle/>
          <a:p>
            <a:r>
              <a:rPr lang="en-US" dirty="0"/>
              <a:t>Bit 1</a:t>
            </a:r>
            <a:endParaRPr lang="en-IN" dirty="0"/>
          </a:p>
        </p:txBody>
      </p:sp>
      <p:sp>
        <p:nvSpPr>
          <p:cNvPr id="27" name="TextBox 26">
            <a:extLst>
              <a:ext uri="{FF2B5EF4-FFF2-40B4-BE49-F238E27FC236}">
                <a16:creationId xmlns:a16="http://schemas.microsoft.com/office/drawing/2014/main" xmlns="" id="{3860D88D-2C01-46D9-902F-6BC7D8698562}"/>
              </a:ext>
            </a:extLst>
          </p:cNvPr>
          <p:cNvSpPr txBox="1"/>
          <p:nvPr/>
        </p:nvSpPr>
        <p:spPr>
          <a:xfrm>
            <a:off x="5443870" y="5994556"/>
            <a:ext cx="609600" cy="369332"/>
          </a:xfrm>
          <a:prstGeom prst="rect">
            <a:avLst/>
          </a:prstGeom>
          <a:noFill/>
        </p:spPr>
        <p:txBody>
          <a:bodyPr wrap="square" rtlCol="0">
            <a:spAutoFit/>
          </a:bodyPr>
          <a:lstStyle/>
          <a:p>
            <a:r>
              <a:rPr lang="en-US" dirty="0"/>
              <a:t>Bit j</a:t>
            </a:r>
            <a:endParaRPr lang="en-IN" dirty="0"/>
          </a:p>
        </p:txBody>
      </p:sp>
      <p:sp>
        <p:nvSpPr>
          <p:cNvPr id="28" name="TextBox 27">
            <a:extLst>
              <a:ext uri="{FF2B5EF4-FFF2-40B4-BE49-F238E27FC236}">
                <a16:creationId xmlns:a16="http://schemas.microsoft.com/office/drawing/2014/main" xmlns="" id="{D7362757-DA5E-44DB-AB18-E2E21AED469A}"/>
              </a:ext>
            </a:extLst>
          </p:cNvPr>
          <p:cNvSpPr txBox="1"/>
          <p:nvPr/>
        </p:nvSpPr>
        <p:spPr>
          <a:xfrm>
            <a:off x="8181904" y="5994556"/>
            <a:ext cx="609600" cy="369332"/>
          </a:xfrm>
          <a:prstGeom prst="rect">
            <a:avLst/>
          </a:prstGeom>
          <a:noFill/>
        </p:spPr>
        <p:txBody>
          <a:bodyPr wrap="square" rtlCol="0">
            <a:spAutoFit/>
          </a:bodyPr>
          <a:lstStyle/>
          <a:p>
            <a:r>
              <a:rPr lang="en-US" dirty="0"/>
              <a:t>Bit n</a:t>
            </a:r>
            <a:endParaRPr lang="en-IN" dirty="0"/>
          </a:p>
        </p:txBody>
      </p:sp>
      <p:cxnSp>
        <p:nvCxnSpPr>
          <p:cNvPr id="29" name="Straight Arrow Connector 28">
            <a:extLst>
              <a:ext uri="{FF2B5EF4-FFF2-40B4-BE49-F238E27FC236}">
                <a16:creationId xmlns:a16="http://schemas.microsoft.com/office/drawing/2014/main" xmlns="" id="{0D4C9779-939A-4DA0-80B2-763B1B98EAD8}"/>
              </a:ext>
            </a:extLst>
          </p:cNvPr>
          <p:cNvCxnSpPr>
            <a:stCxn id="4" idx="2"/>
            <a:endCxn id="7" idx="0"/>
          </p:cNvCxnSpPr>
          <p:nvPr/>
        </p:nvCxnSpPr>
        <p:spPr>
          <a:xfrm>
            <a:off x="3005470" y="1346356"/>
            <a:ext cx="0" cy="6096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xmlns="" id="{7CD2E1B5-6423-4CA0-B847-36FF6B7E1C52}"/>
              </a:ext>
            </a:extLst>
          </p:cNvPr>
          <p:cNvCxnSpPr/>
          <p:nvPr/>
        </p:nvCxnSpPr>
        <p:spPr>
          <a:xfrm>
            <a:off x="5748670" y="1346356"/>
            <a:ext cx="0" cy="6096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xmlns="" id="{C81A7CDC-9F2A-4EA5-9A58-010A082D5913}"/>
              </a:ext>
            </a:extLst>
          </p:cNvPr>
          <p:cNvCxnSpPr/>
          <p:nvPr/>
        </p:nvCxnSpPr>
        <p:spPr>
          <a:xfrm>
            <a:off x="8486704" y="1346356"/>
            <a:ext cx="0" cy="6096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xmlns="" id="{565EA538-47FC-4CF4-B3DD-2C3569E6BE1F}"/>
              </a:ext>
            </a:extLst>
          </p:cNvPr>
          <p:cNvCxnSpPr/>
          <p:nvPr/>
        </p:nvCxnSpPr>
        <p:spPr>
          <a:xfrm>
            <a:off x="3020968" y="2413156"/>
            <a:ext cx="0" cy="540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xmlns="" id="{11A5DB51-5B33-43CC-B2DD-FEB9FDD7AD1F}"/>
              </a:ext>
            </a:extLst>
          </p:cNvPr>
          <p:cNvCxnSpPr/>
          <p:nvPr/>
        </p:nvCxnSpPr>
        <p:spPr>
          <a:xfrm>
            <a:off x="5764168" y="2413156"/>
            <a:ext cx="0" cy="540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xmlns="" id="{F45939F4-25D3-428C-A40A-EAF82CC32790}"/>
              </a:ext>
            </a:extLst>
          </p:cNvPr>
          <p:cNvCxnSpPr/>
          <p:nvPr/>
        </p:nvCxnSpPr>
        <p:spPr>
          <a:xfrm>
            <a:off x="8502202" y="2413156"/>
            <a:ext cx="0" cy="540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xmlns="" id="{423BAAD3-F4E9-465B-8157-AF739967AD55}"/>
              </a:ext>
            </a:extLst>
          </p:cNvPr>
          <p:cNvCxnSpPr>
            <a:cxnSpLocks/>
          </p:cNvCxnSpPr>
          <p:nvPr/>
        </p:nvCxnSpPr>
        <p:spPr>
          <a:xfrm rot="16200000">
            <a:off x="9246070" y="3030556"/>
            <a:ext cx="0" cy="594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xmlns="" id="{4082B375-57F2-4A42-B41C-FCEDC7AF59C0}"/>
              </a:ext>
            </a:extLst>
          </p:cNvPr>
          <p:cNvCxnSpPr>
            <a:cxnSpLocks/>
          </p:cNvCxnSpPr>
          <p:nvPr/>
        </p:nvCxnSpPr>
        <p:spPr>
          <a:xfrm rot="16200000">
            <a:off x="9246070" y="4172492"/>
            <a:ext cx="0" cy="594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xmlns="" id="{CE964CE1-973C-461D-8685-F7F26A8A8609}"/>
              </a:ext>
            </a:extLst>
          </p:cNvPr>
          <p:cNvCxnSpPr>
            <a:cxnSpLocks/>
          </p:cNvCxnSpPr>
          <p:nvPr/>
        </p:nvCxnSpPr>
        <p:spPr>
          <a:xfrm rot="16200000">
            <a:off x="9246070" y="5315719"/>
            <a:ext cx="0" cy="594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8146140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b="1" dirty="0"/>
              <a:t>The cells in the array</a:t>
            </a:r>
            <a:r>
              <a:rPr lang="en-US" dirty="0"/>
              <a:t> are marked by the letter C with two </a:t>
            </a:r>
            <a:r>
              <a:rPr lang="en-US" dirty="0" err="1"/>
              <a:t>subcripts</a:t>
            </a:r>
            <a:r>
              <a:rPr lang="en-US" dirty="0"/>
              <a:t>. The first subscript gives the word number and the second specifies the bit position in the word. </a:t>
            </a:r>
          </a:p>
          <a:p>
            <a:r>
              <a:rPr lang="en-US" dirty="0"/>
              <a:t/>
            </a:r>
            <a:br>
              <a:rPr lang="en-US" dirty="0"/>
            </a:br>
            <a:r>
              <a:rPr lang="en-US" b="1" dirty="0"/>
              <a:t>Thus cell</a:t>
            </a:r>
            <a:r>
              <a:rPr lang="en-US" dirty="0"/>
              <a:t> </a:t>
            </a:r>
            <a:r>
              <a:rPr lang="en-US" dirty="0" err="1"/>
              <a:t>C</a:t>
            </a:r>
            <a:r>
              <a:rPr lang="en-US" baseline="-25000" dirty="0" err="1"/>
              <a:t>ij</a:t>
            </a:r>
            <a:r>
              <a:rPr lang="en-US" dirty="0"/>
              <a:t> is the cell for bit j in word i. A bit </a:t>
            </a:r>
            <a:r>
              <a:rPr lang="en-US" dirty="0" err="1"/>
              <a:t>A</a:t>
            </a:r>
            <a:r>
              <a:rPr lang="en-US" baseline="-25000" dirty="0" err="1"/>
              <a:t>j</a:t>
            </a:r>
            <a:r>
              <a:rPr lang="en-US" dirty="0"/>
              <a:t> in the argument register is compared with all the bits in column j of the array provided that </a:t>
            </a:r>
            <a:r>
              <a:rPr lang="en-US" dirty="0" err="1"/>
              <a:t>K</a:t>
            </a:r>
            <a:r>
              <a:rPr lang="en-US" baseline="-25000" dirty="0" err="1"/>
              <a:t>j</a:t>
            </a:r>
            <a:r>
              <a:rPr lang="en-US" dirty="0"/>
              <a:t> = 1. </a:t>
            </a:r>
          </a:p>
          <a:p>
            <a:r>
              <a:rPr lang="en-US" dirty="0"/>
              <a:t/>
            </a:r>
            <a:br>
              <a:rPr lang="en-US" dirty="0"/>
            </a:br>
            <a:r>
              <a:rPr lang="en-US" b="1" dirty="0"/>
              <a:t>This is done for all columns</a:t>
            </a:r>
            <a:r>
              <a:rPr lang="en-US" dirty="0"/>
              <a:t> j = 1, 2, . . . , n. If a match occurs between all the unmasked bits of the argument and the bits in word i, the corresponding bit </a:t>
            </a:r>
            <a:r>
              <a:rPr lang="en-US" dirty="0" err="1"/>
              <a:t>M</a:t>
            </a:r>
            <a:r>
              <a:rPr lang="en-US" baseline="-25000" dirty="0" err="1"/>
              <a:t>i</a:t>
            </a:r>
            <a:r>
              <a:rPr lang="en-US" dirty="0"/>
              <a:t> in the match register is set to 1.</a:t>
            </a:r>
          </a:p>
          <a:p>
            <a:r>
              <a:rPr lang="en-US" dirty="0"/>
              <a:t/>
            </a:r>
            <a:br>
              <a:rPr lang="en-US" dirty="0"/>
            </a:br>
            <a:r>
              <a:rPr lang="en-US" b="1" dirty="0"/>
              <a:t>If one or more unmasked bits</a:t>
            </a:r>
            <a:r>
              <a:rPr lang="en-US" dirty="0"/>
              <a:t> of the argument and the word do not match, </a:t>
            </a:r>
            <a:r>
              <a:rPr lang="en-US" dirty="0" err="1"/>
              <a:t>M</a:t>
            </a:r>
            <a:r>
              <a:rPr lang="en-US" baseline="-25000" dirty="0" err="1"/>
              <a:t>i</a:t>
            </a:r>
            <a:r>
              <a:rPr lang="en-US" dirty="0"/>
              <a:t> is cleared to 0. </a:t>
            </a:r>
          </a:p>
          <a:p>
            <a:pPr marL="0" indent="0">
              <a:buNone/>
            </a:pPr>
            <a:endParaRPr lang="en-IN" dirty="0"/>
          </a:p>
        </p:txBody>
      </p:sp>
    </p:spTree>
    <p:extLst>
      <p:ext uri="{BB962C8B-B14F-4D97-AF65-F5344CB8AC3E}">
        <p14:creationId xmlns="" xmlns:p14="http://schemas.microsoft.com/office/powerpoint/2010/main" val="31363513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D792E8-8838-4744-A7DD-92B0ED18307B}"/>
              </a:ext>
            </a:extLst>
          </p:cNvPr>
          <p:cNvSpPr>
            <a:spLocks noGrp="1"/>
          </p:cNvSpPr>
          <p:nvPr>
            <p:ph type="title"/>
          </p:nvPr>
        </p:nvSpPr>
        <p:spPr/>
        <p:txBody>
          <a:bodyPr>
            <a:normAutofit/>
          </a:bodyPr>
          <a:lstStyle/>
          <a:p>
            <a:r>
              <a:rPr lang="en-US" dirty="0">
                <a:gradFill flip="none" rotWithShape="1">
                  <a:gsLst>
                    <a:gs pos="10000">
                      <a:srgbClr val="273238"/>
                    </a:gs>
                    <a:gs pos="100000">
                      <a:srgbClr val="607D8B"/>
                    </a:gs>
                  </a:gsLst>
                  <a:lin ang="0" scaled="1"/>
                  <a:tileRect/>
                </a:gradFill>
              </a:rPr>
              <a:t>Cache Memory</a:t>
            </a:r>
          </a:p>
        </p:txBody>
      </p:sp>
      <p:sp>
        <p:nvSpPr>
          <p:cNvPr id="3" name="Text Placeholder 2">
            <a:extLst>
              <a:ext uri="{FF2B5EF4-FFF2-40B4-BE49-F238E27FC236}">
                <a16:creationId xmlns:a16="http://schemas.microsoft.com/office/drawing/2014/main" xmlns="" id="{6C915463-E8EE-4502-8261-E337007EFAAF}"/>
              </a:ext>
            </a:extLst>
          </p:cNvPr>
          <p:cNvSpPr>
            <a:spLocks noGrp="1"/>
          </p:cNvSpPr>
          <p:nvPr>
            <p:ph type="body" idx="1"/>
          </p:nvPr>
        </p:nvSpPr>
        <p:spPr/>
        <p:txBody>
          <a:bodyPr/>
          <a:lstStyle/>
          <a:p>
            <a:r>
              <a:rPr lang="en-US" dirty="0"/>
              <a:t>Section - 5</a:t>
            </a:r>
          </a:p>
        </p:txBody>
      </p:sp>
    </p:spTree>
    <p:extLst>
      <p:ext uri="{BB962C8B-B14F-4D97-AF65-F5344CB8AC3E}">
        <p14:creationId xmlns="" xmlns:p14="http://schemas.microsoft.com/office/powerpoint/2010/main" val="23588922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1AAB599-E707-4E5E-80E7-1CC429E85FDB}"/>
              </a:ext>
            </a:extLst>
          </p:cNvPr>
          <p:cNvSpPr>
            <a:spLocks noGrp="1"/>
          </p:cNvSpPr>
          <p:nvPr>
            <p:ph type="title"/>
          </p:nvPr>
        </p:nvSpPr>
        <p:spPr/>
        <p:txBody>
          <a:bodyPr/>
          <a:lstStyle/>
          <a:p>
            <a:r>
              <a:rPr lang="en-US" dirty="0"/>
              <a:t>Cache Memory</a:t>
            </a:r>
            <a:endParaRPr lang="en-IN" dirty="0"/>
          </a:p>
        </p:txBody>
      </p:sp>
      <p:sp>
        <p:nvSpPr>
          <p:cNvPr id="5" name="Content Placeholder 4">
            <a:extLst>
              <a:ext uri="{FF2B5EF4-FFF2-40B4-BE49-F238E27FC236}">
                <a16:creationId xmlns:a16="http://schemas.microsoft.com/office/drawing/2014/main" xmlns="" id="{E8CC04BD-3E10-4936-9543-0C6EDCB7EF63}"/>
              </a:ext>
            </a:extLst>
          </p:cNvPr>
          <p:cNvSpPr>
            <a:spLocks noGrp="1"/>
          </p:cNvSpPr>
          <p:nvPr>
            <p:ph idx="1"/>
          </p:nvPr>
        </p:nvSpPr>
        <p:spPr>
          <a:xfrm>
            <a:off x="131180" y="863444"/>
            <a:ext cx="5642255" cy="5994556"/>
          </a:xfrm>
        </p:spPr>
        <p:txBody>
          <a:bodyPr/>
          <a:lstStyle/>
          <a:p>
            <a:pPr algn="just"/>
            <a:r>
              <a:rPr lang="en-US" sz="2000" dirty="0"/>
              <a:t>Cache is a fast small capacity memory that should hold those information which are most likely to be accessed</a:t>
            </a:r>
            <a:r>
              <a:rPr lang="en-US" sz="2000" dirty="0" smtClean="0"/>
              <a:t>.</a:t>
            </a:r>
          </a:p>
          <a:p>
            <a:r>
              <a:rPr lang="en-US" sz="2000" b="1" dirty="0"/>
              <a:t>Analysis</a:t>
            </a:r>
            <a:r>
              <a:rPr lang="en-US" sz="2000" dirty="0"/>
              <a:t> of a large number of typical programs has shown that the references to memory at any given interval of time tend to be confined within a few localized areas in memory. </a:t>
            </a:r>
            <a:endParaRPr lang="en-US" sz="2000" dirty="0" smtClean="0"/>
          </a:p>
          <a:p>
            <a:pPr marL="0" indent="0">
              <a:buNone/>
            </a:pPr>
            <a:r>
              <a:rPr lang="en-US" sz="2000" b="1" dirty="0" smtClean="0"/>
              <a:t>This phenomenon</a:t>
            </a:r>
            <a:r>
              <a:rPr lang="en-US" sz="2000" dirty="0" smtClean="0"/>
              <a:t> is known as the property of locality of reference locality of reference. </a:t>
            </a:r>
            <a:endParaRPr lang="en-US" sz="2000" dirty="0"/>
          </a:p>
          <a:p>
            <a:pPr algn="just"/>
            <a:r>
              <a:rPr lang="en-US" sz="2000" dirty="0"/>
              <a:t>The basic operation of the cache is, when the CPU needs to access memory, the cache is examined. </a:t>
            </a:r>
          </a:p>
          <a:p>
            <a:pPr algn="just"/>
            <a:r>
              <a:rPr lang="en-US" sz="2000" dirty="0"/>
              <a:t>If the word is found in the cache, it is read from the fast memory. If the word addressed by the CPU is not found in the cache, the main memory is accessed to read the word</a:t>
            </a:r>
            <a:r>
              <a:rPr lang="en-US" sz="2000" dirty="0" smtClean="0"/>
              <a:t>.</a:t>
            </a:r>
          </a:p>
          <a:p>
            <a:pPr algn="just"/>
            <a:r>
              <a:rPr lang="en-US" sz="2000" dirty="0" smtClean="0"/>
              <a:t>The </a:t>
            </a:r>
            <a:r>
              <a:rPr lang="en-US" sz="2000" dirty="0"/>
              <a:t>transformation of data from main memory to cache memory is referred to as a mapping process.</a:t>
            </a:r>
          </a:p>
          <a:p>
            <a:endParaRPr lang="en-IN" dirty="0"/>
          </a:p>
        </p:txBody>
      </p:sp>
      <p:sp>
        <p:nvSpPr>
          <p:cNvPr id="6" name="Content Placeholder 4">
            <a:extLst>
              <a:ext uri="{FF2B5EF4-FFF2-40B4-BE49-F238E27FC236}">
                <a16:creationId xmlns:a16="http://schemas.microsoft.com/office/drawing/2014/main" xmlns="" id="{1D8C0A2B-F8FF-4567-A179-9B33C5D86B02}"/>
              </a:ext>
            </a:extLst>
          </p:cNvPr>
          <p:cNvSpPr txBox="1">
            <a:spLocks/>
          </p:cNvSpPr>
          <p:nvPr/>
        </p:nvSpPr>
        <p:spPr>
          <a:xfrm>
            <a:off x="6418566" y="863444"/>
            <a:ext cx="5450913" cy="5590565"/>
          </a:xfrm>
          <a:prstGeom prst="rect">
            <a:avLst/>
          </a:prstGeom>
        </p:spPr>
        <p:txBody>
          <a:bodyPr vert="horz" lIns="91440" tIns="45720" rIns="91440" bIns="45720" rtlCol="0">
            <a:noAutofit/>
          </a:bodyPr>
          <a:lstStyle>
            <a:lvl1pPr marL="265113" indent="-265113" algn="just" defTabSz="914400" rtl="0" eaLnBrk="1" latinLnBrk="0" hangingPunct="1">
              <a:lnSpc>
                <a:spcPct val="90000"/>
              </a:lnSpc>
              <a:spcBef>
                <a:spcPts val="1000"/>
              </a:spcBef>
              <a:buClr>
                <a:schemeClr val="accent6"/>
              </a:buClr>
              <a:buFont typeface="Wingdings 3" panose="05040102010807070707" pitchFamily="18" charset="2"/>
              <a:buChar char=""/>
              <a:defRPr sz="2400" kern="1200">
                <a:solidFill>
                  <a:schemeClr val="tx1"/>
                </a:solidFill>
                <a:latin typeface="+mn-lt"/>
                <a:ea typeface="+mn-ea"/>
                <a:cs typeface="+mn-cs"/>
              </a:defRPr>
            </a:lvl1pPr>
            <a:lvl2pPr marL="809625" indent="-352425" algn="just" defTabSz="914400" rtl="0" eaLnBrk="1" latinLnBrk="0" hangingPunct="1">
              <a:lnSpc>
                <a:spcPct val="90000"/>
              </a:lnSpc>
              <a:spcBef>
                <a:spcPts val="500"/>
              </a:spcBef>
              <a:buClr>
                <a:schemeClr val="accent6"/>
              </a:buClr>
              <a:buFont typeface="Wingdings 3" panose="05040102010807070707" pitchFamily="18" charset="2"/>
              <a:buChar char=""/>
              <a:defRPr sz="20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Clr>
                <a:schemeClr val="accent6"/>
              </a:buClr>
              <a:buFont typeface="Wingdings" panose="05000000000000000000" pitchFamily="2" charset="2"/>
              <a:buChar char="§"/>
              <a:defRPr sz="18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IN" dirty="0"/>
          </a:p>
        </p:txBody>
      </p:sp>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284913" y="1721157"/>
            <a:ext cx="5907087" cy="1885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87497" y="4129548"/>
            <a:ext cx="4468761" cy="1754326"/>
          </a:xfrm>
          <a:prstGeom prst="rect">
            <a:avLst/>
          </a:prstGeom>
          <a:noFill/>
        </p:spPr>
        <p:txBody>
          <a:bodyPr wrap="square" rtlCol="0">
            <a:spAutoFit/>
          </a:bodyPr>
          <a:lstStyle/>
          <a:p>
            <a:r>
              <a:rPr lang="en-US" b="1" dirty="0"/>
              <a:t>The CPU</a:t>
            </a:r>
            <a:r>
              <a:rPr lang="en-US" dirty="0"/>
              <a:t> communicates with both memories. It first sends a 15-bit address to cache. If there is a hit, the CPU accepts the 12-bit data from cache. If there is a miss, the CPU reads the word from main memory and the word is then transferred to cache. </a:t>
            </a:r>
            <a:endParaRPr lang="en-IN" dirty="0"/>
          </a:p>
        </p:txBody>
      </p:sp>
    </p:spTree>
    <p:extLst>
      <p:ext uri="{BB962C8B-B14F-4D97-AF65-F5344CB8AC3E}">
        <p14:creationId xmlns="" xmlns:p14="http://schemas.microsoft.com/office/powerpoint/2010/main" val="63756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nodePh="1">
                                  <p:stCondLst>
                                    <p:cond delay="0"/>
                                  </p:stCondLst>
                                  <p:endCondLst>
                                    <p:cond evt="begin" delay="0">
                                      <p:tn val="35"/>
                                    </p:cond>
                                  </p:end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a:t>The performance of the cache memory is frequently measured in terms of a quantity called </a:t>
            </a:r>
            <a:r>
              <a:rPr lang="en-US" i="1" dirty="0"/>
              <a:t>hit ratio</a:t>
            </a:r>
            <a:r>
              <a:rPr lang="en-US" dirty="0"/>
              <a:t>.</a:t>
            </a:r>
          </a:p>
          <a:p>
            <a:r>
              <a:rPr lang="en-US" dirty="0"/>
              <a:t>When the CPU refers to memory and finds the word in cache, it is said to produce a </a:t>
            </a:r>
            <a:r>
              <a:rPr lang="en-US" i="1" dirty="0"/>
              <a:t>hit</a:t>
            </a:r>
            <a:r>
              <a:rPr lang="en-US" dirty="0"/>
              <a:t>.</a:t>
            </a:r>
          </a:p>
          <a:p>
            <a:r>
              <a:rPr lang="en-US" dirty="0"/>
              <a:t>If the word is not found in cache, it is in main memory and it counts as a </a:t>
            </a:r>
            <a:r>
              <a:rPr lang="en-US" i="1" dirty="0"/>
              <a:t>miss.</a:t>
            </a:r>
          </a:p>
          <a:p>
            <a:r>
              <a:rPr lang="en-US" dirty="0"/>
              <a:t>The ratio of the number of hits divided by the total CPU references to memory (hits plus misses) is the </a:t>
            </a:r>
            <a:r>
              <a:rPr lang="en-US" i="1" dirty="0"/>
              <a:t>hit ratio.</a:t>
            </a:r>
          </a:p>
          <a:p>
            <a:r>
              <a:rPr lang="en-US" dirty="0"/>
              <a:t>Hit ratios of 0.9 and higher have been reported. </a:t>
            </a:r>
          </a:p>
          <a:p>
            <a:endParaRPr lang="en-IN" dirty="0"/>
          </a:p>
        </p:txBody>
      </p:sp>
    </p:spTree>
    <p:extLst>
      <p:ext uri="{BB962C8B-B14F-4D97-AF65-F5344CB8AC3E}">
        <p14:creationId xmlns="" xmlns:p14="http://schemas.microsoft.com/office/powerpoint/2010/main" val="809164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D792E8-8838-4744-A7DD-92B0ED18307B}"/>
              </a:ext>
            </a:extLst>
          </p:cNvPr>
          <p:cNvSpPr>
            <a:spLocks noGrp="1"/>
          </p:cNvSpPr>
          <p:nvPr>
            <p:ph type="title"/>
          </p:nvPr>
        </p:nvSpPr>
        <p:spPr/>
        <p:txBody>
          <a:bodyPr>
            <a:normAutofit/>
          </a:bodyPr>
          <a:lstStyle/>
          <a:p>
            <a:r>
              <a:rPr lang="en-US" dirty="0">
                <a:gradFill flip="none" rotWithShape="1">
                  <a:gsLst>
                    <a:gs pos="10000">
                      <a:srgbClr val="273238"/>
                    </a:gs>
                    <a:gs pos="100000">
                      <a:srgbClr val="607D8B"/>
                    </a:gs>
                  </a:gsLst>
                  <a:lin ang="0" scaled="1"/>
                  <a:tileRect/>
                </a:gradFill>
              </a:rPr>
              <a:t>Memory Hierarchy</a:t>
            </a:r>
          </a:p>
        </p:txBody>
      </p:sp>
      <p:sp>
        <p:nvSpPr>
          <p:cNvPr id="3" name="Text Placeholder 2">
            <a:extLst>
              <a:ext uri="{FF2B5EF4-FFF2-40B4-BE49-F238E27FC236}">
                <a16:creationId xmlns:a16="http://schemas.microsoft.com/office/drawing/2014/main" xmlns="" id="{6C915463-E8EE-4502-8261-E337007EFAAF}"/>
              </a:ext>
            </a:extLst>
          </p:cNvPr>
          <p:cNvSpPr>
            <a:spLocks noGrp="1"/>
          </p:cNvSpPr>
          <p:nvPr>
            <p:ph type="body" idx="1"/>
          </p:nvPr>
        </p:nvSpPr>
        <p:spPr/>
        <p:txBody>
          <a:bodyPr/>
          <a:lstStyle/>
          <a:p>
            <a:r>
              <a:rPr lang="en-US" dirty="0"/>
              <a:t>Section - 1</a:t>
            </a:r>
          </a:p>
        </p:txBody>
      </p:sp>
    </p:spTree>
    <p:extLst>
      <p:ext uri="{BB962C8B-B14F-4D97-AF65-F5344CB8AC3E}">
        <p14:creationId xmlns="" xmlns:p14="http://schemas.microsoft.com/office/powerpoint/2010/main" val="7610712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BE5DA4-BA7B-438D-B0BB-F6225E6AB61F}"/>
              </a:ext>
            </a:extLst>
          </p:cNvPr>
          <p:cNvSpPr>
            <a:spLocks noGrp="1"/>
          </p:cNvSpPr>
          <p:nvPr>
            <p:ph type="title"/>
          </p:nvPr>
        </p:nvSpPr>
        <p:spPr/>
        <p:txBody>
          <a:bodyPr/>
          <a:lstStyle/>
          <a:p>
            <a:r>
              <a:rPr lang="en-US" dirty="0"/>
              <a:t>Associative Mapping </a:t>
            </a:r>
            <a:endParaRPr lang="en-IN" dirty="0"/>
          </a:p>
        </p:txBody>
      </p:sp>
      <p:sp>
        <p:nvSpPr>
          <p:cNvPr id="4" name="Rectangle 3">
            <a:extLst>
              <a:ext uri="{FF2B5EF4-FFF2-40B4-BE49-F238E27FC236}">
                <a16:creationId xmlns:a16="http://schemas.microsoft.com/office/drawing/2014/main" xmlns="" id="{82CE56F6-C46B-46D1-A3DC-A7EAC2AC6D50}"/>
              </a:ext>
            </a:extLst>
          </p:cNvPr>
          <p:cNvSpPr/>
          <p:nvPr/>
        </p:nvSpPr>
        <p:spPr>
          <a:xfrm>
            <a:off x="3765917" y="1861522"/>
            <a:ext cx="2330083"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Argument register</a:t>
            </a:r>
            <a:endParaRPr lang="en-IN" dirty="0"/>
          </a:p>
        </p:txBody>
      </p:sp>
      <p:sp>
        <p:nvSpPr>
          <p:cNvPr id="5" name="Rectangle 4">
            <a:extLst>
              <a:ext uri="{FF2B5EF4-FFF2-40B4-BE49-F238E27FC236}">
                <a16:creationId xmlns:a16="http://schemas.microsoft.com/office/drawing/2014/main" xmlns="" id="{03DD12F7-A362-4B11-A127-D1297671A0E5}"/>
              </a:ext>
            </a:extLst>
          </p:cNvPr>
          <p:cNvSpPr/>
          <p:nvPr/>
        </p:nvSpPr>
        <p:spPr>
          <a:xfrm>
            <a:off x="3769791" y="3058227"/>
            <a:ext cx="2330083"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0 1 0 0 0</a:t>
            </a:r>
            <a:endParaRPr lang="en-IN" dirty="0"/>
          </a:p>
        </p:txBody>
      </p:sp>
      <p:sp>
        <p:nvSpPr>
          <p:cNvPr id="6" name="Rectangle 5">
            <a:extLst>
              <a:ext uri="{FF2B5EF4-FFF2-40B4-BE49-F238E27FC236}">
                <a16:creationId xmlns:a16="http://schemas.microsoft.com/office/drawing/2014/main" xmlns="" id="{E7D36005-F788-4957-B646-41B1C33C5609}"/>
              </a:ext>
            </a:extLst>
          </p:cNvPr>
          <p:cNvSpPr/>
          <p:nvPr/>
        </p:nvSpPr>
        <p:spPr>
          <a:xfrm>
            <a:off x="6052088" y="3058227"/>
            <a:ext cx="2330083"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3 4 5 0</a:t>
            </a:r>
            <a:endParaRPr lang="en-IN" dirty="0"/>
          </a:p>
        </p:txBody>
      </p:sp>
      <p:sp>
        <p:nvSpPr>
          <p:cNvPr id="7" name="Rectangle 6">
            <a:extLst>
              <a:ext uri="{FF2B5EF4-FFF2-40B4-BE49-F238E27FC236}">
                <a16:creationId xmlns:a16="http://schemas.microsoft.com/office/drawing/2014/main" xmlns="" id="{1C1C7809-07EA-49EF-88C2-8CCA698FCE87}"/>
              </a:ext>
            </a:extLst>
          </p:cNvPr>
          <p:cNvSpPr/>
          <p:nvPr/>
        </p:nvSpPr>
        <p:spPr>
          <a:xfrm>
            <a:off x="3769790" y="3591627"/>
            <a:ext cx="2330083"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0 2 7 7 7</a:t>
            </a:r>
            <a:endParaRPr lang="en-IN" dirty="0"/>
          </a:p>
        </p:txBody>
      </p:sp>
      <p:sp>
        <p:nvSpPr>
          <p:cNvPr id="8" name="Rectangle 7">
            <a:extLst>
              <a:ext uri="{FF2B5EF4-FFF2-40B4-BE49-F238E27FC236}">
                <a16:creationId xmlns:a16="http://schemas.microsoft.com/office/drawing/2014/main" xmlns="" id="{AEABAB9C-3ED6-4E5B-8B62-52092B9770D4}"/>
              </a:ext>
            </a:extLst>
          </p:cNvPr>
          <p:cNvSpPr/>
          <p:nvPr/>
        </p:nvSpPr>
        <p:spPr>
          <a:xfrm>
            <a:off x="6052087" y="3591627"/>
            <a:ext cx="2330083"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6 7 1 0</a:t>
            </a:r>
            <a:endParaRPr lang="en-IN" dirty="0"/>
          </a:p>
        </p:txBody>
      </p:sp>
      <p:sp>
        <p:nvSpPr>
          <p:cNvPr id="9" name="Rectangle 8">
            <a:extLst>
              <a:ext uri="{FF2B5EF4-FFF2-40B4-BE49-F238E27FC236}">
                <a16:creationId xmlns:a16="http://schemas.microsoft.com/office/drawing/2014/main" xmlns="" id="{0393CA86-B21F-4C1A-9ABD-75892F8387DE}"/>
              </a:ext>
            </a:extLst>
          </p:cNvPr>
          <p:cNvSpPr/>
          <p:nvPr/>
        </p:nvSpPr>
        <p:spPr>
          <a:xfrm>
            <a:off x="3765917" y="4125027"/>
            <a:ext cx="2330083"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2 2 3 4 5</a:t>
            </a:r>
            <a:endParaRPr lang="en-IN" dirty="0"/>
          </a:p>
        </p:txBody>
      </p:sp>
      <p:sp>
        <p:nvSpPr>
          <p:cNvPr id="10" name="Rectangle 9">
            <a:extLst>
              <a:ext uri="{FF2B5EF4-FFF2-40B4-BE49-F238E27FC236}">
                <a16:creationId xmlns:a16="http://schemas.microsoft.com/office/drawing/2014/main" xmlns="" id="{DC6901FD-1F06-4307-9C10-5E07417856A3}"/>
              </a:ext>
            </a:extLst>
          </p:cNvPr>
          <p:cNvSpPr/>
          <p:nvPr/>
        </p:nvSpPr>
        <p:spPr>
          <a:xfrm>
            <a:off x="6048214" y="4125027"/>
            <a:ext cx="2330083"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1 2 3 4</a:t>
            </a:r>
            <a:endParaRPr lang="en-IN" dirty="0"/>
          </a:p>
        </p:txBody>
      </p:sp>
      <p:sp>
        <p:nvSpPr>
          <p:cNvPr id="11" name="Rectangle 10">
            <a:extLst>
              <a:ext uri="{FF2B5EF4-FFF2-40B4-BE49-F238E27FC236}">
                <a16:creationId xmlns:a16="http://schemas.microsoft.com/office/drawing/2014/main" xmlns="" id="{04A722FF-CED3-4C3A-B967-82086F8444D9}"/>
              </a:ext>
            </a:extLst>
          </p:cNvPr>
          <p:cNvSpPr/>
          <p:nvPr/>
        </p:nvSpPr>
        <p:spPr>
          <a:xfrm>
            <a:off x="3765917" y="4658427"/>
            <a:ext cx="2330083" cy="151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2" name="Rectangle 11">
            <a:extLst>
              <a:ext uri="{FF2B5EF4-FFF2-40B4-BE49-F238E27FC236}">
                <a16:creationId xmlns:a16="http://schemas.microsoft.com/office/drawing/2014/main" xmlns="" id="{10131806-B4A6-496A-9059-89D3AB2EBC1D}"/>
              </a:ext>
            </a:extLst>
          </p:cNvPr>
          <p:cNvSpPr/>
          <p:nvPr/>
        </p:nvSpPr>
        <p:spPr>
          <a:xfrm>
            <a:off x="6048214" y="4658427"/>
            <a:ext cx="2330083" cy="151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3" name="Straight Arrow Connector 12">
            <a:extLst>
              <a:ext uri="{FF2B5EF4-FFF2-40B4-BE49-F238E27FC236}">
                <a16:creationId xmlns:a16="http://schemas.microsoft.com/office/drawing/2014/main" xmlns="" id="{7D8CCAE1-AE1B-4788-A9B8-BDC9433BCF3D}"/>
              </a:ext>
            </a:extLst>
          </p:cNvPr>
          <p:cNvCxnSpPr>
            <a:cxnSpLocks/>
          </p:cNvCxnSpPr>
          <p:nvPr/>
        </p:nvCxnSpPr>
        <p:spPr>
          <a:xfrm>
            <a:off x="4930958" y="1354329"/>
            <a:ext cx="1" cy="49169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CE9E7756-8667-4553-B634-A097E1AD3CA3}"/>
              </a:ext>
            </a:extLst>
          </p:cNvPr>
          <p:cNvSpPr txBox="1"/>
          <p:nvPr/>
        </p:nvSpPr>
        <p:spPr>
          <a:xfrm>
            <a:off x="3884921" y="1044706"/>
            <a:ext cx="2370496" cy="401321"/>
          </a:xfrm>
          <a:prstGeom prst="rect">
            <a:avLst/>
          </a:prstGeom>
          <a:noFill/>
        </p:spPr>
        <p:txBody>
          <a:bodyPr wrap="square" rtlCol="0">
            <a:spAutoFit/>
          </a:bodyPr>
          <a:lstStyle/>
          <a:p>
            <a:r>
              <a:rPr lang="en-US" dirty="0"/>
              <a:t>CPU address (15 bits)</a:t>
            </a:r>
            <a:endParaRPr lang="en-IN" dirty="0"/>
          </a:p>
        </p:txBody>
      </p:sp>
      <p:sp>
        <p:nvSpPr>
          <p:cNvPr id="15" name="TextBox 14">
            <a:extLst>
              <a:ext uri="{FF2B5EF4-FFF2-40B4-BE49-F238E27FC236}">
                <a16:creationId xmlns:a16="http://schemas.microsoft.com/office/drawing/2014/main" xmlns="" id="{1C69D994-5C29-4CBD-880F-E99AA9D5781D}"/>
              </a:ext>
            </a:extLst>
          </p:cNvPr>
          <p:cNvSpPr txBox="1"/>
          <p:nvPr/>
        </p:nvSpPr>
        <p:spPr>
          <a:xfrm>
            <a:off x="4442654" y="2622478"/>
            <a:ext cx="1007604" cy="369332"/>
          </a:xfrm>
          <a:prstGeom prst="rect">
            <a:avLst/>
          </a:prstGeom>
          <a:noFill/>
        </p:spPr>
        <p:txBody>
          <a:bodyPr wrap="square" rtlCol="0">
            <a:spAutoFit/>
          </a:bodyPr>
          <a:lstStyle/>
          <a:p>
            <a:r>
              <a:rPr lang="en-US" dirty="0"/>
              <a:t>Address</a:t>
            </a:r>
            <a:endParaRPr lang="en-IN" dirty="0"/>
          </a:p>
        </p:txBody>
      </p:sp>
      <p:sp>
        <p:nvSpPr>
          <p:cNvPr id="16" name="TextBox 15">
            <a:extLst>
              <a:ext uri="{FF2B5EF4-FFF2-40B4-BE49-F238E27FC236}">
                <a16:creationId xmlns:a16="http://schemas.microsoft.com/office/drawing/2014/main" xmlns="" id="{6819AF12-3ACD-4B17-865F-3EE5B915976B}"/>
              </a:ext>
            </a:extLst>
          </p:cNvPr>
          <p:cNvSpPr txBox="1"/>
          <p:nvPr/>
        </p:nvSpPr>
        <p:spPr>
          <a:xfrm>
            <a:off x="6900433" y="2624063"/>
            <a:ext cx="625643" cy="369332"/>
          </a:xfrm>
          <a:prstGeom prst="rect">
            <a:avLst/>
          </a:prstGeom>
          <a:noFill/>
        </p:spPr>
        <p:txBody>
          <a:bodyPr wrap="square" rtlCol="0">
            <a:spAutoFit/>
          </a:bodyPr>
          <a:lstStyle/>
          <a:p>
            <a:r>
              <a:rPr lang="en-US" dirty="0"/>
              <a:t>Data</a:t>
            </a:r>
            <a:endParaRPr lang="en-IN" dirty="0"/>
          </a:p>
        </p:txBody>
      </p:sp>
      <p:cxnSp>
        <p:nvCxnSpPr>
          <p:cNvPr id="17" name="Straight Arrow Connector 16">
            <a:extLst>
              <a:ext uri="{FF2B5EF4-FFF2-40B4-BE49-F238E27FC236}">
                <a16:creationId xmlns:a16="http://schemas.microsoft.com/office/drawing/2014/main" xmlns="" id="{002655C6-DFA8-48F9-A151-115E0EA2C24F}"/>
              </a:ext>
            </a:extLst>
          </p:cNvPr>
          <p:cNvCxnSpPr>
            <a:cxnSpLocks/>
          </p:cNvCxnSpPr>
          <p:nvPr/>
        </p:nvCxnSpPr>
        <p:spPr>
          <a:xfrm rot="16200000">
            <a:off x="7940076" y="2403626"/>
            <a:ext cx="1" cy="828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5E33F97B-F226-443B-A5BF-A9EDA7E14197}"/>
              </a:ext>
            </a:extLst>
          </p:cNvPr>
          <p:cNvCxnSpPr>
            <a:cxnSpLocks/>
          </p:cNvCxnSpPr>
          <p:nvPr/>
        </p:nvCxnSpPr>
        <p:spPr>
          <a:xfrm>
            <a:off x="3772375" y="2650227"/>
            <a:ext cx="1" cy="360000"/>
          </a:xfrm>
          <a:prstGeom prst="straightConnector1">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xmlns="" id="{52D0455A-B888-4831-8CDA-F2808DFA950E}"/>
              </a:ext>
            </a:extLst>
          </p:cNvPr>
          <p:cNvCxnSpPr>
            <a:cxnSpLocks/>
          </p:cNvCxnSpPr>
          <p:nvPr/>
        </p:nvCxnSpPr>
        <p:spPr>
          <a:xfrm>
            <a:off x="6048214" y="2630417"/>
            <a:ext cx="1" cy="360000"/>
          </a:xfrm>
          <a:prstGeom prst="straightConnector1">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id="{06B923BC-99FE-4517-8C66-BAFD3E89A51C}"/>
              </a:ext>
            </a:extLst>
          </p:cNvPr>
          <p:cNvCxnSpPr>
            <a:cxnSpLocks/>
          </p:cNvCxnSpPr>
          <p:nvPr/>
        </p:nvCxnSpPr>
        <p:spPr>
          <a:xfrm>
            <a:off x="8378294" y="2628729"/>
            <a:ext cx="1" cy="360000"/>
          </a:xfrm>
          <a:prstGeom prst="straightConnector1">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4230BAEB-C600-41B4-AACE-C9CCCB912C9E}"/>
              </a:ext>
            </a:extLst>
          </p:cNvPr>
          <p:cNvCxnSpPr>
            <a:cxnSpLocks/>
          </p:cNvCxnSpPr>
          <p:nvPr/>
        </p:nvCxnSpPr>
        <p:spPr>
          <a:xfrm rot="16200000">
            <a:off x="5671311" y="2457624"/>
            <a:ext cx="1" cy="720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5A375785-A274-4513-B42E-6ED939148357}"/>
              </a:ext>
            </a:extLst>
          </p:cNvPr>
          <p:cNvCxnSpPr>
            <a:cxnSpLocks/>
          </p:cNvCxnSpPr>
          <p:nvPr/>
        </p:nvCxnSpPr>
        <p:spPr>
          <a:xfrm rot="5400000" flipH="1">
            <a:off x="6509999" y="2400728"/>
            <a:ext cx="1" cy="828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xmlns="" id="{064E6544-F9CE-444A-B3A2-7D0443D3C69D}"/>
              </a:ext>
            </a:extLst>
          </p:cNvPr>
          <p:cNvCxnSpPr>
            <a:cxnSpLocks/>
          </p:cNvCxnSpPr>
          <p:nvPr/>
        </p:nvCxnSpPr>
        <p:spPr>
          <a:xfrm rot="5400000" flipH="1">
            <a:off x="4132711" y="2454727"/>
            <a:ext cx="1" cy="720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50723" y="1600175"/>
            <a:ext cx="2639961" cy="2927579"/>
          </a:xfrm>
          <a:prstGeom prst="rect">
            <a:avLst/>
          </a:prstGeom>
          <a:noFill/>
        </p:spPr>
        <p:txBody>
          <a:bodyPr wrap="square" rtlCol="0">
            <a:spAutoFit/>
          </a:bodyPr>
          <a:lstStyle/>
          <a:p>
            <a:endParaRPr lang="en-IN" dirty="0"/>
          </a:p>
        </p:txBody>
      </p:sp>
      <p:sp>
        <p:nvSpPr>
          <p:cNvPr id="27" name="TextBox 26"/>
          <p:cNvSpPr txBox="1"/>
          <p:nvPr/>
        </p:nvSpPr>
        <p:spPr>
          <a:xfrm>
            <a:off x="560439" y="1446027"/>
            <a:ext cx="2536722" cy="6740307"/>
          </a:xfrm>
          <a:prstGeom prst="rect">
            <a:avLst/>
          </a:prstGeom>
          <a:noFill/>
        </p:spPr>
        <p:txBody>
          <a:bodyPr wrap="square" rtlCol="0">
            <a:spAutoFit/>
          </a:bodyPr>
          <a:lstStyle/>
          <a:p>
            <a:pPr marL="285750" indent="-285750">
              <a:buFont typeface="Arial" pitchFamily="34" charset="0"/>
              <a:buChar char="•"/>
            </a:pPr>
            <a:r>
              <a:rPr lang="en-IN" dirty="0" smtClean="0"/>
              <a:t>The diagram shows three words presently stored in cache</a:t>
            </a:r>
          </a:p>
          <a:p>
            <a:pPr marL="285750" indent="-285750">
              <a:buFont typeface="Arial" pitchFamily="34" charset="0"/>
              <a:buChar char="•"/>
            </a:pPr>
            <a:r>
              <a:rPr lang="en-IN" dirty="0" smtClean="0"/>
              <a:t>The address value of 15 bits  is shown as 5 digit octal number and corresponding 12-digit word is shown as 4 digit octal number</a:t>
            </a:r>
          </a:p>
          <a:p>
            <a:pPr marL="285750" indent="-285750">
              <a:buFont typeface="Arial" pitchFamily="34" charset="0"/>
              <a:buChar char="•"/>
            </a:pPr>
            <a:r>
              <a:rPr lang="en-US" b="1" dirty="0"/>
              <a:t>A CPU address</a:t>
            </a:r>
            <a:r>
              <a:rPr lang="en-US" dirty="0"/>
              <a:t> of 15 bits is placed in the argument register and the associative memory is searched for a matching address. </a:t>
            </a:r>
          </a:p>
          <a:p>
            <a:endParaRPr lang="en-IN" dirty="0" smtClean="0"/>
          </a:p>
          <a:p>
            <a:endParaRPr lang="en-IN" dirty="0"/>
          </a:p>
          <a:p>
            <a:endParaRPr lang="en-IN" dirty="0" smtClean="0"/>
          </a:p>
          <a:p>
            <a:endParaRPr lang="en-IN" dirty="0"/>
          </a:p>
          <a:p>
            <a:endParaRPr lang="en-IN" dirty="0" smtClean="0"/>
          </a:p>
          <a:p>
            <a:endParaRPr lang="en-IN" dirty="0"/>
          </a:p>
          <a:p>
            <a:endParaRPr lang="en-IN" dirty="0" smtClean="0"/>
          </a:p>
          <a:p>
            <a:endParaRPr lang="en-IN" dirty="0"/>
          </a:p>
        </p:txBody>
      </p:sp>
      <p:sp>
        <p:nvSpPr>
          <p:cNvPr id="28" name="TextBox 27"/>
          <p:cNvSpPr txBox="1"/>
          <p:nvPr/>
        </p:nvSpPr>
        <p:spPr>
          <a:xfrm>
            <a:off x="8775290" y="1044706"/>
            <a:ext cx="3170904" cy="4801314"/>
          </a:xfrm>
          <a:prstGeom prst="rect">
            <a:avLst/>
          </a:prstGeom>
          <a:noFill/>
        </p:spPr>
        <p:txBody>
          <a:bodyPr wrap="square" rtlCol="0">
            <a:spAutoFit/>
          </a:bodyPr>
          <a:lstStyle/>
          <a:p>
            <a:endParaRPr lang="en-IN" dirty="0" smtClean="0"/>
          </a:p>
          <a:p>
            <a:endParaRPr lang="en-IN" dirty="0"/>
          </a:p>
          <a:p>
            <a:endParaRPr lang="en-IN" dirty="0" smtClean="0"/>
          </a:p>
          <a:p>
            <a:endParaRPr lang="en-IN" dirty="0"/>
          </a:p>
          <a:p>
            <a:endParaRPr lang="en-IN" dirty="0" smtClean="0"/>
          </a:p>
          <a:p>
            <a:endParaRPr lang="en-IN" dirty="0"/>
          </a:p>
          <a:p>
            <a:endParaRPr lang="en-IN" dirty="0" smtClean="0"/>
          </a:p>
          <a:p>
            <a:endParaRPr lang="en-IN" dirty="0"/>
          </a:p>
          <a:p>
            <a:endParaRPr lang="en-IN" dirty="0" smtClean="0"/>
          </a:p>
          <a:p>
            <a:endParaRPr lang="en-IN" dirty="0"/>
          </a:p>
          <a:p>
            <a:endParaRPr lang="en-IN" dirty="0" smtClean="0"/>
          </a:p>
          <a:p>
            <a:endParaRPr lang="en-IN" dirty="0"/>
          </a:p>
          <a:p>
            <a:endParaRPr lang="en-IN" dirty="0" smtClean="0"/>
          </a:p>
          <a:p>
            <a:endParaRPr lang="en-IN" dirty="0"/>
          </a:p>
          <a:p>
            <a:endParaRPr lang="en-IN" dirty="0" smtClean="0"/>
          </a:p>
          <a:p>
            <a:endParaRPr lang="en-IN"/>
          </a:p>
          <a:p>
            <a:endParaRPr lang="en-IN"/>
          </a:p>
        </p:txBody>
      </p:sp>
    </p:spTree>
    <p:extLst>
      <p:ext uri="{BB962C8B-B14F-4D97-AF65-F5344CB8AC3E}">
        <p14:creationId xmlns="" xmlns:p14="http://schemas.microsoft.com/office/powerpoint/2010/main" val="101829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9E9450F-5CAF-45C5-8C1C-C2FD042F5F87}"/>
              </a:ext>
            </a:extLst>
          </p:cNvPr>
          <p:cNvSpPr/>
          <p:nvPr/>
        </p:nvSpPr>
        <p:spPr>
          <a:xfrm>
            <a:off x="4066954" y="3518846"/>
            <a:ext cx="2133600" cy="1760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32K X 12</a:t>
            </a:r>
          </a:p>
          <a:p>
            <a:pPr algn="ctr"/>
            <a:endParaRPr lang="en-US" dirty="0"/>
          </a:p>
          <a:p>
            <a:pPr algn="ctr"/>
            <a:r>
              <a:rPr lang="en-US" dirty="0"/>
              <a:t>Main memory</a:t>
            </a:r>
          </a:p>
          <a:p>
            <a:pPr algn="ctr"/>
            <a:endParaRPr lang="en-US" dirty="0"/>
          </a:p>
          <a:p>
            <a:pPr algn="ctr"/>
            <a:r>
              <a:rPr lang="en-US" dirty="0"/>
              <a:t>Address = 15 bits</a:t>
            </a:r>
          </a:p>
          <a:p>
            <a:pPr algn="ctr"/>
            <a:r>
              <a:rPr lang="en-US" dirty="0"/>
              <a:t>Data = 12 bits </a:t>
            </a:r>
            <a:endParaRPr lang="en-IN" dirty="0"/>
          </a:p>
        </p:txBody>
      </p:sp>
      <p:sp>
        <p:nvSpPr>
          <p:cNvPr id="5" name="Rectangle 4">
            <a:extLst>
              <a:ext uri="{FF2B5EF4-FFF2-40B4-BE49-F238E27FC236}">
                <a16:creationId xmlns:a16="http://schemas.microsoft.com/office/drawing/2014/main" xmlns="" id="{82118D84-0711-442B-91B6-32D2CE7E23C6}"/>
              </a:ext>
            </a:extLst>
          </p:cNvPr>
          <p:cNvSpPr/>
          <p:nvPr/>
        </p:nvSpPr>
        <p:spPr>
          <a:xfrm>
            <a:off x="7648354" y="3518846"/>
            <a:ext cx="2133600" cy="1760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512 X 12</a:t>
            </a:r>
          </a:p>
          <a:p>
            <a:pPr algn="ctr"/>
            <a:endParaRPr lang="en-US" dirty="0"/>
          </a:p>
          <a:p>
            <a:pPr algn="ctr"/>
            <a:r>
              <a:rPr lang="en-US" dirty="0"/>
              <a:t>Cache memory</a:t>
            </a:r>
          </a:p>
          <a:p>
            <a:pPr algn="ctr"/>
            <a:endParaRPr lang="en-US" dirty="0"/>
          </a:p>
          <a:p>
            <a:pPr algn="ctr"/>
            <a:r>
              <a:rPr lang="en-US" dirty="0"/>
              <a:t>Address = 9 bits</a:t>
            </a:r>
          </a:p>
          <a:p>
            <a:pPr algn="ctr"/>
            <a:r>
              <a:rPr lang="en-US" dirty="0"/>
              <a:t>Data = 12 bits </a:t>
            </a:r>
            <a:endParaRPr lang="en-IN" dirty="0"/>
          </a:p>
        </p:txBody>
      </p:sp>
      <p:sp>
        <p:nvSpPr>
          <p:cNvPr id="6" name="TextBox 5">
            <a:extLst>
              <a:ext uri="{FF2B5EF4-FFF2-40B4-BE49-F238E27FC236}">
                <a16:creationId xmlns:a16="http://schemas.microsoft.com/office/drawing/2014/main" xmlns="" id="{6F3C9DE5-371E-4A07-9262-1F7C16907FE0}"/>
              </a:ext>
            </a:extLst>
          </p:cNvPr>
          <p:cNvSpPr txBox="1"/>
          <p:nvPr/>
        </p:nvSpPr>
        <p:spPr>
          <a:xfrm>
            <a:off x="7081577" y="3518846"/>
            <a:ext cx="566777" cy="369332"/>
          </a:xfrm>
          <a:prstGeom prst="rect">
            <a:avLst/>
          </a:prstGeom>
          <a:noFill/>
        </p:spPr>
        <p:txBody>
          <a:bodyPr wrap="square" rtlCol="0">
            <a:spAutoFit/>
          </a:bodyPr>
          <a:lstStyle/>
          <a:p>
            <a:r>
              <a:rPr lang="en-US" dirty="0"/>
              <a:t>000</a:t>
            </a:r>
            <a:endParaRPr lang="en-IN" dirty="0"/>
          </a:p>
        </p:txBody>
      </p:sp>
      <p:sp>
        <p:nvSpPr>
          <p:cNvPr id="7" name="TextBox 6">
            <a:extLst>
              <a:ext uri="{FF2B5EF4-FFF2-40B4-BE49-F238E27FC236}">
                <a16:creationId xmlns:a16="http://schemas.microsoft.com/office/drawing/2014/main" xmlns="" id="{339CC61A-BC48-44B8-A78C-EC1E9745E32F}"/>
              </a:ext>
            </a:extLst>
          </p:cNvPr>
          <p:cNvSpPr txBox="1"/>
          <p:nvPr/>
        </p:nvSpPr>
        <p:spPr>
          <a:xfrm>
            <a:off x="7081576" y="4909734"/>
            <a:ext cx="566777" cy="369332"/>
          </a:xfrm>
          <a:prstGeom prst="rect">
            <a:avLst/>
          </a:prstGeom>
          <a:noFill/>
        </p:spPr>
        <p:txBody>
          <a:bodyPr wrap="square" rtlCol="0">
            <a:spAutoFit/>
          </a:bodyPr>
          <a:lstStyle/>
          <a:p>
            <a:r>
              <a:rPr lang="en-US" dirty="0"/>
              <a:t>777</a:t>
            </a:r>
            <a:endParaRPr lang="en-IN" dirty="0"/>
          </a:p>
        </p:txBody>
      </p:sp>
      <p:sp>
        <p:nvSpPr>
          <p:cNvPr id="8" name="TextBox 7">
            <a:extLst>
              <a:ext uri="{FF2B5EF4-FFF2-40B4-BE49-F238E27FC236}">
                <a16:creationId xmlns:a16="http://schemas.microsoft.com/office/drawing/2014/main" xmlns="" id="{C983F4C6-E401-45BE-A533-3DCC622D36F6}"/>
              </a:ext>
            </a:extLst>
          </p:cNvPr>
          <p:cNvSpPr txBox="1"/>
          <p:nvPr/>
        </p:nvSpPr>
        <p:spPr>
          <a:xfrm>
            <a:off x="3500178" y="3518846"/>
            <a:ext cx="566777" cy="369332"/>
          </a:xfrm>
          <a:prstGeom prst="rect">
            <a:avLst/>
          </a:prstGeom>
          <a:noFill/>
        </p:spPr>
        <p:txBody>
          <a:bodyPr wrap="square" rtlCol="0">
            <a:spAutoFit/>
          </a:bodyPr>
          <a:lstStyle/>
          <a:p>
            <a:r>
              <a:rPr lang="en-US" dirty="0"/>
              <a:t>000</a:t>
            </a:r>
            <a:endParaRPr lang="en-IN" dirty="0"/>
          </a:p>
        </p:txBody>
      </p:sp>
      <p:sp>
        <p:nvSpPr>
          <p:cNvPr id="9" name="TextBox 8">
            <a:extLst>
              <a:ext uri="{FF2B5EF4-FFF2-40B4-BE49-F238E27FC236}">
                <a16:creationId xmlns:a16="http://schemas.microsoft.com/office/drawing/2014/main" xmlns="" id="{E76FF062-29C3-4442-A532-1B498928FD7C}"/>
              </a:ext>
            </a:extLst>
          </p:cNvPr>
          <p:cNvSpPr txBox="1"/>
          <p:nvPr/>
        </p:nvSpPr>
        <p:spPr>
          <a:xfrm>
            <a:off x="3500177" y="4909734"/>
            <a:ext cx="566777" cy="369332"/>
          </a:xfrm>
          <a:prstGeom prst="rect">
            <a:avLst/>
          </a:prstGeom>
          <a:noFill/>
        </p:spPr>
        <p:txBody>
          <a:bodyPr wrap="square" rtlCol="0">
            <a:spAutoFit/>
          </a:bodyPr>
          <a:lstStyle/>
          <a:p>
            <a:r>
              <a:rPr lang="en-US" dirty="0"/>
              <a:t>777</a:t>
            </a:r>
            <a:endParaRPr lang="en-IN" dirty="0"/>
          </a:p>
        </p:txBody>
      </p:sp>
      <p:sp>
        <p:nvSpPr>
          <p:cNvPr id="10" name="TextBox 9">
            <a:extLst>
              <a:ext uri="{FF2B5EF4-FFF2-40B4-BE49-F238E27FC236}">
                <a16:creationId xmlns:a16="http://schemas.microsoft.com/office/drawing/2014/main" xmlns="" id="{688F1421-E302-4E47-A21D-653841D71B9D}"/>
              </a:ext>
            </a:extLst>
          </p:cNvPr>
          <p:cNvSpPr txBox="1"/>
          <p:nvPr/>
        </p:nvSpPr>
        <p:spPr>
          <a:xfrm>
            <a:off x="3006713" y="3518846"/>
            <a:ext cx="566777" cy="369332"/>
          </a:xfrm>
          <a:prstGeom prst="rect">
            <a:avLst/>
          </a:prstGeom>
          <a:noFill/>
        </p:spPr>
        <p:txBody>
          <a:bodyPr wrap="square" rtlCol="0">
            <a:spAutoFit/>
          </a:bodyPr>
          <a:lstStyle/>
          <a:p>
            <a:r>
              <a:rPr lang="en-US" dirty="0"/>
              <a:t>00</a:t>
            </a:r>
            <a:endParaRPr lang="en-IN" dirty="0"/>
          </a:p>
        </p:txBody>
      </p:sp>
      <p:sp>
        <p:nvSpPr>
          <p:cNvPr id="11" name="TextBox 10">
            <a:extLst>
              <a:ext uri="{FF2B5EF4-FFF2-40B4-BE49-F238E27FC236}">
                <a16:creationId xmlns:a16="http://schemas.microsoft.com/office/drawing/2014/main" xmlns="" id="{FAAD718A-188F-4174-8EA0-477285E9BC14}"/>
              </a:ext>
            </a:extLst>
          </p:cNvPr>
          <p:cNvSpPr txBox="1"/>
          <p:nvPr/>
        </p:nvSpPr>
        <p:spPr>
          <a:xfrm>
            <a:off x="3006712" y="4909734"/>
            <a:ext cx="566777" cy="369332"/>
          </a:xfrm>
          <a:prstGeom prst="rect">
            <a:avLst/>
          </a:prstGeom>
          <a:noFill/>
        </p:spPr>
        <p:txBody>
          <a:bodyPr wrap="square" rtlCol="0">
            <a:spAutoFit/>
          </a:bodyPr>
          <a:lstStyle/>
          <a:p>
            <a:r>
              <a:rPr lang="en-US" dirty="0"/>
              <a:t>77</a:t>
            </a:r>
            <a:endParaRPr lang="en-IN" dirty="0"/>
          </a:p>
        </p:txBody>
      </p:sp>
      <p:cxnSp>
        <p:nvCxnSpPr>
          <p:cNvPr id="12" name="Straight Arrow Connector 11">
            <a:extLst>
              <a:ext uri="{FF2B5EF4-FFF2-40B4-BE49-F238E27FC236}">
                <a16:creationId xmlns:a16="http://schemas.microsoft.com/office/drawing/2014/main" xmlns="" id="{016BD5D3-C27D-4BC6-879E-D6D0BCB13DF3}"/>
              </a:ext>
            </a:extLst>
          </p:cNvPr>
          <p:cNvCxnSpPr>
            <a:stCxn id="6" idx="2"/>
            <a:endCxn id="7" idx="0"/>
          </p:cNvCxnSpPr>
          <p:nvPr/>
        </p:nvCxnSpPr>
        <p:spPr>
          <a:xfrm flipH="1">
            <a:off x="7364965" y="3888178"/>
            <a:ext cx="1" cy="102155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xmlns="" id="{9920D197-3811-44CD-BFAB-BD14C300299B}"/>
              </a:ext>
            </a:extLst>
          </p:cNvPr>
          <p:cNvCxnSpPr/>
          <p:nvPr/>
        </p:nvCxnSpPr>
        <p:spPr>
          <a:xfrm flipH="1">
            <a:off x="3484748" y="3888178"/>
            <a:ext cx="1" cy="102155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502A5D54-C43D-4C12-99CC-876432F0598A}"/>
              </a:ext>
            </a:extLst>
          </p:cNvPr>
          <p:cNvSpPr txBox="1"/>
          <p:nvPr/>
        </p:nvSpPr>
        <p:spPr>
          <a:xfrm>
            <a:off x="6452176" y="4040512"/>
            <a:ext cx="912790" cy="646331"/>
          </a:xfrm>
          <a:prstGeom prst="rect">
            <a:avLst/>
          </a:prstGeom>
          <a:noFill/>
        </p:spPr>
        <p:txBody>
          <a:bodyPr wrap="square" rtlCol="0">
            <a:spAutoFit/>
          </a:bodyPr>
          <a:lstStyle/>
          <a:p>
            <a:pPr algn="ctr"/>
            <a:r>
              <a:rPr lang="en-US" dirty="0"/>
              <a:t>Octal</a:t>
            </a:r>
          </a:p>
          <a:p>
            <a:pPr algn="ctr"/>
            <a:r>
              <a:rPr lang="en-US" dirty="0"/>
              <a:t>address</a:t>
            </a:r>
            <a:endParaRPr lang="en-IN" dirty="0"/>
          </a:p>
        </p:txBody>
      </p:sp>
      <p:sp>
        <p:nvSpPr>
          <p:cNvPr id="15" name="TextBox 14">
            <a:extLst>
              <a:ext uri="{FF2B5EF4-FFF2-40B4-BE49-F238E27FC236}">
                <a16:creationId xmlns:a16="http://schemas.microsoft.com/office/drawing/2014/main" xmlns="" id="{0579F343-E8E3-4DB9-ADA0-04BAB32380EA}"/>
              </a:ext>
            </a:extLst>
          </p:cNvPr>
          <p:cNvSpPr txBox="1"/>
          <p:nvPr/>
        </p:nvSpPr>
        <p:spPr>
          <a:xfrm>
            <a:off x="2550317" y="4075770"/>
            <a:ext cx="912790" cy="646331"/>
          </a:xfrm>
          <a:prstGeom prst="rect">
            <a:avLst/>
          </a:prstGeom>
          <a:noFill/>
        </p:spPr>
        <p:txBody>
          <a:bodyPr wrap="square" rtlCol="0">
            <a:spAutoFit/>
          </a:bodyPr>
          <a:lstStyle/>
          <a:p>
            <a:pPr algn="ctr"/>
            <a:r>
              <a:rPr lang="en-US" dirty="0"/>
              <a:t>Octal</a:t>
            </a:r>
          </a:p>
          <a:p>
            <a:pPr algn="ctr"/>
            <a:r>
              <a:rPr lang="en-US" dirty="0"/>
              <a:t>address</a:t>
            </a:r>
            <a:endParaRPr lang="en-IN" dirty="0"/>
          </a:p>
        </p:txBody>
      </p:sp>
      <p:sp>
        <p:nvSpPr>
          <p:cNvPr id="16" name="Rectangle 15">
            <a:extLst>
              <a:ext uri="{FF2B5EF4-FFF2-40B4-BE49-F238E27FC236}">
                <a16:creationId xmlns:a16="http://schemas.microsoft.com/office/drawing/2014/main" xmlns="" id="{8C0BC42D-D873-4641-9AFF-8F9ECCA42745}"/>
              </a:ext>
            </a:extLst>
          </p:cNvPr>
          <p:cNvSpPr/>
          <p:nvPr/>
        </p:nvSpPr>
        <p:spPr>
          <a:xfrm>
            <a:off x="2390554" y="1922456"/>
            <a:ext cx="1023172"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Tag</a:t>
            </a:r>
            <a:endParaRPr lang="en-IN" dirty="0"/>
          </a:p>
        </p:txBody>
      </p:sp>
      <p:sp>
        <p:nvSpPr>
          <p:cNvPr id="17" name="Rectangle 16">
            <a:extLst>
              <a:ext uri="{FF2B5EF4-FFF2-40B4-BE49-F238E27FC236}">
                <a16:creationId xmlns:a16="http://schemas.microsoft.com/office/drawing/2014/main" xmlns="" id="{0D949111-F3BB-4ACE-8CCC-8FB726BFA9CD}"/>
              </a:ext>
            </a:extLst>
          </p:cNvPr>
          <p:cNvSpPr/>
          <p:nvPr/>
        </p:nvSpPr>
        <p:spPr>
          <a:xfrm>
            <a:off x="3413726" y="1922456"/>
            <a:ext cx="1023172"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Index</a:t>
            </a:r>
            <a:endParaRPr lang="en-IN" dirty="0"/>
          </a:p>
        </p:txBody>
      </p:sp>
      <p:cxnSp>
        <p:nvCxnSpPr>
          <p:cNvPr id="18" name="Straight Connector 17">
            <a:extLst>
              <a:ext uri="{FF2B5EF4-FFF2-40B4-BE49-F238E27FC236}">
                <a16:creationId xmlns:a16="http://schemas.microsoft.com/office/drawing/2014/main" xmlns="" id="{A5D7C217-B9E0-41DB-B63C-7E4886F0C02D}"/>
              </a:ext>
            </a:extLst>
          </p:cNvPr>
          <p:cNvCxnSpPr>
            <a:cxnSpLocks/>
          </p:cNvCxnSpPr>
          <p:nvPr/>
        </p:nvCxnSpPr>
        <p:spPr>
          <a:xfrm>
            <a:off x="2917638" y="2291788"/>
            <a:ext cx="0" cy="54506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11DF090A-D84F-4744-94F3-A42E3E3A1E6A}"/>
              </a:ext>
            </a:extLst>
          </p:cNvPr>
          <p:cNvCxnSpPr/>
          <p:nvPr/>
        </p:nvCxnSpPr>
        <p:spPr>
          <a:xfrm>
            <a:off x="3925312" y="2291788"/>
            <a:ext cx="0" cy="54506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A91D65C3-71E7-48F1-AD20-CD87F85F6EB5}"/>
              </a:ext>
            </a:extLst>
          </p:cNvPr>
          <p:cNvCxnSpPr>
            <a:cxnSpLocks/>
          </p:cNvCxnSpPr>
          <p:nvPr/>
        </p:nvCxnSpPr>
        <p:spPr>
          <a:xfrm rot="16200000">
            <a:off x="3062039" y="2704457"/>
            <a:ext cx="0" cy="28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8814D489-40E8-473E-B35F-3584928CE6E4}"/>
              </a:ext>
            </a:extLst>
          </p:cNvPr>
          <p:cNvCxnSpPr/>
          <p:nvPr/>
        </p:nvCxnSpPr>
        <p:spPr>
          <a:xfrm flipH="1">
            <a:off x="3211042" y="2836856"/>
            <a:ext cx="1" cy="756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E541839-54E0-4A65-9BE0-8EE72EC34D8D}"/>
              </a:ext>
            </a:extLst>
          </p:cNvPr>
          <p:cNvCxnSpPr>
            <a:cxnSpLocks/>
          </p:cNvCxnSpPr>
          <p:nvPr/>
        </p:nvCxnSpPr>
        <p:spPr>
          <a:xfrm>
            <a:off x="3746656" y="2836856"/>
            <a:ext cx="3600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xmlns="" id="{DA3EDC3D-0EB5-4F06-B07A-D924524787AD}"/>
              </a:ext>
            </a:extLst>
          </p:cNvPr>
          <p:cNvCxnSpPr/>
          <p:nvPr/>
        </p:nvCxnSpPr>
        <p:spPr>
          <a:xfrm flipH="1">
            <a:off x="3760402" y="2835245"/>
            <a:ext cx="1" cy="756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15B6700F-20CF-4FAE-9E33-51E2542DD9AD}"/>
              </a:ext>
            </a:extLst>
          </p:cNvPr>
          <p:cNvCxnSpPr/>
          <p:nvPr/>
        </p:nvCxnSpPr>
        <p:spPr>
          <a:xfrm flipH="1">
            <a:off x="7351904" y="2832959"/>
            <a:ext cx="1" cy="7560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xmlns="" id="{6C406A7F-6FF3-4F25-8AF4-40EE94CC65F2}"/>
              </a:ext>
            </a:extLst>
          </p:cNvPr>
          <p:cNvSpPr txBox="1"/>
          <p:nvPr/>
        </p:nvSpPr>
        <p:spPr>
          <a:xfrm>
            <a:off x="2575118" y="1496252"/>
            <a:ext cx="698840" cy="369332"/>
          </a:xfrm>
          <a:prstGeom prst="rect">
            <a:avLst/>
          </a:prstGeom>
          <a:noFill/>
        </p:spPr>
        <p:txBody>
          <a:bodyPr wrap="square" rtlCol="0">
            <a:spAutoFit/>
          </a:bodyPr>
          <a:lstStyle/>
          <a:p>
            <a:r>
              <a:rPr lang="en-IN" dirty="0"/>
              <a:t>6 bits</a:t>
            </a:r>
          </a:p>
        </p:txBody>
      </p:sp>
      <p:sp>
        <p:nvSpPr>
          <p:cNvPr id="26" name="TextBox 25">
            <a:extLst>
              <a:ext uri="{FF2B5EF4-FFF2-40B4-BE49-F238E27FC236}">
                <a16:creationId xmlns:a16="http://schemas.microsoft.com/office/drawing/2014/main" xmlns="" id="{78522398-576C-4538-981F-8A424595FB90}"/>
              </a:ext>
            </a:extLst>
          </p:cNvPr>
          <p:cNvSpPr txBox="1"/>
          <p:nvPr/>
        </p:nvSpPr>
        <p:spPr>
          <a:xfrm>
            <a:off x="3610922" y="1493696"/>
            <a:ext cx="698840" cy="369332"/>
          </a:xfrm>
          <a:prstGeom prst="rect">
            <a:avLst/>
          </a:prstGeom>
          <a:noFill/>
        </p:spPr>
        <p:txBody>
          <a:bodyPr wrap="square" rtlCol="0">
            <a:spAutoFit/>
          </a:bodyPr>
          <a:lstStyle/>
          <a:p>
            <a:r>
              <a:rPr lang="en-IN" dirty="0"/>
              <a:t>9 bits</a:t>
            </a:r>
          </a:p>
        </p:txBody>
      </p:sp>
      <p:sp>
        <p:nvSpPr>
          <p:cNvPr id="3" name="TextBox 2"/>
          <p:cNvSpPr txBox="1"/>
          <p:nvPr/>
        </p:nvSpPr>
        <p:spPr>
          <a:xfrm>
            <a:off x="6607277" y="855407"/>
            <a:ext cx="5102942" cy="1477328"/>
          </a:xfrm>
          <a:prstGeom prst="rect">
            <a:avLst/>
          </a:prstGeom>
          <a:noFill/>
        </p:spPr>
        <p:txBody>
          <a:bodyPr wrap="square" rtlCol="0">
            <a:spAutoFit/>
          </a:bodyPr>
          <a:lstStyle/>
          <a:p>
            <a:endParaRPr lang="en-IN" dirty="0" smtClean="0"/>
          </a:p>
          <a:p>
            <a:endParaRPr lang="en-IN" dirty="0"/>
          </a:p>
          <a:p>
            <a:endParaRPr lang="en-IN" dirty="0" smtClean="0"/>
          </a:p>
          <a:p>
            <a:endParaRPr lang="en-IN" dirty="0"/>
          </a:p>
          <a:p>
            <a:endParaRPr lang="en-IN" dirty="0"/>
          </a:p>
        </p:txBody>
      </p:sp>
      <p:sp>
        <p:nvSpPr>
          <p:cNvPr id="28" name="Title 27"/>
          <p:cNvSpPr>
            <a:spLocks noGrp="1"/>
          </p:cNvSpPr>
          <p:nvPr>
            <p:ph type="title"/>
          </p:nvPr>
        </p:nvSpPr>
        <p:spPr/>
        <p:txBody>
          <a:bodyPr/>
          <a:lstStyle/>
          <a:p>
            <a:r>
              <a:rPr lang="en-IN" dirty="0" smtClean="0"/>
              <a:t>Direct Mapping</a:t>
            </a:r>
            <a:endParaRPr lang="en-IN" dirty="0"/>
          </a:p>
        </p:txBody>
      </p:sp>
      <p:sp>
        <p:nvSpPr>
          <p:cNvPr id="29" name="TextBox 28"/>
          <p:cNvSpPr txBox="1"/>
          <p:nvPr/>
        </p:nvSpPr>
        <p:spPr>
          <a:xfrm>
            <a:off x="6607277" y="1002890"/>
            <a:ext cx="5294671" cy="2616101"/>
          </a:xfrm>
          <a:prstGeom prst="rect">
            <a:avLst/>
          </a:prstGeom>
          <a:noFill/>
        </p:spPr>
        <p:txBody>
          <a:bodyPr wrap="square" rtlCol="0">
            <a:spAutoFit/>
          </a:bodyPr>
          <a:lstStyle/>
          <a:p>
            <a:r>
              <a:rPr lang="en-US" sz="1600" b="1" dirty="0" smtClean="0"/>
              <a:t>In </a:t>
            </a:r>
            <a:r>
              <a:rPr lang="en-US" sz="1600" b="1" dirty="0"/>
              <a:t>the general case,</a:t>
            </a:r>
            <a:r>
              <a:rPr lang="en-US" sz="1600" dirty="0"/>
              <a:t> there are 2</a:t>
            </a:r>
            <a:r>
              <a:rPr lang="en-US" sz="1600" baseline="30000" dirty="0"/>
              <a:t>k</a:t>
            </a:r>
            <a:r>
              <a:rPr lang="en-US" sz="1600" dirty="0"/>
              <a:t> words in cache memory and 2</a:t>
            </a:r>
            <a:r>
              <a:rPr lang="en-US" sz="1600" baseline="30000" dirty="0"/>
              <a:t>n</a:t>
            </a:r>
            <a:r>
              <a:rPr lang="en-US" sz="1600" dirty="0"/>
              <a:t> words in main memory. </a:t>
            </a:r>
          </a:p>
          <a:p>
            <a:r>
              <a:rPr lang="en-US" sz="1600" dirty="0"/>
              <a:t/>
            </a:r>
            <a:br>
              <a:rPr lang="en-US" sz="1600" dirty="0"/>
            </a:br>
            <a:r>
              <a:rPr lang="en-US" sz="1600" b="1" dirty="0"/>
              <a:t>The n-bit memory address</a:t>
            </a:r>
            <a:r>
              <a:rPr lang="en-US" sz="1600" dirty="0"/>
              <a:t> is divided into two fields: k bits for the index field and n - k bits for the tag field. </a:t>
            </a:r>
          </a:p>
          <a:p>
            <a:r>
              <a:rPr lang="en-US" sz="1600" dirty="0"/>
              <a:t/>
            </a:r>
            <a:br>
              <a:rPr lang="en-US" sz="1600" dirty="0"/>
            </a:br>
            <a:r>
              <a:rPr lang="en-US" sz="1600" b="1" dirty="0"/>
              <a:t>The direct mapping cache</a:t>
            </a:r>
            <a:r>
              <a:rPr lang="en-US" sz="1600" dirty="0"/>
              <a:t> organization uses the n-bit address to access the main memory and the k-bit index to access the cache.</a:t>
            </a:r>
            <a:r>
              <a:rPr lang="en-US" dirty="0"/>
              <a:t> </a:t>
            </a:r>
            <a:r>
              <a:rPr lang="en-US" dirty="0" smtClean="0"/>
              <a:t>    32k =2 power 5*2 power10=2 power15</a:t>
            </a:r>
            <a:endParaRPr lang="en-US" dirty="0"/>
          </a:p>
          <a:p>
            <a:endParaRPr lang="en-IN" dirty="0"/>
          </a:p>
        </p:txBody>
      </p:sp>
    </p:spTree>
    <p:extLst>
      <p:ext uri="{BB962C8B-B14F-4D97-AF65-F5344CB8AC3E}">
        <p14:creationId xmlns="" xmlns:p14="http://schemas.microsoft.com/office/powerpoint/2010/main" val="32279609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32ACDF-84DA-47CC-8E60-A880FA21D1E0}"/>
              </a:ext>
            </a:extLst>
          </p:cNvPr>
          <p:cNvSpPr>
            <a:spLocks noGrp="1"/>
          </p:cNvSpPr>
          <p:nvPr>
            <p:ph type="title"/>
          </p:nvPr>
        </p:nvSpPr>
        <p:spPr/>
        <p:txBody>
          <a:bodyPr/>
          <a:lstStyle/>
          <a:p>
            <a:r>
              <a:rPr lang="en-US" dirty="0"/>
              <a:t>Direct Mapping</a:t>
            </a:r>
            <a:endParaRPr lang="en-IN" dirty="0"/>
          </a:p>
        </p:txBody>
      </p:sp>
      <p:sp>
        <p:nvSpPr>
          <p:cNvPr id="4" name="Rectangle 3">
            <a:extLst>
              <a:ext uri="{FF2B5EF4-FFF2-40B4-BE49-F238E27FC236}">
                <a16:creationId xmlns:a16="http://schemas.microsoft.com/office/drawing/2014/main" xmlns="" id="{BCCCC5A6-4B22-4D86-BB1F-D5C3BD025AB0}"/>
              </a:ext>
            </a:extLst>
          </p:cNvPr>
          <p:cNvSpPr/>
          <p:nvPr/>
        </p:nvSpPr>
        <p:spPr>
          <a:xfrm>
            <a:off x="3678865" y="1576897"/>
            <a:ext cx="13716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1 2 2 0</a:t>
            </a:r>
          </a:p>
        </p:txBody>
      </p:sp>
      <p:sp>
        <p:nvSpPr>
          <p:cNvPr id="5" name="Rectangle 4">
            <a:extLst>
              <a:ext uri="{FF2B5EF4-FFF2-40B4-BE49-F238E27FC236}">
                <a16:creationId xmlns:a16="http://schemas.microsoft.com/office/drawing/2014/main" xmlns="" id="{9BAEDE5B-C2A3-4E04-A72E-F261A7634844}"/>
              </a:ext>
            </a:extLst>
          </p:cNvPr>
          <p:cNvSpPr/>
          <p:nvPr/>
        </p:nvSpPr>
        <p:spPr>
          <a:xfrm>
            <a:off x="3678865" y="1936897"/>
            <a:ext cx="1371600" cy="55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Rectangle 5">
            <a:extLst>
              <a:ext uri="{FF2B5EF4-FFF2-40B4-BE49-F238E27FC236}">
                <a16:creationId xmlns:a16="http://schemas.microsoft.com/office/drawing/2014/main" xmlns="" id="{279FE153-9914-42B8-8D44-6692FB96F207}"/>
              </a:ext>
            </a:extLst>
          </p:cNvPr>
          <p:cNvSpPr/>
          <p:nvPr/>
        </p:nvSpPr>
        <p:spPr>
          <a:xfrm>
            <a:off x="3678865" y="2491297"/>
            <a:ext cx="13716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2 3 4 0</a:t>
            </a:r>
          </a:p>
        </p:txBody>
      </p:sp>
      <p:sp>
        <p:nvSpPr>
          <p:cNvPr id="7" name="Rectangle 6">
            <a:extLst>
              <a:ext uri="{FF2B5EF4-FFF2-40B4-BE49-F238E27FC236}">
                <a16:creationId xmlns:a16="http://schemas.microsoft.com/office/drawing/2014/main" xmlns="" id="{13C1AE22-9593-4B2A-88A4-7347AE18ECAC}"/>
              </a:ext>
            </a:extLst>
          </p:cNvPr>
          <p:cNvSpPr/>
          <p:nvPr/>
        </p:nvSpPr>
        <p:spPr>
          <a:xfrm>
            <a:off x="3678865" y="2851297"/>
            <a:ext cx="13716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3 4 5 0</a:t>
            </a:r>
          </a:p>
        </p:txBody>
      </p:sp>
      <p:sp>
        <p:nvSpPr>
          <p:cNvPr id="8" name="Rectangle 7">
            <a:extLst>
              <a:ext uri="{FF2B5EF4-FFF2-40B4-BE49-F238E27FC236}">
                <a16:creationId xmlns:a16="http://schemas.microsoft.com/office/drawing/2014/main" xmlns="" id="{252B432A-BE17-40C7-AEEE-1F509918D241}"/>
              </a:ext>
            </a:extLst>
          </p:cNvPr>
          <p:cNvSpPr/>
          <p:nvPr/>
        </p:nvSpPr>
        <p:spPr>
          <a:xfrm>
            <a:off x="3678865" y="3211297"/>
            <a:ext cx="1371600" cy="5576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xmlns="" id="{C093B03A-9AB8-4073-AACD-01404DC3A02B}"/>
              </a:ext>
            </a:extLst>
          </p:cNvPr>
          <p:cNvSpPr/>
          <p:nvPr/>
        </p:nvSpPr>
        <p:spPr>
          <a:xfrm>
            <a:off x="3678865" y="3710497"/>
            <a:ext cx="13716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4 5 6 0</a:t>
            </a:r>
          </a:p>
        </p:txBody>
      </p:sp>
      <p:sp>
        <p:nvSpPr>
          <p:cNvPr id="10" name="Rectangle 9">
            <a:extLst>
              <a:ext uri="{FF2B5EF4-FFF2-40B4-BE49-F238E27FC236}">
                <a16:creationId xmlns:a16="http://schemas.microsoft.com/office/drawing/2014/main" xmlns="" id="{0709B2AB-F5BF-47BD-8461-2474991B3587}"/>
              </a:ext>
            </a:extLst>
          </p:cNvPr>
          <p:cNvSpPr/>
          <p:nvPr/>
        </p:nvSpPr>
        <p:spPr>
          <a:xfrm>
            <a:off x="3678865" y="4070497"/>
            <a:ext cx="13716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5 6 7 0</a:t>
            </a:r>
          </a:p>
        </p:txBody>
      </p:sp>
      <p:sp>
        <p:nvSpPr>
          <p:cNvPr id="11" name="Rectangle 10">
            <a:extLst>
              <a:ext uri="{FF2B5EF4-FFF2-40B4-BE49-F238E27FC236}">
                <a16:creationId xmlns:a16="http://schemas.microsoft.com/office/drawing/2014/main" xmlns="" id="{B11DD62C-D147-42B0-8C7C-D6C4F23A3722}"/>
              </a:ext>
            </a:extLst>
          </p:cNvPr>
          <p:cNvSpPr/>
          <p:nvPr/>
        </p:nvSpPr>
        <p:spPr>
          <a:xfrm>
            <a:off x="3678865" y="4430497"/>
            <a:ext cx="1371600" cy="57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2" name="Rectangle 11">
            <a:extLst>
              <a:ext uri="{FF2B5EF4-FFF2-40B4-BE49-F238E27FC236}">
                <a16:creationId xmlns:a16="http://schemas.microsoft.com/office/drawing/2014/main" xmlns="" id="{FFE81074-2179-4811-B031-4AFE28272553}"/>
              </a:ext>
            </a:extLst>
          </p:cNvPr>
          <p:cNvSpPr/>
          <p:nvPr/>
        </p:nvSpPr>
        <p:spPr>
          <a:xfrm>
            <a:off x="3678865" y="5005897"/>
            <a:ext cx="13716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6 7 1 0</a:t>
            </a:r>
          </a:p>
        </p:txBody>
      </p:sp>
      <p:cxnSp>
        <p:nvCxnSpPr>
          <p:cNvPr id="13" name="Straight Arrow Connector 12">
            <a:extLst>
              <a:ext uri="{FF2B5EF4-FFF2-40B4-BE49-F238E27FC236}">
                <a16:creationId xmlns:a16="http://schemas.microsoft.com/office/drawing/2014/main" xmlns="" id="{54547448-CB96-4F3A-B850-C78BDBCCED8F}"/>
              </a:ext>
            </a:extLst>
          </p:cNvPr>
          <p:cNvCxnSpPr/>
          <p:nvPr/>
        </p:nvCxnSpPr>
        <p:spPr>
          <a:xfrm>
            <a:off x="3678865" y="5365897"/>
            <a:ext cx="0" cy="6858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xmlns="" id="{218FD321-29FA-4C28-9DE9-CF40923D678F}"/>
              </a:ext>
            </a:extLst>
          </p:cNvPr>
          <p:cNvCxnSpPr/>
          <p:nvPr/>
        </p:nvCxnSpPr>
        <p:spPr>
          <a:xfrm>
            <a:off x="5051730" y="5365897"/>
            <a:ext cx="0" cy="6858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84537591-E76E-4D06-80AC-5F31BCA75A26}"/>
              </a:ext>
            </a:extLst>
          </p:cNvPr>
          <p:cNvSpPr txBox="1"/>
          <p:nvPr/>
        </p:nvSpPr>
        <p:spPr>
          <a:xfrm>
            <a:off x="2877362" y="1543029"/>
            <a:ext cx="801503" cy="369332"/>
          </a:xfrm>
          <a:prstGeom prst="rect">
            <a:avLst/>
          </a:prstGeom>
          <a:noFill/>
        </p:spPr>
        <p:txBody>
          <a:bodyPr wrap="square" rtlCol="0">
            <a:spAutoFit/>
          </a:bodyPr>
          <a:lstStyle/>
          <a:p>
            <a:r>
              <a:rPr lang="en-IN" dirty="0"/>
              <a:t>00000</a:t>
            </a:r>
          </a:p>
        </p:txBody>
      </p:sp>
      <p:sp>
        <p:nvSpPr>
          <p:cNvPr id="16" name="TextBox 15">
            <a:extLst>
              <a:ext uri="{FF2B5EF4-FFF2-40B4-BE49-F238E27FC236}">
                <a16:creationId xmlns:a16="http://schemas.microsoft.com/office/drawing/2014/main" xmlns="" id="{6325DD61-6832-4F59-A84C-88E4CBEE10E8}"/>
              </a:ext>
            </a:extLst>
          </p:cNvPr>
          <p:cNvSpPr txBox="1"/>
          <p:nvPr/>
        </p:nvSpPr>
        <p:spPr>
          <a:xfrm>
            <a:off x="2877362" y="2486631"/>
            <a:ext cx="801503" cy="369332"/>
          </a:xfrm>
          <a:prstGeom prst="rect">
            <a:avLst/>
          </a:prstGeom>
          <a:noFill/>
        </p:spPr>
        <p:txBody>
          <a:bodyPr wrap="square" rtlCol="0">
            <a:spAutoFit/>
          </a:bodyPr>
          <a:lstStyle/>
          <a:p>
            <a:r>
              <a:rPr lang="en-IN" dirty="0"/>
              <a:t>00777</a:t>
            </a:r>
          </a:p>
        </p:txBody>
      </p:sp>
      <p:sp>
        <p:nvSpPr>
          <p:cNvPr id="17" name="TextBox 16">
            <a:extLst>
              <a:ext uri="{FF2B5EF4-FFF2-40B4-BE49-F238E27FC236}">
                <a16:creationId xmlns:a16="http://schemas.microsoft.com/office/drawing/2014/main" xmlns="" id="{7C94FB41-0837-410B-AA23-6112DCA87C6C}"/>
              </a:ext>
            </a:extLst>
          </p:cNvPr>
          <p:cNvSpPr txBox="1"/>
          <p:nvPr/>
        </p:nvSpPr>
        <p:spPr>
          <a:xfrm>
            <a:off x="2877362" y="2855963"/>
            <a:ext cx="801503" cy="369332"/>
          </a:xfrm>
          <a:prstGeom prst="rect">
            <a:avLst/>
          </a:prstGeom>
          <a:noFill/>
        </p:spPr>
        <p:txBody>
          <a:bodyPr wrap="square" rtlCol="0">
            <a:spAutoFit/>
          </a:bodyPr>
          <a:lstStyle/>
          <a:p>
            <a:r>
              <a:rPr lang="en-IN" dirty="0"/>
              <a:t>01000</a:t>
            </a:r>
          </a:p>
        </p:txBody>
      </p:sp>
      <p:sp>
        <p:nvSpPr>
          <p:cNvPr id="18" name="TextBox 17">
            <a:extLst>
              <a:ext uri="{FF2B5EF4-FFF2-40B4-BE49-F238E27FC236}">
                <a16:creationId xmlns:a16="http://schemas.microsoft.com/office/drawing/2014/main" xmlns="" id="{8312BC2E-EF8C-4FFB-9F94-472CD80D8498}"/>
              </a:ext>
            </a:extLst>
          </p:cNvPr>
          <p:cNvSpPr txBox="1"/>
          <p:nvPr/>
        </p:nvSpPr>
        <p:spPr>
          <a:xfrm>
            <a:off x="2877362" y="3691833"/>
            <a:ext cx="801503" cy="369332"/>
          </a:xfrm>
          <a:prstGeom prst="rect">
            <a:avLst/>
          </a:prstGeom>
          <a:noFill/>
        </p:spPr>
        <p:txBody>
          <a:bodyPr wrap="square" rtlCol="0">
            <a:spAutoFit/>
          </a:bodyPr>
          <a:lstStyle/>
          <a:p>
            <a:r>
              <a:rPr lang="en-IN" dirty="0"/>
              <a:t>01777</a:t>
            </a:r>
          </a:p>
        </p:txBody>
      </p:sp>
      <p:sp>
        <p:nvSpPr>
          <p:cNvPr id="19" name="TextBox 18">
            <a:extLst>
              <a:ext uri="{FF2B5EF4-FFF2-40B4-BE49-F238E27FC236}">
                <a16:creationId xmlns:a16="http://schemas.microsoft.com/office/drawing/2014/main" xmlns="" id="{0C0B211A-FB06-4DB7-816D-8D87F8B06F8D}"/>
              </a:ext>
            </a:extLst>
          </p:cNvPr>
          <p:cNvSpPr txBox="1"/>
          <p:nvPr/>
        </p:nvSpPr>
        <p:spPr>
          <a:xfrm>
            <a:off x="2877362" y="4061165"/>
            <a:ext cx="801503" cy="369332"/>
          </a:xfrm>
          <a:prstGeom prst="rect">
            <a:avLst/>
          </a:prstGeom>
          <a:noFill/>
        </p:spPr>
        <p:txBody>
          <a:bodyPr wrap="square" rtlCol="0">
            <a:spAutoFit/>
          </a:bodyPr>
          <a:lstStyle/>
          <a:p>
            <a:r>
              <a:rPr lang="en-IN" dirty="0"/>
              <a:t>02000</a:t>
            </a:r>
          </a:p>
        </p:txBody>
      </p:sp>
      <p:sp>
        <p:nvSpPr>
          <p:cNvPr id="20" name="TextBox 19">
            <a:extLst>
              <a:ext uri="{FF2B5EF4-FFF2-40B4-BE49-F238E27FC236}">
                <a16:creationId xmlns:a16="http://schemas.microsoft.com/office/drawing/2014/main" xmlns="" id="{C91EB663-183C-4C11-A9D7-A9B0A0FAA893}"/>
              </a:ext>
            </a:extLst>
          </p:cNvPr>
          <p:cNvSpPr txBox="1"/>
          <p:nvPr/>
        </p:nvSpPr>
        <p:spPr>
          <a:xfrm>
            <a:off x="2877361" y="5009433"/>
            <a:ext cx="801503" cy="369332"/>
          </a:xfrm>
          <a:prstGeom prst="rect">
            <a:avLst/>
          </a:prstGeom>
          <a:noFill/>
        </p:spPr>
        <p:txBody>
          <a:bodyPr wrap="square" rtlCol="0">
            <a:spAutoFit/>
          </a:bodyPr>
          <a:lstStyle/>
          <a:p>
            <a:r>
              <a:rPr lang="en-IN" dirty="0"/>
              <a:t>02777</a:t>
            </a:r>
          </a:p>
        </p:txBody>
      </p:sp>
      <p:sp>
        <p:nvSpPr>
          <p:cNvPr id="21" name="TextBox 20">
            <a:extLst>
              <a:ext uri="{FF2B5EF4-FFF2-40B4-BE49-F238E27FC236}">
                <a16:creationId xmlns:a16="http://schemas.microsoft.com/office/drawing/2014/main" xmlns="" id="{C97068FD-AEF4-4D59-ADCC-FEFD903D4DA1}"/>
              </a:ext>
            </a:extLst>
          </p:cNvPr>
          <p:cNvSpPr txBox="1"/>
          <p:nvPr/>
        </p:nvSpPr>
        <p:spPr>
          <a:xfrm>
            <a:off x="3642487" y="1157703"/>
            <a:ext cx="1521848" cy="401321"/>
          </a:xfrm>
          <a:prstGeom prst="rect">
            <a:avLst/>
          </a:prstGeom>
          <a:noFill/>
        </p:spPr>
        <p:txBody>
          <a:bodyPr wrap="square" rtlCol="0">
            <a:spAutoFit/>
          </a:bodyPr>
          <a:lstStyle/>
          <a:p>
            <a:r>
              <a:rPr lang="en-IN" dirty="0"/>
              <a:t>Memory data</a:t>
            </a:r>
          </a:p>
        </p:txBody>
      </p:sp>
      <p:sp>
        <p:nvSpPr>
          <p:cNvPr id="22" name="TextBox 21">
            <a:extLst>
              <a:ext uri="{FF2B5EF4-FFF2-40B4-BE49-F238E27FC236}">
                <a16:creationId xmlns:a16="http://schemas.microsoft.com/office/drawing/2014/main" xmlns="" id="{ECABA191-8FDF-4A84-AC22-FBA931A52467}"/>
              </a:ext>
            </a:extLst>
          </p:cNvPr>
          <p:cNvSpPr txBox="1"/>
          <p:nvPr/>
        </p:nvSpPr>
        <p:spPr>
          <a:xfrm>
            <a:off x="2731441" y="955133"/>
            <a:ext cx="1039442" cy="646331"/>
          </a:xfrm>
          <a:prstGeom prst="rect">
            <a:avLst/>
          </a:prstGeom>
          <a:noFill/>
        </p:spPr>
        <p:txBody>
          <a:bodyPr wrap="square" rtlCol="0">
            <a:spAutoFit/>
          </a:bodyPr>
          <a:lstStyle/>
          <a:p>
            <a:pPr algn="ctr"/>
            <a:r>
              <a:rPr lang="en-IN" dirty="0"/>
              <a:t>Memory address</a:t>
            </a:r>
          </a:p>
        </p:txBody>
      </p:sp>
      <p:sp>
        <p:nvSpPr>
          <p:cNvPr id="23" name="TextBox 22">
            <a:extLst>
              <a:ext uri="{FF2B5EF4-FFF2-40B4-BE49-F238E27FC236}">
                <a16:creationId xmlns:a16="http://schemas.microsoft.com/office/drawing/2014/main" xmlns="" id="{33227F44-8DCC-4A80-BE98-F5E7C402781B}"/>
              </a:ext>
            </a:extLst>
          </p:cNvPr>
          <p:cNvSpPr txBox="1"/>
          <p:nvPr/>
        </p:nvSpPr>
        <p:spPr>
          <a:xfrm>
            <a:off x="3679552" y="6051697"/>
            <a:ext cx="1617845" cy="369332"/>
          </a:xfrm>
          <a:prstGeom prst="rect">
            <a:avLst/>
          </a:prstGeom>
          <a:noFill/>
        </p:spPr>
        <p:txBody>
          <a:bodyPr wrap="square" rtlCol="0">
            <a:spAutoFit/>
          </a:bodyPr>
          <a:lstStyle/>
          <a:p>
            <a:r>
              <a:rPr lang="en-IN" dirty="0"/>
              <a:t>Main Memory</a:t>
            </a:r>
          </a:p>
        </p:txBody>
      </p:sp>
      <p:sp>
        <p:nvSpPr>
          <p:cNvPr id="24" name="Rectangle 23">
            <a:extLst>
              <a:ext uri="{FF2B5EF4-FFF2-40B4-BE49-F238E27FC236}">
                <a16:creationId xmlns:a16="http://schemas.microsoft.com/office/drawing/2014/main" xmlns="" id="{D3126950-4FC5-4DB2-8A8F-EC9FF9B8F0D4}"/>
              </a:ext>
            </a:extLst>
          </p:cNvPr>
          <p:cNvSpPr/>
          <p:nvPr/>
        </p:nvSpPr>
        <p:spPr>
          <a:xfrm>
            <a:off x="7830043" y="1543029"/>
            <a:ext cx="13716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1 2 2 0</a:t>
            </a:r>
          </a:p>
        </p:txBody>
      </p:sp>
      <p:sp>
        <p:nvSpPr>
          <p:cNvPr id="25" name="Rectangle 24">
            <a:extLst>
              <a:ext uri="{FF2B5EF4-FFF2-40B4-BE49-F238E27FC236}">
                <a16:creationId xmlns:a16="http://schemas.microsoft.com/office/drawing/2014/main" xmlns="" id="{94B4911B-8B77-4DF8-8DDF-F1B3804D44A8}"/>
              </a:ext>
            </a:extLst>
          </p:cNvPr>
          <p:cNvSpPr/>
          <p:nvPr/>
        </p:nvSpPr>
        <p:spPr>
          <a:xfrm>
            <a:off x="7830043" y="3681200"/>
            <a:ext cx="13716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6 7 1 0</a:t>
            </a:r>
          </a:p>
        </p:txBody>
      </p:sp>
      <p:sp>
        <p:nvSpPr>
          <p:cNvPr id="26" name="Rectangle 25">
            <a:extLst>
              <a:ext uri="{FF2B5EF4-FFF2-40B4-BE49-F238E27FC236}">
                <a16:creationId xmlns:a16="http://schemas.microsoft.com/office/drawing/2014/main" xmlns="" id="{50840895-B262-42FD-B659-EFED8A5E3D1D}"/>
              </a:ext>
            </a:extLst>
          </p:cNvPr>
          <p:cNvSpPr/>
          <p:nvPr/>
        </p:nvSpPr>
        <p:spPr>
          <a:xfrm>
            <a:off x="7103232" y="1537565"/>
            <a:ext cx="756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0 0</a:t>
            </a:r>
          </a:p>
        </p:txBody>
      </p:sp>
      <p:sp>
        <p:nvSpPr>
          <p:cNvPr id="27" name="Rectangle 26">
            <a:extLst>
              <a:ext uri="{FF2B5EF4-FFF2-40B4-BE49-F238E27FC236}">
                <a16:creationId xmlns:a16="http://schemas.microsoft.com/office/drawing/2014/main" xmlns="" id="{E9F28796-AE81-4565-810A-DB94A039E488}"/>
              </a:ext>
            </a:extLst>
          </p:cNvPr>
          <p:cNvSpPr/>
          <p:nvPr/>
        </p:nvSpPr>
        <p:spPr>
          <a:xfrm>
            <a:off x="7113865" y="3682494"/>
            <a:ext cx="756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0 2</a:t>
            </a:r>
          </a:p>
        </p:txBody>
      </p:sp>
      <p:cxnSp>
        <p:nvCxnSpPr>
          <p:cNvPr id="28" name="Straight Arrow Connector 27">
            <a:extLst>
              <a:ext uri="{FF2B5EF4-FFF2-40B4-BE49-F238E27FC236}">
                <a16:creationId xmlns:a16="http://schemas.microsoft.com/office/drawing/2014/main" xmlns="" id="{4C8B7A54-08D6-4976-91BD-B4EA63A3A04F}"/>
              </a:ext>
            </a:extLst>
          </p:cNvPr>
          <p:cNvCxnSpPr/>
          <p:nvPr/>
        </p:nvCxnSpPr>
        <p:spPr>
          <a:xfrm>
            <a:off x="7124498" y="1903029"/>
            <a:ext cx="0" cy="1764000"/>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xmlns="" id="{A52EF7B7-B326-4B24-A064-69C49457B6ED}"/>
              </a:ext>
            </a:extLst>
          </p:cNvPr>
          <p:cNvCxnSpPr/>
          <p:nvPr/>
        </p:nvCxnSpPr>
        <p:spPr>
          <a:xfrm>
            <a:off x="7869865" y="1901728"/>
            <a:ext cx="0" cy="1764000"/>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xmlns="" id="{A47973F4-AE95-4492-B1AE-AC7D7A7B5E1A}"/>
              </a:ext>
            </a:extLst>
          </p:cNvPr>
          <p:cNvCxnSpPr/>
          <p:nvPr/>
        </p:nvCxnSpPr>
        <p:spPr>
          <a:xfrm>
            <a:off x="9191010" y="1917200"/>
            <a:ext cx="0" cy="1764000"/>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xmlns="" id="{1445E1D8-343A-4A4F-A116-E82F1D2EF820}"/>
              </a:ext>
            </a:extLst>
          </p:cNvPr>
          <p:cNvSpPr txBox="1"/>
          <p:nvPr/>
        </p:nvSpPr>
        <p:spPr>
          <a:xfrm>
            <a:off x="6560428" y="1540556"/>
            <a:ext cx="547437" cy="369332"/>
          </a:xfrm>
          <a:prstGeom prst="rect">
            <a:avLst/>
          </a:prstGeom>
          <a:noFill/>
        </p:spPr>
        <p:txBody>
          <a:bodyPr wrap="square" rtlCol="0">
            <a:spAutoFit/>
          </a:bodyPr>
          <a:lstStyle/>
          <a:p>
            <a:r>
              <a:rPr lang="en-IN" dirty="0"/>
              <a:t>000</a:t>
            </a:r>
          </a:p>
        </p:txBody>
      </p:sp>
      <p:sp>
        <p:nvSpPr>
          <p:cNvPr id="32" name="TextBox 31">
            <a:extLst>
              <a:ext uri="{FF2B5EF4-FFF2-40B4-BE49-F238E27FC236}">
                <a16:creationId xmlns:a16="http://schemas.microsoft.com/office/drawing/2014/main" xmlns="" id="{7A795378-AA58-42A7-B648-CF9C1EA1BF52}"/>
              </a:ext>
            </a:extLst>
          </p:cNvPr>
          <p:cNvSpPr txBox="1"/>
          <p:nvPr/>
        </p:nvSpPr>
        <p:spPr>
          <a:xfrm>
            <a:off x="6560427" y="3691833"/>
            <a:ext cx="547437" cy="369332"/>
          </a:xfrm>
          <a:prstGeom prst="rect">
            <a:avLst/>
          </a:prstGeom>
          <a:noFill/>
        </p:spPr>
        <p:txBody>
          <a:bodyPr wrap="square" rtlCol="0">
            <a:spAutoFit/>
          </a:bodyPr>
          <a:lstStyle/>
          <a:p>
            <a:r>
              <a:rPr lang="en-IN" dirty="0"/>
              <a:t>777</a:t>
            </a:r>
          </a:p>
        </p:txBody>
      </p:sp>
      <p:sp>
        <p:nvSpPr>
          <p:cNvPr id="33" name="TextBox 32">
            <a:extLst>
              <a:ext uri="{FF2B5EF4-FFF2-40B4-BE49-F238E27FC236}">
                <a16:creationId xmlns:a16="http://schemas.microsoft.com/office/drawing/2014/main" xmlns="" id="{BE5C0870-A03C-4EEB-AEA2-694F8C14C6D7}"/>
              </a:ext>
            </a:extLst>
          </p:cNvPr>
          <p:cNvSpPr txBox="1"/>
          <p:nvPr/>
        </p:nvSpPr>
        <p:spPr>
          <a:xfrm>
            <a:off x="7260265" y="4323680"/>
            <a:ext cx="1660256" cy="369332"/>
          </a:xfrm>
          <a:prstGeom prst="rect">
            <a:avLst/>
          </a:prstGeom>
          <a:noFill/>
        </p:spPr>
        <p:txBody>
          <a:bodyPr wrap="square" rtlCol="0">
            <a:spAutoFit/>
          </a:bodyPr>
          <a:lstStyle/>
          <a:p>
            <a:r>
              <a:rPr lang="en-IN" dirty="0"/>
              <a:t>Cache Memory</a:t>
            </a:r>
          </a:p>
        </p:txBody>
      </p:sp>
      <p:sp>
        <p:nvSpPr>
          <p:cNvPr id="34" name="TextBox 33">
            <a:extLst>
              <a:ext uri="{FF2B5EF4-FFF2-40B4-BE49-F238E27FC236}">
                <a16:creationId xmlns:a16="http://schemas.microsoft.com/office/drawing/2014/main" xmlns="" id="{429BE91C-210E-4D82-ACDD-FE8E5905614C}"/>
              </a:ext>
            </a:extLst>
          </p:cNvPr>
          <p:cNvSpPr txBox="1"/>
          <p:nvPr/>
        </p:nvSpPr>
        <p:spPr>
          <a:xfrm>
            <a:off x="7220574" y="1157703"/>
            <a:ext cx="542582" cy="369332"/>
          </a:xfrm>
          <a:prstGeom prst="rect">
            <a:avLst/>
          </a:prstGeom>
          <a:noFill/>
        </p:spPr>
        <p:txBody>
          <a:bodyPr wrap="square" rtlCol="0">
            <a:spAutoFit/>
          </a:bodyPr>
          <a:lstStyle/>
          <a:p>
            <a:r>
              <a:rPr lang="en-IN" dirty="0"/>
              <a:t>Tag</a:t>
            </a:r>
          </a:p>
        </p:txBody>
      </p:sp>
      <p:sp>
        <p:nvSpPr>
          <p:cNvPr id="35" name="TextBox 34">
            <a:extLst>
              <a:ext uri="{FF2B5EF4-FFF2-40B4-BE49-F238E27FC236}">
                <a16:creationId xmlns:a16="http://schemas.microsoft.com/office/drawing/2014/main" xmlns="" id="{5E8B3672-6762-4480-AA44-7BC43C2AA645}"/>
              </a:ext>
            </a:extLst>
          </p:cNvPr>
          <p:cNvSpPr txBox="1"/>
          <p:nvPr/>
        </p:nvSpPr>
        <p:spPr>
          <a:xfrm>
            <a:off x="8187581" y="1148893"/>
            <a:ext cx="656524" cy="369332"/>
          </a:xfrm>
          <a:prstGeom prst="rect">
            <a:avLst/>
          </a:prstGeom>
          <a:noFill/>
        </p:spPr>
        <p:txBody>
          <a:bodyPr wrap="square" rtlCol="0">
            <a:spAutoFit/>
          </a:bodyPr>
          <a:lstStyle/>
          <a:p>
            <a:r>
              <a:rPr lang="en-IN" dirty="0"/>
              <a:t>Data</a:t>
            </a:r>
          </a:p>
        </p:txBody>
      </p:sp>
      <p:sp>
        <p:nvSpPr>
          <p:cNvPr id="36" name="TextBox 35">
            <a:extLst>
              <a:ext uri="{FF2B5EF4-FFF2-40B4-BE49-F238E27FC236}">
                <a16:creationId xmlns:a16="http://schemas.microsoft.com/office/drawing/2014/main" xmlns="" id="{FD0018EF-7B5B-40A3-B0F8-6781B5C463EB}"/>
              </a:ext>
            </a:extLst>
          </p:cNvPr>
          <p:cNvSpPr txBox="1"/>
          <p:nvPr/>
        </p:nvSpPr>
        <p:spPr>
          <a:xfrm>
            <a:off x="6151690" y="953941"/>
            <a:ext cx="1039442" cy="646331"/>
          </a:xfrm>
          <a:prstGeom prst="rect">
            <a:avLst/>
          </a:prstGeom>
          <a:noFill/>
        </p:spPr>
        <p:txBody>
          <a:bodyPr wrap="square" rtlCol="0">
            <a:spAutoFit/>
          </a:bodyPr>
          <a:lstStyle/>
          <a:p>
            <a:pPr algn="ctr"/>
            <a:r>
              <a:rPr lang="en-IN" dirty="0"/>
              <a:t>Index address</a:t>
            </a:r>
          </a:p>
        </p:txBody>
      </p:sp>
      <p:sp>
        <p:nvSpPr>
          <p:cNvPr id="37" name="TextBox 36"/>
          <p:cNvSpPr txBox="1"/>
          <p:nvPr/>
        </p:nvSpPr>
        <p:spPr>
          <a:xfrm>
            <a:off x="9807677" y="1148893"/>
            <a:ext cx="2123768" cy="9941183"/>
          </a:xfrm>
          <a:prstGeom prst="rect">
            <a:avLst/>
          </a:prstGeom>
          <a:noFill/>
        </p:spPr>
        <p:txBody>
          <a:bodyPr wrap="square" rtlCol="0">
            <a:spAutoFit/>
          </a:bodyPr>
          <a:lstStyle/>
          <a:p>
            <a:r>
              <a:rPr lang="en-US" dirty="0"/>
              <a:t/>
            </a:r>
            <a:br>
              <a:rPr lang="en-US" dirty="0"/>
            </a:br>
            <a:r>
              <a:rPr lang="en-US" sz="1400" dirty="0"/>
              <a:t/>
            </a:r>
            <a:br>
              <a:rPr lang="en-US" sz="1400" dirty="0"/>
            </a:br>
            <a:r>
              <a:rPr lang="en-US" sz="2000" b="1" dirty="0"/>
              <a:t>If the two tags</a:t>
            </a:r>
            <a:r>
              <a:rPr lang="en-US" sz="2000" dirty="0"/>
              <a:t> match, there is a hit and the desired data word is in cache. </a:t>
            </a:r>
          </a:p>
          <a:p>
            <a:r>
              <a:rPr lang="en-US" sz="2000" dirty="0"/>
              <a:t/>
            </a:r>
            <a:br>
              <a:rPr lang="en-US" sz="2000" dirty="0"/>
            </a:br>
            <a:r>
              <a:rPr lang="en-US" sz="2000" b="1" dirty="0"/>
              <a:t>If there is no match</a:t>
            </a:r>
            <a:r>
              <a:rPr lang="en-US" sz="2000" dirty="0"/>
              <a:t>, there is a miss and the required word is read from main memory. It is then stored in the cache together with the new tag, replacing the previous value. </a:t>
            </a:r>
          </a:p>
          <a:p>
            <a:endParaRPr lang="en-IN" dirty="0" smtClean="0"/>
          </a:p>
          <a:p>
            <a:endParaRPr lang="en-IN" dirty="0"/>
          </a:p>
          <a:p>
            <a:endParaRPr lang="en-IN" dirty="0" smtClean="0"/>
          </a:p>
          <a:p>
            <a:endParaRPr lang="en-IN" dirty="0"/>
          </a:p>
          <a:p>
            <a:endParaRPr lang="en-IN" dirty="0" smtClean="0"/>
          </a:p>
          <a:p>
            <a:endParaRPr lang="en-IN" dirty="0"/>
          </a:p>
          <a:p>
            <a:endParaRPr lang="en-IN" dirty="0" smtClean="0"/>
          </a:p>
          <a:p>
            <a:endParaRPr lang="en-IN" dirty="0"/>
          </a:p>
          <a:p>
            <a:endParaRPr lang="en-IN" dirty="0" smtClean="0"/>
          </a:p>
          <a:p>
            <a:endParaRPr lang="en-IN" dirty="0"/>
          </a:p>
          <a:p>
            <a:endParaRPr lang="en-IN" dirty="0" smtClean="0"/>
          </a:p>
          <a:p>
            <a:endParaRPr lang="en-IN" dirty="0"/>
          </a:p>
          <a:p>
            <a:endParaRPr lang="en-IN" dirty="0" smtClean="0"/>
          </a:p>
          <a:p>
            <a:endParaRPr lang="en-IN" dirty="0"/>
          </a:p>
          <a:p>
            <a:endParaRPr lang="en-IN" dirty="0" smtClean="0"/>
          </a:p>
          <a:p>
            <a:endParaRPr lang="en-IN" dirty="0"/>
          </a:p>
        </p:txBody>
      </p:sp>
      <p:sp>
        <p:nvSpPr>
          <p:cNvPr id="38" name="TextBox 37"/>
          <p:cNvSpPr txBox="1"/>
          <p:nvPr/>
        </p:nvSpPr>
        <p:spPr>
          <a:xfrm>
            <a:off x="442452" y="1278298"/>
            <a:ext cx="1917290" cy="3970318"/>
          </a:xfrm>
          <a:prstGeom prst="rect">
            <a:avLst/>
          </a:prstGeom>
          <a:noFill/>
        </p:spPr>
        <p:txBody>
          <a:bodyPr wrap="square" rtlCol="0">
            <a:spAutoFit/>
          </a:bodyPr>
          <a:lstStyle/>
          <a:p>
            <a:r>
              <a:rPr lang="en-US" b="1" dirty="0"/>
              <a:t>When the CPU generates</a:t>
            </a:r>
            <a:r>
              <a:rPr lang="en-US" dirty="0"/>
              <a:t> a memory request, the index field is used for the address to access the cache. </a:t>
            </a:r>
          </a:p>
          <a:p>
            <a:r>
              <a:rPr lang="en-US" dirty="0"/>
              <a:t/>
            </a:r>
            <a:br>
              <a:rPr lang="en-US" dirty="0"/>
            </a:br>
            <a:r>
              <a:rPr lang="en-US" b="1" dirty="0"/>
              <a:t>The tag field</a:t>
            </a:r>
            <a:r>
              <a:rPr lang="en-US" dirty="0"/>
              <a:t> of the CPU address is compared with the tag in the word read from the cache. </a:t>
            </a:r>
          </a:p>
        </p:txBody>
      </p:sp>
      <p:sp>
        <p:nvSpPr>
          <p:cNvPr id="39" name="TextBox 38"/>
          <p:cNvSpPr txBox="1"/>
          <p:nvPr/>
        </p:nvSpPr>
        <p:spPr>
          <a:xfrm>
            <a:off x="5678129" y="5005897"/>
            <a:ext cx="3242392" cy="2308324"/>
          </a:xfrm>
          <a:prstGeom prst="rect">
            <a:avLst/>
          </a:prstGeom>
          <a:noFill/>
        </p:spPr>
        <p:txBody>
          <a:bodyPr wrap="square" rtlCol="0">
            <a:spAutoFit/>
          </a:bodyPr>
          <a:lstStyle/>
          <a:p>
            <a:r>
              <a:rPr lang="en-US" b="1" dirty="0"/>
              <a:t>The disadvantage</a:t>
            </a:r>
            <a:r>
              <a:rPr lang="en-US" dirty="0"/>
              <a:t> of direct mapping is that the hit ratio can drop considerably if two or more words whose addresses have the same index but </a:t>
            </a:r>
            <a:r>
              <a:rPr lang="en-US" dirty="0" err="1"/>
              <a:t>differenttags</a:t>
            </a:r>
            <a:r>
              <a:rPr lang="en-US" dirty="0"/>
              <a:t> are accessed repeatedly. </a:t>
            </a:r>
            <a:endParaRPr lang="en-IN" dirty="0" smtClean="0"/>
          </a:p>
          <a:p>
            <a:endParaRPr lang="en-IN" dirty="0"/>
          </a:p>
          <a:p>
            <a:endParaRPr lang="en-IN" dirty="0"/>
          </a:p>
        </p:txBody>
      </p:sp>
    </p:spTree>
    <p:extLst>
      <p:ext uri="{BB962C8B-B14F-4D97-AF65-F5344CB8AC3E}">
        <p14:creationId xmlns="" xmlns:p14="http://schemas.microsoft.com/office/powerpoint/2010/main" val="34970779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375074-DABC-493A-9C89-9A1D41B81AB1}"/>
              </a:ext>
            </a:extLst>
          </p:cNvPr>
          <p:cNvSpPr>
            <a:spLocks noGrp="1"/>
          </p:cNvSpPr>
          <p:nvPr>
            <p:ph type="title"/>
          </p:nvPr>
        </p:nvSpPr>
        <p:spPr/>
        <p:txBody>
          <a:bodyPr/>
          <a:lstStyle/>
          <a:p>
            <a:r>
              <a:rPr lang="en-US" dirty="0"/>
              <a:t>Set-Associative Mapping</a:t>
            </a:r>
            <a:endParaRPr lang="en-IN" dirty="0"/>
          </a:p>
        </p:txBody>
      </p:sp>
      <p:sp>
        <p:nvSpPr>
          <p:cNvPr id="4" name="Rectangle 3">
            <a:extLst>
              <a:ext uri="{FF2B5EF4-FFF2-40B4-BE49-F238E27FC236}">
                <a16:creationId xmlns:a16="http://schemas.microsoft.com/office/drawing/2014/main" xmlns="" id="{292663C4-546F-4364-9D12-5074150059D9}"/>
              </a:ext>
            </a:extLst>
          </p:cNvPr>
          <p:cNvSpPr/>
          <p:nvPr/>
        </p:nvSpPr>
        <p:spPr>
          <a:xfrm>
            <a:off x="4404588" y="1871694"/>
            <a:ext cx="13716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3 4 5 0</a:t>
            </a:r>
          </a:p>
        </p:txBody>
      </p:sp>
      <p:sp>
        <p:nvSpPr>
          <p:cNvPr id="5" name="Rectangle 4">
            <a:extLst>
              <a:ext uri="{FF2B5EF4-FFF2-40B4-BE49-F238E27FC236}">
                <a16:creationId xmlns:a16="http://schemas.microsoft.com/office/drawing/2014/main" xmlns="" id="{6B7268CE-1233-407B-A739-7AFDF1F4CC65}"/>
              </a:ext>
            </a:extLst>
          </p:cNvPr>
          <p:cNvSpPr/>
          <p:nvPr/>
        </p:nvSpPr>
        <p:spPr>
          <a:xfrm>
            <a:off x="4415221" y="4614894"/>
            <a:ext cx="13716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6 7 1 0</a:t>
            </a:r>
          </a:p>
        </p:txBody>
      </p:sp>
      <p:sp>
        <p:nvSpPr>
          <p:cNvPr id="6" name="Rectangle 5">
            <a:extLst>
              <a:ext uri="{FF2B5EF4-FFF2-40B4-BE49-F238E27FC236}">
                <a16:creationId xmlns:a16="http://schemas.microsoft.com/office/drawing/2014/main" xmlns="" id="{226630B6-0FA9-4AD4-BF85-80028A04F699}"/>
              </a:ext>
            </a:extLst>
          </p:cNvPr>
          <p:cNvSpPr/>
          <p:nvPr/>
        </p:nvSpPr>
        <p:spPr>
          <a:xfrm>
            <a:off x="3677777" y="1866230"/>
            <a:ext cx="756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0 1</a:t>
            </a:r>
          </a:p>
        </p:txBody>
      </p:sp>
      <p:sp>
        <p:nvSpPr>
          <p:cNvPr id="7" name="Rectangle 6">
            <a:extLst>
              <a:ext uri="{FF2B5EF4-FFF2-40B4-BE49-F238E27FC236}">
                <a16:creationId xmlns:a16="http://schemas.microsoft.com/office/drawing/2014/main" xmlns="" id="{BA5BBA98-2A46-440A-8277-5A35685E4925}"/>
              </a:ext>
            </a:extLst>
          </p:cNvPr>
          <p:cNvSpPr/>
          <p:nvPr/>
        </p:nvSpPr>
        <p:spPr>
          <a:xfrm>
            <a:off x="3676132" y="4616227"/>
            <a:ext cx="756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0 2</a:t>
            </a:r>
          </a:p>
        </p:txBody>
      </p:sp>
      <p:cxnSp>
        <p:nvCxnSpPr>
          <p:cNvPr id="8" name="Straight Arrow Connector 7">
            <a:extLst>
              <a:ext uri="{FF2B5EF4-FFF2-40B4-BE49-F238E27FC236}">
                <a16:creationId xmlns:a16="http://schemas.microsoft.com/office/drawing/2014/main" xmlns="" id="{D8C424F2-0F48-4FF1-9728-F7E57F131371}"/>
              </a:ext>
            </a:extLst>
          </p:cNvPr>
          <p:cNvCxnSpPr/>
          <p:nvPr/>
        </p:nvCxnSpPr>
        <p:spPr>
          <a:xfrm>
            <a:off x="3688410" y="2236559"/>
            <a:ext cx="0" cy="2376000"/>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xmlns="" id="{8651C88A-BDDA-4183-8E1A-EE27560CB90F}"/>
              </a:ext>
            </a:extLst>
          </p:cNvPr>
          <p:cNvCxnSpPr/>
          <p:nvPr/>
        </p:nvCxnSpPr>
        <p:spPr>
          <a:xfrm>
            <a:off x="4433777" y="2230393"/>
            <a:ext cx="0" cy="2376000"/>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xmlns="" id="{74267398-F5DC-403E-8B30-313E65C2069C}"/>
              </a:ext>
            </a:extLst>
          </p:cNvPr>
          <p:cNvCxnSpPr/>
          <p:nvPr/>
        </p:nvCxnSpPr>
        <p:spPr>
          <a:xfrm>
            <a:off x="5776188" y="2241000"/>
            <a:ext cx="0" cy="2376000"/>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C4D68D40-AE3A-4A55-A164-20670AE56E18}"/>
              </a:ext>
            </a:extLst>
          </p:cNvPr>
          <p:cNvSpPr txBox="1"/>
          <p:nvPr/>
        </p:nvSpPr>
        <p:spPr>
          <a:xfrm>
            <a:off x="3134973" y="1869221"/>
            <a:ext cx="547437" cy="369332"/>
          </a:xfrm>
          <a:prstGeom prst="rect">
            <a:avLst/>
          </a:prstGeom>
          <a:noFill/>
        </p:spPr>
        <p:txBody>
          <a:bodyPr wrap="square" rtlCol="0">
            <a:spAutoFit/>
          </a:bodyPr>
          <a:lstStyle/>
          <a:p>
            <a:r>
              <a:rPr lang="en-IN" dirty="0"/>
              <a:t>000</a:t>
            </a:r>
          </a:p>
        </p:txBody>
      </p:sp>
      <p:sp>
        <p:nvSpPr>
          <p:cNvPr id="12" name="TextBox 11">
            <a:extLst>
              <a:ext uri="{FF2B5EF4-FFF2-40B4-BE49-F238E27FC236}">
                <a16:creationId xmlns:a16="http://schemas.microsoft.com/office/drawing/2014/main" xmlns="" id="{EDA1EA58-E92A-46E8-9E00-2C1E82A7843F}"/>
              </a:ext>
            </a:extLst>
          </p:cNvPr>
          <p:cNvSpPr txBox="1"/>
          <p:nvPr/>
        </p:nvSpPr>
        <p:spPr>
          <a:xfrm>
            <a:off x="3134972" y="4614894"/>
            <a:ext cx="547437" cy="369332"/>
          </a:xfrm>
          <a:prstGeom prst="rect">
            <a:avLst/>
          </a:prstGeom>
          <a:noFill/>
        </p:spPr>
        <p:txBody>
          <a:bodyPr wrap="square" rtlCol="0">
            <a:spAutoFit/>
          </a:bodyPr>
          <a:lstStyle/>
          <a:p>
            <a:r>
              <a:rPr lang="en-IN" dirty="0"/>
              <a:t>777</a:t>
            </a:r>
          </a:p>
        </p:txBody>
      </p:sp>
      <p:sp>
        <p:nvSpPr>
          <p:cNvPr id="13" name="TextBox 12">
            <a:extLst>
              <a:ext uri="{FF2B5EF4-FFF2-40B4-BE49-F238E27FC236}">
                <a16:creationId xmlns:a16="http://schemas.microsoft.com/office/drawing/2014/main" xmlns="" id="{CA049939-C898-42B7-8E6B-882BCF21D56E}"/>
              </a:ext>
            </a:extLst>
          </p:cNvPr>
          <p:cNvSpPr txBox="1"/>
          <p:nvPr/>
        </p:nvSpPr>
        <p:spPr>
          <a:xfrm>
            <a:off x="3795119" y="1486368"/>
            <a:ext cx="542582" cy="369332"/>
          </a:xfrm>
          <a:prstGeom prst="rect">
            <a:avLst/>
          </a:prstGeom>
          <a:noFill/>
        </p:spPr>
        <p:txBody>
          <a:bodyPr wrap="square" rtlCol="0">
            <a:spAutoFit/>
          </a:bodyPr>
          <a:lstStyle/>
          <a:p>
            <a:r>
              <a:rPr lang="en-IN" dirty="0"/>
              <a:t>Tag</a:t>
            </a:r>
          </a:p>
        </p:txBody>
      </p:sp>
      <p:sp>
        <p:nvSpPr>
          <p:cNvPr id="14" name="TextBox 13">
            <a:extLst>
              <a:ext uri="{FF2B5EF4-FFF2-40B4-BE49-F238E27FC236}">
                <a16:creationId xmlns:a16="http://schemas.microsoft.com/office/drawing/2014/main" xmlns="" id="{710D2A3D-8E66-476E-B9CE-6D2FDE564847}"/>
              </a:ext>
            </a:extLst>
          </p:cNvPr>
          <p:cNvSpPr txBox="1"/>
          <p:nvPr/>
        </p:nvSpPr>
        <p:spPr>
          <a:xfrm>
            <a:off x="4762126" y="1477558"/>
            <a:ext cx="656524" cy="369332"/>
          </a:xfrm>
          <a:prstGeom prst="rect">
            <a:avLst/>
          </a:prstGeom>
          <a:noFill/>
        </p:spPr>
        <p:txBody>
          <a:bodyPr wrap="square" rtlCol="0">
            <a:spAutoFit/>
          </a:bodyPr>
          <a:lstStyle/>
          <a:p>
            <a:r>
              <a:rPr lang="en-IN" dirty="0"/>
              <a:t>Data</a:t>
            </a:r>
          </a:p>
        </p:txBody>
      </p:sp>
      <p:sp>
        <p:nvSpPr>
          <p:cNvPr id="15" name="TextBox 14">
            <a:extLst>
              <a:ext uri="{FF2B5EF4-FFF2-40B4-BE49-F238E27FC236}">
                <a16:creationId xmlns:a16="http://schemas.microsoft.com/office/drawing/2014/main" xmlns="" id="{D29EDC97-626E-49E0-964E-F532B23DE44A}"/>
              </a:ext>
            </a:extLst>
          </p:cNvPr>
          <p:cNvSpPr txBox="1"/>
          <p:nvPr/>
        </p:nvSpPr>
        <p:spPr>
          <a:xfrm>
            <a:off x="2831064" y="1496950"/>
            <a:ext cx="1039442" cy="369332"/>
          </a:xfrm>
          <a:prstGeom prst="rect">
            <a:avLst/>
          </a:prstGeom>
          <a:noFill/>
        </p:spPr>
        <p:txBody>
          <a:bodyPr wrap="square" rtlCol="0">
            <a:spAutoFit/>
          </a:bodyPr>
          <a:lstStyle/>
          <a:p>
            <a:pPr algn="ctr"/>
            <a:r>
              <a:rPr lang="en-IN" dirty="0"/>
              <a:t>Index</a:t>
            </a:r>
          </a:p>
        </p:txBody>
      </p:sp>
      <p:sp>
        <p:nvSpPr>
          <p:cNvPr id="16" name="Rectangle 15">
            <a:extLst>
              <a:ext uri="{FF2B5EF4-FFF2-40B4-BE49-F238E27FC236}">
                <a16:creationId xmlns:a16="http://schemas.microsoft.com/office/drawing/2014/main" xmlns="" id="{37884248-5536-4E0D-924E-C98E4C226F8F}"/>
              </a:ext>
            </a:extLst>
          </p:cNvPr>
          <p:cNvSpPr/>
          <p:nvPr/>
        </p:nvSpPr>
        <p:spPr>
          <a:xfrm>
            <a:off x="6741043" y="1869247"/>
            <a:ext cx="13716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5 6 7 0</a:t>
            </a:r>
          </a:p>
        </p:txBody>
      </p:sp>
      <p:sp>
        <p:nvSpPr>
          <p:cNvPr id="17" name="Rectangle 16">
            <a:extLst>
              <a:ext uri="{FF2B5EF4-FFF2-40B4-BE49-F238E27FC236}">
                <a16:creationId xmlns:a16="http://schemas.microsoft.com/office/drawing/2014/main" xmlns="" id="{C07B8AB5-2E8D-4909-8E5C-EB8679AB1C10}"/>
              </a:ext>
            </a:extLst>
          </p:cNvPr>
          <p:cNvSpPr/>
          <p:nvPr/>
        </p:nvSpPr>
        <p:spPr>
          <a:xfrm>
            <a:off x="6741043" y="4612447"/>
            <a:ext cx="13716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2 3 4 0</a:t>
            </a:r>
          </a:p>
        </p:txBody>
      </p:sp>
      <p:sp>
        <p:nvSpPr>
          <p:cNvPr id="18" name="Rectangle 17">
            <a:extLst>
              <a:ext uri="{FF2B5EF4-FFF2-40B4-BE49-F238E27FC236}">
                <a16:creationId xmlns:a16="http://schemas.microsoft.com/office/drawing/2014/main" xmlns="" id="{4BAC47A3-0726-4DDD-A581-59AD8872FC33}"/>
              </a:ext>
            </a:extLst>
          </p:cNvPr>
          <p:cNvSpPr/>
          <p:nvPr/>
        </p:nvSpPr>
        <p:spPr>
          <a:xfrm>
            <a:off x="6014232" y="1874416"/>
            <a:ext cx="756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0 2</a:t>
            </a:r>
          </a:p>
        </p:txBody>
      </p:sp>
      <p:sp>
        <p:nvSpPr>
          <p:cNvPr id="19" name="Rectangle 18">
            <a:extLst>
              <a:ext uri="{FF2B5EF4-FFF2-40B4-BE49-F238E27FC236}">
                <a16:creationId xmlns:a16="http://schemas.microsoft.com/office/drawing/2014/main" xmlns="" id="{7CF7848B-FC8B-4F29-A6EF-1FB2B991E1B1}"/>
              </a:ext>
            </a:extLst>
          </p:cNvPr>
          <p:cNvSpPr/>
          <p:nvPr/>
        </p:nvSpPr>
        <p:spPr>
          <a:xfrm>
            <a:off x="6017452" y="4613780"/>
            <a:ext cx="756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0 0</a:t>
            </a:r>
          </a:p>
        </p:txBody>
      </p:sp>
      <p:cxnSp>
        <p:nvCxnSpPr>
          <p:cNvPr id="20" name="Straight Arrow Connector 19">
            <a:extLst>
              <a:ext uri="{FF2B5EF4-FFF2-40B4-BE49-F238E27FC236}">
                <a16:creationId xmlns:a16="http://schemas.microsoft.com/office/drawing/2014/main" xmlns="" id="{0B252043-B319-400E-9B94-240505A9A1DF}"/>
              </a:ext>
            </a:extLst>
          </p:cNvPr>
          <p:cNvCxnSpPr/>
          <p:nvPr/>
        </p:nvCxnSpPr>
        <p:spPr>
          <a:xfrm>
            <a:off x="6014232" y="2234112"/>
            <a:ext cx="0" cy="2376000"/>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65C07C30-0D50-47A8-9DAC-DE021DA081F0}"/>
              </a:ext>
            </a:extLst>
          </p:cNvPr>
          <p:cNvCxnSpPr/>
          <p:nvPr/>
        </p:nvCxnSpPr>
        <p:spPr>
          <a:xfrm>
            <a:off x="6770232" y="2227946"/>
            <a:ext cx="0" cy="2376000"/>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3DBC6AC2-56AF-4635-9AC0-7EC0355EFC5D}"/>
              </a:ext>
            </a:extLst>
          </p:cNvPr>
          <p:cNvCxnSpPr/>
          <p:nvPr/>
        </p:nvCxnSpPr>
        <p:spPr>
          <a:xfrm>
            <a:off x="8102010" y="2227920"/>
            <a:ext cx="0" cy="2376000"/>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18E3ADE8-A27A-4AFD-B6F4-F2AAB22C9F60}"/>
              </a:ext>
            </a:extLst>
          </p:cNvPr>
          <p:cNvSpPr txBox="1"/>
          <p:nvPr/>
        </p:nvSpPr>
        <p:spPr>
          <a:xfrm>
            <a:off x="6120941" y="1483921"/>
            <a:ext cx="542582" cy="369332"/>
          </a:xfrm>
          <a:prstGeom prst="rect">
            <a:avLst/>
          </a:prstGeom>
          <a:noFill/>
        </p:spPr>
        <p:txBody>
          <a:bodyPr wrap="square" rtlCol="0">
            <a:spAutoFit/>
          </a:bodyPr>
          <a:lstStyle/>
          <a:p>
            <a:r>
              <a:rPr lang="en-IN" dirty="0"/>
              <a:t>Tag</a:t>
            </a:r>
          </a:p>
        </p:txBody>
      </p:sp>
      <p:sp>
        <p:nvSpPr>
          <p:cNvPr id="24" name="TextBox 23">
            <a:extLst>
              <a:ext uri="{FF2B5EF4-FFF2-40B4-BE49-F238E27FC236}">
                <a16:creationId xmlns:a16="http://schemas.microsoft.com/office/drawing/2014/main" xmlns="" id="{89AEDB56-90A3-41FD-BAE7-7BEAD9BCEE9B}"/>
              </a:ext>
            </a:extLst>
          </p:cNvPr>
          <p:cNvSpPr txBox="1"/>
          <p:nvPr/>
        </p:nvSpPr>
        <p:spPr>
          <a:xfrm>
            <a:off x="7087948" y="1475111"/>
            <a:ext cx="656524" cy="369332"/>
          </a:xfrm>
          <a:prstGeom prst="rect">
            <a:avLst/>
          </a:prstGeom>
          <a:noFill/>
        </p:spPr>
        <p:txBody>
          <a:bodyPr wrap="square" rtlCol="0">
            <a:spAutoFit/>
          </a:bodyPr>
          <a:lstStyle/>
          <a:p>
            <a:r>
              <a:rPr lang="en-IN" dirty="0"/>
              <a:t>Data</a:t>
            </a:r>
          </a:p>
        </p:txBody>
      </p:sp>
      <p:cxnSp>
        <p:nvCxnSpPr>
          <p:cNvPr id="25" name="Straight Connector 24">
            <a:extLst>
              <a:ext uri="{FF2B5EF4-FFF2-40B4-BE49-F238E27FC236}">
                <a16:creationId xmlns:a16="http://schemas.microsoft.com/office/drawing/2014/main" xmlns="" id="{EDD86DF7-1BE4-4B91-9055-24A461F3C783}"/>
              </a:ext>
            </a:extLst>
          </p:cNvPr>
          <p:cNvCxnSpPr/>
          <p:nvPr/>
        </p:nvCxnSpPr>
        <p:spPr>
          <a:xfrm>
            <a:off x="5776188" y="1884249"/>
            <a:ext cx="23804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69CF3ACD-A470-4E2F-9755-C24F393E6F59}"/>
              </a:ext>
            </a:extLst>
          </p:cNvPr>
          <p:cNvCxnSpPr/>
          <p:nvPr/>
        </p:nvCxnSpPr>
        <p:spPr>
          <a:xfrm>
            <a:off x="5776574" y="2226818"/>
            <a:ext cx="23804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2175CFA3-5631-4EE7-A4F8-2A56C37393D2}"/>
              </a:ext>
            </a:extLst>
          </p:cNvPr>
          <p:cNvCxnSpPr/>
          <p:nvPr/>
        </p:nvCxnSpPr>
        <p:spPr>
          <a:xfrm>
            <a:off x="5771323" y="4618724"/>
            <a:ext cx="23804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B0BFB897-D8E3-4194-931B-CB794587D5F5}"/>
              </a:ext>
            </a:extLst>
          </p:cNvPr>
          <p:cNvCxnSpPr/>
          <p:nvPr/>
        </p:nvCxnSpPr>
        <p:spPr>
          <a:xfrm>
            <a:off x="5776574" y="4976791"/>
            <a:ext cx="23804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09716" y="1475111"/>
            <a:ext cx="2521348" cy="8679299"/>
          </a:xfrm>
          <a:prstGeom prst="rect">
            <a:avLst/>
          </a:prstGeom>
          <a:noFill/>
        </p:spPr>
        <p:txBody>
          <a:bodyPr wrap="square" rtlCol="0">
            <a:spAutoFit/>
          </a:bodyPr>
          <a:lstStyle/>
          <a:p>
            <a:r>
              <a:rPr lang="en-US" dirty="0" smtClean="0"/>
              <a:t>It can </a:t>
            </a:r>
            <a:r>
              <a:rPr lang="en-US" dirty="0"/>
              <a:t>store two or more words of memory under the same index address</a:t>
            </a:r>
            <a:r>
              <a:rPr lang="en-US" dirty="0" smtClean="0"/>
              <a:t>.</a:t>
            </a:r>
          </a:p>
          <a:p>
            <a:r>
              <a:rPr lang="en-US" b="1" dirty="0"/>
              <a:t>Each index address</a:t>
            </a:r>
            <a:r>
              <a:rPr lang="en-US" dirty="0"/>
              <a:t> refers to two data words and their associated tags. Each tag requires six bits and each data word has 12 bits, so the word length is 2(6 + 12) = 36 bits. An index address of nine bits can accommodate 512 words. Thus the size of cache memory is 512 x 36.  </a:t>
            </a:r>
          </a:p>
          <a:p>
            <a:endParaRPr lang="en-IN" dirty="0" smtClean="0"/>
          </a:p>
          <a:p>
            <a:endParaRPr lang="en-IN" dirty="0"/>
          </a:p>
          <a:p>
            <a:endParaRPr lang="en-IN" dirty="0" smtClean="0"/>
          </a:p>
          <a:p>
            <a:endParaRPr lang="en-IN" dirty="0"/>
          </a:p>
          <a:p>
            <a:endParaRPr lang="en-IN" dirty="0" smtClean="0"/>
          </a:p>
          <a:p>
            <a:endParaRPr lang="en-IN" dirty="0"/>
          </a:p>
          <a:p>
            <a:endParaRPr lang="en-IN" dirty="0" smtClean="0"/>
          </a:p>
          <a:p>
            <a:endParaRPr lang="en-IN" dirty="0"/>
          </a:p>
          <a:p>
            <a:endParaRPr lang="en-IN" dirty="0" smtClean="0"/>
          </a:p>
          <a:p>
            <a:endParaRPr lang="en-IN" dirty="0"/>
          </a:p>
          <a:p>
            <a:endParaRPr lang="en-IN" dirty="0" smtClean="0"/>
          </a:p>
          <a:p>
            <a:endParaRPr lang="en-IN" dirty="0"/>
          </a:p>
          <a:p>
            <a:endParaRPr lang="en-IN" dirty="0" smtClean="0"/>
          </a:p>
          <a:p>
            <a:endParaRPr lang="en-IN" dirty="0"/>
          </a:p>
          <a:p>
            <a:endParaRPr lang="en-IN" dirty="0" smtClean="0"/>
          </a:p>
          <a:p>
            <a:endParaRPr lang="en-IN" dirty="0"/>
          </a:p>
        </p:txBody>
      </p:sp>
    </p:spTree>
    <p:extLst>
      <p:ext uri="{BB962C8B-B14F-4D97-AF65-F5344CB8AC3E}">
        <p14:creationId xmlns="" xmlns:p14="http://schemas.microsoft.com/office/powerpoint/2010/main" val="1322923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D792E8-8838-4744-A7DD-92B0ED18307B}"/>
              </a:ext>
            </a:extLst>
          </p:cNvPr>
          <p:cNvSpPr>
            <a:spLocks noGrp="1"/>
          </p:cNvSpPr>
          <p:nvPr>
            <p:ph type="title"/>
          </p:nvPr>
        </p:nvSpPr>
        <p:spPr/>
        <p:txBody>
          <a:bodyPr>
            <a:normAutofit/>
          </a:bodyPr>
          <a:lstStyle/>
          <a:p>
            <a:r>
              <a:rPr lang="en-US" dirty="0">
                <a:gradFill flip="none" rotWithShape="1">
                  <a:gsLst>
                    <a:gs pos="10000">
                      <a:srgbClr val="273238"/>
                    </a:gs>
                    <a:gs pos="100000">
                      <a:srgbClr val="607D8B"/>
                    </a:gs>
                  </a:gsLst>
                  <a:lin ang="0" scaled="1"/>
                  <a:tileRect/>
                </a:gradFill>
              </a:rPr>
              <a:t>Virtual Memory</a:t>
            </a:r>
          </a:p>
        </p:txBody>
      </p:sp>
      <p:sp>
        <p:nvSpPr>
          <p:cNvPr id="3" name="Text Placeholder 2">
            <a:extLst>
              <a:ext uri="{FF2B5EF4-FFF2-40B4-BE49-F238E27FC236}">
                <a16:creationId xmlns:a16="http://schemas.microsoft.com/office/drawing/2014/main" xmlns="" id="{6C915463-E8EE-4502-8261-E337007EFAAF}"/>
              </a:ext>
            </a:extLst>
          </p:cNvPr>
          <p:cNvSpPr>
            <a:spLocks noGrp="1"/>
          </p:cNvSpPr>
          <p:nvPr>
            <p:ph type="body" idx="1"/>
          </p:nvPr>
        </p:nvSpPr>
        <p:spPr/>
        <p:txBody>
          <a:bodyPr/>
          <a:lstStyle/>
          <a:p>
            <a:r>
              <a:rPr lang="en-US" dirty="0"/>
              <a:t>Section - 6</a:t>
            </a:r>
          </a:p>
        </p:txBody>
      </p:sp>
    </p:spTree>
    <p:extLst>
      <p:ext uri="{BB962C8B-B14F-4D97-AF65-F5344CB8AC3E}">
        <p14:creationId xmlns="" xmlns:p14="http://schemas.microsoft.com/office/powerpoint/2010/main" val="38181599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A2C52EF-4C17-4650-BF84-C7D6C714ED58}"/>
              </a:ext>
            </a:extLst>
          </p:cNvPr>
          <p:cNvSpPr>
            <a:spLocks noGrp="1"/>
          </p:cNvSpPr>
          <p:nvPr>
            <p:ph type="title"/>
          </p:nvPr>
        </p:nvSpPr>
        <p:spPr/>
        <p:txBody>
          <a:bodyPr/>
          <a:lstStyle/>
          <a:p>
            <a:r>
              <a:rPr lang="en-US" dirty="0"/>
              <a:t>Virtual Memory</a:t>
            </a:r>
            <a:endParaRPr lang="en-IN" dirty="0"/>
          </a:p>
        </p:txBody>
      </p:sp>
      <p:sp>
        <p:nvSpPr>
          <p:cNvPr id="5" name="Content Placeholder 4">
            <a:extLst>
              <a:ext uri="{FF2B5EF4-FFF2-40B4-BE49-F238E27FC236}">
                <a16:creationId xmlns:a16="http://schemas.microsoft.com/office/drawing/2014/main" xmlns="" id="{48C05A0F-619F-4189-A21D-9E2FDE030CCF}"/>
              </a:ext>
            </a:extLst>
          </p:cNvPr>
          <p:cNvSpPr>
            <a:spLocks noGrp="1"/>
          </p:cNvSpPr>
          <p:nvPr>
            <p:ph idx="1"/>
          </p:nvPr>
        </p:nvSpPr>
        <p:spPr/>
        <p:txBody>
          <a:bodyPr/>
          <a:lstStyle/>
          <a:p>
            <a:pPr algn="just"/>
            <a:r>
              <a:rPr lang="en-US" dirty="0"/>
              <a:t>Virtual memory is used to give programmers the illusion that they have a very large memory at their disposal, even though the computer actually has a relatively small main memory. </a:t>
            </a:r>
          </a:p>
          <a:p>
            <a:pPr algn="just"/>
            <a:r>
              <a:rPr lang="en-US" dirty="0"/>
              <a:t>A virtual memory system provides a mechanism for translating program-generated addresses into correct main memory locations.</a:t>
            </a:r>
          </a:p>
          <a:p>
            <a:pPr algn="just"/>
            <a:r>
              <a:rPr lang="en-US" b="1" dirty="0">
                <a:solidFill>
                  <a:schemeClr val="tx2"/>
                </a:solidFill>
              </a:rPr>
              <a:t>Address space</a:t>
            </a:r>
          </a:p>
          <a:p>
            <a:pPr marL="349250" indent="0" algn="just">
              <a:buNone/>
            </a:pPr>
            <a:r>
              <a:rPr lang="en-US" dirty="0"/>
              <a:t>An address used by a programmer will be called a virtual address, and the set of such addresses is known as address space.</a:t>
            </a:r>
          </a:p>
          <a:p>
            <a:pPr algn="just"/>
            <a:r>
              <a:rPr lang="en-US" b="1" dirty="0">
                <a:solidFill>
                  <a:schemeClr val="tx2"/>
                </a:solidFill>
              </a:rPr>
              <a:t>Memory space</a:t>
            </a:r>
          </a:p>
          <a:p>
            <a:pPr marL="349250" indent="0" algn="just">
              <a:buNone/>
            </a:pPr>
            <a:r>
              <a:rPr lang="en-US" dirty="0"/>
              <a:t>An address in main memory is called a location or physical address. The set of such locations is called the memory space.</a:t>
            </a:r>
          </a:p>
          <a:p>
            <a:endParaRPr lang="en-IN" dirty="0"/>
          </a:p>
        </p:txBody>
      </p:sp>
    </p:spTree>
    <p:extLst>
      <p:ext uri="{BB962C8B-B14F-4D97-AF65-F5344CB8AC3E}">
        <p14:creationId xmlns="" xmlns:p14="http://schemas.microsoft.com/office/powerpoint/2010/main" val="336246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7F4B80-5FC3-42DA-8933-4DF9B025A9D5}"/>
              </a:ext>
            </a:extLst>
          </p:cNvPr>
          <p:cNvSpPr>
            <a:spLocks noGrp="1"/>
          </p:cNvSpPr>
          <p:nvPr>
            <p:ph type="title"/>
          </p:nvPr>
        </p:nvSpPr>
        <p:spPr/>
        <p:txBody>
          <a:bodyPr/>
          <a:lstStyle/>
          <a:p>
            <a:r>
              <a:rPr lang="en-US" dirty="0"/>
              <a:t>Virtual Memory</a:t>
            </a:r>
            <a:endParaRPr lang="en-IN" dirty="0"/>
          </a:p>
        </p:txBody>
      </p:sp>
      <p:sp>
        <p:nvSpPr>
          <p:cNvPr id="4" name="Content Placeholder 2">
            <a:extLst>
              <a:ext uri="{FF2B5EF4-FFF2-40B4-BE49-F238E27FC236}">
                <a16:creationId xmlns:a16="http://schemas.microsoft.com/office/drawing/2014/main" xmlns="" id="{6D5314FB-811F-4743-AEC0-FEECDA078012}"/>
              </a:ext>
            </a:extLst>
          </p:cNvPr>
          <p:cNvSpPr>
            <a:spLocks noGrp="1"/>
          </p:cNvSpPr>
          <p:nvPr>
            <p:ph idx="1"/>
          </p:nvPr>
        </p:nvSpPr>
        <p:spPr>
          <a:xfrm>
            <a:off x="137337" y="863010"/>
            <a:ext cx="8763000" cy="582706"/>
          </a:xfrm>
        </p:spPr>
        <p:txBody>
          <a:bodyPr/>
          <a:lstStyle/>
          <a:p>
            <a:r>
              <a:rPr lang="en-US" dirty="0"/>
              <a:t>Relation between Address space &amp; Memory space</a:t>
            </a:r>
          </a:p>
        </p:txBody>
      </p:sp>
      <p:graphicFrame>
        <p:nvGraphicFramePr>
          <p:cNvPr id="5" name="Table 4">
            <a:extLst>
              <a:ext uri="{FF2B5EF4-FFF2-40B4-BE49-F238E27FC236}">
                <a16:creationId xmlns:a16="http://schemas.microsoft.com/office/drawing/2014/main" xmlns="" id="{9B19FAAB-97F6-4C38-8126-3353A2443D2E}"/>
              </a:ext>
            </a:extLst>
          </p:cNvPr>
          <p:cNvGraphicFramePr>
            <a:graphicFrameLocks noGrp="1"/>
          </p:cNvGraphicFramePr>
          <p:nvPr>
            <p:extLst>
              <p:ext uri="{D42A27DB-BD31-4B8C-83A1-F6EECF244321}">
                <p14:modId xmlns="" xmlns:p14="http://schemas.microsoft.com/office/powerpoint/2010/main" val="164899352"/>
              </p:ext>
            </p:extLst>
          </p:nvPr>
        </p:nvGraphicFramePr>
        <p:xfrm>
          <a:off x="3202172" y="1885878"/>
          <a:ext cx="2209800" cy="3662680"/>
        </p:xfrm>
        <a:graphic>
          <a:graphicData uri="http://schemas.openxmlformats.org/drawingml/2006/table">
            <a:tbl>
              <a:tblPr>
                <a:tableStyleId>{5C22544A-7EE6-4342-B048-85BDC9FD1C3A}</a:tableStyleId>
              </a:tblPr>
              <a:tblGrid>
                <a:gridCol w="2209800">
                  <a:extLst>
                    <a:ext uri="{9D8B030D-6E8A-4147-A177-3AD203B41FA5}">
                      <a16:colId xmlns:a16="http://schemas.microsoft.com/office/drawing/2014/main" xmlns="" val="20000"/>
                    </a:ext>
                  </a:extLst>
                </a:gridCol>
              </a:tblGrid>
              <a:tr h="1066800">
                <a:tc>
                  <a:txBody>
                    <a:bodyPr/>
                    <a:lstStyle/>
                    <a:p>
                      <a:pPr algn="ctr"/>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0"/>
                  </a:ext>
                </a:extLst>
              </a:tr>
              <a:tr h="370840">
                <a:tc>
                  <a:txBody>
                    <a:bodyPr/>
                    <a:lstStyle/>
                    <a:p>
                      <a:pPr algn="ctr"/>
                      <a:r>
                        <a:rPr lang="en-US" dirty="0"/>
                        <a:t>Program 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1"/>
                  </a:ext>
                </a:extLst>
              </a:tr>
              <a:tr h="370840">
                <a:tc>
                  <a:txBody>
                    <a:bodyPr/>
                    <a:lstStyle/>
                    <a:p>
                      <a:pPr algn="ctr"/>
                      <a:r>
                        <a:rPr lang="en-US" dirty="0"/>
                        <a:t>Data 1,1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2"/>
                  </a:ext>
                </a:extLst>
              </a:tr>
              <a:tr h="370840">
                <a:tc>
                  <a:txBody>
                    <a:bodyPr/>
                    <a:lstStyle/>
                    <a:p>
                      <a:pPr algn="ctr"/>
                      <a:r>
                        <a:rPr lang="en-US" dirty="0"/>
                        <a:t>Data 1,2</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3"/>
                  </a:ext>
                </a:extLst>
              </a:tr>
              <a:tr h="370840">
                <a:tc>
                  <a:txBody>
                    <a:bodyPr/>
                    <a:lstStyle/>
                    <a:p>
                      <a:pPr algn="ctr"/>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4"/>
                  </a:ext>
                </a:extLst>
              </a:tr>
              <a:tr h="370840">
                <a:tc>
                  <a:txBody>
                    <a:bodyPr/>
                    <a:lstStyle/>
                    <a:p>
                      <a:pPr algn="ctr"/>
                      <a:r>
                        <a:rPr lang="en-US" dirty="0"/>
                        <a:t>Program 2</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5"/>
                  </a:ext>
                </a:extLst>
              </a:tr>
              <a:tr h="370840">
                <a:tc>
                  <a:txBody>
                    <a:bodyPr/>
                    <a:lstStyle/>
                    <a:p>
                      <a:pPr algn="ctr"/>
                      <a:r>
                        <a:rPr lang="en-US" dirty="0"/>
                        <a:t>Data 2,1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6"/>
                  </a:ext>
                </a:extLst>
              </a:tr>
              <a:tr h="370840">
                <a:tc>
                  <a:txBody>
                    <a:bodyPr/>
                    <a:lstStyle/>
                    <a:p>
                      <a:pPr algn="ctr"/>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7"/>
                  </a:ext>
                </a:extLst>
              </a:tr>
            </a:tbl>
          </a:graphicData>
        </a:graphic>
      </p:graphicFrame>
      <p:graphicFrame>
        <p:nvGraphicFramePr>
          <p:cNvPr id="6" name="Table 5">
            <a:extLst>
              <a:ext uri="{FF2B5EF4-FFF2-40B4-BE49-F238E27FC236}">
                <a16:creationId xmlns:a16="http://schemas.microsoft.com/office/drawing/2014/main" xmlns="" id="{3D30CFA8-1311-4B58-A710-36A91448C871}"/>
              </a:ext>
            </a:extLst>
          </p:cNvPr>
          <p:cNvGraphicFramePr>
            <a:graphicFrameLocks noGrp="1"/>
          </p:cNvGraphicFramePr>
          <p:nvPr>
            <p:extLst>
              <p:ext uri="{D42A27DB-BD31-4B8C-83A1-F6EECF244321}">
                <p14:modId xmlns="" xmlns:p14="http://schemas.microsoft.com/office/powerpoint/2010/main" val="488547187"/>
              </p:ext>
            </p:extLst>
          </p:nvPr>
        </p:nvGraphicFramePr>
        <p:xfrm>
          <a:off x="6783571" y="2508178"/>
          <a:ext cx="2209800" cy="2418080"/>
        </p:xfrm>
        <a:graphic>
          <a:graphicData uri="http://schemas.openxmlformats.org/drawingml/2006/table">
            <a:tbl>
              <a:tblPr>
                <a:tableStyleId>{5C22544A-7EE6-4342-B048-85BDC9FD1C3A}</a:tableStyleId>
              </a:tblPr>
              <a:tblGrid>
                <a:gridCol w="2209800">
                  <a:extLst>
                    <a:ext uri="{9D8B030D-6E8A-4147-A177-3AD203B41FA5}">
                      <a16:colId xmlns:a16="http://schemas.microsoft.com/office/drawing/2014/main" xmlns="" val="20000"/>
                    </a:ext>
                  </a:extLst>
                </a:gridCol>
              </a:tblGrid>
              <a:tr h="370840">
                <a:tc>
                  <a:txBody>
                    <a:bodyPr/>
                    <a:lstStyle/>
                    <a:p>
                      <a:pPr algn="ctr"/>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0"/>
                  </a:ext>
                </a:extLst>
              </a:tr>
              <a:tr h="370840">
                <a:tc>
                  <a:txBody>
                    <a:bodyPr/>
                    <a:lstStyle/>
                    <a:p>
                      <a:pPr algn="ctr"/>
                      <a:r>
                        <a:rPr lang="en-US" dirty="0"/>
                        <a:t>Program 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1"/>
                  </a:ext>
                </a:extLst>
              </a:tr>
              <a:tr h="934720">
                <a:tc>
                  <a:txBody>
                    <a:bodyPr/>
                    <a:lstStyle/>
                    <a:p>
                      <a:pPr algn="ctr"/>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2"/>
                  </a:ext>
                </a:extLst>
              </a:tr>
              <a:tr h="370840">
                <a:tc>
                  <a:txBody>
                    <a:bodyPr/>
                    <a:lstStyle/>
                    <a:p>
                      <a:pPr algn="ctr"/>
                      <a:r>
                        <a:rPr lang="en-US" dirty="0"/>
                        <a:t>Data 1,1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3"/>
                  </a:ext>
                </a:extLst>
              </a:tr>
              <a:tr h="370840">
                <a:tc>
                  <a:txBody>
                    <a:bodyPr/>
                    <a:lstStyle/>
                    <a:p>
                      <a:pPr algn="ctr"/>
                      <a:endParaRPr lang="en-US"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cxnSp>
        <p:nvCxnSpPr>
          <p:cNvPr id="7" name="Straight Arrow Connector 6">
            <a:extLst>
              <a:ext uri="{FF2B5EF4-FFF2-40B4-BE49-F238E27FC236}">
                <a16:creationId xmlns:a16="http://schemas.microsoft.com/office/drawing/2014/main" xmlns="" id="{91BB2F02-DE9E-4CA9-91A2-EB467F02265E}"/>
              </a:ext>
            </a:extLst>
          </p:cNvPr>
          <p:cNvCxnSpPr/>
          <p:nvPr/>
        </p:nvCxnSpPr>
        <p:spPr>
          <a:xfrm flipV="1">
            <a:off x="5411972" y="3060254"/>
            <a:ext cx="1389528" cy="44824"/>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xmlns="" id="{D7A762B8-7C22-4DB8-A0FD-2D08FE79B294}"/>
              </a:ext>
            </a:extLst>
          </p:cNvPr>
          <p:cNvCxnSpPr/>
          <p:nvPr/>
        </p:nvCxnSpPr>
        <p:spPr>
          <a:xfrm>
            <a:off x="5411972" y="3521937"/>
            <a:ext cx="1371599" cy="878541"/>
          </a:xfrm>
          <a:prstGeom prst="straightConnector1">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2057E3CB-5913-44AF-8801-539D4879E5BB}"/>
              </a:ext>
            </a:extLst>
          </p:cNvPr>
          <p:cNvSpPr txBox="1"/>
          <p:nvPr/>
        </p:nvSpPr>
        <p:spPr>
          <a:xfrm>
            <a:off x="3583171" y="5543478"/>
            <a:ext cx="1537793" cy="369332"/>
          </a:xfrm>
          <a:prstGeom prst="rect">
            <a:avLst/>
          </a:prstGeom>
          <a:noFill/>
        </p:spPr>
        <p:txBody>
          <a:bodyPr wrap="none" rtlCol="0">
            <a:spAutoFit/>
          </a:bodyPr>
          <a:lstStyle/>
          <a:p>
            <a:r>
              <a:rPr lang="en-US" dirty="0"/>
              <a:t>Address Space</a:t>
            </a:r>
          </a:p>
        </p:txBody>
      </p:sp>
      <p:sp>
        <p:nvSpPr>
          <p:cNvPr id="10" name="TextBox 9">
            <a:extLst>
              <a:ext uri="{FF2B5EF4-FFF2-40B4-BE49-F238E27FC236}">
                <a16:creationId xmlns:a16="http://schemas.microsoft.com/office/drawing/2014/main" xmlns="" id="{18582711-9E76-4534-AE58-B29A40E37399}"/>
              </a:ext>
            </a:extLst>
          </p:cNvPr>
          <p:cNvSpPr txBox="1"/>
          <p:nvPr/>
        </p:nvSpPr>
        <p:spPr>
          <a:xfrm>
            <a:off x="7119574" y="4958816"/>
            <a:ext cx="1593257" cy="369332"/>
          </a:xfrm>
          <a:prstGeom prst="rect">
            <a:avLst/>
          </a:prstGeom>
          <a:noFill/>
        </p:spPr>
        <p:txBody>
          <a:bodyPr wrap="none" rtlCol="0">
            <a:spAutoFit/>
          </a:bodyPr>
          <a:lstStyle/>
          <a:p>
            <a:r>
              <a:rPr lang="en-US" dirty="0"/>
              <a:t>Memory Space</a:t>
            </a:r>
          </a:p>
        </p:txBody>
      </p:sp>
      <p:sp>
        <p:nvSpPr>
          <p:cNvPr id="11" name="TextBox 10">
            <a:extLst>
              <a:ext uri="{FF2B5EF4-FFF2-40B4-BE49-F238E27FC236}">
                <a16:creationId xmlns:a16="http://schemas.microsoft.com/office/drawing/2014/main" xmlns="" id="{ED08D6DC-9B7E-4D58-BF00-01557E8EC538}"/>
              </a:ext>
            </a:extLst>
          </p:cNvPr>
          <p:cNvSpPr txBox="1"/>
          <p:nvPr/>
        </p:nvSpPr>
        <p:spPr>
          <a:xfrm>
            <a:off x="3583171" y="5859946"/>
            <a:ext cx="1638590" cy="369332"/>
          </a:xfrm>
          <a:prstGeom prst="rect">
            <a:avLst/>
          </a:prstGeom>
          <a:noFill/>
        </p:spPr>
        <p:txBody>
          <a:bodyPr wrap="none" rtlCol="0">
            <a:spAutoFit/>
          </a:bodyPr>
          <a:lstStyle/>
          <a:p>
            <a:r>
              <a:rPr lang="en-US" i="1" dirty="0"/>
              <a:t>N</a:t>
            </a:r>
            <a:r>
              <a:rPr lang="en-US" dirty="0"/>
              <a:t> = 1024K = 2</a:t>
            </a:r>
            <a:r>
              <a:rPr lang="en-US" baseline="30000" dirty="0"/>
              <a:t>20</a:t>
            </a:r>
          </a:p>
        </p:txBody>
      </p:sp>
      <p:sp>
        <p:nvSpPr>
          <p:cNvPr id="12" name="TextBox 11">
            <a:extLst>
              <a:ext uri="{FF2B5EF4-FFF2-40B4-BE49-F238E27FC236}">
                <a16:creationId xmlns:a16="http://schemas.microsoft.com/office/drawing/2014/main" xmlns="" id="{53859BCA-1D45-4FB8-A22F-F4DB8E867EB9}"/>
              </a:ext>
            </a:extLst>
          </p:cNvPr>
          <p:cNvSpPr txBox="1"/>
          <p:nvPr/>
        </p:nvSpPr>
        <p:spPr>
          <a:xfrm>
            <a:off x="7126181" y="5314878"/>
            <a:ext cx="1452642" cy="369332"/>
          </a:xfrm>
          <a:prstGeom prst="rect">
            <a:avLst/>
          </a:prstGeom>
          <a:noFill/>
        </p:spPr>
        <p:txBody>
          <a:bodyPr wrap="none" rtlCol="0">
            <a:spAutoFit/>
          </a:bodyPr>
          <a:lstStyle/>
          <a:p>
            <a:r>
              <a:rPr lang="en-US" i="1" dirty="0"/>
              <a:t>M</a:t>
            </a:r>
            <a:r>
              <a:rPr lang="en-US" dirty="0"/>
              <a:t> = 32K = 2</a:t>
            </a:r>
            <a:r>
              <a:rPr lang="en-US" baseline="30000" dirty="0"/>
              <a:t>15</a:t>
            </a:r>
          </a:p>
        </p:txBody>
      </p:sp>
      <p:sp>
        <p:nvSpPr>
          <p:cNvPr id="13" name="TextBox 12">
            <a:extLst>
              <a:ext uri="{FF2B5EF4-FFF2-40B4-BE49-F238E27FC236}">
                <a16:creationId xmlns:a16="http://schemas.microsoft.com/office/drawing/2014/main" xmlns="" id="{65CCC22F-CCB8-40C8-9A77-2802F9121E2A}"/>
              </a:ext>
            </a:extLst>
          </p:cNvPr>
          <p:cNvSpPr txBox="1"/>
          <p:nvPr/>
        </p:nvSpPr>
        <p:spPr>
          <a:xfrm>
            <a:off x="3430771" y="1445716"/>
            <a:ext cx="1850891" cy="369332"/>
          </a:xfrm>
          <a:prstGeom prst="rect">
            <a:avLst/>
          </a:prstGeom>
          <a:noFill/>
        </p:spPr>
        <p:txBody>
          <a:bodyPr wrap="none" rtlCol="0">
            <a:spAutoFit/>
          </a:bodyPr>
          <a:lstStyle/>
          <a:p>
            <a:r>
              <a:rPr lang="en-US" dirty="0"/>
              <a:t>Auxiliary Memory</a:t>
            </a:r>
          </a:p>
        </p:txBody>
      </p:sp>
      <p:sp>
        <p:nvSpPr>
          <p:cNvPr id="14" name="TextBox 13">
            <a:extLst>
              <a:ext uri="{FF2B5EF4-FFF2-40B4-BE49-F238E27FC236}">
                <a16:creationId xmlns:a16="http://schemas.microsoft.com/office/drawing/2014/main" xmlns="" id="{C90B3C76-3235-4AEA-87C4-73D7503A165D}"/>
              </a:ext>
            </a:extLst>
          </p:cNvPr>
          <p:cNvSpPr txBox="1"/>
          <p:nvPr/>
        </p:nvSpPr>
        <p:spPr>
          <a:xfrm>
            <a:off x="7115265" y="2126146"/>
            <a:ext cx="1524328" cy="369332"/>
          </a:xfrm>
          <a:prstGeom prst="rect">
            <a:avLst/>
          </a:prstGeom>
          <a:noFill/>
        </p:spPr>
        <p:txBody>
          <a:bodyPr wrap="none" rtlCol="0">
            <a:spAutoFit/>
          </a:bodyPr>
          <a:lstStyle/>
          <a:p>
            <a:r>
              <a:rPr lang="en-US" dirty="0"/>
              <a:t>Main Memory</a:t>
            </a:r>
          </a:p>
        </p:txBody>
      </p:sp>
    </p:spTree>
    <p:extLst>
      <p:ext uri="{BB962C8B-B14F-4D97-AF65-F5344CB8AC3E}">
        <p14:creationId xmlns="" xmlns:p14="http://schemas.microsoft.com/office/powerpoint/2010/main" val="29700963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0A618C-91B8-4162-9FB0-28EDB2172AC9}"/>
              </a:ext>
            </a:extLst>
          </p:cNvPr>
          <p:cNvSpPr>
            <a:spLocks noGrp="1"/>
          </p:cNvSpPr>
          <p:nvPr>
            <p:ph type="title"/>
          </p:nvPr>
        </p:nvSpPr>
        <p:spPr/>
        <p:txBody>
          <a:bodyPr/>
          <a:lstStyle/>
          <a:p>
            <a:r>
              <a:rPr lang="en-US" dirty="0"/>
              <a:t>Virtual Memory</a:t>
            </a:r>
            <a:endParaRPr lang="en-IN" dirty="0"/>
          </a:p>
        </p:txBody>
      </p:sp>
      <p:sp>
        <p:nvSpPr>
          <p:cNvPr id="4" name="Rectangle 3">
            <a:extLst>
              <a:ext uri="{FF2B5EF4-FFF2-40B4-BE49-F238E27FC236}">
                <a16:creationId xmlns:a16="http://schemas.microsoft.com/office/drawing/2014/main" xmlns="" id="{E03A2B3F-486D-4581-B667-28DCEDCC8279}"/>
              </a:ext>
            </a:extLst>
          </p:cNvPr>
          <p:cNvSpPr/>
          <p:nvPr/>
        </p:nvSpPr>
        <p:spPr>
          <a:xfrm>
            <a:off x="2142278" y="2542954"/>
            <a:ext cx="1196529"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Virtual address register (20 bits)</a:t>
            </a:r>
          </a:p>
        </p:txBody>
      </p:sp>
      <p:sp>
        <p:nvSpPr>
          <p:cNvPr id="5" name="Rectangle 4">
            <a:extLst>
              <a:ext uri="{FF2B5EF4-FFF2-40B4-BE49-F238E27FC236}">
                <a16:creationId xmlns:a16="http://schemas.microsoft.com/office/drawing/2014/main" xmlns="" id="{8FC15A0D-E17B-4610-8E24-1B300710858A}"/>
              </a:ext>
            </a:extLst>
          </p:cNvPr>
          <p:cNvSpPr/>
          <p:nvPr/>
        </p:nvSpPr>
        <p:spPr>
          <a:xfrm>
            <a:off x="4150242" y="1964616"/>
            <a:ext cx="1196529" cy="2375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Memory mapping table</a:t>
            </a:r>
          </a:p>
        </p:txBody>
      </p:sp>
      <p:sp>
        <p:nvSpPr>
          <p:cNvPr id="6" name="Rectangle 5">
            <a:extLst>
              <a:ext uri="{FF2B5EF4-FFF2-40B4-BE49-F238E27FC236}">
                <a16:creationId xmlns:a16="http://schemas.microsoft.com/office/drawing/2014/main" xmlns="" id="{E746BA9D-37AF-4104-9B01-3DC1BE555B28}"/>
              </a:ext>
            </a:extLst>
          </p:cNvPr>
          <p:cNvSpPr/>
          <p:nvPr/>
        </p:nvSpPr>
        <p:spPr>
          <a:xfrm>
            <a:off x="3956156" y="4773171"/>
            <a:ext cx="1592580" cy="568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Memory table buffer register</a:t>
            </a:r>
          </a:p>
        </p:txBody>
      </p:sp>
      <p:sp>
        <p:nvSpPr>
          <p:cNvPr id="7" name="Rectangle 6">
            <a:extLst>
              <a:ext uri="{FF2B5EF4-FFF2-40B4-BE49-F238E27FC236}">
                <a16:creationId xmlns:a16="http://schemas.microsoft.com/office/drawing/2014/main" xmlns="" id="{E89B2F1E-45E6-4A41-B940-B0E7B90B21CD}"/>
              </a:ext>
            </a:extLst>
          </p:cNvPr>
          <p:cNvSpPr/>
          <p:nvPr/>
        </p:nvSpPr>
        <p:spPr>
          <a:xfrm>
            <a:off x="6558068" y="2414938"/>
            <a:ext cx="1196529" cy="1475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Main memory address register (15 bits)</a:t>
            </a:r>
          </a:p>
        </p:txBody>
      </p:sp>
      <p:sp>
        <p:nvSpPr>
          <p:cNvPr id="8" name="Rectangle 7">
            <a:extLst>
              <a:ext uri="{FF2B5EF4-FFF2-40B4-BE49-F238E27FC236}">
                <a16:creationId xmlns:a16="http://schemas.microsoft.com/office/drawing/2014/main" xmlns="" id="{3A0AC5D5-CC16-434C-99CA-0E7A8BE0BB44}"/>
              </a:ext>
            </a:extLst>
          </p:cNvPr>
          <p:cNvSpPr/>
          <p:nvPr/>
        </p:nvSpPr>
        <p:spPr>
          <a:xfrm>
            <a:off x="8569842" y="1964616"/>
            <a:ext cx="1196529" cy="23758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Main memory</a:t>
            </a:r>
          </a:p>
        </p:txBody>
      </p:sp>
      <p:sp>
        <p:nvSpPr>
          <p:cNvPr id="9" name="Rectangle 8">
            <a:extLst>
              <a:ext uri="{FF2B5EF4-FFF2-40B4-BE49-F238E27FC236}">
                <a16:creationId xmlns:a16="http://schemas.microsoft.com/office/drawing/2014/main" xmlns="" id="{CFE92CE8-BB35-4268-A2C9-EB3AF9A617EC}"/>
              </a:ext>
            </a:extLst>
          </p:cNvPr>
          <p:cNvSpPr/>
          <p:nvPr/>
        </p:nvSpPr>
        <p:spPr>
          <a:xfrm>
            <a:off x="8371816" y="4773171"/>
            <a:ext cx="1592580" cy="568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Main memory buffer register</a:t>
            </a:r>
          </a:p>
        </p:txBody>
      </p:sp>
      <p:cxnSp>
        <p:nvCxnSpPr>
          <p:cNvPr id="10" name="Straight Arrow Connector 9">
            <a:extLst>
              <a:ext uri="{FF2B5EF4-FFF2-40B4-BE49-F238E27FC236}">
                <a16:creationId xmlns:a16="http://schemas.microsoft.com/office/drawing/2014/main" xmlns="" id="{2B97D4A7-B314-4EAB-8D72-DA80B29A12CA}"/>
              </a:ext>
            </a:extLst>
          </p:cNvPr>
          <p:cNvCxnSpPr>
            <a:stCxn id="4" idx="0"/>
          </p:cNvCxnSpPr>
          <p:nvPr/>
        </p:nvCxnSpPr>
        <p:spPr>
          <a:xfrm flipH="1" flipV="1">
            <a:off x="2740542" y="1704754"/>
            <a:ext cx="1" cy="838200"/>
          </a:xfrm>
          <a:prstGeom prst="straightConnector1">
            <a:avLst/>
          </a:prstGeom>
          <a:ln w="25400">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xmlns="" id="{303455FE-B367-4870-966D-06DB7884F758}"/>
              </a:ext>
            </a:extLst>
          </p:cNvPr>
          <p:cNvCxnSpPr>
            <a:stCxn id="6" idx="0"/>
            <a:endCxn id="5" idx="2"/>
          </p:cNvCxnSpPr>
          <p:nvPr/>
        </p:nvCxnSpPr>
        <p:spPr>
          <a:xfrm flipH="1" flipV="1">
            <a:off x="4748507" y="4340492"/>
            <a:ext cx="3939" cy="432679"/>
          </a:xfrm>
          <a:prstGeom prst="straightConnector1">
            <a:avLst/>
          </a:prstGeom>
          <a:ln w="25400">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12" name="Elbow Connector 16">
            <a:extLst>
              <a:ext uri="{FF2B5EF4-FFF2-40B4-BE49-F238E27FC236}">
                <a16:creationId xmlns:a16="http://schemas.microsoft.com/office/drawing/2014/main" xmlns="" id="{1E76D575-C111-4AB1-8034-0C8036112A6C}"/>
              </a:ext>
            </a:extLst>
          </p:cNvPr>
          <p:cNvCxnSpPr>
            <a:stCxn id="6" idx="3"/>
            <a:endCxn id="7" idx="0"/>
          </p:cNvCxnSpPr>
          <p:nvPr/>
        </p:nvCxnSpPr>
        <p:spPr>
          <a:xfrm flipV="1">
            <a:off x="5548736" y="2414938"/>
            <a:ext cx="1607597" cy="2642616"/>
          </a:xfrm>
          <a:prstGeom prst="bentConnector4">
            <a:avLst>
              <a:gd name="adj1" fmla="val 31393"/>
              <a:gd name="adj2" fmla="val 109669"/>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xmlns="" id="{E189B89B-3AB1-44E2-A13C-A3B289808A0F}"/>
              </a:ext>
            </a:extLst>
          </p:cNvPr>
          <p:cNvCxnSpPr>
            <a:stCxn id="8" idx="1"/>
            <a:endCxn id="7" idx="3"/>
          </p:cNvCxnSpPr>
          <p:nvPr/>
        </p:nvCxnSpPr>
        <p:spPr>
          <a:xfrm flipH="1">
            <a:off x="7754597" y="3152554"/>
            <a:ext cx="815245" cy="0"/>
          </a:xfrm>
          <a:prstGeom prst="straightConnector1">
            <a:avLst/>
          </a:prstGeom>
          <a:ln w="25400">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xmlns="" id="{F3372F4E-9F06-4E87-B11F-68A54F0997C8}"/>
              </a:ext>
            </a:extLst>
          </p:cNvPr>
          <p:cNvCxnSpPr>
            <a:stCxn id="9" idx="0"/>
            <a:endCxn id="8" idx="2"/>
          </p:cNvCxnSpPr>
          <p:nvPr/>
        </p:nvCxnSpPr>
        <p:spPr>
          <a:xfrm flipV="1">
            <a:off x="9168106" y="4340492"/>
            <a:ext cx="1" cy="432679"/>
          </a:xfrm>
          <a:prstGeom prst="straightConnector1">
            <a:avLst/>
          </a:prstGeom>
          <a:ln w="25400">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0225D61F-29E7-4562-B381-0746F6C43967}"/>
              </a:ext>
            </a:extLst>
          </p:cNvPr>
          <p:cNvCxnSpPr>
            <a:stCxn id="5" idx="1"/>
            <a:endCxn id="4" idx="3"/>
          </p:cNvCxnSpPr>
          <p:nvPr/>
        </p:nvCxnSpPr>
        <p:spPr>
          <a:xfrm flipH="1">
            <a:off x="3338807" y="3152554"/>
            <a:ext cx="811435" cy="0"/>
          </a:xfrm>
          <a:prstGeom prst="straightConnector1">
            <a:avLst/>
          </a:prstGeom>
          <a:ln w="25400">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6FC7E331-50DF-4047-8904-72A1BDE88308}"/>
              </a:ext>
            </a:extLst>
          </p:cNvPr>
          <p:cNvSpPr txBox="1"/>
          <p:nvPr/>
        </p:nvSpPr>
        <p:spPr>
          <a:xfrm>
            <a:off x="2016642" y="1323754"/>
            <a:ext cx="1613134" cy="369332"/>
          </a:xfrm>
          <a:prstGeom prst="rect">
            <a:avLst/>
          </a:prstGeom>
          <a:noFill/>
        </p:spPr>
        <p:txBody>
          <a:bodyPr wrap="none" rtlCol="0">
            <a:spAutoFit/>
          </a:bodyPr>
          <a:lstStyle/>
          <a:p>
            <a:r>
              <a:rPr lang="en-US" dirty="0"/>
              <a:t>Virtual Address</a:t>
            </a:r>
          </a:p>
        </p:txBody>
      </p:sp>
    </p:spTree>
    <p:extLst>
      <p:ext uri="{BB962C8B-B14F-4D97-AF65-F5344CB8AC3E}">
        <p14:creationId xmlns="" xmlns:p14="http://schemas.microsoft.com/office/powerpoint/2010/main" val="12889620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548581" y="863600"/>
            <a:ext cx="9247238" cy="53159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070797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Associative Memory Page Table </a:t>
            </a:r>
            <a:br>
              <a:rPr lang="en-IN" dirty="0"/>
            </a:br>
            <a:endParaRPr lang="en-IN" dirty="0"/>
          </a:p>
        </p:txBody>
      </p:sp>
      <p:sp>
        <p:nvSpPr>
          <p:cNvPr id="3" name="Content Placeholder 2"/>
          <p:cNvSpPr>
            <a:spLocks noGrp="1"/>
          </p:cNvSpPr>
          <p:nvPr>
            <p:ph idx="1"/>
          </p:nvPr>
        </p:nvSpPr>
        <p:spPr/>
        <p:txBody>
          <a:bodyPr/>
          <a:lstStyle/>
          <a:p>
            <a:r>
              <a:rPr lang="en-US" dirty="0"/>
              <a:t>A random-access memory page table is inefficient with respect to storage utilization</a:t>
            </a:r>
            <a:r>
              <a:rPr lang="en-US" dirty="0" smtClean="0"/>
              <a:t>.</a:t>
            </a:r>
          </a:p>
          <a:p>
            <a:r>
              <a:rPr lang="en-US" dirty="0"/>
              <a:t>consider an address space of 1024K words and memory space of 32K words. If each page or block contains 1K words, the number of pages is 1024 and the number of blocks 32. The capacity of the memory-page table must be 1024 words and only 32 locations may have a presence bit equal to 1. At any given time, at least 992 locations will be empty and not in use. </a:t>
            </a:r>
            <a:endParaRPr lang="en-US" dirty="0" smtClean="0"/>
          </a:p>
          <a:p>
            <a:r>
              <a:rPr lang="en-US" dirty="0"/>
              <a:t>A more efficient way to organize the page table would be to construct it with a number of words equal to the number of blocks in main memory.</a:t>
            </a:r>
            <a:endParaRPr lang="en-IN" dirty="0"/>
          </a:p>
        </p:txBody>
      </p:sp>
    </p:spTree>
    <p:extLst>
      <p:ext uri="{BB962C8B-B14F-4D97-AF65-F5344CB8AC3E}">
        <p14:creationId xmlns="" xmlns:p14="http://schemas.microsoft.com/office/powerpoint/2010/main" val="37283966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t>General  memory Hierarchy </a:t>
            </a:r>
            <a:endParaRPr lang="en-US" dirty="0"/>
          </a:p>
        </p:txBody>
      </p:sp>
      <p:pic>
        <p:nvPicPr>
          <p:cNvPr id="1026" name="Picture 2" descr="C:\Users\Dell\Desktop\memory-hierarchy-in-Hindi-computer-architecture.png"/>
          <p:cNvPicPr>
            <a:picLocks noGrp="1" noChangeAspect="1" noChangeArrowheads="1"/>
          </p:cNvPicPr>
          <p:nvPr>
            <p:ph idx="1"/>
          </p:nvPr>
        </p:nvPicPr>
        <p:blipFill>
          <a:blip r:embed="rId2"/>
          <a:srcRect/>
          <a:stretch>
            <a:fillRect/>
          </a:stretch>
        </p:blipFill>
        <p:spPr bwMode="auto">
          <a:xfrm>
            <a:off x="3214467" y="1835370"/>
            <a:ext cx="5791200" cy="310134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020530" y="961688"/>
            <a:ext cx="8259096" cy="53063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767557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Page Replacement</a:t>
            </a:r>
          </a:p>
        </p:txBody>
      </p:sp>
      <p:sp>
        <p:nvSpPr>
          <p:cNvPr id="3" name="Content Placeholder 2"/>
          <p:cNvSpPr>
            <a:spLocks noGrp="1"/>
          </p:cNvSpPr>
          <p:nvPr>
            <p:ph idx="1"/>
          </p:nvPr>
        </p:nvSpPr>
        <p:spPr/>
        <p:txBody>
          <a:bodyPr/>
          <a:lstStyle/>
          <a:p>
            <a:r>
              <a:rPr lang="en-US" dirty="0"/>
              <a:t>The program is executed from main memory until it attempts to reference a page that is still in auxiliary memory. This condition is called page fault</a:t>
            </a:r>
            <a:r>
              <a:rPr lang="en-US" dirty="0" smtClean="0"/>
              <a:t>.</a:t>
            </a:r>
          </a:p>
          <a:p>
            <a:r>
              <a:rPr lang="en-US" dirty="0" smtClean="0"/>
              <a:t> </a:t>
            </a:r>
            <a:r>
              <a:rPr lang="en-US" dirty="0"/>
              <a:t>When page fault occurs, the execution of the present program is suspended until the required page is brought into main memory</a:t>
            </a:r>
            <a:r>
              <a:rPr lang="en-US" dirty="0" smtClean="0"/>
              <a:t>.</a:t>
            </a:r>
          </a:p>
          <a:p>
            <a:r>
              <a:rPr lang="en-US" dirty="0"/>
              <a:t>The FIFO algorithm selects for replacement the page that has been in memory the longest time</a:t>
            </a:r>
            <a:r>
              <a:rPr lang="en-US" dirty="0" smtClean="0"/>
              <a:t>.</a:t>
            </a:r>
          </a:p>
          <a:p>
            <a:r>
              <a:rPr lang="en-US" dirty="0" smtClean="0"/>
              <a:t>LRU</a:t>
            </a:r>
          </a:p>
          <a:p>
            <a:r>
              <a:rPr lang="en-US" smtClean="0"/>
              <a:t>7 0 1 2 0 3 0 4 2 3 0 3 2 1 2</a:t>
            </a:r>
            <a:endParaRPr lang="en-IN" dirty="0"/>
          </a:p>
        </p:txBody>
      </p:sp>
    </p:spTree>
    <p:extLst>
      <p:ext uri="{BB962C8B-B14F-4D97-AF65-F5344CB8AC3E}">
        <p14:creationId xmlns="" xmlns:p14="http://schemas.microsoft.com/office/powerpoint/2010/main" val="5502362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36421F-6C08-4247-AF1A-E3603EE5CB0E}"/>
              </a:ext>
            </a:extLst>
          </p:cNvPr>
          <p:cNvSpPr>
            <a:spLocks noGrp="1"/>
          </p:cNvSpPr>
          <p:nvPr>
            <p:ph type="title"/>
          </p:nvPr>
        </p:nvSpPr>
        <p:spPr/>
        <p:txBody>
          <a:bodyPr>
            <a:normAutofit/>
          </a:bodyPr>
          <a:lstStyle/>
          <a:p>
            <a:r>
              <a:rPr lang="en-US" dirty="0"/>
              <a:t>Memory Hierarchy</a:t>
            </a:r>
            <a:endParaRPr lang="en-IN" dirty="0"/>
          </a:p>
        </p:txBody>
      </p:sp>
      <p:sp>
        <p:nvSpPr>
          <p:cNvPr id="6" name="Rectangle 5">
            <a:extLst>
              <a:ext uri="{FF2B5EF4-FFF2-40B4-BE49-F238E27FC236}">
                <a16:creationId xmlns:a16="http://schemas.microsoft.com/office/drawing/2014/main" xmlns="" id="{93F87577-9D77-413A-8803-6255360B5D9B}"/>
              </a:ext>
            </a:extLst>
          </p:cNvPr>
          <p:cNvSpPr/>
          <p:nvPr/>
        </p:nvSpPr>
        <p:spPr>
          <a:xfrm>
            <a:off x="2188278" y="1593111"/>
            <a:ext cx="1574381" cy="8186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Magnetic </a:t>
            </a:r>
          </a:p>
          <a:p>
            <a:pPr algn="ctr"/>
            <a:r>
              <a:rPr lang="en-US" dirty="0"/>
              <a:t>tapes</a:t>
            </a:r>
            <a:endParaRPr lang="en-IN" dirty="0"/>
          </a:p>
        </p:txBody>
      </p:sp>
      <p:sp>
        <p:nvSpPr>
          <p:cNvPr id="7" name="Rectangle 6">
            <a:extLst>
              <a:ext uri="{FF2B5EF4-FFF2-40B4-BE49-F238E27FC236}">
                <a16:creationId xmlns:a16="http://schemas.microsoft.com/office/drawing/2014/main" xmlns="" id="{5FDCE46E-F367-4745-A8C4-05E87E572B09}"/>
              </a:ext>
            </a:extLst>
          </p:cNvPr>
          <p:cNvSpPr/>
          <p:nvPr/>
        </p:nvSpPr>
        <p:spPr>
          <a:xfrm>
            <a:off x="2188278" y="2583711"/>
            <a:ext cx="1574381" cy="8186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Magnetic </a:t>
            </a:r>
          </a:p>
          <a:p>
            <a:pPr algn="ctr"/>
            <a:r>
              <a:rPr lang="en-US" dirty="0"/>
              <a:t>disks</a:t>
            </a:r>
            <a:endParaRPr lang="en-IN" dirty="0"/>
          </a:p>
        </p:txBody>
      </p:sp>
      <p:sp>
        <p:nvSpPr>
          <p:cNvPr id="8" name="Rectangle 7">
            <a:extLst>
              <a:ext uri="{FF2B5EF4-FFF2-40B4-BE49-F238E27FC236}">
                <a16:creationId xmlns:a16="http://schemas.microsoft.com/office/drawing/2014/main" xmlns="" id="{D8427F5B-FA6D-4FB1-8DAA-F0D489470827}"/>
              </a:ext>
            </a:extLst>
          </p:cNvPr>
          <p:cNvSpPr/>
          <p:nvPr/>
        </p:nvSpPr>
        <p:spPr>
          <a:xfrm>
            <a:off x="4766168" y="1928424"/>
            <a:ext cx="1905001" cy="11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I/O processor</a:t>
            </a:r>
            <a:endParaRPr lang="en-IN" dirty="0"/>
          </a:p>
        </p:txBody>
      </p:sp>
      <p:sp>
        <p:nvSpPr>
          <p:cNvPr id="9" name="Rectangle 8">
            <a:extLst>
              <a:ext uri="{FF2B5EF4-FFF2-40B4-BE49-F238E27FC236}">
                <a16:creationId xmlns:a16="http://schemas.microsoft.com/office/drawing/2014/main" xmlns="" id="{2968FA9D-EAF7-4EA3-AB27-74E02778322B}"/>
              </a:ext>
            </a:extLst>
          </p:cNvPr>
          <p:cNvSpPr/>
          <p:nvPr/>
        </p:nvSpPr>
        <p:spPr>
          <a:xfrm>
            <a:off x="7661768" y="1928424"/>
            <a:ext cx="1574381" cy="11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Main</a:t>
            </a:r>
          </a:p>
          <a:p>
            <a:pPr algn="ctr"/>
            <a:r>
              <a:rPr lang="en-US" dirty="0"/>
              <a:t>memory</a:t>
            </a:r>
            <a:endParaRPr lang="en-IN" dirty="0"/>
          </a:p>
        </p:txBody>
      </p:sp>
      <p:sp>
        <p:nvSpPr>
          <p:cNvPr id="10" name="Rectangle 9">
            <a:extLst>
              <a:ext uri="{FF2B5EF4-FFF2-40B4-BE49-F238E27FC236}">
                <a16:creationId xmlns:a16="http://schemas.microsoft.com/office/drawing/2014/main" xmlns="" id="{74A71263-C2BA-4BC4-B7D4-A8DAE3066D6A}"/>
              </a:ext>
            </a:extLst>
          </p:cNvPr>
          <p:cNvSpPr/>
          <p:nvPr/>
        </p:nvSpPr>
        <p:spPr>
          <a:xfrm>
            <a:off x="7661768" y="3955310"/>
            <a:ext cx="1574381" cy="9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Cache</a:t>
            </a:r>
          </a:p>
          <a:p>
            <a:pPr algn="ctr"/>
            <a:r>
              <a:rPr lang="en-US" dirty="0"/>
              <a:t>memory</a:t>
            </a:r>
            <a:endParaRPr lang="en-IN" dirty="0"/>
          </a:p>
        </p:txBody>
      </p:sp>
      <p:sp>
        <p:nvSpPr>
          <p:cNvPr id="11" name="Rectangle 10">
            <a:extLst>
              <a:ext uri="{FF2B5EF4-FFF2-40B4-BE49-F238E27FC236}">
                <a16:creationId xmlns:a16="http://schemas.microsoft.com/office/drawing/2014/main" xmlns="" id="{1198EB54-34E1-4FF4-977E-4D1160B5355D}"/>
              </a:ext>
            </a:extLst>
          </p:cNvPr>
          <p:cNvSpPr/>
          <p:nvPr/>
        </p:nvSpPr>
        <p:spPr>
          <a:xfrm>
            <a:off x="4766167" y="3955311"/>
            <a:ext cx="1905001" cy="9005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CPU</a:t>
            </a:r>
            <a:endParaRPr lang="en-IN" dirty="0"/>
          </a:p>
        </p:txBody>
      </p:sp>
      <p:cxnSp>
        <p:nvCxnSpPr>
          <p:cNvPr id="12" name="Straight Arrow Connector 11">
            <a:extLst>
              <a:ext uri="{FF2B5EF4-FFF2-40B4-BE49-F238E27FC236}">
                <a16:creationId xmlns:a16="http://schemas.microsoft.com/office/drawing/2014/main" xmlns="" id="{F6BE3E92-6815-44E1-94A6-9329BF95E665}"/>
              </a:ext>
            </a:extLst>
          </p:cNvPr>
          <p:cNvCxnSpPr>
            <a:cxnSpLocks/>
          </p:cNvCxnSpPr>
          <p:nvPr/>
        </p:nvCxnSpPr>
        <p:spPr>
          <a:xfrm flipV="1">
            <a:off x="3762659" y="2101187"/>
            <a:ext cx="1003508" cy="1"/>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xmlns="" id="{65189E2C-6351-45FC-B66E-B70C2D559F9F}"/>
              </a:ext>
            </a:extLst>
          </p:cNvPr>
          <p:cNvCxnSpPr/>
          <p:nvPr/>
        </p:nvCxnSpPr>
        <p:spPr>
          <a:xfrm flipV="1">
            <a:off x="3762659" y="2947362"/>
            <a:ext cx="1003508" cy="1"/>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xmlns="" id="{9C975974-302E-4579-8EC2-37AA3B720CBA}"/>
              </a:ext>
            </a:extLst>
          </p:cNvPr>
          <p:cNvCxnSpPr>
            <a:cxnSpLocks/>
          </p:cNvCxnSpPr>
          <p:nvPr/>
        </p:nvCxnSpPr>
        <p:spPr>
          <a:xfrm flipV="1">
            <a:off x="6671170" y="2271153"/>
            <a:ext cx="1003508" cy="1"/>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63A7E7CA-3278-45DE-BD3D-AE81A0EE7332}"/>
              </a:ext>
            </a:extLst>
          </p:cNvPr>
          <p:cNvCxnSpPr>
            <a:cxnSpLocks/>
          </p:cNvCxnSpPr>
          <p:nvPr/>
        </p:nvCxnSpPr>
        <p:spPr>
          <a:xfrm flipV="1">
            <a:off x="6661231" y="4641111"/>
            <a:ext cx="1003508" cy="1"/>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xmlns="" id="{65668E3C-6533-4776-8C5F-740AAE3976A6}"/>
              </a:ext>
            </a:extLst>
          </p:cNvPr>
          <p:cNvCxnSpPr>
            <a:cxnSpLocks/>
          </p:cNvCxnSpPr>
          <p:nvPr/>
        </p:nvCxnSpPr>
        <p:spPr>
          <a:xfrm rot="5400000" flipV="1">
            <a:off x="8028332" y="3530424"/>
            <a:ext cx="828000" cy="1"/>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1B4CF08E-DC30-407F-A20A-EFEEE3C221B5}"/>
              </a:ext>
            </a:extLst>
          </p:cNvPr>
          <p:cNvCxnSpPr>
            <a:cxnSpLocks/>
          </p:cNvCxnSpPr>
          <p:nvPr/>
        </p:nvCxnSpPr>
        <p:spPr>
          <a:xfrm flipH="1">
            <a:off x="6671168" y="4260111"/>
            <a:ext cx="5040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DF719DFC-29EA-4B0B-BAB1-3C1461DC1543}"/>
              </a:ext>
            </a:extLst>
          </p:cNvPr>
          <p:cNvCxnSpPr>
            <a:cxnSpLocks/>
          </p:cNvCxnSpPr>
          <p:nvPr/>
        </p:nvCxnSpPr>
        <p:spPr>
          <a:xfrm>
            <a:off x="7160195" y="2812311"/>
            <a:ext cx="5040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DB8527E-0A90-4A2F-BD17-0E9C5EF18CBE}"/>
              </a:ext>
            </a:extLst>
          </p:cNvPr>
          <p:cNvCxnSpPr/>
          <p:nvPr/>
        </p:nvCxnSpPr>
        <p:spPr>
          <a:xfrm>
            <a:off x="7170921" y="2812311"/>
            <a:ext cx="0" cy="14400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047135" y="5265174"/>
            <a:ext cx="9881420" cy="646331"/>
          </a:xfrm>
          <a:prstGeom prst="rect">
            <a:avLst/>
          </a:prstGeom>
          <a:noFill/>
        </p:spPr>
        <p:txBody>
          <a:bodyPr wrap="square" rtlCol="0">
            <a:spAutoFit/>
          </a:bodyPr>
          <a:lstStyle/>
          <a:p>
            <a:r>
              <a:rPr lang="en-IN" dirty="0" smtClean="0"/>
              <a:t>The overall goal of using memory hierarchy is to obtain the highest possible average access speed while minimising the total cost of the entire memory system  </a:t>
            </a:r>
            <a:endParaRPr lang="en-IN" dirty="0"/>
          </a:p>
        </p:txBody>
      </p:sp>
    </p:spTree>
    <p:extLst>
      <p:ext uri="{BB962C8B-B14F-4D97-AF65-F5344CB8AC3E}">
        <p14:creationId xmlns="" xmlns:p14="http://schemas.microsoft.com/office/powerpoint/2010/main" val="40818809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Memory Hierarchy</a:t>
            </a:r>
            <a:endParaRPr lang="en-IN" dirty="0"/>
          </a:p>
        </p:txBody>
      </p:sp>
      <p:sp>
        <p:nvSpPr>
          <p:cNvPr id="3" name="Content Placeholder 2"/>
          <p:cNvSpPr>
            <a:spLocks noGrp="1"/>
          </p:cNvSpPr>
          <p:nvPr>
            <p:ph idx="1"/>
          </p:nvPr>
        </p:nvSpPr>
        <p:spPr>
          <a:xfrm>
            <a:off x="145928" y="878193"/>
            <a:ext cx="11929641" cy="5026948"/>
          </a:xfrm>
        </p:spPr>
        <p:txBody>
          <a:bodyPr/>
          <a:lstStyle/>
          <a:p>
            <a:r>
              <a:rPr lang="en-IN" dirty="0" smtClean="0"/>
              <a:t>The memory unit that communicates directly with the CPU is called main memory</a:t>
            </a:r>
          </a:p>
          <a:p>
            <a:r>
              <a:rPr lang="en-IN" dirty="0" smtClean="0"/>
              <a:t>Devices that provide backup storage are called </a:t>
            </a:r>
            <a:r>
              <a:rPr lang="en-IN" dirty="0" err="1" smtClean="0"/>
              <a:t>Auxilary</a:t>
            </a:r>
            <a:r>
              <a:rPr lang="en-IN" dirty="0" smtClean="0"/>
              <a:t> memory .The most commonly used </a:t>
            </a:r>
            <a:r>
              <a:rPr lang="en-IN" dirty="0" err="1" smtClean="0"/>
              <a:t>auxilary</a:t>
            </a:r>
            <a:r>
              <a:rPr lang="en-IN" dirty="0" smtClean="0"/>
              <a:t> memory devices used in computer system are magnetic disks and tapes.</a:t>
            </a:r>
          </a:p>
          <a:p>
            <a:r>
              <a:rPr lang="en-IN" dirty="0" smtClean="0"/>
              <a:t>They are used for storing system </a:t>
            </a:r>
            <a:r>
              <a:rPr lang="en-IN" dirty="0" err="1" smtClean="0"/>
              <a:t>programs,large</a:t>
            </a:r>
            <a:r>
              <a:rPr lang="en-IN" dirty="0" smtClean="0"/>
              <a:t> data files and other backup information</a:t>
            </a:r>
          </a:p>
          <a:p>
            <a:r>
              <a:rPr lang="en-IN" dirty="0" smtClean="0"/>
              <a:t>Only the data and programs currently needed by the processor reside in the main memory</a:t>
            </a:r>
          </a:p>
          <a:p>
            <a:r>
              <a:rPr lang="en-IN" dirty="0" smtClean="0"/>
              <a:t>All other information is stored in the </a:t>
            </a:r>
            <a:r>
              <a:rPr lang="en-IN" dirty="0" err="1" smtClean="0"/>
              <a:t>auxilary</a:t>
            </a:r>
            <a:r>
              <a:rPr lang="en-IN" dirty="0" smtClean="0"/>
              <a:t> memory and transferred to main memory when needed</a:t>
            </a:r>
          </a:p>
          <a:p>
            <a:r>
              <a:rPr lang="en-IN" dirty="0" smtClean="0"/>
              <a:t>A special very high speed memory called Cache is sometimes used to increase the speed of processing</a:t>
            </a:r>
          </a:p>
          <a:p>
            <a:r>
              <a:rPr lang="en-IN" dirty="0" smtClean="0"/>
              <a:t>The cache is used for storing segments of programs currently being executed by the CPU and temporary data frequently needed in present calculations</a:t>
            </a:r>
          </a:p>
          <a:p>
            <a:endParaRPr lang="en-IN" dirty="0"/>
          </a:p>
        </p:txBody>
      </p:sp>
    </p:spTree>
    <p:extLst>
      <p:ext uri="{BB962C8B-B14F-4D97-AF65-F5344CB8AC3E}">
        <p14:creationId xmlns="" xmlns:p14="http://schemas.microsoft.com/office/powerpoint/2010/main" val="345382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D792E8-8838-4744-A7DD-92B0ED18307B}"/>
              </a:ext>
            </a:extLst>
          </p:cNvPr>
          <p:cNvSpPr>
            <a:spLocks noGrp="1"/>
          </p:cNvSpPr>
          <p:nvPr>
            <p:ph type="title"/>
          </p:nvPr>
        </p:nvSpPr>
        <p:spPr/>
        <p:txBody>
          <a:bodyPr>
            <a:normAutofit/>
          </a:bodyPr>
          <a:lstStyle/>
          <a:p>
            <a:r>
              <a:rPr lang="en-US" dirty="0">
                <a:gradFill flip="none" rotWithShape="1">
                  <a:gsLst>
                    <a:gs pos="10000">
                      <a:srgbClr val="273238"/>
                    </a:gs>
                    <a:gs pos="100000">
                      <a:srgbClr val="607D8B"/>
                    </a:gs>
                  </a:gsLst>
                  <a:lin ang="0" scaled="1"/>
                  <a:tileRect/>
                </a:gradFill>
              </a:rPr>
              <a:t>Main Memory</a:t>
            </a:r>
          </a:p>
        </p:txBody>
      </p:sp>
      <p:sp>
        <p:nvSpPr>
          <p:cNvPr id="3" name="Text Placeholder 2">
            <a:extLst>
              <a:ext uri="{FF2B5EF4-FFF2-40B4-BE49-F238E27FC236}">
                <a16:creationId xmlns:a16="http://schemas.microsoft.com/office/drawing/2014/main" xmlns="" id="{6C915463-E8EE-4502-8261-E337007EFAAF}"/>
              </a:ext>
            </a:extLst>
          </p:cNvPr>
          <p:cNvSpPr>
            <a:spLocks noGrp="1"/>
          </p:cNvSpPr>
          <p:nvPr>
            <p:ph type="body" idx="1"/>
          </p:nvPr>
        </p:nvSpPr>
        <p:spPr/>
        <p:txBody>
          <a:bodyPr/>
          <a:lstStyle/>
          <a:p>
            <a:r>
              <a:rPr lang="en-US" dirty="0"/>
              <a:t>Section - 2</a:t>
            </a:r>
          </a:p>
        </p:txBody>
      </p:sp>
    </p:spTree>
    <p:extLst>
      <p:ext uri="{BB962C8B-B14F-4D97-AF65-F5344CB8AC3E}">
        <p14:creationId xmlns="" xmlns:p14="http://schemas.microsoft.com/office/powerpoint/2010/main" val="21064716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9167269-BD8D-4F0E-89A8-B75F8A491207}"/>
              </a:ext>
            </a:extLst>
          </p:cNvPr>
          <p:cNvSpPr>
            <a:spLocks noGrp="1"/>
          </p:cNvSpPr>
          <p:nvPr>
            <p:ph type="title"/>
          </p:nvPr>
        </p:nvSpPr>
        <p:spPr/>
        <p:txBody>
          <a:bodyPr/>
          <a:lstStyle/>
          <a:p>
            <a:r>
              <a:rPr lang="en-IN" dirty="0"/>
              <a:t>Random access memory (RAM)</a:t>
            </a:r>
          </a:p>
        </p:txBody>
      </p:sp>
      <p:sp>
        <p:nvSpPr>
          <p:cNvPr id="5" name="Content Placeholder 4">
            <a:extLst>
              <a:ext uri="{FF2B5EF4-FFF2-40B4-BE49-F238E27FC236}">
                <a16:creationId xmlns:a16="http://schemas.microsoft.com/office/drawing/2014/main" xmlns="" id="{92AD592B-515D-4BF5-90A2-AD98CB39ECC5}"/>
              </a:ext>
            </a:extLst>
          </p:cNvPr>
          <p:cNvSpPr>
            <a:spLocks noGrp="1"/>
          </p:cNvSpPr>
          <p:nvPr>
            <p:ph idx="1"/>
          </p:nvPr>
        </p:nvSpPr>
        <p:spPr/>
        <p:txBody>
          <a:bodyPr/>
          <a:lstStyle/>
          <a:p>
            <a:pPr algn="just"/>
            <a:r>
              <a:rPr lang="en-US" dirty="0"/>
              <a:t>Used in computers for the temporary storage of programs and data.</a:t>
            </a:r>
          </a:p>
          <a:p>
            <a:pPr algn="just"/>
            <a:r>
              <a:rPr lang="en-US" dirty="0"/>
              <a:t>Read and write both operations are performed by RAM which requires fast cycle times as not to slow down the computer operation.</a:t>
            </a:r>
          </a:p>
          <a:p>
            <a:pPr algn="just"/>
            <a:r>
              <a:rPr lang="en-US" dirty="0"/>
              <a:t>It is volatile and lose all stored information if power is interrupted or turned off.</a:t>
            </a:r>
          </a:p>
          <a:p>
            <a:pPr algn="just"/>
            <a:r>
              <a:rPr lang="en-US" dirty="0" smtClean="0"/>
              <a:t>It </a:t>
            </a:r>
            <a:r>
              <a:rPr lang="en-US" dirty="0"/>
              <a:t>can be expanded by combining several memory chips.</a:t>
            </a:r>
          </a:p>
          <a:p>
            <a:endParaRPr lang="en-IN" dirty="0"/>
          </a:p>
        </p:txBody>
      </p:sp>
    </p:spTree>
    <p:extLst>
      <p:ext uri="{BB962C8B-B14F-4D97-AF65-F5344CB8AC3E}">
        <p14:creationId xmlns="" xmlns:p14="http://schemas.microsoft.com/office/powerpoint/2010/main" val="359896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SRAM VS DRAM</a:t>
            </a:r>
            <a:endParaRPr lang="en-IN" dirty="0"/>
          </a:p>
        </p:txBody>
      </p:sp>
      <p:pic>
        <p:nvPicPr>
          <p:cNvPr id="3074"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796414" y="811161"/>
            <a:ext cx="10264876" cy="56191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4469080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Jay">
      <a:dk1>
        <a:srgbClr val="212121"/>
      </a:dk1>
      <a:lt1>
        <a:sysClr val="window" lastClr="FFFFFF"/>
      </a:lt1>
      <a:dk2>
        <a:srgbClr val="1D6FA9"/>
      </a:dk2>
      <a:lt2>
        <a:srgbClr val="FFFFFF"/>
      </a:lt2>
      <a:accent1>
        <a:srgbClr val="909090"/>
      </a:accent1>
      <a:accent2>
        <a:srgbClr val="00BBD3"/>
      </a:accent2>
      <a:accent3>
        <a:srgbClr val="8BC145"/>
      </a:accent3>
      <a:accent4>
        <a:srgbClr val="1D9A78"/>
      </a:accent4>
      <a:accent5>
        <a:srgbClr val="F19D19"/>
      </a:accent5>
      <a:accent6>
        <a:srgbClr val="B84742"/>
      </a:accent6>
      <a:hlink>
        <a:srgbClr val="70AD47"/>
      </a:hlink>
      <a:folHlink>
        <a:srgbClr val="ED7D31"/>
      </a:folHlink>
    </a:clrScheme>
    <a:fontScheme name="Custom 1">
      <a:majorFont>
        <a:latin typeface="Roboto Condensed"/>
        <a:ea typeface=""/>
        <a:cs typeface=""/>
      </a:majorFont>
      <a:minorFont>
        <a:latin typeface="Roboto Condens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Jay">
      <a:dk1>
        <a:srgbClr val="212121"/>
      </a:dk1>
      <a:lt1>
        <a:sysClr val="window" lastClr="FFFFFF"/>
      </a:lt1>
      <a:dk2>
        <a:srgbClr val="1D6FA9"/>
      </a:dk2>
      <a:lt2>
        <a:srgbClr val="FFFFFF"/>
      </a:lt2>
      <a:accent1>
        <a:srgbClr val="909090"/>
      </a:accent1>
      <a:accent2>
        <a:srgbClr val="00BBD3"/>
      </a:accent2>
      <a:accent3>
        <a:srgbClr val="8BC145"/>
      </a:accent3>
      <a:accent4>
        <a:srgbClr val="1D9A78"/>
      </a:accent4>
      <a:accent5>
        <a:srgbClr val="F19D19"/>
      </a:accent5>
      <a:accent6>
        <a:srgbClr val="B84742"/>
      </a:accent6>
      <a:hlink>
        <a:srgbClr val="70AD47"/>
      </a:hlink>
      <a:folHlink>
        <a:srgbClr val="ED7D31"/>
      </a:folHlink>
    </a:clrScheme>
    <a:fontScheme name="Custom 1">
      <a:majorFont>
        <a:latin typeface="Roboto Condensed"/>
        <a:ea typeface=""/>
        <a:cs typeface=""/>
      </a:majorFont>
      <a:minorFont>
        <a:latin typeface="Roboto Condens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10005</TotalTime>
  <Words>2423</Words>
  <Application>Microsoft Office PowerPoint</Application>
  <PresentationFormat>Custom</PresentationFormat>
  <Paragraphs>367</Paragraphs>
  <Slides>41</Slides>
  <Notes>2</Notes>
  <HiddenSlides>7</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41</vt:i4>
      </vt:variant>
    </vt:vector>
  </HeadingPairs>
  <TitlesOfParts>
    <vt:vector size="51" baseType="lpstr">
      <vt:lpstr>Arial</vt:lpstr>
      <vt:lpstr>Roboto Condensed</vt:lpstr>
      <vt:lpstr>Wingdings 2</vt:lpstr>
      <vt:lpstr>Wingdings 3</vt:lpstr>
      <vt:lpstr>Calibri</vt:lpstr>
      <vt:lpstr>Segoe UI Black</vt:lpstr>
      <vt:lpstr>Roboto Condensed Light</vt:lpstr>
      <vt:lpstr>Wingdings</vt:lpstr>
      <vt:lpstr>Office Theme</vt:lpstr>
      <vt:lpstr>1_Office Theme</vt:lpstr>
      <vt:lpstr>MEMORY ORGANISATION</vt:lpstr>
      <vt:lpstr>Slide 2</vt:lpstr>
      <vt:lpstr>Memory Hierarchy</vt:lpstr>
      <vt:lpstr>General  memory Hierarchy </vt:lpstr>
      <vt:lpstr>Memory Hierarchy</vt:lpstr>
      <vt:lpstr>Memory Hierarchy</vt:lpstr>
      <vt:lpstr>Main Memory</vt:lpstr>
      <vt:lpstr>Random access memory (RAM)</vt:lpstr>
      <vt:lpstr>SRAM VS DRAM</vt:lpstr>
      <vt:lpstr>SRAM v/s DRAM</vt:lpstr>
      <vt:lpstr>Read-Only Memory (ROM)</vt:lpstr>
      <vt:lpstr>Slide 12</vt:lpstr>
      <vt:lpstr>Memory Address Map</vt:lpstr>
      <vt:lpstr>Slide 14</vt:lpstr>
      <vt:lpstr>Memory Connection to CPU</vt:lpstr>
      <vt:lpstr>Slide 16</vt:lpstr>
      <vt:lpstr>Auxiliary Memory</vt:lpstr>
      <vt:lpstr>Auxilary Memory</vt:lpstr>
      <vt:lpstr>Magnetic Disks</vt:lpstr>
      <vt:lpstr>Slide 20</vt:lpstr>
      <vt:lpstr>Magnetic Tape</vt:lpstr>
      <vt:lpstr>Associative Memory</vt:lpstr>
      <vt:lpstr>Associative Memory(Content Addressable Memory)</vt:lpstr>
      <vt:lpstr>Slide 24</vt:lpstr>
      <vt:lpstr>Associative Memory of m words n cells per word</vt:lpstr>
      <vt:lpstr>Slide 26</vt:lpstr>
      <vt:lpstr>Cache Memory</vt:lpstr>
      <vt:lpstr>Cache Memory</vt:lpstr>
      <vt:lpstr>Slide 29</vt:lpstr>
      <vt:lpstr>Associative Mapping </vt:lpstr>
      <vt:lpstr>Direct Mapping</vt:lpstr>
      <vt:lpstr>Direct Mapping</vt:lpstr>
      <vt:lpstr>Set-Associative Mapping</vt:lpstr>
      <vt:lpstr>Virtual Memory</vt:lpstr>
      <vt:lpstr>Virtual Memory</vt:lpstr>
      <vt:lpstr>Virtual Memory</vt:lpstr>
      <vt:lpstr>Virtual Memory</vt:lpstr>
      <vt:lpstr>Slide 38</vt:lpstr>
      <vt:lpstr>Associative Memory Page Table  </vt:lpstr>
      <vt:lpstr>Slide 40</vt:lpstr>
      <vt:lpstr>Page Replacement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510</cp:revision>
  <dcterms:created xsi:type="dcterms:W3CDTF">2020-05-01T05:09:15Z</dcterms:created>
  <dcterms:modified xsi:type="dcterms:W3CDTF">2022-11-21T05:05:19Z</dcterms:modified>
</cp:coreProperties>
</file>