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9.xml" ContentType="application/vnd.openxmlformats-officedocument.presentationml.slide+xml"/>
  <Override PartName="/ppt/viewProps.xml" ContentType="application/vnd.openxmlformats-officedocument.presentationml.viewProp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slides/slide7.xml" ContentType="application/vnd.openxmlformats-officedocument.presentationml.slide+xml"/>
  <Override PartName="/ppt/slideLayouts/slideLayout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93" r:id="rId2"/>
    <p:sldMasterId id="2147483739" r:id="rId3"/>
  </p:sldMasterIdLst>
  <p:notesMasterIdLst>
    <p:notesMasterId r:id="rId54"/>
  </p:notesMasterIdLst>
  <p:handoutMasterIdLst>
    <p:handoutMasterId r:id="rId55"/>
  </p:handoutMasterIdLst>
  <p:sldIdLst>
    <p:sldId id="398" r:id="rId4"/>
    <p:sldId id="324" r:id="rId5"/>
    <p:sldId id="394" r:id="rId6"/>
    <p:sldId id="396" r:id="rId7"/>
    <p:sldId id="346" r:id="rId8"/>
    <p:sldId id="347" r:id="rId9"/>
    <p:sldId id="397" r:id="rId10"/>
    <p:sldId id="349" r:id="rId11"/>
    <p:sldId id="350" r:id="rId12"/>
    <p:sldId id="351" r:id="rId13"/>
    <p:sldId id="352" r:id="rId14"/>
    <p:sldId id="353" r:id="rId15"/>
    <p:sldId id="354" r:id="rId16"/>
    <p:sldId id="355" r:id="rId17"/>
    <p:sldId id="356" r:id="rId18"/>
    <p:sldId id="357" r:id="rId19"/>
    <p:sldId id="358" r:id="rId20"/>
    <p:sldId id="399" r:id="rId21"/>
    <p:sldId id="359" r:id="rId22"/>
    <p:sldId id="360" r:id="rId23"/>
    <p:sldId id="361" r:id="rId24"/>
    <p:sldId id="362" r:id="rId25"/>
    <p:sldId id="363" r:id="rId26"/>
    <p:sldId id="408" r:id="rId27"/>
    <p:sldId id="365" r:id="rId28"/>
    <p:sldId id="366" r:id="rId29"/>
    <p:sldId id="369" r:id="rId30"/>
    <p:sldId id="367" r:id="rId31"/>
    <p:sldId id="370" r:id="rId32"/>
    <p:sldId id="371" r:id="rId33"/>
    <p:sldId id="372" r:id="rId34"/>
    <p:sldId id="373" r:id="rId35"/>
    <p:sldId id="374" r:id="rId36"/>
    <p:sldId id="375" r:id="rId37"/>
    <p:sldId id="400" r:id="rId38"/>
    <p:sldId id="376" r:id="rId39"/>
    <p:sldId id="377" r:id="rId40"/>
    <p:sldId id="378" r:id="rId41"/>
    <p:sldId id="379" r:id="rId42"/>
    <p:sldId id="380" r:id="rId43"/>
    <p:sldId id="401" r:id="rId44"/>
    <p:sldId id="402" r:id="rId45"/>
    <p:sldId id="403" r:id="rId46"/>
    <p:sldId id="404" r:id="rId47"/>
    <p:sldId id="405" r:id="rId48"/>
    <p:sldId id="406" r:id="rId49"/>
    <p:sldId id="407" r:id="rId50"/>
    <p:sldId id="409" r:id="rId51"/>
    <p:sldId id="392" r:id="rId52"/>
    <p:sldId id="393" r:id="rId53"/>
  </p:sldIdLst>
  <p:sldSz cx="12192000" cy="6858000"/>
  <p:notesSz cx="6858000" cy="9144000"/>
  <p:embeddedFontLst>
    <p:embeddedFont>
      <p:font typeface="Roboto Condensed" charset="0"/>
      <p:regular r:id="rId56"/>
      <p:bold r:id="rId57"/>
      <p:italic r:id="rId58"/>
      <p:boldItalic r:id="rId59"/>
    </p:embeddedFont>
    <p:embeddedFont>
      <p:font typeface="Wingdings 2" pitchFamily="18" charset="2"/>
      <p:regular r:id="rId60"/>
    </p:embeddedFont>
    <p:embeddedFont>
      <p:font typeface="굴림" pitchFamily="34" charset="-127"/>
      <p:regular r:id="rId61"/>
    </p:embeddedFont>
    <p:embeddedFont>
      <p:font typeface="Wingdings 3" pitchFamily="18" charset="2"/>
      <p:regular r:id="rId62"/>
    </p:embeddedFont>
    <p:embeddedFont>
      <p:font typeface="Cambria Math" pitchFamily="18" charset="0"/>
      <p:regular r:id="rId63"/>
    </p:embeddedFont>
    <p:embeddedFont>
      <p:font typeface="Calibri" pitchFamily="34" charset="0"/>
      <p:regular r:id="rId64"/>
      <p:bold r:id="rId65"/>
      <p:italic r:id="rId66"/>
      <p:boldItalic r:id="rId67"/>
    </p:embeddedFont>
    <p:embeddedFont>
      <p:font typeface="Segoe UI Black" charset="0"/>
      <p:bold r:id="rId68"/>
      <p:boldItalic r:id="rId69"/>
    </p:embeddedFont>
    <p:embeddedFont>
      <p:font typeface="Roboto Condensed Light" charset="0"/>
      <p:regular r:id="rId70"/>
      <p:italic r:id="rId7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nal vyas" initials="kv" lastIdx="1" clrIdx="0">
    <p:extLst>
      <p:ext uri="{19B8F6BF-5375-455C-9EA6-DF929625EA0E}">
        <p15:presenceInfo xmlns="" xmlns:p15="http://schemas.microsoft.com/office/powerpoint/2012/main" userId="bf93b71aea7da0b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607D8B"/>
    <a:srgbClr val="301B92"/>
    <a:srgbClr val="673BB7"/>
    <a:srgbClr val="ED524F"/>
    <a:srgbClr val="B71B1C"/>
    <a:srgbClr val="F54337"/>
    <a:srgbClr val="D81A60"/>
    <a:srgbClr val="890E4F"/>
    <a:srgbClr val="EA1E63"/>
    <a:srgbClr val="C6282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6975" autoAdjust="0"/>
    <p:restoredTop sz="94660"/>
  </p:normalViewPr>
  <p:slideViewPr>
    <p:cSldViewPr snapToGrid="0">
      <p:cViewPr varScale="1">
        <p:scale>
          <a:sx n="54" d="100"/>
          <a:sy n="54" d="100"/>
        </p:scale>
        <p:origin x="-1138" y="-67"/>
      </p:cViewPr>
      <p:guideLst>
        <p:guide orient="horz" pos="2160"/>
        <p:guide pos="3840"/>
      </p:guideLst>
    </p:cSldViewPr>
  </p:slideViewPr>
  <p:notesTextViewPr>
    <p:cViewPr>
      <p:scale>
        <a:sx n="1" d="1"/>
        <a:sy n="1" d="1"/>
      </p:scale>
      <p:origin x="0" y="0"/>
    </p:cViewPr>
  </p:notesTextViewPr>
  <p:notesViewPr>
    <p:cSldViewPr snapToGrid="0">
      <p:cViewPr varScale="1">
        <p:scale>
          <a:sx n="53" d="100"/>
          <a:sy n="53" d="100"/>
        </p:scale>
        <p:origin x="-2868"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handoutMaster" Target="handoutMasters/handoutMaster1.xml"/><Relationship Id="rId63" Type="http://schemas.openxmlformats.org/officeDocument/2006/relationships/font" Target="fonts/font8.fntdata"/><Relationship Id="rId68" Type="http://schemas.openxmlformats.org/officeDocument/2006/relationships/font" Target="fonts/font13.fntdata"/><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font" Target="fonts/font16.fnt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font" Target="fonts/font3.fntdata"/><Relationship Id="rId66" Type="http://schemas.openxmlformats.org/officeDocument/2006/relationships/font" Target="fonts/font11.fntdata"/><Relationship Id="rId7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2.fntdata"/><Relationship Id="rId61" Type="http://schemas.openxmlformats.org/officeDocument/2006/relationships/font" Target="fonts/font6.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font" Target="fonts/font5.fntdata"/><Relationship Id="rId65" Type="http://schemas.openxmlformats.org/officeDocument/2006/relationships/font" Target="fonts/font10.fntdata"/><Relationship Id="rId7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font" Target="fonts/font14.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notesMaster" Target="notesMasters/notesMaster1.xml"/><Relationship Id="rId62" Type="http://schemas.openxmlformats.org/officeDocument/2006/relationships/font" Target="fonts/font7.fntdata"/><Relationship Id="rId70" Type="http://schemas.openxmlformats.org/officeDocument/2006/relationships/font" Target="fonts/font15.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4AB85114-151F-4DD3-A0B8-3D48A215911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xmlns="" id="{11E6D90B-9A8F-485C-8292-FBB99BB4E9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454983-44D3-45A8-9D86-0B9C45442AB1}" type="datetimeFigureOut">
              <a:rPr lang="en-IN" smtClean="0"/>
              <a:pPr/>
              <a:t>04-11-2022</a:t>
            </a:fld>
            <a:endParaRPr lang="en-IN"/>
          </a:p>
        </p:txBody>
      </p:sp>
      <p:sp>
        <p:nvSpPr>
          <p:cNvPr id="4" name="Footer Placeholder 3">
            <a:extLst>
              <a:ext uri="{FF2B5EF4-FFF2-40B4-BE49-F238E27FC236}">
                <a16:creationId xmlns:a16="http://schemas.microsoft.com/office/drawing/2014/main" xmlns="" id="{957CB2A6-6534-401E-8C5F-E86CDFCB3F4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xmlns="" id="{694E556C-8D15-4673-BFA2-E8DEF4C2CB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7C8025-BFE7-4B0B-BEDD-AFE1C976CB6D}" type="slidenum">
              <a:rPr lang="en-IN" smtClean="0"/>
              <a:pPr/>
              <a:t>‹#›</a:t>
            </a:fld>
            <a:endParaRPr lang="en-IN"/>
          </a:p>
        </p:txBody>
      </p:sp>
    </p:spTree>
    <p:extLst>
      <p:ext uri="{BB962C8B-B14F-4D97-AF65-F5344CB8AC3E}">
        <p14:creationId xmlns="" xmlns:p14="http://schemas.microsoft.com/office/powerpoint/2010/main" val="1538550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48E3F3-8B31-41D2-AA9B-9796555DB866}" type="datetimeFigureOut">
              <a:rPr lang="en-US" smtClean="0"/>
              <a:pPr/>
              <a:t>11/4/2022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9BDEF-6165-4E72-B1A6-6E8034CEC248}" type="slidenum">
              <a:rPr lang="en-US" smtClean="0"/>
              <a:pPr/>
              <a:t>‹#›</a:t>
            </a:fld>
            <a:endParaRPr lang="en-US"/>
          </a:p>
        </p:txBody>
      </p:sp>
    </p:spTree>
    <p:extLst>
      <p:ext uri="{BB962C8B-B14F-4D97-AF65-F5344CB8AC3E}">
        <p14:creationId xmlns="" xmlns:p14="http://schemas.microsoft.com/office/powerpoint/2010/main" val="1766013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C79BDEF-6165-4E72-B1A6-6E8034CEC248}" type="slidenum">
              <a:rPr lang="en-US" smtClean="0"/>
              <a:pPr/>
              <a:t>2</a:t>
            </a:fld>
            <a:endParaRPr lang="en-US"/>
          </a:p>
        </p:txBody>
      </p:sp>
    </p:spTree>
    <p:extLst>
      <p:ext uri="{BB962C8B-B14F-4D97-AF65-F5344CB8AC3E}">
        <p14:creationId xmlns="" xmlns:p14="http://schemas.microsoft.com/office/powerpoint/2010/main" val="355251752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1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9.jpe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13.jpeg"/><Relationship Id="rId4" Type="http://schemas.openxmlformats.org/officeDocument/2006/relationships/image" Target="../media/image3.png"/><Relationship Id="rId9" Type="http://schemas.microsoft.com/office/2007/relationships/hdphoto" Target="../media/hdphoto1.wdp"/></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microsoft.com/office/2007/relationships/hdphoto" Target="../media/hdphoto1.wdp"/></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2.xml"/><Relationship Id="rId4" Type="http://schemas.microsoft.com/office/2007/relationships/hdphoto" Target="../media/hdphoto2.wdp"/></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3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9.jpe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13.jpeg"/><Relationship Id="rId4" Type="http://schemas.openxmlformats.org/officeDocument/2006/relationships/image" Target="../media/image3.png"/><Relationship Id="rId9" Type="http://schemas.microsoft.com/office/2007/relationships/hdphoto" Target="../media/hdphoto1.wdp"/></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microsoft.com/office/2007/relationships/hdphoto" Target="../media/hdphoto1.wdp"/></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3.xml"/><Relationship Id="rId4" Type="http://schemas.microsoft.com/office/2007/relationships/hdphoto" Target="../media/hdphoto2.wdp"/></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6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9.jpeg"/></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13.jpeg"/><Relationship Id="rId4" Type="http://schemas.openxmlformats.org/officeDocument/2006/relationships/image" Target="../media/image3.png"/><Relationship Id="rId9" Type="http://schemas.microsoft.com/office/2007/relationships/hdphoto" Target="../media/hdphoto1.wdp"/></Relationships>
</file>

<file path=ppt/slideLayouts/_rels/slideLayout6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Default Color">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0">
                <a:srgbClr val="1D3064"/>
              </a:gs>
              <a:gs pos="50000">
                <a:srgbClr val="1D3064"/>
              </a:gs>
              <a:gs pos="100000">
                <a:schemeClr val="tx2"/>
              </a:gs>
            </a:gsLst>
            <a:lin ang="108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0">
                <a:srgbClr val="1D3064"/>
              </a:gs>
              <a:gs pos="50000">
                <a:srgbClr val="1D3064"/>
              </a:gs>
              <a:gs pos="100000">
                <a:schemeClr val="tx2"/>
              </a:gs>
            </a:gsLst>
            <a:lin ang="10800000" scaled="1"/>
          </a:gradFill>
          <a:ln>
            <a:noFill/>
          </a:ln>
        </p:spPr>
        <p:txBody>
          <a:bodyPr vert="horz" wrap="square" lIns="91440" tIns="45720" rIns="91440" bIns="45720" numCol="1" anchor="t" anchorCtr="0" compatLnSpc="1">
            <a:prstTxWarp prst="textNoShape">
              <a:avLst/>
            </a:prstTxWarp>
          </a:bodyPr>
          <a:lstStyle/>
          <a:p>
            <a:endParaRPr lang="en-US"/>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0">
                      <a:srgbClr val="1D3064"/>
                    </a:gs>
                    <a:gs pos="100000">
                      <a:schemeClr val="tx2"/>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 xmlns:a14="http://schemas.microsoft.com/office/drawing/2010/main">
                  <a14:imgLayer r:embed="rId9">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0" name="Picture 19">
            <a:extLst>
              <a:ext uri="{FF2B5EF4-FFF2-40B4-BE49-F238E27FC236}">
                <a16:creationId xmlns:a16="http://schemas.microsoft.com/office/drawing/2014/main" xmlns="" id="{E0042908-6588-4C7A-9615-8D5899E8A9FA}"/>
              </a:ext>
            </a:extLst>
          </p:cNvPr>
          <p:cNvPicPr>
            <a:picLocks noChangeAspect="1"/>
          </p:cNvPicPr>
          <p:nvPr userDrawn="1"/>
        </p:nvPicPr>
        <p:blipFill rotWithShape="1">
          <a:blip r:embed="rId10">
            <a:extLst>
              <a:ext uri="{28A0092B-C50C-407E-A947-70E740481C1C}">
                <a14:useLocalDpi xmlns="" xmlns:a14="http://schemas.microsoft.com/office/drawing/2010/main" val="0"/>
              </a:ext>
            </a:extLst>
          </a:blip>
          <a:srcRect l="144383" t="-16142" r="-144383" b="22103"/>
          <a:stretch/>
        </p:blipFill>
        <p:spPr>
          <a:xfrm>
            <a:off x="1834747" y="3985791"/>
            <a:ext cx="3075940" cy="2892592"/>
          </a:xfrm>
          <a:prstGeom prst="rect">
            <a:avLst/>
          </a:prstGeom>
        </p:spPr>
      </p:pic>
      <p:pic>
        <p:nvPicPr>
          <p:cNvPr id="36" name="Picture 35" descr="User icon Royalty Free Vector Image - VectorStock">
            <a:extLst>
              <a:ext uri="{FF2B5EF4-FFF2-40B4-BE49-F238E27FC236}">
                <a16:creationId xmlns:a16="http://schemas.microsoft.com/office/drawing/2014/main" xmlns="" id="{3C805A05-DDF6-4BA6-8EDB-D97128A43BFF}"/>
              </a:ext>
            </a:extLst>
          </p:cNvPr>
          <p:cNvPicPr>
            <a:picLocks noChangeAspect="1" noChangeArrowheads="1"/>
          </p:cNvPicPr>
          <p:nvPr userDrawn="1"/>
        </p:nvPicPr>
        <p:blipFill>
          <a:blip r:embed="rId11"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37" name="Picture Placeholder 36">
            <a:extLst>
              <a:ext uri="{FF2B5EF4-FFF2-40B4-BE49-F238E27FC236}">
                <a16:creationId xmlns:a16="http://schemas.microsoft.com/office/drawing/2014/main" xmlns="" id="{C4AACC20-C1A0-45ED-8640-28D84A9F84E1}"/>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 xmlns:p14="http://schemas.microsoft.com/office/powerpoint/2010/main" val="3570593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lete Blanc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312311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mplete Blanck">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9D71C1D1-D056-4C60-9F03-E6291617B71F}"/>
              </a:ext>
            </a:extLst>
          </p:cNvPr>
          <p:cNvSpPr txBox="1"/>
          <p:nvPr userDrawn="1"/>
        </p:nvSpPr>
        <p:spPr>
          <a:xfrm>
            <a:off x="375920" y="457200"/>
            <a:ext cx="4185761" cy="523220"/>
          </a:xfrm>
          <a:prstGeom prst="rect">
            <a:avLst/>
          </a:prstGeom>
          <a:noFill/>
        </p:spPr>
        <p:txBody>
          <a:bodyPr wrap="none" rtlCol="0">
            <a:spAutoFit/>
          </a:bodyPr>
          <a:lstStyle/>
          <a:p>
            <a:r>
              <a:rPr lang="en-US" sz="2800" dirty="0">
                <a:solidFill>
                  <a:srgbClr val="FF0000"/>
                </a:solidFill>
              </a:rPr>
              <a:t>How to Crop Circular Photo?</a:t>
            </a:r>
          </a:p>
        </p:txBody>
      </p:sp>
      <p:sp>
        <p:nvSpPr>
          <p:cNvPr id="11" name="Picture Placeholder 10">
            <a:extLst>
              <a:ext uri="{FF2B5EF4-FFF2-40B4-BE49-F238E27FC236}">
                <a16:creationId xmlns:a16="http://schemas.microsoft.com/office/drawing/2014/main" xmlns="" id="{E0451329-7800-417A-9D19-D93464C6306C}"/>
              </a:ext>
            </a:extLst>
          </p:cNvPr>
          <p:cNvSpPr>
            <a:spLocks noGrp="1"/>
          </p:cNvSpPr>
          <p:nvPr>
            <p:ph type="pic" sz="quarter" idx="10"/>
          </p:nvPr>
        </p:nvSpPr>
        <p:spPr>
          <a:xfrm>
            <a:off x="4013200" y="1808163"/>
            <a:ext cx="3890962" cy="3890962"/>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p:spPr>
        <p:txBody>
          <a:bodyPr wrap="square">
            <a:noAutofit/>
          </a:bodyPr>
          <a:lstStyle/>
          <a:p>
            <a:endParaRPr lang="en-US"/>
          </a:p>
        </p:txBody>
      </p:sp>
    </p:spTree>
    <p:extLst>
      <p:ext uri="{BB962C8B-B14F-4D97-AF65-F5344CB8AC3E}">
        <p14:creationId xmlns="" xmlns:p14="http://schemas.microsoft.com/office/powerpoint/2010/main" val="4003312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 Teal">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chemeClr val="accent4">
                  <a:lumMod val="50000"/>
                </a:schemeClr>
              </a:gs>
              <a:gs pos="100000">
                <a:srgbClr val="009788"/>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chemeClr val="accent4">
                  <a:lumMod val="50000"/>
                </a:schemeClr>
              </a:gs>
              <a:gs pos="100000">
                <a:srgbClr val="009788"/>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chemeClr val="accent4">
                        <a:lumMod val="50000"/>
                      </a:schemeClr>
                    </a:gs>
                    <a:gs pos="100000">
                      <a:srgbClr val="009788"/>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 xmlns:a14="http://schemas.microsoft.com/office/drawing/2010/main">
                  <a14:imgLayer r:embed="rId9">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0" name="Picture 19" descr="User icon Royalty Free Vector Image - VectorStock">
            <a:extLst>
              <a:ext uri="{FF2B5EF4-FFF2-40B4-BE49-F238E27FC236}">
                <a16:creationId xmlns:a16="http://schemas.microsoft.com/office/drawing/2014/main" xmlns="" id="{4A8E0F54-DC01-449D-B951-DC7CBAFD9546}"/>
              </a:ext>
            </a:extLst>
          </p:cNvPr>
          <p:cNvPicPr>
            <a:picLocks noChangeAspect="1" noChangeArrowheads="1"/>
          </p:cNvPicPr>
          <p:nvPr userDrawn="1"/>
        </p:nvPicPr>
        <p:blipFill>
          <a:blip r:embed="rId10"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21" name="Picture Placeholder 20">
            <a:extLst>
              <a:ext uri="{FF2B5EF4-FFF2-40B4-BE49-F238E27FC236}">
                <a16:creationId xmlns:a16="http://schemas.microsoft.com/office/drawing/2014/main" xmlns="" id="{65D60AFC-04BC-4FCA-A89D-6FCD04B6DC35}"/>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 xmlns:p14="http://schemas.microsoft.com/office/powerpoint/2010/main" val="2708880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Cyan">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chemeClr val="accent2">
                  <a:lumMod val="50000"/>
                </a:schemeClr>
              </a:gs>
              <a:gs pos="100000">
                <a:schemeClr val="accent2"/>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chemeClr val="accent2">
                  <a:lumMod val="50000"/>
                </a:schemeClr>
              </a:gs>
              <a:gs pos="100000">
                <a:schemeClr val="accent2"/>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chemeClr val="accent2">
                        <a:lumMod val="50000"/>
                      </a:schemeClr>
                    </a:gs>
                    <a:gs pos="100000">
                      <a:schemeClr val="accent2"/>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 xmlns:a14="http://schemas.microsoft.com/office/drawing/2010/main">
                  <a14:imgLayer r:embed="rId9">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30" name="Picture 29" descr="User icon Royalty Free Vector Image - VectorStock">
            <a:extLst>
              <a:ext uri="{FF2B5EF4-FFF2-40B4-BE49-F238E27FC236}">
                <a16:creationId xmlns:a16="http://schemas.microsoft.com/office/drawing/2014/main" xmlns="" id="{5F55812D-505A-4B1A-9EB5-16DCD08F2B82}"/>
              </a:ext>
            </a:extLst>
          </p:cNvPr>
          <p:cNvPicPr>
            <a:picLocks noChangeAspect="1" noChangeArrowheads="1"/>
          </p:cNvPicPr>
          <p:nvPr userDrawn="1"/>
        </p:nvPicPr>
        <p:blipFill>
          <a:blip r:embed="rId10"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34" name="Picture Placeholder 33">
            <a:extLst>
              <a:ext uri="{FF2B5EF4-FFF2-40B4-BE49-F238E27FC236}">
                <a16:creationId xmlns:a16="http://schemas.microsoft.com/office/drawing/2014/main" xmlns="" id="{0974588E-8956-4BF5-BF58-B7E42070A56A}"/>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 xmlns:p14="http://schemas.microsoft.com/office/powerpoint/2010/main" val="764570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Light Green">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chemeClr val="accent3">
                  <a:lumMod val="50000"/>
                </a:schemeClr>
              </a:gs>
              <a:gs pos="100000">
                <a:schemeClr val="accent3"/>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chemeClr val="accent3">
                  <a:lumMod val="50000"/>
                </a:schemeClr>
              </a:gs>
              <a:gs pos="100000">
                <a:schemeClr val="accent3"/>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chemeClr val="accent3">
                        <a:lumMod val="50000"/>
                      </a:schemeClr>
                    </a:gs>
                    <a:gs pos="100000">
                      <a:schemeClr val="accent3"/>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 xmlns:a14="http://schemas.microsoft.com/office/drawing/2010/main">
                  <a14:imgLayer r:embed="rId9">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AE6570A8-081D-45CE-A0DD-F78F5EDB0F9B}"/>
              </a:ext>
            </a:extLst>
          </p:cNvPr>
          <p:cNvPicPr>
            <a:picLocks noChangeAspect="1" noChangeArrowheads="1"/>
          </p:cNvPicPr>
          <p:nvPr userDrawn="1"/>
        </p:nvPicPr>
        <p:blipFill>
          <a:blip r:embed="rId10"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xmlns="" id="{0B000B32-CB56-440D-9FAE-7DE703A93A02}"/>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 xmlns:p14="http://schemas.microsoft.com/office/powerpoint/2010/main" val="785033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 Amber">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chemeClr val="accent5">
                  <a:lumMod val="50000"/>
                </a:schemeClr>
              </a:gs>
              <a:gs pos="100000">
                <a:schemeClr val="accent5"/>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chemeClr val="accent5">
                  <a:lumMod val="50000"/>
                </a:schemeClr>
              </a:gs>
              <a:gs pos="100000">
                <a:schemeClr val="accent5"/>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chemeClr val="accent5">
                        <a:lumMod val="75000"/>
                      </a:schemeClr>
                    </a:gs>
                    <a:gs pos="100000">
                      <a:schemeClr val="accent5"/>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 xmlns:a14="http://schemas.microsoft.com/office/drawing/2010/main">
                  <a14:imgLayer r:embed="rId9">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00C9ED70-1CC8-4EF2-BE10-AAFE24AAC5D7}"/>
              </a:ext>
            </a:extLst>
          </p:cNvPr>
          <p:cNvPicPr>
            <a:picLocks noChangeAspect="1" noChangeArrowheads="1"/>
          </p:cNvPicPr>
          <p:nvPr userDrawn="1"/>
        </p:nvPicPr>
        <p:blipFill>
          <a:blip r:embed="rId10"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xmlns="" id="{7FD1CDD6-829C-4C5B-BFB7-74153A66FF24}"/>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 xmlns:p14="http://schemas.microsoft.com/office/powerpoint/2010/main" val="615859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Maroon">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chemeClr val="accent6">
                  <a:lumMod val="50000"/>
                </a:schemeClr>
              </a:gs>
              <a:gs pos="100000">
                <a:schemeClr val="accent6"/>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chemeClr val="accent6">
                  <a:lumMod val="50000"/>
                </a:schemeClr>
              </a:gs>
              <a:gs pos="100000">
                <a:schemeClr val="accent6"/>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chemeClr val="accent6">
                        <a:lumMod val="50000"/>
                      </a:schemeClr>
                    </a:gs>
                    <a:gs pos="100000">
                      <a:schemeClr val="accent6"/>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 xmlns:a14="http://schemas.microsoft.com/office/drawing/2010/main">
                  <a14:imgLayer r:embed="rId9">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80BF4AFD-B365-46D4-AAC5-485DFA5A7D42}"/>
              </a:ext>
            </a:extLst>
          </p:cNvPr>
          <p:cNvPicPr>
            <a:picLocks noChangeAspect="1" noChangeArrowheads="1"/>
          </p:cNvPicPr>
          <p:nvPr userDrawn="1"/>
        </p:nvPicPr>
        <p:blipFill>
          <a:blip r:embed="rId10"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xmlns="" id="{2BC70C35-8BA7-4D49-9AF7-DC36FAB8FDA3}"/>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 xmlns:p14="http://schemas.microsoft.com/office/powerpoint/2010/main" val="2731625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 Blue Gray">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273238">
                  <a:alpha val="91000"/>
                </a:srgbClr>
              </a:gs>
              <a:gs pos="100000">
                <a:srgbClr val="607D8B"/>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273238"/>
              </a:gs>
              <a:gs pos="100000">
                <a:srgbClr val="607D8B"/>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0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endParaRPr lang="en-US" dirty="0"/>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273238"/>
                    </a:gs>
                    <a:gs pos="100000">
                      <a:srgbClr val="607D8B"/>
                    </a:gs>
                  </a:gsLst>
                  <a:lin ang="0" scaled="1"/>
                  <a:tileRect/>
                </a:gradFill>
                <a:effectLst/>
                <a:latin typeface="+mn-lt"/>
                <a:ea typeface="+mn-ea"/>
                <a:cs typeface="+mn-cs"/>
              </a:defRPr>
            </a:lvl1pPr>
          </a:lstStyle>
          <a:p>
            <a:pPr lvl="0"/>
            <a:endParaRPr lang="en-US" dirty="0"/>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7" cstate="print">
            <a:extLst>
              <a:ext uri="{BEBA8EAE-BF5A-486C-A8C5-ECC9F3942E4B}">
                <a14:imgProps xmlns="" xmlns:a14="http://schemas.microsoft.com/office/drawing/2010/main">
                  <a14:imgLayer r:embed="rId8">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endParaRPr lang="en-US" dirty="0"/>
          </a:p>
        </p:txBody>
      </p:sp>
      <p:pic>
        <p:nvPicPr>
          <p:cNvPr id="21" name="Picture 20" descr="User icon Royalty Free Vector Image - VectorStock">
            <a:extLst>
              <a:ext uri="{FF2B5EF4-FFF2-40B4-BE49-F238E27FC236}">
                <a16:creationId xmlns:a16="http://schemas.microsoft.com/office/drawing/2014/main" xmlns="" id="{AEB45C91-0DA6-4973-9AEA-FF1388508ACC}"/>
              </a:ext>
            </a:extLst>
          </p:cNvPr>
          <p:cNvPicPr>
            <a:picLocks noChangeAspect="1" noChangeArrowheads="1"/>
          </p:cNvPicPr>
          <p:nvPr userDrawn="1"/>
        </p:nvPicPr>
        <p:blipFill>
          <a:blip r:embed="rId9"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xmlns="" id="{F70CF6D9-DDB4-41AA-BB82-F8ED04AD8BC1}"/>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dirty="0"/>
          </a:p>
        </p:txBody>
      </p:sp>
      <p:pic>
        <p:nvPicPr>
          <p:cNvPr id="9" name="Picture 8">
            <a:extLst>
              <a:ext uri="{FF2B5EF4-FFF2-40B4-BE49-F238E27FC236}">
                <a16:creationId xmlns:a16="http://schemas.microsoft.com/office/drawing/2014/main" xmlns="" id="{E07803FA-3B47-4611-8387-305D7E1D16D7}"/>
              </a:ext>
            </a:extLst>
          </p:cNvPr>
          <p:cNvPicPr>
            <a:picLocks noChangeAspect="1"/>
          </p:cNvPicPr>
          <p:nvPr userDrawn="1"/>
        </p:nvPicPr>
        <p:blipFill>
          <a:blip r:embed="rId10">
            <a:extLst>
              <a:ext uri="{28A0092B-C50C-407E-A947-70E740481C1C}">
                <a14:useLocalDpi xmlns="" xmlns:a14="http://schemas.microsoft.com/office/drawing/2010/main" val="0"/>
              </a:ext>
            </a:extLst>
          </a:blip>
          <a:stretch>
            <a:fillRect/>
          </a:stretch>
        </p:blipFill>
        <p:spPr>
          <a:xfrm>
            <a:off x="7417892" y="1386529"/>
            <a:ext cx="4679915" cy="3509936"/>
          </a:xfrm>
          <a:prstGeom prst="rect">
            <a:avLst/>
          </a:prstGeom>
        </p:spPr>
      </p:pic>
    </p:spTree>
    <p:extLst>
      <p:ext uri="{BB962C8B-B14F-4D97-AF65-F5344CB8AC3E}">
        <p14:creationId xmlns="" xmlns:p14="http://schemas.microsoft.com/office/powerpoint/2010/main" val="3751881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 Brown">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3E2622"/>
              </a:gs>
              <a:gs pos="100000">
                <a:srgbClr val="795547"/>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3E2622"/>
              </a:gs>
              <a:gs pos="100000">
                <a:srgbClr val="795547"/>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3E2622"/>
                    </a:gs>
                    <a:gs pos="100000">
                      <a:srgbClr val="795547"/>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 xmlns:a14="http://schemas.microsoft.com/office/drawing/2010/main">
                  <a14:imgLayer r:embed="rId9">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7E386D9D-B92A-4F40-9089-A1FD00CD3874}"/>
              </a:ext>
            </a:extLst>
          </p:cNvPr>
          <p:cNvPicPr>
            <a:picLocks noChangeAspect="1" noChangeArrowheads="1"/>
          </p:cNvPicPr>
          <p:nvPr userDrawn="1"/>
        </p:nvPicPr>
        <p:blipFill>
          <a:blip r:embed="rId10"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xmlns="" id="{DA295F85-D43D-42E5-9539-A471116A43B0}"/>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 xmlns:p14="http://schemas.microsoft.com/office/powerpoint/2010/main" val="1806526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 Deep Puple">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301B92"/>
              </a:gs>
              <a:gs pos="100000">
                <a:srgbClr val="673BB7"/>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301B92"/>
              </a:gs>
              <a:gs pos="100000">
                <a:srgbClr val="673BB7"/>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301B92"/>
                    </a:gs>
                    <a:gs pos="100000">
                      <a:srgbClr val="673BB7"/>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 xmlns:a14="http://schemas.microsoft.com/office/drawing/2010/main">
                  <a14:imgLayer r:embed="rId9">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BE300026-40E8-4FB1-998A-9CEB5F7A1B84}"/>
              </a:ext>
            </a:extLst>
          </p:cNvPr>
          <p:cNvPicPr>
            <a:picLocks noChangeAspect="1" noChangeArrowheads="1"/>
          </p:cNvPicPr>
          <p:nvPr userDrawn="1"/>
        </p:nvPicPr>
        <p:blipFill>
          <a:blip r:embed="rId10"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xmlns="" id="{DB3B5E9B-B4F0-4E85-954A-F7CC04BBF24C}"/>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 xmlns:p14="http://schemas.microsoft.com/office/powerpoint/2010/main" val="4012280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Logo on TR">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xmlns="" id="{7CD05EDD-7D4D-4F15-B3BB-F4E2E35E1780}"/>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1">
            <a:extLst>
              <a:ext uri="{FF2B5EF4-FFF2-40B4-BE49-F238E27FC236}">
                <a16:creationId xmlns:a16="http://schemas.microsoft.com/office/drawing/2014/main" xmlns="" id="{CA463A36-7025-4394-9467-8A3EC3425B00}"/>
              </a:ext>
            </a:extLst>
          </p:cNvPr>
          <p:cNvSpPr txBox="1">
            <a:spLocks/>
          </p:cNvSpPr>
          <p:nvPr userDrawn="1"/>
        </p:nvSpPr>
        <p:spPr>
          <a:xfrm>
            <a:off x="838200" y="6604000"/>
            <a:ext cx="2743200" cy="25512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lumMod val="90000"/>
                  <a:lumOff val="10000"/>
                </a:schemeClr>
              </a:solidFill>
              <a:latin typeface="Roboto Condensed Light" panose="02000000000000000000" pitchFamily="2" charset="0"/>
              <a:ea typeface="Roboto Condensed Light" panose="02000000000000000000" pitchFamily="2" charset="0"/>
            </a:endParaRPr>
          </a:p>
        </p:txBody>
      </p:sp>
      <p:sp>
        <p:nvSpPr>
          <p:cNvPr id="22" name="Footer Placeholder 2">
            <a:extLst>
              <a:ext uri="{FF2B5EF4-FFF2-40B4-BE49-F238E27FC236}">
                <a16:creationId xmlns:a16="http://schemas.microsoft.com/office/drawing/2014/main" xmlns="" id="{BF2BE79E-EA17-4AB9-8CB5-714A52A6B2F5}"/>
              </a:ext>
            </a:extLst>
          </p:cNvPr>
          <p:cNvSpPr txBox="1">
            <a:spLocks/>
          </p:cNvSpPr>
          <p:nvPr userDrawn="1"/>
        </p:nvSpPr>
        <p:spPr>
          <a:xfrm>
            <a:off x="3038168" y="6604000"/>
            <a:ext cx="6223819" cy="253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lumMod val="90000"/>
                  <a:lumOff val="10000"/>
                </a:schemeClr>
              </a:solidFill>
              <a:latin typeface="Roboto Condensed Light" panose="02000000000000000000" pitchFamily="2" charset="0"/>
              <a:ea typeface="Roboto Condensed Light" panose="02000000000000000000" pitchFamily="2" charset="0"/>
            </a:endParaRPr>
          </a:p>
        </p:txBody>
      </p:sp>
      <p:sp>
        <p:nvSpPr>
          <p:cNvPr id="23" name="Slide Number Placeholder 3">
            <a:extLst>
              <a:ext uri="{FF2B5EF4-FFF2-40B4-BE49-F238E27FC236}">
                <a16:creationId xmlns:a16="http://schemas.microsoft.com/office/drawing/2014/main" xmlns="" id="{FE084249-8DB7-4B0A-AA7A-A1A407FC0773}"/>
              </a:ext>
            </a:extLst>
          </p:cNvPr>
          <p:cNvSpPr txBox="1">
            <a:spLocks/>
          </p:cNvSpPr>
          <p:nvPr userDrawn="1"/>
        </p:nvSpPr>
        <p:spPr>
          <a:xfrm>
            <a:off x="8610600" y="6604000"/>
            <a:ext cx="2743200" cy="25512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dirty="0">
              <a:solidFill>
                <a:schemeClr val="tx1">
                  <a:lumMod val="90000"/>
                  <a:lumOff val="10000"/>
                </a:schemeClr>
              </a:solidFill>
              <a:latin typeface="+mn-lt"/>
            </a:endParaRPr>
          </a:p>
        </p:txBody>
      </p:sp>
      <p:pic>
        <p:nvPicPr>
          <p:cNvPr id="18" name="Shape 56">
            <a:extLst>
              <a:ext uri="{FF2B5EF4-FFF2-40B4-BE49-F238E27FC236}">
                <a16:creationId xmlns:a16="http://schemas.microsoft.com/office/drawing/2014/main" xmlns="" id="{ACB01872-4321-4181-A609-1C503C074C10}"/>
              </a:ext>
            </a:extLst>
          </p:cNvPr>
          <p:cNvPicPr preferRelativeResize="0"/>
          <p:nvPr userDrawn="1"/>
        </p:nvPicPr>
        <p:blipFill rotWithShape="1">
          <a:blip r:embed="rId2">
            <a:alphaModFix/>
          </a:blip>
          <a:srcRect t="86739" r="1768" b="3535"/>
          <a:stretch/>
        </p:blipFill>
        <p:spPr>
          <a:xfrm>
            <a:off x="0" y="0"/>
            <a:ext cx="12192000" cy="711201"/>
          </a:xfrm>
          <a:prstGeom prst="rect">
            <a:avLst/>
          </a:prstGeom>
          <a:noFill/>
          <a:ln>
            <a:noFill/>
          </a:ln>
          <a:effectLst/>
        </p:spPr>
      </p:pic>
      <p:sp>
        <p:nvSpPr>
          <p:cNvPr id="2" name="Title 1">
            <a:extLst>
              <a:ext uri="{FF2B5EF4-FFF2-40B4-BE49-F238E27FC236}">
                <a16:creationId xmlns:a16="http://schemas.microsoft.com/office/drawing/2014/main" xmlns="" id="{D5CD07E8-CBAA-45BA-85CF-1233D4AA86C9}"/>
              </a:ext>
            </a:extLst>
          </p:cNvPr>
          <p:cNvSpPr>
            <a:spLocks noGrp="1"/>
          </p:cNvSpPr>
          <p:nvPr>
            <p:ph type="title"/>
          </p:nvPr>
        </p:nvSpPr>
        <p:spPr>
          <a:xfrm>
            <a:off x="0" y="1"/>
            <a:ext cx="12192000" cy="711200"/>
          </a:xfrm>
          <a:solidFill>
            <a:srgbClr val="C0C0C0">
              <a:alpha val="50000"/>
            </a:srgbClr>
          </a:solidFill>
          <a:ln>
            <a:noFill/>
          </a:ln>
        </p:spPr>
        <p:txBody>
          <a:bodyPr lIns="216000" tIns="108000" rIns="216000" bIns="108000">
            <a:normAutofit/>
          </a:bodyPr>
          <a:lstStyle>
            <a:lvl1pPr>
              <a:defRPr lang="en-US" sz="3400" b="1" kern="1200" dirty="0">
                <a:solidFill>
                  <a:schemeClr val="tx1">
                    <a:lumMod val="90000"/>
                    <a:lumOff val="10000"/>
                  </a:schemeClr>
                </a:solidFill>
                <a:effectLst/>
                <a:latin typeface="+mj-lt"/>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DC6F4971-704E-42EF-A852-52D75741FB7C}"/>
              </a:ext>
            </a:extLst>
          </p:cNvPr>
          <p:cNvSpPr>
            <a:spLocks noGrp="1"/>
          </p:cNvSpPr>
          <p:nvPr>
            <p:ph idx="1"/>
          </p:nvPr>
        </p:nvSpPr>
        <p:spPr>
          <a:xfrm>
            <a:off x="131180" y="2420471"/>
            <a:ext cx="11929641" cy="4033538"/>
          </a:xfrm>
        </p:spPr>
        <p:txBody>
          <a:bodyPr>
            <a:noAutofit/>
          </a:bodyPr>
          <a:lstStyle>
            <a:lvl1pPr marL="265113" indent="-265113" algn="just">
              <a:buClr>
                <a:schemeClr val="accent6"/>
              </a:buClr>
              <a:buFont typeface="Wingdings 3" panose="05040102010807070707" pitchFamily="18" charset="2"/>
              <a:buChar char=""/>
              <a:defRPr sz="2400">
                <a:solidFill>
                  <a:schemeClr val="tx1"/>
                </a:solidFill>
              </a:defRPr>
            </a:lvl1pPr>
            <a:lvl2pPr marL="809625" indent="-352425" algn="just">
              <a:buClr>
                <a:schemeClr val="accent6"/>
              </a:buClr>
              <a:buFont typeface="Wingdings 3" panose="05040102010807070707" pitchFamily="18" charset="2"/>
              <a:buChar char=""/>
              <a:defRPr sz="2000">
                <a:solidFill>
                  <a:schemeClr val="tx1"/>
                </a:solidFill>
              </a:defRPr>
            </a:lvl2pPr>
            <a:lvl3pPr marL="1143000" indent="-228600" algn="just">
              <a:buClr>
                <a:schemeClr val="accent6"/>
              </a:buClr>
              <a:buFont typeface="Wingdings" panose="05000000000000000000" pitchFamily="2" charset="2"/>
              <a:buChar char="§"/>
              <a:defRPr sz="1800">
                <a:solidFill>
                  <a:schemeClr val="tx1"/>
                </a:solidFill>
              </a:defRPr>
            </a:lvl3pPr>
            <a:lvl4pPr algn="just">
              <a:buClr>
                <a:schemeClr val="accent6"/>
              </a:buClr>
              <a:defRPr sz="1600">
                <a:solidFill>
                  <a:schemeClr val="tx1"/>
                </a:solidFill>
              </a:defRPr>
            </a:lvl4pPr>
            <a:lvl5pPr algn="just">
              <a:buClr>
                <a:schemeClr val="accent6"/>
              </a:buCl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a:extLst>
              <a:ext uri="{FF2B5EF4-FFF2-40B4-BE49-F238E27FC236}">
                <a16:creationId xmlns:a16="http://schemas.microsoft.com/office/drawing/2014/main" xmlns="" id="{05596C8C-2163-45E8-B709-8118C381771F}"/>
              </a:ext>
            </a:extLst>
          </p:cNvPr>
          <p:cNvCxnSpPr/>
          <p:nvPr userDrawn="1"/>
        </p:nvCxnSpPr>
        <p:spPr>
          <a:xfrm>
            <a:off x="0" y="711201"/>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F86BF578-C91A-4942-95D5-11408C3CCACF}"/>
              </a:ext>
            </a:extLst>
          </p:cNvPr>
          <p:cNvCxnSpPr/>
          <p:nvPr userDrawn="1"/>
        </p:nvCxnSpPr>
        <p:spPr>
          <a:xfrm>
            <a:off x="0" y="6604000"/>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4666333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 Blue">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0E47A1"/>
              </a:gs>
              <a:gs pos="100000">
                <a:srgbClr val="03A9F5"/>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0E47A1"/>
              </a:gs>
              <a:gs pos="100000">
                <a:srgbClr val="03A9F5"/>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0E47A1"/>
                    </a:gs>
                    <a:gs pos="100000">
                      <a:srgbClr val="03A9F5"/>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 xmlns:a14="http://schemas.microsoft.com/office/drawing/2010/main">
                  <a14:imgLayer r:embed="rId9">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C3A13D11-EC6C-4E81-AD83-7AC73D273FD4}"/>
              </a:ext>
            </a:extLst>
          </p:cNvPr>
          <p:cNvPicPr>
            <a:picLocks noChangeAspect="1" noChangeArrowheads="1"/>
          </p:cNvPicPr>
          <p:nvPr userDrawn="1"/>
        </p:nvPicPr>
        <p:blipFill>
          <a:blip r:embed="rId10"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xmlns="" id="{85035EF3-F5FB-41C2-A0BE-B3AEF7556ABD}"/>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 xmlns:p14="http://schemas.microsoft.com/office/powerpoint/2010/main" val="25328075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 Re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B71B1C"/>
              </a:gs>
              <a:gs pos="100000">
                <a:srgbClr val="ED524F"/>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B71B1C"/>
              </a:gs>
              <a:gs pos="100000">
                <a:srgbClr val="ED524F"/>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B71B1C"/>
                    </a:gs>
                    <a:gs pos="100000">
                      <a:srgbClr val="ED524F"/>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 xmlns:a14="http://schemas.microsoft.com/office/drawing/2010/main">
                  <a14:imgLayer r:embed="rId9">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31" name="Picture 30">
            <a:extLst>
              <a:ext uri="{FF2B5EF4-FFF2-40B4-BE49-F238E27FC236}">
                <a16:creationId xmlns:a16="http://schemas.microsoft.com/office/drawing/2014/main" xmlns="" id="{77B7B864-C091-4493-B14B-F5B61B586EED}"/>
              </a:ext>
            </a:extLst>
          </p:cNvPr>
          <p:cNvPicPr>
            <a:picLocks noChangeAspect="1"/>
          </p:cNvPicPr>
          <p:nvPr userDrawn="1"/>
        </p:nvPicPr>
        <p:blipFill>
          <a:blip r:embed="rId10" cstate="print">
            <a:extLst>
              <a:ext uri="{28A0092B-C50C-407E-A947-70E740481C1C}">
                <a14:useLocalDpi xmlns="" xmlns:a14="http://schemas.microsoft.com/office/drawing/2010/main" val="0"/>
              </a:ext>
            </a:extLst>
          </a:blip>
          <a:srcRect l="24746" t="7575" r="25761" b="18186"/>
          <a:stretch>
            <a:fillRect/>
          </a:stretch>
        </p:blipFill>
        <p:spPr>
          <a:xfrm>
            <a:off x="356499" y="5214354"/>
            <a:ext cx="1354234" cy="1354234"/>
          </a:xfrm>
          <a:custGeom>
            <a:avLst/>
            <a:gdLst>
              <a:gd name="connsiteX0" fmla="*/ 2286000 w 4572000"/>
              <a:gd name="connsiteY0" fmla="*/ 0 h 4572000"/>
              <a:gd name="connsiteX1" fmla="*/ 4572000 w 4572000"/>
              <a:gd name="connsiteY1" fmla="*/ 2286000 h 4572000"/>
              <a:gd name="connsiteX2" fmla="*/ 2286000 w 4572000"/>
              <a:gd name="connsiteY2" fmla="*/ 4572000 h 4572000"/>
              <a:gd name="connsiteX3" fmla="*/ 0 w 4572000"/>
              <a:gd name="connsiteY3" fmla="*/ 2286000 h 4572000"/>
              <a:gd name="connsiteX4" fmla="*/ 2286000 w 4572000"/>
              <a:gd name="connsiteY4" fmla="*/ 0 h 457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4572000">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noFill/>
          <a:ln w="6350">
            <a:solidFill>
              <a:schemeClr val="bg1">
                <a:lumMod val="65000"/>
              </a:schemeClr>
            </a:solidFill>
          </a:ln>
          <a:effectLst/>
        </p:spPr>
      </p:pic>
      <p:pic>
        <p:nvPicPr>
          <p:cNvPr id="21" name="Picture 20" descr="User icon Royalty Free Vector Image - VectorStock">
            <a:extLst>
              <a:ext uri="{FF2B5EF4-FFF2-40B4-BE49-F238E27FC236}">
                <a16:creationId xmlns:a16="http://schemas.microsoft.com/office/drawing/2014/main" xmlns="" id="{177B86E9-222D-4757-BE64-59540DB794E6}"/>
              </a:ext>
            </a:extLst>
          </p:cNvPr>
          <p:cNvPicPr>
            <a:picLocks noChangeAspect="1" noChangeArrowheads="1"/>
          </p:cNvPicPr>
          <p:nvPr userDrawn="1"/>
        </p:nvPicPr>
        <p:blipFill>
          <a:blip r:embed="rId11"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xmlns="" id="{8ABCD18B-D4E0-41E4-8162-7E83CB11DAE0}"/>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 xmlns:p14="http://schemas.microsoft.com/office/powerpoint/2010/main" val="37651319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 Pink">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890E4F"/>
              </a:gs>
              <a:gs pos="100000">
                <a:srgbClr val="D81A60"/>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890E4F"/>
              </a:gs>
              <a:gs pos="100000">
                <a:srgbClr val="D81A60"/>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890E4F"/>
                    </a:gs>
                    <a:gs pos="100000">
                      <a:srgbClr val="D81A60"/>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 xmlns:a14="http://schemas.microsoft.com/office/drawing/2010/main">
                  <a14:imgLayer r:embed="rId9">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A2F1AAAC-C051-4A31-837B-4A9977722A44}"/>
              </a:ext>
            </a:extLst>
          </p:cNvPr>
          <p:cNvPicPr>
            <a:picLocks noChangeAspect="1" noChangeArrowheads="1"/>
          </p:cNvPicPr>
          <p:nvPr userDrawn="1"/>
        </p:nvPicPr>
        <p:blipFill>
          <a:blip r:embed="rId10"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xmlns="" id="{ADF34BDA-AFB4-4120-81EF-C0AB56D388CB}"/>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 xmlns:p14="http://schemas.microsoft.com/office/powerpoint/2010/main" val="1170502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 Default Color">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0">
                <a:srgbClr val="1D3064"/>
              </a:gs>
              <a:gs pos="50000">
                <a:srgbClr val="1D3064"/>
              </a:gs>
              <a:gs pos="100000">
                <a:schemeClr val="tx2"/>
              </a:gs>
            </a:gsLst>
            <a:lin ang="108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0">
                <a:srgbClr val="1D3064"/>
              </a:gs>
              <a:gs pos="50000">
                <a:srgbClr val="1D3064"/>
              </a:gs>
              <a:gs pos="100000">
                <a:schemeClr val="tx2"/>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0">
                      <a:srgbClr val="1D3064"/>
                    </a:gs>
                    <a:gs pos="100000">
                      <a:schemeClr val="tx2"/>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 xmlns:a14="http://schemas.microsoft.com/office/drawing/2010/main">
                  <a14:imgLayer r:embed="rId9">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0" name="Picture 19">
            <a:extLst>
              <a:ext uri="{FF2B5EF4-FFF2-40B4-BE49-F238E27FC236}">
                <a16:creationId xmlns:a16="http://schemas.microsoft.com/office/drawing/2014/main" xmlns="" id="{E0042908-6588-4C7A-9615-8D5899E8A9FA}"/>
              </a:ext>
            </a:extLst>
          </p:cNvPr>
          <p:cNvPicPr>
            <a:picLocks noChangeAspect="1"/>
          </p:cNvPicPr>
          <p:nvPr userDrawn="1"/>
        </p:nvPicPr>
        <p:blipFill rotWithShape="1">
          <a:blip r:embed="rId10">
            <a:extLst>
              <a:ext uri="{28A0092B-C50C-407E-A947-70E740481C1C}">
                <a14:useLocalDpi xmlns="" xmlns:a14="http://schemas.microsoft.com/office/drawing/2010/main" val="0"/>
              </a:ext>
            </a:extLst>
          </a:blip>
          <a:srcRect l="144383" t="-16142" r="-144383" b="22103"/>
          <a:stretch/>
        </p:blipFill>
        <p:spPr>
          <a:xfrm>
            <a:off x="1834747" y="3985791"/>
            <a:ext cx="3075940" cy="2892592"/>
          </a:xfrm>
          <a:prstGeom prst="rect">
            <a:avLst/>
          </a:prstGeom>
        </p:spPr>
      </p:pic>
      <p:pic>
        <p:nvPicPr>
          <p:cNvPr id="36" name="Picture 35" descr="User icon Royalty Free Vector Image - VectorStock">
            <a:extLst>
              <a:ext uri="{FF2B5EF4-FFF2-40B4-BE49-F238E27FC236}">
                <a16:creationId xmlns:a16="http://schemas.microsoft.com/office/drawing/2014/main" xmlns="" id="{3C805A05-DDF6-4BA6-8EDB-D97128A43BFF}"/>
              </a:ext>
            </a:extLst>
          </p:cNvPr>
          <p:cNvPicPr>
            <a:picLocks noChangeAspect="1" noChangeArrowheads="1"/>
          </p:cNvPicPr>
          <p:nvPr userDrawn="1"/>
        </p:nvPicPr>
        <p:blipFill>
          <a:blip r:embed="rId11"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37" name="Picture Placeholder 36">
            <a:extLst>
              <a:ext uri="{FF2B5EF4-FFF2-40B4-BE49-F238E27FC236}">
                <a16:creationId xmlns:a16="http://schemas.microsoft.com/office/drawing/2014/main" xmlns="" id="{C4AACC20-C1A0-45ED-8640-28D84A9F84E1}"/>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 xmlns:p14="http://schemas.microsoft.com/office/powerpoint/2010/main" val="30905898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 Logo on TR">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xmlns="" id="{7CD05EDD-7D4D-4F15-B3BB-F4E2E35E1780}"/>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Date Placeholder 1">
            <a:extLst>
              <a:ext uri="{FF2B5EF4-FFF2-40B4-BE49-F238E27FC236}">
                <a16:creationId xmlns:a16="http://schemas.microsoft.com/office/drawing/2014/main" xmlns="" id="{CA463A36-7025-4394-9467-8A3EC3425B00}"/>
              </a:ext>
            </a:extLst>
          </p:cNvPr>
          <p:cNvSpPr txBox="1">
            <a:spLocks/>
          </p:cNvSpPr>
          <p:nvPr userDrawn="1"/>
        </p:nvSpPr>
        <p:spPr>
          <a:xfrm>
            <a:off x="838200" y="6604000"/>
            <a:ext cx="2743200" cy="25512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212121">
                  <a:lumMod val="90000"/>
                  <a:lumOff val="10000"/>
                </a:srgbClr>
              </a:solidFill>
              <a:latin typeface="Roboto Condensed Light" panose="02000000000000000000" pitchFamily="2" charset="0"/>
              <a:ea typeface="Roboto Condensed Light" panose="02000000000000000000" pitchFamily="2" charset="0"/>
            </a:endParaRPr>
          </a:p>
        </p:txBody>
      </p:sp>
      <p:sp>
        <p:nvSpPr>
          <p:cNvPr id="22" name="Footer Placeholder 2">
            <a:extLst>
              <a:ext uri="{FF2B5EF4-FFF2-40B4-BE49-F238E27FC236}">
                <a16:creationId xmlns:a16="http://schemas.microsoft.com/office/drawing/2014/main" xmlns="" id="{BF2BE79E-EA17-4AB9-8CB5-714A52A6B2F5}"/>
              </a:ext>
            </a:extLst>
          </p:cNvPr>
          <p:cNvSpPr txBox="1">
            <a:spLocks/>
          </p:cNvSpPr>
          <p:nvPr userDrawn="1"/>
        </p:nvSpPr>
        <p:spPr>
          <a:xfrm>
            <a:off x="3038168" y="6604000"/>
            <a:ext cx="6223819" cy="253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212121">
                  <a:lumMod val="90000"/>
                  <a:lumOff val="10000"/>
                </a:srgbClr>
              </a:solidFill>
              <a:latin typeface="Roboto Condensed Light" panose="02000000000000000000" pitchFamily="2" charset="0"/>
              <a:ea typeface="Roboto Condensed Light" panose="02000000000000000000" pitchFamily="2" charset="0"/>
            </a:endParaRPr>
          </a:p>
        </p:txBody>
      </p:sp>
      <p:sp>
        <p:nvSpPr>
          <p:cNvPr id="23" name="Slide Number Placeholder 3">
            <a:extLst>
              <a:ext uri="{FF2B5EF4-FFF2-40B4-BE49-F238E27FC236}">
                <a16:creationId xmlns:a16="http://schemas.microsoft.com/office/drawing/2014/main" xmlns="" id="{FE084249-8DB7-4B0A-AA7A-A1A407FC0773}"/>
              </a:ext>
            </a:extLst>
          </p:cNvPr>
          <p:cNvSpPr txBox="1">
            <a:spLocks/>
          </p:cNvSpPr>
          <p:nvPr userDrawn="1"/>
        </p:nvSpPr>
        <p:spPr>
          <a:xfrm>
            <a:off x="8610600" y="6604000"/>
            <a:ext cx="2743200" cy="25512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dirty="0">
              <a:solidFill>
                <a:srgbClr val="212121">
                  <a:lumMod val="90000"/>
                  <a:lumOff val="10000"/>
                </a:srgbClr>
              </a:solidFill>
            </a:endParaRPr>
          </a:p>
        </p:txBody>
      </p:sp>
      <p:pic>
        <p:nvPicPr>
          <p:cNvPr id="18" name="Shape 56">
            <a:extLst>
              <a:ext uri="{FF2B5EF4-FFF2-40B4-BE49-F238E27FC236}">
                <a16:creationId xmlns:a16="http://schemas.microsoft.com/office/drawing/2014/main" xmlns="" id="{ACB01872-4321-4181-A609-1C503C074C10}"/>
              </a:ext>
            </a:extLst>
          </p:cNvPr>
          <p:cNvPicPr preferRelativeResize="0"/>
          <p:nvPr userDrawn="1"/>
        </p:nvPicPr>
        <p:blipFill rotWithShape="1">
          <a:blip r:embed="rId2">
            <a:alphaModFix/>
          </a:blip>
          <a:srcRect t="86739" r="1768" b="3535"/>
          <a:stretch/>
        </p:blipFill>
        <p:spPr>
          <a:xfrm>
            <a:off x="0" y="0"/>
            <a:ext cx="12192000" cy="711201"/>
          </a:xfrm>
          <a:prstGeom prst="rect">
            <a:avLst/>
          </a:prstGeom>
          <a:noFill/>
          <a:ln>
            <a:noFill/>
          </a:ln>
          <a:effectLst/>
        </p:spPr>
      </p:pic>
      <p:sp>
        <p:nvSpPr>
          <p:cNvPr id="2" name="Title 1">
            <a:extLst>
              <a:ext uri="{FF2B5EF4-FFF2-40B4-BE49-F238E27FC236}">
                <a16:creationId xmlns:a16="http://schemas.microsoft.com/office/drawing/2014/main" xmlns="" id="{D5CD07E8-CBAA-45BA-85CF-1233D4AA86C9}"/>
              </a:ext>
            </a:extLst>
          </p:cNvPr>
          <p:cNvSpPr>
            <a:spLocks noGrp="1"/>
          </p:cNvSpPr>
          <p:nvPr>
            <p:ph type="title"/>
          </p:nvPr>
        </p:nvSpPr>
        <p:spPr>
          <a:xfrm>
            <a:off x="0" y="1"/>
            <a:ext cx="12192000" cy="711200"/>
          </a:xfrm>
          <a:solidFill>
            <a:srgbClr val="C0C0C0">
              <a:alpha val="50000"/>
            </a:srgbClr>
          </a:solidFill>
          <a:ln>
            <a:noFill/>
          </a:ln>
        </p:spPr>
        <p:txBody>
          <a:bodyPr lIns="216000" tIns="108000" rIns="216000" bIns="108000">
            <a:normAutofit/>
          </a:bodyPr>
          <a:lstStyle>
            <a:lvl1pPr>
              <a:defRPr lang="en-US" sz="3400" b="1" kern="1200" dirty="0">
                <a:solidFill>
                  <a:schemeClr val="tx1">
                    <a:lumMod val="90000"/>
                    <a:lumOff val="10000"/>
                  </a:schemeClr>
                </a:solidFill>
                <a:effectLst/>
                <a:latin typeface="+mj-lt"/>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DC6F4971-704E-42EF-A852-52D75741FB7C}"/>
              </a:ext>
            </a:extLst>
          </p:cNvPr>
          <p:cNvSpPr>
            <a:spLocks noGrp="1"/>
          </p:cNvSpPr>
          <p:nvPr>
            <p:ph idx="1"/>
          </p:nvPr>
        </p:nvSpPr>
        <p:spPr>
          <a:xfrm>
            <a:off x="131180" y="2420471"/>
            <a:ext cx="11929641" cy="4033538"/>
          </a:xfrm>
        </p:spPr>
        <p:txBody>
          <a:bodyPr>
            <a:noAutofit/>
          </a:bodyPr>
          <a:lstStyle>
            <a:lvl1pPr marL="265113" indent="-265113" algn="just">
              <a:buClr>
                <a:schemeClr val="accent6"/>
              </a:buClr>
              <a:buFont typeface="Wingdings 3" panose="05040102010807070707" pitchFamily="18" charset="2"/>
              <a:buChar char=""/>
              <a:defRPr sz="2400">
                <a:solidFill>
                  <a:schemeClr val="tx1"/>
                </a:solidFill>
              </a:defRPr>
            </a:lvl1pPr>
            <a:lvl2pPr marL="809625" indent="-352425" algn="just">
              <a:buClr>
                <a:schemeClr val="accent6"/>
              </a:buClr>
              <a:buFont typeface="Wingdings 3" panose="05040102010807070707" pitchFamily="18" charset="2"/>
              <a:buChar char=""/>
              <a:defRPr sz="2000">
                <a:solidFill>
                  <a:schemeClr val="tx1"/>
                </a:solidFill>
              </a:defRPr>
            </a:lvl2pPr>
            <a:lvl3pPr marL="1143000" indent="-228600" algn="just">
              <a:buClr>
                <a:schemeClr val="accent6"/>
              </a:buClr>
              <a:buFont typeface="Wingdings" panose="05000000000000000000" pitchFamily="2" charset="2"/>
              <a:buChar char="§"/>
              <a:defRPr sz="1800">
                <a:solidFill>
                  <a:schemeClr val="tx1"/>
                </a:solidFill>
              </a:defRPr>
            </a:lvl3pPr>
            <a:lvl4pPr algn="just">
              <a:buClr>
                <a:schemeClr val="accent6"/>
              </a:buClr>
              <a:defRPr sz="1600">
                <a:solidFill>
                  <a:schemeClr val="tx1"/>
                </a:solidFill>
              </a:defRPr>
            </a:lvl4pPr>
            <a:lvl5pPr algn="just">
              <a:buClr>
                <a:schemeClr val="accent6"/>
              </a:buCl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a:extLst>
              <a:ext uri="{FF2B5EF4-FFF2-40B4-BE49-F238E27FC236}">
                <a16:creationId xmlns:a16="http://schemas.microsoft.com/office/drawing/2014/main" xmlns="" id="{05596C8C-2163-45E8-B709-8118C381771F}"/>
              </a:ext>
            </a:extLst>
          </p:cNvPr>
          <p:cNvCxnSpPr/>
          <p:nvPr userDrawn="1"/>
        </p:nvCxnSpPr>
        <p:spPr>
          <a:xfrm>
            <a:off x="0" y="711201"/>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F86BF578-C91A-4942-95D5-11408C3CCACF}"/>
              </a:ext>
            </a:extLst>
          </p:cNvPr>
          <p:cNvCxnSpPr/>
          <p:nvPr userDrawn="1"/>
        </p:nvCxnSpPr>
        <p:spPr>
          <a:xfrm>
            <a:off x="0" y="6604000"/>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3984137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 Logo on BR">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xmlns="" id="{7CD05EDD-7D4D-4F15-B3BB-F4E2E35E1780}"/>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Date Placeholder 1">
            <a:extLst>
              <a:ext uri="{FF2B5EF4-FFF2-40B4-BE49-F238E27FC236}">
                <a16:creationId xmlns:a16="http://schemas.microsoft.com/office/drawing/2014/main" xmlns="" id="{CA463A36-7025-4394-9467-8A3EC3425B00}"/>
              </a:ext>
            </a:extLst>
          </p:cNvPr>
          <p:cNvSpPr txBox="1">
            <a:spLocks/>
          </p:cNvSpPr>
          <p:nvPr userDrawn="1"/>
        </p:nvSpPr>
        <p:spPr>
          <a:xfrm>
            <a:off x="838200" y="6604000"/>
            <a:ext cx="2743200" cy="25512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212121">
                  <a:lumMod val="90000"/>
                  <a:lumOff val="10000"/>
                </a:srgbClr>
              </a:solidFill>
              <a:latin typeface="Roboto Condensed Light" panose="02000000000000000000" pitchFamily="2" charset="0"/>
              <a:ea typeface="Roboto Condensed Light" panose="02000000000000000000" pitchFamily="2" charset="0"/>
            </a:endParaRPr>
          </a:p>
        </p:txBody>
      </p:sp>
      <p:sp>
        <p:nvSpPr>
          <p:cNvPr id="23" name="Slide Number Placeholder 3">
            <a:extLst>
              <a:ext uri="{FF2B5EF4-FFF2-40B4-BE49-F238E27FC236}">
                <a16:creationId xmlns:a16="http://schemas.microsoft.com/office/drawing/2014/main" xmlns="" id="{FE084249-8DB7-4B0A-AA7A-A1A407FC0773}"/>
              </a:ext>
            </a:extLst>
          </p:cNvPr>
          <p:cNvSpPr txBox="1">
            <a:spLocks/>
          </p:cNvSpPr>
          <p:nvPr userDrawn="1"/>
        </p:nvSpPr>
        <p:spPr>
          <a:xfrm>
            <a:off x="8610600" y="6604000"/>
            <a:ext cx="2743200" cy="25512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dirty="0">
              <a:solidFill>
                <a:srgbClr val="212121">
                  <a:lumMod val="90000"/>
                  <a:lumOff val="10000"/>
                </a:srgbClr>
              </a:solidFill>
            </a:endParaRPr>
          </a:p>
        </p:txBody>
      </p:sp>
      <p:pic>
        <p:nvPicPr>
          <p:cNvPr id="18" name="Shape 56">
            <a:extLst>
              <a:ext uri="{FF2B5EF4-FFF2-40B4-BE49-F238E27FC236}">
                <a16:creationId xmlns:a16="http://schemas.microsoft.com/office/drawing/2014/main" xmlns="" id="{ACB01872-4321-4181-A609-1C503C074C10}"/>
              </a:ext>
            </a:extLst>
          </p:cNvPr>
          <p:cNvPicPr preferRelativeResize="0"/>
          <p:nvPr userDrawn="1"/>
        </p:nvPicPr>
        <p:blipFill rotWithShape="1">
          <a:blip r:embed="rId2">
            <a:alphaModFix/>
          </a:blip>
          <a:srcRect t="86739" r="1768" b="3535"/>
          <a:stretch/>
        </p:blipFill>
        <p:spPr>
          <a:xfrm>
            <a:off x="0" y="0"/>
            <a:ext cx="12192000" cy="711201"/>
          </a:xfrm>
          <a:prstGeom prst="rect">
            <a:avLst/>
          </a:prstGeom>
          <a:noFill/>
          <a:ln>
            <a:noFill/>
          </a:ln>
          <a:effectLst/>
        </p:spPr>
      </p:pic>
      <p:sp>
        <p:nvSpPr>
          <p:cNvPr id="2" name="Title 1">
            <a:extLst>
              <a:ext uri="{FF2B5EF4-FFF2-40B4-BE49-F238E27FC236}">
                <a16:creationId xmlns:a16="http://schemas.microsoft.com/office/drawing/2014/main" xmlns="" id="{D5CD07E8-CBAA-45BA-85CF-1233D4AA86C9}"/>
              </a:ext>
            </a:extLst>
          </p:cNvPr>
          <p:cNvSpPr>
            <a:spLocks noGrp="1"/>
          </p:cNvSpPr>
          <p:nvPr>
            <p:ph type="title"/>
          </p:nvPr>
        </p:nvSpPr>
        <p:spPr>
          <a:xfrm>
            <a:off x="0" y="1"/>
            <a:ext cx="12192000" cy="711200"/>
          </a:xfrm>
          <a:solidFill>
            <a:srgbClr val="C0C0C0">
              <a:alpha val="50000"/>
            </a:srgbClr>
          </a:solidFill>
          <a:ln>
            <a:noFill/>
          </a:ln>
        </p:spPr>
        <p:txBody>
          <a:bodyPr lIns="216000" tIns="108000" rIns="216000" bIns="108000">
            <a:normAutofit/>
          </a:bodyPr>
          <a:lstStyle>
            <a:lvl1pPr>
              <a:defRPr lang="en-US" sz="3400" b="1" kern="1200" dirty="0">
                <a:solidFill>
                  <a:schemeClr val="tx1">
                    <a:lumMod val="90000"/>
                    <a:lumOff val="10000"/>
                  </a:schemeClr>
                </a:solidFill>
                <a:effectLst/>
                <a:latin typeface="+mj-lt"/>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DC6F4971-704E-42EF-A852-52D75741FB7C}"/>
              </a:ext>
            </a:extLst>
          </p:cNvPr>
          <p:cNvSpPr>
            <a:spLocks noGrp="1"/>
          </p:cNvSpPr>
          <p:nvPr>
            <p:ph idx="1"/>
          </p:nvPr>
        </p:nvSpPr>
        <p:spPr>
          <a:xfrm>
            <a:off x="131180" y="863444"/>
            <a:ext cx="10722787" cy="4206097"/>
          </a:xfrm>
        </p:spPr>
        <p:txBody>
          <a:bodyPr>
            <a:noAutofit/>
          </a:bodyPr>
          <a:lstStyle>
            <a:lvl1pPr marL="265113" indent="-265113" algn="just">
              <a:buClr>
                <a:schemeClr val="accent6"/>
              </a:buClr>
              <a:buFont typeface="Wingdings 3" panose="05040102010807070707" pitchFamily="18" charset="2"/>
              <a:buChar char=""/>
              <a:defRPr sz="2400">
                <a:solidFill>
                  <a:schemeClr val="tx1"/>
                </a:solidFill>
              </a:defRPr>
            </a:lvl1pPr>
            <a:lvl2pPr marL="809625" indent="-352425" algn="just">
              <a:buClr>
                <a:schemeClr val="accent6"/>
              </a:buClr>
              <a:buFont typeface="Wingdings 3" panose="05040102010807070707" pitchFamily="18" charset="2"/>
              <a:buChar char=""/>
              <a:defRPr sz="2000">
                <a:solidFill>
                  <a:schemeClr val="tx1"/>
                </a:solidFill>
              </a:defRPr>
            </a:lvl2pPr>
            <a:lvl3pPr marL="1143000" indent="-228600" algn="just">
              <a:buClr>
                <a:schemeClr val="accent6"/>
              </a:buClr>
              <a:buFont typeface="Wingdings" panose="05000000000000000000" pitchFamily="2" charset="2"/>
              <a:buChar char="§"/>
              <a:defRPr sz="1800">
                <a:solidFill>
                  <a:schemeClr val="tx1"/>
                </a:solidFill>
              </a:defRPr>
            </a:lvl3pPr>
            <a:lvl4pPr algn="just">
              <a:buClr>
                <a:schemeClr val="accent6"/>
              </a:buClr>
              <a:defRPr sz="1600">
                <a:solidFill>
                  <a:schemeClr val="tx1"/>
                </a:solidFill>
              </a:defRPr>
            </a:lvl4pPr>
            <a:lvl5pPr algn="just">
              <a:buClr>
                <a:schemeClr val="accent6"/>
              </a:buCl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a:extLst>
              <a:ext uri="{FF2B5EF4-FFF2-40B4-BE49-F238E27FC236}">
                <a16:creationId xmlns:a16="http://schemas.microsoft.com/office/drawing/2014/main" xmlns="" id="{05596C8C-2163-45E8-B709-8118C381771F}"/>
              </a:ext>
            </a:extLst>
          </p:cNvPr>
          <p:cNvCxnSpPr/>
          <p:nvPr userDrawn="1"/>
        </p:nvCxnSpPr>
        <p:spPr>
          <a:xfrm>
            <a:off x="0" y="711201"/>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F86BF578-C91A-4942-95D5-11408C3CCACF}"/>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2">
            <a:extLst>
              <a:ext uri="{FF2B5EF4-FFF2-40B4-BE49-F238E27FC236}">
                <a16:creationId xmlns:a16="http://schemas.microsoft.com/office/drawing/2014/main" xmlns="" id="{5736D502-F416-456F-97F3-7B5D425EB436}"/>
              </a:ext>
            </a:extLst>
          </p:cNvPr>
          <p:cNvSpPr txBox="1">
            <a:spLocks/>
          </p:cNvSpPr>
          <p:nvPr userDrawn="1"/>
        </p:nvSpPr>
        <p:spPr>
          <a:xfrm>
            <a:off x="3038168" y="6604000"/>
            <a:ext cx="6223819" cy="253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212121">
                  <a:lumMod val="90000"/>
                  <a:lumOff val="10000"/>
                </a:srgbClr>
              </a:solidFill>
              <a:latin typeface="Roboto Condensed Light" panose="02000000000000000000" pitchFamily="2" charset="0"/>
              <a:ea typeface="Roboto Condensed Light" panose="02000000000000000000" pitchFamily="2" charset="0"/>
            </a:endParaRPr>
          </a:p>
        </p:txBody>
      </p:sp>
    </p:spTree>
    <p:extLst>
      <p:ext uri="{BB962C8B-B14F-4D97-AF65-F5344CB8AC3E}">
        <p14:creationId xmlns="" xmlns:p14="http://schemas.microsoft.com/office/powerpoint/2010/main" val="2406679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 Logo on BR">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xmlns="" id="{7CD05EDD-7D4D-4F15-B3BB-F4E2E35E1780}"/>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Date Placeholder 1">
            <a:extLst>
              <a:ext uri="{FF2B5EF4-FFF2-40B4-BE49-F238E27FC236}">
                <a16:creationId xmlns:a16="http://schemas.microsoft.com/office/drawing/2014/main" xmlns="" id="{CA463A36-7025-4394-9467-8A3EC3425B00}"/>
              </a:ext>
            </a:extLst>
          </p:cNvPr>
          <p:cNvSpPr txBox="1">
            <a:spLocks/>
          </p:cNvSpPr>
          <p:nvPr userDrawn="1"/>
        </p:nvSpPr>
        <p:spPr>
          <a:xfrm>
            <a:off x="838200" y="6604000"/>
            <a:ext cx="2743200" cy="25512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212121">
                    <a:lumMod val="90000"/>
                    <a:lumOff val="10000"/>
                  </a:srgbClr>
                </a:solidFill>
                <a:latin typeface="Roboto Condensed Light" panose="02000000000000000000" pitchFamily="2" charset="0"/>
                <a:ea typeface="Roboto Condensed Light" panose="02000000000000000000" pitchFamily="2" charset="0"/>
              </a:rPr>
              <a:t>Prof. Krunal D. Vyas</a:t>
            </a:r>
          </a:p>
        </p:txBody>
      </p:sp>
      <p:sp>
        <p:nvSpPr>
          <p:cNvPr id="23" name="Slide Number Placeholder 3">
            <a:extLst>
              <a:ext uri="{FF2B5EF4-FFF2-40B4-BE49-F238E27FC236}">
                <a16:creationId xmlns:a16="http://schemas.microsoft.com/office/drawing/2014/main" xmlns="" id="{FE084249-8DB7-4B0A-AA7A-A1A407FC0773}"/>
              </a:ext>
            </a:extLst>
          </p:cNvPr>
          <p:cNvSpPr txBox="1">
            <a:spLocks/>
          </p:cNvSpPr>
          <p:nvPr userDrawn="1"/>
        </p:nvSpPr>
        <p:spPr>
          <a:xfrm>
            <a:off x="8610600" y="6604000"/>
            <a:ext cx="2743200" cy="25512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F2434F-F1F1-4B15-80AA-A2C3BF057F48}" type="slidenum">
              <a:rPr lang="en-US" b="1" smtClean="0">
                <a:solidFill>
                  <a:srgbClr val="212121">
                    <a:lumMod val="90000"/>
                    <a:lumOff val="10000"/>
                  </a:srgbClr>
                </a:solidFill>
              </a:rPr>
              <a:pPr/>
              <a:t>‹#›</a:t>
            </a:fld>
            <a:endParaRPr lang="en-US" b="1" dirty="0">
              <a:solidFill>
                <a:srgbClr val="212121">
                  <a:lumMod val="90000"/>
                  <a:lumOff val="10000"/>
                </a:srgbClr>
              </a:solidFill>
            </a:endParaRPr>
          </a:p>
        </p:txBody>
      </p:sp>
      <p:pic>
        <p:nvPicPr>
          <p:cNvPr id="18" name="Shape 56">
            <a:extLst>
              <a:ext uri="{FF2B5EF4-FFF2-40B4-BE49-F238E27FC236}">
                <a16:creationId xmlns:a16="http://schemas.microsoft.com/office/drawing/2014/main" xmlns="" id="{ACB01872-4321-4181-A609-1C503C074C10}"/>
              </a:ext>
            </a:extLst>
          </p:cNvPr>
          <p:cNvPicPr preferRelativeResize="0"/>
          <p:nvPr userDrawn="1"/>
        </p:nvPicPr>
        <p:blipFill rotWithShape="1">
          <a:blip r:embed="rId2">
            <a:alphaModFix/>
          </a:blip>
          <a:srcRect t="86739" r="1768" b="3535"/>
          <a:stretch/>
        </p:blipFill>
        <p:spPr>
          <a:xfrm>
            <a:off x="0" y="0"/>
            <a:ext cx="12192000" cy="711201"/>
          </a:xfrm>
          <a:prstGeom prst="rect">
            <a:avLst/>
          </a:prstGeom>
          <a:noFill/>
          <a:ln>
            <a:noFill/>
          </a:ln>
          <a:effectLst/>
        </p:spPr>
      </p:pic>
      <p:sp>
        <p:nvSpPr>
          <p:cNvPr id="2" name="Title 1">
            <a:extLst>
              <a:ext uri="{FF2B5EF4-FFF2-40B4-BE49-F238E27FC236}">
                <a16:creationId xmlns:a16="http://schemas.microsoft.com/office/drawing/2014/main" xmlns="" id="{D5CD07E8-CBAA-45BA-85CF-1233D4AA86C9}"/>
              </a:ext>
            </a:extLst>
          </p:cNvPr>
          <p:cNvSpPr>
            <a:spLocks noGrp="1"/>
          </p:cNvSpPr>
          <p:nvPr>
            <p:ph type="title"/>
          </p:nvPr>
        </p:nvSpPr>
        <p:spPr>
          <a:xfrm>
            <a:off x="0" y="1"/>
            <a:ext cx="12192000" cy="711200"/>
          </a:xfrm>
          <a:solidFill>
            <a:srgbClr val="C0C0C0">
              <a:alpha val="50000"/>
            </a:srgbClr>
          </a:solidFill>
          <a:ln>
            <a:noFill/>
          </a:ln>
        </p:spPr>
        <p:txBody>
          <a:bodyPr lIns="216000" tIns="108000" rIns="216000" bIns="108000">
            <a:normAutofit/>
          </a:bodyPr>
          <a:lstStyle>
            <a:lvl1pPr>
              <a:defRPr lang="en-US" sz="3400" b="1" kern="1200" dirty="0">
                <a:solidFill>
                  <a:schemeClr val="tx1">
                    <a:lumMod val="90000"/>
                    <a:lumOff val="10000"/>
                  </a:schemeClr>
                </a:solidFill>
                <a:effectLst/>
                <a:latin typeface="+mj-lt"/>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DC6F4971-704E-42EF-A852-52D75741FB7C}"/>
              </a:ext>
            </a:extLst>
          </p:cNvPr>
          <p:cNvSpPr>
            <a:spLocks noGrp="1"/>
          </p:cNvSpPr>
          <p:nvPr>
            <p:ph idx="1"/>
          </p:nvPr>
        </p:nvSpPr>
        <p:spPr>
          <a:xfrm>
            <a:off x="131181" y="863444"/>
            <a:ext cx="11933000" cy="5635677"/>
          </a:xfrm>
        </p:spPr>
        <p:txBody>
          <a:bodyPr>
            <a:noAutofit/>
          </a:bodyPr>
          <a:lstStyle>
            <a:lvl1pPr marL="265113" indent="-265113" algn="just">
              <a:buClr>
                <a:schemeClr val="accent6"/>
              </a:buClr>
              <a:buFont typeface="Wingdings 3" panose="05040102010807070707" pitchFamily="18" charset="2"/>
              <a:buChar char=""/>
              <a:defRPr sz="2400">
                <a:solidFill>
                  <a:schemeClr val="tx1"/>
                </a:solidFill>
              </a:defRPr>
            </a:lvl1pPr>
            <a:lvl2pPr marL="809625" indent="-352425" algn="just">
              <a:buClr>
                <a:schemeClr val="accent6"/>
              </a:buClr>
              <a:buFont typeface="Wingdings 3" panose="05040102010807070707" pitchFamily="18" charset="2"/>
              <a:buChar char=""/>
              <a:defRPr sz="2000">
                <a:solidFill>
                  <a:schemeClr val="tx1"/>
                </a:solidFill>
              </a:defRPr>
            </a:lvl2pPr>
            <a:lvl3pPr marL="1143000" indent="-228600" algn="just">
              <a:buClr>
                <a:schemeClr val="accent6"/>
              </a:buClr>
              <a:buFont typeface="Wingdings" panose="05000000000000000000" pitchFamily="2" charset="2"/>
              <a:buChar char="§"/>
              <a:defRPr sz="1800">
                <a:solidFill>
                  <a:schemeClr val="tx1"/>
                </a:solidFill>
              </a:defRPr>
            </a:lvl3pPr>
            <a:lvl4pPr algn="just">
              <a:buClr>
                <a:schemeClr val="accent6"/>
              </a:buClr>
              <a:defRPr sz="1600">
                <a:solidFill>
                  <a:schemeClr val="tx1"/>
                </a:solidFill>
              </a:defRPr>
            </a:lvl4pPr>
            <a:lvl5pPr algn="just">
              <a:buClr>
                <a:schemeClr val="accent6"/>
              </a:buCl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a:extLst>
              <a:ext uri="{FF2B5EF4-FFF2-40B4-BE49-F238E27FC236}">
                <a16:creationId xmlns:a16="http://schemas.microsoft.com/office/drawing/2014/main" xmlns="" id="{05596C8C-2163-45E8-B709-8118C381771F}"/>
              </a:ext>
            </a:extLst>
          </p:cNvPr>
          <p:cNvCxnSpPr/>
          <p:nvPr userDrawn="1"/>
        </p:nvCxnSpPr>
        <p:spPr>
          <a:xfrm>
            <a:off x="0" y="711201"/>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F86BF578-C91A-4942-95D5-11408C3CCACF}"/>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sp>
        <p:nvSpPr>
          <p:cNvPr id="12" name="Footer Placeholder 2">
            <a:extLst>
              <a:ext uri="{FF2B5EF4-FFF2-40B4-BE49-F238E27FC236}">
                <a16:creationId xmlns:a16="http://schemas.microsoft.com/office/drawing/2014/main" xmlns="" id="{422F7037-CC15-4363-8FDE-D2D723EFD88C}"/>
              </a:ext>
            </a:extLst>
          </p:cNvPr>
          <p:cNvSpPr txBox="1">
            <a:spLocks/>
          </p:cNvSpPr>
          <p:nvPr userDrawn="1"/>
        </p:nvSpPr>
        <p:spPr>
          <a:xfrm>
            <a:off x="3038168" y="6604000"/>
            <a:ext cx="6223819" cy="253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212121">
                    <a:lumMod val="90000"/>
                    <a:lumOff val="10000"/>
                  </a:srgbClr>
                </a:solidFill>
                <a:latin typeface="Roboto Condensed Light" panose="02000000000000000000" pitchFamily="2" charset="0"/>
                <a:ea typeface="Roboto Condensed Light" panose="02000000000000000000" pitchFamily="2" charset="0"/>
              </a:rPr>
              <a:t>#3140707 (COA)   </a:t>
            </a:r>
            <a:r>
              <a:rPr lang="en-US" dirty="0">
                <a:solidFill>
                  <a:srgbClr val="212121">
                    <a:lumMod val="90000"/>
                    <a:lumOff val="10000"/>
                  </a:srgbClr>
                </a:solidFill>
                <a:latin typeface="Wingdings" panose="05000000000000000000" pitchFamily="2" charset="2"/>
                <a:ea typeface="Roboto Condensed Light" panose="02000000000000000000" pitchFamily="2" charset="0"/>
              </a:rPr>
              <a:t></a:t>
            </a:r>
            <a:r>
              <a:rPr lang="en-US" dirty="0">
                <a:solidFill>
                  <a:srgbClr val="212121">
                    <a:lumMod val="90000"/>
                    <a:lumOff val="10000"/>
                  </a:srgbClr>
                </a:solidFill>
                <a:latin typeface="Roboto Condensed Light" panose="02000000000000000000" pitchFamily="2" charset="0"/>
                <a:ea typeface="Roboto Condensed Light" panose="02000000000000000000" pitchFamily="2" charset="0"/>
              </a:rPr>
              <a:t>   Unit 5 – Central Processing Unit</a:t>
            </a:r>
          </a:p>
        </p:txBody>
      </p:sp>
    </p:spTree>
    <p:extLst>
      <p:ext uri="{BB962C8B-B14F-4D97-AF65-F5344CB8AC3E}">
        <p14:creationId xmlns="" xmlns:p14="http://schemas.microsoft.com/office/powerpoint/2010/main" val="7608476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 Logo on BL">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2967F7A9-F404-4412-B868-8EB67A41E2A4}"/>
              </a:ext>
            </a:extLst>
          </p:cNvPr>
          <p:cNvGrpSpPr/>
          <p:nvPr userDrawn="1"/>
        </p:nvGrpSpPr>
        <p:grpSpPr>
          <a:xfrm>
            <a:off x="128095" y="5890392"/>
            <a:ext cx="2554143" cy="587454"/>
            <a:chOff x="131177" y="5775962"/>
            <a:chExt cx="2530239" cy="581956"/>
          </a:xfrm>
        </p:grpSpPr>
        <p:pic>
          <p:nvPicPr>
            <p:cNvPr id="16" name="Picture 15">
              <a:extLst>
                <a:ext uri="{FF2B5EF4-FFF2-40B4-BE49-F238E27FC236}">
                  <a16:creationId xmlns:a16="http://schemas.microsoft.com/office/drawing/2014/main" xmlns="" id="{23F8D339-A0AA-4150-B7E8-C84E7F2AB7D0}"/>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31177" y="5775962"/>
              <a:ext cx="2530238" cy="581955"/>
            </a:xfrm>
            <a:prstGeom prst="rect">
              <a:avLst/>
            </a:prstGeom>
          </p:spPr>
        </p:pic>
        <p:sp>
          <p:nvSpPr>
            <p:cNvPr id="5" name="Rectangle 4">
              <a:extLst>
                <a:ext uri="{FF2B5EF4-FFF2-40B4-BE49-F238E27FC236}">
                  <a16:creationId xmlns:a16="http://schemas.microsoft.com/office/drawing/2014/main" xmlns="" id="{6112BAB0-1CB8-413D-970D-4F482F1A0EDB}"/>
                </a:ext>
              </a:extLst>
            </p:cNvPr>
            <p:cNvSpPr/>
            <p:nvPr userDrawn="1"/>
          </p:nvSpPr>
          <p:spPr>
            <a:xfrm>
              <a:off x="131178" y="5775962"/>
              <a:ext cx="2530238" cy="58195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7" name="Rectangle: Rounded Corners 16">
            <a:extLst>
              <a:ext uri="{FF2B5EF4-FFF2-40B4-BE49-F238E27FC236}">
                <a16:creationId xmlns:a16="http://schemas.microsoft.com/office/drawing/2014/main" xmlns="" id="{7CD05EDD-7D4D-4F15-B3BB-F4E2E35E1780}"/>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Shape 56">
            <a:extLst>
              <a:ext uri="{FF2B5EF4-FFF2-40B4-BE49-F238E27FC236}">
                <a16:creationId xmlns:a16="http://schemas.microsoft.com/office/drawing/2014/main" xmlns="" id="{ACB01872-4321-4181-A609-1C503C074C10}"/>
              </a:ext>
            </a:extLst>
          </p:cNvPr>
          <p:cNvPicPr preferRelativeResize="0"/>
          <p:nvPr userDrawn="1"/>
        </p:nvPicPr>
        <p:blipFill rotWithShape="1">
          <a:blip r:embed="rId3">
            <a:alphaModFix/>
          </a:blip>
          <a:srcRect t="86739" r="1768" b="3535"/>
          <a:stretch/>
        </p:blipFill>
        <p:spPr>
          <a:xfrm>
            <a:off x="0" y="0"/>
            <a:ext cx="12192000" cy="711201"/>
          </a:xfrm>
          <a:prstGeom prst="rect">
            <a:avLst/>
          </a:prstGeom>
          <a:noFill/>
          <a:ln>
            <a:noFill/>
          </a:ln>
          <a:effectLst/>
        </p:spPr>
      </p:pic>
      <p:sp>
        <p:nvSpPr>
          <p:cNvPr id="2" name="Title 1">
            <a:extLst>
              <a:ext uri="{FF2B5EF4-FFF2-40B4-BE49-F238E27FC236}">
                <a16:creationId xmlns:a16="http://schemas.microsoft.com/office/drawing/2014/main" xmlns="" id="{D5CD07E8-CBAA-45BA-85CF-1233D4AA86C9}"/>
              </a:ext>
            </a:extLst>
          </p:cNvPr>
          <p:cNvSpPr>
            <a:spLocks noGrp="1"/>
          </p:cNvSpPr>
          <p:nvPr>
            <p:ph type="title"/>
          </p:nvPr>
        </p:nvSpPr>
        <p:spPr>
          <a:xfrm>
            <a:off x="0" y="1"/>
            <a:ext cx="12192000" cy="711200"/>
          </a:xfrm>
          <a:solidFill>
            <a:srgbClr val="C0C0C0">
              <a:alpha val="50000"/>
            </a:srgbClr>
          </a:solidFill>
          <a:ln>
            <a:noFill/>
          </a:ln>
        </p:spPr>
        <p:txBody>
          <a:bodyPr lIns="216000" tIns="108000" rIns="216000" bIns="108000">
            <a:normAutofit/>
          </a:bodyPr>
          <a:lstStyle>
            <a:lvl1pPr>
              <a:defRPr lang="en-US" sz="3400" b="1" kern="1200" dirty="0">
                <a:solidFill>
                  <a:schemeClr val="tx1">
                    <a:lumMod val="90000"/>
                    <a:lumOff val="10000"/>
                  </a:schemeClr>
                </a:solidFill>
                <a:effectLst/>
                <a:latin typeface="+mj-lt"/>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DC6F4971-704E-42EF-A852-52D75741FB7C}"/>
              </a:ext>
            </a:extLst>
          </p:cNvPr>
          <p:cNvSpPr>
            <a:spLocks noGrp="1"/>
          </p:cNvSpPr>
          <p:nvPr>
            <p:ph idx="1"/>
          </p:nvPr>
        </p:nvSpPr>
        <p:spPr>
          <a:xfrm>
            <a:off x="131180" y="863444"/>
            <a:ext cx="11929641" cy="5590565"/>
          </a:xfrm>
        </p:spPr>
        <p:txBody>
          <a:bodyPr>
            <a:noAutofit/>
          </a:bodyPr>
          <a:lstStyle>
            <a:lvl1pPr marL="265113" indent="-265113" algn="just">
              <a:buClr>
                <a:schemeClr val="accent6"/>
              </a:buClr>
              <a:buFont typeface="Wingdings 3" panose="05040102010807070707" pitchFamily="18" charset="2"/>
              <a:buChar char=""/>
              <a:defRPr sz="2400">
                <a:solidFill>
                  <a:schemeClr val="tx1"/>
                </a:solidFill>
              </a:defRPr>
            </a:lvl1pPr>
            <a:lvl2pPr marL="809625" indent="-352425" algn="just">
              <a:buClr>
                <a:schemeClr val="accent6"/>
              </a:buClr>
              <a:buFont typeface="Wingdings 3" panose="05040102010807070707" pitchFamily="18" charset="2"/>
              <a:buChar char=""/>
              <a:defRPr sz="2000">
                <a:solidFill>
                  <a:schemeClr val="tx1"/>
                </a:solidFill>
              </a:defRPr>
            </a:lvl2pPr>
            <a:lvl3pPr marL="1143000" indent="-228600" algn="just">
              <a:buClr>
                <a:schemeClr val="accent6"/>
              </a:buClr>
              <a:buFont typeface="Wingdings" panose="05000000000000000000" pitchFamily="2" charset="2"/>
              <a:buChar char="§"/>
              <a:defRPr sz="1800">
                <a:solidFill>
                  <a:schemeClr val="tx1"/>
                </a:solidFill>
              </a:defRPr>
            </a:lvl3pPr>
            <a:lvl4pPr algn="just">
              <a:buClr>
                <a:schemeClr val="accent6"/>
              </a:buClr>
              <a:defRPr sz="1600">
                <a:solidFill>
                  <a:schemeClr val="tx1"/>
                </a:solidFill>
              </a:defRPr>
            </a:lvl4pPr>
            <a:lvl5pPr algn="just">
              <a:buClr>
                <a:schemeClr val="accent6"/>
              </a:buCl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a:extLst>
              <a:ext uri="{FF2B5EF4-FFF2-40B4-BE49-F238E27FC236}">
                <a16:creationId xmlns:a16="http://schemas.microsoft.com/office/drawing/2014/main" xmlns="" id="{05596C8C-2163-45E8-B709-8118C381771F}"/>
              </a:ext>
            </a:extLst>
          </p:cNvPr>
          <p:cNvCxnSpPr/>
          <p:nvPr userDrawn="1"/>
        </p:nvCxnSpPr>
        <p:spPr>
          <a:xfrm>
            <a:off x="0" y="711201"/>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F86BF578-C91A-4942-95D5-11408C3CCACF}"/>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sp>
        <p:nvSpPr>
          <p:cNvPr id="14" name="Date Placeholder 1">
            <a:extLst>
              <a:ext uri="{FF2B5EF4-FFF2-40B4-BE49-F238E27FC236}">
                <a16:creationId xmlns:a16="http://schemas.microsoft.com/office/drawing/2014/main" xmlns="" id="{6C226DAF-A3C6-40FB-8F91-C7F7A713C3D0}"/>
              </a:ext>
            </a:extLst>
          </p:cNvPr>
          <p:cNvSpPr txBox="1">
            <a:spLocks/>
          </p:cNvSpPr>
          <p:nvPr userDrawn="1"/>
        </p:nvSpPr>
        <p:spPr>
          <a:xfrm>
            <a:off x="838200" y="6604000"/>
            <a:ext cx="2743200" cy="25512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212121">
                    <a:lumMod val="90000"/>
                    <a:lumOff val="10000"/>
                  </a:srgbClr>
                </a:solidFill>
                <a:latin typeface="Roboto Condensed Light" panose="02000000000000000000" pitchFamily="2" charset="0"/>
                <a:ea typeface="Roboto Condensed Light" panose="02000000000000000000" pitchFamily="2" charset="0"/>
              </a:rPr>
              <a:t>Prof. Krunal D. Vyas</a:t>
            </a:r>
          </a:p>
        </p:txBody>
      </p:sp>
      <p:sp>
        <p:nvSpPr>
          <p:cNvPr id="21" name="Slide Number Placeholder 3">
            <a:extLst>
              <a:ext uri="{FF2B5EF4-FFF2-40B4-BE49-F238E27FC236}">
                <a16:creationId xmlns:a16="http://schemas.microsoft.com/office/drawing/2014/main" xmlns="" id="{AC05D353-A70B-4687-8A49-D44BCD80FCA5}"/>
              </a:ext>
            </a:extLst>
          </p:cNvPr>
          <p:cNvSpPr txBox="1">
            <a:spLocks/>
          </p:cNvSpPr>
          <p:nvPr userDrawn="1"/>
        </p:nvSpPr>
        <p:spPr>
          <a:xfrm>
            <a:off x="8610600" y="6604000"/>
            <a:ext cx="2743200" cy="25512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F2434F-F1F1-4B15-80AA-A2C3BF057F48}" type="slidenum">
              <a:rPr lang="en-US" b="1" smtClean="0">
                <a:solidFill>
                  <a:srgbClr val="212121">
                    <a:lumMod val="90000"/>
                    <a:lumOff val="10000"/>
                  </a:srgbClr>
                </a:solidFill>
              </a:rPr>
              <a:pPr/>
              <a:t>‹#›</a:t>
            </a:fld>
            <a:endParaRPr lang="en-US" b="1" dirty="0">
              <a:solidFill>
                <a:srgbClr val="212121">
                  <a:lumMod val="90000"/>
                  <a:lumOff val="10000"/>
                </a:srgbClr>
              </a:solidFill>
            </a:endParaRPr>
          </a:p>
        </p:txBody>
      </p:sp>
      <p:sp>
        <p:nvSpPr>
          <p:cNvPr id="15" name="Footer Placeholder 2">
            <a:extLst>
              <a:ext uri="{FF2B5EF4-FFF2-40B4-BE49-F238E27FC236}">
                <a16:creationId xmlns:a16="http://schemas.microsoft.com/office/drawing/2014/main" xmlns="" id="{26D8E304-1E30-4314-9D51-7D4BD656B05D}"/>
              </a:ext>
            </a:extLst>
          </p:cNvPr>
          <p:cNvSpPr txBox="1">
            <a:spLocks/>
          </p:cNvSpPr>
          <p:nvPr userDrawn="1"/>
        </p:nvSpPr>
        <p:spPr>
          <a:xfrm>
            <a:off x="3038168" y="6604000"/>
            <a:ext cx="6223819" cy="253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212121">
                    <a:lumMod val="90000"/>
                    <a:lumOff val="10000"/>
                  </a:srgbClr>
                </a:solidFill>
                <a:latin typeface="Roboto Condensed Light" panose="02000000000000000000" pitchFamily="2" charset="0"/>
                <a:ea typeface="Roboto Condensed Light" panose="02000000000000000000" pitchFamily="2" charset="0"/>
              </a:rPr>
              <a:t>#3140707 (COA)   </a:t>
            </a:r>
            <a:r>
              <a:rPr lang="en-US" dirty="0">
                <a:solidFill>
                  <a:srgbClr val="212121">
                    <a:lumMod val="90000"/>
                    <a:lumOff val="10000"/>
                  </a:srgbClr>
                </a:solidFill>
                <a:latin typeface="Wingdings" panose="05000000000000000000" pitchFamily="2" charset="2"/>
                <a:ea typeface="Roboto Condensed Light" panose="02000000000000000000" pitchFamily="2" charset="0"/>
              </a:rPr>
              <a:t></a:t>
            </a:r>
            <a:r>
              <a:rPr lang="en-US" dirty="0">
                <a:solidFill>
                  <a:srgbClr val="212121">
                    <a:lumMod val="90000"/>
                    <a:lumOff val="10000"/>
                  </a:srgbClr>
                </a:solidFill>
                <a:latin typeface="Roboto Condensed Light" panose="02000000000000000000" pitchFamily="2" charset="0"/>
                <a:ea typeface="Roboto Condensed Light" panose="02000000000000000000" pitchFamily="2" charset="0"/>
              </a:rPr>
              <a:t>   Unit 5 – Central Processing Unit</a:t>
            </a:r>
          </a:p>
        </p:txBody>
      </p:sp>
    </p:spTree>
    <p:extLst>
      <p:ext uri="{BB962C8B-B14F-4D97-AF65-F5344CB8AC3E}">
        <p14:creationId xmlns="" xmlns:p14="http://schemas.microsoft.com/office/powerpoint/2010/main" val="17331485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07171932-FFF4-4D27-9425-8CB5D27A92F2}"/>
              </a:ext>
            </a:extLst>
          </p:cNvPr>
          <p:cNvPicPr>
            <a:picLocks noChangeAspect="1"/>
          </p:cNvPicPr>
          <p:nvPr userDrawn="1"/>
        </p:nvPicPr>
        <p:blipFill rotWithShape="1">
          <a:blip r:embed="rId2" cstate="print">
            <a:duotone>
              <a:schemeClr val="accent1">
                <a:shade val="45000"/>
                <a:satMod val="135000"/>
              </a:schemeClr>
              <a:prstClr val="white"/>
            </a:duotone>
            <a:extLst>
              <a:ext uri="{28A0092B-C50C-407E-A947-70E740481C1C}">
                <a14:useLocalDpi xmlns="" xmlns:a14="http://schemas.microsoft.com/office/drawing/2010/main" val="0"/>
              </a:ext>
            </a:extLst>
          </a:blip>
          <a:srcRect r="11581" b="21180"/>
          <a:stretch/>
        </p:blipFill>
        <p:spPr>
          <a:xfrm rot="16200000">
            <a:off x="9807099" y="606901"/>
            <a:ext cx="2991808" cy="1778000"/>
          </a:xfrm>
          <a:prstGeom prst="rect">
            <a:avLst/>
          </a:prstGeom>
        </p:spPr>
      </p:pic>
      <p:pic>
        <p:nvPicPr>
          <p:cNvPr id="12" name="Picture 11">
            <a:extLst>
              <a:ext uri="{FF2B5EF4-FFF2-40B4-BE49-F238E27FC236}">
                <a16:creationId xmlns:a16="http://schemas.microsoft.com/office/drawing/2014/main" xmlns="" id="{1639DF2A-5426-428D-B32D-78E9191D8A0C}"/>
              </a:ext>
            </a:extLst>
          </p:cNvPr>
          <p:cNvPicPr>
            <a:picLocks noChangeAspect="1"/>
          </p:cNvPicPr>
          <p:nvPr userDrawn="1"/>
        </p:nvPicPr>
        <p:blipFill rotWithShape="1">
          <a:blip r:embed="rId3" cstate="print">
            <a:extLst>
              <a:ext uri="{BEBA8EAE-BF5A-486C-A8C5-ECC9F3942E4B}">
                <a14:imgProps xmlns="" xmlns:a14="http://schemas.microsoft.com/office/drawing/2010/main">
                  <a14:imgLayer r:embed="rId4">
                    <a14:imgEffect>
                      <a14:brightnessContrast contrast="-40000"/>
                    </a14:imgEffect>
                  </a14:imgLayer>
                </a14:imgProps>
              </a:ext>
              <a:ext uri="{28A0092B-C50C-407E-A947-70E740481C1C}">
                <a14:useLocalDpi xmlns="" xmlns:a14="http://schemas.microsoft.com/office/drawing/2010/main" val="0"/>
              </a:ext>
            </a:extLst>
          </a:blip>
          <a:srcRect l="79646" t="18062" r="2731" b="17724"/>
          <a:stretch/>
        </p:blipFill>
        <p:spPr>
          <a:xfrm>
            <a:off x="0" y="401568"/>
            <a:ext cx="543946" cy="772151"/>
          </a:xfrm>
          <a:prstGeom prst="rect">
            <a:avLst/>
          </a:prstGeom>
        </p:spPr>
      </p:pic>
      <p:sp>
        <p:nvSpPr>
          <p:cNvPr id="2" name="Title 1">
            <a:extLst>
              <a:ext uri="{FF2B5EF4-FFF2-40B4-BE49-F238E27FC236}">
                <a16:creationId xmlns:a16="http://schemas.microsoft.com/office/drawing/2014/main" xmlns="" id="{6B8C6168-C8A4-4660-9D38-045657B80D09}"/>
              </a:ext>
            </a:extLst>
          </p:cNvPr>
          <p:cNvSpPr>
            <a:spLocks noGrp="1"/>
          </p:cNvSpPr>
          <p:nvPr>
            <p:ph type="title" hasCustomPrompt="1"/>
          </p:nvPr>
        </p:nvSpPr>
        <p:spPr>
          <a:xfrm>
            <a:off x="831850" y="1709738"/>
            <a:ext cx="10515600" cy="2852737"/>
          </a:xfrm>
        </p:spPr>
        <p:txBody>
          <a:bodyPr anchor="b">
            <a:normAutofit/>
          </a:bodyPr>
          <a:lstStyle>
            <a:lvl1pPr>
              <a:defRPr lang="en-US" sz="6000" b="1" kern="1200" dirty="0">
                <a:gradFill flip="none" rotWithShape="1">
                  <a:gsLst>
                    <a:gs pos="0">
                      <a:srgbClr val="1D3064"/>
                    </a:gs>
                    <a:gs pos="100000">
                      <a:schemeClr val="tx2"/>
                    </a:gs>
                  </a:gsLst>
                  <a:lin ang="0" scaled="1"/>
                  <a:tileRect/>
                </a:gradFill>
                <a:effectLst/>
                <a:latin typeface="+mn-lt"/>
                <a:ea typeface="+mn-ea"/>
                <a:cs typeface="+mn-cs"/>
              </a:defRPr>
            </a:lvl1pPr>
          </a:lstStyle>
          <a:p>
            <a:r>
              <a:rPr lang="en-US" dirty="0"/>
              <a:t>Write here Section Title</a:t>
            </a:r>
          </a:p>
        </p:txBody>
      </p:sp>
      <p:sp>
        <p:nvSpPr>
          <p:cNvPr id="3" name="Text Placeholder 2">
            <a:extLst>
              <a:ext uri="{FF2B5EF4-FFF2-40B4-BE49-F238E27FC236}">
                <a16:creationId xmlns:a16="http://schemas.microsoft.com/office/drawing/2014/main" xmlns="" id="{566C89DA-344D-4448-822C-2826084EF12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here Section Subtitle</a:t>
            </a:r>
          </a:p>
        </p:txBody>
      </p:sp>
      <p:sp>
        <p:nvSpPr>
          <p:cNvPr id="10" name="Freeform 17">
            <a:extLst>
              <a:ext uri="{FF2B5EF4-FFF2-40B4-BE49-F238E27FC236}">
                <a16:creationId xmlns:a16="http://schemas.microsoft.com/office/drawing/2014/main" xmlns="" id="{9C2E92C4-49EF-4D4D-A6B9-E157CCC2FFE0}"/>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273238"/>
              </a:gs>
              <a:gs pos="100000">
                <a:srgbClr val="607D8B"/>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spTree>
    <p:extLst>
      <p:ext uri="{BB962C8B-B14F-4D97-AF65-F5344CB8AC3E}">
        <p14:creationId xmlns="" xmlns:p14="http://schemas.microsoft.com/office/powerpoint/2010/main" val="29014228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ck - Logo on TR">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5D17CCA1-DDAA-4D6C-AAE4-2ECFF46CFEAB}"/>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2" name="Straight Connector 21">
            <a:extLst>
              <a:ext uri="{FF2B5EF4-FFF2-40B4-BE49-F238E27FC236}">
                <a16:creationId xmlns:a16="http://schemas.microsoft.com/office/drawing/2014/main" xmlns="" id="{86C86632-7EFD-4A64-85B1-0CE7D13E0C97}"/>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xmlns="" id="{FE191CF5-3D57-422B-B2EB-FF235E30DB22}"/>
              </a:ext>
            </a:extLst>
          </p:cNvPr>
          <p:cNvGrpSpPr/>
          <p:nvPr userDrawn="1"/>
        </p:nvGrpSpPr>
        <p:grpSpPr>
          <a:xfrm>
            <a:off x="9576895" y="99192"/>
            <a:ext cx="2554143" cy="587454"/>
            <a:chOff x="131177" y="5775962"/>
            <a:chExt cx="2530239" cy="581956"/>
          </a:xfrm>
        </p:grpSpPr>
        <p:pic>
          <p:nvPicPr>
            <p:cNvPr id="12" name="Picture 11">
              <a:extLst>
                <a:ext uri="{FF2B5EF4-FFF2-40B4-BE49-F238E27FC236}">
                  <a16:creationId xmlns:a16="http://schemas.microsoft.com/office/drawing/2014/main" xmlns="" id="{C9B183D5-5DE8-48E7-85E7-60CE9D0FD2D8}"/>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31177" y="5775962"/>
              <a:ext cx="2530238" cy="581955"/>
            </a:xfrm>
            <a:prstGeom prst="rect">
              <a:avLst/>
            </a:prstGeom>
          </p:spPr>
        </p:pic>
        <p:sp>
          <p:nvSpPr>
            <p:cNvPr id="13" name="Rectangle 12">
              <a:extLst>
                <a:ext uri="{FF2B5EF4-FFF2-40B4-BE49-F238E27FC236}">
                  <a16:creationId xmlns:a16="http://schemas.microsoft.com/office/drawing/2014/main" xmlns="" id="{62445F4B-50F2-4CA0-A5C5-6D690A29F3F2}"/>
                </a:ext>
              </a:extLst>
            </p:cNvPr>
            <p:cNvSpPr/>
            <p:nvPr userDrawn="1"/>
          </p:nvSpPr>
          <p:spPr>
            <a:xfrm>
              <a:off x="131178" y="5775962"/>
              <a:ext cx="2530238" cy="58195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4" name="Date Placeholder 1">
            <a:extLst>
              <a:ext uri="{FF2B5EF4-FFF2-40B4-BE49-F238E27FC236}">
                <a16:creationId xmlns:a16="http://schemas.microsoft.com/office/drawing/2014/main" xmlns="" id="{E1C651DC-CFA8-4914-92F1-1FF83E900B8B}"/>
              </a:ext>
            </a:extLst>
          </p:cNvPr>
          <p:cNvSpPr txBox="1">
            <a:spLocks/>
          </p:cNvSpPr>
          <p:nvPr userDrawn="1"/>
        </p:nvSpPr>
        <p:spPr>
          <a:xfrm>
            <a:off x="838200" y="6604000"/>
            <a:ext cx="2743200" cy="25512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212121">
                    <a:lumMod val="90000"/>
                    <a:lumOff val="10000"/>
                  </a:srgbClr>
                </a:solidFill>
                <a:latin typeface="Roboto Condensed Light" panose="02000000000000000000" pitchFamily="2" charset="0"/>
                <a:ea typeface="Roboto Condensed Light" panose="02000000000000000000" pitchFamily="2" charset="0"/>
              </a:rPr>
              <a:t>Prof. Krunal D. Vyas</a:t>
            </a:r>
          </a:p>
        </p:txBody>
      </p:sp>
      <p:sp>
        <p:nvSpPr>
          <p:cNvPr id="19" name="Slide Number Placeholder 3">
            <a:extLst>
              <a:ext uri="{FF2B5EF4-FFF2-40B4-BE49-F238E27FC236}">
                <a16:creationId xmlns:a16="http://schemas.microsoft.com/office/drawing/2014/main" xmlns="" id="{E1B8BC83-3189-4BEF-9B76-E5B3BE752022}"/>
              </a:ext>
            </a:extLst>
          </p:cNvPr>
          <p:cNvSpPr txBox="1">
            <a:spLocks/>
          </p:cNvSpPr>
          <p:nvPr userDrawn="1"/>
        </p:nvSpPr>
        <p:spPr>
          <a:xfrm>
            <a:off x="8610600" y="6604000"/>
            <a:ext cx="2743200" cy="25512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F2434F-F1F1-4B15-80AA-A2C3BF057F48}" type="slidenum">
              <a:rPr lang="en-US" b="1" smtClean="0">
                <a:solidFill>
                  <a:srgbClr val="212121">
                    <a:lumMod val="90000"/>
                    <a:lumOff val="10000"/>
                  </a:srgbClr>
                </a:solidFill>
              </a:rPr>
              <a:pPr/>
              <a:t>‹#›</a:t>
            </a:fld>
            <a:endParaRPr lang="en-US" b="1" dirty="0">
              <a:solidFill>
                <a:srgbClr val="212121">
                  <a:lumMod val="90000"/>
                  <a:lumOff val="10000"/>
                </a:srgbClr>
              </a:solidFill>
            </a:endParaRPr>
          </a:p>
        </p:txBody>
      </p:sp>
      <p:sp>
        <p:nvSpPr>
          <p:cNvPr id="15" name="Footer Placeholder 2">
            <a:extLst>
              <a:ext uri="{FF2B5EF4-FFF2-40B4-BE49-F238E27FC236}">
                <a16:creationId xmlns:a16="http://schemas.microsoft.com/office/drawing/2014/main" xmlns="" id="{3002A4CE-8CFC-427E-A754-E46462C46CE5}"/>
              </a:ext>
            </a:extLst>
          </p:cNvPr>
          <p:cNvSpPr txBox="1">
            <a:spLocks/>
          </p:cNvSpPr>
          <p:nvPr userDrawn="1"/>
        </p:nvSpPr>
        <p:spPr>
          <a:xfrm>
            <a:off x="3038168" y="6604000"/>
            <a:ext cx="6223819" cy="253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212121">
                    <a:lumMod val="90000"/>
                    <a:lumOff val="10000"/>
                  </a:srgbClr>
                </a:solidFill>
                <a:latin typeface="Roboto Condensed Light" panose="02000000000000000000" pitchFamily="2" charset="0"/>
                <a:ea typeface="Roboto Condensed Light" panose="02000000000000000000" pitchFamily="2" charset="0"/>
              </a:rPr>
              <a:t>#3140707 (COA)   </a:t>
            </a:r>
            <a:r>
              <a:rPr lang="en-US" dirty="0">
                <a:solidFill>
                  <a:srgbClr val="212121">
                    <a:lumMod val="90000"/>
                    <a:lumOff val="10000"/>
                  </a:srgbClr>
                </a:solidFill>
                <a:latin typeface="Wingdings" panose="05000000000000000000" pitchFamily="2" charset="2"/>
                <a:ea typeface="Roboto Condensed Light" panose="02000000000000000000" pitchFamily="2" charset="0"/>
              </a:rPr>
              <a:t></a:t>
            </a:r>
            <a:r>
              <a:rPr lang="en-US" dirty="0">
                <a:solidFill>
                  <a:srgbClr val="212121">
                    <a:lumMod val="90000"/>
                    <a:lumOff val="10000"/>
                  </a:srgbClr>
                </a:solidFill>
                <a:latin typeface="Roboto Condensed Light" panose="02000000000000000000" pitchFamily="2" charset="0"/>
                <a:ea typeface="Roboto Condensed Light" panose="02000000000000000000" pitchFamily="2" charset="0"/>
              </a:rPr>
              <a:t>   Unit 5 – Central Processing Unit</a:t>
            </a:r>
          </a:p>
        </p:txBody>
      </p:sp>
    </p:spTree>
    <p:extLst>
      <p:ext uri="{BB962C8B-B14F-4D97-AF65-F5344CB8AC3E}">
        <p14:creationId xmlns="" xmlns:p14="http://schemas.microsoft.com/office/powerpoint/2010/main" val="2952485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Logo on BR">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xmlns="" id="{7CD05EDD-7D4D-4F15-B3BB-F4E2E35E1780}"/>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1">
            <a:extLst>
              <a:ext uri="{FF2B5EF4-FFF2-40B4-BE49-F238E27FC236}">
                <a16:creationId xmlns:a16="http://schemas.microsoft.com/office/drawing/2014/main" xmlns="" id="{CA463A36-7025-4394-9467-8A3EC3425B00}"/>
              </a:ext>
            </a:extLst>
          </p:cNvPr>
          <p:cNvSpPr txBox="1">
            <a:spLocks/>
          </p:cNvSpPr>
          <p:nvPr userDrawn="1"/>
        </p:nvSpPr>
        <p:spPr>
          <a:xfrm>
            <a:off x="838200" y="6604000"/>
            <a:ext cx="2743200" cy="25512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lumMod val="90000"/>
                  <a:lumOff val="10000"/>
                </a:schemeClr>
              </a:solidFill>
              <a:latin typeface="Roboto Condensed Light" panose="02000000000000000000" pitchFamily="2" charset="0"/>
              <a:ea typeface="Roboto Condensed Light" panose="02000000000000000000" pitchFamily="2" charset="0"/>
            </a:endParaRPr>
          </a:p>
        </p:txBody>
      </p:sp>
      <p:sp>
        <p:nvSpPr>
          <p:cNvPr id="23" name="Slide Number Placeholder 3">
            <a:extLst>
              <a:ext uri="{FF2B5EF4-FFF2-40B4-BE49-F238E27FC236}">
                <a16:creationId xmlns:a16="http://schemas.microsoft.com/office/drawing/2014/main" xmlns="" id="{FE084249-8DB7-4B0A-AA7A-A1A407FC0773}"/>
              </a:ext>
            </a:extLst>
          </p:cNvPr>
          <p:cNvSpPr txBox="1">
            <a:spLocks/>
          </p:cNvSpPr>
          <p:nvPr userDrawn="1"/>
        </p:nvSpPr>
        <p:spPr>
          <a:xfrm>
            <a:off x="8610600" y="6604000"/>
            <a:ext cx="2743200" cy="25512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dirty="0">
              <a:solidFill>
                <a:schemeClr val="tx1">
                  <a:lumMod val="90000"/>
                  <a:lumOff val="10000"/>
                </a:schemeClr>
              </a:solidFill>
              <a:latin typeface="+mn-lt"/>
            </a:endParaRPr>
          </a:p>
        </p:txBody>
      </p:sp>
      <p:pic>
        <p:nvPicPr>
          <p:cNvPr id="18" name="Shape 56">
            <a:extLst>
              <a:ext uri="{FF2B5EF4-FFF2-40B4-BE49-F238E27FC236}">
                <a16:creationId xmlns:a16="http://schemas.microsoft.com/office/drawing/2014/main" xmlns="" id="{ACB01872-4321-4181-A609-1C503C074C10}"/>
              </a:ext>
            </a:extLst>
          </p:cNvPr>
          <p:cNvPicPr preferRelativeResize="0"/>
          <p:nvPr userDrawn="1"/>
        </p:nvPicPr>
        <p:blipFill rotWithShape="1">
          <a:blip r:embed="rId2">
            <a:alphaModFix/>
          </a:blip>
          <a:srcRect t="86739" r="1768" b="3535"/>
          <a:stretch/>
        </p:blipFill>
        <p:spPr>
          <a:xfrm>
            <a:off x="0" y="0"/>
            <a:ext cx="12192000" cy="711201"/>
          </a:xfrm>
          <a:prstGeom prst="rect">
            <a:avLst/>
          </a:prstGeom>
          <a:noFill/>
          <a:ln>
            <a:noFill/>
          </a:ln>
          <a:effectLst/>
        </p:spPr>
      </p:pic>
      <p:sp>
        <p:nvSpPr>
          <p:cNvPr id="2" name="Title 1">
            <a:extLst>
              <a:ext uri="{FF2B5EF4-FFF2-40B4-BE49-F238E27FC236}">
                <a16:creationId xmlns:a16="http://schemas.microsoft.com/office/drawing/2014/main" xmlns="" id="{D5CD07E8-CBAA-45BA-85CF-1233D4AA86C9}"/>
              </a:ext>
            </a:extLst>
          </p:cNvPr>
          <p:cNvSpPr>
            <a:spLocks noGrp="1"/>
          </p:cNvSpPr>
          <p:nvPr>
            <p:ph type="title"/>
          </p:nvPr>
        </p:nvSpPr>
        <p:spPr>
          <a:xfrm>
            <a:off x="0" y="1"/>
            <a:ext cx="12192000" cy="711200"/>
          </a:xfrm>
          <a:solidFill>
            <a:srgbClr val="C0C0C0">
              <a:alpha val="50000"/>
            </a:srgbClr>
          </a:solidFill>
          <a:ln>
            <a:noFill/>
          </a:ln>
        </p:spPr>
        <p:txBody>
          <a:bodyPr lIns="216000" tIns="108000" rIns="216000" bIns="108000">
            <a:normAutofit/>
          </a:bodyPr>
          <a:lstStyle>
            <a:lvl1pPr>
              <a:defRPr lang="en-US" sz="3400" b="1" kern="1200" dirty="0">
                <a:solidFill>
                  <a:schemeClr val="tx1">
                    <a:lumMod val="90000"/>
                    <a:lumOff val="10000"/>
                  </a:schemeClr>
                </a:solidFill>
                <a:effectLst/>
                <a:latin typeface="+mj-lt"/>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DC6F4971-704E-42EF-A852-52D75741FB7C}"/>
              </a:ext>
            </a:extLst>
          </p:cNvPr>
          <p:cNvSpPr>
            <a:spLocks noGrp="1"/>
          </p:cNvSpPr>
          <p:nvPr>
            <p:ph idx="1"/>
          </p:nvPr>
        </p:nvSpPr>
        <p:spPr>
          <a:xfrm>
            <a:off x="131180" y="863444"/>
            <a:ext cx="10722787" cy="4206097"/>
          </a:xfrm>
        </p:spPr>
        <p:txBody>
          <a:bodyPr>
            <a:noAutofit/>
          </a:bodyPr>
          <a:lstStyle>
            <a:lvl1pPr marL="265113" indent="-265113" algn="just">
              <a:buClr>
                <a:schemeClr val="accent6"/>
              </a:buClr>
              <a:buFont typeface="Wingdings 3" panose="05040102010807070707" pitchFamily="18" charset="2"/>
              <a:buChar char=""/>
              <a:defRPr sz="2400">
                <a:solidFill>
                  <a:schemeClr val="tx1"/>
                </a:solidFill>
              </a:defRPr>
            </a:lvl1pPr>
            <a:lvl2pPr marL="809625" indent="-352425" algn="just">
              <a:buClr>
                <a:schemeClr val="accent6"/>
              </a:buClr>
              <a:buFont typeface="Wingdings 3" panose="05040102010807070707" pitchFamily="18" charset="2"/>
              <a:buChar char=""/>
              <a:defRPr sz="2000">
                <a:solidFill>
                  <a:schemeClr val="tx1"/>
                </a:solidFill>
              </a:defRPr>
            </a:lvl2pPr>
            <a:lvl3pPr marL="1143000" indent="-228600" algn="just">
              <a:buClr>
                <a:schemeClr val="accent6"/>
              </a:buClr>
              <a:buFont typeface="Wingdings" panose="05000000000000000000" pitchFamily="2" charset="2"/>
              <a:buChar char="§"/>
              <a:defRPr sz="1800">
                <a:solidFill>
                  <a:schemeClr val="tx1"/>
                </a:solidFill>
              </a:defRPr>
            </a:lvl3pPr>
            <a:lvl4pPr algn="just">
              <a:buClr>
                <a:schemeClr val="accent6"/>
              </a:buClr>
              <a:defRPr sz="1600">
                <a:solidFill>
                  <a:schemeClr val="tx1"/>
                </a:solidFill>
              </a:defRPr>
            </a:lvl4pPr>
            <a:lvl5pPr algn="just">
              <a:buClr>
                <a:schemeClr val="accent6"/>
              </a:buCl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a:extLst>
              <a:ext uri="{FF2B5EF4-FFF2-40B4-BE49-F238E27FC236}">
                <a16:creationId xmlns:a16="http://schemas.microsoft.com/office/drawing/2014/main" xmlns="" id="{05596C8C-2163-45E8-B709-8118C381771F}"/>
              </a:ext>
            </a:extLst>
          </p:cNvPr>
          <p:cNvCxnSpPr/>
          <p:nvPr userDrawn="1"/>
        </p:nvCxnSpPr>
        <p:spPr>
          <a:xfrm>
            <a:off x="0" y="711201"/>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F86BF578-C91A-4942-95D5-11408C3CCACF}"/>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2">
            <a:extLst>
              <a:ext uri="{FF2B5EF4-FFF2-40B4-BE49-F238E27FC236}">
                <a16:creationId xmlns:a16="http://schemas.microsoft.com/office/drawing/2014/main" xmlns="" id="{5736D502-F416-456F-97F3-7B5D425EB436}"/>
              </a:ext>
            </a:extLst>
          </p:cNvPr>
          <p:cNvSpPr txBox="1">
            <a:spLocks/>
          </p:cNvSpPr>
          <p:nvPr userDrawn="1"/>
        </p:nvSpPr>
        <p:spPr>
          <a:xfrm>
            <a:off x="3038168" y="6604000"/>
            <a:ext cx="6223819" cy="253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lumMod val="90000"/>
                  <a:lumOff val="10000"/>
                </a:schemeClr>
              </a:solidFill>
              <a:latin typeface="Roboto Condensed Light" panose="02000000000000000000" pitchFamily="2" charset="0"/>
              <a:ea typeface="Roboto Condensed Light" panose="02000000000000000000" pitchFamily="2" charset="0"/>
            </a:endParaRPr>
          </a:p>
        </p:txBody>
      </p:sp>
    </p:spTree>
    <p:extLst>
      <p:ext uri="{BB962C8B-B14F-4D97-AF65-F5344CB8AC3E}">
        <p14:creationId xmlns="" xmlns:p14="http://schemas.microsoft.com/office/powerpoint/2010/main" val="42027612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ck - Logo on BR">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5D17CCA1-DDAA-4D6C-AAE4-2ECFF46CFEAB}"/>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2" name="Straight Connector 21">
            <a:extLst>
              <a:ext uri="{FF2B5EF4-FFF2-40B4-BE49-F238E27FC236}">
                <a16:creationId xmlns:a16="http://schemas.microsoft.com/office/drawing/2014/main" xmlns="" id="{86C86632-7EFD-4A64-85B1-0CE7D13E0C97}"/>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xmlns="" id="{913602D2-CAF0-4790-95E8-87990761ED0C}"/>
              </a:ext>
            </a:extLst>
          </p:cNvPr>
          <p:cNvGrpSpPr/>
          <p:nvPr userDrawn="1"/>
        </p:nvGrpSpPr>
        <p:grpSpPr>
          <a:xfrm>
            <a:off x="9576895" y="5890392"/>
            <a:ext cx="2554143" cy="587454"/>
            <a:chOff x="131177" y="5775962"/>
            <a:chExt cx="2530239" cy="581956"/>
          </a:xfrm>
        </p:grpSpPr>
        <p:pic>
          <p:nvPicPr>
            <p:cNvPr id="12" name="Picture 11">
              <a:extLst>
                <a:ext uri="{FF2B5EF4-FFF2-40B4-BE49-F238E27FC236}">
                  <a16:creationId xmlns:a16="http://schemas.microsoft.com/office/drawing/2014/main" xmlns="" id="{A378A2C8-EF9C-479C-ACF0-D9819B46DF5C}"/>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31177" y="5775962"/>
              <a:ext cx="2530238" cy="581955"/>
            </a:xfrm>
            <a:prstGeom prst="rect">
              <a:avLst/>
            </a:prstGeom>
          </p:spPr>
        </p:pic>
        <p:sp>
          <p:nvSpPr>
            <p:cNvPr id="13" name="Rectangle 12">
              <a:extLst>
                <a:ext uri="{FF2B5EF4-FFF2-40B4-BE49-F238E27FC236}">
                  <a16:creationId xmlns:a16="http://schemas.microsoft.com/office/drawing/2014/main" xmlns="" id="{61DE4F58-7D48-453D-89E1-B25767150977}"/>
                </a:ext>
              </a:extLst>
            </p:cNvPr>
            <p:cNvSpPr/>
            <p:nvPr userDrawn="1"/>
          </p:nvSpPr>
          <p:spPr>
            <a:xfrm>
              <a:off x="131178" y="5775962"/>
              <a:ext cx="2530238" cy="58195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0" name="Date Placeholder 1">
            <a:extLst>
              <a:ext uri="{FF2B5EF4-FFF2-40B4-BE49-F238E27FC236}">
                <a16:creationId xmlns:a16="http://schemas.microsoft.com/office/drawing/2014/main" xmlns="" id="{3D54113D-A297-4D4F-B507-CA01E1459CB8}"/>
              </a:ext>
            </a:extLst>
          </p:cNvPr>
          <p:cNvSpPr txBox="1">
            <a:spLocks/>
          </p:cNvSpPr>
          <p:nvPr userDrawn="1"/>
        </p:nvSpPr>
        <p:spPr>
          <a:xfrm>
            <a:off x="838200" y="6604000"/>
            <a:ext cx="2743200" cy="25512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212121">
                    <a:lumMod val="90000"/>
                    <a:lumOff val="10000"/>
                  </a:srgbClr>
                </a:solidFill>
                <a:latin typeface="Roboto Condensed Light" panose="02000000000000000000" pitchFamily="2" charset="0"/>
                <a:ea typeface="Roboto Condensed Light" panose="02000000000000000000" pitchFamily="2" charset="0"/>
              </a:rPr>
              <a:t>Prof. Krunal D. Vyas</a:t>
            </a:r>
          </a:p>
        </p:txBody>
      </p:sp>
      <p:sp>
        <p:nvSpPr>
          <p:cNvPr id="23" name="Slide Number Placeholder 3">
            <a:extLst>
              <a:ext uri="{FF2B5EF4-FFF2-40B4-BE49-F238E27FC236}">
                <a16:creationId xmlns:a16="http://schemas.microsoft.com/office/drawing/2014/main" xmlns="" id="{4DF0B2CA-0D59-41EF-8432-9E74D5B5179D}"/>
              </a:ext>
            </a:extLst>
          </p:cNvPr>
          <p:cNvSpPr txBox="1">
            <a:spLocks/>
          </p:cNvSpPr>
          <p:nvPr userDrawn="1"/>
        </p:nvSpPr>
        <p:spPr>
          <a:xfrm>
            <a:off x="8610600" y="6604000"/>
            <a:ext cx="2743200" cy="25512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F2434F-F1F1-4B15-80AA-A2C3BF057F48}" type="slidenum">
              <a:rPr lang="en-US" b="1" smtClean="0">
                <a:solidFill>
                  <a:srgbClr val="212121">
                    <a:lumMod val="90000"/>
                    <a:lumOff val="10000"/>
                  </a:srgbClr>
                </a:solidFill>
              </a:rPr>
              <a:pPr/>
              <a:t>‹#›</a:t>
            </a:fld>
            <a:endParaRPr lang="en-US" b="1" dirty="0">
              <a:solidFill>
                <a:srgbClr val="212121">
                  <a:lumMod val="90000"/>
                  <a:lumOff val="10000"/>
                </a:srgbClr>
              </a:solidFill>
            </a:endParaRPr>
          </a:p>
        </p:txBody>
      </p:sp>
      <p:sp>
        <p:nvSpPr>
          <p:cNvPr id="15" name="Footer Placeholder 2">
            <a:extLst>
              <a:ext uri="{FF2B5EF4-FFF2-40B4-BE49-F238E27FC236}">
                <a16:creationId xmlns:a16="http://schemas.microsoft.com/office/drawing/2014/main" xmlns="" id="{F2759C73-A92B-4980-BF6B-3C5874902109}"/>
              </a:ext>
            </a:extLst>
          </p:cNvPr>
          <p:cNvSpPr txBox="1">
            <a:spLocks/>
          </p:cNvSpPr>
          <p:nvPr userDrawn="1"/>
        </p:nvSpPr>
        <p:spPr>
          <a:xfrm>
            <a:off x="3038168" y="6604000"/>
            <a:ext cx="6223819" cy="253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212121">
                    <a:lumMod val="90000"/>
                    <a:lumOff val="10000"/>
                  </a:srgbClr>
                </a:solidFill>
                <a:latin typeface="Roboto Condensed Light" panose="02000000000000000000" pitchFamily="2" charset="0"/>
                <a:ea typeface="Roboto Condensed Light" panose="02000000000000000000" pitchFamily="2" charset="0"/>
              </a:rPr>
              <a:t>#3140707 (COA)   </a:t>
            </a:r>
            <a:r>
              <a:rPr lang="en-US" dirty="0">
                <a:solidFill>
                  <a:srgbClr val="212121">
                    <a:lumMod val="90000"/>
                    <a:lumOff val="10000"/>
                  </a:srgbClr>
                </a:solidFill>
                <a:latin typeface="Wingdings" panose="05000000000000000000" pitchFamily="2" charset="2"/>
                <a:ea typeface="Roboto Condensed Light" panose="02000000000000000000" pitchFamily="2" charset="0"/>
              </a:rPr>
              <a:t></a:t>
            </a:r>
            <a:r>
              <a:rPr lang="en-US" dirty="0">
                <a:solidFill>
                  <a:srgbClr val="212121">
                    <a:lumMod val="90000"/>
                    <a:lumOff val="10000"/>
                  </a:srgbClr>
                </a:solidFill>
                <a:latin typeface="Roboto Condensed Light" panose="02000000000000000000" pitchFamily="2" charset="0"/>
                <a:ea typeface="Roboto Condensed Light" panose="02000000000000000000" pitchFamily="2" charset="0"/>
              </a:rPr>
              <a:t>   Unit 5 – Central Processing Unit</a:t>
            </a:r>
          </a:p>
        </p:txBody>
      </p:sp>
    </p:spTree>
    <p:extLst>
      <p:ext uri="{BB962C8B-B14F-4D97-AF65-F5344CB8AC3E}">
        <p14:creationId xmlns="" xmlns:p14="http://schemas.microsoft.com/office/powerpoint/2010/main" val="29470618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ck - Logo on BL">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5D17CCA1-DDAA-4D6C-AAE4-2ECFF46CFEAB}"/>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2" name="Straight Connector 21">
            <a:extLst>
              <a:ext uri="{FF2B5EF4-FFF2-40B4-BE49-F238E27FC236}">
                <a16:creationId xmlns:a16="http://schemas.microsoft.com/office/drawing/2014/main" xmlns="" id="{86C86632-7EFD-4A64-85B1-0CE7D13E0C97}"/>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xmlns="" id="{15C60ED7-12D4-496E-AF73-0995BE8C12FD}"/>
              </a:ext>
            </a:extLst>
          </p:cNvPr>
          <p:cNvGrpSpPr/>
          <p:nvPr userDrawn="1"/>
        </p:nvGrpSpPr>
        <p:grpSpPr>
          <a:xfrm>
            <a:off x="128095" y="5890392"/>
            <a:ext cx="2554143" cy="587454"/>
            <a:chOff x="131177" y="5775962"/>
            <a:chExt cx="2530239" cy="581956"/>
          </a:xfrm>
        </p:grpSpPr>
        <p:pic>
          <p:nvPicPr>
            <p:cNvPr id="12" name="Picture 11">
              <a:extLst>
                <a:ext uri="{FF2B5EF4-FFF2-40B4-BE49-F238E27FC236}">
                  <a16:creationId xmlns:a16="http://schemas.microsoft.com/office/drawing/2014/main" xmlns="" id="{30CB04CE-0025-4B1F-B962-A759D179D842}"/>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31177" y="5775962"/>
              <a:ext cx="2530238" cy="581955"/>
            </a:xfrm>
            <a:prstGeom prst="rect">
              <a:avLst/>
            </a:prstGeom>
          </p:spPr>
        </p:pic>
        <p:sp>
          <p:nvSpPr>
            <p:cNvPr id="13" name="Rectangle 12">
              <a:extLst>
                <a:ext uri="{FF2B5EF4-FFF2-40B4-BE49-F238E27FC236}">
                  <a16:creationId xmlns:a16="http://schemas.microsoft.com/office/drawing/2014/main" xmlns="" id="{43F480CB-A4AF-424E-90DB-5B677403441A}"/>
                </a:ext>
              </a:extLst>
            </p:cNvPr>
            <p:cNvSpPr/>
            <p:nvPr userDrawn="1"/>
          </p:nvSpPr>
          <p:spPr>
            <a:xfrm>
              <a:off x="131178" y="5775962"/>
              <a:ext cx="2530238" cy="58195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4" name="Date Placeholder 1">
            <a:extLst>
              <a:ext uri="{FF2B5EF4-FFF2-40B4-BE49-F238E27FC236}">
                <a16:creationId xmlns:a16="http://schemas.microsoft.com/office/drawing/2014/main" xmlns="" id="{AC9F0E07-E84B-4A94-8124-2A56A55F2AFE}"/>
              </a:ext>
            </a:extLst>
          </p:cNvPr>
          <p:cNvSpPr txBox="1">
            <a:spLocks/>
          </p:cNvSpPr>
          <p:nvPr userDrawn="1"/>
        </p:nvSpPr>
        <p:spPr>
          <a:xfrm>
            <a:off x="838200" y="6604000"/>
            <a:ext cx="2743200" cy="25512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212121">
                    <a:lumMod val="90000"/>
                    <a:lumOff val="10000"/>
                  </a:srgbClr>
                </a:solidFill>
                <a:latin typeface="Roboto Condensed Light" panose="02000000000000000000" pitchFamily="2" charset="0"/>
                <a:ea typeface="Roboto Condensed Light" panose="02000000000000000000" pitchFamily="2" charset="0"/>
              </a:rPr>
              <a:t>Prof. Krunal D. Vyas</a:t>
            </a:r>
          </a:p>
        </p:txBody>
      </p:sp>
      <p:sp>
        <p:nvSpPr>
          <p:cNvPr id="19" name="Slide Number Placeholder 3">
            <a:extLst>
              <a:ext uri="{FF2B5EF4-FFF2-40B4-BE49-F238E27FC236}">
                <a16:creationId xmlns:a16="http://schemas.microsoft.com/office/drawing/2014/main" xmlns="" id="{4DBF1E76-977D-4892-ACFE-BC891B8F7A45}"/>
              </a:ext>
            </a:extLst>
          </p:cNvPr>
          <p:cNvSpPr txBox="1">
            <a:spLocks/>
          </p:cNvSpPr>
          <p:nvPr userDrawn="1"/>
        </p:nvSpPr>
        <p:spPr>
          <a:xfrm>
            <a:off x="8610600" y="6604000"/>
            <a:ext cx="2743200" cy="25512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F2434F-F1F1-4B15-80AA-A2C3BF057F48}" type="slidenum">
              <a:rPr lang="en-US" b="1" smtClean="0">
                <a:solidFill>
                  <a:srgbClr val="212121">
                    <a:lumMod val="90000"/>
                    <a:lumOff val="10000"/>
                  </a:srgbClr>
                </a:solidFill>
              </a:rPr>
              <a:pPr/>
              <a:t>‹#›</a:t>
            </a:fld>
            <a:endParaRPr lang="en-US" b="1" dirty="0">
              <a:solidFill>
                <a:srgbClr val="212121">
                  <a:lumMod val="90000"/>
                  <a:lumOff val="10000"/>
                </a:srgbClr>
              </a:solidFill>
            </a:endParaRPr>
          </a:p>
        </p:txBody>
      </p:sp>
      <p:sp>
        <p:nvSpPr>
          <p:cNvPr id="15" name="Footer Placeholder 2">
            <a:extLst>
              <a:ext uri="{FF2B5EF4-FFF2-40B4-BE49-F238E27FC236}">
                <a16:creationId xmlns:a16="http://schemas.microsoft.com/office/drawing/2014/main" xmlns="" id="{288EF2E2-A2EB-4BCA-B035-99C1E90E4796}"/>
              </a:ext>
            </a:extLst>
          </p:cNvPr>
          <p:cNvSpPr txBox="1">
            <a:spLocks/>
          </p:cNvSpPr>
          <p:nvPr userDrawn="1"/>
        </p:nvSpPr>
        <p:spPr>
          <a:xfrm>
            <a:off x="3038168" y="6604000"/>
            <a:ext cx="6223819" cy="253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212121">
                    <a:lumMod val="90000"/>
                    <a:lumOff val="10000"/>
                  </a:srgbClr>
                </a:solidFill>
                <a:latin typeface="Roboto Condensed Light" panose="02000000000000000000" pitchFamily="2" charset="0"/>
                <a:ea typeface="Roboto Condensed Light" panose="02000000000000000000" pitchFamily="2" charset="0"/>
              </a:rPr>
              <a:t>#3140707 (COA)   </a:t>
            </a:r>
            <a:r>
              <a:rPr lang="en-US" dirty="0">
                <a:solidFill>
                  <a:srgbClr val="212121">
                    <a:lumMod val="90000"/>
                    <a:lumOff val="10000"/>
                  </a:srgbClr>
                </a:solidFill>
                <a:latin typeface="Wingdings" panose="05000000000000000000" pitchFamily="2" charset="2"/>
                <a:ea typeface="Roboto Condensed Light" panose="02000000000000000000" pitchFamily="2" charset="0"/>
              </a:rPr>
              <a:t></a:t>
            </a:r>
            <a:r>
              <a:rPr lang="en-US" dirty="0">
                <a:solidFill>
                  <a:srgbClr val="212121">
                    <a:lumMod val="90000"/>
                    <a:lumOff val="10000"/>
                  </a:srgbClr>
                </a:solidFill>
                <a:latin typeface="Roboto Condensed Light" panose="02000000000000000000" pitchFamily="2" charset="0"/>
                <a:ea typeface="Roboto Condensed Light" panose="02000000000000000000" pitchFamily="2" charset="0"/>
              </a:rPr>
              <a:t>   Unit 5 – Central Processing Unit</a:t>
            </a:r>
          </a:p>
        </p:txBody>
      </p:sp>
    </p:spTree>
    <p:extLst>
      <p:ext uri="{BB962C8B-B14F-4D97-AF65-F5344CB8AC3E}">
        <p14:creationId xmlns="" xmlns:p14="http://schemas.microsoft.com/office/powerpoint/2010/main" val="26073904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lete Blanc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176617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mplete Blanck">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9D71C1D1-D056-4C60-9F03-E6291617B71F}"/>
              </a:ext>
            </a:extLst>
          </p:cNvPr>
          <p:cNvSpPr txBox="1"/>
          <p:nvPr userDrawn="1"/>
        </p:nvSpPr>
        <p:spPr>
          <a:xfrm>
            <a:off x="375920" y="457200"/>
            <a:ext cx="4185761" cy="523220"/>
          </a:xfrm>
          <a:prstGeom prst="rect">
            <a:avLst/>
          </a:prstGeom>
          <a:noFill/>
        </p:spPr>
        <p:txBody>
          <a:bodyPr wrap="none" rtlCol="0">
            <a:spAutoFit/>
          </a:bodyPr>
          <a:lstStyle/>
          <a:p>
            <a:r>
              <a:rPr lang="en-US" sz="2800" dirty="0">
                <a:solidFill>
                  <a:srgbClr val="FF0000"/>
                </a:solidFill>
              </a:rPr>
              <a:t>How to Crop Circular Photo?</a:t>
            </a:r>
          </a:p>
        </p:txBody>
      </p:sp>
      <p:sp>
        <p:nvSpPr>
          <p:cNvPr id="11" name="Picture Placeholder 10">
            <a:extLst>
              <a:ext uri="{FF2B5EF4-FFF2-40B4-BE49-F238E27FC236}">
                <a16:creationId xmlns:a16="http://schemas.microsoft.com/office/drawing/2014/main" xmlns="" id="{E0451329-7800-417A-9D19-D93464C6306C}"/>
              </a:ext>
            </a:extLst>
          </p:cNvPr>
          <p:cNvSpPr>
            <a:spLocks noGrp="1"/>
          </p:cNvSpPr>
          <p:nvPr>
            <p:ph type="pic" sz="quarter" idx="10"/>
          </p:nvPr>
        </p:nvSpPr>
        <p:spPr>
          <a:xfrm>
            <a:off x="4013200" y="1808163"/>
            <a:ext cx="3890962" cy="3890962"/>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p:spPr>
        <p:txBody>
          <a:bodyPr wrap="square">
            <a:noAutofit/>
          </a:bodyPr>
          <a:lstStyle/>
          <a:p>
            <a:endParaRPr lang="en-US"/>
          </a:p>
        </p:txBody>
      </p:sp>
    </p:spTree>
    <p:extLst>
      <p:ext uri="{BB962C8B-B14F-4D97-AF65-F5344CB8AC3E}">
        <p14:creationId xmlns="" xmlns:p14="http://schemas.microsoft.com/office/powerpoint/2010/main" val="18721081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 Teal">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chemeClr val="accent4">
                  <a:lumMod val="50000"/>
                </a:schemeClr>
              </a:gs>
              <a:gs pos="100000">
                <a:srgbClr val="009788"/>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chemeClr val="accent4">
                  <a:lumMod val="50000"/>
                </a:schemeClr>
              </a:gs>
              <a:gs pos="100000">
                <a:srgbClr val="009788"/>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chemeClr val="accent4">
                        <a:lumMod val="50000"/>
                      </a:schemeClr>
                    </a:gs>
                    <a:gs pos="100000">
                      <a:srgbClr val="009788"/>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 xmlns:a14="http://schemas.microsoft.com/office/drawing/2010/main">
                  <a14:imgLayer r:embed="rId9">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0" name="Picture 19" descr="User icon Royalty Free Vector Image - VectorStock">
            <a:extLst>
              <a:ext uri="{FF2B5EF4-FFF2-40B4-BE49-F238E27FC236}">
                <a16:creationId xmlns:a16="http://schemas.microsoft.com/office/drawing/2014/main" xmlns="" id="{4A8E0F54-DC01-449D-B951-DC7CBAFD9546}"/>
              </a:ext>
            </a:extLst>
          </p:cNvPr>
          <p:cNvPicPr>
            <a:picLocks noChangeAspect="1" noChangeArrowheads="1"/>
          </p:cNvPicPr>
          <p:nvPr userDrawn="1"/>
        </p:nvPicPr>
        <p:blipFill>
          <a:blip r:embed="rId10"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21" name="Picture Placeholder 20">
            <a:extLst>
              <a:ext uri="{FF2B5EF4-FFF2-40B4-BE49-F238E27FC236}">
                <a16:creationId xmlns:a16="http://schemas.microsoft.com/office/drawing/2014/main" xmlns="" id="{65D60AFC-04BC-4FCA-A89D-6FCD04B6DC35}"/>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 xmlns:p14="http://schemas.microsoft.com/office/powerpoint/2010/main" val="33856045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 Cyan">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chemeClr val="accent2">
                  <a:lumMod val="50000"/>
                </a:schemeClr>
              </a:gs>
              <a:gs pos="100000">
                <a:schemeClr val="accent2"/>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chemeClr val="accent2">
                  <a:lumMod val="50000"/>
                </a:schemeClr>
              </a:gs>
              <a:gs pos="100000">
                <a:schemeClr val="accent2"/>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chemeClr val="accent2">
                        <a:lumMod val="50000"/>
                      </a:schemeClr>
                    </a:gs>
                    <a:gs pos="100000">
                      <a:schemeClr val="accent2"/>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 xmlns:a14="http://schemas.microsoft.com/office/drawing/2010/main">
                  <a14:imgLayer r:embed="rId9">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30" name="Picture 29" descr="User icon Royalty Free Vector Image - VectorStock">
            <a:extLst>
              <a:ext uri="{FF2B5EF4-FFF2-40B4-BE49-F238E27FC236}">
                <a16:creationId xmlns:a16="http://schemas.microsoft.com/office/drawing/2014/main" xmlns="" id="{5F55812D-505A-4B1A-9EB5-16DCD08F2B82}"/>
              </a:ext>
            </a:extLst>
          </p:cNvPr>
          <p:cNvPicPr>
            <a:picLocks noChangeAspect="1" noChangeArrowheads="1"/>
          </p:cNvPicPr>
          <p:nvPr userDrawn="1"/>
        </p:nvPicPr>
        <p:blipFill>
          <a:blip r:embed="rId10"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34" name="Picture Placeholder 33">
            <a:extLst>
              <a:ext uri="{FF2B5EF4-FFF2-40B4-BE49-F238E27FC236}">
                <a16:creationId xmlns:a16="http://schemas.microsoft.com/office/drawing/2014/main" xmlns="" id="{0974588E-8956-4BF5-BF58-B7E42070A56A}"/>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 xmlns:p14="http://schemas.microsoft.com/office/powerpoint/2010/main" val="15454929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 Light Green">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chemeClr val="accent3">
                  <a:lumMod val="50000"/>
                </a:schemeClr>
              </a:gs>
              <a:gs pos="100000">
                <a:schemeClr val="accent3"/>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chemeClr val="accent3">
                  <a:lumMod val="50000"/>
                </a:schemeClr>
              </a:gs>
              <a:gs pos="100000">
                <a:schemeClr val="accent3"/>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chemeClr val="accent3">
                        <a:lumMod val="50000"/>
                      </a:schemeClr>
                    </a:gs>
                    <a:gs pos="100000">
                      <a:schemeClr val="accent3"/>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 xmlns:a14="http://schemas.microsoft.com/office/drawing/2010/main">
                  <a14:imgLayer r:embed="rId9">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AE6570A8-081D-45CE-A0DD-F78F5EDB0F9B}"/>
              </a:ext>
            </a:extLst>
          </p:cNvPr>
          <p:cNvPicPr>
            <a:picLocks noChangeAspect="1" noChangeArrowheads="1"/>
          </p:cNvPicPr>
          <p:nvPr userDrawn="1"/>
        </p:nvPicPr>
        <p:blipFill>
          <a:blip r:embed="rId10"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xmlns="" id="{0B000B32-CB56-440D-9FAE-7DE703A93A02}"/>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 xmlns:p14="http://schemas.microsoft.com/office/powerpoint/2010/main" val="13225474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 Amber">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chemeClr val="accent5">
                  <a:lumMod val="50000"/>
                </a:schemeClr>
              </a:gs>
              <a:gs pos="100000">
                <a:schemeClr val="accent5"/>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chemeClr val="accent5">
                  <a:lumMod val="50000"/>
                </a:schemeClr>
              </a:gs>
              <a:gs pos="100000">
                <a:schemeClr val="accent5"/>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chemeClr val="accent5">
                        <a:lumMod val="75000"/>
                      </a:schemeClr>
                    </a:gs>
                    <a:gs pos="100000">
                      <a:schemeClr val="accent5"/>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 xmlns:a14="http://schemas.microsoft.com/office/drawing/2010/main">
                  <a14:imgLayer r:embed="rId9">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00C9ED70-1CC8-4EF2-BE10-AAFE24AAC5D7}"/>
              </a:ext>
            </a:extLst>
          </p:cNvPr>
          <p:cNvPicPr>
            <a:picLocks noChangeAspect="1" noChangeArrowheads="1"/>
          </p:cNvPicPr>
          <p:nvPr userDrawn="1"/>
        </p:nvPicPr>
        <p:blipFill>
          <a:blip r:embed="rId10"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xmlns="" id="{7FD1CDD6-829C-4C5B-BFB7-74153A66FF24}"/>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 xmlns:p14="http://schemas.microsoft.com/office/powerpoint/2010/main" val="25258714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 Maroon">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chemeClr val="accent6">
                  <a:lumMod val="50000"/>
                </a:schemeClr>
              </a:gs>
              <a:gs pos="100000">
                <a:schemeClr val="accent6"/>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chemeClr val="accent6">
                  <a:lumMod val="50000"/>
                </a:schemeClr>
              </a:gs>
              <a:gs pos="100000">
                <a:schemeClr val="accent6"/>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chemeClr val="accent6">
                        <a:lumMod val="50000"/>
                      </a:schemeClr>
                    </a:gs>
                    <a:gs pos="100000">
                      <a:schemeClr val="accent6"/>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 xmlns:a14="http://schemas.microsoft.com/office/drawing/2010/main">
                  <a14:imgLayer r:embed="rId9">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80BF4AFD-B365-46D4-AAC5-485DFA5A7D42}"/>
              </a:ext>
            </a:extLst>
          </p:cNvPr>
          <p:cNvPicPr>
            <a:picLocks noChangeAspect="1" noChangeArrowheads="1"/>
          </p:cNvPicPr>
          <p:nvPr userDrawn="1"/>
        </p:nvPicPr>
        <p:blipFill>
          <a:blip r:embed="rId10"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xmlns="" id="{2BC70C35-8BA7-4D49-9AF7-DC36FAB8FDA3}"/>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 xmlns:p14="http://schemas.microsoft.com/office/powerpoint/2010/main" val="16873252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 Blue Gray">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273238">
                  <a:alpha val="91000"/>
                </a:srgbClr>
              </a:gs>
              <a:gs pos="100000">
                <a:srgbClr val="607D8B"/>
              </a:gs>
            </a:gsLst>
            <a:lin ang="10800000" scaled="1"/>
          </a:gradFill>
          <a:ln>
            <a:noFill/>
          </a:ln>
        </p:spPr>
        <p:txBody>
          <a:bodyPr vert="horz" wrap="square" lIns="91440" tIns="45720" rIns="91440" bIns="45720" numCol="1" anchor="t" anchorCtr="0" compatLnSpc="1">
            <a:prstTxWarp prst="textNoShape">
              <a:avLst/>
            </a:prstTxWarp>
          </a:bodyPr>
          <a:lstStyle/>
          <a:p>
            <a:endParaRPr lang="en-US" dirty="0">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273238"/>
              </a:gs>
              <a:gs pos="100000">
                <a:srgbClr val="607D8B"/>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0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endParaRPr lang="en-US" dirty="0"/>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273238"/>
                    </a:gs>
                    <a:gs pos="100000">
                      <a:srgbClr val="607D8B"/>
                    </a:gs>
                  </a:gsLst>
                  <a:lin ang="0" scaled="1"/>
                  <a:tileRect/>
                </a:gradFill>
                <a:effectLst/>
                <a:latin typeface="+mn-lt"/>
                <a:ea typeface="+mn-ea"/>
                <a:cs typeface="+mn-cs"/>
              </a:defRPr>
            </a:lvl1pPr>
          </a:lstStyle>
          <a:p>
            <a:pPr lvl="0"/>
            <a:endParaRPr lang="en-US" dirty="0"/>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7" cstate="print">
            <a:extLst>
              <a:ext uri="{BEBA8EAE-BF5A-486C-A8C5-ECC9F3942E4B}">
                <a14:imgProps xmlns="" xmlns:a14="http://schemas.microsoft.com/office/drawing/2010/main">
                  <a14:imgLayer r:embed="rId8">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endParaRPr lang="en-US" dirty="0"/>
          </a:p>
        </p:txBody>
      </p:sp>
      <p:pic>
        <p:nvPicPr>
          <p:cNvPr id="21" name="Picture 20" descr="User icon Royalty Free Vector Image - VectorStock">
            <a:extLst>
              <a:ext uri="{FF2B5EF4-FFF2-40B4-BE49-F238E27FC236}">
                <a16:creationId xmlns:a16="http://schemas.microsoft.com/office/drawing/2014/main" xmlns="" id="{AEB45C91-0DA6-4973-9AEA-FF1388508ACC}"/>
              </a:ext>
            </a:extLst>
          </p:cNvPr>
          <p:cNvPicPr>
            <a:picLocks noChangeAspect="1" noChangeArrowheads="1"/>
          </p:cNvPicPr>
          <p:nvPr userDrawn="1"/>
        </p:nvPicPr>
        <p:blipFill>
          <a:blip r:embed="rId9"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xmlns="" id="{F70CF6D9-DDB4-41AA-BB82-F8ED04AD8BC1}"/>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dirty="0"/>
          </a:p>
        </p:txBody>
      </p:sp>
      <p:pic>
        <p:nvPicPr>
          <p:cNvPr id="9" name="Picture 8">
            <a:extLst>
              <a:ext uri="{FF2B5EF4-FFF2-40B4-BE49-F238E27FC236}">
                <a16:creationId xmlns:a16="http://schemas.microsoft.com/office/drawing/2014/main" xmlns="" id="{E07803FA-3B47-4611-8387-305D7E1D16D7}"/>
              </a:ext>
            </a:extLst>
          </p:cNvPr>
          <p:cNvPicPr>
            <a:picLocks noChangeAspect="1"/>
          </p:cNvPicPr>
          <p:nvPr userDrawn="1"/>
        </p:nvPicPr>
        <p:blipFill>
          <a:blip r:embed="rId10">
            <a:extLst>
              <a:ext uri="{28A0092B-C50C-407E-A947-70E740481C1C}">
                <a14:useLocalDpi xmlns="" xmlns:a14="http://schemas.microsoft.com/office/drawing/2010/main" val="0"/>
              </a:ext>
            </a:extLst>
          </a:blip>
          <a:stretch>
            <a:fillRect/>
          </a:stretch>
        </p:blipFill>
        <p:spPr>
          <a:xfrm>
            <a:off x="7417892" y="1386529"/>
            <a:ext cx="4679915" cy="3509936"/>
          </a:xfrm>
          <a:prstGeom prst="rect">
            <a:avLst/>
          </a:prstGeom>
        </p:spPr>
      </p:pic>
    </p:spTree>
    <p:extLst>
      <p:ext uri="{BB962C8B-B14F-4D97-AF65-F5344CB8AC3E}">
        <p14:creationId xmlns="" xmlns:p14="http://schemas.microsoft.com/office/powerpoint/2010/main" val="2280942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 Logo on BR">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xmlns="" id="{7CD05EDD-7D4D-4F15-B3BB-F4E2E35E1780}"/>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Shape 56">
            <a:extLst>
              <a:ext uri="{FF2B5EF4-FFF2-40B4-BE49-F238E27FC236}">
                <a16:creationId xmlns:a16="http://schemas.microsoft.com/office/drawing/2014/main" xmlns="" id="{ACB01872-4321-4181-A609-1C503C074C10}"/>
              </a:ext>
            </a:extLst>
          </p:cNvPr>
          <p:cNvPicPr preferRelativeResize="0"/>
          <p:nvPr userDrawn="1"/>
        </p:nvPicPr>
        <p:blipFill rotWithShape="1">
          <a:blip r:embed="rId2">
            <a:alphaModFix/>
          </a:blip>
          <a:srcRect t="86739" r="1768" b="3535"/>
          <a:stretch/>
        </p:blipFill>
        <p:spPr>
          <a:xfrm>
            <a:off x="0" y="0"/>
            <a:ext cx="12192000" cy="711201"/>
          </a:xfrm>
          <a:prstGeom prst="rect">
            <a:avLst/>
          </a:prstGeom>
          <a:noFill/>
          <a:ln>
            <a:noFill/>
          </a:ln>
          <a:effectLst/>
        </p:spPr>
      </p:pic>
      <p:sp>
        <p:nvSpPr>
          <p:cNvPr id="2" name="Title 1">
            <a:extLst>
              <a:ext uri="{FF2B5EF4-FFF2-40B4-BE49-F238E27FC236}">
                <a16:creationId xmlns:a16="http://schemas.microsoft.com/office/drawing/2014/main" xmlns="" id="{D5CD07E8-CBAA-45BA-85CF-1233D4AA86C9}"/>
              </a:ext>
            </a:extLst>
          </p:cNvPr>
          <p:cNvSpPr>
            <a:spLocks noGrp="1"/>
          </p:cNvSpPr>
          <p:nvPr>
            <p:ph type="title"/>
          </p:nvPr>
        </p:nvSpPr>
        <p:spPr>
          <a:xfrm>
            <a:off x="0" y="1"/>
            <a:ext cx="12192000" cy="711200"/>
          </a:xfrm>
          <a:solidFill>
            <a:srgbClr val="C0C0C0">
              <a:alpha val="50000"/>
            </a:srgbClr>
          </a:solidFill>
          <a:ln>
            <a:noFill/>
          </a:ln>
        </p:spPr>
        <p:txBody>
          <a:bodyPr lIns="216000" tIns="108000" rIns="216000" bIns="108000">
            <a:normAutofit/>
          </a:bodyPr>
          <a:lstStyle>
            <a:lvl1pPr>
              <a:defRPr lang="en-US" sz="3400" b="1" kern="1200" dirty="0">
                <a:solidFill>
                  <a:schemeClr val="tx1">
                    <a:lumMod val="90000"/>
                    <a:lumOff val="10000"/>
                  </a:schemeClr>
                </a:solidFill>
                <a:effectLst/>
                <a:latin typeface="+mj-lt"/>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DC6F4971-704E-42EF-A852-52D75741FB7C}"/>
              </a:ext>
            </a:extLst>
          </p:cNvPr>
          <p:cNvSpPr>
            <a:spLocks noGrp="1"/>
          </p:cNvSpPr>
          <p:nvPr>
            <p:ph idx="1"/>
          </p:nvPr>
        </p:nvSpPr>
        <p:spPr>
          <a:xfrm>
            <a:off x="131181" y="863444"/>
            <a:ext cx="11933000" cy="5635677"/>
          </a:xfrm>
        </p:spPr>
        <p:txBody>
          <a:bodyPr>
            <a:noAutofit/>
          </a:bodyPr>
          <a:lstStyle>
            <a:lvl1pPr marL="265113" indent="-265113" algn="just">
              <a:buClr>
                <a:schemeClr val="accent6"/>
              </a:buClr>
              <a:buFont typeface="Wingdings 3" panose="05040102010807070707" pitchFamily="18" charset="2"/>
              <a:buChar char=""/>
              <a:defRPr sz="2400">
                <a:solidFill>
                  <a:schemeClr val="tx1"/>
                </a:solidFill>
              </a:defRPr>
            </a:lvl1pPr>
            <a:lvl2pPr marL="809625" indent="-352425" algn="just">
              <a:buClr>
                <a:schemeClr val="accent6"/>
              </a:buClr>
              <a:buFont typeface="Wingdings 3" panose="05040102010807070707" pitchFamily="18" charset="2"/>
              <a:buChar char=""/>
              <a:defRPr sz="2000">
                <a:solidFill>
                  <a:schemeClr val="tx1"/>
                </a:solidFill>
              </a:defRPr>
            </a:lvl2pPr>
            <a:lvl3pPr marL="1143000" indent="-228600" algn="just">
              <a:buClr>
                <a:schemeClr val="accent6"/>
              </a:buClr>
              <a:buFont typeface="Wingdings" panose="05000000000000000000" pitchFamily="2" charset="2"/>
              <a:buChar char="§"/>
              <a:defRPr sz="1800">
                <a:solidFill>
                  <a:schemeClr val="tx1"/>
                </a:solidFill>
              </a:defRPr>
            </a:lvl3pPr>
            <a:lvl4pPr algn="just">
              <a:buClr>
                <a:schemeClr val="accent6"/>
              </a:buClr>
              <a:defRPr sz="1600">
                <a:solidFill>
                  <a:schemeClr val="tx1"/>
                </a:solidFill>
              </a:defRPr>
            </a:lvl4pPr>
            <a:lvl5pPr algn="just">
              <a:buClr>
                <a:schemeClr val="accent6"/>
              </a:buCl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a:extLst>
              <a:ext uri="{FF2B5EF4-FFF2-40B4-BE49-F238E27FC236}">
                <a16:creationId xmlns:a16="http://schemas.microsoft.com/office/drawing/2014/main" xmlns="" id="{05596C8C-2163-45E8-B709-8118C381771F}"/>
              </a:ext>
            </a:extLst>
          </p:cNvPr>
          <p:cNvCxnSpPr/>
          <p:nvPr userDrawn="1"/>
        </p:nvCxnSpPr>
        <p:spPr>
          <a:xfrm>
            <a:off x="0" y="711201"/>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F86BF578-C91A-4942-95D5-11408C3CCACF}"/>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5598238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 Brown">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3E2622"/>
              </a:gs>
              <a:gs pos="100000">
                <a:srgbClr val="795547"/>
              </a:gs>
            </a:gsLst>
            <a:lin ang="10800000" scaled="1"/>
          </a:gradFill>
          <a:ln>
            <a:noFill/>
          </a:ln>
        </p:spPr>
        <p:txBody>
          <a:bodyPr vert="horz" wrap="square" lIns="91440" tIns="45720" rIns="91440" bIns="45720" numCol="1" anchor="t" anchorCtr="0" compatLnSpc="1">
            <a:prstTxWarp prst="textNoShape">
              <a:avLst/>
            </a:prstTxWarp>
          </a:bodyPr>
          <a:lstStyle/>
          <a:p>
            <a:endParaRPr lang="en-US" dirty="0">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3E2622"/>
              </a:gs>
              <a:gs pos="100000">
                <a:srgbClr val="795547"/>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3E2622"/>
                    </a:gs>
                    <a:gs pos="100000">
                      <a:srgbClr val="795547"/>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 xmlns:a14="http://schemas.microsoft.com/office/drawing/2010/main">
                  <a14:imgLayer r:embed="rId9">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7E386D9D-B92A-4F40-9089-A1FD00CD3874}"/>
              </a:ext>
            </a:extLst>
          </p:cNvPr>
          <p:cNvPicPr>
            <a:picLocks noChangeAspect="1" noChangeArrowheads="1"/>
          </p:cNvPicPr>
          <p:nvPr userDrawn="1"/>
        </p:nvPicPr>
        <p:blipFill>
          <a:blip r:embed="rId10"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xmlns="" id="{DA295F85-D43D-42E5-9539-A471116A43B0}"/>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 xmlns:p14="http://schemas.microsoft.com/office/powerpoint/2010/main" val="7244701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 Deep Puple">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301B92"/>
              </a:gs>
              <a:gs pos="100000">
                <a:srgbClr val="673BB7"/>
              </a:gs>
            </a:gsLst>
            <a:lin ang="10800000" scaled="1"/>
          </a:gradFill>
          <a:ln>
            <a:noFill/>
          </a:ln>
        </p:spPr>
        <p:txBody>
          <a:bodyPr vert="horz" wrap="square" lIns="91440" tIns="45720" rIns="91440" bIns="45720" numCol="1" anchor="t" anchorCtr="0" compatLnSpc="1">
            <a:prstTxWarp prst="textNoShape">
              <a:avLst/>
            </a:prstTxWarp>
          </a:bodyPr>
          <a:lstStyle/>
          <a:p>
            <a:endParaRPr lang="en-US" dirty="0">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301B92"/>
              </a:gs>
              <a:gs pos="100000">
                <a:srgbClr val="673BB7"/>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301B92"/>
                    </a:gs>
                    <a:gs pos="100000">
                      <a:srgbClr val="673BB7"/>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 xmlns:a14="http://schemas.microsoft.com/office/drawing/2010/main">
                  <a14:imgLayer r:embed="rId9">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BE300026-40E8-4FB1-998A-9CEB5F7A1B84}"/>
              </a:ext>
            </a:extLst>
          </p:cNvPr>
          <p:cNvPicPr>
            <a:picLocks noChangeAspect="1" noChangeArrowheads="1"/>
          </p:cNvPicPr>
          <p:nvPr userDrawn="1"/>
        </p:nvPicPr>
        <p:blipFill>
          <a:blip r:embed="rId10"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xmlns="" id="{DB3B5E9B-B4F0-4E85-954A-F7CC04BBF24C}"/>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 xmlns:p14="http://schemas.microsoft.com/office/powerpoint/2010/main" val="13831606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 Blue">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0E47A1"/>
              </a:gs>
              <a:gs pos="100000">
                <a:srgbClr val="03A9F5"/>
              </a:gs>
            </a:gsLst>
            <a:lin ang="10800000" scaled="1"/>
          </a:gradFill>
          <a:ln>
            <a:noFill/>
          </a:ln>
        </p:spPr>
        <p:txBody>
          <a:bodyPr vert="horz" wrap="square" lIns="91440" tIns="45720" rIns="91440" bIns="45720" numCol="1" anchor="t" anchorCtr="0" compatLnSpc="1">
            <a:prstTxWarp prst="textNoShape">
              <a:avLst/>
            </a:prstTxWarp>
          </a:bodyPr>
          <a:lstStyle/>
          <a:p>
            <a:endParaRPr lang="en-US" dirty="0">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0E47A1"/>
              </a:gs>
              <a:gs pos="100000">
                <a:srgbClr val="03A9F5"/>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0E47A1"/>
                    </a:gs>
                    <a:gs pos="100000">
                      <a:srgbClr val="03A9F5"/>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 xmlns:a14="http://schemas.microsoft.com/office/drawing/2010/main">
                  <a14:imgLayer r:embed="rId9">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C3A13D11-EC6C-4E81-AD83-7AC73D273FD4}"/>
              </a:ext>
            </a:extLst>
          </p:cNvPr>
          <p:cNvPicPr>
            <a:picLocks noChangeAspect="1" noChangeArrowheads="1"/>
          </p:cNvPicPr>
          <p:nvPr userDrawn="1"/>
        </p:nvPicPr>
        <p:blipFill>
          <a:blip r:embed="rId10"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xmlns="" id="{85035EF3-F5FB-41C2-A0BE-B3AEF7556ABD}"/>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 xmlns:p14="http://schemas.microsoft.com/office/powerpoint/2010/main" val="3065104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 Re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B71B1C"/>
              </a:gs>
              <a:gs pos="100000">
                <a:srgbClr val="ED524F"/>
              </a:gs>
            </a:gsLst>
            <a:lin ang="10800000" scaled="1"/>
          </a:gradFill>
          <a:ln>
            <a:noFill/>
          </a:ln>
        </p:spPr>
        <p:txBody>
          <a:bodyPr vert="horz" wrap="square" lIns="91440" tIns="45720" rIns="91440" bIns="45720" numCol="1" anchor="t" anchorCtr="0" compatLnSpc="1">
            <a:prstTxWarp prst="textNoShape">
              <a:avLst/>
            </a:prstTxWarp>
          </a:bodyPr>
          <a:lstStyle/>
          <a:p>
            <a:endParaRPr lang="en-US" dirty="0">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B71B1C"/>
              </a:gs>
              <a:gs pos="100000">
                <a:srgbClr val="ED524F"/>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B71B1C"/>
                    </a:gs>
                    <a:gs pos="100000">
                      <a:srgbClr val="ED524F"/>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 xmlns:a14="http://schemas.microsoft.com/office/drawing/2010/main">
                  <a14:imgLayer r:embed="rId9">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31" name="Picture 30">
            <a:extLst>
              <a:ext uri="{FF2B5EF4-FFF2-40B4-BE49-F238E27FC236}">
                <a16:creationId xmlns:a16="http://schemas.microsoft.com/office/drawing/2014/main" xmlns="" id="{77B7B864-C091-4493-B14B-F5B61B586EED}"/>
              </a:ext>
            </a:extLst>
          </p:cNvPr>
          <p:cNvPicPr>
            <a:picLocks noChangeAspect="1"/>
          </p:cNvPicPr>
          <p:nvPr userDrawn="1"/>
        </p:nvPicPr>
        <p:blipFill>
          <a:blip r:embed="rId10" cstate="print">
            <a:extLst>
              <a:ext uri="{28A0092B-C50C-407E-A947-70E740481C1C}">
                <a14:useLocalDpi xmlns="" xmlns:a14="http://schemas.microsoft.com/office/drawing/2010/main" val="0"/>
              </a:ext>
            </a:extLst>
          </a:blip>
          <a:srcRect l="24746" t="7575" r="25761" b="18186"/>
          <a:stretch>
            <a:fillRect/>
          </a:stretch>
        </p:blipFill>
        <p:spPr>
          <a:xfrm>
            <a:off x="356499" y="5214354"/>
            <a:ext cx="1354234" cy="1354234"/>
          </a:xfrm>
          <a:custGeom>
            <a:avLst/>
            <a:gdLst>
              <a:gd name="connsiteX0" fmla="*/ 2286000 w 4572000"/>
              <a:gd name="connsiteY0" fmla="*/ 0 h 4572000"/>
              <a:gd name="connsiteX1" fmla="*/ 4572000 w 4572000"/>
              <a:gd name="connsiteY1" fmla="*/ 2286000 h 4572000"/>
              <a:gd name="connsiteX2" fmla="*/ 2286000 w 4572000"/>
              <a:gd name="connsiteY2" fmla="*/ 4572000 h 4572000"/>
              <a:gd name="connsiteX3" fmla="*/ 0 w 4572000"/>
              <a:gd name="connsiteY3" fmla="*/ 2286000 h 4572000"/>
              <a:gd name="connsiteX4" fmla="*/ 2286000 w 4572000"/>
              <a:gd name="connsiteY4" fmla="*/ 0 h 457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4572000">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noFill/>
          <a:ln w="6350">
            <a:solidFill>
              <a:schemeClr val="bg1">
                <a:lumMod val="65000"/>
              </a:schemeClr>
            </a:solidFill>
          </a:ln>
          <a:effectLst/>
        </p:spPr>
      </p:pic>
      <p:pic>
        <p:nvPicPr>
          <p:cNvPr id="21" name="Picture 20" descr="User icon Royalty Free Vector Image - VectorStock">
            <a:extLst>
              <a:ext uri="{FF2B5EF4-FFF2-40B4-BE49-F238E27FC236}">
                <a16:creationId xmlns:a16="http://schemas.microsoft.com/office/drawing/2014/main" xmlns="" id="{177B86E9-222D-4757-BE64-59540DB794E6}"/>
              </a:ext>
            </a:extLst>
          </p:cNvPr>
          <p:cNvPicPr>
            <a:picLocks noChangeAspect="1" noChangeArrowheads="1"/>
          </p:cNvPicPr>
          <p:nvPr userDrawn="1"/>
        </p:nvPicPr>
        <p:blipFill>
          <a:blip r:embed="rId11"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xmlns="" id="{8ABCD18B-D4E0-41E4-8162-7E83CB11DAE0}"/>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 xmlns:p14="http://schemas.microsoft.com/office/powerpoint/2010/main" val="30837130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 Pink">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890E4F"/>
              </a:gs>
              <a:gs pos="100000">
                <a:srgbClr val="D81A60"/>
              </a:gs>
            </a:gsLst>
            <a:lin ang="10800000" scaled="1"/>
          </a:gradFill>
          <a:ln>
            <a:noFill/>
          </a:ln>
        </p:spPr>
        <p:txBody>
          <a:bodyPr vert="horz" wrap="square" lIns="91440" tIns="45720" rIns="91440" bIns="45720" numCol="1" anchor="t" anchorCtr="0" compatLnSpc="1">
            <a:prstTxWarp prst="textNoShape">
              <a:avLst/>
            </a:prstTxWarp>
          </a:bodyPr>
          <a:lstStyle/>
          <a:p>
            <a:endParaRPr lang="en-US" dirty="0">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890E4F"/>
              </a:gs>
              <a:gs pos="100000">
                <a:srgbClr val="D81A60"/>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890E4F"/>
                    </a:gs>
                    <a:gs pos="100000">
                      <a:srgbClr val="D81A60"/>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 xmlns:a14="http://schemas.microsoft.com/office/drawing/2010/main">
                  <a14:imgLayer r:embed="rId9">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A2F1AAAC-C051-4A31-837B-4A9977722A44}"/>
              </a:ext>
            </a:extLst>
          </p:cNvPr>
          <p:cNvPicPr>
            <a:picLocks noChangeAspect="1" noChangeArrowheads="1"/>
          </p:cNvPicPr>
          <p:nvPr userDrawn="1"/>
        </p:nvPicPr>
        <p:blipFill>
          <a:blip r:embed="rId10"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xmlns="" id="{ADF34BDA-AFB4-4120-81EF-C0AB56D388CB}"/>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 xmlns:p14="http://schemas.microsoft.com/office/powerpoint/2010/main" val="10259003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 Default Color">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0">
                <a:srgbClr val="1D3064"/>
              </a:gs>
              <a:gs pos="50000">
                <a:srgbClr val="1D3064"/>
              </a:gs>
              <a:gs pos="100000">
                <a:schemeClr val="tx2"/>
              </a:gs>
            </a:gsLst>
            <a:lin ang="108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0">
                <a:srgbClr val="1D3064"/>
              </a:gs>
              <a:gs pos="50000">
                <a:srgbClr val="1D3064"/>
              </a:gs>
              <a:gs pos="100000">
                <a:schemeClr val="tx2"/>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0">
                      <a:srgbClr val="1D3064"/>
                    </a:gs>
                    <a:gs pos="100000">
                      <a:schemeClr val="tx2"/>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 xmlns:a14="http://schemas.microsoft.com/office/drawing/2010/main">
                  <a14:imgLayer r:embed="rId9">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0" name="Picture 19">
            <a:extLst>
              <a:ext uri="{FF2B5EF4-FFF2-40B4-BE49-F238E27FC236}">
                <a16:creationId xmlns:a16="http://schemas.microsoft.com/office/drawing/2014/main" xmlns="" id="{E0042908-6588-4C7A-9615-8D5899E8A9FA}"/>
              </a:ext>
            </a:extLst>
          </p:cNvPr>
          <p:cNvPicPr>
            <a:picLocks noChangeAspect="1"/>
          </p:cNvPicPr>
          <p:nvPr userDrawn="1"/>
        </p:nvPicPr>
        <p:blipFill rotWithShape="1">
          <a:blip r:embed="rId10">
            <a:extLst>
              <a:ext uri="{28A0092B-C50C-407E-A947-70E740481C1C}">
                <a14:useLocalDpi xmlns="" xmlns:a14="http://schemas.microsoft.com/office/drawing/2010/main" val="0"/>
              </a:ext>
            </a:extLst>
          </a:blip>
          <a:srcRect l="144383" t="-16142" r="-144383" b="22103"/>
          <a:stretch/>
        </p:blipFill>
        <p:spPr>
          <a:xfrm>
            <a:off x="1834747" y="3985791"/>
            <a:ext cx="3075940" cy="2892592"/>
          </a:xfrm>
          <a:prstGeom prst="rect">
            <a:avLst/>
          </a:prstGeom>
        </p:spPr>
      </p:pic>
      <p:pic>
        <p:nvPicPr>
          <p:cNvPr id="36" name="Picture 35" descr="User icon Royalty Free Vector Image - VectorStock">
            <a:extLst>
              <a:ext uri="{FF2B5EF4-FFF2-40B4-BE49-F238E27FC236}">
                <a16:creationId xmlns:a16="http://schemas.microsoft.com/office/drawing/2014/main" xmlns="" id="{3C805A05-DDF6-4BA6-8EDB-D97128A43BFF}"/>
              </a:ext>
            </a:extLst>
          </p:cNvPr>
          <p:cNvPicPr>
            <a:picLocks noChangeAspect="1" noChangeArrowheads="1"/>
          </p:cNvPicPr>
          <p:nvPr userDrawn="1"/>
        </p:nvPicPr>
        <p:blipFill>
          <a:blip r:embed="rId11"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37" name="Picture Placeholder 36">
            <a:extLst>
              <a:ext uri="{FF2B5EF4-FFF2-40B4-BE49-F238E27FC236}">
                <a16:creationId xmlns:a16="http://schemas.microsoft.com/office/drawing/2014/main" xmlns="" id="{C4AACC20-C1A0-45ED-8640-28D84A9F84E1}"/>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 xmlns:p14="http://schemas.microsoft.com/office/powerpoint/2010/main" val="1656836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 Logo on TR">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xmlns="" id="{7CD05EDD-7D4D-4F15-B3BB-F4E2E35E1780}"/>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Date Placeholder 1">
            <a:extLst>
              <a:ext uri="{FF2B5EF4-FFF2-40B4-BE49-F238E27FC236}">
                <a16:creationId xmlns:a16="http://schemas.microsoft.com/office/drawing/2014/main" xmlns="" id="{CA463A36-7025-4394-9467-8A3EC3425B00}"/>
              </a:ext>
            </a:extLst>
          </p:cNvPr>
          <p:cNvSpPr txBox="1">
            <a:spLocks/>
          </p:cNvSpPr>
          <p:nvPr userDrawn="1"/>
        </p:nvSpPr>
        <p:spPr>
          <a:xfrm>
            <a:off x="838200" y="6604000"/>
            <a:ext cx="2743200" cy="25512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212121">
                  <a:lumMod val="90000"/>
                  <a:lumOff val="10000"/>
                </a:srgbClr>
              </a:solidFill>
              <a:latin typeface="Roboto Condensed Light" panose="02000000000000000000" pitchFamily="2" charset="0"/>
              <a:ea typeface="Roboto Condensed Light" panose="02000000000000000000" pitchFamily="2" charset="0"/>
            </a:endParaRPr>
          </a:p>
        </p:txBody>
      </p:sp>
      <p:sp>
        <p:nvSpPr>
          <p:cNvPr id="22" name="Footer Placeholder 2">
            <a:extLst>
              <a:ext uri="{FF2B5EF4-FFF2-40B4-BE49-F238E27FC236}">
                <a16:creationId xmlns:a16="http://schemas.microsoft.com/office/drawing/2014/main" xmlns="" id="{BF2BE79E-EA17-4AB9-8CB5-714A52A6B2F5}"/>
              </a:ext>
            </a:extLst>
          </p:cNvPr>
          <p:cNvSpPr txBox="1">
            <a:spLocks/>
          </p:cNvSpPr>
          <p:nvPr userDrawn="1"/>
        </p:nvSpPr>
        <p:spPr>
          <a:xfrm>
            <a:off x="3038168" y="6604000"/>
            <a:ext cx="6223819" cy="253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212121">
                  <a:lumMod val="90000"/>
                  <a:lumOff val="10000"/>
                </a:srgbClr>
              </a:solidFill>
              <a:latin typeface="Roboto Condensed Light" panose="02000000000000000000" pitchFamily="2" charset="0"/>
              <a:ea typeface="Roboto Condensed Light" panose="02000000000000000000" pitchFamily="2" charset="0"/>
            </a:endParaRPr>
          </a:p>
        </p:txBody>
      </p:sp>
      <p:sp>
        <p:nvSpPr>
          <p:cNvPr id="23" name="Slide Number Placeholder 3">
            <a:extLst>
              <a:ext uri="{FF2B5EF4-FFF2-40B4-BE49-F238E27FC236}">
                <a16:creationId xmlns:a16="http://schemas.microsoft.com/office/drawing/2014/main" xmlns="" id="{FE084249-8DB7-4B0A-AA7A-A1A407FC0773}"/>
              </a:ext>
            </a:extLst>
          </p:cNvPr>
          <p:cNvSpPr txBox="1">
            <a:spLocks/>
          </p:cNvSpPr>
          <p:nvPr userDrawn="1"/>
        </p:nvSpPr>
        <p:spPr>
          <a:xfrm>
            <a:off x="8610600" y="6604000"/>
            <a:ext cx="2743200" cy="25512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dirty="0">
              <a:solidFill>
                <a:srgbClr val="212121">
                  <a:lumMod val="90000"/>
                  <a:lumOff val="10000"/>
                </a:srgbClr>
              </a:solidFill>
            </a:endParaRPr>
          </a:p>
        </p:txBody>
      </p:sp>
      <p:pic>
        <p:nvPicPr>
          <p:cNvPr id="18" name="Shape 56">
            <a:extLst>
              <a:ext uri="{FF2B5EF4-FFF2-40B4-BE49-F238E27FC236}">
                <a16:creationId xmlns:a16="http://schemas.microsoft.com/office/drawing/2014/main" xmlns="" id="{ACB01872-4321-4181-A609-1C503C074C10}"/>
              </a:ext>
            </a:extLst>
          </p:cNvPr>
          <p:cNvPicPr preferRelativeResize="0"/>
          <p:nvPr userDrawn="1"/>
        </p:nvPicPr>
        <p:blipFill rotWithShape="1">
          <a:blip r:embed="rId2">
            <a:alphaModFix/>
          </a:blip>
          <a:srcRect t="86739" r="1768" b="3535"/>
          <a:stretch/>
        </p:blipFill>
        <p:spPr>
          <a:xfrm>
            <a:off x="0" y="0"/>
            <a:ext cx="12192000" cy="711201"/>
          </a:xfrm>
          <a:prstGeom prst="rect">
            <a:avLst/>
          </a:prstGeom>
          <a:noFill/>
          <a:ln>
            <a:noFill/>
          </a:ln>
          <a:effectLst/>
        </p:spPr>
      </p:pic>
      <p:sp>
        <p:nvSpPr>
          <p:cNvPr id="2" name="Title 1">
            <a:extLst>
              <a:ext uri="{FF2B5EF4-FFF2-40B4-BE49-F238E27FC236}">
                <a16:creationId xmlns:a16="http://schemas.microsoft.com/office/drawing/2014/main" xmlns="" id="{D5CD07E8-CBAA-45BA-85CF-1233D4AA86C9}"/>
              </a:ext>
            </a:extLst>
          </p:cNvPr>
          <p:cNvSpPr>
            <a:spLocks noGrp="1"/>
          </p:cNvSpPr>
          <p:nvPr>
            <p:ph type="title"/>
          </p:nvPr>
        </p:nvSpPr>
        <p:spPr>
          <a:xfrm>
            <a:off x="0" y="1"/>
            <a:ext cx="12192000" cy="711200"/>
          </a:xfrm>
          <a:solidFill>
            <a:srgbClr val="C0C0C0">
              <a:alpha val="50000"/>
            </a:srgbClr>
          </a:solidFill>
          <a:ln>
            <a:noFill/>
          </a:ln>
        </p:spPr>
        <p:txBody>
          <a:bodyPr lIns="216000" tIns="108000" rIns="216000" bIns="108000">
            <a:normAutofit/>
          </a:bodyPr>
          <a:lstStyle>
            <a:lvl1pPr>
              <a:defRPr lang="en-US" sz="3400" b="1" kern="1200" dirty="0">
                <a:solidFill>
                  <a:schemeClr val="tx1">
                    <a:lumMod val="90000"/>
                    <a:lumOff val="10000"/>
                  </a:schemeClr>
                </a:solidFill>
                <a:effectLst/>
                <a:latin typeface="+mj-lt"/>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DC6F4971-704E-42EF-A852-52D75741FB7C}"/>
              </a:ext>
            </a:extLst>
          </p:cNvPr>
          <p:cNvSpPr>
            <a:spLocks noGrp="1"/>
          </p:cNvSpPr>
          <p:nvPr>
            <p:ph idx="1"/>
          </p:nvPr>
        </p:nvSpPr>
        <p:spPr>
          <a:xfrm>
            <a:off x="131180" y="2420471"/>
            <a:ext cx="11929641" cy="4033538"/>
          </a:xfrm>
        </p:spPr>
        <p:txBody>
          <a:bodyPr>
            <a:noAutofit/>
          </a:bodyPr>
          <a:lstStyle>
            <a:lvl1pPr marL="265113" indent="-265113" algn="just">
              <a:buClr>
                <a:schemeClr val="accent6"/>
              </a:buClr>
              <a:buFont typeface="Wingdings 3" panose="05040102010807070707" pitchFamily="18" charset="2"/>
              <a:buChar char=""/>
              <a:defRPr sz="2400">
                <a:solidFill>
                  <a:schemeClr val="tx1"/>
                </a:solidFill>
              </a:defRPr>
            </a:lvl1pPr>
            <a:lvl2pPr marL="809625" indent="-352425" algn="just">
              <a:buClr>
                <a:schemeClr val="accent6"/>
              </a:buClr>
              <a:buFont typeface="Wingdings 3" panose="05040102010807070707" pitchFamily="18" charset="2"/>
              <a:buChar char=""/>
              <a:defRPr sz="2000">
                <a:solidFill>
                  <a:schemeClr val="tx1"/>
                </a:solidFill>
              </a:defRPr>
            </a:lvl2pPr>
            <a:lvl3pPr marL="1143000" indent="-228600" algn="just">
              <a:buClr>
                <a:schemeClr val="accent6"/>
              </a:buClr>
              <a:buFont typeface="Wingdings" panose="05000000000000000000" pitchFamily="2" charset="2"/>
              <a:buChar char="§"/>
              <a:defRPr sz="1800">
                <a:solidFill>
                  <a:schemeClr val="tx1"/>
                </a:solidFill>
              </a:defRPr>
            </a:lvl3pPr>
            <a:lvl4pPr algn="just">
              <a:buClr>
                <a:schemeClr val="accent6"/>
              </a:buClr>
              <a:defRPr sz="1600">
                <a:solidFill>
                  <a:schemeClr val="tx1"/>
                </a:solidFill>
              </a:defRPr>
            </a:lvl4pPr>
            <a:lvl5pPr algn="just">
              <a:buClr>
                <a:schemeClr val="accent6"/>
              </a:buCl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a:extLst>
              <a:ext uri="{FF2B5EF4-FFF2-40B4-BE49-F238E27FC236}">
                <a16:creationId xmlns:a16="http://schemas.microsoft.com/office/drawing/2014/main" xmlns="" id="{05596C8C-2163-45E8-B709-8118C381771F}"/>
              </a:ext>
            </a:extLst>
          </p:cNvPr>
          <p:cNvCxnSpPr/>
          <p:nvPr userDrawn="1"/>
        </p:nvCxnSpPr>
        <p:spPr>
          <a:xfrm>
            <a:off x="0" y="711201"/>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F86BF578-C91A-4942-95D5-11408C3CCACF}"/>
              </a:ext>
            </a:extLst>
          </p:cNvPr>
          <p:cNvCxnSpPr/>
          <p:nvPr userDrawn="1"/>
        </p:nvCxnSpPr>
        <p:spPr>
          <a:xfrm>
            <a:off x="0" y="6604000"/>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1014863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 Logo on BR">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xmlns="" id="{7CD05EDD-7D4D-4F15-B3BB-F4E2E35E1780}"/>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Date Placeholder 1">
            <a:extLst>
              <a:ext uri="{FF2B5EF4-FFF2-40B4-BE49-F238E27FC236}">
                <a16:creationId xmlns:a16="http://schemas.microsoft.com/office/drawing/2014/main" xmlns="" id="{CA463A36-7025-4394-9467-8A3EC3425B00}"/>
              </a:ext>
            </a:extLst>
          </p:cNvPr>
          <p:cNvSpPr txBox="1">
            <a:spLocks/>
          </p:cNvSpPr>
          <p:nvPr userDrawn="1"/>
        </p:nvSpPr>
        <p:spPr>
          <a:xfrm>
            <a:off x="838200" y="6604000"/>
            <a:ext cx="2743200" cy="25512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212121">
                  <a:lumMod val="90000"/>
                  <a:lumOff val="10000"/>
                </a:srgbClr>
              </a:solidFill>
              <a:latin typeface="Roboto Condensed Light" panose="02000000000000000000" pitchFamily="2" charset="0"/>
              <a:ea typeface="Roboto Condensed Light" panose="02000000000000000000" pitchFamily="2" charset="0"/>
            </a:endParaRPr>
          </a:p>
        </p:txBody>
      </p:sp>
      <p:sp>
        <p:nvSpPr>
          <p:cNvPr id="23" name="Slide Number Placeholder 3">
            <a:extLst>
              <a:ext uri="{FF2B5EF4-FFF2-40B4-BE49-F238E27FC236}">
                <a16:creationId xmlns:a16="http://schemas.microsoft.com/office/drawing/2014/main" xmlns="" id="{FE084249-8DB7-4B0A-AA7A-A1A407FC0773}"/>
              </a:ext>
            </a:extLst>
          </p:cNvPr>
          <p:cNvSpPr txBox="1">
            <a:spLocks/>
          </p:cNvSpPr>
          <p:nvPr userDrawn="1"/>
        </p:nvSpPr>
        <p:spPr>
          <a:xfrm>
            <a:off x="8610600" y="6604000"/>
            <a:ext cx="2743200" cy="25512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dirty="0">
              <a:solidFill>
                <a:srgbClr val="212121">
                  <a:lumMod val="90000"/>
                  <a:lumOff val="10000"/>
                </a:srgbClr>
              </a:solidFill>
            </a:endParaRPr>
          </a:p>
        </p:txBody>
      </p:sp>
      <p:pic>
        <p:nvPicPr>
          <p:cNvPr id="18" name="Shape 56">
            <a:extLst>
              <a:ext uri="{FF2B5EF4-FFF2-40B4-BE49-F238E27FC236}">
                <a16:creationId xmlns:a16="http://schemas.microsoft.com/office/drawing/2014/main" xmlns="" id="{ACB01872-4321-4181-A609-1C503C074C10}"/>
              </a:ext>
            </a:extLst>
          </p:cNvPr>
          <p:cNvPicPr preferRelativeResize="0"/>
          <p:nvPr userDrawn="1"/>
        </p:nvPicPr>
        <p:blipFill rotWithShape="1">
          <a:blip r:embed="rId2">
            <a:alphaModFix/>
          </a:blip>
          <a:srcRect t="86739" r="1768" b="3535"/>
          <a:stretch/>
        </p:blipFill>
        <p:spPr>
          <a:xfrm>
            <a:off x="0" y="0"/>
            <a:ext cx="12192000" cy="711201"/>
          </a:xfrm>
          <a:prstGeom prst="rect">
            <a:avLst/>
          </a:prstGeom>
          <a:noFill/>
          <a:ln>
            <a:noFill/>
          </a:ln>
          <a:effectLst/>
        </p:spPr>
      </p:pic>
      <p:sp>
        <p:nvSpPr>
          <p:cNvPr id="2" name="Title 1">
            <a:extLst>
              <a:ext uri="{FF2B5EF4-FFF2-40B4-BE49-F238E27FC236}">
                <a16:creationId xmlns:a16="http://schemas.microsoft.com/office/drawing/2014/main" xmlns="" id="{D5CD07E8-CBAA-45BA-85CF-1233D4AA86C9}"/>
              </a:ext>
            </a:extLst>
          </p:cNvPr>
          <p:cNvSpPr>
            <a:spLocks noGrp="1"/>
          </p:cNvSpPr>
          <p:nvPr>
            <p:ph type="title"/>
          </p:nvPr>
        </p:nvSpPr>
        <p:spPr>
          <a:xfrm>
            <a:off x="0" y="1"/>
            <a:ext cx="12192000" cy="711200"/>
          </a:xfrm>
          <a:solidFill>
            <a:srgbClr val="C0C0C0">
              <a:alpha val="50000"/>
            </a:srgbClr>
          </a:solidFill>
          <a:ln>
            <a:noFill/>
          </a:ln>
        </p:spPr>
        <p:txBody>
          <a:bodyPr lIns="216000" tIns="108000" rIns="216000" bIns="108000">
            <a:normAutofit/>
          </a:bodyPr>
          <a:lstStyle>
            <a:lvl1pPr>
              <a:defRPr lang="en-US" sz="3400" b="1" kern="1200" dirty="0">
                <a:solidFill>
                  <a:schemeClr val="tx1">
                    <a:lumMod val="90000"/>
                    <a:lumOff val="10000"/>
                  </a:schemeClr>
                </a:solidFill>
                <a:effectLst/>
                <a:latin typeface="+mj-lt"/>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DC6F4971-704E-42EF-A852-52D75741FB7C}"/>
              </a:ext>
            </a:extLst>
          </p:cNvPr>
          <p:cNvSpPr>
            <a:spLocks noGrp="1"/>
          </p:cNvSpPr>
          <p:nvPr>
            <p:ph idx="1"/>
          </p:nvPr>
        </p:nvSpPr>
        <p:spPr>
          <a:xfrm>
            <a:off x="131180" y="863444"/>
            <a:ext cx="10722787" cy="4206097"/>
          </a:xfrm>
        </p:spPr>
        <p:txBody>
          <a:bodyPr>
            <a:noAutofit/>
          </a:bodyPr>
          <a:lstStyle>
            <a:lvl1pPr marL="265113" indent="-265113" algn="just">
              <a:buClr>
                <a:schemeClr val="accent6"/>
              </a:buClr>
              <a:buFont typeface="Wingdings 3" panose="05040102010807070707" pitchFamily="18" charset="2"/>
              <a:buChar char=""/>
              <a:defRPr sz="2400">
                <a:solidFill>
                  <a:schemeClr val="tx1"/>
                </a:solidFill>
              </a:defRPr>
            </a:lvl1pPr>
            <a:lvl2pPr marL="809625" indent="-352425" algn="just">
              <a:buClr>
                <a:schemeClr val="accent6"/>
              </a:buClr>
              <a:buFont typeface="Wingdings 3" panose="05040102010807070707" pitchFamily="18" charset="2"/>
              <a:buChar char=""/>
              <a:defRPr sz="2000">
                <a:solidFill>
                  <a:schemeClr val="tx1"/>
                </a:solidFill>
              </a:defRPr>
            </a:lvl2pPr>
            <a:lvl3pPr marL="1143000" indent="-228600" algn="just">
              <a:buClr>
                <a:schemeClr val="accent6"/>
              </a:buClr>
              <a:buFont typeface="Wingdings" panose="05000000000000000000" pitchFamily="2" charset="2"/>
              <a:buChar char="§"/>
              <a:defRPr sz="1800">
                <a:solidFill>
                  <a:schemeClr val="tx1"/>
                </a:solidFill>
              </a:defRPr>
            </a:lvl3pPr>
            <a:lvl4pPr algn="just">
              <a:buClr>
                <a:schemeClr val="accent6"/>
              </a:buClr>
              <a:defRPr sz="1600">
                <a:solidFill>
                  <a:schemeClr val="tx1"/>
                </a:solidFill>
              </a:defRPr>
            </a:lvl4pPr>
            <a:lvl5pPr algn="just">
              <a:buClr>
                <a:schemeClr val="accent6"/>
              </a:buCl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a:extLst>
              <a:ext uri="{FF2B5EF4-FFF2-40B4-BE49-F238E27FC236}">
                <a16:creationId xmlns:a16="http://schemas.microsoft.com/office/drawing/2014/main" xmlns="" id="{05596C8C-2163-45E8-B709-8118C381771F}"/>
              </a:ext>
            </a:extLst>
          </p:cNvPr>
          <p:cNvCxnSpPr/>
          <p:nvPr userDrawn="1"/>
        </p:nvCxnSpPr>
        <p:spPr>
          <a:xfrm>
            <a:off x="0" y="711201"/>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F86BF578-C91A-4942-95D5-11408C3CCACF}"/>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2">
            <a:extLst>
              <a:ext uri="{FF2B5EF4-FFF2-40B4-BE49-F238E27FC236}">
                <a16:creationId xmlns:a16="http://schemas.microsoft.com/office/drawing/2014/main" xmlns="" id="{5736D502-F416-456F-97F3-7B5D425EB436}"/>
              </a:ext>
            </a:extLst>
          </p:cNvPr>
          <p:cNvSpPr txBox="1">
            <a:spLocks/>
          </p:cNvSpPr>
          <p:nvPr userDrawn="1"/>
        </p:nvSpPr>
        <p:spPr>
          <a:xfrm>
            <a:off x="3038168" y="6604000"/>
            <a:ext cx="6223819" cy="253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212121">
                  <a:lumMod val="90000"/>
                  <a:lumOff val="10000"/>
                </a:srgbClr>
              </a:solidFill>
              <a:latin typeface="Roboto Condensed Light" panose="02000000000000000000" pitchFamily="2" charset="0"/>
              <a:ea typeface="Roboto Condensed Light" panose="02000000000000000000" pitchFamily="2" charset="0"/>
            </a:endParaRPr>
          </a:p>
        </p:txBody>
      </p:sp>
    </p:spTree>
    <p:extLst>
      <p:ext uri="{BB962C8B-B14F-4D97-AF65-F5344CB8AC3E}">
        <p14:creationId xmlns="" xmlns:p14="http://schemas.microsoft.com/office/powerpoint/2010/main" val="21983119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and Content - Logo on BR">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xmlns="" id="{7CD05EDD-7D4D-4F15-B3BB-F4E2E35E1780}"/>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Date Placeholder 1">
            <a:extLst>
              <a:ext uri="{FF2B5EF4-FFF2-40B4-BE49-F238E27FC236}">
                <a16:creationId xmlns:a16="http://schemas.microsoft.com/office/drawing/2014/main" xmlns="" id="{CA463A36-7025-4394-9467-8A3EC3425B00}"/>
              </a:ext>
            </a:extLst>
          </p:cNvPr>
          <p:cNvSpPr txBox="1">
            <a:spLocks/>
          </p:cNvSpPr>
          <p:nvPr userDrawn="1"/>
        </p:nvSpPr>
        <p:spPr>
          <a:xfrm>
            <a:off x="838200" y="6604000"/>
            <a:ext cx="2743200" cy="25512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212121">
                    <a:lumMod val="90000"/>
                    <a:lumOff val="10000"/>
                  </a:srgbClr>
                </a:solidFill>
                <a:latin typeface="Roboto Condensed Light" panose="02000000000000000000" pitchFamily="2" charset="0"/>
                <a:ea typeface="Roboto Condensed Light" panose="02000000000000000000" pitchFamily="2" charset="0"/>
              </a:rPr>
              <a:t>Prof. Krunal D. Vyas</a:t>
            </a:r>
          </a:p>
        </p:txBody>
      </p:sp>
      <p:sp>
        <p:nvSpPr>
          <p:cNvPr id="23" name="Slide Number Placeholder 3">
            <a:extLst>
              <a:ext uri="{FF2B5EF4-FFF2-40B4-BE49-F238E27FC236}">
                <a16:creationId xmlns:a16="http://schemas.microsoft.com/office/drawing/2014/main" xmlns="" id="{FE084249-8DB7-4B0A-AA7A-A1A407FC0773}"/>
              </a:ext>
            </a:extLst>
          </p:cNvPr>
          <p:cNvSpPr txBox="1">
            <a:spLocks/>
          </p:cNvSpPr>
          <p:nvPr userDrawn="1"/>
        </p:nvSpPr>
        <p:spPr>
          <a:xfrm>
            <a:off x="8610600" y="6604000"/>
            <a:ext cx="2743200" cy="25512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F2434F-F1F1-4B15-80AA-A2C3BF057F48}" type="slidenum">
              <a:rPr lang="en-US" b="1" smtClean="0">
                <a:solidFill>
                  <a:srgbClr val="212121">
                    <a:lumMod val="90000"/>
                    <a:lumOff val="10000"/>
                  </a:srgbClr>
                </a:solidFill>
              </a:rPr>
              <a:pPr/>
              <a:t>‹#›</a:t>
            </a:fld>
            <a:endParaRPr lang="en-US" b="1" dirty="0">
              <a:solidFill>
                <a:srgbClr val="212121">
                  <a:lumMod val="90000"/>
                  <a:lumOff val="10000"/>
                </a:srgbClr>
              </a:solidFill>
            </a:endParaRPr>
          </a:p>
        </p:txBody>
      </p:sp>
      <p:pic>
        <p:nvPicPr>
          <p:cNvPr id="18" name="Shape 56">
            <a:extLst>
              <a:ext uri="{FF2B5EF4-FFF2-40B4-BE49-F238E27FC236}">
                <a16:creationId xmlns:a16="http://schemas.microsoft.com/office/drawing/2014/main" xmlns="" id="{ACB01872-4321-4181-A609-1C503C074C10}"/>
              </a:ext>
            </a:extLst>
          </p:cNvPr>
          <p:cNvPicPr preferRelativeResize="0"/>
          <p:nvPr userDrawn="1"/>
        </p:nvPicPr>
        <p:blipFill rotWithShape="1">
          <a:blip r:embed="rId2">
            <a:alphaModFix/>
          </a:blip>
          <a:srcRect t="86739" r="1768" b="3535"/>
          <a:stretch/>
        </p:blipFill>
        <p:spPr>
          <a:xfrm>
            <a:off x="0" y="0"/>
            <a:ext cx="12192000" cy="711201"/>
          </a:xfrm>
          <a:prstGeom prst="rect">
            <a:avLst/>
          </a:prstGeom>
          <a:noFill/>
          <a:ln>
            <a:noFill/>
          </a:ln>
          <a:effectLst/>
        </p:spPr>
      </p:pic>
      <p:sp>
        <p:nvSpPr>
          <p:cNvPr id="2" name="Title 1">
            <a:extLst>
              <a:ext uri="{FF2B5EF4-FFF2-40B4-BE49-F238E27FC236}">
                <a16:creationId xmlns:a16="http://schemas.microsoft.com/office/drawing/2014/main" xmlns="" id="{D5CD07E8-CBAA-45BA-85CF-1233D4AA86C9}"/>
              </a:ext>
            </a:extLst>
          </p:cNvPr>
          <p:cNvSpPr>
            <a:spLocks noGrp="1"/>
          </p:cNvSpPr>
          <p:nvPr>
            <p:ph type="title"/>
          </p:nvPr>
        </p:nvSpPr>
        <p:spPr>
          <a:xfrm>
            <a:off x="0" y="1"/>
            <a:ext cx="12192000" cy="711200"/>
          </a:xfrm>
          <a:solidFill>
            <a:srgbClr val="C0C0C0">
              <a:alpha val="50000"/>
            </a:srgbClr>
          </a:solidFill>
          <a:ln>
            <a:noFill/>
          </a:ln>
        </p:spPr>
        <p:txBody>
          <a:bodyPr lIns="216000" tIns="108000" rIns="216000" bIns="108000">
            <a:normAutofit/>
          </a:bodyPr>
          <a:lstStyle>
            <a:lvl1pPr>
              <a:defRPr lang="en-US" sz="3400" b="1" kern="1200" dirty="0">
                <a:solidFill>
                  <a:schemeClr val="tx1">
                    <a:lumMod val="90000"/>
                    <a:lumOff val="10000"/>
                  </a:schemeClr>
                </a:solidFill>
                <a:effectLst/>
                <a:latin typeface="+mj-lt"/>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DC6F4971-704E-42EF-A852-52D75741FB7C}"/>
              </a:ext>
            </a:extLst>
          </p:cNvPr>
          <p:cNvSpPr>
            <a:spLocks noGrp="1"/>
          </p:cNvSpPr>
          <p:nvPr>
            <p:ph idx="1"/>
          </p:nvPr>
        </p:nvSpPr>
        <p:spPr>
          <a:xfrm>
            <a:off x="131181" y="863444"/>
            <a:ext cx="11933000" cy="5635677"/>
          </a:xfrm>
        </p:spPr>
        <p:txBody>
          <a:bodyPr>
            <a:noAutofit/>
          </a:bodyPr>
          <a:lstStyle>
            <a:lvl1pPr marL="265113" indent="-265113" algn="just">
              <a:buClr>
                <a:schemeClr val="accent6"/>
              </a:buClr>
              <a:buFont typeface="Wingdings 3" panose="05040102010807070707" pitchFamily="18" charset="2"/>
              <a:buChar char=""/>
              <a:defRPr sz="2400">
                <a:solidFill>
                  <a:schemeClr val="tx1"/>
                </a:solidFill>
              </a:defRPr>
            </a:lvl1pPr>
            <a:lvl2pPr marL="809625" indent="-352425" algn="just">
              <a:buClr>
                <a:schemeClr val="accent6"/>
              </a:buClr>
              <a:buFont typeface="Wingdings 3" panose="05040102010807070707" pitchFamily="18" charset="2"/>
              <a:buChar char=""/>
              <a:defRPr sz="2000">
                <a:solidFill>
                  <a:schemeClr val="tx1"/>
                </a:solidFill>
              </a:defRPr>
            </a:lvl2pPr>
            <a:lvl3pPr marL="1143000" indent="-228600" algn="just">
              <a:buClr>
                <a:schemeClr val="accent6"/>
              </a:buClr>
              <a:buFont typeface="Wingdings" panose="05000000000000000000" pitchFamily="2" charset="2"/>
              <a:buChar char="§"/>
              <a:defRPr sz="1800">
                <a:solidFill>
                  <a:schemeClr val="tx1"/>
                </a:solidFill>
              </a:defRPr>
            </a:lvl3pPr>
            <a:lvl4pPr algn="just">
              <a:buClr>
                <a:schemeClr val="accent6"/>
              </a:buClr>
              <a:defRPr sz="1600">
                <a:solidFill>
                  <a:schemeClr val="tx1"/>
                </a:solidFill>
              </a:defRPr>
            </a:lvl4pPr>
            <a:lvl5pPr algn="just">
              <a:buClr>
                <a:schemeClr val="accent6"/>
              </a:buCl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a:extLst>
              <a:ext uri="{FF2B5EF4-FFF2-40B4-BE49-F238E27FC236}">
                <a16:creationId xmlns:a16="http://schemas.microsoft.com/office/drawing/2014/main" xmlns="" id="{05596C8C-2163-45E8-B709-8118C381771F}"/>
              </a:ext>
            </a:extLst>
          </p:cNvPr>
          <p:cNvCxnSpPr/>
          <p:nvPr userDrawn="1"/>
        </p:nvCxnSpPr>
        <p:spPr>
          <a:xfrm>
            <a:off x="0" y="711201"/>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F86BF578-C91A-4942-95D5-11408C3CCACF}"/>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sp>
        <p:nvSpPr>
          <p:cNvPr id="12" name="Footer Placeholder 2">
            <a:extLst>
              <a:ext uri="{FF2B5EF4-FFF2-40B4-BE49-F238E27FC236}">
                <a16:creationId xmlns:a16="http://schemas.microsoft.com/office/drawing/2014/main" xmlns="" id="{422F7037-CC15-4363-8FDE-D2D723EFD88C}"/>
              </a:ext>
            </a:extLst>
          </p:cNvPr>
          <p:cNvSpPr txBox="1">
            <a:spLocks/>
          </p:cNvSpPr>
          <p:nvPr userDrawn="1"/>
        </p:nvSpPr>
        <p:spPr>
          <a:xfrm>
            <a:off x="3038168" y="6604000"/>
            <a:ext cx="6223819" cy="253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212121">
                    <a:lumMod val="90000"/>
                    <a:lumOff val="10000"/>
                  </a:srgbClr>
                </a:solidFill>
                <a:latin typeface="Roboto Condensed Light" panose="02000000000000000000" pitchFamily="2" charset="0"/>
                <a:ea typeface="Roboto Condensed Light" panose="02000000000000000000" pitchFamily="2" charset="0"/>
              </a:rPr>
              <a:t>#3140707 (COA)   </a:t>
            </a:r>
            <a:r>
              <a:rPr lang="en-US" dirty="0">
                <a:solidFill>
                  <a:srgbClr val="212121">
                    <a:lumMod val="90000"/>
                    <a:lumOff val="10000"/>
                  </a:srgbClr>
                </a:solidFill>
                <a:latin typeface="Wingdings" panose="05000000000000000000" pitchFamily="2" charset="2"/>
                <a:ea typeface="Roboto Condensed Light" panose="02000000000000000000" pitchFamily="2" charset="0"/>
              </a:rPr>
              <a:t></a:t>
            </a:r>
            <a:r>
              <a:rPr lang="en-US" dirty="0">
                <a:solidFill>
                  <a:srgbClr val="212121">
                    <a:lumMod val="90000"/>
                    <a:lumOff val="10000"/>
                  </a:srgbClr>
                </a:solidFill>
                <a:latin typeface="Roboto Condensed Light" panose="02000000000000000000" pitchFamily="2" charset="0"/>
                <a:ea typeface="Roboto Condensed Light" panose="02000000000000000000" pitchFamily="2" charset="0"/>
              </a:rPr>
              <a:t>   Unit 5 – Central Processing Unit</a:t>
            </a:r>
          </a:p>
        </p:txBody>
      </p:sp>
    </p:spTree>
    <p:extLst>
      <p:ext uri="{BB962C8B-B14F-4D97-AF65-F5344CB8AC3E}">
        <p14:creationId xmlns="" xmlns:p14="http://schemas.microsoft.com/office/powerpoint/2010/main" val="14134635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 Logo on BL">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2967F7A9-F404-4412-B868-8EB67A41E2A4}"/>
              </a:ext>
            </a:extLst>
          </p:cNvPr>
          <p:cNvGrpSpPr/>
          <p:nvPr userDrawn="1"/>
        </p:nvGrpSpPr>
        <p:grpSpPr>
          <a:xfrm>
            <a:off x="128095" y="5890392"/>
            <a:ext cx="2554143" cy="587454"/>
            <a:chOff x="131177" y="5775962"/>
            <a:chExt cx="2530239" cy="581956"/>
          </a:xfrm>
        </p:grpSpPr>
        <p:pic>
          <p:nvPicPr>
            <p:cNvPr id="16" name="Picture 15">
              <a:extLst>
                <a:ext uri="{FF2B5EF4-FFF2-40B4-BE49-F238E27FC236}">
                  <a16:creationId xmlns:a16="http://schemas.microsoft.com/office/drawing/2014/main" xmlns="" id="{23F8D339-A0AA-4150-B7E8-C84E7F2AB7D0}"/>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31177" y="5775962"/>
              <a:ext cx="2530238" cy="581955"/>
            </a:xfrm>
            <a:prstGeom prst="rect">
              <a:avLst/>
            </a:prstGeom>
          </p:spPr>
        </p:pic>
        <p:sp>
          <p:nvSpPr>
            <p:cNvPr id="5" name="Rectangle 4">
              <a:extLst>
                <a:ext uri="{FF2B5EF4-FFF2-40B4-BE49-F238E27FC236}">
                  <a16:creationId xmlns:a16="http://schemas.microsoft.com/office/drawing/2014/main" xmlns="" id="{6112BAB0-1CB8-413D-970D-4F482F1A0EDB}"/>
                </a:ext>
              </a:extLst>
            </p:cNvPr>
            <p:cNvSpPr/>
            <p:nvPr userDrawn="1"/>
          </p:nvSpPr>
          <p:spPr>
            <a:xfrm>
              <a:off x="131178" y="5775962"/>
              <a:ext cx="2530238" cy="58195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7" name="Rectangle: Rounded Corners 16">
            <a:extLst>
              <a:ext uri="{FF2B5EF4-FFF2-40B4-BE49-F238E27FC236}">
                <a16:creationId xmlns:a16="http://schemas.microsoft.com/office/drawing/2014/main" xmlns="" id="{7CD05EDD-7D4D-4F15-B3BB-F4E2E35E1780}"/>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Shape 56">
            <a:extLst>
              <a:ext uri="{FF2B5EF4-FFF2-40B4-BE49-F238E27FC236}">
                <a16:creationId xmlns:a16="http://schemas.microsoft.com/office/drawing/2014/main" xmlns="" id="{ACB01872-4321-4181-A609-1C503C074C10}"/>
              </a:ext>
            </a:extLst>
          </p:cNvPr>
          <p:cNvPicPr preferRelativeResize="0"/>
          <p:nvPr userDrawn="1"/>
        </p:nvPicPr>
        <p:blipFill rotWithShape="1">
          <a:blip r:embed="rId3">
            <a:alphaModFix/>
          </a:blip>
          <a:srcRect t="86739" r="1768" b="3535"/>
          <a:stretch/>
        </p:blipFill>
        <p:spPr>
          <a:xfrm>
            <a:off x="0" y="0"/>
            <a:ext cx="12192000" cy="711201"/>
          </a:xfrm>
          <a:prstGeom prst="rect">
            <a:avLst/>
          </a:prstGeom>
          <a:noFill/>
          <a:ln>
            <a:noFill/>
          </a:ln>
          <a:effectLst/>
        </p:spPr>
      </p:pic>
      <p:sp>
        <p:nvSpPr>
          <p:cNvPr id="2" name="Title 1">
            <a:extLst>
              <a:ext uri="{FF2B5EF4-FFF2-40B4-BE49-F238E27FC236}">
                <a16:creationId xmlns:a16="http://schemas.microsoft.com/office/drawing/2014/main" xmlns="" id="{D5CD07E8-CBAA-45BA-85CF-1233D4AA86C9}"/>
              </a:ext>
            </a:extLst>
          </p:cNvPr>
          <p:cNvSpPr>
            <a:spLocks noGrp="1"/>
          </p:cNvSpPr>
          <p:nvPr>
            <p:ph type="title"/>
          </p:nvPr>
        </p:nvSpPr>
        <p:spPr>
          <a:xfrm>
            <a:off x="0" y="1"/>
            <a:ext cx="12192000" cy="711200"/>
          </a:xfrm>
          <a:solidFill>
            <a:srgbClr val="C0C0C0">
              <a:alpha val="50000"/>
            </a:srgbClr>
          </a:solidFill>
          <a:ln>
            <a:noFill/>
          </a:ln>
        </p:spPr>
        <p:txBody>
          <a:bodyPr lIns="216000" tIns="108000" rIns="216000" bIns="108000">
            <a:normAutofit/>
          </a:bodyPr>
          <a:lstStyle>
            <a:lvl1pPr>
              <a:defRPr lang="en-US" sz="3400" b="1" kern="1200" dirty="0">
                <a:solidFill>
                  <a:schemeClr val="tx1">
                    <a:lumMod val="90000"/>
                    <a:lumOff val="10000"/>
                  </a:schemeClr>
                </a:solidFill>
                <a:effectLst/>
                <a:latin typeface="+mj-lt"/>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DC6F4971-704E-42EF-A852-52D75741FB7C}"/>
              </a:ext>
            </a:extLst>
          </p:cNvPr>
          <p:cNvSpPr>
            <a:spLocks noGrp="1"/>
          </p:cNvSpPr>
          <p:nvPr>
            <p:ph idx="1"/>
          </p:nvPr>
        </p:nvSpPr>
        <p:spPr>
          <a:xfrm>
            <a:off x="131180" y="863444"/>
            <a:ext cx="11929641" cy="5590565"/>
          </a:xfrm>
        </p:spPr>
        <p:txBody>
          <a:bodyPr>
            <a:noAutofit/>
          </a:bodyPr>
          <a:lstStyle>
            <a:lvl1pPr marL="265113" indent="-265113" algn="just">
              <a:buClr>
                <a:schemeClr val="accent6"/>
              </a:buClr>
              <a:buFont typeface="Wingdings 3" panose="05040102010807070707" pitchFamily="18" charset="2"/>
              <a:buChar char=""/>
              <a:defRPr sz="2400">
                <a:solidFill>
                  <a:schemeClr val="tx1"/>
                </a:solidFill>
              </a:defRPr>
            </a:lvl1pPr>
            <a:lvl2pPr marL="809625" indent="-352425" algn="just">
              <a:buClr>
                <a:schemeClr val="accent6"/>
              </a:buClr>
              <a:buFont typeface="Wingdings 3" panose="05040102010807070707" pitchFamily="18" charset="2"/>
              <a:buChar char=""/>
              <a:defRPr sz="2000">
                <a:solidFill>
                  <a:schemeClr val="tx1"/>
                </a:solidFill>
              </a:defRPr>
            </a:lvl2pPr>
            <a:lvl3pPr marL="1143000" indent="-228600" algn="just">
              <a:buClr>
                <a:schemeClr val="accent6"/>
              </a:buClr>
              <a:buFont typeface="Wingdings" panose="05000000000000000000" pitchFamily="2" charset="2"/>
              <a:buChar char="§"/>
              <a:defRPr sz="1800">
                <a:solidFill>
                  <a:schemeClr val="tx1"/>
                </a:solidFill>
              </a:defRPr>
            </a:lvl3pPr>
            <a:lvl4pPr algn="just">
              <a:buClr>
                <a:schemeClr val="accent6"/>
              </a:buClr>
              <a:defRPr sz="1600">
                <a:solidFill>
                  <a:schemeClr val="tx1"/>
                </a:solidFill>
              </a:defRPr>
            </a:lvl4pPr>
            <a:lvl5pPr algn="just">
              <a:buClr>
                <a:schemeClr val="accent6"/>
              </a:buCl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a:extLst>
              <a:ext uri="{FF2B5EF4-FFF2-40B4-BE49-F238E27FC236}">
                <a16:creationId xmlns:a16="http://schemas.microsoft.com/office/drawing/2014/main" xmlns="" id="{05596C8C-2163-45E8-B709-8118C381771F}"/>
              </a:ext>
            </a:extLst>
          </p:cNvPr>
          <p:cNvCxnSpPr/>
          <p:nvPr userDrawn="1"/>
        </p:nvCxnSpPr>
        <p:spPr>
          <a:xfrm>
            <a:off x="0" y="711201"/>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F86BF578-C91A-4942-95D5-11408C3CCACF}"/>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sp>
        <p:nvSpPr>
          <p:cNvPr id="14" name="Date Placeholder 1">
            <a:extLst>
              <a:ext uri="{FF2B5EF4-FFF2-40B4-BE49-F238E27FC236}">
                <a16:creationId xmlns:a16="http://schemas.microsoft.com/office/drawing/2014/main" xmlns="" id="{6C226DAF-A3C6-40FB-8F91-C7F7A713C3D0}"/>
              </a:ext>
            </a:extLst>
          </p:cNvPr>
          <p:cNvSpPr txBox="1">
            <a:spLocks/>
          </p:cNvSpPr>
          <p:nvPr userDrawn="1"/>
        </p:nvSpPr>
        <p:spPr>
          <a:xfrm>
            <a:off x="838200" y="6604000"/>
            <a:ext cx="2743200" cy="25512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212121">
                    <a:lumMod val="90000"/>
                    <a:lumOff val="10000"/>
                  </a:srgbClr>
                </a:solidFill>
                <a:latin typeface="Roboto Condensed Light" panose="02000000000000000000" pitchFamily="2" charset="0"/>
                <a:ea typeface="Roboto Condensed Light" panose="02000000000000000000" pitchFamily="2" charset="0"/>
              </a:rPr>
              <a:t>Prof. Krunal D. Vyas</a:t>
            </a:r>
          </a:p>
        </p:txBody>
      </p:sp>
      <p:sp>
        <p:nvSpPr>
          <p:cNvPr id="21" name="Slide Number Placeholder 3">
            <a:extLst>
              <a:ext uri="{FF2B5EF4-FFF2-40B4-BE49-F238E27FC236}">
                <a16:creationId xmlns:a16="http://schemas.microsoft.com/office/drawing/2014/main" xmlns="" id="{AC05D353-A70B-4687-8A49-D44BCD80FCA5}"/>
              </a:ext>
            </a:extLst>
          </p:cNvPr>
          <p:cNvSpPr txBox="1">
            <a:spLocks/>
          </p:cNvSpPr>
          <p:nvPr userDrawn="1"/>
        </p:nvSpPr>
        <p:spPr>
          <a:xfrm>
            <a:off x="8610600" y="6604000"/>
            <a:ext cx="2743200" cy="25512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F2434F-F1F1-4B15-80AA-A2C3BF057F48}" type="slidenum">
              <a:rPr lang="en-US" b="1" smtClean="0">
                <a:solidFill>
                  <a:srgbClr val="212121">
                    <a:lumMod val="90000"/>
                    <a:lumOff val="10000"/>
                  </a:srgbClr>
                </a:solidFill>
              </a:rPr>
              <a:pPr/>
              <a:t>‹#›</a:t>
            </a:fld>
            <a:endParaRPr lang="en-US" b="1" dirty="0">
              <a:solidFill>
                <a:srgbClr val="212121">
                  <a:lumMod val="90000"/>
                  <a:lumOff val="10000"/>
                </a:srgbClr>
              </a:solidFill>
            </a:endParaRPr>
          </a:p>
        </p:txBody>
      </p:sp>
      <p:sp>
        <p:nvSpPr>
          <p:cNvPr id="15" name="Footer Placeholder 2">
            <a:extLst>
              <a:ext uri="{FF2B5EF4-FFF2-40B4-BE49-F238E27FC236}">
                <a16:creationId xmlns:a16="http://schemas.microsoft.com/office/drawing/2014/main" xmlns="" id="{26D8E304-1E30-4314-9D51-7D4BD656B05D}"/>
              </a:ext>
            </a:extLst>
          </p:cNvPr>
          <p:cNvSpPr txBox="1">
            <a:spLocks/>
          </p:cNvSpPr>
          <p:nvPr userDrawn="1"/>
        </p:nvSpPr>
        <p:spPr>
          <a:xfrm>
            <a:off x="3038168" y="6604000"/>
            <a:ext cx="6223819" cy="253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212121">
                    <a:lumMod val="90000"/>
                    <a:lumOff val="10000"/>
                  </a:srgbClr>
                </a:solidFill>
                <a:latin typeface="Roboto Condensed Light" panose="02000000000000000000" pitchFamily="2" charset="0"/>
                <a:ea typeface="Roboto Condensed Light" panose="02000000000000000000" pitchFamily="2" charset="0"/>
              </a:rPr>
              <a:t>#3140707 (COA)   </a:t>
            </a:r>
            <a:r>
              <a:rPr lang="en-US" dirty="0">
                <a:solidFill>
                  <a:srgbClr val="212121">
                    <a:lumMod val="90000"/>
                    <a:lumOff val="10000"/>
                  </a:srgbClr>
                </a:solidFill>
                <a:latin typeface="Wingdings" panose="05000000000000000000" pitchFamily="2" charset="2"/>
                <a:ea typeface="Roboto Condensed Light" panose="02000000000000000000" pitchFamily="2" charset="0"/>
              </a:rPr>
              <a:t></a:t>
            </a:r>
            <a:r>
              <a:rPr lang="en-US" dirty="0">
                <a:solidFill>
                  <a:srgbClr val="212121">
                    <a:lumMod val="90000"/>
                    <a:lumOff val="10000"/>
                  </a:srgbClr>
                </a:solidFill>
                <a:latin typeface="Roboto Condensed Light" panose="02000000000000000000" pitchFamily="2" charset="0"/>
                <a:ea typeface="Roboto Condensed Light" panose="02000000000000000000" pitchFamily="2" charset="0"/>
              </a:rPr>
              <a:t>   Unit 5 – Central Processing Unit</a:t>
            </a:r>
          </a:p>
        </p:txBody>
      </p:sp>
    </p:spTree>
    <p:extLst>
      <p:ext uri="{BB962C8B-B14F-4D97-AF65-F5344CB8AC3E}">
        <p14:creationId xmlns="" xmlns:p14="http://schemas.microsoft.com/office/powerpoint/2010/main" val="3769147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Logo on BL">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xmlns="" id="{7CD05EDD-7D4D-4F15-B3BB-F4E2E35E1780}"/>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Shape 56">
            <a:extLst>
              <a:ext uri="{FF2B5EF4-FFF2-40B4-BE49-F238E27FC236}">
                <a16:creationId xmlns:a16="http://schemas.microsoft.com/office/drawing/2014/main" xmlns="" id="{ACB01872-4321-4181-A609-1C503C074C10}"/>
              </a:ext>
            </a:extLst>
          </p:cNvPr>
          <p:cNvPicPr preferRelativeResize="0"/>
          <p:nvPr userDrawn="1"/>
        </p:nvPicPr>
        <p:blipFill rotWithShape="1">
          <a:blip r:embed="rId2">
            <a:alphaModFix/>
          </a:blip>
          <a:srcRect t="86739" r="1768" b="3535"/>
          <a:stretch/>
        </p:blipFill>
        <p:spPr>
          <a:xfrm>
            <a:off x="0" y="0"/>
            <a:ext cx="12192000" cy="711201"/>
          </a:xfrm>
          <a:prstGeom prst="rect">
            <a:avLst/>
          </a:prstGeom>
          <a:noFill/>
          <a:ln>
            <a:noFill/>
          </a:ln>
          <a:effectLst/>
        </p:spPr>
      </p:pic>
      <p:sp>
        <p:nvSpPr>
          <p:cNvPr id="2" name="Title 1">
            <a:extLst>
              <a:ext uri="{FF2B5EF4-FFF2-40B4-BE49-F238E27FC236}">
                <a16:creationId xmlns:a16="http://schemas.microsoft.com/office/drawing/2014/main" xmlns="" id="{D5CD07E8-CBAA-45BA-85CF-1233D4AA86C9}"/>
              </a:ext>
            </a:extLst>
          </p:cNvPr>
          <p:cNvSpPr>
            <a:spLocks noGrp="1"/>
          </p:cNvSpPr>
          <p:nvPr>
            <p:ph type="title"/>
          </p:nvPr>
        </p:nvSpPr>
        <p:spPr>
          <a:xfrm>
            <a:off x="0" y="1"/>
            <a:ext cx="12192000" cy="711200"/>
          </a:xfrm>
          <a:solidFill>
            <a:srgbClr val="C0C0C0">
              <a:alpha val="50000"/>
            </a:srgbClr>
          </a:solidFill>
          <a:ln>
            <a:noFill/>
          </a:ln>
        </p:spPr>
        <p:txBody>
          <a:bodyPr lIns="216000" tIns="108000" rIns="216000" bIns="108000">
            <a:normAutofit/>
          </a:bodyPr>
          <a:lstStyle>
            <a:lvl1pPr>
              <a:defRPr lang="en-US" sz="3400" b="1" kern="1200" dirty="0">
                <a:solidFill>
                  <a:schemeClr val="tx1">
                    <a:lumMod val="90000"/>
                    <a:lumOff val="10000"/>
                  </a:schemeClr>
                </a:solidFill>
                <a:effectLst/>
                <a:latin typeface="+mj-lt"/>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DC6F4971-704E-42EF-A852-52D75741FB7C}"/>
              </a:ext>
            </a:extLst>
          </p:cNvPr>
          <p:cNvSpPr>
            <a:spLocks noGrp="1"/>
          </p:cNvSpPr>
          <p:nvPr>
            <p:ph idx="1"/>
          </p:nvPr>
        </p:nvSpPr>
        <p:spPr>
          <a:xfrm>
            <a:off x="131180" y="863444"/>
            <a:ext cx="11929641" cy="4259885"/>
          </a:xfrm>
        </p:spPr>
        <p:txBody>
          <a:bodyPr>
            <a:noAutofit/>
          </a:bodyPr>
          <a:lstStyle>
            <a:lvl1pPr marL="265113" indent="-265113" algn="just">
              <a:buClr>
                <a:schemeClr val="accent6"/>
              </a:buClr>
              <a:buFont typeface="Wingdings 3" panose="05040102010807070707" pitchFamily="18" charset="2"/>
              <a:buChar char=""/>
              <a:defRPr sz="2400">
                <a:solidFill>
                  <a:schemeClr val="tx1"/>
                </a:solidFill>
              </a:defRPr>
            </a:lvl1pPr>
            <a:lvl2pPr marL="809625" indent="-352425" algn="just">
              <a:buClr>
                <a:schemeClr val="accent6"/>
              </a:buClr>
              <a:buFont typeface="Wingdings 3" panose="05040102010807070707" pitchFamily="18" charset="2"/>
              <a:buChar char=""/>
              <a:defRPr sz="2000">
                <a:solidFill>
                  <a:schemeClr val="tx1"/>
                </a:solidFill>
              </a:defRPr>
            </a:lvl2pPr>
            <a:lvl3pPr marL="1143000" indent="-228600" algn="just">
              <a:buClr>
                <a:schemeClr val="accent6"/>
              </a:buClr>
              <a:buFont typeface="Wingdings" panose="05000000000000000000" pitchFamily="2" charset="2"/>
              <a:buChar char="§"/>
              <a:defRPr sz="1800">
                <a:solidFill>
                  <a:schemeClr val="tx1"/>
                </a:solidFill>
              </a:defRPr>
            </a:lvl3pPr>
            <a:lvl4pPr algn="just">
              <a:buClr>
                <a:schemeClr val="accent6"/>
              </a:buClr>
              <a:defRPr sz="1600">
                <a:solidFill>
                  <a:schemeClr val="tx1"/>
                </a:solidFill>
              </a:defRPr>
            </a:lvl4pPr>
            <a:lvl5pPr algn="just">
              <a:buClr>
                <a:schemeClr val="accent6"/>
              </a:buCl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a:extLst>
              <a:ext uri="{FF2B5EF4-FFF2-40B4-BE49-F238E27FC236}">
                <a16:creationId xmlns:a16="http://schemas.microsoft.com/office/drawing/2014/main" xmlns="" id="{05596C8C-2163-45E8-B709-8118C381771F}"/>
              </a:ext>
            </a:extLst>
          </p:cNvPr>
          <p:cNvCxnSpPr/>
          <p:nvPr userDrawn="1"/>
        </p:nvCxnSpPr>
        <p:spPr>
          <a:xfrm>
            <a:off x="0" y="711201"/>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F86BF578-C91A-4942-95D5-11408C3CCACF}"/>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468628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07171932-FFF4-4D27-9425-8CB5D27A92F2}"/>
              </a:ext>
            </a:extLst>
          </p:cNvPr>
          <p:cNvPicPr>
            <a:picLocks noChangeAspect="1"/>
          </p:cNvPicPr>
          <p:nvPr userDrawn="1"/>
        </p:nvPicPr>
        <p:blipFill rotWithShape="1">
          <a:blip r:embed="rId2" cstate="print">
            <a:duotone>
              <a:schemeClr val="accent1">
                <a:shade val="45000"/>
                <a:satMod val="135000"/>
              </a:schemeClr>
              <a:prstClr val="white"/>
            </a:duotone>
            <a:extLst>
              <a:ext uri="{28A0092B-C50C-407E-A947-70E740481C1C}">
                <a14:useLocalDpi xmlns="" xmlns:a14="http://schemas.microsoft.com/office/drawing/2010/main" val="0"/>
              </a:ext>
            </a:extLst>
          </a:blip>
          <a:srcRect r="11581" b="21180"/>
          <a:stretch/>
        </p:blipFill>
        <p:spPr>
          <a:xfrm rot="16200000">
            <a:off x="9807099" y="606901"/>
            <a:ext cx="2991808" cy="1778000"/>
          </a:xfrm>
          <a:prstGeom prst="rect">
            <a:avLst/>
          </a:prstGeom>
        </p:spPr>
      </p:pic>
      <p:pic>
        <p:nvPicPr>
          <p:cNvPr id="12" name="Picture 11">
            <a:extLst>
              <a:ext uri="{FF2B5EF4-FFF2-40B4-BE49-F238E27FC236}">
                <a16:creationId xmlns:a16="http://schemas.microsoft.com/office/drawing/2014/main" xmlns="" id="{1639DF2A-5426-428D-B32D-78E9191D8A0C}"/>
              </a:ext>
            </a:extLst>
          </p:cNvPr>
          <p:cNvPicPr>
            <a:picLocks noChangeAspect="1"/>
          </p:cNvPicPr>
          <p:nvPr userDrawn="1"/>
        </p:nvPicPr>
        <p:blipFill rotWithShape="1">
          <a:blip r:embed="rId3" cstate="print">
            <a:extLst>
              <a:ext uri="{BEBA8EAE-BF5A-486C-A8C5-ECC9F3942E4B}">
                <a14:imgProps xmlns="" xmlns:a14="http://schemas.microsoft.com/office/drawing/2010/main">
                  <a14:imgLayer r:embed="rId4">
                    <a14:imgEffect>
                      <a14:brightnessContrast contrast="-40000"/>
                    </a14:imgEffect>
                  </a14:imgLayer>
                </a14:imgProps>
              </a:ext>
              <a:ext uri="{28A0092B-C50C-407E-A947-70E740481C1C}">
                <a14:useLocalDpi xmlns="" xmlns:a14="http://schemas.microsoft.com/office/drawing/2010/main" val="0"/>
              </a:ext>
            </a:extLst>
          </a:blip>
          <a:srcRect l="79646" t="18062" r="2731" b="17724"/>
          <a:stretch/>
        </p:blipFill>
        <p:spPr>
          <a:xfrm>
            <a:off x="0" y="401568"/>
            <a:ext cx="543946" cy="772151"/>
          </a:xfrm>
          <a:prstGeom prst="rect">
            <a:avLst/>
          </a:prstGeom>
        </p:spPr>
      </p:pic>
      <p:sp>
        <p:nvSpPr>
          <p:cNvPr id="2" name="Title 1">
            <a:extLst>
              <a:ext uri="{FF2B5EF4-FFF2-40B4-BE49-F238E27FC236}">
                <a16:creationId xmlns:a16="http://schemas.microsoft.com/office/drawing/2014/main" xmlns="" id="{6B8C6168-C8A4-4660-9D38-045657B80D09}"/>
              </a:ext>
            </a:extLst>
          </p:cNvPr>
          <p:cNvSpPr>
            <a:spLocks noGrp="1"/>
          </p:cNvSpPr>
          <p:nvPr>
            <p:ph type="title" hasCustomPrompt="1"/>
          </p:nvPr>
        </p:nvSpPr>
        <p:spPr>
          <a:xfrm>
            <a:off x="831850" y="1709738"/>
            <a:ext cx="10515600" cy="2852737"/>
          </a:xfrm>
        </p:spPr>
        <p:txBody>
          <a:bodyPr anchor="b">
            <a:normAutofit/>
          </a:bodyPr>
          <a:lstStyle>
            <a:lvl1pPr>
              <a:defRPr lang="en-US" sz="6000" b="1" kern="1200" dirty="0">
                <a:gradFill flip="none" rotWithShape="1">
                  <a:gsLst>
                    <a:gs pos="0">
                      <a:srgbClr val="1D3064"/>
                    </a:gs>
                    <a:gs pos="100000">
                      <a:schemeClr val="tx2"/>
                    </a:gs>
                  </a:gsLst>
                  <a:lin ang="0" scaled="1"/>
                  <a:tileRect/>
                </a:gradFill>
                <a:effectLst/>
                <a:latin typeface="+mn-lt"/>
                <a:ea typeface="+mn-ea"/>
                <a:cs typeface="+mn-cs"/>
              </a:defRPr>
            </a:lvl1pPr>
          </a:lstStyle>
          <a:p>
            <a:r>
              <a:rPr lang="en-US" dirty="0"/>
              <a:t>Write here Section Title</a:t>
            </a:r>
          </a:p>
        </p:txBody>
      </p:sp>
      <p:sp>
        <p:nvSpPr>
          <p:cNvPr id="3" name="Text Placeholder 2">
            <a:extLst>
              <a:ext uri="{FF2B5EF4-FFF2-40B4-BE49-F238E27FC236}">
                <a16:creationId xmlns:a16="http://schemas.microsoft.com/office/drawing/2014/main" xmlns="" id="{566C89DA-344D-4448-822C-2826084EF12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here Section Subtitle</a:t>
            </a:r>
          </a:p>
        </p:txBody>
      </p:sp>
      <p:sp>
        <p:nvSpPr>
          <p:cNvPr id="10" name="Freeform 17">
            <a:extLst>
              <a:ext uri="{FF2B5EF4-FFF2-40B4-BE49-F238E27FC236}">
                <a16:creationId xmlns:a16="http://schemas.microsoft.com/office/drawing/2014/main" xmlns="" id="{9C2E92C4-49EF-4D4D-A6B9-E157CCC2FFE0}"/>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273238"/>
              </a:gs>
              <a:gs pos="100000">
                <a:srgbClr val="607D8B"/>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spTree>
    <p:extLst>
      <p:ext uri="{BB962C8B-B14F-4D97-AF65-F5344CB8AC3E}">
        <p14:creationId xmlns="" xmlns:p14="http://schemas.microsoft.com/office/powerpoint/2010/main" val="33173493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ck - Logo on TR">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5D17CCA1-DDAA-4D6C-AAE4-2ECFF46CFEAB}"/>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2" name="Straight Connector 21">
            <a:extLst>
              <a:ext uri="{FF2B5EF4-FFF2-40B4-BE49-F238E27FC236}">
                <a16:creationId xmlns:a16="http://schemas.microsoft.com/office/drawing/2014/main" xmlns="" id="{86C86632-7EFD-4A64-85B1-0CE7D13E0C97}"/>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xmlns="" id="{FE191CF5-3D57-422B-B2EB-FF235E30DB22}"/>
              </a:ext>
            </a:extLst>
          </p:cNvPr>
          <p:cNvGrpSpPr/>
          <p:nvPr userDrawn="1"/>
        </p:nvGrpSpPr>
        <p:grpSpPr>
          <a:xfrm>
            <a:off x="9576895" y="99192"/>
            <a:ext cx="2554143" cy="587454"/>
            <a:chOff x="131177" y="5775962"/>
            <a:chExt cx="2530239" cy="581956"/>
          </a:xfrm>
        </p:grpSpPr>
        <p:pic>
          <p:nvPicPr>
            <p:cNvPr id="12" name="Picture 11">
              <a:extLst>
                <a:ext uri="{FF2B5EF4-FFF2-40B4-BE49-F238E27FC236}">
                  <a16:creationId xmlns:a16="http://schemas.microsoft.com/office/drawing/2014/main" xmlns="" id="{C9B183D5-5DE8-48E7-85E7-60CE9D0FD2D8}"/>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31177" y="5775962"/>
              <a:ext cx="2530238" cy="581955"/>
            </a:xfrm>
            <a:prstGeom prst="rect">
              <a:avLst/>
            </a:prstGeom>
          </p:spPr>
        </p:pic>
        <p:sp>
          <p:nvSpPr>
            <p:cNvPr id="13" name="Rectangle 12">
              <a:extLst>
                <a:ext uri="{FF2B5EF4-FFF2-40B4-BE49-F238E27FC236}">
                  <a16:creationId xmlns:a16="http://schemas.microsoft.com/office/drawing/2014/main" xmlns="" id="{62445F4B-50F2-4CA0-A5C5-6D690A29F3F2}"/>
                </a:ext>
              </a:extLst>
            </p:cNvPr>
            <p:cNvSpPr/>
            <p:nvPr userDrawn="1"/>
          </p:nvSpPr>
          <p:spPr>
            <a:xfrm>
              <a:off x="131178" y="5775962"/>
              <a:ext cx="2530238" cy="58195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4" name="Date Placeholder 1">
            <a:extLst>
              <a:ext uri="{FF2B5EF4-FFF2-40B4-BE49-F238E27FC236}">
                <a16:creationId xmlns:a16="http://schemas.microsoft.com/office/drawing/2014/main" xmlns="" id="{E1C651DC-CFA8-4914-92F1-1FF83E900B8B}"/>
              </a:ext>
            </a:extLst>
          </p:cNvPr>
          <p:cNvSpPr txBox="1">
            <a:spLocks/>
          </p:cNvSpPr>
          <p:nvPr userDrawn="1"/>
        </p:nvSpPr>
        <p:spPr>
          <a:xfrm>
            <a:off x="838200" y="6604000"/>
            <a:ext cx="2743200" cy="25512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212121">
                    <a:lumMod val="90000"/>
                    <a:lumOff val="10000"/>
                  </a:srgbClr>
                </a:solidFill>
                <a:latin typeface="Roboto Condensed Light" panose="02000000000000000000" pitchFamily="2" charset="0"/>
                <a:ea typeface="Roboto Condensed Light" panose="02000000000000000000" pitchFamily="2" charset="0"/>
              </a:rPr>
              <a:t>Prof. Krunal D. Vyas</a:t>
            </a:r>
          </a:p>
        </p:txBody>
      </p:sp>
      <p:sp>
        <p:nvSpPr>
          <p:cNvPr id="19" name="Slide Number Placeholder 3">
            <a:extLst>
              <a:ext uri="{FF2B5EF4-FFF2-40B4-BE49-F238E27FC236}">
                <a16:creationId xmlns:a16="http://schemas.microsoft.com/office/drawing/2014/main" xmlns="" id="{E1B8BC83-3189-4BEF-9B76-E5B3BE752022}"/>
              </a:ext>
            </a:extLst>
          </p:cNvPr>
          <p:cNvSpPr txBox="1">
            <a:spLocks/>
          </p:cNvSpPr>
          <p:nvPr userDrawn="1"/>
        </p:nvSpPr>
        <p:spPr>
          <a:xfrm>
            <a:off x="8610600" y="6604000"/>
            <a:ext cx="2743200" cy="25512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F2434F-F1F1-4B15-80AA-A2C3BF057F48}" type="slidenum">
              <a:rPr lang="en-US" b="1" smtClean="0">
                <a:solidFill>
                  <a:srgbClr val="212121">
                    <a:lumMod val="90000"/>
                    <a:lumOff val="10000"/>
                  </a:srgbClr>
                </a:solidFill>
              </a:rPr>
              <a:pPr/>
              <a:t>‹#›</a:t>
            </a:fld>
            <a:endParaRPr lang="en-US" b="1" dirty="0">
              <a:solidFill>
                <a:srgbClr val="212121">
                  <a:lumMod val="90000"/>
                  <a:lumOff val="10000"/>
                </a:srgbClr>
              </a:solidFill>
            </a:endParaRPr>
          </a:p>
        </p:txBody>
      </p:sp>
      <p:sp>
        <p:nvSpPr>
          <p:cNvPr id="15" name="Footer Placeholder 2">
            <a:extLst>
              <a:ext uri="{FF2B5EF4-FFF2-40B4-BE49-F238E27FC236}">
                <a16:creationId xmlns:a16="http://schemas.microsoft.com/office/drawing/2014/main" xmlns="" id="{3002A4CE-8CFC-427E-A754-E46462C46CE5}"/>
              </a:ext>
            </a:extLst>
          </p:cNvPr>
          <p:cNvSpPr txBox="1">
            <a:spLocks/>
          </p:cNvSpPr>
          <p:nvPr userDrawn="1"/>
        </p:nvSpPr>
        <p:spPr>
          <a:xfrm>
            <a:off x="3038168" y="6604000"/>
            <a:ext cx="6223819" cy="253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212121">
                    <a:lumMod val="90000"/>
                    <a:lumOff val="10000"/>
                  </a:srgbClr>
                </a:solidFill>
                <a:latin typeface="Roboto Condensed Light" panose="02000000000000000000" pitchFamily="2" charset="0"/>
                <a:ea typeface="Roboto Condensed Light" panose="02000000000000000000" pitchFamily="2" charset="0"/>
              </a:rPr>
              <a:t>#3140707 (COA)   </a:t>
            </a:r>
            <a:r>
              <a:rPr lang="en-US" dirty="0">
                <a:solidFill>
                  <a:srgbClr val="212121">
                    <a:lumMod val="90000"/>
                    <a:lumOff val="10000"/>
                  </a:srgbClr>
                </a:solidFill>
                <a:latin typeface="Wingdings" panose="05000000000000000000" pitchFamily="2" charset="2"/>
                <a:ea typeface="Roboto Condensed Light" panose="02000000000000000000" pitchFamily="2" charset="0"/>
              </a:rPr>
              <a:t></a:t>
            </a:r>
            <a:r>
              <a:rPr lang="en-US" dirty="0">
                <a:solidFill>
                  <a:srgbClr val="212121">
                    <a:lumMod val="90000"/>
                    <a:lumOff val="10000"/>
                  </a:srgbClr>
                </a:solidFill>
                <a:latin typeface="Roboto Condensed Light" panose="02000000000000000000" pitchFamily="2" charset="0"/>
                <a:ea typeface="Roboto Condensed Light" panose="02000000000000000000" pitchFamily="2" charset="0"/>
              </a:rPr>
              <a:t>   Unit 5 – Central Processing Unit</a:t>
            </a:r>
          </a:p>
        </p:txBody>
      </p:sp>
    </p:spTree>
    <p:extLst>
      <p:ext uri="{BB962C8B-B14F-4D97-AF65-F5344CB8AC3E}">
        <p14:creationId xmlns="" xmlns:p14="http://schemas.microsoft.com/office/powerpoint/2010/main" val="28965629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ck - Logo on BR">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5D17CCA1-DDAA-4D6C-AAE4-2ECFF46CFEAB}"/>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2" name="Straight Connector 21">
            <a:extLst>
              <a:ext uri="{FF2B5EF4-FFF2-40B4-BE49-F238E27FC236}">
                <a16:creationId xmlns:a16="http://schemas.microsoft.com/office/drawing/2014/main" xmlns="" id="{86C86632-7EFD-4A64-85B1-0CE7D13E0C97}"/>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xmlns="" id="{913602D2-CAF0-4790-95E8-87990761ED0C}"/>
              </a:ext>
            </a:extLst>
          </p:cNvPr>
          <p:cNvGrpSpPr/>
          <p:nvPr userDrawn="1"/>
        </p:nvGrpSpPr>
        <p:grpSpPr>
          <a:xfrm>
            <a:off x="9576895" y="5890392"/>
            <a:ext cx="2554143" cy="587454"/>
            <a:chOff x="131177" y="5775962"/>
            <a:chExt cx="2530239" cy="581956"/>
          </a:xfrm>
        </p:grpSpPr>
        <p:pic>
          <p:nvPicPr>
            <p:cNvPr id="12" name="Picture 11">
              <a:extLst>
                <a:ext uri="{FF2B5EF4-FFF2-40B4-BE49-F238E27FC236}">
                  <a16:creationId xmlns:a16="http://schemas.microsoft.com/office/drawing/2014/main" xmlns="" id="{A378A2C8-EF9C-479C-ACF0-D9819B46DF5C}"/>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31177" y="5775962"/>
              <a:ext cx="2530238" cy="581955"/>
            </a:xfrm>
            <a:prstGeom prst="rect">
              <a:avLst/>
            </a:prstGeom>
          </p:spPr>
        </p:pic>
        <p:sp>
          <p:nvSpPr>
            <p:cNvPr id="13" name="Rectangle 12">
              <a:extLst>
                <a:ext uri="{FF2B5EF4-FFF2-40B4-BE49-F238E27FC236}">
                  <a16:creationId xmlns:a16="http://schemas.microsoft.com/office/drawing/2014/main" xmlns="" id="{61DE4F58-7D48-453D-89E1-B25767150977}"/>
                </a:ext>
              </a:extLst>
            </p:cNvPr>
            <p:cNvSpPr/>
            <p:nvPr userDrawn="1"/>
          </p:nvSpPr>
          <p:spPr>
            <a:xfrm>
              <a:off x="131178" y="5775962"/>
              <a:ext cx="2530238" cy="58195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0" name="Date Placeholder 1">
            <a:extLst>
              <a:ext uri="{FF2B5EF4-FFF2-40B4-BE49-F238E27FC236}">
                <a16:creationId xmlns:a16="http://schemas.microsoft.com/office/drawing/2014/main" xmlns="" id="{3D54113D-A297-4D4F-B507-CA01E1459CB8}"/>
              </a:ext>
            </a:extLst>
          </p:cNvPr>
          <p:cNvSpPr txBox="1">
            <a:spLocks/>
          </p:cNvSpPr>
          <p:nvPr userDrawn="1"/>
        </p:nvSpPr>
        <p:spPr>
          <a:xfrm>
            <a:off x="838200" y="6604000"/>
            <a:ext cx="2743200" cy="25512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212121">
                    <a:lumMod val="90000"/>
                    <a:lumOff val="10000"/>
                  </a:srgbClr>
                </a:solidFill>
                <a:latin typeface="Roboto Condensed Light" panose="02000000000000000000" pitchFamily="2" charset="0"/>
                <a:ea typeface="Roboto Condensed Light" panose="02000000000000000000" pitchFamily="2" charset="0"/>
              </a:rPr>
              <a:t>Prof. Krunal D. Vyas</a:t>
            </a:r>
          </a:p>
        </p:txBody>
      </p:sp>
      <p:sp>
        <p:nvSpPr>
          <p:cNvPr id="23" name="Slide Number Placeholder 3">
            <a:extLst>
              <a:ext uri="{FF2B5EF4-FFF2-40B4-BE49-F238E27FC236}">
                <a16:creationId xmlns:a16="http://schemas.microsoft.com/office/drawing/2014/main" xmlns="" id="{4DF0B2CA-0D59-41EF-8432-9E74D5B5179D}"/>
              </a:ext>
            </a:extLst>
          </p:cNvPr>
          <p:cNvSpPr txBox="1">
            <a:spLocks/>
          </p:cNvSpPr>
          <p:nvPr userDrawn="1"/>
        </p:nvSpPr>
        <p:spPr>
          <a:xfrm>
            <a:off x="8610600" y="6604000"/>
            <a:ext cx="2743200" cy="25512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F2434F-F1F1-4B15-80AA-A2C3BF057F48}" type="slidenum">
              <a:rPr lang="en-US" b="1" smtClean="0">
                <a:solidFill>
                  <a:srgbClr val="212121">
                    <a:lumMod val="90000"/>
                    <a:lumOff val="10000"/>
                  </a:srgbClr>
                </a:solidFill>
              </a:rPr>
              <a:pPr/>
              <a:t>‹#›</a:t>
            </a:fld>
            <a:endParaRPr lang="en-US" b="1" dirty="0">
              <a:solidFill>
                <a:srgbClr val="212121">
                  <a:lumMod val="90000"/>
                  <a:lumOff val="10000"/>
                </a:srgbClr>
              </a:solidFill>
            </a:endParaRPr>
          </a:p>
        </p:txBody>
      </p:sp>
      <p:sp>
        <p:nvSpPr>
          <p:cNvPr id="15" name="Footer Placeholder 2">
            <a:extLst>
              <a:ext uri="{FF2B5EF4-FFF2-40B4-BE49-F238E27FC236}">
                <a16:creationId xmlns:a16="http://schemas.microsoft.com/office/drawing/2014/main" xmlns="" id="{F2759C73-A92B-4980-BF6B-3C5874902109}"/>
              </a:ext>
            </a:extLst>
          </p:cNvPr>
          <p:cNvSpPr txBox="1">
            <a:spLocks/>
          </p:cNvSpPr>
          <p:nvPr userDrawn="1"/>
        </p:nvSpPr>
        <p:spPr>
          <a:xfrm>
            <a:off x="3038168" y="6604000"/>
            <a:ext cx="6223819" cy="253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212121">
                    <a:lumMod val="90000"/>
                    <a:lumOff val="10000"/>
                  </a:srgbClr>
                </a:solidFill>
                <a:latin typeface="Roboto Condensed Light" panose="02000000000000000000" pitchFamily="2" charset="0"/>
                <a:ea typeface="Roboto Condensed Light" panose="02000000000000000000" pitchFamily="2" charset="0"/>
              </a:rPr>
              <a:t>#3140707 (COA)   </a:t>
            </a:r>
            <a:r>
              <a:rPr lang="en-US" dirty="0">
                <a:solidFill>
                  <a:srgbClr val="212121">
                    <a:lumMod val="90000"/>
                    <a:lumOff val="10000"/>
                  </a:srgbClr>
                </a:solidFill>
                <a:latin typeface="Wingdings" panose="05000000000000000000" pitchFamily="2" charset="2"/>
                <a:ea typeface="Roboto Condensed Light" panose="02000000000000000000" pitchFamily="2" charset="0"/>
              </a:rPr>
              <a:t></a:t>
            </a:r>
            <a:r>
              <a:rPr lang="en-US" dirty="0">
                <a:solidFill>
                  <a:srgbClr val="212121">
                    <a:lumMod val="90000"/>
                    <a:lumOff val="10000"/>
                  </a:srgbClr>
                </a:solidFill>
                <a:latin typeface="Roboto Condensed Light" panose="02000000000000000000" pitchFamily="2" charset="0"/>
                <a:ea typeface="Roboto Condensed Light" panose="02000000000000000000" pitchFamily="2" charset="0"/>
              </a:rPr>
              <a:t>   Unit 5 – Central Processing Unit</a:t>
            </a:r>
          </a:p>
        </p:txBody>
      </p:sp>
    </p:spTree>
    <p:extLst>
      <p:ext uri="{BB962C8B-B14F-4D97-AF65-F5344CB8AC3E}">
        <p14:creationId xmlns="" xmlns:p14="http://schemas.microsoft.com/office/powerpoint/2010/main" val="25383770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ck - Logo on BL">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5D17CCA1-DDAA-4D6C-AAE4-2ECFF46CFEAB}"/>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2" name="Straight Connector 21">
            <a:extLst>
              <a:ext uri="{FF2B5EF4-FFF2-40B4-BE49-F238E27FC236}">
                <a16:creationId xmlns:a16="http://schemas.microsoft.com/office/drawing/2014/main" xmlns="" id="{86C86632-7EFD-4A64-85B1-0CE7D13E0C97}"/>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xmlns="" id="{15C60ED7-12D4-496E-AF73-0995BE8C12FD}"/>
              </a:ext>
            </a:extLst>
          </p:cNvPr>
          <p:cNvGrpSpPr/>
          <p:nvPr userDrawn="1"/>
        </p:nvGrpSpPr>
        <p:grpSpPr>
          <a:xfrm>
            <a:off x="128095" y="5890392"/>
            <a:ext cx="2554143" cy="587454"/>
            <a:chOff x="131177" y="5775962"/>
            <a:chExt cx="2530239" cy="581956"/>
          </a:xfrm>
        </p:grpSpPr>
        <p:pic>
          <p:nvPicPr>
            <p:cNvPr id="12" name="Picture 11">
              <a:extLst>
                <a:ext uri="{FF2B5EF4-FFF2-40B4-BE49-F238E27FC236}">
                  <a16:creationId xmlns:a16="http://schemas.microsoft.com/office/drawing/2014/main" xmlns="" id="{30CB04CE-0025-4B1F-B962-A759D179D842}"/>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31177" y="5775962"/>
              <a:ext cx="2530238" cy="581955"/>
            </a:xfrm>
            <a:prstGeom prst="rect">
              <a:avLst/>
            </a:prstGeom>
          </p:spPr>
        </p:pic>
        <p:sp>
          <p:nvSpPr>
            <p:cNvPr id="13" name="Rectangle 12">
              <a:extLst>
                <a:ext uri="{FF2B5EF4-FFF2-40B4-BE49-F238E27FC236}">
                  <a16:creationId xmlns:a16="http://schemas.microsoft.com/office/drawing/2014/main" xmlns="" id="{43F480CB-A4AF-424E-90DB-5B677403441A}"/>
                </a:ext>
              </a:extLst>
            </p:cNvPr>
            <p:cNvSpPr/>
            <p:nvPr userDrawn="1"/>
          </p:nvSpPr>
          <p:spPr>
            <a:xfrm>
              <a:off x="131178" y="5775962"/>
              <a:ext cx="2530238" cy="58195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4" name="Date Placeholder 1">
            <a:extLst>
              <a:ext uri="{FF2B5EF4-FFF2-40B4-BE49-F238E27FC236}">
                <a16:creationId xmlns:a16="http://schemas.microsoft.com/office/drawing/2014/main" xmlns="" id="{AC9F0E07-E84B-4A94-8124-2A56A55F2AFE}"/>
              </a:ext>
            </a:extLst>
          </p:cNvPr>
          <p:cNvSpPr txBox="1">
            <a:spLocks/>
          </p:cNvSpPr>
          <p:nvPr userDrawn="1"/>
        </p:nvSpPr>
        <p:spPr>
          <a:xfrm>
            <a:off x="838200" y="6604000"/>
            <a:ext cx="2743200" cy="25512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212121">
                    <a:lumMod val="90000"/>
                    <a:lumOff val="10000"/>
                  </a:srgbClr>
                </a:solidFill>
                <a:latin typeface="Roboto Condensed Light" panose="02000000000000000000" pitchFamily="2" charset="0"/>
                <a:ea typeface="Roboto Condensed Light" panose="02000000000000000000" pitchFamily="2" charset="0"/>
              </a:rPr>
              <a:t>Prof. Krunal D. Vyas</a:t>
            </a:r>
          </a:p>
        </p:txBody>
      </p:sp>
      <p:sp>
        <p:nvSpPr>
          <p:cNvPr id="19" name="Slide Number Placeholder 3">
            <a:extLst>
              <a:ext uri="{FF2B5EF4-FFF2-40B4-BE49-F238E27FC236}">
                <a16:creationId xmlns:a16="http://schemas.microsoft.com/office/drawing/2014/main" xmlns="" id="{4DBF1E76-977D-4892-ACFE-BC891B8F7A45}"/>
              </a:ext>
            </a:extLst>
          </p:cNvPr>
          <p:cNvSpPr txBox="1">
            <a:spLocks/>
          </p:cNvSpPr>
          <p:nvPr userDrawn="1"/>
        </p:nvSpPr>
        <p:spPr>
          <a:xfrm>
            <a:off x="8610600" y="6604000"/>
            <a:ext cx="2743200" cy="25512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F2434F-F1F1-4B15-80AA-A2C3BF057F48}" type="slidenum">
              <a:rPr lang="en-US" b="1" smtClean="0">
                <a:solidFill>
                  <a:srgbClr val="212121">
                    <a:lumMod val="90000"/>
                    <a:lumOff val="10000"/>
                  </a:srgbClr>
                </a:solidFill>
              </a:rPr>
              <a:pPr/>
              <a:t>‹#›</a:t>
            </a:fld>
            <a:endParaRPr lang="en-US" b="1" dirty="0">
              <a:solidFill>
                <a:srgbClr val="212121">
                  <a:lumMod val="90000"/>
                  <a:lumOff val="10000"/>
                </a:srgbClr>
              </a:solidFill>
            </a:endParaRPr>
          </a:p>
        </p:txBody>
      </p:sp>
      <p:sp>
        <p:nvSpPr>
          <p:cNvPr id="15" name="Footer Placeholder 2">
            <a:extLst>
              <a:ext uri="{FF2B5EF4-FFF2-40B4-BE49-F238E27FC236}">
                <a16:creationId xmlns:a16="http://schemas.microsoft.com/office/drawing/2014/main" xmlns="" id="{288EF2E2-A2EB-4BCA-B035-99C1E90E4796}"/>
              </a:ext>
            </a:extLst>
          </p:cNvPr>
          <p:cNvSpPr txBox="1">
            <a:spLocks/>
          </p:cNvSpPr>
          <p:nvPr userDrawn="1"/>
        </p:nvSpPr>
        <p:spPr>
          <a:xfrm>
            <a:off x="3038168" y="6604000"/>
            <a:ext cx="6223819" cy="253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212121">
                    <a:lumMod val="90000"/>
                    <a:lumOff val="10000"/>
                  </a:srgbClr>
                </a:solidFill>
                <a:latin typeface="Roboto Condensed Light" panose="02000000000000000000" pitchFamily="2" charset="0"/>
                <a:ea typeface="Roboto Condensed Light" panose="02000000000000000000" pitchFamily="2" charset="0"/>
              </a:rPr>
              <a:t>#3140707 (COA)   </a:t>
            </a:r>
            <a:r>
              <a:rPr lang="en-US" dirty="0">
                <a:solidFill>
                  <a:srgbClr val="212121">
                    <a:lumMod val="90000"/>
                    <a:lumOff val="10000"/>
                  </a:srgbClr>
                </a:solidFill>
                <a:latin typeface="Wingdings" panose="05000000000000000000" pitchFamily="2" charset="2"/>
                <a:ea typeface="Roboto Condensed Light" panose="02000000000000000000" pitchFamily="2" charset="0"/>
              </a:rPr>
              <a:t></a:t>
            </a:r>
            <a:r>
              <a:rPr lang="en-US" dirty="0">
                <a:solidFill>
                  <a:srgbClr val="212121">
                    <a:lumMod val="90000"/>
                    <a:lumOff val="10000"/>
                  </a:srgbClr>
                </a:solidFill>
                <a:latin typeface="Roboto Condensed Light" panose="02000000000000000000" pitchFamily="2" charset="0"/>
                <a:ea typeface="Roboto Condensed Light" panose="02000000000000000000" pitchFamily="2" charset="0"/>
              </a:rPr>
              <a:t>   Unit 5 – Central Processing Unit</a:t>
            </a:r>
          </a:p>
        </p:txBody>
      </p:sp>
    </p:spTree>
    <p:extLst>
      <p:ext uri="{BB962C8B-B14F-4D97-AF65-F5344CB8AC3E}">
        <p14:creationId xmlns="" xmlns:p14="http://schemas.microsoft.com/office/powerpoint/2010/main" val="7315634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lete Blanc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304386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omplete Blanck">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9D71C1D1-D056-4C60-9F03-E6291617B71F}"/>
              </a:ext>
            </a:extLst>
          </p:cNvPr>
          <p:cNvSpPr txBox="1"/>
          <p:nvPr userDrawn="1"/>
        </p:nvSpPr>
        <p:spPr>
          <a:xfrm>
            <a:off x="375920" y="457200"/>
            <a:ext cx="4185761" cy="523220"/>
          </a:xfrm>
          <a:prstGeom prst="rect">
            <a:avLst/>
          </a:prstGeom>
          <a:noFill/>
        </p:spPr>
        <p:txBody>
          <a:bodyPr wrap="none" rtlCol="0">
            <a:spAutoFit/>
          </a:bodyPr>
          <a:lstStyle/>
          <a:p>
            <a:r>
              <a:rPr lang="en-US" sz="2800" dirty="0">
                <a:solidFill>
                  <a:srgbClr val="FF0000"/>
                </a:solidFill>
              </a:rPr>
              <a:t>How to Crop Circular Photo?</a:t>
            </a:r>
          </a:p>
        </p:txBody>
      </p:sp>
      <p:sp>
        <p:nvSpPr>
          <p:cNvPr id="11" name="Picture Placeholder 10">
            <a:extLst>
              <a:ext uri="{FF2B5EF4-FFF2-40B4-BE49-F238E27FC236}">
                <a16:creationId xmlns:a16="http://schemas.microsoft.com/office/drawing/2014/main" xmlns="" id="{E0451329-7800-417A-9D19-D93464C6306C}"/>
              </a:ext>
            </a:extLst>
          </p:cNvPr>
          <p:cNvSpPr>
            <a:spLocks noGrp="1"/>
          </p:cNvSpPr>
          <p:nvPr>
            <p:ph type="pic" sz="quarter" idx="10"/>
          </p:nvPr>
        </p:nvSpPr>
        <p:spPr>
          <a:xfrm>
            <a:off x="4013200" y="1808163"/>
            <a:ext cx="3890962" cy="3890962"/>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p:spPr>
        <p:txBody>
          <a:bodyPr wrap="square">
            <a:noAutofit/>
          </a:bodyPr>
          <a:lstStyle/>
          <a:p>
            <a:endParaRPr lang="en-US"/>
          </a:p>
        </p:txBody>
      </p:sp>
    </p:spTree>
    <p:extLst>
      <p:ext uri="{BB962C8B-B14F-4D97-AF65-F5344CB8AC3E}">
        <p14:creationId xmlns="" xmlns:p14="http://schemas.microsoft.com/office/powerpoint/2010/main" val="19952656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 Teal">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chemeClr val="accent4">
                  <a:lumMod val="50000"/>
                </a:schemeClr>
              </a:gs>
              <a:gs pos="100000">
                <a:srgbClr val="009788"/>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chemeClr val="accent4">
                  <a:lumMod val="50000"/>
                </a:schemeClr>
              </a:gs>
              <a:gs pos="100000">
                <a:srgbClr val="009788"/>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chemeClr val="accent4">
                        <a:lumMod val="50000"/>
                      </a:schemeClr>
                    </a:gs>
                    <a:gs pos="100000">
                      <a:srgbClr val="009788"/>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 xmlns:a14="http://schemas.microsoft.com/office/drawing/2010/main">
                  <a14:imgLayer r:embed="rId9">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0" name="Picture 19" descr="User icon Royalty Free Vector Image - VectorStock">
            <a:extLst>
              <a:ext uri="{FF2B5EF4-FFF2-40B4-BE49-F238E27FC236}">
                <a16:creationId xmlns:a16="http://schemas.microsoft.com/office/drawing/2014/main" xmlns="" id="{4A8E0F54-DC01-449D-B951-DC7CBAFD9546}"/>
              </a:ext>
            </a:extLst>
          </p:cNvPr>
          <p:cNvPicPr>
            <a:picLocks noChangeAspect="1" noChangeArrowheads="1"/>
          </p:cNvPicPr>
          <p:nvPr userDrawn="1"/>
        </p:nvPicPr>
        <p:blipFill>
          <a:blip r:embed="rId10"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21" name="Picture Placeholder 20">
            <a:extLst>
              <a:ext uri="{FF2B5EF4-FFF2-40B4-BE49-F238E27FC236}">
                <a16:creationId xmlns:a16="http://schemas.microsoft.com/office/drawing/2014/main" xmlns="" id="{65D60AFC-04BC-4FCA-A89D-6FCD04B6DC35}"/>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 xmlns:p14="http://schemas.microsoft.com/office/powerpoint/2010/main" val="15807518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 Cyan">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chemeClr val="accent2">
                  <a:lumMod val="50000"/>
                </a:schemeClr>
              </a:gs>
              <a:gs pos="100000">
                <a:schemeClr val="accent2"/>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chemeClr val="accent2">
                  <a:lumMod val="50000"/>
                </a:schemeClr>
              </a:gs>
              <a:gs pos="100000">
                <a:schemeClr val="accent2"/>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chemeClr val="accent2">
                        <a:lumMod val="50000"/>
                      </a:schemeClr>
                    </a:gs>
                    <a:gs pos="100000">
                      <a:schemeClr val="accent2"/>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 xmlns:a14="http://schemas.microsoft.com/office/drawing/2010/main">
                  <a14:imgLayer r:embed="rId9">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30" name="Picture 29" descr="User icon Royalty Free Vector Image - VectorStock">
            <a:extLst>
              <a:ext uri="{FF2B5EF4-FFF2-40B4-BE49-F238E27FC236}">
                <a16:creationId xmlns:a16="http://schemas.microsoft.com/office/drawing/2014/main" xmlns="" id="{5F55812D-505A-4B1A-9EB5-16DCD08F2B82}"/>
              </a:ext>
            </a:extLst>
          </p:cNvPr>
          <p:cNvPicPr>
            <a:picLocks noChangeAspect="1" noChangeArrowheads="1"/>
          </p:cNvPicPr>
          <p:nvPr userDrawn="1"/>
        </p:nvPicPr>
        <p:blipFill>
          <a:blip r:embed="rId10"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34" name="Picture Placeholder 33">
            <a:extLst>
              <a:ext uri="{FF2B5EF4-FFF2-40B4-BE49-F238E27FC236}">
                <a16:creationId xmlns:a16="http://schemas.microsoft.com/office/drawing/2014/main" xmlns="" id="{0974588E-8956-4BF5-BF58-B7E42070A56A}"/>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 xmlns:p14="http://schemas.microsoft.com/office/powerpoint/2010/main" val="3542922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 Light Green">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chemeClr val="accent3">
                  <a:lumMod val="50000"/>
                </a:schemeClr>
              </a:gs>
              <a:gs pos="100000">
                <a:schemeClr val="accent3"/>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chemeClr val="accent3">
                  <a:lumMod val="50000"/>
                </a:schemeClr>
              </a:gs>
              <a:gs pos="100000">
                <a:schemeClr val="accent3"/>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chemeClr val="accent3">
                        <a:lumMod val="50000"/>
                      </a:schemeClr>
                    </a:gs>
                    <a:gs pos="100000">
                      <a:schemeClr val="accent3"/>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 xmlns:a14="http://schemas.microsoft.com/office/drawing/2010/main">
                  <a14:imgLayer r:embed="rId9">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AE6570A8-081D-45CE-A0DD-F78F5EDB0F9B}"/>
              </a:ext>
            </a:extLst>
          </p:cNvPr>
          <p:cNvPicPr>
            <a:picLocks noChangeAspect="1" noChangeArrowheads="1"/>
          </p:cNvPicPr>
          <p:nvPr userDrawn="1"/>
        </p:nvPicPr>
        <p:blipFill>
          <a:blip r:embed="rId10"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xmlns="" id="{0B000B32-CB56-440D-9FAE-7DE703A93A02}"/>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 xmlns:p14="http://schemas.microsoft.com/office/powerpoint/2010/main" val="42237507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 Amber">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chemeClr val="accent5">
                  <a:lumMod val="50000"/>
                </a:schemeClr>
              </a:gs>
              <a:gs pos="100000">
                <a:schemeClr val="accent5"/>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chemeClr val="accent5">
                  <a:lumMod val="50000"/>
                </a:schemeClr>
              </a:gs>
              <a:gs pos="100000">
                <a:schemeClr val="accent5"/>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chemeClr val="accent5">
                        <a:lumMod val="75000"/>
                      </a:schemeClr>
                    </a:gs>
                    <a:gs pos="100000">
                      <a:schemeClr val="accent5"/>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 xmlns:a14="http://schemas.microsoft.com/office/drawing/2010/main">
                  <a14:imgLayer r:embed="rId9">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00C9ED70-1CC8-4EF2-BE10-AAFE24AAC5D7}"/>
              </a:ext>
            </a:extLst>
          </p:cNvPr>
          <p:cNvPicPr>
            <a:picLocks noChangeAspect="1" noChangeArrowheads="1"/>
          </p:cNvPicPr>
          <p:nvPr userDrawn="1"/>
        </p:nvPicPr>
        <p:blipFill>
          <a:blip r:embed="rId10"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xmlns="" id="{7FD1CDD6-829C-4C5B-BFB7-74153A66FF24}"/>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 xmlns:p14="http://schemas.microsoft.com/office/powerpoint/2010/main" val="147586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07171932-FFF4-4D27-9425-8CB5D27A92F2}"/>
              </a:ext>
            </a:extLst>
          </p:cNvPr>
          <p:cNvPicPr>
            <a:picLocks noChangeAspect="1"/>
          </p:cNvPicPr>
          <p:nvPr userDrawn="1"/>
        </p:nvPicPr>
        <p:blipFill rotWithShape="1">
          <a:blip r:embed="rId2" cstate="print">
            <a:duotone>
              <a:schemeClr val="accent1">
                <a:shade val="45000"/>
                <a:satMod val="135000"/>
              </a:schemeClr>
              <a:prstClr val="white"/>
            </a:duotone>
            <a:extLst>
              <a:ext uri="{28A0092B-C50C-407E-A947-70E740481C1C}">
                <a14:useLocalDpi xmlns="" xmlns:a14="http://schemas.microsoft.com/office/drawing/2010/main" val="0"/>
              </a:ext>
            </a:extLst>
          </a:blip>
          <a:srcRect r="11581" b="21180"/>
          <a:stretch/>
        </p:blipFill>
        <p:spPr>
          <a:xfrm rot="16200000">
            <a:off x="9807099" y="606901"/>
            <a:ext cx="2991808" cy="1778000"/>
          </a:xfrm>
          <a:prstGeom prst="rect">
            <a:avLst/>
          </a:prstGeom>
        </p:spPr>
      </p:pic>
      <p:pic>
        <p:nvPicPr>
          <p:cNvPr id="12" name="Picture 11">
            <a:extLst>
              <a:ext uri="{FF2B5EF4-FFF2-40B4-BE49-F238E27FC236}">
                <a16:creationId xmlns:a16="http://schemas.microsoft.com/office/drawing/2014/main" xmlns="" id="{1639DF2A-5426-428D-B32D-78E9191D8A0C}"/>
              </a:ext>
            </a:extLst>
          </p:cNvPr>
          <p:cNvPicPr>
            <a:picLocks noChangeAspect="1"/>
          </p:cNvPicPr>
          <p:nvPr userDrawn="1"/>
        </p:nvPicPr>
        <p:blipFill rotWithShape="1">
          <a:blip r:embed="rId3" cstate="print">
            <a:extLst>
              <a:ext uri="{BEBA8EAE-BF5A-486C-A8C5-ECC9F3942E4B}">
                <a14:imgProps xmlns="" xmlns:a14="http://schemas.microsoft.com/office/drawing/2010/main">
                  <a14:imgLayer r:embed="rId4">
                    <a14:imgEffect>
                      <a14:brightnessContrast contrast="-40000"/>
                    </a14:imgEffect>
                  </a14:imgLayer>
                </a14:imgProps>
              </a:ext>
              <a:ext uri="{28A0092B-C50C-407E-A947-70E740481C1C}">
                <a14:useLocalDpi xmlns="" xmlns:a14="http://schemas.microsoft.com/office/drawing/2010/main" val="0"/>
              </a:ext>
            </a:extLst>
          </a:blip>
          <a:srcRect l="79646" t="18062" r="2731" b="17724"/>
          <a:stretch/>
        </p:blipFill>
        <p:spPr>
          <a:xfrm>
            <a:off x="0" y="401568"/>
            <a:ext cx="543946" cy="772151"/>
          </a:xfrm>
          <a:prstGeom prst="rect">
            <a:avLst/>
          </a:prstGeom>
        </p:spPr>
      </p:pic>
      <p:sp>
        <p:nvSpPr>
          <p:cNvPr id="2" name="Title 1">
            <a:extLst>
              <a:ext uri="{FF2B5EF4-FFF2-40B4-BE49-F238E27FC236}">
                <a16:creationId xmlns:a16="http://schemas.microsoft.com/office/drawing/2014/main" xmlns="" id="{6B8C6168-C8A4-4660-9D38-045657B80D09}"/>
              </a:ext>
            </a:extLst>
          </p:cNvPr>
          <p:cNvSpPr>
            <a:spLocks noGrp="1"/>
          </p:cNvSpPr>
          <p:nvPr>
            <p:ph type="title" hasCustomPrompt="1"/>
          </p:nvPr>
        </p:nvSpPr>
        <p:spPr>
          <a:xfrm>
            <a:off x="831850" y="1709738"/>
            <a:ext cx="10515600" cy="2852737"/>
          </a:xfrm>
        </p:spPr>
        <p:txBody>
          <a:bodyPr anchor="b">
            <a:normAutofit/>
          </a:bodyPr>
          <a:lstStyle>
            <a:lvl1pPr>
              <a:defRPr lang="en-US" sz="6000" b="1" kern="1200" dirty="0">
                <a:gradFill flip="none" rotWithShape="1">
                  <a:gsLst>
                    <a:gs pos="0">
                      <a:srgbClr val="1D3064"/>
                    </a:gs>
                    <a:gs pos="100000">
                      <a:schemeClr val="tx2"/>
                    </a:gs>
                  </a:gsLst>
                  <a:lin ang="0" scaled="1"/>
                  <a:tileRect/>
                </a:gradFill>
                <a:effectLst/>
                <a:latin typeface="+mn-lt"/>
                <a:ea typeface="+mn-ea"/>
                <a:cs typeface="+mn-cs"/>
              </a:defRPr>
            </a:lvl1pPr>
          </a:lstStyle>
          <a:p>
            <a:r>
              <a:rPr lang="en-US" dirty="0"/>
              <a:t>Write here Section Title</a:t>
            </a:r>
          </a:p>
        </p:txBody>
      </p:sp>
      <p:sp>
        <p:nvSpPr>
          <p:cNvPr id="3" name="Text Placeholder 2">
            <a:extLst>
              <a:ext uri="{FF2B5EF4-FFF2-40B4-BE49-F238E27FC236}">
                <a16:creationId xmlns:a16="http://schemas.microsoft.com/office/drawing/2014/main" xmlns="" id="{566C89DA-344D-4448-822C-2826084EF12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here Section Subtitle</a:t>
            </a:r>
          </a:p>
        </p:txBody>
      </p:sp>
      <p:sp>
        <p:nvSpPr>
          <p:cNvPr id="10" name="Freeform 17">
            <a:extLst>
              <a:ext uri="{FF2B5EF4-FFF2-40B4-BE49-F238E27FC236}">
                <a16:creationId xmlns:a16="http://schemas.microsoft.com/office/drawing/2014/main" xmlns="" id="{9C2E92C4-49EF-4D4D-A6B9-E157CCC2FFE0}"/>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273238"/>
              </a:gs>
              <a:gs pos="100000">
                <a:srgbClr val="607D8B"/>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spTree>
    <p:extLst>
      <p:ext uri="{BB962C8B-B14F-4D97-AF65-F5344CB8AC3E}">
        <p14:creationId xmlns="" xmlns:p14="http://schemas.microsoft.com/office/powerpoint/2010/main" val="20016929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 Maroon">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chemeClr val="accent6">
                  <a:lumMod val="50000"/>
                </a:schemeClr>
              </a:gs>
              <a:gs pos="100000">
                <a:schemeClr val="accent6"/>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chemeClr val="accent6">
                  <a:lumMod val="50000"/>
                </a:schemeClr>
              </a:gs>
              <a:gs pos="100000">
                <a:schemeClr val="accent6"/>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chemeClr val="accent6">
                        <a:lumMod val="50000"/>
                      </a:schemeClr>
                    </a:gs>
                    <a:gs pos="100000">
                      <a:schemeClr val="accent6"/>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 xmlns:a14="http://schemas.microsoft.com/office/drawing/2010/main">
                  <a14:imgLayer r:embed="rId9">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80BF4AFD-B365-46D4-AAC5-485DFA5A7D42}"/>
              </a:ext>
            </a:extLst>
          </p:cNvPr>
          <p:cNvPicPr>
            <a:picLocks noChangeAspect="1" noChangeArrowheads="1"/>
          </p:cNvPicPr>
          <p:nvPr userDrawn="1"/>
        </p:nvPicPr>
        <p:blipFill>
          <a:blip r:embed="rId10"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xmlns="" id="{2BC70C35-8BA7-4D49-9AF7-DC36FAB8FDA3}"/>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 xmlns:p14="http://schemas.microsoft.com/office/powerpoint/2010/main" val="10728889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 Blue Gray">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273238">
                  <a:alpha val="91000"/>
                </a:srgbClr>
              </a:gs>
              <a:gs pos="100000">
                <a:srgbClr val="607D8B"/>
              </a:gs>
            </a:gsLst>
            <a:lin ang="10800000" scaled="1"/>
          </a:gradFill>
          <a:ln>
            <a:noFill/>
          </a:ln>
        </p:spPr>
        <p:txBody>
          <a:bodyPr vert="horz" wrap="square" lIns="91440" tIns="45720" rIns="91440" bIns="45720" numCol="1" anchor="t" anchorCtr="0" compatLnSpc="1">
            <a:prstTxWarp prst="textNoShape">
              <a:avLst/>
            </a:prstTxWarp>
          </a:bodyPr>
          <a:lstStyle/>
          <a:p>
            <a:endParaRPr lang="en-US" dirty="0">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273238"/>
              </a:gs>
              <a:gs pos="100000">
                <a:srgbClr val="607D8B"/>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0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endParaRPr lang="en-US" dirty="0"/>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273238"/>
                    </a:gs>
                    <a:gs pos="100000">
                      <a:srgbClr val="607D8B"/>
                    </a:gs>
                  </a:gsLst>
                  <a:lin ang="0" scaled="1"/>
                  <a:tileRect/>
                </a:gradFill>
                <a:effectLst/>
                <a:latin typeface="+mn-lt"/>
                <a:ea typeface="+mn-ea"/>
                <a:cs typeface="+mn-cs"/>
              </a:defRPr>
            </a:lvl1pPr>
          </a:lstStyle>
          <a:p>
            <a:pPr lvl="0"/>
            <a:endParaRPr lang="en-US" dirty="0"/>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7" cstate="print">
            <a:extLst>
              <a:ext uri="{BEBA8EAE-BF5A-486C-A8C5-ECC9F3942E4B}">
                <a14:imgProps xmlns="" xmlns:a14="http://schemas.microsoft.com/office/drawing/2010/main">
                  <a14:imgLayer r:embed="rId8">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endParaRPr lang="en-US" dirty="0"/>
          </a:p>
        </p:txBody>
      </p:sp>
      <p:pic>
        <p:nvPicPr>
          <p:cNvPr id="21" name="Picture 20" descr="User icon Royalty Free Vector Image - VectorStock">
            <a:extLst>
              <a:ext uri="{FF2B5EF4-FFF2-40B4-BE49-F238E27FC236}">
                <a16:creationId xmlns:a16="http://schemas.microsoft.com/office/drawing/2014/main" xmlns="" id="{AEB45C91-0DA6-4973-9AEA-FF1388508ACC}"/>
              </a:ext>
            </a:extLst>
          </p:cNvPr>
          <p:cNvPicPr>
            <a:picLocks noChangeAspect="1" noChangeArrowheads="1"/>
          </p:cNvPicPr>
          <p:nvPr userDrawn="1"/>
        </p:nvPicPr>
        <p:blipFill>
          <a:blip r:embed="rId9"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xmlns="" id="{F70CF6D9-DDB4-41AA-BB82-F8ED04AD8BC1}"/>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dirty="0"/>
          </a:p>
        </p:txBody>
      </p:sp>
      <p:pic>
        <p:nvPicPr>
          <p:cNvPr id="9" name="Picture 8">
            <a:extLst>
              <a:ext uri="{FF2B5EF4-FFF2-40B4-BE49-F238E27FC236}">
                <a16:creationId xmlns:a16="http://schemas.microsoft.com/office/drawing/2014/main" xmlns="" id="{E07803FA-3B47-4611-8387-305D7E1D16D7}"/>
              </a:ext>
            </a:extLst>
          </p:cNvPr>
          <p:cNvPicPr>
            <a:picLocks noChangeAspect="1"/>
          </p:cNvPicPr>
          <p:nvPr userDrawn="1"/>
        </p:nvPicPr>
        <p:blipFill>
          <a:blip r:embed="rId10">
            <a:extLst>
              <a:ext uri="{28A0092B-C50C-407E-A947-70E740481C1C}">
                <a14:useLocalDpi xmlns="" xmlns:a14="http://schemas.microsoft.com/office/drawing/2010/main" val="0"/>
              </a:ext>
            </a:extLst>
          </a:blip>
          <a:stretch>
            <a:fillRect/>
          </a:stretch>
        </p:blipFill>
        <p:spPr>
          <a:xfrm>
            <a:off x="7417892" y="1386529"/>
            <a:ext cx="4679915" cy="3509936"/>
          </a:xfrm>
          <a:prstGeom prst="rect">
            <a:avLst/>
          </a:prstGeom>
        </p:spPr>
      </p:pic>
    </p:spTree>
    <p:extLst>
      <p:ext uri="{BB962C8B-B14F-4D97-AF65-F5344CB8AC3E}">
        <p14:creationId xmlns="" xmlns:p14="http://schemas.microsoft.com/office/powerpoint/2010/main" val="15245241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 Brown">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3E2622"/>
              </a:gs>
              <a:gs pos="100000">
                <a:srgbClr val="795547"/>
              </a:gs>
            </a:gsLst>
            <a:lin ang="10800000" scaled="1"/>
          </a:gradFill>
          <a:ln>
            <a:noFill/>
          </a:ln>
        </p:spPr>
        <p:txBody>
          <a:bodyPr vert="horz" wrap="square" lIns="91440" tIns="45720" rIns="91440" bIns="45720" numCol="1" anchor="t" anchorCtr="0" compatLnSpc="1">
            <a:prstTxWarp prst="textNoShape">
              <a:avLst/>
            </a:prstTxWarp>
          </a:bodyPr>
          <a:lstStyle/>
          <a:p>
            <a:endParaRPr lang="en-US" dirty="0">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3E2622"/>
              </a:gs>
              <a:gs pos="100000">
                <a:srgbClr val="795547"/>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3E2622"/>
                    </a:gs>
                    <a:gs pos="100000">
                      <a:srgbClr val="795547"/>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 xmlns:a14="http://schemas.microsoft.com/office/drawing/2010/main">
                  <a14:imgLayer r:embed="rId9">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7E386D9D-B92A-4F40-9089-A1FD00CD3874}"/>
              </a:ext>
            </a:extLst>
          </p:cNvPr>
          <p:cNvPicPr>
            <a:picLocks noChangeAspect="1" noChangeArrowheads="1"/>
          </p:cNvPicPr>
          <p:nvPr userDrawn="1"/>
        </p:nvPicPr>
        <p:blipFill>
          <a:blip r:embed="rId10"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xmlns="" id="{DA295F85-D43D-42E5-9539-A471116A43B0}"/>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 xmlns:p14="http://schemas.microsoft.com/office/powerpoint/2010/main" val="24191070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 Deep Puple">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301B92"/>
              </a:gs>
              <a:gs pos="100000">
                <a:srgbClr val="673BB7"/>
              </a:gs>
            </a:gsLst>
            <a:lin ang="10800000" scaled="1"/>
          </a:gradFill>
          <a:ln>
            <a:noFill/>
          </a:ln>
        </p:spPr>
        <p:txBody>
          <a:bodyPr vert="horz" wrap="square" lIns="91440" tIns="45720" rIns="91440" bIns="45720" numCol="1" anchor="t" anchorCtr="0" compatLnSpc="1">
            <a:prstTxWarp prst="textNoShape">
              <a:avLst/>
            </a:prstTxWarp>
          </a:bodyPr>
          <a:lstStyle/>
          <a:p>
            <a:endParaRPr lang="en-US" dirty="0">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301B92"/>
              </a:gs>
              <a:gs pos="100000">
                <a:srgbClr val="673BB7"/>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301B92"/>
                    </a:gs>
                    <a:gs pos="100000">
                      <a:srgbClr val="673BB7"/>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 xmlns:a14="http://schemas.microsoft.com/office/drawing/2010/main">
                  <a14:imgLayer r:embed="rId9">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BE300026-40E8-4FB1-998A-9CEB5F7A1B84}"/>
              </a:ext>
            </a:extLst>
          </p:cNvPr>
          <p:cNvPicPr>
            <a:picLocks noChangeAspect="1" noChangeArrowheads="1"/>
          </p:cNvPicPr>
          <p:nvPr userDrawn="1"/>
        </p:nvPicPr>
        <p:blipFill>
          <a:blip r:embed="rId10"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xmlns="" id="{DB3B5E9B-B4F0-4E85-954A-F7CC04BBF24C}"/>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 xmlns:p14="http://schemas.microsoft.com/office/powerpoint/2010/main" val="26329889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 Blue">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0E47A1"/>
              </a:gs>
              <a:gs pos="100000">
                <a:srgbClr val="03A9F5"/>
              </a:gs>
            </a:gsLst>
            <a:lin ang="10800000" scaled="1"/>
          </a:gradFill>
          <a:ln>
            <a:noFill/>
          </a:ln>
        </p:spPr>
        <p:txBody>
          <a:bodyPr vert="horz" wrap="square" lIns="91440" tIns="45720" rIns="91440" bIns="45720" numCol="1" anchor="t" anchorCtr="0" compatLnSpc="1">
            <a:prstTxWarp prst="textNoShape">
              <a:avLst/>
            </a:prstTxWarp>
          </a:bodyPr>
          <a:lstStyle/>
          <a:p>
            <a:endParaRPr lang="en-US" dirty="0">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0E47A1"/>
              </a:gs>
              <a:gs pos="100000">
                <a:srgbClr val="03A9F5"/>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0E47A1"/>
                    </a:gs>
                    <a:gs pos="100000">
                      <a:srgbClr val="03A9F5"/>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 xmlns:a14="http://schemas.microsoft.com/office/drawing/2010/main">
                  <a14:imgLayer r:embed="rId9">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C3A13D11-EC6C-4E81-AD83-7AC73D273FD4}"/>
              </a:ext>
            </a:extLst>
          </p:cNvPr>
          <p:cNvPicPr>
            <a:picLocks noChangeAspect="1" noChangeArrowheads="1"/>
          </p:cNvPicPr>
          <p:nvPr userDrawn="1"/>
        </p:nvPicPr>
        <p:blipFill>
          <a:blip r:embed="rId10"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xmlns="" id="{85035EF3-F5FB-41C2-A0BE-B3AEF7556ABD}"/>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 xmlns:p14="http://schemas.microsoft.com/office/powerpoint/2010/main" val="23147311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 Re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B71B1C"/>
              </a:gs>
              <a:gs pos="100000">
                <a:srgbClr val="ED524F"/>
              </a:gs>
            </a:gsLst>
            <a:lin ang="10800000" scaled="1"/>
          </a:gradFill>
          <a:ln>
            <a:noFill/>
          </a:ln>
        </p:spPr>
        <p:txBody>
          <a:bodyPr vert="horz" wrap="square" lIns="91440" tIns="45720" rIns="91440" bIns="45720" numCol="1" anchor="t" anchorCtr="0" compatLnSpc="1">
            <a:prstTxWarp prst="textNoShape">
              <a:avLst/>
            </a:prstTxWarp>
          </a:bodyPr>
          <a:lstStyle/>
          <a:p>
            <a:endParaRPr lang="en-US" dirty="0">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B71B1C"/>
              </a:gs>
              <a:gs pos="100000">
                <a:srgbClr val="ED524F"/>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B71B1C"/>
                    </a:gs>
                    <a:gs pos="100000">
                      <a:srgbClr val="ED524F"/>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 xmlns:a14="http://schemas.microsoft.com/office/drawing/2010/main">
                  <a14:imgLayer r:embed="rId9">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31" name="Picture 30">
            <a:extLst>
              <a:ext uri="{FF2B5EF4-FFF2-40B4-BE49-F238E27FC236}">
                <a16:creationId xmlns:a16="http://schemas.microsoft.com/office/drawing/2014/main" xmlns="" id="{77B7B864-C091-4493-B14B-F5B61B586EED}"/>
              </a:ext>
            </a:extLst>
          </p:cNvPr>
          <p:cNvPicPr>
            <a:picLocks noChangeAspect="1"/>
          </p:cNvPicPr>
          <p:nvPr userDrawn="1"/>
        </p:nvPicPr>
        <p:blipFill>
          <a:blip r:embed="rId10" cstate="print">
            <a:extLst>
              <a:ext uri="{28A0092B-C50C-407E-A947-70E740481C1C}">
                <a14:useLocalDpi xmlns="" xmlns:a14="http://schemas.microsoft.com/office/drawing/2010/main" val="0"/>
              </a:ext>
            </a:extLst>
          </a:blip>
          <a:srcRect l="24746" t="7575" r="25761" b="18186"/>
          <a:stretch>
            <a:fillRect/>
          </a:stretch>
        </p:blipFill>
        <p:spPr>
          <a:xfrm>
            <a:off x="356499" y="5214354"/>
            <a:ext cx="1354234" cy="1354234"/>
          </a:xfrm>
          <a:custGeom>
            <a:avLst/>
            <a:gdLst>
              <a:gd name="connsiteX0" fmla="*/ 2286000 w 4572000"/>
              <a:gd name="connsiteY0" fmla="*/ 0 h 4572000"/>
              <a:gd name="connsiteX1" fmla="*/ 4572000 w 4572000"/>
              <a:gd name="connsiteY1" fmla="*/ 2286000 h 4572000"/>
              <a:gd name="connsiteX2" fmla="*/ 2286000 w 4572000"/>
              <a:gd name="connsiteY2" fmla="*/ 4572000 h 4572000"/>
              <a:gd name="connsiteX3" fmla="*/ 0 w 4572000"/>
              <a:gd name="connsiteY3" fmla="*/ 2286000 h 4572000"/>
              <a:gd name="connsiteX4" fmla="*/ 2286000 w 4572000"/>
              <a:gd name="connsiteY4" fmla="*/ 0 h 457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4572000">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noFill/>
          <a:ln w="6350">
            <a:solidFill>
              <a:schemeClr val="bg1">
                <a:lumMod val="65000"/>
              </a:schemeClr>
            </a:solidFill>
          </a:ln>
          <a:effectLst/>
        </p:spPr>
      </p:pic>
      <p:pic>
        <p:nvPicPr>
          <p:cNvPr id="21" name="Picture 20" descr="User icon Royalty Free Vector Image - VectorStock">
            <a:extLst>
              <a:ext uri="{FF2B5EF4-FFF2-40B4-BE49-F238E27FC236}">
                <a16:creationId xmlns:a16="http://schemas.microsoft.com/office/drawing/2014/main" xmlns="" id="{177B86E9-222D-4757-BE64-59540DB794E6}"/>
              </a:ext>
            </a:extLst>
          </p:cNvPr>
          <p:cNvPicPr>
            <a:picLocks noChangeAspect="1" noChangeArrowheads="1"/>
          </p:cNvPicPr>
          <p:nvPr userDrawn="1"/>
        </p:nvPicPr>
        <p:blipFill>
          <a:blip r:embed="rId11"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xmlns="" id="{8ABCD18B-D4E0-41E4-8162-7E83CB11DAE0}"/>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 xmlns:p14="http://schemas.microsoft.com/office/powerpoint/2010/main" val="4725992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 Pink">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890E4F"/>
              </a:gs>
              <a:gs pos="100000">
                <a:srgbClr val="D81A60"/>
              </a:gs>
            </a:gsLst>
            <a:lin ang="10800000" scaled="1"/>
          </a:gradFill>
          <a:ln>
            <a:noFill/>
          </a:ln>
        </p:spPr>
        <p:txBody>
          <a:bodyPr vert="horz" wrap="square" lIns="91440" tIns="45720" rIns="91440" bIns="45720" numCol="1" anchor="t" anchorCtr="0" compatLnSpc="1">
            <a:prstTxWarp prst="textNoShape">
              <a:avLst/>
            </a:prstTxWarp>
          </a:bodyPr>
          <a:lstStyle/>
          <a:p>
            <a:endParaRPr lang="en-US" dirty="0">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890E4F"/>
              </a:gs>
              <a:gs pos="100000">
                <a:srgbClr val="D81A60"/>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890E4F"/>
                    </a:gs>
                    <a:gs pos="100000">
                      <a:srgbClr val="D81A60"/>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 xmlns:a14="http://schemas.microsoft.com/office/drawing/2010/main">
                  <a14:imgLayer r:embed="rId9">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A2F1AAAC-C051-4A31-837B-4A9977722A44}"/>
              </a:ext>
            </a:extLst>
          </p:cNvPr>
          <p:cNvPicPr>
            <a:picLocks noChangeAspect="1" noChangeArrowheads="1"/>
          </p:cNvPicPr>
          <p:nvPr userDrawn="1"/>
        </p:nvPicPr>
        <p:blipFill>
          <a:blip r:embed="rId10"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xmlns="" id="{ADF34BDA-AFB4-4120-81EF-C0AB56D388CB}"/>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 xmlns:p14="http://schemas.microsoft.com/office/powerpoint/2010/main" val="1259488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ck - Logo on TR">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xmlns="" id="{86C86632-7EFD-4A64-85B1-0CE7D13E0C97}"/>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sp>
        <p:nvSpPr>
          <p:cNvPr id="14" name="Date Placeholder 1">
            <a:extLst>
              <a:ext uri="{FF2B5EF4-FFF2-40B4-BE49-F238E27FC236}">
                <a16:creationId xmlns:a16="http://schemas.microsoft.com/office/drawing/2014/main" xmlns="" id="{E1C651DC-CFA8-4914-92F1-1FF83E900B8B}"/>
              </a:ext>
            </a:extLst>
          </p:cNvPr>
          <p:cNvSpPr txBox="1">
            <a:spLocks/>
          </p:cNvSpPr>
          <p:nvPr userDrawn="1"/>
        </p:nvSpPr>
        <p:spPr>
          <a:xfrm>
            <a:off x="838200" y="6604000"/>
            <a:ext cx="2743200" cy="25512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lumMod val="90000"/>
                  <a:lumOff val="10000"/>
                </a:schemeClr>
              </a:solidFill>
              <a:latin typeface="Roboto Condensed Light" panose="02000000000000000000" pitchFamily="2" charset="0"/>
              <a:ea typeface="Roboto Condensed Light" panose="02000000000000000000" pitchFamily="2" charset="0"/>
            </a:endParaRPr>
          </a:p>
        </p:txBody>
      </p:sp>
      <p:sp>
        <p:nvSpPr>
          <p:cNvPr id="19" name="Slide Number Placeholder 3">
            <a:extLst>
              <a:ext uri="{FF2B5EF4-FFF2-40B4-BE49-F238E27FC236}">
                <a16:creationId xmlns:a16="http://schemas.microsoft.com/office/drawing/2014/main" xmlns="" id="{E1B8BC83-3189-4BEF-9B76-E5B3BE752022}"/>
              </a:ext>
            </a:extLst>
          </p:cNvPr>
          <p:cNvSpPr txBox="1">
            <a:spLocks/>
          </p:cNvSpPr>
          <p:nvPr userDrawn="1"/>
        </p:nvSpPr>
        <p:spPr>
          <a:xfrm>
            <a:off x="8489577" y="6604000"/>
            <a:ext cx="2743200" cy="25512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dirty="0">
              <a:solidFill>
                <a:schemeClr val="tx1">
                  <a:lumMod val="90000"/>
                  <a:lumOff val="10000"/>
                </a:schemeClr>
              </a:solidFill>
              <a:latin typeface="+mn-lt"/>
            </a:endParaRPr>
          </a:p>
        </p:txBody>
      </p:sp>
      <p:sp>
        <p:nvSpPr>
          <p:cNvPr id="15" name="Footer Placeholder 2">
            <a:extLst>
              <a:ext uri="{FF2B5EF4-FFF2-40B4-BE49-F238E27FC236}">
                <a16:creationId xmlns:a16="http://schemas.microsoft.com/office/drawing/2014/main" xmlns="" id="{3002A4CE-8CFC-427E-A754-E46462C46CE5}"/>
              </a:ext>
            </a:extLst>
          </p:cNvPr>
          <p:cNvSpPr txBox="1">
            <a:spLocks/>
          </p:cNvSpPr>
          <p:nvPr userDrawn="1"/>
        </p:nvSpPr>
        <p:spPr>
          <a:xfrm>
            <a:off x="3038168" y="6604000"/>
            <a:ext cx="6223819" cy="253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lumMod val="90000"/>
                  <a:lumOff val="10000"/>
                </a:schemeClr>
              </a:solidFill>
              <a:latin typeface="Roboto Condensed Light" panose="02000000000000000000" pitchFamily="2" charset="0"/>
              <a:ea typeface="Roboto Condensed Light" panose="02000000000000000000" pitchFamily="2" charset="0"/>
            </a:endParaRPr>
          </a:p>
        </p:txBody>
      </p:sp>
    </p:spTree>
    <p:extLst>
      <p:ext uri="{BB962C8B-B14F-4D97-AF65-F5344CB8AC3E}">
        <p14:creationId xmlns="" xmlns:p14="http://schemas.microsoft.com/office/powerpoint/2010/main" val="2971972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ck - Logo on BR">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5D17CCA1-DDAA-4D6C-AAE4-2ECFF46CFEAB}"/>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xmlns="" id="{86C86632-7EFD-4A64-85B1-0CE7D13E0C97}"/>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xmlns="" id="{913602D2-CAF0-4790-95E8-87990761ED0C}"/>
              </a:ext>
            </a:extLst>
          </p:cNvPr>
          <p:cNvGrpSpPr/>
          <p:nvPr userDrawn="1"/>
        </p:nvGrpSpPr>
        <p:grpSpPr>
          <a:xfrm>
            <a:off x="9576895" y="5890392"/>
            <a:ext cx="2554143" cy="587454"/>
            <a:chOff x="131177" y="5775962"/>
            <a:chExt cx="2530239" cy="581956"/>
          </a:xfrm>
        </p:grpSpPr>
        <p:pic>
          <p:nvPicPr>
            <p:cNvPr id="12" name="Picture 11">
              <a:extLst>
                <a:ext uri="{FF2B5EF4-FFF2-40B4-BE49-F238E27FC236}">
                  <a16:creationId xmlns:a16="http://schemas.microsoft.com/office/drawing/2014/main" xmlns="" id="{A378A2C8-EF9C-479C-ACF0-D9819B46DF5C}"/>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31177" y="5775962"/>
              <a:ext cx="2530238" cy="581955"/>
            </a:xfrm>
            <a:prstGeom prst="rect">
              <a:avLst/>
            </a:prstGeom>
          </p:spPr>
        </p:pic>
        <p:sp>
          <p:nvSpPr>
            <p:cNvPr id="13" name="Rectangle 12">
              <a:extLst>
                <a:ext uri="{FF2B5EF4-FFF2-40B4-BE49-F238E27FC236}">
                  <a16:creationId xmlns:a16="http://schemas.microsoft.com/office/drawing/2014/main" xmlns="" id="{61DE4F58-7D48-453D-89E1-B25767150977}"/>
                </a:ext>
              </a:extLst>
            </p:cNvPr>
            <p:cNvSpPr/>
            <p:nvPr userDrawn="1"/>
          </p:nvSpPr>
          <p:spPr>
            <a:xfrm>
              <a:off x="131178" y="5775962"/>
              <a:ext cx="2530238" cy="58195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Date Placeholder 1">
            <a:extLst>
              <a:ext uri="{FF2B5EF4-FFF2-40B4-BE49-F238E27FC236}">
                <a16:creationId xmlns:a16="http://schemas.microsoft.com/office/drawing/2014/main" xmlns="" id="{3D54113D-A297-4D4F-B507-CA01E1459CB8}"/>
              </a:ext>
            </a:extLst>
          </p:cNvPr>
          <p:cNvSpPr txBox="1">
            <a:spLocks/>
          </p:cNvSpPr>
          <p:nvPr userDrawn="1"/>
        </p:nvSpPr>
        <p:spPr>
          <a:xfrm>
            <a:off x="838200" y="6604000"/>
            <a:ext cx="2743200" cy="25512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Prof. Krunal D. Vyas</a:t>
            </a:r>
          </a:p>
        </p:txBody>
      </p:sp>
      <p:sp>
        <p:nvSpPr>
          <p:cNvPr id="23" name="Slide Number Placeholder 3">
            <a:extLst>
              <a:ext uri="{FF2B5EF4-FFF2-40B4-BE49-F238E27FC236}">
                <a16:creationId xmlns:a16="http://schemas.microsoft.com/office/drawing/2014/main" xmlns="" id="{4DF0B2CA-0D59-41EF-8432-9E74D5B5179D}"/>
              </a:ext>
            </a:extLst>
          </p:cNvPr>
          <p:cNvSpPr txBox="1">
            <a:spLocks/>
          </p:cNvSpPr>
          <p:nvPr userDrawn="1"/>
        </p:nvSpPr>
        <p:spPr>
          <a:xfrm>
            <a:off x="8610600" y="6604000"/>
            <a:ext cx="2743200" cy="25512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F2434F-F1F1-4B15-80AA-A2C3BF057F48}" type="slidenum">
              <a:rPr lang="en-US" b="1" smtClean="0">
                <a:solidFill>
                  <a:schemeClr val="tx1">
                    <a:lumMod val="90000"/>
                    <a:lumOff val="10000"/>
                  </a:schemeClr>
                </a:solidFill>
                <a:latin typeface="+mn-lt"/>
              </a:rPr>
              <a:pPr/>
              <a:t>‹#›</a:t>
            </a:fld>
            <a:endParaRPr lang="en-US" b="1" dirty="0">
              <a:solidFill>
                <a:schemeClr val="tx1">
                  <a:lumMod val="90000"/>
                  <a:lumOff val="10000"/>
                </a:schemeClr>
              </a:solidFill>
              <a:latin typeface="+mn-lt"/>
            </a:endParaRPr>
          </a:p>
        </p:txBody>
      </p:sp>
      <p:sp>
        <p:nvSpPr>
          <p:cNvPr id="15" name="Footer Placeholder 2">
            <a:extLst>
              <a:ext uri="{FF2B5EF4-FFF2-40B4-BE49-F238E27FC236}">
                <a16:creationId xmlns:a16="http://schemas.microsoft.com/office/drawing/2014/main" xmlns="" id="{F2759C73-A92B-4980-BF6B-3C5874902109}"/>
              </a:ext>
            </a:extLst>
          </p:cNvPr>
          <p:cNvSpPr txBox="1">
            <a:spLocks/>
          </p:cNvSpPr>
          <p:nvPr userDrawn="1"/>
        </p:nvSpPr>
        <p:spPr>
          <a:xfrm>
            <a:off x="3038168" y="6604000"/>
            <a:ext cx="6223819" cy="253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#3140707 (COA)   </a:t>
            </a:r>
            <a:r>
              <a:rPr lang="en-US" dirty="0">
                <a:solidFill>
                  <a:schemeClr val="tx1">
                    <a:lumMod val="90000"/>
                    <a:lumOff val="10000"/>
                  </a:schemeClr>
                </a:solidFill>
                <a:latin typeface="Wingdings" panose="05000000000000000000" pitchFamily="2" charset="2"/>
                <a:ea typeface="Roboto Condensed Light" panose="02000000000000000000" pitchFamily="2" charset="0"/>
              </a:rPr>
              <a:t></a:t>
            </a:r>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   Unit 5 – Central Processing Unit</a:t>
            </a:r>
          </a:p>
        </p:txBody>
      </p:sp>
    </p:spTree>
    <p:extLst>
      <p:ext uri="{BB962C8B-B14F-4D97-AF65-F5344CB8AC3E}">
        <p14:creationId xmlns="" xmlns:p14="http://schemas.microsoft.com/office/powerpoint/2010/main" val="3206247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ck - Logo on BL">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5D17CCA1-DDAA-4D6C-AAE4-2ECFF46CFEAB}"/>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xmlns="" id="{86C86632-7EFD-4A64-85B1-0CE7D13E0C97}"/>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xmlns="" id="{15C60ED7-12D4-496E-AF73-0995BE8C12FD}"/>
              </a:ext>
            </a:extLst>
          </p:cNvPr>
          <p:cNvGrpSpPr/>
          <p:nvPr userDrawn="1"/>
        </p:nvGrpSpPr>
        <p:grpSpPr>
          <a:xfrm>
            <a:off x="128095" y="5890392"/>
            <a:ext cx="2554143" cy="587454"/>
            <a:chOff x="131177" y="5775962"/>
            <a:chExt cx="2530239" cy="581956"/>
          </a:xfrm>
        </p:grpSpPr>
        <p:pic>
          <p:nvPicPr>
            <p:cNvPr id="12" name="Picture 11">
              <a:extLst>
                <a:ext uri="{FF2B5EF4-FFF2-40B4-BE49-F238E27FC236}">
                  <a16:creationId xmlns:a16="http://schemas.microsoft.com/office/drawing/2014/main" xmlns="" id="{30CB04CE-0025-4B1F-B962-A759D179D842}"/>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31177" y="5775962"/>
              <a:ext cx="2530238" cy="581955"/>
            </a:xfrm>
            <a:prstGeom prst="rect">
              <a:avLst/>
            </a:prstGeom>
          </p:spPr>
        </p:pic>
        <p:sp>
          <p:nvSpPr>
            <p:cNvPr id="13" name="Rectangle 12">
              <a:extLst>
                <a:ext uri="{FF2B5EF4-FFF2-40B4-BE49-F238E27FC236}">
                  <a16:creationId xmlns:a16="http://schemas.microsoft.com/office/drawing/2014/main" xmlns="" id="{43F480CB-A4AF-424E-90DB-5B677403441A}"/>
                </a:ext>
              </a:extLst>
            </p:cNvPr>
            <p:cNvSpPr/>
            <p:nvPr userDrawn="1"/>
          </p:nvSpPr>
          <p:spPr>
            <a:xfrm>
              <a:off x="131178" y="5775962"/>
              <a:ext cx="2530238" cy="58195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Date Placeholder 1">
            <a:extLst>
              <a:ext uri="{FF2B5EF4-FFF2-40B4-BE49-F238E27FC236}">
                <a16:creationId xmlns:a16="http://schemas.microsoft.com/office/drawing/2014/main" xmlns="" id="{AC9F0E07-E84B-4A94-8124-2A56A55F2AFE}"/>
              </a:ext>
            </a:extLst>
          </p:cNvPr>
          <p:cNvSpPr txBox="1">
            <a:spLocks/>
          </p:cNvSpPr>
          <p:nvPr userDrawn="1"/>
        </p:nvSpPr>
        <p:spPr>
          <a:xfrm>
            <a:off x="838200" y="6604000"/>
            <a:ext cx="2743200" cy="25512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Prof. Krunal D. Vyas</a:t>
            </a:r>
          </a:p>
        </p:txBody>
      </p:sp>
      <p:sp>
        <p:nvSpPr>
          <p:cNvPr id="19" name="Slide Number Placeholder 3">
            <a:extLst>
              <a:ext uri="{FF2B5EF4-FFF2-40B4-BE49-F238E27FC236}">
                <a16:creationId xmlns:a16="http://schemas.microsoft.com/office/drawing/2014/main" xmlns="" id="{4DBF1E76-977D-4892-ACFE-BC891B8F7A45}"/>
              </a:ext>
            </a:extLst>
          </p:cNvPr>
          <p:cNvSpPr txBox="1">
            <a:spLocks/>
          </p:cNvSpPr>
          <p:nvPr userDrawn="1"/>
        </p:nvSpPr>
        <p:spPr>
          <a:xfrm>
            <a:off x="8610600" y="6604000"/>
            <a:ext cx="2743200" cy="25512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F2434F-F1F1-4B15-80AA-A2C3BF057F48}" type="slidenum">
              <a:rPr lang="en-US" b="1" smtClean="0">
                <a:solidFill>
                  <a:schemeClr val="tx1">
                    <a:lumMod val="90000"/>
                    <a:lumOff val="10000"/>
                  </a:schemeClr>
                </a:solidFill>
                <a:latin typeface="+mn-lt"/>
              </a:rPr>
              <a:pPr/>
              <a:t>‹#›</a:t>
            </a:fld>
            <a:endParaRPr lang="en-US" b="1" dirty="0">
              <a:solidFill>
                <a:schemeClr val="tx1">
                  <a:lumMod val="90000"/>
                  <a:lumOff val="10000"/>
                </a:schemeClr>
              </a:solidFill>
              <a:latin typeface="+mn-lt"/>
            </a:endParaRPr>
          </a:p>
        </p:txBody>
      </p:sp>
      <p:sp>
        <p:nvSpPr>
          <p:cNvPr id="15" name="Footer Placeholder 2">
            <a:extLst>
              <a:ext uri="{FF2B5EF4-FFF2-40B4-BE49-F238E27FC236}">
                <a16:creationId xmlns:a16="http://schemas.microsoft.com/office/drawing/2014/main" xmlns="" id="{288EF2E2-A2EB-4BCA-B035-99C1E90E4796}"/>
              </a:ext>
            </a:extLst>
          </p:cNvPr>
          <p:cNvSpPr txBox="1">
            <a:spLocks/>
          </p:cNvSpPr>
          <p:nvPr userDrawn="1"/>
        </p:nvSpPr>
        <p:spPr>
          <a:xfrm>
            <a:off x="3038168" y="6604000"/>
            <a:ext cx="6223819" cy="253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#3140707 (COA)   </a:t>
            </a:r>
            <a:r>
              <a:rPr lang="en-US" dirty="0">
                <a:solidFill>
                  <a:schemeClr val="tx1">
                    <a:lumMod val="90000"/>
                    <a:lumOff val="10000"/>
                  </a:schemeClr>
                </a:solidFill>
                <a:latin typeface="Wingdings" panose="05000000000000000000" pitchFamily="2" charset="2"/>
                <a:ea typeface="Roboto Condensed Light" panose="02000000000000000000" pitchFamily="2" charset="0"/>
              </a:rPr>
              <a:t></a:t>
            </a:r>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   Unit 5 – Central Processing Unit</a:t>
            </a:r>
          </a:p>
        </p:txBody>
      </p:sp>
    </p:spTree>
    <p:extLst>
      <p:ext uri="{BB962C8B-B14F-4D97-AF65-F5344CB8AC3E}">
        <p14:creationId xmlns="" xmlns:p14="http://schemas.microsoft.com/office/powerpoint/2010/main" val="4243314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theme" Target="../theme/theme3.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BF5063B-909B-4A7F-B502-780228043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027DDF1-16E2-4622-B8FD-0148CD5CE0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27EA166-F18A-4D32-AA1F-AE475D4910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xmlns="" id="{205C5379-5B41-4775-9279-F9F7608E66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A1A4B342-6FD5-4BB7-B9AE-3C5081C089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41F3C7-36DD-4595-AA08-2525D86280BD}" type="slidenum">
              <a:rPr lang="en-US" smtClean="0"/>
              <a:pPr/>
              <a:t>‹#›</a:t>
            </a:fld>
            <a:endParaRPr lang="en-US"/>
          </a:p>
        </p:txBody>
      </p:sp>
    </p:spTree>
    <p:extLst>
      <p:ext uri="{BB962C8B-B14F-4D97-AF65-F5344CB8AC3E}">
        <p14:creationId xmlns="" xmlns:p14="http://schemas.microsoft.com/office/powerpoint/2010/main" val="791954662"/>
      </p:ext>
    </p:extLst>
  </p:cSld>
  <p:clrMap bg1="lt1" tx1="dk1" bg2="lt2" tx2="dk2" accent1="accent1" accent2="accent2" accent3="accent3" accent4="accent4" accent5="accent5" accent6="accent6" hlink="hlink" folHlink="folHlink"/>
  <p:sldLayoutIdLst>
    <p:sldLayoutId id="2147483667" r:id="rId1"/>
    <p:sldLayoutId id="2147483670" r:id="rId2"/>
    <p:sldLayoutId id="2147483687" r:id="rId3"/>
    <p:sldLayoutId id="2147483692" r:id="rId4"/>
    <p:sldLayoutId id="2147483688" r:id="rId5"/>
    <p:sldLayoutId id="2147483671" r:id="rId6"/>
    <p:sldLayoutId id="2147483672" r:id="rId7"/>
    <p:sldLayoutId id="2147483689" r:id="rId8"/>
    <p:sldLayoutId id="2147483690" r:id="rId9"/>
    <p:sldLayoutId id="2147483673" r:id="rId10"/>
    <p:sldLayoutId id="2147483691" r:id="rId11"/>
    <p:sldLayoutId id="2147483674" r:id="rId12"/>
    <p:sldLayoutId id="2147483676" r:id="rId13"/>
    <p:sldLayoutId id="2147483677" r:id="rId14"/>
    <p:sldLayoutId id="2147483678" r:id="rId15"/>
    <p:sldLayoutId id="2147483679" r:id="rId16"/>
    <p:sldLayoutId id="2147483681" r:id="rId17"/>
    <p:sldLayoutId id="2147483683" r:id="rId18"/>
    <p:sldLayoutId id="2147483682" r:id="rId19"/>
    <p:sldLayoutId id="2147483684" r:id="rId20"/>
    <p:sldLayoutId id="2147483685" r:id="rId21"/>
    <p:sldLayoutId id="2147483686"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BF5063B-909B-4A7F-B502-780228043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027DDF1-16E2-4622-B8FD-0148CD5CE0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27EA166-F18A-4D32-AA1F-AE475D4910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srgbClr val="212121">
                  <a:tint val="75000"/>
                </a:srgbClr>
              </a:solidFill>
            </a:endParaRPr>
          </a:p>
        </p:txBody>
      </p:sp>
      <p:sp>
        <p:nvSpPr>
          <p:cNvPr id="5" name="Footer Placeholder 4">
            <a:extLst>
              <a:ext uri="{FF2B5EF4-FFF2-40B4-BE49-F238E27FC236}">
                <a16:creationId xmlns:a16="http://schemas.microsoft.com/office/drawing/2014/main" xmlns="" id="{205C5379-5B41-4775-9279-F9F7608E66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212121">
                  <a:tint val="75000"/>
                </a:srgbClr>
              </a:solidFill>
            </a:endParaRPr>
          </a:p>
        </p:txBody>
      </p:sp>
      <p:sp>
        <p:nvSpPr>
          <p:cNvPr id="6" name="Slide Number Placeholder 5">
            <a:extLst>
              <a:ext uri="{FF2B5EF4-FFF2-40B4-BE49-F238E27FC236}">
                <a16:creationId xmlns:a16="http://schemas.microsoft.com/office/drawing/2014/main" xmlns="" id="{A1A4B342-6FD5-4BB7-B9AE-3C5081C089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41F3C7-36DD-4595-AA08-2525D86280BD}" type="slidenum">
              <a:rPr lang="en-US" smtClean="0">
                <a:solidFill>
                  <a:srgbClr val="212121">
                    <a:tint val="75000"/>
                  </a:srgbClr>
                </a:solidFill>
              </a:rPr>
              <a:pPr/>
              <a:t>‹#›</a:t>
            </a:fld>
            <a:endParaRPr lang="en-US">
              <a:solidFill>
                <a:srgbClr val="212121">
                  <a:tint val="75000"/>
                </a:srgbClr>
              </a:solidFill>
            </a:endParaRPr>
          </a:p>
        </p:txBody>
      </p:sp>
    </p:spTree>
    <p:extLst>
      <p:ext uri="{BB962C8B-B14F-4D97-AF65-F5344CB8AC3E}">
        <p14:creationId xmlns="" xmlns:p14="http://schemas.microsoft.com/office/powerpoint/2010/main" val="106639389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BF5063B-909B-4A7F-B502-780228043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027DDF1-16E2-4622-B8FD-0148CD5CE0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27EA166-F18A-4D32-AA1F-AE475D4910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srgbClr val="212121">
                  <a:tint val="75000"/>
                </a:srgbClr>
              </a:solidFill>
            </a:endParaRPr>
          </a:p>
        </p:txBody>
      </p:sp>
      <p:sp>
        <p:nvSpPr>
          <p:cNvPr id="5" name="Footer Placeholder 4">
            <a:extLst>
              <a:ext uri="{FF2B5EF4-FFF2-40B4-BE49-F238E27FC236}">
                <a16:creationId xmlns:a16="http://schemas.microsoft.com/office/drawing/2014/main" xmlns="" id="{205C5379-5B41-4775-9279-F9F7608E66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212121">
                  <a:tint val="75000"/>
                </a:srgbClr>
              </a:solidFill>
            </a:endParaRPr>
          </a:p>
        </p:txBody>
      </p:sp>
      <p:sp>
        <p:nvSpPr>
          <p:cNvPr id="6" name="Slide Number Placeholder 5">
            <a:extLst>
              <a:ext uri="{FF2B5EF4-FFF2-40B4-BE49-F238E27FC236}">
                <a16:creationId xmlns:a16="http://schemas.microsoft.com/office/drawing/2014/main" xmlns="" id="{A1A4B342-6FD5-4BB7-B9AE-3C5081C089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41F3C7-36DD-4595-AA08-2525D86280BD}" type="slidenum">
              <a:rPr lang="en-US" smtClean="0">
                <a:solidFill>
                  <a:srgbClr val="212121">
                    <a:tint val="75000"/>
                  </a:srgbClr>
                </a:solidFill>
              </a:rPr>
              <a:pPr/>
              <a:t>‹#›</a:t>
            </a:fld>
            <a:endParaRPr lang="en-US">
              <a:solidFill>
                <a:srgbClr val="212121">
                  <a:tint val="75000"/>
                </a:srgbClr>
              </a:solidFill>
            </a:endParaRPr>
          </a:p>
        </p:txBody>
      </p:sp>
    </p:spTree>
    <p:extLst>
      <p:ext uri="{BB962C8B-B14F-4D97-AF65-F5344CB8AC3E}">
        <p14:creationId xmlns="" xmlns:p14="http://schemas.microsoft.com/office/powerpoint/2010/main" val="3169304460"/>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CENTRAL PROCESSING UNIT</a:t>
            </a:r>
            <a:endParaRPr lang="en-IN" dirty="0"/>
          </a:p>
        </p:txBody>
      </p:sp>
      <p:sp>
        <p:nvSpPr>
          <p:cNvPr id="3" name="Text Placeholder 2"/>
          <p:cNvSpPr>
            <a:spLocks noGrp="1"/>
          </p:cNvSpPr>
          <p:nvPr>
            <p:ph type="body" idx="1"/>
          </p:nvPr>
        </p:nvSpPr>
        <p:spPr/>
        <p:txBody>
          <a:bodyPr/>
          <a:lstStyle/>
          <a:p>
            <a:r>
              <a:rPr lang="en-IN" dirty="0" smtClean="0"/>
              <a:t>UNIT-III</a:t>
            </a:r>
            <a:endParaRPr lang="en-IN" dirty="0"/>
          </a:p>
        </p:txBody>
      </p:sp>
    </p:spTree>
    <p:extLst>
      <p:ext uri="{BB962C8B-B14F-4D97-AF65-F5344CB8AC3E}">
        <p14:creationId xmlns="" xmlns:p14="http://schemas.microsoft.com/office/powerpoint/2010/main" val="35575594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6171FE2-1981-45A7-9692-140B55C78E29}"/>
              </a:ext>
            </a:extLst>
          </p:cNvPr>
          <p:cNvSpPr>
            <a:spLocks noGrp="1"/>
          </p:cNvSpPr>
          <p:nvPr>
            <p:ph type="title"/>
          </p:nvPr>
        </p:nvSpPr>
        <p:spPr/>
        <p:txBody>
          <a:bodyPr/>
          <a:lstStyle/>
          <a:p>
            <a:r>
              <a:rPr lang="en-US" dirty="0"/>
              <a:t>Stack Organization</a:t>
            </a:r>
            <a:endParaRPr lang="en-IN" dirty="0"/>
          </a:p>
        </p:txBody>
      </p:sp>
      <p:sp>
        <p:nvSpPr>
          <p:cNvPr id="5" name="Content Placeholder 4">
            <a:extLst>
              <a:ext uri="{FF2B5EF4-FFF2-40B4-BE49-F238E27FC236}">
                <a16:creationId xmlns:a16="http://schemas.microsoft.com/office/drawing/2014/main" xmlns="" id="{D63D3784-0DDC-4687-A13E-529642BD8E75}"/>
              </a:ext>
            </a:extLst>
          </p:cNvPr>
          <p:cNvSpPr>
            <a:spLocks noGrp="1"/>
          </p:cNvSpPr>
          <p:nvPr>
            <p:ph idx="1"/>
          </p:nvPr>
        </p:nvSpPr>
        <p:spPr>
          <a:xfrm>
            <a:off x="131180" y="863444"/>
            <a:ext cx="11929641" cy="3678739"/>
          </a:xfrm>
        </p:spPr>
        <p:txBody>
          <a:bodyPr/>
          <a:lstStyle/>
          <a:p>
            <a:pPr algn="just"/>
            <a:r>
              <a:rPr lang="en-US" dirty="0"/>
              <a:t>A stack is a storage device that stores information in such a manner that the item stored last is the first item retrieved (LIFO).</a:t>
            </a:r>
          </a:p>
          <a:p>
            <a:pPr algn="just"/>
            <a:r>
              <a:rPr lang="en-US" dirty="0"/>
              <a:t>The register that holds the address for the stack is called a </a:t>
            </a:r>
            <a:r>
              <a:rPr lang="en-US" i="1" dirty="0">
                <a:solidFill>
                  <a:schemeClr val="accent6"/>
                </a:solidFill>
              </a:rPr>
              <a:t>stack pointer (SP) </a:t>
            </a:r>
            <a:r>
              <a:rPr lang="en-US" dirty="0"/>
              <a:t>because its value always points at the top item in the stack. </a:t>
            </a:r>
          </a:p>
          <a:p>
            <a:pPr algn="just"/>
            <a:r>
              <a:rPr lang="en-US" dirty="0"/>
              <a:t>The physical registers of a stack are always available for reading or writing. It is the content of the word that is inserted or deleted.</a:t>
            </a:r>
          </a:p>
          <a:p>
            <a:pPr algn="just"/>
            <a:r>
              <a:rPr lang="en-US" dirty="0"/>
              <a:t>There are two types of stack organization</a:t>
            </a:r>
          </a:p>
          <a:p>
            <a:pPr marL="857230" lvl="1" indent="-457200">
              <a:buFont typeface="+mj-lt"/>
              <a:buAutoNum type="arabicPeriod"/>
            </a:pPr>
            <a:r>
              <a:rPr lang="en-US" dirty="0">
                <a:solidFill>
                  <a:schemeClr val="tx2"/>
                </a:solidFill>
              </a:rPr>
              <a:t>Register stack </a:t>
            </a:r>
            <a:r>
              <a:rPr lang="en-US" dirty="0"/>
              <a:t>– built using registers</a:t>
            </a:r>
          </a:p>
          <a:p>
            <a:pPr marL="857230" lvl="1" indent="-457200">
              <a:buFont typeface="+mj-lt"/>
              <a:buAutoNum type="arabicPeriod"/>
            </a:pPr>
            <a:r>
              <a:rPr lang="en-US" dirty="0">
                <a:solidFill>
                  <a:schemeClr val="tx2"/>
                </a:solidFill>
              </a:rPr>
              <a:t>Memory stack </a:t>
            </a:r>
            <a:r>
              <a:rPr lang="en-US" dirty="0"/>
              <a:t>– logical part of memory allocated as stack</a:t>
            </a:r>
          </a:p>
          <a:p>
            <a:endParaRPr lang="en-IN" dirty="0"/>
          </a:p>
        </p:txBody>
      </p:sp>
    </p:spTree>
    <p:extLst>
      <p:ext uri="{BB962C8B-B14F-4D97-AF65-F5344CB8AC3E}">
        <p14:creationId xmlns="" xmlns:p14="http://schemas.microsoft.com/office/powerpoint/2010/main" val="133708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282319-498D-44DC-9658-A70B5872ECF9}"/>
              </a:ext>
            </a:extLst>
          </p:cNvPr>
          <p:cNvSpPr>
            <a:spLocks noGrp="1"/>
          </p:cNvSpPr>
          <p:nvPr>
            <p:ph type="title"/>
          </p:nvPr>
        </p:nvSpPr>
        <p:spPr/>
        <p:txBody>
          <a:bodyPr/>
          <a:lstStyle/>
          <a:p>
            <a:r>
              <a:rPr lang="en-US" dirty="0"/>
              <a:t>Register Stack</a:t>
            </a:r>
            <a:endParaRPr lang="en-IN" dirty="0"/>
          </a:p>
        </p:txBody>
      </p:sp>
      <p:sp>
        <p:nvSpPr>
          <p:cNvPr id="18" name="Content Placeholder 2">
            <a:extLst>
              <a:ext uri="{FF2B5EF4-FFF2-40B4-BE49-F238E27FC236}">
                <a16:creationId xmlns:a16="http://schemas.microsoft.com/office/drawing/2014/main" xmlns="" id="{BDBC90C8-8F19-4E44-9CD8-FFDEEB964857}"/>
              </a:ext>
            </a:extLst>
          </p:cNvPr>
          <p:cNvSpPr>
            <a:spLocks noGrp="1"/>
          </p:cNvSpPr>
          <p:nvPr>
            <p:ph idx="1"/>
          </p:nvPr>
        </p:nvSpPr>
        <p:spPr>
          <a:xfrm>
            <a:off x="140805" y="838200"/>
            <a:ext cx="2582514" cy="471297"/>
          </a:xfrm>
        </p:spPr>
        <p:txBody>
          <a:bodyPr>
            <a:normAutofit/>
          </a:bodyPr>
          <a:lstStyle/>
          <a:p>
            <a:r>
              <a:rPr lang="en-US" b="1" dirty="0"/>
              <a:t>PUSH Operation</a:t>
            </a:r>
          </a:p>
          <a:p>
            <a:pPr marL="0" indent="0" algn="just">
              <a:buNone/>
            </a:pPr>
            <a:endParaRPr lang="en-US" b="1" dirty="0"/>
          </a:p>
        </p:txBody>
      </p:sp>
      <p:graphicFrame>
        <p:nvGraphicFramePr>
          <p:cNvPr id="4" name="Table 3">
            <a:extLst>
              <a:ext uri="{FF2B5EF4-FFF2-40B4-BE49-F238E27FC236}">
                <a16:creationId xmlns:a16="http://schemas.microsoft.com/office/drawing/2014/main" xmlns="" id="{08AD0A44-C6FD-422C-BF2F-246153E2518E}"/>
              </a:ext>
            </a:extLst>
          </p:cNvPr>
          <p:cNvGraphicFramePr>
            <a:graphicFrameLocks noGrp="1"/>
          </p:cNvGraphicFramePr>
          <p:nvPr>
            <p:extLst>
              <p:ext uri="{D42A27DB-BD31-4B8C-83A1-F6EECF244321}">
                <p14:modId xmlns="" xmlns:p14="http://schemas.microsoft.com/office/powerpoint/2010/main" val="640908751"/>
              </p:ext>
            </p:extLst>
          </p:nvPr>
        </p:nvGraphicFramePr>
        <p:xfrm>
          <a:off x="7947988" y="1359653"/>
          <a:ext cx="3200400" cy="4380768"/>
        </p:xfrm>
        <a:graphic>
          <a:graphicData uri="http://schemas.openxmlformats.org/drawingml/2006/table">
            <a:tbl>
              <a:tblPr firstRow="1"/>
              <a:tblGrid>
                <a:gridCol w="3200400">
                  <a:extLst>
                    <a:ext uri="{9D8B030D-6E8A-4147-A177-3AD203B41FA5}">
                      <a16:colId xmlns:a16="http://schemas.microsoft.com/office/drawing/2014/main" xmlns="" val="20000"/>
                    </a:ext>
                  </a:extLst>
                </a:gridCol>
              </a:tblGrid>
              <a:tr h="0">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0"/>
                  </a:ext>
                </a:extLst>
              </a:tr>
              <a:tr h="2107718">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1"/>
                  </a:ext>
                </a:extLst>
              </a:tr>
              <a:tr h="381458">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2"/>
                  </a:ext>
                </a:extLst>
              </a:tr>
              <a:tr h="381458">
                <a:tc>
                  <a:txBody>
                    <a:bodyPr/>
                    <a:lstStyle/>
                    <a:p>
                      <a:pPr algn="ctr"/>
                      <a:r>
                        <a:rPr lang="en-US" dirty="0"/>
                        <a:t>C</a:t>
                      </a:r>
                      <a:endParaRPr lang="en-US"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3"/>
                  </a:ext>
                </a:extLst>
              </a:tr>
              <a:tr h="381458">
                <a:tc>
                  <a:txBody>
                    <a:bodyPr/>
                    <a:lstStyle/>
                    <a:p>
                      <a:pPr algn="ctr"/>
                      <a:r>
                        <a:rPr lang="en-US" dirty="0"/>
                        <a:t>B</a:t>
                      </a:r>
                      <a:endParaRPr lang="en-US"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4"/>
                  </a:ext>
                </a:extLst>
              </a:tr>
              <a:tr h="381458">
                <a:tc>
                  <a:txBody>
                    <a:bodyPr/>
                    <a:lstStyle/>
                    <a:p>
                      <a:pPr algn="ctr"/>
                      <a:r>
                        <a:rPr lang="en-US" dirty="0"/>
                        <a:t>A</a:t>
                      </a:r>
                      <a:endParaRPr lang="en-US"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5"/>
                  </a:ext>
                </a:extLst>
              </a:tr>
              <a:tr h="381458">
                <a:tc>
                  <a:txBody>
                    <a:bodyPr/>
                    <a:lstStyle/>
                    <a:p>
                      <a:pPr algn="ctr"/>
                      <a:endParaRPr lang="en-US"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6"/>
                  </a:ext>
                </a:extLst>
              </a:tr>
            </a:tbl>
          </a:graphicData>
        </a:graphic>
      </p:graphicFrame>
      <p:graphicFrame>
        <p:nvGraphicFramePr>
          <p:cNvPr id="5" name="Table 4">
            <a:extLst>
              <a:ext uri="{FF2B5EF4-FFF2-40B4-BE49-F238E27FC236}">
                <a16:creationId xmlns:a16="http://schemas.microsoft.com/office/drawing/2014/main" xmlns="" id="{4478A031-6F0B-4FFE-BBA6-6E4BB5D24433}"/>
              </a:ext>
            </a:extLst>
          </p:cNvPr>
          <p:cNvGraphicFramePr>
            <a:graphicFrameLocks noGrp="1"/>
          </p:cNvGraphicFramePr>
          <p:nvPr>
            <p:extLst>
              <p:ext uri="{D42A27DB-BD31-4B8C-83A1-F6EECF244321}">
                <p14:modId xmlns="" xmlns:p14="http://schemas.microsoft.com/office/powerpoint/2010/main" val="2543852251"/>
              </p:ext>
            </p:extLst>
          </p:nvPr>
        </p:nvGraphicFramePr>
        <p:xfrm>
          <a:off x="7947988" y="5993516"/>
          <a:ext cx="3200400" cy="370840"/>
        </p:xfrm>
        <a:graphic>
          <a:graphicData uri="http://schemas.openxmlformats.org/drawingml/2006/table">
            <a:tbl>
              <a:tblPr firstRow="1">
                <a:tableStyleId>{5C22544A-7EE6-4342-B048-85BDC9FD1C3A}</a:tableStyleId>
              </a:tblPr>
              <a:tblGrid>
                <a:gridCol w="3200400">
                  <a:extLst>
                    <a:ext uri="{9D8B030D-6E8A-4147-A177-3AD203B41FA5}">
                      <a16:colId xmlns:a16="http://schemas.microsoft.com/office/drawing/2014/main" xmlns="" val="20000"/>
                    </a:ext>
                  </a:extLst>
                </a:gridCol>
              </a:tblGrid>
              <a:tr h="370840">
                <a:tc>
                  <a:txBody>
                    <a:bodyPr/>
                    <a:lstStyle/>
                    <a:p>
                      <a:pPr algn="ctr"/>
                      <a:r>
                        <a:rPr lang="en-US" b="0" dirty="0">
                          <a:solidFill>
                            <a:schemeClr val="tx1"/>
                          </a:solidFill>
                        </a:rPr>
                        <a:t>DR</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aphicFrame>
        <p:nvGraphicFramePr>
          <p:cNvPr id="6" name="Table 5">
            <a:extLst>
              <a:ext uri="{FF2B5EF4-FFF2-40B4-BE49-F238E27FC236}">
                <a16:creationId xmlns:a16="http://schemas.microsoft.com/office/drawing/2014/main" xmlns="" id="{AB70AB2E-962F-44AC-A1D2-63135C9F43A4}"/>
              </a:ext>
            </a:extLst>
          </p:cNvPr>
          <p:cNvGraphicFramePr>
            <a:graphicFrameLocks noGrp="1"/>
          </p:cNvGraphicFramePr>
          <p:nvPr>
            <p:extLst>
              <p:ext uri="{D42A27DB-BD31-4B8C-83A1-F6EECF244321}">
                <p14:modId xmlns="" xmlns:p14="http://schemas.microsoft.com/office/powerpoint/2010/main" val="328382646"/>
              </p:ext>
            </p:extLst>
          </p:nvPr>
        </p:nvGraphicFramePr>
        <p:xfrm>
          <a:off x="3833188" y="1792356"/>
          <a:ext cx="1600200" cy="370840"/>
        </p:xfrm>
        <a:graphic>
          <a:graphicData uri="http://schemas.openxmlformats.org/drawingml/2006/table">
            <a:tbl>
              <a:tblPr firstRow="1">
                <a:tableStyleId>{5C22544A-7EE6-4342-B048-85BDC9FD1C3A}</a:tableStyleId>
              </a:tblPr>
              <a:tblGrid>
                <a:gridCol w="1600200">
                  <a:extLst>
                    <a:ext uri="{9D8B030D-6E8A-4147-A177-3AD203B41FA5}">
                      <a16:colId xmlns:a16="http://schemas.microsoft.com/office/drawing/2014/main" xmlns="" val="20000"/>
                    </a:ext>
                  </a:extLst>
                </a:gridCol>
              </a:tblGrid>
              <a:tr h="370840">
                <a:tc>
                  <a:txBody>
                    <a:bodyPr/>
                    <a:lstStyle/>
                    <a:p>
                      <a:pPr algn="ctr"/>
                      <a:r>
                        <a:rPr lang="en-US" b="0" dirty="0">
                          <a:solidFill>
                            <a:schemeClr val="tx1"/>
                          </a:solidFill>
                        </a:rPr>
                        <a:t>FULL</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7" name="Table 6">
            <a:extLst>
              <a:ext uri="{FF2B5EF4-FFF2-40B4-BE49-F238E27FC236}">
                <a16:creationId xmlns:a16="http://schemas.microsoft.com/office/drawing/2014/main" xmlns="" id="{8975A30D-AFD3-4659-95A3-D794A2A36688}"/>
              </a:ext>
            </a:extLst>
          </p:cNvPr>
          <p:cNvGraphicFramePr>
            <a:graphicFrameLocks noGrp="1"/>
          </p:cNvGraphicFramePr>
          <p:nvPr>
            <p:extLst>
              <p:ext uri="{D42A27DB-BD31-4B8C-83A1-F6EECF244321}">
                <p14:modId xmlns="" xmlns:p14="http://schemas.microsoft.com/office/powerpoint/2010/main" val="3118623443"/>
              </p:ext>
            </p:extLst>
          </p:nvPr>
        </p:nvGraphicFramePr>
        <p:xfrm>
          <a:off x="5742950" y="1792356"/>
          <a:ext cx="1600200" cy="370840"/>
        </p:xfrm>
        <a:graphic>
          <a:graphicData uri="http://schemas.openxmlformats.org/drawingml/2006/table">
            <a:tbl>
              <a:tblPr firstRow="1">
                <a:tableStyleId>{5C22544A-7EE6-4342-B048-85BDC9FD1C3A}</a:tableStyleId>
              </a:tblPr>
              <a:tblGrid>
                <a:gridCol w="1600200">
                  <a:extLst>
                    <a:ext uri="{9D8B030D-6E8A-4147-A177-3AD203B41FA5}">
                      <a16:colId xmlns:a16="http://schemas.microsoft.com/office/drawing/2014/main" xmlns="" val="20000"/>
                    </a:ext>
                  </a:extLst>
                </a:gridCol>
              </a:tblGrid>
              <a:tr h="370840">
                <a:tc>
                  <a:txBody>
                    <a:bodyPr/>
                    <a:lstStyle/>
                    <a:p>
                      <a:pPr algn="ctr"/>
                      <a:r>
                        <a:rPr lang="en-US" sz="1800" b="0" kern="1200" dirty="0">
                          <a:solidFill>
                            <a:schemeClr val="tx1"/>
                          </a:solidFill>
                          <a:latin typeface="+mn-lt"/>
                          <a:ea typeface="+mn-ea"/>
                          <a:cs typeface="+mn-cs"/>
                        </a:rPr>
                        <a:t>EMTY</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8" name="Table 7">
            <a:extLst>
              <a:ext uri="{FF2B5EF4-FFF2-40B4-BE49-F238E27FC236}">
                <a16:creationId xmlns:a16="http://schemas.microsoft.com/office/drawing/2014/main" xmlns="" id="{916A57BB-A8E5-47B0-ADF2-02D6E58EA1D5}"/>
              </a:ext>
            </a:extLst>
          </p:cNvPr>
          <p:cNvGraphicFramePr>
            <a:graphicFrameLocks noGrp="1"/>
          </p:cNvGraphicFramePr>
          <p:nvPr>
            <p:extLst>
              <p:ext uri="{D42A27DB-BD31-4B8C-83A1-F6EECF244321}">
                <p14:modId xmlns="" xmlns:p14="http://schemas.microsoft.com/office/powerpoint/2010/main" val="2069706097"/>
              </p:ext>
            </p:extLst>
          </p:nvPr>
        </p:nvGraphicFramePr>
        <p:xfrm>
          <a:off x="4942850" y="4210936"/>
          <a:ext cx="1600200" cy="370840"/>
        </p:xfrm>
        <a:graphic>
          <a:graphicData uri="http://schemas.openxmlformats.org/drawingml/2006/table">
            <a:tbl>
              <a:tblPr firstRow="1">
                <a:tableStyleId>{5C22544A-7EE6-4342-B048-85BDC9FD1C3A}</a:tableStyleId>
              </a:tblPr>
              <a:tblGrid>
                <a:gridCol w="1600200">
                  <a:extLst>
                    <a:ext uri="{9D8B030D-6E8A-4147-A177-3AD203B41FA5}">
                      <a16:colId xmlns:a16="http://schemas.microsoft.com/office/drawing/2014/main" xmlns="" val="20000"/>
                    </a:ext>
                  </a:extLst>
                </a:gridCol>
              </a:tblGrid>
              <a:tr h="370840">
                <a:tc>
                  <a:txBody>
                    <a:bodyPr/>
                    <a:lstStyle/>
                    <a:p>
                      <a:pPr algn="ctr"/>
                      <a:r>
                        <a:rPr lang="en-US" sz="1800" b="0" kern="1200" dirty="0">
                          <a:solidFill>
                            <a:schemeClr val="tx1"/>
                          </a:solidFill>
                          <a:latin typeface="+mn-lt"/>
                          <a:ea typeface="+mn-ea"/>
                          <a:cs typeface="+mn-cs"/>
                        </a:rPr>
                        <a:t>SP</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sp>
        <p:nvSpPr>
          <p:cNvPr id="9" name="TextBox 8">
            <a:extLst>
              <a:ext uri="{FF2B5EF4-FFF2-40B4-BE49-F238E27FC236}">
                <a16:creationId xmlns:a16="http://schemas.microsoft.com/office/drawing/2014/main" xmlns="" id="{E3740E70-AF66-4B44-A9E7-764D634C0228}"/>
              </a:ext>
            </a:extLst>
          </p:cNvPr>
          <p:cNvSpPr txBox="1"/>
          <p:nvPr/>
        </p:nvSpPr>
        <p:spPr>
          <a:xfrm>
            <a:off x="11224588" y="1335156"/>
            <a:ext cx="418704" cy="369332"/>
          </a:xfrm>
          <a:prstGeom prst="rect">
            <a:avLst/>
          </a:prstGeom>
          <a:noFill/>
        </p:spPr>
        <p:txBody>
          <a:bodyPr wrap="none" rtlCol="0">
            <a:spAutoFit/>
          </a:bodyPr>
          <a:lstStyle/>
          <a:p>
            <a:r>
              <a:rPr lang="en-US" dirty="0"/>
              <a:t>63</a:t>
            </a:r>
          </a:p>
        </p:txBody>
      </p:sp>
      <p:sp>
        <p:nvSpPr>
          <p:cNvPr id="10" name="TextBox 9">
            <a:extLst>
              <a:ext uri="{FF2B5EF4-FFF2-40B4-BE49-F238E27FC236}">
                <a16:creationId xmlns:a16="http://schemas.microsoft.com/office/drawing/2014/main" xmlns="" id="{595BA6B9-88C1-40F5-B768-9541356D1FBC}"/>
              </a:ext>
            </a:extLst>
          </p:cNvPr>
          <p:cNvSpPr txBox="1"/>
          <p:nvPr/>
        </p:nvSpPr>
        <p:spPr>
          <a:xfrm>
            <a:off x="11224588" y="4166224"/>
            <a:ext cx="301686" cy="369332"/>
          </a:xfrm>
          <a:prstGeom prst="rect">
            <a:avLst/>
          </a:prstGeom>
          <a:noFill/>
        </p:spPr>
        <p:txBody>
          <a:bodyPr wrap="none" rtlCol="0">
            <a:spAutoFit/>
          </a:bodyPr>
          <a:lstStyle/>
          <a:p>
            <a:r>
              <a:rPr lang="en-US" dirty="0"/>
              <a:t>3</a:t>
            </a:r>
          </a:p>
        </p:txBody>
      </p:sp>
      <p:sp>
        <p:nvSpPr>
          <p:cNvPr id="11" name="TextBox 10">
            <a:extLst>
              <a:ext uri="{FF2B5EF4-FFF2-40B4-BE49-F238E27FC236}">
                <a16:creationId xmlns:a16="http://schemas.microsoft.com/office/drawing/2014/main" xmlns="" id="{410F4E7C-6E61-444C-AC6A-C2304015A5F6}"/>
              </a:ext>
            </a:extLst>
          </p:cNvPr>
          <p:cNvSpPr txBox="1"/>
          <p:nvPr/>
        </p:nvSpPr>
        <p:spPr>
          <a:xfrm>
            <a:off x="11224588" y="4547224"/>
            <a:ext cx="301686" cy="369332"/>
          </a:xfrm>
          <a:prstGeom prst="rect">
            <a:avLst/>
          </a:prstGeom>
          <a:noFill/>
        </p:spPr>
        <p:txBody>
          <a:bodyPr wrap="none" rtlCol="0">
            <a:spAutoFit/>
          </a:bodyPr>
          <a:lstStyle/>
          <a:p>
            <a:r>
              <a:rPr lang="en-US" dirty="0"/>
              <a:t>2</a:t>
            </a:r>
          </a:p>
        </p:txBody>
      </p:sp>
      <p:sp>
        <p:nvSpPr>
          <p:cNvPr id="12" name="TextBox 11">
            <a:extLst>
              <a:ext uri="{FF2B5EF4-FFF2-40B4-BE49-F238E27FC236}">
                <a16:creationId xmlns:a16="http://schemas.microsoft.com/office/drawing/2014/main" xmlns="" id="{9071CF90-4DE5-48C8-BD2A-C6A0B674BF86}"/>
              </a:ext>
            </a:extLst>
          </p:cNvPr>
          <p:cNvSpPr txBox="1"/>
          <p:nvPr/>
        </p:nvSpPr>
        <p:spPr>
          <a:xfrm>
            <a:off x="11224588" y="4928224"/>
            <a:ext cx="301686" cy="369332"/>
          </a:xfrm>
          <a:prstGeom prst="rect">
            <a:avLst/>
          </a:prstGeom>
          <a:noFill/>
        </p:spPr>
        <p:txBody>
          <a:bodyPr wrap="none" rtlCol="0">
            <a:spAutoFit/>
          </a:bodyPr>
          <a:lstStyle/>
          <a:p>
            <a:r>
              <a:rPr lang="en-US" dirty="0"/>
              <a:t>1</a:t>
            </a:r>
          </a:p>
        </p:txBody>
      </p:sp>
      <p:sp>
        <p:nvSpPr>
          <p:cNvPr id="13" name="TextBox 12">
            <a:extLst>
              <a:ext uri="{FF2B5EF4-FFF2-40B4-BE49-F238E27FC236}">
                <a16:creationId xmlns:a16="http://schemas.microsoft.com/office/drawing/2014/main" xmlns="" id="{39FBB8F5-F391-4E11-A42B-5AADD7FA9162}"/>
              </a:ext>
            </a:extLst>
          </p:cNvPr>
          <p:cNvSpPr txBox="1"/>
          <p:nvPr/>
        </p:nvSpPr>
        <p:spPr>
          <a:xfrm>
            <a:off x="11224588" y="5309224"/>
            <a:ext cx="301686" cy="369332"/>
          </a:xfrm>
          <a:prstGeom prst="rect">
            <a:avLst/>
          </a:prstGeom>
          <a:noFill/>
        </p:spPr>
        <p:txBody>
          <a:bodyPr wrap="none" rtlCol="0">
            <a:spAutoFit/>
          </a:bodyPr>
          <a:lstStyle/>
          <a:p>
            <a:r>
              <a:rPr lang="en-US" dirty="0"/>
              <a:t>0</a:t>
            </a:r>
          </a:p>
        </p:txBody>
      </p:sp>
      <p:sp>
        <p:nvSpPr>
          <p:cNvPr id="14" name="TextBox 13">
            <a:extLst>
              <a:ext uri="{FF2B5EF4-FFF2-40B4-BE49-F238E27FC236}">
                <a16:creationId xmlns:a16="http://schemas.microsoft.com/office/drawing/2014/main" xmlns="" id="{C87D6406-CEE6-42A2-BBD2-FF74E9963919}"/>
              </a:ext>
            </a:extLst>
          </p:cNvPr>
          <p:cNvSpPr txBox="1"/>
          <p:nvPr/>
        </p:nvSpPr>
        <p:spPr>
          <a:xfrm>
            <a:off x="11224588" y="3773556"/>
            <a:ext cx="301686" cy="369332"/>
          </a:xfrm>
          <a:prstGeom prst="rect">
            <a:avLst/>
          </a:prstGeom>
          <a:noFill/>
        </p:spPr>
        <p:txBody>
          <a:bodyPr wrap="none" rtlCol="0">
            <a:spAutoFit/>
          </a:bodyPr>
          <a:lstStyle/>
          <a:p>
            <a:r>
              <a:rPr lang="en-US" dirty="0"/>
              <a:t>4</a:t>
            </a:r>
          </a:p>
        </p:txBody>
      </p:sp>
      <p:sp>
        <p:nvSpPr>
          <p:cNvPr id="15" name="TextBox 14">
            <a:extLst>
              <a:ext uri="{FF2B5EF4-FFF2-40B4-BE49-F238E27FC236}">
                <a16:creationId xmlns:a16="http://schemas.microsoft.com/office/drawing/2014/main" xmlns="" id="{D4545DF1-CD3C-42F4-BEAE-54F0F968DEB3}"/>
              </a:ext>
            </a:extLst>
          </p:cNvPr>
          <p:cNvSpPr txBox="1"/>
          <p:nvPr/>
        </p:nvSpPr>
        <p:spPr>
          <a:xfrm>
            <a:off x="11224588" y="877956"/>
            <a:ext cx="933461" cy="369332"/>
          </a:xfrm>
          <a:prstGeom prst="rect">
            <a:avLst/>
          </a:prstGeom>
          <a:noFill/>
        </p:spPr>
        <p:txBody>
          <a:bodyPr wrap="none" rtlCol="0">
            <a:spAutoFit/>
          </a:bodyPr>
          <a:lstStyle/>
          <a:p>
            <a:r>
              <a:rPr lang="en-US" dirty="0"/>
              <a:t>Address</a:t>
            </a:r>
          </a:p>
        </p:txBody>
      </p:sp>
      <p:cxnSp>
        <p:nvCxnSpPr>
          <p:cNvPr id="16" name="Straight Arrow Connector 15">
            <a:extLst>
              <a:ext uri="{FF2B5EF4-FFF2-40B4-BE49-F238E27FC236}">
                <a16:creationId xmlns:a16="http://schemas.microsoft.com/office/drawing/2014/main" xmlns="" id="{3C9D2FFE-C73C-476D-9483-FBA24B0EB239}"/>
              </a:ext>
            </a:extLst>
          </p:cNvPr>
          <p:cNvCxnSpPr/>
          <p:nvPr/>
        </p:nvCxnSpPr>
        <p:spPr>
          <a:xfrm>
            <a:off x="11410324" y="1188973"/>
            <a:ext cx="0" cy="21364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D3612793-9FC9-4EEF-A45F-D16A5BAE94D9}"/>
              </a:ext>
            </a:extLst>
          </p:cNvPr>
          <p:cNvCxnSpPr/>
          <p:nvPr/>
        </p:nvCxnSpPr>
        <p:spPr>
          <a:xfrm>
            <a:off x="6543050" y="4380870"/>
            <a:ext cx="1404938" cy="0"/>
          </a:xfrm>
          <a:prstGeom prst="straightConnector1">
            <a:avLst/>
          </a:prstGeom>
          <a:ln w="25400">
            <a:solidFill>
              <a:schemeClr val="accent1"/>
            </a:solidFill>
            <a:tailEnd type="stealth" w="lg" len="lg"/>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xmlns="" id="{4A66B31A-DF45-44AC-8C3D-CC7B57B7031B}"/>
              </a:ext>
            </a:extLst>
          </p:cNvPr>
          <p:cNvSpPr/>
          <p:nvPr/>
        </p:nvSpPr>
        <p:spPr>
          <a:xfrm>
            <a:off x="483705" y="1450086"/>
            <a:ext cx="1792356" cy="461665"/>
          </a:xfrm>
          <a:prstGeom prst="rect">
            <a:avLst/>
          </a:prstGeom>
        </p:spPr>
        <p:txBody>
          <a:bodyPr wrap="square">
            <a:spAutoFit/>
          </a:bodyPr>
          <a:lstStyle/>
          <a:p>
            <a:pPr algn="just"/>
            <a:r>
              <a:rPr lang="en-US" sz="2400" dirty="0"/>
              <a:t>SP </a:t>
            </a:r>
            <a:r>
              <a:rPr lang="en-US" sz="2400" dirty="0">
                <a:latin typeface="Cambria Math" panose="02040503050406030204" pitchFamily="18" charset="0"/>
                <a:ea typeface="Cambria Math" panose="02040503050406030204" pitchFamily="18" charset="0"/>
              </a:rPr>
              <a:t>← </a:t>
            </a:r>
            <a:r>
              <a:rPr lang="en-US" sz="2400" dirty="0"/>
              <a:t>SP + 1</a:t>
            </a:r>
          </a:p>
        </p:txBody>
      </p:sp>
      <p:sp>
        <p:nvSpPr>
          <p:cNvPr id="20" name="Rectangle 19">
            <a:extLst>
              <a:ext uri="{FF2B5EF4-FFF2-40B4-BE49-F238E27FC236}">
                <a16:creationId xmlns:a16="http://schemas.microsoft.com/office/drawing/2014/main" xmlns="" id="{69113EB4-1160-479F-86D1-7E3A78B8975E}"/>
              </a:ext>
            </a:extLst>
          </p:cNvPr>
          <p:cNvSpPr/>
          <p:nvPr/>
        </p:nvSpPr>
        <p:spPr>
          <a:xfrm>
            <a:off x="483705" y="1979021"/>
            <a:ext cx="1792356" cy="461665"/>
          </a:xfrm>
          <a:prstGeom prst="rect">
            <a:avLst/>
          </a:prstGeom>
        </p:spPr>
        <p:txBody>
          <a:bodyPr wrap="square">
            <a:spAutoFit/>
          </a:bodyPr>
          <a:lstStyle/>
          <a:p>
            <a:pPr algn="just"/>
            <a:r>
              <a:rPr lang="en-US" sz="2400" dirty="0"/>
              <a:t>M[SP] </a:t>
            </a:r>
            <a:r>
              <a:rPr lang="en-US" sz="2400" dirty="0">
                <a:latin typeface="Cambria Math" panose="02040503050406030204" pitchFamily="18" charset="0"/>
                <a:ea typeface="Cambria Math" panose="02040503050406030204" pitchFamily="18" charset="0"/>
              </a:rPr>
              <a:t>← </a:t>
            </a:r>
            <a:r>
              <a:rPr lang="en-US" sz="2400" dirty="0"/>
              <a:t>DR</a:t>
            </a:r>
          </a:p>
        </p:txBody>
      </p:sp>
      <p:sp>
        <p:nvSpPr>
          <p:cNvPr id="21" name="Rectangle 20">
            <a:extLst>
              <a:ext uri="{FF2B5EF4-FFF2-40B4-BE49-F238E27FC236}">
                <a16:creationId xmlns:a16="http://schemas.microsoft.com/office/drawing/2014/main" xmlns="" id="{4F91D3A9-1B36-4AA0-9EEA-D5549D3B4101}"/>
              </a:ext>
            </a:extLst>
          </p:cNvPr>
          <p:cNvSpPr/>
          <p:nvPr/>
        </p:nvSpPr>
        <p:spPr>
          <a:xfrm>
            <a:off x="483705" y="2516886"/>
            <a:ext cx="3501886" cy="461665"/>
          </a:xfrm>
          <a:prstGeom prst="rect">
            <a:avLst/>
          </a:prstGeom>
        </p:spPr>
        <p:txBody>
          <a:bodyPr wrap="square">
            <a:spAutoFit/>
          </a:bodyPr>
          <a:lstStyle/>
          <a:p>
            <a:pPr algn="just"/>
            <a:r>
              <a:rPr lang="en-US" sz="2400" dirty="0"/>
              <a:t>IF (SP= 0) then (FULL </a:t>
            </a:r>
            <a:r>
              <a:rPr lang="en-US" sz="2400" dirty="0">
                <a:latin typeface="Cambria Math" panose="02040503050406030204" pitchFamily="18" charset="0"/>
                <a:ea typeface="Cambria Math" panose="02040503050406030204" pitchFamily="18" charset="0"/>
              </a:rPr>
              <a:t>← </a:t>
            </a:r>
            <a:r>
              <a:rPr lang="en-US" sz="2400" dirty="0"/>
              <a:t>1)</a:t>
            </a:r>
          </a:p>
        </p:txBody>
      </p:sp>
      <p:sp>
        <p:nvSpPr>
          <p:cNvPr id="22" name="Rectangle 21">
            <a:extLst>
              <a:ext uri="{FF2B5EF4-FFF2-40B4-BE49-F238E27FC236}">
                <a16:creationId xmlns:a16="http://schemas.microsoft.com/office/drawing/2014/main" xmlns="" id="{6F816B07-D0C2-4E07-82EA-88CA9C035FE3}"/>
              </a:ext>
            </a:extLst>
          </p:cNvPr>
          <p:cNvSpPr/>
          <p:nvPr/>
        </p:nvSpPr>
        <p:spPr>
          <a:xfrm>
            <a:off x="463827" y="3085981"/>
            <a:ext cx="1449436" cy="461665"/>
          </a:xfrm>
          <a:prstGeom prst="rect">
            <a:avLst/>
          </a:prstGeom>
        </p:spPr>
        <p:txBody>
          <a:bodyPr wrap="none">
            <a:spAutoFit/>
          </a:bodyPr>
          <a:lstStyle/>
          <a:p>
            <a:pPr algn="just"/>
            <a:r>
              <a:rPr lang="en-US" sz="2400" dirty="0"/>
              <a:t>EMTY </a:t>
            </a:r>
            <a:r>
              <a:rPr lang="en-US" sz="2400" dirty="0">
                <a:latin typeface="Cambria Math" panose="02040503050406030204" pitchFamily="18" charset="0"/>
                <a:ea typeface="Cambria Math" panose="02040503050406030204" pitchFamily="18" charset="0"/>
              </a:rPr>
              <a:t>← </a:t>
            </a:r>
            <a:r>
              <a:rPr lang="en-US" sz="2400" dirty="0"/>
              <a:t>0</a:t>
            </a:r>
          </a:p>
        </p:txBody>
      </p:sp>
      <p:sp>
        <p:nvSpPr>
          <p:cNvPr id="24" name="Rectangle 23">
            <a:extLst>
              <a:ext uri="{FF2B5EF4-FFF2-40B4-BE49-F238E27FC236}">
                <a16:creationId xmlns:a16="http://schemas.microsoft.com/office/drawing/2014/main" xmlns="" id="{4C8859F1-59A4-45B3-BF33-3174DF5AE13E}"/>
              </a:ext>
            </a:extLst>
          </p:cNvPr>
          <p:cNvSpPr/>
          <p:nvPr/>
        </p:nvSpPr>
        <p:spPr>
          <a:xfrm>
            <a:off x="440625" y="4322552"/>
            <a:ext cx="1835436" cy="461665"/>
          </a:xfrm>
          <a:prstGeom prst="rect">
            <a:avLst/>
          </a:prstGeom>
        </p:spPr>
        <p:txBody>
          <a:bodyPr wrap="square">
            <a:spAutoFit/>
          </a:bodyPr>
          <a:lstStyle/>
          <a:p>
            <a:pPr algn="just"/>
            <a:r>
              <a:rPr lang="en-US" sz="2400" dirty="0"/>
              <a:t>DR </a:t>
            </a:r>
            <a:r>
              <a:rPr lang="en-US" sz="2400" dirty="0">
                <a:latin typeface="Cambria Math" panose="02040503050406030204" pitchFamily="18" charset="0"/>
                <a:ea typeface="Cambria Math" panose="02040503050406030204" pitchFamily="18" charset="0"/>
              </a:rPr>
              <a:t>← </a:t>
            </a:r>
            <a:r>
              <a:rPr lang="en-US" sz="2400" dirty="0"/>
              <a:t>M[SP]</a:t>
            </a:r>
          </a:p>
        </p:txBody>
      </p:sp>
      <p:sp>
        <p:nvSpPr>
          <p:cNvPr id="25" name="Rectangle 24">
            <a:extLst>
              <a:ext uri="{FF2B5EF4-FFF2-40B4-BE49-F238E27FC236}">
                <a16:creationId xmlns:a16="http://schemas.microsoft.com/office/drawing/2014/main" xmlns="" id="{DBDB3212-AB20-43BC-8FA9-73B5B6E48E01}"/>
              </a:ext>
            </a:extLst>
          </p:cNvPr>
          <p:cNvSpPr/>
          <p:nvPr/>
        </p:nvSpPr>
        <p:spPr>
          <a:xfrm>
            <a:off x="440625" y="4851487"/>
            <a:ext cx="1666471" cy="461665"/>
          </a:xfrm>
          <a:prstGeom prst="rect">
            <a:avLst/>
          </a:prstGeom>
        </p:spPr>
        <p:txBody>
          <a:bodyPr wrap="square">
            <a:spAutoFit/>
          </a:bodyPr>
          <a:lstStyle/>
          <a:p>
            <a:pPr algn="just"/>
            <a:r>
              <a:rPr lang="en-US" sz="2400" dirty="0"/>
              <a:t>SP </a:t>
            </a:r>
            <a:r>
              <a:rPr lang="en-US" sz="2400" dirty="0">
                <a:latin typeface="Cambria Math" panose="02040503050406030204" pitchFamily="18" charset="0"/>
                <a:ea typeface="Cambria Math" panose="02040503050406030204" pitchFamily="18" charset="0"/>
              </a:rPr>
              <a:t>← </a:t>
            </a:r>
            <a:r>
              <a:rPr lang="en-US" sz="2400" dirty="0"/>
              <a:t>SP - 1</a:t>
            </a:r>
          </a:p>
        </p:txBody>
      </p:sp>
      <p:sp>
        <p:nvSpPr>
          <p:cNvPr id="26" name="Rectangle 25">
            <a:extLst>
              <a:ext uri="{FF2B5EF4-FFF2-40B4-BE49-F238E27FC236}">
                <a16:creationId xmlns:a16="http://schemas.microsoft.com/office/drawing/2014/main" xmlns="" id="{BF1C3568-C212-43C8-B230-32005A707BCB}"/>
              </a:ext>
            </a:extLst>
          </p:cNvPr>
          <p:cNvSpPr/>
          <p:nvPr/>
        </p:nvSpPr>
        <p:spPr>
          <a:xfrm>
            <a:off x="440625" y="5389352"/>
            <a:ext cx="3733800" cy="461665"/>
          </a:xfrm>
          <a:prstGeom prst="rect">
            <a:avLst/>
          </a:prstGeom>
        </p:spPr>
        <p:txBody>
          <a:bodyPr wrap="square">
            <a:spAutoFit/>
          </a:bodyPr>
          <a:lstStyle/>
          <a:p>
            <a:pPr algn="just"/>
            <a:r>
              <a:rPr lang="en-US" sz="2400" dirty="0"/>
              <a:t>IF (SP= 0) then (EMTY </a:t>
            </a:r>
            <a:r>
              <a:rPr lang="en-US" sz="2400" dirty="0">
                <a:latin typeface="Cambria Math" panose="02040503050406030204" pitchFamily="18" charset="0"/>
                <a:ea typeface="Cambria Math" panose="02040503050406030204" pitchFamily="18" charset="0"/>
              </a:rPr>
              <a:t>← </a:t>
            </a:r>
            <a:r>
              <a:rPr lang="en-US" sz="2400" dirty="0"/>
              <a:t>1)</a:t>
            </a:r>
          </a:p>
        </p:txBody>
      </p:sp>
      <p:sp>
        <p:nvSpPr>
          <p:cNvPr id="27" name="Rectangle 26">
            <a:extLst>
              <a:ext uri="{FF2B5EF4-FFF2-40B4-BE49-F238E27FC236}">
                <a16:creationId xmlns:a16="http://schemas.microsoft.com/office/drawing/2014/main" xmlns="" id="{050344CC-A99C-402D-9885-CF11FAB0C1E0}"/>
              </a:ext>
            </a:extLst>
          </p:cNvPr>
          <p:cNvSpPr/>
          <p:nvPr/>
        </p:nvSpPr>
        <p:spPr>
          <a:xfrm>
            <a:off x="432342" y="5958447"/>
            <a:ext cx="1332416" cy="461665"/>
          </a:xfrm>
          <a:prstGeom prst="rect">
            <a:avLst/>
          </a:prstGeom>
        </p:spPr>
        <p:txBody>
          <a:bodyPr wrap="none">
            <a:spAutoFit/>
          </a:bodyPr>
          <a:lstStyle/>
          <a:p>
            <a:pPr algn="just"/>
            <a:r>
              <a:rPr lang="en-US" sz="2400" dirty="0"/>
              <a:t>FULL </a:t>
            </a:r>
            <a:r>
              <a:rPr lang="en-US" sz="2400" dirty="0">
                <a:latin typeface="Cambria Math" panose="02040503050406030204" pitchFamily="18" charset="0"/>
                <a:ea typeface="Cambria Math" panose="02040503050406030204" pitchFamily="18" charset="0"/>
              </a:rPr>
              <a:t>← </a:t>
            </a:r>
            <a:r>
              <a:rPr lang="en-US" sz="2400" dirty="0"/>
              <a:t>0</a:t>
            </a:r>
          </a:p>
        </p:txBody>
      </p:sp>
      <p:sp>
        <p:nvSpPr>
          <p:cNvPr id="28" name="Content Placeholder 2">
            <a:extLst>
              <a:ext uri="{FF2B5EF4-FFF2-40B4-BE49-F238E27FC236}">
                <a16:creationId xmlns:a16="http://schemas.microsoft.com/office/drawing/2014/main" xmlns="" id="{33613805-940E-4362-9AC0-A3F53AEF23CF}"/>
              </a:ext>
            </a:extLst>
          </p:cNvPr>
          <p:cNvSpPr txBox="1">
            <a:spLocks/>
          </p:cNvSpPr>
          <p:nvPr/>
        </p:nvSpPr>
        <p:spPr>
          <a:xfrm>
            <a:off x="140805" y="3807714"/>
            <a:ext cx="2705100" cy="533400"/>
          </a:xfrm>
          <a:prstGeom prst="rect">
            <a:avLst/>
          </a:prstGeom>
        </p:spPr>
        <p:txBody>
          <a:bodyPr vert="horz" lIns="91440" tIns="45720" rIns="91440" bIns="45720" rtlCol="0">
            <a:normAutofit/>
          </a:bodyPr>
          <a:lstStyle>
            <a:lvl1pPr marL="265113" indent="-265113" algn="just" defTabSz="914400" rtl="0" eaLnBrk="1" latinLnBrk="0" hangingPunct="1">
              <a:lnSpc>
                <a:spcPct val="90000"/>
              </a:lnSpc>
              <a:spcBef>
                <a:spcPts val="1000"/>
              </a:spcBef>
              <a:buClr>
                <a:schemeClr val="accent6"/>
              </a:buClr>
              <a:buFont typeface="Wingdings 3" panose="05040102010807070707" pitchFamily="18" charset="2"/>
              <a:buChar char=""/>
              <a:defRPr sz="2400" kern="1200">
                <a:solidFill>
                  <a:schemeClr val="tx1"/>
                </a:solidFill>
                <a:latin typeface="+mn-lt"/>
                <a:ea typeface="+mn-ea"/>
                <a:cs typeface="+mn-cs"/>
              </a:defRPr>
            </a:lvl1pPr>
            <a:lvl2pPr marL="809625" indent="-352425" algn="just" defTabSz="914400" rtl="0" eaLnBrk="1" latinLnBrk="0" hangingPunct="1">
              <a:lnSpc>
                <a:spcPct val="90000"/>
              </a:lnSpc>
              <a:spcBef>
                <a:spcPts val="500"/>
              </a:spcBef>
              <a:buClr>
                <a:schemeClr val="accent6"/>
              </a:buClr>
              <a:buFont typeface="Wingdings 3" panose="05040102010807070707" pitchFamily="18" charset="2"/>
              <a:buChar char=""/>
              <a:defRPr sz="20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Clr>
                <a:schemeClr val="accent6"/>
              </a:buClr>
              <a:buFont typeface="Wingdings" panose="05000000000000000000" pitchFamily="2" charset="2"/>
              <a:buChar char="§"/>
              <a:defRPr sz="18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POP Operation</a:t>
            </a:r>
          </a:p>
        </p:txBody>
      </p:sp>
    </p:spTree>
    <p:extLst>
      <p:ext uri="{BB962C8B-B14F-4D97-AF65-F5344CB8AC3E}">
        <p14:creationId xmlns="" xmlns:p14="http://schemas.microsoft.com/office/powerpoint/2010/main" val="181036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xEl>
                                              <p:pRg st="0" end="0"/>
                                            </p:txEl>
                                          </p:spTgt>
                                        </p:tgtEl>
                                        <p:attrNameLst>
                                          <p:attrName>style.visibility</p:attrName>
                                        </p:attrNameLst>
                                      </p:cBhvr>
                                      <p:to>
                                        <p:strVal val="visible"/>
                                      </p:to>
                                    </p:set>
                                    <p:animEffect transition="in" filter="fade">
                                      <p:cBhvr>
                                        <p:cTn id="32" dur="500"/>
                                        <p:tgtEl>
                                          <p:spTgt spid="2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19" grpId="0"/>
      <p:bldP spid="20" grpId="0"/>
      <p:bldP spid="21" grpId="0"/>
      <p:bldP spid="22" grpId="0"/>
      <p:bldP spid="24" grpId="0"/>
      <p:bldP spid="25" grpId="0"/>
      <p:bldP spid="26" grpId="0"/>
      <p:bldP spid="27" grpId="0"/>
      <p:bldP spid="2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303542-3A8F-4AE1-8B7F-8A7089405DF5}"/>
              </a:ext>
            </a:extLst>
          </p:cNvPr>
          <p:cNvSpPr>
            <a:spLocks noGrp="1"/>
          </p:cNvSpPr>
          <p:nvPr>
            <p:ph type="title"/>
          </p:nvPr>
        </p:nvSpPr>
        <p:spPr/>
        <p:txBody>
          <a:bodyPr/>
          <a:lstStyle/>
          <a:p>
            <a:r>
              <a:rPr lang="en-US" dirty="0"/>
              <a:t>Register Stack</a:t>
            </a:r>
            <a:endParaRPr lang="en-IN" dirty="0"/>
          </a:p>
        </p:txBody>
      </p:sp>
      <p:sp>
        <p:nvSpPr>
          <p:cNvPr id="3" name="Content Placeholder 2">
            <a:extLst>
              <a:ext uri="{FF2B5EF4-FFF2-40B4-BE49-F238E27FC236}">
                <a16:creationId xmlns:a16="http://schemas.microsoft.com/office/drawing/2014/main" xmlns="" id="{25437B5C-CE36-4D93-8F9C-F767F9F789D8}"/>
              </a:ext>
            </a:extLst>
          </p:cNvPr>
          <p:cNvSpPr>
            <a:spLocks noGrp="1"/>
          </p:cNvSpPr>
          <p:nvPr>
            <p:ph idx="1"/>
          </p:nvPr>
        </p:nvSpPr>
        <p:spPr>
          <a:xfrm>
            <a:off x="131180" y="863444"/>
            <a:ext cx="11915046" cy="4195573"/>
          </a:xfrm>
        </p:spPr>
        <p:txBody>
          <a:bodyPr/>
          <a:lstStyle/>
          <a:p>
            <a:pPr algn="just"/>
            <a:r>
              <a:rPr lang="en-US" dirty="0"/>
              <a:t>A stack can be placed in a portion of a large memory or it can be organized as a collection of a finite number of memory words or registers. Figure shows the organization of a 64-word register stack. </a:t>
            </a:r>
          </a:p>
          <a:p>
            <a:pPr algn="just"/>
            <a:r>
              <a:rPr lang="en-US" dirty="0"/>
              <a:t>The stack pointer register SP contains a binary number whose value is equal to the address of the word that is currently on top of the stack.</a:t>
            </a:r>
          </a:p>
          <a:p>
            <a:pPr algn="just"/>
            <a:r>
              <a:rPr lang="en-US" dirty="0"/>
              <a:t>In a 64-word stack, the stack pointer contains 6 bits because 2</a:t>
            </a:r>
            <a:r>
              <a:rPr lang="en-US" baseline="30000" dirty="0"/>
              <a:t>6</a:t>
            </a:r>
            <a:r>
              <a:rPr lang="en-US" dirty="0"/>
              <a:t> = 64. </a:t>
            </a:r>
          </a:p>
          <a:p>
            <a:pPr algn="just"/>
            <a:r>
              <a:rPr lang="en-US" dirty="0"/>
              <a:t>Since SP has only six bits, it cannot exceed a number greater than 63 (111111 in binary).</a:t>
            </a:r>
          </a:p>
          <a:p>
            <a:pPr algn="just"/>
            <a:r>
              <a:rPr lang="en-US" dirty="0"/>
              <a:t>The one-bit register FULL is set to 1 when the stack is full, and the one-bit register EMTY is set to 1 when the stack is empty of items. </a:t>
            </a:r>
          </a:p>
          <a:p>
            <a:pPr algn="just"/>
            <a:r>
              <a:rPr lang="en-US" dirty="0"/>
              <a:t>DR is the data register that holds the binary data to be written into or read out of the stack.</a:t>
            </a:r>
          </a:p>
          <a:p>
            <a:endParaRPr lang="en-IN" dirty="0"/>
          </a:p>
        </p:txBody>
      </p:sp>
    </p:spTree>
    <p:extLst>
      <p:ext uri="{BB962C8B-B14F-4D97-AF65-F5344CB8AC3E}">
        <p14:creationId xmlns="" xmlns:p14="http://schemas.microsoft.com/office/powerpoint/2010/main" val="309334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F7251C-949F-4F55-91CD-74482CFDC2A3}"/>
              </a:ext>
            </a:extLst>
          </p:cNvPr>
          <p:cNvSpPr>
            <a:spLocks noGrp="1"/>
          </p:cNvSpPr>
          <p:nvPr>
            <p:ph type="title"/>
          </p:nvPr>
        </p:nvSpPr>
        <p:spPr/>
        <p:txBody>
          <a:bodyPr/>
          <a:lstStyle/>
          <a:p>
            <a:r>
              <a:rPr lang="en-US" dirty="0"/>
              <a:t>Memory Stack</a:t>
            </a:r>
            <a:endParaRPr lang="en-IN" dirty="0"/>
          </a:p>
        </p:txBody>
      </p:sp>
      <p:sp>
        <p:nvSpPr>
          <p:cNvPr id="4" name="Content Placeholder 2">
            <a:extLst>
              <a:ext uri="{FF2B5EF4-FFF2-40B4-BE49-F238E27FC236}">
                <a16:creationId xmlns:a16="http://schemas.microsoft.com/office/drawing/2014/main" xmlns="" id="{8762F02C-A2F9-42E8-A13C-87CDBFA063EF}"/>
              </a:ext>
            </a:extLst>
          </p:cNvPr>
          <p:cNvSpPr txBox="1">
            <a:spLocks/>
          </p:cNvSpPr>
          <p:nvPr/>
        </p:nvSpPr>
        <p:spPr>
          <a:xfrm>
            <a:off x="150744" y="923330"/>
            <a:ext cx="2705100" cy="533400"/>
          </a:xfrm>
          <a:prstGeom prst="rect">
            <a:avLst/>
          </a:prstGeom>
        </p:spPr>
        <p:txBody>
          <a:bodyPr vert="horz" lIns="91440" tIns="45720" rIns="91440" bIns="45720" rtlCol="0">
            <a:normAutofit/>
          </a:bodyPr>
          <a:lstStyle>
            <a:lvl1pPr marL="265113" indent="-265113" algn="just" defTabSz="914400" rtl="0" eaLnBrk="1" latinLnBrk="0" hangingPunct="1">
              <a:lnSpc>
                <a:spcPct val="90000"/>
              </a:lnSpc>
              <a:spcBef>
                <a:spcPts val="1000"/>
              </a:spcBef>
              <a:buClr>
                <a:schemeClr val="accent6"/>
              </a:buClr>
              <a:buFont typeface="Wingdings 3" panose="05040102010807070707" pitchFamily="18" charset="2"/>
              <a:buChar char=""/>
              <a:defRPr sz="2400" kern="1200">
                <a:solidFill>
                  <a:schemeClr val="tx1"/>
                </a:solidFill>
                <a:latin typeface="+mn-lt"/>
                <a:ea typeface="+mn-ea"/>
                <a:cs typeface="+mn-cs"/>
              </a:defRPr>
            </a:lvl1pPr>
            <a:lvl2pPr marL="809625" indent="-352425" algn="just" defTabSz="914400" rtl="0" eaLnBrk="1" latinLnBrk="0" hangingPunct="1">
              <a:lnSpc>
                <a:spcPct val="90000"/>
              </a:lnSpc>
              <a:spcBef>
                <a:spcPts val="500"/>
              </a:spcBef>
              <a:buClr>
                <a:schemeClr val="accent6"/>
              </a:buClr>
              <a:buFont typeface="Wingdings 3" panose="05040102010807070707" pitchFamily="18" charset="2"/>
              <a:buChar char=""/>
              <a:defRPr sz="20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Clr>
                <a:schemeClr val="accent6"/>
              </a:buClr>
              <a:buFont typeface="Wingdings" panose="05000000000000000000" pitchFamily="2" charset="2"/>
              <a:buChar char="§"/>
              <a:defRPr sz="18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PUSH Operation</a:t>
            </a:r>
          </a:p>
          <a:p>
            <a:pPr marL="0" indent="0">
              <a:buFont typeface="Wingdings 3" panose="05040102010807070707" pitchFamily="18" charset="2"/>
              <a:buNone/>
            </a:pPr>
            <a:endParaRPr lang="en-US" b="1" dirty="0"/>
          </a:p>
        </p:txBody>
      </p:sp>
      <p:sp>
        <p:nvSpPr>
          <p:cNvPr id="5" name="Rectangle 4">
            <a:extLst>
              <a:ext uri="{FF2B5EF4-FFF2-40B4-BE49-F238E27FC236}">
                <a16:creationId xmlns:a16="http://schemas.microsoft.com/office/drawing/2014/main" xmlns="" id="{2D58F778-6FAF-4FD4-9981-0FB716C83205}"/>
              </a:ext>
            </a:extLst>
          </p:cNvPr>
          <p:cNvSpPr/>
          <p:nvPr/>
        </p:nvSpPr>
        <p:spPr>
          <a:xfrm>
            <a:off x="493644" y="1456730"/>
            <a:ext cx="1692965" cy="461665"/>
          </a:xfrm>
          <a:prstGeom prst="rect">
            <a:avLst/>
          </a:prstGeom>
        </p:spPr>
        <p:txBody>
          <a:bodyPr wrap="square">
            <a:spAutoFit/>
          </a:bodyPr>
          <a:lstStyle/>
          <a:p>
            <a:pPr algn="just"/>
            <a:r>
              <a:rPr lang="en-US" sz="2400" dirty="0"/>
              <a:t>SP </a:t>
            </a:r>
            <a:r>
              <a:rPr lang="en-US" sz="2400" dirty="0">
                <a:latin typeface="Cambria Math" panose="02040503050406030204" pitchFamily="18" charset="0"/>
                <a:ea typeface="Cambria Math" panose="02040503050406030204" pitchFamily="18" charset="0"/>
              </a:rPr>
              <a:t>← </a:t>
            </a:r>
            <a:r>
              <a:rPr lang="en-US" sz="2400" dirty="0"/>
              <a:t>SP - 1</a:t>
            </a:r>
          </a:p>
        </p:txBody>
      </p:sp>
      <p:sp>
        <p:nvSpPr>
          <p:cNvPr id="6" name="Rectangle 5">
            <a:extLst>
              <a:ext uri="{FF2B5EF4-FFF2-40B4-BE49-F238E27FC236}">
                <a16:creationId xmlns:a16="http://schemas.microsoft.com/office/drawing/2014/main" xmlns="" id="{ADDA2D87-DC95-4787-84F7-8C0B5B39536A}"/>
              </a:ext>
            </a:extLst>
          </p:cNvPr>
          <p:cNvSpPr/>
          <p:nvPr/>
        </p:nvSpPr>
        <p:spPr>
          <a:xfrm>
            <a:off x="493644" y="1985665"/>
            <a:ext cx="1762539" cy="461665"/>
          </a:xfrm>
          <a:prstGeom prst="rect">
            <a:avLst/>
          </a:prstGeom>
        </p:spPr>
        <p:txBody>
          <a:bodyPr wrap="square">
            <a:spAutoFit/>
          </a:bodyPr>
          <a:lstStyle/>
          <a:p>
            <a:pPr algn="just"/>
            <a:r>
              <a:rPr lang="en-US" sz="2400" dirty="0"/>
              <a:t>M[SP] </a:t>
            </a:r>
            <a:r>
              <a:rPr lang="en-US" sz="2400" dirty="0">
                <a:latin typeface="Cambria Math" panose="02040503050406030204" pitchFamily="18" charset="0"/>
                <a:ea typeface="Cambria Math" panose="02040503050406030204" pitchFamily="18" charset="0"/>
              </a:rPr>
              <a:t>← </a:t>
            </a:r>
            <a:r>
              <a:rPr lang="en-US" sz="2400" dirty="0"/>
              <a:t>DR</a:t>
            </a:r>
          </a:p>
        </p:txBody>
      </p:sp>
      <p:sp>
        <p:nvSpPr>
          <p:cNvPr id="8" name="Rectangle 7">
            <a:extLst>
              <a:ext uri="{FF2B5EF4-FFF2-40B4-BE49-F238E27FC236}">
                <a16:creationId xmlns:a16="http://schemas.microsoft.com/office/drawing/2014/main" xmlns="" id="{475A248B-2639-4E6B-AFE7-8DED26F326B1}"/>
              </a:ext>
            </a:extLst>
          </p:cNvPr>
          <p:cNvSpPr/>
          <p:nvPr/>
        </p:nvSpPr>
        <p:spPr>
          <a:xfrm>
            <a:off x="493644" y="3362740"/>
            <a:ext cx="1762539" cy="461665"/>
          </a:xfrm>
          <a:prstGeom prst="rect">
            <a:avLst/>
          </a:prstGeom>
        </p:spPr>
        <p:txBody>
          <a:bodyPr wrap="square">
            <a:spAutoFit/>
          </a:bodyPr>
          <a:lstStyle/>
          <a:p>
            <a:pPr algn="just"/>
            <a:r>
              <a:rPr lang="en-US" sz="2400" dirty="0"/>
              <a:t>DR </a:t>
            </a:r>
            <a:r>
              <a:rPr lang="en-US" sz="2400" dirty="0">
                <a:latin typeface="Cambria Math" panose="02040503050406030204" pitchFamily="18" charset="0"/>
                <a:ea typeface="Cambria Math" panose="02040503050406030204" pitchFamily="18" charset="0"/>
              </a:rPr>
              <a:t>← </a:t>
            </a:r>
            <a:r>
              <a:rPr lang="en-US" sz="2400" dirty="0"/>
              <a:t>M[SP]</a:t>
            </a:r>
          </a:p>
        </p:txBody>
      </p:sp>
      <p:sp>
        <p:nvSpPr>
          <p:cNvPr id="9" name="Rectangle 8">
            <a:extLst>
              <a:ext uri="{FF2B5EF4-FFF2-40B4-BE49-F238E27FC236}">
                <a16:creationId xmlns:a16="http://schemas.microsoft.com/office/drawing/2014/main" xmlns="" id="{E14E6453-98D6-49DA-AD51-6C4A3B3CC563}"/>
              </a:ext>
            </a:extLst>
          </p:cNvPr>
          <p:cNvSpPr/>
          <p:nvPr/>
        </p:nvSpPr>
        <p:spPr>
          <a:xfrm>
            <a:off x="493644" y="3891675"/>
            <a:ext cx="1842052" cy="461665"/>
          </a:xfrm>
          <a:prstGeom prst="rect">
            <a:avLst/>
          </a:prstGeom>
        </p:spPr>
        <p:txBody>
          <a:bodyPr wrap="square">
            <a:spAutoFit/>
          </a:bodyPr>
          <a:lstStyle/>
          <a:p>
            <a:pPr algn="just"/>
            <a:r>
              <a:rPr lang="en-US" sz="2400" dirty="0"/>
              <a:t>SP </a:t>
            </a:r>
            <a:r>
              <a:rPr lang="en-US" sz="2400" dirty="0">
                <a:latin typeface="Cambria Math" panose="02040503050406030204" pitchFamily="18" charset="0"/>
                <a:ea typeface="Cambria Math" panose="02040503050406030204" pitchFamily="18" charset="0"/>
              </a:rPr>
              <a:t>← </a:t>
            </a:r>
            <a:r>
              <a:rPr lang="en-US" sz="2400" dirty="0"/>
              <a:t>SP + 1</a:t>
            </a:r>
          </a:p>
        </p:txBody>
      </p:sp>
      <p:sp>
        <p:nvSpPr>
          <p:cNvPr id="10" name="Content Placeholder 2">
            <a:extLst>
              <a:ext uri="{FF2B5EF4-FFF2-40B4-BE49-F238E27FC236}">
                <a16:creationId xmlns:a16="http://schemas.microsoft.com/office/drawing/2014/main" xmlns="" id="{D8530263-5576-443E-A82C-4C7BE9ABA321}"/>
              </a:ext>
            </a:extLst>
          </p:cNvPr>
          <p:cNvSpPr txBox="1">
            <a:spLocks/>
          </p:cNvSpPr>
          <p:nvPr/>
        </p:nvSpPr>
        <p:spPr>
          <a:xfrm>
            <a:off x="150744" y="2762070"/>
            <a:ext cx="2294282" cy="533400"/>
          </a:xfrm>
          <a:prstGeom prst="rect">
            <a:avLst/>
          </a:prstGeom>
        </p:spPr>
        <p:txBody>
          <a:bodyPr vert="horz" lIns="91440" tIns="45720" rIns="91440" bIns="45720" rtlCol="0">
            <a:normAutofit/>
          </a:bodyPr>
          <a:lstStyle>
            <a:lvl1pPr marL="265113" indent="-265113" algn="just" defTabSz="914400" rtl="0" eaLnBrk="1" latinLnBrk="0" hangingPunct="1">
              <a:lnSpc>
                <a:spcPct val="90000"/>
              </a:lnSpc>
              <a:spcBef>
                <a:spcPts val="1000"/>
              </a:spcBef>
              <a:buClr>
                <a:schemeClr val="accent6"/>
              </a:buClr>
              <a:buFont typeface="Wingdings 3" panose="05040102010807070707" pitchFamily="18" charset="2"/>
              <a:buChar char=""/>
              <a:defRPr sz="2400" kern="1200">
                <a:solidFill>
                  <a:schemeClr val="tx1"/>
                </a:solidFill>
                <a:latin typeface="+mn-lt"/>
                <a:ea typeface="+mn-ea"/>
                <a:cs typeface="+mn-cs"/>
              </a:defRPr>
            </a:lvl1pPr>
            <a:lvl2pPr marL="809625" indent="-352425" algn="just" defTabSz="914400" rtl="0" eaLnBrk="1" latinLnBrk="0" hangingPunct="1">
              <a:lnSpc>
                <a:spcPct val="90000"/>
              </a:lnSpc>
              <a:spcBef>
                <a:spcPts val="500"/>
              </a:spcBef>
              <a:buClr>
                <a:schemeClr val="accent6"/>
              </a:buClr>
              <a:buFont typeface="Wingdings 3" panose="05040102010807070707" pitchFamily="18" charset="2"/>
              <a:buChar char=""/>
              <a:defRPr sz="20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Clr>
                <a:schemeClr val="accent6"/>
              </a:buClr>
              <a:buFont typeface="Wingdings" panose="05000000000000000000" pitchFamily="2" charset="2"/>
              <a:buChar char="§"/>
              <a:defRPr sz="18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POP Operation</a:t>
            </a:r>
          </a:p>
          <a:p>
            <a:pPr marL="0" indent="0">
              <a:buFont typeface="Wingdings 3" panose="05040102010807070707" pitchFamily="18" charset="2"/>
              <a:buNone/>
            </a:pPr>
            <a:endParaRPr lang="en-US" b="1" dirty="0"/>
          </a:p>
        </p:txBody>
      </p:sp>
      <p:sp>
        <p:nvSpPr>
          <p:cNvPr id="11" name="Rectangle 10">
            <a:extLst>
              <a:ext uri="{FF2B5EF4-FFF2-40B4-BE49-F238E27FC236}">
                <a16:creationId xmlns:a16="http://schemas.microsoft.com/office/drawing/2014/main" xmlns="" id="{1995B861-C60A-4E27-8DDA-A4D4CA150278}"/>
              </a:ext>
            </a:extLst>
          </p:cNvPr>
          <p:cNvSpPr/>
          <p:nvPr/>
        </p:nvSpPr>
        <p:spPr>
          <a:xfrm>
            <a:off x="7286198" y="1294784"/>
            <a:ext cx="3124200" cy="41148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2" name="Rectangle 11">
            <a:extLst>
              <a:ext uri="{FF2B5EF4-FFF2-40B4-BE49-F238E27FC236}">
                <a16:creationId xmlns:a16="http://schemas.microsoft.com/office/drawing/2014/main" xmlns="" id="{CB74E0CD-F3EA-4776-8BB4-3DC8AC78E470}"/>
              </a:ext>
            </a:extLst>
          </p:cNvPr>
          <p:cNvSpPr/>
          <p:nvPr/>
        </p:nvSpPr>
        <p:spPr>
          <a:xfrm>
            <a:off x="7286198" y="1287682"/>
            <a:ext cx="3124200" cy="63911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Program</a:t>
            </a:r>
          </a:p>
          <a:p>
            <a:pPr algn="ctr"/>
            <a:r>
              <a:rPr lang="en-US" dirty="0">
                <a:solidFill>
                  <a:schemeClr val="tx1"/>
                </a:solidFill>
              </a:rPr>
              <a:t>(instructions)</a:t>
            </a:r>
          </a:p>
        </p:txBody>
      </p:sp>
      <p:sp>
        <p:nvSpPr>
          <p:cNvPr id="13" name="Rectangle 12">
            <a:extLst>
              <a:ext uri="{FF2B5EF4-FFF2-40B4-BE49-F238E27FC236}">
                <a16:creationId xmlns:a16="http://schemas.microsoft.com/office/drawing/2014/main" xmlns="" id="{150F632C-9EF8-4F6C-B804-BA07F27E788A}"/>
              </a:ext>
            </a:extLst>
          </p:cNvPr>
          <p:cNvSpPr/>
          <p:nvPr/>
        </p:nvSpPr>
        <p:spPr>
          <a:xfrm>
            <a:off x="7286198" y="1928998"/>
            <a:ext cx="3124200" cy="63429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Data</a:t>
            </a:r>
          </a:p>
          <a:p>
            <a:pPr algn="ctr"/>
            <a:r>
              <a:rPr lang="en-US" dirty="0">
                <a:solidFill>
                  <a:schemeClr val="tx1"/>
                </a:solidFill>
              </a:rPr>
              <a:t>(operands)</a:t>
            </a:r>
          </a:p>
        </p:txBody>
      </p:sp>
      <p:sp>
        <p:nvSpPr>
          <p:cNvPr id="14" name="Rectangle 13">
            <a:extLst>
              <a:ext uri="{FF2B5EF4-FFF2-40B4-BE49-F238E27FC236}">
                <a16:creationId xmlns:a16="http://schemas.microsoft.com/office/drawing/2014/main" xmlns="" id="{28655117-48E6-408B-8E58-414052CAC9FD}"/>
              </a:ext>
            </a:extLst>
          </p:cNvPr>
          <p:cNvSpPr/>
          <p:nvPr/>
        </p:nvSpPr>
        <p:spPr>
          <a:xfrm>
            <a:off x="7286198" y="2563290"/>
            <a:ext cx="3124200" cy="63429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Stack</a:t>
            </a:r>
          </a:p>
        </p:txBody>
      </p:sp>
      <p:sp>
        <p:nvSpPr>
          <p:cNvPr id="15" name="Rectangle 14">
            <a:extLst>
              <a:ext uri="{FF2B5EF4-FFF2-40B4-BE49-F238E27FC236}">
                <a16:creationId xmlns:a16="http://schemas.microsoft.com/office/drawing/2014/main" xmlns="" id="{C5D2F4BD-909A-417E-8B47-E394E3F5A267}"/>
              </a:ext>
            </a:extLst>
          </p:cNvPr>
          <p:cNvSpPr/>
          <p:nvPr/>
        </p:nvSpPr>
        <p:spPr>
          <a:xfrm>
            <a:off x="7286198" y="3199784"/>
            <a:ext cx="3124200" cy="44375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16" name="Rectangle 15">
            <a:extLst>
              <a:ext uri="{FF2B5EF4-FFF2-40B4-BE49-F238E27FC236}">
                <a16:creationId xmlns:a16="http://schemas.microsoft.com/office/drawing/2014/main" xmlns="" id="{99403C9E-4E11-4288-8DA2-E5D254E9FE64}"/>
              </a:ext>
            </a:extLst>
          </p:cNvPr>
          <p:cNvSpPr/>
          <p:nvPr/>
        </p:nvSpPr>
        <p:spPr>
          <a:xfrm>
            <a:off x="7286198" y="3643537"/>
            <a:ext cx="3124200" cy="43323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17" name="Rectangle 16">
            <a:extLst>
              <a:ext uri="{FF2B5EF4-FFF2-40B4-BE49-F238E27FC236}">
                <a16:creationId xmlns:a16="http://schemas.microsoft.com/office/drawing/2014/main" xmlns="" id="{EA230AD0-812C-4D1C-92F4-E1928719F72A}"/>
              </a:ext>
            </a:extLst>
          </p:cNvPr>
          <p:cNvSpPr/>
          <p:nvPr/>
        </p:nvSpPr>
        <p:spPr>
          <a:xfrm>
            <a:off x="7286197" y="4078325"/>
            <a:ext cx="3124201" cy="43323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18" name="Rectangle 17">
            <a:extLst>
              <a:ext uri="{FF2B5EF4-FFF2-40B4-BE49-F238E27FC236}">
                <a16:creationId xmlns:a16="http://schemas.microsoft.com/office/drawing/2014/main" xmlns="" id="{0560E4D6-C8E6-4912-A04B-1B04637F1465}"/>
              </a:ext>
            </a:extLst>
          </p:cNvPr>
          <p:cNvSpPr/>
          <p:nvPr/>
        </p:nvSpPr>
        <p:spPr>
          <a:xfrm>
            <a:off x="7286199" y="4511555"/>
            <a:ext cx="3124200" cy="43030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19" name="Rectangle 18">
            <a:extLst>
              <a:ext uri="{FF2B5EF4-FFF2-40B4-BE49-F238E27FC236}">
                <a16:creationId xmlns:a16="http://schemas.microsoft.com/office/drawing/2014/main" xmlns="" id="{51A951B7-CD36-4421-A564-65AC97551A23}"/>
              </a:ext>
            </a:extLst>
          </p:cNvPr>
          <p:cNvSpPr/>
          <p:nvPr/>
        </p:nvSpPr>
        <p:spPr>
          <a:xfrm>
            <a:off x="7295163" y="5859377"/>
            <a:ext cx="3115235" cy="43323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DR</a:t>
            </a:r>
          </a:p>
        </p:txBody>
      </p:sp>
      <p:sp>
        <p:nvSpPr>
          <p:cNvPr id="20" name="TextBox 19">
            <a:extLst>
              <a:ext uri="{FF2B5EF4-FFF2-40B4-BE49-F238E27FC236}">
                <a16:creationId xmlns:a16="http://schemas.microsoft.com/office/drawing/2014/main" xmlns="" id="{2A5A8F72-9C42-4AD3-89F3-32A39CD5D034}"/>
              </a:ext>
            </a:extLst>
          </p:cNvPr>
          <p:cNvSpPr txBox="1"/>
          <p:nvPr/>
        </p:nvSpPr>
        <p:spPr>
          <a:xfrm>
            <a:off x="10428327" y="1263409"/>
            <a:ext cx="652743" cy="369332"/>
          </a:xfrm>
          <a:prstGeom prst="rect">
            <a:avLst/>
          </a:prstGeom>
          <a:noFill/>
        </p:spPr>
        <p:txBody>
          <a:bodyPr wrap="none" rtlCol="0">
            <a:spAutoFit/>
          </a:bodyPr>
          <a:lstStyle/>
          <a:p>
            <a:r>
              <a:rPr lang="en-US" dirty="0"/>
              <a:t>1000</a:t>
            </a:r>
          </a:p>
        </p:txBody>
      </p:sp>
      <p:sp>
        <p:nvSpPr>
          <p:cNvPr id="21" name="TextBox 20">
            <a:extLst>
              <a:ext uri="{FF2B5EF4-FFF2-40B4-BE49-F238E27FC236}">
                <a16:creationId xmlns:a16="http://schemas.microsoft.com/office/drawing/2014/main" xmlns="" id="{062EC7C2-5ADD-4BA7-AB44-2BEEC8549571}"/>
              </a:ext>
            </a:extLst>
          </p:cNvPr>
          <p:cNvSpPr txBox="1"/>
          <p:nvPr/>
        </p:nvSpPr>
        <p:spPr>
          <a:xfrm>
            <a:off x="10428327" y="806209"/>
            <a:ext cx="946093" cy="369332"/>
          </a:xfrm>
          <a:prstGeom prst="rect">
            <a:avLst/>
          </a:prstGeom>
          <a:noFill/>
        </p:spPr>
        <p:txBody>
          <a:bodyPr wrap="none" rtlCol="0">
            <a:spAutoFit/>
          </a:bodyPr>
          <a:lstStyle/>
          <a:p>
            <a:r>
              <a:rPr lang="en-US" dirty="0"/>
              <a:t>Address</a:t>
            </a:r>
          </a:p>
        </p:txBody>
      </p:sp>
      <p:cxnSp>
        <p:nvCxnSpPr>
          <p:cNvPr id="22" name="Straight Arrow Connector 21">
            <a:extLst>
              <a:ext uri="{FF2B5EF4-FFF2-40B4-BE49-F238E27FC236}">
                <a16:creationId xmlns:a16="http://schemas.microsoft.com/office/drawing/2014/main" xmlns="" id="{D98665F6-DACF-4E16-8584-2BDBB708BD0B}"/>
              </a:ext>
            </a:extLst>
          </p:cNvPr>
          <p:cNvCxnSpPr/>
          <p:nvPr/>
        </p:nvCxnSpPr>
        <p:spPr>
          <a:xfrm>
            <a:off x="10614063" y="1117226"/>
            <a:ext cx="0" cy="21364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B4070429-D337-46DC-88BC-E7B40F6325CC}"/>
              </a:ext>
            </a:extLst>
          </p:cNvPr>
          <p:cNvSpPr txBox="1"/>
          <p:nvPr/>
        </p:nvSpPr>
        <p:spPr>
          <a:xfrm>
            <a:off x="10428327" y="1849920"/>
            <a:ext cx="652743" cy="369332"/>
          </a:xfrm>
          <a:prstGeom prst="rect">
            <a:avLst/>
          </a:prstGeom>
          <a:noFill/>
        </p:spPr>
        <p:txBody>
          <a:bodyPr wrap="none" rtlCol="0">
            <a:spAutoFit/>
          </a:bodyPr>
          <a:lstStyle/>
          <a:p>
            <a:r>
              <a:rPr lang="en-US" dirty="0"/>
              <a:t>2000</a:t>
            </a:r>
          </a:p>
        </p:txBody>
      </p:sp>
      <p:sp>
        <p:nvSpPr>
          <p:cNvPr id="24" name="TextBox 23">
            <a:extLst>
              <a:ext uri="{FF2B5EF4-FFF2-40B4-BE49-F238E27FC236}">
                <a16:creationId xmlns:a16="http://schemas.microsoft.com/office/drawing/2014/main" xmlns="" id="{4FE207D0-73D0-44ED-9314-6E623E01012A}"/>
              </a:ext>
            </a:extLst>
          </p:cNvPr>
          <p:cNvSpPr txBox="1"/>
          <p:nvPr/>
        </p:nvSpPr>
        <p:spPr>
          <a:xfrm>
            <a:off x="10428327" y="2511104"/>
            <a:ext cx="652743" cy="369332"/>
          </a:xfrm>
          <a:prstGeom prst="rect">
            <a:avLst/>
          </a:prstGeom>
          <a:noFill/>
        </p:spPr>
        <p:txBody>
          <a:bodyPr wrap="none" rtlCol="0">
            <a:spAutoFit/>
          </a:bodyPr>
          <a:lstStyle/>
          <a:p>
            <a:r>
              <a:rPr lang="en-US" dirty="0"/>
              <a:t>3000</a:t>
            </a:r>
          </a:p>
        </p:txBody>
      </p:sp>
      <p:sp>
        <p:nvSpPr>
          <p:cNvPr id="25" name="TextBox 24">
            <a:extLst>
              <a:ext uri="{FF2B5EF4-FFF2-40B4-BE49-F238E27FC236}">
                <a16:creationId xmlns:a16="http://schemas.microsoft.com/office/drawing/2014/main" xmlns="" id="{38DFB1AF-045B-47BB-ADFA-74EBB1BAB966}"/>
              </a:ext>
            </a:extLst>
          </p:cNvPr>
          <p:cNvSpPr txBox="1"/>
          <p:nvPr/>
        </p:nvSpPr>
        <p:spPr>
          <a:xfrm>
            <a:off x="10429459" y="3236994"/>
            <a:ext cx="652743" cy="369332"/>
          </a:xfrm>
          <a:prstGeom prst="rect">
            <a:avLst/>
          </a:prstGeom>
          <a:noFill/>
        </p:spPr>
        <p:txBody>
          <a:bodyPr wrap="none" rtlCol="0">
            <a:spAutoFit/>
          </a:bodyPr>
          <a:lstStyle/>
          <a:p>
            <a:r>
              <a:rPr lang="en-US" dirty="0"/>
              <a:t>3997</a:t>
            </a:r>
          </a:p>
        </p:txBody>
      </p:sp>
      <p:sp>
        <p:nvSpPr>
          <p:cNvPr id="26" name="TextBox 25">
            <a:extLst>
              <a:ext uri="{FF2B5EF4-FFF2-40B4-BE49-F238E27FC236}">
                <a16:creationId xmlns:a16="http://schemas.microsoft.com/office/drawing/2014/main" xmlns="" id="{C95003BD-BAE6-496A-8028-0297B748E64C}"/>
              </a:ext>
            </a:extLst>
          </p:cNvPr>
          <p:cNvSpPr txBox="1"/>
          <p:nvPr/>
        </p:nvSpPr>
        <p:spPr>
          <a:xfrm>
            <a:off x="10428327" y="3694194"/>
            <a:ext cx="652743" cy="369332"/>
          </a:xfrm>
          <a:prstGeom prst="rect">
            <a:avLst/>
          </a:prstGeom>
          <a:noFill/>
        </p:spPr>
        <p:txBody>
          <a:bodyPr wrap="none" rtlCol="0">
            <a:spAutoFit/>
          </a:bodyPr>
          <a:lstStyle/>
          <a:p>
            <a:r>
              <a:rPr lang="en-US" dirty="0"/>
              <a:t>3998</a:t>
            </a:r>
          </a:p>
        </p:txBody>
      </p:sp>
      <p:sp>
        <p:nvSpPr>
          <p:cNvPr id="27" name="TextBox 26">
            <a:extLst>
              <a:ext uri="{FF2B5EF4-FFF2-40B4-BE49-F238E27FC236}">
                <a16:creationId xmlns:a16="http://schemas.microsoft.com/office/drawing/2014/main" xmlns="" id="{A2F807CE-F626-40BE-88C3-7EF2BADF132E}"/>
              </a:ext>
            </a:extLst>
          </p:cNvPr>
          <p:cNvSpPr txBox="1"/>
          <p:nvPr/>
        </p:nvSpPr>
        <p:spPr>
          <a:xfrm>
            <a:off x="10429459" y="4145782"/>
            <a:ext cx="652743" cy="369332"/>
          </a:xfrm>
          <a:prstGeom prst="rect">
            <a:avLst/>
          </a:prstGeom>
          <a:noFill/>
        </p:spPr>
        <p:txBody>
          <a:bodyPr wrap="none" rtlCol="0">
            <a:spAutoFit/>
          </a:bodyPr>
          <a:lstStyle/>
          <a:p>
            <a:r>
              <a:rPr lang="en-US" dirty="0"/>
              <a:t>3999</a:t>
            </a:r>
          </a:p>
        </p:txBody>
      </p:sp>
      <p:sp>
        <p:nvSpPr>
          <p:cNvPr id="28" name="TextBox 27">
            <a:extLst>
              <a:ext uri="{FF2B5EF4-FFF2-40B4-BE49-F238E27FC236}">
                <a16:creationId xmlns:a16="http://schemas.microsoft.com/office/drawing/2014/main" xmlns="" id="{459D3CFC-8ABD-4DE2-BEA6-0AB5DC3C16D0}"/>
              </a:ext>
            </a:extLst>
          </p:cNvPr>
          <p:cNvSpPr txBox="1"/>
          <p:nvPr/>
        </p:nvSpPr>
        <p:spPr>
          <a:xfrm>
            <a:off x="10428327" y="4566901"/>
            <a:ext cx="652743" cy="369332"/>
          </a:xfrm>
          <a:prstGeom prst="rect">
            <a:avLst/>
          </a:prstGeom>
          <a:noFill/>
        </p:spPr>
        <p:txBody>
          <a:bodyPr wrap="none" rtlCol="0">
            <a:spAutoFit/>
          </a:bodyPr>
          <a:lstStyle/>
          <a:p>
            <a:r>
              <a:rPr lang="en-US" dirty="0"/>
              <a:t>4000</a:t>
            </a:r>
          </a:p>
        </p:txBody>
      </p:sp>
      <p:sp>
        <p:nvSpPr>
          <p:cNvPr id="29" name="TextBox 28">
            <a:extLst>
              <a:ext uri="{FF2B5EF4-FFF2-40B4-BE49-F238E27FC236}">
                <a16:creationId xmlns:a16="http://schemas.microsoft.com/office/drawing/2014/main" xmlns="" id="{5BCEE882-49C9-4167-A461-DFAA18D79F05}"/>
              </a:ext>
            </a:extLst>
          </p:cNvPr>
          <p:cNvSpPr txBox="1"/>
          <p:nvPr/>
        </p:nvSpPr>
        <p:spPr>
          <a:xfrm>
            <a:off x="10428327" y="4997207"/>
            <a:ext cx="652743" cy="369332"/>
          </a:xfrm>
          <a:prstGeom prst="rect">
            <a:avLst/>
          </a:prstGeom>
          <a:noFill/>
        </p:spPr>
        <p:txBody>
          <a:bodyPr wrap="none" rtlCol="0">
            <a:spAutoFit/>
          </a:bodyPr>
          <a:lstStyle/>
          <a:p>
            <a:r>
              <a:rPr lang="en-US" dirty="0"/>
              <a:t>4001</a:t>
            </a:r>
          </a:p>
        </p:txBody>
      </p:sp>
      <p:sp>
        <p:nvSpPr>
          <p:cNvPr id="30" name="Rectangle 29">
            <a:extLst>
              <a:ext uri="{FF2B5EF4-FFF2-40B4-BE49-F238E27FC236}">
                <a16:creationId xmlns:a16="http://schemas.microsoft.com/office/drawing/2014/main" xmlns="" id="{EC9CE462-063F-4108-9487-5F94233CCB61}"/>
              </a:ext>
            </a:extLst>
          </p:cNvPr>
          <p:cNvSpPr/>
          <p:nvPr/>
        </p:nvSpPr>
        <p:spPr>
          <a:xfrm>
            <a:off x="4586052" y="1339607"/>
            <a:ext cx="1095014" cy="32549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PC</a:t>
            </a:r>
          </a:p>
        </p:txBody>
      </p:sp>
      <p:cxnSp>
        <p:nvCxnSpPr>
          <p:cNvPr id="31" name="Straight Arrow Connector 30">
            <a:extLst>
              <a:ext uri="{FF2B5EF4-FFF2-40B4-BE49-F238E27FC236}">
                <a16:creationId xmlns:a16="http://schemas.microsoft.com/office/drawing/2014/main" xmlns="" id="{BB6571C4-7384-4E3B-AD30-1C75D8543992}"/>
              </a:ext>
            </a:extLst>
          </p:cNvPr>
          <p:cNvCxnSpPr>
            <a:stCxn id="30" idx="3"/>
          </p:cNvCxnSpPr>
          <p:nvPr/>
        </p:nvCxnSpPr>
        <p:spPr>
          <a:xfrm>
            <a:off x="5681066" y="1502353"/>
            <a:ext cx="1624193"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xmlns="" id="{59D1DA54-CC4B-42DC-8D9E-BC666355BB87}"/>
              </a:ext>
            </a:extLst>
          </p:cNvPr>
          <p:cNvSpPr/>
          <p:nvPr/>
        </p:nvSpPr>
        <p:spPr>
          <a:xfrm>
            <a:off x="4586052" y="1879770"/>
            <a:ext cx="1095014" cy="32549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AR</a:t>
            </a:r>
            <a:endParaRPr lang="en-US" dirty="0">
              <a:solidFill>
                <a:schemeClr val="tx1"/>
              </a:solidFill>
            </a:endParaRPr>
          </a:p>
        </p:txBody>
      </p:sp>
      <p:cxnSp>
        <p:nvCxnSpPr>
          <p:cNvPr id="33" name="Straight Arrow Connector 32">
            <a:extLst>
              <a:ext uri="{FF2B5EF4-FFF2-40B4-BE49-F238E27FC236}">
                <a16:creationId xmlns:a16="http://schemas.microsoft.com/office/drawing/2014/main" xmlns="" id="{B0B8DBD5-9F2F-4DFD-849D-E9A7C3D4578E}"/>
              </a:ext>
            </a:extLst>
          </p:cNvPr>
          <p:cNvCxnSpPr>
            <a:stCxn id="32" idx="3"/>
          </p:cNvCxnSpPr>
          <p:nvPr/>
        </p:nvCxnSpPr>
        <p:spPr>
          <a:xfrm>
            <a:off x="5681066" y="2042516"/>
            <a:ext cx="1624193"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xmlns="" id="{6E760FAD-EEB2-46F9-BE77-E797F87C70DB}"/>
              </a:ext>
            </a:extLst>
          </p:cNvPr>
          <p:cNvSpPr/>
          <p:nvPr/>
        </p:nvSpPr>
        <p:spPr>
          <a:xfrm>
            <a:off x="4586052" y="3681115"/>
            <a:ext cx="1095014" cy="32549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SP</a:t>
            </a:r>
          </a:p>
        </p:txBody>
      </p:sp>
      <p:cxnSp>
        <p:nvCxnSpPr>
          <p:cNvPr id="35" name="Straight Arrow Connector 34">
            <a:extLst>
              <a:ext uri="{FF2B5EF4-FFF2-40B4-BE49-F238E27FC236}">
                <a16:creationId xmlns:a16="http://schemas.microsoft.com/office/drawing/2014/main" xmlns="" id="{F40598F3-74F6-47A8-8BFF-C47B5E320074}"/>
              </a:ext>
            </a:extLst>
          </p:cNvPr>
          <p:cNvCxnSpPr>
            <a:stCxn id="34" idx="3"/>
          </p:cNvCxnSpPr>
          <p:nvPr/>
        </p:nvCxnSpPr>
        <p:spPr>
          <a:xfrm>
            <a:off x="5681066" y="3843861"/>
            <a:ext cx="1624193"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89239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P spid="8" grpId="0"/>
      <p:bldP spid="9" grpId="0"/>
      <p:bldP spid="1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693B9C-D1A7-4CD9-885F-F82D9E65244D}"/>
              </a:ext>
            </a:extLst>
          </p:cNvPr>
          <p:cNvSpPr>
            <a:spLocks noGrp="1"/>
          </p:cNvSpPr>
          <p:nvPr>
            <p:ph type="title"/>
          </p:nvPr>
        </p:nvSpPr>
        <p:spPr/>
        <p:txBody>
          <a:bodyPr/>
          <a:lstStyle/>
          <a:p>
            <a:r>
              <a:rPr lang="en-US" dirty="0"/>
              <a:t>Memory Stack</a:t>
            </a:r>
            <a:endParaRPr lang="en-IN" dirty="0"/>
          </a:p>
        </p:txBody>
      </p:sp>
      <p:sp>
        <p:nvSpPr>
          <p:cNvPr id="3" name="Content Placeholder 2">
            <a:extLst>
              <a:ext uri="{FF2B5EF4-FFF2-40B4-BE49-F238E27FC236}">
                <a16:creationId xmlns:a16="http://schemas.microsoft.com/office/drawing/2014/main" xmlns="" id="{636B8B2B-8826-41DC-9D7C-50FF6F5FED1A}"/>
              </a:ext>
            </a:extLst>
          </p:cNvPr>
          <p:cNvSpPr>
            <a:spLocks noGrp="1"/>
          </p:cNvSpPr>
          <p:nvPr>
            <p:ph idx="1"/>
          </p:nvPr>
        </p:nvSpPr>
        <p:spPr/>
        <p:txBody>
          <a:bodyPr/>
          <a:lstStyle/>
          <a:p>
            <a:pPr algn="just"/>
            <a:r>
              <a:rPr lang="en-US" dirty="0"/>
              <a:t>The implementation of a stack in the CPU is done by assigning a portion of memory to a stack operation and using a processor register as a stack pointer. </a:t>
            </a:r>
          </a:p>
          <a:p>
            <a:pPr algn="just"/>
            <a:r>
              <a:rPr lang="en-US" dirty="0"/>
              <a:t>Figure shows a portion of computer memory partitioned into three segments: program, data, and stack. </a:t>
            </a:r>
          </a:p>
          <a:p>
            <a:pPr algn="just"/>
            <a:r>
              <a:rPr lang="en-US" dirty="0"/>
              <a:t>The program counter PC points at the address of the next instruction in the program which is used during the fetch phase to read an instruction.</a:t>
            </a:r>
          </a:p>
          <a:p>
            <a:pPr algn="just"/>
            <a:r>
              <a:rPr lang="en-US" dirty="0"/>
              <a:t>The address registers AR points at an array of data which is used during the execute phase to read an operand.</a:t>
            </a:r>
          </a:p>
          <a:p>
            <a:pPr algn="just"/>
            <a:r>
              <a:rPr lang="en-US" dirty="0"/>
              <a:t>The stack pointer SP points at the top of the stack which is used to push or pop items into or from the stack.</a:t>
            </a:r>
          </a:p>
          <a:p>
            <a:pPr algn="just"/>
            <a:r>
              <a:rPr lang="en-US" dirty="0"/>
              <a:t>We assume that the items in the stack communicate with a data register DR. </a:t>
            </a:r>
          </a:p>
          <a:p>
            <a:endParaRPr lang="en-IN" dirty="0"/>
          </a:p>
        </p:txBody>
      </p:sp>
    </p:spTree>
    <p:extLst>
      <p:ext uri="{BB962C8B-B14F-4D97-AF65-F5344CB8AC3E}">
        <p14:creationId xmlns="" xmlns:p14="http://schemas.microsoft.com/office/powerpoint/2010/main" val="101323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993495-2219-4F17-862A-DA613B884CB1}"/>
              </a:ext>
            </a:extLst>
          </p:cNvPr>
          <p:cNvSpPr>
            <a:spLocks noGrp="1"/>
          </p:cNvSpPr>
          <p:nvPr>
            <p:ph type="title"/>
          </p:nvPr>
        </p:nvSpPr>
        <p:spPr/>
        <p:txBody>
          <a:bodyPr/>
          <a:lstStyle/>
          <a:p>
            <a:r>
              <a:rPr lang="en-US" dirty="0"/>
              <a:t>Reverse Polish Notation</a:t>
            </a:r>
            <a:endParaRPr lang="en-IN" dirty="0"/>
          </a:p>
        </p:txBody>
      </p:sp>
      <p:sp>
        <p:nvSpPr>
          <p:cNvPr id="3" name="Content Placeholder 2">
            <a:extLst>
              <a:ext uri="{FF2B5EF4-FFF2-40B4-BE49-F238E27FC236}">
                <a16:creationId xmlns:a16="http://schemas.microsoft.com/office/drawing/2014/main" xmlns="" id="{2CFAE38C-95E3-41C0-8B60-298E1153B0CE}"/>
              </a:ext>
            </a:extLst>
          </p:cNvPr>
          <p:cNvSpPr>
            <a:spLocks noGrp="1"/>
          </p:cNvSpPr>
          <p:nvPr>
            <p:ph idx="1"/>
          </p:nvPr>
        </p:nvSpPr>
        <p:spPr>
          <a:xfrm>
            <a:off x="131180" y="863445"/>
            <a:ext cx="11929641" cy="1680972"/>
          </a:xfrm>
        </p:spPr>
        <p:txBody>
          <a:bodyPr/>
          <a:lstStyle/>
          <a:p>
            <a:pPr algn="just"/>
            <a:r>
              <a:rPr lang="en-US" dirty="0"/>
              <a:t>The common mathematical method of writing arithmetic expressions imposes difficulties when evaluated by a computer.</a:t>
            </a:r>
          </a:p>
          <a:p>
            <a:pPr algn="just"/>
            <a:r>
              <a:rPr lang="en-US" dirty="0"/>
              <a:t>The Polish mathematician Lukasiewicz showed that arithmetic expressions can be represented in prefix notation as well as postfix notation.</a:t>
            </a:r>
          </a:p>
          <a:p>
            <a:endParaRPr lang="en-IN" dirty="0"/>
          </a:p>
        </p:txBody>
      </p:sp>
      <p:sp>
        <p:nvSpPr>
          <p:cNvPr id="4" name="Rectangle 3">
            <a:extLst>
              <a:ext uri="{FF2B5EF4-FFF2-40B4-BE49-F238E27FC236}">
                <a16:creationId xmlns:a16="http://schemas.microsoft.com/office/drawing/2014/main" xmlns="" id="{94D49CFD-FC48-465C-A757-36F8B6CD67FD}"/>
              </a:ext>
            </a:extLst>
          </p:cNvPr>
          <p:cNvSpPr/>
          <p:nvPr/>
        </p:nvSpPr>
        <p:spPr>
          <a:xfrm>
            <a:off x="2020956" y="3785657"/>
            <a:ext cx="990600" cy="461665"/>
          </a:xfrm>
          <a:prstGeom prst="rect">
            <a:avLst/>
          </a:prstGeom>
        </p:spPr>
        <p:txBody>
          <a:bodyPr wrap="square">
            <a:spAutoFit/>
          </a:bodyPr>
          <a:lstStyle/>
          <a:p>
            <a:pPr algn="ctr"/>
            <a:r>
              <a:rPr lang="en-US" sz="2400" i="1" dirty="0"/>
              <a:t>A </a:t>
            </a:r>
            <a:r>
              <a:rPr lang="en-US" sz="2400" dirty="0"/>
              <a:t>+</a:t>
            </a:r>
            <a:r>
              <a:rPr lang="en-US" sz="2400" i="1" dirty="0"/>
              <a:t> B</a:t>
            </a:r>
          </a:p>
        </p:txBody>
      </p:sp>
      <p:sp>
        <p:nvSpPr>
          <p:cNvPr id="5" name="Rectangle 4">
            <a:extLst>
              <a:ext uri="{FF2B5EF4-FFF2-40B4-BE49-F238E27FC236}">
                <a16:creationId xmlns:a16="http://schemas.microsoft.com/office/drawing/2014/main" xmlns="" id="{CA0F5A19-23CD-4E78-AC36-8B066D908408}"/>
              </a:ext>
            </a:extLst>
          </p:cNvPr>
          <p:cNvSpPr/>
          <p:nvPr/>
        </p:nvSpPr>
        <p:spPr>
          <a:xfrm>
            <a:off x="4989293" y="3785656"/>
            <a:ext cx="990600" cy="461665"/>
          </a:xfrm>
          <a:prstGeom prst="rect">
            <a:avLst/>
          </a:prstGeom>
        </p:spPr>
        <p:txBody>
          <a:bodyPr wrap="square">
            <a:spAutoFit/>
          </a:bodyPr>
          <a:lstStyle/>
          <a:p>
            <a:pPr algn="ctr"/>
            <a:r>
              <a:rPr lang="en-US" sz="2400" dirty="0"/>
              <a:t>+ </a:t>
            </a:r>
            <a:r>
              <a:rPr lang="en-US" sz="2400" i="1" dirty="0"/>
              <a:t>AB</a:t>
            </a:r>
          </a:p>
        </p:txBody>
      </p:sp>
      <p:sp>
        <p:nvSpPr>
          <p:cNvPr id="6" name="Rectangle 5">
            <a:extLst>
              <a:ext uri="{FF2B5EF4-FFF2-40B4-BE49-F238E27FC236}">
                <a16:creationId xmlns:a16="http://schemas.microsoft.com/office/drawing/2014/main" xmlns="" id="{188C17AE-3DAC-4D05-A80B-821712DD86C6}"/>
              </a:ext>
            </a:extLst>
          </p:cNvPr>
          <p:cNvSpPr/>
          <p:nvPr/>
        </p:nvSpPr>
        <p:spPr>
          <a:xfrm>
            <a:off x="8381923" y="3785656"/>
            <a:ext cx="990600" cy="461665"/>
          </a:xfrm>
          <a:prstGeom prst="rect">
            <a:avLst/>
          </a:prstGeom>
        </p:spPr>
        <p:txBody>
          <a:bodyPr wrap="square">
            <a:spAutoFit/>
          </a:bodyPr>
          <a:lstStyle/>
          <a:p>
            <a:pPr algn="ctr"/>
            <a:r>
              <a:rPr lang="en-US" sz="2400" i="1" dirty="0"/>
              <a:t>AB </a:t>
            </a:r>
            <a:r>
              <a:rPr lang="en-US" sz="2400" dirty="0"/>
              <a:t>+</a:t>
            </a:r>
          </a:p>
        </p:txBody>
      </p:sp>
      <p:sp>
        <p:nvSpPr>
          <p:cNvPr id="7" name="Rectangle 6">
            <a:extLst>
              <a:ext uri="{FF2B5EF4-FFF2-40B4-BE49-F238E27FC236}">
                <a16:creationId xmlns:a16="http://schemas.microsoft.com/office/drawing/2014/main" xmlns="" id="{A372945B-4225-44D4-9C6B-7309C4571316}"/>
              </a:ext>
            </a:extLst>
          </p:cNvPr>
          <p:cNvSpPr/>
          <p:nvPr/>
        </p:nvSpPr>
        <p:spPr>
          <a:xfrm>
            <a:off x="2106918" y="3176057"/>
            <a:ext cx="818677" cy="461665"/>
          </a:xfrm>
          <a:prstGeom prst="rect">
            <a:avLst/>
          </a:prstGeom>
        </p:spPr>
        <p:txBody>
          <a:bodyPr wrap="square">
            <a:spAutoFit/>
          </a:bodyPr>
          <a:lstStyle/>
          <a:p>
            <a:pPr algn="ctr"/>
            <a:r>
              <a:rPr lang="en-US" sz="2400" dirty="0"/>
              <a:t>Infix</a:t>
            </a:r>
          </a:p>
        </p:txBody>
      </p:sp>
      <p:sp>
        <p:nvSpPr>
          <p:cNvPr id="8" name="Rectangle 7">
            <a:extLst>
              <a:ext uri="{FF2B5EF4-FFF2-40B4-BE49-F238E27FC236}">
                <a16:creationId xmlns:a16="http://schemas.microsoft.com/office/drawing/2014/main" xmlns="" id="{C51E8614-9FB0-4AE4-AC7C-C774EC05C328}"/>
              </a:ext>
            </a:extLst>
          </p:cNvPr>
          <p:cNvSpPr/>
          <p:nvPr/>
        </p:nvSpPr>
        <p:spPr>
          <a:xfrm>
            <a:off x="4459356" y="3176057"/>
            <a:ext cx="2050473" cy="461665"/>
          </a:xfrm>
          <a:prstGeom prst="rect">
            <a:avLst/>
          </a:prstGeom>
        </p:spPr>
        <p:txBody>
          <a:bodyPr wrap="square">
            <a:spAutoFit/>
          </a:bodyPr>
          <a:lstStyle/>
          <a:p>
            <a:pPr algn="ctr"/>
            <a:r>
              <a:rPr lang="en-US" sz="2400" dirty="0"/>
              <a:t>Prefix or Polish</a:t>
            </a:r>
          </a:p>
        </p:txBody>
      </p:sp>
      <p:sp>
        <p:nvSpPr>
          <p:cNvPr id="9" name="Rectangle 8">
            <a:extLst>
              <a:ext uri="{FF2B5EF4-FFF2-40B4-BE49-F238E27FC236}">
                <a16:creationId xmlns:a16="http://schemas.microsoft.com/office/drawing/2014/main" xmlns="" id="{8E375445-3DFB-4A6E-80A4-A5150A4BE115}"/>
              </a:ext>
            </a:extLst>
          </p:cNvPr>
          <p:cNvSpPr/>
          <p:nvPr/>
        </p:nvSpPr>
        <p:spPr>
          <a:xfrm>
            <a:off x="7278755" y="3176057"/>
            <a:ext cx="3196937" cy="461665"/>
          </a:xfrm>
          <a:prstGeom prst="rect">
            <a:avLst/>
          </a:prstGeom>
        </p:spPr>
        <p:txBody>
          <a:bodyPr wrap="square">
            <a:spAutoFit/>
          </a:bodyPr>
          <a:lstStyle/>
          <a:p>
            <a:pPr algn="ctr"/>
            <a:r>
              <a:rPr lang="en-US" sz="2400" dirty="0"/>
              <a:t>Postfix or Reverse Polish</a:t>
            </a:r>
          </a:p>
        </p:txBody>
      </p:sp>
      <p:sp>
        <p:nvSpPr>
          <p:cNvPr id="10" name="Rectangle 9">
            <a:extLst>
              <a:ext uri="{FF2B5EF4-FFF2-40B4-BE49-F238E27FC236}">
                <a16:creationId xmlns:a16="http://schemas.microsoft.com/office/drawing/2014/main" xmlns="" id="{0BEF761F-9F02-4801-AD40-661A71956C59}"/>
              </a:ext>
            </a:extLst>
          </p:cNvPr>
          <p:cNvSpPr/>
          <p:nvPr/>
        </p:nvSpPr>
        <p:spPr>
          <a:xfrm>
            <a:off x="1973095" y="4856922"/>
            <a:ext cx="1905000" cy="461665"/>
          </a:xfrm>
          <a:prstGeom prst="rect">
            <a:avLst/>
          </a:prstGeom>
        </p:spPr>
        <p:txBody>
          <a:bodyPr wrap="square">
            <a:spAutoFit/>
          </a:bodyPr>
          <a:lstStyle/>
          <a:p>
            <a:pPr algn="ctr"/>
            <a:r>
              <a:rPr lang="en-US" sz="2400" i="1" dirty="0"/>
              <a:t>A * B + C * D</a:t>
            </a:r>
          </a:p>
        </p:txBody>
      </p:sp>
      <p:sp>
        <p:nvSpPr>
          <p:cNvPr id="11" name="Rectangle 10">
            <a:extLst>
              <a:ext uri="{FF2B5EF4-FFF2-40B4-BE49-F238E27FC236}">
                <a16:creationId xmlns:a16="http://schemas.microsoft.com/office/drawing/2014/main" xmlns="" id="{2E68F3A1-88E9-4798-A574-7C8311B3765C}"/>
              </a:ext>
            </a:extLst>
          </p:cNvPr>
          <p:cNvSpPr/>
          <p:nvPr/>
        </p:nvSpPr>
        <p:spPr>
          <a:xfrm>
            <a:off x="5221356" y="4856921"/>
            <a:ext cx="1905000" cy="461665"/>
          </a:xfrm>
          <a:prstGeom prst="rect">
            <a:avLst/>
          </a:prstGeom>
        </p:spPr>
        <p:txBody>
          <a:bodyPr wrap="square">
            <a:spAutoFit/>
          </a:bodyPr>
          <a:lstStyle/>
          <a:p>
            <a:pPr algn="ctr"/>
            <a:r>
              <a:rPr lang="en-US" sz="2400" i="1" dirty="0"/>
              <a:t>AB * CD * +</a:t>
            </a:r>
          </a:p>
        </p:txBody>
      </p:sp>
      <p:sp>
        <p:nvSpPr>
          <p:cNvPr id="12" name="Rectangle 11">
            <a:extLst>
              <a:ext uri="{FF2B5EF4-FFF2-40B4-BE49-F238E27FC236}">
                <a16:creationId xmlns:a16="http://schemas.microsoft.com/office/drawing/2014/main" xmlns="" id="{477B8C49-1FB3-45C8-B577-948E7D3410B3}"/>
              </a:ext>
            </a:extLst>
          </p:cNvPr>
          <p:cNvSpPr/>
          <p:nvPr/>
        </p:nvSpPr>
        <p:spPr>
          <a:xfrm>
            <a:off x="5181333" y="5323067"/>
            <a:ext cx="1985045" cy="461665"/>
          </a:xfrm>
          <a:prstGeom prst="rect">
            <a:avLst/>
          </a:prstGeom>
        </p:spPr>
        <p:txBody>
          <a:bodyPr wrap="square">
            <a:spAutoFit/>
          </a:bodyPr>
          <a:lstStyle/>
          <a:p>
            <a:pPr algn="ctr"/>
            <a:r>
              <a:rPr lang="en-US" sz="2400" dirty="0"/>
              <a:t>Reverse Polish</a:t>
            </a:r>
          </a:p>
        </p:txBody>
      </p:sp>
      <p:cxnSp>
        <p:nvCxnSpPr>
          <p:cNvPr id="13" name="Straight Arrow Connector 12">
            <a:extLst>
              <a:ext uri="{FF2B5EF4-FFF2-40B4-BE49-F238E27FC236}">
                <a16:creationId xmlns:a16="http://schemas.microsoft.com/office/drawing/2014/main" xmlns="" id="{5693D85B-0DC6-4858-B73E-E1809B973F93}"/>
              </a:ext>
            </a:extLst>
          </p:cNvPr>
          <p:cNvCxnSpPr>
            <a:stCxn id="10" idx="3"/>
            <a:endCxn id="11" idx="1"/>
          </p:cNvCxnSpPr>
          <p:nvPr/>
        </p:nvCxnSpPr>
        <p:spPr>
          <a:xfrm flipV="1">
            <a:off x="3878095" y="5087754"/>
            <a:ext cx="1343261" cy="1"/>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975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P spid="9"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052EE0-EBAF-4F5A-A3CF-A4BE89076470}"/>
              </a:ext>
            </a:extLst>
          </p:cNvPr>
          <p:cNvSpPr>
            <a:spLocks noGrp="1"/>
          </p:cNvSpPr>
          <p:nvPr>
            <p:ph type="title"/>
          </p:nvPr>
        </p:nvSpPr>
        <p:spPr/>
        <p:txBody>
          <a:bodyPr/>
          <a:lstStyle/>
          <a:p>
            <a:r>
              <a:rPr lang="en-US" dirty="0"/>
              <a:t>Evaluation of Arithmetic Expression</a:t>
            </a:r>
            <a:endParaRPr lang="en-IN" dirty="0"/>
          </a:p>
        </p:txBody>
      </p:sp>
      <p:sp>
        <p:nvSpPr>
          <p:cNvPr id="4" name="Rectangle 3">
            <a:extLst>
              <a:ext uri="{FF2B5EF4-FFF2-40B4-BE49-F238E27FC236}">
                <a16:creationId xmlns:a16="http://schemas.microsoft.com/office/drawing/2014/main" xmlns="" id="{4C6FD98D-C66B-4799-8E92-54993D7264B3}"/>
              </a:ext>
            </a:extLst>
          </p:cNvPr>
          <p:cNvSpPr/>
          <p:nvPr/>
        </p:nvSpPr>
        <p:spPr>
          <a:xfrm>
            <a:off x="2402907" y="1242081"/>
            <a:ext cx="2462544" cy="523220"/>
          </a:xfrm>
          <a:prstGeom prst="rect">
            <a:avLst/>
          </a:prstGeom>
        </p:spPr>
        <p:txBody>
          <a:bodyPr wrap="square">
            <a:spAutoFit/>
          </a:bodyPr>
          <a:lstStyle/>
          <a:p>
            <a:pPr algn="ctr"/>
            <a:r>
              <a:rPr lang="en-US" sz="2800" dirty="0"/>
              <a:t>(3 * 4) + (5 * 6)</a:t>
            </a:r>
          </a:p>
        </p:txBody>
      </p:sp>
      <p:sp>
        <p:nvSpPr>
          <p:cNvPr id="5" name="Rectangle 4">
            <a:extLst>
              <a:ext uri="{FF2B5EF4-FFF2-40B4-BE49-F238E27FC236}">
                <a16:creationId xmlns:a16="http://schemas.microsoft.com/office/drawing/2014/main" xmlns="" id="{AB40176F-175A-4076-9F74-F6B600F52009}"/>
              </a:ext>
            </a:extLst>
          </p:cNvPr>
          <p:cNvSpPr/>
          <p:nvPr/>
        </p:nvSpPr>
        <p:spPr>
          <a:xfrm>
            <a:off x="5625546" y="1242081"/>
            <a:ext cx="2035161" cy="523220"/>
          </a:xfrm>
          <a:prstGeom prst="rect">
            <a:avLst/>
          </a:prstGeom>
        </p:spPr>
        <p:txBody>
          <a:bodyPr wrap="square">
            <a:spAutoFit/>
          </a:bodyPr>
          <a:lstStyle/>
          <a:p>
            <a:pPr algn="ctr"/>
            <a:r>
              <a:rPr lang="en-US" sz="2800" dirty="0"/>
              <a:t>3 4 * 5 6 * +</a:t>
            </a:r>
          </a:p>
        </p:txBody>
      </p:sp>
      <p:cxnSp>
        <p:nvCxnSpPr>
          <p:cNvPr id="6" name="Straight Arrow Connector 5">
            <a:extLst>
              <a:ext uri="{FF2B5EF4-FFF2-40B4-BE49-F238E27FC236}">
                <a16:creationId xmlns:a16="http://schemas.microsoft.com/office/drawing/2014/main" xmlns="" id="{F7A9EB53-DC69-49EB-850D-C20738FBC8AB}"/>
              </a:ext>
            </a:extLst>
          </p:cNvPr>
          <p:cNvCxnSpPr>
            <a:stCxn id="4" idx="3"/>
            <a:endCxn id="5" idx="1"/>
          </p:cNvCxnSpPr>
          <p:nvPr/>
        </p:nvCxnSpPr>
        <p:spPr>
          <a:xfrm>
            <a:off x="4865451" y="1503691"/>
            <a:ext cx="760095"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7" name="Table 6">
            <a:extLst>
              <a:ext uri="{FF2B5EF4-FFF2-40B4-BE49-F238E27FC236}">
                <a16:creationId xmlns:a16="http://schemas.microsoft.com/office/drawing/2014/main" xmlns="" id="{787024A3-DF7D-4599-9993-863F1AF68FC8}"/>
              </a:ext>
            </a:extLst>
          </p:cNvPr>
          <p:cNvGraphicFramePr>
            <a:graphicFrameLocks noGrp="1"/>
          </p:cNvGraphicFramePr>
          <p:nvPr>
            <p:extLst>
              <p:ext uri="{D42A27DB-BD31-4B8C-83A1-F6EECF244321}">
                <p14:modId xmlns="" xmlns:p14="http://schemas.microsoft.com/office/powerpoint/2010/main" val="3739475377"/>
              </p:ext>
            </p:extLst>
          </p:nvPr>
        </p:nvGraphicFramePr>
        <p:xfrm>
          <a:off x="983976" y="2476500"/>
          <a:ext cx="914400" cy="1905000"/>
        </p:xfrm>
        <a:graphic>
          <a:graphicData uri="http://schemas.openxmlformats.org/drawingml/2006/table">
            <a:tbl>
              <a:tblPr>
                <a:tableStyleId>{5C22544A-7EE6-4342-B048-85BDC9FD1C3A}</a:tableStyleId>
              </a:tblPr>
              <a:tblGrid>
                <a:gridCol w="914400">
                  <a:extLst>
                    <a:ext uri="{9D8B030D-6E8A-4147-A177-3AD203B41FA5}">
                      <a16:colId xmlns:a16="http://schemas.microsoft.com/office/drawing/2014/main" xmlns="" val="20000"/>
                    </a:ext>
                  </a:extLst>
                </a:gridCol>
              </a:tblGrid>
              <a:tr h="476250">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476250">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76250">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76250">
                <a:tc>
                  <a:txBody>
                    <a:bodyPr/>
                    <a:lstStyle/>
                    <a:p>
                      <a:pPr algn="ctr"/>
                      <a:r>
                        <a:rPr lang="en-US"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graphicFrame>
        <p:nvGraphicFramePr>
          <p:cNvPr id="8" name="Table 7">
            <a:extLst>
              <a:ext uri="{FF2B5EF4-FFF2-40B4-BE49-F238E27FC236}">
                <a16:creationId xmlns:a16="http://schemas.microsoft.com/office/drawing/2014/main" xmlns="" id="{85D91AAA-E504-41D6-8E44-F154B6185477}"/>
              </a:ext>
            </a:extLst>
          </p:cNvPr>
          <p:cNvGraphicFramePr>
            <a:graphicFrameLocks noGrp="1"/>
          </p:cNvGraphicFramePr>
          <p:nvPr>
            <p:extLst>
              <p:ext uri="{D42A27DB-BD31-4B8C-83A1-F6EECF244321}">
                <p14:modId xmlns="" xmlns:p14="http://schemas.microsoft.com/office/powerpoint/2010/main" val="2256497558"/>
              </p:ext>
            </p:extLst>
          </p:nvPr>
        </p:nvGraphicFramePr>
        <p:xfrm>
          <a:off x="2575187" y="2476500"/>
          <a:ext cx="914400" cy="1905000"/>
        </p:xfrm>
        <a:graphic>
          <a:graphicData uri="http://schemas.openxmlformats.org/drawingml/2006/table">
            <a:tbl>
              <a:tblPr>
                <a:tableStyleId>{5C22544A-7EE6-4342-B048-85BDC9FD1C3A}</a:tableStyleId>
              </a:tblPr>
              <a:tblGrid>
                <a:gridCol w="914400">
                  <a:extLst>
                    <a:ext uri="{9D8B030D-6E8A-4147-A177-3AD203B41FA5}">
                      <a16:colId xmlns:a16="http://schemas.microsoft.com/office/drawing/2014/main" xmlns="" val="20000"/>
                    </a:ext>
                  </a:extLst>
                </a:gridCol>
              </a:tblGrid>
              <a:tr h="476250">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476250">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76250">
                <a:tc>
                  <a:txBody>
                    <a:bodyPr/>
                    <a:lstStyle/>
                    <a:p>
                      <a:pPr algn="ctr"/>
                      <a:r>
                        <a:rPr lang="en-US"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76250">
                <a:tc>
                  <a:txBody>
                    <a:bodyPr/>
                    <a:lstStyle/>
                    <a:p>
                      <a:pPr algn="ctr"/>
                      <a:r>
                        <a:rPr lang="en-US"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graphicFrame>
        <p:nvGraphicFramePr>
          <p:cNvPr id="9" name="Table 8">
            <a:extLst>
              <a:ext uri="{FF2B5EF4-FFF2-40B4-BE49-F238E27FC236}">
                <a16:creationId xmlns:a16="http://schemas.microsoft.com/office/drawing/2014/main" xmlns="" id="{923FD704-205E-4A63-8EE4-0ADF048FE30E}"/>
              </a:ext>
            </a:extLst>
          </p:cNvPr>
          <p:cNvGraphicFramePr>
            <a:graphicFrameLocks noGrp="1"/>
          </p:cNvGraphicFramePr>
          <p:nvPr>
            <p:extLst>
              <p:ext uri="{D42A27DB-BD31-4B8C-83A1-F6EECF244321}">
                <p14:modId xmlns="" xmlns:p14="http://schemas.microsoft.com/office/powerpoint/2010/main" val="2339980318"/>
              </p:ext>
            </p:extLst>
          </p:nvPr>
        </p:nvGraphicFramePr>
        <p:xfrm>
          <a:off x="4103910" y="2476500"/>
          <a:ext cx="914400" cy="1905000"/>
        </p:xfrm>
        <a:graphic>
          <a:graphicData uri="http://schemas.openxmlformats.org/drawingml/2006/table">
            <a:tbl>
              <a:tblPr>
                <a:tableStyleId>{5C22544A-7EE6-4342-B048-85BDC9FD1C3A}</a:tableStyleId>
              </a:tblPr>
              <a:tblGrid>
                <a:gridCol w="914400">
                  <a:extLst>
                    <a:ext uri="{9D8B030D-6E8A-4147-A177-3AD203B41FA5}">
                      <a16:colId xmlns:a16="http://schemas.microsoft.com/office/drawing/2014/main" xmlns="" val="20000"/>
                    </a:ext>
                  </a:extLst>
                </a:gridCol>
              </a:tblGrid>
              <a:tr h="476250">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476250">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76250">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76250">
                <a:tc>
                  <a:txBody>
                    <a:bodyPr/>
                    <a:lstStyle/>
                    <a:p>
                      <a:pPr algn="ctr"/>
                      <a:r>
                        <a:rPr lang="en-US"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graphicFrame>
        <p:nvGraphicFramePr>
          <p:cNvPr id="10" name="Table 9">
            <a:extLst>
              <a:ext uri="{FF2B5EF4-FFF2-40B4-BE49-F238E27FC236}">
                <a16:creationId xmlns:a16="http://schemas.microsoft.com/office/drawing/2014/main" xmlns="" id="{39F77FEB-5625-4F8B-A5FB-52157CB43FA9}"/>
              </a:ext>
            </a:extLst>
          </p:cNvPr>
          <p:cNvGraphicFramePr>
            <a:graphicFrameLocks noGrp="1"/>
          </p:cNvGraphicFramePr>
          <p:nvPr>
            <p:extLst>
              <p:ext uri="{D42A27DB-BD31-4B8C-83A1-F6EECF244321}">
                <p14:modId xmlns="" xmlns:p14="http://schemas.microsoft.com/office/powerpoint/2010/main" val="2582458988"/>
              </p:ext>
            </p:extLst>
          </p:nvPr>
        </p:nvGraphicFramePr>
        <p:xfrm>
          <a:off x="5625546" y="2476500"/>
          <a:ext cx="914400" cy="1905000"/>
        </p:xfrm>
        <a:graphic>
          <a:graphicData uri="http://schemas.openxmlformats.org/drawingml/2006/table">
            <a:tbl>
              <a:tblPr>
                <a:tableStyleId>{5C22544A-7EE6-4342-B048-85BDC9FD1C3A}</a:tableStyleId>
              </a:tblPr>
              <a:tblGrid>
                <a:gridCol w="914400">
                  <a:extLst>
                    <a:ext uri="{9D8B030D-6E8A-4147-A177-3AD203B41FA5}">
                      <a16:colId xmlns:a16="http://schemas.microsoft.com/office/drawing/2014/main" xmlns="" val="20000"/>
                    </a:ext>
                  </a:extLst>
                </a:gridCol>
              </a:tblGrid>
              <a:tr h="476250">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476250">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76250">
                <a:tc>
                  <a:txBody>
                    <a:bodyPr/>
                    <a:lstStyle/>
                    <a:p>
                      <a:pPr algn="ctr"/>
                      <a:r>
                        <a:rPr lang="en-US"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76250">
                <a:tc>
                  <a:txBody>
                    <a:bodyPr/>
                    <a:lstStyle/>
                    <a:p>
                      <a:pPr algn="ctr"/>
                      <a:r>
                        <a:rPr lang="en-US"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graphicFrame>
        <p:nvGraphicFramePr>
          <p:cNvPr id="11" name="Table 10">
            <a:extLst>
              <a:ext uri="{FF2B5EF4-FFF2-40B4-BE49-F238E27FC236}">
                <a16:creationId xmlns:a16="http://schemas.microsoft.com/office/drawing/2014/main" xmlns="" id="{E9189E0B-5D5E-4731-918C-4B096703649D}"/>
              </a:ext>
            </a:extLst>
          </p:cNvPr>
          <p:cNvGraphicFramePr>
            <a:graphicFrameLocks noGrp="1"/>
          </p:cNvGraphicFramePr>
          <p:nvPr>
            <p:extLst>
              <p:ext uri="{D42A27DB-BD31-4B8C-83A1-F6EECF244321}">
                <p14:modId xmlns="" xmlns:p14="http://schemas.microsoft.com/office/powerpoint/2010/main" val="1384652474"/>
              </p:ext>
            </p:extLst>
          </p:nvPr>
        </p:nvGraphicFramePr>
        <p:xfrm>
          <a:off x="7167074" y="2476500"/>
          <a:ext cx="914400" cy="1905000"/>
        </p:xfrm>
        <a:graphic>
          <a:graphicData uri="http://schemas.openxmlformats.org/drawingml/2006/table">
            <a:tbl>
              <a:tblPr>
                <a:tableStyleId>{5C22544A-7EE6-4342-B048-85BDC9FD1C3A}</a:tableStyleId>
              </a:tblPr>
              <a:tblGrid>
                <a:gridCol w="914400">
                  <a:extLst>
                    <a:ext uri="{9D8B030D-6E8A-4147-A177-3AD203B41FA5}">
                      <a16:colId xmlns:a16="http://schemas.microsoft.com/office/drawing/2014/main" xmlns="" val="20000"/>
                    </a:ext>
                  </a:extLst>
                </a:gridCol>
              </a:tblGrid>
              <a:tr h="476250">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476250">
                <a:tc>
                  <a:txBody>
                    <a:bodyPr/>
                    <a:lstStyle/>
                    <a:p>
                      <a:pPr algn="ctr"/>
                      <a:r>
                        <a:rPr lang="en-US"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76250">
                <a:tc>
                  <a:txBody>
                    <a:bodyPr/>
                    <a:lstStyle/>
                    <a:p>
                      <a:pPr algn="ctr"/>
                      <a:r>
                        <a:rPr lang="en-US"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76250">
                <a:tc>
                  <a:txBody>
                    <a:bodyPr/>
                    <a:lstStyle/>
                    <a:p>
                      <a:pPr algn="ctr"/>
                      <a:r>
                        <a:rPr lang="en-US"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graphicFrame>
        <p:nvGraphicFramePr>
          <p:cNvPr id="12" name="Table 11">
            <a:extLst>
              <a:ext uri="{FF2B5EF4-FFF2-40B4-BE49-F238E27FC236}">
                <a16:creationId xmlns:a16="http://schemas.microsoft.com/office/drawing/2014/main" xmlns="" id="{5A90368C-EB9D-4B08-B65F-F8BC969A308B}"/>
              </a:ext>
            </a:extLst>
          </p:cNvPr>
          <p:cNvGraphicFramePr>
            <a:graphicFrameLocks noGrp="1"/>
          </p:cNvGraphicFramePr>
          <p:nvPr>
            <p:extLst>
              <p:ext uri="{D42A27DB-BD31-4B8C-83A1-F6EECF244321}">
                <p14:modId xmlns="" xmlns:p14="http://schemas.microsoft.com/office/powerpoint/2010/main" val="1913080852"/>
              </p:ext>
            </p:extLst>
          </p:nvPr>
        </p:nvGraphicFramePr>
        <p:xfrm>
          <a:off x="8708588" y="2476500"/>
          <a:ext cx="914400" cy="1905000"/>
        </p:xfrm>
        <a:graphic>
          <a:graphicData uri="http://schemas.openxmlformats.org/drawingml/2006/table">
            <a:tbl>
              <a:tblPr>
                <a:tableStyleId>{5C22544A-7EE6-4342-B048-85BDC9FD1C3A}</a:tableStyleId>
              </a:tblPr>
              <a:tblGrid>
                <a:gridCol w="914400">
                  <a:extLst>
                    <a:ext uri="{9D8B030D-6E8A-4147-A177-3AD203B41FA5}">
                      <a16:colId xmlns:a16="http://schemas.microsoft.com/office/drawing/2014/main" xmlns="" val="20000"/>
                    </a:ext>
                  </a:extLst>
                </a:gridCol>
              </a:tblGrid>
              <a:tr h="476250">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476250">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76250">
                <a:tc>
                  <a:txBody>
                    <a:bodyPr/>
                    <a:lstStyle/>
                    <a:p>
                      <a:pPr algn="ctr"/>
                      <a:r>
                        <a:rPr lang="en-US" dirty="0"/>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76250">
                <a:tc>
                  <a:txBody>
                    <a:bodyPr/>
                    <a:lstStyle/>
                    <a:p>
                      <a:pPr algn="ctr"/>
                      <a:r>
                        <a:rPr lang="en-US"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graphicFrame>
        <p:nvGraphicFramePr>
          <p:cNvPr id="13" name="Table 12">
            <a:extLst>
              <a:ext uri="{FF2B5EF4-FFF2-40B4-BE49-F238E27FC236}">
                <a16:creationId xmlns:a16="http://schemas.microsoft.com/office/drawing/2014/main" xmlns="" id="{C9DEDEA6-A337-44CD-9F83-5B298124C495}"/>
              </a:ext>
            </a:extLst>
          </p:cNvPr>
          <p:cNvGraphicFramePr>
            <a:graphicFrameLocks noGrp="1"/>
          </p:cNvGraphicFramePr>
          <p:nvPr>
            <p:extLst>
              <p:ext uri="{D42A27DB-BD31-4B8C-83A1-F6EECF244321}">
                <p14:modId xmlns="" xmlns:p14="http://schemas.microsoft.com/office/powerpoint/2010/main" val="1816611908"/>
              </p:ext>
            </p:extLst>
          </p:nvPr>
        </p:nvGraphicFramePr>
        <p:xfrm>
          <a:off x="10269983" y="2476500"/>
          <a:ext cx="914400" cy="1905000"/>
        </p:xfrm>
        <a:graphic>
          <a:graphicData uri="http://schemas.openxmlformats.org/drawingml/2006/table">
            <a:tbl>
              <a:tblPr>
                <a:tableStyleId>{5C22544A-7EE6-4342-B048-85BDC9FD1C3A}</a:tableStyleId>
              </a:tblPr>
              <a:tblGrid>
                <a:gridCol w="914400">
                  <a:extLst>
                    <a:ext uri="{9D8B030D-6E8A-4147-A177-3AD203B41FA5}">
                      <a16:colId xmlns:a16="http://schemas.microsoft.com/office/drawing/2014/main" xmlns="" val="20000"/>
                    </a:ext>
                  </a:extLst>
                </a:gridCol>
              </a:tblGrid>
              <a:tr h="476250">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476250">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76250">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76250">
                <a:tc>
                  <a:txBody>
                    <a:bodyPr/>
                    <a:lstStyle/>
                    <a:p>
                      <a:pPr algn="ctr"/>
                      <a:r>
                        <a:rPr lang="en-US" dirty="0"/>
                        <a:t>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14" name="TextBox 13">
            <a:extLst>
              <a:ext uri="{FF2B5EF4-FFF2-40B4-BE49-F238E27FC236}">
                <a16:creationId xmlns:a16="http://schemas.microsoft.com/office/drawing/2014/main" xmlns="" id="{41889F4F-83B3-44A5-8DEF-74D300CF0EFA}"/>
              </a:ext>
            </a:extLst>
          </p:cNvPr>
          <p:cNvSpPr txBox="1"/>
          <p:nvPr/>
        </p:nvSpPr>
        <p:spPr>
          <a:xfrm>
            <a:off x="1290333" y="4457700"/>
            <a:ext cx="301686" cy="369332"/>
          </a:xfrm>
          <a:prstGeom prst="rect">
            <a:avLst/>
          </a:prstGeom>
          <a:noFill/>
        </p:spPr>
        <p:txBody>
          <a:bodyPr wrap="none" rtlCol="0">
            <a:spAutoFit/>
          </a:bodyPr>
          <a:lstStyle/>
          <a:p>
            <a:r>
              <a:rPr lang="en-US" dirty="0"/>
              <a:t>3</a:t>
            </a:r>
          </a:p>
        </p:txBody>
      </p:sp>
      <p:sp>
        <p:nvSpPr>
          <p:cNvPr id="15" name="TextBox 14">
            <a:extLst>
              <a:ext uri="{FF2B5EF4-FFF2-40B4-BE49-F238E27FC236}">
                <a16:creationId xmlns:a16="http://schemas.microsoft.com/office/drawing/2014/main" xmlns="" id="{5C3FABEE-9387-4897-8F11-282A37671203}"/>
              </a:ext>
            </a:extLst>
          </p:cNvPr>
          <p:cNvSpPr txBox="1"/>
          <p:nvPr/>
        </p:nvSpPr>
        <p:spPr>
          <a:xfrm>
            <a:off x="2881544" y="4457700"/>
            <a:ext cx="301686" cy="369332"/>
          </a:xfrm>
          <a:prstGeom prst="rect">
            <a:avLst/>
          </a:prstGeom>
          <a:noFill/>
        </p:spPr>
        <p:txBody>
          <a:bodyPr wrap="none" rtlCol="0">
            <a:spAutoFit/>
          </a:bodyPr>
          <a:lstStyle/>
          <a:p>
            <a:r>
              <a:rPr lang="en-US" dirty="0"/>
              <a:t>4</a:t>
            </a:r>
          </a:p>
        </p:txBody>
      </p:sp>
      <p:sp>
        <p:nvSpPr>
          <p:cNvPr id="16" name="TextBox 15">
            <a:extLst>
              <a:ext uri="{FF2B5EF4-FFF2-40B4-BE49-F238E27FC236}">
                <a16:creationId xmlns:a16="http://schemas.microsoft.com/office/drawing/2014/main" xmlns="" id="{604ED27E-6D34-4464-9B6D-E4DAD8AA6651}"/>
              </a:ext>
            </a:extLst>
          </p:cNvPr>
          <p:cNvSpPr txBox="1"/>
          <p:nvPr/>
        </p:nvSpPr>
        <p:spPr>
          <a:xfrm>
            <a:off x="4410267" y="4457700"/>
            <a:ext cx="301686" cy="369332"/>
          </a:xfrm>
          <a:prstGeom prst="rect">
            <a:avLst/>
          </a:prstGeom>
          <a:noFill/>
        </p:spPr>
        <p:txBody>
          <a:bodyPr wrap="none" rtlCol="0">
            <a:spAutoFit/>
          </a:bodyPr>
          <a:lstStyle/>
          <a:p>
            <a:r>
              <a:rPr lang="en-US" dirty="0"/>
              <a:t>*</a:t>
            </a:r>
          </a:p>
        </p:txBody>
      </p:sp>
      <p:sp>
        <p:nvSpPr>
          <p:cNvPr id="17" name="TextBox 16">
            <a:extLst>
              <a:ext uri="{FF2B5EF4-FFF2-40B4-BE49-F238E27FC236}">
                <a16:creationId xmlns:a16="http://schemas.microsoft.com/office/drawing/2014/main" xmlns="" id="{967D5475-DEBF-423E-A073-9044335908A6}"/>
              </a:ext>
            </a:extLst>
          </p:cNvPr>
          <p:cNvSpPr txBox="1"/>
          <p:nvPr/>
        </p:nvSpPr>
        <p:spPr>
          <a:xfrm>
            <a:off x="5931903" y="4457700"/>
            <a:ext cx="301686" cy="369332"/>
          </a:xfrm>
          <a:prstGeom prst="rect">
            <a:avLst/>
          </a:prstGeom>
          <a:noFill/>
        </p:spPr>
        <p:txBody>
          <a:bodyPr wrap="none" rtlCol="0">
            <a:spAutoFit/>
          </a:bodyPr>
          <a:lstStyle/>
          <a:p>
            <a:r>
              <a:rPr lang="en-US" dirty="0"/>
              <a:t>5</a:t>
            </a:r>
          </a:p>
        </p:txBody>
      </p:sp>
      <p:sp>
        <p:nvSpPr>
          <p:cNvPr id="18" name="TextBox 17">
            <a:extLst>
              <a:ext uri="{FF2B5EF4-FFF2-40B4-BE49-F238E27FC236}">
                <a16:creationId xmlns:a16="http://schemas.microsoft.com/office/drawing/2014/main" xmlns="" id="{016CC1C9-14CC-4195-A3EA-48F5E7F7AF00}"/>
              </a:ext>
            </a:extLst>
          </p:cNvPr>
          <p:cNvSpPr txBox="1"/>
          <p:nvPr/>
        </p:nvSpPr>
        <p:spPr>
          <a:xfrm>
            <a:off x="7473431" y="4457700"/>
            <a:ext cx="301686" cy="369332"/>
          </a:xfrm>
          <a:prstGeom prst="rect">
            <a:avLst/>
          </a:prstGeom>
          <a:noFill/>
        </p:spPr>
        <p:txBody>
          <a:bodyPr wrap="none" rtlCol="0">
            <a:spAutoFit/>
          </a:bodyPr>
          <a:lstStyle/>
          <a:p>
            <a:r>
              <a:rPr lang="en-US" dirty="0"/>
              <a:t>6</a:t>
            </a:r>
          </a:p>
        </p:txBody>
      </p:sp>
      <p:sp>
        <p:nvSpPr>
          <p:cNvPr id="19" name="TextBox 18">
            <a:extLst>
              <a:ext uri="{FF2B5EF4-FFF2-40B4-BE49-F238E27FC236}">
                <a16:creationId xmlns:a16="http://schemas.microsoft.com/office/drawing/2014/main" xmlns="" id="{B9E41957-4DBA-425B-8E40-A97B7A4A9A66}"/>
              </a:ext>
            </a:extLst>
          </p:cNvPr>
          <p:cNvSpPr txBox="1"/>
          <p:nvPr/>
        </p:nvSpPr>
        <p:spPr>
          <a:xfrm>
            <a:off x="9014945" y="4457700"/>
            <a:ext cx="301686" cy="369332"/>
          </a:xfrm>
          <a:prstGeom prst="rect">
            <a:avLst/>
          </a:prstGeom>
          <a:noFill/>
        </p:spPr>
        <p:txBody>
          <a:bodyPr wrap="none" rtlCol="0">
            <a:spAutoFit/>
          </a:bodyPr>
          <a:lstStyle/>
          <a:p>
            <a:r>
              <a:rPr lang="en-US" dirty="0"/>
              <a:t>*</a:t>
            </a:r>
          </a:p>
        </p:txBody>
      </p:sp>
      <p:sp>
        <p:nvSpPr>
          <p:cNvPr id="20" name="TextBox 19">
            <a:extLst>
              <a:ext uri="{FF2B5EF4-FFF2-40B4-BE49-F238E27FC236}">
                <a16:creationId xmlns:a16="http://schemas.microsoft.com/office/drawing/2014/main" xmlns="" id="{6ADBA69C-F28F-4E4F-8C74-5AF418A87ADB}"/>
              </a:ext>
            </a:extLst>
          </p:cNvPr>
          <p:cNvSpPr txBox="1"/>
          <p:nvPr/>
        </p:nvSpPr>
        <p:spPr>
          <a:xfrm>
            <a:off x="10576340" y="4457700"/>
            <a:ext cx="301686" cy="369332"/>
          </a:xfrm>
          <a:prstGeom prst="rect">
            <a:avLst/>
          </a:prstGeom>
          <a:noFill/>
        </p:spPr>
        <p:txBody>
          <a:bodyPr wrap="none" rtlCol="0">
            <a:spAutoFit/>
          </a:bodyPr>
          <a:lstStyle/>
          <a:p>
            <a:r>
              <a:rPr lang="en-US" dirty="0"/>
              <a:t>+</a:t>
            </a:r>
          </a:p>
        </p:txBody>
      </p:sp>
      <p:cxnSp>
        <p:nvCxnSpPr>
          <p:cNvPr id="21" name="Straight Arrow Connector 20">
            <a:extLst>
              <a:ext uri="{FF2B5EF4-FFF2-40B4-BE49-F238E27FC236}">
                <a16:creationId xmlns:a16="http://schemas.microsoft.com/office/drawing/2014/main" xmlns="" id="{4FAD5E80-6F27-4F2A-B8C0-E29C4BB1F340}"/>
              </a:ext>
            </a:extLst>
          </p:cNvPr>
          <p:cNvCxnSpPr>
            <a:stCxn id="5" idx="3"/>
            <a:endCxn id="22" idx="1"/>
          </p:cNvCxnSpPr>
          <p:nvPr/>
        </p:nvCxnSpPr>
        <p:spPr>
          <a:xfrm>
            <a:off x="7660707" y="1503691"/>
            <a:ext cx="555640"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8E4AAE51-DD48-4BB9-BE58-6E31292C986D}"/>
              </a:ext>
            </a:extLst>
          </p:cNvPr>
          <p:cNvSpPr/>
          <p:nvPr/>
        </p:nvSpPr>
        <p:spPr>
          <a:xfrm>
            <a:off x="8216347" y="1242081"/>
            <a:ext cx="685800" cy="523220"/>
          </a:xfrm>
          <a:prstGeom prst="rect">
            <a:avLst/>
          </a:prstGeom>
        </p:spPr>
        <p:txBody>
          <a:bodyPr wrap="square">
            <a:spAutoFit/>
          </a:bodyPr>
          <a:lstStyle/>
          <a:p>
            <a:pPr algn="ctr"/>
            <a:r>
              <a:rPr lang="en-US" sz="2800" dirty="0"/>
              <a:t>42</a:t>
            </a:r>
          </a:p>
        </p:txBody>
      </p:sp>
      <p:cxnSp>
        <p:nvCxnSpPr>
          <p:cNvPr id="35" name="Straight Arrow Connector 34">
            <a:extLst>
              <a:ext uri="{FF2B5EF4-FFF2-40B4-BE49-F238E27FC236}">
                <a16:creationId xmlns:a16="http://schemas.microsoft.com/office/drawing/2014/main" xmlns="" id="{3CCAD079-3129-4F07-9077-51E15B13D6A5}"/>
              </a:ext>
            </a:extLst>
          </p:cNvPr>
          <p:cNvCxnSpPr>
            <a:cxnSpLocks/>
          </p:cNvCxnSpPr>
          <p:nvPr/>
        </p:nvCxnSpPr>
        <p:spPr>
          <a:xfrm>
            <a:off x="590276" y="4127500"/>
            <a:ext cx="393700"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xmlns="" id="{6552874B-508E-4560-930D-BB7A3F04B52F}"/>
              </a:ext>
            </a:extLst>
          </p:cNvPr>
          <p:cNvCxnSpPr>
            <a:cxnSpLocks/>
          </p:cNvCxnSpPr>
          <p:nvPr/>
        </p:nvCxnSpPr>
        <p:spPr>
          <a:xfrm>
            <a:off x="2327569" y="3670300"/>
            <a:ext cx="244457"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xmlns="" id="{5A4E4412-8A93-4FAF-8C7C-7280167B6D73}"/>
              </a:ext>
            </a:extLst>
          </p:cNvPr>
          <p:cNvCxnSpPr>
            <a:cxnSpLocks/>
          </p:cNvCxnSpPr>
          <p:nvPr/>
        </p:nvCxnSpPr>
        <p:spPr>
          <a:xfrm>
            <a:off x="3859453" y="4140200"/>
            <a:ext cx="244457"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xmlns="" id="{4007DE1A-EF4F-4996-8455-93F9BC9AD593}"/>
              </a:ext>
            </a:extLst>
          </p:cNvPr>
          <p:cNvCxnSpPr>
            <a:cxnSpLocks/>
          </p:cNvCxnSpPr>
          <p:nvPr/>
        </p:nvCxnSpPr>
        <p:spPr>
          <a:xfrm>
            <a:off x="5381089" y="3670300"/>
            <a:ext cx="244457"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xmlns="" id="{1367E8E6-D8CA-4A4F-8284-4C3DA9B199DD}"/>
              </a:ext>
            </a:extLst>
          </p:cNvPr>
          <p:cNvCxnSpPr>
            <a:cxnSpLocks/>
          </p:cNvCxnSpPr>
          <p:nvPr/>
        </p:nvCxnSpPr>
        <p:spPr>
          <a:xfrm>
            <a:off x="6922617" y="3181350"/>
            <a:ext cx="244457"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xmlns="" id="{B7073594-7338-4A7C-A0BC-4753955E4299}"/>
              </a:ext>
            </a:extLst>
          </p:cNvPr>
          <p:cNvCxnSpPr>
            <a:cxnSpLocks/>
          </p:cNvCxnSpPr>
          <p:nvPr/>
        </p:nvCxnSpPr>
        <p:spPr>
          <a:xfrm>
            <a:off x="8464131" y="3670300"/>
            <a:ext cx="244457"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xmlns="" id="{2331F606-9DF5-475D-BAF7-7CD1FAA090C3}"/>
              </a:ext>
            </a:extLst>
          </p:cNvPr>
          <p:cNvCxnSpPr>
            <a:cxnSpLocks/>
          </p:cNvCxnSpPr>
          <p:nvPr/>
        </p:nvCxnSpPr>
        <p:spPr>
          <a:xfrm>
            <a:off x="10025526" y="4152900"/>
            <a:ext cx="244457"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32045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500"/>
                                        <p:tgtEl>
                                          <p:spTgt spid="3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par>
                                <p:cTn id="46" presetID="10" presetClass="entr" presetSubtype="0" fill="hold"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10" presetClass="entr" presetSubtype="0" fill="hold" nodeType="with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500"/>
                                        <p:tgtEl>
                                          <p:spTgt spid="3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500"/>
                                        <p:tgtEl>
                                          <p:spTgt spid="1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par>
                                <p:cTn id="68" presetID="10" presetClass="entr" presetSubtype="0" fill="hold" nodeType="with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fade">
                                      <p:cBhvr>
                                        <p:cTn id="70" dur="500"/>
                                        <p:tgtEl>
                                          <p:spTgt spid="39"/>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500"/>
                                        <p:tgtEl>
                                          <p:spTgt spid="1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500"/>
                                        <p:tgtEl>
                                          <p:spTgt spid="19"/>
                                        </p:tgtEl>
                                      </p:cBhvr>
                                    </p:animEffect>
                                  </p:childTnLst>
                                </p:cTn>
                              </p:par>
                              <p:par>
                                <p:cTn id="79" presetID="10" presetClass="entr" presetSubtype="0" fill="hold" nodeType="with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500"/>
                                        <p:tgtEl>
                                          <p:spTgt spid="40"/>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13"/>
                                        </p:tgtEl>
                                        <p:attrNameLst>
                                          <p:attrName>style.visibility</p:attrName>
                                        </p:attrNameLst>
                                      </p:cBhvr>
                                      <p:to>
                                        <p:strVal val="visible"/>
                                      </p:to>
                                    </p:set>
                                    <p:animEffect transition="in" filter="fade">
                                      <p:cBhvr>
                                        <p:cTn id="86" dur="500"/>
                                        <p:tgtEl>
                                          <p:spTgt spid="1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fade">
                                      <p:cBhvr>
                                        <p:cTn id="89" dur="500"/>
                                        <p:tgtEl>
                                          <p:spTgt spid="20"/>
                                        </p:tgtEl>
                                      </p:cBhvr>
                                    </p:animEffect>
                                  </p:childTnLst>
                                </p:cTn>
                              </p:par>
                              <p:par>
                                <p:cTn id="90" presetID="10" presetClass="entr" presetSubtype="0" fill="hold" nodeType="with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fade">
                                      <p:cBhvr>
                                        <p:cTn id="92" dur="500"/>
                                        <p:tgtEl>
                                          <p:spTgt spid="41"/>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500"/>
                                        <p:tgtEl>
                                          <p:spTgt spid="21"/>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fade">
                                      <p:cBhvr>
                                        <p:cTn id="10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4" grpId="0"/>
      <p:bldP spid="15" grpId="0"/>
      <p:bldP spid="16" grpId="0"/>
      <p:bldP spid="17" grpId="0"/>
      <p:bldP spid="18" grpId="0"/>
      <p:bldP spid="19" grpId="0"/>
      <p:bldP spid="20"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D792E8-8838-4744-A7DD-92B0ED18307B}"/>
              </a:ext>
            </a:extLst>
          </p:cNvPr>
          <p:cNvSpPr>
            <a:spLocks noGrp="1"/>
          </p:cNvSpPr>
          <p:nvPr>
            <p:ph type="title"/>
          </p:nvPr>
        </p:nvSpPr>
        <p:spPr/>
        <p:txBody>
          <a:bodyPr>
            <a:normAutofit/>
          </a:bodyPr>
          <a:lstStyle/>
          <a:p>
            <a:r>
              <a:rPr lang="en-US" dirty="0">
                <a:gradFill flip="none" rotWithShape="1">
                  <a:gsLst>
                    <a:gs pos="10000">
                      <a:srgbClr val="273238"/>
                    </a:gs>
                    <a:gs pos="100000">
                      <a:srgbClr val="607D8B"/>
                    </a:gs>
                  </a:gsLst>
                  <a:lin ang="0" scaled="1"/>
                  <a:tileRect/>
                </a:gradFill>
              </a:rPr>
              <a:t>Instruction format</a:t>
            </a:r>
          </a:p>
        </p:txBody>
      </p:sp>
      <p:sp>
        <p:nvSpPr>
          <p:cNvPr id="3" name="Text Placeholder 2">
            <a:extLst>
              <a:ext uri="{FF2B5EF4-FFF2-40B4-BE49-F238E27FC236}">
                <a16:creationId xmlns:a16="http://schemas.microsoft.com/office/drawing/2014/main" xmlns="" id="{6C915463-E8EE-4502-8261-E337007EFAAF}"/>
              </a:ext>
            </a:extLst>
          </p:cNvPr>
          <p:cNvSpPr>
            <a:spLocks noGrp="1"/>
          </p:cNvSpPr>
          <p:nvPr>
            <p:ph type="body" idx="1"/>
          </p:nvPr>
        </p:nvSpPr>
        <p:spPr/>
        <p:txBody>
          <a:bodyPr/>
          <a:lstStyle/>
          <a:p>
            <a:r>
              <a:rPr lang="en-US" dirty="0"/>
              <a:t>Section - 3</a:t>
            </a:r>
          </a:p>
        </p:txBody>
      </p:sp>
    </p:spTree>
    <p:extLst>
      <p:ext uri="{BB962C8B-B14F-4D97-AF65-F5344CB8AC3E}">
        <p14:creationId xmlns="" xmlns:p14="http://schemas.microsoft.com/office/powerpoint/2010/main" val="37573259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z="3600" dirty="0">
                <a:ea typeface="굴림" pitchFamily="50" charset="-127"/>
              </a:rPr>
              <a:t>INSTRUCTION  FORMAT</a:t>
            </a:r>
            <a:endParaRPr lang="en-IN" dirty="0"/>
          </a:p>
        </p:txBody>
      </p:sp>
      <p:sp>
        <p:nvSpPr>
          <p:cNvPr id="3" name="Content Placeholder 2"/>
          <p:cNvSpPr>
            <a:spLocks noGrp="1"/>
          </p:cNvSpPr>
          <p:nvPr>
            <p:ph idx="1"/>
          </p:nvPr>
        </p:nvSpPr>
        <p:spPr>
          <a:xfrm>
            <a:off x="131180" y="863444"/>
            <a:ext cx="10722787" cy="5796663"/>
          </a:xfrm>
        </p:spPr>
        <p:txBody>
          <a:bodyPr/>
          <a:lstStyle/>
          <a:p>
            <a:r>
              <a:rPr kumimoji="1" lang="en-US" altLang="ko-KR" dirty="0">
                <a:ea typeface="굴림" pitchFamily="50" charset="-127"/>
              </a:rPr>
              <a:t>Instruction Fields</a:t>
            </a:r>
          </a:p>
          <a:p>
            <a:pPr marL="0" indent="0" defTabSz="152400" eaLnBrk="0" hangingPunct="0">
              <a:lnSpc>
                <a:spcPct val="92000"/>
              </a:lnSpc>
              <a:spcBef>
                <a:spcPct val="46000"/>
              </a:spcBef>
              <a:buNone/>
            </a:pPr>
            <a:r>
              <a:rPr kumimoji="1" lang="en-US" altLang="ko-KR" dirty="0">
                <a:ea typeface="굴림" pitchFamily="50" charset="-127"/>
              </a:rPr>
              <a:t>OP-code field - specifies the operation to be performed</a:t>
            </a:r>
          </a:p>
          <a:p>
            <a:pPr marL="0" indent="0" defTabSz="152400" eaLnBrk="0" hangingPunct="0">
              <a:lnSpc>
                <a:spcPct val="50000"/>
              </a:lnSpc>
              <a:spcBef>
                <a:spcPct val="46000"/>
              </a:spcBef>
              <a:buNone/>
            </a:pPr>
            <a:r>
              <a:rPr kumimoji="1" lang="en-US" altLang="ko-KR" dirty="0">
                <a:ea typeface="굴림" pitchFamily="50" charset="-127"/>
              </a:rPr>
              <a:t>Address field - designates memory address(s) or a processor register(s</a:t>
            </a:r>
            <a:r>
              <a:rPr kumimoji="1" lang="en-US" altLang="ko-KR" dirty="0" smtClean="0">
                <a:ea typeface="굴림" pitchFamily="50" charset="-127"/>
              </a:rPr>
              <a:t>)-Address </a:t>
            </a:r>
            <a:r>
              <a:rPr kumimoji="1" lang="en-US" altLang="ko-KR" smtClean="0">
                <a:ea typeface="굴림" pitchFamily="50" charset="-127"/>
              </a:rPr>
              <a:t>of the</a:t>
            </a:r>
          </a:p>
          <a:p>
            <a:pPr marL="0" indent="0" defTabSz="152400" eaLnBrk="0" hangingPunct="0">
              <a:lnSpc>
                <a:spcPct val="50000"/>
              </a:lnSpc>
              <a:spcBef>
                <a:spcPct val="46000"/>
              </a:spcBef>
              <a:buNone/>
            </a:pPr>
            <a:r>
              <a:rPr kumimoji="1" lang="en-US" altLang="ko-KR" smtClean="0">
                <a:ea typeface="굴림" pitchFamily="50" charset="-127"/>
              </a:rPr>
              <a:t> </a:t>
            </a:r>
            <a:r>
              <a:rPr kumimoji="1" lang="en-US" altLang="ko-KR" dirty="0" smtClean="0">
                <a:ea typeface="굴림" pitchFamily="50" charset="-127"/>
              </a:rPr>
              <a:t>memory and Address of </a:t>
            </a:r>
            <a:r>
              <a:rPr kumimoji="1" lang="en-US" altLang="ko-KR" smtClean="0">
                <a:ea typeface="굴림" pitchFamily="50" charset="-127"/>
              </a:rPr>
              <a:t>the registers</a:t>
            </a:r>
            <a:endParaRPr kumimoji="1" lang="en-US" altLang="ko-KR" dirty="0">
              <a:ea typeface="굴림" pitchFamily="50" charset="-127"/>
            </a:endParaRPr>
          </a:p>
          <a:p>
            <a:pPr marL="0" indent="0" defTabSz="152400" eaLnBrk="0" hangingPunct="0">
              <a:lnSpc>
                <a:spcPct val="50000"/>
              </a:lnSpc>
              <a:spcBef>
                <a:spcPct val="46000"/>
              </a:spcBef>
              <a:buNone/>
            </a:pPr>
            <a:r>
              <a:rPr kumimoji="1" lang="en-US" altLang="ko-KR" dirty="0">
                <a:ea typeface="굴림" pitchFamily="50" charset="-127"/>
              </a:rPr>
              <a:t>Mode field      - specifies the way the operand or the </a:t>
            </a:r>
            <a:r>
              <a:rPr kumimoji="1" lang="en-US" altLang="ko-KR" dirty="0" smtClean="0">
                <a:ea typeface="굴림" pitchFamily="50" charset="-127"/>
              </a:rPr>
              <a:t>effective </a:t>
            </a:r>
            <a:r>
              <a:rPr kumimoji="1" lang="en-US" altLang="ko-KR" dirty="0">
                <a:ea typeface="굴림" pitchFamily="50" charset="-127"/>
              </a:rPr>
              <a:t>address is </a:t>
            </a:r>
            <a:r>
              <a:rPr kumimoji="1" lang="en-US" altLang="ko-KR" dirty="0" smtClean="0">
                <a:ea typeface="굴림" pitchFamily="50" charset="-127"/>
              </a:rPr>
              <a:t>determined</a:t>
            </a:r>
          </a:p>
          <a:p>
            <a:pPr defTabSz="762000" eaLnBrk="0" hangingPunct="0"/>
            <a:r>
              <a:rPr kumimoji="1" lang="en-US" altLang="ko-KR" b="1" dirty="0">
                <a:ea typeface="굴림" pitchFamily="50" charset="-127"/>
              </a:rPr>
              <a:t>The number of address fields in the instruction format </a:t>
            </a:r>
            <a:r>
              <a:rPr kumimoji="1" lang="en-US" altLang="ko-KR" b="1" dirty="0" smtClean="0">
                <a:ea typeface="굴림" pitchFamily="50" charset="-127"/>
              </a:rPr>
              <a:t>depends </a:t>
            </a:r>
            <a:r>
              <a:rPr kumimoji="1" lang="en-US" altLang="ko-KR" b="1" dirty="0">
                <a:ea typeface="굴림" pitchFamily="50" charset="-127"/>
              </a:rPr>
              <a:t>on the internal organization of CPU</a:t>
            </a:r>
          </a:p>
          <a:p>
            <a:pPr defTabSz="762000" eaLnBrk="0" hangingPunct="0"/>
            <a:r>
              <a:rPr kumimoji="1" lang="en-US" altLang="ko-KR" dirty="0" smtClean="0">
                <a:ea typeface="굴림" pitchFamily="50" charset="-127"/>
              </a:rPr>
              <a:t>- </a:t>
            </a:r>
            <a:r>
              <a:rPr kumimoji="1" lang="en-US" altLang="ko-KR" dirty="0">
                <a:ea typeface="굴림" pitchFamily="50" charset="-127"/>
              </a:rPr>
              <a:t>The three most common CPU organizations</a:t>
            </a:r>
            <a:r>
              <a:rPr kumimoji="1" lang="en-US" altLang="ko-KR" dirty="0" smtClean="0">
                <a:ea typeface="굴림" pitchFamily="50" charset="-127"/>
              </a:rPr>
              <a:t>:</a:t>
            </a:r>
          </a:p>
          <a:p>
            <a:pPr marL="219075" lvl="1" indent="0" defTabSz="762000" eaLnBrk="0" hangingPunct="0">
              <a:lnSpc>
                <a:spcPct val="119000"/>
              </a:lnSpc>
              <a:spcBef>
                <a:spcPct val="60000"/>
              </a:spcBef>
              <a:buNone/>
            </a:pPr>
            <a:r>
              <a:rPr kumimoji="1" lang="en-US" altLang="ko-KR" sz="1600" b="1" dirty="0">
                <a:ea typeface="굴림" pitchFamily="50" charset="-127"/>
              </a:rPr>
              <a:t>Single accumulator organization:</a:t>
            </a:r>
          </a:p>
          <a:p>
            <a:pPr marL="219075" lvl="1" indent="0" defTabSz="762000" eaLnBrk="0" hangingPunct="0">
              <a:lnSpc>
                <a:spcPct val="50000"/>
              </a:lnSpc>
              <a:spcBef>
                <a:spcPct val="60000"/>
              </a:spcBef>
              <a:buNone/>
            </a:pPr>
            <a:r>
              <a:rPr kumimoji="1" lang="en-US" altLang="ko-KR" sz="1600" dirty="0">
                <a:ea typeface="굴림" pitchFamily="50" charset="-127"/>
              </a:rPr>
              <a:t>	ADD	X	                /* AC </a:t>
            </a:r>
            <a:r>
              <a:rPr kumimoji="1" lang="en-US" altLang="ko-KR" sz="1600" dirty="0">
                <a:latin typeface="Symbol" pitchFamily="18" charset="2"/>
                <a:ea typeface="굴림" pitchFamily="50" charset="-127"/>
                <a:sym typeface="Symbol" pitchFamily="18" charset="2"/>
              </a:rPr>
              <a:t></a:t>
            </a:r>
            <a:r>
              <a:rPr kumimoji="1" lang="en-US" altLang="ko-KR" sz="1600" dirty="0">
                <a:ea typeface="굴림" pitchFamily="50" charset="-127"/>
              </a:rPr>
              <a:t> AC + M[X]  */</a:t>
            </a:r>
          </a:p>
          <a:p>
            <a:pPr marL="219075" lvl="1" indent="0" defTabSz="762000" eaLnBrk="0" hangingPunct="0">
              <a:lnSpc>
                <a:spcPct val="50000"/>
              </a:lnSpc>
              <a:spcBef>
                <a:spcPct val="60000"/>
              </a:spcBef>
              <a:buNone/>
            </a:pPr>
            <a:r>
              <a:rPr kumimoji="1" lang="en-US" altLang="ko-KR" sz="1600" b="1" dirty="0">
                <a:ea typeface="굴림" pitchFamily="50" charset="-127"/>
              </a:rPr>
              <a:t>General register organization:</a:t>
            </a:r>
          </a:p>
          <a:p>
            <a:pPr marL="219075" lvl="1" indent="0" defTabSz="762000" eaLnBrk="0" hangingPunct="0">
              <a:lnSpc>
                <a:spcPct val="50000"/>
              </a:lnSpc>
              <a:spcBef>
                <a:spcPct val="60000"/>
              </a:spcBef>
              <a:buNone/>
            </a:pPr>
            <a:r>
              <a:rPr kumimoji="1" lang="en-US" altLang="ko-KR" sz="1600" dirty="0">
                <a:ea typeface="굴림" pitchFamily="50" charset="-127"/>
              </a:rPr>
              <a:t>	ADD	R1, R2, R3	    /* R1 </a:t>
            </a:r>
            <a:r>
              <a:rPr kumimoji="1" lang="en-US" altLang="ko-KR" sz="1600" dirty="0">
                <a:latin typeface="Symbol" pitchFamily="18" charset="2"/>
                <a:ea typeface="굴림" pitchFamily="50" charset="-127"/>
                <a:sym typeface="Symbol" pitchFamily="18" charset="2"/>
              </a:rPr>
              <a:t></a:t>
            </a:r>
            <a:r>
              <a:rPr kumimoji="1" lang="en-US" altLang="ko-KR" sz="1600" dirty="0">
                <a:ea typeface="굴림" pitchFamily="50" charset="-127"/>
              </a:rPr>
              <a:t> R2 + R3  */		</a:t>
            </a:r>
          </a:p>
          <a:p>
            <a:pPr marL="219075" lvl="1" indent="0" defTabSz="762000" eaLnBrk="0" hangingPunct="0">
              <a:lnSpc>
                <a:spcPct val="50000"/>
              </a:lnSpc>
              <a:spcBef>
                <a:spcPct val="60000"/>
              </a:spcBef>
              <a:buNone/>
            </a:pPr>
            <a:r>
              <a:rPr kumimoji="1" lang="en-US" altLang="ko-KR" sz="1600" dirty="0" smtClean="0">
                <a:ea typeface="굴림" pitchFamily="50" charset="-127"/>
              </a:rPr>
              <a:t>           </a:t>
            </a:r>
            <a:r>
              <a:rPr kumimoji="1" lang="en-US" altLang="ko-KR" sz="1600" dirty="0">
                <a:ea typeface="굴림" pitchFamily="50" charset="-127"/>
              </a:rPr>
              <a:t>ADD	R1, R2	                /* R1 </a:t>
            </a:r>
            <a:r>
              <a:rPr kumimoji="1" lang="en-US" altLang="ko-KR" sz="1600" dirty="0">
                <a:latin typeface="Symbol" pitchFamily="18" charset="2"/>
                <a:ea typeface="굴림" pitchFamily="50" charset="-127"/>
                <a:sym typeface="Symbol" pitchFamily="18" charset="2"/>
              </a:rPr>
              <a:t></a:t>
            </a:r>
            <a:r>
              <a:rPr kumimoji="1" lang="en-US" altLang="ko-KR" sz="1600" dirty="0">
                <a:ea typeface="굴림" pitchFamily="50" charset="-127"/>
              </a:rPr>
              <a:t> R1 + R2  */	</a:t>
            </a:r>
          </a:p>
          <a:p>
            <a:pPr marL="219075" lvl="1" indent="0" defTabSz="762000" eaLnBrk="0" hangingPunct="0">
              <a:lnSpc>
                <a:spcPct val="50000"/>
              </a:lnSpc>
              <a:spcBef>
                <a:spcPct val="60000"/>
              </a:spcBef>
              <a:buNone/>
            </a:pPr>
            <a:r>
              <a:rPr kumimoji="1" lang="en-US" altLang="ko-KR" sz="1600" dirty="0">
                <a:ea typeface="굴림" pitchFamily="50" charset="-127"/>
              </a:rPr>
              <a:t>	MOV	R1, R2	                /* R1 </a:t>
            </a:r>
            <a:r>
              <a:rPr kumimoji="1" lang="en-US" altLang="ko-KR" sz="1600" dirty="0">
                <a:latin typeface="Symbol" pitchFamily="18" charset="2"/>
                <a:ea typeface="굴림" pitchFamily="50" charset="-127"/>
                <a:sym typeface="Symbol" pitchFamily="18" charset="2"/>
              </a:rPr>
              <a:t></a:t>
            </a:r>
            <a:r>
              <a:rPr kumimoji="1" lang="en-US" altLang="ko-KR" sz="1600" dirty="0">
                <a:ea typeface="굴림" pitchFamily="50" charset="-127"/>
              </a:rPr>
              <a:t> R2  */		</a:t>
            </a:r>
          </a:p>
          <a:p>
            <a:pPr marL="219075" lvl="1" indent="0" defTabSz="762000" eaLnBrk="0" hangingPunct="0">
              <a:lnSpc>
                <a:spcPct val="50000"/>
              </a:lnSpc>
              <a:spcBef>
                <a:spcPct val="60000"/>
              </a:spcBef>
              <a:buNone/>
            </a:pPr>
            <a:r>
              <a:rPr kumimoji="1" lang="en-US" altLang="ko-KR" sz="1600" dirty="0">
                <a:ea typeface="굴림" pitchFamily="50" charset="-127"/>
              </a:rPr>
              <a:t>  </a:t>
            </a:r>
            <a:r>
              <a:rPr kumimoji="1" lang="en-US" altLang="ko-KR" sz="1600" dirty="0" smtClean="0">
                <a:ea typeface="굴림" pitchFamily="50" charset="-127"/>
              </a:rPr>
              <a:t>          </a:t>
            </a:r>
            <a:r>
              <a:rPr kumimoji="1" lang="en-US" altLang="ko-KR" sz="1600" dirty="0">
                <a:ea typeface="굴림" pitchFamily="50" charset="-127"/>
              </a:rPr>
              <a:t>ADD	R1, X	                /* R1 </a:t>
            </a:r>
            <a:r>
              <a:rPr kumimoji="1" lang="en-US" altLang="ko-KR" sz="1600" dirty="0">
                <a:latin typeface="Symbol" pitchFamily="18" charset="2"/>
                <a:ea typeface="굴림" pitchFamily="50" charset="-127"/>
                <a:sym typeface="Symbol" pitchFamily="18" charset="2"/>
              </a:rPr>
              <a:t></a:t>
            </a:r>
            <a:r>
              <a:rPr kumimoji="1" lang="en-US" altLang="ko-KR" sz="1600" dirty="0">
                <a:ea typeface="굴림" pitchFamily="50" charset="-127"/>
              </a:rPr>
              <a:t> R1 + M[X]  */</a:t>
            </a:r>
          </a:p>
          <a:p>
            <a:pPr marL="219075" lvl="1" indent="0" defTabSz="762000" eaLnBrk="0" hangingPunct="0">
              <a:lnSpc>
                <a:spcPct val="50000"/>
              </a:lnSpc>
              <a:spcBef>
                <a:spcPct val="60000"/>
              </a:spcBef>
              <a:buNone/>
            </a:pPr>
            <a:r>
              <a:rPr kumimoji="1" lang="en-US" altLang="ko-KR" sz="1600" b="1" dirty="0">
                <a:ea typeface="굴림" pitchFamily="50" charset="-127"/>
              </a:rPr>
              <a:t>Stack organization:</a:t>
            </a:r>
          </a:p>
          <a:p>
            <a:pPr marL="219075" lvl="1" indent="0" defTabSz="762000" eaLnBrk="0" hangingPunct="0">
              <a:lnSpc>
                <a:spcPct val="50000"/>
              </a:lnSpc>
              <a:spcBef>
                <a:spcPct val="60000"/>
              </a:spcBef>
              <a:buNone/>
            </a:pPr>
            <a:r>
              <a:rPr kumimoji="1" lang="en-US" altLang="ko-KR" sz="1600" dirty="0">
                <a:ea typeface="굴림" pitchFamily="50" charset="-127"/>
              </a:rPr>
              <a:t>	PUSH	X	                /* TOS </a:t>
            </a:r>
            <a:r>
              <a:rPr kumimoji="1" lang="en-US" altLang="ko-KR" sz="1600" dirty="0">
                <a:latin typeface="Symbol" pitchFamily="18" charset="2"/>
                <a:ea typeface="굴림" pitchFamily="50" charset="-127"/>
                <a:sym typeface="Symbol" pitchFamily="18" charset="2"/>
              </a:rPr>
              <a:t></a:t>
            </a:r>
            <a:r>
              <a:rPr kumimoji="1" lang="en-US" altLang="ko-KR" sz="1600" dirty="0">
                <a:ea typeface="굴림" pitchFamily="50" charset="-127"/>
              </a:rPr>
              <a:t> M[X]  */		</a:t>
            </a:r>
          </a:p>
          <a:p>
            <a:pPr marL="219075" lvl="1" indent="0" defTabSz="762000" eaLnBrk="0" hangingPunct="0">
              <a:lnSpc>
                <a:spcPct val="50000"/>
              </a:lnSpc>
              <a:spcBef>
                <a:spcPct val="60000"/>
              </a:spcBef>
              <a:buNone/>
            </a:pPr>
            <a:r>
              <a:rPr kumimoji="1" lang="en-US" altLang="ko-KR" sz="1600" dirty="0" smtClean="0">
                <a:ea typeface="굴림" pitchFamily="50" charset="-127"/>
              </a:rPr>
              <a:t>            </a:t>
            </a:r>
            <a:r>
              <a:rPr kumimoji="1" lang="en-US" altLang="ko-KR" sz="1600" dirty="0">
                <a:ea typeface="굴림" pitchFamily="50" charset="-127"/>
              </a:rPr>
              <a:t>ADD	</a:t>
            </a:r>
          </a:p>
          <a:p>
            <a:pPr defTabSz="762000" eaLnBrk="0" hangingPunct="0"/>
            <a:endParaRPr kumimoji="1" lang="en-US" altLang="ko-KR" dirty="0">
              <a:ea typeface="굴림" pitchFamily="50" charset="-127"/>
            </a:endParaRPr>
          </a:p>
          <a:p>
            <a:endParaRPr lang="en-IN" dirty="0"/>
          </a:p>
        </p:txBody>
      </p:sp>
    </p:spTree>
    <p:extLst>
      <p:ext uri="{BB962C8B-B14F-4D97-AF65-F5344CB8AC3E}">
        <p14:creationId xmlns="" xmlns:p14="http://schemas.microsoft.com/office/powerpoint/2010/main" val="15710152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FC830E0-7F8E-49A6-87CA-C22FE67BB34E}"/>
              </a:ext>
            </a:extLst>
          </p:cNvPr>
          <p:cNvSpPr>
            <a:spLocks noGrp="1"/>
          </p:cNvSpPr>
          <p:nvPr>
            <p:ph type="title"/>
          </p:nvPr>
        </p:nvSpPr>
        <p:spPr/>
        <p:txBody>
          <a:bodyPr/>
          <a:lstStyle/>
          <a:p>
            <a:r>
              <a:rPr lang="en-US" dirty="0"/>
              <a:t>Instruction Formats</a:t>
            </a:r>
            <a:endParaRPr lang="en-IN" dirty="0"/>
          </a:p>
        </p:txBody>
      </p:sp>
      <p:sp>
        <p:nvSpPr>
          <p:cNvPr id="5" name="Content Placeholder 4">
            <a:extLst>
              <a:ext uri="{FF2B5EF4-FFF2-40B4-BE49-F238E27FC236}">
                <a16:creationId xmlns:a16="http://schemas.microsoft.com/office/drawing/2014/main" xmlns="" id="{4B37C32E-EA8D-4238-9564-4780D25A7EA9}"/>
              </a:ext>
            </a:extLst>
          </p:cNvPr>
          <p:cNvSpPr>
            <a:spLocks noGrp="1"/>
          </p:cNvSpPr>
          <p:nvPr>
            <p:ph idx="1"/>
          </p:nvPr>
        </p:nvSpPr>
        <p:spPr>
          <a:xfrm>
            <a:off x="131180" y="863445"/>
            <a:ext cx="11929641" cy="3400442"/>
          </a:xfrm>
        </p:spPr>
        <p:txBody>
          <a:bodyPr/>
          <a:lstStyle/>
          <a:p>
            <a:r>
              <a:rPr lang="en-US" dirty="0"/>
              <a:t>Instructions are categorized into different formats with respect to the operand fields in the instructions.</a:t>
            </a:r>
          </a:p>
          <a:p>
            <a:pPr marL="312718" indent="-457200">
              <a:buFont typeface="+mj-lt"/>
              <a:buAutoNum type="arabicPeriod"/>
            </a:pPr>
            <a:r>
              <a:rPr lang="en-US" dirty="0"/>
              <a:t>Three Address Instructions</a:t>
            </a:r>
          </a:p>
          <a:p>
            <a:pPr marL="312718" indent="-457200">
              <a:buFont typeface="+mj-lt"/>
              <a:buAutoNum type="arabicPeriod"/>
            </a:pPr>
            <a:r>
              <a:rPr lang="en-US" dirty="0"/>
              <a:t>Two Address Instruction</a:t>
            </a:r>
          </a:p>
          <a:p>
            <a:pPr marL="312718" indent="-457200">
              <a:buFont typeface="+mj-lt"/>
              <a:buAutoNum type="arabicPeriod"/>
            </a:pPr>
            <a:r>
              <a:rPr lang="en-US" dirty="0"/>
              <a:t>One Address Instruction</a:t>
            </a:r>
          </a:p>
          <a:p>
            <a:pPr marL="312718" indent="-457200">
              <a:buFont typeface="+mj-lt"/>
              <a:buAutoNum type="arabicPeriod"/>
            </a:pPr>
            <a:r>
              <a:rPr lang="en-US" dirty="0"/>
              <a:t>Zero Address Instruction</a:t>
            </a:r>
          </a:p>
          <a:p>
            <a:pPr marL="0" indent="0">
              <a:buNone/>
            </a:pPr>
            <a:endParaRPr lang="en-IN" dirty="0"/>
          </a:p>
        </p:txBody>
      </p:sp>
    </p:spTree>
    <p:extLst>
      <p:ext uri="{BB962C8B-B14F-4D97-AF65-F5344CB8AC3E}">
        <p14:creationId xmlns="" xmlns:p14="http://schemas.microsoft.com/office/powerpoint/2010/main" val="89141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D9EBF344-4A7B-4C4A-AF6D-6441BD040AB3}"/>
              </a:ext>
            </a:extLst>
          </p:cNvPr>
          <p:cNvCxnSpPr>
            <a:cxnSpLocks/>
            <a:endCxn id="6" idx="0"/>
          </p:cNvCxnSpPr>
          <p:nvPr/>
        </p:nvCxnSpPr>
        <p:spPr>
          <a:xfrm>
            <a:off x="1191446" y="0"/>
            <a:ext cx="0" cy="6829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CA925EF2-D58F-4AC0-ACED-F747CC08D69F}"/>
              </a:ext>
            </a:extLst>
          </p:cNvPr>
          <p:cNvCxnSpPr>
            <a:cxnSpLocks/>
          </p:cNvCxnSpPr>
          <p:nvPr/>
        </p:nvCxnSpPr>
        <p:spPr>
          <a:xfrm>
            <a:off x="1191446" y="5063613"/>
            <a:ext cx="0" cy="17943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xmlns="" id="{4BD1E24D-7739-4C4F-8234-2614FB54ADBC}"/>
              </a:ext>
            </a:extLst>
          </p:cNvPr>
          <p:cNvSpPr/>
          <p:nvPr/>
        </p:nvSpPr>
        <p:spPr>
          <a:xfrm>
            <a:off x="954165" y="682906"/>
            <a:ext cx="474562" cy="474562"/>
          </a:xfrm>
          <a:prstGeom prst="ellipse">
            <a:avLst/>
          </a:prstGeom>
          <a:ln>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sym typeface="Wingdings 2" panose="05020102010507070707" pitchFamily="18" charset="2"/>
              </a:rPr>
              <a:t></a:t>
            </a:r>
            <a:endParaRPr lang="en-US" sz="2800" dirty="0"/>
          </a:p>
        </p:txBody>
      </p:sp>
      <p:sp>
        <p:nvSpPr>
          <p:cNvPr id="7" name="TextBox 6">
            <a:extLst>
              <a:ext uri="{FF2B5EF4-FFF2-40B4-BE49-F238E27FC236}">
                <a16:creationId xmlns:a16="http://schemas.microsoft.com/office/drawing/2014/main" xmlns="" id="{00F422F9-3B3A-4A97-ADB3-F83B13E11C16}"/>
              </a:ext>
            </a:extLst>
          </p:cNvPr>
          <p:cNvSpPr txBox="1"/>
          <p:nvPr/>
        </p:nvSpPr>
        <p:spPr>
          <a:xfrm>
            <a:off x="1527893" y="720132"/>
            <a:ext cx="1175322" cy="400110"/>
          </a:xfrm>
          <a:prstGeom prst="rect">
            <a:avLst/>
          </a:prstGeom>
          <a:noFill/>
        </p:spPr>
        <p:txBody>
          <a:bodyPr wrap="none" rtlCol="0">
            <a:spAutoFit/>
          </a:bodyPr>
          <a:lstStyle/>
          <a:p>
            <a:r>
              <a:rPr lang="en-US" sz="2000" b="1" dirty="0">
                <a:solidFill>
                  <a:schemeClr val="bg1"/>
                </a:solidFill>
              </a:rPr>
              <a:t>Looping</a:t>
            </a:r>
          </a:p>
        </p:txBody>
      </p:sp>
      <p:cxnSp>
        <p:nvCxnSpPr>
          <p:cNvPr id="8" name="Straight Connector 7">
            <a:extLst>
              <a:ext uri="{FF2B5EF4-FFF2-40B4-BE49-F238E27FC236}">
                <a16:creationId xmlns:a16="http://schemas.microsoft.com/office/drawing/2014/main" xmlns="" id="{F34260FD-CAA3-43A0-977C-7E4B57013872}"/>
              </a:ext>
            </a:extLst>
          </p:cNvPr>
          <p:cNvCxnSpPr>
            <a:cxnSpLocks/>
          </p:cNvCxnSpPr>
          <p:nvPr/>
        </p:nvCxnSpPr>
        <p:spPr>
          <a:xfrm>
            <a:off x="1191446" y="1157468"/>
            <a:ext cx="0" cy="3924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BDA2F9A4-6988-4274-8384-12496EC9D59D}"/>
              </a:ext>
            </a:extLst>
          </p:cNvPr>
          <p:cNvSpPr txBox="1"/>
          <p:nvPr/>
        </p:nvSpPr>
        <p:spPr>
          <a:xfrm>
            <a:off x="1458964" y="669714"/>
            <a:ext cx="8161209" cy="3847207"/>
          </a:xfrm>
          <a:prstGeom prst="rect">
            <a:avLst/>
          </a:prstGeom>
          <a:noFill/>
        </p:spPr>
        <p:txBody>
          <a:bodyPr wrap="none" rtlCol="0">
            <a:spAutoFit/>
          </a:bodyPr>
          <a:lstStyle/>
          <a:p>
            <a:r>
              <a:rPr lang="en-US" sz="2400" b="1" dirty="0"/>
              <a:t>Outline</a:t>
            </a:r>
          </a:p>
          <a:p>
            <a:r>
              <a:rPr lang="en-US" sz="2000" dirty="0"/>
              <a:t>General registers Organization – Control Word, Examples of micro operation,</a:t>
            </a:r>
            <a:endParaRPr lang="en-IN" sz="2000" dirty="0"/>
          </a:p>
          <a:p>
            <a:r>
              <a:rPr lang="en-US" sz="2000" dirty="0"/>
              <a:t>Stack Organization – Register stack, Memory stack, Reverse Polish Notation, </a:t>
            </a:r>
            <a:endParaRPr lang="en-US" sz="2000" dirty="0" smtClean="0"/>
          </a:p>
          <a:p>
            <a:r>
              <a:rPr lang="en-US" sz="2000" dirty="0" smtClean="0"/>
              <a:t>Evaluation </a:t>
            </a:r>
            <a:r>
              <a:rPr lang="en-US" sz="2000" dirty="0"/>
              <a:t>of Arithmetic </a:t>
            </a:r>
            <a:r>
              <a:rPr lang="en-US" sz="2000" dirty="0" smtClean="0"/>
              <a:t>Expressions</a:t>
            </a:r>
          </a:p>
          <a:p>
            <a:r>
              <a:rPr lang="en-US" sz="2000" dirty="0" smtClean="0"/>
              <a:t>Instruction </a:t>
            </a:r>
            <a:r>
              <a:rPr lang="en-US" sz="2000" dirty="0"/>
              <a:t>Formats – Three Address Instructions, Two Address </a:t>
            </a:r>
            <a:r>
              <a:rPr lang="en-US" sz="2000" dirty="0" smtClean="0"/>
              <a:t>Instructions</a:t>
            </a:r>
          </a:p>
          <a:p>
            <a:r>
              <a:rPr lang="en-US" sz="2000" dirty="0" smtClean="0"/>
              <a:t>One </a:t>
            </a:r>
            <a:r>
              <a:rPr lang="en-US" sz="2000" dirty="0"/>
              <a:t>Address Instructions, Zero Address Instructions,</a:t>
            </a:r>
            <a:endParaRPr lang="en-IN" sz="2000" dirty="0"/>
          </a:p>
          <a:p>
            <a:r>
              <a:rPr lang="en-US" sz="2000" dirty="0"/>
              <a:t>Addressing Modes-Types</a:t>
            </a:r>
            <a:endParaRPr lang="en-IN" sz="2000" dirty="0"/>
          </a:p>
          <a:p>
            <a:r>
              <a:rPr lang="en-US" sz="2000" dirty="0"/>
              <a:t>Data Transfer and Manipulation – </a:t>
            </a:r>
            <a:endParaRPr lang="en-IN" sz="2000" dirty="0"/>
          </a:p>
          <a:p>
            <a:r>
              <a:rPr lang="en-US" sz="2000" dirty="0"/>
              <a:t>Data Transfer Instructions,</a:t>
            </a:r>
            <a:endParaRPr lang="en-IN" sz="2000" dirty="0"/>
          </a:p>
          <a:p>
            <a:r>
              <a:rPr lang="en-US" sz="2000" dirty="0"/>
              <a:t>Data Manipulation Instructions – Arithmetic instructions,</a:t>
            </a:r>
            <a:endParaRPr lang="en-IN" sz="2000" dirty="0"/>
          </a:p>
          <a:p>
            <a:r>
              <a:rPr lang="en-US" sz="2000" dirty="0"/>
              <a:t>Logical and bit manipulation instructions, shift instructions,</a:t>
            </a:r>
            <a:endParaRPr lang="en-IN" sz="2000" dirty="0"/>
          </a:p>
          <a:p>
            <a:r>
              <a:rPr lang="en-US" sz="2000" dirty="0"/>
              <a:t>Program Control – Conditional Branch instructions, Subroutine Call and Return</a:t>
            </a:r>
            <a:r>
              <a:rPr lang="en-US" sz="2000" dirty="0" smtClean="0"/>
              <a:t>.</a:t>
            </a:r>
            <a:endParaRPr lang="en-US" sz="2000" dirty="0">
              <a:solidFill>
                <a:schemeClr val="bg1">
                  <a:lumMod val="50000"/>
                </a:schemeClr>
              </a:solidFill>
            </a:endParaRPr>
          </a:p>
        </p:txBody>
      </p:sp>
    </p:spTree>
    <p:extLst>
      <p:ext uri="{BB962C8B-B14F-4D97-AF65-F5344CB8AC3E}">
        <p14:creationId xmlns="" xmlns:p14="http://schemas.microsoft.com/office/powerpoint/2010/main" val="103371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par>
                          <p:cTn id="20" fill="hold">
                            <p:stCondLst>
                              <p:cond delay="10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763514-E3D5-41D4-A1A7-966079A55844}"/>
              </a:ext>
            </a:extLst>
          </p:cNvPr>
          <p:cNvSpPr>
            <a:spLocks noGrp="1"/>
          </p:cNvSpPr>
          <p:nvPr>
            <p:ph type="title"/>
          </p:nvPr>
        </p:nvSpPr>
        <p:spPr/>
        <p:txBody>
          <a:bodyPr/>
          <a:lstStyle/>
          <a:p>
            <a:r>
              <a:rPr lang="en-US" dirty="0"/>
              <a:t>Three Address Instruction</a:t>
            </a:r>
            <a:endParaRPr lang="en-IN" dirty="0"/>
          </a:p>
        </p:txBody>
      </p:sp>
      <p:sp>
        <p:nvSpPr>
          <p:cNvPr id="3" name="Content Placeholder 2">
            <a:extLst>
              <a:ext uri="{FF2B5EF4-FFF2-40B4-BE49-F238E27FC236}">
                <a16:creationId xmlns:a16="http://schemas.microsoft.com/office/drawing/2014/main" xmlns="" id="{92FABFA6-DD5E-49BE-98FF-CB21A3790E7B}"/>
              </a:ext>
            </a:extLst>
          </p:cNvPr>
          <p:cNvSpPr>
            <a:spLocks noGrp="1"/>
          </p:cNvSpPr>
          <p:nvPr>
            <p:ph idx="1"/>
          </p:nvPr>
        </p:nvSpPr>
        <p:spPr>
          <a:xfrm>
            <a:off x="131180" y="863444"/>
            <a:ext cx="11929641" cy="4404295"/>
          </a:xfrm>
        </p:spPr>
        <p:txBody>
          <a:bodyPr/>
          <a:lstStyle/>
          <a:p>
            <a:pPr algn="just"/>
            <a:r>
              <a:rPr lang="en-US" dirty="0"/>
              <a:t>Computers with three-address instruction formats can use each address field to specify either a processor register or a memory operand.</a:t>
            </a:r>
          </a:p>
          <a:p>
            <a:pPr algn="just"/>
            <a:r>
              <a:rPr lang="en-US" dirty="0"/>
              <a:t>The program in assembly language that evaluates </a:t>
            </a:r>
            <a:r>
              <a:rPr lang="en-US" dirty="0">
                <a:solidFill>
                  <a:schemeClr val="accent6"/>
                </a:solidFill>
              </a:rPr>
              <a:t>X = (A + B) * (C + D)</a:t>
            </a:r>
            <a:r>
              <a:rPr lang="en-US" dirty="0"/>
              <a:t> is shown below.</a:t>
            </a:r>
          </a:p>
          <a:p>
            <a:pPr algn="just"/>
            <a:endParaRPr lang="en-US" dirty="0"/>
          </a:p>
          <a:p>
            <a:pPr algn="just"/>
            <a:endParaRPr lang="en-US" dirty="0"/>
          </a:p>
          <a:p>
            <a:pPr algn="just"/>
            <a:endParaRPr lang="en-US" dirty="0"/>
          </a:p>
          <a:p>
            <a:pPr algn="just"/>
            <a:r>
              <a:rPr lang="en-US" dirty="0"/>
              <a:t>The advantage of three-address format is that it results in short programs when evaluating arithmetic expressions.</a:t>
            </a:r>
          </a:p>
          <a:p>
            <a:pPr algn="just"/>
            <a:r>
              <a:rPr lang="en-US" dirty="0"/>
              <a:t>The disadvantage is that the binary-coded instructions require too many bits to specify three addresses.</a:t>
            </a:r>
          </a:p>
          <a:p>
            <a:endParaRPr lang="en-IN" dirty="0"/>
          </a:p>
        </p:txBody>
      </p:sp>
      <p:sp>
        <p:nvSpPr>
          <p:cNvPr id="4" name="TextBox 3">
            <a:extLst>
              <a:ext uri="{FF2B5EF4-FFF2-40B4-BE49-F238E27FC236}">
                <a16:creationId xmlns:a16="http://schemas.microsoft.com/office/drawing/2014/main" xmlns="" id="{283BC38F-49CE-4C16-B64D-D359FF8AF07F}"/>
              </a:ext>
            </a:extLst>
          </p:cNvPr>
          <p:cNvSpPr txBox="1"/>
          <p:nvPr/>
        </p:nvSpPr>
        <p:spPr>
          <a:xfrm>
            <a:off x="3018182" y="2174124"/>
            <a:ext cx="2582758" cy="461665"/>
          </a:xfrm>
          <a:prstGeom prst="rect">
            <a:avLst/>
          </a:prstGeom>
          <a:noFill/>
        </p:spPr>
        <p:txBody>
          <a:bodyPr wrap="none" rtlCol="0">
            <a:spAutoFit/>
          </a:bodyPr>
          <a:lstStyle/>
          <a:p>
            <a:r>
              <a:rPr lang="en-US" sz="2400" b="1" dirty="0">
                <a:solidFill>
                  <a:schemeClr val="tx2"/>
                </a:solidFill>
                <a:latin typeface="Courier New" panose="02070309020205020404" pitchFamily="49" charset="0"/>
                <a:cs typeface="Courier New" panose="02070309020205020404" pitchFamily="49" charset="0"/>
              </a:rPr>
              <a:t>ADD	R1, A, B</a:t>
            </a:r>
          </a:p>
        </p:txBody>
      </p:sp>
      <p:sp>
        <p:nvSpPr>
          <p:cNvPr id="5" name="TextBox 4">
            <a:extLst>
              <a:ext uri="{FF2B5EF4-FFF2-40B4-BE49-F238E27FC236}">
                <a16:creationId xmlns:a16="http://schemas.microsoft.com/office/drawing/2014/main" xmlns="" id="{21D37DA9-39F7-4EBB-A368-90547D3A0802}"/>
              </a:ext>
            </a:extLst>
          </p:cNvPr>
          <p:cNvSpPr txBox="1"/>
          <p:nvPr/>
        </p:nvSpPr>
        <p:spPr>
          <a:xfrm>
            <a:off x="5913782" y="2174124"/>
            <a:ext cx="2600392" cy="461665"/>
          </a:xfrm>
          <a:prstGeom prst="rect">
            <a:avLst/>
          </a:prstGeom>
          <a:noFill/>
        </p:spPr>
        <p:txBody>
          <a:bodyPr wrap="none" rtlCol="0">
            <a:spAutoFit/>
          </a:bodyPr>
          <a:lstStyle/>
          <a:p>
            <a:r>
              <a:rPr lang="en-US" sz="2400" b="1" dirty="0">
                <a:solidFill>
                  <a:schemeClr val="tx2"/>
                </a:solidFill>
                <a:latin typeface="Courier New" panose="02070309020205020404" pitchFamily="49" charset="0"/>
                <a:cs typeface="Courier New" panose="02070309020205020404" pitchFamily="49" charset="0"/>
              </a:rPr>
              <a:t>R1</a:t>
            </a:r>
            <a:r>
              <a:rPr lang="en-US" sz="2400" b="1" dirty="0">
                <a:solidFill>
                  <a:schemeClr val="tx2"/>
                </a:solidFill>
                <a:latin typeface="Cambria Math" panose="02040503050406030204" pitchFamily="18" charset="0"/>
                <a:ea typeface="Cambria Math" panose="02040503050406030204" pitchFamily="18" charset="0"/>
                <a:cs typeface="Courier New" panose="02070309020205020404" pitchFamily="49" charset="0"/>
              </a:rPr>
              <a:t>← </a:t>
            </a:r>
            <a:r>
              <a:rPr lang="en-US" sz="2400" b="1" dirty="0">
                <a:solidFill>
                  <a:schemeClr val="tx2"/>
                </a:solidFill>
                <a:latin typeface="Courier New" panose="02070309020205020404" pitchFamily="49" charset="0"/>
                <a:cs typeface="Courier New" panose="02070309020205020404" pitchFamily="49" charset="0"/>
              </a:rPr>
              <a:t>M[A]+</a:t>
            </a:r>
            <a:r>
              <a:rPr lang="en-US" sz="2400" b="1" dirty="0">
                <a:solidFill>
                  <a:schemeClr val="tx2"/>
                </a:solidFill>
                <a:latin typeface="Cambria Math" panose="02040503050406030204" pitchFamily="18" charset="0"/>
                <a:ea typeface="Cambria Math" panose="02040503050406030204" pitchFamily="18" charset="0"/>
                <a:cs typeface="Courier New" panose="02070309020205020404" pitchFamily="49" charset="0"/>
              </a:rPr>
              <a:t> </a:t>
            </a:r>
            <a:r>
              <a:rPr lang="en-US" sz="2400" b="1" dirty="0">
                <a:solidFill>
                  <a:schemeClr val="tx2"/>
                </a:solidFill>
                <a:latin typeface="Courier New" panose="02070309020205020404" pitchFamily="49" charset="0"/>
                <a:cs typeface="Courier New" panose="02070309020205020404" pitchFamily="49" charset="0"/>
              </a:rPr>
              <a:t>M[B]</a:t>
            </a:r>
          </a:p>
        </p:txBody>
      </p:sp>
      <p:sp>
        <p:nvSpPr>
          <p:cNvPr id="6" name="TextBox 5">
            <a:extLst>
              <a:ext uri="{FF2B5EF4-FFF2-40B4-BE49-F238E27FC236}">
                <a16:creationId xmlns:a16="http://schemas.microsoft.com/office/drawing/2014/main" xmlns="" id="{BD5CAD22-E210-48AC-8DB1-4AB928BBBC49}"/>
              </a:ext>
            </a:extLst>
          </p:cNvPr>
          <p:cNvSpPr txBox="1"/>
          <p:nvPr/>
        </p:nvSpPr>
        <p:spPr>
          <a:xfrm>
            <a:off x="3018182" y="2510732"/>
            <a:ext cx="2582758" cy="461665"/>
          </a:xfrm>
          <a:prstGeom prst="rect">
            <a:avLst/>
          </a:prstGeom>
          <a:noFill/>
        </p:spPr>
        <p:txBody>
          <a:bodyPr wrap="none" rtlCol="0">
            <a:spAutoFit/>
          </a:bodyPr>
          <a:lstStyle/>
          <a:p>
            <a:r>
              <a:rPr lang="en-US" sz="2400" b="1" dirty="0">
                <a:solidFill>
                  <a:schemeClr val="tx2"/>
                </a:solidFill>
                <a:latin typeface="Courier New" panose="02070309020205020404" pitchFamily="49" charset="0"/>
                <a:cs typeface="Courier New" panose="02070309020205020404" pitchFamily="49" charset="0"/>
              </a:rPr>
              <a:t>ADD	R2, C, D</a:t>
            </a:r>
          </a:p>
        </p:txBody>
      </p:sp>
      <p:sp>
        <p:nvSpPr>
          <p:cNvPr id="7" name="TextBox 6">
            <a:extLst>
              <a:ext uri="{FF2B5EF4-FFF2-40B4-BE49-F238E27FC236}">
                <a16:creationId xmlns:a16="http://schemas.microsoft.com/office/drawing/2014/main" xmlns="" id="{3B285D07-71FB-42CA-91F3-0BEF5598FC87}"/>
              </a:ext>
            </a:extLst>
          </p:cNvPr>
          <p:cNvSpPr txBox="1"/>
          <p:nvPr/>
        </p:nvSpPr>
        <p:spPr>
          <a:xfrm>
            <a:off x="5913782" y="2510732"/>
            <a:ext cx="2600392" cy="461665"/>
          </a:xfrm>
          <a:prstGeom prst="rect">
            <a:avLst/>
          </a:prstGeom>
          <a:noFill/>
        </p:spPr>
        <p:txBody>
          <a:bodyPr wrap="none" rtlCol="0">
            <a:spAutoFit/>
          </a:bodyPr>
          <a:lstStyle/>
          <a:p>
            <a:r>
              <a:rPr lang="en-US" sz="2400" b="1" dirty="0">
                <a:solidFill>
                  <a:schemeClr val="tx2"/>
                </a:solidFill>
                <a:latin typeface="Courier New" panose="02070309020205020404" pitchFamily="49" charset="0"/>
                <a:cs typeface="Courier New" panose="02070309020205020404" pitchFamily="49" charset="0"/>
              </a:rPr>
              <a:t>R2</a:t>
            </a:r>
            <a:r>
              <a:rPr lang="en-US" sz="2400" b="1" dirty="0">
                <a:solidFill>
                  <a:schemeClr val="tx2"/>
                </a:solidFill>
                <a:latin typeface="Cambria Math" panose="02040503050406030204" pitchFamily="18" charset="0"/>
                <a:ea typeface="Cambria Math" panose="02040503050406030204" pitchFamily="18" charset="0"/>
                <a:cs typeface="Courier New" panose="02070309020205020404" pitchFamily="49" charset="0"/>
              </a:rPr>
              <a:t>← </a:t>
            </a:r>
            <a:r>
              <a:rPr lang="en-US" sz="2400" b="1" dirty="0">
                <a:solidFill>
                  <a:schemeClr val="tx2"/>
                </a:solidFill>
                <a:latin typeface="Courier New" panose="02070309020205020404" pitchFamily="49" charset="0"/>
                <a:cs typeface="Courier New" panose="02070309020205020404" pitchFamily="49" charset="0"/>
              </a:rPr>
              <a:t>M[C]+</a:t>
            </a:r>
            <a:r>
              <a:rPr lang="en-US" sz="2400" b="1" dirty="0">
                <a:solidFill>
                  <a:schemeClr val="tx2"/>
                </a:solidFill>
                <a:latin typeface="Cambria Math" panose="02040503050406030204" pitchFamily="18" charset="0"/>
                <a:ea typeface="Cambria Math" panose="02040503050406030204" pitchFamily="18" charset="0"/>
                <a:cs typeface="Courier New" panose="02070309020205020404" pitchFamily="49" charset="0"/>
              </a:rPr>
              <a:t> </a:t>
            </a:r>
            <a:r>
              <a:rPr lang="en-US" sz="2400" b="1" dirty="0">
                <a:solidFill>
                  <a:schemeClr val="tx2"/>
                </a:solidFill>
                <a:latin typeface="Courier New" panose="02070309020205020404" pitchFamily="49" charset="0"/>
                <a:cs typeface="Courier New" panose="02070309020205020404" pitchFamily="49" charset="0"/>
              </a:rPr>
              <a:t>M[D]</a:t>
            </a:r>
          </a:p>
        </p:txBody>
      </p:sp>
      <p:sp>
        <p:nvSpPr>
          <p:cNvPr id="8" name="TextBox 7">
            <a:extLst>
              <a:ext uri="{FF2B5EF4-FFF2-40B4-BE49-F238E27FC236}">
                <a16:creationId xmlns:a16="http://schemas.microsoft.com/office/drawing/2014/main" xmlns="" id="{FD2CB819-D10C-4571-ACAE-7638D2D43683}"/>
              </a:ext>
            </a:extLst>
          </p:cNvPr>
          <p:cNvSpPr txBox="1"/>
          <p:nvPr/>
        </p:nvSpPr>
        <p:spPr>
          <a:xfrm>
            <a:off x="3018182" y="2847340"/>
            <a:ext cx="2767104" cy="461665"/>
          </a:xfrm>
          <a:prstGeom prst="rect">
            <a:avLst/>
          </a:prstGeom>
          <a:noFill/>
        </p:spPr>
        <p:txBody>
          <a:bodyPr wrap="none" rtlCol="0">
            <a:spAutoFit/>
          </a:bodyPr>
          <a:lstStyle/>
          <a:p>
            <a:r>
              <a:rPr lang="en-US" sz="2400" b="1" dirty="0">
                <a:solidFill>
                  <a:schemeClr val="tx2"/>
                </a:solidFill>
                <a:latin typeface="Courier New" panose="02070309020205020404" pitchFamily="49" charset="0"/>
                <a:cs typeface="Courier New" panose="02070309020205020404" pitchFamily="49" charset="0"/>
              </a:rPr>
              <a:t>MUL	X, R1, R2</a:t>
            </a:r>
          </a:p>
        </p:txBody>
      </p:sp>
      <p:sp>
        <p:nvSpPr>
          <p:cNvPr id="9" name="TextBox 8">
            <a:extLst>
              <a:ext uri="{FF2B5EF4-FFF2-40B4-BE49-F238E27FC236}">
                <a16:creationId xmlns:a16="http://schemas.microsoft.com/office/drawing/2014/main" xmlns="" id="{7E3B682A-6057-457A-AD33-A9E9B2A3686E}"/>
              </a:ext>
            </a:extLst>
          </p:cNvPr>
          <p:cNvSpPr txBox="1"/>
          <p:nvPr/>
        </p:nvSpPr>
        <p:spPr>
          <a:xfrm>
            <a:off x="5913782" y="2847340"/>
            <a:ext cx="2533066" cy="461665"/>
          </a:xfrm>
          <a:prstGeom prst="rect">
            <a:avLst/>
          </a:prstGeom>
          <a:noFill/>
        </p:spPr>
        <p:txBody>
          <a:bodyPr wrap="none" rtlCol="0">
            <a:spAutoFit/>
          </a:bodyPr>
          <a:lstStyle/>
          <a:p>
            <a:r>
              <a:rPr lang="en-US" sz="2400" b="1" dirty="0">
                <a:solidFill>
                  <a:schemeClr val="tx2"/>
                </a:solidFill>
                <a:latin typeface="Courier New" panose="02070309020205020404" pitchFamily="49" charset="0"/>
                <a:cs typeface="Courier New" panose="02070309020205020404" pitchFamily="49" charset="0"/>
              </a:rPr>
              <a:t>M[X]</a:t>
            </a:r>
            <a:r>
              <a:rPr lang="en-US" sz="2400" b="1" dirty="0">
                <a:solidFill>
                  <a:schemeClr val="tx2"/>
                </a:solidFill>
                <a:latin typeface="Cambria Math" panose="02040503050406030204" pitchFamily="18" charset="0"/>
                <a:ea typeface="Cambria Math" panose="02040503050406030204" pitchFamily="18" charset="0"/>
                <a:cs typeface="Courier New" panose="02070309020205020404" pitchFamily="49" charset="0"/>
              </a:rPr>
              <a:t>← </a:t>
            </a:r>
            <a:r>
              <a:rPr lang="en-US" sz="2400" b="1" dirty="0">
                <a:solidFill>
                  <a:schemeClr val="tx2"/>
                </a:solidFill>
                <a:latin typeface="Courier New" panose="02070309020205020404" pitchFamily="49" charset="0"/>
                <a:cs typeface="Courier New" panose="02070309020205020404" pitchFamily="49" charset="0"/>
              </a:rPr>
              <a:t>R1 * R2</a:t>
            </a:r>
          </a:p>
        </p:txBody>
      </p:sp>
    </p:spTree>
    <p:extLst>
      <p:ext uri="{BB962C8B-B14F-4D97-AF65-F5344CB8AC3E}">
        <p14:creationId xmlns="" xmlns:p14="http://schemas.microsoft.com/office/powerpoint/2010/main" val="103460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500"/>
                                        <p:tgtEl>
                                          <p:spTgt spid="3">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33427E-0CC0-4186-85EB-3D79A2FFA7E6}"/>
              </a:ext>
            </a:extLst>
          </p:cNvPr>
          <p:cNvSpPr>
            <a:spLocks noGrp="1"/>
          </p:cNvSpPr>
          <p:nvPr>
            <p:ph type="title"/>
          </p:nvPr>
        </p:nvSpPr>
        <p:spPr/>
        <p:txBody>
          <a:bodyPr/>
          <a:lstStyle/>
          <a:p>
            <a:r>
              <a:rPr lang="en-US" dirty="0"/>
              <a:t>Two Address Instruction</a:t>
            </a:r>
            <a:endParaRPr lang="en-IN" dirty="0"/>
          </a:p>
        </p:txBody>
      </p:sp>
      <p:sp>
        <p:nvSpPr>
          <p:cNvPr id="3" name="Content Placeholder 2">
            <a:extLst>
              <a:ext uri="{FF2B5EF4-FFF2-40B4-BE49-F238E27FC236}">
                <a16:creationId xmlns:a16="http://schemas.microsoft.com/office/drawing/2014/main" xmlns="" id="{7973B785-375D-4D4A-96A9-69A41627D557}"/>
              </a:ext>
            </a:extLst>
          </p:cNvPr>
          <p:cNvSpPr>
            <a:spLocks noGrp="1"/>
          </p:cNvSpPr>
          <p:nvPr>
            <p:ph idx="1"/>
          </p:nvPr>
        </p:nvSpPr>
        <p:spPr>
          <a:xfrm>
            <a:off x="131180" y="863444"/>
            <a:ext cx="11929641" cy="1462313"/>
          </a:xfrm>
        </p:spPr>
        <p:txBody>
          <a:bodyPr/>
          <a:lstStyle/>
          <a:p>
            <a:pPr algn="just"/>
            <a:r>
              <a:rPr lang="en-US" dirty="0"/>
              <a:t>Two address instructions are the most common in commercial computers. Here again each address field can specify either a processor register or a memory word. </a:t>
            </a:r>
          </a:p>
          <a:p>
            <a:pPr algn="just"/>
            <a:r>
              <a:rPr lang="en-US" dirty="0"/>
              <a:t>The program to evaluate </a:t>
            </a:r>
            <a:r>
              <a:rPr lang="en-US" dirty="0">
                <a:solidFill>
                  <a:schemeClr val="accent6"/>
                </a:solidFill>
              </a:rPr>
              <a:t>X = (A + B) * (C + D) </a:t>
            </a:r>
            <a:r>
              <a:rPr lang="en-US" dirty="0"/>
              <a:t>is as follows:</a:t>
            </a:r>
          </a:p>
          <a:p>
            <a:endParaRPr lang="en-IN" dirty="0"/>
          </a:p>
        </p:txBody>
      </p:sp>
      <p:sp>
        <p:nvSpPr>
          <p:cNvPr id="4" name="TextBox 3">
            <a:extLst>
              <a:ext uri="{FF2B5EF4-FFF2-40B4-BE49-F238E27FC236}">
                <a16:creationId xmlns:a16="http://schemas.microsoft.com/office/drawing/2014/main" xmlns="" id="{7FEAE28A-BB59-481A-B815-C899DFA52885}"/>
              </a:ext>
            </a:extLst>
          </p:cNvPr>
          <p:cNvSpPr txBox="1"/>
          <p:nvPr/>
        </p:nvSpPr>
        <p:spPr>
          <a:xfrm>
            <a:off x="3306418" y="2592967"/>
            <a:ext cx="2029723" cy="461665"/>
          </a:xfrm>
          <a:prstGeom prst="rect">
            <a:avLst/>
          </a:prstGeom>
          <a:noFill/>
        </p:spPr>
        <p:txBody>
          <a:bodyPr wrap="none" rtlCol="0">
            <a:spAutoFit/>
          </a:bodyPr>
          <a:lstStyle/>
          <a:p>
            <a:r>
              <a:rPr lang="en-US" sz="2400" b="1" dirty="0">
                <a:solidFill>
                  <a:schemeClr val="tx2"/>
                </a:solidFill>
                <a:latin typeface="Courier New" panose="02070309020205020404" pitchFamily="49" charset="0"/>
                <a:cs typeface="Courier New" panose="02070309020205020404" pitchFamily="49" charset="0"/>
              </a:rPr>
              <a:t>MOV	R1, A</a:t>
            </a:r>
          </a:p>
        </p:txBody>
      </p:sp>
      <p:sp>
        <p:nvSpPr>
          <p:cNvPr id="5" name="TextBox 4">
            <a:extLst>
              <a:ext uri="{FF2B5EF4-FFF2-40B4-BE49-F238E27FC236}">
                <a16:creationId xmlns:a16="http://schemas.microsoft.com/office/drawing/2014/main" xmlns="" id="{9384C906-3A13-42D1-98CD-24DC4523CD93}"/>
              </a:ext>
            </a:extLst>
          </p:cNvPr>
          <p:cNvSpPr txBox="1"/>
          <p:nvPr/>
        </p:nvSpPr>
        <p:spPr>
          <a:xfrm>
            <a:off x="6202018" y="2592967"/>
            <a:ext cx="1611339" cy="461665"/>
          </a:xfrm>
          <a:prstGeom prst="rect">
            <a:avLst/>
          </a:prstGeom>
          <a:noFill/>
        </p:spPr>
        <p:txBody>
          <a:bodyPr wrap="none" rtlCol="0">
            <a:spAutoFit/>
          </a:bodyPr>
          <a:lstStyle/>
          <a:p>
            <a:r>
              <a:rPr lang="en-US" sz="2400" b="1" dirty="0">
                <a:solidFill>
                  <a:schemeClr val="tx2"/>
                </a:solidFill>
                <a:latin typeface="Courier New" panose="02070309020205020404" pitchFamily="49" charset="0"/>
                <a:cs typeface="Courier New" panose="02070309020205020404" pitchFamily="49" charset="0"/>
              </a:rPr>
              <a:t>R1</a:t>
            </a:r>
            <a:r>
              <a:rPr lang="en-US" sz="2400" b="1" dirty="0">
                <a:solidFill>
                  <a:schemeClr val="tx2"/>
                </a:solidFill>
                <a:latin typeface="Cambria Math" panose="02040503050406030204" pitchFamily="18" charset="0"/>
                <a:ea typeface="Cambria Math" panose="02040503050406030204" pitchFamily="18" charset="0"/>
                <a:cs typeface="Courier New" panose="02070309020205020404" pitchFamily="49" charset="0"/>
              </a:rPr>
              <a:t>← </a:t>
            </a:r>
            <a:r>
              <a:rPr lang="en-US" sz="2400" b="1" dirty="0">
                <a:solidFill>
                  <a:schemeClr val="tx2"/>
                </a:solidFill>
                <a:latin typeface="Courier New" panose="02070309020205020404" pitchFamily="49" charset="0"/>
                <a:cs typeface="Courier New" panose="02070309020205020404" pitchFamily="49" charset="0"/>
              </a:rPr>
              <a:t>M[A]</a:t>
            </a:r>
          </a:p>
        </p:txBody>
      </p:sp>
      <p:sp>
        <p:nvSpPr>
          <p:cNvPr id="6" name="TextBox 5">
            <a:extLst>
              <a:ext uri="{FF2B5EF4-FFF2-40B4-BE49-F238E27FC236}">
                <a16:creationId xmlns:a16="http://schemas.microsoft.com/office/drawing/2014/main" xmlns="" id="{168C6E0B-7DC7-49B1-9A20-8A0F6EA0AA01}"/>
              </a:ext>
            </a:extLst>
          </p:cNvPr>
          <p:cNvSpPr txBox="1"/>
          <p:nvPr/>
        </p:nvSpPr>
        <p:spPr>
          <a:xfrm>
            <a:off x="3306418" y="2949453"/>
            <a:ext cx="2029723" cy="461665"/>
          </a:xfrm>
          <a:prstGeom prst="rect">
            <a:avLst/>
          </a:prstGeom>
          <a:noFill/>
        </p:spPr>
        <p:txBody>
          <a:bodyPr wrap="none" rtlCol="0">
            <a:spAutoFit/>
          </a:bodyPr>
          <a:lstStyle/>
          <a:p>
            <a:r>
              <a:rPr lang="en-US" sz="2400" b="1" dirty="0">
                <a:solidFill>
                  <a:schemeClr val="tx2"/>
                </a:solidFill>
                <a:latin typeface="Courier New" panose="02070309020205020404" pitchFamily="49" charset="0"/>
                <a:cs typeface="Courier New" panose="02070309020205020404" pitchFamily="49" charset="0"/>
              </a:rPr>
              <a:t>ADD	R1, B</a:t>
            </a:r>
          </a:p>
        </p:txBody>
      </p:sp>
      <p:sp>
        <p:nvSpPr>
          <p:cNvPr id="7" name="TextBox 6">
            <a:extLst>
              <a:ext uri="{FF2B5EF4-FFF2-40B4-BE49-F238E27FC236}">
                <a16:creationId xmlns:a16="http://schemas.microsoft.com/office/drawing/2014/main" xmlns="" id="{E9D5BB7D-7467-43CA-9AFA-F9AA643C7AAD}"/>
              </a:ext>
            </a:extLst>
          </p:cNvPr>
          <p:cNvSpPr txBox="1"/>
          <p:nvPr/>
        </p:nvSpPr>
        <p:spPr>
          <a:xfrm>
            <a:off x="6202018" y="2949453"/>
            <a:ext cx="2231701" cy="461665"/>
          </a:xfrm>
          <a:prstGeom prst="rect">
            <a:avLst/>
          </a:prstGeom>
          <a:noFill/>
        </p:spPr>
        <p:txBody>
          <a:bodyPr wrap="none" rtlCol="0">
            <a:spAutoFit/>
          </a:bodyPr>
          <a:lstStyle/>
          <a:p>
            <a:r>
              <a:rPr lang="en-US" sz="2400" b="1" dirty="0">
                <a:solidFill>
                  <a:schemeClr val="tx2"/>
                </a:solidFill>
                <a:latin typeface="Courier New" panose="02070309020205020404" pitchFamily="49" charset="0"/>
                <a:cs typeface="Courier New" panose="02070309020205020404" pitchFamily="49" charset="0"/>
              </a:rPr>
              <a:t>R1</a:t>
            </a:r>
            <a:r>
              <a:rPr lang="en-US" sz="2400" b="1" dirty="0">
                <a:solidFill>
                  <a:schemeClr val="tx2"/>
                </a:solidFill>
                <a:latin typeface="Cambria Math" panose="02040503050406030204" pitchFamily="18" charset="0"/>
                <a:ea typeface="Cambria Math" panose="02040503050406030204" pitchFamily="18" charset="0"/>
                <a:cs typeface="Courier New" panose="02070309020205020404" pitchFamily="49" charset="0"/>
              </a:rPr>
              <a:t>← </a:t>
            </a:r>
            <a:r>
              <a:rPr lang="en-US" sz="2400" b="1" dirty="0">
                <a:solidFill>
                  <a:schemeClr val="tx2"/>
                </a:solidFill>
                <a:latin typeface="Courier New" panose="02070309020205020404" pitchFamily="49" charset="0"/>
                <a:cs typeface="Courier New" panose="02070309020205020404" pitchFamily="49" charset="0"/>
              </a:rPr>
              <a:t>R1+</a:t>
            </a:r>
            <a:r>
              <a:rPr lang="en-US" sz="2400" b="1" dirty="0">
                <a:solidFill>
                  <a:schemeClr val="tx2"/>
                </a:solidFill>
                <a:latin typeface="Cambria Math" panose="02040503050406030204" pitchFamily="18" charset="0"/>
                <a:ea typeface="Cambria Math" panose="02040503050406030204" pitchFamily="18" charset="0"/>
                <a:cs typeface="Courier New" panose="02070309020205020404" pitchFamily="49" charset="0"/>
              </a:rPr>
              <a:t> </a:t>
            </a:r>
            <a:r>
              <a:rPr lang="en-US" sz="2400" b="1" dirty="0">
                <a:solidFill>
                  <a:schemeClr val="tx2"/>
                </a:solidFill>
                <a:latin typeface="Courier New" panose="02070309020205020404" pitchFamily="49" charset="0"/>
                <a:cs typeface="Courier New" panose="02070309020205020404" pitchFamily="49" charset="0"/>
              </a:rPr>
              <a:t>M[B]</a:t>
            </a:r>
          </a:p>
        </p:txBody>
      </p:sp>
      <p:sp>
        <p:nvSpPr>
          <p:cNvPr id="8" name="TextBox 7">
            <a:extLst>
              <a:ext uri="{FF2B5EF4-FFF2-40B4-BE49-F238E27FC236}">
                <a16:creationId xmlns:a16="http://schemas.microsoft.com/office/drawing/2014/main" xmlns="" id="{553EE388-4419-4BE7-A279-BC616809EA49}"/>
              </a:ext>
            </a:extLst>
          </p:cNvPr>
          <p:cNvSpPr txBox="1"/>
          <p:nvPr/>
        </p:nvSpPr>
        <p:spPr>
          <a:xfrm>
            <a:off x="3306418" y="3318641"/>
            <a:ext cx="2029723" cy="461665"/>
          </a:xfrm>
          <a:prstGeom prst="rect">
            <a:avLst/>
          </a:prstGeom>
          <a:noFill/>
        </p:spPr>
        <p:txBody>
          <a:bodyPr wrap="none" rtlCol="0">
            <a:spAutoFit/>
          </a:bodyPr>
          <a:lstStyle/>
          <a:p>
            <a:r>
              <a:rPr lang="en-US" sz="2400" b="1" dirty="0">
                <a:solidFill>
                  <a:schemeClr val="tx2"/>
                </a:solidFill>
                <a:latin typeface="Courier New" panose="02070309020205020404" pitchFamily="49" charset="0"/>
                <a:cs typeface="Courier New" panose="02070309020205020404" pitchFamily="49" charset="0"/>
              </a:rPr>
              <a:t>MOV	R2, C</a:t>
            </a:r>
          </a:p>
        </p:txBody>
      </p:sp>
      <p:sp>
        <p:nvSpPr>
          <p:cNvPr id="9" name="TextBox 8">
            <a:extLst>
              <a:ext uri="{FF2B5EF4-FFF2-40B4-BE49-F238E27FC236}">
                <a16:creationId xmlns:a16="http://schemas.microsoft.com/office/drawing/2014/main" xmlns="" id="{9E4D84D1-C984-41FC-BE8E-81E876F7BEFA}"/>
              </a:ext>
            </a:extLst>
          </p:cNvPr>
          <p:cNvSpPr txBox="1"/>
          <p:nvPr/>
        </p:nvSpPr>
        <p:spPr>
          <a:xfrm>
            <a:off x="6202018" y="3318641"/>
            <a:ext cx="1611339" cy="461665"/>
          </a:xfrm>
          <a:prstGeom prst="rect">
            <a:avLst/>
          </a:prstGeom>
          <a:noFill/>
        </p:spPr>
        <p:txBody>
          <a:bodyPr wrap="none" rtlCol="0">
            <a:spAutoFit/>
          </a:bodyPr>
          <a:lstStyle/>
          <a:p>
            <a:r>
              <a:rPr lang="en-US" sz="2400" b="1" dirty="0">
                <a:solidFill>
                  <a:schemeClr val="tx2"/>
                </a:solidFill>
                <a:latin typeface="Courier New" panose="02070309020205020404" pitchFamily="49" charset="0"/>
                <a:cs typeface="Courier New" panose="02070309020205020404" pitchFamily="49" charset="0"/>
              </a:rPr>
              <a:t>R2</a:t>
            </a:r>
            <a:r>
              <a:rPr lang="en-US" sz="2400" b="1" dirty="0">
                <a:solidFill>
                  <a:schemeClr val="tx2"/>
                </a:solidFill>
                <a:latin typeface="Cambria Math" panose="02040503050406030204" pitchFamily="18" charset="0"/>
                <a:ea typeface="Cambria Math" panose="02040503050406030204" pitchFamily="18" charset="0"/>
                <a:cs typeface="Courier New" panose="02070309020205020404" pitchFamily="49" charset="0"/>
              </a:rPr>
              <a:t>← </a:t>
            </a:r>
            <a:r>
              <a:rPr lang="en-US" sz="2400" b="1" dirty="0">
                <a:solidFill>
                  <a:schemeClr val="tx2"/>
                </a:solidFill>
                <a:latin typeface="Courier New" panose="02070309020205020404" pitchFamily="49" charset="0"/>
                <a:cs typeface="Courier New" panose="02070309020205020404" pitchFamily="49" charset="0"/>
              </a:rPr>
              <a:t>M[C]</a:t>
            </a:r>
          </a:p>
        </p:txBody>
      </p:sp>
      <p:sp>
        <p:nvSpPr>
          <p:cNvPr id="10" name="TextBox 9">
            <a:extLst>
              <a:ext uri="{FF2B5EF4-FFF2-40B4-BE49-F238E27FC236}">
                <a16:creationId xmlns:a16="http://schemas.microsoft.com/office/drawing/2014/main" xmlns="" id="{3FF5E083-9264-4694-9EDE-48C39C05F2E7}"/>
              </a:ext>
            </a:extLst>
          </p:cNvPr>
          <p:cNvSpPr txBox="1"/>
          <p:nvPr/>
        </p:nvSpPr>
        <p:spPr>
          <a:xfrm>
            <a:off x="3306418" y="3675127"/>
            <a:ext cx="2029723" cy="461665"/>
          </a:xfrm>
          <a:prstGeom prst="rect">
            <a:avLst/>
          </a:prstGeom>
          <a:noFill/>
        </p:spPr>
        <p:txBody>
          <a:bodyPr wrap="none" rtlCol="0">
            <a:spAutoFit/>
          </a:bodyPr>
          <a:lstStyle/>
          <a:p>
            <a:r>
              <a:rPr lang="en-US" sz="2400" b="1" dirty="0">
                <a:solidFill>
                  <a:schemeClr val="tx2"/>
                </a:solidFill>
                <a:latin typeface="Courier New" panose="02070309020205020404" pitchFamily="49" charset="0"/>
                <a:cs typeface="Courier New" panose="02070309020205020404" pitchFamily="49" charset="0"/>
              </a:rPr>
              <a:t>ADD	R2, D</a:t>
            </a:r>
          </a:p>
        </p:txBody>
      </p:sp>
      <p:sp>
        <p:nvSpPr>
          <p:cNvPr id="11" name="TextBox 10">
            <a:extLst>
              <a:ext uri="{FF2B5EF4-FFF2-40B4-BE49-F238E27FC236}">
                <a16:creationId xmlns:a16="http://schemas.microsoft.com/office/drawing/2014/main" xmlns="" id="{4EFC7988-EB63-4EF8-A678-131D519A40CF}"/>
              </a:ext>
            </a:extLst>
          </p:cNvPr>
          <p:cNvSpPr txBox="1"/>
          <p:nvPr/>
        </p:nvSpPr>
        <p:spPr>
          <a:xfrm>
            <a:off x="6202018" y="3675127"/>
            <a:ext cx="2231701" cy="461665"/>
          </a:xfrm>
          <a:prstGeom prst="rect">
            <a:avLst/>
          </a:prstGeom>
          <a:noFill/>
        </p:spPr>
        <p:txBody>
          <a:bodyPr wrap="none" rtlCol="0">
            <a:spAutoFit/>
          </a:bodyPr>
          <a:lstStyle/>
          <a:p>
            <a:r>
              <a:rPr lang="en-US" sz="2400" b="1" dirty="0">
                <a:solidFill>
                  <a:schemeClr val="tx2"/>
                </a:solidFill>
                <a:latin typeface="Courier New" panose="02070309020205020404" pitchFamily="49" charset="0"/>
                <a:cs typeface="Courier New" panose="02070309020205020404" pitchFamily="49" charset="0"/>
              </a:rPr>
              <a:t>R2</a:t>
            </a:r>
            <a:r>
              <a:rPr lang="en-US" sz="2400" b="1" dirty="0">
                <a:solidFill>
                  <a:schemeClr val="tx2"/>
                </a:solidFill>
                <a:latin typeface="Cambria Math" panose="02040503050406030204" pitchFamily="18" charset="0"/>
                <a:ea typeface="Cambria Math" panose="02040503050406030204" pitchFamily="18" charset="0"/>
                <a:cs typeface="Courier New" panose="02070309020205020404" pitchFamily="49" charset="0"/>
              </a:rPr>
              <a:t>← </a:t>
            </a:r>
            <a:r>
              <a:rPr lang="en-US" sz="2400" b="1" dirty="0">
                <a:solidFill>
                  <a:schemeClr val="tx2"/>
                </a:solidFill>
                <a:latin typeface="Courier New" panose="02070309020205020404" pitchFamily="49" charset="0"/>
                <a:cs typeface="Courier New" panose="02070309020205020404" pitchFamily="49" charset="0"/>
              </a:rPr>
              <a:t>R2+</a:t>
            </a:r>
            <a:r>
              <a:rPr lang="en-US" sz="2400" b="1" dirty="0">
                <a:solidFill>
                  <a:schemeClr val="tx2"/>
                </a:solidFill>
                <a:latin typeface="Cambria Math" panose="02040503050406030204" pitchFamily="18" charset="0"/>
                <a:ea typeface="Cambria Math" panose="02040503050406030204" pitchFamily="18" charset="0"/>
                <a:cs typeface="Courier New" panose="02070309020205020404" pitchFamily="49" charset="0"/>
              </a:rPr>
              <a:t> </a:t>
            </a:r>
            <a:r>
              <a:rPr lang="en-US" sz="2400" b="1" dirty="0">
                <a:solidFill>
                  <a:schemeClr val="tx2"/>
                </a:solidFill>
                <a:latin typeface="Courier New" panose="02070309020205020404" pitchFamily="49" charset="0"/>
                <a:cs typeface="Courier New" panose="02070309020205020404" pitchFamily="49" charset="0"/>
              </a:rPr>
              <a:t>M[D]</a:t>
            </a:r>
          </a:p>
        </p:txBody>
      </p:sp>
      <p:sp>
        <p:nvSpPr>
          <p:cNvPr id="12" name="TextBox 11">
            <a:extLst>
              <a:ext uri="{FF2B5EF4-FFF2-40B4-BE49-F238E27FC236}">
                <a16:creationId xmlns:a16="http://schemas.microsoft.com/office/drawing/2014/main" xmlns="" id="{77D8B905-703A-4398-BE76-94EC85E957CA}"/>
              </a:ext>
            </a:extLst>
          </p:cNvPr>
          <p:cNvSpPr txBox="1"/>
          <p:nvPr/>
        </p:nvSpPr>
        <p:spPr>
          <a:xfrm>
            <a:off x="3306418" y="4044315"/>
            <a:ext cx="2214068" cy="461665"/>
          </a:xfrm>
          <a:prstGeom prst="rect">
            <a:avLst/>
          </a:prstGeom>
          <a:noFill/>
        </p:spPr>
        <p:txBody>
          <a:bodyPr wrap="none" rtlCol="0">
            <a:spAutoFit/>
          </a:bodyPr>
          <a:lstStyle/>
          <a:p>
            <a:r>
              <a:rPr lang="en-US" sz="2400" b="1" dirty="0">
                <a:solidFill>
                  <a:schemeClr val="tx2"/>
                </a:solidFill>
                <a:latin typeface="Courier New" panose="02070309020205020404" pitchFamily="49" charset="0"/>
                <a:cs typeface="Courier New" panose="02070309020205020404" pitchFamily="49" charset="0"/>
              </a:rPr>
              <a:t>MUL	R1, R2</a:t>
            </a:r>
          </a:p>
        </p:txBody>
      </p:sp>
      <p:sp>
        <p:nvSpPr>
          <p:cNvPr id="13" name="TextBox 12">
            <a:extLst>
              <a:ext uri="{FF2B5EF4-FFF2-40B4-BE49-F238E27FC236}">
                <a16:creationId xmlns:a16="http://schemas.microsoft.com/office/drawing/2014/main" xmlns="" id="{E72822F7-C392-44AF-9B20-F2A1E9B9966B}"/>
              </a:ext>
            </a:extLst>
          </p:cNvPr>
          <p:cNvSpPr txBox="1"/>
          <p:nvPr/>
        </p:nvSpPr>
        <p:spPr>
          <a:xfrm>
            <a:off x="6202018" y="4044315"/>
            <a:ext cx="2164375" cy="461665"/>
          </a:xfrm>
          <a:prstGeom prst="rect">
            <a:avLst/>
          </a:prstGeom>
          <a:noFill/>
        </p:spPr>
        <p:txBody>
          <a:bodyPr wrap="none" rtlCol="0">
            <a:spAutoFit/>
          </a:bodyPr>
          <a:lstStyle/>
          <a:p>
            <a:r>
              <a:rPr lang="en-US" sz="2400" b="1" dirty="0">
                <a:solidFill>
                  <a:schemeClr val="tx2"/>
                </a:solidFill>
                <a:latin typeface="Courier New" panose="02070309020205020404" pitchFamily="49" charset="0"/>
                <a:cs typeface="Courier New" panose="02070309020205020404" pitchFamily="49" charset="0"/>
              </a:rPr>
              <a:t>R1</a:t>
            </a:r>
            <a:r>
              <a:rPr lang="en-US" sz="2400" b="1" dirty="0">
                <a:solidFill>
                  <a:schemeClr val="tx2"/>
                </a:solidFill>
                <a:latin typeface="Cambria Math" panose="02040503050406030204" pitchFamily="18" charset="0"/>
                <a:ea typeface="Cambria Math" panose="02040503050406030204" pitchFamily="18" charset="0"/>
                <a:cs typeface="Courier New" panose="02070309020205020404" pitchFamily="49" charset="0"/>
              </a:rPr>
              <a:t>← </a:t>
            </a:r>
            <a:r>
              <a:rPr lang="en-US" sz="2400" b="1" dirty="0">
                <a:solidFill>
                  <a:schemeClr val="tx2"/>
                </a:solidFill>
                <a:latin typeface="Courier New" panose="02070309020205020404" pitchFamily="49" charset="0"/>
                <a:cs typeface="Courier New" panose="02070309020205020404" pitchFamily="49" charset="0"/>
              </a:rPr>
              <a:t>R1 * R2</a:t>
            </a:r>
          </a:p>
        </p:txBody>
      </p:sp>
      <p:sp>
        <p:nvSpPr>
          <p:cNvPr id="14" name="TextBox 13">
            <a:extLst>
              <a:ext uri="{FF2B5EF4-FFF2-40B4-BE49-F238E27FC236}">
                <a16:creationId xmlns:a16="http://schemas.microsoft.com/office/drawing/2014/main" xmlns="" id="{2F664FB7-03CD-4CC1-A50D-435D937B2606}"/>
              </a:ext>
            </a:extLst>
          </p:cNvPr>
          <p:cNvSpPr txBox="1"/>
          <p:nvPr/>
        </p:nvSpPr>
        <p:spPr>
          <a:xfrm>
            <a:off x="6202018" y="4400801"/>
            <a:ext cx="1611339" cy="461665"/>
          </a:xfrm>
          <a:prstGeom prst="rect">
            <a:avLst/>
          </a:prstGeom>
          <a:noFill/>
        </p:spPr>
        <p:txBody>
          <a:bodyPr wrap="none" rtlCol="0">
            <a:spAutoFit/>
          </a:bodyPr>
          <a:lstStyle/>
          <a:p>
            <a:r>
              <a:rPr lang="en-US" sz="2400" b="1" dirty="0">
                <a:solidFill>
                  <a:schemeClr val="tx2"/>
                </a:solidFill>
                <a:latin typeface="Courier New" panose="02070309020205020404" pitchFamily="49" charset="0"/>
                <a:cs typeface="Courier New" panose="02070309020205020404" pitchFamily="49" charset="0"/>
              </a:rPr>
              <a:t>M[X]</a:t>
            </a:r>
            <a:r>
              <a:rPr lang="en-US" sz="2400" b="1" dirty="0">
                <a:solidFill>
                  <a:schemeClr val="tx2"/>
                </a:solidFill>
                <a:latin typeface="Cambria Math" panose="02040503050406030204" pitchFamily="18" charset="0"/>
                <a:ea typeface="Cambria Math" panose="02040503050406030204" pitchFamily="18" charset="0"/>
                <a:cs typeface="Courier New" panose="02070309020205020404" pitchFamily="49" charset="0"/>
              </a:rPr>
              <a:t>← </a:t>
            </a:r>
            <a:r>
              <a:rPr lang="en-US" sz="2400" b="1" dirty="0">
                <a:solidFill>
                  <a:schemeClr val="tx2"/>
                </a:solidFill>
                <a:latin typeface="Courier New" panose="02070309020205020404" pitchFamily="49" charset="0"/>
                <a:cs typeface="Courier New" panose="02070309020205020404" pitchFamily="49" charset="0"/>
              </a:rPr>
              <a:t>R1</a:t>
            </a:r>
          </a:p>
        </p:txBody>
      </p:sp>
      <p:sp>
        <p:nvSpPr>
          <p:cNvPr id="15" name="TextBox 14">
            <a:extLst>
              <a:ext uri="{FF2B5EF4-FFF2-40B4-BE49-F238E27FC236}">
                <a16:creationId xmlns:a16="http://schemas.microsoft.com/office/drawing/2014/main" xmlns="" id="{12BC2115-16B9-4EDE-B2C7-F97A7643A16F}"/>
              </a:ext>
            </a:extLst>
          </p:cNvPr>
          <p:cNvSpPr txBox="1"/>
          <p:nvPr/>
        </p:nvSpPr>
        <p:spPr>
          <a:xfrm>
            <a:off x="3306417" y="4400801"/>
            <a:ext cx="2029723" cy="461665"/>
          </a:xfrm>
          <a:prstGeom prst="rect">
            <a:avLst/>
          </a:prstGeom>
          <a:noFill/>
        </p:spPr>
        <p:txBody>
          <a:bodyPr wrap="none" rtlCol="0">
            <a:spAutoFit/>
          </a:bodyPr>
          <a:lstStyle/>
          <a:p>
            <a:r>
              <a:rPr lang="en-US" sz="2400" b="1" dirty="0">
                <a:solidFill>
                  <a:schemeClr val="tx2"/>
                </a:solidFill>
                <a:latin typeface="Courier New" panose="02070309020205020404" pitchFamily="49" charset="0"/>
                <a:cs typeface="Courier New" panose="02070309020205020404" pitchFamily="49" charset="0"/>
              </a:rPr>
              <a:t>MOV	X, R1</a:t>
            </a:r>
          </a:p>
        </p:txBody>
      </p:sp>
    </p:spTree>
    <p:extLst>
      <p:ext uri="{BB962C8B-B14F-4D97-AF65-F5344CB8AC3E}">
        <p14:creationId xmlns="" xmlns:p14="http://schemas.microsoft.com/office/powerpoint/2010/main" val="230688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P spid="9" grpId="0"/>
      <p:bldP spid="10" grpId="0"/>
      <p:bldP spid="11" grpId="0"/>
      <p:bldP spid="12" grpId="0"/>
      <p:bldP spid="13" grpId="0"/>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6AE9BF-F297-45C8-8E29-5824F2B32A08}"/>
              </a:ext>
            </a:extLst>
          </p:cNvPr>
          <p:cNvSpPr>
            <a:spLocks noGrp="1"/>
          </p:cNvSpPr>
          <p:nvPr>
            <p:ph type="title"/>
          </p:nvPr>
        </p:nvSpPr>
        <p:spPr/>
        <p:txBody>
          <a:bodyPr/>
          <a:lstStyle/>
          <a:p>
            <a:r>
              <a:rPr lang="en-US" dirty="0"/>
              <a:t>One Address Instruction</a:t>
            </a:r>
            <a:endParaRPr lang="en-IN" dirty="0"/>
          </a:p>
        </p:txBody>
      </p:sp>
      <p:sp>
        <p:nvSpPr>
          <p:cNvPr id="3" name="Content Placeholder 2">
            <a:extLst>
              <a:ext uri="{FF2B5EF4-FFF2-40B4-BE49-F238E27FC236}">
                <a16:creationId xmlns:a16="http://schemas.microsoft.com/office/drawing/2014/main" xmlns="" id="{4F3E025F-C887-4450-89C8-66AC35F85496}"/>
              </a:ext>
            </a:extLst>
          </p:cNvPr>
          <p:cNvSpPr>
            <a:spLocks noGrp="1"/>
          </p:cNvSpPr>
          <p:nvPr>
            <p:ph idx="1"/>
          </p:nvPr>
        </p:nvSpPr>
        <p:spPr>
          <a:xfrm>
            <a:off x="131180" y="863445"/>
            <a:ext cx="11929641" cy="2267382"/>
          </a:xfrm>
        </p:spPr>
        <p:txBody>
          <a:bodyPr/>
          <a:lstStyle/>
          <a:p>
            <a:pPr algn="just"/>
            <a:r>
              <a:rPr lang="en-US" dirty="0"/>
              <a:t>One address instructions use an implied accumulator (AC) register for all data manipulation.</a:t>
            </a:r>
          </a:p>
          <a:p>
            <a:pPr algn="just"/>
            <a:r>
              <a:rPr lang="en-US" dirty="0"/>
              <a:t>For multiplication and division these is a need for a second register.</a:t>
            </a:r>
          </a:p>
          <a:p>
            <a:pPr algn="just"/>
            <a:r>
              <a:rPr lang="en-US" dirty="0"/>
              <a:t>However, here we will neglect the second register and assume that the AC contains the result of all operations. </a:t>
            </a:r>
          </a:p>
          <a:p>
            <a:pPr algn="just"/>
            <a:r>
              <a:rPr lang="en-US" dirty="0"/>
              <a:t>The program to evaluate </a:t>
            </a:r>
            <a:r>
              <a:rPr lang="en-US" dirty="0">
                <a:solidFill>
                  <a:schemeClr val="accent6"/>
                </a:solidFill>
              </a:rPr>
              <a:t>X = (A + B) * (C + D)</a:t>
            </a:r>
            <a:r>
              <a:rPr lang="en-US" dirty="0"/>
              <a:t> is</a:t>
            </a:r>
          </a:p>
          <a:p>
            <a:endParaRPr lang="en-IN" dirty="0"/>
          </a:p>
        </p:txBody>
      </p:sp>
      <p:sp>
        <p:nvSpPr>
          <p:cNvPr id="19" name="TextBox 18">
            <a:extLst>
              <a:ext uri="{FF2B5EF4-FFF2-40B4-BE49-F238E27FC236}">
                <a16:creationId xmlns:a16="http://schemas.microsoft.com/office/drawing/2014/main" xmlns="" id="{6F264B65-E8AC-4F5C-9C48-7201F7E06A00}"/>
              </a:ext>
            </a:extLst>
          </p:cNvPr>
          <p:cNvSpPr txBox="1"/>
          <p:nvPr/>
        </p:nvSpPr>
        <p:spPr>
          <a:xfrm>
            <a:off x="3727852" y="3283071"/>
            <a:ext cx="1476686" cy="461665"/>
          </a:xfrm>
          <a:prstGeom prst="rect">
            <a:avLst/>
          </a:prstGeom>
          <a:noFill/>
        </p:spPr>
        <p:txBody>
          <a:bodyPr wrap="none" rtlCol="0">
            <a:spAutoFit/>
          </a:bodyPr>
          <a:lstStyle/>
          <a:p>
            <a:r>
              <a:rPr lang="en-US" sz="2400" b="1" dirty="0">
                <a:solidFill>
                  <a:schemeClr val="tx2"/>
                </a:solidFill>
                <a:latin typeface="Courier New" panose="02070309020205020404" pitchFamily="49" charset="0"/>
                <a:cs typeface="Courier New" panose="02070309020205020404" pitchFamily="49" charset="0"/>
              </a:rPr>
              <a:t>LOAD	 A</a:t>
            </a:r>
          </a:p>
        </p:txBody>
      </p:sp>
      <p:sp>
        <p:nvSpPr>
          <p:cNvPr id="20" name="TextBox 19">
            <a:extLst>
              <a:ext uri="{FF2B5EF4-FFF2-40B4-BE49-F238E27FC236}">
                <a16:creationId xmlns:a16="http://schemas.microsoft.com/office/drawing/2014/main" xmlns="" id="{B853E350-C155-4178-907D-BED60FB22E08}"/>
              </a:ext>
            </a:extLst>
          </p:cNvPr>
          <p:cNvSpPr txBox="1"/>
          <p:nvPr/>
        </p:nvSpPr>
        <p:spPr>
          <a:xfrm>
            <a:off x="5904136" y="3283071"/>
            <a:ext cx="1611339" cy="461665"/>
          </a:xfrm>
          <a:prstGeom prst="rect">
            <a:avLst/>
          </a:prstGeom>
          <a:noFill/>
        </p:spPr>
        <p:txBody>
          <a:bodyPr wrap="none" rtlCol="0">
            <a:spAutoFit/>
          </a:bodyPr>
          <a:lstStyle/>
          <a:p>
            <a:r>
              <a:rPr lang="en-US" sz="2400" b="1" dirty="0">
                <a:solidFill>
                  <a:schemeClr val="tx2"/>
                </a:solidFill>
                <a:latin typeface="Courier New" panose="02070309020205020404" pitchFamily="49" charset="0"/>
                <a:cs typeface="Courier New" panose="02070309020205020404" pitchFamily="49" charset="0"/>
              </a:rPr>
              <a:t>AC</a:t>
            </a:r>
            <a:r>
              <a:rPr lang="en-US" sz="2400" b="1" dirty="0">
                <a:solidFill>
                  <a:schemeClr val="tx2"/>
                </a:solidFill>
                <a:latin typeface="Cambria Math" panose="02040503050406030204" pitchFamily="18" charset="0"/>
                <a:ea typeface="Cambria Math" panose="02040503050406030204" pitchFamily="18" charset="0"/>
                <a:cs typeface="Courier New" panose="02070309020205020404" pitchFamily="49" charset="0"/>
              </a:rPr>
              <a:t>← </a:t>
            </a:r>
            <a:r>
              <a:rPr lang="en-US" sz="2400" b="1" dirty="0">
                <a:solidFill>
                  <a:schemeClr val="tx2"/>
                </a:solidFill>
                <a:latin typeface="Courier New" panose="02070309020205020404" pitchFamily="49" charset="0"/>
                <a:cs typeface="Courier New" panose="02070309020205020404" pitchFamily="49" charset="0"/>
              </a:rPr>
              <a:t>M[A]</a:t>
            </a:r>
          </a:p>
        </p:txBody>
      </p:sp>
      <p:sp>
        <p:nvSpPr>
          <p:cNvPr id="21" name="TextBox 20">
            <a:extLst>
              <a:ext uri="{FF2B5EF4-FFF2-40B4-BE49-F238E27FC236}">
                <a16:creationId xmlns:a16="http://schemas.microsoft.com/office/drawing/2014/main" xmlns="" id="{822158B0-941E-4004-A4F2-8F833D6D6E64}"/>
              </a:ext>
            </a:extLst>
          </p:cNvPr>
          <p:cNvSpPr txBox="1"/>
          <p:nvPr/>
        </p:nvSpPr>
        <p:spPr>
          <a:xfrm>
            <a:off x="3748124" y="3646737"/>
            <a:ext cx="1476686" cy="461665"/>
          </a:xfrm>
          <a:prstGeom prst="rect">
            <a:avLst/>
          </a:prstGeom>
          <a:noFill/>
        </p:spPr>
        <p:txBody>
          <a:bodyPr wrap="none" rtlCol="0">
            <a:spAutoFit/>
          </a:bodyPr>
          <a:lstStyle/>
          <a:p>
            <a:r>
              <a:rPr lang="en-US" sz="2400" b="1" dirty="0">
                <a:solidFill>
                  <a:schemeClr val="tx2"/>
                </a:solidFill>
                <a:latin typeface="Courier New" panose="02070309020205020404" pitchFamily="49" charset="0"/>
                <a:cs typeface="Courier New" panose="02070309020205020404" pitchFamily="49" charset="0"/>
              </a:rPr>
              <a:t>ADD	 B</a:t>
            </a:r>
          </a:p>
        </p:txBody>
      </p:sp>
      <p:sp>
        <p:nvSpPr>
          <p:cNvPr id="22" name="TextBox 21">
            <a:extLst>
              <a:ext uri="{FF2B5EF4-FFF2-40B4-BE49-F238E27FC236}">
                <a16:creationId xmlns:a16="http://schemas.microsoft.com/office/drawing/2014/main" xmlns="" id="{AEBEEC58-CE8F-4C22-954C-83C171A7C2E8}"/>
              </a:ext>
            </a:extLst>
          </p:cNvPr>
          <p:cNvSpPr txBox="1"/>
          <p:nvPr/>
        </p:nvSpPr>
        <p:spPr>
          <a:xfrm>
            <a:off x="5924408" y="3646737"/>
            <a:ext cx="2164375" cy="461665"/>
          </a:xfrm>
          <a:prstGeom prst="rect">
            <a:avLst/>
          </a:prstGeom>
          <a:noFill/>
        </p:spPr>
        <p:txBody>
          <a:bodyPr wrap="none" rtlCol="0">
            <a:spAutoFit/>
          </a:bodyPr>
          <a:lstStyle/>
          <a:p>
            <a:r>
              <a:rPr lang="en-US" sz="2400" b="1" dirty="0">
                <a:solidFill>
                  <a:schemeClr val="tx2"/>
                </a:solidFill>
                <a:latin typeface="Courier New" panose="02070309020205020404" pitchFamily="49" charset="0"/>
                <a:cs typeface="Courier New" panose="02070309020205020404" pitchFamily="49" charset="0"/>
              </a:rPr>
              <a:t>AC</a:t>
            </a:r>
            <a:r>
              <a:rPr lang="en-US" sz="2400" b="1" dirty="0">
                <a:solidFill>
                  <a:schemeClr val="tx2"/>
                </a:solidFill>
                <a:latin typeface="Cambria Math" panose="02040503050406030204" pitchFamily="18" charset="0"/>
                <a:ea typeface="Cambria Math" panose="02040503050406030204" pitchFamily="18" charset="0"/>
                <a:cs typeface="Courier New" panose="02070309020205020404" pitchFamily="49" charset="0"/>
              </a:rPr>
              <a:t>← </a:t>
            </a:r>
            <a:r>
              <a:rPr lang="en-US" sz="2400" b="1" dirty="0">
                <a:solidFill>
                  <a:schemeClr val="tx2"/>
                </a:solidFill>
                <a:latin typeface="Courier New" panose="02070309020205020404" pitchFamily="49" charset="0"/>
                <a:cs typeface="Courier New" panose="02070309020205020404" pitchFamily="49" charset="0"/>
              </a:rPr>
              <a:t>AC+M[B]</a:t>
            </a:r>
          </a:p>
        </p:txBody>
      </p:sp>
      <p:sp>
        <p:nvSpPr>
          <p:cNvPr id="23" name="TextBox 22">
            <a:extLst>
              <a:ext uri="{FF2B5EF4-FFF2-40B4-BE49-F238E27FC236}">
                <a16:creationId xmlns:a16="http://schemas.microsoft.com/office/drawing/2014/main" xmlns="" id="{0296C43F-ABDF-469C-BCF6-FC5D20CE77C0}"/>
              </a:ext>
            </a:extLst>
          </p:cNvPr>
          <p:cNvSpPr txBox="1"/>
          <p:nvPr/>
        </p:nvSpPr>
        <p:spPr>
          <a:xfrm>
            <a:off x="3734677" y="3991293"/>
            <a:ext cx="1476686" cy="461665"/>
          </a:xfrm>
          <a:prstGeom prst="rect">
            <a:avLst/>
          </a:prstGeom>
          <a:noFill/>
        </p:spPr>
        <p:txBody>
          <a:bodyPr wrap="none" rtlCol="0">
            <a:spAutoFit/>
          </a:bodyPr>
          <a:lstStyle/>
          <a:p>
            <a:r>
              <a:rPr lang="en-US" sz="2400" b="1" dirty="0">
                <a:solidFill>
                  <a:schemeClr val="tx2"/>
                </a:solidFill>
                <a:latin typeface="Courier New" panose="02070309020205020404" pitchFamily="49" charset="0"/>
                <a:cs typeface="Courier New" panose="02070309020205020404" pitchFamily="49" charset="0"/>
              </a:rPr>
              <a:t>STORE	 T</a:t>
            </a:r>
          </a:p>
        </p:txBody>
      </p:sp>
      <p:sp>
        <p:nvSpPr>
          <p:cNvPr id="24" name="TextBox 23">
            <a:extLst>
              <a:ext uri="{FF2B5EF4-FFF2-40B4-BE49-F238E27FC236}">
                <a16:creationId xmlns:a16="http://schemas.microsoft.com/office/drawing/2014/main" xmlns="" id="{446109B5-E73C-471F-9EF3-1E89CC01A0D9}"/>
              </a:ext>
            </a:extLst>
          </p:cNvPr>
          <p:cNvSpPr txBox="1"/>
          <p:nvPr/>
        </p:nvSpPr>
        <p:spPr>
          <a:xfrm>
            <a:off x="5910961" y="3991293"/>
            <a:ext cx="1544012" cy="461665"/>
          </a:xfrm>
          <a:prstGeom prst="rect">
            <a:avLst/>
          </a:prstGeom>
          <a:noFill/>
        </p:spPr>
        <p:txBody>
          <a:bodyPr wrap="none" rtlCol="0">
            <a:spAutoFit/>
          </a:bodyPr>
          <a:lstStyle/>
          <a:p>
            <a:r>
              <a:rPr lang="en-US" sz="2400" b="1" dirty="0">
                <a:solidFill>
                  <a:schemeClr val="tx2"/>
                </a:solidFill>
                <a:latin typeface="Courier New" panose="02070309020205020404" pitchFamily="49" charset="0"/>
                <a:cs typeface="Courier New" panose="02070309020205020404" pitchFamily="49" charset="0"/>
              </a:rPr>
              <a:t>M[T]</a:t>
            </a:r>
            <a:r>
              <a:rPr lang="en-US" sz="2400" b="1" dirty="0">
                <a:solidFill>
                  <a:schemeClr val="tx2"/>
                </a:solidFill>
                <a:latin typeface="Cambria Math" panose="02040503050406030204" pitchFamily="18" charset="0"/>
                <a:ea typeface="Cambria Math" panose="02040503050406030204" pitchFamily="18" charset="0"/>
                <a:cs typeface="Courier New" panose="02070309020205020404" pitchFamily="49" charset="0"/>
              </a:rPr>
              <a:t>←</a:t>
            </a:r>
            <a:r>
              <a:rPr lang="en-US" sz="2400" b="1" dirty="0">
                <a:solidFill>
                  <a:schemeClr val="tx2"/>
                </a:solidFill>
                <a:latin typeface="Courier New" panose="02070309020205020404" pitchFamily="49" charset="0"/>
                <a:cs typeface="Courier New" panose="02070309020205020404" pitchFamily="49" charset="0"/>
              </a:rPr>
              <a:t>AC</a:t>
            </a:r>
          </a:p>
        </p:txBody>
      </p:sp>
      <p:sp>
        <p:nvSpPr>
          <p:cNvPr id="25" name="TextBox 24">
            <a:extLst>
              <a:ext uri="{FF2B5EF4-FFF2-40B4-BE49-F238E27FC236}">
                <a16:creationId xmlns:a16="http://schemas.microsoft.com/office/drawing/2014/main" xmlns="" id="{7679607D-50DD-4D8B-9BF3-E28A030573B9}"/>
              </a:ext>
            </a:extLst>
          </p:cNvPr>
          <p:cNvSpPr txBox="1"/>
          <p:nvPr/>
        </p:nvSpPr>
        <p:spPr>
          <a:xfrm>
            <a:off x="3720548" y="4330186"/>
            <a:ext cx="1476686" cy="461665"/>
          </a:xfrm>
          <a:prstGeom prst="rect">
            <a:avLst/>
          </a:prstGeom>
          <a:noFill/>
        </p:spPr>
        <p:txBody>
          <a:bodyPr wrap="none" rtlCol="0">
            <a:spAutoFit/>
          </a:bodyPr>
          <a:lstStyle/>
          <a:p>
            <a:r>
              <a:rPr lang="en-US" sz="2400" b="1" dirty="0">
                <a:solidFill>
                  <a:schemeClr val="tx2"/>
                </a:solidFill>
                <a:latin typeface="Courier New" panose="02070309020205020404" pitchFamily="49" charset="0"/>
                <a:cs typeface="Courier New" panose="02070309020205020404" pitchFamily="49" charset="0"/>
              </a:rPr>
              <a:t>LOAD	 C</a:t>
            </a:r>
          </a:p>
        </p:txBody>
      </p:sp>
      <p:sp>
        <p:nvSpPr>
          <p:cNvPr id="26" name="TextBox 25">
            <a:extLst>
              <a:ext uri="{FF2B5EF4-FFF2-40B4-BE49-F238E27FC236}">
                <a16:creationId xmlns:a16="http://schemas.microsoft.com/office/drawing/2014/main" xmlns="" id="{459152DA-5007-4029-908C-E5968925532A}"/>
              </a:ext>
            </a:extLst>
          </p:cNvPr>
          <p:cNvSpPr txBox="1"/>
          <p:nvPr/>
        </p:nvSpPr>
        <p:spPr>
          <a:xfrm>
            <a:off x="5896832" y="4330186"/>
            <a:ext cx="1611339" cy="461665"/>
          </a:xfrm>
          <a:prstGeom prst="rect">
            <a:avLst/>
          </a:prstGeom>
          <a:noFill/>
        </p:spPr>
        <p:txBody>
          <a:bodyPr wrap="none" rtlCol="0">
            <a:spAutoFit/>
          </a:bodyPr>
          <a:lstStyle/>
          <a:p>
            <a:r>
              <a:rPr lang="en-US" sz="2400" b="1" dirty="0">
                <a:solidFill>
                  <a:schemeClr val="tx2"/>
                </a:solidFill>
                <a:latin typeface="Courier New" panose="02070309020205020404" pitchFamily="49" charset="0"/>
                <a:cs typeface="Courier New" panose="02070309020205020404" pitchFamily="49" charset="0"/>
              </a:rPr>
              <a:t>AC</a:t>
            </a:r>
            <a:r>
              <a:rPr lang="en-US" sz="2400" b="1" dirty="0">
                <a:solidFill>
                  <a:schemeClr val="tx2"/>
                </a:solidFill>
                <a:latin typeface="Cambria Math" panose="02040503050406030204" pitchFamily="18" charset="0"/>
                <a:ea typeface="Cambria Math" panose="02040503050406030204" pitchFamily="18" charset="0"/>
                <a:cs typeface="Courier New" panose="02070309020205020404" pitchFamily="49" charset="0"/>
              </a:rPr>
              <a:t>← </a:t>
            </a:r>
            <a:r>
              <a:rPr lang="en-US" sz="2400" b="1" dirty="0">
                <a:solidFill>
                  <a:schemeClr val="tx2"/>
                </a:solidFill>
                <a:latin typeface="Courier New" panose="02070309020205020404" pitchFamily="49" charset="0"/>
                <a:cs typeface="Courier New" panose="02070309020205020404" pitchFamily="49" charset="0"/>
              </a:rPr>
              <a:t>M[C]</a:t>
            </a:r>
          </a:p>
        </p:txBody>
      </p:sp>
      <p:sp>
        <p:nvSpPr>
          <p:cNvPr id="27" name="TextBox 26">
            <a:extLst>
              <a:ext uri="{FF2B5EF4-FFF2-40B4-BE49-F238E27FC236}">
                <a16:creationId xmlns:a16="http://schemas.microsoft.com/office/drawing/2014/main" xmlns="" id="{D3F55D20-B0BF-4091-BDA2-E0B2C81A5266}"/>
              </a:ext>
            </a:extLst>
          </p:cNvPr>
          <p:cNvSpPr txBox="1"/>
          <p:nvPr/>
        </p:nvSpPr>
        <p:spPr>
          <a:xfrm>
            <a:off x="3751943" y="4670466"/>
            <a:ext cx="1476686" cy="461665"/>
          </a:xfrm>
          <a:prstGeom prst="rect">
            <a:avLst/>
          </a:prstGeom>
          <a:noFill/>
        </p:spPr>
        <p:txBody>
          <a:bodyPr wrap="none" rtlCol="0">
            <a:spAutoFit/>
          </a:bodyPr>
          <a:lstStyle/>
          <a:p>
            <a:r>
              <a:rPr lang="en-US" sz="2400" b="1" dirty="0">
                <a:solidFill>
                  <a:schemeClr val="tx2"/>
                </a:solidFill>
                <a:latin typeface="Courier New" panose="02070309020205020404" pitchFamily="49" charset="0"/>
                <a:cs typeface="Courier New" panose="02070309020205020404" pitchFamily="49" charset="0"/>
              </a:rPr>
              <a:t>ADD	 D</a:t>
            </a:r>
          </a:p>
        </p:txBody>
      </p:sp>
      <p:sp>
        <p:nvSpPr>
          <p:cNvPr id="28" name="TextBox 27">
            <a:extLst>
              <a:ext uri="{FF2B5EF4-FFF2-40B4-BE49-F238E27FC236}">
                <a16:creationId xmlns:a16="http://schemas.microsoft.com/office/drawing/2014/main" xmlns="" id="{A9D75DBE-8E85-4ED5-AE87-68E3DF2D96A5}"/>
              </a:ext>
            </a:extLst>
          </p:cNvPr>
          <p:cNvSpPr txBox="1"/>
          <p:nvPr/>
        </p:nvSpPr>
        <p:spPr>
          <a:xfrm>
            <a:off x="5928227" y="4670466"/>
            <a:ext cx="2164375" cy="461665"/>
          </a:xfrm>
          <a:prstGeom prst="rect">
            <a:avLst/>
          </a:prstGeom>
          <a:noFill/>
        </p:spPr>
        <p:txBody>
          <a:bodyPr wrap="none" rtlCol="0">
            <a:spAutoFit/>
          </a:bodyPr>
          <a:lstStyle/>
          <a:p>
            <a:r>
              <a:rPr lang="en-US" sz="2400" b="1" dirty="0">
                <a:solidFill>
                  <a:schemeClr val="tx2"/>
                </a:solidFill>
                <a:latin typeface="Courier New" panose="02070309020205020404" pitchFamily="49" charset="0"/>
                <a:cs typeface="Courier New" panose="02070309020205020404" pitchFamily="49" charset="0"/>
              </a:rPr>
              <a:t>AC</a:t>
            </a:r>
            <a:r>
              <a:rPr lang="en-US" sz="2400" b="1" dirty="0">
                <a:solidFill>
                  <a:schemeClr val="tx2"/>
                </a:solidFill>
                <a:latin typeface="Cambria Math" panose="02040503050406030204" pitchFamily="18" charset="0"/>
                <a:ea typeface="Cambria Math" panose="02040503050406030204" pitchFamily="18" charset="0"/>
                <a:cs typeface="Courier New" panose="02070309020205020404" pitchFamily="49" charset="0"/>
              </a:rPr>
              <a:t>← </a:t>
            </a:r>
            <a:r>
              <a:rPr lang="en-US" sz="2400" b="1" dirty="0">
                <a:solidFill>
                  <a:schemeClr val="tx2"/>
                </a:solidFill>
                <a:latin typeface="Courier New" panose="02070309020205020404" pitchFamily="49" charset="0"/>
                <a:cs typeface="Courier New" panose="02070309020205020404" pitchFamily="49" charset="0"/>
              </a:rPr>
              <a:t>AC+M[D]</a:t>
            </a:r>
          </a:p>
        </p:txBody>
      </p:sp>
      <p:sp>
        <p:nvSpPr>
          <p:cNvPr id="29" name="TextBox 28">
            <a:extLst>
              <a:ext uri="{FF2B5EF4-FFF2-40B4-BE49-F238E27FC236}">
                <a16:creationId xmlns:a16="http://schemas.microsoft.com/office/drawing/2014/main" xmlns="" id="{4E688522-268A-46D3-8554-6CA83765984E}"/>
              </a:ext>
            </a:extLst>
          </p:cNvPr>
          <p:cNvSpPr txBox="1"/>
          <p:nvPr/>
        </p:nvSpPr>
        <p:spPr>
          <a:xfrm>
            <a:off x="3757089" y="5015022"/>
            <a:ext cx="1476686" cy="461665"/>
          </a:xfrm>
          <a:prstGeom prst="rect">
            <a:avLst/>
          </a:prstGeom>
          <a:noFill/>
        </p:spPr>
        <p:txBody>
          <a:bodyPr wrap="none" rtlCol="0">
            <a:spAutoFit/>
          </a:bodyPr>
          <a:lstStyle/>
          <a:p>
            <a:r>
              <a:rPr lang="en-US" sz="2400" b="1" dirty="0">
                <a:solidFill>
                  <a:schemeClr val="tx2"/>
                </a:solidFill>
                <a:latin typeface="Courier New" panose="02070309020205020404" pitchFamily="49" charset="0"/>
                <a:cs typeface="Courier New" panose="02070309020205020404" pitchFamily="49" charset="0"/>
              </a:rPr>
              <a:t>MUL	 T</a:t>
            </a:r>
          </a:p>
        </p:txBody>
      </p:sp>
      <p:sp>
        <p:nvSpPr>
          <p:cNvPr id="30" name="TextBox 29">
            <a:extLst>
              <a:ext uri="{FF2B5EF4-FFF2-40B4-BE49-F238E27FC236}">
                <a16:creationId xmlns:a16="http://schemas.microsoft.com/office/drawing/2014/main" xmlns="" id="{91E7C978-AE39-44DC-9281-8665C2E27CCA}"/>
              </a:ext>
            </a:extLst>
          </p:cNvPr>
          <p:cNvSpPr txBox="1"/>
          <p:nvPr/>
        </p:nvSpPr>
        <p:spPr>
          <a:xfrm>
            <a:off x="5933373" y="5015022"/>
            <a:ext cx="2164375" cy="461665"/>
          </a:xfrm>
          <a:prstGeom prst="rect">
            <a:avLst/>
          </a:prstGeom>
          <a:noFill/>
        </p:spPr>
        <p:txBody>
          <a:bodyPr wrap="none" rtlCol="0">
            <a:spAutoFit/>
          </a:bodyPr>
          <a:lstStyle/>
          <a:p>
            <a:r>
              <a:rPr lang="en-US" sz="2400" b="1" dirty="0">
                <a:solidFill>
                  <a:schemeClr val="tx2"/>
                </a:solidFill>
                <a:latin typeface="Courier New" panose="02070309020205020404" pitchFamily="49" charset="0"/>
                <a:cs typeface="Courier New" panose="02070309020205020404" pitchFamily="49" charset="0"/>
              </a:rPr>
              <a:t>AC</a:t>
            </a:r>
            <a:r>
              <a:rPr lang="en-US" sz="2400" b="1" dirty="0">
                <a:solidFill>
                  <a:schemeClr val="tx2"/>
                </a:solidFill>
                <a:latin typeface="Cambria Math" panose="02040503050406030204" pitchFamily="18" charset="0"/>
                <a:ea typeface="Cambria Math" panose="02040503050406030204" pitchFamily="18" charset="0"/>
                <a:cs typeface="Courier New" panose="02070309020205020404" pitchFamily="49" charset="0"/>
              </a:rPr>
              <a:t>← </a:t>
            </a:r>
            <a:r>
              <a:rPr lang="en-US" sz="2400" b="1" dirty="0">
                <a:solidFill>
                  <a:schemeClr val="tx2"/>
                </a:solidFill>
                <a:latin typeface="Courier New" panose="02070309020205020404" pitchFamily="49" charset="0"/>
                <a:cs typeface="Courier New" panose="02070309020205020404" pitchFamily="49" charset="0"/>
              </a:rPr>
              <a:t>AC*M[T]</a:t>
            </a:r>
          </a:p>
        </p:txBody>
      </p:sp>
      <p:sp>
        <p:nvSpPr>
          <p:cNvPr id="31" name="TextBox 30">
            <a:extLst>
              <a:ext uri="{FF2B5EF4-FFF2-40B4-BE49-F238E27FC236}">
                <a16:creationId xmlns:a16="http://schemas.microsoft.com/office/drawing/2014/main" xmlns="" id="{2EFFBA59-B06B-4DFE-98F4-669F087DA537}"/>
              </a:ext>
            </a:extLst>
          </p:cNvPr>
          <p:cNvSpPr txBox="1"/>
          <p:nvPr/>
        </p:nvSpPr>
        <p:spPr>
          <a:xfrm>
            <a:off x="3731831" y="5353915"/>
            <a:ext cx="1476686" cy="461665"/>
          </a:xfrm>
          <a:prstGeom prst="rect">
            <a:avLst/>
          </a:prstGeom>
          <a:noFill/>
        </p:spPr>
        <p:txBody>
          <a:bodyPr wrap="none" rtlCol="0">
            <a:spAutoFit/>
          </a:bodyPr>
          <a:lstStyle/>
          <a:p>
            <a:r>
              <a:rPr lang="en-US" sz="2400" b="1" dirty="0">
                <a:solidFill>
                  <a:schemeClr val="tx2"/>
                </a:solidFill>
                <a:latin typeface="Courier New" panose="02070309020205020404" pitchFamily="49" charset="0"/>
                <a:cs typeface="Courier New" panose="02070309020205020404" pitchFamily="49" charset="0"/>
              </a:rPr>
              <a:t>STORE	 X</a:t>
            </a:r>
          </a:p>
        </p:txBody>
      </p:sp>
      <p:sp>
        <p:nvSpPr>
          <p:cNvPr id="32" name="TextBox 31">
            <a:extLst>
              <a:ext uri="{FF2B5EF4-FFF2-40B4-BE49-F238E27FC236}">
                <a16:creationId xmlns:a16="http://schemas.microsoft.com/office/drawing/2014/main" xmlns="" id="{9794AF0B-F281-4924-93A3-0116A47AF684}"/>
              </a:ext>
            </a:extLst>
          </p:cNvPr>
          <p:cNvSpPr txBox="1"/>
          <p:nvPr/>
        </p:nvSpPr>
        <p:spPr>
          <a:xfrm>
            <a:off x="5908115" y="5353915"/>
            <a:ext cx="1544012" cy="461665"/>
          </a:xfrm>
          <a:prstGeom prst="rect">
            <a:avLst/>
          </a:prstGeom>
          <a:noFill/>
        </p:spPr>
        <p:txBody>
          <a:bodyPr wrap="none" rtlCol="0">
            <a:spAutoFit/>
          </a:bodyPr>
          <a:lstStyle/>
          <a:p>
            <a:r>
              <a:rPr lang="en-US" sz="2400" b="1" dirty="0">
                <a:solidFill>
                  <a:schemeClr val="tx2"/>
                </a:solidFill>
                <a:latin typeface="Courier New" panose="02070309020205020404" pitchFamily="49" charset="0"/>
                <a:cs typeface="Courier New" panose="02070309020205020404" pitchFamily="49" charset="0"/>
              </a:rPr>
              <a:t>M[X]</a:t>
            </a:r>
            <a:r>
              <a:rPr lang="en-US" sz="2400" b="1" dirty="0">
                <a:solidFill>
                  <a:schemeClr val="tx2"/>
                </a:solidFill>
                <a:latin typeface="Cambria Math" panose="02040503050406030204" pitchFamily="18" charset="0"/>
                <a:ea typeface="Cambria Math" panose="02040503050406030204" pitchFamily="18" charset="0"/>
                <a:cs typeface="Courier New" panose="02070309020205020404" pitchFamily="49" charset="0"/>
              </a:rPr>
              <a:t>←</a:t>
            </a:r>
            <a:r>
              <a:rPr lang="en-US" sz="2400" b="1" dirty="0">
                <a:solidFill>
                  <a:schemeClr val="tx2"/>
                </a:solidFill>
                <a:latin typeface="Courier New" panose="02070309020205020404" pitchFamily="49" charset="0"/>
                <a:cs typeface="Courier New" panose="02070309020205020404" pitchFamily="49" charset="0"/>
              </a:rPr>
              <a:t>AC</a:t>
            </a:r>
          </a:p>
        </p:txBody>
      </p:sp>
    </p:spTree>
    <p:extLst>
      <p:ext uri="{BB962C8B-B14F-4D97-AF65-F5344CB8AC3E}">
        <p14:creationId xmlns="" xmlns:p14="http://schemas.microsoft.com/office/powerpoint/2010/main" val="300692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fade">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64D4EE-7933-488A-9C6C-E871DA466AF3}"/>
              </a:ext>
            </a:extLst>
          </p:cNvPr>
          <p:cNvSpPr>
            <a:spLocks noGrp="1"/>
          </p:cNvSpPr>
          <p:nvPr>
            <p:ph type="title"/>
          </p:nvPr>
        </p:nvSpPr>
        <p:spPr/>
        <p:txBody>
          <a:bodyPr/>
          <a:lstStyle/>
          <a:p>
            <a:r>
              <a:rPr lang="en-US" dirty="0"/>
              <a:t>Zero Address Instruction</a:t>
            </a:r>
            <a:endParaRPr lang="en-IN" dirty="0"/>
          </a:p>
        </p:txBody>
      </p:sp>
      <p:sp>
        <p:nvSpPr>
          <p:cNvPr id="3" name="Content Placeholder 2">
            <a:extLst>
              <a:ext uri="{FF2B5EF4-FFF2-40B4-BE49-F238E27FC236}">
                <a16:creationId xmlns:a16="http://schemas.microsoft.com/office/drawing/2014/main" xmlns="" id="{DCBD89EF-7261-4631-B11E-065BB4E6C0BB}"/>
              </a:ext>
            </a:extLst>
          </p:cNvPr>
          <p:cNvSpPr>
            <a:spLocks noGrp="1"/>
          </p:cNvSpPr>
          <p:nvPr>
            <p:ph idx="1"/>
          </p:nvPr>
        </p:nvSpPr>
        <p:spPr>
          <a:xfrm>
            <a:off x="131180" y="863445"/>
            <a:ext cx="11929641" cy="2565556"/>
          </a:xfrm>
        </p:spPr>
        <p:txBody>
          <a:bodyPr/>
          <a:lstStyle/>
          <a:p>
            <a:pPr algn="just"/>
            <a:r>
              <a:rPr lang="en-US" dirty="0"/>
              <a:t>A stack-organized computer does not use an address field for the instructions ADD and MUL.</a:t>
            </a:r>
          </a:p>
          <a:p>
            <a:pPr algn="just"/>
            <a:r>
              <a:rPr lang="en-US" dirty="0"/>
              <a:t>The PUSH and POP instructions, however, need an address field to specify the operand that communicates with the stack. </a:t>
            </a:r>
          </a:p>
          <a:p>
            <a:pPr algn="just"/>
            <a:r>
              <a:rPr lang="en-US" dirty="0"/>
              <a:t>The program to evaluate </a:t>
            </a:r>
            <a:r>
              <a:rPr lang="en-US" dirty="0">
                <a:solidFill>
                  <a:schemeClr val="accent6"/>
                </a:solidFill>
              </a:rPr>
              <a:t>X = (A + B) * (C + D)</a:t>
            </a:r>
            <a:r>
              <a:rPr lang="en-US" dirty="0"/>
              <a:t> will be written for a stack-organized computer.</a:t>
            </a:r>
          </a:p>
          <a:p>
            <a:pPr algn="just"/>
            <a:r>
              <a:rPr lang="en-US" dirty="0"/>
              <a:t>To evaluate arithmetic expressions in a stack computer, it is necessary to convert the expression into reverse polish notation.</a:t>
            </a:r>
          </a:p>
        </p:txBody>
      </p:sp>
      <p:sp>
        <p:nvSpPr>
          <p:cNvPr id="4" name="TextBox 3">
            <a:extLst>
              <a:ext uri="{FF2B5EF4-FFF2-40B4-BE49-F238E27FC236}">
                <a16:creationId xmlns:a16="http://schemas.microsoft.com/office/drawing/2014/main" xmlns="" id="{E50F7E57-7953-4D5A-8720-2AB6D210BB79}"/>
              </a:ext>
            </a:extLst>
          </p:cNvPr>
          <p:cNvSpPr txBox="1"/>
          <p:nvPr/>
        </p:nvSpPr>
        <p:spPr>
          <a:xfrm>
            <a:off x="3806687" y="3467093"/>
            <a:ext cx="1292341" cy="461665"/>
          </a:xfrm>
          <a:prstGeom prst="rect">
            <a:avLst/>
          </a:prstGeom>
          <a:noFill/>
        </p:spPr>
        <p:txBody>
          <a:bodyPr wrap="none" rtlCol="0">
            <a:spAutoFit/>
          </a:bodyPr>
          <a:lstStyle/>
          <a:p>
            <a:r>
              <a:rPr lang="en-US" sz="2400" b="1" dirty="0">
                <a:solidFill>
                  <a:schemeClr val="tx2"/>
                </a:solidFill>
                <a:latin typeface="Courier New" panose="02070309020205020404" pitchFamily="49" charset="0"/>
                <a:cs typeface="Courier New" panose="02070309020205020404" pitchFamily="49" charset="0"/>
              </a:rPr>
              <a:t>PUSH	A</a:t>
            </a:r>
          </a:p>
        </p:txBody>
      </p:sp>
      <p:sp>
        <p:nvSpPr>
          <p:cNvPr id="5" name="TextBox 4">
            <a:extLst>
              <a:ext uri="{FF2B5EF4-FFF2-40B4-BE49-F238E27FC236}">
                <a16:creationId xmlns:a16="http://schemas.microsoft.com/office/drawing/2014/main" xmlns="" id="{D68BC9C4-E29C-4D11-B54C-EEDE74C6639B}"/>
              </a:ext>
            </a:extLst>
          </p:cNvPr>
          <p:cNvSpPr txBox="1"/>
          <p:nvPr/>
        </p:nvSpPr>
        <p:spPr>
          <a:xfrm>
            <a:off x="5982971" y="3467093"/>
            <a:ext cx="1800493" cy="461665"/>
          </a:xfrm>
          <a:prstGeom prst="rect">
            <a:avLst/>
          </a:prstGeom>
          <a:noFill/>
        </p:spPr>
        <p:txBody>
          <a:bodyPr wrap="none" rtlCol="0">
            <a:spAutoFit/>
          </a:bodyPr>
          <a:lstStyle/>
          <a:p>
            <a:r>
              <a:rPr lang="en-US" sz="2400" b="1" dirty="0">
                <a:solidFill>
                  <a:schemeClr val="tx2"/>
                </a:solidFill>
                <a:latin typeface="Courier New" panose="02070309020205020404" pitchFamily="49" charset="0"/>
                <a:cs typeface="Courier New" panose="02070309020205020404" pitchFamily="49" charset="0"/>
              </a:rPr>
              <a:t>TOS</a:t>
            </a:r>
            <a:r>
              <a:rPr lang="en-US" sz="2400" b="1" dirty="0">
                <a:solidFill>
                  <a:schemeClr val="tx2"/>
                </a:solidFill>
                <a:latin typeface="Cambria Math" panose="02040503050406030204" pitchFamily="18" charset="0"/>
                <a:ea typeface="Cambria Math" panose="02040503050406030204" pitchFamily="18" charset="0"/>
                <a:cs typeface="Courier New" panose="02070309020205020404" pitchFamily="49" charset="0"/>
              </a:rPr>
              <a:t>← </a:t>
            </a:r>
            <a:r>
              <a:rPr lang="en-US" sz="2400" b="1" dirty="0">
                <a:solidFill>
                  <a:schemeClr val="tx2"/>
                </a:solidFill>
                <a:latin typeface="Courier New" panose="02070309020205020404" pitchFamily="49" charset="0"/>
                <a:cs typeface="Courier New" panose="02070309020205020404" pitchFamily="49" charset="0"/>
              </a:rPr>
              <a:t>M[A]</a:t>
            </a:r>
          </a:p>
        </p:txBody>
      </p:sp>
      <p:sp>
        <p:nvSpPr>
          <p:cNvPr id="6" name="TextBox 5">
            <a:extLst>
              <a:ext uri="{FF2B5EF4-FFF2-40B4-BE49-F238E27FC236}">
                <a16:creationId xmlns:a16="http://schemas.microsoft.com/office/drawing/2014/main" xmlns="" id="{FAF05130-3BE5-4A8A-AD21-4174FE40D13B}"/>
              </a:ext>
            </a:extLst>
          </p:cNvPr>
          <p:cNvSpPr txBox="1"/>
          <p:nvPr/>
        </p:nvSpPr>
        <p:spPr>
          <a:xfrm>
            <a:off x="3806687" y="3782600"/>
            <a:ext cx="1292341" cy="461665"/>
          </a:xfrm>
          <a:prstGeom prst="rect">
            <a:avLst/>
          </a:prstGeom>
          <a:noFill/>
        </p:spPr>
        <p:txBody>
          <a:bodyPr wrap="none" rtlCol="0">
            <a:spAutoFit/>
          </a:bodyPr>
          <a:lstStyle/>
          <a:p>
            <a:r>
              <a:rPr lang="en-US" sz="2400" b="1" dirty="0">
                <a:solidFill>
                  <a:schemeClr val="tx2"/>
                </a:solidFill>
                <a:latin typeface="Courier New" panose="02070309020205020404" pitchFamily="49" charset="0"/>
                <a:cs typeface="Courier New" panose="02070309020205020404" pitchFamily="49" charset="0"/>
              </a:rPr>
              <a:t>PUSH	B</a:t>
            </a:r>
          </a:p>
        </p:txBody>
      </p:sp>
      <p:sp>
        <p:nvSpPr>
          <p:cNvPr id="7" name="TextBox 6">
            <a:extLst>
              <a:ext uri="{FF2B5EF4-FFF2-40B4-BE49-F238E27FC236}">
                <a16:creationId xmlns:a16="http://schemas.microsoft.com/office/drawing/2014/main" xmlns="" id="{C454F23F-5DAF-4722-9EEB-583C18B51E19}"/>
              </a:ext>
            </a:extLst>
          </p:cNvPr>
          <p:cNvSpPr txBox="1"/>
          <p:nvPr/>
        </p:nvSpPr>
        <p:spPr>
          <a:xfrm>
            <a:off x="5982971" y="3782600"/>
            <a:ext cx="1800493" cy="461665"/>
          </a:xfrm>
          <a:prstGeom prst="rect">
            <a:avLst/>
          </a:prstGeom>
          <a:noFill/>
        </p:spPr>
        <p:txBody>
          <a:bodyPr wrap="none" rtlCol="0">
            <a:spAutoFit/>
          </a:bodyPr>
          <a:lstStyle/>
          <a:p>
            <a:r>
              <a:rPr lang="en-US" sz="2400" b="1" dirty="0">
                <a:solidFill>
                  <a:schemeClr val="tx2"/>
                </a:solidFill>
                <a:latin typeface="Courier New" panose="02070309020205020404" pitchFamily="49" charset="0"/>
                <a:cs typeface="Courier New" panose="02070309020205020404" pitchFamily="49" charset="0"/>
              </a:rPr>
              <a:t>TOS</a:t>
            </a:r>
            <a:r>
              <a:rPr lang="en-US" sz="2400" b="1" dirty="0">
                <a:solidFill>
                  <a:schemeClr val="tx2"/>
                </a:solidFill>
                <a:latin typeface="Cambria Math" panose="02040503050406030204" pitchFamily="18" charset="0"/>
                <a:ea typeface="Cambria Math" panose="02040503050406030204" pitchFamily="18" charset="0"/>
                <a:cs typeface="Courier New" panose="02070309020205020404" pitchFamily="49" charset="0"/>
              </a:rPr>
              <a:t>← </a:t>
            </a:r>
            <a:r>
              <a:rPr lang="en-US" sz="2400" b="1" dirty="0">
                <a:solidFill>
                  <a:schemeClr val="tx2"/>
                </a:solidFill>
                <a:latin typeface="Courier New" panose="02070309020205020404" pitchFamily="49" charset="0"/>
                <a:cs typeface="Courier New" panose="02070309020205020404" pitchFamily="49" charset="0"/>
              </a:rPr>
              <a:t>M[B]</a:t>
            </a:r>
          </a:p>
        </p:txBody>
      </p:sp>
      <p:sp>
        <p:nvSpPr>
          <p:cNvPr id="8" name="TextBox 7">
            <a:extLst>
              <a:ext uri="{FF2B5EF4-FFF2-40B4-BE49-F238E27FC236}">
                <a16:creationId xmlns:a16="http://schemas.microsoft.com/office/drawing/2014/main" xmlns="" id="{BA2C6C9C-58E0-412F-9BB5-B373C3BFA393}"/>
              </a:ext>
            </a:extLst>
          </p:cNvPr>
          <p:cNvSpPr txBox="1"/>
          <p:nvPr/>
        </p:nvSpPr>
        <p:spPr>
          <a:xfrm>
            <a:off x="3816626" y="4107278"/>
            <a:ext cx="737702" cy="461665"/>
          </a:xfrm>
          <a:prstGeom prst="rect">
            <a:avLst/>
          </a:prstGeom>
          <a:noFill/>
        </p:spPr>
        <p:txBody>
          <a:bodyPr wrap="none" rtlCol="0">
            <a:spAutoFit/>
          </a:bodyPr>
          <a:lstStyle/>
          <a:p>
            <a:r>
              <a:rPr lang="en-US" sz="2400" b="1" dirty="0">
                <a:solidFill>
                  <a:schemeClr val="tx2"/>
                </a:solidFill>
                <a:latin typeface="Courier New" panose="02070309020205020404" pitchFamily="49" charset="0"/>
                <a:cs typeface="Courier New" panose="02070309020205020404" pitchFamily="49" charset="0"/>
              </a:rPr>
              <a:t>ADD</a:t>
            </a:r>
          </a:p>
        </p:txBody>
      </p:sp>
      <p:sp>
        <p:nvSpPr>
          <p:cNvPr id="9" name="TextBox 8">
            <a:extLst>
              <a:ext uri="{FF2B5EF4-FFF2-40B4-BE49-F238E27FC236}">
                <a16:creationId xmlns:a16="http://schemas.microsoft.com/office/drawing/2014/main" xmlns="" id="{38AC695E-3530-49D3-8EDC-59C37C945C28}"/>
              </a:ext>
            </a:extLst>
          </p:cNvPr>
          <p:cNvSpPr txBox="1"/>
          <p:nvPr/>
        </p:nvSpPr>
        <p:spPr>
          <a:xfrm>
            <a:off x="5982971" y="4107278"/>
            <a:ext cx="1917513" cy="461665"/>
          </a:xfrm>
          <a:prstGeom prst="rect">
            <a:avLst/>
          </a:prstGeom>
          <a:noFill/>
        </p:spPr>
        <p:txBody>
          <a:bodyPr wrap="none" rtlCol="0">
            <a:spAutoFit/>
          </a:bodyPr>
          <a:lstStyle/>
          <a:p>
            <a:r>
              <a:rPr lang="en-US" sz="2400" b="1" dirty="0">
                <a:solidFill>
                  <a:schemeClr val="tx2"/>
                </a:solidFill>
                <a:latin typeface="Courier New" panose="02070309020205020404" pitchFamily="49" charset="0"/>
                <a:cs typeface="Courier New" panose="02070309020205020404" pitchFamily="49" charset="0"/>
              </a:rPr>
              <a:t>TOS</a:t>
            </a:r>
            <a:r>
              <a:rPr lang="en-US" sz="2400" b="1" dirty="0">
                <a:solidFill>
                  <a:schemeClr val="tx2"/>
                </a:solidFill>
                <a:latin typeface="Cambria Math" panose="02040503050406030204" pitchFamily="18" charset="0"/>
                <a:ea typeface="Cambria Math" panose="02040503050406030204" pitchFamily="18" charset="0"/>
                <a:cs typeface="Courier New" panose="02070309020205020404" pitchFamily="49" charset="0"/>
              </a:rPr>
              <a:t>←</a:t>
            </a:r>
            <a:r>
              <a:rPr lang="en-US" sz="2400" b="1" dirty="0">
                <a:solidFill>
                  <a:schemeClr val="tx2"/>
                </a:solidFill>
                <a:latin typeface="Courier New" panose="02070309020205020404" pitchFamily="49" charset="0"/>
                <a:cs typeface="Courier New" panose="02070309020205020404" pitchFamily="49" charset="0"/>
              </a:rPr>
              <a:t>(A+B)</a:t>
            </a:r>
          </a:p>
        </p:txBody>
      </p:sp>
      <p:sp>
        <p:nvSpPr>
          <p:cNvPr id="10" name="TextBox 9">
            <a:extLst>
              <a:ext uri="{FF2B5EF4-FFF2-40B4-BE49-F238E27FC236}">
                <a16:creationId xmlns:a16="http://schemas.microsoft.com/office/drawing/2014/main" xmlns="" id="{6F2E8487-A061-4DC4-9CAB-0D6323C023B3}"/>
              </a:ext>
            </a:extLst>
          </p:cNvPr>
          <p:cNvSpPr txBox="1"/>
          <p:nvPr/>
        </p:nvSpPr>
        <p:spPr>
          <a:xfrm>
            <a:off x="3806687" y="4441516"/>
            <a:ext cx="1292341" cy="461665"/>
          </a:xfrm>
          <a:prstGeom prst="rect">
            <a:avLst/>
          </a:prstGeom>
          <a:noFill/>
        </p:spPr>
        <p:txBody>
          <a:bodyPr wrap="none" rtlCol="0">
            <a:spAutoFit/>
          </a:bodyPr>
          <a:lstStyle/>
          <a:p>
            <a:r>
              <a:rPr lang="en-US" sz="2400" b="1" dirty="0">
                <a:solidFill>
                  <a:schemeClr val="tx2"/>
                </a:solidFill>
                <a:latin typeface="Courier New" panose="02070309020205020404" pitchFamily="49" charset="0"/>
                <a:cs typeface="Courier New" panose="02070309020205020404" pitchFamily="49" charset="0"/>
              </a:rPr>
              <a:t>PUSH	C</a:t>
            </a:r>
          </a:p>
        </p:txBody>
      </p:sp>
      <p:sp>
        <p:nvSpPr>
          <p:cNvPr id="11" name="TextBox 10">
            <a:extLst>
              <a:ext uri="{FF2B5EF4-FFF2-40B4-BE49-F238E27FC236}">
                <a16:creationId xmlns:a16="http://schemas.microsoft.com/office/drawing/2014/main" xmlns="" id="{DE66F106-7DD0-456D-ADEA-24AA44D1D6B3}"/>
              </a:ext>
            </a:extLst>
          </p:cNvPr>
          <p:cNvSpPr txBox="1"/>
          <p:nvPr/>
        </p:nvSpPr>
        <p:spPr>
          <a:xfrm>
            <a:off x="5982971" y="4441516"/>
            <a:ext cx="1800493" cy="461665"/>
          </a:xfrm>
          <a:prstGeom prst="rect">
            <a:avLst/>
          </a:prstGeom>
          <a:noFill/>
        </p:spPr>
        <p:txBody>
          <a:bodyPr wrap="none" rtlCol="0">
            <a:spAutoFit/>
          </a:bodyPr>
          <a:lstStyle/>
          <a:p>
            <a:r>
              <a:rPr lang="en-US" sz="2400" b="1" dirty="0">
                <a:solidFill>
                  <a:schemeClr val="tx2"/>
                </a:solidFill>
                <a:latin typeface="Courier New" panose="02070309020205020404" pitchFamily="49" charset="0"/>
                <a:cs typeface="Courier New" panose="02070309020205020404" pitchFamily="49" charset="0"/>
              </a:rPr>
              <a:t>TOS</a:t>
            </a:r>
            <a:r>
              <a:rPr lang="en-US" sz="2400" b="1" dirty="0">
                <a:solidFill>
                  <a:schemeClr val="tx2"/>
                </a:solidFill>
                <a:latin typeface="Cambria Math" panose="02040503050406030204" pitchFamily="18" charset="0"/>
                <a:ea typeface="Cambria Math" panose="02040503050406030204" pitchFamily="18" charset="0"/>
                <a:cs typeface="Courier New" panose="02070309020205020404" pitchFamily="49" charset="0"/>
              </a:rPr>
              <a:t>← </a:t>
            </a:r>
            <a:r>
              <a:rPr lang="en-US" sz="2400" b="1" dirty="0">
                <a:solidFill>
                  <a:schemeClr val="tx2"/>
                </a:solidFill>
                <a:latin typeface="Courier New" panose="02070309020205020404" pitchFamily="49" charset="0"/>
                <a:cs typeface="Courier New" panose="02070309020205020404" pitchFamily="49" charset="0"/>
              </a:rPr>
              <a:t>M[C]</a:t>
            </a:r>
          </a:p>
        </p:txBody>
      </p:sp>
      <p:sp>
        <p:nvSpPr>
          <p:cNvPr id="12" name="TextBox 11">
            <a:extLst>
              <a:ext uri="{FF2B5EF4-FFF2-40B4-BE49-F238E27FC236}">
                <a16:creationId xmlns:a16="http://schemas.microsoft.com/office/drawing/2014/main" xmlns="" id="{F344C102-6D27-48A1-B869-A937336027C8}"/>
              </a:ext>
            </a:extLst>
          </p:cNvPr>
          <p:cNvSpPr txBox="1"/>
          <p:nvPr/>
        </p:nvSpPr>
        <p:spPr>
          <a:xfrm>
            <a:off x="3806687" y="4757023"/>
            <a:ext cx="1292341" cy="461665"/>
          </a:xfrm>
          <a:prstGeom prst="rect">
            <a:avLst/>
          </a:prstGeom>
          <a:noFill/>
        </p:spPr>
        <p:txBody>
          <a:bodyPr wrap="none" rtlCol="0">
            <a:spAutoFit/>
          </a:bodyPr>
          <a:lstStyle/>
          <a:p>
            <a:r>
              <a:rPr lang="en-US" sz="2400" b="1" dirty="0">
                <a:solidFill>
                  <a:schemeClr val="tx2"/>
                </a:solidFill>
                <a:latin typeface="Courier New" panose="02070309020205020404" pitchFamily="49" charset="0"/>
                <a:cs typeface="Courier New" panose="02070309020205020404" pitchFamily="49" charset="0"/>
              </a:rPr>
              <a:t>PUSH	D</a:t>
            </a:r>
          </a:p>
        </p:txBody>
      </p:sp>
      <p:sp>
        <p:nvSpPr>
          <p:cNvPr id="13" name="TextBox 12">
            <a:extLst>
              <a:ext uri="{FF2B5EF4-FFF2-40B4-BE49-F238E27FC236}">
                <a16:creationId xmlns:a16="http://schemas.microsoft.com/office/drawing/2014/main" xmlns="" id="{79F97F81-4118-4749-8186-75D0C27E2359}"/>
              </a:ext>
            </a:extLst>
          </p:cNvPr>
          <p:cNvSpPr txBox="1"/>
          <p:nvPr/>
        </p:nvSpPr>
        <p:spPr>
          <a:xfrm>
            <a:off x="5982971" y="4757023"/>
            <a:ext cx="1800493" cy="461665"/>
          </a:xfrm>
          <a:prstGeom prst="rect">
            <a:avLst/>
          </a:prstGeom>
          <a:noFill/>
        </p:spPr>
        <p:txBody>
          <a:bodyPr wrap="none" rtlCol="0">
            <a:spAutoFit/>
          </a:bodyPr>
          <a:lstStyle/>
          <a:p>
            <a:r>
              <a:rPr lang="en-US" sz="2400" b="1" dirty="0">
                <a:solidFill>
                  <a:schemeClr val="tx2"/>
                </a:solidFill>
                <a:latin typeface="Courier New" panose="02070309020205020404" pitchFamily="49" charset="0"/>
                <a:cs typeface="Courier New" panose="02070309020205020404" pitchFamily="49" charset="0"/>
              </a:rPr>
              <a:t>TOS</a:t>
            </a:r>
            <a:r>
              <a:rPr lang="en-US" sz="2400" b="1" dirty="0">
                <a:solidFill>
                  <a:schemeClr val="tx2"/>
                </a:solidFill>
                <a:latin typeface="Cambria Math" panose="02040503050406030204" pitchFamily="18" charset="0"/>
                <a:ea typeface="Cambria Math" panose="02040503050406030204" pitchFamily="18" charset="0"/>
                <a:cs typeface="Courier New" panose="02070309020205020404" pitchFamily="49" charset="0"/>
              </a:rPr>
              <a:t>← </a:t>
            </a:r>
            <a:r>
              <a:rPr lang="en-US" sz="2400" b="1" dirty="0">
                <a:solidFill>
                  <a:schemeClr val="tx2"/>
                </a:solidFill>
                <a:latin typeface="Courier New" panose="02070309020205020404" pitchFamily="49" charset="0"/>
                <a:cs typeface="Courier New" panose="02070309020205020404" pitchFamily="49" charset="0"/>
              </a:rPr>
              <a:t>M[D]</a:t>
            </a:r>
          </a:p>
        </p:txBody>
      </p:sp>
      <p:sp>
        <p:nvSpPr>
          <p:cNvPr id="14" name="TextBox 13">
            <a:extLst>
              <a:ext uri="{FF2B5EF4-FFF2-40B4-BE49-F238E27FC236}">
                <a16:creationId xmlns:a16="http://schemas.microsoft.com/office/drawing/2014/main" xmlns="" id="{7B8DA8CE-4EEA-4D16-B30A-F4DE6B33D390}"/>
              </a:ext>
            </a:extLst>
          </p:cNvPr>
          <p:cNvSpPr txBox="1"/>
          <p:nvPr/>
        </p:nvSpPr>
        <p:spPr>
          <a:xfrm>
            <a:off x="3806687" y="5091640"/>
            <a:ext cx="737702" cy="461665"/>
          </a:xfrm>
          <a:prstGeom prst="rect">
            <a:avLst/>
          </a:prstGeom>
          <a:noFill/>
        </p:spPr>
        <p:txBody>
          <a:bodyPr wrap="none" rtlCol="0">
            <a:spAutoFit/>
          </a:bodyPr>
          <a:lstStyle/>
          <a:p>
            <a:r>
              <a:rPr lang="en-US" sz="2400" b="1" dirty="0">
                <a:solidFill>
                  <a:schemeClr val="tx2"/>
                </a:solidFill>
                <a:latin typeface="Courier New" panose="02070309020205020404" pitchFamily="49" charset="0"/>
                <a:cs typeface="Courier New" panose="02070309020205020404" pitchFamily="49" charset="0"/>
              </a:rPr>
              <a:t>ADD</a:t>
            </a:r>
          </a:p>
        </p:txBody>
      </p:sp>
      <p:sp>
        <p:nvSpPr>
          <p:cNvPr id="15" name="TextBox 14">
            <a:extLst>
              <a:ext uri="{FF2B5EF4-FFF2-40B4-BE49-F238E27FC236}">
                <a16:creationId xmlns:a16="http://schemas.microsoft.com/office/drawing/2014/main" xmlns="" id="{205DB1B8-D06D-4267-BBBE-9434B36F0E4A}"/>
              </a:ext>
            </a:extLst>
          </p:cNvPr>
          <p:cNvSpPr txBox="1"/>
          <p:nvPr/>
        </p:nvSpPr>
        <p:spPr>
          <a:xfrm>
            <a:off x="5982971" y="5091640"/>
            <a:ext cx="1917513" cy="461665"/>
          </a:xfrm>
          <a:prstGeom prst="rect">
            <a:avLst/>
          </a:prstGeom>
          <a:noFill/>
        </p:spPr>
        <p:txBody>
          <a:bodyPr wrap="none" rtlCol="0">
            <a:spAutoFit/>
          </a:bodyPr>
          <a:lstStyle/>
          <a:p>
            <a:r>
              <a:rPr lang="en-US" sz="2400" b="1" dirty="0">
                <a:solidFill>
                  <a:schemeClr val="tx2"/>
                </a:solidFill>
                <a:latin typeface="Courier New" panose="02070309020205020404" pitchFamily="49" charset="0"/>
                <a:cs typeface="Courier New" panose="02070309020205020404" pitchFamily="49" charset="0"/>
              </a:rPr>
              <a:t>TOS</a:t>
            </a:r>
            <a:r>
              <a:rPr lang="en-US" sz="2400" b="1" dirty="0">
                <a:solidFill>
                  <a:schemeClr val="tx2"/>
                </a:solidFill>
                <a:latin typeface="Cambria Math" panose="02040503050406030204" pitchFamily="18" charset="0"/>
                <a:ea typeface="Cambria Math" panose="02040503050406030204" pitchFamily="18" charset="0"/>
                <a:cs typeface="Courier New" panose="02070309020205020404" pitchFamily="49" charset="0"/>
              </a:rPr>
              <a:t>←</a:t>
            </a:r>
            <a:r>
              <a:rPr lang="en-US" sz="2400" b="1" dirty="0">
                <a:solidFill>
                  <a:schemeClr val="tx2"/>
                </a:solidFill>
                <a:latin typeface="Courier New" panose="02070309020205020404" pitchFamily="49" charset="0"/>
                <a:cs typeface="Courier New" panose="02070309020205020404" pitchFamily="49" charset="0"/>
              </a:rPr>
              <a:t>(C+D)</a:t>
            </a:r>
          </a:p>
        </p:txBody>
      </p:sp>
      <p:sp>
        <p:nvSpPr>
          <p:cNvPr id="16" name="TextBox 15">
            <a:extLst>
              <a:ext uri="{FF2B5EF4-FFF2-40B4-BE49-F238E27FC236}">
                <a16:creationId xmlns:a16="http://schemas.microsoft.com/office/drawing/2014/main" xmlns="" id="{074D180E-0BA1-4608-9349-1B566EA71ABE}"/>
              </a:ext>
            </a:extLst>
          </p:cNvPr>
          <p:cNvSpPr txBox="1"/>
          <p:nvPr/>
        </p:nvSpPr>
        <p:spPr>
          <a:xfrm>
            <a:off x="3816626" y="5445367"/>
            <a:ext cx="737702" cy="461665"/>
          </a:xfrm>
          <a:prstGeom prst="rect">
            <a:avLst/>
          </a:prstGeom>
          <a:noFill/>
        </p:spPr>
        <p:txBody>
          <a:bodyPr wrap="none" rtlCol="0">
            <a:spAutoFit/>
          </a:bodyPr>
          <a:lstStyle/>
          <a:p>
            <a:r>
              <a:rPr lang="en-US" sz="2400" b="1" dirty="0">
                <a:solidFill>
                  <a:schemeClr val="tx2"/>
                </a:solidFill>
                <a:latin typeface="Courier New" panose="02070309020205020404" pitchFamily="49" charset="0"/>
                <a:cs typeface="Courier New" panose="02070309020205020404" pitchFamily="49" charset="0"/>
              </a:rPr>
              <a:t>MUL</a:t>
            </a:r>
          </a:p>
        </p:txBody>
      </p:sp>
      <p:sp>
        <p:nvSpPr>
          <p:cNvPr id="17" name="TextBox 16">
            <a:extLst>
              <a:ext uri="{FF2B5EF4-FFF2-40B4-BE49-F238E27FC236}">
                <a16:creationId xmlns:a16="http://schemas.microsoft.com/office/drawing/2014/main" xmlns="" id="{39E504D0-9FAD-4530-9896-5B66566BC66A}"/>
              </a:ext>
            </a:extLst>
          </p:cNvPr>
          <p:cNvSpPr txBox="1"/>
          <p:nvPr/>
        </p:nvSpPr>
        <p:spPr>
          <a:xfrm>
            <a:off x="5982971" y="5445367"/>
            <a:ext cx="3023585" cy="461665"/>
          </a:xfrm>
          <a:prstGeom prst="rect">
            <a:avLst/>
          </a:prstGeom>
          <a:noFill/>
        </p:spPr>
        <p:txBody>
          <a:bodyPr wrap="none" rtlCol="0">
            <a:spAutoFit/>
          </a:bodyPr>
          <a:lstStyle/>
          <a:p>
            <a:r>
              <a:rPr lang="en-US" sz="2400" b="1" dirty="0">
                <a:solidFill>
                  <a:schemeClr val="tx2"/>
                </a:solidFill>
                <a:latin typeface="Courier New" panose="02070309020205020404" pitchFamily="49" charset="0"/>
                <a:cs typeface="Courier New" panose="02070309020205020404" pitchFamily="49" charset="0"/>
              </a:rPr>
              <a:t>TOS</a:t>
            </a:r>
            <a:r>
              <a:rPr lang="en-US" sz="2400" b="1" dirty="0">
                <a:solidFill>
                  <a:schemeClr val="tx2"/>
                </a:solidFill>
                <a:latin typeface="Cambria Math" panose="02040503050406030204" pitchFamily="18" charset="0"/>
                <a:ea typeface="Cambria Math" panose="02040503050406030204" pitchFamily="18" charset="0"/>
                <a:cs typeface="Courier New" panose="02070309020205020404" pitchFamily="49" charset="0"/>
              </a:rPr>
              <a:t>←</a:t>
            </a:r>
            <a:r>
              <a:rPr lang="en-US" sz="2400" b="1" dirty="0">
                <a:solidFill>
                  <a:schemeClr val="tx2"/>
                </a:solidFill>
                <a:latin typeface="Courier New" panose="02070309020205020404" pitchFamily="49" charset="0"/>
                <a:cs typeface="Courier New" panose="02070309020205020404" pitchFamily="49" charset="0"/>
              </a:rPr>
              <a:t>(C+D)*(A+B)</a:t>
            </a:r>
          </a:p>
        </p:txBody>
      </p:sp>
      <p:sp>
        <p:nvSpPr>
          <p:cNvPr id="18" name="TextBox 17">
            <a:extLst>
              <a:ext uri="{FF2B5EF4-FFF2-40B4-BE49-F238E27FC236}">
                <a16:creationId xmlns:a16="http://schemas.microsoft.com/office/drawing/2014/main" xmlns="" id="{085E0683-F863-4365-98BC-660E2B811847}"/>
              </a:ext>
            </a:extLst>
          </p:cNvPr>
          <p:cNvSpPr txBox="1"/>
          <p:nvPr/>
        </p:nvSpPr>
        <p:spPr>
          <a:xfrm>
            <a:off x="3786809" y="5783286"/>
            <a:ext cx="1292341" cy="461665"/>
          </a:xfrm>
          <a:prstGeom prst="rect">
            <a:avLst/>
          </a:prstGeom>
          <a:noFill/>
        </p:spPr>
        <p:txBody>
          <a:bodyPr wrap="none" rtlCol="0">
            <a:spAutoFit/>
          </a:bodyPr>
          <a:lstStyle/>
          <a:p>
            <a:r>
              <a:rPr lang="en-US" sz="2400" b="1" dirty="0">
                <a:solidFill>
                  <a:schemeClr val="tx2"/>
                </a:solidFill>
                <a:latin typeface="Courier New" panose="02070309020205020404" pitchFamily="49" charset="0"/>
                <a:cs typeface="Courier New" panose="02070309020205020404" pitchFamily="49" charset="0"/>
              </a:rPr>
              <a:t>POP	X</a:t>
            </a:r>
          </a:p>
        </p:txBody>
      </p:sp>
      <p:sp>
        <p:nvSpPr>
          <p:cNvPr id="19" name="TextBox 18">
            <a:extLst>
              <a:ext uri="{FF2B5EF4-FFF2-40B4-BE49-F238E27FC236}">
                <a16:creationId xmlns:a16="http://schemas.microsoft.com/office/drawing/2014/main" xmlns="" id="{96932D59-082C-4D1A-9BE1-48165C99DDD8}"/>
              </a:ext>
            </a:extLst>
          </p:cNvPr>
          <p:cNvSpPr txBox="1"/>
          <p:nvPr/>
        </p:nvSpPr>
        <p:spPr>
          <a:xfrm>
            <a:off x="5982971" y="5783286"/>
            <a:ext cx="1867819" cy="461665"/>
          </a:xfrm>
          <a:prstGeom prst="rect">
            <a:avLst/>
          </a:prstGeom>
          <a:noFill/>
        </p:spPr>
        <p:txBody>
          <a:bodyPr wrap="none" rtlCol="0">
            <a:spAutoFit/>
          </a:bodyPr>
          <a:lstStyle/>
          <a:p>
            <a:r>
              <a:rPr lang="en-US" sz="2400" b="1" dirty="0">
                <a:solidFill>
                  <a:schemeClr val="tx2"/>
                </a:solidFill>
                <a:latin typeface="Courier New" panose="02070309020205020404" pitchFamily="49" charset="0"/>
                <a:cs typeface="Courier New" panose="02070309020205020404" pitchFamily="49" charset="0"/>
              </a:rPr>
              <a:t>M[X]</a:t>
            </a:r>
            <a:r>
              <a:rPr lang="en-US" sz="2400" b="1" dirty="0">
                <a:solidFill>
                  <a:schemeClr val="tx2"/>
                </a:solidFill>
                <a:latin typeface="Cambria Math" panose="02040503050406030204" pitchFamily="18" charset="0"/>
                <a:ea typeface="Cambria Math" panose="02040503050406030204" pitchFamily="18" charset="0"/>
                <a:cs typeface="Courier New" panose="02070309020205020404" pitchFamily="49" charset="0"/>
              </a:rPr>
              <a:t> ← </a:t>
            </a:r>
            <a:r>
              <a:rPr lang="en-US" sz="2400" b="1" dirty="0">
                <a:solidFill>
                  <a:schemeClr val="tx2"/>
                </a:solidFill>
                <a:latin typeface="Courier New" panose="02070309020205020404" pitchFamily="49" charset="0"/>
                <a:cs typeface="Courier New" panose="02070309020205020404" pitchFamily="49" charset="0"/>
              </a:rPr>
              <a:t>TOS</a:t>
            </a:r>
          </a:p>
        </p:txBody>
      </p:sp>
    </p:spTree>
    <p:extLst>
      <p:ext uri="{BB962C8B-B14F-4D97-AF65-F5344CB8AC3E}">
        <p14:creationId xmlns="" xmlns:p14="http://schemas.microsoft.com/office/powerpoint/2010/main" val="29666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500"/>
                                        <p:tgtEl>
                                          <p:spTgt spid="15"/>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500"/>
                                        <p:tgtEl>
                                          <p:spTgt spid="1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fade">
                                      <p:cBhvr>
                                        <p:cTn id="83" dur="500"/>
                                        <p:tgtEl>
                                          <p:spTgt spid="1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fade">
                                      <p:cBhvr>
                                        <p:cTn id="8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a:t>(3 + 4) [10 (2 + 6) + 8] </a:t>
            </a:r>
            <a:endParaRPr lang="en-IN" dirty="0"/>
          </a:p>
        </p:txBody>
      </p:sp>
    </p:spTree>
    <p:extLst>
      <p:ext uri="{BB962C8B-B14F-4D97-AF65-F5344CB8AC3E}">
        <p14:creationId xmlns="" xmlns:p14="http://schemas.microsoft.com/office/powerpoint/2010/main" val="3401308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D792E8-8838-4744-A7DD-92B0ED18307B}"/>
              </a:ext>
            </a:extLst>
          </p:cNvPr>
          <p:cNvSpPr>
            <a:spLocks noGrp="1"/>
          </p:cNvSpPr>
          <p:nvPr>
            <p:ph type="title"/>
          </p:nvPr>
        </p:nvSpPr>
        <p:spPr/>
        <p:txBody>
          <a:bodyPr>
            <a:normAutofit/>
          </a:bodyPr>
          <a:lstStyle/>
          <a:p>
            <a:r>
              <a:rPr lang="en-US" dirty="0">
                <a:gradFill flip="none" rotWithShape="1">
                  <a:gsLst>
                    <a:gs pos="10000">
                      <a:srgbClr val="273238"/>
                    </a:gs>
                    <a:gs pos="100000">
                      <a:srgbClr val="607D8B"/>
                    </a:gs>
                  </a:gsLst>
                  <a:lin ang="0" scaled="1"/>
                  <a:tileRect/>
                </a:gradFill>
              </a:rPr>
              <a:t>Addressing Modes</a:t>
            </a:r>
          </a:p>
        </p:txBody>
      </p:sp>
      <p:sp>
        <p:nvSpPr>
          <p:cNvPr id="3" name="Text Placeholder 2">
            <a:extLst>
              <a:ext uri="{FF2B5EF4-FFF2-40B4-BE49-F238E27FC236}">
                <a16:creationId xmlns:a16="http://schemas.microsoft.com/office/drawing/2014/main" xmlns="" id="{6C915463-E8EE-4502-8261-E337007EFAAF}"/>
              </a:ext>
            </a:extLst>
          </p:cNvPr>
          <p:cNvSpPr>
            <a:spLocks noGrp="1"/>
          </p:cNvSpPr>
          <p:nvPr>
            <p:ph type="body" idx="1"/>
          </p:nvPr>
        </p:nvSpPr>
        <p:spPr/>
        <p:txBody>
          <a:bodyPr/>
          <a:lstStyle/>
          <a:p>
            <a:r>
              <a:rPr lang="en-US" dirty="0"/>
              <a:t>Section - 4</a:t>
            </a:r>
          </a:p>
        </p:txBody>
      </p:sp>
    </p:spTree>
    <p:extLst>
      <p:ext uri="{BB962C8B-B14F-4D97-AF65-F5344CB8AC3E}">
        <p14:creationId xmlns="" xmlns:p14="http://schemas.microsoft.com/office/powerpoint/2010/main" val="18797898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65369E1-BE51-428D-ACC1-42EEEDB4D90F}"/>
              </a:ext>
            </a:extLst>
          </p:cNvPr>
          <p:cNvSpPr>
            <a:spLocks noGrp="1"/>
          </p:cNvSpPr>
          <p:nvPr>
            <p:ph type="title"/>
          </p:nvPr>
        </p:nvSpPr>
        <p:spPr/>
        <p:txBody>
          <a:bodyPr/>
          <a:lstStyle/>
          <a:p>
            <a:r>
              <a:rPr lang="en-US" dirty="0"/>
              <a:t>Addressing Modes</a:t>
            </a:r>
            <a:endParaRPr lang="en-IN" dirty="0"/>
          </a:p>
        </p:txBody>
      </p:sp>
      <p:sp>
        <p:nvSpPr>
          <p:cNvPr id="5" name="Content Placeholder 4">
            <a:extLst>
              <a:ext uri="{FF2B5EF4-FFF2-40B4-BE49-F238E27FC236}">
                <a16:creationId xmlns:a16="http://schemas.microsoft.com/office/drawing/2014/main" xmlns="" id="{F299584B-356C-48A7-9958-551017CA7125}"/>
              </a:ext>
            </a:extLst>
          </p:cNvPr>
          <p:cNvSpPr>
            <a:spLocks noGrp="1"/>
          </p:cNvSpPr>
          <p:nvPr>
            <p:ph idx="1"/>
          </p:nvPr>
        </p:nvSpPr>
        <p:spPr>
          <a:xfrm>
            <a:off x="131181" y="863444"/>
            <a:ext cx="5964820" cy="5590565"/>
          </a:xfrm>
        </p:spPr>
        <p:txBody>
          <a:bodyPr/>
          <a:lstStyle/>
          <a:p>
            <a:r>
              <a:rPr lang="en-US" dirty="0"/>
              <a:t>The way of choosing operands during program execution is dependent on addressing modes of the instruction</a:t>
            </a:r>
            <a:r>
              <a:rPr lang="en-US" dirty="0" smtClean="0"/>
              <a:t>.</a:t>
            </a:r>
          </a:p>
          <a:p>
            <a:r>
              <a:rPr lang="en-US" dirty="0" smtClean="0"/>
              <a:t>Computers </a:t>
            </a:r>
            <a:r>
              <a:rPr lang="en-US" dirty="0"/>
              <a:t>use addressing mode techniques for the purpose of accommodating one or both of the following provisions:</a:t>
            </a:r>
          </a:p>
          <a:p>
            <a:pPr marL="857230" lvl="1" indent="-457200">
              <a:buFont typeface="+mj-lt"/>
              <a:buAutoNum type="arabicPeriod"/>
            </a:pPr>
            <a:r>
              <a:rPr lang="en-US" dirty="0"/>
              <a:t>To give programming versatility to the user by providing such facilities as pointers to memory, counters for loop control, indexing of data, and program relocation.</a:t>
            </a:r>
          </a:p>
          <a:p>
            <a:pPr marL="857230" lvl="1" indent="-457200">
              <a:buFont typeface="+mj-lt"/>
              <a:buAutoNum type="arabicPeriod"/>
            </a:pPr>
            <a:r>
              <a:rPr lang="en-US" dirty="0"/>
              <a:t>To reduce the number of bits in the addressing field of the instruction.</a:t>
            </a:r>
          </a:p>
          <a:p>
            <a:r>
              <a:rPr lang="en-US" dirty="0"/>
              <a:t>There are basic 10 addressing modes supported by the computer.</a:t>
            </a:r>
          </a:p>
          <a:p>
            <a:endParaRPr lang="en-IN" dirty="0"/>
          </a:p>
        </p:txBody>
      </p:sp>
      <p:sp>
        <p:nvSpPr>
          <p:cNvPr id="7" name="TextBox 6">
            <a:extLst>
              <a:ext uri="{FF2B5EF4-FFF2-40B4-BE49-F238E27FC236}">
                <a16:creationId xmlns:a16="http://schemas.microsoft.com/office/drawing/2014/main" xmlns="" id="{ADF80770-8549-4524-A00B-CD5D1AA1D88A}"/>
              </a:ext>
            </a:extLst>
          </p:cNvPr>
          <p:cNvSpPr txBox="1"/>
          <p:nvPr/>
        </p:nvSpPr>
        <p:spPr>
          <a:xfrm>
            <a:off x="6467060" y="863444"/>
            <a:ext cx="5607839" cy="3785652"/>
          </a:xfrm>
          <a:prstGeom prst="rect">
            <a:avLst/>
          </a:prstGeom>
          <a:noFill/>
        </p:spPr>
        <p:txBody>
          <a:bodyPr wrap="square">
            <a:spAutoFit/>
          </a:bodyPr>
          <a:lstStyle/>
          <a:p>
            <a:pPr marL="457200" indent="-457200">
              <a:buFont typeface="+mj-lt"/>
              <a:buAutoNum type="arabicPeriod"/>
            </a:pPr>
            <a:r>
              <a:rPr lang="en-US" sz="2400" dirty="0"/>
              <a:t>Implied Mode</a:t>
            </a:r>
          </a:p>
          <a:p>
            <a:pPr marL="457200" indent="-457200">
              <a:buFont typeface="+mj-lt"/>
              <a:buAutoNum type="arabicPeriod"/>
            </a:pPr>
            <a:r>
              <a:rPr lang="en-US" sz="2400" dirty="0"/>
              <a:t>Immediate Mode</a:t>
            </a:r>
          </a:p>
          <a:p>
            <a:pPr marL="457200" indent="-457200">
              <a:buFont typeface="+mj-lt"/>
              <a:buAutoNum type="arabicPeriod"/>
            </a:pPr>
            <a:r>
              <a:rPr lang="en-US" sz="2400" dirty="0"/>
              <a:t>Register Mode</a:t>
            </a:r>
          </a:p>
          <a:p>
            <a:pPr marL="457200" indent="-457200">
              <a:buFont typeface="+mj-lt"/>
              <a:buAutoNum type="arabicPeriod"/>
            </a:pPr>
            <a:r>
              <a:rPr lang="en-US" sz="2400" dirty="0"/>
              <a:t>Register Indirect Mode</a:t>
            </a:r>
          </a:p>
          <a:p>
            <a:pPr marL="457200" indent="-457200">
              <a:buFont typeface="+mj-lt"/>
              <a:buAutoNum type="arabicPeriod"/>
            </a:pPr>
            <a:r>
              <a:rPr lang="en-US" sz="2400" dirty="0"/>
              <a:t>Autoincrement or Autodecrement Mode</a:t>
            </a:r>
          </a:p>
          <a:p>
            <a:pPr marL="457200" indent="-457200">
              <a:buFont typeface="+mj-lt"/>
              <a:buAutoNum type="arabicPeriod"/>
            </a:pPr>
            <a:r>
              <a:rPr lang="en-US" sz="2400" dirty="0"/>
              <a:t>Direct Address Mode</a:t>
            </a:r>
          </a:p>
          <a:p>
            <a:pPr marL="457200" indent="-457200">
              <a:buFont typeface="+mj-lt"/>
              <a:buAutoNum type="arabicPeriod"/>
            </a:pPr>
            <a:r>
              <a:rPr lang="en-US" sz="2400" dirty="0"/>
              <a:t>Indirect Address Mode</a:t>
            </a:r>
          </a:p>
          <a:p>
            <a:pPr marL="457200" indent="-457200">
              <a:buFont typeface="+mj-lt"/>
              <a:buAutoNum type="arabicPeriod"/>
            </a:pPr>
            <a:r>
              <a:rPr lang="en-US" sz="2400" dirty="0"/>
              <a:t>Relative Address Mode</a:t>
            </a:r>
          </a:p>
          <a:p>
            <a:pPr marL="457200" indent="-457200">
              <a:buFont typeface="+mj-lt"/>
              <a:buAutoNum type="arabicPeriod"/>
            </a:pPr>
            <a:r>
              <a:rPr lang="en-US" sz="2400" dirty="0"/>
              <a:t>Indexed Addressing Mode</a:t>
            </a:r>
          </a:p>
          <a:p>
            <a:pPr marL="457200" indent="-457200">
              <a:buFont typeface="+mj-lt"/>
              <a:buAutoNum type="arabicPeriod"/>
            </a:pPr>
            <a:r>
              <a:rPr lang="en-US" sz="2400" dirty="0"/>
              <a:t>Base Register Addressing Mode</a:t>
            </a:r>
          </a:p>
        </p:txBody>
      </p:sp>
      <p:cxnSp>
        <p:nvCxnSpPr>
          <p:cNvPr id="9" name="Straight Connector 8">
            <a:extLst>
              <a:ext uri="{FF2B5EF4-FFF2-40B4-BE49-F238E27FC236}">
                <a16:creationId xmlns:a16="http://schemas.microsoft.com/office/drawing/2014/main" xmlns="" id="{99DAF8BF-E845-42D7-BE58-CB809697B067}"/>
              </a:ext>
            </a:extLst>
          </p:cNvPr>
          <p:cNvCxnSpPr/>
          <p:nvPr/>
        </p:nvCxnSpPr>
        <p:spPr>
          <a:xfrm>
            <a:off x="6281530" y="843566"/>
            <a:ext cx="0" cy="5666565"/>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52541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500"/>
                                        <p:tgtEl>
                                          <p:spTgt spid="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Effect transition="in" filter="fade">
                                      <p:cBhvr>
                                        <p:cTn id="33" dur="500"/>
                                        <p:tgtEl>
                                          <p:spTgt spid="7">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xEl>
                                              <p:pRg st="2" end="2"/>
                                            </p:txEl>
                                          </p:spTgt>
                                        </p:tgtEl>
                                        <p:attrNameLst>
                                          <p:attrName>style.visibility</p:attrName>
                                        </p:attrNameLst>
                                      </p:cBhvr>
                                      <p:to>
                                        <p:strVal val="visible"/>
                                      </p:to>
                                    </p:set>
                                    <p:animEffect transition="in" filter="fade">
                                      <p:cBhvr>
                                        <p:cTn id="38" dur="500"/>
                                        <p:tgtEl>
                                          <p:spTgt spid="7">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animEffect transition="in" filter="fade">
                                      <p:cBhvr>
                                        <p:cTn id="43" dur="500"/>
                                        <p:tgtEl>
                                          <p:spTgt spid="7">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
                                            <p:txEl>
                                              <p:pRg st="4" end="4"/>
                                            </p:txEl>
                                          </p:spTgt>
                                        </p:tgtEl>
                                        <p:attrNameLst>
                                          <p:attrName>style.visibility</p:attrName>
                                        </p:attrNameLst>
                                      </p:cBhvr>
                                      <p:to>
                                        <p:strVal val="visible"/>
                                      </p:to>
                                    </p:set>
                                    <p:animEffect transition="in" filter="fade">
                                      <p:cBhvr>
                                        <p:cTn id="48" dur="500"/>
                                        <p:tgtEl>
                                          <p:spTgt spid="7">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
                                            <p:txEl>
                                              <p:pRg st="5" end="5"/>
                                            </p:txEl>
                                          </p:spTgt>
                                        </p:tgtEl>
                                        <p:attrNameLst>
                                          <p:attrName>style.visibility</p:attrName>
                                        </p:attrNameLst>
                                      </p:cBhvr>
                                      <p:to>
                                        <p:strVal val="visible"/>
                                      </p:to>
                                    </p:set>
                                    <p:animEffect transition="in" filter="fade">
                                      <p:cBhvr>
                                        <p:cTn id="53" dur="500"/>
                                        <p:tgtEl>
                                          <p:spTgt spid="7">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7">
                                            <p:txEl>
                                              <p:pRg st="6" end="6"/>
                                            </p:txEl>
                                          </p:spTgt>
                                        </p:tgtEl>
                                        <p:attrNameLst>
                                          <p:attrName>style.visibility</p:attrName>
                                        </p:attrNameLst>
                                      </p:cBhvr>
                                      <p:to>
                                        <p:strVal val="visible"/>
                                      </p:to>
                                    </p:set>
                                    <p:animEffect transition="in" filter="fade">
                                      <p:cBhvr>
                                        <p:cTn id="58" dur="500"/>
                                        <p:tgtEl>
                                          <p:spTgt spid="7">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7">
                                            <p:txEl>
                                              <p:pRg st="7" end="7"/>
                                            </p:txEl>
                                          </p:spTgt>
                                        </p:tgtEl>
                                        <p:attrNameLst>
                                          <p:attrName>style.visibility</p:attrName>
                                        </p:attrNameLst>
                                      </p:cBhvr>
                                      <p:to>
                                        <p:strVal val="visible"/>
                                      </p:to>
                                    </p:set>
                                    <p:animEffect transition="in" filter="fade">
                                      <p:cBhvr>
                                        <p:cTn id="63" dur="500"/>
                                        <p:tgtEl>
                                          <p:spTgt spid="7">
                                            <p:txEl>
                                              <p:pRg st="7" end="7"/>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7">
                                            <p:txEl>
                                              <p:pRg st="8" end="8"/>
                                            </p:txEl>
                                          </p:spTgt>
                                        </p:tgtEl>
                                        <p:attrNameLst>
                                          <p:attrName>style.visibility</p:attrName>
                                        </p:attrNameLst>
                                      </p:cBhvr>
                                      <p:to>
                                        <p:strVal val="visible"/>
                                      </p:to>
                                    </p:set>
                                    <p:animEffect transition="in" filter="fade">
                                      <p:cBhvr>
                                        <p:cTn id="68" dur="500"/>
                                        <p:tgtEl>
                                          <p:spTgt spid="7">
                                            <p:txEl>
                                              <p:pRg st="8" end="8"/>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7">
                                            <p:txEl>
                                              <p:pRg st="9" end="9"/>
                                            </p:txEl>
                                          </p:spTgt>
                                        </p:tgtEl>
                                        <p:attrNameLst>
                                          <p:attrName>style.visibility</p:attrName>
                                        </p:attrNameLst>
                                      </p:cBhvr>
                                      <p:to>
                                        <p:strVal val="visible"/>
                                      </p:to>
                                    </p:set>
                                    <p:animEffect transition="in" filter="fade">
                                      <p:cBhvr>
                                        <p:cTn id="73"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CB56A6-A477-48E4-B614-E7A9759A8390}"/>
              </a:ext>
            </a:extLst>
          </p:cNvPr>
          <p:cNvSpPr>
            <a:spLocks noGrp="1"/>
          </p:cNvSpPr>
          <p:nvPr>
            <p:ph type="title"/>
          </p:nvPr>
        </p:nvSpPr>
        <p:spPr/>
        <p:txBody>
          <a:bodyPr/>
          <a:lstStyle/>
          <a:p>
            <a:r>
              <a:rPr lang="en-US" dirty="0"/>
              <a:t>1. Implied Mode  &amp;  2. Immediate Mode</a:t>
            </a:r>
            <a:endParaRPr lang="en-IN" dirty="0"/>
          </a:p>
        </p:txBody>
      </p:sp>
      <p:sp>
        <p:nvSpPr>
          <p:cNvPr id="3" name="Content Placeholder 2">
            <a:extLst>
              <a:ext uri="{FF2B5EF4-FFF2-40B4-BE49-F238E27FC236}">
                <a16:creationId xmlns:a16="http://schemas.microsoft.com/office/drawing/2014/main" xmlns="" id="{63E49DF1-DCA9-4FBD-9810-19ECEA77FAAE}"/>
              </a:ext>
            </a:extLst>
          </p:cNvPr>
          <p:cNvSpPr>
            <a:spLocks noGrp="1"/>
          </p:cNvSpPr>
          <p:nvPr>
            <p:ph idx="1"/>
          </p:nvPr>
        </p:nvSpPr>
        <p:spPr>
          <a:xfrm>
            <a:off x="111302" y="1469732"/>
            <a:ext cx="5802481" cy="3837764"/>
          </a:xfrm>
        </p:spPr>
        <p:txBody>
          <a:bodyPr/>
          <a:lstStyle/>
          <a:p>
            <a:pPr algn="just"/>
            <a:r>
              <a:rPr lang="en-US" dirty="0"/>
              <a:t>Operands are specified </a:t>
            </a:r>
            <a:r>
              <a:rPr lang="en-US" i="1" dirty="0">
                <a:solidFill>
                  <a:schemeClr val="tx2"/>
                </a:solidFill>
              </a:rPr>
              <a:t>implicitly</a:t>
            </a:r>
            <a:r>
              <a:rPr lang="en-US" dirty="0"/>
              <a:t> in the definition of the instruction. </a:t>
            </a:r>
          </a:p>
          <a:p>
            <a:pPr algn="just"/>
            <a:r>
              <a:rPr lang="en-US" dirty="0"/>
              <a:t>For example, the instruction “</a:t>
            </a:r>
            <a:r>
              <a:rPr lang="en-US" dirty="0">
                <a:solidFill>
                  <a:schemeClr val="tx2"/>
                </a:solidFill>
              </a:rPr>
              <a:t>complement accumulator (CMA)</a:t>
            </a:r>
            <a:r>
              <a:rPr lang="en-US" dirty="0"/>
              <a:t>” is an implied-mode instruction because the operand in the accumulator register is implied in the definition of the instruction.</a:t>
            </a:r>
          </a:p>
          <a:p>
            <a:pPr algn="just"/>
            <a:r>
              <a:rPr lang="en-US" dirty="0"/>
              <a:t>In fact, all register reference instructions that use an accumulator and zero address instructions are implied mode instructions.</a:t>
            </a:r>
          </a:p>
        </p:txBody>
      </p:sp>
      <p:sp>
        <p:nvSpPr>
          <p:cNvPr id="6" name="Content Placeholder 2">
            <a:extLst>
              <a:ext uri="{FF2B5EF4-FFF2-40B4-BE49-F238E27FC236}">
                <a16:creationId xmlns:a16="http://schemas.microsoft.com/office/drawing/2014/main" xmlns="" id="{F7B541EE-A18C-4EAD-B8A2-A5307ECF7BDA}"/>
              </a:ext>
            </a:extLst>
          </p:cNvPr>
          <p:cNvSpPr txBox="1">
            <a:spLocks/>
          </p:cNvSpPr>
          <p:nvPr/>
        </p:nvSpPr>
        <p:spPr>
          <a:xfrm>
            <a:off x="6096000" y="1469732"/>
            <a:ext cx="5802481" cy="4702468"/>
          </a:xfrm>
          <a:prstGeom prst="rect">
            <a:avLst/>
          </a:prstGeom>
        </p:spPr>
        <p:txBody>
          <a:bodyPr vert="horz" lIns="91440" tIns="45720" rIns="91440" bIns="45720" rtlCol="0">
            <a:noAutofit/>
          </a:bodyPr>
          <a:lstStyle>
            <a:lvl1pPr marL="265113" indent="-265113" algn="just" defTabSz="914400" rtl="0" eaLnBrk="1" latinLnBrk="0" hangingPunct="1">
              <a:lnSpc>
                <a:spcPct val="90000"/>
              </a:lnSpc>
              <a:spcBef>
                <a:spcPts val="1000"/>
              </a:spcBef>
              <a:buClr>
                <a:schemeClr val="accent6"/>
              </a:buClr>
              <a:buFont typeface="Wingdings 3" panose="05040102010807070707" pitchFamily="18" charset="2"/>
              <a:buChar char=""/>
              <a:defRPr sz="2400" kern="1200">
                <a:solidFill>
                  <a:schemeClr val="tx1"/>
                </a:solidFill>
                <a:latin typeface="+mn-lt"/>
                <a:ea typeface="+mn-ea"/>
                <a:cs typeface="+mn-cs"/>
              </a:defRPr>
            </a:lvl1pPr>
            <a:lvl2pPr marL="809625" indent="-352425" algn="just" defTabSz="914400" rtl="0" eaLnBrk="1" latinLnBrk="0" hangingPunct="1">
              <a:lnSpc>
                <a:spcPct val="90000"/>
              </a:lnSpc>
              <a:spcBef>
                <a:spcPts val="500"/>
              </a:spcBef>
              <a:buClr>
                <a:schemeClr val="accent6"/>
              </a:buClr>
              <a:buFont typeface="Wingdings 3" panose="05040102010807070707" pitchFamily="18" charset="2"/>
              <a:buChar char=""/>
              <a:defRPr sz="20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Clr>
                <a:schemeClr val="accent6"/>
              </a:buClr>
              <a:buFont typeface="Wingdings" panose="05000000000000000000" pitchFamily="2" charset="2"/>
              <a:buChar char="§"/>
              <a:defRPr sz="18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Operand is specified in the instruction itself. </a:t>
            </a:r>
          </a:p>
          <a:p>
            <a:r>
              <a:rPr lang="en-US" dirty="0"/>
              <a:t>In other words, an immediate-mode instruction has an operand field rather than an address field.</a:t>
            </a:r>
          </a:p>
          <a:p>
            <a:r>
              <a:rPr lang="en-US" dirty="0"/>
              <a:t>The operand field contains the actual operand to be used in conjunction with the operation specified in the instruction.</a:t>
            </a:r>
          </a:p>
          <a:p>
            <a:r>
              <a:rPr lang="en-US" dirty="0"/>
              <a:t>Immediate mode of instructions is useful for initializing register to constant value.</a:t>
            </a:r>
          </a:p>
          <a:p>
            <a:r>
              <a:rPr lang="en-US" dirty="0"/>
              <a:t>E.g. </a:t>
            </a:r>
            <a:r>
              <a:rPr lang="en-US" dirty="0">
                <a:solidFill>
                  <a:schemeClr val="tx2"/>
                </a:solidFill>
              </a:rPr>
              <a:t>MOV R1, 05H</a:t>
            </a:r>
          </a:p>
          <a:p>
            <a:pPr marL="349250" indent="0">
              <a:buNone/>
            </a:pPr>
            <a:r>
              <a:rPr lang="en-US" dirty="0"/>
              <a:t>instruction copies immediate number 05H to R1 register.</a:t>
            </a:r>
          </a:p>
        </p:txBody>
      </p:sp>
      <p:sp>
        <p:nvSpPr>
          <p:cNvPr id="7" name="TextBox 6">
            <a:extLst>
              <a:ext uri="{FF2B5EF4-FFF2-40B4-BE49-F238E27FC236}">
                <a16:creationId xmlns:a16="http://schemas.microsoft.com/office/drawing/2014/main" xmlns="" id="{D1FDC46C-78C2-4A12-9604-144F12D66CC6}"/>
              </a:ext>
            </a:extLst>
          </p:cNvPr>
          <p:cNvSpPr txBox="1"/>
          <p:nvPr/>
        </p:nvSpPr>
        <p:spPr>
          <a:xfrm>
            <a:off x="1640942" y="822826"/>
            <a:ext cx="2743200" cy="523220"/>
          </a:xfrm>
          <a:prstGeom prst="rect">
            <a:avLst/>
          </a:prstGeom>
          <a:noFill/>
        </p:spPr>
        <p:txBody>
          <a:bodyPr wrap="square" rtlCol="0">
            <a:spAutoFit/>
          </a:bodyPr>
          <a:lstStyle/>
          <a:p>
            <a:r>
              <a:rPr lang="en-US" sz="2800" dirty="0">
                <a:solidFill>
                  <a:schemeClr val="accent6"/>
                </a:solidFill>
              </a:rPr>
              <a:t>1. Implied Mode</a:t>
            </a:r>
            <a:endParaRPr lang="en-IN" sz="2800" dirty="0">
              <a:solidFill>
                <a:schemeClr val="accent6"/>
              </a:solidFill>
            </a:endParaRPr>
          </a:p>
        </p:txBody>
      </p:sp>
      <p:sp>
        <p:nvSpPr>
          <p:cNvPr id="8" name="TextBox 7">
            <a:extLst>
              <a:ext uri="{FF2B5EF4-FFF2-40B4-BE49-F238E27FC236}">
                <a16:creationId xmlns:a16="http://schemas.microsoft.com/office/drawing/2014/main" xmlns="" id="{5B6CFF27-907B-4141-8949-BCB04A5EBE71}"/>
              </a:ext>
            </a:extLst>
          </p:cNvPr>
          <p:cNvSpPr txBox="1"/>
          <p:nvPr/>
        </p:nvSpPr>
        <p:spPr>
          <a:xfrm>
            <a:off x="7527905" y="822826"/>
            <a:ext cx="2938669" cy="523220"/>
          </a:xfrm>
          <a:prstGeom prst="rect">
            <a:avLst/>
          </a:prstGeom>
          <a:noFill/>
        </p:spPr>
        <p:txBody>
          <a:bodyPr wrap="square" rtlCol="0">
            <a:spAutoFit/>
          </a:bodyPr>
          <a:lstStyle/>
          <a:p>
            <a:r>
              <a:rPr lang="en-US" sz="2800" dirty="0">
                <a:solidFill>
                  <a:schemeClr val="accent6"/>
                </a:solidFill>
              </a:rPr>
              <a:t>2. Immediate Mode</a:t>
            </a:r>
            <a:endParaRPr lang="en-IN" sz="2800" dirty="0">
              <a:solidFill>
                <a:schemeClr val="accent6"/>
              </a:solidFill>
            </a:endParaRPr>
          </a:p>
        </p:txBody>
      </p:sp>
      <p:cxnSp>
        <p:nvCxnSpPr>
          <p:cNvPr id="9" name="Straight Connector 8">
            <a:extLst>
              <a:ext uri="{FF2B5EF4-FFF2-40B4-BE49-F238E27FC236}">
                <a16:creationId xmlns:a16="http://schemas.microsoft.com/office/drawing/2014/main" xmlns="" id="{D10B9CF3-D466-45CA-B1B3-67D13549985B}"/>
              </a:ext>
            </a:extLst>
          </p:cNvPr>
          <p:cNvCxnSpPr/>
          <p:nvPr/>
        </p:nvCxnSpPr>
        <p:spPr>
          <a:xfrm>
            <a:off x="5996609" y="822826"/>
            <a:ext cx="0" cy="5666565"/>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52518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fade">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fade">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fade">
                                      <p:cBhvr>
                                        <p:cTn id="42" dur="500"/>
                                        <p:tgtEl>
                                          <p:spTgt spid="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fade">
                                      <p:cBhvr>
                                        <p:cTn id="47" dur="500"/>
                                        <p:tgtEl>
                                          <p:spTgt spid="6">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4" end="4"/>
                                            </p:txEl>
                                          </p:spTgt>
                                        </p:tgtEl>
                                        <p:attrNameLst>
                                          <p:attrName>style.visibility</p:attrName>
                                        </p:attrNameLst>
                                      </p:cBhvr>
                                      <p:to>
                                        <p:strVal val="visible"/>
                                      </p:to>
                                    </p:set>
                                    <p:animEffect transition="in" filter="fade">
                                      <p:cBhvr>
                                        <p:cTn id="52" dur="500"/>
                                        <p:tgtEl>
                                          <p:spTgt spid="6">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xEl>
                                              <p:pRg st="5" end="5"/>
                                            </p:txEl>
                                          </p:spTgt>
                                        </p:tgtEl>
                                        <p:attrNameLst>
                                          <p:attrName>style.visibility</p:attrName>
                                        </p:attrNameLst>
                                      </p:cBhvr>
                                      <p:to>
                                        <p:strVal val="visible"/>
                                      </p:to>
                                    </p:set>
                                    <p:animEffect transition="in" filter="fade">
                                      <p:cBhvr>
                                        <p:cTn id="5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uiExpand="1" build="p"/>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CB56A6-A477-48E4-B614-E7A9759A8390}"/>
              </a:ext>
            </a:extLst>
          </p:cNvPr>
          <p:cNvSpPr>
            <a:spLocks noGrp="1"/>
          </p:cNvSpPr>
          <p:nvPr>
            <p:ph type="title"/>
          </p:nvPr>
        </p:nvSpPr>
        <p:spPr/>
        <p:txBody>
          <a:bodyPr/>
          <a:lstStyle/>
          <a:p>
            <a:r>
              <a:rPr lang="en-US" dirty="0"/>
              <a:t>3. Register Mode  &amp;  4. Register Indirect Mode</a:t>
            </a:r>
            <a:endParaRPr lang="en-IN" dirty="0"/>
          </a:p>
        </p:txBody>
      </p:sp>
      <p:sp>
        <p:nvSpPr>
          <p:cNvPr id="3" name="Content Placeholder 2">
            <a:extLst>
              <a:ext uri="{FF2B5EF4-FFF2-40B4-BE49-F238E27FC236}">
                <a16:creationId xmlns:a16="http://schemas.microsoft.com/office/drawing/2014/main" xmlns="" id="{63E49DF1-DCA9-4FBD-9810-19ECEA77FAAE}"/>
              </a:ext>
            </a:extLst>
          </p:cNvPr>
          <p:cNvSpPr>
            <a:spLocks noGrp="1"/>
          </p:cNvSpPr>
          <p:nvPr>
            <p:ph idx="1"/>
          </p:nvPr>
        </p:nvSpPr>
        <p:spPr>
          <a:xfrm>
            <a:off x="131183" y="1469732"/>
            <a:ext cx="5766036" cy="2704704"/>
          </a:xfrm>
        </p:spPr>
        <p:txBody>
          <a:bodyPr/>
          <a:lstStyle/>
          <a:p>
            <a:r>
              <a:rPr lang="en-US" dirty="0"/>
              <a:t>Operands are in registers that reside within the CPU.</a:t>
            </a:r>
          </a:p>
          <a:p>
            <a:r>
              <a:rPr lang="en-US" dirty="0"/>
              <a:t>The particular register is selected from a register field in the instruction. </a:t>
            </a:r>
          </a:p>
          <a:p>
            <a:r>
              <a:rPr lang="en-US" dirty="0"/>
              <a:t>E.g. </a:t>
            </a:r>
            <a:r>
              <a:rPr lang="en-US" dirty="0">
                <a:solidFill>
                  <a:schemeClr val="tx2"/>
                </a:solidFill>
              </a:rPr>
              <a:t>MOV AX, BX</a:t>
            </a:r>
          </a:p>
          <a:p>
            <a:pPr marL="349250" indent="0">
              <a:buNone/>
            </a:pPr>
            <a:r>
              <a:rPr lang="en-US" dirty="0"/>
              <a:t>move value from BX to AX register</a:t>
            </a:r>
          </a:p>
        </p:txBody>
      </p:sp>
      <p:sp>
        <p:nvSpPr>
          <p:cNvPr id="6" name="Content Placeholder 2">
            <a:extLst>
              <a:ext uri="{FF2B5EF4-FFF2-40B4-BE49-F238E27FC236}">
                <a16:creationId xmlns:a16="http://schemas.microsoft.com/office/drawing/2014/main" xmlns="" id="{F7B541EE-A18C-4EAD-B8A2-A5307ECF7BDA}"/>
              </a:ext>
            </a:extLst>
          </p:cNvPr>
          <p:cNvSpPr txBox="1">
            <a:spLocks/>
          </p:cNvSpPr>
          <p:nvPr/>
        </p:nvSpPr>
        <p:spPr>
          <a:xfrm>
            <a:off x="6096000" y="1469732"/>
            <a:ext cx="5802481" cy="4702468"/>
          </a:xfrm>
          <a:prstGeom prst="rect">
            <a:avLst/>
          </a:prstGeom>
        </p:spPr>
        <p:txBody>
          <a:bodyPr vert="horz" lIns="91440" tIns="45720" rIns="91440" bIns="45720" rtlCol="0">
            <a:noAutofit/>
          </a:bodyPr>
          <a:lstStyle>
            <a:lvl1pPr marL="265113" indent="-265113" algn="just" defTabSz="914400" rtl="0" eaLnBrk="1" latinLnBrk="0" hangingPunct="1">
              <a:lnSpc>
                <a:spcPct val="90000"/>
              </a:lnSpc>
              <a:spcBef>
                <a:spcPts val="1000"/>
              </a:spcBef>
              <a:buClr>
                <a:schemeClr val="accent6"/>
              </a:buClr>
              <a:buFont typeface="Wingdings 3" panose="05040102010807070707" pitchFamily="18" charset="2"/>
              <a:buChar char=""/>
              <a:defRPr sz="2400" kern="1200">
                <a:solidFill>
                  <a:schemeClr val="tx1"/>
                </a:solidFill>
                <a:latin typeface="+mn-lt"/>
                <a:ea typeface="+mn-ea"/>
                <a:cs typeface="+mn-cs"/>
              </a:defRPr>
            </a:lvl1pPr>
            <a:lvl2pPr marL="809625" indent="-352425" algn="just" defTabSz="914400" rtl="0" eaLnBrk="1" latinLnBrk="0" hangingPunct="1">
              <a:lnSpc>
                <a:spcPct val="90000"/>
              </a:lnSpc>
              <a:spcBef>
                <a:spcPts val="500"/>
              </a:spcBef>
              <a:buClr>
                <a:schemeClr val="accent6"/>
              </a:buClr>
              <a:buFont typeface="Wingdings 3" panose="05040102010807070707" pitchFamily="18" charset="2"/>
              <a:buChar char=""/>
              <a:defRPr sz="20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Clr>
                <a:schemeClr val="accent6"/>
              </a:buClr>
              <a:buFont typeface="Wingdings" panose="05000000000000000000" pitchFamily="2" charset="2"/>
              <a:buChar char="§"/>
              <a:defRPr sz="18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In this mode the instruction specifies a register in the CPU whose contents give the address of the operand in memory.</a:t>
            </a:r>
          </a:p>
          <a:p>
            <a:r>
              <a:rPr lang="en-US" sz="2200" dirty="0"/>
              <a:t>Before using a register indirect mode instruction, the programmer must ensure that the memory address of the operand is placed in the processor register with a previous instruction.</a:t>
            </a:r>
          </a:p>
          <a:p>
            <a:r>
              <a:rPr lang="en-US" sz="2200" dirty="0"/>
              <a:t>The advantage of this mode is that address field of the instruction uses fewer bits to select a register than would have been required to specify a memory address directly. </a:t>
            </a:r>
          </a:p>
          <a:p>
            <a:r>
              <a:rPr lang="en-US" sz="2200" dirty="0"/>
              <a:t>E.g. </a:t>
            </a:r>
            <a:r>
              <a:rPr lang="en-US" sz="2200" dirty="0">
                <a:solidFill>
                  <a:schemeClr val="tx2"/>
                </a:solidFill>
              </a:rPr>
              <a:t>MOV [R1], R2</a:t>
            </a:r>
          </a:p>
          <a:p>
            <a:pPr marL="349250" indent="0">
              <a:buNone/>
            </a:pPr>
            <a:r>
              <a:rPr lang="en-US" sz="2200" dirty="0"/>
              <a:t>value of R2 is moved to the memory location specified in R1.</a:t>
            </a:r>
          </a:p>
        </p:txBody>
      </p:sp>
      <p:sp>
        <p:nvSpPr>
          <p:cNvPr id="7" name="TextBox 6">
            <a:extLst>
              <a:ext uri="{FF2B5EF4-FFF2-40B4-BE49-F238E27FC236}">
                <a16:creationId xmlns:a16="http://schemas.microsoft.com/office/drawing/2014/main" xmlns="" id="{D1FDC46C-78C2-4A12-9604-144F12D66CC6}"/>
              </a:ext>
            </a:extLst>
          </p:cNvPr>
          <p:cNvSpPr txBox="1"/>
          <p:nvPr/>
        </p:nvSpPr>
        <p:spPr>
          <a:xfrm>
            <a:off x="1640942" y="822826"/>
            <a:ext cx="2743200" cy="523220"/>
          </a:xfrm>
          <a:prstGeom prst="rect">
            <a:avLst/>
          </a:prstGeom>
          <a:noFill/>
        </p:spPr>
        <p:txBody>
          <a:bodyPr wrap="square" rtlCol="0">
            <a:spAutoFit/>
          </a:bodyPr>
          <a:lstStyle/>
          <a:p>
            <a:r>
              <a:rPr lang="en-US" sz="2800" dirty="0">
                <a:solidFill>
                  <a:schemeClr val="accent6"/>
                </a:solidFill>
              </a:rPr>
              <a:t>3. Register Mode</a:t>
            </a:r>
            <a:endParaRPr lang="en-IN" sz="2800" dirty="0">
              <a:solidFill>
                <a:schemeClr val="accent6"/>
              </a:solidFill>
            </a:endParaRPr>
          </a:p>
        </p:txBody>
      </p:sp>
      <p:sp>
        <p:nvSpPr>
          <p:cNvPr id="8" name="TextBox 7">
            <a:extLst>
              <a:ext uri="{FF2B5EF4-FFF2-40B4-BE49-F238E27FC236}">
                <a16:creationId xmlns:a16="http://schemas.microsoft.com/office/drawing/2014/main" xmlns="" id="{5B6CFF27-907B-4141-8949-BCB04A5EBE71}"/>
              </a:ext>
            </a:extLst>
          </p:cNvPr>
          <p:cNvSpPr txBox="1"/>
          <p:nvPr/>
        </p:nvSpPr>
        <p:spPr>
          <a:xfrm>
            <a:off x="7125371" y="822826"/>
            <a:ext cx="3743738" cy="523220"/>
          </a:xfrm>
          <a:prstGeom prst="rect">
            <a:avLst/>
          </a:prstGeom>
          <a:noFill/>
        </p:spPr>
        <p:txBody>
          <a:bodyPr wrap="square" rtlCol="0">
            <a:spAutoFit/>
          </a:bodyPr>
          <a:lstStyle/>
          <a:p>
            <a:r>
              <a:rPr lang="en-US" sz="2800" dirty="0">
                <a:solidFill>
                  <a:schemeClr val="accent6"/>
                </a:solidFill>
              </a:rPr>
              <a:t>4. Register Indirect Mode</a:t>
            </a:r>
            <a:endParaRPr lang="en-IN" sz="2800" dirty="0">
              <a:solidFill>
                <a:schemeClr val="accent6"/>
              </a:solidFill>
            </a:endParaRPr>
          </a:p>
        </p:txBody>
      </p:sp>
      <p:cxnSp>
        <p:nvCxnSpPr>
          <p:cNvPr id="9" name="Straight Connector 8">
            <a:extLst>
              <a:ext uri="{FF2B5EF4-FFF2-40B4-BE49-F238E27FC236}">
                <a16:creationId xmlns:a16="http://schemas.microsoft.com/office/drawing/2014/main" xmlns="" id="{D10B9CF3-D466-45CA-B1B3-67D13549985B}"/>
              </a:ext>
            </a:extLst>
          </p:cNvPr>
          <p:cNvCxnSpPr/>
          <p:nvPr/>
        </p:nvCxnSpPr>
        <p:spPr>
          <a:xfrm>
            <a:off x="5996609" y="822826"/>
            <a:ext cx="0" cy="5666565"/>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7087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fade">
                                      <p:cBhvr>
                                        <p:cTn id="42" dur="500"/>
                                        <p:tgtEl>
                                          <p:spTgt spid="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Effect transition="in" filter="fade">
                                      <p:cBhvr>
                                        <p:cTn id="47" dur="500"/>
                                        <p:tgtEl>
                                          <p:spTgt spid="6">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3" end="3"/>
                                            </p:txEl>
                                          </p:spTgt>
                                        </p:tgtEl>
                                        <p:attrNameLst>
                                          <p:attrName>style.visibility</p:attrName>
                                        </p:attrNameLst>
                                      </p:cBhvr>
                                      <p:to>
                                        <p:strVal val="visible"/>
                                      </p:to>
                                    </p:set>
                                    <p:animEffect transition="in" filter="fade">
                                      <p:cBhvr>
                                        <p:cTn id="52" dur="500"/>
                                        <p:tgtEl>
                                          <p:spTgt spid="6">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xEl>
                                              <p:pRg st="4" end="4"/>
                                            </p:txEl>
                                          </p:spTgt>
                                        </p:tgtEl>
                                        <p:attrNameLst>
                                          <p:attrName>style.visibility</p:attrName>
                                        </p:attrNameLst>
                                      </p:cBhvr>
                                      <p:to>
                                        <p:strVal val="visible"/>
                                      </p:to>
                                    </p:set>
                                    <p:animEffect transition="in" filter="fade">
                                      <p:cBhvr>
                                        <p:cTn id="5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uiExpand="1" build="p"/>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CB56A6-A477-48E4-B614-E7A9759A8390}"/>
              </a:ext>
            </a:extLst>
          </p:cNvPr>
          <p:cNvSpPr>
            <a:spLocks noGrp="1"/>
          </p:cNvSpPr>
          <p:nvPr>
            <p:ph type="title"/>
          </p:nvPr>
        </p:nvSpPr>
        <p:spPr/>
        <p:txBody>
          <a:bodyPr>
            <a:normAutofit fontScale="90000"/>
          </a:bodyPr>
          <a:lstStyle/>
          <a:p>
            <a:r>
              <a:rPr lang="fr-FR" dirty="0"/>
              <a:t>5. Autoincrement or Autodecrement Mode  </a:t>
            </a:r>
            <a:r>
              <a:rPr lang="en-US" dirty="0"/>
              <a:t>&amp;  6. Direct Address Mode</a:t>
            </a:r>
            <a:endParaRPr lang="en-IN" dirty="0"/>
          </a:p>
        </p:txBody>
      </p:sp>
      <p:sp>
        <p:nvSpPr>
          <p:cNvPr id="3" name="Content Placeholder 2">
            <a:extLst>
              <a:ext uri="{FF2B5EF4-FFF2-40B4-BE49-F238E27FC236}">
                <a16:creationId xmlns:a16="http://schemas.microsoft.com/office/drawing/2014/main" xmlns="" id="{63E49DF1-DCA9-4FBD-9810-19ECEA77FAAE}"/>
              </a:ext>
            </a:extLst>
          </p:cNvPr>
          <p:cNvSpPr>
            <a:spLocks noGrp="1"/>
          </p:cNvSpPr>
          <p:nvPr>
            <p:ph idx="1"/>
          </p:nvPr>
        </p:nvSpPr>
        <p:spPr>
          <a:xfrm>
            <a:off x="111302" y="1469732"/>
            <a:ext cx="5802481" cy="3837764"/>
          </a:xfrm>
        </p:spPr>
        <p:txBody>
          <a:bodyPr/>
          <a:lstStyle/>
          <a:p>
            <a:r>
              <a:rPr lang="en-US" dirty="0"/>
              <a:t>This is similar to the register indirect mode expect that the register is incremented or decremented after (or before) its value is used to access memory.</a:t>
            </a:r>
          </a:p>
          <a:p>
            <a:r>
              <a:rPr lang="en-US" dirty="0"/>
              <a:t>When the address stored in the register refers to a table of data in memory, it is necessary to increment or decrement the register after every access to the table. This can be achieved by using the increment or decrement instruction.</a:t>
            </a:r>
          </a:p>
        </p:txBody>
      </p:sp>
      <p:sp>
        <p:nvSpPr>
          <p:cNvPr id="6" name="Content Placeholder 2">
            <a:extLst>
              <a:ext uri="{FF2B5EF4-FFF2-40B4-BE49-F238E27FC236}">
                <a16:creationId xmlns:a16="http://schemas.microsoft.com/office/drawing/2014/main" xmlns="" id="{F7B541EE-A18C-4EAD-B8A2-A5307ECF7BDA}"/>
              </a:ext>
            </a:extLst>
          </p:cNvPr>
          <p:cNvSpPr txBox="1">
            <a:spLocks/>
          </p:cNvSpPr>
          <p:nvPr/>
        </p:nvSpPr>
        <p:spPr>
          <a:xfrm>
            <a:off x="6096000" y="1469732"/>
            <a:ext cx="5802481" cy="2684825"/>
          </a:xfrm>
          <a:prstGeom prst="rect">
            <a:avLst/>
          </a:prstGeom>
        </p:spPr>
        <p:txBody>
          <a:bodyPr vert="horz" lIns="91440" tIns="45720" rIns="91440" bIns="45720" rtlCol="0">
            <a:noAutofit/>
          </a:bodyPr>
          <a:lstStyle>
            <a:lvl1pPr marL="265113" indent="-265113" algn="just" defTabSz="914400" rtl="0" eaLnBrk="1" latinLnBrk="0" hangingPunct="1">
              <a:lnSpc>
                <a:spcPct val="90000"/>
              </a:lnSpc>
              <a:spcBef>
                <a:spcPts val="1000"/>
              </a:spcBef>
              <a:buClr>
                <a:schemeClr val="accent6"/>
              </a:buClr>
              <a:buFont typeface="Wingdings 3" panose="05040102010807070707" pitchFamily="18" charset="2"/>
              <a:buChar char=""/>
              <a:defRPr sz="2400" kern="1200">
                <a:solidFill>
                  <a:schemeClr val="tx1"/>
                </a:solidFill>
                <a:latin typeface="+mn-lt"/>
                <a:ea typeface="+mn-ea"/>
                <a:cs typeface="+mn-cs"/>
              </a:defRPr>
            </a:lvl1pPr>
            <a:lvl2pPr marL="809625" indent="-352425" algn="just" defTabSz="914400" rtl="0" eaLnBrk="1" latinLnBrk="0" hangingPunct="1">
              <a:lnSpc>
                <a:spcPct val="90000"/>
              </a:lnSpc>
              <a:spcBef>
                <a:spcPts val="500"/>
              </a:spcBef>
              <a:buClr>
                <a:schemeClr val="accent6"/>
              </a:buClr>
              <a:buFont typeface="Wingdings 3" panose="05040102010807070707" pitchFamily="18" charset="2"/>
              <a:buChar char=""/>
              <a:defRPr sz="20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Clr>
                <a:schemeClr val="accent6"/>
              </a:buClr>
              <a:buFont typeface="Wingdings" panose="05000000000000000000" pitchFamily="2" charset="2"/>
              <a:buChar char="§"/>
              <a:defRPr sz="18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 this mode the effective address is equal to the address part of the instruction.</a:t>
            </a:r>
          </a:p>
          <a:p>
            <a:r>
              <a:rPr lang="en-US" dirty="0"/>
              <a:t>The operand resides in memory and its address is given directly by the address field of the instruction.</a:t>
            </a:r>
          </a:p>
          <a:p>
            <a:r>
              <a:rPr lang="en-US" dirty="0"/>
              <a:t>E.g. </a:t>
            </a:r>
            <a:r>
              <a:rPr lang="en-US" dirty="0">
                <a:solidFill>
                  <a:schemeClr val="tx2"/>
                </a:solidFill>
              </a:rPr>
              <a:t>ADD 457</a:t>
            </a:r>
          </a:p>
        </p:txBody>
      </p:sp>
      <p:sp>
        <p:nvSpPr>
          <p:cNvPr id="7" name="TextBox 6">
            <a:extLst>
              <a:ext uri="{FF2B5EF4-FFF2-40B4-BE49-F238E27FC236}">
                <a16:creationId xmlns:a16="http://schemas.microsoft.com/office/drawing/2014/main" xmlns="" id="{D1FDC46C-78C2-4A12-9604-144F12D66CC6}"/>
              </a:ext>
            </a:extLst>
          </p:cNvPr>
          <p:cNvSpPr txBox="1"/>
          <p:nvPr/>
        </p:nvSpPr>
        <p:spPr>
          <a:xfrm>
            <a:off x="-33122" y="822826"/>
            <a:ext cx="6166881" cy="523220"/>
          </a:xfrm>
          <a:prstGeom prst="rect">
            <a:avLst/>
          </a:prstGeom>
          <a:noFill/>
        </p:spPr>
        <p:txBody>
          <a:bodyPr wrap="square" rtlCol="0">
            <a:spAutoFit/>
          </a:bodyPr>
          <a:lstStyle/>
          <a:p>
            <a:r>
              <a:rPr lang="fr-FR" sz="2800" dirty="0">
                <a:solidFill>
                  <a:schemeClr val="accent6"/>
                </a:solidFill>
              </a:rPr>
              <a:t>5. Autoincrement or Autodecrement Mode</a:t>
            </a:r>
            <a:endParaRPr lang="en-IN" sz="2800" dirty="0">
              <a:solidFill>
                <a:schemeClr val="accent6"/>
              </a:solidFill>
            </a:endParaRPr>
          </a:p>
        </p:txBody>
      </p:sp>
      <p:sp>
        <p:nvSpPr>
          <p:cNvPr id="8" name="TextBox 7">
            <a:extLst>
              <a:ext uri="{FF2B5EF4-FFF2-40B4-BE49-F238E27FC236}">
                <a16:creationId xmlns:a16="http://schemas.microsoft.com/office/drawing/2014/main" xmlns="" id="{5B6CFF27-907B-4141-8949-BCB04A5EBE71}"/>
              </a:ext>
            </a:extLst>
          </p:cNvPr>
          <p:cNvSpPr txBox="1"/>
          <p:nvPr/>
        </p:nvSpPr>
        <p:spPr>
          <a:xfrm>
            <a:off x="7240006" y="827089"/>
            <a:ext cx="3514468" cy="523220"/>
          </a:xfrm>
          <a:prstGeom prst="rect">
            <a:avLst/>
          </a:prstGeom>
          <a:noFill/>
        </p:spPr>
        <p:txBody>
          <a:bodyPr wrap="square" rtlCol="0">
            <a:spAutoFit/>
          </a:bodyPr>
          <a:lstStyle/>
          <a:p>
            <a:r>
              <a:rPr lang="en-US" sz="2800" dirty="0">
                <a:solidFill>
                  <a:schemeClr val="accent6"/>
                </a:solidFill>
              </a:rPr>
              <a:t>6. Direct Address Mode</a:t>
            </a:r>
            <a:endParaRPr lang="en-IN" sz="2800" dirty="0">
              <a:solidFill>
                <a:schemeClr val="accent6"/>
              </a:solidFill>
            </a:endParaRPr>
          </a:p>
        </p:txBody>
      </p:sp>
      <p:cxnSp>
        <p:nvCxnSpPr>
          <p:cNvPr id="9" name="Straight Connector 8">
            <a:extLst>
              <a:ext uri="{FF2B5EF4-FFF2-40B4-BE49-F238E27FC236}">
                <a16:creationId xmlns:a16="http://schemas.microsoft.com/office/drawing/2014/main" xmlns="" id="{D10B9CF3-D466-45CA-B1B3-67D13549985B}"/>
              </a:ext>
            </a:extLst>
          </p:cNvPr>
          <p:cNvCxnSpPr/>
          <p:nvPr/>
        </p:nvCxnSpPr>
        <p:spPr>
          <a:xfrm>
            <a:off x="6046304" y="822826"/>
            <a:ext cx="0" cy="5666565"/>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79331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fade">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fade">
                                      <p:cBhvr>
                                        <p:cTn id="3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uiExpand="1" build="p"/>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Introduction</a:t>
            </a:r>
            <a:endParaRPr lang="en-IN" dirty="0"/>
          </a:p>
        </p:txBody>
      </p:sp>
    </p:spTree>
    <p:extLst>
      <p:ext uri="{BB962C8B-B14F-4D97-AF65-F5344CB8AC3E}">
        <p14:creationId xmlns="" xmlns:p14="http://schemas.microsoft.com/office/powerpoint/2010/main" val="10681712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CB56A6-A477-48E4-B614-E7A9759A8390}"/>
              </a:ext>
            </a:extLst>
          </p:cNvPr>
          <p:cNvSpPr>
            <a:spLocks noGrp="1"/>
          </p:cNvSpPr>
          <p:nvPr>
            <p:ph type="title"/>
          </p:nvPr>
        </p:nvSpPr>
        <p:spPr/>
        <p:txBody>
          <a:bodyPr/>
          <a:lstStyle/>
          <a:p>
            <a:r>
              <a:rPr lang="en-US" dirty="0"/>
              <a:t>7. Indirect Address Mode  &amp;  8. Relative Address Mode</a:t>
            </a:r>
            <a:endParaRPr lang="en-IN" dirty="0"/>
          </a:p>
        </p:txBody>
      </p:sp>
      <p:sp>
        <p:nvSpPr>
          <p:cNvPr id="3" name="Content Placeholder 2">
            <a:extLst>
              <a:ext uri="{FF2B5EF4-FFF2-40B4-BE49-F238E27FC236}">
                <a16:creationId xmlns:a16="http://schemas.microsoft.com/office/drawing/2014/main" xmlns="" id="{63E49DF1-DCA9-4FBD-9810-19ECEA77FAAE}"/>
              </a:ext>
            </a:extLst>
          </p:cNvPr>
          <p:cNvSpPr>
            <a:spLocks noGrp="1"/>
          </p:cNvSpPr>
          <p:nvPr>
            <p:ph idx="1"/>
          </p:nvPr>
        </p:nvSpPr>
        <p:spPr>
          <a:xfrm>
            <a:off x="111302" y="1469731"/>
            <a:ext cx="5802481" cy="4483807"/>
          </a:xfrm>
        </p:spPr>
        <p:txBody>
          <a:bodyPr/>
          <a:lstStyle/>
          <a:p>
            <a:r>
              <a:rPr lang="en-US" dirty="0"/>
              <a:t>In this mode the address field of the instruction gives the address where the effective address is stored in memory.</a:t>
            </a:r>
          </a:p>
          <a:p>
            <a:r>
              <a:rPr lang="en-US" dirty="0"/>
              <a:t>Control fetches the instruction from memory and uses its address part to access memory again to read the effective address.</a:t>
            </a:r>
          </a:p>
          <a:p>
            <a:r>
              <a:rPr lang="en-US" dirty="0"/>
              <a:t>The effective address in this mode is obtained from the following computational:</a:t>
            </a:r>
          </a:p>
          <a:p>
            <a:pPr marL="0" indent="0">
              <a:buNone/>
            </a:pPr>
            <a:endParaRPr lang="en-US" dirty="0"/>
          </a:p>
        </p:txBody>
      </p:sp>
      <p:sp>
        <p:nvSpPr>
          <p:cNvPr id="6" name="Content Placeholder 2">
            <a:extLst>
              <a:ext uri="{FF2B5EF4-FFF2-40B4-BE49-F238E27FC236}">
                <a16:creationId xmlns:a16="http://schemas.microsoft.com/office/drawing/2014/main" xmlns="" id="{F7B541EE-A18C-4EAD-B8A2-A5307ECF7BDA}"/>
              </a:ext>
            </a:extLst>
          </p:cNvPr>
          <p:cNvSpPr txBox="1">
            <a:spLocks/>
          </p:cNvSpPr>
          <p:nvPr/>
        </p:nvSpPr>
        <p:spPr>
          <a:xfrm>
            <a:off x="6096000" y="1469732"/>
            <a:ext cx="5802481" cy="4026607"/>
          </a:xfrm>
          <a:prstGeom prst="rect">
            <a:avLst/>
          </a:prstGeom>
        </p:spPr>
        <p:txBody>
          <a:bodyPr vert="horz" lIns="91440" tIns="45720" rIns="91440" bIns="45720" rtlCol="0">
            <a:noAutofit/>
          </a:bodyPr>
          <a:lstStyle>
            <a:lvl1pPr marL="265113" indent="-265113" algn="just" defTabSz="914400" rtl="0" eaLnBrk="1" latinLnBrk="0" hangingPunct="1">
              <a:lnSpc>
                <a:spcPct val="90000"/>
              </a:lnSpc>
              <a:spcBef>
                <a:spcPts val="1000"/>
              </a:spcBef>
              <a:buClr>
                <a:schemeClr val="accent6"/>
              </a:buClr>
              <a:buFont typeface="Wingdings 3" panose="05040102010807070707" pitchFamily="18" charset="2"/>
              <a:buChar char=""/>
              <a:defRPr sz="2400" kern="1200">
                <a:solidFill>
                  <a:schemeClr val="tx1"/>
                </a:solidFill>
                <a:latin typeface="+mn-lt"/>
                <a:ea typeface="+mn-ea"/>
                <a:cs typeface="+mn-cs"/>
              </a:defRPr>
            </a:lvl1pPr>
            <a:lvl2pPr marL="809625" indent="-352425" algn="just" defTabSz="914400" rtl="0" eaLnBrk="1" latinLnBrk="0" hangingPunct="1">
              <a:lnSpc>
                <a:spcPct val="90000"/>
              </a:lnSpc>
              <a:spcBef>
                <a:spcPts val="500"/>
              </a:spcBef>
              <a:buClr>
                <a:schemeClr val="accent6"/>
              </a:buClr>
              <a:buFont typeface="Wingdings 3" panose="05040102010807070707" pitchFamily="18" charset="2"/>
              <a:buChar char=""/>
              <a:defRPr sz="20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Clr>
                <a:schemeClr val="accent6"/>
              </a:buClr>
              <a:buFont typeface="Wingdings" panose="05000000000000000000" pitchFamily="2" charset="2"/>
              <a:buChar char="§"/>
              <a:defRPr sz="18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 this mode the content of the program counter is added to the address part of the instruction in order to obtain the effective address.</a:t>
            </a:r>
          </a:p>
          <a:p>
            <a:r>
              <a:rPr lang="en-US" dirty="0"/>
              <a:t>The address part of the instruction is usually a signed number which can be either positive or negative.</a:t>
            </a:r>
          </a:p>
          <a:p>
            <a:endParaRPr lang="en-US" dirty="0"/>
          </a:p>
          <a:p>
            <a:pPr marL="0" indent="0" algn="ctr">
              <a:buNone/>
            </a:pPr>
            <a:r>
              <a:rPr lang="en-US" dirty="0">
                <a:solidFill>
                  <a:schemeClr val="tx2"/>
                </a:solidFill>
              </a:rPr>
              <a:t>Effective address = address part of instruction + content of PC</a:t>
            </a:r>
          </a:p>
        </p:txBody>
      </p:sp>
      <p:sp>
        <p:nvSpPr>
          <p:cNvPr id="7" name="TextBox 6">
            <a:extLst>
              <a:ext uri="{FF2B5EF4-FFF2-40B4-BE49-F238E27FC236}">
                <a16:creationId xmlns:a16="http://schemas.microsoft.com/office/drawing/2014/main" xmlns="" id="{D1FDC46C-78C2-4A12-9604-144F12D66CC6}"/>
              </a:ext>
            </a:extLst>
          </p:cNvPr>
          <p:cNvSpPr txBox="1"/>
          <p:nvPr/>
        </p:nvSpPr>
        <p:spPr>
          <a:xfrm>
            <a:off x="1129572" y="822826"/>
            <a:ext cx="3765939" cy="523220"/>
          </a:xfrm>
          <a:prstGeom prst="rect">
            <a:avLst/>
          </a:prstGeom>
          <a:noFill/>
        </p:spPr>
        <p:txBody>
          <a:bodyPr wrap="square" rtlCol="0">
            <a:spAutoFit/>
          </a:bodyPr>
          <a:lstStyle/>
          <a:p>
            <a:r>
              <a:rPr lang="en-US" sz="2800" dirty="0">
                <a:solidFill>
                  <a:schemeClr val="accent6"/>
                </a:solidFill>
              </a:rPr>
              <a:t>7. Indirect Address Mode</a:t>
            </a:r>
            <a:endParaRPr lang="en-IN" sz="2800" dirty="0">
              <a:solidFill>
                <a:schemeClr val="accent6"/>
              </a:solidFill>
            </a:endParaRPr>
          </a:p>
        </p:txBody>
      </p:sp>
      <p:sp>
        <p:nvSpPr>
          <p:cNvPr id="8" name="TextBox 7">
            <a:extLst>
              <a:ext uri="{FF2B5EF4-FFF2-40B4-BE49-F238E27FC236}">
                <a16:creationId xmlns:a16="http://schemas.microsoft.com/office/drawing/2014/main" xmlns="" id="{5B6CFF27-907B-4141-8949-BCB04A5EBE71}"/>
              </a:ext>
            </a:extLst>
          </p:cNvPr>
          <p:cNvSpPr txBox="1"/>
          <p:nvPr/>
        </p:nvSpPr>
        <p:spPr>
          <a:xfrm>
            <a:off x="7080981" y="822826"/>
            <a:ext cx="3832518" cy="523220"/>
          </a:xfrm>
          <a:prstGeom prst="rect">
            <a:avLst/>
          </a:prstGeom>
          <a:noFill/>
        </p:spPr>
        <p:txBody>
          <a:bodyPr wrap="square" rtlCol="0">
            <a:spAutoFit/>
          </a:bodyPr>
          <a:lstStyle/>
          <a:p>
            <a:r>
              <a:rPr lang="en-US" sz="2800" dirty="0">
                <a:solidFill>
                  <a:schemeClr val="accent6"/>
                </a:solidFill>
              </a:rPr>
              <a:t>8. Relative Address Mode</a:t>
            </a:r>
            <a:endParaRPr lang="en-IN" sz="2800" dirty="0">
              <a:solidFill>
                <a:schemeClr val="accent6"/>
              </a:solidFill>
            </a:endParaRPr>
          </a:p>
        </p:txBody>
      </p:sp>
      <p:cxnSp>
        <p:nvCxnSpPr>
          <p:cNvPr id="9" name="Straight Connector 8">
            <a:extLst>
              <a:ext uri="{FF2B5EF4-FFF2-40B4-BE49-F238E27FC236}">
                <a16:creationId xmlns:a16="http://schemas.microsoft.com/office/drawing/2014/main" xmlns="" id="{D10B9CF3-D466-45CA-B1B3-67D13549985B}"/>
              </a:ext>
            </a:extLst>
          </p:cNvPr>
          <p:cNvCxnSpPr/>
          <p:nvPr/>
        </p:nvCxnSpPr>
        <p:spPr>
          <a:xfrm>
            <a:off x="5996609" y="822826"/>
            <a:ext cx="0" cy="5666565"/>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74065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fade">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fade">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fade">
                                      <p:cBhvr>
                                        <p:cTn id="4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uiExpand="1" build="p"/>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CB56A6-A477-48E4-B614-E7A9759A8390}"/>
              </a:ext>
            </a:extLst>
          </p:cNvPr>
          <p:cNvSpPr>
            <a:spLocks noGrp="1"/>
          </p:cNvSpPr>
          <p:nvPr>
            <p:ph type="title"/>
          </p:nvPr>
        </p:nvSpPr>
        <p:spPr/>
        <p:txBody>
          <a:bodyPr>
            <a:normAutofit fontScale="90000"/>
          </a:bodyPr>
          <a:lstStyle/>
          <a:p>
            <a:r>
              <a:rPr lang="en-US" dirty="0"/>
              <a:t>9. Indexed Addressing Mode  &amp;  10. Base Register Addressing Mode</a:t>
            </a:r>
            <a:endParaRPr lang="en-IN" dirty="0"/>
          </a:p>
        </p:txBody>
      </p:sp>
      <p:sp>
        <p:nvSpPr>
          <p:cNvPr id="3" name="Content Placeholder 2">
            <a:extLst>
              <a:ext uri="{FF2B5EF4-FFF2-40B4-BE49-F238E27FC236}">
                <a16:creationId xmlns:a16="http://schemas.microsoft.com/office/drawing/2014/main" xmlns="" id="{63E49DF1-DCA9-4FBD-9810-19ECEA77FAAE}"/>
              </a:ext>
            </a:extLst>
          </p:cNvPr>
          <p:cNvSpPr>
            <a:spLocks noGrp="1"/>
          </p:cNvSpPr>
          <p:nvPr>
            <p:ph idx="1"/>
          </p:nvPr>
        </p:nvSpPr>
        <p:spPr>
          <a:xfrm>
            <a:off x="111302" y="1469731"/>
            <a:ext cx="5802481" cy="4483807"/>
          </a:xfrm>
        </p:spPr>
        <p:txBody>
          <a:bodyPr/>
          <a:lstStyle/>
          <a:p>
            <a:r>
              <a:rPr lang="en-US" dirty="0"/>
              <a:t>In this mode the content of an index register is added to the address part of the instruction to obtain the effective address.</a:t>
            </a:r>
          </a:p>
          <a:p>
            <a:r>
              <a:rPr lang="en-US" dirty="0"/>
              <a:t>The indexed register is a special CPU register that contain an index value.</a:t>
            </a:r>
          </a:p>
          <a:p>
            <a:r>
              <a:rPr lang="en-US" dirty="0"/>
              <a:t>The address field of the instruction defines the beginning address of a data array in memory.</a:t>
            </a:r>
          </a:p>
          <a:p>
            <a:r>
              <a:rPr lang="en-US" dirty="0"/>
              <a:t>Each operand in the array is stored in memory relative to the </a:t>
            </a:r>
            <a:r>
              <a:rPr lang="en-US" dirty="0" smtClean="0"/>
              <a:t>beginning </a:t>
            </a:r>
            <a:r>
              <a:rPr lang="en-US" dirty="0"/>
              <a:t>address.</a:t>
            </a:r>
          </a:p>
          <a:p>
            <a:pPr marL="0" indent="0" algn="ctr">
              <a:buNone/>
            </a:pPr>
            <a:r>
              <a:rPr lang="en-US" dirty="0">
                <a:solidFill>
                  <a:schemeClr val="tx2"/>
                </a:solidFill>
              </a:rPr>
              <a:t>Effective address = address part of instruction + content of index register</a:t>
            </a:r>
          </a:p>
        </p:txBody>
      </p:sp>
      <p:sp>
        <p:nvSpPr>
          <p:cNvPr id="6" name="Content Placeholder 2">
            <a:extLst>
              <a:ext uri="{FF2B5EF4-FFF2-40B4-BE49-F238E27FC236}">
                <a16:creationId xmlns:a16="http://schemas.microsoft.com/office/drawing/2014/main" xmlns="" id="{F7B541EE-A18C-4EAD-B8A2-A5307ECF7BDA}"/>
              </a:ext>
            </a:extLst>
          </p:cNvPr>
          <p:cNvSpPr txBox="1">
            <a:spLocks/>
          </p:cNvSpPr>
          <p:nvPr/>
        </p:nvSpPr>
        <p:spPr>
          <a:xfrm>
            <a:off x="6096000" y="1469732"/>
            <a:ext cx="5802481" cy="4026607"/>
          </a:xfrm>
          <a:prstGeom prst="rect">
            <a:avLst/>
          </a:prstGeom>
        </p:spPr>
        <p:txBody>
          <a:bodyPr vert="horz" lIns="91440" tIns="45720" rIns="91440" bIns="45720" rtlCol="0">
            <a:noAutofit/>
          </a:bodyPr>
          <a:lstStyle>
            <a:lvl1pPr marL="265113" indent="-265113" algn="just" defTabSz="914400" rtl="0" eaLnBrk="1" latinLnBrk="0" hangingPunct="1">
              <a:lnSpc>
                <a:spcPct val="90000"/>
              </a:lnSpc>
              <a:spcBef>
                <a:spcPts val="1000"/>
              </a:spcBef>
              <a:buClr>
                <a:schemeClr val="accent6"/>
              </a:buClr>
              <a:buFont typeface="Wingdings 3" panose="05040102010807070707" pitchFamily="18" charset="2"/>
              <a:buChar char=""/>
              <a:defRPr sz="2400" kern="1200">
                <a:solidFill>
                  <a:schemeClr val="tx1"/>
                </a:solidFill>
                <a:latin typeface="+mn-lt"/>
                <a:ea typeface="+mn-ea"/>
                <a:cs typeface="+mn-cs"/>
              </a:defRPr>
            </a:lvl1pPr>
            <a:lvl2pPr marL="809625" indent="-352425" algn="just" defTabSz="914400" rtl="0" eaLnBrk="1" latinLnBrk="0" hangingPunct="1">
              <a:lnSpc>
                <a:spcPct val="90000"/>
              </a:lnSpc>
              <a:spcBef>
                <a:spcPts val="500"/>
              </a:spcBef>
              <a:buClr>
                <a:schemeClr val="accent6"/>
              </a:buClr>
              <a:buFont typeface="Wingdings 3" panose="05040102010807070707" pitchFamily="18" charset="2"/>
              <a:buChar char=""/>
              <a:defRPr sz="20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Clr>
                <a:schemeClr val="accent6"/>
              </a:buClr>
              <a:buFont typeface="Wingdings" panose="05000000000000000000" pitchFamily="2" charset="2"/>
              <a:buChar char="§"/>
              <a:defRPr sz="18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 this mode the content of a base register is added to the address part of the instruction to obtain the effective address.</a:t>
            </a:r>
          </a:p>
          <a:p>
            <a:r>
              <a:rPr lang="en-US" dirty="0"/>
              <a:t>A base register is assumed to hold a base address and the address field of the instruction gives a displacement relative to this base address.</a:t>
            </a:r>
          </a:p>
          <a:p>
            <a:r>
              <a:rPr lang="en-US" dirty="0"/>
              <a:t>The base register addressing mode is used in computers to facilitate the relocation of programs in memory.</a:t>
            </a:r>
          </a:p>
          <a:p>
            <a:pPr marL="0" indent="0" algn="ctr">
              <a:buNone/>
            </a:pPr>
            <a:r>
              <a:rPr lang="en-US" dirty="0">
                <a:solidFill>
                  <a:schemeClr val="tx2"/>
                </a:solidFill>
              </a:rPr>
              <a:t>Effective address = address part of instruction + content of base register</a:t>
            </a:r>
            <a:endParaRPr lang="en-US" dirty="0"/>
          </a:p>
        </p:txBody>
      </p:sp>
      <p:sp>
        <p:nvSpPr>
          <p:cNvPr id="7" name="TextBox 6">
            <a:extLst>
              <a:ext uri="{FF2B5EF4-FFF2-40B4-BE49-F238E27FC236}">
                <a16:creationId xmlns:a16="http://schemas.microsoft.com/office/drawing/2014/main" xmlns="" id="{D1FDC46C-78C2-4A12-9604-144F12D66CC6}"/>
              </a:ext>
            </a:extLst>
          </p:cNvPr>
          <p:cNvSpPr txBox="1"/>
          <p:nvPr/>
        </p:nvSpPr>
        <p:spPr>
          <a:xfrm>
            <a:off x="888795" y="822826"/>
            <a:ext cx="4247493" cy="523220"/>
          </a:xfrm>
          <a:prstGeom prst="rect">
            <a:avLst/>
          </a:prstGeom>
          <a:noFill/>
        </p:spPr>
        <p:txBody>
          <a:bodyPr wrap="square" rtlCol="0">
            <a:spAutoFit/>
          </a:bodyPr>
          <a:lstStyle/>
          <a:p>
            <a:r>
              <a:rPr lang="en-US" sz="2800" dirty="0">
                <a:solidFill>
                  <a:schemeClr val="accent6"/>
                </a:solidFill>
              </a:rPr>
              <a:t>9. Indexed Addressing Mode</a:t>
            </a:r>
            <a:endParaRPr lang="en-IN" sz="2800" dirty="0">
              <a:solidFill>
                <a:schemeClr val="accent6"/>
              </a:solidFill>
            </a:endParaRPr>
          </a:p>
        </p:txBody>
      </p:sp>
      <p:sp>
        <p:nvSpPr>
          <p:cNvPr id="8" name="TextBox 7">
            <a:extLst>
              <a:ext uri="{FF2B5EF4-FFF2-40B4-BE49-F238E27FC236}">
                <a16:creationId xmlns:a16="http://schemas.microsoft.com/office/drawing/2014/main" xmlns="" id="{5B6CFF27-907B-4141-8949-BCB04A5EBE71}"/>
              </a:ext>
            </a:extLst>
          </p:cNvPr>
          <p:cNvSpPr txBox="1"/>
          <p:nvPr/>
        </p:nvSpPr>
        <p:spPr>
          <a:xfrm>
            <a:off x="6365538" y="822826"/>
            <a:ext cx="5263403" cy="523220"/>
          </a:xfrm>
          <a:prstGeom prst="rect">
            <a:avLst/>
          </a:prstGeom>
          <a:noFill/>
        </p:spPr>
        <p:txBody>
          <a:bodyPr wrap="square" rtlCol="0">
            <a:spAutoFit/>
          </a:bodyPr>
          <a:lstStyle/>
          <a:p>
            <a:r>
              <a:rPr lang="en-US" sz="2800" dirty="0">
                <a:solidFill>
                  <a:schemeClr val="accent6"/>
                </a:solidFill>
              </a:rPr>
              <a:t>10. Base Register Addressing Mode</a:t>
            </a:r>
            <a:endParaRPr lang="en-IN" sz="2800" dirty="0">
              <a:solidFill>
                <a:schemeClr val="accent6"/>
              </a:solidFill>
            </a:endParaRPr>
          </a:p>
        </p:txBody>
      </p:sp>
      <p:cxnSp>
        <p:nvCxnSpPr>
          <p:cNvPr id="9" name="Straight Connector 8">
            <a:extLst>
              <a:ext uri="{FF2B5EF4-FFF2-40B4-BE49-F238E27FC236}">
                <a16:creationId xmlns:a16="http://schemas.microsoft.com/office/drawing/2014/main" xmlns="" id="{D10B9CF3-D466-45CA-B1B3-67D13549985B}"/>
              </a:ext>
            </a:extLst>
          </p:cNvPr>
          <p:cNvCxnSpPr/>
          <p:nvPr/>
        </p:nvCxnSpPr>
        <p:spPr>
          <a:xfrm>
            <a:off x="5996609" y="822826"/>
            <a:ext cx="0" cy="5666565"/>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53463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fade">
                                      <p:cBhvr>
                                        <p:cTn id="42" dur="500"/>
                                        <p:tgtEl>
                                          <p:spTgt spid="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animEffect transition="in" filter="fade">
                                      <p:cBhvr>
                                        <p:cTn id="47" dur="500"/>
                                        <p:tgtEl>
                                          <p:spTgt spid="6">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2" end="2"/>
                                            </p:txEl>
                                          </p:spTgt>
                                        </p:tgtEl>
                                        <p:attrNameLst>
                                          <p:attrName>style.visibility</p:attrName>
                                        </p:attrNameLst>
                                      </p:cBhvr>
                                      <p:to>
                                        <p:strVal val="visible"/>
                                      </p:to>
                                    </p:set>
                                    <p:animEffect transition="in" filter="fade">
                                      <p:cBhvr>
                                        <p:cTn id="52" dur="500"/>
                                        <p:tgtEl>
                                          <p:spTgt spid="6">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xEl>
                                              <p:pRg st="3" end="3"/>
                                            </p:txEl>
                                          </p:spTgt>
                                        </p:tgtEl>
                                        <p:attrNameLst>
                                          <p:attrName>style.visibility</p:attrName>
                                        </p:attrNameLst>
                                      </p:cBhvr>
                                      <p:to>
                                        <p:strVal val="visible"/>
                                      </p:to>
                                    </p:set>
                                    <p:animEffect transition="in" filter="fade">
                                      <p:cBhvr>
                                        <p:cTn id="5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uiExpand="1" build="p"/>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203C61-D4C1-4C0E-9F4C-044DE8AC7205}"/>
              </a:ext>
            </a:extLst>
          </p:cNvPr>
          <p:cNvSpPr>
            <a:spLocks noGrp="1"/>
          </p:cNvSpPr>
          <p:nvPr>
            <p:ph type="title"/>
          </p:nvPr>
        </p:nvSpPr>
        <p:spPr/>
        <p:txBody>
          <a:bodyPr/>
          <a:lstStyle/>
          <a:p>
            <a:r>
              <a:rPr lang="en-US" dirty="0"/>
              <a:t>Addressing Modes (Example)</a:t>
            </a:r>
            <a:endParaRPr lang="en-IN" dirty="0"/>
          </a:p>
        </p:txBody>
      </p:sp>
      <p:graphicFrame>
        <p:nvGraphicFramePr>
          <p:cNvPr id="4" name="Table 3">
            <a:extLst>
              <a:ext uri="{FF2B5EF4-FFF2-40B4-BE49-F238E27FC236}">
                <a16:creationId xmlns:a16="http://schemas.microsoft.com/office/drawing/2014/main" xmlns="" id="{8F685E91-2D50-4349-9012-40C843C68188}"/>
              </a:ext>
            </a:extLst>
          </p:cNvPr>
          <p:cNvGraphicFramePr>
            <a:graphicFrameLocks noGrp="1"/>
          </p:cNvGraphicFramePr>
          <p:nvPr>
            <p:extLst>
              <p:ext uri="{D42A27DB-BD31-4B8C-83A1-F6EECF244321}">
                <p14:modId xmlns="" xmlns:p14="http://schemas.microsoft.com/office/powerpoint/2010/main" val="3584832618"/>
              </p:ext>
            </p:extLst>
          </p:nvPr>
        </p:nvGraphicFramePr>
        <p:xfrm>
          <a:off x="6049618" y="1191965"/>
          <a:ext cx="3200400" cy="5188957"/>
        </p:xfrm>
        <a:graphic>
          <a:graphicData uri="http://schemas.openxmlformats.org/drawingml/2006/table">
            <a:tbl>
              <a:tblPr firstRow="1"/>
              <a:tblGrid>
                <a:gridCol w="2362200">
                  <a:extLst>
                    <a:ext uri="{9D8B030D-6E8A-4147-A177-3AD203B41FA5}">
                      <a16:colId xmlns:a16="http://schemas.microsoft.com/office/drawing/2014/main" xmlns="" val="20000"/>
                    </a:ext>
                  </a:extLst>
                </a:gridCol>
                <a:gridCol w="838200">
                  <a:extLst>
                    <a:ext uri="{9D8B030D-6E8A-4147-A177-3AD203B41FA5}">
                      <a16:colId xmlns:a16="http://schemas.microsoft.com/office/drawing/2014/main" xmlns="" val="3308809056"/>
                    </a:ext>
                  </a:extLst>
                </a:gridCol>
              </a:tblGrid>
              <a:tr h="0">
                <a:tc>
                  <a:txBody>
                    <a:bodyPr/>
                    <a:lstStyle/>
                    <a:p>
                      <a:pPr algn="ctr"/>
                      <a:r>
                        <a:rPr lang="en-US" dirty="0"/>
                        <a:t>Load to AC</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en-US" dirty="0"/>
                        <a:t>Mode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0"/>
                  </a:ext>
                </a:extLst>
              </a:tr>
              <a:tr h="0">
                <a:tc gridSpan="2">
                  <a:txBody>
                    <a:bodyPr/>
                    <a:lstStyle/>
                    <a:p>
                      <a:pPr algn="ctr"/>
                      <a:r>
                        <a:rPr lang="en-US" dirty="0"/>
                        <a:t>Address = 500</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hMerge="1">
                  <a:txBody>
                    <a:bodyPr/>
                    <a:lstStyle/>
                    <a:p>
                      <a:endParaRPr lang="en-US" dirty="0"/>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xmlns="" val="723616558"/>
                  </a:ext>
                </a:extLst>
              </a:tr>
              <a:tr h="0">
                <a:tc gridSpan="2">
                  <a:txBody>
                    <a:bodyPr/>
                    <a:lstStyle/>
                    <a:p>
                      <a:pPr algn="ctr"/>
                      <a:r>
                        <a:rPr lang="en-US" dirty="0"/>
                        <a:t>Next instruction</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hMerge="1">
                  <a:txBody>
                    <a:bodyPr/>
                    <a:lstStyle/>
                    <a:p>
                      <a:endParaRPr lang="en-IN"/>
                    </a:p>
                  </a:txBody>
                  <a:tcPr/>
                </a:tc>
                <a:extLst>
                  <a:ext uri="{0D108BD9-81ED-4DB2-BD59-A6C34878D82A}">
                    <a16:rowId xmlns:a16="http://schemas.microsoft.com/office/drawing/2014/main" xmlns="" val="4260173211"/>
                  </a:ext>
                </a:extLst>
              </a:tr>
              <a:tr h="707023">
                <a:tc gridSpan="2">
                  <a:txBody>
                    <a:bodyPr/>
                    <a:lstStyle/>
                    <a:p>
                      <a:pPr algn="ctr"/>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hMerge="1">
                  <a:txBody>
                    <a:bodyPr/>
                    <a:lstStyle/>
                    <a:p>
                      <a:endParaRPr lang="en-IN"/>
                    </a:p>
                  </a:txBody>
                  <a:tcPr/>
                </a:tc>
                <a:extLst>
                  <a:ext uri="{0D108BD9-81ED-4DB2-BD59-A6C34878D82A}">
                    <a16:rowId xmlns:a16="http://schemas.microsoft.com/office/drawing/2014/main" xmlns="" val="10001"/>
                  </a:ext>
                </a:extLst>
              </a:tr>
              <a:tr h="381458">
                <a:tc gridSpan="2">
                  <a:txBody>
                    <a:bodyPr/>
                    <a:lstStyle/>
                    <a:p>
                      <a:pPr algn="ctr"/>
                      <a:r>
                        <a:rPr lang="en-US" dirty="0"/>
                        <a:t>450</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hMerge="1">
                  <a:txBody>
                    <a:bodyPr/>
                    <a:lstStyle/>
                    <a:p>
                      <a:endParaRPr lang="en-IN"/>
                    </a:p>
                  </a:txBody>
                  <a:tcPr/>
                </a:tc>
                <a:extLst>
                  <a:ext uri="{0D108BD9-81ED-4DB2-BD59-A6C34878D82A}">
                    <a16:rowId xmlns:a16="http://schemas.microsoft.com/office/drawing/2014/main" xmlns="" val="10002"/>
                  </a:ext>
                </a:extLst>
              </a:tr>
              <a:tr h="381458">
                <a:tc gridSpan="2">
                  <a:txBody>
                    <a:bodyPr/>
                    <a:lstStyle/>
                    <a:p>
                      <a:pPr algn="ctr"/>
                      <a:r>
                        <a:rPr lang="en-US" dirty="0">
                          <a:solidFill>
                            <a:schemeClr val="tx1"/>
                          </a:solidFill>
                        </a:rPr>
                        <a:t>700</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hMerge="1">
                  <a:txBody>
                    <a:bodyPr/>
                    <a:lstStyle/>
                    <a:p>
                      <a:endParaRPr lang="en-IN"/>
                    </a:p>
                  </a:txBody>
                  <a:tcPr/>
                </a:tc>
                <a:extLst>
                  <a:ext uri="{0D108BD9-81ED-4DB2-BD59-A6C34878D82A}">
                    <a16:rowId xmlns:a16="http://schemas.microsoft.com/office/drawing/2014/main" xmlns="" val="10003"/>
                  </a:ext>
                </a:extLst>
              </a:tr>
              <a:tr h="0">
                <a:tc gridSpan="2">
                  <a:txBody>
                    <a:bodyPr/>
                    <a:lstStyle/>
                    <a:p>
                      <a:pPr algn="ctr"/>
                      <a:endParaRPr lang="en-US" sz="1100"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hMerge="1">
                  <a:txBody>
                    <a:bodyPr/>
                    <a:lstStyle/>
                    <a:p>
                      <a:endParaRPr lang="en-IN"/>
                    </a:p>
                  </a:txBody>
                  <a:tcPr/>
                </a:tc>
                <a:extLst>
                  <a:ext uri="{0D108BD9-81ED-4DB2-BD59-A6C34878D82A}">
                    <a16:rowId xmlns:a16="http://schemas.microsoft.com/office/drawing/2014/main" xmlns="" val="10004"/>
                  </a:ext>
                </a:extLst>
              </a:tr>
              <a:tr h="381458">
                <a:tc gridSpan="2">
                  <a:txBody>
                    <a:bodyPr/>
                    <a:lstStyle/>
                    <a:p>
                      <a:pPr algn="ctr"/>
                      <a:r>
                        <a:rPr lang="en-US" dirty="0">
                          <a:solidFill>
                            <a:schemeClr val="tx1"/>
                          </a:solidFill>
                        </a:rPr>
                        <a:t>800</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hMerge="1">
                  <a:txBody>
                    <a:bodyPr/>
                    <a:lstStyle/>
                    <a:p>
                      <a:endParaRPr lang="en-IN"/>
                    </a:p>
                  </a:txBody>
                  <a:tcPr/>
                </a:tc>
                <a:extLst>
                  <a:ext uri="{0D108BD9-81ED-4DB2-BD59-A6C34878D82A}">
                    <a16:rowId xmlns:a16="http://schemas.microsoft.com/office/drawing/2014/main" xmlns="" val="10005"/>
                  </a:ext>
                </a:extLst>
              </a:tr>
              <a:tr h="272946">
                <a:tc gridSpan="2">
                  <a:txBody>
                    <a:bodyPr/>
                    <a:lstStyle/>
                    <a:p>
                      <a:pPr algn="ctr"/>
                      <a:endParaRPr lang="en-US" sz="1100"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hMerge="1">
                  <a:txBody>
                    <a:bodyPr/>
                    <a:lstStyle/>
                    <a:p>
                      <a:endParaRPr lang="en-IN"/>
                    </a:p>
                  </a:txBody>
                  <a:tcPr/>
                </a:tc>
                <a:extLst>
                  <a:ext uri="{0D108BD9-81ED-4DB2-BD59-A6C34878D82A}">
                    <a16:rowId xmlns:a16="http://schemas.microsoft.com/office/drawing/2014/main" xmlns="" val="4069909195"/>
                  </a:ext>
                </a:extLst>
              </a:tr>
              <a:tr h="381458">
                <a:tc gridSpan="2">
                  <a:txBody>
                    <a:bodyPr/>
                    <a:lstStyle/>
                    <a:p>
                      <a:pPr algn="ctr"/>
                      <a:r>
                        <a:rPr lang="en-US" sz="1800" dirty="0">
                          <a:solidFill>
                            <a:schemeClr val="tx1"/>
                          </a:solidFill>
                        </a:rPr>
                        <a:t>900</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hMerge="1">
                  <a:txBody>
                    <a:bodyPr/>
                    <a:lstStyle/>
                    <a:p>
                      <a:endParaRPr lang="en-IN"/>
                    </a:p>
                  </a:txBody>
                  <a:tcPr/>
                </a:tc>
                <a:extLst>
                  <a:ext uri="{0D108BD9-81ED-4DB2-BD59-A6C34878D82A}">
                    <a16:rowId xmlns:a16="http://schemas.microsoft.com/office/drawing/2014/main" xmlns="" val="10006"/>
                  </a:ext>
                </a:extLst>
              </a:tr>
              <a:tr h="151942">
                <a:tc gridSpan="2">
                  <a:txBody>
                    <a:bodyPr/>
                    <a:lstStyle/>
                    <a:p>
                      <a:pPr algn="ctr"/>
                      <a:endParaRPr lang="en-US" sz="1100"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hMerge="1">
                  <a:txBody>
                    <a:bodyPr/>
                    <a:lstStyle/>
                    <a:p>
                      <a:endParaRPr lang="en-IN"/>
                    </a:p>
                  </a:txBody>
                  <a:tcPr/>
                </a:tc>
                <a:extLst>
                  <a:ext uri="{0D108BD9-81ED-4DB2-BD59-A6C34878D82A}">
                    <a16:rowId xmlns:a16="http://schemas.microsoft.com/office/drawing/2014/main" xmlns="" val="1671721630"/>
                  </a:ext>
                </a:extLst>
              </a:tr>
              <a:tr h="381458">
                <a:tc gridSpan="2">
                  <a:txBody>
                    <a:bodyPr/>
                    <a:lstStyle/>
                    <a:p>
                      <a:pPr algn="ctr"/>
                      <a:r>
                        <a:rPr lang="en-US" sz="1800" dirty="0">
                          <a:solidFill>
                            <a:schemeClr val="tx1"/>
                          </a:solidFill>
                        </a:rPr>
                        <a:t>325</a:t>
                      </a:r>
                      <a:endParaRPr lang="en-US" sz="1400"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hMerge="1">
                  <a:txBody>
                    <a:bodyPr/>
                    <a:lstStyle/>
                    <a:p>
                      <a:endParaRPr lang="en-IN"/>
                    </a:p>
                  </a:txBody>
                  <a:tcPr/>
                </a:tc>
                <a:extLst>
                  <a:ext uri="{0D108BD9-81ED-4DB2-BD59-A6C34878D82A}">
                    <a16:rowId xmlns:a16="http://schemas.microsoft.com/office/drawing/2014/main" xmlns="" val="335472699"/>
                  </a:ext>
                </a:extLst>
              </a:tr>
              <a:tr h="273404">
                <a:tc gridSpan="2">
                  <a:txBody>
                    <a:bodyPr/>
                    <a:lstStyle/>
                    <a:p>
                      <a:pPr algn="ctr"/>
                      <a:endParaRPr lang="en-US" sz="1400"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hMerge="1">
                  <a:txBody>
                    <a:bodyPr/>
                    <a:lstStyle/>
                    <a:p>
                      <a:endParaRPr lang="en-IN"/>
                    </a:p>
                  </a:txBody>
                  <a:tcPr/>
                </a:tc>
                <a:extLst>
                  <a:ext uri="{0D108BD9-81ED-4DB2-BD59-A6C34878D82A}">
                    <a16:rowId xmlns:a16="http://schemas.microsoft.com/office/drawing/2014/main" xmlns="" val="1374586690"/>
                  </a:ext>
                </a:extLst>
              </a:tr>
              <a:tr h="381458">
                <a:tc gridSpan="2">
                  <a:txBody>
                    <a:bodyPr/>
                    <a:lstStyle/>
                    <a:p>
                      <a:pPr algn="ctr"/>
                      <a:r>
                        <a:rPr lang="en-US" sz="1800" dirty="0">
                          <a:solidFill>
                            <a:schemeClr val="tx1"/>
                          </a:solidFill>
                        </a:rPr>
                        <a:t>300</a:t>
                      </a:r>
                      <a:endParaRPr lang="en-US" sz="1400"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hMerge="1">
                  <a:txBody>
                    <a:bodyPr/>
                    <a:lstStyle/>
                    <a:p>
                      <a:endParaRPr lang="en-IN"/>
                    </a:p>
                  </a:txBody>
                  <a:tcPr/>
                </a:tc>
                <a:extLst>
                  <a:ext uri="{0D108BD9-81ED-4DB2-BD59-A6C34878D82A}">
                    <a16:rowId xmlns:a16="http://schemas.microsoft.com/office/drawing/2014/main" xmlns="" val="2862552603"/>
                  </a:ext>
                </a:extLst>
              </a:tr>
            </a:tbl>
          </a:graphicData>
        </a:graphic>
      </p:graphicFrame>
      <p:sp>
        <p:nvSpPr>
          <p:cNvPr id="5" name="TextBox 4">
            <a:extLst>
              <a:ext uri="{FF2B5EF4-FFF2-40B4-BE49-F238E27FC236}">
                <a16:creationId xmlns:a16="http://schemas.microsoft.com/office/drawing/2014/main" xmlns="" id="{B023AF75-EF2D-4762-8950-D044697E8225}"/>
              </a:ext>
            </a:extLst>
          </p:cNvPr>
          <p:cNvSpPr txBox="1"/>
          <p:nvPr/>
        </p:nvSpPr>
        <p:spPr>
          <a:xfrm>
            <a:off x="5516218" y="1199322"/>
            <a:ext cx="572502" cy="369332"/>
          </a:xfrm>
          <a:prstGeom prst="rect">
            <a:avLst/>
          </a:prstGeom>
          <a:noFill/>
        </p:spPr>
        <p:txBody>
          <a:bodyPr wrap="square" rtlCol="0">
            <a:spAutoFit/>
          </a:bodyPr>
          <a:lstStyle/>
          <a:p>
            <a:r>
              <a:rPr lang="en-IN" dirty="0"/>
              <a:t>200</a:t>
            </a:r>
          </a:p>
        </p:txBody>
      </p:sp>
      <p:sp>
        <p:nvSpPr>
          <p:cNvPr id="6" name="TextBox 5">
            <a:extLst>
              <a:ext uri="{FF2B5EF4-FFF2-40B4-BE49-F238E27FC236}">
                <a16:creationId xmlns:a16="http://schemas.microsoft.com/office/drawing/2014/main" xmlns="" id="{CBE64D71-4F21-4169-8596-29D9B92266C2}"/>
              </a:ext>
            </a:extLst>
          </p:cNvPr>
          <p:cNvSpPr txBox="1"/>
          <p:nvPr/>
        </p:nvSpPr>
        <p:spPr>
          <a:xfrm>
            <a:off x="5516218" y="1552234"/>
            <a:ext cx="572502" cy="369332"/>
          </a:xfrm>
          <a:prstGeom prst="rect">
            <a:avLst/>
          </a:prstGeom>
          <a:noFill/>
        </p:spPr>
        <p:txBody>
          <a:bodyPr wrap="square" rtlCol="0">
            <a:spAutoFit/>
          </a:bodyPr>
          <a:lstStyle/>
          <a:p>
            <a:r>
              <a:rPr lang="en-IN" dirty="0"/>
              <a:t>201</a:t>
            </a:r>
          </a:p>
        </p:txBody>
      </p:sp>
      <p:sp>
        <p:nvSpPr>
          <p:cNvPr id="7" name="TextBox 6">
            <a:extLst>
              <a:ext uri="{FF2B5EF4-FFF2-40B4-BE49-F238E27FC236}">
                <a16:creationId xmlns:a16="http://schemas.microsoft.com/office/drawing/2014/main" xmlns="" id="{7C27C1C7-10C1-4927-8F5C-74A3B8C6355D}"/>
              </a:ext>
            </a:extLst>
          </p:cNvPr>
          <p:cNvSpPr txBox="1"/>
          <p:nvPr/>
        </p:nvSpPr>
        <p:spPr>
          <a:xfrm>
            <a:off x="5516218" y="1936057"/>
            <a:ext cx="572502" cy="369332"/>
          </a:xfrm>
          <a:prstGeom prst="rect">
            <a:avLst/>
          </a:prstGeom>
          <a:noFill/>
        </p:spPr>
        <p:txBody>
          <a:bodyPr wrap="square" rtlCol="0">
            <a:spAutoFit/>
          </a:bodyPr>
          <a:lstStyle/>
          <a:p>
            <a:r>
              <a:rPr lang="en-IN" dirty="0"/>
              <a:t>202</a:t>
            </a:r>
          </a:p>
        </p:txBody>
      </p:sp>
      <p:sp>
        <p:nvSpPr>
          <p:cNvPr id="8" name="TextBox 7">
            <a:extLst>
              <a:ext uri="{FF2B5EF4-FFF2-40B4-BE49-F238E27FC236}">
                <a16:creationId xmlns:a16="http://schemas.microsoft.com/office/drawing/2014/main" xmlns="" id="{8888C52B-CA00-455F-B78A-4ECB3ADA7525}"/>
              </a:ext>
            </a:extLst>
          </p:cNvPr>
          <p:cNvSpPr txBox="1"/>
          <p:nvPr/>
        </p:nvSpPr>
        <p:spPr>
          <a:xfrm>
            <a:off x="5514234" y="3012666"/>
            <a:ext cx="572502" cy="369332"/>
          </a:xfrm>
          <a:prstGeom prst="rect">
            <a:avLst/>
          </a:prstGeom>
          <a:noFill/>
        </p:spPr>
        <p:txBody>
          <a:bodyPr wrap="square" rtlCol="0">
            <a:spAutoFit/>
          </a:bodyPr>
          <a:lstStyle/>
          <a:p>
            <a:r>
              <a:rPr lang="en-IN" dirty="0"/>
              <a:t>399</a:t>
            </a:r>
          </a:p>
        </p:txBody>
      </p:sp>
      <p:sp>
        <p:nvSpPr>
          <p:cNvPr id="9" name="TextBox 8">
            <a:extLst>
              <a:ext uri="{FF2B5EF4-FFF2-40B4-BE49-F238E27FC236}">
                <a16:creationId xmlns:a16="http://schemas.microsoft.com/office/drawing/2014/main" xmlns="" id="{6C36DDEF-F261-437F-8934-EBB1E3FFF029}"/>
              </a:ext>
            </a:extLst>
          </p:cNvPr>
          <p:cNvSpPr txBox="1"/>
          <p:nvPr/>
        </p:nvSpPr>
        <p:spPr>
          <a:xfrm>
            <a:off x="5516218" y="3392556"/>
            <a:ext cx="572502" cy="369332"/>
          </a:xfrm>
          <a:prstGeom prst="rect">
            <a:avLst/>
          </a:prstGeom>
          <a:noFill/>
        </p:spPr>
        <p:txBody>
          <a:bodyPr wrap="square" rtlCol="0">
            <a:spAutoFit/>
          </a:bodyPr>
          <a:lstStyle/>
          <a:p>
            <a:r>
              <a:rPr lang="en-IN" dirty="0"/>
              <a:t>400</a:t>
            </a:r>
          </a:p>
        </p:txBody>
      </p:sp>
      <p:sp>
        <p:nvSpPr>
          <p:cNvPr id="10" name="TextBox 9">
            <a:extLst>
              <a:ext uri="{FF2B5EF4-FFF2-40B4-BE49-F238E27FC236}">
                <a16:creationId xmlns:a16="http://schemas.microsoft.com/office/drawing/2014/main" xmlns="" id="{70094906-E52E-4D28-BDAB-714F7558E055}"/>
              </a:ext>
            </a:extLst>
          </p:cNvPr>
          <p:cNvSpPr txBox="1"/>
          <p:nvPr/>
        </p:nvSpPr>
        <p:spPr>
          <a:xfrm>
            <a:off x="5514234" y="4018722"/>
            <a:ext cx="572502" cy="369332"/>
          </a:xfrm>
          <a:prstGeom prst="rect">
            <a:avLst/>
          </a:prstGeom>
          <a:noFill/>
        </p:spPr>
        <p:txBody>
          <a:bodyPr wrap="square" rtlCol="0">
            <a:spAutoFit/>
          </a:bodyPr>
          <a:lstStyle/>
          <a:p>
            <a:r>
              <a:rPr lang="en-IN" dirty="0"/>
              <a:t>500</a:t>
            </a:r>
          </a:p>
        </p:txBody>
      </p:sp>
      <p:sp>
        <p:nvSpPr>
          <p:cNvPr id="11" name="TextBox 10">
            <a:extLst>
              <a:ext uri="{FF2B5EF4-FFF2-40B4-BE49-F238E27FC236}">
                <a16:creationId xmlns:a16="http://schemas.microsoft.com/office/drawing/2014/main" xmlns="" id="{F49770D3-5C28-4872-91B7-14644C92941E}"/>
              </a:ext>
            </a:extLst>
          </p:cNvPr>
          <p:cNvSpPr txBox="1"/>
          <p:nvPr/>
        </p:nvSpPr>
        <p:spPr>
          <a:xfrm>
            <a:off x="5522844" y="4681329"/>
            <a:ext cx="572502" cy="369332"/>
          </a:xfrm>
          <a:prstGeom prst="rect">
            <a:avLst/>
          </a:prstGeom>
          <a:noFill/>
        </p:spPr>
        <p:txBody>
          <a:bodyPr wrap="square" rtlCol="0">
            <a:spAutoFit/>
          </a:bodyPr>
          <a:lstStyle/>
          <a:p>
            <a:r>
              <a:rPr lang="en-IN" dirty="0"/>
              <a:t>600</a:t>
            </a:r>
          </a:p>
        </p:txBody>
      </p:sp>
      <p:sp>
        <p:nvSpPr>
          <p:cNvPr id="12" name="TextBox 11">
            <a:extLst>
              <a:ext uri="{FF2B5EF4-FFF2-40B4-BE49-F238E27FC236}">
                <a16:creationId xmlns:a16="http://schemas.microsoft.com/office/drawing/2014/main" xmlns="" id="{3AACCFBA-244A-4BFB-B1F2-FD6D269A7CB0}"/>
              </a:ext>
            </a:extLst>
          </p:cNvPr>
          <p:cNvSpPr txBox="1"/>
          <p:nvPr/>
        </p:nvSpPr>
        <p:spPr>
          <a:xfrm>
            <a:off x="5520860" y="5327373"/>
            <a:ext cx="572502" cy="369332"/>
          </a:xfrm>
          <a:prstGeom prst="rect">
            <a:avLst/>
          </a:prstGeom>
          <a:noFill/>
        </p:spPr>
        <p:txBody>
          <a:bodyPr wrap="square" rtlCol="0">
            <a:spAutoFit/>
          </a:bodyPr>
          <a:lstStyle/>
          <a:p>
            <a:r>
              <a:rPr lang="en-IN" dirty="0"/>
              <a:t>702</a:t>
            </a:r>
          </a:p>
        </p:txBody>
      </p:sp>
      <p:sp>
        <p:nvSpPr>
          <p:cNvPr id="13" name="TextBox 12">
            <a:extLst>
              <a:ext uri="{FF2B5EF4-FFF2-40B4-BE49-F238E27FC236}">
                <a16:creationId xmlns:a16="http://schemas.microsoft.com/office/drawing/2014/main" xmlns="" id="{43277C68-9394-4F1B-A807-09D93DD49806}"/>
              </a:ext>
            </a:extLst>
          </p:cNvPr>
          <p:cNvSpPr txBox="1"/>
          <p:nvPr/>
        </p:nvSpPr>
        <p:spPr>
          <a:xfrm>
            <a:off x="5533438" y="6008347"/>
            <a:ext cx="572502" cy="369332"/>
          </a:xfrm>
          <a:prstGeom prst="rect">
            <a:avLst/>
          </a:prstGeom>
          <a:noFill/>
        </p:spPr>
        <p:txBody>
          <a:bodyPr wrap="square" rtlCol="0">
            <a:spAutoFit/>
          </a:bodyPr>
          <a:lstStyle/>
          <a:p>
            <a:r>
              <a:rPr lang="en-IN" dirty="0"/>
              <a:t>800</a:t>
            </a:r>
          </a:p>
        </p:txBody>
      </p:sp>
      <p:sp>
        <p:nvSpPr>
          <p:cNvPr id="14" name="TextBox 13">
            <a:extLst>
              <a:ext uri="{FF2B5EF4-FFF2-40B4-BE49-F238E27FC236}">
                <a16:creationId xmlns:a16="http://schemas.microsoft.com/office/drawing/2014/main" xmlns="" id="{BFAF62D4-E223-4B4C-B881-509D762E268C}"/>
              </a:ext>
            </a:extLst>
          </p:cNvPr>
          <p:cNvSpPr txBox="1"/>
          <p:nvPr/>
        </p:nvSpPr>
        <p:spPr>
          <a:xfrm>
            <a:off x="7162258" y="818322"/>
            <a:ext cx="1014222" cy="323622"/>
          </a:xfrm>
          <a:prstGeom prst="rect">
            <a:avLst/>
          </a:prstGeom>
          <a:noFill/>
        </p:spPr>
        <p:txBody>
          <a:bodyPr wrap="square" rtlCol="0">
            <a:spAutoFit/>
          </a:bodyPr>
          <a:lstStyle/>
          <a:p>
            <a:r>
              <a:rPr lang="en-IN" dirty="0"/>
              <a:t>Memory</a:t>
            </a:r>
          </a:p>
        </p:txBody>
      </p:sp>
      <p:sp>
        <p:nvSpPr>
          <p:cNvPr id="15" name="TextBox 14">
            <a:extLst>
              <a:ext uri="{FF2B5EF4-FFF2-40B4-BE49-F238E27FC236}">
                <a16:creationId xmlns:a16="http://schemas.microsoft.com/office/drawing/2014/main" xmlns="" id="{9D9FD3D5-8E32-4504-AA8B-5940FC073C81}"/>
              </a:ext>
            </a:extLst>
          </p:cNvPr>
          <p:cNvSpPr txBox="1"/>
          <p:nvPr/>
        </p:nvSpPr>
        <p:spPr>
          <a:xfrm>
            <a:off x="5121535" y="851698"/>
            <a:ext cx="1014222" cy="369332"/>
          </a:xfrm>
          <a:prstGeom prst="rect">
            <a:avLst/>
          </a:prstGeom>
          <a:noFill/>
        </p:spPr>
        <p:txBody>
          <a:bodyPr wrap="square" rtlCol="0">
            <a:spAutoFit/>
          </a:bodyPr>
          <a:lstStyle/>
          <a:p>
            <a:r>
              <a:rPr lang="en-IN" dirty="0"/>
              <a:t>Address</a:t>
            </a:r>
          </a:p>
        </p:txBody>
      </p:sp>
      <p:graphicFrame>
        <p:nvGraphicFramePr>
          <p:cNvPr id="16" name="Table 15">
            <a:extLst>
              <a:ext uri="{FF2B5EF4-FFF2-40B4-BE49-F238E27FC236}">
                <a16:creationId xmlns:a16="http://schemas.microsoft.com/office/drawing/2014/main" xmlns="" id="{317D7248-C10E-4825-9921-8232F6E51EE9}"/>
              </a:ext>
            </a:extLst>
          </p:cNvPr>
          <p:cNvGraphicFramePr>
            <a:graphicFrameLocks noGrp="1"/>
          </p:cNvGraphicFramePr>
          <p:nvPr>
            <p:extLst>
              <p:ext uri="{D42A27DB-BD31-4B8C-83A1-F6EECF244321}">
                <p14:modId xmlns="" xmlns:p14="http://schemas.microsoft.com/office/powerpoint/2010/main" val="3854215509"/>
              </p:ext>
            </p:extLst>
          </p:nvPr>
        </p:nvGraphicFramePr>
        <p:xfrm>
          <a:off x="2239618" y="1366060"/>
          <a:ext cx="1600200" cy="370840"/>
        </p:xfrm>
        <a:graphic>
          <a:graphicData uri="http://schemas.openxmlformats.org/drawingml/2006/table">
            <a:tbl>
              <a:tblPr firstRow="1">
                <a:tableStyleId>{5C22544A-7EE6-4342-B048-85BDC9FD1C3A}</a:tableStyleId>
              </a:tblPr>
              <a:tblGrid>
                <a:gridCol w="1600200">
                  <a:extLst>
                    <a:ext uri="{9D8B030D-6E8A-4147-A177-3AD203B41FA5}">
                      <a16:colId xmlns:a16="http://schemas.microsoft.com/office/drawing/2014/main" xmlns="" val="20000"/>
                    </a:ext>
                  </a:extLst>
                </a:gridCol>
              </a:tblGrid>
              <a:tr h="370840">
                <a:tc>
                  <a:txBody>
                    <a:bodyPr/>
                    <a:lstStyle/>
                    <a:p>
                      <a:pPr algn="ctr"/>
                      <a:r>
                        <a:rPr lang="en-US" b="0" dirty="0">
                          <a:solidFill>
                            <a:schemeClr val="tx1"/>
                          </a:solidFill>
                        </a:rPr>
                        <a:t>PC = 200</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17" name="Table 16">
            <a:extLst>
              <a:ext uri="{FF2B5EF4-FFF2-40B4-BE49-F238E27FC236}">
                <a16:creationId xmlns:a16="http://schemas.microsoft.com/office/drawing/2014/main" xmlns="" id="{C7CF2C89-AF44-4C8F-82F0-105F3F1E96B3}"/>
              </a:ext>
            </a:extLst>
          </p:cNvPr>
          <p:cNvGraphicFramePr>
            <a:graphicFrameLocks noGrp="1"/>
          </p:cNvGraphicFramePr>
          <p:nvPr>
            <p:extLst>
              <p:ext uri="{D42A27DB-BD31-4B8C-83A1-F6EECF244321}">
                <p14:modId xmlns="" xmlns:p14="http://schemas.microsoft.com/office/powerpoint/2010/main" val="1175481053"/>
              </p:ext>
            </p:extLst>
          </p:nvPr>
        </p:nvGraphicFramePr>
        <p:xfrm>
          <a:off x="2239618" y="2200082"/>
          <a:ext cx="1600200" cy="370840"/>
        </p:xfrm>
        <a:graphic>
          <a:graphicData uri="http://schemas.openxmlformats.org/drawingml/2006/table">
            <a:tbl>
              <a:tblPr firstRow="1">
                <a:tableStyleId>{5C22544A-7EE6-4342-B048-85BDC9FD1C3A}</a:tableStyleId>
              </a:tblPr>
              <a:tblGrid>
                <a:gridCol w="1600200">
                  <a:extLst>
                    <a:ext uri="{9D8B030D-6E8A-4147-A177-3AD203B41FA5}">
                      <a16:colId xmlns:a16="http://schemas.microsoft.com/office/drawing/2014/main" xmlns="" val="20000"/>
                    </a:ext>
                  </a:extLst>
                </a:gridCol>
              </a:tblGrid>
              <a:tr h="370840">
                <a:tc>
                  <a:txBody>
                    <a:bodyPr/>
                    <a:lstStyle/>
                    <a:p>
                      <a:pPr algn="ctr"/>
                      <a:r>
                        <a:rPr lang="en-US" b="0" dirty="0">
                          <a:solidFill>
                            <a:schemeClr val="tx1"/>
                          </a:solidFill>
                        </a:rPr>
                        <a:t>R1 = 400</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18" name="Table 17">
            <a:extLst>
              <a:ext uri="{FF2B5EF4-FFF2-40B4-BE49-F238E27FC236}">
                <a16:creationId xmlns:a16="http://schemas.microsoft.com/office/drawing/2014/main" xmlns="" id="{CA6A602A-F9CE-475E-80DE-3C27D5EB25EF}"/>
              </a:ext>
            </a:extLst>
          </p:cNvPr>
          <p:cNvGraphicFramePr>
            <a:graphicFrameLocks noGrp="1"/>
          </p:cNvGraphicFramePr>
          <p:nvPr>
            <p:extLst>
              <p:ext uri="{D42A27DB-BD31-4B8C-83A1-F6EECF244321}">
                <p14:modId xmlns="" xmlns:p14="http://schemas.microsoft.com/office/powerpoint/2010/main" val="2333400986"/>
              </p:ext>
            </p:extLst>
          </p:nvPr>
        </p:nvGraphicFramePr>
        <p:xfrm>
          <a:off x="2239618" y="3028122"/>
          <a:ext cx="1600200" cy="370840"/>
        </p:xfrm>
        <a:graphic>
          <a:graphicData uri="http://schemas.openxmlformats.org/drawingml/2006/table">
            <a:tbl>
              <a:tblPr firstRow="1">
                <a:tableStyleId>{5C22544A-7EE6-4342-B048-85BDC9FD1C3A}</a:tableStyleId>
              </a:tblPr>
              <a:tblGrid>
                <a:gridCol w="1600200">
                  <a:extLst>
                    <a:ext uri="{9D8B030D-6E8A-4147-A177-3AD203B41FA5}">
                      <a16:colId xmlns:a16="http://schemas.microsoft.com/office/drawing/2014/main" xmlns="" val="20000"/>
                    </a:ext>
                  </a:extLst>
                </a:gridCol>
              </a:tblGrid>
              <a:tr h="370840">
                <a:tc>
                  <a:txBody>
                    <a:bodyPr/>
                    <a:lstStyle/>
                    <a:p>
                      <a:pPr algn="ctr"/>
                      <a:r>
                        <a:rPr lang="en-US" b="0" dirty="0">
                          <a:solidFill>
                            <a:schemeClr val="tx1"/>
                          </a:solidFill>
                        </a:rPr>
                        <a:t>XR = 100</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19" name="Table 18">
            <a:extLst>
              <a:ext uri="{FF2B5EF4-FFF2-40B4-BE49-F238E27FC236}">
                <a16:creationId xmlns:a16="http://schemas.microsoft.com/office/drawing/2014/main" xmlns="" id="{6D9C5999-3DB8-4D1E-AC91-FF4A1AAD6055}"/>
              </a:ext>
            </a:extLst>
          </p:cNvPr>
          <p:cNvGraphicFramePr>
            <a:graphicFrameLocks noGrp="1"/>
          </p:cNvGraphicFramePr>
          <p:nvPr>
            <p:extLst>
              <p:ext uri="{D42A27DB-BD31-4B8C-83A1-F6EECF244321}">
                <p14:modId xmlns="" xmlns:p14="http://schemas.microsoft.com/office/powerpoint/2010/main" val="3305694027"/>
              </p:ext>
            </p:extLst>
          </p:nvPr>
        </p:nvGraphicFramePr>
        <p:xfrm>
          <a:off x="2239618" y="3862144"/>
          <a:ext cx="1600200" cy="370840"/>
        </p:xfrm>
        <a:graphic>
          <a:graphicData uri="http://schemas.openxmlformats.org/drawingml/2006/table">
            <a:tbl>
              <a:tblPr firstRow="1">
                <a:tableStyleId>{5C22544A-7EE6-4342-B048-85BDC9FD1C3A}</a:tableStyleId>
              </a:tblPr>
              <a:tblGrid>
                <a:gridCol w="1600200">
                  <a:extLst>
                    <a:ext uri="{9D8B030D-6E8A-4147-A177-3AD203B41FA5}">
                      <a16:colId xmlns:a16="http://schemas.microsoft.com/office/drawing/2014/main" xmlns="" val="20000"/>
                    </a:ext>
                  </a:extLst>
                </a:gridCol>
              </a:tblGrid>
              <a:tr h="370840">
                <a:tc>
                  <a:txBody>
                    <a:bodyPr/>
                    <a:lstStyle/>
                    <a:p>
                      <a:pPr algn="ctr"/>
                      <a:r>
                        <a:rPr lang="en-US" b="0" dirty="0">
                          <a:solidFill>
                            <a:schemeClr val="tx1"/>
                          </a:solidFill>
                        </a:rPr>
                        <a:t>AC</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spTree>
    <p:extLst>
      <p:ext uri="{BB962C8B-B14F-4D97-AF65-F5344CB8AC3E}">
        <p14:creationId xmlns="" xmlns:p14="http://schemas.microsoft.com/office/powerpoint/2010/main" val="37694227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D792E8-8838-4744-A7DD-92B0ED18307B}"/>
              </a:ext>
            </a:extLst>
          </p:cNvPr>
          <p:cNvSpPr>
            <a:spLocks noGrp="1"/>
          </p:cNvSpPr>
          <p:nvPr>
            <p:ph type="title"/>
          </p:nvPr>
        </p:nvSpPr>
        <p:spPr/>
        <p:txBody>
          <a:bodyPr>
            <a:normAutofit/>
          </a:bodyPr>
          <a:lstStyle/>
          <a:p>
            <a:r>
              <a:rPr lang="en-US" dirty="0">
                <a:gradFill flip="none" rotWithShape="1">
                  <a:gsLst>
                    <a:gs pos="10000">
                      <a:srgbClr val="273238"/>
                    </a:gs>
                    <a:gs pos="100000">
                      <a:srgbClr val="607D8B"/>
                    </a:gs>
                  </a:gsLst>
                  <a:lin ang="0" scaled="1"/>
                  <a:tileRect/>
                </a:gradFill>
              </a:rPr>
              <a:t>Data transfer and manipulation</a:t>
            </a:r>
          </a:p>
        </p:txBody>
      </p:sp>
      <p:sp>
        <p:nvSpPr>
          <p:cNvPr id="3" name="Text Placeholder 2">
            <a:extLst>
              <a:ext uri="{FF2B5EF4-FFF2-40B4-BE49-F238E27FC236}">
                <a16:creationId xmlns:a16="http://schemas.microsoft.com/office/drawing/2014/main" xmlns="" id="{6C915463-E8EE-4502-8261-E337007EFAAF}"/>
              </a:ext>
            </a:extLst>
          </p:cNvPr>
          <p:cNvSpPr>
            <a:spLocks noGrp="1"/>
          </p:cNvSpPr>
          <p:nvPr>
            <p:ph type="body" idx="1"/>
          </p:nvPr>
        </p:nvSpPr>
        <p:spPr/>
        <p:txBody>
          <a:bodyPr/>
          <a:lstStyle/>
          <a:p>
            <a:r>
              <a:rPr lang="en-US" dirty="0"/>
              <a:t>Section - 5</a:t>
            </a:r>
          </a:p>
        </p:txBody>
      </p:sp>
    </p:spTree>
    <p:extLst>
      <p:ext uri="{BB962C8B-B14F-4D97-AF65-F5344CB8AC3E}">
        <p14:creationId xmlns="" xmlns:p14="http://schemas.microsoft.com/office/powerpoint/2010/main" val="22845053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1BA6F7-21C5-4572-A2FF-C4C78B4E31B1}"/>
              </a:ext>
            </a:extLst>
          </p:cNvPr>
          <p:cNvSpPr>
            <a:spLocks noGrp="1"/>
          </p:cNvSpPr>
          <p:nvPr>
            <p:ph type="title"/>
          </p:nvPr>
        </p:nvSpPr>
        <p:spPr/>
        <p:txBody>
          <a:bodyPr/>
          <a:lstStyle/>
          <a:p>
            <a:r>
              <a:rPr lang="en-US" dirty="0"/>
              <a:t>Data transfer instructions</a:t>
            </a:r>
            <a:endParaRPr lang="en-IN" dirty="0"/>
          </a:p>
        </p:txBody>
      </p:sp>
      <p:sp>
        <p:nvSpPr>
          <p:cNvPr id="5" name="Content Placeholder 4">
            <a:extLst>
              <a:ext uri="{FF2B5EF4-FFF2-40B4-BE49-F238E27FC236}">
                <a16:creationId xmlns:a16="http://schemas.microsoft.com/office/drawing/2014/main" xmlns="" id="{B83BE65B-2896-47D1-8C04-75550FE12E6B}"/>
              </a:ext>
            </a:extLst>
          </p:cNvPr>
          <p:cNvSpPr>
            <a:spLocks noGrp="1"/>
          </p:cNvSpPr>
          <p:nvPr>
            <p:ph idx="1"/>
          </p:nvPr>
        </p:nvSpPr>
        <p:spPr>
          <a:xfrm>
            <a:off x="131180" y="863445"/>
            <a:ext cx="11929641" cy="1830060"/>
          </a:xfrm>
        </p:spPr>
        <p:txBody>
          <a:bodyPr/>
          <a:lstStyle/>
          <a:p>
            <a:pPr algn="just"/>
            <a:r>
              <a:rPr lang="en-US" dirty="0"/>
              <a:t>Data transfer instructions move data from one place in the computer to another without changing the data content. </a:t>
            </a:r>
          </a:p>
          <a:p>
            <a:pPr algn="just"/>
            <a:r>
              <a:rPr lang="en-US" dirty="0"/>
              <a:t>The most common transfers are between memory and processor registers, between processor registers and input or output, and between the processor registers themselves.</a:t>
            </a:r>
          </a:p>
          <a:p>
            <a:endParaRPr lang="en-IN" dirty="0"/>
          </a:p>
        </p:txBody>
      </p:sp>
      <p:graphicFrame>
        <p:nvGraphicFramePr>
          <p:cNvPr id="6" name="Content Placeholder 4">
            <a:extLst>
              <a:ext uri="{FF2B5EF4-FFF2-40B4-BE49-F238E27FC236}">
                <a16:creationId xmlns:a16="http://schemas.microsoft.com/office/drawing/2014/main" xmlns="" id="{49ED69DB-A276-44E8-B148-B8EE755CF025}"/>
              </a:ext>
            </a:extLst>
          </p:cNvPr>
          <p:cNvGraphicFramePr>
            <a:graphicFrameLocks/>
          </p:cNvGraphicFramePr>
          <p:nvPr>
            <p:extLst>
              <p:ext uri="{D42A27DB-BD31-4B8C-83A1-F6EECF244321}">
                <p14:modId xmlns="" xmlns:p14="http://schemas.microsoft.com/office/powerpoint/2010/main" val="102571090"/>
              </p:ext>
            </p:extLst>
          </p:nvPr>
        </p:nvGraphicFramePr>
        <p:xfrm>
          <a:off x="399235" y="2693505"/>
          <a:ext cx="5112000" cy="3566160"/>
        </p:xfrm>
        <a:graphic>
          <a:graphicData uri="http://schemas.openxmlformats.org/drawingml/2006/table">
            <a:tbl>
              <a:tblPr firstRow="1">
                <a:tableStyleId>{5C22544A-7EE6-4342-B048-85BDC9FD1C3A}</a:tableStyleId>
              </a:tblPr>
              <a:tblGrid>
                <a:gridCol w="2556000">
                  <a:extLst>
                    <a:ext uri="{9D8B030D-6E8A-4147-A177-3AD203B41FA5}">
                      <a16:colId xmlns:a16="http://schemas.microsoft.com/office/drawing/2014/main" xmlns="" val="20000"/>
                    </a:ext>
                  </a:extLst>
                </a:gridCol>
                <a:gridCol w="2556000">
                  <a:extLst>
                    <a:ext uri="{9D8B030D-6E8A-4147-A177-3AD203B41FA5}">
                      <a16:colId xmlns:a16="http://schemas.microsoft.com/office/drawing/2014/main" xmlns="" val="20001"/>
                    </a:ext>
                  </a:extLst>
                </a:gridCol>
              </a:tblGrid>
              <a:tr h="338667">
                <a:tc>
                  <a:txBody>
                    <a:bodyPr/>
                    <a:lstStyle/>
                    <a:p>
                      <a:r>
                        <a:rPr lang="en-US" sz="2000" dirty="0">
                          <a:solidFill>
                            <a:sysClr val="windowText" lastClr="000000"/>
                          </a:solidFill>
                        </a:rPr>
                        <a:t>Name</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r>
                        <a:rPr lang="en-US" sz="2000" dirty="0">
                          <a:solidFill>
                            <a:sysClr val="windowText" lastClr="000000"/>
                          </a:solidFill>
                        </a:rPr>
                        <a:t>Mnemonic</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0"/>
                  </a:ext>
                </a:extLst>
              </a:tr>
              <a:tr h="338667">
                <a:tc>
                  <a:txBody>
                    <a:bodyPr/>
                    <a:lstStyle/>
                    <a:p>
                      <a:r>
                        <a:rPr lang="en-US" sz="2000" dirty="0">
                          <a:solidFill>
                            <a:sysClr val="windowText" lastClr="000000"/>
                          </a:solidFill>
                        </a:rPr>
                        <a:t>Load</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sz="2000" dirty="0">
                          <a:solidFill>
                            <a:sysClr val="windowText" lastClr="000000"/>
                          </a:solidFill>
                        </a:rPr>
                        <a:t>LD</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1"/>
                  </a:ext>
                </a:extLst>
              </a:tr>
              <a:tr h="338667">
                <a:tc>
                  <a:txBody>
                    <a:bodyPr/>
                    <a:lstStyle/>
                    <a:p>
                      <a:r>
                        <a:rPr lang="en-US" sz="2000" dirty="0">
                          <a:solidFill>
                            <a:sysClr val="windowText" lastClr="000000"/>
                          </a:solidFill>
                        </a:rPr>
                        <a:t>Store</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sz="2000" dirty="0">
                          <a:solidFill>
                            <a:sysClr val="windowText" lastClr="000000"/>
                          </a:solidFill>
                        </a:rPr>
                        <a:t>ST</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2"/>
                  </a:ext>
                </a:extLst>
              </a:tr>
              <a:tr h="338667">
                <a:tc>
                  <a:txBody>
                    <a:bodyPr/>
                    <a:lstStyle/>
                    <a:p>
                      <a:r>
                        <a:rPr lang="en-US" sz="2000" dirty="0">
                          <a:solidFill>
                            <a:sysClr val="windowText" lastClr="000000"/>
                          </a:solidFill>
                        </a:rPr>
                        <a:t>Move</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sz="2000" dirty="0">
                          <a:solidFill>
                            <a:sysClr val="windowText" lastClr="000000"/>
                          </a:solidFill>
                        </a:rPr>
                        <a:t>MOV</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3"/>
                  </a:ext>
                </a:extLst>
              </a:tr>
              <a:tr h="338667">
                <a:tc>
                  <a:txBody>
                    <a:bodyPr/>
                    <a:lstStyle/>
                    <a:p>
                      <a:r>
                        <a:rPr lang="en-US" sz="2000" dirty="0">
                          <a:solidFill>
                            <a:sysClr val="windowText" lastClr="000000"/>
                          </a:solidFill>
                        </a:rPr>
                        <a:t>Exchange</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sz="2000" dirty="0">
                          <a:solidFill>
                            <a:sysClr val="windowText" lastClr="000000"/>
                          </a:solidFill>
                        </a:rPr>
                        <a:t>XCH</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4"/>
                  </a:ext>
                </a:extLst>
              </a:tr>
              <a:tr h="338667">
                <a:tc>
                  <a:txBody>
                    <a:bodyPr/>
                    <a:lstStyle/>
                    <a:p>
                      <a:r>
                        <a:rPr lang="en-US" sz="2000" dirty="0">
                          <a:solidFill>
                            <a:sysClr val="windowText" lastClr="000000"/>
                          </a:solidFill>
                        </a:rPr>
                        <a:t>Input</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sz="2000" dirty="0">
                          <a:solidFill>
                            <a:sysClr val="windowText" lastClr="000000"/>
                          </a:solidFill>
                        </a:rPr>
                        <a:t>IN</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5"/>
                  </a:ext>
                </a:extLst>
              </a:tr>
              <a:tr h="338667">
                <a:tc>
                  <a:txBody>
                    <a:bodyPr/>
                    <a:lstStyle/>
                    <a:p>
                      <a:r>
                        <a:rPr lang="en-US" sz="2000" dirty="0">
                          <a:solidFill>
                            <a:sysClr val="windowText" lastClr="000000"/>
                          </a:solidFill>
                        </a:rPr>
                        <a:t>Output</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sz="2000" dirty="0">
                          <a:solidFill>
                            <a:sysClr val="windowText" lastClr="000000"/>
                          </a:solidFill>
                        </a:rPr>
                        <a:t>OUT</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6"/>
                  </a:ext>
                </a:extLst>
              </a:tr>
              <a:tr h="338667">
                <a:tc>
                  <a:txBody>
                    <a:bodyPr/>
                    <a:lstStyle/>
                    <a:p>
                      <a:r>
                        <a:rPr lang="en-US" sz="2000" dirty="0">
                          <a:solidFill>
                            <a:sysClr val="windowText" lastClr="000000"/>
                          </a:solidFill>
                        </a:rPr>
                        <a:t>Push</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sz="2000" dirty="0">
                          <a:solidFill>
                            <a:sysClr val="windowText" lastClr="000000"/>
                          </a:solidFill>
                        </a:rPr>
                        <a:t>PUSH</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7"/>
                  </a:ext>
                </a:extLst>
              </a:tr>
              <a:tr h="338667">
                <a:tc>
                  <a:txBody>
                    <a:bodyPr/>
                    <a:lstStyle/>
                    <a:p>
                      <a:r>
                        <a:rPr lang="en-US" sz="2000" dirty="0">
                          <a:solidFill>
                            <a:sysClr val="windowText" lastClr="000000"/>
                          </a:solidFill>
                        </a:rPr>
                        <a:t>Pop</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sz="2000" dirty="0">
                          <a:solidFill>
                            <a:sysClr val="windowText" lastClr="000000"/>
                          </a:solidFill>
                        </a:rPr>
                        <a:t>POP</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8"/>
                  </a:ext>
                </a:extLst>
              </a:tr>
            </a:tbl>
          </a:graphicData>
        </a:graphic>
      </p:graphicFrame>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909481" y="2593075"/>
            <a:ext cx="5977719" cy="37394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7922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Data Manipulation Instructions</a:t>
            </a:r>
            <a:endParaRPr lang="en-IN" dirty="0"/>
          </a:p>
        </p:txBody>
      </p:sp>
      <p:sp>
        <p:nvSpPr>
          <p:cNvPr id="3" name="Content Placeholder 2"/>
          <p:cNvSpPr>
            <a:spLocks noGrp="1"/>
          </p:cNvSpPr>
          <p:nvPr>
            <p:ph idx="1"/>
          </p:nvPr>
        </p:nvSpPr>
        <p:spPr/>
        <p:txBody>
          <a:bodyPr/>
          <a:lstStyle/>
          <a:p>
            <a:r>
              <a:rPr lang="en-US" dirty="0"/>
              <a:t>The data manipulation instructions in a typical computer are usually divided into three basic types:</a:t>
            </a:r>
          </a:p>
          <a:p>
            <a:pPr marL="857230" lvl="1" indent="-457200">
              <a:buFont typeface="+mj-lt"/>
              <a:buAutoNum type="arabicPeriod"/>
            </a:pPr>
            <a:r>
              <a:rPr lang="en-US" sz="2400" dirty="0"/>
              <a:t>Arithmetic instructions</a:t>
            </a:r>
          </a:p>
          <a:p>
            <a:pPr marL="857230" lvl="1" indent="-457200">
              <a:buFont typeface="+mj-lt"/>
              <a:buAutoNum type="arabicPeriod"/>
            </a:pPr>
            <a:r>
              <a:rPr lang="en-US" sz="2400" dirty="0"/>
              <a:t>Logical and bit manipulation instructions</a:t>
            </a:r>
          </a:p>
          <a:p>
            <a:pPr marL="857230" lvl="1" indent="-457200">
              <a:buFont typeface="+mj-lt"/>
              <a:buAutoNum type="arabicPeriod"/>
            </a:pPr>
            <a:r>
              <a:rPr lang="en-US" sz="2400" dirty="0"/>
              <a:t>Shift instructions</a:t>
            </a:r>
          </a:p>
          <a:p>
            <a:endParaRPr lang="en-IN" dirty="0"/>
          </a:p>
        </p:txBody>
      </p:sp>
    </p:spTree>
    <p:extLst>
      <p:ext uri="{BB962C8B-B14F-4D97-AF65-F5344CB8AC3E}">
        <p14:creationId xmlns="" xmlns:p14="http://schemas.microsoft.com/office/powerpoint/2010/main" val="35758316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8926F3-25A7-4EC4-9C32-0404E835D4E1}"/>
              </a:ext>
            </a:extLst>
          </p:cNvPr>
          <p:cNvSpPr>
            <a:spLocks noGrp="1"/>
          </p:cNvSpPr>
          <p:nvPr>
            <p:ph type="title"/>
          </p:nvPr>
        </p:nvSpPr>
        <p:spPr/>
        <p:txBody>
          <a:bodyPr/>
          <a:lstStyle/>
          <a:p>
            <a:r>
              <a:rPr lang="en-US" dirty="0"/>
              <a:t>Instructions</a:t>
            </a:r>
            <a:endParaRPr lang="en-IN" dirty="0"/>
          </a:p>
        </p:txBody>
      </p:sp>
      <p:graphicFrame>
        <p:nvGraphicFramePr>
          <p:cNvPr id="4" name="Content Placeholder 4">
            <a:extLst>
              <a:ext uri="{FF2B5EF4-FFF2-40B4-BE49-F238E27FC236}">
                <a16:creationId xmlns:a16="http://schemas.microsoft.com/office/drawing/2014/main" xmlns="" id="{3898D0F8-E30C-4397-8999-C7BCB9E31D0F}"/>
              </a:ext>
            </a:extLst>
          </p:cNvPr>
          <p:cNvGraphicFramePr>
            <a:graphicFrameLocks/>
          </p:cNvGraphicFramePr>
          <p:nvPr>
            <p:extLst>
              <p:ext uri="{D42A27DB-BD31-4B8C-83A1-F6EECF244321}">
                <p14:modId xmlns="" xmlns:p14="http://schemas.microsoft.com/office/powerpoint/2010/main" val="4087941014"/>
              </p:ext>
            </p:extLst>
          </p:nvPr>
        </p:nvGraphicFramePr>
        <p:xfrm>
          <a:off x="106019" y="1636641"/>
          <a:ext cx="4032000" cy="3962400"/>
        </p:xfrm>
        <a:graphic>
          <a:graphicData uri="http://schemas.openxmlformats.org/drawingml/2006/table">
            <a:tbl>
              <a:tblPr firstRow="1">
                <a:tableStyleId>{5C22544A-7EE6-4342-B048-85BDC9FD1C3A}</a:tableStyleId>
              </a:tblPr>
              <a:tblGrid>
                <a:gridCol w="2736000">
                  <a:extLst>
                    <a:ext uri="{9D8B030D-6E8A-4147-A177-3AD203B41FA5}">
                      <a16:colId xmlns:a16="http://schemas.microsoft.com/office/drawing/2014/main" xmlns="" val="20000"/>
                    </a:ext>
                  </a:extLst>
                </a:gridCol>
                <a:gridCol w="1296000">
                  <a:extLst>
                    <a:ext uri="{9D8B030D-6E8A-4147-A177-3AD203B41FA5}">
                      <a16:colId xmlns:a16="http://schemas.microsoft.com/office/drawing/2014/main" xmlns="" val="20001"/>
                    </a:ext>
                  </a:extLst>
                </a:gridCol>
              </a:tblGrid>
              <a:tr h="338667">
                <a:tc>
                  <a:txBody>
                    <a:bodyPr/>
                    <a:lstStyle/>
                    <a:p>
                      <a:r>
                        <a:rPr lang="en-US" sz="2000" dirty="0">
                          <a:solidFill>
                            <a:sysClr val="windowText" lastClr="000000"/>
                          </a:solidFill>
                        </a:rPr>
                        <a:t>Name</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r>
                        <a:rPr lang="en-US" sz="2000" dirty="0">
                          <a:solidFill>
                            <a:sysClr val="windowText" lastClr="000000"/>
                          </a:solidFill>
                        </a:rPr>
                        <a:t>Mnemonic</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0"/>
                  </a:ext>
                </a:extLst>
              </a:tr>
              <a:tr h="338667">
                <a:tc>
                  <a:txBody>
                    <a:bodyPr/>
                    <a:lstStyle/>
                    <a:p>
                      <a:r>
                        <a:rPr lang="en-US" sz="2000" dirty="0"/>
                        <a:t>Increment</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sz="2000" dirty="0"/>
                        <a:t>INC</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1"/>
                  </a:ext>
                </a:extLst>
              </a:tr>
              <a:tr h="338667">
                <a:tc>
                  <a:txBody>
                    <a:bodyPr/>
                    <a:lstStyle/>
                    <a:p>
                      <a:r>
                        <a:rPr lang="en-US" sz="2000" dirty="0"/>
                        <a:t>Decrement</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sz="2000" dirty="0"/>
                        <a:t>DEC</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2"/>
                  </a:ext>
                </a:extLst>
              </a:tr>
              <a:tr h="338667">
                <a:tc>
                  <a:txBody>
                    <a:bodyPr/>
                    <a:lstStyle/>
                    <a:p>
                      <a:r>
                        <a:rPr lang="en-US" sz="2000" dirty="0"/>
                        <a:t>Add</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sz="2000" dirty="0"/>
                        <a:t>ADD</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3"/>
                  </a:ext>
                </a:extLst>
              </a:tr>
              <a:tr h="338667">
                <a:tc>
                  <a:txBody>
                    <a:bodyPr/>
                    <a:lstStyle/>
                    <a:p>
                      <a:r>
                        <a:rPr lang="en-US" sz="2000" dirty="0"/>
                        <a:t>Subtract</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sz="2000" dirty="0"/>
                        <a:t>SUB</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4"/>
                  </a:ext>
                </a:extLst>
              </a:tr>
              <a:tr h="338667">
                <a:tc>
                  <a:txBody>
                    <a:bodyPr/>
                    <a:lstStyle/>
                    <a:p>
                      <a:r>
                        <a:rPr lang="en-US" sz="2000" dirty="0"/>
                        <a:t>Multiply</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sz="2000" dirty="0"/>
                        <a:t>MUL</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5"/>
                  </a:ext>
                </a:extLst>
              </a:tr>
              <a:tr h="338667">
                <a:tc>
                  <a:txBody>
                    <a:bodyPr/>
                    <a:lstStyle/>
                    <a:p>
                      <a:r>
                        <a:rPr lang="en-US" sz="2000" dirty="0"/>
                        <a:t>Divide</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sz="2000" dirty="0"/>
                        <a:t>DIV</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6"/>
                  </a:ext>
                </a:extLst>
              </a:tr>
              <a:tr h="338667">
                <a:tc>
                  <a:txBody>
                    <a:bodyPr/>
                    <a:lstStyle/>
                    <a:p>
                      <a:r>
                        <a:rPr lang="en-US" sz="2000" dirty="0"/>
                        <a:t>Add</a:t>
                      </a:r>
                      <a:r>
                        <a:rPr lang="en-US" sz="2000" baseline="0" dirty="0"/>
                        <a:t> with carry</a:t>
                      </a:r>
                      <a:endParaRPr lang="en-US" sz="20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sz="2000" dirty="0"/>
                        <a:t>ADDC</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7"/>
                  </a:ext>
                </a:extLst>
              </a:tr>
              <a:tr h="338667">
                <a:tc>
                  <a:txBody>
                    <a:bodyPr/>
                    <a:lstStyle/>
                    <a:p>
                      <a:r>
                        <a:rPr lang="en-US" sz="2000" dirty="0"/>
                        <a:t>Subtract with</a:t>
                      </a:r>
                      <a:r>
                        <a:rPr lang="en-US" sz="2000" baseline="0" dirty="0"/>
                        <a:t> borrow</a:t>
                      </a:r>
                      <a:endParaRPr lang="en-US" sz="20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sz="2000" dirty="0"/>
                        <a:t>SUBB</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8"/>
                  </a:ext>
                </a:extLst>
              </a:tr>
              <a:tr h="338667">
                <a:tc>
                  <a:txBody>
                    <a:bodyPr/>
                    <a:lstStyle/>
                    <a:p>
                      <a:r>
                        <a:rPr lang="en-US" sz="2000" dirty="0"/>
                        <a:t>Negate (2’s complement)</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sz="2000" dirty="0"/>
                        <a:t>NEG</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9"/>
                  </a:ext>
                </a:extLst>
              </a:tr>
            </a:tbl>
          </a:graphicData>
        </a:graphic>
      </p:graphicFrame>
      <p:graphicFrame>
        <p:nvGraphicFramePr>
          <p:cNvPr id="5" name="Content Placeholder 4">
            <a:extLst>
              <a:ext uri="{FF2B5EF4-FFF2-40B4-BE49-F238E27FC236}">
                <a16:creationId xmlns:a16="http://schemas.microsoft.com/office/drawing/2014/main" xmlns="" id="{5FAF7A87-16EF-48DE-A420-F514223E6E4F}"/>
              </a:ext>
            </a:extLst>
          </p:cNvPr>
          <p:cNvGraphicFramePr>
            <a:graphicFrameLocks/>
          </p:cNvGraphicFramePr>
          <p:nvPr>
            <p:extLst>
              <p:ext uri="{D42A27DB-BD31-4B8C-83A1-F6EECF244321}">
                <p14:modId xmlns="" xmlns:p14="http://schemas.microsoft.com/office/powerpoint/2010/main" val="330247724"/>
              </p:ext>
            </p:extLst>
          </p:nvPr>
        </p:nvGraphicFramePr>
        <p:xfrm>
          <a:off x="4446406" y="1636641"/>
          <a:ext cx="3276000" cy="4358640"/>
        </p:xfrm>
        <a:graphic>
          <a:graphicData uri="http://schemas.openxmlformats.org/drawingml/2006/table">
            <a:tbl>
              <a:tblPr firstRow="1">
                <a:tableStyleId>{5C22544A-7EE6-4342-B048-85BDC9FD1C3A}</a:tableStyleId>
              </a:tblPr>
              <a:tblGrid>
                <a:gridCol w="2016000">
                  <a:extLst>
                    <a:ext uri="{9D8B030D-6E8A-4147-A177-3AD203B41FA5}">
                      <a16:colId xmlns:a16="http://schemas.microsoft.com/office/drawing/2014/main" xmlns="" val="20000"/>
                    </a:ext>
                  </a:extLst>
                </a:gridCol>
                <a:gridCol w="1260000">
                  <a:extLst>
                    <a:ext uri="{9D8B030D-6E8A-4147-A177-3AD203B41FA5}">
                      <a16:colId xmlns:a16="http://schemas.microsoft.com/office/drawing/2014/main" xmlns="" val="20001"/>
                    </a:ext>
                  </a:extLst>
                </a:gridCol>
              </a:tblGrid>
              <a:tr h="338667">
                <a:tc>
                  <a:txBody>
                    <a:bodyPr/>
                    <a:lstStyle/>
                    <a:p>
                      <a:r>
                        <a:rPr lang="en-US" sz="2000" dirty="0">
                          <a:solidFill>
                            <a:sysClr val="windowText" lastClr="000000"/>
                          </a:solidFill>
                        </a:rPr>
                        <a:t>Name</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r>
                        <a:rPr lang="en-US" sz="2000" dirty="0">
                          <a:solidFill>
                            <a:sysClr val="windowText" lastClr="000000"/>
                          </a:solidFill>
                        </a:rPr>
                        <a:t>Mnemonic</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0"/>
                  </a:ext>
                </a:extLst>
              </a:tr>
              <a:tr h="338667">
                <a:tc>
                  <a:txBody>
                    <a:bodyPr/>
                    <a:lstStyle/>
                    <a:p>
                      <a:r>
                        <a:rPr lang="en-US" sz="2000" dirty="0"/>
                        <a:t>Clear</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sz="2000" dirty="0"/>
                        <a:t>CLR</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1"/>
                  </a:ext>
                </a:extLst>
              </a:tr>
              <a:tr h="338667">
                <a:tc>
                  <a:txBody>
                    <a:bodyPr/>
                    <a:lstStyle/>
                    <a:p>
                      <a:r>
                        <a:rPr lang="en-US" sz="2000" dirty="0"/>
                        <a:t>Complement</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sz="2000" dirty="0"/>
                        <a:t>COM</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2"/>
                  </a:ext>
                </a:extLst>
              </a:tr>
              <a:tr h="338667">
                <a:tc>
                  <a:txBody>
                    <a:bodyPr/>
                    <a:lstStyle/>
                    <a:p>
                      <a:r>
                        <a:rPr lang="en-US" sz="2000" dirty="0"/>
                        <a:t>AND</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sz="2000" dirty="0"/>
                        <a:t>AND</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3"/>
                  </a:ext>
                </a:extLst>
              </a:tr>
              <a:tr h="338667">
                <a:tc>
                  <a:txBody>
                    <a:bodyPr/>
                    <a:lstStyle/>
                    <a:p>
                      <a:r>
                        <a:rPr lang="en-US" sz="2000" dirty="0"/>
                        <a:t>OR</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sz="2000" dirty="0"/>
                        <a:t>OR</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4"/>
                  </a:ext>
                </a:extLst>
              </a:tr>
              <a:tr h="338667">
                <a:tc>
                  <a:txBody>
                    <a:bodyPr/>
                    <a:lstStyle/>
                    <a:p>
                      <a:r>
                        <a:rPr lang="en-US" sz="2000" dirty="0"/>
                        <a:t>Exclusive-OR</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sz="2000" dirty="0"/>
                        <a:t>XOR</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5"/>
                  </a:ext>
                </a:extLst>
              </a:tr>
              <a:tr h="338667">
                <a:tc>
                  <a:txBody>
                    <a:bodyPr/>
                    <a:lstStyle/>
                    <a:p>
                      <a:r>
                        <a:rPr lang="en-US" sz="2000" dirty="0"/>
                        <a:t>Clear carry</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sz="2000" dirty="0"/>
                        <a:t>CLRC</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6"/>
                  </a:ext>
                </a:extLst>
              </a:tr>
              <a:tr h="338667">
                <a:tc>
                  <a:txBody>
                    <a:bodyPr/>
                    <a:lstStyle/>
                    <a:p>
                      <a:r>
                        <a:rPr lang="en-US" sz="2000" dirty="0"/>
                        <a:t>Set carry</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sz="2000" dirty="0"/>
                        <a:t>SETC</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7"/>
                  </a:ext>
                </a:extLst>
              </a:tr>
              <a:tr h="338667">
                <a:tc>
                  <a:txBody>
                    <a:bodyPr/>
                    <a:lstStyle/>
                    <a:p>
                      <a:r>
                        <a:rPr lang="en-US" sz="2000" dirty="0"/>
                        <a:t>Complement carry</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sz="2000" dirty="0"/>
                        <a:t>COMC</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8"/>
                  </a:ext>
                </a:extLst>
              </a:tr>
              <a:tr h="338667">
                <a:tc>
                  <a:txBody>
                    <a:bodyPr/>
                    <a:lstStyle/>
                    <a:p>
                      <a:r>
                        <a:rPr lang="en-US" sz="2000" dirty="0"/>
                        <a:t>Enable interrupt</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sz="2000" dirty="0"/>
                        <a:t>EI</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9"/>
                  </a:ext>
                </a:extLst>
              </a:tr>
              <a:tr h="338667">
                <a:tc>
                  <a:txBody>
                    <a:bodyPr/>
                    <a:lstStyle/>
                    <a:p>
                      <a:r>
                        <a:rPr lang="en-US" sz="2000" dirty="0"/>
                        <a:t>Disable</a:t>
                      </a:r>
                      <a:r>
                        <a:rPr lang="en-US" sz="2000" baseline="0" dirty="0"/>
                        <a:t> interrupt</a:t>
                      </a:r>
                      <a:endParaRPr lang="en-US" sz="20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sz="2000" dirty="0"/>
                        <a:t>DI</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10"/>
                  </a:ext>
                </a:extLst>
              </a:tr>
            </a:tbl>
          </a:graphicData>
        </a:graphic>
      </p:graphicFrame>
      <p:graphicFrame>
        <p:nvGraphicFramePr>
          <p:cNvPr id="6" name="Content Placeholder 4">
            <a:extLst>
              <a:ext uri="{FF2B5EF4-FFF2-40B4-BE49-F238E27FC236}">
                <a16:creationId xmlns:a16="http://schemas.microsoft.com/office/drawing/2014/main" xmlns="" id="{8DD4B4B5-32E4-40FF-9169-CE675004D501}"/>
              </a:ext>
            </a:extLst>
          </p:cNvPr>
          <p:cNvGraphicFramePr>
            <a:graphicFrameLocks/>
          </p:cNvGraphicFramePr>
          <p:nvPr>
            <p:extLst>
              <p:ext uri="{D42A27DB-BD31-4B8C-83A1-F6EECF244321}">
                <p14:modId xmlns="" xmlns:p14="http://schemas.microsoft.com/office/powerpoint/2010/main" val="212914352"/>
              </p:ext>
            </p:extLst>
          </p:nvPr>
        </p:nvGraphicFramePr>
        <p:xfrm>
          <a:off x="8053981" y="1645920"/>
          <a:ext cx="4032000" cy="3566160"/>
        </p:xfrm>
        <a:graphic>
          <a:graphicData uri="http://schemas.openxmlformats.org/drawingml/2006/table">
            <a:tbl>
              <a:tblPr firstRow="1">
                <a:tableStyleId>{5C22544A-7EE6-4342-B048-85BDC9FD1C3A}</a:tableStyleId>
              </a:tblPr>
              <a:tblGrid>
                <a:gridCol w="2772000">
                  <a:extLst>
                    <a:ext uri="{9D8B030D-6E8A-4147-A177-3AD203B41FA5}">
                      <a16:colId xmlns:a16="http://schemas.microsoft.com/office/drawing/2014/main" xmlns="" val="20000"/>
                    </a:ext>
                  </a:extLst>
                </a:gridCol>
                <a:gridCol w="1260000">
                  <a:extLst>
                    <a:ext uri="{9D8B030D-6E8A-4147-A177-3AD203B41FA5}">
                      <a16:colId xmlns:a16="http://schemas.microsoft.com/office/drawing/2014/main" xmlns="" val="20001"/>
                    </a:ext>
                  </a:extLst>
                </a:gridCol>
              </a:tblGrid>
              <a:tr h="338667">
                <a:tc>
                  <a:txBody>
                    <a:bodyPr/>
                    <a:lstStyle/>
                    <a:p>
                      <a:r>
                        <a:rPr lang="en-US" sz="2000" dirty="0">
                          <a:solidFill>
                            <a:sysClr val="windowText" lastClr="000000"/>
                          </a:solidFill>
                        </a:rPr>
                        <a:t>Name</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r>
                        <a:rPr lang="en-US" sz="2000" dirty="0">
                          <a:solidFill>
                            <a:sysClr val="windowText" lastClr="000000"/>
                          </a:solidFill>
                        </a:rPr>
                        <a:t>Mnemonic</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0"/>
                  </a:ext>
                </a:extLst>
              </a:tr>
              <a:tr h="338667">
                <a:tc>
                  <a:txBody>
                    <a:bodyPr/>
                    <a:lstStyle/>
                    <a:p>
                      <a:r>
                        <a:rPr lang="en-US" sz="2000" dirty="0"/>
                        <a:t>Logical</a:t>
                      </a:r>
                      <a:r>
                        <a:rPr lang="en-US" sz="2000" baseline="0" dirty="0"/>
                        <a:t> shift right</a:t>
                      </a:r>
                      <a:endParaRPr lang="en-US" sz="20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sz="2000" dirty="0"/>
                        <a:t>SHR</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1"/>
                  </a:ext>
                </a:extLst>
              </a:tr>
              <a:tr h="338667">
                <a:tc>
                  <a:txBody>
                    <a:bodyPr/>
                    <a:lstStyle/>
                    <a:p>
                      <a:r>
                        <a:rPr lang="en-US" sz="2000" dirty="0"/>
                        <a:t>Logical</a:t>
                      </a:r>
                      <a:r>
                        <a:rPr lang="en-US" sz="2000" baseline="0" dirty="0"/>
                        <a:t> shift left</a:t>
                      </a:r>
                      <a:endParaRPr lang="en-US" sz="20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sz="2000" dirty="0"/>
                        <a:t>SHL</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2"/>
                  </a:ext>
                </a:extLst>
              </a:tr>
              <a:tr h="338667">
                <a:tc>
                  <a:txBody>
                    <a:bodyPr/>
                    <a:lstStyle/>
                    <a:p>
                      <a:r>
                        <a:rPr lang="en-US" sz="2000" dirty="0"/>
                        <a:t>Arithmetic</a:t>
                      </a:r>
                      <a:r>
                        <a:rPr lang="en-US" sz="2000" baseline="0" dirty="0"/>
                        <a:t> shift right</a:t>
                      </a:r>
                      <a:endParaRPr lang="en-US" sz="20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sz="2000" dirty="0"/>
                        <a:t>SHRA</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3"/>
                  </a:ext>
                </a:extLst>
              </a:tr>
              <a:tr h="338667">
                <a:tc>
                  <a:txBody>
                    <a:bodyPr/>
                    <a:lstStyle/>
                    <a:p>
                      <a:r>
                        <a:rPr lang="en-US" sz="2000" baseline="0" dirty="0"/>
                        <a:t>Arithmetic shift left</a:t>
                      </a:r>
                      <a:endParaRPr lang="en-US" sz="20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sz="2000" dirty="0"/>
                        <a:t>SHLA</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4"/>
                  </a:ext>
                </a:extLst>
              </a:tr>
              <a:tr h="338667">
                <a:tc>
                  <a:txBody>
                    <a:bodyPr/>
                    <a:lstStyle/>
                    <a:p>
                      <a:r>
                        <a:rPr lang="en-US" sz="2000" dirty="0"/>
                        <a:t>Rotate</a:t>
                      </a:r>
                      <a:r>
                        <a:rPr lang="en-US" sz="2000" baseline="0" dirty="0"/>
                        <a:t> right</a:t>
                      </a:r>
                      <a:endParaRPr lang="en-US" sz="20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sz="2000" dirty="0"/>
                        <a:t>ROR</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5"/>
                  </a:ext>
                </a:extLst>
              </a:tr>
              <a:tr h="338667">
                <a:tc>
                  <a:txBody>
                    <a:bodyPr/>
                    <a:lstStyle/>
                    <a:p>
                      <a:r>
                        <a:rPr lang="en-US" sz="2000" dirty="0"/>
                        <a:t>Rotate left</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sz="2000" dirty="0"/>
                        <a:t>ROL</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6"/>
                  </a:ext>
                </a:extLst>
              </a:tr>
              <a:tr h="338667">
                <a:tc>
                  <a:txBody>
                    <a:bodyPr/>
                    <a:lstStyle/>
                    <a:p>
                      <a:r>
                        <a:rPr lang="en-US" sz="2000" dirty="0"/>
                        <a:t>Rotate right through carry</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sz="2000" dirty="0"/>
                        <a:t>RORC</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7"/>
                  </a:ext>
                </a:extLst>
              </a:tr>
              <a:tr h="338667">
                <a:tc>
                  <a:txBody>
                    <a:bodyPr/>
                    <a:lstStyle/>
                    <a:p>
                      <a:r>
                        <a:rPr lang="en-US" sz="2000" dirty="0"/>
                        <a:t>Rotate left through carry</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sz="2000" dirty="0"/>
                        <a:t>ROLC</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8"/>
                  </a:ext>
                </a:extLst>
              </a:tr>
            </a:tbl>
          </a:graphicData>
        </a:graphic>
      </p:graphicFrame>
      <p:sp>
        <p:nvSpPr>
          <p:cNvPr id="7" name="TextBox 6">
            <a:extLst>
              <a:ext uri="{FF2B5EF4-FFF2-40B4-BE49-F238E27FC236}">
                <a16:creationId xmlns:a16="http://schemas.microsoft.com/office/drawing/2014/main" xmlns="" id="{2FADCC5F-5063-4A5F-A510-82EF7764B588}"/>
              </a:ext>
            </a:extLst>
          </p:cNvPr>
          <p:cNvSpPr txBox="1"/>
          <p:nvPr/>
        </p:nvSpPr>
        <p:spPr>
          <a:xfrm>
            <a:off x="632392" y="1028126"/>
            <a:ext cx="2979254" cy="461665"/>
          </a:xfrm>
          <a:prstGeom prst="rect">
            <a:avLst/>
          </a:prstGeom>
          <a:noFill/>
        </p:spPr>
        <p:txBody>
          <a:bodyPr wrap="square">
            <a:spAutoFit/>
          </a:bodyPr>
          <a:lstStyle/>
          <a:p>
            <a:r>
              <a:rPr lang="en-US" sz="2400" dirty="0">
                <a:solidFill>
                  <a:schemeClr val="accent6"/>
                </a:solidFill>
              </a:rPr>
              <a:t>Arithmetic Instructions</a:t>
            </a:r>
            <a:endParaRPr lang="en-IN" sz="2400" dirty="0">
              <a:solidFill>
                <a:schemeClr val="accent6"/>
              </a:solidFill>
            </a:endParaRPr>
          </a:p>
        </p:txBody>
      </p:sp>
      <p:sp>
        <p:nvSpPr>
          <p:cNvPr id="9" name="TextBox 8">
            <a:extLst>
              <a:ext uri="{FF2B5EF4-FFF2-40B4-BE49-F238E27FC236}">
                <a16:creationId xmlns:a16="http://schemas.microsoft.com/office/drawing/2014/main" xmlns="" id="{7858C0B3-6159-4A2C-845B-CB0E8B6A4AB9}"/>
              </a:ext>
            </a:extLst>
          </p:cNvPr>
          <p:cNvSpPr txBox="1"/>
          <p:nvPr/>
        </p:nvSpPr>
        <p:spPr>
          <a:xfrm>
            <a:off x="4446406" y="752637"/>
            <a:ext cx="3276000" cy="830997"/>
          </a:xfrm>
          <a:prstGeom prst="rect">
            <a:avLst/>
          </a:prstGeom>
          <a:noFill/>
        </p:spPr>
        <p:txBody>
          <a:bodyPr wrap="square">
            <a:spAutoFit/>
          </a:bodyPr>
          <a:lstStyle/>
          <a:p>
            <a:pPr algn="ctr"/>
            <a:r>
              <a:rPr lang="en-US" sz="2400" dirty="0">
                <a:solidFill>
                  <a:schemeClr val="accent6"/>
                </a:solidFill>
              </a:rPr>
              <a:t>Logical &amp; Bit Manipulation Instructions</a:t>
            </a:r>
            <a:endParaRPr lang="en-IN" sz="2400" dirty="0">
              <a:solidFill>
                <a:schemeClr val="accent6"/>
              </a:solidFill>
            </a:endParaRPr>
          </a:p>
        </p:txBody>
      </p:sp>
      <p:sp>
        <p:nvSpPr>
          <p:cNvPr id="11" name="TextBox 10">
            <a:extLst>
              <a:ext uri="{FF2B5EF4-FFF2-40B4-BE49-F238E27FC236}">
                <a16:creationId xmlns:a16="http://schemas.microsoft.com/office/drawing/2014/main" xmlns="" id="{1B1A43C0-E35F-4ADB-8CF8-ADA1874BB6A6}"/>
              </a:ext>
            </a:extLst>
          </p:cNvPr>
          <p:cNvSpPr txBox="1"/>
          <p:nvPr/>
        </p:nvSpPr>
        <p:spPr>
          <a:xfrm>
            <a:off x="8890554" y="1028126"/>
            <a:ext cx="2352233" cy="461665"/>
          </a:xfrm>
          <a:prstGeom prst="rect">
            <a:avLst/>
          </a:prstGeom>
          <a:noFill/>
        </p:spPr>
        <p:txBody>
          <a:bodyPr wrap="square">
            <a:spAutoFit/>
          </a:bodyPr>
          <a:lstStyle/>
          <a:p>
            <a:r>
              <a:rPr lang="en-US" sz="2400" dirty="0">
                <a:solidFill>
                  <a:schemeClr val="accent6"/>
                </a:solidFill>
              </a:rPr>
              <a:t>Shift Instructions</a:t>
            </a:r>
            <a:endParaRPr lang="en-IN" sz="2400" dirty="0">
              <a:solidFill>
                <a:schemeClr val="accent6"/>
              </a:solidFill>
            </a:endParaRPr>
          </a:p>
        </p:txBody>
      </p:sp>
    </p:spTree>
    <p:extLst>
      <p:ext uri="{BB962C8B-B14F-4D97-AF65-F5344CB8AC3E}">
        <p14:creationId xmlns="" xmlns:p14="http://schemas.microsoft.com/office/powerpoint/2010/main" val="288995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D792E8-8838-4744-A7DD-92B0ED18307B}"/>
              </a:ext>
            </a:extLst>
          </p:cNvPr>
          <p:cNvSpPr>
            <a:spLocks noGrp="1"/>
          </p:cNvSpPr>
          <p:nvPr>
            <p:ph type="title"/>
          </p:nvPr>
        </p:nvSpPr>
        <p:spPr/>
        <p:txBody>
          <a:bodyPr>
            <a:normAutofit/>
          </a:bodyPr>
          <a:lstStyle/>
          <a:p>
            <a:r>
              <a:rPr lang="en-US" dirty="0">
                <a:gradFill flip="none" rotWithShape="1">
                  <a:gsLst>
                    <a:gs pos="10000">
                      <a:srgbClr val="273238"/>
                    </a:gs>
                    <a:gs pos="100000">
                      <a:srgbClr val="607D8B"/>
                    </a:gs>
                  </a:gsLst>
                  <a:lin ang="0" scaled="1"/>
                  <a:tileRect/>
                </a:gradFill>
              </a:rPr>
              <a:t>Program Control</a:t>
            </a:r>
          </a:p>
        </p:txBody>
      </p:sp>
      <p:sp>
        <p:nvSpPr>
          <p:cNvPr id="3" name="Text Placeholder 2">
            <a:extLst>
              <a:ext uri="{FF2B5EF4-FFF2-40B4-BE49-F238E27FC236}">
                <a16:creationId xmlns:a16="http://schemas.microsoft.com/office/drawing/2014/main" xmlns="" id="{6C915463-E8EE-4502-8261-E337007EFAAF}"/>
              </a:ext>
            </a:extLst>
          </p:cNvPr>
          <p:cNvSpPr>
            <a:spLocks noGrp="1"/>
          </p:cNvSpPr>
          <p:nvPr>
            <p:ph type="body" idx="1"/>
          </p:nvPr>
        </p:nvSpPr>
        <p:spPr/>
        <p:txBody>
          <a:bodyPr/>
          <a:lstStyle/>
          <a:p>
            <a:r>
              <a:rPr lang="en-US" dirty="0"/>
              <a:t>Section - 6</a:t>
            </a:r>
          </a:p>
        </p:txBody>
      </p:sp>
    </p:spTree>
    <p:extLst>
      <p:ext uri="{BB962C8B-B14F-4D97-AF65-F5344CB8AC3E}">
        <p14:creationId xmlns="" xmlns:p14="http://schemas.microsoft.com/office/powerpoint/2010/main" val="21176754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479AFBA-E9EF-43DF-A660-C3FC62658E82}"/>
              </a:ext>
            </a:extLst>
          </p:cNvPr>
          <p:cNvSpPr>
            <a:spLocks noGrp="1"/>
          </p:cNvSpPr>
          <p:nvPr>
            <p:ph type="title"/>
          </p:nvPr>
        </p:nvSpPr>
        <p:spPr/>
        <p:txBody>
          <a:bodyPr/>
          <a:lstStyle/>
          <a:p>
            <a:r>
              <a:rPr lang="en-US" dirty="0"/>
              <a:t>Program Control</a:t>
            </a:r>
            <a:endParaRPr lang="en-IN" dirty="0"/>
          </a:p>
        </p:txBody>
      </p:sp>
      <p:sp>
        <p:nvSpPr>
          <p:cNvPr id="5" name="Content Placeholder 4">
            <a:extLst>
              <a:ext uri="{FF2B5EF4-FFF2-40B4-BE49-F238E27FC236}">
                <a16:creationId xmlns:a16="http://schemas.microsoft.com/office/drawing/2014/main" xmlns="" id="{D0C57BC0-8FFF-4A30-8D3A-96BA1844F09B}"/>
              </a:ext>
            </a:extLst>
          </p:cNvPr>
          <p:cNvSpPr>
            <a:spLocks noGrp="1"/>
          </p:cNvSpPr>
          <p:nvPr>
            <p:ph idx="1"/>
          </p:nvPr>
        </p:nvSpPr>
        <p:spPr>
          <a:xfrm>
            <a:off x="131180" y="863444"/>
            <a:ext cx="11929641" cy="1680973"/>
          </a:xfrm>
        </p:spPr>
        <p:txBody>
          <a:bodyPr/>
          <a:lstStyle/>
          <a:p>
            <a:pPr algn="just"/>
            <a:r>
              <a:rPr lang="en-US" dirty="0"/>
              <a:t>A program control type of instruction, when executed, may change the address value in the program counter and cause the flow of control to be altered.</a:t>
            </a:r>
          </a:p>
          <a:p>
            <a:pPr algn="just"/>
            <a:r>
              <a:rPr lang="en-US" dirty="0"/>
              <a:t>The change in value of the program counter as a result of the execution of a program control instruction causes a break in the sequence of instruction execution.</a:t>
            </a:r>
          </a:p>
          <a:p>
            <a:endParaRPr lang="en-IN" dirty="0"/>
          </a:p>
        </p:txBody>
      </p:sp>
      <p:graphicFrame>
        <p:nvGraphicFramePr>
          <p:cNvPr id="6" name="Content Placeholder 4">
            <a:extLst>
              <a:ext uri="{FF2B5EF4-FFF2-40B4-BE49-F238E27FC236}">
                <a16:creationId xmlns:a16="http://schemas.microsoft.com/office/drawing/2014/main" xmlns="" id="{D87F6524-E67E-4FC8-A972-5D491F6FE4ED}"/>
              </a:ext>
            </a:extLst>
          </p:cNvPr>
          <p:cNvGraphicFramePr>
            <a:graphicFrameLocks/>
          </p:cNvGraphicFramePr>
          <p:nvPr>
            <p:extLst>
              <p:ext uri="{D42A27DB-BD31-4B8C-83A1-F6EECF244321}">
                <p14:modId xmlns="" xmlns:p14="http://schemas.microsoft.com/office/powerpoint/2010/main" val="2937749126"/>
              </p:ext>
            </p:extLst>
          </p:nvPr>
        </p:nvGraphicFramePr>
        <p:xfrm>
          <a:off x="2924590" y="2728624"/>
          <a:ext cx="6515100" cy="3169920"/>
        </p:xfrm>
        <a:graphic>
          <a:graphicData uri="http://schemas.openxmlformats.org/drawingml/2006/table">
            <a:tbl>
              <a:tblPr firstRow="1">
                <a:tableStyleId>{5C22544A-7EE6-4342-B048-85BDC9FD1C3A}</a:tableStyleId>
              </a:tblPr>
              <a:tblGrid>
                <a:gridCol w="3257550">
                  <a:extLst>
                    <a:ext uri="{9D8B030D-6E8A-4147-A177-3AD203B41FA5}">
                      <a16:colId xmlns:a16="http://schemas.microsoft.com/office/drawing/2014/main" xmlns="" val="20000"/>
                    </a:ext>
                  </a:extLst>
                </a:gridCol>
                <a:gridCol w="3257550">
                  <a:extLst>
                    <a:ext uri="{9D8B030D-6E8A-4147-A177-3AD203B41FA5}">
                      <a16:colId xmlns:a16="http://schemas.microsoft.com/office/drawing/2014/main" xmlns="" val="20001"/>
                    </a:ext>
                  </a:extLst>
                </a:gridCol>
              </a:tblGrid>
              <a:tr h="338667">
                <a:tc>
                  <a:txBody>
                    <a:bodyPr/>
                    <a:lstStyle/>
                    <a:p>
                      <a:r>
                        <a:rPr lang="en-US" sz="2000" dirty="0">
                          <a:solidFill>
                            <a:sysClr val="windowText" lastClr="000000"/>
                          </a:solidFill>
                        </a:rPr>
                        <a:t>Name</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r>
                        <a:rPr lang="en-US" sz="2000" dirty="0">
                          <a:solidFill>
                            <a:sysClr val="windowText" lastClr="000000"/>
                          </a:solidFill>
                        </a:rPr>
                        <a:t>Mnemonic</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0"/>
                  </a:ext>
                </a:extLst>
              </a:tr>
              <a:tr h="338667">
                <a:tc>
                  <a:txBody>
                    <a:bodyPr/>
                    <a:lstStyle/>
                    <a:p>
                      <a:r>
                        <a:rPr lang="en-US" sz="2000" dirty="0"/>
                        <a:t>Branch</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sz="2000" dirty="0"/>
                        <a:t>BUN</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1"/>
                  </a:ext>
                </a:extLst>
              </a:tr>
              <a:tr h="338667">
                <a:tc>
                  <a:txBody>
                    <a:bodyPr/>
                    <a:lstStyle/>
                    <a:p>
                      <a:r>
                        <a:rPr lang="en-US" sz="2000" dirty="0"/>
                        <a:t>Jump</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sz="2000" dirty="0"/>
                        <a:t>JMP</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2"/>
                  </a:ext>
                </a:extLst>
              </a:tr>
              <a:tr h="338667">
                <a:tc>
                  <a:txBody>
                    <a:bodyPr/>
                    <a:lstStyle/>
                    <a:p>
                      <a:r>
                        <a:rPr lang="en-US" sz="2000" dirty="0"/>
                        <a:t>Skip</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sz="2000" dirty="0"/>
                        <a:t>SKP</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3"/>
                  </a:ext>
                </a:extLst>
              </a:tr>
              <a:tr h="338667">
                <a:tc>
                  <a:txBody>
                    <a:bodyPr/>
                    <a:lstStyle/>
                    <a:p>
                      <a:r>
                        <a:rPr lang="en-US" sz="2000" baseline="0" dirty="0"/>
                        <a:t>Call</a:t>
                      </a:r>
                      <a:endParaRPr lang="en-US" sz="20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sz="2000" dirty="0"/>
                        <a:t>CALL</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4"/>
                  </a:ext>
                </a:extLst>
              </a:tr>
              <a:tr h="338667">
                <a:tc>
                  <a:txBody>
                    <a:bodyPr/>
                    <a:lstStyle/>
                    <a:p>
                      <a:r>
                        <a:rPr lang="en-US" sz="2000" dirty="0"/>
                        <a:t>Return</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sz="2000" dirty="0"/>
                        <a:t>RET</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5"/>
                  </a:ext>
                </a:extLst>
              </a:tr>
              <a:tr h="338667">
                <a:tc>
                  <a:txBody>
                    <a:bodyPr/>
                    <a:lstStyle/>
                    <a:p>
                      <a:r>
                        <a:rPr lang="en-US" sz="2000" dirty="0"/>
                        <a:t>Compare (by</a:t>
                      </a:r>
                      <a:r>
                        <a:rPr lang="en-US" sz="2000" baseline="0" dirty="0"/>
                        <a:t> subtraction)</a:t>
                      </a:r>
                      <a:endParaRPr lang="en-US" sz="20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sz="2000" dirty="0"/>
                        <a:t>CMP</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6"/>
                  </a:ext>
                </a:extLst>
              </a:tr>
              <a:tr h="338667">
                <a:tc>
                  <a:txBody>
                    <a:bodyPr/>
                    <a:lstStyle/>
                    <a:p>
                      <a:r>
                        <a:rPr lang="en-US" sz="2000" dirty="0"/>
                        <a:t>Test (by </a:t>
                      </a:r>
                      <a:r>
                        <a:rPr lang="en-US" sz="2000" dirty="0" err="1"/>
                        <a:t>ANDing</a:t>
                      </a:r>
                      <a:r>
                        <a:rPr lang="en-US" sz="2000" dirty="0"/>
                        <a:t>)</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sz="2000" dirty="0"/>
                        <a:t>TST</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7"/>
                  </a:ext>
                </a:extLst>
              </a:tr>
            </a:tbl>
          </a:graphicData>
        </a:graphic>
      </p:graphicFrame>
    </p:spTree>
    <p:extLst>
      <p:ext uri="{BB962C8B-B14F-4D97-AF65-F5344CB8AC3E}">
        <p14:creationId xmlns="" xmlns:p14="http://schemas.microsoft.com/office/powerpoint/2010/main" val="277380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8021FB-8ADE-44C3-9FA3-66785B17A9C8}"/>
              </a:ext>
            </a:extLst>
          </p:cNvPr>
          <p:cNvSpPr>
            <a:spLocks noGrp="1"/>
          </p:cNvSpPr>
          <p:nvPr>
            <p:ph type="title"/>
          </p:nvPr>
        </p:nvSpPr>
        <p:spPr/>
        <p:txBody>
          <a:bodyPr/>
          <a:lstStyle/>
          <a:p>
            <a:r>
              <a:rPr lang="en-US" dirty="0"/>
              <a:t>Status Bit Conditions</a:t>
            </a:r>
            <a:endParaRPr lang="en-IN" dirty="0"/>
          </a:p>
        </p:txBody>
      </p:sp>
      <p:sp>
        <p:nvSpPr>
          <p:cNvPr id="41" name="Content Placeholder 40">
            <a:extLst>
              <a:ext uri="{FF2B5EF4-FFF2-40B4-BE49-F238E27FC236}">
                <a16:creationId xmlns:a16="http://schemas.microsoft.com/office/drawing/2014/main" xmlns="" id="{A93CAE8D-7C11-4A8B-8EAA-1F70EA06F688}"/>
              </a:ext>
            </a:extLst>
          </p:cNvPr>
          <p:cNvSpPr>
            <a:spLocks noGrp="1"/>
          </p:cNvSpPr>
          <p:nvPr>
            <p:ph idx="1"/>
          </p:nvPr>
        </p:nvSpPr>
        <p:spPr>
          <a:xfrm>
            <a:off x="7117885" y="863444"/>
            <a:ext cx="4946296" cy="5635677"/>
          </a:xfrm>
        </p:spPr>
        <p:txBody>
          <a:bodyPr/>
          <a:lstStyle/>
          <a:p>
            <a:pPr algn="just"/>
            <a:r>
              <a:rPr lang="en-US" dirty="0">
                <a:solidFill>
                  <a:schemeClr val="tx2"/>
                </a:solidFill>
              </a:rPr>
              <a:t>Bit C (carry) </a:t>
            </a:r>
            <a:r>
              <a:rPr lang="en-US" dirty="0"/>
              <a:t>is set to 1 if the end carry </a:t>
            </a:r>
            <a:r>
              <a:rPr lang="en-US" i="1" dirty="0"/>
              <a:t>C</a:t>
            </a:r>
            <a:r>
              <a:rPr lang="en-US" baseline="-25000" dirty="0"/>
              <a:t>8</a:t>
            </a:r>
            <a:r>
              <a:rPr lang="en-US" dirty="0"/>
              <a:t> is 1. It is cleared to 0 if the carry is 0.</a:t>
            </a:r>
          </a:p>
          <a:p>
            <a:pPr algn="just"/>
            <a:r>
              <a:rPr lang="en-US" dirty="0">
                <a:solidFill>
                  <a:schemeClr val="tx2"/>
                </a:solidFill>
              </a:rPr>
              <a:t>Bit S (sign) </a:t>
            </a:r>
            <a:r>
              <a:rPr lang="en-US" dirty="0"/>
              <a:t>is set to 1 if the highest-order bit </a:t>
            </a:r>
            <a:r>
              <a:rPr lang="en-US" i="1" dirty="0"/>
              <a:t>F</a:t>
            </a:r>
            <a:r>
              <a:rPr lang="en-US" baseline="-25000" dirty="0"/>
              <a:t>7</a:t>
            </a:r>
            <a:r>
              <a:rPr lang="en-US" dirty="0"/>
              <a:t> is 1. It is set to 0 if the bit is 0.</a:t>
            </a:r>
          </a:p>
          <a:p>
            <a:pPr algn="just"/>
            <a:r>
              <a:rPr lang="en-US" dirty="0">
                <a:solidFill>
                  <a:schemeClr val="tx2"/>
                </a:solidFill>
              </a:rPr>
              <a:t>Bit Z (zero) </a:t>
            </a:r>
            <a:r>
              <a:rPr lang="en-US" dirty="0"/>
              <a:t>is set to 1 if the output is zero and Z = 0 if the output is not zero.</a:t>
            </a:r>
          </a:p>
          <a:p>
            <a:pPr algn="just"/>
            <a:r>
              <a:rPr lang="en-US" dirty="0">
                <a:solidFill>
                  <a:schemeClr val="tx2"/>
                </a:solidFill>
              </a:rPr>
              <a:t>Bit V (overflow) </a:t>
            </a:r>
            <a:r>
              <a:rPr lang="en-US" dirty="0"/>
              <a:t>is set to 1 if the exclusive-OR of the last two carries is equal to 1, and cleared to 0 otherwise. This is the condition for an overflow when negative numbers are in 2’s complement.</a:t>
            </a:r>
          </a:p>
          <a:p>
            <a:endParaRPr lang="en-IN" dirty="0"/>
          </a:p>
        </p:txBody>
      </p:sp>
      <p:grpSp>
        <p:nvGrpSpPr>
          <p:cNvPr id="4" name="Group 3">
            <a:extLst>
              <a:ext uri="{FF2B5EF4-FFF2-40B4-BE49-F238E27FC236}">
                <a16:creationId xmlns:a16="http://schemas.microsoft.com/office/drawing/2014/main" xmlns="" id="{D255C380-8353-47D2-A2D0-BD449BBE414B}"/>
              </a:ext>
            </a:extLst>
          </p:cNvPr>
          <p:cNvGrpSpPr/>
          <p:nvPr/>
        </p:nvGrpSpPr>
        <p:grpSpPr>
          <a:xfrm>
            <a:off x="4615069" y="1636644"/>
            <a:ext cx="2286000" cy="1524000"/>
            <a:chOff x="5181600" y="1676400"/>
            <a:chExt cx="2286000" cy="1524000"/>
          </a:xfrm>
        </p:grpSpPr>
        <p:sp>
          <p:nvSpPr>
            <p:cNvPr id="5" name="Rectangle 4">
              <a:extLst>
                <a:ext uri="{FF2B5EF4-FFF2-40B4-BE49-F238E27FC236}">
                  <a16:creationId xmlns:a16="http://schemas.microsoft.com/office/drawing/2014/main" xmlns="" id="{4D645643-F635-492C-A292-DE6EC0F06FB2}"/>
                </a:ext>
              </a:extLst>
            </p:cNvPr>
            <p:cNvSpPr/>
            <p:nvPr/>
          </p:nvSpPr>
          <p:spPr>
            <a:xfrm>
              <a:off x="5181600" y="1676400"/>
              <a:ext cx="2286000" cy="1524000"/>
            </a:xfrm>
            <a:prstGeom prst="rect">
              <a:avLst/>
            </a:prstGeom>
            <a:solidFill>
              <a:schemeClr val="accent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6" name="TextBox 5">
              <a:extLst>
                <a:ext uri="{FF2B5EF4-FFF2-40B4-BE49-F238E27FC236}">
                  <a16:creationId xmlns:a16="http://schemas.microsoft.com/office/drawing/2014/main" xmlns="" id="{9522C357-CB01-41E4-B95A-EDAD5A653915}"/>
                </a:ext>
              </a:extLst>
            </p:cNvPr>
            <p:cNvSpPr txBox="1"/>
            <p:nvPr/>
          </p:nvSpPr>
          <p:spPr>
            <a:xfrm>
              <a:off x="5181600" y="1676400"/>
              <a:ext cx="2286000" cy="381000"/>
            </a:xfrm>
            <a:prstGeom prst="rect">
              <a:avLst/>
            </a:prstGeom>
            <a:noFill/>
          </p:spPr>
          <p:txBody>
            <a:bodyPr wrap="square" rtlCol="0">
              <a:spAutoFit/>
            </a:bodyPr>
            <a:lstStyle/>
            <a:p>
              <a:pPr algn="ctr"/>
              <a:r>
                <a:rPr lang="en-IN" dirty="0">
                  <a:solidFill>
                    <a:schemeClr val="bg1"/>
                  </a:solidFill>
                </a:rPr>
                <a:t>8-bit ALU</a:t>
              </a:r>
            </a:p>
          </p:txBody>
        </p:sp>
        <mc:AlternateContent xmlns:mc="http://schemas.openxmlformats.org/markup-compatibility/2006">
          <mc:Choice xmlns="" xmlns:a14="http://schemas.microsoft.com/office/drawing/2010/main" Requires="a14">
            <p:sp>
              <p:nvSpPr>
                <p:cNvPr id="7" name="TextBox 6">
                  <a:extLst>
                    <a:ext uri="{FF2B5EF4-FFF2-40B4-BE49-F238E27FC236}">
                      <a16:creationId xmlns:a16="http://schemas.microsoft.com/office/drawing/2014/main" xmlns="" id="{3F1B3B9D-2A6B-4244-8F77-2333982684A6}"/>
                    </a:ext>
                  </a:extLst>
                </p:cNvPr>
                <p:cNvSpPr txBox="1"/>
                <p:nvPr/>
              </p:nvSpPr>
              <p:spPr>
                <a:xfrm>
                  <a:off x="5181600" y="2819400"/>
                  <a:ext cx="2286000"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IN" i="1" smtClean="0">
                                <a:solidFill>
                                  <a:schemeClr val="bg1"/>
                                </a:solidFill>
                                <a:latin typeface="Cambria Math"/>
                              </a:rPr>
                            </m:ctrlPr>
                          </m:sSubPr>
                          <m:e>
                            <m:r>
                              <a:rPr lang="en-IN" b="0" i="1" smtClean="0">
                                <a:solidFill>
                                  <a:schemeClr val="bg1"/>
                                </a:solidFill>
                                <a:latin typeface="Cambria Math" panose="02040503050406030204" pitchFamily="18" charset="0"/>
                              </a:rPr>
                              <m:t>𝐹</m:t>
                            </m:r>
                          </m:e>
                          <m:sub>
                            <m:r>
                              <a:rPr lang="en-IN" b="0" i="1" smtClean="0">
                                <a:solidFill>
                                  <a:schemeClr val="bg1"/>
                                </a:solidFill>
                                <a:latin typeface="Cambria Math" panose="02040503050406030204" pitchFamily="18" charset="0"/>
                              </a:rPr>
                              <m:t>7</m:t>
                            </m:r>
                          </m:sub>
                        </m:sSub>
                        <m:r>
                          <a:rPr lang="en-IN" b="0" i="1" smtClean="0">
                            <a:solidFill>
                              <a:schemeClr val="bg1"/>
                            </a:solidFill>
                            <a:latin typeface="Cambria Math" panose="02040503050406030204" pitchFamily="18" charset="0"/>
                          </a:rPr>
                          <m:t>−</m:t>
                        </m:r>
                        <m:sSub>
                          <m:sSubPr>
                            <m:ctrlPr>
                              <a:rPr lang="en-IN" i="1">
                                <a:solidFill>
                                  <a:schemeClr val="bg1"/>
                                </a:solidFill>
                                <a:latin typeface="Cambria Math"/>
                              </a:rPr>
                            </m:ctrlPr>
                          </m:sSubPr>
                          <m:e>
                            <m:r>
                              <a:rPr lang="en-IN" i="1">
                                <a:solidFill>
                                  <a:schemeClr val="bg1"/>
                                </a:solidFill>
                                <a:latin typeface="Cambria Math" panose="02040503050406030204" pitchFamily="18" charset="0"/>
                              </a:rPr>
                              <m:t>𝐹</m:t>
                            </m:r>
                          </m:e>
                          <m:sub>
                            <m:r>
                              <a:rPr lang="en-IN" b="0" i="1" smtClean="0">
                                <a:solidFill>
                                  <a:schemeClr val="bg1"/>
                                </a:solidFill>
                                <a:latin typeface="Cambria Math" panose="02040503050406030204" pitchFamily="18" charset="0"/>
                              </a:rPr>
                              <m:t>0</m:t>
                            </m:r>
                          </m:sub>
                        </m:sSub>
                      </m:oMath>
                    </m:oMathPara>
                  </a14:m>
                  <a:endParaRPr lang="en-IN" dirty="0">
                    <a:solidFill>
                      <a:schemeClr val="bg1"/>
                    </a:solidFill>
                  </a:endParaRPr>
                </a:p>
              </p:txBody>
            </p:sp>
          </mc:Choice>
          <mc:Fallback>
            <p:sp>
              <p:nvSpPr>
                <p:cNvPr id="3" name="TextBox 5"/>
                <p:cNvSpPr txBox="1">
                  <a:spLocks noRot="1" noChangeAspect="1" noMove="1" noResize="1" noEditPoints="1" noAdjustHandles="1" noChangeArrowheads="1" noChangeShapeType="1" noTextEdit="1"/>
                </p:cNvSpPr>
                <p:nvPr/>
              </p:nvSpPr>
              <p:spPr>
                <a:xfrm>
                  <a:off x="5181600" y="2819400"/>
                  <a:ext cx="2286000" cy="369332"/>
                </a:xfrm>
                <a:prstGeom prst="rect">
                  <a:avLst/>
                </a:prstGeom>
                <a:blipFill rotWithShape="0">
                  <a:blip r:embed="rId2"/>
                  <a:stretch>
                    <a:fillRect/>
                  </a:stretch>
                </a:blipFill>
              </p:spPr>
              <p:txBody>
                <a:bodyPr/>
                <a:lstStyle/>
                <a:p>
                  <a:r>
                    <a:rPr lang="en-IN">
                      <a:noFill/>
                    </a:rPr>
                    <a:t> </a:t>
                  </a:r>
                </a:p>
              </p:txBody>
            </p:sp>
          </mc:Fallback>
        </mc:AlternateContent>
      </p:grpSp>
      <p:sp>
        <p:nvSpPr>
          <p:cNvPr id="8" name="TextBox 7">
            <a:extLst>
              <a:ext uri="{FF2B5EF4-FFF2-40B4-BE49-F238E27FC236}">
                <a16:creationId xmlns:a16="http://schemas.microsoft.com/office/drawing/2014/main" xmlns="" id="{004B22AF-729F-48FE-B2DF-102DE28335B4}"/>
              </a:ext>
            </a:extLst>
          </p:cNvPr>
          <p:cNvSpPr txBox="1"/>
          <p:nvPr/>
        </p:nvSpPr>
        <p:spPr>
          <a:xfrm>
            <a:off x="4843669" y="798444"/>
            <a:ext cx="457200" cy="369332"/>
          </a:xfrm>
          <a:prstGeom prst="rect">
            <a:avLst/>
          </a:prstGeom>
          <a:noFill/>
        </p:spPr>
        <p:txBody>
          <a:bodyPr wrap="square" rtlCol="0">
            <a:spAutoFit/>
          </a:bodyPr>
          <a:lstStyle/>
          <a:p>
            <a:pPr algn="ctr"/>
            <a:r>
              <a:rPr lang="en-IN" dirty="0"/>
              <a:t>A</a:t>
            </a:r>
          </a:p>
        </p:txBody>
      </p:sp>
      <p:cxnSp>
        <p:nvCxnSpPr>
          <p:cNvPr id="9" name="Straight Arrow Connector 8">
            <a:extLst>
              <a:ext uri="{FF2B5EF4-FFF2-40B4-BE49-F238E27FC236}">
                <a16:creationId xmlns:a16="http://schemas.microsoft.com/office/drawing/2014/main" xmlns="" id="{BED7E316-6449-4F76-8B19-008251AC90CA}"/>
              </a:ext>
            </a:extLst>
          </p:cNvPr>
          <p:cNvCxnSpPr>
            <a:stCxn id="8" idx="2"/>
          </p:cNvCxnSpPr>
          <p:nvPr/>
        </p:nvCxnSpPr>
        <p:spPr>
          <a:xfrm>
            <a:off x="5072269" y="1167776"/>
            <a:ext cx="0" cy="468868"/>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BA29DEE8-C526-4FBD-81F7-D3E592CBB87D}"/>
              </a:ext>
            </a:extLst>
          </p:cNvPr>
          <p:cNvSpPr txBox="1"/>
          <p:nvPr/>
        </p:nvSpPr>
        <p:spPr>
          <a:xfrm>
            <a:off x="6139069" y="798444"/>
            <a:ext cx="457200" cy="369332"/>
          </a:xfrm>
          <a:prstGeom prst="rect">
            <a:avLst/>
          </a:prstGeom>
          <a:noFill/>
        </p:spPr>
        <p:txBody>
          <a:bodyPr wrap="square" rtlCol="0">
            <a:spAutoFit/>
          </a:bodyPr>
          <a:lstStyle/>
          <a:p>
            <a:pPr algn="ctr"/>
            <a:r>
              <a:rPr lang="en-IN" dirty="0"/>
              <a:t>B</a:t>
            </a:r>
          </a:p>
        </p:txBody>
      </p:sp>
      <p:cxnSp>
        <p:nvCxnSpPr>
          <p:cNvPr id="11" name="Straight Arrow Connector 10">
            <a:extLst>
              <a:ext uri="{FF2B5EF4-FFF2-40B4-BE49-F238E27FC236}">
                <a16:creationId xmlns:a16="http://schemas.microsoft.com/office/drawing/2014/main" xmlns="" id="{B5BB74B0-24F4-45B1-AE27-C89798899F18}"/>
              </a:ext>
            </a:extLst>
          </p:cNvPr>
          <p:cNvCxnSpPr>
            <a:stCxn id="10" idx="2"/>
          </p:cNvCxnSpPr>
          <p:nvPr/>
        </p:nvCxnSpPr>
        <p:spPr>
          <a:xfrm>
            <a:off x="6367669" y="1167776"/>
            <a:ext cx="0" cy="468868"/>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xmlns="" id="{8D477C7A-0F00-4C03-A6AF-D3B7A974DFA9}"/>
              </a:ext>
            </a:extLst>
          </p:cNvPr>
          <p:cNvCxnSpPr/>
          <p:nvPr/>
        </p:nvCxnSpPr>
        <p:spPr>
          <a:xfrm flipH="1">
            <a:off x="4996069" y="1255644"/>
            <a:ext cx="152400" cy="202561"/>
          </a:xfrm>
          <a:prstGeom prst="straightConnector1">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xmlns="" id="{4B995A0C-D673-4850-929A-47C5A264F907}"/>
              </a:ext>
            </a:extLst>
          </p:cNvPr>
          <p:cNvCxnSpPr/>
          <p:nvPr/>
        </p:nvCxnSpPr>
        <p:spPr>
          <a:xfrm flipH="1">
            <a:off x="6291469" y="1255644"/>
            <a:ext cx="152400" cy="202561"/>
          </a:xfrm>
          <a:prstGeom prst="straightConnector1">
            <a:avLst/>
          </a:prstGeom>
          <a:ln w="25400">
            <a:tailEnd type="none" w="lg"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2396582F-B3F2-4170-9696-0A41C76EB44D}"/>
              </a:ext>
            </a:extLst>
          </p:cNvPr>
          <p:cNvSpPr txBox="1"/>
          <p:nvPr/>
        </p:nvSpPr>
        <p:spPr>
          <a:xfrm>
            <a:off x="5047915" y="1114912"/>
            <a:ext cx="457200" cy="369332"/>
          </a:xfrm>
          <a:prstGeom prst="rect">
            <a:avLst/>
          </a:prstGeom>
          <a:noFill/>
        </p:spPr>
        <p:txBody>
          <a:bodyPr wrap="square" rtlCol="0">
            <a:spAutoFit/>
          </a:bodyPr>
          <a:lstStyle/>
          <a:p>
            <a:pPr algn="ctr"/>
            <a:r>
              <a:rPr lang="en-IN" dirty="0"/>
              <a:t>8</a:t>
            </a:r>
          </a:p>
        </p:txBody>
      </p:sp>
      <p:sp>
        <p:nvSpPr>
          <p:cNvPr id="15" name="TextBox 14">
            <a:extLst>
              <a:ext uri="{FF2B5EF4-FFF2-40B4-BE49-F238E27FC236}">
                <a16:creationId xmlns:a16="http://schemas.microsoft.com/office/drawing/2014/main" xmlns="" id="{E52D59C7-87B5-41FA-ADBE-9F5390D8BAB7}"/>
              </a:ext>
            </a:extLst>
          </p:cNvPr>
          <p:cNvSpPr txBox="1"/>
          <p:nvPr/>
        </p:nvSpPr>
        <p:spPr>
          <a:xfrm>
            <a:off x="6344885" y="1099986"/>
            <a:ext cx="457200" cy="369332"/>
          </a:xfrm>
          <a:prstGeom prst="rect">
            <a:avLst/>
          </a:prstGeom>
          <a:noFill/>
        </p:spPr>
        <p:txBody>
          <a:bodyPr wrap="square" rtlCol="0">
            <a:spAutoFit/>
          </a:bodyPr>
          <a:lstStyle/>
          <a:p>
            <a:pPr algn="ctr"/>
            <a:r>
              <a:rPr lang="en-IN" dirty="0"/>
              <a:t>8</a:t>
            </a:r>
          </a:p>
        </p:txBody>
      </p:sp>
      <p:graphicFrame>
        <p:nvGraphicFramePr>
          <p:cNvPr id="16" name="Table 15">
            <a:extLst>
              <a:ext uri="{FF2B5EF4-FFF2-40B4-BE49-F238E27FC236}">
                <a16:creationId xmlns:a16="http://schemas.microsoft.com/office/drawing/2014/main" xmlns="" id="{8FA36D2C-DB16-4131-90F7-32E0B4B62C3D}"/>
              </a:ext>
            </a:extLst>
          </p:cNvPr>
          <p:cNvGraphicFramePr>
            <a:graphicFrameLocks noGrp="1"/>
          </p:cNvGraphicFramePr>
          <p:nvPr>
            <p:extLst>
              <p:ext uri="{D42A27DB-BD31-4B8C-83A1-F6EECF244321}">
                <p14:modId xmlns="" xmlns:p14="http://schemas.microsoft.com/office/powerpoint/2010/main" val="2302601150"/>
              </p:ext>
            </p:extLst>
          </p:nvPr>
        </p:nvGraphicFramePr>
        <p:xfrm>
          <a:off x="119269" y="2398644"/>
          <a:ext cx="2880000" cy="36576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xmlns="" val="20000"/>
                    </a:ext>
                  </a:extLst>
                </a:gridCol>
                <a:gridCol w="720000">
                  <a:extLst>
                    <a:ext uri="{9D8B030D-6E8A-4147-A177-3AD203B41FA5}">
                      <a16:colId xmlns:a16="http://schemas.microsoft.com/office/drawing/2014/main" xmlns="" val="20001"/>
                    </a:ext>
                  </a:extLst>
                </a:gridCol>
                <a:gridCol w="720000">
                  <a:extLst>
                    <a:ext uri="{9D8B030D-6E8A-4147-A177-3AD203B41FA5}">
                      <a16:colId xmlns:a16="http://schemas.microsoft.com/office/drawing/2014/main" xmlns="" val="20002"/>
                    </a:ext>
                  </a:extLst>
                </a:gridCol>
                <a:gridCol w="720000">
                  <a:extLst>
                    <a:ext uri="{9D8B030D-6E8A-4147-A177-3AD203B41FA5}">
                      <a16:colId xmlns:a16="http://schemas.microsoft.com/office/drawing/2014/main" xmlns="" val="20003"/>
                    </a:ext>
                  </a:extLst>
                </a:gridCol>
              </a:tblGrid>
              <a:tr h="261620">
                <a:tc>
                  <a:txBody>
                    <a:bodyPr/>
                    <a:lstStyle/>
                    <a:p>
                      <a:pPr algn="ctr"/>
                      <a:r>
                        <a:rPr lang="en-IN" b="0" dirty="0"/>
                        <a:t>V</a:t>
                      </a:r>
                    </a:p>
                  </a:txBody>
                  <a:tcPr/>
                </a:tc>
                <a:tc>
                  <a:txBody>
                    <a:bodyPr/>
                    <a:lstStyle/>
                    <a:p>
                      <a:pPr algn="ctr"/>
                      <a:r>
                        <a:rPr lang="en-IN" b="0" dirty="0"/>
                        <a:t>Z</a:t>
                      </a:r>
                    </a:p>
                  </a:txBody>
                  <a:tcPr/>
                </a:tc>
                <a:tc>
                  <a:txBody>
                    <a:bodyPr/>
                    <a:lstStyle/>
                    <a:p>
                      <a:pPr algn="ctr"/>
                      <a:r>
                        <a:rPr lang="en-IN" b="0" dirty="0"/>
                        <a:t>S</a:t>
                      </a:r>
                    </a:p>
                  </a:txBody>
                  <a:tcPr/>
                </a:tc>
                <a:tc>
                  <a:txBody>
                    <a:bodyPr/>
                    <a:lstStyle/>
                    <a:p>
                      <a:pPr algn="ctr"/>
                      <a:r>
                        <a:rPr lang="en-IN" b="0" dirty="0"/>
                        <a:t>C</a:t>
                      </a:r>
                    </a:p>
                  </a:txBody>
                  <a:tcPr/>
                </a:tc>
                <a:extLst>
                  <a:ext uri="{0D108BD9-81ED-4DB2-BD59-A6C34878D82A}">
                    <a16:rowId xmlns:a16="http://schemas.microsoft.com/office/drawing/2014/main" xmlns="" val="10000"/>
                  </a:ext>
                </a:extLst>
              </a:tr>
            </a:tbl>
          </a:graphicData>
        </a:graphic>
      </p:graphicFrame>
      <p:sp>
        <p:nvSpPr>
          <p:cNvPr id="17" name="Rectangle 16">
            <a:extLst>
              <a:ext uri="{FF2B5EF4-FFF2-40B4-BE49-F238E27FC236}">
                <a16:creationId xmlns:a16="http://schemas.microsoft.com/office/drawing/2014/main" xmlns="" id="{7774EA20-7AE3-4198-9A50-AA5A284C44EC}"/>
              </a:ext>
            </a:extLst>
          </p:cNvPr>
          <p:cNvSpPr/>
          <p:nvPr/>
        </p:nvSpPr>
        <p:spPr>
          <a:xfrm>
            <a:off x="2100469" y="4760844"/>
            <a:ext cx="2502816" cy="30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solidFill>
              </a:rPr>
              <a:t>Check for zero output</a:t>
            </a:r>
          </a:p>
        </p:txBody>
      </p:sp>
      <p:cxnSp>
        <p:nvCxnSpPr>
          <p:cNvPr id="18" name="Straight Arrow Connector 17">
            <a:extLst>
              <a:ext uri="{FF2B5EF4-FFF2-40B4-BE49-F238E27FC236}">
                <a16:creationId xmlns:a16="http://schemas.microsoft.com/office/drawing/2014/main" xmlns="" id="{4A103A60-CDC9-42ED-AF0D-79F37E90A93E}"/>
              </a:ext>
            </a:extLst>
          </p:cNvPr>
          <p:cNvCxnSpPr>
            <a:stCxn id="5" idx="2"/>
          </p:cNvCxnSpPr>
          <p:nvPr/>
        </p:nvCxnSpPr>
        <p:spPr>
          <a:xfrm>
            <a:off x="5758069" y="3160644"/>
            <a:ext cx="0" cy="297180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xmlns="" id="{A103B15B-B296-45C5-B5DE-5EBB851703E4}"/>
              </a:ext>
            </a:extLst>
          </p:cNvPr>
          <p:cNvCxnSpPr>
            <a:endCxn id="17" idx="3"/>
          </p:cNvCxnSpPr>
          <p:nvPr/>
        </p:nvCxnSpPr>
        <p:spPr>
          <a:xfrm flipH="1">
            <a:off x="4603285" y="4913244"/>
            <a:ext cx="1154784" cy="0"/>
          </a:xfrm>
          <a:prstGeom prst="straightConnector1">
            <a:avLst/>
          </a:prstGeom>
          <a:ln w="25400">
            <a:headEnd type="oval"/>
            <a:tailEnd type="stealth" w="lg" len="lg"/>
          </a:ln>
        </p:spPr>
        <p:style>
          <a:lnRef idx="1">
            <a:schemeClr val="accent1"/>
          </a:lnRef>
          <a:fillRef idx="0">
            <a:schemeClr val="accent1"/>
          </a:fillRef>
          <a:effectRef idx="0">
            <a:schemeClr val="accent1"/>
          </a:effectRef>
          <a:fontRef idx="minor">
            <a:schemeClr val="tx1"/>
          </a:fontRef>
        </p:style>
      </p:cxnSp>
      <p:cxnSp>
        <p:nvCxnSpPr>
          <p:cNvPr id="20" name="Elbow Connector 19">
            <a:extLst>
              <a:ext uri="{FF2B5EF4-FFF2-40B4-BE49-F238E27FC236}">
                <a16:creationId xmlns:a16="http://schemas.microsoft.com/office/drawing/2014/main" xmlns="" id="{97D63DD5-BF92-4039-BDBA-B12E82B47D60}"/>
              </a:ext>
            </a:extLst>
          </p:cNvPr>
          <p:cNvCxnSpPr/>
          <p:nvPr/>
        </p:nvCxnSpPr>
        <p:spPr>
          <a:xfrm rot="10800000">
            <a:off x="1948070" y="2779645"/>
            <a:ext cx="3810003" cy="1143003"/>
          </a:xfrm>
          <a:prstGeom prst="bentConnector3">
            <a:avLst>
              <a:gd name="adj1" fmla="val 99979"/>
            </a:avLst>
          </a:prstGeom>
          <a:ln w="25400">
            <a:headEnd type="oval"/>
            <a:tailEnd type="stealth"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8913BDB7-E573-42D2-8617-CF5D9AC383EB}"/>
              </a:ext>
            </a:extLst>
          </p:cNvPr>
          <p:cNvCxnSpPr/>
          <p:nvPr/>
        </p:nvCxnSpPr>
        <p:spPr>
          <a:xfrm flipH="1">
            <a:off x="5681869" y="5522844"/>
            <a:ext cx="152400" cy="202561"/>
          </a:xfrm>
          <a:prstGeom prst="straightConnector1">
            <a:avLst/>
          </a:prstGeom>
          <a:ln w="25400">
            <a:tailEnd type="none" w="lg" len="lg"/>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xmlns="" id="{3069B6CC-3C6F-4F62-BD45-E07918744BA9}"/>
              </a:ext>
            </a:extLst>
          </p:cNvPr>
          <p:cNvSpPr txBox="1"/>
          <p:nvPr/>
        </p:nvSpPr>
        <p:spPr>
          <a:xfrm>
            <a:off x="5758066" y="5439458"/>
            <a:ext cx="457200" cy="369332"/>
          </a:xfrm>
          <a:prstGeom prst="rect">
            <a:avLst/>
          </a:prstGeom>
          <a:noFill/>
        </p:spPr>
        <p:txBody>
          <a:bodyPr wrap="square" rtlCol="0">
            <a:spAutoFit/>
          </a:bodyPr>
          <a:lstStyle/>
          <a:p>
            <a:pPr algn="ctr"/>
            <a:r>
              <a:rPr lang="en-IN" dirty="0"/>
              <a:t>8</a:t>
            </a:r>
          </a:p>
        </p:txBody>
      </p:sp>
      <p:sp>
        <p:nvSpPr>
          <p:cNvPr id="23" name="TextBox 22">
            <a:extLst>
              <a:ext uri="{FF2B5EF4-FFF2-40B4-BE49-F238E27FC236}">
                <a16:creationId xmlns:a16="http://schemas.microsoft.com/office/drawing/2014/main" xmlns="" id="{7D44BE3B-9CB6-476D-9D89-B7D320D56080}"/>
              </a:ext>
            </a:extLst>
          </p:cNvPr>
          <p:cNvSpPr txBox="1"/>
          <p:nvPr/>
        </p:nvSpPr>
        <p:spPr>
          <a:xfrm>
            <a:off x="5072269" y="6056244"/>
            <a:ext cx="1319754" cy="369332"/>
          </a:xfrm>
          <a:prstGeom prst="rect">
            <a:avLst/>
          </a:prstGeom>
          <a:noFill/>
        </p:spPr>
        <p:txBody>
          <a:bodyPr wrap="square" rtlCol="0">
            <a:spAutoFit/>
          </a:bodyPr>
          <a:lstStyle/>
          <a:p>
            <a:pPr algn="ctr"/>
            <a:r>
              <a:rPr lang="en-IN" dirty="0"/>
              <a:t>Output F</a:t>
            </a:r>
          </a:p>
        </p:txBody>
      </p:sp>
      <mc:AlternateContent xmlns:mc="http://schemas.openxmlformats.org/markup-compatibility/2006">
        <mc:Choice xmlns="" xmlns:a14="http://schemas.microsoft.com/office/drawing/2010/main" Requires="a14">
          <p:sp>
            <p:nvSpPr>
              <p:cNvPr id="24" name="TextBox 23">
                <a:extLst>
                  <a:ext uri="{FF2B5EF4-FFF2-40B4-BE49-F238E27FC236}">
                    <a16:creationId xmlns:a16="http://schemas.microsoft.com/office/drawing/2014/main" xmlns="" id="{EAA79EEC-EDD6-4247-99F7-1C5BE1F5D190}"/>
                  </a:ext>
                </a:extLst>
              </p:cNvPr>
              <p:cNvSpPr txBox="1"/>
              <p:nvPr/>
            </p:nvSpPr>
            <p:spPr>
              <a:xfrm>
                <a:off x="3014869" y="3553317"/>
                <a:ext cx="685800"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IN" i="1" smtClean="0">
                              <a:latin typeface="Cambria Math"/>
                            </a:rPr>
                          </m:ctrlPr>
                        </m:sSubPr>
                        <m:e>
                          <m:r>
                            <a:rPr lang="en-IN" b="0" i="1" smtClean="0">
                              <a:latin typeface="Cambria Math" panose="02040503050406030204" pitchFamily="18" charset="0"/>
                            </a:rPr>
                            <m:t>𝐹</m:t>
                          </m:r>
                        </m:e>
                        <m:sub>
                          <m:r>
                            <a:rPr lang="en-IN" b="0" i="1" smtClean="0">
                              <a:latin typeface="Cambria Math" panose="02040503050406030204" pitchFamily="18" charset="0"/>
                            </a:rPr>
                            <m:t>7</m:t>
                          </m:r>
                        </m:sub>
                      </m:sSub>
                    </m:oMath>
                  </m:oMathPara>
                </a14:m>
                <a:endParaRPr lang="en-IN" dirty="0"/>
              </a:p>
            </p:txBody>
          </p:sp>
        </mc:Choice>
        <mc:Fallback>
          <p:sp>
            <p:nvSpPr>
              <p:cNvPr id="24" name="TextBox 23">
                <a:extLst>
                  <a:ext uri="{FF2B5EF4-FFF2-40B4-BE49-F238E27FC236}">
                    <a16:creationId xmlns:a14="http://schemas.microsoft.com/office/drawing/2010/main" xmlns="" xmlns:a16="http://schemas.microsoft.com/office/drawing/2014/main" id="{EAA79EEC-EDD6-4247-99F7-1C5BE1F5D190}"/>
                  </a:ext>
                </a:extLst>
              </p:cNvPr>
              <p:cNvSpPr txBox="1">
                <a:spLocks noRot="1" noChangeAspect="1" noMove="1" noResize="1" noEditPoints="1" noAdjustHandles="1" noChangeArrowheads="1" noChangeShapeType="1" noTextEdit="1"/>
              </p:cNvSpPr>
              <p:nvPr/>
            </p:nvSpPr>
            <p:spPr>
              <a:xfrm>
                <a:off x="3014869" y="3553317"/>
                <a:ext cx="685800" cy="369332"/>
              </a:xfrm>
              <a:prstGeom prst="rect">
                <a:avLst/>
              </a:prstGeom>
              <a:blipFill>
                <a:blip r:embed="rId3"/>
                <a:stretch>
                  <a:fillRect b="-1667"/>
                </a:stretch>
              </a:blipFill>
            </p:spPr>
            <p:txBody>
              <a:bodyPr/>
              <a:lstStyle/>
              <a:p>
                <a:r>
                  <a:rPr lang="en-IN">
                    <a:noFill/>
                  </a:rPr>
                  <a:t> </a:t>
                </a:r>
              </a:p>
            </p:txBody>
          </p:sp>
        </mc:Fallback>
      </mc:AlternateContent>
      <p:cxnSp>
        <p:nvCxnSpPr>
          <p:cNvPr id="25" name="Elbow Connector 24">
            <a:extLst>
              <a:ext uri="{FF2B5EF4-FFF2-40B4-BE49-F238E27FC236}">
                <a16:creationId xmlns:a16="http://schemas.microsoft.com/office/drawing/2014/main" xmlns="" id="{C2FB4310-D933-45E2-8211-6FB077766CE5}"/>
              </a:ext>
            </a:extLst>
          </p:cNvPr>
          <p:cNvCxnSpPr>
            <a:stCxn id="17" idx="1"/>
          </p:cNvCxnSpPr>
          <p:nvPr/>
        </p:nvCxnSpPr>
        <p:spPr>
          <a:xfrm rot="10800000">
            <a:off x="1186073" y="2779644"/>
            <a:ext cx="914396" cy="2133600"/>
          </a:xfrm>
          <a:prstGeom prst="bentConnector2">
            <a:avLst/>
          </a:prstGeom>
          <a:ln w="25400">
            <a:tailEnd type="stealth" w="lg" len="lg"/>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xmlns="" id="{4D5EB861-FEBF-4138-A6A0-EE8DEDB66241}"/>
              </a:ext>
            </a:extLst>
          </p:cNvPr>
          <p:cNvGrpSpPr/>
          <p:nvPr/>
        </p:nvGrpSpPr>
        <p:grpSpPr>
          <a:xfrm rot="10800000">
            <a:off x="500269" y="1720299"/>
            <a:ext cx="4114800" cy="449745"/>
            <a:chOff x="-497384" y="5435203"/>
            <a:chExt cx="6626919" cy="724319"/>
          </a:xfrm>
        </p:grpSpPr>
        <p:cxnSp>
          <p:nvCxnSpPr>
            <p:cNvPr id="27" name="Straight Connector 26">
              <a:extLst>
                <a:ext uri="{FF2B5EF4-FFF2-40B4-BE49-F238E27FC236}">
                  <a16:creationId xmlns:a16="http://schemas.microsoft.com/office/drawing/2014/main" xmlns="" id="{B349CE7E-072E-4BD9-916C-6DD13E572445}"/>
                </a:ext>
              </a:extLst>
            </p:cNvPr>
            <p:cNvCxnSpPr/>
            <p:nvPr/>
          </p:nvCxnSpPr>
          <p:spPr>
            <a:xfrm rot="10800000" flipH="1">
              <a:off x="-478406" y="5984023"/>
              <a:ext cx="456863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0C262491-51A7-4804-ADB5-C464C396EE7D}"/>
                </a:ext>
              </a:extLst>
            </p:cNvPr>
            <p:cNvCxnSpPr/>
            <p:nvPr/>
          </p:nvCxnSpPr>
          <p:spPr>
            <a:xfrm rot="10800000" flipH="1">
              <a:off x="-497384" y="5620676"/>
              <a:ext cx="458761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B0DD8D51-B128-414D-95B9-C5F68E541F81}"/>
                </a:ext>
              </a:extLst>
            </p:cNvPr>
            <p:cNvCxnSpPr/>
            <p:nvPr/>
          </p:nvCxnSpPr>
          <p:spPr>
            <a:xfrm rot="10800000" flipH="1">
              <a:off x="5010435" y="5800932"/>
              <a:ext cx="11191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Stored Data 71">
              <a:extLst>
                <a:ext uri="{FF2B5EF4-FFF2-40B4-BE49-F238E27FC236}">
                  <a16:creationId xmlns:a16="http://schemas.microsoft.com/office/drawing/2014/main" xmlns="" id="{60FA4BC8-388A-4CF7-B248-C4ED3EE4F5A0}"/>
                </a:ext>
              </a:extLst>
            </p:cNvPr>
            <p:cNvSpPr/>
            <p:nvPr/>
          </p:nvSpPr>
          <p:spPr>
            <a:xfrm rot="10800000">
              <a:off x="3997592" y="5435941"/>
              <a:ext cx="1009669" cy="72358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Stored Data 71">
              <a:extLst>
                <a:ext uri="{FF2B5EF4-FFF2-40B4-BE49-F238E27FC236}">
                  <a16:creationId xmlns:a16="http://schemas.microsoft.com/office/drawing/2014/main" xmlns="" id="{7775B911-EB1F-4A66-B00B-81BD037EBAE3}"/>
                </a:ext>
              </a:extLst>
            </p:cNvPr>
            <p:cNvSpPr/>
            <p:nvPr/>
          </p:nvSpPr>
          <p:spPr>
            <a:xfrm rot="10800000">
              <a:off x="3990333" y="5435921"/>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Stored Data 71">
              <a:extLst>
                <a:ext uri="{FF2B5EF4-FFF2-40B4-BE49-F238E27FC236}">
                  <a16:creationId xmlns:a16="http://schemas.microsoft.com/office/drawing/2014/main" xmlns="" id="{89315EAC-AD93-403E-B023-3CAEF99525A7}"/>
                </a:ext>
              </a:extLst>
            </p:cNvPr>
            <p:cNvSpPr/>
            <p:nvPr/>
          </p:nvSpPr>
          <p:spPr>
            <a:xfrm rot="10800000">
              <a:off x="3911116" y="5435203"/>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3" name="Straight Arrow Connector 32">
            <a:extLst>
              <a:ext uri="{FF2B5EF4-FFF2-40B4-BE49-F238E27FC236}">
                <a16:creationId xmlns:a16="http://schemas.microsoft.com/office/drawing/2014/main" xmlns="" id="{13F76335-86E4-480E-A1A3-D9049E0A8B68}"/>
              </a:ext>
            </a:extLst>
          </p:cNvPr>
          <p:cNvCxnSpPr/>
          <p:nvPr/>
        </p:nvCxnSpPr>
        <p:spPr>
          <a:xfrm>
            <a:off x="500269" y="1942955"/>
            <a:ext cx="0" cy="455689"/>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xmlns="" id="{B3768817-9E8A-4161-B5F7-E01C8B74822B}"/>
              </a:ext>
            </a:extLst>
          </p:cNvPr>
          <p:cNvCxnSpPr/>
          <p:nvPr/>
        </p:nvCxnSpPr>
        <p:spPr>
          <a:xfrm>
            <a:off x="2633869" y="2057985"/>
            <a:ext cx="0" cy="376603"/>
          </a:xfrm>
          <a:prstGeom prst="straightConnector1">
            <a:avLst/>
          </a:prstGeom>
          <a:ln w="25400">
            <a:headEnd type="ova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35" name="TextBox 34">
                <a:extLst>
                  <a:ext uri="{FF2B5EF4-FFF2-40B4-BE49-F238E27FC236}">
                    <a16:creationId xmlns:a16="http://schemas.microsoft.com/office/drawing/2014/main" xmlns="" id="{33788544-3CD1-4F69-8F36-148D3D32C1A3}"/>
                  </a:ext>
                </a:extLst>
              </p:cNvPr>
              <p:cNvSpPr txBox="1"/>
              <p:nvPr/>
            </p:nvSpPr>
            <p:spPr>
              <a:xfrm>
                <a:off x="3091069" y="1484244"/>
                <a:ext cx="685800"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IN" i="1" smtClean="0">
                              <a:latin typeface="Cambria Math"/>
                            </a:rPr>
                          </m:ctrlPr>
                        </m:sSubPr>
                        <m:e>
                          <m:r>
                            <a:rPr lang="en-US" b="0" i="1" smtClean="0">
                              <a:latin typeface="Cambria Math" panose="02040503050406030204" pitchFamily="18" charset="0"/>
                            </a:rPr>
                            <m:t>𝐶</m:t>
                          </m:r>
                        </m:e>
                        <m:sub>
                          <m:r>
                            <a:rPr lang="en-IN" b="0" i="1" smtClean="0">
                              <a:latin typeface="Cambria Math" panose="02040503050406030204" pitchFamily="18" charset="0"/>
                            </a:rPr>
                            <m:t>7</m:t>
                          </m:r>
                        </m:sub>
                      </m:sSub>
                    </m:oMath>
                  </m:oMathPara>
                </a14:m>
                <a:endParaRPr lang="en-IN" dirty="0"/>
              </a:p>
            </p:txBody>
          </p:sp>
        </mc:Choice>
        <mc:Fallback>
          <p:sp>
            <p:nvSpPr>
              <p:cNvPr id="35" name="TextBox 34">
                <a:extLst>
                  <a:ext uri="{FF2B5EF4-FFF2-40B4-BE49-F238E27FC236}">
                    <a16:creationId xmlns:a14="http://schemas.microsoft.com/office/drawing/2010/main" xmlns="" xmlns:a16="http://schemas.microsoft.com/office/drawing/2014/main" id="{33788544-3CD1-4F69-8F36-148D3D32C1A3}"/>
                  </a:ext>
                </a:extLst>
              </p:cNvPr>
              <p:cNvSpPr txBox="1">
                <a:spLocks noRot="1" noChangeAspect="1" noMove="1" noResize="1" noEditPoints="1" noAdjustHandles="1" noChangeArrowheads="1" noChangeShapeType="1" noTextEdit="1"/>
              </p:cNvSpPr>
              <p:nvPr/>
            </p:nvSpPr>
            <p:spPr>
              <a:xfrm>
                <a:off x="3091069" y="1484244"/>
                <a:ext cx="685800" cy="369332"/>
              </a:xfrm>
              <a:prstGeom prst="rect">
                <a:avLst/>
              </a:prstGeom>
              <a:blipFill>
                <a:blip r:embed="rId4"/>
                <a:stretch>
                  <a:fillRect/>
                </a:stretch>
              </a:blipFill>
            </p:spPr>
            <p:txBody>
              <a:bodyPr/>
              <a:lstStyle/>
              <a:p>
                <a:r>
                  <a:rPr lang="en-IN">
                    <a:noFill/>
                  </a:rPr>
                  <a:t> </a:t>
                </a:r>
              </a:p>
            </p:txBody>
          </p:sp>
        </mc:Fallback>
      </mc:AlternateContent>
      <mc:AlternateContent xmlns:mc="http://schemas.openxmlformats.org/markup-compatibility/2006">
        <mc:Choice xmlns="" xmlns:a14="http://schemas.microsoft.com/office/drawing/2010/main" Requires="a14">
          <p:sp>
            <p:nvSpPr>
              <p:cNvPr id="36" name="TextBox 35">
                <a:extLst>
                  <a:ext uri="{FF2B5EF4-FFF2-40B4-BE49-F238E27FC236}">
                    <a16:creationId xmlns:a16="http://schemas.microsoft.com/office/drawing/2014/main" xmlns="" id="{6C3B963F-4D69-4289-84AB-829D1A7E7AA7}"/>
                  </a:ext>
                </a:extLst>
              </p:cNvPr>
              <p:cNvSpPr txBox="1"/>
              <p:nvPr/>
            </p:nvSpPr>
            <p:spPr>
              <a:xfrm>
                <a:off x="3091069" y="2029312"/>
                <a:ext cx="685800"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IN" i="1" smtClean="0">
                              <a:latin typeface="Cambria Math"/>
                            </a:rPr>
                          </m:ctrlPr>
                        </m:sSubPr>
                        <m:e>
                          <m:r>
                            <a:rPr lang="en-US" b="0" i="1" smtClean="0">
                              <a:latin typeface="Cambria Math" panose="02040503050406030204" pitchFamily="18" charset="0"/>
                            </a:rPr>
                            <m:t>𝐶</m:t>
                          </m:r>
                        </m:e>
                        <m:sub>
                          <m:r>
                            <a:rPr lang="en-US" b="0" i="1" smtClean="0">
                              <a:latin typeface="Cambria Math" panose="02040503050406030204" pitchFamily="18" charset="0"/>
                            </a:rPr>
                            <m:t>8</m:t>
                          </m:r>
                        </m:sub>
                      </m:sSub>
                    </m:oMath>
                  </m:oMathPara>
                </a14:m>
                <a:endParaRPr lang="en-IN" dirty="0"/>
              </a:p>
            </p:txBody>
          </p:sp>
        </mc:Choice>
        <mc:Fallback>
          <p:sp>
            <p:nvSpPr>
              <p:cNvPr id="36" name="TextBox 35">
                <a:extLst>
                  <a:ext uri="{FF2B5EF4-FFF2-40B4-BE49-F238E27FC236}">
                    <a16:creationId xmlns:a14="http://schemas.microsoft.com/office/drawing/2010/main" xmlns="" xmlns:a16="http://schemas.microsoft.com/office/drawing/2014/main" id="{6C3B963F-4D69-4289-84AB-829D1A7E7AA7}"/>
                  </a:ext>
                </a:extLst>
              </p:cNvPr>
              <p:cNvSpPr txBox="1">
                <a:spLocks noRot="1" noChangeAspect="1" noMove="1" noResize="1" noEditPoints="1" noAdjustHandles="1" noChangeArrowheads="1" noChangeShapeType="1" noTextEdit="1"/>
              </p:cNvSpPr>
              <p:nvPr/>
            </p:nvSpPr>
            <p:spPr>
              <a:xfrm>
                <a:off x="3091069" y="2029312"/>
                <a:ext cx="685800" cy="369332"/>
              </a:xfrm>
              <a:prstGeom prst="rect">
                <a:avLst/>
              </a:prstGeom>
              <a:blipFill>
                <a:blip r:embed="rId5"/>
                <a:stretch>
                  <a:fillRect b="-1667"/>
                </a:stretch>
              </a:blipFill>
            </p:spPr>
            <p:txBody>
              <a:bodyPr/>
              <a:lstStyle/>
              <a:p>
                <a:r>
                  <a:rPr lang="en-IN">
                    <a:noFill/>
                  </a:rPr>
                  <a:t> </a:t>
                </a:r>
              </a:p>
            </p:txBody>
          </p:sp>
        </mc:Fallback>
      </mc:AlternateContent>
    </p:spTree>
    <p:extLst>
      <p:ext uri="{BB962C8B-B14F-4D97-AF65-F5344CB8AC3E}">
        <p14:creationId xmlns="" xmlns:p14="http://schemas.microsoft.com/office/powerpoint/2010/main" val="100630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500"/>
                                        <p:tgtEl>
                                          <p:spTgt spid="35"/>
                                        </p:tgtEl>
                                      </p:cBhvr>
                                    </p:animEffect>
                                  </p:childTnLst>
                                </p:cTn>
                              </p:par>
                              <p:par>
                                <p:cTn id="47" presetID="10" presetClass="entr" presetSubtype="0"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par>
                                <p:cTn id="50" presetID="10" presetClass="entr" presetSubtype="0" fill="hold"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par>
                                <p:cTn id="53" presetID="10" presetClass="entr" presetSubtype="0"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par>
                                <p:cTn id="64" presetID="10" presetClass="entr" presetSubtype="0" fill="hold"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500"/>
                                        <p:tgtEl>
                                          <p:spTgt spid="23"/>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500"/>
                                        <p:tgtEl>
                                          <p:spTgt spid="2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500"/>
                                        <p:tgtEl>
                                          <p:spTgt spid="1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fade">
                                      <p:cBhvr>
                                        <p:cTn id="85" dur="500"/>
                                        <p:tgtEl>
                                          <p:spTgt spid="17"/>
                                        </p:tgtEl>
                                      </p:cBhvr>
                                    </p:animEffect>
                                  </p:childTnLst>
                                </p:cTn>
                              </p:par>
                              <p:par>
                                <p:cTn id="86" presetID="10" presetClass="entr" presetSubtype="0" fill="hold" nodeType="with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fade">
                                      <p:cBhvr>
                                        <p:cTn id="88" dur="500"/>
                                        <p:tgtEl>
                                          <p:spTgt spid="25"/>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41">
                                            <p:txEl>
                                              <p:pRg st="0" end="0"/>
                                            </p:txEl>
                                          </p:spTgt>
                                        </p:tgtEl>
                                        <p:attrNameLst>
                                          <p:attrName>style.visibility</p:attrName>
                                        </p:attrNameLst>
                                      </p:cBhvr>
                                      <p:to>
                                        <p:strVal val="visible"/>
                                      </p:to>
                                    </p:set>
                                    <p:animEffect transition="in" filter="fade">
                                      <p:cBhvr>
                                        <p:cTn id="93" dur="500"/>
                                        <p:tgtEl>
                                          <p:spTgt spid="41">
                                            <p:txEl>
                                              <p:pRg st="0" end="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41">
                                            <p:txEl>
                                              <p:pRg st="1" end="1"/>
                                            </p:txEl>
                                          </p:spTgt>
                                        </p:tgtEl>
                                        <p:attrNameLst>
                                          <p:attrName>style.visibility</p:attrName>
                                        </p:attrNameLst>
                                      </p:cBhvr>
                                      <p:to>
                                        <p:strVal val="visible"/>
                                      </p:to>
                                    </p:set>
                                    <p:animEffect transition="in" filter="fade">
                                      <p:cBhvr>
                                        <p:cTn id="98" dur="500"/>
                                        <p:tgtEl>
                                          <p:spTgt spid="41">
                                            <p:txEl>
                                              <p:pRg st="1" end="1"/>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41">
                                            <p:txEl>
                                              <p:pRg st="2" end="2"/>
                                            </p:txEl>
                                          </p:spTgt>
                                        </p:tgtEl>
                                        <p:attrNameLst>
                                          <p:attrName>style.visibility</p:attrName>
                                        </p:attrNameLst>
                                      </p:cBhvr>
                                      <p:to>
                                        <p:strVal val="visible"/>
                                      </p:to>
                                    </p:set>
                                    <p:animEffect transition="in" filter="fade">
                                      <p:cBhvr>
                                        <p:cTn id="103" dur="500"/>
                                        <p:tgtEl>
                                          <p:spTgt spid="41">
                                            <p:txEl>
                                              <p:pRg st="2" end="2"/>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41">
                                            <p:txEl>
                                              <p:pRg st="3" end="3"/>
                                            </p:txEl>
                                          </p:spTgt>
                                        </p:tgtEl>
                                        <p:attrNameLst>
                                          <p:attrName>style.visibility</p:attrName>
                                        </p:attrNameLst>
                                      </p:cBhvr>
                                      <p:to>
                                        <p:strVal val="visible"/>
                                      </p:to>
                                    </p:set>
                                    <p:animEffect transition="in" filter="fade">
                                      <p:cBhvr>
                                        <p:cTn id="108" dur="500"/>
                                        <p:tgtEl>
                                          <p:spTgt spid="4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8" grpId="0"/>
      <p:bldP spid="10" grpId="0"/>
      <p:bldP spid="14" grpId="0"/>
      <p:bldP spid="15" grpId="0"/>
      <p:bldP spid="17" grpId="0" animBg="1"/>
      <p:bldP spid="22" grpId="0"/>
      <p:bldP spid="23" grpId="0"/>
      <p:bldP spid="24" grpId="0" animBg="1"/>
      <p:bldP spid="35" grpId="0" animBg="1"/>
      <p:bldP spid="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34680F-CF45-4884-B653-8FA534426852}"/>
              </a:ext>
            </a:extLst>
          </p:cNvPr>
          <p:cNvSpPr>
            <a:spLocks noGrp="1"/>
          </p:cNvSpPr>
          <p:nvPr>
            <p:ph type="title"/>
          </p:nvPr>
        </p:nvSpPr>
        <p:spPr/>
        <p:txBody>
          <a:bodyPr/>
          <a:lstStyle/>
          <a:p>
            <a:r>
              <a:rPr lang="en-IN" dirty="0" smtClean="0"/>
              <a:t>Major Components of CPU</a:t>
            </a:r>
            <a:endParaRPr lang="en-IN" dirty="0"/>
          </a:p>
        </p:txBody>
      </p:sp>
      <p:sp>
        <p:nvSpPr>
          <p:cNvPr id="3" name="Content Placeholder 2">
            <a:extLst>
              <a:ext uri="{FF2B5EF4-FFF2-40B4-BE49-F238E27FC236}">
                <a16:creationId xmlns:a16="http://schemas.microsoft.com/office/drawing/2014/main" xmlns="" id="{6DC14E79-D61D-4CA6-9A23-28C3C923C31F}"/>
              </a:ext>
            </a:extLst>
          </p:cNvPr>
          <p:cNvSpPr>
            <a:spLocks noGrp="1"/>
          </p:cNvSpPr>
          <p:nvPr>
            <p:ph idx="1"/>
          </p:nvPr>
        </p:nvSpPr>
        <p:spPr>
          <a:xfrm>
            <a:off x="131180" y="863444"/>
            <a:ext cx="11929641" cy="5769368"/>
          </a:xfrm>
        </p:spPr>
        <p:txBody>
          <a:bodyPr/>
          <a:lstStyle/>
          <a:p>
            <a:pPr defTabSz="762000" eaLnBrk="0" hangingPunct="0"/>
            <a:r>
              <a:rPr kumimoji="1" lang="en-US" altLang="ko-KR" sz="2800" dirty="0">
                <a:ea typeface="굴림" pitchFamily="50" charset="-127"/>
              </a:rPr>
              <a:t>Storage Components</a:t>
            </a:r>
            <a:r>
              <a:rPr kumimoji="1" lang="en-US" altLang="ko-KR" sz="2800" dirty="0" smtClean="0">
                <a:ea typeface="굴림" pitchFamily="50" charset="-127"/>
              </a:rPr>
              <a:t>: To store the data </a:t>
            </a:r>
            <a:r>
              <a:rPr kumimoji="1" lang="en-US" altLang="ko-KR" sz="2800" smtClean="0">
                <a:ea typeface="굴림" pitchFamily="50" charset="-127"/>
              </a:rPr>
              <a:t>(Processors)</a:t>
            </a:r>
            <a:endParaRPr kumimoji="1" lang="en-US" altLang="ko-KR" sz="2800" dirty="0">
              <a:ea typeface="굴림" pitchFamily="50" charset="-127"/>
            </a:endParaRPr>
          </a:p>
          <a:p>
            <a:pPr marL="0" indent="0" defTabSz="762000" eaLnBrk="0" hangingPunct="0">
              <a:buNone/>
            </a:pPr>
            <a:r>
              <a:rPr kumimoji="1" lang="en-US" altLang="ko-KR" dirty="0">
                <a:ea typeface="굴림" pitchFamily="50" charset="-127"/>
              </a:rPr>
              <a:t>             Registers</a:t>
            </a:r>
          </a:p>
          <a:p>
            <a:pPr marL="0" indent="0" defTabSz="762000" eaLnBrk="0" hangingPunct="0">
              <a:buNone/>
            </a:pPr>
            <a:r>
              <a:rPr kumimoji="1" lang="en-US" altLang="ko-KR" dirty="0" smtClean="0">
                <a:ea typeface="굴림" pitchFamily="50" charset="-127"/>
              </a:rPr>
              <a:t>             </a:t>
            </a:r>
            <a:r>
              <a:rPr kumimoji="1" lang="en-US" altLang="ko-KR" dirty="0">
                <a:ea typeface="굴림" pitchFamily="50" charset="-127"/>
              </a:rPr>
              <a:t>Flip-flops</a:t>
            </a:r>
          </a:p>
          <a:p>
            <a:pPr defTabSz="762000" eaLnBrk="0" hangingPunct="0"/>
            <a:r>
              <a:rPr kumimoji="1" lang="en-US" altLang="ko-KR" sz="2800" dirty="0" smtClean="0">
                <a:ea typeface="굴림" pitchFamily="50" charset="-127"/>
              </a:rPr>
              <a:t>Execution </a:t>
            </a:r>
            <a:r>
              <a:rPr kumimoji="1" lang="en-US" altLang="ko-KR" sz="2800" dirty="0">
                <a:ea typeface="굴림" pitchFamily="50" charset="-127"/>
              </a:rPr>
              <a:t>(Processing) Components</a:t>
            </a:r>
            <a:r>
              <a:rPr kumimoji="1" lang="en-US" altLang="ko-KR" sz="2800" dirty="0" smtClean="0">
                <a:ea typeface="굴림" pitchFamily="50" charset="-127"/>
              </a:rPr>
              <a:t>: Which performs calculations</a:t>
            </a:r>
            <a:endParaRPr kumimoji="1" lang="en-US" altLang="ko-KR" sz="2800" dirty="0">
              <a:ea typeface="굴림" pitchFamily="50" charset="-127"/>
            </a:endParaRPr>
          </a:p>
          <a:p>
            <a:pPr marL="0" indent="0" defTabSz="762000" eaLnBrk="0" hangingPunct="0">
              <a:buNone/>
            </a:pPr>
            <a:r>
              <a:rPr kumimoji="1" lang="en-US" altLang="ko-KR" dirty="0" smtClean="0">
                <a:ea typeface="굴림" pitchFamily="50" charset="-127"/>
              </a:rPr>
              <a:t>          </a:t>
            </a:r>
            <a:r>
              <a:rPr kumimoji="1" lang="en-US" altLang="ko-KR" dirty="0">
                <a:ea typeface="굴림" pitchFamily="50" charset="-127"/>
              </a:rPr>
              <a:t>Arithmetic Logic Unit (ALU</a:t>
            </a:r>
            <a:r>
              <a:rPr kumimoji="1" lang="en-US" altLang="ko-KR" dirty="0" smtClean="0">
                <a:ea typeface="굴림" pitchFamily="50" charset="-127"/>
              </a:rPr>
              <a:t>):</a:t>
            </a:r>
          </a:p>
          <a:p>
            <a:pPr marL="0" indent="0" defTabSz="762000" eaLnBrk="0" hangingPunct="0">
              <a:buNone/>
            </a:pPr>
            <a:r>
              <a:rPr kumimoji="1" lang="en-US" altLang="ko-KR" dirty="0" smtClean="0">
                <a:ea typeface="굴림" pitchFamily="50" charset="-127"/>
              </a:rPr>
              <a:t>           Arithmetic </a:t>
            </a:r>
            <a:r>
              <a:rPr kumimoji="1" lang="en-US" altLang="ko-KR" dirty="0">
                <a:ea typeface="굴림" pitchFamily="50" charset="-127"/>
              </a:rPr>
              <a:t>calculations, Logical computations, Shifts/Rotates</a:t>
            </a:r>
          </a:p>
          <a:p>
            <a:pPr defTabSz="762000" eaLnBrk="0" hangingPunct="0"/>
            <a:r>
              <a:rPr kumimoji="1" lang="en-US" altLang="ko-KR" sz="2800" dirty="0" smtClean="0">
                <a:ea typeface="굴림" pitchFamily="50" charset="-127"/>
              </a:rPr>
              <a:t>Transfer </a:t>
            </a:r>
            <a:r>
              <a:rPr kumimoji="1" lang="en-US" altLang="ko-KR" sz="2800" dirty="0">
                <a:ea typeface="굴림" pitchFamily="50" charset="-127"/>
              </a:rPr>
              <a:t>Components</a:t>
            </a:r>
            <a:r>
              <a:rPr kumimoji="1" lang="en-US" altLang="ko-KR" sz="2800" dirty="0" smtClean="0">
                <a:ea typeface="굴림" pitchFamily="50" charset="-127"/>
              </a:rPr>
              <a:t>: to transfer data from ALU and Registers</a:t>
            </a:r>
            <a:endParaRPr kumimoji="1" lang="en-US" altLang="ko-KR" sz="2800" dirty="0">
              <a:ea typeface="굴림" pitchFamily="50" charset="-127"/>
            </a:endParaRPr>
          </a:p>
          <a:p>
            <a:pPr marL="0" indent="0" defTabSz="762000" eaLnBrk="0" hangingPunct="0">
              <a:buNone/>
            </a:pPr>
            <a:r>
              <a:rPr kumimoji="1" lang="en-US" altLang="ko-KR" dirty="0" smtClean="0">
                <a:ea typeface="굴림" pitchFamily="50" charset="-127"/>
              </a:rPr>
              <a:t>            Bus</a:t>
            </a:r>
            <a:endParaRPr kumimoji="1" lang="en-US" altLang="ko-KR" sz="2800" dirty="0">
              <a:ea typeface="굴림" pitchFamily="50" charset="-127"/>
            </a:endParaRPr>
          </a:p>
          <a:p>
            <a:pPr defTabSz="762000" eaLnBrk="0" hangingPunct="0"/>
            <a:r>
              <a:rPr kumimoji="1" lang="en-US" altLang="ko-KR" sz="2800" dirty="0">
                <a:ea typeface="굴림" pitchFamily="50" charset="-127"/>
              </a:rPr>
              <a:t>Control Components</a:t>
            </a:r>
            <a:r>
              <a:rPr kumimoji="1" lang="en-US" altLang="ko-KR" sz="2800" dirty="0" smtClean="0">
                <a:ea typeface="굴림" pitchFamily="50" charset="-127"/>
              </a:rPr>
              <a:t>:  </a:t>
            </a:r>
          </a:p>
          <a:p>
            <a:pPr marL="0" indent="0" defTabSz="762000" eaLnBrk="0" hangingPunct="0">
              <a:buNone/>
            </a:pPr>
            <a:r>
              <a:rPr kumimoji="1" lang="en-US" altLang="ko-KR" dirty="0" smtClean="0">
                <a:ea typeface="굴림" pitchFamily="50" charset="-127"/>
              </a:rPr>
              <a:t>             </a:t>
            </a:r>
            <a:r>
              <a:rPr kumimoji="1" lang="en-US" altLang="ko-KR" dirty="0">
                <a:ea typeface="굴림" pitchFamily="50" charset="-127"/>
              </a:rPr>
              <a:t>Control Unit</a:t>
            </a:r>
          </a:p>
          <a:p>
            <a:endParaRPr lang="en-IN" dirty="0"/>
          </a:p>
        </p:txBody>
      </p:sp>
    </p:spTree>
    <p:extLst>
      <p:ext uri="{BB962C8B-B14F-4D97-AF65-F5344CB8AC3E}">
        <p14:creationId xmlns="" xmlns:p14="http://schemas.microsoft.com/office/powerpoint/2010/main" val="158337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4BE760-8F5C-436A-BBBA-5F1D9D2F36EB}"/>
              </a:ext>
            </a:extLst>
          </p:cNvPr>
          <p:cNvSpPr>
            <a:spLocks noGrp="1"/>
          </p:cNvSpPr>
          <p:nvPr>
            <p:ph type="title"/>
          </p:nvPr>
        </p:nvSpPr>
        <p:spPr/>
        <p:txBody>
          <a:bodyPr/>
          <a:lstStyle/>
          <a:p>
            <a:r>
              <a:rPr lang="en-US" dirty="0"/>
              <a:t>Conditional Branch Instructions</a:t>
            </a:r>
            <a:endParaRPr lang="en-IN" dirty="0"/>
          </a:p>
        </p:txBody>
      </p:sp>
      <p:graphicFrame>
        <p:nvGraphicFramePr>
          <p:cNvPr id="4" name="Content Placeholder 4">
            <a:extLst>
              <a:ext uri="{FF2B5EF4-FFF2-40B4-BE49-F238E27FC236}">
                <a16:creationId xmlns:a16="http://schemas.microsoft.com/office/drawing/2014/main" xmlns="" id="{BE5BE121-10E3-4460-877B-DDB774E9E343}"/>
              </a:ext>
            </a:extLst>
          </p:cNvPr>
          <p:cNvGraphicFramePr>
            <a:graphicFrameLocks/>
          </p:cNvGraphicFramePr>
          <p:nvPr>
            <p:extLst>
              <p:ext uri="{D42A27DB-BD31-4B8C-83A1-F6EECF244321}">
                <p14:modId xmlns="" xmlns:p14="http://schemas.microsoft.com/office/powerpoint/2010/main" val="2378512040"/>
              </p:ext>
            </p:extLst>
          </p:nvPr>
        </p:nvGraphicFramePr>
        <p:xfrm>
          <a:off x="578955" y="927653"/>
          <a:ext cx="5220000" cy="5059680"/>
        </p:xfrm>
        <a:graphic>
          <a:graphicData uri="http://schemas.openxmlformats.org/drawingml/2006/table">
            <a:tbl>
              <a:tblPr firstRow="1">
                <a:tableStyleId>{5C22544A-7EE6-4342-B048-85BDC9FD1C3A}</a:tableStyleId>
              </a:tblPr>
              <a:tblGrid>
                <a:gridCol w="1260000">
                  <a:extLst>
                    <a:ext uri="{9D8B030D-6E8A-4147-A177-3AD203B41FA5}">
                      <a16:colId xmlns:a16="http://schemas.microsoft.com/office/drawing/2014/main" xmlns="" val="20000"/>
                    </a:ext>
                  </a:extLst>
                </a:gridCol>
                <a:gridCol w="2664000">
                  <a:extLst>
                    <a:ext uri="{9D8B030D-6E8A-4147-A177-3AD203B41FA5}">
                      <a16:colId xmlns:a16="http://schemas.microsoft.com/office/drawing/2014/main" xmlns="" val="20001"/>
                    </a:ext>
                  </a:extLst>
                </a:gridCol>
                <a:gridCol w="1296000">
                  <a:extLst>
                    <a:ext uri="{9D8B030D-6E8A-4147-A177-3AD203B41FA5}">
                      <a16:colId xmlns:a16="http://schemas.microsoft.com/office/drawing/2014/main" xmlns="" val="20002"/>
                    </a:ext>
                  </a:extLst>
                </a:gridCol>
              </a:tblGrid>
              <a:tr h="338667">
                <a:tc>
                  <a:txBody>
                    <a:bodyPr/>
                    <a:lstStyle/>
                    <a:p>
                      <a:r>
                        <a:rPr lang="en-US" sz="2000" dirty="0">
                          <a:solidFill>
                            <a:sysClr val="windowText" lastClr="000000"/>
                          </a:solidFill>
                        </a:rPr>
                        <a:t>Mnemonic</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r>
                        <a:rPr lang="en-US" sz="2000" dirty="0">
                          <a:solidFill>
                            <a:sysClr val="windowText" lastClr="000000"/>
                          </a:solidFill>
                        </a:rPr>
                        <a:t>Branch Condition</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r>
                        <a:rPr lang="en-US" sz="2000" dirty="0">
                          <a:solidFill>
                            <a:sysClr val="windowText" lastClr="000000"/>
                          </a:solidFill>
                        </a:rPr>
                        <a:t>Tested Condition</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0"/>
                  </a:ext>
                </a:extLst>
              </a:tr>
              <a:tr h="338667">
                <a:tc>
                  <a:txBody>
                    <a:bodyPr/>
                    <a:lstStyle/>
                    <a:p>
                      <a:r>
                        <a:rPr lang="en-US" sz="2000" dirty="0"/>
                        <a:t>BZ</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r>
                        <a:rPr lang="en-US" sz="2000" dirty="0"/>
                        <a:t>Branch</a:t>
                      </a:r>
                      <a:r>
                        <a:rPr lang="en-US" sz="2000" baseline="0" dirty="0"/>
                        <a:t> if zero</a:t>
                      </a:r>
                      <a:endParaRPr lang="en-US" sz="2000" dirty="0"/>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r>
                        <a:rPr lang="en-US" sz="2000" dirty="0"/>
                        <a:t>Z =</a:t>
                      </a:r>
                      <a:r>
                        <a:rPr lang="en-US" sz="2000" baseline="0" dirty="0"/>
                        <a:t> 1</a:t>
                      </a:r>
                      <a:endParaRPr lang="en-US" sz="2000" dirty="0"/>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1"/>
                  </a:ext>
                </a:extLst>
              </a:tr>
              <a:tr h="338667">
                <a:tc>
                  <a:txBody>
                    <a:bodyPr/>
                    <a:lstStyle/>
                    <a:p>
                      <a:r>
                        <a:rPr lang="en-US" sz="2000" dirty="0"/>
                        <a:t>BNZ</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r>
                        <a:rPr lang="en-US" sz="2000" dirty="0"/>
                        <a:t>Branch if not zero</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marL="0" marR="0" indent="0" algn="l" defTabSz="914354" rtl="0" eaLnBrk="1" fontAlgn="auto" latinLnBrk="0" hangingPunct="1">
                        <a:lnSpc>
                          <a:spcPct val="100000"/>
                        </a:lnSpc>
                        <a:spcBef>
                          <a:spcPts val="0"/>
                        </a:spcBef>
                        <a:spcAft>
                          <a:spcPts val="0"/>
                        </a:spcAft>
                        <a:buClrTx/>
                        <a:buSzTx/>
                        <a:buFontTx/>
                        <a:buNone/>
                        <a:tabLst/>
                        <a:defRPr/>
                      </a:pPr>
                      <a:r>
                        <a:rPr lang="en-US" sz="2000" dirty="0"/>
                        <a:t>Z =</a:t>
                      </a:r>
                      <a:r>
                        <a:rPr lang="en-US" sz="2000" baseline="0" dirty="0"/>
                        <a:t> 0</a:t>
                      </a:r>
                      <a:endParaRPr lang="en-US" sz="2000" dirty="0"/>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2"/>
                  </a:ext>
                </a:extLst>
              </a:tr>
              <a:tr h="338667">
                <a:tc>
                  <a:txBody>
                    <a:bodyPr/>
                    <a:lstStyle/>
                    <a:p>
                      <a:r>
                        <a:rPr lang="en-US" sz="2000" dirty="0"/>
                        <a:t>BC</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r>
                        <a:rPr lang="en-US" sz="2000" dirty="0"/>
                        <a:t>Branch if carry</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r>
                        <a:rPr lang="en-US" sz="2000" dirty="0"/>
                        <a:t>C = 1</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3"/>
                  </a:ext>
                </a:extLst>
              </a:tr>
              <a:tr h="338667">
                <a:tc>
                  <a:txBody>
                    <a:bodyPr/>
                    <a:lstStyle/>
                    <a:p>
                      <a:r>
                        <a:rPr lang="en-US" sz="2000" dirty="0"/>
                        <a:t>BNC</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r>
                        <a:rPr lang="en-US" sz="2000" dirty="0"/>
                        <a:t>Branch if no carry</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marL="0" marR="0" indent="0" algn="l" defTabSz="914354" rtl="0" eaLnBrk="1" fontAlgn="auto" latinLnBrk="0" hangingPunct="1">
                        <a:lnSpc>
                          <a:spcPct val="100000"/>
                        </a:lnSpc>
                        <a:spcBef>
                          <a:spcPts val="0"/>
                        </a:spcBef>
                        <a:spcAft>
                          <a:spcPts val="0"/>
                        </a:spcAft>
                        <a:buClrTx/>
                        <a:buSzTx/>
                        <a:buFontTx/>
                        <a:buNone/>
                        <a:tabLst/>
                        <a:defRPr/>
                      </a:pPr>
                      <a:r>
                        <a:rPr lang="en-US" sz="2000" dirty="0"/>
                        <a:t>C = 0</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4"/>
                  </a:ext>
                </a:extLst>
              </a:tr>
              <a:tr h="338667">
                <a:tc>
                  <a:txBody>
                    <a:bodyPr/>
                    <a:lstStyle/>
                    <a:p>
                      <a:r>
                        <a:rPr lang="en-US" sz="2000" dirty="0"/>
                        <a:t>BP</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r>
                        <a:rPr lang="en-US" sz="2000" dirty="0"/>
                        <a:t>Branch if plus</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r>
                        <a:rPr lang="en-US" sz="2000" dirty="0"/>
                        <a:t>S = 0</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5"/>
                  </a:ext>
                </a:extLst>
              </a:tr>
              <a:tr h="338667">
                <a:tc>
                  <a:txBody>
                    <a:bodyPr/>
                    <a:lstStyle/>
                    <a:p>
                      <a:r>
                        <a:rPr lang="en-US" sz="2000" dirty="0"/>
                        <a:t>BM</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r>
                        <a:rPr lang="en-US" sz="2000" dirty="0"/>
                        <a:t>Branch if minus</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marL="0" marR="0" indent="0" algn="l" defTabSz="914354" rtl="0" eaLnBrk="1" fontAlgn="auto" latinLnBrk="0" hangingPunct="1">
                        <a:lnSpc>
                          <a:spcPct val="100000"/>
                        </a:lnSpc>
                        <a:spcBef>
                          <a:spcPts val="0"/>
                        </a:spcBef>
                        <a:spcAft>
                          <a:spcPts val="0"/>
                        </a:spcAft>
                        <a:buClrTx/>
                        <a:buSzTx/>
                        <a:buFontTx/>
                        <a:buNone/>
                        <a:tabLst/>
                        <a:defRPr/>
                      </a:pPr>
                      <a:r>
                        <a:rPr lang="en-US" sz="2000" dirty="0"/>
                        <a:t>S = 1</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6"/>
                  </a:ext>
                </a:extLst>
              </a:tr>
              <a:tr h="338667">
                <a:tc>
                  <a:txBody>
                    <a:bodyPr/>
                    <a:lstStyle/>
                    <a:p>
                      <a:r>
                        <a:rPr lang="en-US" sz="2000" dirty="0"/>
                        <a:t>BV</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r>
                        <a:rPr lang="en-US" sz="2000" dirty="0"/>
                        <a:t>Branch if overflow</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r>
                        <a:rPr lang="en-US" sz="2000" dirty="0"/>
                        <a:t>V = 1</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7"/>
                  </a:ext>
                </a:extLst>
              </a:tr>
              <a:tr h="338667">
                <a:tc>
                  <a:txBody>
                    <a:bodyPr/>
                    <a:lstStyle/>
                    <a:p>
                      <a:r>
                        <a:rPr lang="en-US" sz="2000" dirty="0"/>
                        <a:t>BNV</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r>
                        <a:rPr lang="en-US" sz="2000" dirty="0"/>
                        <a:t>Branch if no overflow</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marL="0" marR="0" indent="0" algn="l" defTabSz="914354" rtl="0" eaLnBrk="1" fontAlgn="auto" latinLnBrk="0" hangingPunct="1">
                        <a:lnSpc>
                          <a:spcPct val="100000"/>
                        </a:lnSpc>
                        <a:spcBef>
                          <a:spcPts val="0"/>
                        </a:spcBef>
                        <a:spcAft>
                          <a:spcPts val="0"/>
                        </a:spcAft>
                        <a:buClrTx/>
                        <a:buSzTx/>
                        <a:buFontTx/>
                        <a:buNone/>
                        <a:tabLst/>
                        <a:defRPr/>
                      </a:pPr>
                      <a:r>
                        <a:rPr lang="en-US" sz="2000" dirty="0"/>
                        <a:t>V = 0</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8"/>
                  </a:ext>
                </a:extLst>
              </a:tr>
              <a:tr h="338667">
                <a:tc gridSpan="3">
                  <a:txBody>
                    <a:bodyPr/>
                    <a:lstStyle/>
                    <a:p>
                      <a:pPr algn="ctr"/>
                      <a:r>
                        <a:rPr lang="en-US" sz="2000" b="1" dirty="0"/>
                        <a:t>Unsigned compare conditions (A – B)</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lang="en-US" sz="2000" dirty="0"/>
                    </a:p>
                  </a:txBody>
                  <a:tcPr/>
                </a:tc>
                <a:tc hMerge="1">
                  <a:txBody>
                    <a:bodyPr/>
                    <a:lstStyle/>
                    <a:p>
                      <a:endParaRPr lang="en-US" sz="2000" dirty="0"/>
                    </a:p>
                  </a:txBody>
                  <a:tcPr/>
                </a:tc>
                <a:extLst>
                  <a:ext uri="{0D108BD9-81ED-4DB2-BD59-A6C34878D82A}">
                    <a16:rowId xmlns:a16="http://schemas.microsoft.com/office/drawing/2014/main" xmlns="" val="10009"/>
                  </a:ext>
                </a:extLst>
              </a:tr>
              <a:tr h="338667">
                <a:tc>
                  <a:txBody>
                    <a:bodyPr/>
                    <a:lstStyle/>
                    <a:p>
                      <a:r>
                        <a:rPr lang="en-US" sz="2000" dirty="0"/>
                        <a:t>BHI</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r>
                        <a:rPr lang="en-US" sz="2000" dirty="0"/>
                        <a:t>Branch if higher</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r>
                        <a:rPr lang="en-US" sz="2000" dirty="0"/>
                        <a:t>A &gt;</a:t>
                      </a:r>
                      <a:r>
                        <a:rPr lang="en-US" sz="2000" baseline="0" dirty="0"/>
                        <a:t> B</a:t>
                      </a:r>
                      <a:endParaRPr lang="en-US" sz="2000" dirty="0"/>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10"/>
                  </a:ext>
                </a:extLst>
              </a:tr>
              <a:tr h="338667">
                <a:tc>
                  <a:txBody>
                    <a:bodyPr/>
                    <a:lstStyle/>
                    <a:p>
                      <a:r>
                        <a:rPr lang="en-US" sz="2000" dirty="0"/>
                        <a:t>BHE</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r>
                        <a:rPr lang="en-US" sz="2000" dirty="0"/>
                        <a:t>Branch if higher or equal</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r>
                        <a:rPr lang="en-US" sz="2000" dirty="0"/>
                        <a:t>A ≥ B</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11"/>
                  </a:ext>
                </a:extLst>
              </a:tr>
            </a:tbl>
          </a:graphicData>
        </a:graphic>
      </p:graphicFrame>
      <p:graphicFrame>
        <p:nvGraphicFramePr>
          <p:cNvPr id="5" name="Content Placeholder 4">
            <a:extLst>
              <a:ext uri="{FF2B5EF4-FFF2-40B4-BE49-F238E27FC236}">
                <a16:creationId xmlns:a16="http://schemas.microsoft.com/office/drawing/2014/main" xmlns="" id="{0372EFCE-DC43-4AD9-B168-8140EFDB5F02}"/>
              </a:ext>
            </a:extLst>
          </p:cNvPr>
          <p:cNvGraphicFramePr>
            <a:graphicFrameLocks/>
          </p:cNvGraphicFramePr>
          <p:nvPr>
            <p:extLst>
              <p:ext uri="{D42A27DB-BD31-4B8C-83A1-F6EECF244321}">
                <p14:modId xmlns="" xmlns:p14="http://schemas.microsoft.com/office/powerpoint/2010/main" val="1687270431"/>
              </p:ext>
            </p:extLst>
          </p:nvPr>
        </p:nvGraphicFramePr>
        <p:xfrm>
          <a:off x="6393047" y="927653"/>
          <a:ext cx="5328000" cy="5059680"/>
        </p:xfrm>
        <a:graphic>
          <a:graphicData uri="http://schemas.openxmlformats.org/drawingml/2006/table">
            <a:tbl>
              <a:tblPr firstRow="1">
                <a:tableStyleId>{5C22544A-7EE6-4342-B048-85BDC9FD1C3A}</a:tableStyleId>
              </a:tblPr>
              <a:tblGrid>
                <a:gridCol w="1260000">
                  <a:extLst>
                    <a:ext uri="{9D8B030D-6E8A-4147-A177-3AD203B41FA5}">
                      <a16:colId xmlns:a16="http://schemas.microsoft.com/office/drawing/2014/main" xmlns="" val="20000"/>
                    </a:ext>
                  </a:extLst>
                </a:gridCol>
                <a:gridCol w="2772000">
                  <a:extLst>
                    <a:ext uri="{9D8B030D-6E8A-4147-A177-3AD203B41FA5}">
                      <a16:colId xmlns:a16="http://schemas.microsoft.com/office/drawing/2014/main" xmlns="" val="20001"/>
                    </a:ext>
                  </a:extLst>
                </a:gridCol>
                <a:gridCol w="1296000">
                  <a:extLst>
                    <a:ext uri="{9D8B030D-6E8A-4147-A177-3AD203B41FA5}">
                      <a16:colId xmlns:a16="http://schemas.microsoft.com/office/drawing/2014/main" xmlns="" val="20002"/>
                    </a:ext>
                  </a:extLst>
                </a:gridCol>
              </a:tblGrid>
              <a:tr h="338667">
                <a:tc>
                  <a:txBody>
                    <a:bodyPr/>
                    <a:lstStyle/>
                    <a:p>
                      <a:r>
                        <a:rPr lang="en-US" sz="2000" dirty="0">
                          <a:solidFill>
                            <a:sysClr val="windowText" lastClr="000000"/>
                          </a:solidFill>
                        </a:rPr>
                        <a:t>Mnemonic</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r>
                        <a:rPr lang="en-US" sz="2000" dirty="0">
                          <a:solidFill>
                            <a:sysClr val="windowText" lastClr="000000"/>
                          </a:solidFill>
                        </a:rPr>
                        <a:t>Branch Condition</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r>
                        <a:rPr lang="en-US" sz="2000" dirty="0">
                          <a:solidFill>
                            <a:sysClr val="windowText" lastClr="000000"/>
                          </a:solidFill>
                        </a:rPr>
                        <a:t>Tested Condition</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0"/>
                  </a:ext>
                </a:extLst>
              </a:tr>
              <a:tr h="338667">
                <a:tc>
                  <a:txBody>
                    <a:bodyPr/>
                    <a:lstStyle/>
                    <a:p>
                      <a:r>
                        <a:rPr lang="en-US" sz="2000" dirty="0"/>
                        <a:t>BLO</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r>
                        <a:rPr lang="en-US" sz="2000" dirty="0"/>
                        <a:t>Branch if lower</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r>
                        <a:rPr lang="en-US" sz="2000" dirty="0"/>
                        <a:t>A &lt; B</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349112020"/>
                  </a:ext>
                </a:extLst>
              </a:tr>
              <a:tr h="338667">
                <a:tc>
                  <a:txBody>
                    <a:bodyPr/>
                    <a:lstStyle/>
                    <a:p>
                      <a:r>
                        <a:rPr lang="en-US" sz="2000" dirty="0"/>
                        <a:t>BLOE</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r>
                        <a:rPr lang="en-US" sz="2000" dirty="0"/>
                        <a:t>Branch if lower or equal</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r>
                        <a:rPr lang="en-US" sz="2000" dirty="0"/>
                        <a:t>A ≤ B</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1"/>
                  </a:ext>
                </a:extLst>
              </a:tr>
              <a:tr h="338667">
                <a:tc>
                  <a:txBody>
                    <a:bodyPr/>
                    <a:lstStyle/>
                    <a:p>
                      <a:r>
                        <a:rPr lang="en-US" sz="2000" dirty="0"/>
                        <a:t>BE</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r>
                        <a:rPr lang="en-US" sz="2000" dirty="0"/>
                        <a:t>Branch if equal</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r>
                        <a:rPr lang="en-US" sz="2000" dirty="0"/>
                        <a:t>A = B</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2"/>
                  </a:ext>
                </a:extLst>
              </a:tr>
              <a:tr h="338667">
                <a:tc>
                  <a:txBody>
                    <a:bodyPr/>
                    <a:lstStyle/>
                    <a:p>
                      <a:r>
                        <a:rPr lang="en-US" sz="2000" dirty="0"/>
                        <a:t>BNE</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r>
                        <a:rPr lang="en-US" sz="2000" dirty="0"/>
                        <a:t>Branch if not equal</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r>
                        <a:rPr lang="en-US" sz="2000" dirty="0"/>
                        <a:t>A ≠ B</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3"/>
                  </a:ext>
                </a:extLst>
              </a:tr>
              <a:tr h="338667">
                <a:tc gridSpan="3">
                  <a:txBody>
                    <a:bodyPr/>
                    <a:lstStyle/>
                    <a:p>
                      <a:pPr algn="ctr"/>
                      <a:r>
                        <a:rPr lang="en-US" sz="2000" b="1" dirty="0"/>
                        <a:t>Signed</a:t>
                      </a:r>
                      <a:r>
                        <a:rPr lang="en-US" sz="2000" b="1" baseline="0" dirty="0"/>
                        <a:t> compare conditions (A – B)</a:t>
                      </a:r>
                      <a:endParaRPr lang="en-US" sz="2000" b="1" dirty="0"/>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lang="en-US" sz="2000" dirty="0"/>
                    </a:p>
                  </a:txBody>
                  <a:tcPr/>
                </a:tc>
                <a:tc hMerge="1">
                  <a:txBody>
                    <a:bodyPr/>
                    <a:lstStyle/>
                    <a:p>
                      <a:endParaRPr lang="en-US" sz="2000" dirty="0"/>
                    </a:p>
                  </a:txBody>
                  <a:tcPr/>
                </a:tc>
                <a:extLst>
                  <a:ext uri="{0D108BD9-81ED-4DB2-BD59-A6C34878D82A}">
                    <a16:rowId xmlns:a16="http://schemas.microsoft.com/office/drawing/2014/main" xmlns="" val="10004"/>
                  </a:ext>
                </a:extLst>
              </a:tr>
              <a:tr h="338667">
                <a:tc>
                  <a:txBody>
                    <a:bodyPr/>
                    <a:lstStyle/>
                    <a:p>
                      <a:r>
                        <a:rPr lang="en-US" sz="2000" dirty="0"/>
                        <a:t>BGT</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r>
                        <a:rPr lang="en-US" sz="2000" dirty="0"/>
                        <a:t>Branch if greater than</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r>
                        <a:rPr lang="en-US" sz="2000" dirty="0"/>
                        <a:t>A &gt;</a:t>
                      </a:r>
                      <a:r>
                        <a:rPr lang="en-US" sz="2000" baseline="0" dirty="0"/>
                        <a:t> B</a:t>
                      </a:r>
                      <a:endParaRPr lang="en-US" sz="2000" dirty="0"/>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5"/>
                  </a:ext>
                </a:extLst>
              </a:tr>
              <a:tr h="338667">
                <a:tc>
                  <a:txBody>
                    <a:bodyPr/>
                    <a:lstStyle/>
                    <a:p>
                      <a:r>
                        <a:rPr lang="en-US" sz="2000" dirty="0"/>
                        <a:t>BGE</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r>
                        <a:rPr lang="en-US" sz="2000" dirty="0"/>
                        <a:t>Branch if greater or equal</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r>
                        <a:rPr lang="en-US" sz="2000" dirty="0"/>
                        <a:t>A ≥ B</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6"/>
                  </a:ext>
                </a:extLst>
              </a:tr>
              <a:tr h="338667">
                <a:tc>
                  <a:txBody>
                    <a:bodyPr/>
                    <a:lstStyle/>
                    <a:p>
                      <a:r>
                        <a:rPr lang="en-US" sz="2000" dirty="0"/>
                        <a:t>BLT</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r>
                        <a:rPr lang="en-US" sz="2000" dirty="0"/>
                        <a:t>Branch if less than</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r>
                        <a:rPr lang="en-US" sz="2000" dirty="0"/>
                        <a:t>A &lt; B</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7"/>
                  </a:ext>
                </a:extLst>
              </a:tr>
              <a:tr h="338667">
                <a:tc>
                  <a:txBody>
                    <a:bodyPr/>
                    <a:lstStyle/>
                    <a:p>
                      <a:r>
                        <a:rPr lang="en-US" sz="2000" dirty="0"/>
                        <a:t>BLE</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r>
                        <a:rPr lang="en-US" sz="2000" dirty="0"/>
                        <a:t>Branch if less or equal</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r>
                        <a:rPr lang="en-US" sz="2000" dirty="0"/>
                        <a:t>A ≤ B</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8"/>
                  </a:ext>
                </a:extLst>
              </a:tr>
              <a:tr h="338667">
                <a:tc>
                  <a:txBody>
                    <a:bodyPr/>
                    <a:lstStyle/>
                    <a:p>
                      <a:r>
                        <a:rPr lang="en-US" sz="2000" dirty="0"/>
                        <a:t>BE</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r>
                        <a:rPr lang="en-US" sz="2000" dirty="0"/>
                        <a:t>Branch if equal</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r>
                        <a:rPr lang="en-US" sz="2000" dirty="0"/>
                        <a:t>A = B</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9"/>
                  </a:ext>
                </a:extLst>
              </a:tr>
              <a:tr h="338667">
                <a:tc>
                  <a:txBody>
                    <a:bodyPr/>
                    <a:lstStyle/>
                    <a:p>
                      <a:r>
                        <a:rPr lang="en-US" sz="2000" dirty="0"/>
                        <a:t>BNE</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r>
                        <a:rPr lang="en-US" sz="2000" dirty="0"/>
                        <a:t>Branch if not equal</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r>
                        <a:rPr lang="en-US" sz="2000" dirty="0"/>
                        <a:t>A ≠ B</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10"/>
                  </a:ext>
                </a:extLst>
              </a:tr>
            </a:tbl>
          </a:graphicData>
        </a:graphic>
      </p:graphicFrame>
    </p:spTree>
    <p:extLst>
      <p:ext uri="{BB962C8B-B14F-4D97-AF65-F5344CB8AC3E}">
        <p14:creationId xmlns="" xmlns:p14="http://schemas.microsoft.com/office/powerpoint/2010/main" val="239939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Subroutine call and return</a:t>
            </a:r>
            <a:endParaRPr lang="en-IN" dirty="0"/>
          </a:p>
        </p:txBody>
      </p:sp>
      <p:sp>
        <p:nvSpPr>
          <p:cNvPr id="3" name="Content Placeholder 2"/>
          <p:cNvSpPr>
            <a:spLocks noGrp="1"/>
          </p:cNvSpPr>
          <p:nvPr>
            <p:ph idx="1"/>
          </p:nvPr>
        </p:nvSpPr>
        <p:spPr/>
        <p:txBody>
          <a:bodyPr/>
          <a:lstStyle/>
          <a:p>
            <a:r>
              <a:rPr lang="en-IN" dirty="0" smtClean="0"/>
              <a:t>A subroutine(function) is a sub program in the main program that performs a specific task</a:t>
            </a:r>
          </a:p>
          <a:p>
            <a:r>
              <a:rPr lang="en-IN" dirty="0" smtClean="0"/>
              <a:t>During the execution of the main program a subroutine may be called at various points in the program</a:t>
            </a:r>
          </a:p>
          <a:p>
            <a:r>
              <a:rPr lang="en-US" dirty="0" smtClean="0"/>
              <a:t> </a:t>
            </a:r>
            <a:r>
              <a:rPr lang="en-US" dirty="0"/>
              <a:t>Each time a subroutine is called, a branch is executed to the beginning of the subroutine to start executing its set of instructions. After the subroutine has been executed, a branch is made back to the main program. </a:t>
            </a:r>
            <a:endParaRPr lang="en-US" dirty="0" smtClean="0"/>
          </a:p>
          <a:p>
            <a:r>
              <a:rPr lang="en-US" dirty="0" smtClean="0"/>
              <a:t> </a:t>
            </a:r>
            <a:r>
              <a:rPr lang="en-US" dirty="0"/>
              <a:t>The instruction is executed by performing two operations: </a:t>
            </a:r>
            <a:endParaRPr lang="en-US" dirty="0" smtClean="0"/>
          </a:p>
          <a:p>
            <a:pPr marL="457200" indent="-457200">
              <a:buAutoNum type="arabicParenBoth"/>
            </a:pPr>
            <a:r>
              <a:rPr lang="en-US" dirty="0" smtClean="0"/>
              <a:t>the </a:t>
            </a:r>
            <a:r>
              <a:rPr lang="en-US" dirty="0"/>
              <a:t>address of the next instruction available in the program counter (the return address) is stored in </a:t>
            </a:r>
            <a:r>
              <a:rPr lang="en-US" dirty="0" smtClean="0"/>
              <a:t>memory stack </a:t>
            </a:r>
            <a:r>
              <a:rPr lang="en-US" dirty="0"/>
              <a:t>so the subroutine knows where to return, </a:t>
            </a:r>
            <a:r>
              <a:rPr lang="en-US" dirty="0" smtClean="0"/>
              <a:t>and</a:t>
            </a:r>
          </a:p>
          <a:p>
            <a:pPr marL="457200" indent="-457200">
              <a:buAutoNum type="arabicParenBoth"/>
            </a:pPr>
            <a:r>
              <a:rPr lang="en-US" dirty="0" smtClean="0"/>
              <a:t>  </a:t>
            </a:r>
            <a:r>
              <a:rPr lang="en-US" dirty="0"/>
              <a:t>control is transferred to the beginning of the subroutine</a:t>
            </a:r>
            <a:r>
              <a:rPr lang="en-US" dirty="0" smtClean="0"/>
              <a:t>.</a:t>
            </a:r>
          </a:p>
          <a:p>
            <a:r>
              <a:rPr lang="en-US" dirty="0" smtClean="0"/>
              <a:t>The </a:t>
            </a:r>
            <a:r>
              <a:rPr lang="en-US" dirty="0"/>
              <a:t>last instruction of every subroutine, commonly called return from subroutine, transfers the return address from the temporary location into the program counter. </a:t>
            </a:r>
            <a:endParaRPr lang="en-IN" dirty="0"/>
          </a:p>
        </p:txBody>
      </p:sp>
    </p:spTree>
    <p:extLst>
      <p:ext uri="{BB962C8B-B14F-4D97-AF65-F5344CB8AC3E}">
        <p14:creationId xmlns="" xmlns:p14="http://schemas.microsoft.com/office/powerpoint/2010/main" val="21720983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1065637408"/>
              </p:ext>
            </p:extLst>
          </p:nvPr>
        </p:nvGraphicFramePr>
        <p:xfrm>
          <a:off x="3925841" y="959134"/>
          <a:ext cx="2461312" cy="4129508"/>
        </p:xfrm>
        <a:graphic>
          <a:graphicData uri="http://schemas.openxmlformats.org/drawingml/2006/table">
            <a:tbl>
              <a:tblPr firstRow="1" bandRow="1">
                <a:tableStyleId>{5C22544A-7EE6-4342-B048-85BDC9FD1C3A}</a:tableStyleId>
              </a:tblPr>
              <a:tblGrid>
                <a:gridCol w="1230656"/>
                <a:gridCol w="1230656"/>
              </a:tblGrid>
              <a:tr h="411404">
                <a:tc>
                  <a:txBody>
                    <a:bodyPr/>
                    <a:lstStyle/>
                    <a:p>
                      <a:pPr algn="ctr"/>
                      <a:r>
                        <a:rPr lang="en-IN" dirty="0" smtClean="0"/>
                        <a:t>Address</a:t>
                      </a:r>
                      <a:endParaRPr lang="en-IN" dirty="0"/>
                    </a:p>
                  </a:txBody>
                  <a:tcPr/>
                </a:tc>
                <a:tc>
                  <a:txBody>
                    <a:bodyPr/>
                    <a:lstStyle/>
                    <a:p>
                      <a:pPr algn="ctr"/>
                      <a:r>
                        <a:rPr lang="en-IN" dirty="0" smtClean="0"/>
                        <a:t>Content</a:t>
                      </a:r>
                      <a:endParaRPr lang="en-IN" dirty="0"/>
                    </a:p>
                  </a:txBody>
                  <a:tcPr/>
                </a:tc>
              </a:tr>
              <a:tr h="411404">
                <a:tc>
                  <a:txBody>
                    <a:bodyPr/>
                    <a:lstStyle/>
                    <a:p>
                      <a:pPr algn="ctr"/>
                      <a:r>
                        <a:rPr lang="en-IN" sz="1400" dirty="0" smtClean="0"/>
                        <a:t>1</a:t>
                      </a:r>
                      <a:endParaRPr lang="en-IN" sz="1400" dirty="0"/>
                    </a:p>
                  </a:txBody>
                  <a:tcPr/>
                </a:tc>
                <a:tc>
                  <a:txBody>
                    <a:bodyPr/>
                    <a:lstStyle/>
                    <a:p>
                      <a:pPr algn="ctr"/>
                      <a:r>
                        <a:rPr lang="en-IN" sz="1400" dirty="0" smtClean="0"/>
                        <a:t>Instruction1</a:t>
                      </a:r>
                      <a:endParaRPr lang="en-IN" sz="1400" dirty="0"/>
                    </a:p>
                  </a:txBody>
                  <a:tcPr/>
                </a:tc>
              </a:tr>
              <a:tr h="411404">
                <a:tc>
                  <a:txBody>
                    <a:bodyPr/>
                    <a:lstStyle/>
                    <a:p>
                      <a:pPr algn="ctr"/>
                      <a:r>
                        <a:rPr lang="en-IN" sz="1400" dirty="0" smtClean="0"/>
                        <a:t>2</a:t>
                      </a:r>
                      <a:endParaRPr lang="en-IN" sz="1400" dirty="0"/>
                    </a:p>
                  </a:txBody>
                  <a:tcPr/>
                </a:tc>
                <a:tc>
                  <a:txBody>
                    <a:bodyPr/>
                    <a:lstStyle/>
                    <a:p>
                      <a:pPr algn="ctr"/>
                      <a:r>
                        <a:rPr lang="en-IN" sz="1400" dirty="0" smtClean="0"/>
                        <a:t>Instruction2</a:t>
                      </a:r>
                      <a:endParaRPr lang="en-IN" sz="1400" dirty="0"/>
                    </a:p>
                  </a:txBody>
                  <a:tcPr/>
                </a:tc>
              </a:tr>
              <a:tr h="411404">
                <a:tc>
                  <a:txBody>
                    <a:bodyPr/>
                    <a:lstStyle/>
                    <a:p>
                      <a:pPr algn="ctr"/>
                      <a:r>
                        <a:rPr lang="en-IN" sz="1400" dirty="0" smtClean="0"/>
                        <a:t>3</a:t>
                      </a:r>
                      <a:endParaRPr lang="en-IN" sz="1400" dirty="0"/>
                    </a:p>
                  </a:txBody>
                  <a:tcPr/>
                </a:tc>
                <a:tc>
                  <a:txBody>
                    <a:bodyPr/>
                    <a:lstStyle/>
                    <a:p>
                      <a:pPr algn="ctr"/>
                      <a:r>
                        <a:rPr lang="en-IN" sz="1400" dirty="0" smtClean="0"/>
                        <a:t>Instruction3</a:t>
                      </a:r>
                      <a:endParaRPr lang="en-IN" sz="1400" dirty="0"/>
                    </a:p>
                  </a:txBody>
                  <a:tcPr/>
                </a:tc>
              </a:tr>
              <a:tr h="411404">
                <a:tc>
                  <a:txBody>
                    <a:bodyPr/>
                    <a:lstStyle/>
                    <a:p>
                      <a:pPr algn="ctr"/>
                      <a:r>
                        <a:rPr lang="en-IN" sz="1400" dirty="0" smtClean="0"/>
                        <a:t>4</a:t>
                      </a:r>
                      <a:endParaRPr lang="en-IN" sz="1400" dirty="0"/>
                    </a:p>
                  </a:txBody>
                  <a:tcPr/>
                </a:tc>
                <a:tc>
                  <a:txBody>
                    <a:bodyPr/>
                    <a:lstStyle/>
                    <a:p>
                      <a:pPr algn="ctr"/>
                      <a:r>
                        <a:rPr lang="en-IN" sz="1400" dirty="0" smtClean="0"/>
                        <a:t>Call</a:t>
                      </a:r>
                      <a:r>
                        <a:rPr lang="en-IN" sz="1400" baseline="0" dirty="0" smtClean="0"/>
                        <a:t> Subroutine A 100</a:t>
                      </a:r>
                      <a:endParaRPr lang="en-IN" sz="1400" dirty="0"/>
                    </a:p>
                  </a:txBody>
                  <a:tcPr/>
                </a:tc>
              </a:tr>
              <a:tr h="411404">
                <a:tc>
                  <a:txBody>
                    <a:bodyPr/>
                    <a:lstStyle/>
                    <a:p>
                      <a:pPr algn="ctr"/>
                      <a:r>
                        <a:rPr lang="en-IN" sz="1400" dirty="0" smtClean="0"/>
                        <a:t>Pc=5</a:t>
                      </a:r>
                      <a:endParaRPr lang="en-IN" sz="1400" dirty="0"/>
                    </a:p>
                  </a:txBody>
                  <a:tcPr/>
                </a:tc>
                <a:tc>
                  <a:txBody>
                    <a:bodyPr/>
                    <a:lstStyle/>
                    <a:p>
                      <a:pPr algn="ctr"/>
                      <a:r>
                        <a:rPr lang="en-IN" sz="1400" dirty="0" smtClean="0"/>
                        <a:t>Instruction 5</a:t>
                      </a:r>
                      <a:endParaRPr lang="en-IN" sz="1400" dirty="0"/>
                    </a:p>
                  </a:txBody>
                  <a:tcPr/>
                </a:tc>
              </a:tr>
              <a:tr h="411404">
                <a:tc>
                  <a:txBody>
                    <a:bodyPr/>
                    <a:lstStyle/>
                    <a:p>
                      <a:pPr algn="ctr"/>
                      <a:r>
                        <a:rPr lang="en-IN" sz="1400" dirty="0" smtClean="0"/>
                        <a:t>100</a:t>
                      </a:r>
                      <a:endParaRPr lang="en-IN" sz="1400" dirty="0"/>
                    </a:p>
                  </a:txBody>
                  <a:tcPr/>
                </a:tc>
                <a:tc>
                  <a:txBody>
                    <a:bodyPr/>
                    <a:lstStyle/>
                    <a:p>
                      <a:pPr algn="ctr"/>
                      <a:r>
                        <a:rPr lang="en-IN" sz="1400" dirty="0" err="1" smtClean="0"/>
                        <a:t>Subrotine</a:t>
                      </a:r>
                      <a:r>
                        <a:rPr lang="en-IN" sz="1400" dirty="0" smtClean="0"/>
                        <a:t> A</a:t>
                      </a:r>
                      <a:endParaRPr lang="en-IN" sz="1400" dirty="0"/>
                    </a:p>
                  </a:txBody>
                  <a:tcPr/>
                </a:tc>
              </a:tr>
              <a:tr h="411404">
                <a:tc>
                  <a:txBody>
                    <a:bodyPr/>
                    <a:lstStyle/>
                    <a:p>
                      <a:pPr algn="ctr"/>
                      <a:r>
                        <a:rPr lang="en-IN" sz="1400" dirty="0" smtClean="0"/>
                        <a:t>101</a:t>
                      </a:r>
                      <a:endParaRPr lang="en-IN" sz="1400" dirty="0"/>
                    </a:p>
                  </a:txBody>
                  <a:tcPr/>
                </a:tc>
                <a:tc>
                  <a:txBody>
                    <a:bodyPr/>
                    <a:lstStyle/>
                    <a:p>
                      <a:pPr algn="ctr"/>
                      <a:r>
                        <a:rPr lang="en-IN" sz="1400" dirty="0" smtClean="0"/>
                        <a:t>-----------</a:t>
                      </a:r>
                      <a:endParaRPr lang="en-IN" sz="1400" dirty="0"/>
                    </a:p>
                  </a:txBody>
                  <a:tcPr/>
                </a:tc>
              </a:tr>
              <a:tr h="411404">
                <a:tc>
                  <a:txBody>
                    <a:bodyPr/>
                    <a:lstStyle/>
                    <a:p>
                      <a:pPr algn="ctr"/>
                      <a:r>
                        <a:rPr lang="en-IN" sz="1400" dirty="0" smtClean="0"/>
                        <a:t>110</a:t>
                      </a:r>
                      <a:endParaRPr lang="en-IN" sz="1400" dirty="0"/>
                    </a:p>
                  </a:txBody>
                  <a:tcPr/>
                </a:tc>
                <a:tc>
                  <a:txBody>
                    <a:bodyPr/>
                    <a:lstStyle/>
                    <a:p>
                      <a:pPr algn="ctr"/>
                      <a:r>
                        <a:rPr lang="en-IN" sz="1400" dirty="0" smtClean="0"/>
                        <a:t>Return from Subroutine A</a:t>
                      </a:r>
                      <a:endParaRPr lang="en-IN" sz="1400" dirty="0"/>
                    </a:p>
                  </a:txBody>
                  <a:tcPr/>
                </a:tc>
              </a:tr>
            </a:tbl>
          </a:graphicData>
        </a:graphic>
      </p:graphicFrame>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92622" y="1910688"/>
            <a:ext cx="4176214" cy="35484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95785" y="1433015"/>
            <a:ext cx="2715905" cy="1477328"/>
          </a:xfrm>
          <a:prstGeom prst="rect">
            <a:avLst/>
          </a:prstGeom>
          <a:noFill/>
        </p:spPr>
        <p:txBody>
          <a:bodyPr wrap="square" rtlCol="0">
            <a:spAutoFit/>
          </a:bodyPr>
          <a:lstStyle/>
          <a:p>
            <a:r>
              <a:rPr lang="en-IN" b="1" dirty="0" smtClean="0"/>
              <a:t>Subroutine call</a:t>
            </a:r>
          </a:p>
          <a:p>
            <a:r>
              <a:rPr lang="en-IN" dirty="0" smtClean="0"/>
              <a:t>SP&lt;-SP-1</a:t>
            </a:r>
          </a:p>
          <a:p>
            <a:r>
              <a:rPr lang="en-IN" dirty="0" smtClean="0"/>
              <a:t>M[SP]&lt;-PC</a:t>
            </a:r>
          </a:p>
          <a:p>
            <a:r>
              <a:rPr lang="en-IN" dirty="0" smtClean="0"/>
              <a:t>PC&lt;- starting address of subroutine</a:t>
            </a:r>
            <a:endParaRPr lang="en-IN" dirty="0"/>
          </a:p>
        </p:txBody>
      </p:sp>
      <p:sp>
        <p:nvSpPr>
          <p:cNvPr id="7" name="TextBox 6"/>
          <p:cNvSpPr txBox="1"/>
          <p:nvPr/>
        </p:nvSpPr>
        <p:spPr>
          <a:xfrm>
            <a:off x="559558" y="3575713"/>
            <a:ext cx="2019869" cy="923330"/>
          </a:xfrm>
          <a:prstGeom prst="rect">
            <a:avLst/>
          </a:prstGeom>
          <a:noFill/>
        </p:spPr>
        <p:txBody>
          <a:bodyPr wrap="square" rtlCol="0">
            <a:spAutoFit/>
          </a:bodyPr>
          <a:lstStyle/>
          <a:p>
            <a:r>
              <a:rPr lang="en-IN" b="1" dirty="0" smtClean="0"/>
              <a:t>Return </a:t>
            </a:r>
          </a:p>
          <a:p>
            <a:r>
              <a:rPr lang="en-IN" dirty="0" smtClean="0"/>
              <a:t>PC&lt;-M[SP]</a:t>
            </a:r>
          </a:p>
          <a:p>
            <a:r>
              <a:rPr lang="en-IN" dirty="0" smtClean="0"/>
              <a:t>SP&lt;-SP+1</a:t>
            </a:r>
            <a:endParaRPr lang="en-IN" dirty="0"/>
          </a:p>
        </p:txBody>
      </p:sp>
    </p:spTree>
    <p:extLst>
      <p:ext uri="{BB962C8B-B14F-4D97-AF65-F5344CB8AC3E}">
        <p14:creationId xmlns="" xmlns:p14="http://schemas.microsoft.com/office/powerpoint/2010/main" val="17444187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smtClean="0"/>
              <a:t>A bus-organized </a:t>
            </a:r>
            <a:r>
              <a:rPr lang="en-US" dirty="0"/>
              <a:t>CPU similar to Fig. 8-2 has 16 registers with 32 bits In </a:t>
            </a:r>
            <a:r>
              <a:rPr lang="en-US" dirty="0" smtClean="0"/>
              <a:t>each , an ALU and a destination decoder</a:t>
            </a:r>
          </a:p>
          <a:p>
            <a:r>
              <a:rPr lang="en-US" b="1" dirty="0" smtClean="0"/>
              <a:t> </a:t>
            </a:r>
            <a:r>
              <a:rPr lang="en-US" b="1" dirty="0"/>
              <a:t>How many multiplexers are there </a:t>
            </a:r>
            <a:r>
              <a:rPr lang="en-US" b="1" dirty="0" smtClean="0"/>
              <a:t>in </a:t>
            </a:r>
            <a:r>
              <a:rPr lang="en-US" b="1" dirty="0"/>
              <a:t>the A bus, and what is the </a:t>
            </a:r>
            <a:r>
              <a:rPr lang="en-US" b="1" dirty="0" smtClean="0"/>
              <a:t>size of </a:t>
            </a:r>
            <a:r>
              <a:rPr lang="en-US" b="1" dirty="0"/>
              <a:t>each </a:t>
            </a:r>
            <a:r>
              <a:rPr lang="en-US" b="1" dirty="0" smtClean="0"/>
              <a:t>multiplexer</a:t>
            </a:r>
            <a:r>
              <a:rPr lang="en-US" b="1" dirty="0"/>
              <a:t>? </a:t>
            </a:r>
            <a:endParaRPr lang="en-US" b="1" dirty="0" smtClean="0"/>
          </a:p>
          <a:p>
            <a:pPr marL="342900" indent="-342900">
              <a:buAutoNum type="alphaLcPeriod"/>
            </a:pPr>
            <a:r>
              <a:rPr lang="en-US" dirty="0"/>
              <a:t>Each register has 32 bits i.e., 32 multiplexers.</a:t>
            </a:r>
          </a:p>
          <a:p>
            <a:pPr marL="0" indent="0">
              <a:buNone/>
            </a:pPr>
            <a:r>
              <a:rPr lang="en-US" dirty="0" err="1" smtClean="0"/>
              <a:t>No.of</a:t>
            </a:r>
            <a:r>
              <a:rPr lang="en-US" dirty="0" smtClean="0"/>
              <a:t> </a:t>
            </a:r>
            <a:r>
              <a:rPr lang="en-US" dirty="0"/>
              <a:t>registers is 16 and size of multiplexer is </a:t>
            </a:r>
            <a:r>
              <a:rPr lang="en-US" dirty="0" smtClean="0"/>
              <a:t>16x1</a:t>
            </a:r>
          </a:p>
          <a:p>
            <a:pPr marL="0" indent="0">
              <a:buNone/>
            </a:pPr>
            <a:r>
              <a:rPr lang="en-US" b="1" dirty="0"/>
              <a:t>How many selection Inputs are needed for MUX A and MUX </a:t>
            </a:r>
            <a:r>
              <a:rPr lang="en-US" b="1" dirty="0" smtClean="0"/>
              <a:t>B?</a:t>
            </a:r>
          </a:p>
          <a:p>
            <a:pPr marL="0" indent="0">
              <a:buNone/>
            </a:pPr>
            <a:r>
              <a:rPr lang="en-US" b="1" dirty="0"/>
              <a:t>. How many inputs and outputs are there In the decoder? </a:t>
            </a:r>
            <a:endParaRPr lang="en-US" b="1" dirty="0" smtClean="0"/>
          </a:p>
          <a:p>
            <a:pPr marL="0" indent="0">
              <a:buNone/>
            </a:pPr>
            <a:r>
              <a:rPr lang="en-US" dirty="0"/>
              <a:t>. </a:t>
            </a:r>
            <a:r>
              <a:rPr lang="en-US" b="1" dirty="0"/>
              <a:t>How many </a:t>
            </a:r>
            <a:r>
              <a:rPr lang="en-US" b="1" dirty="0" smtClean="0"/>
              <a:t>inputs </a:t>
            </a:r>
            <a:r>
              <a:rPr lang="en-US" b="1" dirty="0"/>
              <a:t>and outputs are there in the ALU for data, </a:t>
            </a:r>
            <a:r>
              <a:rPr lang="en-US" b="1" dirty="0" err="1"/>
              <a:t>lnduding</a:t>
            </a:r>
            <a:r>
              <a:rPr lang="en-US" b="1" dirty="0"/>
              <a:t> input and output carries? </a:t>
            </a:r>
            <a:endParaRPr lang="en-US" b="1" dirty="0" smtClean="0"/>
          </a:p>
          <a:p>
            <a:pPr marL="342900" indent="-342900">
              <a:buAutoNum type="alphaLcPeriod" startAt="4"/>
            </a:pPr>
            <a:r>
              <a:rPr lang="en-US" dirty="0"/>
              <a:t>Two inputs-32bits + 32bits + 1 --65 </a:t>
            </a:r>
            <a:r>
              <a:rPr lang="en-US" dirty="0" smtClean="0"/>
              <a:t>inputs    </a:t>
            </a:r>
            <a:r>
              <a:rPr lang="en-US" dirty="0"/>
              <a:t>Output –32+1 = 33 data output </a:t>
            </a:r>
            <a:r>
              <a:rPr lang="en-US" dirty="0" smtClean="0"/>
              <a:t>lines</a:t>
            </a:r>
          </a:p>
          <a:p>
            <a:pPr marL="0" indent="0">
              <a:buNone/>
            </a:pPr>
            <a:r>
              <a:rPr lang="en-US" dirty="0" smtClean="0"/>
              <a:t>Formulate </a:t>
            </a:r>
            <a:r>
              <a:rPr lang="en-US" dirty="0"/>
              <a:t>a control word for the system assuming </a:t>
            </a:r>
            <a:r>
              <a:rPr lang="en-US" dirty="0" err="1"/>
              <a:t>thai</a:t>
            </a:r>
            <a:r>
              <a:rPr lang="en-US" dirty="0"/>
              <a:t> the ALU has 35 </a:t>
            </a:r>
            <a:r>
              <a:rPr lang="en-US" dirty="0" smtClean="0"/>
              <a:t>operations</a:t>
            </a:r>
          </a:p>
          <a:p>
            <a:pPr marL="0" indent="0">
              <a:buNone/>
            </a:pPr>
            <a:r>
              <a:rPr lang="en-US" dirty="0"/>
              <a:t>SELA+SELB+SELD+OPR(35 operations-2</a:t>
            </a:r>
            <a:r>
              <a:rPr lang="en-US" baseline="30000" dirty="0"/>
              <a:t>6</a:t>
            </a:r>
            <a:r>
              <a:rPr lang="en-US" dirty="0"/>
              <a:t>)=4+4+4+6=18 bits</a:t>
            </a:r>
          </a:p>
          <a:p>
            <a:pPr marL="0" indent="0">
              <a:buNone/>
            </a:pPr>
            <a:endParaRPr lang="en-US" dirty="0"/>
          </a:p>
          <a:p>
            <a:pPr marL="0" indent="0">
              <a:buNone/>
            </a:pPr>
            <a:endParaRPr lang="en-US" dirty="0" smtClean="0"/>
          </a:p>
          <a:p>
            <a:pPr marL="342900" indent="-342900">
              <a:buAutoNum type="alphaLcPeriod" startAt="4"/>
            </a:pPr>
            <a:endParaRPr lang="en-US" dirty="0"/>
          </a:p>
          <a:p>
            <a:pPr marL="0" indent="0">
              <a:buNone/>
            </a:pPr>
            <a:endParaRPr lang="en-US" dirty="0"/>
          </a:p>
          <a:p>
            <a:pPr marL="0" indent="0">
              <a:buNone/>
            </a:pPr>
            <a:endParaRPr lang="en-US" dirty="0" smtClean="0"/>
          </a:p>
          <a:p>
            <a:pPr marL="0" indent="0">
              <a:buNone/>
            </a:pPr>
            <a:endParaRPr lang="en-US" dirty="0"/>
          </a:p>
          <a:p>
            <a:pPr marL="0" indent="0">
              <a:buNone/>
            </a:pPr>
            <a:endParaRPr lang="en-IN" dirty="0"/>
          </a:p>
        </p:txBody>
      </p:sp>
    </p:spTree>
    <p:extLst>
      <p:ext uri="{BB962C8B-B14F-4D97-AF65-F5344CB8AC3E}">
        <p14:creationId xmlns="" xmlns:p14="http://schemas.microsoft.com/office/powerpoint/2010/main" val="108405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r>
              <a:rPr lang="en-US" dirty="0"/>
              <a:t>(3 + 4) [10 (2 + 6) + 8]</a:t>
            </a:r>
          </a:p>
          <a:p>
            <a:r>
              <a:rPr lang="en-IN" dirty="0" smtClean="0"/>
              <a:t>Convert the above expression into RPN notation and evaluate using stack</a:t>
            </a:r>
            <a:endParaRPr lang="en-IN" dirty="0"/>
          </a:p>
        </p:txBody>
      </p:sp>
    </p:spTree>
    <p:extLst>
      <p:ext uri="{BB962C8B-B14F-4D97-AF65-F5344CB8AC3E}">
        <p14:creationId xmlns="" xmlns:p14="http://schemas.microsoft.com/office/powerpoint/2010/main" val="41194297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a:t>An instruction is stored at location 300 with its address field at location 301. The address field has the value 400. The processor register R1 contains the number 200. Evaluate the effective address if the addressing mode of the instruction is a)direct b)immediate c)relative d)register indirect e)index with R1 as the index register.</a:t>
            </a:r>
          </a:p>
          <a:p>
            <a:endParaRPr lang="en-IN" dirty="0" smtClean="0"/>
          </a:p>
          <a:p>
            <a:endParaRPr lang="en-IN" dirty="0"/>
          </a:p>
          <a:p>
            <a:endParaRPr lang="en-IN" dirty="0" smtClean="0"/>
          </a:p>
          <a:p>
            <a:endParaRPr lang="en-IN" dirty="0"/>
          </a:p>
          <a:p>
            <a:pPr marL="265113" lvl="1" indent="-265113">
              <a:spcBef>
                <a:spcPts val="1000"/>
              </a:spcBef>
              <a:buFont typeface="Wingdings 3" panose="05040102010807070707" pitchFamily="18" charset="2"/>
              <a:buChar char=""/>
            </a:pPr>
            <a:r>
              <a:rPr lang="en-US" dirty="0" smtClean="0">
                <a:sym typeface="Wingdings" panose="05000000000000000000" pitchFamily="2" charset="2"/>
              </a:rPr>
              <a:t>Direct  </a:t>
            </a:r>
            <a:r>
              <a:rPr lang="en-US" dirty="0">
                <a:sym typeface="Wingdings" panose="05000000000000000000" pitchFamily="2" charset="2"/>
              </a:rPr>
              <a:t>---  400</a:t>
            </a:r>
          </a:p>
          <a:p>
            <a:pPr marL="265113" lvl="1" indent="-265113">
              <a:spcBef>
                <a:spcPts val="1000"/>
              </a:spcBef>
              <a:buFont typeface="Wingdings 3" panose="05040102010807070707" pitchFamily="18" charset="2"/>
              <a:buChar char=""/>
            </a:pPr>
            <a:r>
              <a:rPr lang="en-US" dirty="0">
                <a:sym typeface="Wingdings" panose="05000000000000000000" pitchFamily="2" charset="2"/>
              </a:rPr>
              <a:t>Immediate ----  </a:t>
            </a:r>
            <a:r>
              <a:rPr lang="en-US" dirty="0" smtClean="0">
                <a:sym typeface="Wingdings" panose="05000000000000000000" pitchFamily="2" charset="2"/>
              </a:rPr>
              <a:t>301</a:t>
            </a:r>
          </a:p>
          <a:p>
            <a:pPr marL="265113" lvl="1" indent="-265113">
              <a:spcBef>
                <a:spcPts val="1000"/>
              </a:spcBef>
              <a:buFont typeface="Wingdings 3" panose="05040102010807070707" pitchFamily="18" charset="2"/>
              <a:buChar char=""/>
            </a:pPr>
            <a:r>
              <a:rPr lang="en-US" dirty="0" smtClean="0">
                <a:sym typeface="Wingdings" panose="05000000000000000000" pitchFamily="2" charset="2"/>
              </a:rPr>
              <a:t>Relative-</a:t>
            </a:r>
            <a:r>
              <a:rPr lang="en-US" dirty="0">
                <a:sym typeface="Wingdings" panose="05000000000000000000" pitchFamily="2" charset="2"/>
              </a:rPr>
              <a:t>---(PC=302) </a:t>
            </a:r>
            <a:r>
              <a:rPr lang="en-US" dirty="0" smtClean="0">
                <a:sym typeface="Wingdings" panose="05000000000000000000" pitchFamily="2" charset="2"/>
              </a:rPr>
              <a:t>302+400=702</a:t>
            </a:r>
          </a:p>
          <a:p>
            <a:pPr marL="265113" lvl="1" indent="-265113">
              <a:spcBef>
                <a:spcPts val="1000"/>
              </a:spcBef>
              <a:buFont typeface="Wingdings 3" panose="05040102010807070707" pitchFamily="18" charset="2"/>
              <a:buChar char=""/>
            </a:pPr>
            <a:r>
              <a:rPr lang="en-US" dirty="0" smtClean="0">
                <a:sym typeface="Wingdings" panose="05000000000000000000" pitchFamily="2" charset="2"/>
              </a:rPr>
              <a:t>Register </a:t>
            </a:r>
            <a:r>
              <a:rPr lang="en-US" dirty="0">
                <a:sym typeface="Wingdings" panose="05000000000000000000" pitchFamily="2" charset="2"/>
              </a:rPr>
              <a:t>Indirect ------  </a:t>
            </a:r>
            <a:r>
              <a:rPr lang="en-US" dirty="0" smtClean="0">
                <a:sym typeface="Wingdings" panose="05000000000000000000" pitchFamily="2" charset="2"/>
              </a:rPr>
              <a:t>200</a:t>
            </a:r>
          </a:p>
          <a:p>
            <a:pPr marL="265113" lvl="1" indent="-265113">
              <a:spcBef>
                <a:spcPts val="1000"/>
              </a:spcBef>
              <a:buFont typeface="Wingdings 3" panose="05040102010807070707" pitchFamily="18" charset="2"/>
              <a:buChar char=""/>
            </a:pPr>
            <a:r>
              <a:rPr lang="en-US" dirty="0" smtClean="0">
                <a:sym typeface="Wingdings" panose="05000000000000000000" pitchFamily="2" charset="2"/>
              </a:rPr>
              <a:t>Index </a:t>
            </a:r>
            <a:r>
              <a:rPr lang="en-US" dirty="0">
                <a:sym typeface="Wingdings" panose="05000000000000000000" pitchFamily="2" charset="2"/>
              </a:rPr>
              <a:t>register----index register + Address </a:t>
            </a:r>
            <a:r>
              <a:rPr lang="en-US" dirty="0" smtClean="0">
                <a:sym typeface="Wingdings" panose="05000000000000000000" pitchFamily="2" charset="2"/>
              </a:rPr>
              <a:t>part    </a:t>
            </a:r>
            <a:r>
              <a:rPr lang="en-US" dirty="0">
                <a:sym typeface="Wingdings" panose="05000000000000000000" pitchFamily="2" charset="2"/>
              </a:rPr>
              <a:t>200+400=600</a:t>
            </a:r>
          </a:p>
          <a:p>
            <a:pPr marL="0" lvl="1" indent="0">
              <a:spcBef>
                <a:spcPts val="1000"/>
              </a:spcBef>
              <a:buNone/>
            </a:pPr>
            <a:endParaRPr lang="en-US" dirty="0">
              <a:sym typeface="Wingdings" panose="05000000000000000000" pitchFamily="2" charset="2"/>
            </a:endParaRPr>
          </a:p>
          <a:p>
            <a:pPr marL="581025" lvl="1" indent="0">
              <a:buNone/>
            </a:pPr>
            <a:r>
              <a:rPr lang="en-US" dirty="0">
                <a:sym typeface="Wingdings" panose="05000000000000000000" pitchFamily="2" charset="2"/>
              </a:rPr>
              <a:t>									</a:t>
            </a:r>
          </a:p>
          <a:p>
            <a:pPr marL="265113" lvl="1" indent="-265113">
              <a:spcBef>
                <a:spcPts val="1000"/>
              </a:spcBef>
              <a:buFont typeface="Wingdings 3" panose="05040102010807070707" pitchFamily="18" charset="2"/>
              <a:buChar char=""/>
            </a:pPr>
            <a:endParaRPr lang="en-US" dirty="0">
              <a:sym typeface="Wingdings" panose="05000000000000000000" pitchFamily="2" charset="2"/>
            </a:endParaRPr>
          </a:p>
          <a:p>
            <a:endParaRPr lang="en-IN" dirty="0" smtClean="0"/>
          </a:p>
          <a:p>
            <a:endParaRPr lang="en-IN" dirty="0" smtClean="0"/>
          </a:p>
          <a:p>
            <a:endParaRPr lang="en-IN"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812318" y="2390253"/>
            <a:ext cx="2222500" cy="16767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314450" y="2533650"/>
            <a:ext cx="15240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R1= 200</a:t>
            </a:r>
            <a:endParaRPr lang="en-US" dirty="0"/>
          </a:p>
        </p:txBody>
      </p:sp>
    </p:spTree>
    <p:extLst>
      <p:ext uri="{BB962C8B-B14F-4D97-AF65-F5344CB8AC3E}">
        <p14:creationId xmlns="" xmlns:p14="http://schemas.microsoft.com/office/powerpoint/2010/main" val="75963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smtClean="0"/>
              <a:t>An </a:t>
            </a:r>
            <a:r>
              <a:rPr lang="en-US" dirty="0"/>
              <a:t>8-bit computer has a register R. Determine the values of status bits C, </a:t>
            </a:r>
            <a:r>
              <a:rPr lang="en-US" dirty="0" smtClean="0"/>
              <a:t>S, </a:t>
            </a:r>
            <a:r>
              <a:rPr lang="en-US" dirty="0"/>
              <a:t>Z, and V (Fig. 8-8) after each of the following instructions. The initial value of register R in each case is hexadecimal 72. The numbers below are also in hexadecimal. </a:t>
            </a:r>
            <a:endParaRPr lang="en-US" dirty="0" smtClean="0"/>
          </a:p>
          <a:p>
            <a:r>
              <a:rPr lang="en-US" dirty="0"/>
              <a:t>Add immediate operand C6 to R</a:t>
            </a:r>
            <a:r>
              <a:rPr lang="en-US" dirty="0" smtClean="0"/>
              <a:t>.</a:t>
            </a:r>
          </a:p>
          <a:p>
            <a:r>
              <a:rPr lang="it-IT" dirty="0"/>
              <a:t>Add immediate operand 1 E t o R. </a:t>
            </a:r>
            <a:endParaRPr lang="en-IN" dirty="0"/>
          </a:p>
        </p:txBody>
      </p:sp>
    </p:spTree>
    <p:extLst>
      <p:ext uri="{BB962C8B-B14F-4D97-AF65-F5344CB8AC3E}">
        <p14:creationId xmlns="" xmlns:p14="http://schemas.microsoft.com/office/powerpoint/2010/main" val="39819115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a:t>Consider the two 8-bit numbers A =</a:t>
            </a:r>
            <a:r>
              <a:rPr lang="en-US" dirty="0" smtClean="0"/>
              <a:t>01000001 </a:t>
            </a:r>
            <a:r>
              <a:rPr lang="en-US" dirty="0"/>
              <a:t>and B =</a:t>
            </a:r>
            <a:r>
              <a:rPr lang="en-US" dirty="0" smtClean="0"/>
              <a:t>10000100</a:t>
            </a:r>
            <a:r>
              <a:rPr lang="en-US" dirty="0"/>
              <a:t>. </a:t>
            </a:r>
            <a:endParaRPr lang="en-US" dirty="0" smtClean="0"/>
          </a:p>
          <a:p>
            <a:r>
              <a:rPr lang="en-US" dirty="0"/>
              <a:t>Give the decimal equivalent of each number assuming that (1) they are unsigned, and (2) they are signed. </a:t>
            </a:r>
            <a:endParaRPr lang="en-US" dirty="0" smtClean="0"/>
          </a:p>
          <a:p>
            <a:r>
              <a:rPr lang="en-US" dirty="0"/>
              <a:t>Add the two binary numbers and interpret the sum assuming that the numbers are (1) unsigned, and (2) signed</a:t>
            </a:r>
            <a:r>
              <a:rPr lang="en-US" dirty="0" smtClean="0"/>
              <a:t>.</a:t>
            </a:r>
          </a:p>
          <a:p>
            <a:r>
              <a:rPr lang="en-US" dirty="0"/>
              <a:t>Determine the values of the C, Z, S, and V status bits after the addition</a:t>
            </a:r>
            <a:r>
              <a:rPr lang="en-US" dirty="0" smtClean="0"/>
              <a:t>.</a:t>
            </a:r>
          </a:p>
          <a:p>
            <a:r>
              <a:rPr lang="en-US" dirty="0"/>
              <a:t>List the conditional branch instructions from Table 8-11 that will have a true condition. </a:t>
            </a:r>
            <a:endParaRPr lang="en-IN" dirty="0"/>
          </a:p>
        </p:txBody>
      </p:sp>
    </p:spTree>
    <p:extLst>
      <p:ext uri="{BB962C8B-B14F-4D97-AF65-F5344CB8AC3E}">
        <p14:creationId xmlns="" xmlns:p14="http://schemas.microsoft.com/office/powerpoint/2010/main" val="19170745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009934" y="1269243"/>
            <a:ext cx="9853684" cy="32933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320607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D792E8-8838-4744-A7DD-92B0ED18307B}"/>
              </a:ext>
            </a:extLst>
          </p:cNvPr>
          <p:cNvSpPr>
            <a:spLocks noGrp="1"/>
          </p:cNvSpPr>
          <p:nvPr>
            <p:ph type="title"/>
          </p:nvPr>
        </p:nvSpPr>
        <p:spPr/>
        <p:txBody>
          <a:bodyPr>
            <a:normAutofit/>
          </a:bodyPr>
          <a:lstStyle/>
          <a:p>
            <a:r>
              <a:rPr lang="en-US" dirty="0" smtClean="0">
                <a:gradFill flip="none" rotWithShape="1">
                  <a:gsLst>
                    <a:gs pos="10000">
                      <a:srgbClr val="273238"/>
                    </a:gs>
                    <a:gs pos="100000">
                      <a:srgbClr val="607D8B"/>
                    </a:gs>
                  </a:gsLst>
                  <a:lin ang="0" scaled="1"/>
                  <a:tileRect/>
                </a:gradFill>
              </a:rPr>
              <a:t>IMPORTANT QUESTIONS</a:t>
            </a:r>
            <a:endParaRPr lang="en-US" dirty="0">
              <a:gradFill flip="none" rotWithShape="1">
                <a:gsLst>
                  <a:gs pos="10000">
                    <a:srgbClr val="273238"/>
                  </a:gs>
                  <a:gs pos="100000">
                    <a:srgbClr val="607D8B"/>
                  </a:gs>
                </a:gsLst>
                <a:lin ang="0" scaled="1"/>
                <a:tileRect/>
              </a:gradFill>
            </a:endParaRPr>
          </a:p>
        </p:txBody>
      </p:sp>
      <p:sp>
        <p:nvSpPr>
          <p:cNvPr id="3" name="Text Placeholder 2">
            <a:extLst>
              <a:ext uri="{FF2B5EF4-FFF2-40B4-BE49-F238E27FC236}">
                <a16:creationId xmlns:a16="http://schemas.microsoft.com/office/drawing/2014/main" xmlns="" id="{6C915463-E8EE-4502-8261-E337007EFAAF}"/>
              </a:ext>
            </a:extLst>
          </p:cNvPr>
          <p:cNvSpPr>
            <a:spLocks noGrp="1"/>
          </p:cNvSpPr>
          <p:nvPr>
            <p:ph type="body" idx="1"/>
          </p:nvPr>
        </p:nvSpPr>
        <p:spPr/>
        <p:txBody>
          <a:bodyPr/>
          <a:lstStyle/>
          <a:p>
            <a:r>
              <a:rPr lang="en-US" dirty="0"/>
              <a:t>Section - 9</a:t>
            </a:r>
          </a:p>
        </p:txBody>
      </p:sp>
    </p:spTree>
    <p:extLst>
      <p:ext uri="{BB962C8B-B14F-4D97-AF65-F5344CB8AC3E}">
        <p14:creationId xmlns="" xmlns:p14="http://schemas.microsoft.com/office/powerpoint/2010/main" val="3274937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D792E8-8838-4744-A7DD-92B0ED18307B}"/>
              </a:ext>
            </a:extLst>
          </p:cNvPr>
          <p:cNvSpPr>
            <a:spLocks noGrp="1"/>
          </p:cNvSpPr>
          <p:nvPr>
            <p:ph type="title"/>
          </p:nvPr>
        </p:nvSpPr>
        <p:spPr/>
        <p:txBody>
          <a:bodyPr>
            <a:normAutofit/>
          </a:bodyPr>
          <a:lstStyle/>
          <a:p>
            <a:r>
              <a:rPr lang="en-US" dirty="0">
                <a:gradFill flip="none" rotWithShape="1">
                  <a:gsLst>
                    <a:gs pos="10000">
                      <a:srgbClr val="273238"/>
                    </a:gs>
                    <a:gs pos="100000">
                      <a:srgbClr val="607D8B"/>
                    </a:gs>
                  </a:gsLst>
                  <a:lin ang="0" scaled="1"/>
                  <a:tileRect/>
                </a:gradFill>
              </a:rPr>
              <a:t>General Register Organization</a:t>
            </a:r>
          </a:p>
        </p:txBody>
      </p:sp>
      <p:sp>
        <p:nvSpPr>
          <p:cNvPr id="3" name="Text Placeholder 2">
            <a:extLst>
              <a:ext uri="{FF2B5EF4-FFF2-40B4-BE49-F238E27FC236}">
                <a16:creationId xmlns:a16="http://schemas.microsoft.com/office/drawing/2014/main" xmlns="" id="{6C915463-E8EE-4502-8261-E337007EFAAF}"/>
              </a:ext>
            </a:extLst>
          </p:cNvPr>
          <p:cNvSpPr>
            <a:spLocks noGrp="1"/>
          </p:cNvSpPr>
          <p:nvPr>
            <p:ph type="body" idx="1"/>
          </p:nvPr>
        </p:nvSpPr>
        <p:spPr/>
        <p:txBody>
          <a:bodyPr/>
          <a:lstStyle/>
          <a:p>
            <a:r>
              <a:rPr lang="en-US" dirty="0"/>
              <a:t>Section - 1</a:t>
            </a:r>
          </a:p>
        </p:txBody>
      </p:sp>
    </p:spTree>
    <p:extLst>
      <p:ext uri="{BB962C8B-B14F-4D97-AF65-F5344CB8AC3E}">
        <p14:creationId xmlns="" xmlns:p14="http://schemas.microsoft.com/office/powerpoint/2010/main" val="7610712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B09714E-A8C1-4843-8AFE-9C2820171C09}"/>
              </a:ext>
            </a:extLst>
          </p:cNvPr>
          <p:cNvSpPr>
            <a:spLocks noGrp="1"/>
          </p:cNvSpPr>
          <p:nvPr>
            <p:ph type="title"/>
          </p:nvPr>
        </p:nvSpPr>
        <p:spPr/>
        <p:txBody>
          <a:bodyPr/>
          <a:lstStyle/>
          <a:p>
            <a:r>
              <a:rPr lang="en-IN" dirty="0"/>
              <a:t>Questions </a:t>
            </a:r>
          </a:p>
        </p:txBody>
      </p:sp>
      <p:sp>
        <p:nvSpPr>
          <p:cNvPr id="5" name="Content Placeholder 4">
            <a:extLst>
              <a:ext uri="{FF2B5EF4-FFF2-40B4-BE49-F238E27FC236}">
                <a16:creationId xmlns:a16="http://schemas.microsoft.com/office/drawing/2014/main" xmlns="" id="{0D35A740-4171-4C80-A840-45E308A5D2F7}"/>
              </a:ext>
            </a:extLst>
          </p:cNvPr>
          <p:cNvSpPr>
            <a:spLocks noGrp="1"/>
          </p:cNvSpPr>
          <p:nvPr>
            <p:ph idx="1"/>
          </p:nvPr>
        </p:nvSpPr>
        <p:spPr/>
        <p:txBody>
          <a:bodyPr/>
          <a:lstStyle/>
          <a:p>
            <a:pPr marL="457200" indent="-457200" algn="just">
              <a:buFont typeface="+mj-lt"/>
              <a:buAutoNum type="arabicPeriod"/>
            </a:pPr>
            <a:r>
              <a:rPr lang="en-US" dirty="0"/>
              <a:t>Explain different addressing mode with example.</a:t>
            </a:r>
          </a:p>
          <a:p>
            <a:pPr marL="457200" indent="-457200" algn="just">
              <a:buFont typeface="+mj-lt"/>
              <a:buAutoNum type="arabicPeriod"/>
            </a:pPr>
            <a:r>
              <a:rPr lang="en-US" dirty="0"/>
              <a:t>Explain register stack and memory stack with neat sketches.</a:t>
            </a:r>
          </a:p>
          <a:p>
            <a:pPr marL="457200" indent="-457200" algn="just">
              <a:buFont typeface="+mj-lt"/>
              <a:buAutoNum type="arabicPeriod"/>
            </a:pPr>
            <a:r>
              <a:rPr lang="en-US" dirty="0" smtClean="0"/>
              <a:t>Explain </a:t>
            </a:r>
            <a:r>
              <a:rPr lang="en-US" dirty="0"/>
              <a:t>instruction formats with its types.</a:t>
            </a:r>
          </a:p>
          <a:p>
            <a:pPr marL="457200" indent="-457200" algn="just">
              <a:buFont typeface="+mj-lt"/>
              <a:buAutoNum type="arabicPeriod"/>
            </a:pPr>
            <a:r>
              <a:rPr lang="en-US" dirty="0" smtClean="0"/>
              <a:t>"</a:t>
            </a:r>
            <a:r>
              <a:rPr lang="en-US" dirty="0"/>
              <a:t>Write a program to evaluate the following arithmetic statement X = [A * (B + C) - D] / (E + F - G) </a:t>
            </a:r>
            <a:r>
              <a:rPr lang="en-US" dirty="0" smtClean="0"/>
              <a:t>) </a:t>
            </a:r>
            <a:r>
              <a:rPr lang="en-US" dirty="0"/>
              <a:t>using a general register computer with three-address instructions ii) using an accumulator type computer with one-address instructions iii) using a stack organized computer with zero-address operation instructions."</a:t>
            </a:r>
          </a:p>
          <a:p>
            <a:pPr marL="0" indent="0">
              <a:buNone/>
            </a:pPr>
            <a:endParaRPr lang="en-IN" dirty="0"/>
          </a:p>
        </p:txBody>
      </p:sp>
    </p:spTree>
    <p:extLst>
      <p:ext uri="{BB962C8B-B14F-4D97-AF65-F5344CB8AC3E}">
        <p14:creationId xmlns="" xmlns:p14="http://schemas.microsoft.com/office/powerpoint/2010/main" val="23622209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208A93D3-BF48-4D7A-8514-DB4066B8F3B6}"/>
              </a:ext>
            </a:extLst>
          </p:cNvPr>
          <p:cNvSpPr/>
          <p:nvPr/>
        </p:nvSpPr>
        <p:spPr>
          <a:xfrm>
            <a:off x="2239617" y="533400"/>
            <a:ext cx="1524000" cy="381000"/>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R1</a:t>
            </a:r>
          </a:p>
        </p:txBody>
      </p:sp>
      <p:sp>
        <p:nvSpPr>
          <p:cNvPr id="8" name="Rectangle 7">
            <a:extLst>
              <a:ext uri="{FF2B5EF4-FFF2-40B4-BE49-F238E27FC236}">
                <a16:creationId xmlns:a16="http://schemas.microsoft.com/office/drawing/2014/main" xmlns="" id="{E3D5EB82-9C3C-4B88-976C-6ACF00B7EAB2}"/>
              </a:ext>
            </a:extLst>
          </p:cNvPr>
          <p:cNvSpPr/>
          <p:nvPr/>
        </p:nvSpPr>
        <p:spPr>
          <a:xfrm>
            <a:off x="2239617" y="914400"/>
            <a:ext cx="1524000" cy="381000"/>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R2</a:t>
            </a:r>
          </a:p>
        </p:txBody>
      </p:sp>
      <p:sp>
        <p:nvSpPr>
          <p:cNvPr id="9" name="Rectangle 8">
            <a:extLst>
              <a:ext uri="{FF2B5EF4-FFF2-40B4-BE49-F238E27FC236}">
                <a16:creationId xmlns:a16="http://schemas.microsoft.com/office/drawing/2014/main" xmlns="" id="{41ED8002-693F-4F59-B139-7FEFA2987D46}"/>
              </a:ext>
            </a:extLst>
          </p:cNvPr>
          <p:cNvSpPr/>
          <p:nvPr/>
        </p:nvSpPr>
        <p:spPr>
          <a:xfrm>
            <a:off x="2239617" y="1295400"/>
            <a:ext cx="1524000" cy="381000"/>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R3</a:t>
            </a:r>
          </a:p>
        </p:txBody>
      </p:sp>
      <p:sp>
        <p:nvSpPr>
          <p:cNvPr id="10" name="Rectangle 9">
            <a:extLst>
              <a:ext uri="{FF2B5EF4-FFF2-40B4-BE49-F238E27FC236}">
                <a16:creationId xmlns:a16="http://schemas.microsoft.com/office/drawing/2014/main" xmlns="" id="{B828838A-FB6F-46EF-BA46-8CA0D094CB1D}"/>
              </a:ext>
            </a:extLst>
          </p:cNvPr>
          <p:cNvSpPr/>
          <p:nvPr/>
        </p:nvSpPr>
        <p:spPr>
          <a:xfrm>
            <a:off x="2239617" y="1676400"/>
            <a:ext cx="1524000" cy="381000"/>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R4</a:t>
            </a:r>
          </a:p>
        </p:txBody>
      </p:sp>
      <p:sp>
        <p:nvSpPr>
          <p:cNvPr id="11" name="Rectangle 10">
            <a:extLst>
              <a:ext uri="{FF2B5EF4-FFF2-40B4-BE49-F238E27FC236}">
                <a16:creationId xmlns:a16="http://schemas.microsoft.com/office/drawing/2014/main" xmlns="" id="{16FCCA1D-7A07-447C-8F5D-753DEA6039F2}"/>
              </a:ext>
            </a:extLst>
          </p:cNvPr>
          <p:cNvSpPr/>
          <p:nvPr/>
        </p:nvSpPr>
        <p:spPr>
          <a:xfrm>
            <a:off x="2239617" y="2057400"/>
            <a:ext cx="1524000" cy="381000"/>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R5</a:t>
            </a:r>
          </a:p>
        </p:txBody>
      </p:sp>
      <p:sp>
        <p:nvSpPr>
          <p:cNvPr id="12" name="Rectangle 11">
            <a:extLst>
              <a:ext uri="{FF2B5EF4-FFF2-40B4-BE49-F238E27FC236}">
                <a16:creationId xmlns:a16="http://schemas.microsoft.com/office/drawing/2014/main" xmlns="" id="{8B378A2E-01A0-46FB-A1FA-4EAAE890870F}"/>
              </a:ext>
            </a:extLst>
          </p:cNvPr>
          <p:cNvSpPr/>
          <p:nvPr/>
        </p:nvSpPr>
        <p:spPr>
          <a:xfrm>
            <a:off x="2239617" y="2438400"/>
            <a:ext cx="1524000" cy="381000"/>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R6</a:t>
            </a:r>
          </a:p>
        </p:txBody>
      </p:sp>
      <p:sp>
        <p:nvSpPr>
          <p:cNvPr id="14" name="Rectangle 13">
            <a:extLst>
              <a:ext uri="{FF2B5EF4-FFF2-40B4-BE49-F238E27FC236}">
                <a16:creationId xmlns:a16="http://schemas.microsoft.com/office/drawing/2014/main" xmlns="" id="{8A0FA636-7761-4878-B81A-E5A9F14715B9}"/>
              </a:ext>
            </a:extLst>
          </p:cNvPr>
          <p:cNvSpPr/>
          <p:nvPr/>
        </p:nvSpPr>
        <p:spPr>
          <a:xfrm>
            <a:off x="2239617" y="2819400"/>
            <a:ext cx="1524000" cy="381000"/>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R7</a:t>
            </a:r>
          </a:p>
        </p:txBody>
      </p:sp>
      <p:sp>
        <p:nvSpPr>
          <p:cNvPr id="15" name="Rectangle 14">
            <a:extLst>
              <a:ext uri="{FF2B5EF4-FFF2-40B4-BE49-F238E27FC236}">
                <a16:creationId xmlns:a16="http://schemas.microsoft.com/office/drawing/2014/main" xmlns="" id="{90BB1DB4-7FFB-4C86-81F7-18B268597F37}"/>
              </a:ext>
            </a:extLst>
          </p:cNvPr>
          <p:cNvSpPr/>
          <p:nvPr/>
        </p:nvSpPr>
        <p:spPr>
          <a:xfrm>
            <a:off x="5059017" y="3733800"/>
            <a:ext cx="1908000" cy="612000"/>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MUX - A</a:t>
            </a:r>
          </a:p>
        </p:txBody>
      </p:sp>
      <p:sp>
        <p:nvSpPr>
          <p:cNvPr id="16" name="Rectangle 15">
            <a:extLst>
              <a:ext uri="{FF2B5EF4-FFF2-40B4-BE49-F238E27FC236}">
                <a16:creationId xmlns:a16="http://schemas.microsoft.com/office/drawing/2014/main" xmlns="" id="{1B70655B-5B3F-40F2-8E7B-2DE5E2942D18}"/>
              </a:ext>
            </a:extLst>
          </p:cNvPr>
          <p:cNvSpPr/>
          <p:nvPr/>
        </p:nvSpPr>
        <p:spPr>
          <a:xfrm>
            <a:off x="7494417" y="3733800"/>
            <a:ext cx="1908000" cy="612000"/>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MUX - B</a:t>
            </a:r>
          </a:p>
        </p:txBody>
      </p:sp>
      <p:sp>
        <p:nvSpPr>
          <p:cNvPr id="17" name="Rectangle 16">
            <a:extLst>
              <a:ext uri="{FF2B5EF4-FFF2-40B4-BE49-F238E27FC236}">
                <a16:creationId xmlns:a16="http://schemas.microsoft.com/office/drawing/2014/main" xmlns="" id="{8F1869F3-964F-438C-BE1A-BE6EE6494446}"/>
              </a:ext>
            </a:extLst>
          </p:cNvPr>
          <p:cNvSpPr/>
          <p:nvPr/>
        </p:nvSpPr>
        <p:spPr>
          <a:xfrm>
            <a:off x="5586417" y="5029200"/>
            <a:ext cx="3282600" cy="1066800"/>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Arithmetic Logic Unit</a:t>
            </a:r>
          </a:p>
          <a:p>
            <a:pPr algn="ctr"/>
            <a:r>
              <a:rPr lang="en-IN" dirty="0"/>
              <a:t>(ALU)</a:t>
            </a:r>
          </a:p>
        </p:txBody>
      </p:sp>
      <p:sp>
        <p:nvSpPr>
          <p:cNvPr id="18" name="Rectangle 17">
            <a:extLst>
              <a:ext uri="{FF2B5EF4-FFF2-40B4-BE49-F238E27FC236}">
                <a16:creationId xmlns:a16="http://schemas.microsoft.com/office/drawing/2014/main" xmlns="" id="{3AFD9644-27D5-490D-BB64-6645EE06512A}"/>
              </a:ext>
            </a:extLst>
          </p:cNvPr>
          <p:cNvSpPr/>
          <p:nvPr/>
        </p:nvSpPr>
        <p:spPr>
          <a:xfrm>
            <a:off x="2239617" y="4469295"/>
            <a:ext cx="1524000" cy="559905"/>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3x8</a:t>
            </a:r>
          </a:p>
          <a:p>
            <a:pPr algn="ctr"/>
            <a:r>
              <a:rPr lang="en-IN" dirty="0"/>
              <a:t>decoder</a:t>
            </a:r>
          </a:p>
        </p:txBody>
      </p:sp>
      <p:cxnSp>
        <p:nvCxnSpPr>
          <p:cNvPr id="19" name="Straight Arrow Connector 18">
            <a:extLst>
              <a:ext uri="{FF2B5EF4-FFF2-40B4-BE49-F238E27FC236}">
                <a16:creationId xmlns:a16="http://schemas.microsoft.com/office/drawing/2014/main" xmlns="" id="{278129D5-B40E-412D-9735-91922AE84110}"/>
              </a:ext>
            </a:extLst>
          </p:cNvPr>
          <p:cNvCxnSpPr>
            <a:stCxn id="15" idx="2"/>
          </p:cNvCxnSpPr>
          <p:nvPr/>
        </p:nvCxnSpPr>
        <p:spPr>
          <a:xfrm>
            <a:off x="6013017" y="4345800"/>
            <a:ext cx="0" cy="6834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id="{EE0F2207-53C8-4239-A52A-29C3CC7541DD}"/>
              </a:ext>
            </a:extLst>
          </p:cNvPr>
          <p:cNvCxnSpPr/>
          <p:nvPr/>
        </p:nvCxnSpPr>
        <p:spPr>
          <a:xfrm>
            <a:off x="8448417" y="4345800"/>
            <a:ext cx="0" cy="6834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EC3E6794-8B6E-4761-98B6-E43DCD0E8167}"/>
              </a:ext>
            </a:extLst>
          </p:cNvPr>
          <p:cNvCxnSpPr/>
          <p:nvPr/>
        </p:nvCxnSpPr>
        <p:spPr>
          <a:xfrm>
            <a:off x="7227717" y="6096000"/>
            <a:ext cx="0" cy="6834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C6E1B86A-D9FB-44F6-8DF5-7021B98816A7}"/>
              </a:ext>
            </a:extLst>
          </p:cNvPr>
          <p:cNvCxnSpPr/>
          <p:nvPr/>
        </p:nvCxnSpPr>
        <p:spPr>
          <a:xfrm>
            <a:off x="3458817" y="173400"/>
            <a:ext cx="0" cy="360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xmlns="" id="{08DC4F1C-4B69-41BD-9CA2-C5333DA0F419}"/>
              </a:ext>
            </a:extLst>
          </p:cNvPr>
          <p:cNvSpPr txBox="1"/>
          <p:nvPr/>
        </p:nvSpPr>
        <p:spPr>
          <a:xfrm>
            <a:off x="3458816" y="-31401"/>
            <a:ext cx="761994" cy="369332"/>
          </a:xfrm>
          <a:prstGeom prst="rect">
            <a:avLst/>
          </a:prstGeom>
          <a:noFill/>
        </p:spPr>
        <p:txBody>
          <a:bodyPr wrap="square" rtlCol="0">
            <a:spAutoFit/>
          </a:bodyPr>
          <a:lstStyle/>
          <a:p>
            <a:r>
              <a:rPr lang="en-IN" dirty="0"/>
              <a:t>Clock</a:t>
            </a:r>
          </a:p>
        </p:txBody>
      </p:sp>
      <p:cxnSp>
        <p:nvCxnSpPr>
          <p:cNvPr id="26" name="Straight Arrow Connector 25">
            <a:extLst>
              <a:ext uri="{FF2B5EF4-FFF2-40B4-BE49-F238E27FC236}">
                <a16:creationId xmlns:a16="http://schemas.microsoft.com/office/drawing/2014/main" xmlns="" id="{D19D706F-D229-49CA-882E-971527133E5A}"/>
              </a:ext>
            </a:extLst>
          </p:cNvPr>
          <p:cNvCxnSpPr/>
          <p:nvPr/>
        </p:nvCxnSpPr>
        <p:spPr>
          <a:xfrm>
            <a:off x="9243390" y="228600"/>
            <a:ext cx="0" cy="35064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8A00559F-D470-4431-B5A3-0E7EC8EAF589}"/>
              </a:ext>
            </a:extLst>
          </p:cNvPr>
          <p:cNvCxnSpPr>
            <a:stCxn id="7" idx="3"/>
          </p:cNvCxnSpPr>
          <p:nvPr/>
        </p:nvCxnSpPr>
        <p:spPr>
          <a:xfrm>
            <a:off x="3763617" y="723900"/>
            <a:ext cx="5256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56126A1C-FF5E-47C9-936D-6632F8F20F3F}"/>
              </a:ext>
            </a:extLst>
          </p:cNvPr>
          <p:cNvCxnSpPr/>
          <p:nvPr/>
        </p:nvCxnSpPr>
        <p:spPr>
          <a:xfrm>
            <a:off x="3763617" y="1123122"/>
            <a:ext cx="50292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F2C25C47-1EF0-47B9-B5AD-AE2F514CBF05}"/>
              </a:ext>
            </a:extLst>
          </p:cNvPr>
          <p:cNvCxnSpPr/>
          <p:nvPr/>
        </p:nvCxnSpPr>
        <p:spPr>
          <a:xfrm>
            <a:off x="3763617" y="1505778"/>
            <a:ext cx="4788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14BC2673-BB27-4F6B-8C94-4849770916B5}"/>
              </a:ext>
            </a:extLst>
          </p:cNvPr>
          <p:cNvCxnSpPr/>
          <p:nvPr/>
        </p:nvCxnSpPr>
        <p:spPr>
          <a:xfrm>
            <a:off x="3763617" y="1905000"/>
            <a:ext cx="4572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235D5FD5-2C87-47FB-8F5B-5547BDE8B90F}"/>
              </a:ext>
            </a:extLst>
          </p:cNvPr>
          <p:cNvCxnSpPr/>
          <p:nvPr/>
        </p:nvCxnSpPr>
        <p:spPr>
          <a:xfrm>
            <a:off x="3763617" y="2267778"/>
            <a:ext cx="4338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EDFA71BD-6ADF-45DF-819F-0DC6D4D79B32}"/>
              </a:ext>
            </a:extLst>
          </p:cNvPr>
          <p:cNvCxnSpPr/>
          <p:nvPr/>
        </p:nvCxnSpPr>
        <p:spPr>
          <a:xfrm>
            <a:off x="3763617" y="2667000"/>
            <a:ext cx="4104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7B08EC76-0334-411C-97E0-00394B27F53B}"/>
              </a:ext>
            </a:extLst>
          </p:cNvPr>
          <p:cNvCxnSpPr/>
          <p:nvPr/>
        </p:nvCxnSpPr>
        <p:spPr>
          <a:xfrm>
            <a:off x="3763617" y="3048000"/>
            <a:ext cx="3888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xmlns="" id="{640BC958-2620-48E0-80DE-948CA8A11FBA}"/>
              </a:ext>
            </a:extLst>
          </p:cNvPr>
          <p:cNvCxnSpPr/>
          <p:nvPr/>
        </p:nvCxnSpPr>
        <p:spPr>
          <a:xfrm>
            <a:off x="9014790" y="715983"/>
            <a:ext cx="0" cy="30132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xmlns="" id="{BB601567-2365-4EEF-99B9-64DA0B0E3383}"/>
              </a:ext>
            </a:extLst>
          </p:cNvPr>
          <p:cNvCxnSpPr/>
          <p:nvPr/>
        </p:nvCxnSpPr>
        <p:spPr>
          <a:xfrm>
            <a:off x="8786190" y="1129800"/>
            <a:ext cx="0" cy="25992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xmlns="" id="{7BF4B679-1E2C-4390-995F-6AA9C6659295}"/>
              </a:ext>
            </a:extLst>
          </p:cNvPr>
          <p:cNvCxnSpPr/>
          <p:nvPr/>
        </p:nvCxnSpPr>
        <p:spPr>
          <a:xfrm>
            <a:off x="8557590" y="1510800"/>
            <a:ext cx="0" cy="22212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xmlns="" id="{E62DBA3D-0825-4B2E-97F9-F00835DA48FF}"/>
              </a:ext>
            </a:extLst>
          </p:cNvPr>
          <p:cNvCxnSpPr/>
          <p:nvPr/>
        </p:nvCxnSpPr>
        <p:spPr>
          <a:xfrm>
            <a:off x="8328990" y="1891800"/>
            <a:ext cx="0" cy="1836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xmlns="" id="{852ADB16-4CE1-4D51-BFB3-C718DFD6CA1A}"/>
              </a:ext>
            </a:extLst>
          </p:cNvPr>
          <p:cNvCxnSpPr/>
          <p:nvPr/>
        </p:nvCxnSpPr>
        <p:spPr>
          <a:xfrm>
            <a:off x="8100390" y="2252922"/>
            <a:ext cx="0" cy="1476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xmlns="" id="{2A9E8ACA-950C-4830-9732-F1A94256DCD0}"/>
              </a:ext>
            </a:extLst>
          </p:cNvPr>
          <p:cNvCxnSpPr/>
          <p:nvPr/>
        </p:nvCxnSpPr>
        <p:spPr>
          <a:xfrm>
            <a:off x="7871790" y="2663739"/>
            <a:ext cx="0" cy="10656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xmlns="" id="{D5C22ED8-F35B-4273-94A0-D7E91BB54256}"/>
              </a:ext>
            </a:extLst>
          </p:cNvPr>
          <p:cNvCxnSpPr/>
          <p:nvPr/>
        </p:nvCxnSpPr>
        <p:spPr>
          <a:xfrm>
            <a:off x="7643190" y="3034800"/>
            <a:ext cx="0" cy="684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xmlns="" id="{B173C8E9-3915-45D6-8CA5-8B12AAB23F27}"/>
              </a:ext>
            </a:extLst>
          </p:cNvPr>
          <p:cNvCxnSpPr/>
          <p:nvPr/>
        </p:nvCxnSpPr>
        <p:spPr>
          <a:xfrm>
            <a:off x="6811617" y="367800"/>
            <a:ext cx="0" cy="3366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4713A380-2BB1-4E52-818A-DBEDE2B3C1AC}"/>
              </a:ext>
            </a:extLst>
          </p:cNvPr>
          <p:cNvCxnSpPr/>
          <p:nvPr/>
        </p:nvCxnSpPr>
        <p:spPr>
          <a:xfrm>
            <a:off x="6811617" y="367800"/>
            <a:ext cx="2431773" cy="0"/>
          </a:xfrm>
          <a:prstGeom prst="line">
            <a:avLst/>
          </a:prstGeom>
          <a:ln w="19050">
            <a:headEnd type="none"/>
            <a:tailEnd type="oval"/>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xmlns="" id="{AE341391-1E20-4FE9-8B31-B3C8004785CA}"/>
              </a:ext>
            </a:extLst>
          </p:cNvPr>
          <p:cNvCxnSpPr/>
          <p:nvPr/>
        </p:nvCxnSpPr>
        <p:spPr>
          <a:xfrm>
            <a:off x="6583017" y="717783"/>
            <a:ext cx="0" cy="3013200"/>
          </a:xfrm>
          <a:prstGeom prst="straightConnector1">
            <a:avLst/>
          </a:prstGeom>
          <a:ln w="1905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xmlns="" id="{2DA99432-A81E-4218-BD98-E4E32D9D584E}"/>
              </a:ext>
            </a:extLst>
          </p:cNvPr>
          <p:cNvCxnSpPr/>
          <p:nvPr/>
        </p:nvCxnSpPr>
        <p:spPr>
          <a:xfrm>
            <a:off x="6354417" y="1131600"/>
            <a:ext cx="0" cy="2599200"/>
          </a:xfrm>
          <a:prstGeom prst="straightConnector1">
            <a:avLst/>
          </a:prstGeom>
          <a:ln w="1905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xmlns="" id="{69744E28-1611-4A5B-AD31-01CB7FB31F7D}"/>
              </a:ext>
            </a:extLst>
          </p:cNvPr>
          <p:cNvCxnSpPr/>
          <p:nvPr/>
        </p:nvCxnSpPr>
        <p:spPr>
          <a:xfrm>
            <a:off x="6125817" y="1512600"/>
            <a:ext cx="0" cy="2221200"/>
          </a:xfrm>
          <a:prstGeom prst="straightConnector1">
            <a:avLst/>
          </a:prstGeom>
          <a:ln w="1905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xmlns="" id="{8E451B21-0522-46E6-A673-85AF79F19F59}"/>
              </a:ext>
            </a:extLst>
          </p:cNvPr>
          <p:cNvCxnSpPr/>
          <p:nvPr/>
        </p:nvCxnSpPr>
        <p:spPr>
          <a:xfrm>
            <a:off x="5897217" y="1893600"/>
            <a:ext cx="0" cy="1836000"/>
          </a:xfrm>
          <a:prstGeom prst="straightConnector1">
            <a:avLst/>
          </a:prstGeom>
          <a:ln w="1905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xmlns="" id="{91A38F26-752B-4827-B004-795EA4AF3D56}"/>
              </a:ext>
            </a:extLst>
          </p:cNvPr>
          <p:cNvCxnSpPr/>
          <p:nvPr/>
        </p:nvCxnSpPr>
        <p:spPr>
          <a:xfrm>
            <a:off x="5668617" y="2254722"/>
            <a:ext cx="0" cy="1476000"/>
          </a:xfrm>
          <a:prstGeom prst="straightConnector1">
            <a:avLst/>
          </a:prstGeom>
          <a:ln w="1905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xmlns="" id="{6362B4DE-CFDA-496C-8A29-B937C144B7D7}"/>
              </a:ext>
            </a:extLst>
          </p:cNvPr>
          <p:cNvCxnSpPr/>
          <p:nvPr/>
        </p:nvCxnSpPr>
        <p:spPr>
          <a:xfrm>
            <a:off x="5440017" y="2665539"/>
            <a:ext cx="0" cy="1065600"/>
          </a:xfrm>
          <a:prstGeom prst="straightConnector1">
            <a:avLst/>
          </a:prstGeom>
          <a:ln w="1905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xmlns="" id="{F4BCAAA3-8871-40DA-963F-72E246DFB6CD}"/>
              </a:ext>
            </a:extLst>
          </p:cNvPr>
          <p:cNvCxnSpPr/>
          <p:nvPr/>
        </p:nvCxnSpPr>
        <p:spPr>
          <a:xfrm>
            <a:off x="5211417" y="3036600"/>
            <a:ext cx="0" cy="684000"/>
          </a:xfrm>
          <a:prstGeom prst="straightConnector1">
            <a:avLst/>
          </a:prstGeom>
          <a:ln w="19050">
            <a:headEnd type="ova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xmlns="" id="{4A05FCE4-EE91-4D4F-9FE2-5F2FFBA40875}"/>
              </a:ext>
            </a:extLst>
          </p:cNvPr>
          <p:cNvSpPr txBox="1"/>
          <p:nvPr/>
        </p:nvSpPr>
        <p:spPr>
          <a:xfrm>
            <a:off x="9243390" y="-27004"/>
            <a:ext cx="761994" cy="369332"/>
          </a:xfrm>
          <a:prstGeom prst="rect">
            <a:avLst/>
          </a:prstGeom>
          <a:noFill/>
        </p:spPr>
        <p:txBody>
          <a:bodyPr wrap="square" rtlCol="0">
            <a:spAutoFit/>
          </a:bodyPr>
          <a:lstStyle/>
          <a:p>
            <a:r>
              <a:rPr lang="en-IN" dirty="0"/>
              <a:t>Input</a:t>
            </a:r>
          </a:p>
        </p:txBody>
      </p:sp>
      <p:cxnSp>
        <p:nvCxnSpPr>
          <p:cNvPr id="51" name="Straight Connector 50">
            <a:extLst>
              <a:ext uri="{FF2B5EF4-FFF2-40B4-BE49-F238E27FC236}">
                <a16:creationId xmlns:a16="http://schemas.microsoft.com/office/drawing/2014/main" xmlns="" id="{29BB6403-1E4E-48BF-96B0-D71DBCC1D4C3}"/>
              </a:ext>
            </a:extLst>
          </p:cNvPr>
          <p:cNvCxnSpPr>
            <a:cxnSpLocks/>
          </p:cNvCxnSpPr>
          <p:nvPr/>
        </p:nvCxnSpPr>
        <p:spPr>
          <a:xfrm rot="16200000">
            <a:off x="-1129957" y="3597000"/>
            <a:ext cx="5760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CC608F29-B7E1-46BC-8CE0-3A17E4396826}"/>
              </a:ext>
            </a:extLst>
          </p:cNvPr>
          <p:cNvCxnSpPr/>
          <p:nvPr/>
        </p:nvCxnSpPr>
        <p:spPr>
          <a:xfrm>
            <a:off x="1750041" y="6464256"/>
            <a:ext cx="5472000" cy="0"/>
          </a:xfrm>
          <a:prstGeom prst="line">
            <a:avLst/>
          </a:prstGeom>
          <a:ln w="19050">
            <a:headEnd type="none"/>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xmlns="" id="{07E015A7-A8BC-408B-A2B0-3DB8165D74EA}"/>
              </a:ext>
            </a:extLst>
          </p:cNvPr>
          <p:cNvSpPr txBox="1"/>
          <p:nvPr/>
        </p:nvSpPr>
        <p:spPr>
          <a:xfrm>
            <a:off x="7280695" y="6477000"/>
            <a:ext cx="902507" cy="369332"/>
          </a:xfrm>
          <a:prstGeom prst="rect">
            <a:avLst/>
          </a:prstGeom>
          <a:noFill/>
        </p:spPr>
        <p:txBody>
          <a:bodyPr wrap="square" rtlCol="0">
            <a:spAutoFit/>
          </a:bodyPr>
          <a:lstStyle/>
          <a:p>
            <a:r>
              <a:rPr lang="en-IN" dirty="0"/>
              <a:t>Output</a:t>
            </a:r>
          </a:p>
        </p:txBody>
      </p:sp>
      <p:cxnSp>
        <p:nvCxnSpPr>
          <p:cNvPr id="54" name="Straight Arrow Connector 53">
            <a:extLst>
              <a:ext uri="{FF2B5EF4-FFF2-40B4-BE49-F238E27FC236}">
                <a16:creationId xmlns:a16="http://schemas.microsoft.com/office/drawing/2014/main" xmlns="" id="{D16971E2-4279-4A55-A807-F92FC5A795DA}"/>
              </a:ext>
            </a:extLst>
          </p:cNvPr>
          <p:cNvCxnSpPr>
            <a:cxnSpLocks/>
          </p:cNvCxnSpPr>
          <p:nvPr/>
        </p:nvCxnSpPr>
        <p:spPr>
          <a:xfrm rot="16200000">
            <a:off x="1996017" y="463983"/>
            <a:ext cx="0" cy="504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xmlns="" id="{41553ACC-AE2A-4967-8910-ACCA3BA9B16D}"/>
              </a:ext>
            </a:extLst>
          </p:cNvPr>
          <p:cNvCxnSpPr>
            <a:cxnSpLocks/>
          </p:cNvCxnSpPr>
          <p:nvPr/>
        </p:nvCxnSpPr>
        <p:spPr>
          <a:xfrm rot="16200000">
            <a:off x="1988582" y="871122"/>
            <a:ext cx="0" cy="504000"/>
          </a:xfrm>
          <a:prstGeom prst="straightConnector1">
            <a:avLst/>
          </a:prstGeom>
          <a:ln w="1905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xmlns="" id="{F30F7992-DB17-4A41-AEFC-D4C35AB674A8}"/>
              </a:ext>
            </a:extLst>
          </p:cNvPr>
          <p:cNvCxnSpPr>
            <a:cxnSpLocks/>
          </p:cNvCxnSpPr>
          <p:nvPr/>
        </p:nvCxnSpPr>
        <p:spPr>
          <a:xfrm rot="16200000">
            <a:off x="1987617" y="1233900"/>
            <a:ext cx="0" cy="504000"/>
          </a:xfrm>
          <a:prstGeom prst="straightConnector1">
            <a:avLst/>
          </a:prstGeom>
          <a:ln w="1905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xmlns="" id="{8D2DF7A7-65BC-437B-B976-FB6958CD155C}"/>
              </a:ext>
            </a:extLst>
          </p:cNvPr>
          <p:cNvCxnSpPr>
            <a:cxnSpLocks/>
          </p:cNvCxnSpPr>
          <p:nvPr/>
        </p:nvCxnSpPr>
        <p:spPr>
          <a:xfrm rot="16200000">
            <a:off x="1988582" y="1629861"/>
            <a:ext cx="0" cy="504000"/>
          </a:xfrm>
          <a:prstGeom prst="straightConnector1">
            <a:avLst/>
          </a:prstGeom>
          <a:ln w="1905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xmlns="" id="{9EC8203B-6341-4E1A-8C61-F47BC5E9AF88}"/>
              </a:ext>
            </a:extLst>
          </p:cNvPr>
          <p:cNvCxnSpPr>
            <a:cxnSpLocks/>
          </p:cNvCxnSpPr>
          <p:nvPr/>
        </p:nvCxnSpPr>
        <p:spPr>
          <a:xfrm rot="16200000">
            <a:off x="1987617" y="1992639"/>
            <a:ext cx="0" cy="504000"/>
          </a:xfrm>
          <a:prstGeom prst="straightConnector1">
            <a:avLst/>
          </a:prstGeom>
          <a:ln w="1905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xmlns="" id="{DD0238D4-15F0-42E1-A509-4C43418A28EC}"/>
              </a:ext>
            </a:extLst>
          </p:cNvPr>
          <p:cNvCxnSpPr>
            <a:cxnSpLocks/>
          </p:cNvCxnSpPr>
          <p:nvPr/>
        </p:nvCxnSpPr>
        <p:spPr>
          <a:xfrm rot="16200000">
            <a:off x="1988582" y="2375348"/>
            <a:ext cx="0" cy="504000"/>
          </a:xfrm>
          <a:prstGeom prst="straightConnector1">
            <a:avLst/>
          </a:prstGeom>
          <a:ln w="1905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xmlns="" id="{CCDDE341-30F7-43E8-B932-23DA334F0911}"/>
              </a:ext>
            </a:extLst>
          </p:cNvPr>
          <p:cNvCxnSpPr>
            <a:cxnSpLocks/>
          </p:cNvCxnSpPr>
          <p:nvPr/>
        </p:nvCxnSpPr>
        <p:spPr>
          <a:xfrm rot="16200000">
            <a:off x="1987617" y="2738126"/>
            <a:ext cx="0" cy="504000"/>
          </a:xfrm>
          <a:prstGeom prst="straightConnector1">
            <a:avLst/>
          </a:prstGeom>
          <a:ln w="1905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xmlns="" id="{5992ECF3-6B0D-4B6C-95E8-65E93C2AEA23}"/>
              </a:ext>
            </a:extLst>
          </p:cNvPr>
          <p:cNvCxnSpPr>
            <a:cxnSpLocks/>
          </p:cNvCxnSpPr>
          <p:nvPr/>
        </p:nvCxnSpPr>
        <p:spPr>
          <a:xfrm rot="10800000">
            <a:off x="3001617" y="3199356"/>
            <a:ext cx="0" cy="1260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xmlns="" id="{9DB18308-91ED-469C-8BC5-9F3B81C1EFD9}"/>
              </a:ext>
            </a:extLst>
          </p:cNvPr>
          <p:cNvCxnSpPr>
            <a:cxnSpLocks/>
          </p:cNvCxnSpPr>
          <p:nvPr/>
        </p:nvCxnSpPr>
        <p:spPr>
          <a:xfrm rot="16200000">
            <a:off x="4807983" y="3654078"/>
            <a:ext cx="0" cy="504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xmlns="" id="{A0EEBBAA-46A8-470C-B2CB-D6FACBFA3550}"/>
              </a:ext>
            </a:extLst>
          </p:cNvPr>
          <p:cNvCxnSpPr>
            <a:cxnSpLocks/>
          </p:cNvCxnSpPr>
          <p:nvPr/>
        </p:nvCxnSpPr>
        <p:spPr>
          <a:xfrm rot="16200000">
            <a:off x="4807983" y="3806478"/>
            <a:ext cx="0" cy="504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xmlns="" id="{09EEF6E3-8DB3-4915-AE38-4440394F5B75}"/>
              </a:ext>
            </a:extLst>
          </p:cNvPr>
          <p:cNvCxnSpPr>
            <a:cxnSpLocks/>
          </p:cNvCxnSpPr>
          <p:nvPr/>
        </p:nvCxnSpPr>
        <p:spPr>
          <a:xfrm rot="16200000">
            <a:off x="4807017" y="3958878"/>
            <a:ext cx="0" cy="504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xmlns="" id="{7D807740-C58A-4E40-BA24-5D3DF22A50D9}"/>
              </a:ext>
            </a:extLst>
          </p:cNvPr>
          <p:cNvCxnSpPr>
            <a:cxnSpLocks/>
          </p:cNvCxnSpPr>
          <p:nvPr/>
        </p:nvCxnSpPr>
        <p:spPr>
          <a:xfrm rot="5400000" flipH="1">
            <a:off x="9654417" y="3654078"/>
            <a:ext cx="0" cy="504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xmlns="" id="{3318B6DF-B6A4-46C1-BFEE-B10495F64BFD}"/>
              </a:ext>
            </a:extLst>
          </p:cNvPr>
          <p:cNvCxnSpPr>
            <a:cxnSpLocks/>
          </p:cNvCxnSpPr>
          <p:nvPr/>
        </p:nvCxnSpPr>
        <p:spPr>
          <a:xfrm rot="5400000" flipH="1">
            <a:off x="9654417" y="3806478"/>
            <a:ext cx="0" cy="504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xmlns="" id="{FA9C93CA-B286-4923-9FC5-626771C3688A}"/>
              </a:ext>
            </a:extLst>
          </p:cNvPr>
          <p:cNvCxnSpPr>
            <a:cxnSpLocks/>
          </p:cNvCxnSpPr>
          <p:nvPr/>
        </p:nvCxnSpPr>
        <p:spPr>
          <a:xfrm rot="5400000" flipH="1">
            <a:off x="9653451" y="3958878"/>
            <a:ext cx="0" cy="504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xmlns="" id="{4C44C6F2-94D9-49E9-91E3-82010A3C85B1}"/>
              </a:ext>
            </a:extLst>
          </p:cNvPr>
          <p:cNvCxnSpPr>
            <a:cxnSpLocks/>
          </p:cNvCxnSpPr>
          <p:nvPr/>
        </p:nvCxnSpPr>
        <p:spPr>
          <a:xfrm rot="16200000">
            <a:off x="5335383" y="5027334"/>
            <a:ext cx="0" cy="504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xmlns="" id="{496D7002-E42C-436C-AC94-64A16D1D1054}"/>
              </a:ext>
            </a:extLst>
          </p:cNvPr>
          <p:cNvCxnSpPr>
            <a:cxnSpLocks/>
          </p:cNvCxnSpPr>
          <p:nvPr/>
        </p:nvCxnSpPr>
        <p:spPr>
          <a:xfrm rot="16200000">
            <a:off x="5335383" y="5179734"/>
            <a:ext cx="0" cy="504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xmlns="" id="{9F065E98-8CF1-4D50-A332-66F56F8B5825}"/>
              </a:ext>
            </a:extLst>
          </p:cNvPr>
          <p:cNvCxnSpPr>
            <a:cxnSpLocks/>
          </p:cNvCxnSpPr>
          <p:nvPr/>
        </p:nvCxnSpPr>
        <p:spPr>
          <a:xfrm rot="16200000">
            <a:off x="5334417" y="5332134"/>
            <a:ext cx="0" cy="504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xmlns="" id="{AD0239CD-C52B-46BF-94CC-671C433242AB}"/>
              </a:ext>
            </a:extLst>
          </p:cNvPr>
          <p:cNvCxnSpPr>
            <a:cxnSpLocks/>
          </p:cNvCxnSpPr>
          <p:nvPr/>
        </p:nvCxnSpPr>
        <p:spPr>
          <a:xfrm rot="16200000">
            <a:off x="5335383" y="5476251"/>
            <a:ext cx="0" cy="504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xmlns="" id="{16B2C8E2-9B2B-4A25-9797-9CD73C0EF2A3}"/>
              </a:ext>
            </a:extLst>
          </p:cNvPr>
          <p:cNvCxnSpPr>
            <a:cxnSpLocks/>
          </p:cNvCxnSpPr>
          <p:nvPr/>
        </p:nvCxnSpPr>
        <p:spPr>
          <a:xfrm rot="16200000">
            <a:off x="5335383" y="5628651"/>
            <a:ext cx="0" cy="504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xmlns="" id="{EFBB53D3-F472-46C1-B12B-9B78B638A139}"/>
              </a:ext>
            </a:extLst>
          </p:cNvPr>
          <p:cNvCxnSpPr>
            <a:cxnSpLocks/>
          </p:cNvCxnSpPr>
          <p:nvPr/>
        </p:nvCxnSpPr>
        <p:spPr>
          <a:xfrm rot="10800000">
            <a:off x="2769702" y="5029200"/>
            <a:ext cx="0" cy="504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xmlns="" id="{6E7D90F5-EFBB-4EFF-9684-CDCCE82EB86E}"/>
              </a:ext>
            </a:extLst>
          </p:cNvPr>
          <p:cNvCxnSpPr>
            <a:cxnSpLocks/>
          </p:cNvCxnSpPr>
          <p:nvPr/>
        </p:nvCxnSpPr>
        <p:spPr>
          <a:xfrm rot="10800000">
            <a:off x="2998302" y="5029200"/>
            <a:ext cx="0" cy="504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xmlns="" id="{6811BC26-78E0-4A40-BDBD-3A5A93FD8EC8}"/>
              </a:ext>
            </a:extLst>
          </p:cNvPr>
          <p:cNvCxnSpPr>
            <a:cxnSpLocks/>
          </p:cNvCxnSpPr>
          <p:nvPr/>
        </p:nvCxnSpPr>
        <p:spPr>
          <a:xfrm rot="10800000">
            <a:off x="3226902" y="5029200"/>
            <a:ext cx="0" cy="504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xmlns="" id="{0B44DB97-73A7-4CE5-BAC6-7A36732134C7}"/>
              </a:ext>
            </a:extLst>
          </p:cNvPr>
          <p:cNvSpPr txBox="1"/>
          <p:nvPr/>
        </p:nvSpPr>
        <p:spPr>
          <a:xfrm>
            <a:off x="9905451" y="3855134"/>
            <a:ext cx="761994" cy="369332"/>
          </a:xfrm>
          <a:prstGeom prst="rect">
            <a:avLst/>
          </a:prstGeom>
          <a:noFill/>
        </p:spPr>
        <p:txBody>
          <a:bodyPr wrap="square" rtlCol="0">
            <a:spAutoFit/>
          </a:bodyPr>
          <a:lstStyle/>
          <a:p>
            <a:r>
              <a:rPr lang="en-IN" dirty="0"/>
              <a:t>SEL B</a:t>
            </a:r>
          </a:p>
        </p:txBody>
      </p:sp>
      <p:sp>
        <p:nvSpPr>
          <p:cNvPr id="77" name="TextBox 76">
            <a:extLst>
              <a:ext uri="{FF2B5EF4-FFF2-40B4-BE49-F238E27FC236}">
                <a16:creationId xmlns:a16="http://schemas.microsoft.com/office/drawing/2014/main" xmlns="" id="{ECC8D242-9031-4398-905A-CCC01F3CFB2A}"/>
              </a:ext>
            </a:extLst>
          </p:cNvPr>
          <p:cNvSpPr txBox="1"/>
          <p:nvPr/>
        </p:nvSpPr>
        <p:spPr>
          <a:xfrm>
            <a:off x="3900838" y="3855134"/>
            <a:ext cx="761994" cy="369332"/>
          </a:xfrm>
          <a:prstGeom prst="rect">
            <a:avLst/>
          </a:prstGeom>
          <a:noFill/>
        </p:spPr>
        <p:txBody>
          <a:bodyPr wrap="square" rtlCol="0">
            <a:spAutoFit/>
          </a:bodyPr>
          <a:lstStyle/>
          <a:p>
            <a:r>
              <a:rPr lang="en-IN" dirty="0"/>
              <a:t>SEL A</a:t>
            </a:r>
          </a:p>
        </p:txBody>
      </p:sp>
      <p:sp>
        <p:nvSpPr>
          <p:cNvPr id="78" name="TextBox 77">
            <a:extLst>
              <a:ext uri="{FF2B5EF4-FFF2-40B4-BE49-F238E27FC236}">
                <a16:creationId xmlns:a16="http://schemas.microsoft.com/office/drawing/2014/main" xmlns="" id="{B898AF2F-E60F-4B2A-A1D9-4EC42822EEEB}"/>
              </a:ext>
            </a:extLst>
          </p:cNvPr>
          <p:cNvSpPr txBox="1"/>
          <p:nvPr/>
        </p:nvSpPr>
        <p:spPr>
          <a:xfrm>
            <a:off x="2653754" y="5517590"/>
            <a:ext cx="761994" cy="369332"/>
          </a:xfrm>
          <a:prstGeom prst="rect">
            <a:avLst/>
          </a:prstGeom>
          <a:noFill/>
        </p:spPr>
        <p:txBody>
          <a:bodyPr wrap="square" rtlCol="0">
            <a:spAutoFit/>
          </a:bodyPr>
          <a:lstStyle/>
          <a:p>
            <a:r>
              <a:rPr lang="en-IN" dirty="0"/>
              <a:t>SEL D</a:t>
            </a:r>
          </a:p>
        </p:txBody>
      </p:sp>
      <p:sp>
        <p:nvSpPr>
          <p:cNvPr id="79" name="TextBox 78">
            <a:extLst>
              <a:ext uri="{FF2B5EF4-FFF2-40B4-BE49-F238E27FC236}">
                <a16:creationId xmlns:a16="http://schemas.microsoft.com/office/drawing/2014/main" xmlns="" id="{E221AD82-47A3-4F6D-A89B-C03FF0B0E0F1}"/>
              </a:ext>
            </a:extLst>
          </p:cNvPr>
          <p:cNvSpPr txBox="1"/>
          <p:nvPr/>
        </p:nvSpPr>
        <p:spPr>
          <a:xfrm>
            <a:off x="4519623" y="5399467"/>
            <a:ext cx="761994" cy="369332"/>
          </a:xfrm>
          <a:prstGeom prst="rect">
            <a:avLst/>
          </a:prstGeom>
          <a:noFill/>
        </p:spPr>
        <p:txBody>
          <a:bodyPr wrap="square" rtlCol="0">
            <a:spAutoFit/>
          </a:bodyPr>
          <a:lstStyle/>
          <a:p>
            <a:r>
              <a:rPr lang="en-IN" dirty="0"/>
              <a:t>OPR</a:t>
            </a:r>
          </a:p>
        </p:txBody>
      </p:sp>
      <p:sp>
        <p:nvSpPr>
          <p:cNvPr id="80" name="TextBox 79">
            <a:extLst>
              <a:ext uri="{FF2B5EF4-FFF2-40B4-BE49-F238E27FC236}">
                <a16:creationId xmlns:a16="http://schemas.microsoft.com/office/drawing/2014/main" xmlns="" id="{BAA2B43F-D5C1-4879-9EDE-551A083089DC}"/>
              </a:ext>
            </a:extLst>
          </p:cNvPr>
          <p:cNvSpPr txBox="1"/>
          <p:nvPr/>
        </p:nvSpPr>
        <p:spPr>
          <a:xfrm>
            <a:off x="2069229" y="3608125"/>
            <a:ext cx="977192" cy="646331"/>
          </a:xfrm>
          <a:prstGeom prst="rect">
            <a:avLst/>
          </a:prstGeom>
          <a:noFill/>
        </p:spPr>
        <p:txBody>
          <a:bodyPr wrap="square" rtlCol="0">
            <a:spAutoFit/>
          </a:bodyPr>
          <a:lstStyle/>
          <a:p>
            <a:pPr algn="r"/>
            <a:r>
              <a:rPr lang="en-IN" dirty="0"/>
              <a:t>Load</a:t>
            </a:r>
          </a:p>
          <a:p>
            <a:pPr algn="r"/>
            <a:r>
              <a:rPr lang="en-IN" dirty="0"/>
              <a:t>(7 lines)</a:t>
            </a:r>
          </a:p>
        </p:txBody>
      </p:sp>
      <p:sp>
        <p:nvSpPr>
          <p:cNvPr id="81" name="TextBox 80">
            <a:extLst>
              <a:ext uri="{FF2B5EF4-FFF2-40B4-BE49-F238E27FC236}">
                <a16:creationId xmlns:a16="http://schemas.microsoft.com/office/drawing/2014/main" xmlns="" id="{7938CF7D-5923-484B-B262-65C022043EFB}"/>
              </a:ext>
            </a:extLst>
          </p:cNvPr>
          <p:cNvSpPr txBox="1"/>
          <p:nvPr/>
        </p:nvSpPr>
        <p:spPr>
          <a:xfrm>
            <a:off x="5973417" y="4509868"/>
            <a:ext cx="902507" cy="369332"/>
          </a:xfrm>
          <a:prstGeom prst="rect">
            <a:avLst/>
          </a:prstGeom>
          <a:noFill/>
        </p:spPr>
        <p:txBody>
          <a:bodyPr wrap="square" rtlCol="0">
            <a:spAutoFit/>
          </a:bodyPr>
          <a:lstStyle/>
          <a:p>
            <a:r>
              <a:rPr lang="en-IN" dirty="0"/>
              <a:t>A - bus</a:t>
            </a:r>
          </a:p>
        </p:txBody>
      </p:sp>
      <p:sp>
        <p:nvSpPr>
          <p:cNvPr id="82" name="TextBox 81">
            <a:extLst>
              <a:ext uri="{FF2B5EF4-FFF2-40B4-BE49-F238E27FC236}">
                <a16:creationId xmlns:a16="http://schemas.microsoft.com/office/drawing/2014/main" xmlns="" id="{AD20C8A7-8703-4E5B-A08C-9223A73C7778}"/>
              </a:ext>
            </a:extLst>
          </p:cNvPr>
          <p:cNvSpPr txBox="1"/>
          <p:nvPr/>
        </p:nvSpPr>
        <p:spPr>
          <a:xfrm>
            <a:off x="8417763" y="4509868"/>
            <a:ext cx="902507" cy="369332"/>
          </a:xfrm>
          <a:prstGeom prst="rect">
            <a:avLst/>
          </a:prstGeom>
          <a:noFill/>
        </p:spPr>
        <p:txBody>
          <a:bodyPr wrap="square" rtlCol="0">
            <a:spAutoFit/>
          </a:bodyPr>
          <a:lstStyle/>
          <a:p>
            <a:r>
              <a:rPr lang="en-IN" dirty="0"/>
              <a:t>B - bus</a:t>
            </a:r>
          </a:p>
        </p:txBody>
      </p:sp>
    </p:spTree>
    <p:extLst>
      <p:ext uri="{BB962C8B-B14F-4D97-AF65-F5344CB8AC3E}">
        <p14:creationId xmlns="" xmlns:p14="http://schemas.microsoft.com/office/powerpoint/2010/main" val="1713168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34680F-CF45-4884-B653-8FA534426852}"/>
              </a:ext>
            </a:extLst>
          </p:cNvPr>
          <p:cNvSpPr>
            <a:spLocks noGrp="1"/>
          </p:cNvSpPr>
          <p:nvPr>
            <p:ph type="title"/>
          </p:nvPr>
        </p:nvSpPr>
        <p:spPr/>
        <p:txBody>
          <a:bodyPr/>
          <a:lstStyle/>
          <a:p>
            <a:r>
              <a:rPr lang="en-US" dirty="0"/>
              <a:t>General Register Organization</a:t>
            </a:r>
            <a:endParaRPr lang="en-IN" dirty="0"/>
          </a:p>
        </p:txBody>
      </p:sp>
      <p:sp>
        <p:nvSpPr>
          <p:cNvPr id="3" name="Content Placeholder 2">
            <a:extLst>
              <a:ext uri="{FF2B5EF4-FFF2-40B4-BE49-F238E27FC236}">
                <a16:creationId xmlns:a16="http://schemas.microsoft.com/office/drawing/2014/main" xmlns="" id="{6DC14E79-D61D-4CA6-9A23-28C3C923C31F}"/>
              </a:ext>
            </a:extLst>
          </p:cNvPr>
          <p:cNvSpPr>
            <a:spLocks noGrp="1"/>
          </p:cNvSpPr>
          <p:nvPr>
            <p:ph idx="1"/>
          </p:nvPr>
        </p:nvSpPr>
        <p:spPr>
          <a:xfrm>
            <a:off x="131180" y="863444"/>
            <a:ext cx="11929641" cy="4106121"/>
          </a:xfrm>
        </p:spPr>
        <p:txBody>
          <a:bodyPr/>
          <a:lstStyle/>
          <a:p>
            <a:pPr algn="just"/>
            <a:r>
              <a:rPr lang="en-US" sz="2000" dirty="0"/>
              <a:t>Example: </a:t>
            </a:r>
            <a:r>
              <a:rPr lang="en-US" sz="2000" i="1" dirty="0">
                <a:solidFill>
                  <a:schemeClr val="tx2"/>
                </a:solidFill>
              </a:rPr>
              <a:t>R1        R2 + R3</a:t>
            </a:r>
          </a:p>
          <a:p>
            <a:pPr algn="just"/>
            <a:r>
              <a:rPr lang="en-US" sz="2000" dirty="0"/>
              <a:t>To perform the above operation, the control must provide binary selection variables to the following selector inputs:</a:t>
            </a:r>
          </a:p>
          <a:p>
            <a:pPr marL="357188" indent="-357188" algn="just">
              <a:buFont typeface="+mj-lt"/>
              <a:buAutoNum type="arabicPeriod"/>
            </a:pPr>
            <a:r>
              <a:rPr lang="en-US" sz="2000" dirty="0"/>
              <a:t>MUX A selector (</a:t>
            </a:r>
            <a:r>
              <a:rPr lang="en-US" sz="2000" dirty="0">
                <a:solidFill>
                  <a:schemeClr val="tx2"/>
                </a:solidFill>
              </a:rPr>
              <a:t>SELA</a:t>
            </a:r>
            <a:r>
              <a:rPr lang="en-US" sz="2000" dirty="0"/>
              <a:t>): to place the content of R2 into bus A.</a:t>
            </a:r>
          </a:p>
          <a:p>
            <a:pPr marL="357188" indent="-357188" algn="just">
              <a:buFont typeface="+mj-lt"/>
              <a:buAutoNum type="arabicPeriod"/>
            </a:pPr>
            <a:r>
              <a:rPr lang="en-US" sz="2000" dirty="0"/>
              <a:t>MUX B selector (</a:t>
            </a:r>
            <a:r>
              <a:rPr lang="en-US" sz="2000" dirty="0">
                <a:solidFill>
                  <a:schemeClr val="tx2"/>
                </a:solidFill>
              </a:rPr>
              <a:t>SELB</a:t>
            </a:r>
            <a:r>
              <a:rPr lang="en-US" sz="2000" dirty="0"/>
              <a:t>): to place the content of R3 into bus B. </a:t>
            </a:r>
          </a:p>
          <a:p>
            <a:pPr marL="357188" indent="-357188" algn="just">
              <a:buFont typeface="+mj-lt"/>
              <a:buAutoNum type="arabicPeriod"/>
            </a:pPr>
            <a:r>
              <a:rPr lang="en-US" sz="2000" dirty="0"/>
              <a:t>ALU operation selector (</a:t>
            </a:r>
            <a:r>
              <a:rPr lang="en-US" sz="2000" dirty="0">
                <a:solidFill>
                  <a:schemeClr val="tx2"/>
                </a:solidFill>
              </a:rPr>
              <a:t>OPR</a:t>
            </a:r>
            <a:r>
              <a:rPr lang="en-US" sz="2000" dirty="0"/>
              <a:t>): to provide the arithmetic addition A + B.</a:t>
            </a:r>
          </a:p>
          <a:p>
            <a:pPr marL="357188" indent="-357188" algn="just">
              <a:buFont typeface="+mj-lt"/>
              <a:buAutoNum type="arabicPeriod"/>
            </a:pPr>
            <a:r>
              <a:rPr lang="en-US" sz="2000" dirty="0"/>
              <a:t>Decoder destination selector (</a:t>
            </a:r>
            <a:r>
              <a:rPr lang="en-US" sz="2000" dirty="0">
                <a:solidFill>
                  <a:schemeClr val="tx2"/>
                </a:solidFill>
              </a:rPr>
              <a:t>SELD</a:t>
            </a:r>
            <a:r>
              <a:rPr lang="en-US" sz="2000" dirty="0"/>
              <a:t>): to transfer the content of the output </a:t>
            </a:r>
            <a:endParaRPr lang="en-US" sz="2000" dirty="0" smtClean="0"/>
          </a:p>
          <a:p>
            <a:pPr marL="0" indent="0" algn="just">
              <a:buNone/>
            </a:pPr>
            <a:r>
              <a:rPr lang="en-US" sz="2000" dirty="0" smtClean="0"/>
              <a:t>bus </a:t>
            </a:r>
            <a:r>
              <a:rPr lang="en-US" sz="2000" dirty="0"/>
              <a:t>into R1.</a:t>
            </a:r>
          </a:p>
          <a:p>
            <a:pPr algn="just"/>
            <a:r>
              <a:rPr lang="en-US" i="1" dirty="0" smtClean="0"/>
              <a:t>Control </a:t>
            </a:r>
            <a:r>
              <a:rPr lang="en-US" i="1" dirty="0"/>
              <a:t>Word</a:t>
            </a:r>
            <a:r>
              <a:rPr lang="en-US" i="1" dirty="0" smtClean="0"/>
              <a:t>:</a:t>
            </a:r>
          </a:p>
          <a:p>
            <a:pPr algn="just"/>
            <a:endParaRPr lang="en-US" i="1" dirty="0" smtClean="0"/>
          </a:p>
          <a:p>
            <a:pPr algn="just"/>
            <a:endParaRPr lang="en-US" i="1" dirty="0"/>
          </a:p>
          <a:p>
            <a:endParaRPr lang="en-IN" dirty="0"/>
          </a:p>
        </p:txBody>
      </p:sp>
      <p:cxnSp>
        <p:nvCxnSpPr>
          <p:cNvPr id="8" name="Straight Arrow Connector 7">
            <a:extLst>
              <a:ext uri="{FF2B5EF4-FFF2-40B4-BE49-F238E27FC236}">
                <a16:creationId xmlns:a16="http://schemas.microsoft.com/office/drawing/2014/main" xmlns="" id="{AC220736-448D-4936-858D-AF0A590CDD48}"/>
              </a:ext>
            </a:extLst>
          </p:cNvPr>
          <p:cNvCxnSpPr>
            <a:cxnSpLocks/>
          </p:cNvCxnSpPr>
          <p:nvPr/>
        </p:nvCxnSpPr>
        <p:spPr>
          <a:xfrm flipH="1">
            <a:off x="1711648" y="1050234"/>
            <a:ext cx="457200" cy="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oup 12"/>
          <p:cNvGrpSpPr>
            <a:grpSpLocks/>
          </p:cNvGrpSpPr>
          <p:nvPr/>
        </p:nvGrpSpPr>
        <p:grpSpPr bwMode="auto">
          <a:xfrm>
            <a:off x="1720827" y="4417541"/>
            <a:ext cx="3605212" cy="476250"/>
            <a:chOff x="1539" y="2385"/>
            <a:chExt cx="2271" cy="300"/>
          </a:xfrm>
        </p:grpSpPr>
        <p:sp>
          <p:nvSpPr>
            <p:cNvPr id="11" name="Rectangle 13"/>
            <p:cNvSpPr>
              <a:spLocks noChangeArrowheads="1"/>
            </p:cNvSpPr>
            <p:nvPr/>
          </p:nvSpPr>
          <p:spPr bwMode="auto">
            <a:xfrm>
              <a:off x="1539" y="2525"/>
              <a:ext cx="370" cy="16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90000"/>
                </a:lnSpc>
              </a:pPr>
              <a:r>
                <a:rPr kumimoji="1" lang="en-US" altLang="ko-KR" sz="1200" b="1" dirty="0">
                  <a:solidFill>
                    <a:srgbClr val="000000"/>
                  </a:solidFill>
                  <a:ea typeface="굴림" pitchFamily="50" charset="-127"/>
                </a:rPr>
                <a:t>SELA</a:t>
              </a:r>
            </a:p>
          </p:txBody>
        </p:sp>
        <p:sp>
          <p:nvSpPr>
            <p:cNvPr id="12" name="Rectangle 14"/>
            <p:cNvSpPr>
              <a:spLocks noChangeArrowheads="1"/>
            </p:cNvSpPr>
            <p:nvPr/>
          </p:nvSpPr>
          <p:spPr bwMode="auto">
            <a:xfrm>
              <a:off x="2087" y="2525"/>
              <a:ext cx="370" cy="16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90000"/>
                </a:lnSpc>
              </a:pPr>
              <a:r>
                <a:rPr kumimoji="1" lang="en-US" altLang="ko-KR" sz="1200" b="1">
                  <a:solidFill>
                    <a:srgbClr val="000000"/>
                  </a:solidFill>
                  <a:ea typeface="굴림" pitchFamily="50" charset="-127"/>
                </a:rPr>
                <a:t>SELB</a:t>
              </a:r>
            </a:p>
          </p:txBody>
        </p:sp>
        <p:sp>
          <p:nvSpPr>
            <p:cNvPr id="13" name="Rectangle 15"/>
            <p:cNvSpPr>
              <a:spLocks noChangeArrowheads="1"/>
            </p:cNvSpPr>
            <p:nvPr/>
          </p:nvSpPr>
          <p:spPr bwMode="auto">
            <a:xfrm>
              <a:off x="2625" y="2525"/>
              <a:ext cx="370" cy="16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90000"/>
                </a:lnSpc>
              </a:pPr>
              <a:r>
                <a:rPr kumimoji="1" lang="en-US" altLang="ko-KR" sz="1200" b="1">
                  <a:solidFill>
                    <a:srgbClr val="000000"/>
                  </a:solidFill>
                  <a:ea typeface="굴림" pitchFamily="50" charset="-127"/>
                </a:rPr>
                <a:t>SELD</a:t>
              </a:r>
            </a:p>
          </p:txBody>
        </p:sp>
        <p:sp>
          <p:nvSpPr>
            <p:cNvPr id="14" name="Rectangle 16"/>
            <p:cNvSpPr>
              <a:spLocks noChangeArrowheads="1"/>
            </p:cNvSpPr>
            <p:nvPr/>
          </p:nvSpPr>
          <p:spPr bwMode="auto">
            <a:xfrm>
              <a:off x="3289" y="2525"/>
              <a:ext cx="322" cy="16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90000"/>
                </a:lnSpc>
              </a:pPr>
              <a:r>
                <a:rPr kumimoji="1" lang="en-US" altLang="ko-KR" sz="1200" b="1">
                  <a:solidFill>
                    <a:srgbClr val="000000"/>
                  </a:solidFill>
                  <a:ea typeface="굴림" pitchFamily="50" charset="-127"/>
                </a:rPr>
                <a:t>OPR</a:t>
              </a:r>
            </a:p>
          </p:txBody>
        </p:sp>
        <p:sp>
          <p:nvSpPr>
            <p:cNvPr id="15" name="Rectangle 17"/>
            <p:cNvSpPr>
              <a:spLocks noChangeArrowheads="1"/>
            </p:cNvSpPr>
            <p:nvPr/>
          </p:nvSpPr>
          <p:spPr bwMode="auto">
            <a:xfrm>
              <a:off x="1702" y="2385"/>
              <a:ext cx="167" cy="16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90000"/>
                </a:lnSpc>
              </a:pPr>
              <a:r>
                <a:rPr kumimoji="1" lang="en-US" altLang="ko-KR" sz="1200" b="1">
                  <a:solidFill>
                    <a:srgbClr val="000000"/>
                  </a:solidFill>
                  <a:ea typeface="굴림" pitchFamily="50" charset="-127"/>
                </a:rPr>
                <a:t>3</a:t>
              </a:r>
            </a:p>
          </p:txBody>
        </p:sp>
        <p:sp>
          <p:nvSpPr>
            <p:cNvPr id="16" name="Rectangle 18"/>
            <p:cNvSpPr>
              <a:spLocks noChangeArrowheads="1"/>
            </p:cNvSpPr>
            <p:nvPr/>
          </p:nvSpPr>
          <p:spPr bwMode="auto">
            <a:xfrm>
              <a:off x="2250" y="2385"/>
              <a:ext cx="167" cy="16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90000"/>
                </a:lnSpc>
              </a:pPr>
              <a:r>
                <a:rPr kumimoji="1" lang="en-US" altLang="ko-KR" sz="1200" b="1">
                  <a:solidFill>
                    <a:srgbClr val="000000"/>
                  </a:solidFill>
                  <a:ea typeface="굴림" pitchFamily="50" charset="-127"/>
                </a:rPr>
                <a:t>3</a:t>
              </a:r>
            </a:p>
          </p:txBody>
        </p:sp>
        <p:sp>
          <p:nvSpPr>
            <p:cNvPr id="17" name="Rectangle 19"/>
            <p:cNvSpPr>
              <a:spLocks noChangeArrowheads="1"/>
            </p:cNvSpPr>
            <p:nvPr/>
          </p:nvSpPr>
          <p:spPr bwMode="auto">
            <a:xfrm>
              <a:off x="2798" y="2385"/>
              <a:ext cx="167" cy="16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90000"/>
                </a:lnSpc>
              </a:pPr>
              <a:r>
                <a:rPr kumimoji="1" lang="en-US" altLang="ko-KR" sz="1200" b="1">
                  <a:solidFill>
                    <a:srgbClr val="000000"/>
                  </a:solidFill>
                  <a:ea typeface="굴림" pitchFamily="50" charset="-127"/>
                </a:rPr>
                <a:t>3</a:t>
              </a:r>
            </a:p>
          </p:txBody>
        </p:sp>
        <p:sp>
          <p:nvSpPr>
            <p:cNvPr id="18" name="Rectangle 20"/>
            <p:cNvSpPr>
              <a:spLocks noChangeArrowheads="1"/>
            </p:cNvSpPr>
            <p:nvPr/>
          </p:nvSpPr>
          <p:spPr bwMode="auto">
            <a:xfrm>
              <a:off x="3395" y="2385"/>
              <a:ext cx="167" cy="16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90000"/>
                </a:lnSpc>
              </a:pPr>
              <a:r>
                <a:rPr kumimoji="1" lang="en-US" altLang="ko-KR" sz="1200" b="1">
                  <a:solidFill>
                    <a:srgbClr val="000000"/>
                  </a:solidFill>
                  <a:ea typeface="굴림" pitchFamily="50" charset="-127"/>
                </a:rPr>
                <a:t>5</a:t>
              </a:r>
            </a:p>
          </p:txBody>
        </p:sp>
        <p:sp>
          <p:nvSpPr>
            <p:cNvPr id="19" name="Rectangle 21"/>
            <p:cNvSpPr>
              <a:spLocks noChangeArrowheads="1"/>
            </p:cNvSpPr>
            <p:nvPr/>
          </p:nvSpPr>
          <p:spPr bwMode="auto">
            <a:xfrm>
              <a:off x="1542" y="2520"/>
              <a:ext cx="2268" cy="150"/>
            </a:xfrm>
            <a:prstGeom prst="rect">
              <a:avLst/>
            </a:prstGeom>
            <a:noFill/>
            <a:ln w="28575">
              <a:solidFill>
                <a:schemeClr val="tx1"/>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0" name="Line 22"/>
            <p:cNvSpPr>
              <a:spLocks noChangeShapeType="1"/>
            </p:cNvSpPr>
            <p:nvPr/>
          </p:nvSpPr>
          <p:spPr bwMode="auto">
            <a:xfrm>
              <a:off x="2004" y="2520"/>
              <a:ext cx="0" cy="144"/>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1" name="Line 23"/>
            <p:cNvSpPr>
              <a:spLocks noChangeShapeType="1"/>
            </p:cNvSpPr>
            <p:nvPr/>
          </p:nvSpPr>
          <p:spPr bwMode="auto">
            <a:xfrm>
              <a:off x="2532" y="2526"/>
              <a:ext cx="0" cy="156"/>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2" name="Line 24"/>
            <p:cNvSpPr>
              <a:spLocks noChangeShapeType="1"/>
            </p:cNvSpPr>
            <p:nvPr/>
          </p:nvSpPr>
          <p:spPr bwMode="auto">
            <a:xfrm>
              <a:off x="3138" y="2532"/>
              <a:ext cx="0" cy="144"/>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grpSp>
      <p:graphicFrame>
        <p:nvGraphicFramePr>
          <p:cNvPr id="36" name="Table 4">
            <a:extLst>
              <a:ext uri="{FF2B5EF4-FFF2-40B4-BE49-F238E27FC236}">
                <a16:creationId xmlns:a16="http://schemas.microsoft.com/office/drawing/2014/main" xmlns="" id="{39D29A17-9FA8-4F2B-8BBB-B282424AA015}"/>
              </a:ext>
            </a:extLst>
          </p:cNvPr>
          <p:cNvGraphicFramePr>
            <a:graphicFrameLocks/>
          </p:cNvGraphicFramePr>
          <p:nvPr>
            <p:extLst>
              <p:ext uri="{D42A27DB-BD31-4B8C-83A1-F6EECF244321}">
                <p14:modId xmlns="" xmlns:p14="http://schemas.microsoft.com/office/powerpoint/2010/main" val="1292978901"/>
              </p:ext>
            </p:extLst>
          </p:nvPr>
        </p:nvGraphicFramePr>
        <p:xfrm>
          <a:off x="8684271" y="2775738"/>
          <a:ext cx="3378520" cy="3606800"/>
        </p:xfrm>
        <a:graphic>
          <a:graphicData uri="http://schemas.openxmlformats.org/drawingml/2006/table">
            <a:tbl>
              <a:tblPr firstRow="1" bandRow="1">
                <a:tableStyleId>{5C22544A-7EE6-4342-B048-85BDC9FD1C3A}</a:tableStyleId>
              </a:tblPr>
              <a:tblGrid>
                <a:gridCol w="844630">
                  <a:extLst>
                    <a:ext uri="{9D8B030D-6E8A-4147-A177-3AD203B41FA5}">
                      <a16:colId xmlns:a16="http://schemas.microsoft.com/office/drawing/2014/main" xmlns="" val="863895947"/>
                    </a:ext>
                  </a:extLst>
                </a:gridCol>
                <a:gridCol w="844630">
                  <a:extLst>
                    <a:ext uri="{9D8B030D-6E8A-4147-A177-3AD203B41FA5}">
                      <a16:colId xmlns:a16="http://schemas.microsoft.com/office/drawing/2014/main" xmlns="" val="599151477"/>
                    </a:ext>
                  </a:extLst>
                </a:gridCol>
                <a:gridCol w="844630">
                  <a:extLst>
                    <a:ext uri="{9D8B030D-6E8A-4147-A177-3AD203B41FA5}">
                      <a16:colId xmlns:a16="http://schemas.microsoft.com/office/drawing/2014/main" xmlns="" val="3280662952"/>
                    </a:ext>
                  </a:extLst>
                </a:gridCol>
                <a:gridCol w="844630">
                  <a:extLst>
                    <a:ext uri="{9D8B030D-6E8A-4147-A177-3AD203B41FA5}">
                      <a16:colId xmlns:a16="http://schemas.microsoft.com/office/drawing/2014/main" xmlns="" val="1946589012"/>
                    </a:ext>
                  </a:extLst>
                </a:gridCol>
              </a:tblGrid>
              <a:tr h="370840">
                <a:tc>
                  <a:txBody>
                    <a:bodyPr/>
                    <a:lstStyle/>
                    <a:p>
                      <a:pPr algn="ctr"/>
                      <a:r>
                        <a:rPr lang="en-US" sz="1800" dirty="0">
                          <a:solidFill>
                            <a:sysClr val="windowText" lastClr="000000"/>
                          </a:solidFill>
                        </a:rPr>
                        <a:t>Binary Code</a:t>
                      </a:r>
                      <a:endParaRPr lang="en-IN" sz="1800" dirty="0">
                        <a:solidFill>
                          <a:sysClr val="windowText" lastClr="000000"/>
                        </a:solidFill>
                      </a:endParaRPr>
                    </a:p>
                  </a:txBody>
                  <a:tcPr marL="35254" marR="35254"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n-US" sz="1800" dirty="0">
                          <a:solidFill>
                            <a:sysClr val="windowText" lastClr="000000"/>
                          </a:solidFill>
                        </a:rPr>
                        <a:t>SELA</a:t>
                      </a:r>
                      <a:endParaRPr lang="en-IN" sz="1800" dirty="0">
                        <a:solidFill>
                          <a:sysClr val="windowText" lastClr="000000"/>
                        </a:solidFill>
                      </a:endParaRPr>
                    </a:p>
                  </a:txBody>
                  <a:tcPr marL="35254" marR="35254"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n-US" sz="1800" dirty="0">
                          <a:solidFill>
                            <a:sysClr val="windowText" lastClr="000000"/>
                          </a:solidFill>
                        </a:rPr>
                        <a:t>SELB</a:t>
                      </a:r>
                      <a:endParaRPr lang="en-IN" sz="1800" dirty="0">
                        <a:solidFill>
                          <a:sysClr val="windowText" lastClr="000000"/>
                        </a:solidFill>
                      </a:endParaRPr>
                    </a:p>
                  </a:txBody>
                  <a:tcPr marL="35254" marR="35254"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n-US" sz="1800" dirty="0">
                          <a:solidFill>
                            <a:sysClr val="windowText" lastClr="000000"/>
                          </a:solidFill>
                        </a:rPr>
                        <a:t>SELD</a:t>
                      </a:r>
                      <a:endParaRPr lang="en-IN" sz="1800" dirty="0">
                        <a:solidFill>
                          <a:sysClr val="windowText" lastClr="000000"/>
                        </a:solidFill>
                      </a:endParaRPr>
                    </a:p>
                  </a:txBody>
                  <a:tcPr marL="35254" marR="35254"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874976613"/>
                  </a:ext>
                </a:extLst>
              </a:tr>
              <a:tr h="370840">
                <a:tc>
                  <a:txBody>
                    <a:bodyPr/>
                    <a:lstStyle/>
                    <a:p>
                      <a:pPr algn="ctr"/>
                      <a:r>
                        <a:rPr lang="en-US" sz="1800" dirty="0"/>
                        <a:t>000</a:t>
                      </a:r>
                      <a:endParaRPr lang="en-IN" sz="1800" dirty="0"/>
                    </a:p>
                  </a:txBody>
                  <a:tcPr marL="35254" marR="35254"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800" dirty="0"/>
                        <a:t>Input</a:t>
                      </a:r>
                      <a:endParaRPr lang="en-IN" sz="1800" dirty="0"/>
                    </a:p>
                  </a:txBody>
                  <a:tcPr marL="35254" marR="35254"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800" dirty="0"/>
                        <a:t>Input</a:t>
                      </a:r>
                      <a:endParaRPr lang="en-IN" sz="1800" dirty="0"/>
                    </a:p>
                  </a:txBody>
                  <a:tcPr marL="35254" marR="35254"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800" dirty="0"/>
                        <a:t>None</a:t>
                      </a:r>
                      <a:endParaRPr lang="en-IN" sz="1800" dirty="0"/>
                    </a:p>
                  </a:txBody>
                  <a:tcPr marL="35254" marR="35254"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3633331394"/>
                  </a:ext>
                </a:extLst>
              </a:tr>
              <a:tr h="370840">
                <a:tc>
                  <a:txBody>
                    <a:bodyPr/>
                    <a:lstStyle/>
                    <a:p>
                      <a:pPr algn="ctr"/>
                      <a:r>
                        <a:rPr lang="en-US" sz="1800" dirty="0"/>
                        <a:t>001</a:t>
                      </a:r>
                      <a:endParaRPr lang="en-IN" sz="1800" dirty="0"/>
                    </a:p>
                  </a:txBody>
                  <a:tcPr marL="35254" marR="35254"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800" dirty="0"/>
                        <a:t>R1</a:t>
                      </a:r>
                      <a:endParaRPr lang="en-IN" sz="1800" dirty="0"/>
                    </a:p>
                  </a:txBody>
                  <a:tcPr marL="35254" marR="35254"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800" dirty="0"/>
                        <a:t>R1</a:t>
                      </a:r>
                      <a:endParaRPr lang="en-IN" sz="1800" dirty="0"/>
                    </a:p>
                  </a:txBody>
                  <a:tcPr marL="35254" marR="35254"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800" dirty="0"/>
                        <a:t>R1</a:t>
                      </a:r>
                      <a:endParaRPr lang="en-IN" sz="1800" dirty="0"/>
                    </a:p>
                  </a:txBody>
                  <a:tcPr marL="35254" marR="35254"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2452282336"/>
                  </a:ext>
                </a:extLst>
              </a:tr>
              <a:tr h="370840">
                <a:tc>
                  <a:txBody>
                    <a:bodyPr/>
                    <a:lstStyle/>
                    <a:p>
                      <a:pPr algn="ctr"/>
                      <a:r>
                        <a:rPr lang="en-US" sz="1800" dirty="0"/>
                        <a:t>010</a:t>
                      </a:r>
                      <a:endParaRPr lang="en-IN" sz="1800" dirty="0"/>
                    </a:p>
                  </a:txBody>
                  <a:tcPr marL="35254" marR="35254"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800" dirty="0"/>
                        <a:t>R2</a:t>
                      </a:r>
                      <a:endParaRPr lang="en-IN" sz="1800" dirty="0"/>
                    </a:p>
                  </a:txBody>
                  <a:tcPr marL="35254" marR="35254"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800" dirty="0"/>
                        <a:t>R2</a:t>
                      </a:r>
                      <a:endParaRPr lang="en-IN" sz="1800" dirty="0"/>
                    </a:p>
                  </a:txBody>
                  <a:tcPr marL="35254" marR="35254"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800" dirty="0"/>
                        <a:t>R2</a:t>
                      </a:r>
                      <a:endParaRPr lang="en-IN" sz="1800" dirty="0"/>
                    </a:p>
                  </a:txBody>
                  <a:tcPr marL="35254" marR="35254"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4119244460"/>
                  </a:ext>
                </a:extLst>
              </a:tr>
              <a:tr h="370840">
                <a:tc>
                  <a:txBody>
                    <a:bodyPr/>
                    <a:lstStyle/>
                    <a:p>
                      <a:pPr algn="ctr"/>
                      <a:r>
                        <a:rPr lang="en-US" sz="1800" dirty="0"/>
                        <a:t>011</a:t>
                      </a:r>
                      <a:endParaRPr lang="en-IN" sz="1800" dirty="0"/>
                    </a:p>
                  </a:txBody>
                  <a:tcPr marL="35254" marR="35254"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800" dirty="0"/>
                        <a:t>R3</a:t>
                      </a:r>
                      <a:endParaRPr lang="en-IN" sz="1800" dirty="0"/>
                    </a:p>
                  </a:txBody>
                  <a:tcPr marL="35254" marR="35254"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800" dirty="0"/>
                        <a:t>R3</a:t>
                      </a:r>
                      <a:endParaRPr lang="en-IN" sz="1800" dirty="0"/>
                    </a:p>
                  </a:txBody>
                  <a:tcPr marL="35254" marR="35254"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800" dirty="0"/>
                        <a:t>R3</a:t>
                      </a:r>
                      <a:endParaRPr lang="en-IN" sz="1800" dirty="0"/>
                    </a:p>
                  </a:txBody>
                  <a:tcPr marL="35254" marR="35254"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2616381372"/>
                  </a:ext>
                </a:extLst>
              </a:tr>
              <a:tr h="370840">
                <a:tc>
                  <a:txBody>
                    <a:bodyPr/>
                    <a:lstStyle/>
                    <a:p>
                      <a:pPr algn="ctr"/>
                      <a:r>
                        <a:rPr lang="en-US" sz="1800" dirty="0"/>
                        <a:t>100</a:t>
                      </a:r>
                      <a:endParaRPr lang="en-IN" sz="1800" dirty="0"/>
                    </a:p>
                  </a:txBody>
                  <a:tcPr marL="35254" marR="35254"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800" dirty="0"/>
                        <a:t>R4</a:t>
                      </a:r>
                      <a:endParaRPr lang="en-IN" sz="1800" dirty="0"/>
                    </a:p>
                  </a:txBody>
                  <a:tcPr marL="35254" marR="35254"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800" dirty="0"/>
                        <a:t>R4</a:t>
                      </a:r>
                      <a:endParaRPr lang="en-IN" sz="1800" dirty="0"/>
                    </a:p>
                  </a:txBody>
                  <a:tcPr marL="35254" marR="35254"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800" dirty="0"/>
                        <a:t>R4</a:t>
                      </a:r>
                      <a:endParaRPr lang="en-IN" sz="1800" dirty="0"/>
                    </a:p>
                  </a:txBody>
                  <a:tcPr marL="35254" marR="35254"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3212130827"/>
                  </a:ext>
                </a:extLst>
              </a:tr>
              <a:tr h="370840">
                <a:tc>
                  <a:txBody>
                    <a:bodyPr/>
                    <a:lstStyle/>
                    <a:p>
                      <a:pPr algn="ctr"/>
                      <a:r>
                        <a:rPr lang="en-US" sz="1800" dirty="0"/>
                        <a:t>101</a:t>
                      </a:r>
                      <a:endParaRPr lang="en-IN" sz="1800" dirty="0"/>
                    </a:p>
                  </a:txBody>
                  <a:tcPr marL="35254" marR="35254"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800" dirty="0"/>
                        <a:t>R5</a:t>
                      </a:r>
                      <a:endParaRPr lang="en-IN" sz="1800" dirty="0"/>
                    </a:p>
                  </a:txBody>
                  <a:tcPr marL="35254" marR="35254"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800" dirty="0"/>
                        <a:t>R5</a:t>
                      </a:r>
                      <a:endParaRPr lang="en-IN" sz="1800" dirty="0"/>
                    </a:p>
                  </a:txBody>
                  <a:tcPr marL="35254" marR="35254"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800" dirty="0"/>
                        <a:t>R5</a:t>
                      </a:r>
                      <a:endParaRPr lang="en-IN" sz="1800" dirty="0"/>
                    </a:p>
                  </a:txBody>
                  <a:tcPr marL="35254" marR="35254"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881589913"/>
                  </a:ext>
                </a:extLst>
              </a:tr>
              <a:tr h="370840">
                <a:tc>
                  <a:txBody>
                    <a:bodyPr/>
                    <a:lstStyle/>
                    <a:p>
                      <a:pPr algn="ctr"/>
                      <a:r>
                        <a:rPr lang="en-US" sz="1800" dirty="0"/>
                        <a:t>110</a:t>
                      </a:r>
                      <a:endParaRPr lang="en-IN" sz="1800" dirty="0"/>
                    </a:p>
                  </a:txBody>
                  <a:tcPr marL="35254" marR="35254"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800" dirty="0"/>
                        <a:t>R6</a:t>
                      </a:r>
                      <a:endParaRPr lang="en-IN" sz="1800" dirty="0"/>
                    </a:p>
                  </a:txBody>
                  <a:tcPr marL="35254" marR="35254"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800" dirty="0"/>
                        <a:t>R6</a:t>
                      </a:r>
                      <a:endParaRPr lang="en-IN" sz="1800" dirty="0"/>
                    </a:p>
                  </a:txBody>
                  <a:tcPr marL="35254" marR="35254"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800" dirty="0"/>
                        <a:t>R6</a:t>
                      </a:r>
                      <a:endParaRPr lang="en-IN" sz="1800" dirty="0"/>
                    </a:p>
                  </a:txBody>
                  <a:tcPr marL="35254" marR="35254"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3848617367"/>
                  </a:ext>
                </a:extLst>
              </a:tr>
              <a:tr h="370840">
                <a:tc>
                  <a:txBody>
                    <a:bodyPr/>
                    <a:lstStyle/>
                    <a:p>
                      <a:pPr algn="ctr"/>
                      <a:r>
                        <a:rPr lang="en-US" sz="1800" dirty="0"/>
                        <a:t>111</a:t>
                      </a:r>
                      <a:endParaRPr lang="en-IN" sz="1800" dirty="0"/>
                    </a:p>
                  </a:txBody>
                  <a:tcPr marL="35254" marR="35254"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800" dirty="0"/>
                        <a:t>R7</a:t>
                      </a:r>
                      <a:endParaRPr lang="en-IN" sz="1800" dirty="0"/>
                    </a:p>
                  </a:txBody>
                  <a:tcPr marL="35254" marR="35254"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800" dirty="0"/>
                        <a:t>R7</a:t>
                      </a:r>
                      <a:endParaRPr lang="en-IN" sz="1800" dirty="0"/>
                    </a:p>
                  </a:txBody>
                  <a:tcPr marL="35254" marR="35254"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1800" dirty="0"/>
                        <a:t>R7</a:t>
                      </a:r>
                      <a:endParaRPr lang="en-IN" sz="1800" dirty="0"/>
                    </a:p>
                  </a:txBody>
                  <a:tcPr marL="35254" marR="35254"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2637414412"/>
                  </a:ext>
                </a:extLst>
              </a:tr>
            </a:tbl>
          </a:graphicData>
        </a:graphic>
      </p:graphicFrame>
    </p:spTree>
    <p:extLst>
      <p:ext uri="{BB962C8B-B14F-4D97-AF65-F5344CB8AC3E}">
        <p14:creationId xmlns="" xmlns:p14="http://schemas.microsoft.com/office/powerpoint/2010/main" val="275294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9C4672-CA8C-45B6-B9DB-4216757CC0E3}"/>
              </a:ext>
            </a:extLst>
          </p:cNvPr>
          <p:cNvSpPr>
            <a:spLocks noGrp="1"/>
          </p:cNvSpPr>
          <p:nvPr>
            <p:ph type="title"/>
          </p:nvPr>
        </p:nvSpPr>
        <p:spPr/>
        <p:txBody>
          <a:bodyPr/>
          <a:lstStyle/>
          <a:p>
            <a:r>
              <a:rPr lang="en-US" dirty="0"/>
              <a:t>General Register Organization</a:t>
            </a:r>
            <a:endParaRPr lang="en-IN" dirty="0"/>
          </a:p>
        </p:txBody>
      </p:sp>
      <p:graphicFrame>
        <p:nvGraphicFramePr>
          <p:cNvPr id="5" name="Table 6">
            <a:extLst>
              <a:ext uri="{FF2B5EF4-FFF2-40B4-BE49-F238E27FC236}">
                <a16:creationId xmlns:a16="http://schemas.microsoft.com/office/drawing/2014/main" xmlns="" id="{A12C37CA-971A-4B74-8AE1-767CBDADAF68}"/>
              </a:ext>
            </a:extLst>
          </p:cNvPr>
          <p:cNvGraphicFramePr>
            <a:graphicFrameLocks noGrp="1"/>
          </p:cNvGraphicFramePr>
          <p:nvPr>
            <p:extLst>
              <p:ext uri="{D42A27DB-BD31-4B8C-83A1-F6EECF244321}">
                <p14:modId xmlns="" xmlns:p14="http://schemas.microsoft.com/office/powerpoint/2010/main" val="3462939953"/>
              </p:ext>
            </p:extLst>
          </p:nvPr>
        </p:nvGraphicFramePr>
        <p:xfrm>
          <a:off x="3493941" y="1120545"/>
          <a:ext cx="3793854" cy="4445000"/>
        </p:xfrm>
        <a:graphic>
          <a:graphicData uri="http://schemas.openxmlformats.org/drawingml/2006/table">
            <a:tbl>
              <a:tblPr firstRow="1" bandRow="1">
                <a:tableStyleId>{5C22544A-7EE6-4342-B048-85BDC9FD1C3A}</a:tableStyleId>
              </a:tblPr>
              <a:tblGrid>
                <a:gridCol w="1299808">
                  <a:extLst>
                    <a:ext uri="{9D8B030D-6E8A-4147-A177-3AD203B41FA5}">
                      <a16:colId xmlns:a16="http://schemas.microsoft.com/office/drawing/2014/main" xmlns="" val="3569638638"/>
                    </a:ext>
                  </a:extLst>
                </a:gridCol>
                <a:gridCol w="1592082">
                  <a:extLst>
                    <a:ext uri="{9D8B030D-6E8A-4147-A177-3AD203B41FA5}">
                      <a16:colId xmlns:a16="http://schemas.microsoft.com/office/drawing/2014/main" xmlns="" val="2580408981"/>
                    </a:ext>
                  </a:extLst>
                </a:gridCol>
                <a:gridCol w="901964">
                  <a:extLst>
                    <a:ext uri="{9D8B030D-6E8A-4147-A177-3AD203B41FA5}">
                      <a16:colId xmlns:a16="http://schemas.microsoft.com/office/drawing/2014/main" xmlns="" val="3833285314"/>
                    </a:ext>
                  </a:extLst>
                </a:gridCol>
              </a:tblGrid>
              <a:tr h="370840">
                <a:tc>
                  <a:txBody>
                    <a:bodyPr/>
                    <a:lstStyle/>
                    <a:p>
                      <a:pPr algn="ctr"/>
                      <a:r>
                        <a:rPr lang="en-US" dirty="0">
                          <a:solidFill>
                            <a:sysClr val="windowText" lastClr="000000"/>
                          </a:solidFill>
                        </a:rPr>
                        <a:t>OPR Select</a:t>
                      </a:r>
                      <a:endParaRPr lang="en-IN" dirty="0">
                        <a:solidFill>
                          <a:sysClr val="windowText" lastClr="000000"/>
                        </a:solidFill>
                      </a:endParaRPr>
                    </a:p>
                  </a:txBody>
                  <a:tcPr marL="75570" marR="7557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r>
                        <a:rPr lang="en-US" dirty="0">
                          <a:solidFill>
                            <a:sysClr val="windowText" lastClr="000000"/>
                          </a:solidFill>
                        </a:rPr>
                        <a:t>Operation</a:t>
                      </a:r>
                      <a:endParaRPr lang="en-IN" dirty="0">
                        <a:solidFill>
                          <a:sysClr val="windowText" lastClr="000000"/>
                        </a:solidFill>
                      </a:endParaRPr>
                    </a:p>
                  </a:txBody>
                  <a:tcPr marL="75570" marR="7557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r>
                        <a:rPr lang="en-US" dirty="0">
                          <a:solidFill>
                            <a:sysClr val="windowText" lastClr="000000"/>
                          </a:solidFill>
                        </a:rPr>
                        <a:t>Symbol</a:t>
                      </a:r>
                      <a:endParaRPr lang="en-IN" dirty="0">
                        <a:solidFill>
                          <a:sysClr val="windowText" lastClr="000000"/>
                        </a:solidFill>
                      </a:endParaRPr>
                    </a:p>
                  </a:txBody>
                  <a:tcPr marL="75570" marR="7557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527471917"/>
                  </a:ext>
                </a:extLst>
              </a:tr>
              <a:tr h="370840">
                <a:tc>
                  <a:txBody>
                    <a:bodyPr/>
                    <a:lstStyle/>
                    <a:p>
                      <a:pPr algn="ctr"/>
                      <a:r>
                        <a:rPr lang="en-US" dirty="0"/>
                        <a:t>00000</a:t>
                      </a:r>
                      <a:endParaRPr lang="en-IN" dirty="0"/>
                    </a:p>
                  </a:txBody>
                  <a:tcPr marL="75570" marR="7557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dirty="0"/>
                        <a:t>Transfer A</a:t>
                      </a:r>
                      <a:endParaRPr lang="en-IN" dirty="0"/>
                    </a:p>
                  </a:txBody>
                  <a:tcPr marL="75570" marR="7557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dirty="0"/>
                        <a:t>TSFA</a:t>
                      </a:r>
                      <a:endParaRPr lang="en-IN" dirty="0"/>
                    </a:p>
                  </a:txBody>
                  <a:tcPr marL="75570" marR="7557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3719283442"/>
                  </a:ext>
                </a:extLst>
              </a:tr>
              <a:tr h="370840">
                <a:tc>
                  <a:txBody>
                    <a:bodyPr/>
                    <a:lstStyle/>
                    <a:p>
                      <a:pPr algn="ctr"/>
                      <a:r>
                        <a:rPr lang="en-US" dirty="0"/>
                        <a:t>00001</a:t>
                      </a:r>
                      <a:endParaRPr lang="en-IN" dirty="0"/>
                    </a:p>
                  </a:txBody>
                  <a:tcPr marL="75570" marR="7557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dirty="0"/>
                        <a:t>Increment A</a:t>
                      </a:r>
                      <a:endParaRPr lang="en-IN" dirty="0"/>
                    </a:p>
                  </a:txBody>
                  <a:tcPr marL="75570" marR="7557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dirty="0"/>
                        <a:t>INCA</a:t>
                      </a:r>
                      <a:endParaRPr lang="en-IN" dirty="0"/>
                    </a:p>
                  </a:txBody>
                  <a:tcPr marL="75570" marR="7557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2220733292"/>
                  </a:ext>
                </a:extLst>
              </a:tr>
              <a:tr h="370840">
                <a:tc>
                  <a:txBody>
                    <a:bodyPr/>
                    <a:lstStyle/>
                    <a:p>
                      <a:pPr algn="ctr"/>
                      <a:r>
                        <a:rPr lang="en-US" dirty="0"/>
                        <a:t>00010</a:t>
                      </a:r>
                      <a:endParaRPr lang="en-IN" dirty="0"/>
                    </a:p>
                  </a:txBody>
                  <a:tcPr marL="75570" marR="7557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dirty="0"/>
                        <a:t>A + B</a:t>
                      </a:r>
                      <a:endParaRPr lang="en-IN" dirty="0"/>
                    </a:p>
                  </a:txBody>
                  <a:tcPr marL="75570" marR="7557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dirty="0"/>
                        <a:t>ADD</a:t>
                      </a:r>
                      <a:endParaRPr lang="en-IN" dirty="0"/>
                    </a:p>
                  </a:txBody>
                  <a:tcPr marL="75570" marR="7557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427419925"/>
                  </a:ext>
                </a:extLst>
              </a:tr>
              <a:tr h="370840">
                <a:tc>
                  <a:txBody>
                    <a:bodyPr/>
                    <a:lstStyle/>
                    <a:p>
                      <a:pPr algn="ctr"/>
                      <a:r>
                        <a:rPr lang="en-US" dirty="0"/>
                        <a:t>00101</a:t>
                      </a:r>
                      <a:endParaRPr lang="en-IN" dirty="0"/>
                    </a:p>
                  </a:txBody>
                  <a:tcPr marL="75570" marR="7557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dirty="0"/>
                        <a:t>A – B</a:t>
                      </a:r>
                      <a:endParaRPr lang="en-IN" dirty="0"/>
                    </a:p>
                  </a:txBody>
                  <a:tcPr marL="75570" marR="7557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dirty="0"/>
                        <a:t>SUB</a:t>
                      </a:r>
                      <a:endParaRPr lang="en-IN" dirty="0"/>
                    </a:p>
                  </a:txBody>
                  <a:tcPr marL="75570" marR="7557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389937091"/>
                  </a:ext>
                </a:extLst>
              </a:tr>
              <a:tr h="370840">
                <a:tc>
                  <a:txBody>
                    <a:bodyPr/>
                    <a:lstStyle/>
                    <a:p>
                      <a:pPr algn="ctr"/>
                      <a:r>
                        <a:rPr lang="en-US" dirty="0"/>
                        <a:t>00110</a:t>
                      </a:r>
                      <a:endParaRPr lang="en-IN" dirty="0"/>
                    </a:p>
                  </a:txBody>
                  <a:tcPr marL="75570" marR="7557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dirty="0"/>
                        <a:t>Decrement A</a:t>
                      </a:r>
                      <a:endParaRPr lang="en-IN" dirty="0"/>
                    </a:p>
                  </a:txBody>
                  <a:tcPr marL="75570" marR="7557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dirty="0"/>
                        <a:t>DECA</a:t>
                      </a:r>
                      <a:endParaRPr lang="en-IN" dirty="0"/>
                    </a:p>
                  </a:txBody>
                  <a:tcPr marL="75570" marR="7557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3072485662"/>
                  </a:ext>
                </a:extLst>
              </a:tr>
              <a:tr h="370840">
                <a:tc>
                  <a:txBody>
                    <a:bodyPr/>
                    <a:lstStyle/>
                    <a:p>
                      <a:pPr algn="ctr"/>
                      <a:r>
                        <a:rPr lang="en-US" dirty="0"/>
                        <a:t>01000</a:t>
                      </a:r>
                      <a:endParaRPr lang="en-IN" dirty="0"/>
                    </a:p>
                  </a:txBody>
                  <a:tcPr marL="75570" marR="7557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dirty="0"/>
                        <a:t>A and B</a:t>
                      </a:r>
                      <a:endParaRPr lang="en-IN" dirty="0"/>
                    </a:p>
                  </a:txBody>
                  <a:tcPr marL="75570" marR="7557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dirty="0"/>
                        <a:t>AND</a:t>
                      </a:r>
                      <a:endParaRPr lang="en-IN" dirty="0"/>
                    </a:p>
                  </a:txBody>
                  <a:tcPr marL="75570" marR="7557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259841801"/>
                  </a:ext>
                </a:extLst>
              </a:tr>
              <a:tr h="0">
                <a:tc>
                  <a:txBody>
                    <a:bodyPr/>
                    <a:lstStyle/>
                    <a:p>
                      <a:pPr algn="ctr"/>
                      <a:r>
                        <a:rPr lang="en-US" dirty="0"/>
                        <a:t>01010</a:t>
                      </a:r>
                      <a:endParaRPr lang="en-IN" dirty="0"/>
                    </a:p>
                  </a:txBody>
                  <a:tcPr marL="75570" marR="7557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dirty="0"/>
                        <a:t>A or B</a:t>
                      </a:r>
                      <a:endParaRPr lang="en-IN" dirty="0"/>
                    </a:p>
                  </a:txBody>
                  <a:tcPr marL="75570" marR="7557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dirty="0"/>
                        <a:t>OR</a:t>
                      </a:r>
                      <a:endParaRPr lang="en-IN" dirty="0"/>
                    </a:p>
                  </a:txBody>
                  <a:tcPr marL="75570" marR="7557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301970136"/>
                  </a:ext>
                </a:extLst>
              </a:tr>
              <a:tr h="370840">
                <a:tc>
                  <a:txBody>
                    <a:bodyPr/>
                    <a:lstStyle/>
                    <a:p>
                      <a:pPr algn="ctr"/>
                      <a:r>
                        <a:rPr lang="en-US" dirty="0"/>
                        <a:t>01100</a:t>
                      </a:r>
                      <a:endParaRPr lang="en-IN" dirty="0"/>
                    </a:p>
                  </a:txBody>
                  <a:tcPr marL="75570" marR="7557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dirty="0"/>
                        <a:t>A </a:t>
                      </a:r>
                      <a:r>
                        <a:rPr lang="en-US" dirty="0" err="1"/>
                        <a:t>xor</a:t>
                      </a:r>
                      <a:r>
                        <a:rPr lang="en-US" dirty="0"/>
                        <a:t> B</a:t>
                      </a:r>
                      <a:endParaRPr lang="en-IN" dirty="0"/>
                    </a:p>
                  </a:txBody>
                  <a:tcPr marL="75570" marR="7557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dirty="0"/>
                        <a:t>XOR</a:t>
                      </a:r>
                      <a:endParaRPr lang="en-IN" dirty="0"/>
                    </a:p>
                  </a:txBody>
                  <a:tcPr marL="75570" marR="7557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2139547063"/>
                  </a:ext>
                </a:extLst>
              </a:tr>
              <a:tr h="370840">
                <a:tc>
                  <a:txBody>
                    <a:bodyPr/>
                    <a:lstStyle/>
                    <a:p>
                      <a:pPr algn="ctr"/>
                      <a:r>
                        <a:rPr lang="en-US" dirty="0"/>
                        <a:t>01110</a:t>
                      </a:r>
                      <a:endParaRPr lang="en-IN" dirty="0"/>
                    </a:p>
                  </a:txBody>
                  <a:tcPr marL="75570" marR="7557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dirty="0"/>
                        <a:t>Complement A</a:t>
                      </a:r>
                      <a:endParaRPr lang="en-IN" dirty="0"/>
                    </a:p>
                  </a:txBody>
                  <a:tcPr marL="75570" marR="7557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dirty="0"/>
                        <a:t>COMA</a:t>
                      </a:r>
                      <a:endParaRPr lang="en-IN" dirty="0"/>
                    </a:p>
                  </a:txBody>
                  <a:tcPr marL="75570" marR="7557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966597490"/>
                  </a:ext>
                </a:extLst>
              </a:tr>
              <a:tr h="370840">
                <a:tc>
                  <a:txBody>
                    <a:bodyPr/>
                    <a:lstStyle/>
                    <a:p>
                      <a:pPr algn="ctr"/>
                      <a:r>
                        <a:rPr lang="en-US" dirty="0"/>
                        <a:t>10000</a:t>
                      </a:r>
                      <a:endParaRPr lang="en-IN" dirty="0"/>
                    </a:p>
                  </a:txBody>
                  <a:tcPr marL="75570" marR="7557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dirty="0"/>
                        <a:t>Shift right A</a:t>
                      </a:r>
                      <a:endParaRPr lang="en-IN" dirty="0"/>
                    </a:p>
                  </a:txBody>
                  <a:tcPr marL="75570" marR="7557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dirty="0"/>
                        <a:t>SHRA</a:t>
                      </a:r>
                      <a:endParaRPr lang="en-IN" dirty="0"/>
                    </a:p>
                  </a:txBody>
                  <a:tcPr marL="75570" marR="7557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3057420100"/>
                  </a:ext>
                </a:extLst>
              </a:tr>
              <a:tr h="370840">
                <a:tc>
                  <a:txBody>
                    <a:bodyPr/>
                    <a:lstStyle/>
                    <a:p>
                      <a:pPr algn="ctr"/>
                      <a:r>
                        <a:rPr lang="en-US" dirty="0"/>
                        <a:t>11000</a:t>
                      </a:r>
                      <a:endParaRPr lang="en-IN" dirty="0"/>
                    </a:p>
                  </a:txBody>
                  <a:tcPr marL="75570" marR="7557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dirty="0"/>
                        <a:t>Shift left A</a:t>
                      </a:r>
                      <a:endParaRPr lang="en-IN" dirty="0"/>
                    </a:p>
                  </a:txBody>
                  <a:tcPr marL="75570" marR="7557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dirty="0"/>
                        <a:t>SHLA</a:t>
                      </a:r>
                      <a:endParaRPr lang="en-IN" dirty="0"/>
                    </a:p>
                  </a:txBody>
                  <a:tcPr marL="75570" marR="7557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552299562"/>
                  </a:ext>
                </a:extLst>
              </a:tr>
            </a:tbl>
          </a:graphicData>
        </a:graphic>
      </p:graphicFrame>
      <p:sp>
        <p:nvSpPr>
          <p:cNvPr id="7" name="TextBox 6">
            <a:extLst>
              <a:ext uri="{FF2B5EF4-FFF2-40B4-BE49-F238E27FC236}">
                <a16:creationId xmlns:a16="http://schemas.microsoft.com/office/drawing/2014/main" xmlns="" id="{946A5764-CB86-417D-AD89-9240985383F3}"/>
              </a:ext>
            </a:extLst>
          </p:cNvPr>
          <p:cNvSpPr txBox="1"/>
          <p:nvPr/>
        </p:nvSpPr>
        <p:spPr>
          <a:xfrm>
            <a:off x="4327070" y="5918325"/>
            <a:ext cx="2950464" cy="331670"/>
          </a:xfrm>
          <a:prstGeom prst="rect">
            <a:avLst/>
          </a:prstGeom>
          <a:noFill/>
        </p:spPr>
        <p:txBody>
          <a:bodyPr wrap="square" rtlCol="0">
            <a:spAutoFit/>
          </a:bodyPr>
          <a:lstStyle/>
          <a:p>
            <a:r>
              <a:rPr lang="en-US" dirty="0"/>
              <a:t>Encoding of ALU Operations</a:t>
            </a:r>
            <a:endParaRPr lang="en-IN" dirty="0"/>
          </a:p>
        </p:txBody>
      </p:sp>
    </p:spTree>
    <p:extLst>
      <p:ext uri="{BB962C8B-B14F-4D97-AF65-F5344CB8AC3E}">
        <p14:creationId xmlns="" xmlns:p14="http://schemas.microsoft.com/office/powerpoint/2010/main" val="188999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D792E8-8838-4744-A7DD-92B0ED18307B}"/>
              </a:ext>
            </a:extLst>
          </p:cNvPr>
          <p:cNvSpPr>
            <a:spLocks noGrp="1"/>
          </p:cNvSpPr>
          <p:nvPr>
            <p:ph type="title"/>
          </p:nvPr>
        </p:nvSpPr>
        <p:spPr/>
        <p:txBody>
          <a:bodyPr>
            <a:normAutofit/>
          </a:bodyPr>
          <a:lstStyle/>
          <a:p>
            <a:r>
              <a:rPr lang="en-US" dirty="0">
                <a:gradFill flip="none" rotWithShape="1">
                  <a:gsLst>
                    <a:gs pos="10000">
                      <a:srgbClr val="273238"/>
                    </a:gs>
                    <a:gs pos="100000">
                      <a:srgbClr val="607D8B"/>
                    </a:gs>
                  </a:gsLst>
                  <a:lin ang="0" scaled="1"/>
                  <a:tileRect/>
                </a:gradFill>
              </a:rPr>
              <a:t>Stack Organization</a:t>
            </a:r>
          </a:p>
        </p:txBody>
      </p:sp>
      <p:sp>
        <p:nvSpPr>
          <p:cNvPr id="3" name="Text Placeholder 2">
            <a:extLst>
              <a:ext uri="{FF2B5EF4-FFF2-40B4-BE49-F238E27FC236}">
                <a16:creationId xmlns:a16="http://schemas.microsoft.com/office/drawing/2014/main" xmlns="" id="{6C915463-E8EE-4502-8261-E337007EFAAF}"/>
              </a:ext>
            </a:extLst>
          </p:cNvPr>
          <p:cNvSpPr>
            <a:spLocks noGrp="1"/>
          </p:cNvSpPr>
          <p:nvPr>
            <p:ph type="body" idx="1"/>
          </p:nvPr>
        </p:nvSpPr>
        <p:spPr/>
        <p:txBody>
          <a:bodyPr/>
          <a:lstStyle/>
          <a:p>
            <a:r>
              <a:rPr lang="en-US" dirty="0"/>
              <a:t>Section - 2</a:t>
            </a:r>
          </a:p>
        </p:txBody>
      </p:sp>
    </p:spTree>
    <p:extLst>
      <p:ext uri="{BB962C8B-B14F-4D97-AF65-F5344CB8AC3E}">
        <p14:creationId xmlns="" xmlns:p14="http://schemas.microsoft.com/office/powerpoint/2010/main" val="2269367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Jay">
      <a:dk1>
        <a:srgbClr val="212121"/>
      </a:dk1>
      <a:lt1>
        <a:sysClr val="window" lastClr="FFFFFF"/>
      </a:lt1>
      <a:dk2>
        <a:srgbClr val="1D6FA9"/>
      </a:dk2>
      <a:lt2>
        <a:srgbClr val="FFFFFF"/>
      </a:lt2>
      <a:accent1>
        <a:srgbClr val="909090"/>
      </a:accent1>
      <a:accent2>
        <a:srgbClr val="00BBD3"/>
      </a:accent2>
      <a:accent3>
        <a:srgbClr val="8BC145"/>
      </a:accent3>
      <a:accent4>
        <a:srgbClr val="1D9A78"/>
      </a:accent4>
      <a:accent5>
        <a:srgbClr val="F19D19"/>
      </a:accent5>
      <a:accent6>
        <a:srgbClr val="B84742"/>
      </a:accent6>
      <a:hlink>
        <a:srgbClr val="70AD47"/>
      </a:hlink>
      <a:folHlink>
        <a:srgbClr val="ED7D31"/>
      </a:folHlink>
    </a:clrScheme>
    <a:fontScheme name="Custom 1">
      <a:majorFont>
        <a:latin typeface="Roboto Condensed"/>
        <a:ea typeface=""/>
        <a:cs typeface=""/>
      </a:majorFont>
      <a:minorFont>
        <a:latin typeface="Roboto Condens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Jay">
      <a:dk1>
        <a:srgbClr val="212121"/>
      </a:dk1>
      <a:lt1>
        <a:sysClr val="window" lastClr="FFFFFF"/>
      </a:lt1>
      <a:dk2>
        <a:srgbClr val="1D6FA9"/>
      </a:dk2>
      <a:lt2>
        <a:srgbClr val="FFFFFF"/>
      </a:lt2>
      <a:accent1>
        <a:srgbClr val="909090"/>
      </a:accent1>
      <a:accent2>
        <a:srgbClr val="00BBD3"/>
      </a:accent2>
      <a:accent3>
        <a:srgbClr val="8BC145"/>
      </a:accent3>
      <a:accent4>
        <a:srgbClr val="1D9A78"/>
      </a:accent4>
      <a:accent5>
        <a:srgbClr val="F19D19"/>
      </a:accent5>
      <a:accent6>
        <a:srgbClr val="B84742"/>
      </a:accent6>
      <a:hlink>
        <a:srgbClr val="70AD47"/>
      </a:hlink>
      <a:folHlink>
        <a:srgbClr val="ED7D31"/>
      </a:folHlink>
    </a:clrScheme>
    <a:fontScheme name="Custom 1">
      <a:majorFont>
        <a:latin typeface="Roboto Condensed"/>
        <a:ea typeface=""/>
        <a:cs typeface=""/>
      </a:majorFont>
      <a:minorFont>
        <a:latin typeface="Roboto Condens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Jay">
      <a:dk1>
        <a:srgbClr val="212121"/>
      </a:dk1>
      <a:lt1>
        <a:sysClr val="window" lastClr="FFFFFF"/>
      </a:lt1>
      <a:dk2>
        <a:srgbClr val="1D6FA9"/>
      </a:dk2>
      <a:lt2>
        <a:srgbClr val="FFFFFF"/>
      </a:lt2>
      <a:accent1>
        <a:srgbClr val="909090"/>
      </a:accent1>
      <a:accent2>
        <a:srgbClr val="00BBD3"/>
      </a:accent2>
      <a:accent3>
        <a:srgbClr val="8BC145"/>
      </a:accent3>
      <a:accent4>
        <a:srgbClr val="1D9A78"/>
      </a:accent4>
      <a:accent5>
        <a:srgbClr val="F19D19"/>
      </a:accent5>
      <a:accent6>
        <a:srgbClr val="B84742"/>
      </a:accent6>
      <a:hlink>
        <a:srgbClr val="70AD47"/>
      </a:hlink>
      <a:folHlink>
        <a:srgbClr val="ED7D31"/>
      </a:folHlink>
    </a:clrScheme>
    <a:fontScheme name="Custom 1">
      <a:majorFont>
        <a:latin typeface="Roboto Condensed"/>
        <a:ea typeface=""/>
        <a:cs typeface=""/>
      </a:majorFont>
      <a:minorFont>
        <a:latin typeface="Roboto Condens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8224</TotalTime>
  <Words>3857</Words>
  <Application>Microsoft Office PowerPoint</Application>
  <PresentationFormat>Custom</PresentationFormat>
  <Paragraphs>732</Paragraphs>
  <Slides>50</Slides>
  <Notes>1</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50</vt:i4>
      </vt:variant>
    </vt:vector>
  </HeadingPairs>
  <TitlesOfParts>
    <vt:vector size="65" baseType="lpstr">
      <vt:lpstr>Arial</vt:lpstr>
      <vt:lpstr>Roboto Condensed</vt:lpstr>
      <vt:lpstr>Wingdings 2</vt:lpstr>
      <vt:lpstr>굴림</vt:lpstr>
      <vt:lpstr>Wingdings 3</vt:lpstr>
      <vt:lpstr>Cambria Math</vt:lpstr>
      <vt:lpstr>Symbol</vt:lpstr>
      <vt:lpstr>Courier New</vt:lpstr>
      <vt:lpstr>Wingdings</vt:lpstr>
      <vt:lpstr>Calibri</vt:lpstr>
      <vt:lpstr>Segoe UI Black</vt:lpstr>
      <vt:lpstr>Roboto Condensed Light</vt:lpstr>
      <vt:lpstr>Office Theme</vt:lpstr>
      <vt:lpstr>1_Office Theme</vt:lpstr>
      <vt:lpstr>3_Office Theme</vt:lpstr>
      <vt:lpstr>CENTRAL PROCESSING UNIT</vt:lpstr>
      <vt:lpstr>Slide 2</vt:lpstr>
      <vt:lpstr>Introduction</vt:lpstr>
      <vt:lpstr>Major Components of CPU</vt:lpstr>
      <vt:lpstr>General Register Organization</vt:lpstr>
      <vt:lpstr>Slide 6</vt:lpstr>
      <vt:lpstr>General Register Organization</vt:lpstr>
      <vt:lpstr>General Register Organization</vt:lpstr>
      <vt:lpstr>Stack Organization</vt:lpstr>
      <vt:lpstr>Stack Organization</vt:lpstr>
      <vt:lpstr>Register Stack</vt:lpstr>
      <vt:lpstr>Register Stack</vt:lpstr>
      <vt:lpstr>Memory Stack</vt:lpstr>
      <vt:lpstr>Memory Stack</vt:lpstr>
      <vt:lpstr>Reverse Polish Notation</vt:lpstr>
      <vt:lpstr>Evaluation of Arithmetic Expression</vt:lpstr>
      <vt:lpstr>Instruction format</vt:lpstr>
      <vt:lpstr>INSTRUCTION  FORMAT</vt:lpstr>
      <vt:lpstr>Instruction Formats</vt:lpstr>
      <vt:lpstr>Three Address Instruction</vt:lpstr>
      <vt:lpstr>Two Address Instruction</vt:lpstr>
      <vt:lpstr>One Address Instruction</vt:lpstr>
      <vt:lpstr>Zero Address Instruction</vt:lpstr>
      <vt:lpstr>Slide 24</vt:lpstr>
      <vt:lpstr>Addressing Modes</vt:lpstr>
      <vt:lpstr>Addressing Modes</vt:lpstr>
      <vt:lpstr>1. Implied Mode  &amp;  2. Immediate Mode</vt:lpstr>
      <vt:lpstr>3. Register Mode  &amp;  4. Register Indirect Mode</vt:lpstr>
      <vt:lpstr>5. Autoincrement or Autodecrement Mode  &amp;  6. Direct Address Mode</vt:lpstr>
      <vt:lpstr>7. Indirect Address Mode  &amp;  8. Relative Address Mode</vt:lpstr>
      <vt:lpstr>9. Indexed Addressing Mode  &amp;  10. Base Register Addressing Mode</vt:lpstr>
      <vt:lpstr>Addressing Modes (Example)</vt:lpstr>
      <vt:lpstr>Data transfer and manipulation</vt:lpstr>
      <vt:lpstr>Data transfer instructions</vt:lpstr>
      <vt:lpstr>Data Manipulation Instructions</vt:lpstr>
      <vt:lpstr>Instructions</vt:lpstr>
      <vt:lpstr>Program Control</vt:lpstr>
      <vt:lpstr>Program Control</vt:lpstr>
      <vt:lpstr>Status Bit Conditions</vt:lpstr>
      <vt:lpstr>Conditional Branch Instructions</vt:lpstr>
      <vt:lpstr>Subroutine call and return</vt:lpstr>
      <vt:lpstr>Slide 42</vt:lpstr>
      <vt:lpstr>Slide 43</vt:lpstr>
      <vt:lpstr>Slide 44</vt:lpstr>
      <vt:lpstr>Slide 45</vt:lpstr>
      <vt:lpstr>Slide 46</vt:lpstr>
      <vt:lpstr>Slide 47</vt:lpstr>
      <vt:lpstr>Slide 48</vt:lpstr>
      <vt:lpstr>IMPORTANT QUESTIONS</vt:lpstr>
      <vt:lpstr>Questions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491</cp:revision>
  <dcterms:created xsi:type="dcterms:W3CDTF">2020-05-01T05:09:15Z</dcterms:created>
  <dcterms:modified xsi:type="dcterms:W3CDTF">2022-11-04T06:15:15Z</dcterms:modified>
</cp:coreProperties>
</file>