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5" r:id="rId2"/>
    <p:sldId id="324" r:id="rId3"/>
    <p:sldId id="346" r:id="rId4"/>
    <p:sldId id="348" r:id="rId5"/>
    <p:sldId id="361" r:id="rId6"/>
    <p:sldId id="349" r:id="rId7"/>
    <p:sldId id="369" r:id="rId8"/>
    <p:sldId id="370" r:id="rId9"/>
    <p:sldId id="362" r:id="rId10"/>
    <p:sldId id="363" r:id="rId11"/>
    <p:sldId id="364" r:id="rId12"/>
    <p:sldId id="350" r:id="rId13"/>
    <p:sldId id="351" r:id="rId14"/>
    <p:sldId id="366" r:id="rId15"/>
    <p:sldId id="368" r:id="rId16"/>
    <p:sldId id="352" r:id="rId17"/>
    <p:sldId id="354" r:id="rId18"/>
    <p:sldId id="353" r:id="rId19"/>
    <p:sldId id="367" r:id="rId20"/>
  </p:sldIdLst>
  <p:sldSz cx="12192000" cy="6858000"/>
  <p:notesSz cx="6858000" cy="9144000"/>
  <p:embeddedFontLst>
    <p:embeddedFont>
      <p:font typeface="Roboto Condensed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Cambria Math" pitchFamily="18" charset="0"/>
      <p:regular r:id="rId28"/>
    </p:embeddedFont>
    <p:embeddedFont>
      <p:font typeface="Wingdings 3" pitchFamily="18" charset="2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Segoe UI Black" charset="0"/>
      <p:bold r:id="rId34"/>
      <p:boldItalic r:id="rId35"/>
    </p:embeddedFont>
    <p:embeddedFont>
      <p:font typeface="Roboto Condensed Light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al vyas" initials="kv" lastIdx="1" clrIdx="0">
    <p:extLst>
      <p:ext uri="{19B8F6BF-5375-455C-9EA6-DF929625EA0E}">
        <p15:presenceInfo xmlns:p15="http://schemas.microsoft.com/office/powerpoint/2012/main" xmlns="" userId="bf93b71aea7da0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07D8B"/>
    <a:srgbClr val="301B92"/>
    <a:srgbClr val="673BB7"/>
    <a:srgbClr val="ED524F"/>
    <a:srgbClr val="B71B1C"/>
    <a:srgbClr val="F54337"/>
    <a:srgbClr val="D81A60"/>
    <a:srgbClr val="890E4F"/>
    <a:srgbClr val="EA1E63"/>
    <a:srgbClr val="C628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176" autoAdjust="0"/>
    <p:restoredTop sz="93842" autoAdjust="0"/>
  </p:normalViewPr>
  <p:slideViewPr>
    <p:cSldViewPr snapToGrid="0">
      <p:cViewPr varScale="1">
        <p:scale>
          <a:sx n="60" d="100"/>
          <a:sy n="60" d="100"/>
        </p:scale>
        <p:origin x="-77" y="-2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76" y="3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AB85114-151F-4DD3-A0B8-3D48A2159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E6D90B-9A8F-485C-8292-FBB99BB4E9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54983-44D3-45A8-9D86-0B9C45442AB1}" type="datetimeFigureOut">
              <a:rPr lang="en-IN" smtClean="0"/>
              <a:pPr/>
              <a:t>26-10-2023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7CB2A6-6534-401E-8C5F-E86CDFCB3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4E556C-8D15-4673-BFA2-E8DEF4C2C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C8025-BFE7-4B0B-BEDD-AFE1C976CB6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855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8E3F3-8B31-41D2-AA9B-9796555DB866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9BDEF-6165-4E72-B1A6-6E8034CEC2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0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9BDEF-6165-4E72-B1A6-6E8034CEC2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51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1573306"/>
            <a:ext cx="11929641" cy="4880703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4000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663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1C1D1-D056-4C60-9F03-E6291617B71F}"/>
              </a:ext>
            </a:extLst>
          </p:cNvPr>
          <p:cNvSpPr txBox="1"/>
          <p:nvPr userDrawn="1"/>
        </p:nvSpPr>
        <p:spPr>
          <a:xfrm>
            <a:off x="375920" y="457200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to Crop Circular Photo?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0451329-7800-417A-9D19-D93464C630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13200" y="1808163"/>
            <a:ext cx="3890962" cy="3890962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31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4">
                  <a:lumMod val="50000"/>
                </a:schemeClr>
              </a:gs>
              <a:gs pos="100000">
                <a:srgbClr val="009788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4">
                        <a:lumMod val="50000"/>
                      </a:schemeClr>
                    </a:gs>
                    <a:gs pos="100000">
                      <a:srgbClr val="009788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0" name="Picture 19" descr="User icon Royalty Free Vector Image - VectorStock">
            <a:extLst>
              <a:ext uri="{FF2B5EF4-FFF2-40B4-BE49-F238E27FC236}">
                <a16:creationId xmlns:a16="http://schemas.microsoft.com/office/drawing/2014/main" xmlns="" id="{4A8E0F54-DC01-449D-B951-DC7CBAFD95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5D60AFC-04BC-4FCA-A89D-6FCD04B6D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8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2">
                        <a:lumMod val="50000"/>
                      </a:schemeClr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0" name="Picture 29" descr="User icon Royalty Free Vector Image - VectorStock">
            <a:extLst>
              <a:ext uri="{FF2B5EF4-FFF2-40B4-BE49-F238E27FC236}">
                <a16:creationId xmlns:a16="http://schemas.microsoft.com/office/drawing/2014/main" xmlns="" id="{5F55812D-505A-4B1A-9EB5-16DCD08F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xmlns="" id="{0974588E-8956-4BF5-BF58-B7E42070A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57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3">
                        <a:lumMod val="50000"/>
                      </a:schemeClr>
                    </a:gs>
                    <a:gs pos="100000">
                      <a:schemeClr val="accent3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6570A8-081D-45CE-A0DD-F78F5EDB0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0B000B32-CB56-440D-9FAE-7DE703A93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03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00C9ED70-1CC8-4EF2-BE10-AAFE24AAC5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7FD1CDD6-829C-4C5B-BFB7-74153A66FF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859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chemeClr val="accent6">
                        <a:lumMod val="50000"/>
                      </a:schemeClr>
                    </a:gs>
                    <a:gs pos="100000">
                      <a:schemeClr val="accent6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80BF4AFD-B365-46D4-AAC5-485DFA5A7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2BC70C35-8BA7-4D49-9AF7-DC36FAB8FD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2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273238">
                  <a:alpha val="91000"/>
                </a:srgbClr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0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EB45C91-0DA6-4973-9AEA-FF138850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F70CF6D9-DDB4-41AA-BB82-F8ED04AD8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7803FA-3B47-4611-8387-305D7E1D16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7892" y="1386529"/>
            <a:ext cx="4679915" cy="35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88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E2622"/>
              </a:gs>
              <a:gs pos="100000">
                <a:srgbClr val="79554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E2622"/>
                    </a:gs>
                    <a:gs pos="100000">
                      <a:srgbClr val="79554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7E386D9D-B92A-4F40-9089-A1FD00CD3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A295F85-D43D-42E5-9539-A471116A43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652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ep 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301B92"/>
              </a:gs>
              <a:gs pos="100000">
                <a:srgbClr val="673BB7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301B92"/>
                    </a:gs>
                    <a:gs pos="100000">
                      <a:srgbClr val="673BB7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BE300026-40E8-4FB1-998A-9CEB5F7A1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DB3B5E9B-B4F0-4E85-954A-F7CC04BBF2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28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0E47A1"/>
              </a:gs>
              <a:gs pos="100000">
                <a:srgbClr val="03A9F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0E47A1"/>
                    </a:gs>
                    <a:gs pos="100000">
                      <a:srgbClr val="03A9F5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C3A13D11-EC6C-4E81-AD83-7AC73D273F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5035EF3-F5FB-41C2-A0BE-B3AEF7556A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80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0" y="863444"/>
            <a:ext cx="11929641" cy="448848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27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B71B1C"/>
              </a:gs>
              <a:gs pos="100000">
                <a:srgbClr val="ED524F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B71B1C"/>
                    </a:gs>
                    <a:gs pos="100000">
                      <a:srgbClr val="ED524F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7B7B864-C091-4493-B14B-F5B61B586E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46" t="7575" r="25761" b="18186"/>
          <a:stretch>
            <a:fillRect/>
          </a:stretch>
        </p:blipFill>
        <p:spPr>
          <a:xfrm>
            <a:off x="356499" y="5214354"/>
            <a:ext cx="1354234" cy="1354234"/>
          </a:xfrm>
          <a:custGeom>
            <a:avLst/>
            <a:gdLst>
              <a:gd name="connsiteX0" fmla="*/ 2286000 w 4572000"/>
              <a:gd name="connsiteY0" fmla="*/ 0 h 4572000"/>
              <a:gd name="connsiteX1" fmla="*/ 4572000 w 4572000"/>
              <a:gd name="connsiteY1" fmla="*/ 2286000 h 4572000"/>
              <a:gd name="connsiteX2" fmla="*/ 2286000 w 4572000"/>
              <a:gd name="connsiteY2" fmla="*/ 4572000 h 4572000"/>
              <a:gd name="connsiteX3" fmla="*/ 0 w 4572000"/>
              <a:gd name="connsiteY3" fmla="*/ 2286000 h 4572000"/>
              <a:gd name="connsiteX4" fmla="*/ 2286000 w 4572000"/>
              <a:gd name="connsiteY4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4572000"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  <a:effectLst/>
        </p:spPr>
      </p:pic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177B86E9-222D-4757-BE64-59540DB79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8ABCD18B-D4E0-41E4-8162-7E83CB11D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13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92D9CA8-FA74-4E19-A847-B04F90FC1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50"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A9211E-289E-4822-AE7F-7B95A873EBBD}"/>
              </a:ext>
            </a:extLst>
          </p:cNvPr>
          <p:cNvSpPr txBox="1"/>
          <p:nvPr userDrawn="1"/>
        </p:nvSpPr>
        <p:spPr>
          <a:xfrm>
            <a:off x="1837677" y="5802204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Darshan Institute of Engineering &amp; Technology, Rajkot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EB889181-F145-4E62-A282-E5B77978D1F3}"/>
              </a:ext>
            </a:extLst>
          </p:cNvPr>
          <p:cNvSpPr>
            <a:spLocks/>
          </p:cNvSpPr>
          <p:nvPr userDrawn="1"/>
        </p:nvSpPr>
        <p:spPr bwMode="auto">
          <a:xfrm>
            <a:off x="2554514" y="1"/>
            <a:ext cx="5255702" cy="1335004"/>
          </a:xfrm>
          <a:custGeom>
            <a:avLst/>
            <a:gdLst>
              <a:gd name="T0" fmla="*/ 2048 w 2048"/>
              <a:gd name="T1" fmla="*/ 0 h 517"/>
              <a:gd name="T2" fmla="*/ 1934 w 2048"/>
              <a:gd name="T3" fmla="*/ 72 h 517"/>
              <a:gd name="T4" fmla="*/ 0 w 2048"/>
              <a:gd name="T5" fmla="*/ 0 h 517"/>
              <a:gd name="T6" fmla="*/ 2048 w 2048"/>
              <a:gd name="T7" fmla="*/ 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517">
                <a:moveTo>
                  <a:pt x="2048" y="0"/>
                </a:moveTo>
                <a:cubicBezTo>
                  <a:pt x="2011" y="25"/>
                  <a:pt x="1973" y="49"/>
                  <a:pt x="1934" y="72"/>
                </a:cubicBezTo>
                <a:cubicBezTo>
                  <a:pt x="1177" y="517"/>
                  <a:pt x="332" y="480"/>
                  <a:pt x="0" y="0"/>
                </a:cubicBezTo>
                <a:lnTo>
                  <a:pt x="2048" y="0"/>
                </a:ln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xmlns="" id="{5E9DA42E-B221-4BBE-B651-F7171591BCD7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890E4F"/>
              </a:gs>
              <a:gs pos="100000">
                <a:srgbClr val="D81A60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3D6466C-3EE8-434C-B5AB-98205AEE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334" y="4602222"/>
            <a:ext cx="3383666" cy="22557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CAA64A4-91BA-448F-9474-7895F9C6DB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0861" y="2096941"/>
            <a:ext cx="2813885" cy="2119207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E79C5D16-8087-4587-9A0A-A0570C73E0E7}"/>
              </a:ext>
            </a:extLst>
          </p:cNvPr>
          <p:cNvCxnSpPr/>
          <p:nvPr/>
        </p:nvCxnSpPr>
        <p:spPr>
          <a:xfrm>
            <a:off x="1926694" y="6124097"/>
            <a:ext cx="4356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F48F6-739E-4659-B107-DABA716A2F34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59490" y="1122364"/>
            <a:ext cx="7035300" cy="2578780"/>
          </a:xfrm>
        </p:spPr>
        <p:txBody>
          <a:bodyPr wrap="square" anchor="t">
            <a:noAutofit/>
          </a:bodyPr>
          <a:lstStyle>
            <a:lvl1pPr algn="l">
              <a:defRPr lang="en-US" sz="66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Segoe UI Black" panose="020B0A02040204020203" pitchFamily="34" charset="0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812EDA6-C656-492A-A9CA-44B03C6391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232297"/>
            <a:ext cx="182880" cy="1828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7AEF91-6492-4B0C-A844-2296473B58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8063" y="6505320"/>
            <a:ext cx="182880" cy="182880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828AA7FF-D902-41DB-A12A-45135201E8C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80943" y="6175935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Email Address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F1EDDD62-43C6-4DEE-BBD9-CD0004E7EB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83874" y="646021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b="0" kern="1200" baseline="0" dirty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</a:lstStyle>
          <a:p>
            <a:pPr lvl="0"/>
            <a:r>
              <a:rPr lang="en-US" dirty="0"/>
              <a:t>Click to edit Phone No.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A2C7AAB1-B948-41DB-961F-028BB57DF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7678" y="5537768"/>
            <a:ext cx="3735998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Department Name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C96060B2-EF39-4FB2-9CFA-77C6391DCF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7677" y="5273332"/>
            <a:ext cx="5581039" cy="290081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dirty="0">
                <a:gradFill flip="none" rotWithShape="1">
                  <a:gsLst>
                    <a:gs pos="10000">
                      <a:srgbClr val="890E4F"/>
                    </a:gs>
                    <a:gs pos="100000">
                      <a:srgbClr val="D81A60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here your Author Name (i.e. Prof. Jay R </a:t>
            </a:r>
            <a:r>
              <a:rPr lang="en-US" dirty="0" err="1"/>
              <a:t>Dhamsaniya</a:t>
            </a:r>
            <a:r>
              <a:rPr lang="en-US" dirty="0"/>
              <a:t>)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917B14A-5130-41DB-8F00-6C6611C994D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842" y="307556"/>
            <a:ext cx="3573889" cy="8219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34C1356C-E4AA-4B27-A93C-BE84F5D9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23" t="18062" r="2731" b="17724"/>
          <a:stretch/>
        </p:blipFill>
        <p:spPr>
          <a:xfrm>
            <a:off x="63248" y="837717"/>
            <a:ext cx="1087893" cy="772151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070A7F06-98AB-45B4-A79D-A6DF8C25D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81756" y="20384"/>
            <a:ext cx="4646358" cy="734653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Write Subject Name (Short Name)</a:t>
            </a:r>
          </a:p>
          <a:p>
            <a:pPr lvl="0"/>
            <a:r>
              <a:rPr lang="en-US" dirty="0"/>
              <a:t>GTU # Subject Code</a:t>
            </a:r>
          </a:p>
        </p:txBody>
      </p:sp>
      <p:pic>
        <p:nvPicPr>
          <p:cNvPr id="21" name="Picture 20" descr="User icon Royalty Free Vector Image - VectorStock">
            <a:extLst>
              <a:ext uri="{FF2B5EF4-FFF2-40B4-BE49-F238E27FC236}">
                <a16:creationId xmlns:a16="http://schemas.microsoft.com/office/drawing/2014/main" xmlns="" id="{A2F1AAAC-C051-4A31-837B-4A9977722A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30" t="21389" r="26030" b="34222"/>
          <a:stretch>
            <a:fillRect/>
          </a:stretch>
        </p:blipFill>
        <p:spPr bwMode="auto">
          <a:xfrm>
            <a:off x="353568" y="5211250"/>
            <a:ext cx="1353600" cy="1353600"/>
          </a:xfrm>
          <a:custGeom>
            <a:avLst/>
            <a:gdLst>
              <a:gd name="connsiteX0" fmla="*/ 1522095 w 3044190"/>
              <a:gd name="connsiteY0" fmla="*/ 0 h 3044190"/>
              <a:gd name="connsiteX1" fmla="*/ 3044190 w 3044190"/>
              <a:gd name="connsiteY1" fmla="*/ 1522095 h 3044190"/>
              <a:gd name="connsiteX2" fmla="*/ 1522095 w 3044190"/>
              <a:gd name="connsiteY2" fmla="*/ 3044190 h 3044190"/>
              <a:gd name="connsiteX3" fmla="*/ 0 w 3044190"/>
              <a:gd name="connsiteY3" fmla="*/ 1522095 h 3044190"/>
              <a:gd name="connsiteX4" fmla="*/ 1522095 w 3044190"/>
              <a:gd name="connsiteY4" fmla="*/ 0 h 304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4190" h="3044190">
                <a:moveTo>
                  <a:pt x="1522095" y="0"/>
                </a:moveTo>
                <a:cubicBezTo>
                  <a:pt x="2362725" y="0"/>
                  <a:pt x="3044190" y="681465"/>
                  <a:pt x="3044190" y="1522095"/>
                </a:cubicBezTo>
                <a:cubicBezTo>
                  <a:pt x="3044190" y="2362725"/>
                  <a:pt x="2362725" y="3044190"/>
                  <a:pt x="1522095" y="3044190"/>
                </a:cubicBezTo>
                <a:cubicBezTo>
                  <a:pt x="681465" y="3044190"/>
                  <a:pt x="0" y="2362725"/>
                  <a:pt x="0" y="1522095"/>
                </a:cubicBezTo>
                <a:cubicBezTo>
                  <a:pt x="0" y="681465"/>
                  <a:pt x="681465" y="0"/>
                  <a:pt x="1522095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ADF34BDA-AFB4-4120-81EF-C0AB56D38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9" y="5211251"/>
            <a:ext cx="1353599" cy="1353599"/>
          </a:xfrm>
          <a:custGeom>
            <a:avLst/>
            <a:gdLst>
              <a:gd name="connsiteX0" fmla="*/ 1945481 w 3890962"/>
              <a:gd name="connsiteY0" fmla="*/ 0 h 3890962"/>
              <a:gd name="connsiteX1" fmla="*/ 3890962 w 3890962"/>
              <a:gd name="connsiteY1" fmla="*/ 1945481 h 3890962"/>
              <a:gd name="connsiteX2" fmla="*/ 1945481 w 3890962"/>
              <a:gd name="connsiteY2" fmla="*/ 3890962 h 3890962"/>
              <a:gd name="connsiteX3" fmla="*/ 0 w 3890962"/>
              <a:gd name="connsiteY3" fmla="*/ 1945481 h 3890962"/>
              <a:gd name="connsiteX4" fmla="*/ 1945481 w 3890962"/>
              <a:gd name="connsiteY4" fmla="*/ 0 h 38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0962" h="3890962">
                <a:moveTo>
                  <a:pt x="1945481" y="0"/>
                </a:moveTo>
                <a:cubicBezTo>
                  <a:pt x="3019940" y="0"/>
                  <a:pt x="3890962" y="871022"/>
                  <a:pt x="3890962" y="1945481"/>
                </a:cubicBezTo>
                <a:cubicBezTo>
                  <a:pt x="3890962" y="3019940"/>
                  <a:pt x="3019940" y="3890962"/>
                  <a:pt x="1945481" y="3890962"/>
                </a:cubicBezTo>
                <a:cubicBezTo>
                  <a:pt x="871022" y="3890962"/>
                  <a:pt x="0" y="3019940"/>
                  <a:pt x="0" y="1945481"/>
                </a:cubicBezTo>
                <a:cubicBezTo>
                  <a:pt x="0" y="871022"/>
                  <a:pt x="871022" y="0"/>
                  <a:pt x="1945481" y="0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5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81" y="863444"/>
            <a:ext cx="11933000" cy="5635677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82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CD05EDD-7D4D-4F15-B3BB-F4E2E35E1780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56">
            <a:extLst>
              <a:ext uri="{FF2B5EF4-FFF2-40B4-BE49-F238E27FC236}">
                <a16:creationId xmlns:a16="http://schemas.microsoft.com/office/drawing/2014/main" xmlns="" id="{ACB01872-4321-4181-A609-1C503C074C1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6739" r="1768" b="3535"/>
          <a:stretch/>
        </p:blipFill>
        <p:spPr>
          <a:xfrm>
            <a:off x="0" y="0"/>
            <a:ext cx="12192000" cy="7112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D07E8-CBAA-45BA-85CF-1233D4AA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200"/>
          </a:xfrm>
          <a:solidFill>
            <a:srgbClr val="C0C0C0">
              <a:alpha val="50000"/>
            </a:srgbClr>
          </a:solidFill>
          <a:ln>
            <a:noFill/>
          </a:ln>
        </p:spPr>
        <p:txBody>
          <a:bodyPr lIns="216000" tIns="108000" rIns="216000" bIns="108000">
            <a:normAutofit/>
          </a:bodyPr>
          <a:lstStyle>
            <a:lvl1pPr>
              <a:defRPr lang="en-US" sz="3400" b="1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F4971-704E-42EF-A852-52D75741F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9827"/>
            <a:ext cx="11929641" cy="5590565"/>
          </a:xfrm>
        </p:spPr>
        <p:txBody>
          <a:bodyPr>
            <a:noAutofit/>
          </a:bodyPr>
          <a:lstStyle>
            <a:lvl1pPr marL="265113" indent="-265113" algn="just">
              <a:buClr>
                <a:schemeClr val="accent6"/>
              </a:buClr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</a:defRPr>
            </a:lvl1pPr>
            <a:lvl2pPr marL="809625" indent="-352425" algn="just">
              <a:buClr>
                <a:schemeClr val="accent6"/>
              </a:buClr>
              <a:buFont typeface="Wingdings 3" panose="05040102010807070707" pitchFamily="18" charset="2"/>
              <a:buChar char=""/>
              <a:defRPr sz="2000">
                <a:solidFill>
                  <a:schemeClr val="tx1"/>
                </a:solidFill>
              </a:defRPr>
            </a:lvl2pPr>
            <a:lvl3pPr marL="1143000" indent="-228600" algn="just">
              <a:buClr>
                <a:schemeClr val="accent6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4pPr>
            <a:lvl5pPr algn="just">
              <a:buClr>
                <a:schemeClr val="accent6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5596C8C-2163-45E8-B709-8118C381771F}"/>
              </a:ext>
            </a:extLst>
          </p:cNvPr>
          <p:cNvCxnSpPr/>
          <p:nvPr userDrawn="1"/>
        </p:nvCxnSpPr>
        <p:spPr>
          <a:xfrm>
            <a:off x="0" y="711201"/>
            <a:ext cx="12192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6BF578-C91A-4942-95D5-11408C3CCACF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86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71932-FFF4-4D27-9425-8CB5D27A9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81" b="21180"/>
          <a:stretch/>
        </p:blipFill>
        <p:spPr>
          <a:xfrm rot="16200000">
            <a:off x="9807099" y="606901"/>
            <a:ext cx="2991808" cy="177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39DF2A-5426-428D-B32D-78E9191D8A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46" t="18062" r="2731" b="17724"/>
          <a:stretch/>
        </p:blipFill>
        <p:spPr>
          <a:xfrm>
            <a:off x="0" y="401568"/>
            <a:ext cx="543946" cy="77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C6168-C8A4-4660-9D38-045657B80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lang="en-US" sz="6000" b="1" kern="1200" dirty="0">
                <a:gradFill flip="none" rotWithShape="1">
                  <a:gsLst>
                    <a:gs pos="0">
                      <a:srgbClr val="1D3064"/>
                    </a:gs>
                    <a:gs pos="100000">
                      <a:schemeClr val="tx2"/>
                    </a:gs>
                  </a:gsLst>
                  <a:lin ang="0" scaled="1"/>
                  <a:tileRect/>
                </a:gra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Write here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C89DA-344D-4448-822C-2826084EF1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Write here Section Subtitle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xmlns="" id="{9C2E92C4-49EF-4D4D-A6B9-E157CCC2FFE0}"/>
              </a:ext>
            </a:extLst>
          </p:cNvPr>
          <p:cNvSpPr>
            <a:spLocks/>
          </p:cNvSpPr>
          <p:nvPr userDrawn="1"/>
        </p:nvSpPr>
        <p:spPr bwMode="auto">
          <a:xfrm>
            <a:off x="0" y="5905331"/>
            <a:ext cx="1901425" cy="952668"/>
          </a:xfrm>
          <a:custGeom>
            <a:avLst/>
            <a:gdLst>
              <a:gd name="T0" fmla="*/ 2048 w 2048"/>
              <a:gd name="T1" fmla="*/ 1024 h 1024"/>
              <a:gd name="T2" fmla="*/ 0 w 2048"/>
              <a:gd name="T3" fmla="*/ 1024 h 1024"/>
              <a:gd name="T4" fmla="*/ 0 w 2048"/>
              <a:gd name="T5" fmla="*/ 0 h 1024"/>
              <a:gd name="T6" fmla="*/ 2048 w 2048"/>
              <a:gd name="T7" fmla="*/ 1024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48" h="1024">
                <a:moveTo>
                  <a:pt x="2048" y="1024"/>
                </a:moveTo>
                <a:cubicBezTo>
                  <a:pt x="0" y="1024"/>
                  <a:pt x="0" y="1024"/>
                  <a:pt x="0" y="1024"/>
                </a:cubicBezTo>
                <a:cubicBezTo>
                  <a:pt x="0" y="0"/>
                  <a:pt x="0" y="0"/>
                  <a:pt x="0" y="0"/>
                </a:cubicBezTo>
                <a:cubicBezTo>
                  <a:pt x="880" y="66"/>
                  <a:pt x="1621" y="411"/>
                  <a:pt x="2048" y="1024"/>
                </a:cubicBezTo>
                <a:close/>
              </a:path>
            </a:pathLst>
          </a:custGeom>
          <a:gradFill>
            <a:gsLst>
              <a:gs pos="10000">
                <a:srgbClr val="273238"/>
              </a:gs>
              <a:gs pos="100000">
                <a:srgbClr val="607D8B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69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1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62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- Logo on B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D17CCA1-DDAA-4D6C-AAE4-2ECFF46CFEAB}"/>
              </a:ext>
            </a:extLst>
          </p:cNvPr>
          <p:cNvSpPr/>
          <p:nvPr userDrawn="1"/>
        </p:nvSpPr>
        <p:spPr>
          <a:xfrm>
            <a:off x="0" y="6604000"/>
            <a:ext cx="12191998" cy="254000"/>
          </a:xfrm>
          <a:prstGeom prst="roundRect">
            <a:avLst>
              <a:gd name="adj" fmla="val 0"/>
            </a:avLst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6C86632-7EFD-4A64-85B1-0CE7D13E0C97}"/>
              </a:ext>
            </a:extLst>
          </p:cNvPr>
          <p:cNvCxnSpPr/>
          <p:nvPr userDrawn="1"/>
        </p:nvCxnSpPr>
        <p:spPr>
          <a:xfrm>
            <a:off x="0" y="6606251"/>
            <a:ext cx="12192000" cy="0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331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Blan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231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F5063B-909B-4A7F-B502-780228043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27DDF1-16E2-4622-B8FD-0148CD5CE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919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7" r:id="rId2"/>
    <p:sldLayoutId id="2147483692" r:id="rId3"/>
    <p:sldLayoutId id="2147483688" r:id="rId4"/>
    <p:sldLayoutId id="2147483671" r:id="rId5"/>
    <p:sldLayoutId id="2147483672" r:id="rId6"/>
    <p:sldLayoutId id="2147483689" r:id="rId7"/>
    <p:sldLayoutId id="2147483690" r:id="rId8"/>
    <p:sldLayoutId id="2147483673" r:id="rId9"/>
    <p:sldLayoutId id="2147483691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1" r:id="rId16"/>
    <p:sldLayoutId id="2147483683" r:id="rId17"/>
    <p:sldLayoutId id="2147483682" r:id="rId18"/>
    <p:sldLayoutId id="2147483684" r:id="rId19"/>
    <p:sldLayoutId id="2147483685" r:id="rId20"/>
    <p:sldLayoutId id="214748368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UNIT-IV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Computer Arithmetic</a:t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5382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adding and subtracting numbers in </a:t>
            </a:r>
            <a:r>
              <a:rPr lang="en-US" dirty="0" smtClean="0"/>
              <a:t>signed 2's </a:t>
            </a:r>
            <a:r>
              <a:rPr lang="en-US" dirty="0"/>
              <a:t>complement representation. 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239" y="893098"/>
            <a:ext cx="7978877" cy="51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7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the arithmetic operations below with binary numbers and with negative </a:t>
            </a:r>
            <a:r>
              <a:rPr lang="en-US" dirty="0" smtClean="0"/>
              <a:t>numbers </a:t>
            </a:r>
            <a:r>
              <a:rPr lang="en-US" dirty="0"/>
              <a:t>In </a:t>
            </a:r>
            <a:r>
              <a:rPr lang="en-US" dirty="0" smtClean="0"/>
              <a:t>signed-2"s </a:t>
            </a:r>
            <a:r>
              <a:rPr lang="en-US" dirty="0"/>
              <a:t>complement </a:t>
            </a:r>
            <a:r>
              <a:rPr lang="en-US" dirty="0" smtClean="0"/>
              <a:t>representation. </a:t>
            </a:r>
            <a:r>
              <a:rPr lang="en-US" dirty="0"/>
              <a:t>Use seven bits to accommodate each number together with its sign. In each </a:t>
            </a:r>
            <a:r>
              <a:rPr lang="en-US" dirty="0" smtClean="0"/>
              <a:t>case, </a:t>
            </a:r>
            <a:r>
              <a:rPr lang="en-US" dirty="0"/>
              <a:t>determine if there is an overflow by checking the carries Into and out </a:t>
            </a:r>
            <a:r>
              <a:rPr lang="en-US" dirty="0" smtClean="0"/>
              <a:t>of </a:t>
            </a:r>
            <a:r>
              <a:rPr lang="en-US" dirty="0"/>
              <a:t>the sign bit position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/>
              <a:t>(+35) + (+40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b. (-35) + (-40) </a:t>
            </a:r>
            <a:endParaRPr lang="en-US" dirty="0" smtClean="0"/>
          </a:p>
          <a:p>
            <a:r>
              <a:rPr lang="en-US" dirty="0" smtClean="0"/>
              <a:t>c. (-35) - (+40)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509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Multiplication Algorithms (Booth Multiplication Algorithm)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- 2</a:t>
            </a:r>
          </a:p>
        </p:txBody>
      </p:sp>
    </p:spTree>
    <p:extLst>
      <p:ext uri="{BB962C8B-B14F-4D97-AF65-F5344CB8AC3E}">
        <p14:creationId xmlns:p14="http://schemas.microsoft.com/office/powerpoint/2010/main" xmlns="" val="29833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9262C4-78ED-4F57-A7A7-E5059DC5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AE1FAC6-284A-45BA-A27A-09A35ADA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way of binary multiplication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7E19F8-8EF5-4425-9895-D0A419D56657}"/>
              </a:ext>
            </a:extLst>
          </p:cNvPr>
          <p:cNvSpPr txBox="1"/>
          <p:nvPr/>
        </p:nvSpPr>
        <p:spPr>
          <a:xfrm>
            <a:off x="1796199" y="161087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BA918-814B-4212-9697-7D68D612B1F7}"/>
              </a:ext>
            </a:extLst>
          </p:cNvPr>
          <p:cNvSpPr txBox="1"/>
          <p:nvPr/>
        </p:nvSpPr>
        <p:spPr>
          <a:xfrm>
            <a:off x="1796199" y="206361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609A87-B98C-4BF2-B5D1-F4484FA2051F}"/>
              </a:ext>
            </a:extLst>
          </p:cNvPr>
          <p:cNvSpPr txBox="1"/>
          <p:nvPr/>
        </p:nvSpPr>
        <p:spPr>
          <a:xfrm>
            <a:off x="2922468" y="1610876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48E986-B45E-4FD0-B8DF-448BE3DDEF7E}"/>
              </a:ext>
            </a:extLst>
          </p:cNvPr>
          <p:cNvSpPr txBox="1"/>
          <p:nvPr/>
        </p:nvSpPr>
        <p:spPr>
          <a:xfrm>
            <a:off x="2922468" y="206361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446453-E4E2-498B-AE94-F93E781E13BB}"/>
              </a:ext>
            </a:extLst>
          </p:cNvPr>
          <p:cNvSpPr txBox="1"/>
          <p:nvPr/>
        </p:nvSpPr>
        <p:spPr>
          <a:xfrm>
            <a:off x="2692507" y="205016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BB458-7747-45B8-9AD1-D5D4070C0212}"/>
              </a:ext>
            </a:extLst>
          </p:cNvPr>
          <p:cNvSpPr txBox="1"/>
          <p:nvPr/>
        </p:nvSpPr>
        <p:spPr>
          <a:xfrm>
            <a:off x="1630883" y="2050164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0E006DF-2204-4E70-B1A4-1BC630F1C5B8}"/>
              </a:ext>
            </a:extLst>
          </p:cNvPr>
          <p:cNvCxnSpPr/>
          <p:nvPr/>
        </p:nvCxnSpPr>
        <p:spPr>
          <a:xfrm>
            <a:off x="2692507" y="2525276"/>
            <a:ext cx="119208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4399221-5F03-4EF2-A9EC-D305042C161B}"/>
              </a:ext>
            </a:extLst>
          </p:cNvPr>
          <p:cNvCxnSpPr/>
          <p:nvPr/>
        </p:nvCxnSpPr>
        <p:spPr>
          <a:xfrm>
            <a:off x="1598591" y="2525276"/>
            <a:ext cx="6729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F04869-ED81-4B31-A2FE-58F633E5F2B8}"/>
              </a:ext>
            </a:extLst>
          </p:cNvPr>
          <p:cNvSpPr txBox="1"/>
          <p:nvPr/>
        </p:nvSpPr>
        <p:spPr>
          <a:xfrm>
            <a:off x="2922468" y="252081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19D921-DA65-4240-A063-77D6B47059D0}"/>
              </a:ext>
            </a:extLst>
          </p:cNvPr>
          <p:cNvSpPr txBox="1"/>
          <p:nvPr/>
        </p:nvSpPr>
        <p:spPr>
          <a:xfrm>
            <a:off x="2805927" y="290181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8FDB4D3-38D9-4B7B-A507-511E73C4F277}"/>
              </a:ext>
            </a:extLst>
          </p:cNvPr>
          <p:cNvSpPr txBox="1"/>
          <p:nvPr/>
        </p:nvSpPr>
        <p:spPr>
          <a:xfrm>
            <a:off x="2665391" y="3309705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5765C0-7DFA-4080-BBDE-8266228BE83F}"/>
              </a:ext>
            </a:extLst>
          </p:cNvPr>
          <p:cNvSpPr txBox="1"/>
          <p:nvPr/>
        </p:nvSpPr>
        <p:spPr>
          <a:xfrm>
            <a:off x="2539885" y="3740011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0E4B44B-BC9C-49BD-A57C-22FA5C110314}"/>
              </a:ext>
            </a:extLst>
          </p:cNvPr>
          <p:cNvSpPr txBox="1"/>
          <p:nvPr/>
        </p:nvSpPr>
        <p:spPr>
          <a:xfrm>
            <a:off x="2423344" y="4138923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10111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05B47EF-E506-484E-9FAD-6A21047DA30E}"/>
              </a:ext>
            </a:extLst>
          </p:cNvPr>
          <p:cNvCxnSpPr/>
          <p:nvPr/>
        </p:nvCxnSpPr>
        <p:spPr>
          <a:xfrm>
            <a:off x="2390622" y="4658876"/>
            <a:ext cx="16073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48036AC-B0A9-457D-B713-090D002412BB}"/>
              </a:ext>
            </a:extLst>
          </p:cNvPr>
          <p:cNvSpPr txBox="1"/>
          <p:nvPr/>
        </p:nvSpPr>
        <p:spPr>
          <a:xfrm>
            <a:off x="2436791" y="4654411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110110101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8080AC0-382A-469A-BFC0-1DFB170C8E4F}"/>
              </a:ext>
            </a:extLst>
          </p:cNvPr>
          <p:cNvSpPr txBox="1"/>
          <p:nvPr/>
        </p:nvSpPr>
        <p:spPr>
          <a:xfrm>
            <a:off x="1643799" y="465887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437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617D88-0123-44DE-BB6F-CE3F056BF165}"/>
              </a:ext>
            </a:extLst>
          </p:cNvPr>
          <p:cNvSpPr txBox="1"/>
          <p:nvPr/>
        </p:nvSpPr>
        <p:spPr>
          <a:xfrm>
            <a:off x="7962839" y="8634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Multiply operation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4222A51-BBD2-4F53-BD3A-C0543FBEE486}"/>
              </a:ext>
            </a:extLst>
          </p:cNvPr>
          <p:cNvCxnSpPr>
            <a:stCxn id="22" idx="2"/>
            <a:endCxn id="39" idx="0"/>
          </p:cNvCxnSpPr>
          <p:nvPr/>
        </p:nvCxnSpPr>
        <p:spPr>
          <a:xfrm flipH="1">
            <a:off x="9024237" y="1202000"/>
            <a:ext cx="5402" cy="19484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75D75050-15E5-463A-952A-87779EE6623A}"/>
                  </a:ext>
                </a:extLst>
              </p:cNvPr>
              <p:cNvSpPr/>
              <p:nvPr/>
            </p:nvSpPr>
            <p:spPr>
              <a:xfrm>
                <a:off x="7581839" y="2216192"/>
                <a:ext cx="2895600" cy="10287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sSub>
                        <m:sSubPr>
                          <m:ctrlP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b>
                        <m:sSubPr>
                          <m:ctrlP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IN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sSub>
                        <m:sSubPr>
                          <m:ctrlP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 </m:t>
                      </m:r>
                      <m:sSub>
                        <m:sSubPr>
                          <m:ctrlP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D75050-15E5-463A-952A-87779EE66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839" y="2216192"/>
                <a:ext cx="2895600" cy="1028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C9510D9-2E28-4B4E-BBC4-2657C0C35FEE}"/>
              </a:ext>
            </a:extLst>
          </p:cNvPr>
          <p:cNvCxnSpPr>
            <a:stCxn id="39" idx="2"/>
            <a:endCxn id="24" idx="0"/>
          </p:cNvCxnSpPr>
          <p:nvPr/>
        </p:nvCxnSpPr>
        <p:spPr>
          <a:xfrm>
            <a:off x="9024237" y="1987592"/>
            <a:ext cx="5402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Diamond 25">
                <a:extLst>
                  <a:ext uri="{FF2B5EF4-FFF2-40B4-BE49-F238E27FC236}">
                    <a16:creationId xmlns="" xmlns:a16="http://schemas.microsoft.com/office/drawing/2014/main" id="{9E016774-3A9E-4F61-B9A3-30E06D19BDE1}"/>
                  </a:ext>
                </a:extLst>
              </p:cNvPr>
              <p:cNvSpPr/>
              <p:nvPr/>
            </p:nvSpPr>
            <p:spPr>
              <a:xfrm>
                <a:off x="8573069" y="3624890"/>
                <a:ext cx="913141" cy="572502"/>
              </a:xfrm>
              <a:prstGeom prst="diamond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016774-3A9E-4F61-B9A3-30E06D19B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069" y="3624890"/>
                <a:ext cx="913141" cy="572502"/>
              </a:xfrm>
              <a:prstGeom prst="diamond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AC686A3-E1AD-494C-91CE-2088625E2E33}"/>
              </a:ext>
            </a:extLst>
          </p:cNvPr>
          <p:cNvCxnSpPr>
            <a:stCxn id="24" idx="2"/>
            <a:endCxn id="26" idx="0"/>
          </p:cNvCxnSpPr>
          <p:nvPr/>
        </p:nvCxnSpPr>
        <p:spPr>
          <a:xfrm>
            <a:off x="9029639" y="3244892"/>
            <a:ext cx="1" cy="379998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9">
            <a:extLst>
              <a:ext uri="{FF2B5EF4-FFF2-40B4-BE49-F238E27FC236}">
                <a16:creationId xmlns:a16="http://schemas.microsoft.com/office/drawing/2014/main" xmlns="" id="{84DEB750-208E-4F7B-9A20-2EA6F4999184}"/>
              </a:ext>
            </a:extLst>
          </p:cNvPr>
          <p:cNvCxnSpPr>
            <a:stCxn id="26" idx="3"/>
            <a:endCxn id="29" idx="0"/>
          </p:cNvCxnSpPr>
          <p:nvPr/>
        </p:nvCxnSpPr>
        <p:spPr>
          <a:xfrm>
            <a:off x="9486210" y="3911141"/>
            <a:ext cx="1523451" cy="438651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2F303C39-6BCF-472C-A3C0-3DCA72A0AD41}"/>
                  </a:ext>
                </a:extLst>
              </p:cNvPr>
              <p:cNvSpPr/>
              <p:nvPr/>
            </p:nvSpPr>
            <p:spPr>
              <a:xfrm>
                <a:off x="10133361" y="4349792"/>
                <a:ext cx="1752600" cy="3048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EA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F303C39-6BCF-472C-A3C0-3DCA72A0A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361" y="4349792"/>
                <a:ext cx="1752600" cy="30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347703-1BB9-4450-BC18-6411B62D2298}"/>
              </a:ext>
            </a:extLst>
          </p:cNvPr>
          <p:cNvSpPr txBox="1"/>
          <p:nvPr/>
        </p:nvSpPr>
        <p:spPr>
          <a:xfrm>
            <a:off x="9582089" y="3511592"/>
            <a:ext cx="44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1</a:t>
            </a:r>
          </a:p>
        </p:txBody>
      </p:sp>
      <p:cxnSp>
        <p:nvCxnSpPr>
          <p:cNvPr id="31" name="Elbow Connector 12">
            <a:extLst>
              <a:ext uri="{FF2B5EF4-FFF2-40B4-BE49-F238E27FC236}">
                <a16:creationId xmlns:a16="http://schemas.microsoft.com/office/drawing/2014/main" xmlns="" id="{CCF7344B-3508-4D6F-B17E-B942E6E07843}"/>
              </a:ext>
            </a:extLst>
          </p:cNvPr>
          <p:cNvCxnSpPr>
            <a:stCxn id="26" idx="1"/>
            <a:endCxn id="32" idx="0"/>
          </p:cNvCxnSpPr>
          <p:nvPr/>
        </p:nvCxnSpPr>
        <p:spPr>
          <a:xfrm rot="10800000" flipV="1">
            <a:off x="8153655" y="3911140"/>
            <a:ext cx="419415" cy="666449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A07D875-DECF-4AB3-917A-DE2232E0A6DD}"/>
                  </a:ext>
                </a:extLst>
              </p:cNvPr>
              <p:cNvSpPr/>
              <p:nvPr/>
            </p:nvSpPr>
            <p:spPr>
              <a:xfrm>
                <a:off x="7429439" y="4577590"/>
                <a:ext cx="1448430" cy="45800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hr</m:t>
                      </m:r>
                      <m: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EAQ</m:t>
                      </m:r>
                    </m:oMath>
                  </m:oMathPara>
                </a14:m>
                <a:endParaRPr lang="en-IN" sz="1600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𝑆𝐶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A07D875-DECF-4AB3-917A-DE2232E0A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439" y="4577590"/>
                <a:ext cx="1448430" cy="458002"/>
              </a:xfrm>
              <a:prstGeom prst="rect">
                <a:avLst/>
              </a:prstGeom>
              <a:blipFill>
                <a:blip r:embed="rId5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B0129E-FA58-4A0E-A04E-3761C552DB4A}"/>
              </a:ext>
            </a:extLst>
          </p:cNvPr>
          <p:cNvSpPr txBox="1"/>
          <p:nvPr/>
        </p:nvSpPr>
        <p:spPr>
          <a:xfrm>
            <a:off x="8070878" y="3511592"/>
            <a:ext cx="44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0</a:t>
            </a:r>
          </a:p>
        </p:txBody>
      </p:sp>
      <p:cxnSp>
        <p:nvCxnSpPr>
          <p:cNvPr id="34" name="Elbow Connector 15">
            <a:extLst>
              <a:ext uri="{FF2B5EF4-FFF2-40B4-BE49-F238E27FC236}">
                <a16:creationId xmlns:a16="http://schemas.microsoft.com/office/drawing/2014/main" xmlns="" id="{FE437AEF-D8F1-4588-A844-FB1486F46130}"/>
              </a:ext>
            </a:extLst>
          </p:cNvPr>
          <p:cNvCxnSpPr>
            <a:stCxn id="29" idx="2"/>
            <a:endCxn id="32" idx="3"/>
          </p:cNvCxnSpPr>
          <p:nvPr/>
        </p:nvCxnSpPr>
        <p:spPr>
          <a:xfrm rot="5400000">
            <a:off x="9867766" y="3664695"/>
            <a:ext cx="151999" cy="2131792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iamond 34">
            <a:extLst>
              <a:ext uri="{FF2B5EF4-FFF2-40B4-BE49-F238E27FC236}">
                <a16:creationId xmlns:a16="http://schemas.microsoft.com/office/drawing/2014/main" xmlns="" id="{38F622B6-09B3-4030-81FD-2466A9ECF378}"/>
              </a:ext>
            </a:extLst>
          </p:cNvPr>
          <p:cNvSpPr/>
          <p:nvPr/>
        </p:nvSpPr>
        <p:spPr>
          <a:xfrm>
            <a:off x="7698380" y="5264192"/>
            <a:ext cx="913141" cy="473142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SC</a:t>
            </a:r>
          </a:p>
        </p:txBody>
      </p:sp>
      <p:cxnSp>
        <p:nvCxnSpPr>
          <p:cNvPr id="36" name="Elbow Connector 17">
            <a:extLst>
              <a:ext uri="{FF2B5EF4-FFF2-40B4-BE49-F238E27FC236}">
                <a16:creationId xmlns:a16="http://schemas.microsoft.com/office/drawing/2014/main" xmlns="" id="{17392499-0D44-4919-A2B2-03D672B8C3BE}"/>
              </a:ext>
            </a:extLst>
          </p:cNvPr>
          <p:cNvCxnSpPr>
            <a:stCxn id="35" idx="3"/>
            <a:endCxn id="40" idx="0"/>
          </p:cNvCxnSpPr>
          <p:nvPr/>
        </p:nvCxnSpPr>
        <p:spPr>
          <a:xfrm>
            <a:off x="8611521" y="5500763"/>
            <a:ext cx="681355" cy="375929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56A2EBF-2F97-4D0A-891E-1045436EE9BD}"/>
              </a:ext>
            </a:extLst>
          </p:cNvPr>
          <p:cNvSpPr txBox="1"/>
          <p:nvPr/>
        </p:nvSpPr>
        <p:spPr>
          <a:xfrm>
            <a:off x="8581960" y="5180897"/>
            <a:ext cx="44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9ECA7EA-22CB-4C47-9292-58DA6C565792}"/>
              </a:ext>
            </a:extLst>
          </p:cNvPr>
          <p:cNvSpPr txBox="1"/>
          <p:nvPr/>
        </p:nvSpPr>
        <p:spPr>
          <a:xfrm>
            <a:off x="7205594" y="5162209"/>
            <a:ext cx="4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 ≠ 0</a:t>
            </a:r>
          </a:p>
        </p:txBody>
      </p: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xmlns="" id="{E92401EE-025B-4378-946F-5103500874F2}"/>
              </a:ext>
            </a:extLst>
          </p:cNvPr>
          <p:cNvSpPr/>
          <p:nvPr/>
        </p:nvSpPr>
        <p:spPr>
          <a:xfrm>
            <a:off x="7932425" y="1396846"/>
            <a:ext cx="2183624" cy="5907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Multiplicand in B          Multiplier in Q</a:t>
            </a:r>
          </a:p>
        </p:txBody>
      </p:sp>
      <p:sp>
        <p:nvSpPr>
          <p:cNvPr id="40" name="Flowchart: Terminator 39">
            <a:extLst>
              <a:ext uri="{FF2B5EF4-FFF2-40B4-BE49-F238E27FC236}">
                <a16:creationId xmlns:a16="http://schemas.microsoft.com/office/drawing/2014/main" xmlns="" id="{88DDFA84-BAC1-402C-8A40-D7D5FD231D47}"/>
              </a:ext>
            </a:extLst>
          </p:cNvPr>
          <p:cNvSpPr/>
          <p:nvPr/>
        </p:nvSpPr>
        <p:spPr>
          <a:xfrm>
            <a:off x="8184512" y="5876692"/>
            <a:ext cx="2216727" cy="5052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END</a:t>
            </a:r>
          </a:p>
          <a:p>
            <a:pPr algn="ctr"/>
            <a:r>
              <a:rPr lang="en-IN" dirty="0">
                <a:solidFill>
                  <a:schemeClr val="bg1"/>
                </a:solidFill>
              </a:rPr>
              <a:t>(PRODUCT is in AQ)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4708EA2-0B88-4E57-9010-D091C0973964}"/>
              </a:ext>
            </a:extLst>
          </p:cNvPr>
          <p:cNvCxnSpPr>
            <a:stCxn id="32" idx="2"/>
            <a:endCxn id="35" idx="0"/>
          </p:cNvCxnSpPr>
          <p:nvPr/>
        </p:nvCxnSpPr>
        <p:spPr>
          <a:xfrm>
            <a:off x="8153654" y="5035592"/>
            <a:ext cx="1297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4AEBB32-9216-43A9-AD8B-FA9E9D8B3513}"/>
              </a:ext>
            </a:extLst>
          </p:cNvPr>
          <p:cNvGrpSpPr/>
          <p:nvPr/>
        </p:nvGrpSpPr>
        <p:grpSpPr>
          <a:xfrm>
            <a:off x="6777478" y="3473492"/>
            <a:ext cx="2246759" cy="2037904"/>
            <a:chOff x="2359117" y="3543300"/>
            <a:chExt cx="2246759" cy="2037904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201568C8-148C-4BAF-BA19-1F6A680F9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59117" y="5581204"/>
              <a:ext cx="936000" cy="0"/>
            </a:xfrm>
            <a:prstGeom prst="straightConnector1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8E5F8F56-3AA5-45D3-894E-11812A68F17D}"/>
                </a:ext>
              </a:extLst>
            </p:cNvPr>
            <p:cNvCxnSpPr/>
            <p:nvPr/>
          </p:nvCxnSpPr>
          <p:spPr>
            <a:xfrm>
              <a:off x="2360224" y="3543300"/>
              <a:ext cx="1977" cy="2027271"/>
            </a:xfrm>
            <a:prstGeom prst="straightConnector1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66FB866D-F63A-4115-816D-F7E510890E20}"/>
                </a:ext>
              </a:extLst>
            </p:cNvPr>
            <p:cNvCxnSpPr/>
            <p:nvPr/>
          </p:nvCxnSpPr>
          <p:spPr>
            <a:xfrm flipH="1">
              <a:off x="2359119" y="3551271"/>
              <a:ext cx="2246757" cy="0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076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 animBg="1"/>
      <p:bldP spid="26" grpId="0" animBg="1"/>
      <p:bldP spid="29" grpId="0" animBg="1"/>
      <p:bldP spid="30" grpId="0"/>
      <p:bldP spid="32" grpId="0" animBg="1"/>
      <p:bldP spid="33" grpId="0"/>
      <p:bldP spid="35" grpId="0" animBg="1"/>
      <p:bldP spid="37" grpId="0"/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Hardware Implementation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587" y="796413"/>
            <a:ext cx="9070258" cy="54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5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Booth </a:t>
            </a:r>
            <a:r>
              <a:rPr lang="en-IN" smtClean="0"/>
              <a:t>Multiplication Hardware</a:t>
            </a:r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581" y="1002890"/>
            <a:ext cx="8908025" cy="50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74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1E5C1E2-52D8-425F-B352-549D96E8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 23 x 19</a:t>
            </a:r>
            <a:endParaRPr lang="en-IN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xmlns="" id="{E3D7B74B-7892-4B7C-967B-489700631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6705474"/>
              </p:ext>
            </p:extLst>
          </p:nvPr>
        </p:nvGraphicFramePr>
        <p:xfrm>
          <a:off x="796556" y="905539"/>
          <a:ext cx="8763000" cy="5461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Multiplicand</a:t>
                      </a:r>
                      <a:r>
                        <a:rPr lang="en-US" sz="1800" baseline="0" dirty="0">
                          <a:solidFill>
                            <a:sysClr val="windowText" lastClr="000000"/>
                          </a:solidFill>
                        </a:rPr>
                        <a:t> B = 10111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E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SC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Multiplier in Q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00000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Q</a:t>
                      </a:r>
                      <a:r>
                        <a:rPr lang="en-US" sz="1800" baseline="-25000" dirty="0" err="1"/>
                        <a:t>n</a:t>
                      </a:r>
                      <a:r>
                        <a:rPr lang="en-US" sz="1800" dirty="0"/>
                        <a:t> = 1; add B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First partial product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Shift</a:t>
                      </a:r>
                      <a:r>
                        <a:rPr lang="en-US" sz="1800" baseline="0" dirty="0"/>
                        <a:t> right EAQ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01011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11001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Q</a:t>
                      </a:r>
                      <a:r>
                        <a:rPr lang="en-US" sz="1800" baseline="-25000" dirty="0" err="1"/>
                        <a:t>n</a:t>
                      </a:r>
                      <a:r>
                        <a:rPr lang="en-US" sz="1800" dirty="0"/>
                        <a:t> = 1; add B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Second partial product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00010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Shift</a:t>
                      </a:r>
                      <a:r>
                        <a:rPr lang="en-US" sz="1800" baseline="0" dirty="0"/>
                        <a:t> right EAQ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01100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/>
                        <a:t>Q</a:t>
                      </a:r>
                      <a:r>
                        <a:rPr lang="en-US" sz="1800" baseline="-25000" dirty="0" err="1"/>
                        <a:t>n</a:t>
                      </a:r>
                      <a:r>
                        <a:rPr lang="en-US" sz="1800" dirty="0"/>
                        <a:t> = 0; shift</a:t>
                      </a:r>
                      <a:r>
                        <a:rPr lang="en-US" sz="1800" baseline="0" dirty="0"/>
                        <a:t> right EAQ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01000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Q</a:t>
                      </a:r>
                      <a:r>
                        <a:rPr lang="en-US" sz="1800" baseline="-25000" dirty="0" err="1"/>
                        <a:t>n</a:t>
                      </a:r>
                      <a:r>
                        <a:rPr lang="en-US" sz="1800" dirty="0"/>
                        <a:t> = 0; shift</a:t>
                      </a:r>
                      <a:r>
                        <a:rPr lang="en-US" sz="1800" baseline="0" dirty="0"/>
                        <a:t> right EAQ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00100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01011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Q</a:t>
                      </a:r>
                      <a:r>
                        <a:rPr lang="en-US" sz="1800" baseline="-25000" dirty="0" err="1"/>
                        <a:t>n</a:t>
                      </a:r>
                      <a:r>
                        <a:rPr lang="en-US" sz="1800" dirty="0"/>
                        <a:t> = 1; add B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Fifth</a:t>
                      </a:r>
                      <a:r>
                        <a:rPr lang="en-US" sz="1800" baseline="0" dirty="0"/>
                        <a:t> partial product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11011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Shift</a:t>
                      </a:r>
                      <a:r>
                        <a:rPr lang="en-US" sz="1800" baseline="0" dirty="0"/>
                        <a:t> right EAQ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01101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10101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000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Final product</a:t>
                      </a:r>
                      <a:r>
                        <a:rPr lang="en-US" sz="1800" baseline="0" dirty="0"/>
                        <a:t> in AQ = 0110110101</a:t>
                      </a:r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97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D19CE-EF1D-4F4E-BAE0-07A5D0FC3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 (-9) x (-13) using Booth Algorithm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Content Placeholder 4">
                <a:extLst>
                  <a:ext uri="{FF2B5EF4-FFF2-40B4-BE49-F238E27FC236}">
                    <a16:creationId xmlns="" xmlns:a16="http://schemas.microsoft.com/office/drawing/2014/main" id="{8A49A898-915C-43B6-9B02-2C403D03C0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95893281"/>
                  </p:ext>
                </p:extLst>
              </p:nvPr>
            </p:nvGraphicFramePr>
            <p:xfrm>
              <a:off x="892249" y="868680"/>
              <a:ext cx="8762999" cy="51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1159328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18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IN" sz="18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𝑩𝑹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ysClr val="windowText" lastClr="000000"/>
                              </a:solidFill>
                            </a:rPr>
                            <a:t> = 10111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1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𝑩𝑹</m:t>
                                  </m:r>
                                </m:e>
                              </m:bar>
                              <m:r>
                                <a:rPr lang="en-IN" sz="1800" b="1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N" sz="1800" b="1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b="1" dirty="0">
                              <a:solidFill>
                                <a:sysClr val="windowText" lastClr="000000"/>
                              </a:solidFill>
                            </a:rPr>
                            <a:t> = 01001</a:t>
                          </a: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800" b="1" i="1" dirty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𝑨𝑪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𝑸𝑹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n-IN" sz="1800" b="1" i="1" dirty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sz="1800" b="1" i="1" dirty="0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Initial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Subtract</a:t>
                          </a:r>
                          <a:r>
                            <a:rPr lang="en-US" baseline="0" dirty="0"/>
                            <a:t> BR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Add BR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Subtract</a:t>
                          </a:r>
                          <a:r>
                            <a:rPr lang="en-US" baseline="0" dirty="0"/>
                            <a:t> BR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A49A898-915C-43B6-9B02-2C403D03C0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95893281"/>
                  </p:ext>
                </p:extLst>
              </p:nvPr>
            </p:nvGraphicFramePr>
            <p:xfrm>
              <a:off x="892249" y="868680"/>
              <a:ext cx="8762999" cy="5120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01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1159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1251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63" t="-3636" r="-999237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5652" t="-3636" r="-848551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586" t="-3636" r="-223481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0890" t="-3636" r="-323560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1463" t="-3636" r="-201463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9029" t="-3636" r="-100485" b="-67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951" t="-3636" r="-976" b="-67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Initial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Subtract</a:t>
                          </a:r>
                          <a:r>
                            <a:rPr lang="en-US" baseline="0" dirty="0"/>
                            <a:t> BR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Add BR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11110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/>
                            <a:t>Subtract</a:t>
                          </a:r>
                          <a:r>
                            <a:rPr lang="en-US" baseline="0" dirty="0"/>
                            <a:t> BR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01001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00111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dirty="0" err="1"/>
                            <a:t>ashr</a:t>
                          </a:r>
                          <a:endParaRPr lang="en-US" dirty="0"/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00011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10101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000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8713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EA93C-CBC1-421E-B295-22108890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 Multiplication Algorithm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DD3406-3E6F-4D77-AB60-F974692F5117}"/>
              </a:ext>
            </a:extLst>
          </p:cNvPr>
          <p:cNvSpPr txBox="1"/>
          <p:nvPr/>
        </p:nvSpPr>
        <p:spPr>
          <a:xfrm>
            <a:off x="5173032" y="920538"/>
            <a:ext cx="2133600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/>
              <a:t>Multiply operation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E3A7A7BB-2C0A-4452-8017-077E21CD2385}"/>
              </a:ext>
            </a:extLst>
          </p:cNvPr>
          <p:cNvCxnSpPr>
            <a:stCxn id="4" idx="2"/>
            <a:endCxn id="20" idx="0"/>
          </p:cNvCxnSpPr>
          <p:nvPr/>
        </p:nvCxnSpPr>
        <p:spPr>
          <a:xfrm flipH="1">
            <a:off x="6234430" y="1174898"/>
            <a:ext cx="5402" cy="21370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E5289F32-E54D-4D45-A41F-EF43B92C8F92}"/>
                  </a:ext>
                </a:extLst>
              </p:cNvPr>
              <p:cNvSpPr/>
              <p:nvPr/>
            </p:nvSpPr>
            <p:spPr>
              <a:xfrm>
                <a:off x="5422587" y="2165498"/>
                <a:ext cx="1634491" cy="7471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AC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←0</m:t>
                      </m:r>
                    </m:oMath>
                  </m:oMathPara>
                </a14:m>
                <a:endParaRPr lang="en-IN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289F32-E54D-4D45-A41F-EF43B92C8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87" y="2165498"/>
                <a:ext cx="1634491" cy="747100"/>
              </a:xfrm>
              <a:prstGeom prst="rect">
                <a:avLst/>
              </a:prstGeom>
              <a:blipFill>
                <a:blip r:embed="rId2"/>
                <a:stretch>
                  <a:fillRect b="-8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D6F2D7B-7615-471D-9ADE-23D01DA6FD9A}"/>
              </a:ext>
            </a:extLst>
          </p:cNvPr>
          <p:cNvCxnSpPr>
            <a:stCxn id="20" idx="2"/>
            <a:endCxn id="6" idx="0"/>
          </p:cNvCxnSpPr>
          <p:nvPr/>
        </p:nvCxnSpPr>
        <p:spPr>
          <a:xfrm>
            <a:off x="6234430" y="1936898"/>
            <a:ext cx="5403" cy="22860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Diamond 7">
                <a:extLst>
                  <a:ext uri="{FF2B5EF4-FFF2-40B4-BE49-F238E27FC236}">
                    <a16:creationId xmlns="" xmlns:a16="http://schemas.microsoft.com/office/drawing/2014/main" id="{B3939902-B67F-4C9C-ACFD-812A07B04A8A}"/>
                  </a:ext>
                </a:extLst>
              </p:cNvPr>
              <p:cNvSpPr/>
              <p:nvPr/>
            </p:nvSpPr>
            <p:spPr>
              <a:xfrm>
                <a:off x="5737605" y="3327047"/>
                <a:ext cx="1004455" cy="572502"/>
              </a:xfrm>
              <a:prstGeom prst="diamond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Diamon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939902-B67F-4C9C-ACFD-812A07B04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605" y="3327047"/>
                <a:ext cx="1004455" cy="572502"/>
              </a:xfrm>
              <a:prstGeom prst="diamond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BFC33529-1C9E-48D3-8DB2-717E7C83340E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239833" y="2912598"/>
            <a:ext cx="0" cy="41444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xmlns="" id="{629920E6-3603-4396-B882-1F4C7F39A3AB}"/>
              </a:ext>
            </a:extLst>
          </p:cNvPr>
          <p:cNvCxnSpPr>
            <a:stCxn id="8" idx="3"/>
            <a:endCxn id="11" idx="0"/>
          </p:cNvCxnSpPr>
          <p:nvPr/>
        </p:nvCxnSpPr>
        <p:spPr>
          <a:xfrm>
            <a:off x="6742060" y="3613298"/>
            <a:ext cx="1477794" cy="533400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0F6C8E8-F94A-4867-99B2-C979EB9D3121}"/>
                  </a:ext>
                </a:extLst>
              </p:cNvPr>
              <p:cNvSpPr/>
              <p:nvPr/>
            </p:nvSpPr>
            <p:spPr>
              <a:xfrm>
                <a:off x="7343554" y="4146698"/>
                <a:ext cx="1752600" cy="3048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𝐵𝑅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F6C8E8-F94A-4867-99B2-C979EB9D3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554" y="4146698"/>
                <a:ext cx="1752600" cy="304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835505-919A-4EC6-8093-640F6ABC879E}"/>
              </a:ext>
            </a:extLst>
          </p:cNvPr>
          <p:cNvSpPr txBox="1"/>
          <p:nvPr/>
        </p:nvSpPr>
        <p:spPr>
          <a:xfrm>
            <a:off x="6778835" y="3308498"/>
            <a:ext cx="627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01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xmlns="" id="{B43EAAF3-E6E4-47B3-A33B-E409794612F4}"/>
              </a:ext>
            </a:extLst>
          </p:cNvPr>
          <p:cNvCxnSpPr>
            <a:stCxn id="8" idx="2"/>
            <a:endCxn id="14" idx="0"/>
          </p:cNvCxnSpPr>
          <p:nvPr/>
        </p:nvCxnSpPr>
        <p:spPr>
          <a:xfrm rot="5400000">
            <a:off x="5848970" y="4289234"/>
            <a:ext cx="780549" cy="1179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53540D2-8197-46CB-88ED-7041C29D8389}"/>
                  </a:ext>
                </a:extLst>
              </p:cNvPr>
              <p:cNvSpPr/>
              <p:nvPr/>
            </p:nvSpPr>
            <p:spPr>
              <a:xfrm>
                <a:off x="5362354" y="4680098"/>
                <a:ext cx="1752600" cy="6096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IN" sz="16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hr</m:t>
                    </m:r>
                    <m: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 </m:t>
                    </m:r>
                    <m:r>
                      <m:rPr>
                        <m:sty m:val="p"/>
                      </m:rP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</m:t>
                    </m:r>
                    <m: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&amp;</m:t>
                    </m:r>
                    <m: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QR</m:t>
                    </m:r>
                    <m:r>
                      <a:rPr lang="en-IN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𝑆𝐶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3540D2-8197-46CB-88ED-7041C29D8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54" y="4680098"/>
                <a:ext cx="1752600" cy="609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900613-49FE-4AA5-A792-73E311C33755}"/>
              </a:ext>
            </a:extLst>
          </p:cNvPr>
          <p:cNvSpPr txBox="1"/>
          <p:nvPr/>
        </p:nvSpPr>
        <p:spPr>
          <a:xfrm>
            <a:off x="5196508" y="3308498"/>
            <a:ext cx="572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10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xmlns="" id="{32BF5F9F-AB6C-47E9-A759-30E5B6CDA684}"/>
              </a:ext>
            </a:extLst>
          </p:cNvPr>
          <p:cNvSpPr/>
          <p:nvPr/>
        </p:nvSpPr>
        <p:spPr>
          <a:xfrm>
            <a:off x="5819554" y="5594498"/>
            <a:ext cx="830128" cy="520456"/>
          </a:xfrm>
          <a:prstGeom prst="diamon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SC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xmlns="" id="{AFEDE8BC-C985-4DC8-9FDC-82A99EE4FA58}"/>
              </a:ext>
            </a:extLst>
          </p:cNvPr>
          <p:cNvCxnSpPr>
            <a:stCxn id="16" idx="3"/>
            <a:endCxn id="21" idx="0"/>
          </p:cNvCxnSpPr>
          <p:nvPr/>
        </p:nvCxnSpPr>
        <p:spPr>
          <a:xfrm>
            <a:off x="6649682" y="5854726"/>
            <a:ext cx="1037754" cy="182856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54C794-AC93-4C0E-A169-042E6011FF95}"/>
              </a:ext>
            </a:extLst>
          </p:cNvPr>
          <p:cNvSpPr txBox="1"/>
          <p:nvPr/>
        </p:nvSpPr>
        <p:spPr>
          <a:xfrm>
            <a:off x="6620511" y="5518298"/>
            <a:ext cx="447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1F71F2-7BD2-4435-808A-51FD23B0D12C}"/>
              </a:ext>
            </a:extLst>
          </p:cNvPr>
          <p:cNvSpPr txBox="1"/>
          <p:nvPr/>
        </p:nvSpPr>
        <p:spPr>
          <a:xfrm>
            <a:off x="5292840" y="5529751"/>
            <a:ext cx="489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 ≠ 0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DFBDF16E-8148-46AC-AFD1-2C69F8717E49}"/>
              </a:ext>
            </a:extLst>
          </p:cNvPr>
          <p:cNvSpPr/>
          <p:nvPr/>
        </p:nvSpPr>
        <p:spPr>
          <a:xfrm>
            <a:off x="5142618" y="1388599"/>
            <a:ext cx="2183624" cy="54829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Multiplicand in BR          Multiplier in QR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xmlns="" id="{10703FF4-3737-441D-BE64-E7CFF655968A}"/>
              </a:ext>
            </a:extLst>
          </p:cNvPr>
          <p:cNvSpPr/>
          <p:nvPr/>
        </p:nvSpPr>
        <p:spPr>
          <a:xfrm>
            <a:off x="7106018" y="6037582"/>
            <a:ext cx="1162836" cy="39985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END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xmlns="" id="{C464E7F1-1C69-4C35-8425-8E55887C6606}"/>
              </a:ext>
            </a:extLst>
          </p:cNvPr>
          <p:cNvCxnSpPr>
            <a:stCxn id="8" idx="1"/>
            <a:endCxn id="23" idx="0"/>
          </p:cNvCxnSpPr>
          <p:nvPr/>
        </p:nvCxnSpPr>
        <p:spPr>
          <a:xfrm rot="10800000" flipV="1">
            <a:off x="4172025" y="3613298"/>
            <a:ext cx="1565581" cy="533400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977F6DD0-4A12-40CC-ACED-27555112409A}"/>
                  </a:ext>
                </a:extLst>
              </p:cNvPr>
              <p:cNvSpPr/>
              <p:nvPr/>
            </p:nvSpPr>
            <p:spPr>
              <a:xfrm>
                <a:off x="3210293" y="4146698"/>
                <a:ext cx="1923461" cy="3048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160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IN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IN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</m:t>
                      </m: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IN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𝐵𝑅</m:t>
                          </m:r>
                        </m:e>
                      </m:bar>
                      <m:r>
                        <a:rPr lang="en-IN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IN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7F6DD0-4A12-40CC-ACED-275551124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93" y="4146698"/>
                <a:ext cx="1923461" cy="304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xmlns="" id="{433B0741-C903-467E-9C3C-8D64B18DA04C}"/>
              </a:ext>
            </a:extLst>
          </p:cNvPr>
          <p:cNvCxnSpPr>
            <a:stCxn id="23" idx="2"/>
            <a:endCxn id="14" idx="1"/>
          </p:cNvCxnSpPr>
          <p:nvPr/>
        </p:nvCxnSpPr>
        <p:spPr>
          <a:xfrm rot="16200000" flipH="1">
            <a:off x="4500489" y="4123033"/>
            <a:ext cx="533400" cy="1190330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xmlns="" id="{CF2AC66D-9DAC-4CD9-A6B3-422E0F10D28C}"/>
              </a:ext>
            </a:extLst>
          </p:cNvPr>
          <p:cNvCxnSpPr>
            <a:stCxn id="11" idx="2"/>
            <a:endCxn id="14" idx="3"/>
          </p:cNvCxnSpPr>
          <p:nvPr/>
        </p:nvCxnSpPr>
        <p:spPr>
          <a:xfrm rot="5400000">
            <a:off x="7400704" y="4165748"/>
            <a:ext cx="533400" cy="1104900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0FA0252-3FDA-47AB-8364-0039225380DF}"/>
              </a:ext>
            </a:extLst>
          </p:cNvPr>
          <p:cNvSpPr txBox="1"/>
          <p:nvPr/>
        </p:nvSpPr>
        <p:spPr>
          <a:xfrm>
            <a:off x="6239438" y="3994298"/>
            <a:ext cx="57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= 00</a:t>
            </a:r>
          </a:p>
          <a:p>
            <a:r>
              <a:rPr lang="en-IN" sz="1600" dirty="0"/>
              <a:t>= 11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xmlns="" id="{EA372EBB-31D1-45DB-AC13-8F89AE62840C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rot="5400000">
            <a:off x="6084236" y="5440080"/>
            <a:ext cx="304800" cy="4036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FDFA283-F7C0-490D-A9F9-D88EEBEB66FC}"/>
              </a:ext>
            </a:extLst>
          </p:cNvPr>
          <p:cNvGrpSpPr/>
          <p:nvPr/>
        </p:nvGrpSpPr>
        <p:grpSpPr>
          <a:xfrm>
            <a:off x="2542954" y="3075411"/>
            <a:ext cx="3705441" cy="2779315"/>
            <a:chOff x="900436" y="3543300"/>
            <a:chExt cx="3705441" cy="277931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9B843FBD-C69F-40E0-B344-ADE7C1BDA84A}"/>
                </a:ext>
              </a:extLst>
            </p:cNvPr>
            <p:cNvCxnSpPr/>
            <p:nvPr/>
          </p:nvCxnSpPr>
          <p:spPr>
            <a:xfrm flipH="1">
              <a:off x="900436" y="6322615"/>
              <a:ext cx="3276600" cy="0"/>
            </a:xfrm>
            <a:prstGeom prst="straightConnector1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400526ED-8630-49DB-AFA7-47F8DA8F4FB2}"/>
                </a:ext>
              </a:extLst>
            </p:cNvPr>
            <p:cNvCxnSpPr/>
            <p:nvPr/>
          </p:nvCxnSpPr>
          <p:spPr>
            <a:xfrm>
              <a:off x="900436" y="3543300"/>
              <a:ext cx="0" cy="2779315"/>
            </a:xfrm>
            <a:prstGeom prst="straightConnector1">
              <a:avLst/>
            </a:prstGeom>
            <a:ln w="25400"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4117EDB7-E2E2-486C-93D8-C7060C7001C5}"/>
                </a:ext>
              </a:extLst>
            </p:cNvPr>
            <p:cNvCxnSpPr/>
            <p:nvPr/>
          </p:nvCxnSpPr>
          <p:spPr>
            <a:xfrm flipH="1" flipV="1">
              <a:off x="900436" y="3543300"/>
              <a:ext cx="3705441" cy="7971"/>
            </a:xfrm>
            <a:prstGeom prst="straightConnector1">
              <a:avLst/>
            </a:prstGeom>
            <a:ln w="25400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860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  <p:bldP spid="12" grpId="0"/>
      <p:bldP spid="14" grpId="0" animBg="1"/>
      <p:bldP spid="15" grpId="0"/>
      <p:bldP spid="16" grpId="0" animBg="1"/>
      <p:bldP spid="18" grpId="0"/>
      <p:bldP spid="19" grpId="0"/>
      <p:bldP spid="20" grpId="0" animBg="1"/>
      <p:bldP spid="21" grpId="0" animBg="1"/>
      <p:bldP spid="23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/>
              <a:t>the step-by-step multiplication process using Booth </a:t>
            </a:r>
            <a:r>
              <a:rPr lang="en-US" dirty="0" smtClean="0"/>
              <a:t>algorithm </a:t>
            </a:r>
            <a:r>
              <a:rPr lang="en-US" dirty="0"/>
              <a:t>when the following binary numbers are multiplied. Assume 5-bit registers that hold signed numbers. The multiplicand in both cases is + 15.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(+15) x (+13) b. (+15) X (-13)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36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9EBF344-4A7B-4C4A-AF6D-6441BD040AB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191446" y="0"/>
            <a:ext cx="0" cy="6829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A925EF2-D58F-4AC0-ACED-F747CC08D69F}"/>
              </a:ext>
            </a:extLst>
          </p:cNvPr>
          <p:cNvCxnSpPr>
            <a:cxnSpLocks/>
          </p:cNvCxnSpPr>
          <p:nvPr/>
        </p:nvCxnSpPr>
        <p:spPr>
          <a:xfrm>
            <a:off x="1191446" y="5063613"/>
            <a:ext cx="0" cy="1794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BD1E24D-7739-4C4F-8234-2614FB54ADBC}"/>
              </a:ext>
            </a:extLst>
          </p:cNvPr>
          <p:cNvSpPr/>
          <p:nvPr/>
        </p:nvSpPr>
        <p:spPr>
          <a:xfrm>
            <a:off x="954165" y="682906"/>
            <a:ext cx="474562" cy="474562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ym typeface="Wingdings 2" panose="05020102010507070707" pitchFamily="18" charset="2"/>
              </a:rPr>
              <a:t>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F422F9-3B3A-4A97-ADB3-F83B13E11C16}"/>
              </a:ext>
            </a:extLst>
          </p:cNvPr>
          <p:cNvSpPr txBox="1"/>
          <p:nvPr/>
        </p:nvSpPr>
        <p:spPr>
          <a:xfrm>
            <a:off x="1527893" y="720132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Looping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34260FD-CAA3-43A0-977C-7E4B57013872}"/>
              </a:ext>
            </a:extLst>
          </p:cNvPr>
          <p:cNvCxnSpPr>
            <a:cxnSpLocks/>
          </p:cNvCxnSpPr>
          <p:nvPr/>
        </p:nvCxnSpPr>
        <p:spPr>
          <a:xfrm>
            <a:off x="1191446" y="1157468"/>
            <a:ext cx="0" cy="3924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A2F9A4-6988-4274-8384-12496EC9D59D}"/>
              </a:ext>
            </a:extLst>
          </p:cNvPr>
          <p:cNvSpPr txBox="1"/>
          <p:nvPr/>
        </p:nvSpPr>
        <p:spPr>
          <a:xfrm>
            <a:off x="1458964" y="669714"/>
            <a:ext cx="785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Outline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Addition and Subtraction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Multiplication Algorithms (Booth Multiplication Algorithm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792E8-8838-4744-A7DD-92B0ED18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10000">
                      <a:srgbClr val="273238"/>
                    </a:gs>
                    <a:gs pos="100000">
                      <a:srgbClr val="607D8B"/>
                    </a:gs>
                  </a:gsLst>
                  <a:lin ang="0" scaled="1"/>
                  <a:tileRect/>
                </a:gradFill>
              </a:rPr>
              <a:t>Addition and Subtraction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915463-E8EE-4502-8261-E337007EF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- 1</a:t>
            </a:r>
          </a:p>
        </p:txBody>
      </p:sp>
    </p:spTree>
    <p:extLst>
      <p:ext uri="{BB962C8B-B14F-4D97-AF65-F5344CB8AC3E}">
        <p14:creationId xmlns:p14="http://schemas.microsoft.com/office/powerpoint/2010/main" xmlns="" val="7610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6421F-6C08-4247-AF1A-E3603EE5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 and Subtraction</a:t>
            </a:r>
            <a:endParaRPr lang="en-IN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7A6AEEBE-4B08-451F-8296-1C78AF5CF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9085589"/>
              </p:ext>
            </p:extLst>
          </p:nvPr>
        </p:nvGraphicFramePr>
        <p:xfrm>
          <a:off x="1455775" y="1043763"/>
          <a:ext cx="8763000" cy="4572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Operation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Add Magnitudes</a:t>
                      </a:r>
                    </a:p>
                  </a:txBody>
                  <a:tcPr anchor="ctr" anchorCtr="1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</a:rPr>
                        <a:t>Subtract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</a:rPr>
                        <a:t> Magnitudes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2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When A &gt; 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2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When A &lt; 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2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When A = B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(+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+ (+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(+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+ (-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(-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+ (+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(-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+ (-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(+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- (+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(+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- (-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(-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- (+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(-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 - (-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-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+ (</a:t>
                      </a:r>
                      <a:r>
                        <a:rPr lang="en-US" sz="2400" i="1" dirty="0"/>
                        <a:t>A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i="1" dirty="0"/>
                        <a:t>B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18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Hardware Implementation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291" y="825911"/>
            <a:ext cx="7875638" cy="544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404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43FC1-27C2-46FA-9A8D-3962A221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for Addition &amp; Subtraction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15997E-4686-4A87-97B6-6FF3E69EC795}"/>
              </a:ext>
            </a:extLst>
          </p:cNvPr>
          <p:cNvSpPr txBox="1"/>
          <p:nvPr/>
        </p:nvSpPr>
        <p:spPr>
          <a:xfrm>
            <a:off x="3757335" y="903768"/>
            <a:ext cx="194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Subtract</a:t>
            </a:r>
            <a:r>
              <a:rPr lang="en-US" dirty="0"/>
              <a:t> 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6201C4-F4E7-4C50-BF83-F3419EB62185}"/>
              </a:ext>
            </a:extLst>
          </p:cNvPr>
          <p:cNvSpPr txBox="1"/>
          <p:nvPr/>
        </p:nvSpPr>
        <p:spPr>
          <a:xfrm>
            <a:off x="7214910" y="903768"/>
            <a:ext cx="15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Add</a:t>
            </a:r>
            <a:r>
              <a:rPr lang="en-US" dirty="0"/>
              <a:t> operation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AAB806F7-8842-48BA-808F-E4E48705B407}"/>
              </a:ext>
            </a:extLst>
          </p:cNvPr>
          <p:cNvSpPr/>
          <p:nvPr/>
        </p:nvSpPr>
        <p:spPr>
          <a:xfrm>
            <a:off x="3764478" y="1428596"/>
            <a:ext cx="1938338" cy="60769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Minuend in A</a:t>
            </a:r>
          </a:p>
          <a:p>
            <a:pPr algn="ctr"/>
            <a:r>
              <a:rPr lang="en-US" dirty="0"/>
              <a:t>Subtrahend in B</a:t>
            </a: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8A10D217-785E-4DCF-B941-5B22DF460387}"/>
              </a:ext>
            </a:extLst>
          </p:cNvPr>
          <p:cNvSpPr/>
          <p:nvPr/>
        </p:nvSpPr>
        <p:spPr>
          <a:xfrm>
            <a:off x="7012503" y="1438121"/>
            <a:ext cx="1938338" cy="60769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Augend in A</a:t>
            </a:r>
          </a:p>
          <a:p>
            <a:pPr algn="ctr"/>
            <a:r>
              <a:rPr lang="en-US" dirty="0"/>
              <a:t>Addend in B</a:t>
            </a:r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xmlns="" id="{B8FC9572-22B2-4AE5-90E7-12D4580492BA}"/>
              </a:ext>
            </a:extLst>
          </p:cNvPr>
          <p:cNvSpPr/>
          <p:nvPr/>
        </p:nvSpPr>
        <p:spPr>
          <a:xfrm>
            <a:off x="3999066" y="2275368"/>
            <a:ext cx="1463602" cy="3903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baseline="-25000" dirty="0" err="1"/>
              <a:t>s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xmlns="" id="{D909B6F9-CE80-45E8-A810-43C708A48EEA}"/>
              </a:ext>
            </a:extLst>
          </p:cNvPr>
          <p:cNvSpPr/>
          <p:nvPr/>
        </p:nvSpPr>
        <p:spPr>
          <a:xfrm>
            <a:off x="7247091" y="2284893"/>
            <a:ext cx="1463602" cy="390342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</a:t>
            </a:r>
            <a:r>
              <a:rPr lang="en-US" baseline="-25000" dirty="0" err="1"/>
              <a:t>s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⊕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9AD348-5932-44BA-85D1-EE7381DBE2A7}"/>
              </a:ext>
            </a:extLst>
          </p:cNvPr>
          <p:cNvSpPr/>
          <p:nvPr/>
        </p:nvSpPr>
        <p:spPr>
          <a:xfrm>
            <a:off x="3989394" y="2918132"/>
            <a:ext cx="1504950" cy="495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 </a:t>
            </a:r>
            <a:r>
              <a:rPr lang="en-US" dirty="0"/>
              <a:t>A+B’+1</a:t>
            </a:r>
          </a:p>
          <a:p>
            <a:pPr algn="ctr"/>
            <a:r>
              <a:rPr lang="en-US" dirty="0"/>
              <a:t>AVF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 </a:t>
            </a:r>
            <a:r>
              <a:rPr lang="en-US" dirty="0"/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55D432A-6FEA-48EC-8B03-EC8A475E5CDF}"/>
              </a:ext>
            </a:extLst>
          </p:cNvPr>
          <p:cNvCxnSpPr>
            <a:stCxn id="6" idx="2"/>
            <a:endCxn id="8" idx="0"/>
          </p:cNvCxnSpPr>
          <p:nvPr/>
        </p:nvCxnSpPr>
        <p:spPr>
          <a:xfrm flipH="1">
            <a:off x="4730867" y="2036291"/>
            <a:ext cx="2780" cy="239077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C2738220-4201-445B-BF79-0A37C79F7688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7978892" y="2045816"/>
            <a:ext cx="2780" cy="239077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09C9531-0300-4DA7-A4AD-55E0AD52E30C}"/>
              </a:ext>
            </a:extLst>
          </p:cNvPr>
          <p:cNvSpPr/>
          <p:nvPr/>
        </p:nvSpPr>
        <p:spPr>
          <a:xfrm>
            <a:off x="7218369" y="2884968"/>
            <a:ext cx="1504950" cy="40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 </a:t>
            </a:r>
            <a:r>
              <a:rPr lang="en-US" dirty="0"/>
              <a:t>A+B</a:t>
            </a:r>
          </a:p>
        </p:txBody>
      </p:sp>
      <p:cxnSp>
        <p:nvCxnSpPr>
          <p:cNvPr id="14" name="Elbow Connector 14">
            <a:extLst>
              <a:ext uri="{FF2B5EF4-FFF2-40B4-BE49-F238E27FC236}">
                <a16:creationId xmlns:a16="http://schemas.microsoft.com/office/drawing/2014/main" xmlns="" id="{94A2B2D1-CB05-4C9D-95A8-887D3D9BA0AA}"/>
              </a:ext>
            </a:extLst>
          </p:cNvPr>
          <p:cNvCxnSpPr>
            <a:stCxn id="8" idx="1"/>
            <a:endCxn id="10" idx="1"/>
          </p:cNvCxnSpPr>
          <p:nvPr/>
        </p:nvCxnSpPr>
        <p:spPr>
          <a:xfrm rot="10800000" flipV="1">
            <a:off x="3989394" y="2470539"/>
            <a:ext cx="9672" cy="695558"/>
          </a:xfrm>
          <a:prstGeom prst="bentConnector3">
            <a:avLst>
              <a:gd name="adj1" fmla="val 2463524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5">
            <a:extLst>
              <a:ext uri="{FF2B5EF4-FFF2-40B4-BE49-F238E27FC236}">
                <a16:creationId xmlns:a16="http://schemas.microsoft.com/office/drawing/2014/main" xmlns="" id="{C9159CA7-297B-4090-B41A-400F8DF8B648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rot="10800000" flipV="1">
            <a:off x="5494345" y="2480063"/>
            <a:ext cx="1752747" cy="686033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6">
            <a:extLst>
              <a:ext uri="{FF2B5EF4-FFF2-40B4-BE49-F238E27FC236}">
                <a16:creationId xmlns:a16="http://schemas.microsoft.com/office/drawing/2014/main" xmlns="" id="{3EE33B0D-54B5-4440-983F-96A9A95CA4BA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5462668" y="2470539"/>
            <a:ext cx="1755701" cy="619359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xmlns="" id="{F284F050-FC3D-43CC-8BF0-BAC09C7F5EE5}"/>
              </a:ext>
            </a:extLst>
          </p:cNvPr>
          <p:cNvCxnSpPr>
            <a:stCxn id="9" idx="3"/>
            <a:endCxn id="13" idx="3"/>
          </p:cNvCxnSpPr>
          <p:nvPr/>
        </p:nvCxnSpPr>
        <p:spPr>
          <a:xfrm>
            <a:off x="8710693" y="2480064"/>
            <a:ext cx="12626" cy="609834"/>
          </a:xfrm>
          <a:prstGeom prst="bentConnector3">
            <a:avLst>
              <a:gd name="adj1" fmla="val 191055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ADB0079D-B09E-410C-800E-4408DDE4E01B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4727409" y="1273100"/>
            <a:ext cx="6238" cy="1554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E95B6D7-9138-422A-9F26-6D694024FA2C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7980280" y="1273100"/>
            <a:ext cx="1392" cy="1650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xmlns="" id="{992FEE1B-9D2C-45A4-8175-4AE272E52847}"/>
              </a:ext>
            </a:extLst>
          </p:cNvPr>
          <p:cNvSpPr/>
          <p:nvPr/>
        </p:nvSpPr>
        <p:spPr>
          <a:xfrm>
            <a:off x="4416590" y="3668541"/>
            <a:ext cx="660083" cy="36671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20C9E1F-9F10-44C7-8EE1-60ED32EC4FAC}"/>
              </a:ext>
            </a:extLst>
          </p:cNvPr>
          <p:cNvCxnSpPr>
            <a:stCxn id="10" idx="2"/>
            <a:endCxn id="20" idx="0"/>
          </p:cNvCxnSpPr>
          <p:nvPr/>
        </p:nvCxnSpPr>
        <p:spPr>
          <a:xfrm>
            <a:off x="4741869" y="3414062"/>
            <a:ext cx="4763" cy="25447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41F1C4-FF38-4D7D-88F9-95CF804B17DD}"/>
              </a:ext>
            </a:extLst>
          </p:cNvPr>
          <p:cNvSpPr/>
          <p:nvPr/>
        </p:nvSpPr>
        <p:spPr>
          <a:xfrm>
            <a:off x="7218369" y="3770793"/>
            <a:ext cx="1504950" cy="40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</a:t>
            </a:r>
            <a:r>
              <a:rPr lang="en-US" dirty="0"/>
              <a:t> 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6B8A2CD-9DF5-4C62-88E0-A95B7F1B1FD8}"/>
              </a:ext>
            </a:extLst>
          </p:cNvPr>
          <p:cNvSpPr/>
          <p:nvPr/>
        </p:nvSpPr>
        <p:spPr>
          <a:xfrm>
            <a:off x="3501640" y="4180368"/>
            <a:ext cx="934455" cy="30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</a:t>
            </a:r>
            <a:r>
              <a:rPr lang="en-US" dirty="0"/>
              <a:t> A’</a:t>
            </a:r>
          </a:p>
        </p:txBody>
      </p: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xmlns="" id="{3121D4D1-EAAA-4FB0-A246-2B28D3E04786}"/>
              </a:ext>
            </a:extLst>
          </p:cNvPr>
          <p:cNvSpPr/>
          <p:nvPr/>
        </p:nvSpPr>
        <p:spPr>
          <a:xfrm>
            <a:off x="5283365" y="4198603"/>
            <a:ext cx="660083" cy="366713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F0BD88-1FDD-423C-8D23-B9239D5824A2}"/>
              </a:ext>
            </a:extLst>
          </p:cNvPr>
          <p:cNvSpPr/>
          <p:nvPr/>
        </p:nvSpPr>
        <p:spPr>
          <a:xfrm>
            <a:off x="3464441" y="4939172"/>
            <a:ext cx="1027902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</a:t>
            </a:r>
            <a:r>
              <a:rPr lang="en-US" dirty="0"/>
              <a:t> A+1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</a:t>
            </a:r>
            <a:r>
              <a:rPr lang="en-US" dirty="0"/>
              <a:t> A</a:t>
            </a:r>
            <a:r>
              <a:rPr lang="en-US" baseline="-25000" dirty="0"/>
              <a:t>s</a:t>
            </a:r>
            <a:r>
              <a:rPr lang="en-US" dirty="0"/>
              <a:t>’</a:t>
            </a:r>
            <a:endParaRPr lang="en-US" baseline="-25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41686A-26AB-4F98-AD33-42BD44AE9560}"/>
              </a:ext>
            </a:extLst>
          </p:cNvPr>
          <p:cNvSpPr/>
          <p:nvPr/>
        </p:nvSpPr>
        <p:spPr>
          <a:xfrm>
            <a:off x="6109108" y="4939172"/>
            <a:ext cx="934455" cy="307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←</a:t>
            </a:r>
            <a:r>
              <a:rPr lang="en-US" dirty="0"/>
              <a:t> 0</a:t>
            </a:r>
          </a:p>
        </p:txBody>
      </p:sp>
      <p:cxnSp>
        <p:nvCxnSpPr>
          <p:cNvPr id="27" name="Elbow Connector 27">
            <a:extLst>
              <a:ext uri="{FF2B5EF4-FFF2-40B4-BE49-F238E27FC236}">
                <a16:creationId xmlns:a16="http://schemas.microsoft.com/office/drawing/2014/main" xmlns="" id="{F8B0453C-AFF4-474D-8568-F3D3DAC16EB7}"/>
              </a:ext>
            </a:extLst>
          </p:cNvPr>
          <p:cNvCxnSpPr>
            <a:stCxn id="20" idx="1"/>
            <a:endCxn id="23" idx="0"/>
          </p:cNvCxnSpPr>
          <p:nvPr/>
        </p:nvCxnSpPr>
        <p:spPr>
          <a:xfrm rot="10800000" flipV="1">
            <a:off x="3968868" y="3851898"/>
            <a:ext cx="447722" cy="328470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8">
            <a:extLst>
              <a:ext uri="{FF2B5EF4-FFF2-40B4-BE49-F238E27FC236}">
                <a16:creationId xmlns:a16="http://schemas.microsoft.com/office/drawing/2014/main" xmlns="" id="{F9BE0CCA-8DBF-4631-A9ED-73D93997641F}"/>
              </a:ext>
            </a:extLst>
          </p:cNvPr>
          <p:cNvCxnSpPr>
            <a:stCxn id="20" idx="3"/>
            <a:endCxn id="24" idx="0"/>
          </p:cNvCxnSpPr>
          <p:nvPr/>
        </p:nvCxnSpPr>
        <p:spPr>
          <a:xfrm>
            <a:off x="5076673" y="3851898"/>
            <a:ext cx="536734" cy="346705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65A8568C-666B-48D3-87AF-2CAA958F048A}"/>
              </a:ext>
            </a:extLst>
          </p:cNvPr>
          <p:cNvCxnSpPr>
            <a:stCxn id="23" idx="2"/>
            <a:endCxn id="25" idx="0"/>
          </p:cNvCxnSpPr>
          <p:nvPr/>
        </p:nvCxnSpPr>
        <p:spPr>
          <a:xfrm>
            <a:off x="3968868" y="4488301"/>
            <a:ext cx="9524" cy="450871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AA432E46-EE19-4EE8-AC45-66885E320B2C}"/>
              </a:ext>
            </a:extLst>
          </p:cNvPr>
          <p:cNvSpPr/>
          <p:nvPr/>
        </p:nvSpPr>
        <p:spPr>
          <a:xfrm>
            <a:off x="4408278" y="5757708"/>
            <a:ext cx="2345389" cy="60769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  <a:p>
            <a:pPr algn="ctr"/>
            <a:r>
              <a:rPr lang="en-US" dirty="0"/>
              <a:t>(result is in A and A</a:t>
            </a:r>
            <a:r>
              <a:rPr lang="en-US" baseline="-25000" dirty="0"/>
              <a:t>s</a:t>
            </a:r>
            <a:r>
              <a:rPr lang="en-US" dirty="0"/>
              <a:t>)</a:t>
            </a:r>
            <a:endParaRPr lang="en-US" baseline="-25000" dirty="0"/>
          </a:p>
        </p:txBody>
      </p:sp>
      <p:cxnSp>
        <p:nvCxnSpPr>
          <p:cNvPr id="31" name="Elbow Connector 31">
            <a:extLst>
              <a:ext uri="{FF2B5EF4-FFF2-40B4-BE49-F238E27FC236}">
                <a16:creationId xmlns:a16="http://schemas.microsoft.com/office/drawing/2014/main" xmlns="" id="{12DBD509-A8D4-4134-A6FB-9191849B8348}"/>
              </a:ext>
            </a:extLst>
          </p:cNvPr>
          <p:cNvCxnSpPr>
            <a:stCxn id="25" idx="2"/>
            <a:endCxn id="30" idx="1"/>
          </p:cNvCxnSpPr>
          <p:nvPr/>
        </p:nvCxnSpPr>
        <p:spPr>
          <a:xfrm rot="16200000" flipH="1">
            <a:off x="3932181" y="5585458"/>
            <a:ext cx="522309" cy="429886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2">
            <a:extLst>
              <a:ext uri="{FF2B5EF4-FFF2-40B4-BE49-F238E27FC236}">
                <a16:creationId xmlns:a16="http://schemas.microsoft.com/office/drawing/2014/main" xmlns="" id="{334DE7B0-49E6-4562-97B4-5314616EAECA}"/>
              </a:ext>
            </a:extLst>
          </p:cNvPr>
          <p:cNvCxnSpPr>
            <a:stCxn id="24" idx="3"/>
            <a:endCxn id="26" idx="0"/>
          </p:cNvCxnSpPr>
          <p:nvPr/>
        </p:nvCxnSpPr>
        <p:spPr>
          <a:xfrm>
            <a:off x="5943448" y="4381960"/>
            <a:ext cx="632888" cy="557212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3">
            <a:extLst>
              <a:ext uri="{FF2B5EF4-FFF2-40B4-BE49-F238E27FC236}">
                <a16:creationId xmlns:a16="http://schemas.microsoft.com/office/drawing/2014/main" xmlns="" id="{649F6C19-2185-48CE-BACA-2B20C6DEC4A5}"/>
              </a:ext>
            </a:extLst>
          </p:cNvPr>
          <p:cNvCxnSpPr>
            <a:stCxn id="24" idx="1"/>
          </p:cNvCxnSpPr>
          <p:nvPr/>
        </p:nvCxnSpPr>
        <p:spPr>
          <a:xfrm rot="10800000" flipV="1">
            <a:off x="5076673" y="4381960"/>
            <a:ext cx="206692" cy="1375748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4">
            <a:extLst>
              <a:ext uri="{FF2B5EF4-FFF2-40B4-BE49-F238E27FC236}">
                <a16:creationId xmlns:a16="http://schemas.microsoft.com/office/drawing/2014/main" xmlns="" id="{758EDCA3-1442-4628-A3D7-26323125598D}"/>
              </a:ext>
            </a:extLst>
          </p:cNvPr>
          <p:cNvCxnSpPr>
            <a:stCxn id="26" idx="2"/>
            <a:endCxn id="30" idx="0"/>
          </p:cNvCxnSpPr>
          <p:nvPr/>
        </p:nvCxnSpPr>
        <p:spPr>
          <a:xfrm rot="5400000">
            <a:off x="5823354" y="5004725"/>
            <a:ext cx="510603" cy="995363"/>
          </a:xfrm>
          <a:prstGeom prst="bentConnector3">
            <a:avLst>
              <a:gd name="adj1" fmla="val 50000"/>
            </a:avLst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5">
            <a:extLst>
              <a:ext uri="{FF2B5EF4-FFF2-40B4-BE49-F238E27FC236}">
                <a16:creationId xmlns:a16="http://schemas.microsoft.com/office/drawing/2014/main" xmlns="" id="{8A9CD349-7AB8-4B0B-8904-7510B3FBF207}"/>
              </a:ext>
            </a:extLst>
          </p:cNvPr>
          <p:cNvCxnSpPr>
            <a:stCxn id="22" idx="2"/>
            <a:endCxn id="30" idx="3"/>
          </p:cNvCxnSpPr>
          <p:nvPr/>
        </p:nvCxnSpPr>
        <p:spPr>
          <a:xfrm rot="5400000">
            <a:off x="6421804" y="4512516"/>
            <a:ext cx="1880904" cy="1217177"/>
          </a:xfrm>
          <a:prstGeom prst="bentConnector2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65767555-7318-49B7-A13E-A07CAC3BDD1F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>
            <a:off x="7970844" y="3294827"/>
            <a:ext cx="0" cy="47596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0978DB-5AA9-446D-9752-D73C7BABB4F2}"/>
              </a:ext>
            </a:extLst>
          </p:cNvPr>
          <p:cNvSpPr txBox="1"/>
          <p:nvPr/>
        </p:nvSpPr>
        <p:spPr>
          <a:xfrm>
            <a:off x="3604041" y="217049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8CCBB1B-D7C5-4DB8-96CA-53C607F4625E}"/>
              </a:ext>
            </a:extLst>
          </p:cNvPr>
          <p:cNvSpPr txBox="1"/>
          <p:nvPr/>
        </p:nvSpPr>
        <p:spPr>
          <a:xfrm>
            <a:off x="5370088" y="219020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0519F98-D336-4376-B799-397BDE91F1A5}"/>
              </a:ext>
            </a:extLst>
          </p:cNvPr>
          <p:cNvSpPr txBox="1"/>
          <p:nvPr/>
        </p:nvSpPr>
        <p:spPr>
          <a:xfrm>
            <a:off x="6867194" y="216423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A18112-D8B2-4B36-9804-8BC1EC0ED564}"/>
              </a:ext>
            </a:extLst>
          </p:cNvPr>
          <p:cNvSpPr txBox="1"/>
          <p:nvPr/>
        </p:nvSpPr>
        <p:spPr>
          <a:xfrm>
            <a:off x="8646041" y="218394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2FA6AD3-E33B-4595-8E0B-B6FF0B04668D}"/>
              </a:ext>
            </a:extLst>
          </p:cNvPr>
          <p:cNvSpPr txBox="1"/>
          <p:nvPr/>
        </p:nvSpPr>
        <p:spPr>
          <a:xfrm>
            <a:off x="8924702" y="270030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=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2EDAD9C-09C9-43F6-A4DD-9B021DA5AF68}"/>
              </a:ext>
            </a:extLst>
          </p:cNvPr>
          <p:cNvSpPr txBox="1"/>
          <p:nvPr/>
        </p:nvSpPr>
        <p:spPr>
          <a:xfrm>
            <a:off x="2983448" y="27442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=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EB7679A-E0E4-4748-9FFA-4ED8235AFEF2}"/>
              </a:ext>
            </a:extLst>
          </p:cNvPr>
          <p:cNvSpPr txBox="1"/>
          <p:nvPr/>
        </p:nvSpPr>
        <p:spPr>
          <a:xfrm>
            <a:off x="6458629" y="273009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≠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A17E3E4-6FB4-42D8-B486-849ED8F366D8}"/>
              </a:ext>
            </a:extLst>
          </p:cNvPr>
          <p:cNvSpPr txBox="1"/>
          <p:nvPr/>
        </p:nvSpPr>
        <p:spPr>
          <a:xfrm>
            <a:off x="5498048" y="28204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≠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endParaRPr lang="en-US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8E0D7C7-6877-433E-A9CA-A98CCA6B5B3B}"/>
              </a:ext>
            </a:extLst>
          </p:cNvPr>
          <p:cNvSpPr txBox="1"/>
          <p:nvPr/>
        </p:nvSpPr>
        <p:spPr>
          <a:xfrm>
            <a:off x="3908841" y="351957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D28DCF-E017-4EC8-A0F7-60DECB5352B7}"/>
              </a:ext>
            </a:extLst>
          </p:cNvPr>
          <p:cNvSpPr txBox="1"/>
          <p:nvPr/>
        </p:nvSpPr>
        <p:spPr>
          <a:xfrm>
            <a:off x="5228000" y="352584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7D1570F-51F2-4F09-A241-EB4084E3D424}"/>
              </a:ext>
            </a:extLst>
          </p:cNvPr>
          <p:cNvSpPr txBox="1"/>
          <p:nvPr/>
        </p:nvSpPr>
        <p:spPr>
          <a:xfrm>
            <a:off x="3284571" y="378414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&lt; B</a:t>
            </a:r>
            <a:endParaRPr lang="en-US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1720C41-D54D-4ACC-AC02-33D7FBAF62AF}"/>
              </a:ext>
            </a:extLst>
          </p:cNvPr>
          <p:cNvSpPr txBox="1"/>
          <p:nvPr/>
        </p:nvSpPr>
        <p:spPr>
          <a:xfrm>
            <a:off x="5619877" y="379758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≥ B</a:t>
            </a:r>
            <a:endParaRPr lang="en-US" baseline="-2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86FE46E-5B7D-45CA-B049-3212A3F66479}"/>
              </a:ext>
            </a:extLst>
          </p:cNvPr>
          <p:cNvSpPr txBox="1"/>
          <p:nvPr/>
        </p:nvSpPr>
        <p:spPr>
          <a:xfrm>
            <a:off x="4826376" y="406923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≠ 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F3FF801-B096-4829-9E4D-9BBE8F475317}"/>
              </a:ext>
            </a:extLst>
          </p:cNvPr>
          <p:cNvSpPr txBox="1"/>
          <p:nvPr/>
        </p:nvSpPr>
        <p:spPr>
          <a:xfrm>
            <a:off x="6207641" y="407549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6B63C71-C404-43E9-A5D7-EB0C95B1F487}"/>
              </a:ext>
            </a:extLst>
          </p:cNvPr>
          <p:cNvSpPr txBox="1"/>
          <p:nvPr/>
        </p:nvSpPr>
        <p:spPr>
          <a:xfrm>
            <a:off x="1864241" y="136096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r>
              <a:rPr lang="en-US" dirty="0"/>
              <a:t> = Sign bit of A</a:t>
            </a:r>
            <a:endParaRPr lang="en-US" baseline="-25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250983D-185E-4540-A3DE-9305823F8708}"/>
              </a:ext>
            </a:extLst>
          </p:cNvPr>
          <p:cNvSpPr txBox="1"/>
          <p:nvPr/>
        </p:nvSpPr>
        <p:spPr>
          <a:xfrm>
            <a:off x="1864241" y="1677436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= Sign bit of B</a:t>
            </a:r>
            <a:endParaRPr lang="en-US" baseline="-250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AA0FDC9-3596-47E8-ADFF-44603E3B4583}"/>
              </a:ext>
            </a:extLst>
          </p:cNvPr>
          <p:cNvSpPr txBox="1"/>
          <p:nvPr/>
        </p:nvSpPr>
        <p:spPr>
          <a:xfrm>
            <a:off x="8760341" y="5286637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AVF = add overflow flip-flop</a:t>
            </a:r>
            <a:endParaRPr lang="en-US" baseline="-25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FB333E9-9C29-46EE-A395-8CE92B74DB3B}"/>
              </a:ext>
            </a:extLst>
          </p:cNvPr>
          <p:cNvSpPr txBox="1"/>
          <p:nvPr/>
        </p:nvSpPr>
        <p:spPr>
          <a:xfrm>
            <a:off x="8760341" y="4958058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Carry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20855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12192000" cy="711200"/>
          </a:xfrm>
        </p:spPr>
        <p:txBody>
          <a:bodyPr/>
          <a:lstStyle/>
          <a:p>
            <a:r>
              <a:rPr lang="en-IN" dirty="0" smtClean="0"/>
              <a:t>2’S COMPLEMENT ADDITION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496" y="1573791"/>
            <a:ext cx="7285703" cy="46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29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2’S COMPLEMENT SUBTRACTION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529" y="804863"/>
            <a:ext cx="5129571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64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Addition and subtraction using signed 2’s complement data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073" y="1230844"/>
            <a:ext cx="7075849" cy="469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9974" y="2270940"/>
            <a:ext cx="159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+33=00100001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165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ay">
      <a:dk1>
        <a:srgbClr val="212121"/>
      </a:dk1>
      <a:lt1>
        <a:sysClr val="window" lastClr="FFFFFF"/>
      </a:lt1>
      <a:dk2>
        <a:srgbClr val="1D6FA9"/>
      </a:dk2>
      <a:lt2>
        <a:srgbClr val="FFFFFF"/>
      </a:lt2>
      <a:accent1>
        <a:srgbClr val="909090"/>
      </a:accent1>
      <a:accent2>
        <a:srgbClr val="00BBD3"/>
      </a:accent2>
      <a:accent3>
        <a:srgbClr val="8BC145"/>
      </a:accent3>
      <a:accent4>
        <a:srgbClr val="1D9A78"/>
      </a:accent4>
      <a:accent5>
        <a:srgbClr val="F19D19"/>
      </a:accent5>
      <a:accent6>
        <a:srgbClr val="B84742"/>
      </a:accent6>
      <a:hlink>
        <a:srgbClr val="70AD47"/>
      </a:hlink>
      <a:folHlink>
        <a:srgbClr val="ED7D31"/>
      </a:folHlink>
    </a:clrScheme>
    <a:fontScheme name="Custom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6062</TotalTime>
  <Words>725</Words>
  <Application>Microsoft Office PowerPoint</Application>
  <PresentationFormat>Custom</PresentationFormat>
  <Paragraphs>241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Roboto Condensed</vt:lpstr>
      <vt:lpstr>Wingdings 2</vt:lpstr>
      <vt:lpstr>Cambria Math</vt:lpstr>
      <vt:lpstr>Wingdings 3</vt:lpstr>
      <vt:lpstr>Calibri</vt:lpstr>
      <vt:lpstr>Wingdings</vt:lpstr>
      <vt:lpstr>Segoe UI Black</vt:lpstr>
      <vt:lpstr>Roboto Condensed Light</vt:lpstr>
      <vt:lpstr>Office Theme</vt:lpstr>
      <vt:lpstr>UNIT-IV Computer Arithmetic </vt:lpstr>
      <vt:lpstr>Slide 2</vt:lpstr>
      <vt:lpstr>Addition and Subtraction</vt:lpstr>
      <vt:lpstr>Addition and Subtraction</vt:lpstr>
      <vt:lpstr>Hardware Implementation</vt:lpstr>
      <vt:lpstr>Flowchart for Addition &amp; Subtraction</vt:lpstr>
      <vt:lpstr>2’S COMPLEMENT ADDITION</vt:lpstr>
      <vt:lpstr>2’S COMPLEMENT SUBTRACTION</vt:lpstr>
      <vt:lpstr>Addition and subtraction using signed 2’s complement data</vt:lpstr>
      <vt:lpstr>Algorithm for adding and subtracting numbers in signed 2's complement representation. </vt:lpstr>
      <vt:lpstr>Slide 11</vt:lpstr>
      <vt:lpstr>Multiplication Algorithms (Booth Multiplication Algorithm)</vt:lpstr>
      <vt:lpstr>Multiplication</vt:lpstr>
      <vt:lpstr>Hardware Implementation</vt:lpstr>
      <vt:lpstr>Booth Multiplication Hardware</vt:lpstr>
      <vt:lpstr>Perform 23 x 19</vt:lpstr>
      <vt:lpstr>Multiply (-9) x (-13) using Booth Algorithm</vt:lpstr>
      <vt:lpstr>Booth Multiplication Algorithm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473</cp:revision>
  <dcterms:created xsi:type="dcterms:W3CDTF">2020-05-01T05:09:15Z</dcterms:created>
  <dcterms:modified xsi:type="dcterms:W3CDTF">2023-10-26T05:24:47Z</dcterms:modified>
</cp:coreProperties>
</file>