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57" r:id="rId3"/>
    <p:sldId id="258" r:id="rId4"/>
    <p:sldId id="275" r:id="rId5"/>
    <p:sldId id="276" r:id="rId6"/>
    <p:sldId id="259" r:id="rId7"/>
    <p:sldId id="264" r:id="rId8"/>
    <p:sldId id="265" r:id="rId9"/>
    <p:sldId id="285" r:id="rId10"/>
    <p:sldId id="263" r:id="rId11"/>
    <p:sldId id="286" r:id="rId12"/>
    <p:sldId id="261" r:id="rId13"/>
    <p:sldId id="266" r:id="rId14"/>
    <p:sldId id="279" r:id="rId15"/>
    <p:sldId id="280" r:id="rId16"/>
    <p:sldId id="267" r:id="rId17"/>
    <p:sldId id="268" r:id="rId18"/>
    <p:sldId id="260" r:id="rId19"/>
    <p:sldId id="269" r:id="rId20"/>
    <p:sldId id="278" r:id="rId21"/>
    <p:sldId id="281" r:id="rId22"/>
    <p:sldId id="291" r:id="rId23"/>
    <p:sldId id="270" r:id="rId24"/>
    <p:sldId id="271" r:id="rId25"/>
    <p:sldId id="292" r:id="rId26"/>
    <p:sldId id="293" r:id="rId27"/>
    <p:sldId id="272" r:id="rId28"/>
    <p:sldId id="273" r:id="rId29"/>
    <p:sldId id="274" r:id="rId30"/>
    <p:sldId id="287" r:id="rId31"/>
    <p:sldId id="288" r:id="rId32"/>
    <p:sldId id="289" r:id="rId33"/>
    <p:sldId id="295" r:id="rId34"/>
    <p:sldId id="296" r:id="rId35"/>
    <p:sldId id="282" r:id="rId36"/>
    <p:sldId id="294" r:id="rId37"/>
    <p:sldId id="299" r:id="rId38"/>
    <p:sldId id="300" r:id="rId39"/>
    <p:sldId id="301" r:id="rId40"/>
    <p:sldId id="305" r:id="rId41"/>
    <p:sldId id="304" r:id="rId42"/>
    <p:sldId id="303" r:id="rId43"/>
    <p:sldId id="284" r:id="rId44"/>
    <p:sldId id="306" r:id="rId45"/>
    <p:sldId id="307" r:id="rId46"/>
    <p:sldId id="308" r:id="rId47"/>
    <p:sldId id="297" r:id="rId48"/>
    <p:sldId id="298" r:id="rId49"/>
    <p:sldId id="309" r:id="rId50"/>
    <p:sldId id="31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92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p:scale>
          <a:sx n="81" d="100"/>
          <a:sy n="81" d="100"/>
        </p:scale>
        <p:origin x="-1440" y="-6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426890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8719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796705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43931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100228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4A12CB9-E8D0-46DB-9A10-081769071114}" type="datetimeFigureOut">
              <a:rPr lang="en-IN" smtClean="0"/>
              <a:t>21-12-2024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71413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4A12CB9-E8D0-46DB-9A10-081769071114}" type="datetimeFigureOut">
              <a:rPr lang="en-IN" smtClean="0"/>
              <a:t>21-12-2024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1995331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784844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340272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392138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63807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A12CB9-E8D0-46DB-9A10-081769071114}" type="datetimeFigureOut">
              <a:rPr lang="en-IN" smtClean="0"/>
              <a:t>21-12-2024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428013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88876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A12CB9-E8D0-46DB-9A10-081769071114}" type="datetimeFigureOut">
              <a:rPr lang="en-IN" smtClean="0"/>
              <a:t>21-12-2024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185534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A12CB9-E8D0-46DB-9A10-081769071114}" type="datetimeFigureOut">
              <a:rPr lang="en-IN" smtClean="0"/>
              <a:t>21-12-2024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35173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E4A12CB9-E8D0-46DB-9A10-081769071114}" type="datetimeFigureOut">
              <a:rPr lang="en-IN" smtClean="0"/>
              <a:t>21-12-2024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178250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233013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12CB9-E8D0-46DB-9A10-081769071114}" type="datetimeFigureOut">
              <a:rPr lang="en-IN" smtClean="0"/>
              <a:t>21-12-2024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F1C3385-8B92-4AF6-9897-94142CEEE7C7}" type="slidenum">
              <a:rPr lang="en-IN" smtClean="0"/>
              <a:t>‹#›</a:t>
            </a:fld>
            <a:endParaRPr lang="en-IN"/>
          </a:p>
        </p:txBody>
      </p:sp>
    </p:spTree>
    <p:extLst>
      <p:ext uri="{BB962C8B-B14F-4D97-AF65-F5344CB8AC3E}">
        <p14:creationId xmlns:p14="http://schemas.microsoft.com/office/powerpoint/2010/main" val="187813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E4A12CB9-E8D0-46DB-9A10-081769071114}" type="datetimeFigureOut">
              <a:rPr lang="en-IN" smtClean="0"/>
              <a:t>21-12-2024</a:t>
            </a:fld>
            <a:endParaRPr lang="en-IN"/>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AF1C3385-8B92-4AF6-9897-94142CEEE7C7}" type="slidenum">
              <a:rPr lang="en-IN" smtClean="0"/>
              <a:t>‹#›</a:t>
            </a:fld>
            <a:endParaRPr lang="en-IN"/>
          </a:p>
        </p:txBody>
      </p:sp>
    </p:spTree>
    <p:extLst>
      <p:ext uri="{BB962C8B-B14F-4D97-AF65-F5344CB8AC3E}">
        <p14:creationId xmlns:p14="http://schemas.microsoft.com/office/powerpoint/2010/main" val="1590175964"/>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 id="214748381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BD37F2-E5F2-FBD9-6E63-1BEAC8200F7C}"/>
              </a:ext>
            </a:extLst>
          </p:cNvPr>
          <p:cNvSpPr>
            <a:spLocks noGrp="1"/>
          </p:cNvSpPr>
          <p:nvPr>
            <p:ph type="ctrTitle"/>
          </p:nvPr>
        </p:nvSpPr>
        <p:spPr/>
        <p:txBody>
          <a:bodyPr/>
          <a:lstStyle/>
          <a:p>
            <a:r>
              <a:rPr lang="en-IN" b="1" dirty="0">
                <a:latin typeface="Algerian" panose="04020705040A02060702" pitchFamily="82" charset="0"/>
              </a:rPr>
              <a:t>VALUE ENGINEERING</a:t>
            </a:r>
          </a:p>
        </p:txBody>
      </p:sp>
      <p:sp>
        <p:nvSpPr>
          <p:cNvPr id="3" name="Subtitle 2">
            <a:extLst>
              <a:ext uri="{FF2B5EF4-FFF2-40B4-BE49-F238E27FC236}">
                <a16:creationId xmlns:a16="http://schemas.microsoft.com/office/drawing/2014/main" xmlns="" id="{AD016258-AB46-3342-5B36-C378FA161AB5}"/>
              </a:ext>
            </a:extLst>
          </p:cNvPr>
          <p:cNvSpPr>
            <a:spLocks noGrp="1"/>
          </p:cNvSpPr>
          <p:nvPr>
            <p:ph type="subTitle" idx="1"/>
          </p:nvPr>
        </p:nvSpPr>
        <p:spPr/>
        <p:txBody>
          <a:bodyPr>
            <a:normAutofit/>
          </a:bodyPr>
          <a:lstStyle/>
          <a:p>
            <a:r>
              <a:rPr lang="en-IN" sz="3000" b="1" dirty="0">
                <a:solidFill>
                  <a:srgbClr val="FF0000"/>
                </a:solidFill>
                <a:latin typeface="Times New Roman" panose="02020603050405020304" pitchFamily="18" charset="0"/>
                <a:cs typeface="Times New Roman" panose="02020603050405020304" pitchFamily="18" charset="0"/>
              </a:rPr>
              <a:t>Unit-1 </a:t>
            </a:r>
          </a:p>
          <a:p>
            <a:r>
              <a:rPr lang="en-IN" sz="3000" b="1" dirty="0">
                <a:solidFill>
                  <a:srgbClr val="FF0000"/>
                </a:solidFill>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900560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118831-8C62-C0F3-25D3-BB2200F547C0}"/>
              </a:ext>
            </a:extLst>
          </p:cNvPr>
          <p:cNvSpPr>
            <a:spLocks noGrp="1"/>
          </p:cNvSpPr>
          <p:nvPr>
            <p:ph idx="1"/>
          </p:nvPr>
        </p:nvSpPr>
        <p:spPr>
          <a:xfrm>
            <a:off x="419394" y="1122467"/>
            <a:ext cx="8055512" cy="4691247"/>
          </a:xfrm>
        </p:spPr>
        <p:txBody>
          <a:bodyPr>
            <a:noAutofit/>
          </a:bodyPr>
          <a:lstStyle/>
          <a:p>
            <a:pPr marL="0" indent="0" algn="ctr">
              <a:lnSpc>
                <a:spcPct val="100000"/>
              </a:lnSpc>
              <a:spcBef>
                <a:spcPts val="450"/>
              </a:spcBef>
              <a:buNone/>
            </a:pPr>
            <a:r>
              <a:rPr lang="en-IN" sz="2100" b="1" dirty="0">
                <a:solidFill>
                  <a:srgbClr val="FF0000"/>
                </a:solidFill>
              </a:rPr>
              <a:t>Types of Values</a:t>
            </a:r>
          </a:p>
          <a:p>
            <a:pPr marL="0" indent="0" algn="just">
              <a:lnSpc>
                <a:spcPct val="100000"/>
              </a:lnSpc>
              <a:spcBef>
                <a:spcPts val="450"/>
              </a:spcBef>
              <a:buNone/>
            </a:pPr>
            <a:r>
              <a:rPr lang="en-US" dirty="0"/>
              <a:t>The term Economic value can be divided into following types: </a:t>
            </a:r>
          </a:p>
          <a:p>
            <a:pPr marL="0" indent="0" algn="just">
              <a:lnSpc>
                <a:spcPct val="100000"/>
              </a:lnSpc>
              <a:spcBef>
                <a:spcPts val="450"/>
              </a:spcBef>
              <a:buNone/>
            </a:pPr>
            <a:r>
              <a:rPr lang="en-US" b="1" dirty="0"/>
              <a:t>a) Use Value: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The money spent just to justify the usefulness of product. </a:t>
            </a:r>
          </a:p>
          <a:p>
            <a:pPr marL="0" indent="0" algn="just">
              <a:lnSpc>
                <a:spcPct val="100000"/>
              </a:lnSpc>
              <a:spcBef>
                <a:spcPts val="450"/>
              </a:spcBef>
              <a:buNone/>
            </a:pPr>
            <a:r>
              <a:rPr lang="en-US" b="1" dirty="0"/>
              <a:t>b) Esteem Value: </a:t>
            </a:r>
          </a:p>
          <a:p>
            <a:pPr marL="0" indent="0" algn="just">
              <a:lnSpc>
                <a:spcPct val="100000"/>
              </a:lnSpc>
              <a:spcBef>
                <a:spcPts val="450"/>
              </a:spcBef>
              <a:buNone/>
            </a:pPr>
            <a:r>
              <a:rPr lang="en-US" sz="1800" cap="none" dirty="0">
                <a:latin typeface="Times" panose="02020603050405020304" pitchFamily="18" charset="0"/>
                <a:cs typeface="Times" panose="02020603050405020304" pitchFamily="18" charset="0"/>
              </a:rPr>
              <a:t>The properties, features or attractiveness which cause us to want or own it.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To meet a particular satisfaction or ego need.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Does not contribute towards satisfactory performance.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 Appearance engineering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Packaging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There are many cases where it is not needed</a:t>
            </a:r>
          </a:p>
          <a:p>
            <a:pPr marL="0" indent="0" algn="just">
              <a:lnSpc>
                <a:spcPct val="100000"/>
              </a:lnSpc>
              <a:spcBef>
                <a:spcPts val="450"/>
              </a:spcBef>
              <a:buNone/>
            </a:pPr>
            <a:r>
              <a:rPr lang="en-US" b="1" dirty="0"/>
              <a:t>c) Cost Value: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It is a fact and expense to produce the item or service. </a:t>
            </a:r>
          </a:p>
          <a:p>
            <a:pPr lvl="1" algn="just">
              <a:lnSpc>
                <a:spcPct val="100000"/>
              </a:lnSpc>
              <a:spcBef>
                <a:spcPts val="450"/>
              </a:spcBef>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Production cost </a:t>
            </a:r>
          </a:p>
        </p:txBody>
      </p:sp>
    </p:spTree>
    <p:extLst>
      <p:ext uri="{BB962C8B-B14F-4D97-AF65-F5344CB8AC3E}">
        <p14:creationId xmlns:p14="http://schemas.microsoft.com/office/powerpoint/2010/main" val="27840031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949425-BEAF-63BC-AABC-5E4C4A964919}"/>
              </a:ext>
            </a:extLst>
          </p:cNvPr>
          <p:cNvSpPr>
            <a:spLocks noGrp="1"/>
          </p:cNvSpPr>
          <p:nvPr>
            <p:ph idx="1"/>
          </p:nvPr>
        </p:nvSpPr>
        <p:spPr>
          <a:xfrm>
            <a:off x="322120" y="1667740"/>
            <a:ext cx="8119304" cy="2833217"/>
          </a:xfrm>
        </p:spPr>
        <p:txBody>
          <a:bodyPr>
            <a:normAutofit fontScale="92500" lnSpcReduction="20000"/>
          </a:bodyPr>
          <a:lstStyle/>
          <a:p>
            <a:pPr marL="0" indent="0" algn="just">
              <a:lnSpc>
                <a:spcPct val="100000"/>
              </a:lnSpc>
              <a:spcBef>
                <a:spcPts val="450"/>
              </a:spcBef>
              <a:spcAft>
                <a:spcPts val="450"/>
              </a:spcAft>
              <a:buNone/>
            </a:pPr>
            <a:r>
              <a:rPr lang="en-US" b="1" dirty="0"/>
              <a:t>d) Exchange Value: </a:t>
            </a:r>
          </a:p>
          <a:p>
            <a:pPr lvl="1" algn="just">
              <a:lnSpc>
                <a:spcPct val="100000"/>
              </a:lnSpc>
              <a:spcBef>
                <a:spcPts val="450"/>
              </a:spcBef>
              <a:spcAft>
                <a:spcPts val="450"/>
              </a:spcAft>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Additional amount paid to guarantee the resale or exchange at any point of time. </a:t>
            </a:r>
          </a:p>
          <a:p>
            <a:pPr marL="0" indent="0" algn="just">
              <a:lnSpc>
                <a:spcPct val="100000"/>
              </a:lnSpc>
              <a:spcBef>
                <a:spcPts val="450"/>
              </a:spcBef>
              <a:spcAft>
                <a:spcPts val="450"/>
              </a:spcAft>
              <a:buNone/>
            </a:pPr>
            <a:r>
              <a:rPr lang="en-US" b="1" dirty="0"/>
              <a:t>E) PLACE VALUE: </a:t>
            </a:r>
            <a:endParaRPr lang="en-IN" b="1" dirty="0"/>
          </a:p>
          <a:p>
            <a:pPr lvl="1" algn="just">
              <a:lnSpc>
                <a:spcPct val="100000"/>
              </a:lnSpc>
              <a:spcBef>
                <a:spcPts val="450"/>
              </a:spcBef>
              <a:spcAft>
                <a:spcPts val="450"/>
              </a:spcAft>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At any given place the product would have a specific value. </a:t>
            </a:r>
          </a:p>
          <a:p>
            <a:pPr lvl="1" algn="just">
              <a:lnSpc>
                <a:spcPct val="100000"/>
              </a:lnSpc>
              <a:spcBef>
                <a:spcPts val="450"/>
              </a:spcBef>
              <a:spcAft>
                <a:spcPts val="450"/>
              </a:spcAft>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 Ex: A glass of water in a desert</a:t>
            </a:r>
            <a:r>
              <a:rPr lang="en-US" sz="1800" dirty="0">
                <a:latin typeface="Times" panose="02020603050405020304" pitchFamily="18" charset="0"/>
                <a:cs typeface="Times" panose="02020603050405020304" pitchFamily="18" charset="0"/>
              </a:rPr>
              <a:t>.</a:t>
            </a:r>
            <a:r>
              <a:rPr lang="en-US" sz="1800" cap="none" dirty="0">
                <a:latin typeface="Times" panose="02020603050405020304" pitchFamily="18" charset="0"/>
                <a:ea typeface="Calibri" panose="020F0502020204030204" pitchFamily="34" charset="0"/>
                <a:cs typeface="Times" panose="02020603050405020304" pitchFamily="18" charset="0"/>
              </a:rPr>
              <a:t> </a:t>
            </a:r>
          </a:p>
          <a:p>
            <a:pPr marL="0" indent="0" algn="just">
              <a:lnSpc>
                <a:spcPct val="100000"/>
              </a:lnSpc>
              <a:spcBef>
                <a:spcPts val="450"/>
              </a:spcBef>
              <a:spcAft>
                <a:spcPts val="450"/>
              </a:spcAft>
              <a:buNone/>
            </a:pPr>
            <a:r>
              <a:rPr lang="en-US" b="1" dirty="0"/>
              <a:t>F) TIME VALUE:  </a:t>
            </a:r>
            <a:endParaRPr lang="en-IN" b="1" dirty="0"/>
          </a:p>
          <a:p>
            <a:pPr lvl="1" algn="just">
              <a:lnSpc>
                <a:spcPct val="100000"/>
              </a:lnSpc>
              <a:spcBef>
                <a:spcPts val="450"/>
              </a:spcBef>
              <a:spcAft>
                <a:spcPts val="450"/>
              </a:spcAft>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At only a given time, the value of an item is important. </a:t>
            </a:r>
          </a:p>
          <a:p>
            <a:pPr lvl="1" algn="just">
              <a:lnSpc>
                <a:spcPct val="100000"/>
              </a:lnSpc>
              <a:spcBef>
                <a:spcPts val="450"/>
              </a:spcBef>
              <a:spcAft>
                <a:spcPts val="450"/>
              </a:spcAft>
              <a:buFont typeface="Wingdings" panose="05000000000000000000" pitchFamily="2" charset="2"/>
              <a:buChar char="Ø"/>
            </a:pPr>
            <a:r>
              <a:rPr lang="en-US" sz="1800" cap="none" dirty="0">
                <a:latin typeface="Times" panose="02020603050405020304" pitchFamily="18" charset="0"/>
                <a:cs typeface="Times" panose="02020603050405020304" pitchFamily="18" charset="0"/>
              </a:rPr>
              <a:t>Ex: umbrella in rainy season. </a:t>
            </a:r>
            <a:endParaRPr lang="en-IN" sz="1800" cap="none"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4417335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64CA3-0F69-A9CB-1332-4A9F4A54B903}"/>
              </a:ext>
            </a:extLst>
          </p:cNvPr>
          <p:cNvSpPr>
            <a:spLocks noGrp="1"/>
          </p:cNvSpPr>
          <p:nvPr>
            <p:ph type="title"/>
          </p:nvPr>
        </p:nvSpPr>
        <p:spPr>
          <a:xfrm>
            <a:off x="533693" y="957977"/>
            <a:ext cx="7886700" cy="553421"/>
          </a:xfrm>
        </p:spPr>
        <p:txBody>
          <a:bodyPr>
            <a:normAutofit fontScale="90000"/>
          </a:bodyPr>
          <a:lstStyle/>
          <a:p>
            <a:r>
              <a:rPr lang="en-IN" b="1" dirty="0">
                <a:solidFill>
                  <a:srgbClr val="FF0000"/>
                </a:solidFill>
              </a:rPr>
              <a:t>Reasons for Poor Value</a:t>
            </a:r>
          </a:p>
        </p:txBody>
      </p:sp>
      <p:sp>
        <p:nvSpPr>
          <p:cNvPr id="3" name="Content Placeholder 2">
            <a:extLst>
              <a:ext uri="{FF2B5EF4-FFF2-40B4-BE49-F238E27FC236}">
                <a16:creationId xmlns:a16="http://schemas.microsoft.com/office/drawing/2014/main" xmlns="" id="{8F1FA47A-68EA-16A2-A144-CF33BA78739C}"/>
              </a:ext>
            </a:extLst>
          </p:cNvPr>
          <p:cNvSpPr>
            <a:spLocks noGrp="1"/>
          </p:cNvSpPr>
          <p:nvPr>
            <p:ph idx="1"/>
          </p:nvPr>
        </p:nvSpPr>
        <p:spPr>
          <a:xfrm>
            <a:off x="426028" y="1660088"/>
            <a:ext cx="8385464" cy="3634080"/>
          </a:xfrm>
        </p:spPr>
        <p:txBody>
          <a:bodyPr>
            <a:noAutofit/>
          </a:bodyPr>
          <a:lstStyle/>
          <a:p>
            <a:pPr marL="0" indent="0">
              <a:buNone/>
            </a:pPr>
            <a:r>
              <a:rPr lang="en-US" dirty="0"/>
              <a:t>1</a:t>
            </a:r>
            <a:r>
              <a:rPr lang="en-US" dirty="0" smtClean="0"/>
              <a:t>.	Lack </a:t>
            </a:r>
            <a:r>
              <a:rPr lang="en-US" dirty="0"/>
              <a:t>of information</a:t>
            </a:r>
          </a:p>
          <a:p>
            <a:pPr marL="0" indent="0">
              <a:buNone/>
            </a:pPr>
            <a:r>
              <a:rPr lang="en-US" dirty="0"/>
              <a:t>2</a:t>
            </a:r>
            <a:r>
              <a:rPr lang="en-US" dirty="0" smtClean="0"/>
              <a:t>.	Decisions </a:t>
            </a:r>
            <a:r>
              <a:rPr lang="en-US" dirty="0"/>
              <a:t>based on wrong beliefs</a:t>
            </a:r>
          </a:p>
          <a:p>
            <a:pPr marL="0" indent="0">
              <a:buNone/>
            </a:pPr>
            <a:r>
              <a:rPr lang="en-US" dirty="0"/>
              <a:t>3</a:t>
            </a:r>
            <a:r>
              <a:rPr lang="en-US" dirty="0" smtClean="0"/>
              <a:t>.	Habitual </a:t>
            </a:r>
            <a:r>
              <a:rPr lang="en-US" dirty="0"/>
              <a:t>thinking</a:t>
            </a:r>
          </a:p>
          <a:p>
            <a:pPr marL="0" indent="0">
              <a:buNone/>
            </a:pPr>
            <a:r>
              <a:rPr lang="en-US" dirty="0"/>
              <a:t>4</a:t>
            </a:r>
            <a:r>
              <a:rPr lang="en-US" dirty="0" smtClean="0"/>
              <a:t>.	Negative </a:t>
            </a:r>
            <a:r>
              <a:rPr lang="en-US" dirty="0"/>
              <a:t>attitudes</a:t>
            </a:r>
          </a:p>
          <a:p>
            <a:pPr marL="0" indent="0">
              <a:buNone/>
            </a:pPr>
            <a:r>
              <a:rPr lang="en-US" dirty="0"/>
              <a:t>5</a:t>
            </a:r>
            <a:r>
              <a:rPr lang="en-US" dirty="0" smtClean="0"/>
              <a:t>.	Reluctance </a:t>
            </a:r>
            <a:r>
              <a:rPr lang="en-US" dirty="0"/>
              <a:t>to seek advice</a:t>
            </a:r>
          </a:p>
          <a:p>
            <a:pPr marL="0" indent="0">
              <a:buNone/>
            </a:pPr>
            <a:r>
              <a:rPr lang="en-US" dirty="0" smtClean="0"/>
              <a:t>6.	Shortage </a:t>
            </a:r>
            <a:r>
              <a:rPr lang="en-US" dirty="0"/>
              <a:t>of time</a:t>
            </a:r>
          </a:p>
          <a:p>
            <a:pPr marL="0" indent="0">
              <a:buNone/>
            </a:pPr>
            <a:r>
              <a:rPr lang="en-US" dirty="0"/>
              <a:t>7</a:t>
            </a:r>
            <a:r>
              <a:rPr lang="en-US" dirty="0" smtClean="0"/>
              <a:t>.	Changing </a:t>
            </a:r>
            <a:r>
              <a:rPr lang="en-US" dirty="0"/>
              <a:t>technology</a:t>
            </a:r>
          </a:p>
          <a:p>
            <a:pPr marL="0" indent="0">
              <a:buNone/>
            </a:pPr>
            <a:r>
              <a:rPr lang="en-US" dirty="0" smtClean="0"/>
              <a:t>8.	Lack </a:t>
            </a:r>
            <a:r>
              <a:rPr lang="en-US" dirty="0"/>
              <a:t>of a yardstick for measuring value</a:t>
            </a:r>
          </a:p>
          <a:p>
            <a:pPr marL="0" indent="0">
              <a:buNone/>
            </a:pPr>
            <a:r>
              <a:rPr lang="en-US" dirty="0"/>
              <a:t>9</a:t>
            </a:r>
            <a:r>
              <a:rPr lang="en-US" dirty="0" smtClean="0"/>
              <a:t>.	Old </a:t>
            </a:r>
            <a:r>
              <a:rPr lang="en-US" dirty="0"/>
              <a:t>specifications</a:t>
            </a:r>
          </a:p>
          <a:p>
            <a:pPr marL="0" indent="0">
              <a:buNone/>
            </a:pPr>
            <a:r>
              <a:rPr lang="en-US" dirty="0"/>
              <a:t>10</a:t>
            </a:r>
            <a:r>
              <a:rPr lang="en-US" dirty="0" smtClean="0"/>
              <a:t>.	Poor </a:t>
            </a:r>
            <a:r>
              <a:rPr lang="en-US" dirty="0"/>
              <a:t>human relations</a:t>
            </a:r>
          </a:p>
        </p:txBody>
      </p:sp>
    </p:spTree>
    <p:extLst>
      <p:ext uri="{BB962C8B-B14F-4D97-AF65-F5344CB8AC3E}">
        <p14:creationId xmlns:p14="http://schemas.microsoft.com/office/powerpoint/2010/main" val="12211927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80C18F-F297-C63F-0E90-F8333F7BF0B8}"/>
              </a:ext>
            </a:extLst>
          </p:cNvPr>
          <p:cNvSpPr>
            <a:spLocks noGrp="1"/>
          </p:cNvSpPr>
          <p:nvPr>
            <p:ph idx="1"/>
          </p:nvPr>
        </p:nvSpPr>
        <p:spPr>
          <a:xfrm>
            <a:off x="502041" y="1213595"/>
            <a:ext cx="7886700" cy="4518110"/>
          </a:xfrm>
        </p:spPr>
        <p:txBody>
          <a:bodyPr>
            <a:normAutofit/>
          </a:bodyPr>
          <a:lstStyle/>
          <a:p>
            <a:pPr marL="0" indent="0" algn="ctr">
              <a:buNone/>
            </a:pPr>
            <a:r>
              <a:rPr lang="en-IN" sz="2100" b="1">
                <a:solidFill>
                  <a:srgbClr val="FF0000"/>
                </a:solidFill>
              </a:rPr>
              <a:t>Function</a:t>
            </a:r>
            <a:endParaRPr lang="en-IN" sz="2100" b="1" dirty="0">
              <a:solidFill>
                <a:srgbClr val="FF0000"/>
              </a:solidFill>
            </a:endParaRP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 is the natural action performed by the product.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Anything less than the necessary functional capability is unacceptable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Anything more than the necessary functional capability is wasteful.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To achieve optimum value of any product, the functions must be carefully defined.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 Functions can be of two types: </a:t>
            </a:r>
          </a:p>
          <a:p>
            <a:pPr marL="270000" indent="-351000" algn="just">
              <a:lnSpc>
                <a:spcPct val="100000"/>
              </a:lnSpc>
              <a:spcBef>
                <a:spcPts val="450"/>
              </a:spcBef>
              <a:spcAft>
                <a:spcPts val="450"/>
              </a:spcAft>
              <a:buNone/>
            </a:pPr>
            <a:r>
              <a:rPr lang="en-US" sz="1800" cap="none" dirty="0">
                <a:latin typeface="Times New Roman" panose="02020603050405020304" pitchFamily="18" charset="0"/>
                <a:cs typeface="Times New Roman" panose="02020603050405020304" pitchFamily="18" charset="0"/>
              </a:rPr>
              <a:t>	a) basic functions-the primary purpose of a product. </a:t>
            </a:r>
          </a:p>
          <a:p>
            <a:pPr marL="270000" indent="-351000" algn="just">
              <a:lnSpc>
                <a:spcPct val="100000"/>
              </a:lnSpc>
              <a:spcBef>
                <a:spcPts val="450"/>
              </a:spcBef>
              <a:spcAft>
                <a:spcPts val="450"/>
              </a:spcAft>
              <a:buNone/>
            </a:pPr>
            <a:r>
              <a:rPr lang="en-US" sz="1800" cap="none" dirty="0">
                <a:latin typeface="Times New Roman" panose="02020603050405020304" pitchFamily="18" charset="0"/>
                <a:cs typeface="Times New Roman" panose="02020603050405020304" pitchFamily="18" charset="0"/>
              </a:rPr>
              <a:t>	B) secondary functions-other purposes not directly accomplishing the primary purpose but supporting it or resulting from a specific design approach.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Many a time poor value may result in because the functions have not been precisely understood and redundant or unnecessary functions have been imposed. </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363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8565E39-018A-D63B-6EC7-9911974B4E70}"/>
              </a:ext>
            </a:extLst>
          </p:cNvPr>
          <p:cNvSpPr txBox="1"/>
          <p:nvPr/>
        </p:nvSpPr>
        <p:spPr>
          <a:xfrm>
            <a:off x="550718" y="1298880"/>
            <a:ext cx="8499764" cy="4462760"/>
          </a:xfrm>
          <a:prstGeom prst="rect">
            <a:avLst/>
          </a:prstGeom>
          <a:noFill/>
        </p:spPr>
        <p:txBody>
          <a:bodyPr wrap="square">
            <a:spAutoFit/>
          </a:bodyPr>
          <a:lstStyle/>
          <a:p>
            <a:pPr algn="just">
              <a:spcBef>
                <a:spcPts val="450"/>
              </a:spcBef>
            </a:pPr>
            <a:r>
              <a:rPr lang="en-IN" b="1" dirty="0">
                <a:solidFill>
                  <a:srgbClr val="FF0000"/>
                </a:solidFill>
                <a:latin typeface="Times New Roman" panose="02020603050405020304" pitchFamily="18" charset="0"/>
                <a:ea typeface="Calibri" panose="020F0502020204030204" pitchFamily="34" charset="0"/>
                <a:cs typeface="Gautami" panose="020B0502040204020203" pitchFamily="34" charset="0"/>
              </a:rPr>
              <a:t>Types of Function </a:t>
            </a:r>
            <a:endParaRPr lang="en-IN" b="1" dirty="0">
              <a:solidFill>
                <a:srgbClr val="FF0000"/>
              </a:solidFill>
              <a:latin typeface="Calibri" panose="020F0502020204030204" pitchFamily="34" charset="0"/>
              <a:ea typeface="Calibri" panose="020F0502020204030204" pitchFamily="34" charset="0"/>
              <a:cs typeface="Gautami" panose="020B0502040204020203" pitchFamily="34" charset="0"/>
            </a:endParaRPr>
          </a:p>
          <a:p>
            <a:pPr algn="just">
              <a:spcBef>
                <a:spcPts val="450"/>
              </a:spcBef>
            </a:pPr>
            <a:r>
              <a:rPr lang="en-IN" dirty="0">
                <a:latin typeface="Segoe UI Symbol" panose="020B0502040204020203" pitchFamily="34" charset="0"/>
                <a:ea typeface="Calibri" panose="020F0502020204030204" pitchFamily="34" charset="0"/>
                <a:cs typeface="Segoe UI Symbol" panose="020B0502040204020203" pitchFamily="34" charset="0"/>
              </a:rPr>
              <a:t>➢</a:t>
            </a:r>
            <a:r>
              <a:rPr lang="en-IN" dirty="0">
                <a:latin typeface="Times New Roman" panose="02020603050405020304" pitchFamily="18" charset="0"/>
                <a:ea typeface="Calibri" panose="020F0502020204030204" pitchFamily="34" charset="0"/>
                <a:cs typeface="Gautami" panose="020B0502040204020203" pitchFamily="34" charset="0"/>
              </a:rPr>
              <a:t> </a:t>
            </a:r>
            <a:r>
              <a:rPr lang="en-IN" dirty="0">
                <a:latin typeface="Times New Roman" panose="02020603050405020304" pitchFamily="18" charset="0"/>
                <a:ea typeface="Calibri" panose="020F0502020204030204" pitchFamily="34" charset="0"/>
                <a:cs typeface="Times New Roman" panose="02020603050405020304" pitchFamily="18" charset="0"/>
              </a:rPr>
              <a:t>Use Function &amp; Aesthetic Function: </a:t>
            </a:r>
          </a:p>
          <a:p>
            <a:pPr algn="just">
              <a:spcBef>
                <a:spcPts val="450"/>
              </a:spcBef>
            </a:pPr>
            <a:r>
              <a:rPr lang="en-IN" u="sng" dirty="0">
                <a:latin typeface="Times New Roman" panose="02020603050405020304" pitchFamily="18" charset="0"/>
                <a:ea typeface="Calibri" panose="020F0502020204030204" pitchFamily="34" charset="0"/>
                <a:cs typeface="Times New Roman" panose="02020603050405020304" pitchFamily="18" charset="0"/>
              </a:rPr>
              <a:t>Use Function: </a:t>
            </a:r>
            <a:endParaRPr lang="en-IN" dirty="0">
              <a:latin typeface="Times New Roman" panose="02020603050405020304" pitchFamily="18" charset="0"/>
              <a:ea typeface="Calibri" panose="020F0502020204030204" pitchFamily="34" charset="0"/>
              <a:cs typeface="Times New Roman" panose="02020603050405020304" pitchFamily="18"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It performs some function. </a:t>
            </a: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It is mostly measurable. </a:t>
            </a:r>
          </a:p>
          <a:p>
            <a:pPr algn="just">
              <a:spcBef>
                <a:spcPts val="450"/>
              </a:spcBef>
            </a:pPr>
            <a:r>
              <a:rPr lang="en-IN" u="sng" dirty="0">
                <a:latin typeface="Times New Roman" panose="02020603050405020304" pitchFamily="18" charset="0"/>
                <a:ea typeface="Calibri" panose="020F0502020204030204" pitchFamily="34" charset="0"/>
                <a:cs typeface="Times New Roman" panose="02020603050405020304" pitchFamily="18" charset="0"/>
              </a:rPr>
              <a:t>Aesthetic Function: </a:t>
            </a:r>
            <a:endParaRPr lang="en-IN" dirty="0">
              <a:latin typeface="Times New Roman" panose="02020603050405020304" pitchFamily="18" charset="0"/>
              <a:ea typeface="Calibri" panose="020F0502020204030204" pitchFamily="34" charset="0"/>
              <a:cs typeface="Times New Roman" panose="02020603050405020304" pitchFamily="18"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It pleases the customer. </a:t>
            </a: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It is mostly non-measurable. </a:t>
            </a:r>
          </a:p>
          <a:p>
            <a:pPr algn="just">
              <a:spcBef>
                <a:spcPts val="450"/>
              </a:spcBef>
            </a:pPr>
            <a:r>
              <a:rPr lang="en-IN" dirty="0">
                <a:latin typeface="Times New Roman" panose="02020603050405020304" pitchFamily="18" charset="0"/>
                <a:ea typeface="Calibri" panose="020F0502020204030204" pitchFamily="34" charset="0"/>
                <a:cs typeface="Times New Roman" panose="02020603050405020304" pitchFamily="18" charset="0"/>
              </a:rPr>
              <a:t>➢ Primary Function &amp; Secondary Function: </a:t>
            </a:r>
          </a:p>
          <a:p>
            <a:pPr algn="just">
              <a:spcBef>
                <a:spcPts val="450"/>
              </a:spcBef>
            </a:pPr>
            <a:r>
              <a:rPr lang="en-IN" u="sng" dirty="0">
                <a:latin typeface="Times New Roman" panose="02020603050405020304" pitchFamily="18" charset="0"/>
                <a:ea typeface="Calibri" panose="020F0502020204030204" pitchFamily="34" charset="0"/>
                <a:cs typeface="Times New Roman" panose="02020603050405020304" pitchFamily="18" charset="0"/>
              </a:rPr>
              <a:t>Primary Function: </a:t>
            </a:r>
            <a:endParaRPr lang="en-IN" dirty="0">
              <a:latin typeface="Times New Roman" panose="02020603050405020304" pitchFamily="18" charset="0"/>
              <a:ea typeface="Calibri" panose="020F0502020204030204" pitchFamily="34" charset="0"/>
              <a:cs typeface="Times New Roman" panose="02020603050405020304" pitchFamily="18"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Basic purpose for which product exists. </a:t>
            </a:r>
          </a:p>
          <a:p>
            <a:pPr algn="just">
              <a:spcBef>
                <a:spcPts val="450"/>
              </a:spcBef>
            </a:pPr>
            <a:r>
              <a:rPr lang="en-IN" u="sng" dirty="0">
                <a:latin typeface="Times New Roman" panose="02020603050405020304" pitchFamily="18" charset="0"/>
                <a:ea typeface="Calibri" panose="020F0502020204030204" pitchFamily="34" charset="0"/>
                <a:cs typeface="Times New Roman" panose="02020603050405020304" pitchFamily="18" charset="0"/>
              </a:rPr>
              <a:t>Secondary Function: </a:t>
            </a:r>
          </a:p>
          <a:p>
            <a:pPr marL="405000" lvl="1"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Times New Roman" panose="02020603050405020304" pitchFamily="18" charset="0"/>
              </a:rPr>
              <a:t>It arises out of specific design, chosen to fulfil the primary function. </a:t>
            </a:r>
          </a:p>
        </p:txBody>
      </p:sp>
    </p:spTree>
    <p:extLst>
      <p:ext uri="{BB962C8B-B14F-4D97-AF65-F5344CB8AC3E}">
        <p14:creationId xmlns:p14="http://schemas.microsoft.com/office/powerpoint/2010/main" val="11221554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Effect transition="in" filter="fade">
                                      <p:cBhvr>
                                        <p:cTn id="56" dur="1000"/>
                                        <p:tgtEl>
                                          <p:spTgt spid="5">
                                            <p:txEl>
                                              <p:pRg st="8" end="8"/>
                                            </p:txEl>
                                          </p:spTgt>
                                        </p:tgtEl>
                                      </p:cBhvr>
                                    </p:animEffect>
                                    <p:anim calcmode="lin" valueType="num">
                                      <p:cBhvr>
                                        <p:cTn id="5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animEffect transition="in" filter="fade">
                                      <p:cBhvr>
                                        <p:cTn id="63" dur="1000"/>
                                        <p:tgtEl>
                                          <p:spTgt spid="5">
                                            <p:txEl>
                                              <p:pRg st="9" end="9"/>
                                            </p:txEl>
                                          </p:spTgt>
                                        </p:tgtEl>
                                      </p:cBhvr>
                                    </p:animEffect>
                                    <p:anim calcmode="lin" valueType="num">
                                      <p:cBhvr>
                                        <p:cTn id="6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10" end="10"/>
                                            </p:txEl>
                                          </p:spTgt>
                                        </p:tgtEl>
                                        <p:attrNameLst>
                                          <p:attrName>style.visibility</p:attrName>
                                        </p:attrNameLst>
                                      </p:cBhvr>
                                      <p:to>
                                        <p:strVal val="visible"/>
                                      </p:to>
                                    </p:set>
                                    <p:animEffect transition="in" filter="fade">
                                      <p:cBhvr>
                                        <p:cTn id="70" dur="1000"/>
                                        <p:tgtEl>
                                          <p:spTgt spid="5">
                                            <p:txEl>
                                              <p:pRg st="10" end="10"/>
                                            </p:txEl>
                                          </p:spTgt>
                                        </p:tgtEl>
                                      </p:cBhvr>
                                    </p:animEffect>
                                    <p:anim calcmode="lin" valueType="num">
                                      <p:cBhvr>
                                        <p:cTn id="71"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xEl>
                                              <p:pRg st="11" end="11"/>
                                            </p:txEl>
                                          </p:spTgt>
                                        </p:tgtEl>
                                        <p:attrNameLst>
                                          <p:attrName>style.visibility</p:attrName>
                                        </p:attrNameLst>
                                      </p:cBhvr>
                                      <p:to>
                                        <p:strVal val="visible"/>
                                      </p:to>
                                    </p:set>
                                    <p:animEffect transition="in" filter="fade">
                                      <p:cBhvr>
                                        <p:cTn id="77" dur="1000"/>
                                        <p:tgtEl>
                                          <p:spTgt spid="5">
                                            <p:txEl>
                                              <p:pRg st="11" end="11"/>
                                            </p:txEl>
                                          </p:spTgt>
                                        </p:tgtEl>
                                      </p:cBhvr>
                                    </p:animEffect>
                                    <p:anim calcmode="lin" valueType="num">
                                      <p:cBhvr>
                                        <p:cTn id="78"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5">
                                            <p:txEl>
                                              <p:pRg st="12" end="12"/>
                                            </p:txEl>
                                          </p:spTgt>
                                        </p:tgtEl>
                                        <p:attrNameLst>
                                          <p:attrName>style.visibility</p:attrName>
                                        </p:attrNameLst>
                                      </p:cBhvr>
                                      <p:to>
                                        <p:strVal val="visible"/>
                                      </p:to>
                                    </p:set>
                                    <p:animEffect transition="in" filter="fade">
                                      <p:cBhvr>
                                        <p:cTn id="84" dur="1000"/>
                                        <p:tgtEl>
                                          <p:spTgt spid="5">
                                            <p:txEl>
                                              <p:pRg st="12" end="12"/>
                                            </p:txEl>
                                          </p:spTgt>
                                        </p:tgtEl>
                                      </p:cBhvr>
                                    </p:animEffect>
                                    <p:anim calcmode="lin" valueType="num">
                                      <p:cBhvr>
                                        <p:cTn id="85"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82086FA-679D-CD20-F652-FA82EF51600A}"/>
              </a:ext>
            </a:extLst>
          </p:cNvPr>
          <p:cNvSpPr txBox="1"/>
          <p:nvPr/>
        </p:nvSpPr>
        <p:spPr>
          <a:xfrm>
            <a:off x="768928" y="1469191"/>
            <a:ext cx="7813964" cy="4398640"/>
          </a:xfrm>
          <a:prstGeom prst="rect">
            <a:avLst/>
          </a:prstGeom>
          <a:noFill/>
        </p:spPr>
        <p:txBody>
          <a:bodyPr wrap="square">
            <a:spAutoFit/>
          </a:bodyPr>
          <a:lstStyle/>
          <a:p>
            <a:pPr algn="just">
              <a:spcBef>
                <a:spcPts val="450"/>
              </a:spcBef>
            </a:pPr>
            <a:r>
              <a:rPr lang="en-IN" dirty="0">
                <a:latin typeface="Segoe UI Symbol" panose="020B0502040204020203" pitchFamily="34" charset="0"/>
                <a:ea typeface="Calibri" panose="020F0502020204030204" pitchFamily="34" charset="0"/>
                <a:cs typeface="Segoe UI Symbol" panose="020B0502040204020203" pitchFamily="34" charset="0"/>
              </a:rPr>
              <a:t>➢</a:t>
            </a:r>
            <a:r>
              <a:rPr lang="en-IN" dirty="0">
                <a:latin typeface="Times New Roman" panose="02020603050405020304" pitchFamily="18" charset="0"/>
                <a:ea typeface="Calibri" panose="020F0502020204030204" pitchFamily="34" charset="0"/>
                <a:cs typeface="Gautami" panose="020B0502040204020203" pitchFamily="34" charset="0"/>
              </a:rPr>
              <a:t> Higher Order Function &amp; Lower Order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algn="just">
              <a:spcBef>
                <a:spcPts val="450"/>
              </a:spcBef>
            </a:pPr>
            <a:r>
              <a:rPr lang="en-IN" u="sng" dirty="0">
                <a:latin typeface="Times New Roman" panose="02020603050405020304" pitchFamily="18" charset="0"/>
                <a:ea typeface="Calibri" panose="020F0502020204030204" pitchFamily="34" charset="0"/>
                <a:cs typeface="Gautami" panose="020B0502040204020203" pitchFamily="34" charset="0"/>
              </a:rPr>
              <a:t>Higher Order Function</a:t>
            </a:r>
            <a:r>
              <a:rPr lang="en-IN" dirty="0">
                <a:latin typeface="Times New Roman" panose="02020603050405020304" pitchFamily="18" charset="0"/>
                <a:ea typeface="Calibri" panose="020F0502020204030204" pitchFamily="34" charset="0"/>
                <a:cs typeface="Gautami" panose="020B0502040204020203" pitchFamily="34" charset="0"/>
              </a:rPr>
              <a:t>:</a:t>
            </a:r>
            <a:endParaRPr lang="en-IN" dirty="0">
              <a:latin typeface="Calibri" panose="020F0502020204030204" pitchFamily="34" charset="0"/>
              <a:ea typeface="Calibri" panose="020F0502020204030204" pitchFamily="34" charset="0"/>
              <a:cs typeface="Gautami" panose="020B0502040204020203" pitchFamily="34"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Reason for satisfy the basic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Required output. </a:t>
            </a:r>
            <a:endParaRPr lang="en-IN" dirty="0">
              <a:latin typeface="Calibri" panose="020F0502020204030204" pitchFamily="34" charset="0"/>
              <a:ea typeface="Calibri" panose="020F0502020204030204" pitchFamily="34" charset="0"/>
              <a:cs typeface="Gautami" panose="020B0502040204020203" pitchFamily="34" charset="0"/>
            </a:endParaRPr>
          </a:p>
          <a:p>
            <a:pPr algn="just">
              <a:spcBef>
                <a:spcPts val="450"/>
              </a:spcBef>
            </a:pPr>
            <a:r>
              <a:rPr lang="en-IN" u="sng" dirty="0">
                <a:latin typeface="Times New Roman" panose="02020603050405020304" pitchFamily="18" charset="0"/>
                <a:ea typeface="Calibri" panose="020F0502020204030204" pitchFamily="34" charset="0"/>
                <a:cs typeface="Gautami" panose="020B0502040204020203" pitchFamily="34" charset="0"/>
              </a:rPr>
              <a:t>Lower Order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Means of achieving the basic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marL="405000"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Given input. </a:t>
            </a:r>
            <a:endParaRPr lang="en-IN" dirty="0">
              <a:latin typeface="Calibri" panose="020F0502020204030204" pitchFamily="34" charset="0"/>
              <a:ea typeface="Calibri" panose="020F0502020204030204" pitchFamily="34" charset="0"/>
              <a:cs typeface="Gautami" panose="020B0502040204020203" pitchFamily="34" charset="0"/>
            </a:endParaRPr>
          </a:p>
          <a:p>
            <a:pPr marL="257175" indent="-257175" algn="just">
              <a:spcBef>
                <a:spcPts val="450"/>
              </a:spcBef>
              <a:buFont typeface="Wingdings" panose="05000000000000000000" pitchFamily="2" charset="2"/>
              <a:buChar char=""/>
            </a:pPr>
            <a:r>
              <a:rPr lang="en-IN" dirty="0">
                <a:latin typeface="Times New Roman" panose="02020603050405020304" pitchFamily="18" charset="0"/>
                <a:ea typeface="Calibri" panose="020F0502020204030204" pitchFamily="34" charset="0"/>
                <a:cs typeface="Gautami" panose="020B0502040204020203" pitchFamily="34" charset="0"/>
              </a:rPr>
              <a:t>For example: Chair </a:t>
            </a:r>
            <a:endParaRPr lang="en-IN" dirty="0">
              <a:latin typeface="Calibri" panose="020F0502020204030204" pitchFamily="34" charset="0"/>
              <a:ea typeface="Calibri" panose="020F0502020204030204" pitchFamily="34" charset="0"/>
              <a:cs typeface="Gautami" panose="020B0502040204020203" pitchFamily="34" charset="0"/>
            </a:endParaRPr>
          </a:p>
          <a:p>
            <a:pPr marL="257175" indent="-257175" algn="just">
              <a:spcBef>
                <a:spcPts val="450"/>
              </a:spcBef>
              <a:buFont typeface="Wingdings" panose="05000000000000000000" pitchFamily="2" charset="2"/>
              <a:buChar char=""/>
            </a:pPr>
            <a:r>
              <a:rPr lang="en-IN" dirty="0">
                <a:latin typeface="Times New Roman" panose="02020603050405020304" pitchFamily="18" charset="0"/>
                <a:ea typeface="Calibri" panose="020F0502020204030204" pitchFamily="34" charset="0"/>
                <a:cs typeface="Gautami" panose="020B0502040204020203" pitchFamily="34" charset="0"/>
              </a:rPr>
              <a:t>Need statement: The chair is designed to support a maximum of 100 kg weight. Verb is support and noun is weight.</a:t>
            </a:r>
            <a:endParaRPr lang="en-IN" dirty="0">
              <a:latin typeface="Calibri" panose="020F0502020204030204" pitchFamily="34" charset="0"/>
              <a:ea typeface="Calibri" panose="020F0502020204030204" pitchFamily="34" charset="0"/>
              <a:cs typeface="Gautami" panose="020B0502040204020203" pitchFamily="34" charset="0"/>
            </a:endParaRPr>
          </a:p>
          <a:p>
            <a:pPr marL="257175"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Support weight (Primary &amp; Use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marL="257175"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Provide comfort (Secondary function) </a:t>
            </a:r>
            <a:endParaRPr lang="en-IN" dirty="0">
              <a:latin typeface="Calibri" panose="020F0502020204030204" pitchFamily="34" charset="0"/>
              <a:ea typeface="Calibri" panose="020F0502020204030204" pitchFamily="34" charset="0"/>
              <a:cs typeface="Gautami" panose="020B0502040204020203" pitchFamily="34" charset="0"/>
            </a:endParaRPr>
          </a:p>
          <a:p>
            <a:pPr marL="257175" indent="-257175" algn="just">
              <a:spcBef>
                <a:spcPts val="450"/>
              </a:spcBef>
              <a:buFont typeface="Wingdings" panose="05000000000000000000" pitchFamily="2" charset="2"/>
              <a:buChar char="v"/>
            </a:pPr>
            <a:r>
              <a:rPr lang="en-IN" dirty="0">
                <a:latin typeface="Times New Roman" panose="02020603050405020304" pitchFamily="18" charset="0"/>
                <a:ea typeface="Calibri" panose="020F0502020204030204" pitchFamily="34" charset="0"/>
                <a:cs typeface="Gautami" panose="020B0502040204020203" pitchFamily="34" charset="0"/>
              </a:rPr>
              <a:t>Enhance appearance (Aesthetic &amp; Secondary function)</a:t>
            </a:r>
            <a:endParaRPr lang="en-IN" dirty="0">
              <a:latin typeface="Calibri" panose="020F0502020204030204" pitchFamily="34" charset="0"/>
              <a:ea typeface="Calibri" panose="020F0502020204030204" pitchFamily="34" charset="0"/>
              <a:cs typeface="Gautami" panose="020B0502040204020203" pitchFamily="34" charset="0"/>
            </a:endParaRPr>
          </a:p>
        </p:txBody>
      </p:sp>
    </p:spTree>
    <p:extLst>
      <p:ext uri="{BB962C8B-B14F-4D97-AF65-F5344CB8AC3E}">
        <p14:creationId xmlns:p14="http://schemas.microsoft.com/office/powerpoint/2010/main" val="12373885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Effect transition="in" filter="fade">
                                      <p:cBhvr>
                                        <p:cTn id="70" dur="1000"/>
                                        <p:tgtEl>
                                          <p:spTgt spid="5">
                                            <p:txEl>
                                              <p:pRg st="9" end="9"/>
                                            </p:txEl>
                                          </p:spTgt>
                                        </p:tgtEl>
                                      </p:cBhvr>
                                    </p:animEffect>
                                    <p:anim calcmode="lin" valueType="num">
                                      <p:cBhvr>
                                        <p:cTn id="71"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Effect transition="in" filter="fade">
                                      <p:cBhvr>
                                        <p:cTn id="77" dur="1000"/>
                                        <p:tgtEl>
                                          <p:spTgt spid="5">
                                            <p:txEl>
                                              <p:pRg st="10" end="10"/>
                                            </p:txEl>
                                          </p:spTgt>
                                        </p:tgtEl>
                                      </p:cBhvr>
                                    </p:animEffect>
                                    <p:anim calcmode="lin" valueType="num">
                                      <p:cBhvr>
                                        <p:cTn id="7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5">
                                            <p:txEl>
                                              <p:pRg st="11" end="11"/>
                                            </p:txEl>
                                          </p:spTgt>
                                        </p:tgtEl>
                                        <p:attrNameLst>
                                          <p:attrName>style.visibility</p:attrName>
                                        </p:attrNameLst>
                                      </p:cBhvr>
                                      <p:to>
                                        <p:strVal val="visible"/>
                                      </p:to>
                                    </p:set>
                                    <p:animEffect transition="in" filter="fade">
                                      <p:cBhvr>
                                        <p:cTn id="84" dur="1000"/>
                                        <p:tgtEl>
                                          <p:spTgt spid="5">
                                            <p:txEl>
                                              <p:pRg st="11" end="11"/>
                                            </p:txEl>
                                          </p:spTgt>
                                        </p:tgtEl>
                                      </p:cBhvr>
                                    </p:animEffect>
                                    <p:anim calcmode="lin" valueType="num">
                                      <p:cBhvr>
                                        <p:cTn id="85"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234F73-F670-54F3-4075-8865E7E897AF}"/>
              </a:ext>
            </a:extLst>
          </p:cNvPr>
          <p:cNvSpPr>
            <a:spLocks noGrp="1"/>
          </p:cNvSpPr>
          <p:nvPr>
            <p:ph type="title"/>
          </p:nvPr>
        </p:nvSpPr>
        <p:spPr>
          <a:xfrm>
            <a:off x="628650" y="1124161"/>
            <a:ext cx="7886700" cy="629906"/>
          </a:xfrm>
        </p:spPr>
        <p:txBody>
          <a:bodyPr/>
          <a:lstStyle/>
          <a:p>
            <a:r>
              <a:rPr lang="en-IN" b="1" dirty="0">
                <a:solidFill>
                  <a:srgbClr val="FF0000"/>
                </a:solidFill>
              </a:rPr>
              <a:t>Benefits of Value Engineering</a:t>
            </a:r>
          </a:p>
        </p:txBody>
      </p:sp>
      <p:sp>
        <p:nvSpPr>
          <p:cNvPr id="3" name="Content Placeholder 2">
            <a:extLst>
              <a:ext uri="{FF2B5EF4-FFF2-40B4-BE49-F238E27FC236}">
                <a16:creationId xmlns:a16="http://schemas.microsoft.com/office/drawing/2014/main" xmlns="" id="{F0524B82-895E-9B6C-434A-0B74731B3313}"/>
              </a:ext>
            </a:extLst>
          </p:cNvPr>
          <p:cNvSpPr>
            <a:spLocks noGrp="1"/>
          </p:cNvSpPr>
          <p:nvPr>
            <p:ph idx="1"/>
          </p:nvPr>
        </p:nvSpPr>
        <p:spPr>
          <a:xfrm>
            <a:off x="512591" y="1754067"/>
            <a:ext cx="7886700" cy="3863963"/>
          </a:xfrm>
        </p:spPr>
        <p:txBody>
          <a:bodyPr>
            <a:noAutofit/>
          </a:bodyPr>
          <a:lstStyle/>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Lowering </a:t>
            </a:r>
            <a:r>
              <a:rPr lang="en-US" sz="1800" cap="none" dirty="0" smtClean="0">
                <a:latin typeface="Times New Roman" panose="02020603050405020304" pitchFamily="18" charset="0"/>
                <a:cs typeface="Times New Roman" panose="02020603050405020304" pitchFamily="18" charset="0"/>
              </a:rPr>
              <a:t>Operational &amp; Management </a:t>
            </a:r>
            <a:r>
              <a:rPr lang="en-US" sz="1800" cap="none" dirty="0">
                <a:latin typeface="Times New Roman" panose="02020603050405020304" pitchFamily="18" charset="0"/>
                <a:cs typeface="Times New Roman" panose="02020603050405020304" pitchFamily="18" charset="0"/>
              </a:rPr>
              <a:t>costs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Improving quality management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Improving resource efficiency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Simplifying procedures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Minimizing paperwork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Lowering staff costs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Increasing procedural efficiency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Optimizing construction expenditures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Developing value attitudes in staff </a:t>
            </a:r>
          </a:p>
          <a:p>
            <a:pPr marL="216000" indent="-270000">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Competing more successfully in marketplace</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2894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1C9EB-0C13-16C2-5517-07A4592EF69D}"/>
              </a:ext>
            </a:extLst>
          </p:cNvPr>
          <p:cNvSpPr>
            <a:spLocks noGrp="1"/>
          </p:cNvSpPr>
          <p:nvPr>
            <p:ph type="title"/>
          </p:nvPr>
        </p:nvSpPr>
        <p:spPr>
          <a:xfrm>
            <a:off x="628650" y="1131095"/>
            <a:ext cx="3074670" cy="578211"/>
          </a:xfrm>
        </p:spPr>
        <p:txBody>
          <a:bodyPr>
            <a:normAutofit fontScale="90000"/>
          </a:bodyPr>
          <a:lstStyle/>
          <a:p>
            <a:r>
              <a:rPr lang="en-US" b="1" dirty="0">
                <a:solidFill>
                  <a:srgbClr val="FF0000"/>
                </a:solidFill>
              </a:rPr>
              <a:t>Advantages</a:t>
            </a:r>
            <a:endParaRPr lang="en-IN" b="1" dirty="0">
              <a:solidFill>
                <a:srgbClr val="FF0000"/>
              </a:solidFill>
            </a:endParaRPr>
          </a:p>
        </p:txBody>
      </p:sp>
      <p:sp>
        <p:nvSpPr>
          <p:cNvPr id="3" name="Content Placeholder 2">
            <a:extLst>
              <a:ext uri="{FF2B5EF4-FFF2-40B4-BE49-F238E27FC236}">
                <a16:creationId xmlns:a16="http://schemas.microsoft.com/office/drawing/2014/main" xmlns="" id="{BA2CBC32-5632-2D11-BB7E-6CFCA211E16E}"/>
              </a:ext>
            </a:extLst>
          </p:cNvPr>
          <p:cNvSpPr>
            <a:spLocks noGrp="1"/>
          </p:cNvSpPr>
          <p:nvPr>
            <p:ph idx="1"/>
          </p:nvPr>
        </p:nvSpPr>
        <p:spPr>
          <a:xfrm>
            <a:off x="491970" y="1870123"/>
            <a:ext cx="3885482" cy="3263504"/>
          </a:xfrm>
        </p:spPr>
        <p:txBody>
          <a:bodyPr>
            <a:noAutofit/>
          </a:bodyPr>
          <a:lstStyle/>
          <a:p>
            <a:pPr indent="-270000">
              <a:lnSpc>
                <a:spcPct val="150000"/>
              </a:lnSpc>
              <a:spcBef>
                <a:spcPts val="0"/>
              </a:spcBef>
              <a:buFont typeface="Wingdings" panose="05000000000000000000" pitchFamily="2" charset="2"/>
              <a:buChar char="ü"/>
            </a:pPr>
            <a:r>
              <a:rPr lang="en-US" sz="1800" dirty="0"/>
              <a:t>Powerful Tool&amp; Scientific Tool</a:t>
            </a:r>
          </a:p>
          <a:p>
            <a:pPr indent="-270000">
              <a:lnSpc>
                <a:spcPct val="150000"/>
              </a:lnSpc>
              <a:spcBef>
                <a:spcPts val="0"/>
              </a:spcBef>
              <a:buFont typeface="Wingdings" panose="05000000000000000000" pitchFamily="2" charset="2"/>
              <a:buChar char="ü"/>
            </a:pPr>
            <a:r>
              <a:rPr lang="en-US" sz="1800" dirty="0"/>
              <a:t>Keep management update</a:t>
            </a:r>
          </a:p>
          <a:p>
            <a:pPr indent="-270000">
              <a:lnSpc>
                <a:spcPct val="150000"/>
              </a:lnSpc>
              <a:spcBef>
                <a:spcPts val="0"/>
              </a:spcBef>
              <a:buFont typeface="Wingdings" panose="05000000000000000000" pitchFamily="2" charset="2"/>
              <a:buChar char="ü"/>
            </a:pPr>
            <a:r>
              <a:rPr lang="en-US" sz="1800" dirty="0"/>
              <a:t>Use of resources</a:t>
            </a:r>
          </a:p>
          <a:p>
            <a:pPr indent="-270000">
              <a:lnSpc>
                <a:spcPct val="150000"/>
              </a:lnSpc>
              <a:spcBef>
                <a:spcPts val="0"/>
              </a:spcBef>
              <a:buFont typeface="Wingdings" panose="05000000000000000000" pitchFamily="2" charset="2"/>
              <a:buChar char="ü"/>
            </a:pPr>
            <a:r>
              <a:rPr lang="en-US" sz="1800" dirty="0"/>
              <a:t>Creative ability</a:t>
            </a:r>
          </a:p>
          <a:p>
            <a:pPr indent="-270000">
              <a:lnSpc>
                <a:spcPct val="150000"/>
              </a:lnSpc>
              <a:spcBef>
                <a:spcPts val="0"/>
              </a:spcBef>
              <a:buFont typeface="Wingdings" panose="05000000000000000000" pitchFamily="2" charset="2"/>
              <a:buChar char="ü"/>
            </a:pPr>
            <a:r>
              <a:rPr lang="en-US" sz="1800" dirty="0"/>
              <a:t>Proper atmosphere</a:t>
            </a:r>
          </a:p>
          <a:p>
            <a:pPr indent="-270000">
              <a:lnSpc>
                <a:spcPct val="150000"/>
              </a:lnSpc>
              <a:spcBef>
                <a:spcPts val="0"/>
              </a:spcBef>
              <a:buFont typeface="Wingdings" panose="05000000000000000000" pitchFamily="2" charset="2"/>
              <a:buChar char="ü"/>
            </a:pPr>
            <a:r>
              <a:rPr lang="en-US" sz="1800" dirty="0"/>
              <a:t>Import substitution</a:t>
            </a:r>
          </a:p>
          <a:p>
            <a:pPr indent="-270000">
              <a:lnSpc>
                <a:spcPct val="150000"/>
              </a:lnSpc>
              <a:spcBef>
                <a:spcPts val="0"/>
              </a:spcBef>
              <a:buFont typeface="Wingdings" panose="05000000000000000000" pitchFamily="2" charset="2"/>
              <a:buChar char="ü"/>
            </a:pPr>
            <a:r>
              <a:rPr lang="en-US" sz="1800" dirty="0"/>
              <a:t>Applicable to all stages</a:t>
            </a:r>
            <a:endParaRPr lang="en-IN" sz="1800" dirty="0"/>
          </a:p>
        </p:txBody>
      </p:sp>
      <p:sp>
        <p:nvSpPr>
          <p:cNvPr id="4" name="Title 1">
            <a:extLst>
              <a:ext uri="{FF2B5EF4-FFF2-40B4-BE49-F238E27FC236}">
                <a16:creationId xmlns:a16="http://schemas.microsoft.com/office/drawing/2014/main" xmlns="" id="{7D93B4FC-A88D-71B4-8953-5445A3240FBC}"/>
              </a:ext>
            </a:extLst>
          </p:cNvPr>
          <p:cNvSpPr txBox="1">
            <a:spLocks/>
          </p:cNvSpPr>
          <p:nvPr/>
        </p:nvSpPr>
        <p:spPr>
          <a:xfrm>
            <a:off x="5269230" y="1131095"/>
            <a:ext cx="3074670" cy="527611"/>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FF0000"/>
                </a:solidFill>
              </a:rPr>
              <a:t>Disadvantages</a:t>
            </a:r>
            <a:endParaRPr lang="en-IN" sz="3300" b="1" dirty="0">
              <a:solidFill>
                <a:srgbClr val="FF0000"/>
              </a:solidFill>
            </a:endParaRPr>
          </a:p>
        </p:txBody>
      </p:sp>
      <p:sp>
        <p:nvSpPr>
          <p:cNvPr id="6" name="TextBox 5">
            <a:extLst>
              <a:ext uri="{FF2B5EF4-FFF2-40B4-BE49-F238E27FC236}">
                <a16:creationId xmlns:a16="http://schemas.microsoft.com/office/drawing/2014/main" xmlns="" id="{6F244014-44CB-4117-5CBB-1A7A66BFA3E0}"/>
              </a:ext>
            </a:extLst>
          </p:cNvPr>
          <p:cNvSpPr txBox="1"/>
          <p:nvPr/>
        </p:nvSpPr>
        <p:spPr>
          <a:xfrm>
            <a:off x="4766549" y="2015614"/>
            <a:ext cx="4080032" cy="2199064"/>
          </a:xfrm>
          <a:prstGeom prst="rect">
            <a:avLst/>
          </a:prstGeom>
        </p:spPr>
        <p:txBody>
          <a:bodyPr vert="horz" lIns="68580" tIns="34290" rIns="68580" bIns="34290" rtlCol="0">
            <a:normAutofit fontScale="92500" lnSpcReduction="10000"/>
          </a:bodyPr>
          <a:lstStyle>
            <a:lvl1pPr marL="228600" indent="-228600">
              <a:lnSpc>
                <a:spcPct val="90000"/>
              </a:lnSpc>
              <a:spcBef>
                <a:spcPts val="1000"/>
              </a:spcBef>
              <a:buFont typeface="Arial" panose="020B0604020202020204" pitchFamily="34" charset="0"/>
              <a:buChar char="•"/>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243000">
              <a:lnSpc>
                <a:spcPct val="150000"/>
              </a:lnSpc>
              <a:spcBef>
                <a:spcPts val="0"/>
              </a:spcBef>
              <a:buFont typeface="Calibri" panose="020F0502020204030204" pitchFamily="34" charset="0"/>
              <a:buChar char="X"/>
            </a:pPr>
            <a:r>
              <a:rPr lang="en-US" sz="2100" dirty="0"/>
              <a:t>Based on specific scientific theory</a:t>
            </a:r>
          </a:p>
          <a:p>
            <a:pPr indent="-243000">
              <a:lnSpc>
                <a:spcPct val="150000"/>
              </a:lnSpc>
              <a:spcBef>
                <a:spcPts val="0"/>
              </a:spcBef>
              <a:buFont typeface="Calibri" panose="020F0502020204030204" pitchFamily="34" charset="0"/>
              <a:buChar char="X"/>
            </a:pPr>
            <a:r>
              <a:rPr lang="en-US" sz="2100" dirty="0"/>
              <a:t>Rigorous technique</a:t>
            </a:r>
          </a:p>
          <a:p>
            <a:pPr indent="-243000">
              <a:lnSpc>
                <a:spcPct val="150000"/>
              </a:lnSpc>
              <a:spcBef>
                <a:spcPts val="0"/>
              </a:spcBef>
              <a:buFont typeface="Calibri" panose="020F0502020204030204" pitchFamily="34" charset="0"/>
              <a:buChar char="X"/>
            </a:pPr>
            <a:r>
              <a:rPr lang="en-US" sz="2100" dirty="0"/>
              <a:t>Need expert knowledge</a:t>
            </a:r>
          </a:p>
          <a:p>
            <a:pPr indent="-243000">
              <a:lnSpc>
                <a:spcPct val="150000"/>
              </a:lnSpc>
              <a:spcBef>
                <a:spcPts val="0"/>
              </a:spcBef>
              <a:buFont typeface="Calibri" panose="020F0502020204030204" pitchFamily="34" charset="0"/>
              <a:buChar char="X"/>
            </a:pPr>
            <a:r>
              <a:rPr lang="en-US" sz="2100" dirty="0"/>
              <a:t>Time consuming </a:t>
            </a:r>
          </a:p>
          <a:p>
            <a:pPr indent="-243000">
              <a:lnSpc>
                <a:spcPct val="150000"/>
              </a:lnSpc>
              <a:spcBef>
                <a:spcPts val="0"/>
              </a:spcBef>
              <a:buFont typeface="Calibri" panose="020F0502020204030204" pitchFamily="34" charset="0"/>
              <a:buChar char="X"/>
            </a:pPr>
            <a:r>
              <a:rPr lang="en-US" sz="2100" dirty="0"/>
              <a:t>Expensive</a:t>
            </a:r>
            <a:endParaRPr lang="en-IN" sz="2100" dirty="0"/>
          </a:p>
        </p:txBody>
      </p:sp>
    </p:spTree>
    <p:extLst>
      <p:ext uri="{BB962C8B-B14F-4D97-AF65-F5344CB8AC3E}">
        <p14:creationId xmlns:p14="http://schemas.microsoft.com/office/powerpoint/2010/main" val="1801911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0" end="0"/>
                                            </p:txEl>
                                          </p:spTgt>
                                        </p:tgtEl>
                                        <p:attrNameLst>
                                          <p:attrName>style.visibility</p:attrName>
                                        </p:attrNameLst>
                                      </p:cBhvr>
                                      <p:to>
                                        <p:strVal val="visible"/>
                                      </p:to>
                                    </p:set>
                                    <p:animEffect transition="in" filter="fade">
                                      <p:cBhvr>
                                        <p:cTn id="56" dur="1000"/>
                                        <p:tgtEl>
                                          <p:spTgt spid="6">
                                            <p:txEl>
                                              <p:pRg st="0" end="0"/>
                                            </p:txEl>
                                          </p:spTgt>
                                        </p:tgtEl>
                                      </p:cBhvr>
                                    </p:animEffect>
                                    <p:anim calcmode="lin" valueType="num">
                                      <p:cBhvr>
                                        <p:cTn id="5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Effect transition="in" filter="fade">
                                      <p:cBhvr>
                                        <p:cTn id="63" dur="1000"/>
                                        <p:tgtEl>
                                          <p:spTgt spid="6">
                                            <p:txEl>
                                              <p:pRg st="1" end="1"/>
                                            </p:txEl>
                                          </p:spTgt>
                                        </p:tgtEl>
                                      </p:cBhvr>
                                    </p:animEffect>
                                    <p:anim calcmode="lin" valueType="num">
                                      <p:cBhvr>
                                        <p:cTn id="6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2" end="2"/>
                                            </p:txEl>
                                          </p:spTgt>
                                        </p:tgtEl>
                                        <p:attrNameLst>
                                          <p:attrName>style.visibility</p:attrName>
                                        </p:attrNameLst>
                                      </p:cBhvr>
                                      <p:to>
                                        <p:strVal val="visible"/>
                                      </p:to>
                                    </p:set>
                                    <p:animEffect transition="in" filter="fade">
                                      <p:cBhvr>
                                        <p:cTn id="70" dur="1000"/>
                                        <p:tgtEl>
                                          <p:spTgt spid="6">
                                            <p:txEl>
                                              <p:pRg st="2" end="2"/>
                                            </p:txEl>
                                          </p:spTgt>
                                        </p:tgtEl>
                                      </p:cBhvr>
                                    </p:animEffect>
                                    <p:anim calcmode="lin" valueType="num">
                                      <p:cBhvr>
                                        <p:cTn id="7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Effect transition="in" filter="fade">
                                      <p:cBhvr>
                                        <p:cTn id="77" dur="1000"/>
                                        <p:tgtEl>
                                          <p:spTgt spid="6">
                                            <p:txEl>
                                              <p:pRg st="3" end="3"/>
                                            </p:txEl>
                                          </p:spTgt>
                                        </p:tgtEl>
                                      </p:cBhvr>
                                    </p:animEffect>
                                    <p:anim calcmode="lin" valueType="num">
                                      <p:cBhvr>
                                        <p:cTn id="7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6">
                                            <p:txEl>
                                              <p:pRg st="4" end="4"/>
                                            </p:txEl>
                                          </p:spTgt>
                                        </p:tgtEl>
                                        <p:attrNameLst>
                                          <p:attrName>style.visibility</p:attrName>
                                        </p:attrNameLst>
                                      </p:cBhvr>
                                      <p:to>
                                        <p:strVal val="visible"/>
                                      </p:to>
                                    </p:set>
                                    <p:animEffect transition="in" filter="fade">
                                      <p:cBhvr>
                                        <p:cTn id="84" dur="1000"/>
                                        <p:tgtEl>
                                          <p:spTgt spid="6">
                                            <p:txEl>
                                              <p:pRg st="4" end="4"/>
                                            </p:txEl>
                                          </p:spTgt>
                                        </p:tgtEl>
                                      </p:cBhvr>
                                    </p:animEffect>
                                    <p:anim calcmode="lin" valueType="num">
                                      <p:cBhvr>
                                        <p:cTn id="8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3A766D-F226-9D48-4AA4-BE87247ED545}"/>
              </a:ext>
            </a:extLst>
          </p:cNvPr>
          <p:cNvSpPr>
            <a:spLocks noGrp="1"/>
          </p:cNvSpPr>
          <p:nvPr>
            <p:ph type="title"/>
          </p:nvPr>
        </p:nvSpPr>
        <p:spPr>
          <a:xfrm>
            <a:off x="1308272" y="271084"/>
            <a:ext cx="6683765" cy="506058"/>
          </a:xfrm>
        </p:spPr>
        <p:txBody>
          <a:bodyPr/>
          <a:lstStyle/>
          <a:p>
            <a:r>
              <a:rPr lang="en-US" sz="1350" b="1" dirty="0">
                <a:solidFill>
                  <a:srgbClr val="221F1F"/>
                </a:solidFill>
                <a:latin typeface="Times" panose="02020603050405020304" pitchFamily="18" charset="0"/>
                <a:cs typeface="Times" panose="02020603050405020304" pitchFamily="18" charset="0"/>
              </a:rPr>
              <a:t>WHEN TO APPLY VALUE ANALYSIS</a:t>
            </a:r>
            <a:endParaRPr lang="en-IN" dirty="0">
              <a:latin typeface="Times" panose="02020603050405020304" pitchFamily="18" charset="0"/>
              <a:cs typeface="Times" panose="02020603050405020304" pitchFamily="18" charset="0"/>
            </a:endParaRPr>
          </a:p>
        </p:txBody>
      </p:sp>
      <p:sp>
        <p:nvSpPr>
          <p:cNvPr id="4" name="Rectangle 1">
            <a:extLst>
              <a:ext uri="{FF2B5EF4-FFF2-40B4-BE49-F238E27FC236}">
                <a16:creationId xmlns:a16="http://schemas.microsoft.com/office/drawing/2014/main" xmlns="" id="{1B390544-4396-51A8-51F3-6D9A53064F96}"/>
              </a:ext>
            </a:extLst>
          </p:cNvPr>
          <p:cNvSpPr>
            <a:spLocks noGrp="1" noChangeArrowheads="1"/>
          </p:cNvSpPr>
          <p:nvPr>
            <p:ph idx="1"/>
          </p:nvPr>
        </p:nvSpPr>
        <p:spPr bwMode="auto">
          <a:xfrm>
            <a:off x="490581" y="1997660"/>
            <a:ext cx="8024770" cy="3070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1.  Company’s products show decline in sales.</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2.  Company’s prices are higher than those of its competitors.</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3.  Raw materials cost has grown disproportionate to the volume of production.</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4.  New designs are being introduced.</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5.  The  cost  of  manufacture  is  rising disproportionate  to  the volume  of production.</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333333"/>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6.  Rate of return on investment has a falling trend.</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 </a:t>
            </a:r>
            <a:endParaRPr lang="en-US" altLang="en-US" cap="none" dirty="0">
              <a:latin typeface="Times New Roman" panose="02020603050405020304" pitchFamily="18" charset="0"/>
              <a:cs typeface="Times New Roman" panose="02020603050405020304" pitchFamily="18" charset="0"/>
            </a:endParaRPr>
          </a:p>
          <a:p>
            <a:pPr marL="0" indent="0" algn="just">
              <a:lnSpc>
                <a:spcPct val="100000"/>
              </a:lnSpc>
              <a:buClrTx/>
              <a:buNone/>
            </a:pPr>
            <a:r>
              <a:rPr lang="en-US" altLang="en-US" cap="none" dirty="0">
                <a:solidFill>
                  <a:srgbClr val="221F1F"/>
                </a:solidFill>
                <a:latin typeface="Times New Roman" panose="02020603050405020304" pitchFamily="18" charset="0"/>
                <a:cs typeface="Times New Roman" panose="02020603050405020304" pitchFamily="18" charset="0"/>
              </a:rPr>
              <a:t>7.  Inability of the firm to meet its delivery commitments.</a:t>
            </a:r>
            <a:endParaRPr lang="en-US" alt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598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AF86AE-768E-E728-9173-D5D045BE91D9}"/>
              </a:ext>
            </a:extLst>
          </p:cNvPr>
          <p:cNvSpPr>
            <a:spLocks noGrp="1"/>
          </p:cNvSpPr>
          <p:nvPr>
            <p:ph type="title"/>
          </p:nvPr>
        </p:nvSpPr>
        <p:spPr>
          <a:xfrm>
            <a:off x="1165985" y="940869"/>
            <a:ext cx="6683765" cy="571008"/>
          </a:xfrm>
        </p:spPr>
        <p:txBody>
          <a:bodyPr>
            <a:normAutofit fontScale="90000"/>
          </a:bodyPr>
          <a:lstStyle/>
          <a:p>
            <a:r>
              <a:rPr lang="en-US" b="1" dirty="0">
                <a:solidFill>
                  <a:srgbClr val="FF0000"/>
                </a:solidFill>
              </a:rPr>
              <a:t>Recognition of Problem</a:t>
            </a:r>
            <a:endParaRPr lang="en-IN" b="1" dirty="0">
              <a:solidFill>
                <a:srgbClr val="FF0000"/>
              </a:solidFill>
            </a:endParaRPr>
          </a:p>
        </p:txBody>
      </p:sp>
      <p:sp>
        <p:nvSpPr>
          <p:cNvPr id="3" name="Content Placeholder 2">
            <a:extLst>
              <a:ext uri="{FF2B5EF4-FFF2-40B4-BE49-F238E27FC236}">
                <a16:creationId xmlns:a16="http://schemas.microsoft.com/office/drawing/2014/main" xmlns="" id="{9A28CF78-80BD-B549-65F1-7E365F3D45C8}"/>
              </a:ext>
            </a:extLst>
          </p:cNvPr>
          <p:cNvSpPr>
            <a:spLocks noGrp="1"/>
          </p:cNvSpPr>
          <p:nvPr>
            <p:ph idx="1"/>
          </p:nvPr>
        </p:nvSpPr>
        <p:spPr>
          <a:xfrm>
            <a:off x="324932" y="1596756"/>
            <a:ext cx="8241182" cy="4029921"/>
          </a:xfrm>
        </p:spPr>
        <p:txBody>
          <a:bodyPr>
            <a:noAutofit/>
          </a:bodyPr>
          <a:lstStyle/>
          <a:p>
            <a:pPr marL="0" indent="0">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The problem recognition might be due to:</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1. A product being out of stock like oil, floor, raw materials can lead to a problem</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2. Dissatisfaction with the current product or state</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3. New needs/wants based on the lifestyle and hierarchy in life</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4. Related products/purchases ex: After buying an expensive phone, people look to buy a case immediately to protect the phone</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5. Marketer induced problem recognition which are inactive problems</a:t>
            </a:r>
          </a:p>
          <a:p>
            <a:pPr marL="0" indent="0">
              <a:lnSpc>
                <a:spcPct val="107000"/>
              </a:lnSpc>
              <a:spcAft>
                <a:spcPts val="600"/>
              </a:spcAft>
              <a:buNone/>
            </a:pPr>
            <a:r>
              <a:rPr lang="en-IN" sz="1800" cap="none" dirty="0">
                <a:latin typeface="Times New Roman" panose="02020603050405020304" pitchFamily="18" charset="0"/>
                <a:ea typeface="Calibri" panose="020F0502020204030204" pitchFamily="34" charset="0"/>
                <a:cs typeface="Times New Roman" panose="02020603050405020304" pitchFamily="18" charset="0"/>
              </a:rPr>
              <a:t>6. New products and categories ex: When an iPad was launched, people were working on phones and desktops. After the launch, a new category got created in the market called tablet pcs.</a:t>
            </a:r>
          </a:p>
          <a:p>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3962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D3A68-FB9B-930D-2B41-15062084B0D2}"/>
              </a:ext>
            </a:extLst>
          </p:cNvPr>
          <p:cNvSpPr>
            <a:spLocks noGrp="1"/>
          </p:cNvSpPr>
          <p:nvPr>
            <p:ph type="title"/>
          </p:nvPr>
        </p:nvSpPr>
        <p:spPr>
          <a:xfrm>
            <a:off x="628650" y="1131095"/>
            <a:ext cx="7886700" cy="501897"/>
          </a:xfrm>
        </p:spPr>
        <p:txBody>
          <a:bodyPr>
            <a:normAutofit fontScale="90000"/>
          </a:bodyPr>
          <a:lstStyle/>
          <a:p>
            <a:r>
              <a:rPr lang="en-IN" b="1" dirty="0">
                <a:solidFill>
                  <a:srgbClr val="FF0000"/>
                </a:solidFill>
              </a:rPr>
              <a:t>VALUE ENGINEERING (VE) CONCEPTS</a:t>
            </a:r>
          </a:p>
        </p:txBody>
      </p:sp>
      <p:sp>
        <p:nvSpPr>
          <p:cNvPr id="3" name="Content Placeholder 2">
            <a:extLst>
              <a:ext uri="{FF2B5EF4-FFF2-40B4-BE49-F238E27FC236}">
                <a16:creationId xmlns:a16="http://schemas.microsoft.com/office/drawing/2014/main" xmlns="" id="{0CF29ACB-97A6-AD30-59E6-0D05ECD84BA4}"/>
              </a:ext>
            </a:extLst>
          </p:cNvPr>
          <p:cNvSpPr>
            <a:spLocks noGrp="1"/>
          </p:cNvSpPr>
          <p:nvPr>
            <p:ph idx="1"/>
          </p:nvPr>
        </p:nvSpPr>
        <p:spPr>
          <a:xfrm>
            <a:off x="491930" y="1724512"/>
            <a:ext cx="8160141" cy="4092719"/>
          </a:xfrm>
        </p:spPr>
        <p:txBody>
          <a:bodyPr>
            <a:noAutofit/>
          </a:bodyPr>
          <a:lstStyle/>
          <a:p>
            <a:pPr algn="just">
              <a:lnSpc>
                <a:spcPct val="100000"/>
              </a:lnSpc>
              <a:spcBef>
                <a:spcPts val="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engineering (VE) or value analysis (VA) is an important and powerful approach for improvement in the performance of the products, systems or procedures and reduction in costs without jeopardizing their function.</a:t>
            </a:r>
          </a:p>
          <a:p>
            <a:pPr algn="just">
              <a:lnSpc>
                <a:spcPct val="100000"/>
              </a:lnSpc>
              <a:spcBef>
                <a:spcPts val="0"/>
              </a:spcBef>
              <a:spcAft>
                <a:spcPts val="450"/>
              </a:spcAft>
              <a:buFont typeface="Wingdings" panose="05000000000000000000" pitchFamily="2" charset="2"/>
              <a:buChar char="Ø"/>
            </a:pPr>
            <a:r>
              <a:rPr lang="en-IN" sz="1800" cap="none" dirty="0">
                <a:latin typeface="Times New Roman" panose="02020603050405020304" pitchFamily="18" charset="0"/>
                <a:cs typeface="Times New Roman" panose="02020603050405020304" pitchFamily="18" charset="0"/>
              </a:rPr>
              <a:t>L.D. Miles defined VE as “</a:t>
            </a:r>
            <a:r>
              <a:rPr lang="en-US" sz="1800" cap="none" dirty="0">
                <a:latin typeface="Times New Roman" panose="02020603050405020304" pitchFamily="18" charset="0"/>
                <a:cs typeface="Times New Roman" panose="02020603050405020304" pitchFamily="18" charset="0"/>
              </a:rPr>
              <a:t>an organized creative approach which has for its purpose the efficient identification of unnecessary cost i.e., Cost which provides neither quality, nor use, nor life, nor appearance, nor customer features”.</a:t>
            </a:r>
          </a:p>
          <a:p>
            <a:pPr algn="just">
              <a:lnSpc>
                <a:spcPct val="100000"/>
              </a:lnSpc>
              <a:spcBef>
                <a:spcPts val="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Thus the basic objective of VE/VA is to achieve equivalent or better performance at a lower cost while maintaining all functional and quality requirements. </a:t>
            </a:r>
          </a:p>
          <a:p>
            <a:pPr algn="just">
              <a:lnSpc>
                <a:spcPct val="100000"/>
              </a:lnSpc>
              <a:spcBef>
                <a:spcPts val="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 does this largely by identifying and eliminating hidden, invisible and unnecessary costs. </a:t>
            </a:r>
          </a:p>
          <a:p>
            <a:pPr algn="just">
              <a:lnSpc>
                <a:spcPct val="100000"/>
              </a:lnSpc>
              <a:spcBef>
                <a:spcPts val="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 VE may be simply perceived as the systematic application of recognised techniques to identify the functions of a product or service and provide those functions at the lowest total cost.</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4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3DE2BB1-A17F-74DA-9518-CA1D1A20841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237" y="1604449"/>
            <a:ext cx="7242463" cy="4054883"/>
          </a:xfrm>
          <a:prstGeom prst="rect">
            <a:avLst/>
          </a:prstGeom>
          <a:noFill/>
        </p:spPr>
      </p:pic>
    </p:spTree>
    <p:extLst>
      <p:ext uri="{BB962C8B-B14F-4D97-AF65-F5344CB8AC3E}">
        <p14:creationId xmlns:p14="http://schemas.microsoft.com/office/powerpoint/2010/main" val="420712451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11422C6-1E7F-B498-AFDC-D79C38AB25CD}"/>
              </a:ext>
            </a:extLst>
          </p:cNvPr>
          <p:cNvSpPr txBox="1"/>
          <p:nvPr/>
        </p:nvSpPr>
        <p:spPr>
          <a:xfrm>
            <a:off x="200138" y="2047429"/>
            <a:ext cx="8510155" cy="3014351"/>
          </a:xfrm>
          <a:prstGeom prst="rect">
            <a:avLst/>
          </a:prstGeom>
          <a:noFill/>
        </p:spPr>
        <p:txBody>
          <a:bodyPr wrap="square">
            <a:spAutoFit/>
          </a:bodyPr>
          <a:lstStyle/>
          <a:p>
            <a:pPr algn="just">
              <a:lnSpc>
                <a:spcPct val="107000"/>
              </a:lnSpc>
              <a:spcAft>
                <a:spcPts val="600"/>
              </a:spcAft>
            </a:pPr>
            <a:r>
              <a:rPr lang="en-IN" sz="1725" b="1" u="sng" dirty="0">
                <a:latin typeface="Times New Roman" panose="02020603050405020304" pitchFamily="18" charset="0"/>
                <a:ea typeface="Calibri" panose="020F0502020204030204" pitchFamily="34" charset="0"/>
                <a:cs typeface="Times New Roman" panose="02020603050405020304" pitchFamily="18" charset="0"/>
              </a:rPr>
              <a:t>Routine Problems</a:t>
            </a:r>
            <a:r>
              <a:rPr lang="en-IN" sz="1725" b="1" dirty="0">
                <a:latin typeface="Times New Roman" panose="02020603050405020304" pitchFamily="18" charset="0"/>
                <a:ea typeface="Calibri" panose="020F0502020204030204" pitchFamily="34" charset="0"/>
                <a:cs typeface="Times New Roman" panose="02020603050405020304" pitchFamily="18" charset="0"/>
              </a:rPr>
              <a:t> </a:t>
            </a:r>
            <a:r>
              <a:rPr lang="en-IN" sz="1725" dirty="0">
                <a:latin typeface="Times New Roman" panose="02020603050405020304" pitchFamily="18" charset="0"/>
                <a:ea typeface="Calibri" panose="020F0502020204030204" pitchFamily="34" charset="0"/>
                <a:cs typeface="Times New Roman" panose="02020603050405020304" pitchFamily="18" charset="0"/>
              </a:rPr>
              <a:t>– </a:t>
            </a:r>
          </a:p>
          <a:p>
            <a:pPr marL="257175" indent="-257175" algn="just">
              <a:lnSpc>
                <a:spcPct val="107000"/>
              </a:lnSpc>
              <a:spcAft>
                <a:spcPts val="600"/>
              </a:spcAft>
              <a:buFont typeface="Wingdings" panose="05000000000000000000" pitchFamily="2" charset="2"/>
              <a:buChar char="Ø"/>
            </a:pPr>
            <a:r>
              <a:rPr lang="en-IN" sz="1725" dirty="0">
                <a:latin typeface="Times New Roman" panose="02020603050405020304" pitchFamily="18" charset="0"/>
                <a:ea typeface="Calibri" panose="020F0502020204030204" pitchFamily="34" charset="0"/>
                <a:cs typeface="Times New Roman" panose="02020603050405020304" pitchFamily="18" charset="0"/>
              </a:rPr>
              <a:t>routine problems in which the disparity between the Actual state and desired state is expected to develop and require an immediate solution. </a:t>
            </a:r>
          </a:p>
          <a:p>
            <a:pPr marL="257175" indent="-257175" algn="just">
              <a:lnSpc>
                <a:spcPct val="107000"/>
              </a:lnSpc>
              <a:spcAft>
                <a:spcPts val="600"/>
              </a:spcAft>
              <a:buFont typeface="Wingdings" panose="05000000000000000000" pitchFamily="2" charset="2"/>
              <a:buChar char="Ø"/>
            </a:pPr>
            <a:r>
              <a:rPr lang="en-IN" sz="1725" dirty="0">
                <a:latin typeface="Times New Roman" panose="02020603050405020304" pitchFamily="18" charset="0"/>
                <a:ea typeface="Calibri" panose="020F0502020204030204" pitchFamily="34" charset="0"/>
                <a:cs typeface="Times New Roman" panose="02020603050405020304" pitchFamily="18" charset="0"/>
              </a:rPr>
              <a:t>An example of this type of problem is grocery purchase decisions made by customers. In addition, convenience goods are generally associated with routine problems.</a:t>
            </a:r>
          </a:p>
          <a:p>
            <a:pPr algn="just">
              <a:lnSpc>
                <a:spcPct val="107000"/>
              </a:lnSpc>
              <a:spcAft>
                <a:spcPts val="600"/>
              </a:spcAft>
            </a:pPr>
            <a:r>
              <a:rPr lang="en-IN" sz="1725" b="1" u="sng" dirty="0">
                <a:latin typeface="Times New Roman" panose="02020603050405020304" pitchFamily="18" charset="0"/>
                <a:ea typeface="Calibri" panose="020F0502020204030204" pitchFamily="34" charset="0"/>
                <a:cs typeface="Times New Roman" panose="02020603050405020304" pitchFamily="18" charset="0"/>
              </a:rPr>
              <a:t>Emergency Problems</a:t>
            </a:r>
            <a:r>
              <a:rPr lang="en-IN" sz="1725" b="1" dirty="0">
                <a:latin typeface="Times New Roman" panose="02020603050405020304" pitchFamily="18" charset="0"/>
                <a:ea typeface="Calibri" panose="020F0502020204030204" pitchFamily="34" charset="0"/>
                <a:cs typeface="Times New Roman" panose="02020603050405020304" pitchFamily="18" charset="0"/>
              </a:rPr>
              <a:t> </a:t>
            </a:r>
            <a:r>
              <a:rPr lang="en-IN" sz="1725" dirty="0">
                <a:latin typeface="Times New Roman" panose="02020603050405020304" pitchFamily="18" charset="0"/>
                <a:ea typeface="Calibri" panose="020F0502020204030204" pitchFamily="34" charset="0"/>
                <a:cs typeface="Times New Roman" panose="02020603050405020304" pitchFamily="18" charset="0"/>
              </a:rPr>
              <a:t>– </a:t>
            </a:r>
          </a:p>
          <a:p>
            <a:pPr marL="257175" indent="-257175" algn="just">
              <a:lnSpc>
                <a:spcPct val="107000"/>
              </a:lnSpc>
              <a:spcAft>
                <a:spcPts val="600"/>
              </a:spcAft>
              <a:buFont typeface="Wingdings" panose="05000000000000000000" pitchFamily="2" charset="2"/>
              <a:buChar char="Ø"/>
            </a:pPr>
            <a:r>
              <a:rPr lang="en-IN" sz="1725" dirty="0">
                <a:latin typeface="Times New Roman" panose="02020603050405020304" pitchFamily="18" charset="0"/>
                <a:ea typeface="Calibri" panose="020F0502020204030204" pitchFamily="34" charset="0"/>
                <a:cs typeface="Times New Roman" panose="02020603050405020304" pitchFamily="18" charset="0"/>
              </a:rPr>
              <a:t>emergency problems are unexpected and require an immediate solution, such as a consumer who suffered an automobile accident. </a:t>
            </a:r>
          </a:p>
          <a:p>
            <a:pPr marL="257175" indent="-257175" algn="just">
              <a:lnSpc>
                <a:spcPct val="107000"/>
              </a:lnSpc>
              <a:spcAft>
                <a:spcPts val="600"/>
              </a:spcAft>
              <a:buFont typeface="Wingdings" panose="05000000000000000000" pitchFamily="2" charset="2"/>
              <a:buChar char="Ø"/>
            </a:pPr>
            <a:r>
              <a:rPr lang="en-IN" sz="1725" dirty="0">
                <a:latin typeface="Times New Roman" panose="02020603050405020304" pitchFamily="18" charset="0"/>
                <a:ea typeface="Calibri" panose="020F0502020204030204" pitchFamily="34" charset="0"/>
                <a:cs typeface="Times New Roman" panose="02020603050405020304" pitchFamily="18" charset="0"/>
              </a:rPr>
              <a:t>Likewise, his car needs a quick and immediate solution to his transportation problem.</a:t>
            </a:r>
          </a:p>
        </p:txBody>
      </p:sp>
      <p:sp>
        <p:nvSpPr>
          <p:cNvPr id="4" name="TextBox 3">
            <a:extLst>
              <a:ext uri="{FF2B5EF4-FFF2-40B4-BE49-F238E27FC236}">
                <a16:creationId xmlns:a16="http://schemas.microsoft.com/office/drawing/2014/main" xmlns="" id="{E31292E4-4333-A886-87EE-DBB543CB645D}"/>
              </a:ext>
            </a:extLst>
          </p:cNvPr>
          <p:cNvSpPr txBox="1"/>
          <p:nvPr/>
        </p:nvSpPr>
        <p:spPr>
          <a:xfrm>
            <a:off x="417444" y="1255680"/>
            <a:ext cx="7076660" cy="437812"/>
          </a:xfrm>
          <a:prstGeom prst="rect">
            <a:avLst/>
          </a:prstGeom>
          <a:noFill/>
        </p:spPr>
        <p:txBody>
          <a:bodyPr wrap="square">
            <a:spAutoFit/>
          </a:bodyPr>
          <a:lstStyle/>
          <a:p>
            <a:pPr algn="just">
              <a:lnSpc>
                <a:spcPct val="107000"/>
              </a:lnSpc>
              <a:spcAft>
                <a:spcPts val="600"/>
              </a:spcAft>
            </a:pPr>
            <a:r>
              <a:rPr lang="en-IN" sz="225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Types of  problem recognition and action required:</a:t>
            </a:r>
          </a:p>
        </p:txBody>
      </p:sp>
    </p:spTree>
    <p:extLst>
      <p:ext uri="{BB962C8B-B14F-4D97-AF65-F5344CB8AC3E}">
        <p14:creationId xmlns:p14="http://schemas.microsoft.com/office/powerpoint/2010/main" val="26864979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C1401F9-6622-F37F-F18E-F1BBBD117FCE}"/>
              </a:ext>
            </a:extLst>
          </p:cNvPr>
          <p:cNvSpPr txBox="1"/>
          <p:nvPr/>
        </p:nvSpPr>
        <p:spPr>
          <a:xfrm>
            <a:off x="298174" y="1820179"/>
            <a:ext cx="8547653" cy="3760004"/>
          </a:xfrm>
          <a:prstGeom prst="rect">
            <a:avLst/>
          </a:prstGeom>
          <a:noFill/>
        </p:spPr>
        <p:txBody>
          <a:bodyPr wrap="square">
            <a:spAutoFit/>
          </a:bodyPr>
          <a:lstStyle/>
          <a:p>
            <a:pPr algn="just">
              <a:spcBef>
                <a:spcPts val="450"/>
              </a:spcBef>
              <a:spcAft>
                <a:spcPts val="900"/>
              </a:spcAft>
            </a:pPr>
            <a:r>
              <a:rPr lang="en-IN" b="1" u="sng" dirty="0">
                <a:latin typeface="Times New Roman" panose="02020603050405020304" pitchFamily="18" charset="0"/>
                <a:ea typeface="Calibri" panose="020F0502020204030204" pitchFamily="34" charset="0"/>
                <a:cs typeface="Times New Roman" panose="02020603050405020304" pitchFamily="18" charset="0"/>
              </a:rPr>
              <a:t>Planning Problems</a:t>
            </a:r>
            <a:r>
              <a:rPr lang="en-IN" b="1" dirty="0">
                <a:latin typeface="Times New Roman" panose="02020603050405020304" pitchFamily="18" charset="0"/>
                <a:ea typeface="Calibri" panose="020F0502020204030204" pitchFamily="34" charset="0"/>
                <a:cs typeface="Times New Roman" panose="02020603050405020304" pitchFamily="18" charset="0"/>
              </a:rPr>
              <a:t> </a:t>
            </a:r>
            <a:r>
              <a:rPr lang="en-IN" dirty="0">
                <a:latin typeface="Times New Roman" panose="02020603050405020304" pitchFamily="18" charset="0"/>
                <a:ea typeface="Calibri" panose="020F0502020204030204" pitchFamily="34" charset="0"/>
                <a:cs typeface="Times New Roman" panose="02020603050405020304" pitchFamily="18" charset="0"/>
              </a:rPr>
              <a:t>– </a:t>
            </a:r>
          </a:p>
          <a:p>
            <a:pPr marL="257175" indent="-257175" algn="just">
              <a:spcBef>
                <a:spcPts val="450"/>
              </a:spcBef>
              <a:spcAft>
                <a:spcPts val="900"/>
              </a:spcAft>
              <a:buFont typeface="Wingdings" panose="05000000000000000000" pitchFamily="2" charset="2"/>
              <a:buChar char="Ø"/>
            </a:pPr>
            <a:r>
              <a:rPr lang="en-IN" dirty="0">
                <a:latin typeface="Times New Roman" panose="02020603050405020304" pitchFamily="18" charset="0"/>
                <a:ea typeface="Calibri" panose="020F0502020204030204" pitchFamily="34" charset="0"/>
                <a:cs typeface="Times New Roman" panose="02020603050405020304" pitchFamily="18" charset="0"/>
              </a:rPr>
              <a:t>when the problem is expected to occur but doesn't require an immediate solution, it is known as a planning problem. </a:t>
            </a:r>
          </a:p>
          <a:p>
            <a:pPr marL="257175" indent="-257175" algn="just">
              <a:spcBef>
                <a:spcPts val="450"/>
              </a:spcBef>
              <a:spcAft>
                <a:spcPts val="900"/>
              </a:spcAft>
              <a:buFont typeface="Wingdings" panose="05000000000000000000" pitchFamily="2" charset="2"/>
              <a:buChar char="Ø"/>
            </a:pPr>
            <a:r>
              <a:rPr lang="en-IN" dirty="0">
                <a:latin typeface="Times New Roman" panose="02020603050405020304" pitchFamily="18" charset="0"/>
                <a:ea typeface="Calibri" panose="020F0502020204030204" pitchFamily="34" charset="0"/>
                <a:cs typeface="Times New Roman" panose="02020603050405020304" pitchFamily="18" charset="0"/>
              </a:rPr>
              <a:t>For example, when a consumer expects his car to last only six months and starts engaging himself in car brands, quality, and services discussion with his friends, he starts paying more attention to car advertisement, etc.</a:t>
            </a:r>
          </a:p>
          <a:p>
            <a:pPr algn="just">
              <a:spcBef>
                <a:spcPts val="450"/>
              </a:spcBef>
              <a:spcAft>
                <a:spcPts val="900"/>
              </a:spcAft>
            </a:pPr>
            <a:r>
              <a:rPr lang="en-IN" b="1" u="sng" dirty="0">
                <a:latin typeface="Times New Roman" panose="02020603050405020304" pitchFamily="18" charset="0"/>
                <a:ea typeface="Calibri" panose="020F0502020204030204" pitchFamily="34" charset="0"/>
                <a:cs typeface="Times New Roman" panose="02020603050405020304" pitchFamily="18" charset="0"/>
              </a:rPr>
              <a:t>Evolving Problems</a:t>
            </a:r>
            <a:r>
              <a:rPr lang="en-IN" b="1" dirty="0">
                <a:latin typeface="Times New Roman" panose="02020603050405020304" pitchFamily="18" charset="0"/>
                <a:ea typeface="Calibri" panose="020F0502020204030204" pitchFamily="34" charset="0"/>
                <a:cs typeface="Times New Roman" panose="02020603050405020304" pitchFamily="18" charset="0"/>
              </a:rPr>
              <a:t> </a:t>
            </a:r>
            <a:r>
              <a:rPr lang="en-IN" dirty="0">
                <a:latin typeface="Times New Roman" panose="02020603050405020304" pitchFamily="18" charset="0"/>
                <a:ea typeface="Calibri" panose="020F0502020204030204" pitchFamily="34" charset="0"/>
                <a:cs typeface="Times New Roman" panose="02020603050405020304" pitchFamily="18" charset="0"/>
              </a:rPr>
              <a:t>– </a:t>
            </a:r>
          </a:p>
          <a:p>
            <a:pPr marL="257175" indent="-257175" algn="just">
              <a:spcBef>
                <a:spcPts val="450"/>
              </a:spcBef>
              <a:spcAft>
                <a:spcPts val="900"/>
              </a:spcAft>
              <a:buFont typeface="Wingdings" panose="05000000000000000000" pitchFamily="2" charset="2"/>
              <a:buChar char="Ø"/>
            </a:pPr>
            <a:r>
              <a:rPr lang="en-IN" dirty="0">
                <a:latin typeface="Times New Roman" panose="02020603050405020304" pitchFamily="18" charset="0"/>
                <a:ea typeface="Calibri" panose="020F0502020204030204" pitchFamily="34" charset="0"/>
                <a:cs typeface="Times New Roman" panose="02020603050405020304" pitchFamily="18" charset="0"/>
              </a:rPr>
              <a:t>evolving problems are those which are unexpected and don't require an immediate solution. </a:t>
            </a:r>
          </a:p>
          <a:p>
            <a:pPr marL="257175" indent="-257175" algn="just">
              <a:spcBef>
                <a:spcPts val="450"/>
              </a:spcBef>
              <a:spcAft>
                <a:spcPts val="900"/>
              </a:spcAft>
              <a:buFont typeface="Wingdings" panose="05000000000000000000" pitchFamily="2" charset="2"/>
              <a:buChar char="Ø"/>
            </a:pPr>
            <a:r>
              <a:rPr lang="en-IN" dirty="0">
                <a:latin typeface="Times New Roman" panose="02020603050405020304" pitchFamily="18" charset="0"/>
                <a:ea typeface="Calibri" panose="020F0502020204030204" pitchFamily="34" charset="0"/>
                <a:cs typeface="Times New Roman" panose="02020603050405020304" pitchFamily="18" charset="0"/>
              </a:rPr>
              <a:t>For example, fashion adoption takes place over a long period for some customers.</a:t>
            </a:r>
          </a:p>
        </p:txBody>
      </p:sp>
    </p:spTree>
    <p:extLst>
      <p:ext uri="{BB962C8B-B14F-4D97-AF65-F5344CB8AC3E}">
        <p14:creationId xmlns:p14="http://schemas.microsoft.com/office/powerpoint/2010/main" val="399549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A66B5B-743C-A6AE-3C79-5F398EF07E0C}"/>
              </a:ext>
            </a:extLst>
          </p:cNvPr>
          <p:cNvSpPr>
            <a:spLocks noGrp="1"/>
          </p:cNvSpPr>
          <p:nvPr>
            <p:ph type="title"/>
          </p:nvPr>
        </p:nvSpPr>
        <p:spPr>
          <a:xfrm>
            <a:off x="628650" y="1131095"/>
            <a:ext cx="7886700" cy="463911"/>
          </a:xfrm>
        </p:spPr>
        <p:txBody>
          <a:bodyPr>
            <a:normAutofit fontScale="90000"/>
          </a:bodyPr>
          <a:lstStyle/>
          <a:p>
            <a:r>
              <a:rPr lang="en-IN" b="1" dirty="0">
                <a:solidFill>
                  <a:srgbClr val="FF0000"/>
                </a:solidFill>
              </a:rPr>
              <a:t>Role in productivity</a:t>
            </a:r>
          </a:p>
        </p:txBody>
      </p:sp>
      <p:sp>
        <p:nvSpPr>
          <p:cNvPr id="3" name="Content Placeholder 2">
            <a:extLst>
              <a:ext uri="{FF2B5EF4-FFF2-40B4-BE49-F238E27FC236}">
                <a16:creationId xmlns:a16="http://schemas.microsoft.com/office/drawing/2014/main" xmlns="" id="{1563B60C-A9A6-F0ED-AD94-F7AA483873F8}"/>
              </a:ext>
            </a:extLst>
          </p:cNvPr>
          <p:cNvSpPr>
            <a:spLocks noGrp="1"/>
          </p:cNvSpPr>
          <p:nvPr>
            <p:ph idx="1"/>
          </p:nvPr>
        </p:nvSpPr>
        <p:spPr>
          <a:xfrm>
            <a:off x="351256" y="1595006"/>
            <a:ext cx="8397889" cy="4131900"/>
          </a:xfrm>
        </p:spPr>
        <p:txBody>
          <a:bodyPr>
            <a:noAutofit/>
          </a:bodyPr>
          <a:lstStyle/>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engineering is the review of new or existing products during the design phase to reduce costs and increase functionality to increase the value of the product.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engineering critically examines the contribution made to the product by each feature of a design.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 then looks to deliver the same contribution at lower cost. As the same output is being achieved by uses of laser input resources, the productivity increases due to the value engineering.</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engineering can help improve productivity by reducing waste, rework, and downtime. By improving the quality of products and services, value engineering can also help reduce the need for repairs and replacements.</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VE emphasizes cost reduction and improved product functionality, but also considers factors such as the cost of the manufacturing process, machinery, labour, materials, shipping, maintenance, and disposal and recycling.</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54892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6A40AA-0215-FE6C-BFE7-A0CB1BEEF2B6}"/>
              </a:ext>
            </a:extLst>
          </p:cNvPr>
          <p:cNvSpPr>
            <a:spLocks noGrp="1"/>
          </p:cNvSpPr>
          <p:nvPr>
            <p:ph type="title"/>
          </p:nvPr>
        </p:nvSpPr>
        <p:spPr>
          <a:xfrm>
            <a:off x="1103031" y="1087001"/>
            <a:ext cx="6683765" cy="331359"/>
          </a:xfrm>
        </p:spPr>
        <p:txBody>
          <a:bodyPr>
            <a:normAutofit fontScale="90000"/>
          </a:bodyPr>
          <a:lstStyle/>
          <a:p>
            <a:r>
              <a:rPr lang="en-IN" sz="2100" b="1" dirty="0">
                <a:solidFill>
                  <a:srgbClr val="FF0000"/>
                </a:solidFill>
                <a:latin typeface="Times New Roman" panose="02020603050405020304" pitchFamily="18" charset="0"/>
                <a:ea typeface="Calibri" panose="020F0502020204030204" pitchFamily="34" charset="0"/>
                <a:cs typeface="Gautami" panose="020B0502040204020203" pitchFamily="34" charset="0"/>
              </a:rPr>
              <a:t>criteria for comparison for VE and VA</a:t>
            </a:r>
            <a:endParaRPr lang="en-IN" sz="2100" dirty="0">
              <a:solidFill>
                <a:srgbClr val="FF0000"/>
              </a:solidFill>
            </a:endParaRPr>
          </a:p>
        </p:txBody>
      </p:sp>
      <p:graphicFrame>
        <p:nvGraphicFramePr>
          <p:cNvPr id="4" name="Table 3">
            <a:extLst>
              <a:ext uri="{FF2B5EF4-FFF2-40B4-BE49-F238E27FC236}">
                <a16:creationId xmlns:a16="http://schemas.microsoft.com/office/drawing/2014/main" xmlns="" id="{C5C7C204-DB2F-C906-1760-CBB71CD76694}"/>
              </a:ext>
            </a:extLst>
          </p:cNvPr>
          <p:cNvGraphicFramePr>
            <a:graphicFrameLocks noGrp="1"/>
          </p:cNvGraphicFramePr>
          <p:nvPr>
            <p:extLst>
              <p:ext uri="{D42A27DB-BD31-4B8C-83A1-F6EECF244321}">
                <p14:modId xmlns:p14="http://schemas.microsoft.com/office/powerpoint/2010/main" val="2934788897"/>
              </p:ext>
            </p:extLst>
          </p:nvPr>
        </p:nvGraphicFramePr>
        <p:xfrm>
          <a:off x="155864" y="1418360"/>
          <a:ext cx="8832273" cy="4196733"/>
        </p:xfrm>
        <a:graphic>
          <a:graphicData uri="http://schemas.openxmlformats.org/drawingml/2006/table">
            <a:tbl>
              <a:tblPr firstRow="1" firstCol="1" bandRow="1">
                <a:tableStyleId>{00A15C55-8517-42AA-B614-E9B94910E393}</a:tableStyleId>
              </a:tblPr>
              <a:tblGrid>
                <a:gridCol w="1804217">
                  <a:extLst>
                    <a:ext uri="{9D8B030D-6E8A-4147-A177-3AD203B41FA5}">
                      <a16:colId xmlns:a16="http://schemas.microsoft.com/office/drawing/2014/main" xmlns="" val="2900260859"/>
                    </a:ext>
                  </a:extLst>
                </a:gridCol>
                <a:gridCol w="3744980">
                  <a:extLst>
                    <a:ext uri="{9D8B030D-6E8A-4147-A177-3AD203B41FA5}">
                      <a16:colId xmlns:a16="http://schemas.microsoft.com/office/drawing/2014/main" xmlns="" val="1150227555"/>
                    </a:ext>
                  </a:extLst>
                </a:gridCol>
                <a:gridCol w="3283076">
                  <a:extLst>
                    <a:ext uri="{9D8B030D-6E8A-4147-A177-3AD203B41FA5}">
                      <a16:colId xmlns:a16="http://schemas.microsoft.com/office/drawing/2014/main" xmlns="" val="2639031523"/>
                    </a:ext>
                  </a:extLst>
                </a:gridCol>
              </a:tblGrid>
              <a:tr h="586815">
                <a:tc>
                  <a:txBody>
                    <a:bodyPr/>
                    <a:lstStyle/>
                    <a:p>
                      <a:pPr algn="ctr">
                        <a:lnSpc>
                          <a:spcPct val="100000"/>
                        </a:lnSpc>
                        <a:spcAft>
                          <a:spcPts val="0"/>
                        </a:spcAft>
                      </a:pPr>
                      <a:r>
                        <a:rPr lang="en-IN" sz="1700" cap="all" dirty="0">
                          <a:effectLst/>
                        </a:rPr>
                        <a:t>BASIS FOR COMPARISON</a:t>
                      </a: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nchor="ctr"/>
                </a:tc>
                <a:tc>
                  <a:txBody>
                    <a:bodyPr/>
                    <a:lstStyle/>
                    <a:p>
                      <a:pPr algn="ctr">
                        <a:lnSpc>
                          <a:spcPct val="100000"/>
                        </a:lnSpc>
                        <a:spcAft>
                          <a:spcPts val="0"/>
                        </a:spcAft>
                      </a:pPr>
                      <a:r>
                        <a:rPr lang="en-IN" sz="1700" cap="all" dirty="0">
                          <a:effectLst/>
                        </a:rPr>
                        <a:t>VALUE ANALYSIS</a:t>
                      </a: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nchor="ctr"/>
                </a:tc>
                <a:tc>
                  <a:txBody>
                    <a:bodyPr/>
                    <a:lstStyle/>
                    <a:p>
                      <a:pPr algn="ctr">
                        <a:lnSpc>
                          <a:spcPct val="100000"/>
                        </a:lnSpc>
                        <a:spcAft>
                          <a:spcPts val="0"/>
                        </a:spcAft>
                      </a:pPr>
                      <a:r>
                        <a:rPr lang="en-IN" sz="1700" cap="all">
                          <a:effectLst/>
                        </a:rPr>
                        <a:t>VALUE ENGINEERING</a:t>
                      </a:r>
                      <a:endParaRPr lang="en-IN" sz="170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nchor="ctr"/>
                </a:tc>
                <a:extLst>
                  <a:ext uri="{0D108BD9-81ED-4DB2-BD59-A6C34878D82A}">
                    <a16:rowId xmlns:a16="http://schemas.microsoft.com/office/drawing/2014/main" xmlns="" val="700182811"/>
                  </a:ext>
                </a:extLst>
              </a:tr>
              <a:tr h="756775">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2873201867"/>
                  </a:ext>
                </a:extLst>
              </a:tr>
              <a:tr h="335355">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654356239"/>
                  </a:ext>
                </a:extLst>
              </a:tr>
              <a:tr h="442369">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2655734039"/>
                  </a:ext>
                </a:extLst>
              </a:tr>
              <a:tr h="442369">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marR="0" lvl="0" indent="0" algn="l" defTabSz="914400" rtl="0" eaLnBrk="1" fontAlgn="auto" latinLnBrk="0" hangingPunct="1">
                        <a:lnSpc>
                          <a:spcPct val="100000"/>
                        </a:lnSpc>
                        <a:spcBef>
                          <a:spcPts val="0"/>
                        </a:spcBef>
                        <a:spcAft>
                          <a:spcPts val="0"/>
                        </a:spcAft>
                        <a:buClrTx/>
                        <a:buSzTx/>
                        <a:buFontTx/>
                        <a:buNone/>
                        <a:tabLst/>
                        <a:defRPr/>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1833878716"/>
                  </a:ext>
                </a:extLst>
              </a:tr>
              <a:tr h="562626">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2527831115"/>
                  </a:ext>
                </a:extLst>
              </a:tr>
              <a:tr h="442369">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2364466547"/>
                  </a:ext>
                </a:extLst>
              </a:tr>
              <a:tr h="605193">
                <a:tc>
                  <a:txBody>
                    <a:bodyPr/>
                    <a:lstStyle/>
                    <a:p>
                      <a:pPr>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tc>
                  <a:txBody>
                    <a:bodyPr/>
                    <a:lstStyle/>
                    <a:p>
                      <a:pPr marL="36000">
                        <a:lnSpc>
                          <a:spcPct val="100000"/>
                        </a:lnSpc>
                        <a:spcAft>
                          <a:spcPts val="0"/>
                        </a:spcAft>
                      </a:pPr>
                      <a:endParaRPr lang="en-IN" sz="17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948" marR="41948" marT="41948" marB="41948"/>
                </a:tc>
                <a:extLst>
                  <a:ext uri="{0D108BD9-81ED-4DB2-BD59-A6C34878D82A}">
                    <a16:rowId xmlns:a16="http://schemas.microsoft.com/office/drawing/2014/main" xmlns="" val="2470012074"/>
                  </a:ext>
                </a:extLst>
              </a:tr>
            </a:tbl>
          </a:graphicData>
        </a:graphic>
      </p:graphicFrame>
      <p:sp>
        <p:nvSpPr>
          <p:cNvPr id="5" name="TextBox 4">
            <a:extLst>
              <a:ext uri="{FF2B5EF4-FFF2-40B4-BE49-F238E27FC236}">
                <a16:creationId xmlns:a16="http://schemas.microsoft.com/office/drawing/2014/main" xmlns="" id="{259E5CEE-27B5-6022-09AE-94E3971AE09B}"/>
              </a:ext>
            </a:extLst>
          </p:cNvPr>
          <p:cNvSpPr txBox="1"/>
          <p:nvPr/>
        </p:nvSpPr>
        <p:spPr>
          <a:xfrm>
            <a:off x="248479" y="2249377"/>
            <a:ext cx="1272209" cy="346249"/>
          </a:xfrm>
          <a:prstGeom prst="rect">
            <a:avLst/>
          </a:prstGeom>
          <a:noFill/>
        </p:spPr>
        <p:txBody>
          <a:bodyPr wrap="square">
            <a:spAutoFit/>
          </a:bodyPr>
          <a:lstStyle/>
          <a:p>
            <a:r>
              <a:rPr lang="en-IN" sz="1650" b="1" dirty="0">
                <a:solidFill>
                  <a:schemeClr val="bg1"/>
                </a:solidFill>
              </a:rPr>
              <a:t>Meaning</a:t>
            </a:r>
            <a:endParaRPr lang="en-IN" sz="165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1CB1423A-618B-5629-095D-24363FC13AEA}"/>
              </a:ext>
            </a:extLst>
          </p:cNvPr>
          <p:cNvSpPr txBox="1"/>
          <p:nvPr/>
        </p:nvSpPr>
        <p:spPr>
          <a:xfrm>
            <a:off x="1905151" y="1985968"/>
            <a:ext cx="3597965" cy="1107996"/>
          </a:xfrm>
          <a:prstGeom prst="rect">
            <a:avLst/>
          </a:prstGeom>
          <a:noFill/>
        </p:spPr>
        <p:txBody>
          <a:bodyPr wrap="square">
            <a:spAutoFit/>
          </a:bodyPr>
          <a:lstStyle/>
          <a:p>
            <a:pPr marL="27000" algn="just"/>
            <a:r>
              <a:rPr lang="en-IN" sz="1650" dirty="0">
                <a:solidFill>
                  <a:schemeClr val="dk1"/>
                </a:solidFill>
              </a:rPr>
              <a:t>Value</a:t>
            </a:r>
            <a:r>
              <a:rPr lang="en-IN" sz="1350" dirty="0"/>
              <a:t> </a:t>
            </a:r>
            <a:r>
              <a:rPr lang="en-IN" sz="1650" dirty="0">
                <a:solidFill>
                  <a:schemeClr val="dk1"/>
                </a:solidFill>
              </a:rPr>
              <a:t>Analysis is a cost reduction technique applied to the existing product with the aim of enhancing its worth.</a:t>
            </a:r>
          </a:p>
        </p:txBody>
      </p:sp>
      <p:sp>
        <p:nvSpPr>
          <p:cNvPr id="9" name="TextBox 8">
            <a:extLst>
              <a:ext uri="{FF2B5EF4-FFF2-40B4-BE49-F238E27FC236}">
                <a16:creationId xmlns:a16="http://schemas.microsoft.com/office/drawing/2014/main" xmlns="" id="{BDEEA9E1-A857-5112-3F2E-5CD118FCD2BE}"/>
              </a:ext>
            </a:extLst>
          </p:cNvPr>
          <p:cNvSpPr txBox="1"/>
          <p:nvPr/>
        </p:nvSpPr>
        <p:spPr>
          <a:xfrm>
            <a:off x="5655364" y="1995461"/>
            <a:ext cx="3299792" cy="854080"/>
          </a:xfrm>
          <a:prstGeom prst="rect">
            <a:avLst/>
          </a:prstGeom>
          <a:noFill/>
        </p:spPr>
        <p:txBody>
          <a:bodyPr wrap="square">
            <a:spAutoFit/>
          </a:bodyPr>
          <a:lstStyle>
            <a:defPPr>
              <a:defRPr lang="en-US"/>
            </a:defPPr>
            <a:lvl1pPr marL="36000" algn="just">
              <a:lnSpc>
                <a:spcPct val="100000"/>
              </a:lnSpc>
              <a:spcAft>
                <a:spcPts val="0"/>
              </a:spcAft>
              <a:defRPr sz="2200">
                <a:solidFill>
                  <a:schemeClr val="dk1"/>
                </a:solidFill>
              </a:defRPr>
            </a:lvl1pPr>
          </a:lstStyle>
          <a:p>
            <a:r>
              <a:rPr lang="en-IN" sz="1650" dirty="0"/>
              <a:t>Value Engineering is a technique used before the product gets approval for fabrication.</a:t>
            </a:r>
          </a:p>
        </p:txBody>
      </p:sp>
      <p:sp>
        <p:nvSpPr>
          <p:cNvPr id="11" name="TextBox 10">
            <a:extLst>
              <a:ext uri="{FF2B5EF4-FFF2-40B4-BE49-F238E27FC236}">
                <a16:creationId xmlns:a16="http://schemas.microsoft.com/office/drawing/2014/main" xmlns="" id="{A69ED17C-2E13-DD8E-E881-FA631BF82007}"/>
              </a:ext>
            </a:extLst>
          </p:cNvPr>
          <p:cNvSpPr txBox="1"/>
          <p:nvPr/>
        </p:nvSpPr>
        <p:spPr>
          <a:xfrm>
            <a:off x="185681" y="2742318"/>
            <a:ext cx="1828800"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Nature of Process</a:t>
            </a:r>
          </a:p>
        </p:txBody>
      </p:sp>
      <p:sp>
        <p:nvSpPr>
          <p:cNvPr id="13" name="TextBox 12">
            <a:extLst>
              <a:ext uri="{FF2B5EF4-FFF2-40B4-BE49-F238E27FC236}">
                <a16:creationId xmlns:a16="http://schemas.microsoft.com/office/drawing/2014/main" xmlns="" id="{AD42BC4F-C685-3F56-D09F-B00A3A6A3753}"/>
              </a:ext>
            </a:extLst>
          </p:cNvPr>
          <p:cNvSpPr txBox="1"/>
          <p:nvPr/>
        </p:nvSpPr>
        <p:spPr>
          <a:xfrm>
            <a:off x="1957489" y="2754004"/>
            <a:ext cx="3181563" cy="346249"/>
          </a:xfrm>
          <a:prstGeom prst="rect">
            <a:avLst/>
          </a:prstGeom>
          <a:noFill/>
        </p:spPr>
        <p:txBody>
          <a:bodyPr wrap="square">
            <a:spAutoFit/>
          </a:bodyPr>
          <a:lstStyle>
            <a:defPPr>
              <a:defRPr lang="en-US"/>
            </a:defPPr>
            <a:lvl1pPr marL="36000" algn="just">
              <a:lnSpc>
                <a:spcPct val="100000"/>
              </a:lnSpc>
              <a:spcAft>
                <a:spcPts val="0"/>
              </a:spcAft>
              <a:defRPr sz="2200">
                <a:solidFill>
                  <a:schemeClr val="dk1"/>
                </a:solidFill>
              </a:defRPr>
            </a:lvl1pPr>
          </a:lstStyle>
          <a:p>
            <a:r>
              <a:rPr lang="en-IN" sz="1650" dirty="0"/>
              <a:t>Remedial Process</a:t>
            </a:r>
          </a:p>
        </p:txBody>
      </p:sp>
      <p:sp>
        <p:nvSpPr>
          <p:cNvPr id="15" name="TextBox 14">
            <a:extLst>
              <a:ext uri="{FF2B5EF4-FFF2-40B4-BE49-F238E27FC236}">
                <a16:creationId xmlns:a16="http://schemas.microsoft.com/office/drawing/2014/main" xmlns="" id="{06FC807E-7A6B-A773-4C53-FA372E921767}"/>
              </a:ext>
            </a:extLst>
          </p:cNvPr>
          <p:cNvSpPr txBox="1"/>
          <p:nvPr/>
        </p:nvSpPr>
        <p:spPr>
          <a:xfrm>
            <a:off x="5688347" y="2778288"/>
            <a:ext cx="2504660" cy="346249"/>
          </a:xfrm>
          <a:prstGeom prst="rect">
            <a:avLst/>
          </a:prstGeom>
          <a:noFill/>
        </p:spPr>
        <p:txBody>
          <a:bodyPr wrap="square">
            <a:spAutoFit/>
          </a:bodyPr>
          <a:lstStyle>
            <a:defPPr>
              <a:defRPr lang="en-US"/>
            </a:defPPr>
            <a:lvl1pPr marL="36000" algn="just">
              <a:lnSpc>
                <a:spcPct val="100000"/>
              </a:lnSpc>
              <a:spcAft>
                <a:spcPts val="0"/>
              </a:spcAft>
              <a:defRPr sz="2200">
                <a:solidFill>
                  <a:schemeClr val="dk1"/>
                </a:solidFill>
              </a:defRPr>
            </a:lvl1pPr>
          </a:lstStyle>
          <a:p>
            <a:r>
              <a:rPr lang="en-IN" sz="1650" dirty="0"/>
              <a:t>Preventive Process</a:t>
            </a:r>
          </a:p>
        </p:txBody>
      </p:sp>
      <p:sp>
        <p:nvSpPr>
          <p:cNvPr id="17" name="TextBox 16">
            <a:extLst>
              <a:ext uri="{FF2B5EF4-FFF2-40B4-BE49-F238E27FC236}">
                <a16:creationId xmlns:a16="http://schemas.microsoft.com/office/drawing/2014/main" xmlns="" id="{B91E9982-B510-F41D-8612-2B45DCB72004}"/>
              </a:ext>
            </a:extLst>
          </p:cNvPr>
          <p:cNvSpPr txBox="1"/>
          <p:nvPr/>
        </p:nvSpPr>
        <p:spPr>
          <a:xfrm>
            <a:off x="185681" y="3122635"/>
            <a:ext cx="1480931"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Applied when</a:t>
            </a:r>
          </a:p>
        </p:txBody>
      </p:sp>
      <p:sp>
        <p:nvSpPr>
          <p:cNvPr id="19" name="TextBox 18">
            <a:extLst>
              <a:ext uri="{FF2B5EF4-FFF2-40B4-BE49-F238E27FC236}">
                <a16:creationId xmlns:a16="http://schemas.microsoft.com/office/drawing/2014/main" xmlns="" id="{B3996AA6-FA3C-8DE9-48E3-F986AD956D48}"/>
              </a:ext>
            </a:extLst>
          </p:cNvPr>
          <p:cNvSpPr txBox="1"/>
          <p:nvPr/>
        </p:nvSpPr>
        <p:spPr>
          <a:xfrm>
            <a:off x="1959816" y="3146241"/>
            <a:ext cx="3072233" cy="346249"/>
          </a:xfrm>
          <a:prstGeom prst="rect">
            <a:avLst/>
          </a:prstGeom>
          <a:noFill/>
        </p:spPr>
        <p:txBody>
          <a:bodyPr wrap="square">
            <a:spAutoFit/>
          </a:bodyPr>
          <a:lstStyle>
            <a:defPPr>
              <a:defRPr lang="en-US"/>
            </a:defPPr>
            <a:lvl1pPr marL="36000" algn="just">
              <a:lnSpc>
                <a:spcPct val="100000"/>
              </a:lnSpc>
              <a:spcAft>
                <a:spcPts val="0"/>
              </a:spcAft>
              <a:defRPr sz="2200">
                <a:solidFill>
                  <a:schemeClr val="dk1"/>
                </a:solidFill>
              </a:defRPr>
            </a:lvl1pPr>
          </a:lstStyle>
          <a:p>
            <a:r>
              <a:rPr lang="en-IN" sz="1650" dirty="0"/>
              <a:t>After the product is introduced.</a:t>
            </a:r>
          </a:p>
        </p:txBody>
      </p:sp>
      <p:sp>
        <p:nvSpPr>
          <p:cNvPr id="21" name="TextBox 20">
            <a:extLst>
              <a:ext uri="{FF2B5EF4-FFF2-40B4-BE49-F238E27FC236}">
                <a16:creationId xmlns:a16="http://schemas.microsoft.com/office/drawing/2014/main" xmlns="" id="{7A6774FD-4016-B09E-B557-B7880151992F}"/>
              </a:ext>
            </a:extLst>
          </p:cNvPr>
          <p:cNvSpPr txBox="1"/>
          <p:nvPr/>
        </p:nvSpPr>
        <p:spPr>
          <a:xfrm>
            <a:off x="5655365" y="3144746"/>
            <a:ext cx="2663687" cy="346249"/>
          </a:xfrm>
          <a:prstGeom prst="rect">
            <a:avLst/>
          </a:prstGeom>
          <a:noFill/>
        </p:spPr>
        <p:txBody>
          <a:bodyPr wrap="square">
            <a:spAutoFit/>
          </a:bodyPr>
          <a:lstStyle/>
          <a:p>
            <a:pPr marL="27000"/>
            <a:r>
              <a:rPr lang="en-IN" sz="1650" dirty="0">
                <a:solidFill>
                  <a:schemeClr val="dk1"/>
                </a:solidFill>
              </a:rPr>
              <a:t>At the design stage</a:t>
            </a:r>
          </a:p>
        </p:txBody>
      </p:sp>
      <p:sp>
        <p:nvSpPr>
          <p:cNvPr id="23" name="TextBox 22">
            <a:extLst>
              <a:ext uri="{FF2B5EF4-FFF2-40B4-BE49-F238E27FC236}">
                <a16:creationId xmlns:a16="http://schemas.microsoft.com/office/drawing/2014/main" xmlns="" id="{AE1251D0-6C74-892C-030B-11CD94340C35}"/>
              </a:ext>
            </a:extLst>
          </p:cNvPr>
          <p:cNvSpPr txBox="1"/>
          <p:nvPr/>
        </p:nvSpPr>
        <p:spPr>
          <a:xfrm>
            <a:off x="185681" y="3649212"/>
            <a:ext cx="1480931"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Objective</a:t>
            </a:r>
          </a:p>
        </p:txBody>
      </p:sp>
      <p:sp>
        <p:nvSpPr>
          <p:cNvPr id="25" name="TextBox 24">
            <a:extLst>
              <a:ext uri="{FF2B5EF4-FFF2-40B4-BE49-F238E27FC236}">
                <a16:creationId xmlns:a16="http://schemas.microsoft.com/office/drawing/2014/main" xmlns="" id="{1EC35848-0F8D-E0EE-99BE-192340858292}"/>
              </a:ext>
            </a:extLst>
          </p:cNvPr>
          <p:cNvSpPr txBox="1"/>
          <p:nvPr/>
        </p:nvSpPr>
        <p:spPr>
          <a:xfrm>
            <a:off x="1905151" y="3625407"/>
            <a:ext cx="3886720" cy="346249"/>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To get better optimized commercial output.</a:t>
            </a:r>
          </a:p>
        </p:txBody>
      </p:sp>
      <p:sp>
        <p:nvSpPr>
          <p:cNvPr id="27" name="TextBox 26">
            <a:extLst>
              <a:ext uri="{FF2B5EF4-FFF2-40B4-BE49-F238E27FC236}">
                <a16:creationId xmlns:a16="http://schemas.microsoft.com/office/drawing/2014/main" xmlns="" id="{372232D8-081B-ADA9-1C06-B1DCBDF09160}"/>
              </a:ext>
            </a:extLst>
          </p:cNvPr>
          <p:cNvSpPr txBox="1"/>
          <p:nvPr/>
        </p:nvSpPr>
        <p:spPr>
          <a:xfrm>
            <a:off x="5677345" y="3611274"/>
            <a:ext cx="3123008" cy="346249"/>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To get better engineering results.</a:t>
            </a:r>
          </a:p>
        </p:txBody>
      </p:sp>
      <p:sp>
        <p:nvSpPr>
          <p:cNvPr id="29" name="TextBox 28">
            <a:extLst>
              <a:ext uri="{FF2B5EF4-FFF2-40B4-BE49-F238E27FC236}">
                <a16:creationId xmlns:a16="http://schemas.microsoft.com/office/drawing/2014/main" xmlns="" id="{0A66871C-A037-0CFB-C17A-940F78DF1BC1}"/>
              </a:ext>
            </a:extLst>
          </p:cNvPr>
          <p:cNvSpPr txBox="1"/>
          <p:nvPr/>
        </p:nvSpPr>
        <p:spPr>
          <a:xfrm>
            <a:off x="185681" y="4139349"/>
            <a:ext cx="1265432"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Worked Out</a:t>
            </a:r>
          </a:p>
        </p:txBody>
      </p:sp>
      <p:sp>
        <p:nvSpPr>
          <p:cNvPr id="31" name="TextBox 30">
            <a:extLst>
              <a:ext uri="{FF2B5EF4-FFF2-40B4-BE49-F238E27FC236}">
                <a16:creationId xmlns:a16="http://schemas.microsoft.com/office/drawing/2014/main" xmlns="" id="{3921F117-3E20-0AAF-B81A-870D3D8FA76A}"/>
              </a:ext>
            </a:extLst>
          </p:cNvPr>
          <p:cNvSpPr txBox="1"/>
          <p:nvPr/>
        </p:nvSpPr>
        <p:spPr>
          <a:xfrm>
            <a:off x="1925029" y="3962706"/>
            <a:ext cx="3710458" cy="600164"/>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With the help of knowledge and experience.</a:t>
            </a:r>
          </a:p>
        </p:txBody>
      </p:sp>
      <p:sp>
        <p:nvSpPr>
          <p:cNvPr id="33" name="TextBox 32">
            <a:extLst>
              <a:ext uri="{FF2B5EF4-FFF2-40B4-BE49-F238E27FC236}">
                <a16:creationId xmlns:a16="http://schemas.microsoft.com/office/drawing/2014/main" xmlns="" id="{4667A387-7F10-BCB9-AF05-270731AA930C}"/>
              </a:ext>
            </a:extLst>
          </p:cNvPr>
          <p:cNvSpPr txBox="1"/>
          <p:nvPr/>
        </p:nvSpPr>
        <p:spPr>
          <a:xfrm>
            <a:off x="5655364" y="3945933"/>
            <a:ext cx="3123008" cy="600164"/>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With the help of specific technical knowledge.</a:t>
            </a:r>
          </a:p>
        </p:txBody>
      </p:sp>
      <p:sp>
        <p:nvSpPr>
          <p:cNvPr id="35" name="TextBox 34">
            <a:extLst>
              <a:ext uri="{FF2B5EF4-FFF2-40B4-BE49-F238E27FC236}">
                <a16:creationId xmlns:a16="http://schemas.microsoft.com/office/drawing/2014/main" xmlns="" id="{6842DEE9-89CA-EEA2-0E7E-B669E2C74B1F}"/>
              </a:ext>
            </a:extLst>
          </p:cNvPr>
          <p:cNvSpPr txBox="1"/>
          <p:nvPr/>
        </p:nvSpPr>
        <p:spPr>
          <a:xfrm>
            <a:off x="185681" y="4609023"/>
            <a:ext cx="1613301"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Ensures</a:t>
            </a:r>
          </a:p>
        </p:txBody>
      </p:sp>
      <p:sp>
        <p:nvSpPr>
          <p:cNvPr id="37" name="TextBox 36">
            <a:extLst>
              <a:ext uri="{FF2B5EF4-FFF2-40B4-BE49-F238E27FC236}">
                <a16:creationId xmlns:a16="http://schemas.microsoft.com/office/drawing/2014/main" xmlns="" id="{0A2A897D-E8CC-1998-345F-90B8901F104B}"/>
              </a:ext>
            </a:extLst>
          </p:cNvPr>
          <p:cNvSpPr txBox="1"/>
          <p:nvPr/>
        </p:nvSpPr>
        <p:spPr>
          <a:xfrm>
            <a:off x="1971095" y="4585939"/>
            <a:ext cx="2866639" cy="346249"/>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Elimination of unnecessary cost</a:t>
            </a:r>
          </a:p>
        </p:txBody>
      </p:sp>
      <p:sp>
        <p:nvSpPr>
          <p:cNvPr id="39" name="TextBox 38">
            <a:extLst>
              <a:ext uri="{FF2B5EF4-FFF2-40B4-BE49-F238E27FC236}">
                <a16:creationId xmlns:a16="http://schemas.microsoft.com/office/drawing/2014/main" xmlns="" id="{6F636228-9777-AB77-0600-478C035782BB}"/>
              </a:ext>
            </a:extLst>
          </p:cNvPr>
          <p:cNvSpPr txBox="1"/>
          <p:nvPr/>
        </p:nvSpPr>
        <p:spPr>
          <a:xfrm>
            <a:off x="5688346" y="4618515"/>
            <a:ext cx="3112007" cy="346249"/>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Prevention of unnecessary cost</a:t>
            </a:r>
          </a:p>
        </p:txBody>
      </p:sp>
      <p:sp>
        <p:nvSpPr>
          <p:cNvPr id="41" name="TextBox 40">
            <a:extLst>
              <a:ext uri="{FF2B5EF4-FFF2-40B4-BE49-F238E27FC236}">
                <a16:creationId xmlns:a16="http://schemas.microsoft.com/office/drawing/2014/main" xmlns="" id="{DA8C1481-4FFE-1E61-1C81-C4B68520130C}"/>
              </a:ext>
            </a:extLst>
          </p:cNvPr>
          <p:cNvSpPr txBox="1"/>
          <p:nvPr/>
        </p:nvSpPr>
        <p:spPr>
          <a:xfrm>
            <a:off x="185681" y="5176432"/>
            <a:ext cx="1335006" cy="346249"/>
          </a:xfrm>
          <a:prstGeom prst="rect">
            <a:avLst/>
          </a:prstGeom>
          <a:noFill/>
        </p:spPr>
        <p:txBody>
          <a:bodyPr wrap="square">
            <a:spAutoFit/>
          </a:bodyPr>
          <a:lstStyle>
            <a:defPPr>
              <a:defRPr lang="en-US"/>
            </a:defPPr>
            <a:lvl1pPr>
              <a:lnSpc>
                <a:spcPct val="100000"/>
              </a:lnSpc>
              <a:spcAft>
                <a:spcPts val="0"/>
              </a:spcAft>
              <a:defRPr sz="2200" b="1">
                <a:solidFill>
                  <a:schemeClr val="bg1"/>
                </a:solidFill>
                <a:effectLst/>
              </a:defRPr>
            </a:lvl1pPr>
          </a:lstStyle>
          <a:p>
            <a:r>
              <a:rPr lang="en-IN" sz="1650" dirty="0"/>
              <a:t>Change</a:t>
            </a:r>
          </a:p>
        </p:txBody>
      </p:sp>
      <p:sp>
        <p:nvSpPr>
          <p:cNvPr id="43" name="TextBox 42">
            <a:extLst>
              <a:ext uri="{FF2B5EF4-FFF2-40B4-BE49-F238E27FC236}">
                <a16:creationId xmlns:a16="http://schemas.microsoft.com/office/drawing/2014/main" xmlns="" id="{8428F3FC-EEBC-6733-5864-A23E8496BBD5}"/>
              </a:ext>
            </a:extLst>
          </p:cNvPr>
          <p:cNvSpPr txBox="1"/>
          <p:nvPr/>
        </p:nvSpPr>
        <p:spPr>
          <a:xfrm>
            <a:off x="1905151" y="5000728"/>
            <a:ext cx="3750214" cy="600164"/>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May change the existing stage of the product or operation</a:t>
            </a:r>
          </a:p>
        </p:txBody>
      </p:sp>
      <p:sp>
        <p:nvSpPr>
          <p:cNvPr id="45" name="TextBox 44">
            <a:extLst>
              <a:ext uri="{FF2B5EF4-FFF2-40B4-BE49-F238E27FC236}">
                <a16:creationId xmlns:a16="http://schemas.microsoft.com/office/drawing/2014/main" xmlns="" id="{1957C4D2-5CB6-16D9-E5C9-8F922AE3BFC4}"/>
              </a:ext>
            </a:extLst>
          </p:cNvPr>
          <p:cNvSpPr txBox="1"/>
          <p:nvPr/>
        </p:nvSpPr>
        <p:spPr>
          <a:xfrm>
            <a:off x="5677345" y="5032687"/>
            <a:ext cx="3352130" cy="854080"/>
          </a:xfrm>
          <a:prstGeom prst="rect">
            <a:avLst/>
          </a:prstGeom>
          <a:noFill/>
        </p:spPr>
        <p:txBody>
          <a:bodyPr wrap="square">
            <a:spAutoFit/>
          </a:bodyPr>
          <a:lstStyle>
            <a:defPPr>
              <a:defRPr lang="en-US"/>
            </a:defPPr>
            <a:lvl1pPr marL="36000">
              <a:lnSpc>
                <a:spcPct val="100000"/>
              </a:lnSpc>
              <a:spcAft>
                <a:spcPts val="0"/>
              </a:spcAft>
              <a:defRPr sz="2200">
                <a:solidFill>
                  <a:schemeClr val="dk1"/>
                </a:solidFill>
              </a:defRPr>
            </a:lvl1pPr>
          </a:lstStyle>
          <a:p>
            <a:r>
              <a:rPr lang="en-IN" sz="1650" dirty="0"/>
              <a:t>Changes made by value engineering are implemented at initial stages only.</a:t>
            </a:r>
          </a:p>
        </p:txBody>
      </p:sp>
    </p:spTree>
    <p:extLst>
      <p:ext uri="{BB962C8B-B14F-4D97-AF65-F5344CB8AC3E}">
        <p14:creationId xmlns:p14="http://schemas.microsoft.com/office/powerpoint/2010/main" val="34040949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2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2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499"/>
                                          </p:stCondLst>
                                        </p:cTn>
                                        <p:tgtEl>
                                          <p:spTgt spid="2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2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499"/>
                                          </p:stCondLst>
                                        </p:cTn>
                                        <p:tgtEl>
                                          <p:spTgt spid="3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3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3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3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39"/>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4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499"/>
                                          </p:stCondLst>
                                        </p:cTn>
                                        <p:tgtEl>
                                          <p:spTgt spid="43"/>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499"/>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9" grpId="0"/>
      <p:bldP spid="21" grpId="0"/>
      <p:bldP spid="23" grpId="0"/>
      <p:bldP spid="25" grpId="0"/>
      <p:bldP spid="27" grpId="0"/>
      <p:bldP spid="29" grpId="0"/>
      <p:bldP spid="31" grpId="0"/>
      <p:bldP spid="33" grpId="0"/>
      <p:bldP spid="35" grpId="0"/>
      <p:bldP spid="37" grpId="0"/>
      <p:bldP spid="39" grpId="0"/>
      <p:bldP spid="41" grpId="0"/>
      <p:bldP spid="43" grpId="0"/>
      <p:bldP spid="4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522C9A-760C-14BB-5DAE-997BE066A1C3}"/>
              </a:ext>
            </a:extLst>
          </p:cNvPr>
          <p:cNvSpPr>
            <a:spLocks noGrp="1"/>
          </p:cNvSpPr>
          <p:nvPr>
            <p:ph type="title"/>
          </p:nvPr>
        </p:nvSpPr>
        <p:spPr>
          <a:xfrm>
            <a:off x="1373194" y="1087000"/>
            <a:ext cx="6683765" cy="480334"/>
          </a:xfrm>
        </p:spPr>
        <p:txBody>
          <a:bodyPr>
            <a:normAutofit fontScale="90000"/>
          </a:bodyPr>
          <a:lstStyle/>
          <a:p>
            <a:r>
              <a:rPr lang="en-US" b="1" dirty="0"/>
              <a:t>Criteria for Comparison</a:t>
            </a:r>
            <a:endParaRPr lang="en-IN" b="1" dirty="0"/>
          </a:p>
        </p:txBody>
      </p:sp>
      <p:sp>
        <p:nvSpPr>
          <p:cNvPr id="3" name="Content Placeholder 2">
            <a:extLst>
              <a:ext uri="{FF2B5EF4-FFF2-40B4-BE49-F238E27FC236}">
                <a16:creationId xmlns:a16="http://schemas.microsoft.com/office/drawing/2014/main" xmlns="" id="{8F7BAE54-898B-0F26-B381-1538DA3FC2B9}"/>
              </a:ext>
            </a:extLst>
          </p:cNvPr>
          <p:cNvSpPr>
            <a:spLocks noGrp="1"/>
          </p:cNvSpPr>
          <p:nvPr>
            <p:ph idx="1"/>
          </p:nvPr>
        </p:nvSpPr>
        <p:spPr>
          <a:xfrm>
            <a:off x="436418" y="1567334"/>
            <a:ext cx="8271164" cy="4203667"/>
          </a:xfrm>
        </p:spPr>
        <p:txBody>
          <a:bodyPr>
            <a:noAutofit/>
          </a:bodyPr>
          <a:lstStyle/>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In the final analysis, the only real measure of value is a comparison, on the basis of functions provided versus cost, with the same functions and costs of competition</a:t>
            </a:r>
            <a:r>
              <a:rPr lang="en-US" dirty="0"/>
              <a:t>.</a:t>
            </a:r>
          </a:p>
          <a:p>
            <a:pPr algn="just">
              <a:buFont typeface="Wingdings" panose="05000000000000000000" pitchFamily="2" charset="2"/>
              <a:buChar char="Ø"/>
            </a:pPr>
            <a:r>
              <a:rPr lang="en-US" dirty="0"/>
              <a:t> </a:t>
            </a:r>
            <a:r>
              <a:rPr lang="en-US" sz="1800" cap="none" dirty="0">
                <a:latin typeface="Times New Roman" panose="02020603050405020304" pitchFamily="18" charset="0"/>
                <a:cs typeface="Times New Roman" panose="02020603050405020304" pitchFamily="18" charset="0"/>
              </a:rPr>
              <a:t>Value being a relative rather than an absolute measure, the comparison approach must be used in evaluating functions</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Based on the complication of the object to be studied, the number of comparisons increases.</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This means analyzing a series of basic functions, each discovered by breaking the assembly down into its subunits, components, and parts. </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One of comparing the use of one material with that of another, the style of one part with that of an equivalent, the application of one process of manufacture with that of another, and so on. </a:t>
            </a:r>
          </a:p>
        </p:txBody>
      </p:sp>
    </p:spTree>
    <p:extLst>
      <p:ext uri="{BB962C8B-B14F-4D97-AF65-F5344CB8AC3E}">
        <p14:creationId xmlns:p14="http://schemas.microsoft.com/office/powerpoint/2010/main" val="278444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452ED-2A23-BC5C-FE29-C19385D9FDCB}"/>
              </a:ext>
            </a:extLst>
          </p:cNvPr>
          <p:cNvSpPr>
            <a:spLocks noGrp="1"/>
          </p:cNvSpPr>
          <p:nvPr>
            <p:ph type="title"/>
          </p:nvPr>
        </p:nvSpPr>
        <p:spPr>
          <a:xfrm>
            <a:off x="1230118" y="1003215"/>
            <a:ext cx="6683765" cy="960668"/>
          </a:xfrm>
        </p:spPr>
        <p:txBody>
          <a:bodyPr/>
          <a:lstStyle/>
          <a:p>
            <a:r>
              <a:rPr lang="en-US" b="1" dirty="0"/>
              <a:t>Criteria for Comparison</a:t>
            </a:r>
            <a:endParaRPr lang="en-IN" dirty="0"/>
          </a:p>
        </p:txBody>
      </p:sp>
      <p:sp>
        <p:nvSpPr>
          <p:cNvPr id="3" name="Content Placeholder 2">
            <a:extLst>
              <a:ext uri="{FF2B5EF4-FFF2-40B4-BE49-F238E27FC236}">
                <a16:creationId xmlns:a16="http://schemas.microsoft.com/office/drawing/2014/main" xmlns="" id="{465DA8D3-1C6B-C2B2-8C6C-2FEEE0931BBF}"/>
              </a:ext>
            </a:extLst>
          </p:cNvPr>
          <p:cNvSpPr>
            <a:spLocks noGrp="1"/>
          </p:cNvSpPr>
          <p:nvPr>
            <p:ph idx="1"/>
          </p:nvPr>
        </p:nvSpPr>
        <p:spPr>
          <a:xfrm>
            <a:off x="429220" y="1742227"/>
            <a:ext cx="8278362" cy="4112558"/>
          </a:xfrm>
        </p:spPr>
        <p:txBody>
          <a:bodyPr>
            <a:normAutofit fontScale="77500" lnSpcReduction="20000"/>
          </a:bodyPr>
          <a:lstStyle/>
          <a:p>
            <a:pPr algn="just">
              <a:buFont typeface="Wingdings" panose="05000000000000000000" pitchFamily="2" charset="2"/>
              <a:buChar char="Ø"/>
            </a:pPr>
            <a:r>
              <a:rPr lang="en-US" sz="2325" cap="none" dirty="0">
                <a:latin typeface=" times new roman"/>
                <a:cs typeface="Times" panose="02020603050405020304" pitchFamily="18" charset="0"/>
              </a:rPr>
              <a:t>It may be a matter of comparing metal with plastics, screw-machined parts with lathe-machined equivalents, or stamping with spinning to determine how the needed function can be obtained reliably at the lowest cost.</a:t>
            </a:r>
          </a:p>
          <a:p>
            <a:pPr algn="just">
              <a:buFont typeface="Wingdings" panose="05000000000000000000" pitchFamily="2" charset="2"/>
              <a:buChar char="Ø"/>
            </a:pPr>
            <a:r>
              <a:rPr lang="en-US" sz="2325" cap="none" dirty="0">
                <a:latin typeface=" times new roman"/>
                <a:cs typeface="Times" panose="02020603050405020304" pitchFamily="18" charset="0"/>
              </a:rPr>
              <a:t>All evaluation results from comparison of some kind </a:t>
            </a:r>
          </a:p>
          <a:p>
            <a:pPr marL="0" indent="0" algn="just">
              <a:buNone/>
            </a:pPr>
            <a:r>
              <a:rPr lang="en-US" sz="1950" b="1" dirty="0"/>
              <a:t>Evaluation of the function by comparison may be </a:t>
            </a:r>
            <a:endParaRPr lang="en-US" sz="1950" b="1" cap="none" dirty="0">
              <a:latin typeface=" times new roman"/>
              <a:cs typeface="Times" panose="02020603050405020304" pitchFamily="18" charset="0"/>
            </a:endParaRPr>
          </a:p>
          <a:p>
            <a:pPr algn="just">
              <a:lnSpc>
                <a:spcPct val="134000"/>
              </a:lnSpc>
              <a:spcBef>
                <a:spcPts val="450"/>
              </a:spcBef>
              <a:buFont typeface="Wingdings" panose="05000000000000000000" pitchFamily="2" charset="2"/>
              <a:buChar char="Ø"/>
            </a:pPr>
            <a:r>
              <a:rPr lang="en-US" sz="2325" cap="none" dirty="0">
                <a:latin typeface=" times new roman"/>
                <a:cs typeface="Times" panose="02020603050405020304" pitchFamily="18" charset="0"/>
              </a:rPr>
              <a:t>Comparison with standards; </a:t>
            </a:r>
          </a:p>
          <a:p>
            <a:pPr algn="just">
              <a:lnSpc>
                <a:spcPct val="134000"/>
              </a:lnSpc>
              <a:spcBef>
                <a:spcPts val="450"/>
              </a:spcBef>
              <a:buFont typeface="Wingdings" panose="05000000000000000000" pitchFamily="2" charset="2"/>
              <a:buChar char="Ø"/>
            </a:pPr>
            <a:r>
              <a:rPr lang="en-US" sz="2325" cap="none" dirty="0">
                <a:latin typeface=" times new roman"/>
                <a:cs typeface="Times" panose="02020603050405020304" pitchFamily="18" charset="0"/>
              </a:rPr>
              <a:t>Comparison with similar items; and in still others, </a:t>
            </a:r>
          </a:p>
          <a:p>
            <a:pPr algn="just">
              <a:lnSpc>
                <a:spcPct val="134000"/>
              </a:lnSpc>
              <a:spcBef>
                <a:spcPts val="450"/>
              </a:spcBef>
              <a:buFont typeface="Wingdings" panose="05000000000000000000" pitchFamily="2" charset="2"/>
              <a:buChar char="Ø"/>
            </a:pPr>
            <a:r>
              <a:rPr lang="en-US" sz="2325" cap="none" dirty="0">
                <a:latin typeface=" times new roman"/>
                <a:cs typeface="Times" panose="02020603050405020304" pitchFamily="18" charset="0"/>
              </a:rPr>
              <a:t>Comparison with partially similar items. </a:t>
            </a:r>
          </a:p>
          <a:p>
            <a:pPr algn="just">
              <a:lnSpc>
                <a:spcPct val="134000"/>
              </a:lnSpc>
              <a:spcBef>
                <a:spcPts val="450"/>
              </a:spcBef>
              <a:buFont typeface="Wingdings" panose="05000000000000000000" pitchFamily="2" charset="2"/>
              <a:buChar char="Ø"/>
            </a:pPr>
            <a:r>
              <a:rPr lang="en-US" sz="2325" cap="none" dirty="0">
                <a:latin typeface=" times new roman"/>
                <a:cs typeface="Times" panose="02020603050405020304" pitchFamily="18" charset="0"/>
              </a:rPr>
              <a:t>If, in the pursuit of better value, functions evaluate the function have not been identified and these functions have not been evaluated by comparison, then the process has not been value analysis but merely cost analysis.</a:t>
            </a:r>
            <a:endParaRPr lang="en-IN" sz="2325" cap="none" dirty="0">
              <a:latin typeface=" times new roman"/>
              <a:cs typeface="Times" panose="02020603050405020304" pitchFamily="18" charset="0"/>
            </a:endParaRPr>
          </a:p>
        </p:txBody>
      </p:sp>
    </p:spTree>
    <p:extLst>
      <p:ext uri="{BB962C8B-B14F-4D97-AF65-F5344CB8AC3E}">
        <p14:creationId xmlns:p14="http://schemas.microsoft.com/office/powerpoint/2010/main" val="155987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924F2C-D51F-8113-2B1B-DEEB6386BAE1}"/>
              </a:ext>
            </a:extLst>
          </p:cNvPr>
          <p:cNvSpPr>
            <a:spLocks noGrp="1"/>
          </p:cNvSpPr>
          <p:nvPr>
            <p:ph type="title"/>
          </p:nvPr>
        </p:nvSpPr>
        <p:spPr>
          <a:xfrm>
            <a:off x="1230118" y="1221424"/>
            <a:ext cx="6683765" cy="404753"/>
          </a:xfrm>
        </p:spPr>
        <p:txBody>
          <a:bodyPr>
            <a:normAutofit/>
          </a:bodyPr>
          <a:lstStyle/>
          <a:p>
            <a:r>
              <a:rPr lang="en-IN" sz="2100" b="1" dirty="0">
                <a:solidFill>
                  <a:srgbClr val="FF0000"/>
                </a:solidFill>
                <a:latin typeface="Times New Roman" panose="02020603050405020304" pitchFamily="18" charset="0"/>
                <a:ea typeface="Calibri" panose="020F0502020204030204" pitchFamily="34" charset="0"/>
                <a:cs typeface="Gautami" panose="020B0502040204020203" pitchFamily="34" charset="0"/>
              </a:rPr>
              <a:t>ELEMENT OF CHOICE</a:t>
            </a:r>
            <a:endParaRPr lang="en-IN" sz="2100" b="1" dirty="0">
              <a:solidFill>
                <a:srgbClr val="FF0000"/>
              </a:solidFill>
            </a:endParaRPr>
          </a:p>
        </p:txBody>
      </p:sp>
      <p:sp>
        <p:nvSpPr>
          <p:cNvPr id="3" name="Content Placeholder 2">
            <a:extLst>
              <a:ext uri="{FF2B5EF4-FFF2-40B4-BE49-F238E27FC236}">
                <a16:creationId xmlns:a16="http://schemas.microsoft.com/office/drawing/2014/main" xmlns="" id="{774856B0-E6DE-C16E-965D-4874778BAC01}"/>
              </a:ext>
            </a:extLst>
          </p:cNvPr>
          <p:cNvSpPr>
            <a:spLocks noGrp="1"/>
          </p:cNvSpPr>
          <p:nvPr>
            <p:ph idx="1"/>
          </p:nvPr>
        </p:nvSpPr>
        <p:spPr>
          <a:xfrm>
            <a:off x="270164" y="1729595"/>
            <a:ext cx="8478982" cy="3906982"/>
          </a:xfrm>
        </p:spPr>
        <p:txBody>
          <a:bodyPr>
            <a:noAutofit/>
          </a:bodyPr>
          <a:lstStyle/>
          <a:p>
            <a:pPr>
              <a:buFont typeface="Wingdings" panose="05000000000000000000" pitchFamily="2" charset="2"/>
              <a:buChar char="Ø"/>
            </a:pPr>
            <a:r>
              <a:rPr lang="en-US" sz="1800" cap="none" dirty="0"/>
              <a:t>New item plans are to be presented</a:t>
            </a:r>
          </a:p>
          <a:p>
            <a:pPr>
              <a:buFont typeface="Wingdings" panose="05000000000000000000" pitchFamily="2" charset="2"/>
              <a:buChar char="Ø"/>
            </a:pPr>
            <a:r>
              <a:rPr lang="en-US" sz="1800" cap="none" dirty="0"/>
              <a:t>Pace of profit from speculation goes down</a:t>
            </a:r>
          </a:p>
          <a:p>
            <a:pPr>
              <a:buFont typeface="Wingdings" panose="05000000000000000000" pitchFamily="2" charset="2"/>
              <a:buChar char="Ø"/>
            </a:pPr>
            <a:r>
              <a:rPr lang="en-US" sz="1800" cap="none" dirty="0"/>
              <a:t>Deals of the item fabricated by the business are diminished</a:t>
            </a:r>
          </a:p>
          <a:p>
            <a:pPr>
              <a:buFont typeface="Wingdings" panose="05000000000000000000" pitchFamily="2" charset="2"/>
              <a:buChar char="Ø"/>
            </a:pPr>
            <a:r>
              <a:rPr lang="en-US" sz="1800" cap="none" dirty="0"/>
              <a:t>Expenses of assembling the items are increasing</a:t>
            </a:r>
          </a:p>
          <a:p>
            <a:pPr>
              <a:buFont typeface="Wingdings" panose="05000000000000000000" pitchFamily="2" charset="2"/>
              <a:buChar char="Ø"/>
            </a:pPr>
            <a:r>
              <a:rPr lang="en-US" sz="1800" cap="none" dirty="0"/>
              <a:t>When the competitors are selling their items at less prices</a:t>
            </a:r>
          </a:p>
          <a:p>
            <a:pPr>
              <a:buFont typeface="Wingdings" panose="05000000000000000000" pitchFamily="2" charset="2"/>
              <a:buChar char="Ø"/>
            </a:pPr>
            <a:r>
              <a:rPr lang="en-US" sz="1800" cap="none" dirty="0"/>
              <a:t>When the purchasers are complaining the organization regarding the function of the item</a:t>
            </a:r>
          </a:p>
          <a:p>
            <a:pPr>
              <a:buFont typeface="Wingdings" panose="05000000000000000000" pitchFamily="2" charset="2"/>
              <a:buChar char="Ø"/>
            </a:pPr>
            <a:r>
              <a:rPr lang="en-US" sz="1800" cap="none" dirty="0"/>
              <a:t>The firm cannot meet the delivery dates guaranteed with the customer</a:t>
            </a:r>
          </a:p>
          <a:p>
            <a:pPr>
              <a:buFont typeface="Wingdings" panose="05000000000000000000" pitchFamily="2" charset="2"/>
              <a:buChar char="Ø"/>
            </a:pPr>
            <a:r>
              <a:rPr lang="en-IN" sz="1800" cap="none" dirty="0"/>
              <a:t>When the expenses of gathering useful information is increasing than the benefit from the information.</a:t>
            </a:r>
          </a:p>
        </p:txBody>
      </p:sp>
    </p:spTree>
    <p:extLst>
      <p:ext uri="{BB962C8B-B14F-4D97-AF65-F5344CB8AC3E}">
        <p14:creationId xmlns:p14="http://schemas.microsoft.com/office/powerpoint/2010/main" val="190870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FB64D-D8D5-5CCF-9063-40CC8CD69FDB}"/>
              </a:ext>
            </a:extLst>
          </p:cNvPr>
          <p:cNvSpPr>
            <a:spLocks noGrp="1"/>
          </p:cNvSpPr>
          <p:nvPr>
            <p:ph type="title"/>
          </p:nvPr>
        </p:nvSpPr>
        <p:spPr>
          <a:xfrm>
            <a:off x="1082249" y="1087000"/>
            <a:ext cx="6683765" cy="476832"/>
          </a:xfrm>
        </p:spPr>
        <p:txBody>
          <a:bodyPr>
            <a:normAutofit fontScale="90000"/>
          </a:bodyPr>
          <a:lstStyle/>
          <a:p>
            <a:r>
              <a:rPr lang="en-IN" b="1" dirty="0"/>
              <a:t>Organization</a:t>
            </a:r>
          </a:p>
        </p:txBody>
      </p:sp>
      <p:sp>
        <p:nvSpPr>
          <p:cNvPr id="3" name="Content Placeholder 2">
            <a:extLst>
              <a:ext uri="{FF2B5EF4-FFF2-40B4-BE49-F238E27FC236}">
                <a16:creationId xmlns:a16="http://schemas.microsoft.com/office/drawing/2014/main" xmlns="" id="{B033261C-55BD-2865-3EBA-79DC3E5EB1B3}"/>
              </a:ext>
            </a:extLst>
          </p:cNvPr>
          <p:cNvSpPr>
            <a:spLocks noGrp="1"/>
          </p:cNvSpPr>
          <p:nvPr>
            <p:ph idx="1"/>
          </p:nvPr>
        </p:nvSpPr>
        <p:spPr>
          <a:xfrm>
            <a:off x="539229" y="1667741"/>
            <a:ext cx="7769803" cy="3885050"/>
          </a:xfrm>
        </p:spPr>
        <p:txBody>
          <a:bodyPr/>
          <a:lstStyle/>
          <a:p>
            <a:pPr marL="0" indent="0">
              <a:buNone/>
            </a:pPr>
            <a:r>
              <a:rPr lang="en-US" b="1" dirty="0"/>
              <a:t>Level of value engineering in the organization</a:t>
            </a:r>
          </a:p>
          <a:p>
            <a:pPr marL="0" indent="0">
              <a:buNone/>
            </a:pPr>
            <a:r>
              <a:rPr lang="en-US" sz="2100" cap="none" dirty="0">
                <a:latin typeface="Times New Roman" panose="02020603050405020304" pitchFamily="18" charset="0"/>
                <a:cs typeface="Times New Roman" panose="02020603050405020304" pitchFamily="18" charset="0"/>
              </a:rPr>
              <a:t>1. Appropriate organization for the best benefit of VE from the view point of overall business</a:t>
            </a:r>
          </a:p>
          <a:p>
            <a:pPr marL="0" indent="0">
              <a:buNone/>
            </a:pPr>
            <a:r>
              <a:rPr lang="en-US" sz="2100" cap="none" dirty="0">
                <a:latin typeface="Times New Roman" panose="02020603050405020304" pitchFamily="18" charset="0"/>
                <a:cs typeface="Times New Roman" panose="02020603050405020304" pitchFamily="18" charset="0"/>
              </a:rPr>
              <a:t>2. From the viewpoint of interrelationships among the men performing the work.</a:t>
            </a:r>
          </a:p>
          <a:p>
            <a:pPr marL="0" indent="0">
              <a:buNone/>
            </a:pPr>
            <a:r>
              <a:rPr lang="en-US" sz="2100" cap="none" dirty="0">
                <a:latin typeface="Times New Roman" panose="02020603050405020304" pitchFamily="18" charset="0"/>
                <a:cs typeface="Times New Roman" panose="02020603050405020304" pitchFamily="18" charset="0"/>
              </a:rPr>
              <a:t>3. From the viewpoint of the men performing the work and the management</a:t>
            </a:r>
            <a:endParaRPr lang="en-IN" sz="21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31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7D5181-7A63-A811-B837-AF126B039E5E}"/>
              </a:ext>
            </a:extLst>
          </p:cNvPr>
          <p:cNvSpPr>
            <a:spLocks noGrp="1"/>
          </p:cNvSpPr>
          <p:nvPr>
            <p:ph type="title"/>
          </p:nvPr>
        </p:nvSpPr>
        <p:spPr>
          <a:xfrm>
            <a:off x="812086" y="1023996"/>
            <a:ext cx="6683765" cy="539836"/>
          </a:xfrm>
        </p:spPr>
        <p:txBody>
          <a:bodyPr>
            <a:normAutofit fontScale="90000"/>
          </a:bodyPr>
          <a:lstStyle/>
          <a:p>
            <a:r>
              <a:rPr lang="en-US" b="1" dirty="0"/>
              <a:t>Size of VE staff</a:t>
            </a:r>
            <a:endParaRPr lang="en-IN" b="1" dirty="0"/>
          </a:p>
        </p:txBody>
      </p:sp>
      <p:sp>
        <p:nvSpPr>
          <p:cNvPr id="3" name="Content Placeholder 2">
            <a:extLst>
              <a:ext uri="{FF2B5EF4-FFF2-40B4-BE49-F238E27FC236}">
                <a16:creationId xmlns:a16="http://schemas.microsoft.com/office/drawing/2014/main" xmlns="" id="{68553626-DFE1-A14B-BCF2-C2300DD9F2B3}"/>
              </a:ext>
            </a:extLst>
          </p:cNvPr>
          <p:cNvSpPr>
            <a:spLocks noGrp="1"/>
          </p:cNvSpPr>
          <p:nvPr>
            <p:ph idx="1"/>
          </p:nvPr>
        </p:nvSpPr>
        <p:spPr>
          <a:xfrm>
            <a:off x="537330" y="1899842"/>
            <a:ext cx="7622696" cy="3934162"/>
          </a:xfrm>
        </p:spPr>
        <p:txBody>
          <a:bodyPr>
            <a:normAutofit/>
          </a:bodyPr>
          <a:lstStyle/>
          <a:p>
            <a:pPr marL="0" indent="0" algn="just">
              <a:buNone/>
            </a:pPr>
            <a:r>
              <a:rPr lang="en-IN" b="1" dirty="0"/>
              <a:t>One-man Setup:</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Businesses with $2 million or more of annual sales will start with one or more carefully selected and trained value consultants.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The selection of personnel for the one-man setup is most important.</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 This man must rank high in competence, must have a proven record of high accomplishment, must be respected by his peers and management alike. </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His background must be exceedingly broad.</a:t>
            </a:r>
          </a:p>
          <a:p>
            <a:pPr algn="just">
              <a:lnSpc>
                <a:spcPct val="100000"/>
              </a:lnSpc>
              <a:spcBef>
                <a:spcPts val="450"/>
              </a:spcBef>
              <a:spcAft>
                <a:spcPts val="450"/>
              </a:spcAf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Real attention must be given by management to this new work until it becomes understood by, integrated into, and accepted by every phase of the business.</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60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C29361-85E2-E5A7-1C31-2ED3E9453F09}"/>
              </a:ext>
            </a:extLst>
          </p:cNvPr>
          <p:cNvSpPr>
            <a:spLocks noGrp="1"/>
          </p:cNvSpPr>
          <p:nvPr>
            <p:ph idx="1"/>
          </p:nvPr>
        </p:nvSpPr>
        <p:spPr>
          <a:xfrm>
            <a:off x="512591" y="1245248"/>
            <a:ext cx="8143036" cy="4602516"/>
          </a:xfrm>
        </p:spPr>
        <p:txBody>
          <a:bodyPr>
            <a:noAutofit/>
          </a:bodyPr>
          <a:lstStyle/>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engineering should not be' treated as a mere cost reduction technique or cheapening of the product.</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 is more comprehensive and the improvement in value is attained without any sacrifice in quality, reliability, maintainability, availability, aesthetics, etc. </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Value engineering is a systematic, organized approach to providing necessary functions in a project at the lowest cost. </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Value engineering promotes the substitution of materials and methods with less expensive alternatives, without sacrificing functionality. </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It is focused solely on the functions of various components and materials, rather than their physical attributes. </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Value engineering is also called value analysis.</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Value engineering is the review of new or existing products during the design phase to reduce costs and increase functionality to increase the value of the product. </a:t>
            </a:r>
          </a:p>
          <a:p>
            <a:pPr algn="just">
              <a:lnSpc>
                <a:spcPct val="100000"/>
              </a:lnSpc>
              <a:spcBef>
                <a:spcPts val="450"/>
              </a:spcBef>
              <a:buFont typeface="Wingdings" panose="05000000000000000000" pitchFamily="2" charset="2"/>
              <a:buChar char="Ø"/>
            </a:pPr>
            <a:r>
              <a:rPr lang="en-US" sz="1800" cap="none" dirty="0">
                <a:solidFill>
                  <a:srgbClr val="111111"/>
                </a:solidFill>
                <a:latin typeface="Times New Roman" panose="02020603050405020304" pitchFamily="18" charset="0"/>
                <a:cs typeface="Times New Roman" panose="02020603050405020304" pitchFamily="18" charset="0"/>
              </a:rPr>
              <a:t>The value of an item is defined as the most cost-effective way of producing an item without taking away from its purpose.</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70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AD4F73F-C34D-1578-A547-313C82F13428}"/>
              </a:ext>
            </a:extLst>
          </p:cNvPr>
          <p:cNvSpPr>
            <a:spLocks noGrp="1"/>
          </p:cNvSpPr>
          <p:nvPr>
            <p:ph idx="1"/>
          </p:nvPr>
        </p:nvSpPr>
        <p:spPr>
          <a:xfrm>
            <a:off x="362779" y="1063261"/>
            <a:ext cx="8418443" cy="4731479"/>
          </a:xfrm>
        </p:spPr>
        <p:txBody>
          <a:bodyPr>
            <a:normAutofit fontScale="25000" lnSpcReduction="20000"/>
          </a:bodyPr>
          <a:lstStyle/>
          <a:p>
            <a:pPr marL="0" indent="0">
              <a:spcBef>
                <a:spcPts val="900"/>
              </a:spcBef>
              <a:spcAft>
                <a:spcPts val="900"/>
              </a:spcAft>
              <a:buNone/>
            </a:pPr>
            <a:r>
              <a:rPr lang="en-IN" sz="7200" b="1" dirty="0"/>
              <a:t>Two-men Setup:</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Two men can provide a much more satisfactory penetration of the necessary knowledge and experience.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Combined in the two, if the work product oriented, should be skill in (1) engineering ideas, (2) manufacturing methods and processes, and (3) the very extensive field of using vendor and specialty-vendor competence.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While the two men work together, they do not work as an interlaced team. Rather, they work as consultants to each other on any particular job.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In every instance, each project or activity is the responsibility of one of the two.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That individual, in turn, to the right extent and at the right time, consults with the other man on the job.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One of the two may be the senior man and carry certain responsibility for assigning work to the other. </a:t>
            </a:r>
          </a:p>
          <a:p>
            <a:pPr algn="just">
              <a:spcBef>
                <a:spcPts val="450"/>
              </a:spcBef>
              <a:buFont typeface="Wingdings" panose="05000000000000000000" pitchFamily="2" charset="2"/>
              <a:buChar char="Ø"/>
            </a:pPr>
            <a:r>
              <a:rPr lang="en-US" sz="6600" cap="none" dirty="0">
                <a:latin typeface="Times New Roman" panose="02020603050405020304" pitchFamily="18" charset="0"/>
                <a:cs typeface="Times New Roman" panose="02020603050405020304" pitchFamily="18" charset="0"/>
              </a:rPr>
              <a:t>Care must be taken, however, that neither of the two works as an assistant to the other but rather that each accepts responsibility for a particular activity in the plant and consults with the other as needed</a:t>
            </a:r>
            <a:r>
              <a:rPr lang="en-US" sz="4500" cap="none" dirty="0">
                <a:latin typeface="Times New Roman" panose="02020603050405020304" pitchFamily="18" charset="0"/>
                <a:cs typeface="Times New Roman" panose="02020603050405020304" pitchFamily="18" charset="0"/>
              </a:rPr>
              <a:t>. </a:t>
            </a:r>
            <a:endParaRPr lang="en-IN" sz="45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86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5124B2-57C4-3999-857C-877F95CC09F4}"/>
              </a:ext>
            </a:extLst>
          </p:cNvPr>
          <p:cNvSpPr>
            <a:spLocks noGrp="1"/>
          </p:cNvSpPr>
          <p:nvPr>
            <p:ph idx="1"/>
          </p:nvPr>
        </p:nvSpPr>
        <p:spPr>
          <a:xfrm>
            <a:off x="391405" y="1135546"/>
            <a:ext cx="8573691" cy="4760843"/>
          </a:xfrm>
        </p:spPr>
        <p:txBody>
          <a:bodyPr>
            <a:normAutofit/>
          </a:bodyPr>
          <a:lstStyle/>
          <a:p>
            <a:pPr marL="0" indent="0">
              <a:lnSpc>
                <a:spcPct val="100000"/>
              </a:lnSpc>
              <a:spcBef>
                <a:spcPts val="900"/>
              </a:spcBef>
              <a:spcAft>
                <a:spcPts val="450"/>
              </a:spcAft>
              <a:buNone/>
            </a:pPr>
            <a:r>
              <a:rPr lang="en-IN" sz="2100" b="1" dirty="0"/>
              <a:t>Three-men Setup</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Normally and practically, three men constitute the smallest efficient operating unit for wide-range value work.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 is then usually possible to have the necessary penetration in the three required areas of skill named above.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The three men again act as individual value consultants, each taking responsibility for particular value work and calling on the others as consultants to improve the degree of accomplishment.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Again, one man may be a senior member who organizes and assigns work to the others, or else the three may report to one and the same manager who, in that case, must have a real grasp of value work, its problems, and its opportunities, and must be capable of performing the management function skillfully. </a:t>
            </a:r>
          </a:p>
          <a:p>
            <a:pPr algn="just">
              <a:lnSpc>
                <a:spcPct val="100000"/>
              </a:lnSpc>
              <a:spcBef>
                <a:spcPts val="450"/>
              </a:spcBef>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Three men often aid one another during the creative phases of their work studies, and having enough in common, they do not readily become frustrated and discouraged.</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20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C4126B-813E-8B58-C0B6-7589A6C0A903}"/>
              </a:ext>
            </a:extLst>
          </p:cNvPr>
          <p:cNvSpPr>
            <a:spLocks noGrp="1"/>
          </p:cNvSpPr>
          <p:nvPr>
            <p:ph idx="1"/>
          </p:nvPr>
        </p:nvSpPr>
        <p:spPr>
          <a:xfrm>
            <a:off x="218661" y="0"/>
            <a:ext cx="8706678" cy="7578436"/>
          </a:xfrm>
        </p:spPr>
        <p:txBody>
          <a:bodyPr>
            <a:noAutofit/>
          </a:bodyPr>
          <a:lstStyle/>
          <a:p>
            <a:pPr marL="0" indent="0">
              <a:spcBef>
                <a:spcPts val="0"/>
              </a:spcBef>
              <a:buNone/>
            </a:pPr>
            <a:r>
              <a:rPr lang="en-IN" sz="2200" b="1" dirty="0"/>
              <a:t>Four or More Consultants</a:t>
            </a:r>
          </a:p>
          <a:p>
            <a:pPr algn="just">
              <a:lnSpc>
                <a:spcPct val="110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As the business begins to see the benefit of the activity, additional value consultants will be added. </a:t>
            </a:r>
          </a:p>
          <a:p>
            <a:pPr algn="just">
              <a:lnSpc>
                <a:spcPct val="110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This will provide more penetration in the three identified areas, and besides, additional abilities will be secured. For example, with groups of four persons or more, an individual who has special abilities in teaching and communicating will be very valuable. </a:t>
            </a:r>
            <a:endParaRPr lang="en-IN" sz="2200" cap="none" dirty="0">
              <a:latin typeface="Times New Roman" panose="02020603050405020304" pitchFamily="18" charset="0"/>
              <a:cs typeface="Times New Roman" panose="02020603050405020304" pitchFamily="18" charset="0"/>
            </a:endParaRPr>
          </a:p>
          <a:p>
            <a:pPr algn="just">
              <a:lnSpc>
                <a:spcPct val="110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With four or more individuals assigned to the value work, it will be of definite advantage to have the managerial functions delegated to one of them. </a:t>
            </a:r>
          </a:p>
          <a:p>
            <a:pPr algn="just">
              <a:lnSpc>
                <a:spcPct val="110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He, then, will be the one to: </a:t>
            </a:r>
          </a:p>
          <a:p>
            <a:pPr lvl="1" algn="just">
              <a:lnSpc>
                <a:spcPct val="110000"/>
              </a:lnSpc>
              <a:spcBef>
                <a:spcPts val="0"/>
              </a:spcBef>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set objectives </a:t>
            </a:r>
          </a:p>
          <a:p>
            <a:pPr lvl="1" algn="just">
              <a:lnSpc>
                <a:spcPct val="110000"/>
              </a:lnSpc>
              <a:spcBef>
                <a:spcPts val="0"/>
              </a:spcBef>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establish plans and programs </a:t>
            </a:r>
          </a:p>
          <a:p>
            <a:pPr lvl="1" algn="just">
              <a:lnSpc>
                <a:spcPct val="110000"/>
              </a:lnSpc>
              <a:spcBef>
                <a:spcPts val="0"/>
              </a:spcBef>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provide for proper staffing of the group, augmented by provisions for continued development and growth in the individuals' competence </a:t>
            </a:r>
          </a:p>
          <a:p>
            <a:pPr lvl="1" algn="just">
              <a:lnSpc>
                <a:spcPct val="110000"/>
              </a:lnSpc>
              <a:spcBef>
                <a:spcPts val="0"/>
              </a:spcBef>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motivate appropriate actions </a:t>
            </a:r>
          </a:p>
          <a:p>
            <a:pPr lvl="1" algn="just">
              <a:lnSpc>
                <a:spcPct val="110000"/>
              </a:lnSpc>
              <a:spcBef>
                <a:spcPts val="0"/>
              </a:spcBef>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support each specialist in his work with other segments of the business administer work assignments, schedules, compensation, facilities, etc.</a:t>
            </a:r>
            <a:endParaRPr lang="en-IN" sz="2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33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9BB86B-EF66-E940-4586-504CAA9E8764}"/>
              </a:ext>
            </a:extLst>
          </p:cNvPr>
          <p:cNvSpPr>
            <a:spLocks noGrp="1"/>
          </p:cNvSpPr>
          <p:nvPr>
            <p:ph type="title"/>
          </p:nvPr>
        </p:nvSpPr>
        <p:spPr>
          <a:xfrm>
            <a:off x="1422349" y="299604"/>
            <a:ext cx="6683765" cy="519546"/>
          </a:xfrm>
        </p:spPr>
        <p:txBody>
          <a:bodyPr>
            <a:normAutofit fontScale="90000"/>
          </a:bodyPr>
          <a:lstStyle/>
          <a:p>
            <a:r>
              <a:rPr lang="en-US" b="1" dirty="0"/>
              <a:t>skill of VE staff</a:t>
            </a:r>
            <a:endParaRPr lang="en-IN" b="1" dirty="0"/>
          </a:p>
        </p:txBody>
      </p:sp>
      <p:sp>
        <p:nvSpPr>
          <p:cNvPr id="3" name="Content Placeholder 2">
            <a:extLst>
              <a:ext uri="{FF2B5EF4-FFF2-40B4-BE49-F238E27FC236}">
                <a16:creationId xmlns:a16="http://schemas.microsoft.com/office/drawing/2014/main" xmlns="" id="{A92DF08C-AC95-F35D-EADB-EDE5D4AE8F29}"/>
              </a:ext>
            </a:extLst>
          </p:cNvPr>
          <p:cNvSpPr>
            <a:spLocks noGrp="1"/>
          </p:cNvSpPr>
          <p:nvPr>
            <p:ph idx="1"/>
          </p:nvPr>
        </p:nvSpPr>
        <p:spPr>
          <a:xfrm>
            <a:off x="379268" y="999258"/>
            <a:ext cx="8385464" cy="5858742"/>
          </a:xfrm>
        </p:spPr>
        <p:txBody>
          <a:bodyPr>
            <a:noAutofit/>
          </a:bodyPr>
          <a:lstStyle/>
          <a:p>
            <a:pPr algn="just">
              <a:lnSpc>
                <a:spcPct val="114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Successful accomplishment of work requires logic and experience</a:t>
            </a:r>
          </a:p>
          <a:p>
            <a:pPr algn="just">
              <a:lnSpc>
                <a:spcPct val="114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As wider experience gained, the specific qualifications for the value specialist becomes more clear, more tangible, and more reliable.</a:t>
            </a:r>
          </a:p>
          <a:p>
            <a:pPr algn="just">
              <a:lnSpc>
                <a:spcPct val="114000"/>
              </a:lnSpc>
              <a:spcBef>
                <a:spcPts val="0"/>
              </a:spcBef>
              <a:buFont typeface="Wingdings" panose="05000000000000000000" pitchFamily="2" charset="2"/>
              <a:buChar char="Ø"/>
            </a:pPr>
            <a:r>
              <a:rPr lang="en-US" sz="2200" cap="none" dirty="0">
                <a:latin typeface="Times New Roman" panose="02020603050405020304" pitchFamily="18" charset="0"/>
                <a:cs typeface="Times New Roman" panose="02020603050405020304" pitchFamily="18" charset="0"/>
              </a:rPr>
              <a:t>For the successful accomplishment of value work, the requirements are logic, experience, and great creativity, plus development of certain mental skills such as ability to:</a:t>
            </a:r>
          </a:p>
          <a:p>
            <a:pPr lvl="1" algn="just">
              <a:lnSpc>
                <a:spcPct val="114000"/>
              </a:lnSpc>
              <a:spcBef>
                <a:spcPts val="0"/>
              </a:spcBef>
              <a:spcAft>
                <a:spcPts val="450"/>
              </a:spcAft>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Make rapid and effective searches</a:t>
            </a:r>
          </a:p>
          <a:p>
            <a:pPr lvl="1" algn="just">
              <a:lnSpc>
                <a:spcPct val="114000"/>
              </a:lnSpc>
              <a:spcBef>
                <a:spcPts val="0"/>
              </a:spcBef>
              <a:spcAft>
                <a:spcPts val="450"/>
              </a:spcAft>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Recall</a:t>
            </a:r>
          </a:p>
          <a:p>
            <a:pPr lvl="1" algn="just">
              <a:lnSpc>
                <a:spcPct val="114000"/>
              </a:lnSpc>
              <a:spcBef>
                <a:spcPts val="0"/>
              </a:spcBef>
              <a:spcAft>
                <a:spcPts val="450"/>
              </a:spcAft>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Sort out useful information from what is not useful </a:t>
            </a:r>
          </a:p>
          <a:p>
            <a:pPr lvl="1" algn="just">
              <a:lnSpc>
                <a:spcPct val="114000"/>
              </a:lnSpc>
              <a:spcBef>
                <a:spcPts val="0"/>
              </a:spcBef>
              <a:spcAft>
                <a:spcPts val="450"/>
              </a:spcAft>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Put together new, different, and useful combinations of ideas, materials, products, and processes to accomplish functions </a:t>
            </a:r>
          </a:p>
          <a:p>
            <a:pPr lvl="1" algn="just">
              <a:lnSpc>
                <a:spcPct val="114000"/>
              </a:lnSpc>
              <a:spcBef>
                <a:spcPts val="0"/>
              </a:spcBef>
              <a:spcAft>
                <a:spcPts val="450"/>
              </a:spcAft>
              <a:buFont typeface="Wingdings" panose="05000000000000000000" pitchFamily="2" charset="2"/>
              <a:buChar char="ü"/>
            </a:pPr>
            <a:r>
              <a:rPr lang="en-US" sz="2200" cap="none" dirty="0">
                <a:latin typeface="Times New Roman" panose="02020603050405020304" pitchFamily="18" charset="0"/>
                <a:cs typeface="Times New Roman" panose="02020603050405020304" pitchFamily="18" charset="0"/>
              </a:rPr>
              <a:t>Promptly select those combinations which are most apt to be good ones</a:t>
            </a:r>
          </a:p>
          <a:p>
            <a:pPr algn="just">
              <a:lnSpc>
                <a:spcPct val="114000"/>
              </a:lnSpc>
              <a:spcBef>
                <a:spcPts val="0"/>
              </a:spcBef>
            </a:pPr>
            <a:endParaRPr lang="en-US" sz="2200" cap="none" dirty="0">
              <a:latin typeface="Times New Roman" panose="02020603050405020304" pitchFamily="18" charset="0"/>
              <a:cs typeface="Times New Roman" panose="02020603050405020304" pitchFamily="18" charset="0"/>
            </a:endParaRPr>
          </a:p>
          <a:p>
            <a:pPr algn="just">
              <a:lnSpc>
                <a:spcPct val="114000"/>
              </a:lnSpc>
              <a:spcBef>
                <a:spcPts val="0"/>
              </a:spcBef>
            </a:pPr>
            <a:endParaRPr lang="en-US" sz="2200" cap="none" dirty="0">
              <a:latin typeface="Times New Roman" panose="02020603050405020304" pitchFamily="18" charset="0"/>
              <a:cs typeface="Times New Roman" panose="02020603050405020304" pitchFamily="18" charset="0"/>
            </a:endParaRPr>
          </a:p>
          <a:p>
            <a:pPr algn="just">
              <a:lnSpc>
                <a:spcPct val="114000"/>
              </a:lnSpc>
              <a:spcBef>
                <a:spcPts val="0"/>
              </a:spcBef>
            </a:pPr>
            <a:endParaRPr lang="en-IN" sz="2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99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C3B94-8C15-065B-DEAA-88206385A0D7}"/>
              </a:ext>
            </a:extLst>
          </p:cNvPr>
          <p:cNvSpPr>
            <a:spLocks noGrp="1"/>
          </p:cNvSpPr>
          <p:nvPr>
            <p:ph type="title"/>
          </p:nvPr>
        </p:nvSpPr>
        <p:spPr>
          <a:xfrm>
            <a:off x="413634" y="982433"/>
            <a:ext cx="8316732" cy="456709"/>
          </a:xfrm>
        </p:spPr>
        <p:txBody>
          <a:bodyPr>
            <a:normAutofit/>
          </a:bodyPr>
          <a:lstStyle/>
          <a:p>
            <a:r>
              <a:rPr lang="en-US" sz="2100" b="1" dirty="0"/>
              <a:t>essential Skills for men engaged in value work</a:t>
            </a:r>
            <a:endParaRPr lang="en-IN" sz="2100" b="1" dirty="0"/>
          </a:p>
        </p:txBody>
      </p:sp>
      <p:sp>
        <p:nvSpPr>
          <p:cNvPr id="3" name="Content Placeholder 2">
            <a:extLst>
              <a:ext uri="{FF2B5EF4-FFF2-40B4-BE49-F238E27FC236}">
                <a16:creationId xmlns:a16="http://schemas.microsoft.com/office/drawing/2014/main" xmlns="" id="{0B84C95D-02BB-F16A-7A35-F986FB5A560E}"/>
              </a:ext>
            </a:extLst>
          </p:cNvPr>
          <p:cNvSpPr>
            <a:spLocks noGrp="1"/>
          </p:cNvSpPr>
          <p:nvPr>
            <p:ph idx="1"/>
          </p:nvPr>
        </p:nvSpPr>
        <p:spPr>
          <a:xfrm>
            <a:off x="778127" y="1651928"/>
            <a:ext cx="7570742" cy="4089049"/>
          </a:xfrm>
        </p:spPr>
        <p:txBody>
          <a:bodyPr>
            <a:noAutofit/>
          </a:bodyPr>
          <a:lstStyle/>
          <a:p>
            <a:pPr>
              <a:buFont typeface="Wingdings" panose="05000000000000000000" pitchFamily="2" charset="2"/>
              <a:buChar char="ü"/>
            </a:pPr>
            <a:r>
              <a:rPr lang="en-IN" sz="1800" dirty="0"/>
              <a:t>Knowledge- related to product or service</a:t>
            </a:r>
          </a:p>
          <a:p>
            <a:pPr>
              <a:buFont typeface="Wingdings" panose="05000000000000000000" pitchFamily="2" charset="2"/>
              <a:buChar char="ü"/>
            </a:pPr>
            <a:r>
              <a:rPr lang="en-IN" sz="1800" dirty="0"/>
              <a:t>Imagination </a:t>
            </a:r>
          </a:p>
          <a:p>
            <a:pPr>
              <a:buFont typeface="Wingdings" panose="05000000000000000000" pitchFamily="2" charset="2"/>
              <a:buChar char="ü"/>
            </a:pPr>
            <a:r>
              <a:rPr lang="en-IN" sz="1800" dirty="0"/>
              <a:t>High Degree of Initiative</a:t>
            </a:r>
          </a:p>
          <a:p>
            <a:pPr>
              <a:buFont typeface="Wingdings" panose="05000000000000000000" pitchFamily="2" charset="2"/>
              <a:buChar char="ü"/>
            </a:pPr>
            <a:r>
              <a:rPr lang="en-IN" sz="1800" dirty="0"/>
              <a:t>Self-organization </a:t>
            </a:r>
          </a:p>
          <a:p>
            <a:pPr>
              <a:buFont typeface="Wingdings" panose="05000000000000000000" pitchFamily="2" charset="2"/>
              <a:buChar char="ü"/>
            </a:pPr>
            <a:r>
              <a:rPr lang="en-US" sz="1800" dirty="0"/>
              <a:t>Personality</a:t>
            </a:r>
          </a:p>
          <a:p>
            <a:pPr>
              <a:buFont typeface="Wingdings" panose="05000000000000000000" pitchFamily="2" charset="2"/>
              <a:buChar char="ü"/>
            </a:pPr>
            <a:r>
              <a:rPr lang="en-IN" sz="1800" dirty="0"/>
              <a:t>Cooperative Attitude </a:t>
            </a:r>
            <a:endParaRPr lang="en-US" sz="1800" dirty="0"/>
          </a:p>
          <a:p>
            <a:pPr>
              <a:buFont typeface="Wingdings" panose="05000000000000000000" pitchFamily="2" charset="2"/>
              <a:buChar char="ü"/>
            </a:pPr>
            <a:r>
              <a:rPr lang="en-IN" sz="1800" dirty="0"/>
              <a:t>Experience </a:t>
            </a:r>
          </a:p>
          <a:p>
            <a:pPr>
              <a:buFont typeface="Wingdings" panose="05000000000000000000" pitchFamily="2" charset="2"/>
              <a:buChar char="ü"/>
            </a:pPr>
            <a:r>
              <a:rPr lang="en-US" sz="1800" dirty="0"/>
              <a:t>Belief in the Importance of Value</a:t>
            </a:r>
          </a:p>
          <a:p>
            <a:pPr>
              <a:buFont typeface="Wingdings" panose="05000000000000000000" pitchFamily="2" charset="2"/>
              <a:buChar char="ü"/>
            </a:pPr>
            <a:r>
              <a:rPr lang="en-US" sz="1800" dirty="0"/>
              <a:t>An Understanding of the Management and Decision Process  </a:t>
            </a:r>
            <a:endParaRPr lang="en-IN" sz="1800" dirty="0"/>
          </a:p>
        </p:txBody>
      </p:sp>
    </p:spTree>
    <p:extLst>
      <p:ext uri="{BB962C8B-B14F-4D97-AF65-F5344CB8AC3E}">
        <p14:creationId xmlns:p14="http://schemas.microsoft.com/office/powerpoint/2010/main" val="207050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D7D7D0-572E-7D9A-5CE7-6B63C88449BF}"/>
              </a:ext>
            </a:extLst>
          </p:cNvPr>
          <p:cNvSpPr>
            <a:spLocks noGrp="1"/>
          </p:cNvSpPr>
          <p:nvPr>
            <p:ph type="title"/>
          </p:nvPr>
        </p:nvSpPr>
        <p:spPr>
          <a:xfrm>
            <a:off x="950782" y="1087000"/>
            <a:ext cx="6683765" cy="480334"/>
          </a:xfrm>
        </p:spPr>
        <p:txBody>
          <a:bodyPr>
            <a:normAutofit fontScale="90000"/>
          </a:bodyPr>
          <a:lstStyle/>
          <a:p>
            <a:r>
              <a:rPr lang="en-IN" dirty="0"/>
              <a:t>VE IN small plant</a:t>
            </a:r>
          </a:p>
        </p:txBody>
      </p:sp>
      <p:grpSp>
        <p:nvGrpSpPr>
          <p:cNvPr id="3" name="Group 2">
            <a:extLst>
              <a:ext uri="{FF2B5EF4-FFF2-40B4-BE49-F238E27FC236}">
                <a16:creationId xmlns:a16="http://schemas.microsoft.com/office/drawing/2014/main" xmlns="" id="{77AC8DEF-6C02-044D-C456-9C3540ED167F}"/>
              </a:ext>
            </a:extLst>
          </p:cNvPr>
          <p:cNvGrpSpPr/>
          <p:nvPr/>
        </p:nvGrpSpPr>
        <p:grpSpPr>
          <a:xfrm>
            <a:off x="474785" y="1855565"/>
            <a:ext cx="7725784" cy="3781254"/>
            <a:chOff x="633046" y="1331086"/>
            <a:chExt cx="10301045" cy="5041672"/>
          </a:xfrm>
        </p:grpSpPr>
        <p:sp>
          <p:nvSpPr>
            <p:cNvPr id="6" name="Rectangle 5">
              <a:extLst>
                <a:ext uri="{FF2B5EF4-FFF2-40B4-BE49-F238E27FC236}">
                  <a16:creationId xmlns:a16="http://schemas.microsoft.com/office/drawing/2014/main" xmlns="" id="{F45D0D99-53E5-FD20-E813-34BF7D294726}"/>
                </a:ext>
              </a:extLst>
            </p:cNvPr>
            <p:cNvSpPr/>
            <p:nvPr/>
          </p:nvSpPr>
          <p:spPr>
            <a:xfrm>
              <a:off x="2601703" y="1331086"/>
              <a:ext cx="1842052" cy="64044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VECP</a:t>
              </a:r>
              <a:endParaRPr lang="en-IN" dirty="0">
                <a:solidFill>
                  <a:srgbClr val="FF0000"/>
                </a:solidFill>
              </a:endParaRPr>
            </a:p>
          </p:txBody>
        </p:sp>
        <p:sp>
          <p:nvSpPr>
            <p:cNvPr id="7" name="Rectangle 6">
              <a:extLst>
                <a:ext uri="{FF2B5EF4-FFF2-40B4-BE49-F238E27FC236}">
                  <a16:creationId xmlns:a16="http://schemas.microsoft.com/office/drawing/2014/main" xmlns="" id="{B913FAAC-5E95-F2F0-C6A6-DCE45C7DFF93}"/>
                </a:ext>
              </a:extLst>
            </p:cNvPr>
            <p:cNvSpPr/>
            <p:nvPr/>
          </p:nvSpPr>
          <p:spPr>
            <a:xfrm>
              <a:off x="2386950" y="3873681"/>
              <a:ext cx="1842052" cy="640445"/>
            </a:xfrm>
            <a:prstGeom prst="rect">
              <a:avLst/>
            </a:prstGeom>
            <a:solidFill>
              <a:schemeClr val="accent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DEPT-1</a:t>
              </a:r>
              <a:endParaRPr lang="en-IN" dirty="0">
                <a:solidFill>
                  <a:schemeClr val="tx1"/>
                </a:solidFill>
              </a:endParaRPr>
            </a:p>
          </p:txBody>
        </p:sp>
        <p:sp>
          <p:nvSpPr>
            <p:cNvPr id="8" name="Rectangle 7">
              <a:extLst>
                <a:ext uri="{FF2B5EF4-FFF2-40B4-BE49-F238E27FC236}">
                  <a16:creationId xmlns:a16="http://schemas.microsoft.com/office/drawing/2014/main" xmlns="" id="{E7B63EB3-AC21-2230-66AA-C8358C728DA3}"/>
                </a:ext>
              </a:extLst>
            </p:cNvPr>
            <p:cNvSpPr/>
            <p:nvPr/>
          </p:nvSpPr>
          <p:spPr>
            <a:xfrm>
              <a:off x="2386950" y="4862241"/>
              <a:ext cx="1842052" cy="640445"/>
            </a:xfrm>
            <a:prstGeom prst="rect">
              <a:avLst/>
            </a:prstGeom>
            <a:solidFill>
              <a:schemeClr val="accent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DEPT-2</a:t>
              </a:r>
              <a:endParaRPr lang="en-IN" dirty="0">
                <a:solidFill>
                  <a:schemeClr val="tx1"/>
                </a:solidFill>
              </a:endParaRPr>
            </a:p>
          </p:txBody>
        </p:sp>
        <p:sp>
          <p:nvSpPr>
            <p:cNvPr id="9" name="Rectangle 8">
              <a:extLst>
                <a:ext uri="{FF2B5EF4-FFF2-40B4-BE49-F238E27FC236}">
                  <a16:creationId xmlns:a16="http://schemas.microsoft.com/office/drawing/2014/main" xmlns="" id="{6FFA1B7C-2F23-2E91-D878-94D74D250BE3}"/>
                </a:ext>
              </a:extLst>
            </p:cNvPr>
            <p:cNvSpPr/>
            <p:nvPr/>
          </p:nvSpPr>
          <p:spPr>
            <a:xfrm>
              <a:off x="2409838" y="5732313"/>
              <a:ext cx="1842052" cy="640445"/>
            </a:xfrm>
            <a:prstGeom prst="rect">
              <a:avLst/>
            </a:prstGeom>
            <a:solidFill>
              <a:schemeClr val="accent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DEPT-3</a:t>
              </a:r>
              <a:endParaRPr lang="en-IN" dirty="0">
                <a:solidFill>
                  <a:schemeClr val="tx1"/>
                </a:solidFill>
              </a:endParaRPr>
            </a:p>
          </p:txBody>
        </p:sp>
        <p:sp>
          <p:nvSpPr>
            <p:cNvPr id="10" name="Rectangle 9">
              <a:extLst>
                <a:ext uri="{FF2B5EF4-FFF2-40B4-BE49-F238E27FC236}">
                  <a16:creationId xmlns:a16="http://schemas.microsoft.com/office/drawing/2014/main" xmlns="" id="{B356750F-9341-3A8C-9135-68170AEBFAA4}"/>
                </a:ext>
              </a:extLst>
            </p:cNvPr>
            <p:cNvSpPr/>
            <p:nvPr/>
          </p:nvSpPr>
          <p:spPr>
            <a:xfrm>
              <a:off x="4148843" y="2620682"/>
              <a:ext cx="1842052" cy="64044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4"/>
                  </a:solidFill>
                </a:rPr>
                <a:t>SELECT ITEMS</a:t>
              </a:r>
              <a:endParaRPr lang="en-IN" dirty="0">
                <a:solidFill>
                  <a:schemeClr val="accent4"/>
                </a:solidFill>
              </a:endParaRPr>
            </a:p>
          </p:txBody>
        </p:sp>
        <p:sp>
          <p:nvSpPr>
            <p:cNvPr id="11" name="Rectangle 10">
              <a:extLst>
                <a:ext uri="{FF2B5EF4-FFF2-40B4-BE49-F238E27FC236}">
                  <a16:creationId xmlns:a16="http://schemas.microsoft.com/office/drawing/2014/main" xmlns="" id="{85312A17-4CF9-BF58-9FFB-D2318C027668}"/>
                </a:ext>
              </a:extLst>
            </p:cNvPr>
            <p:cNvSpPr/>
            <p:nvPr/>
          </p:nvSpPr>
          <p:spPr>
            <a:xfrm>
              <a:off x="633046" y="2611976"/>
              <a:ext cx="2253029" cy="64044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5"/>
                  </a:solidFill>
                </a:rPr>
                <a:t>TOP MANAGEMENT</a:t>
              </a:r>
              <a:endParaRPr lang="en-IN" b="1" dirty="0">
                <a:solidFill>
                  <a:schemeClr val="accent5"/>
                </a:solidFill>
              </a:endParaRPr>
            </a:p>
          </p:txBody>
        </p:sp>
        <p:sp>
          <p:nvSpPr>
            <p:cNvPr id="15" name="Rectangle 14">
              <a:extLst>
                <a:ext uri="{FF2B5EF4-FFF2-40B4-BE49-F238E27FC236}">
                  <a16:creationId xmlns:a16="http://schemas.microsoft.com/office/drawing/2014/main" xmlns="" id="{6FF4E386-F81A-A184-5E91-4699B4611C52}"/>
                </a:ext>
              </a:extLst>
            </p:cNvPr>
            <p:cNvSpPr/>
            <p:nvPr/>
          </p:nvSpPr>
          <p:spPr>
            <a:xfrm>
              <a:off x="8306663" y="2395988"/>
              <a:ext cx="2627428" cy="202574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dirty="0"/>
            </a:p>
          </p:txBody>
        </p:sp>
        <p:cxnSp>
          <p:nvCxnSpPr>
            <p:cNvPr id="17" name="Straight Connector 16">
              <a:extLst>
                <a:ext uri="{FF2B5EF4-FFF2-40B4-BE49-F238E27FC236}">
                  <a16:creationId xmlns:a16="http://schemas.microsoft.com/office/drawing/2014/main" xmlns="" id="{15A30770-493D-59CB-FE3F-8066B59A9A75}"/>
                </a:ext>
              </a:extLst>
            </p:cNvPr>
            <p:cNvCxnSpPr>
              <a:cxnSpLocks/>
              <a:stCxn id="15" idx="1"/>
              <a:endCxn id="15" idx="3"/>
            </p:cNvCxnSpPr>
            <p:nvPr/>
          </p:nvCxnSpPr>
          <p:spPr>
            <a:xfrm>
              <a:off x="8306663" y="3408862"/>
              <a:ext cx="2627428" cy="0"/>
            </a:xfrm>
            <a:prstGeom prst="line">
              <a:avLst/>
            </a:prstGeom>
            <a:ln w="2540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2ACA67B7-6633-C1D7-66E3-B26C3CB8B5A9}"/>
                </a:ext>
              </a:extLst>
            </p:cNvPr>
            <p:cNvSpPr txBox="1"/>
            <p:nvPr/>
          </p:nvSpPr>
          <p:spPr>
            <a:xfrm>
              <a:off x="8501612" y="2538790"/>
              <a:ext cx="2194331" cy="861775"/>
            </a:xfrm>
            <a:prstGeom prst="rect">
              <a:avLst/>
            </a:prstGeom>
            <a:noFill/>
          </p:spPr>
          <p:txBody>
            <a:bodyPr wrap="square" rtlCol="0">
              <a:spAutoFit/>
            </a:bodyPr>
            <a:lstStyle/>
            <a:p>
              <a:pPr algn="ctr"/>
              <a:r>
                <a:rPr lang="en-US" dirty="0"/>
                <a:t>PART TIME VE COORDINATOR</a:t>
              </a:r>
              <a:endParaRPr lang="en-IN" dirty="0"/>
            </a:p>
          </p:txBody>
        </p:sp>
        <p:sp>
          <p:nvSpPr>
            <p:cNvPr id="22" name="TextBox 21">
              <a:extLst>
                <a:ext uri="{FF2B5EF4-FFF2-40B4-BE49-F238E27FC236}">
                  <a16:creationId xmlns:a16="http://schemas.microsoft.com/office/drawing/2014/main" xmlns="" id="{AD70A099-A77C-C931-1922-3C703D20D093}"/>
                </a:ext>
              </a:extLst>
            </p:cNvPr>
            <p:cNvSpPr txBox="1"/>
            <p:nvPr/>
          </p:nvSpPr>
          <p:spPr>
            <a:xfrm>
              <a:off x="8503436" y="3553651"/>
              <a:ext cx="2118995" cy="861775"/>
            </a:xfrm>
            <a:prstGeom prst="rect">
              <a:avLst/>
            </a:prstGeom>
            <a:noFill/>
          </p:spPr>
          <p:txBody>
            <a:bodyPr wrap="square" rtlCol="0">
              <a:spAutoFit/>
            </a:bodyPr>
            <a:lstStyle/>
            <a:p>
              <a:pPr algn="ctr"/>
              <a:r>
                <a:rPr lang="en-US" dirty="0"/>
                <a:t>PART TIME </a:t>
              </a:r>
            </a:p>
            <a:p>
              <a:pPr algn="ctr"/>
              <a:r>
                <a:rPr lang="en-US" dirty="0"/>
                <a:t>VE TEAM</a:t>
              </a:r>
              <a:endParaRPr lang="en-IN" dirty="0"/>
            </a:p>
          </p:txBody>
        </p:sp>
        <p:cxnSp>
          <p:nvCxnSpPr>
            <p:cNvPr id="24" name="Straight Arrow Connector 23">
              <a:extLst>
                <a:ext uri="{FF2B5EF4-FFF2-40B4-BE49-F238E27FC236}">
                  <a16:creationId xmlns:a16="http://schemas.microsoft.com/office/drawing/2014/main" xmlns="" id="{1608BAF0-FD71-52A3-A8F2-39AEC235427B}"/>
                </a:ext>
              </a:extLst>
            </p:cNvPr>
            <p:cNvCxnSpPr>
              <a:cxnSpLocks/>
              <a:stCxn id="7" idx="3"/>
              <a:endCxn id="15" idx="1"/>
            </p:cNvCxnSpPr>
            <p:nvPr/>
          </p:nvCxnSpPr>
          <p:spPr>
            <a:xfrm flipV="1">
              <a:off x="4229002" y="3408862"/>
              <a:ext cx="4077661" cy="785042"/>
            </a:xfrm>
            <a:prstGeom prst="straightConnector1">
              <a:avLst/>
            </a:prstGeom>
            <a:ln w="2857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xmlns="" id="{A24B632F-3EA1-EC77-08EC-A1949ABE616D}"/>
                </a:ext>
              </a:extLst>
            </p:cNvPr>
            <p:cNvCxnSpPr>
              <a:cxnSpLocks/>
              <a:stCxn id="8" idx="3"/>
              <a:endCxn id="15" idx="2"/>
            </p:cNvCxnSpPr>
            <p:nvPr/>
          </p:nvCxnSpPr>
          <p:spPr>
            <a:xfrm flipV="1">
              <a:off x="4229002" y="4421736"/>
              <a:ext cx="5391375" cy="760728"/>
            </a:xfrm>
            <a:prstGeom prst="straightConnector1">
              <a:avLst/>
            </a:prstGeom>
            <a:ln w="2857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Arrow Connector 25">
              <a:extLst>
                <a:ext uri="{FF2B5EF4-FFF2-40B4-BE49-F238E27FC236}">
                  <a16:creationId xmlns:a16="http://schemas.microsoft.com/office/drawing/2014/main" xmlns="" id="{16D7529F-0319-5748-5F6B-AB43D1F44CE9}"/>
                </a:ext>
              </a:extLst>
            </p:cNvPr>
            <p:cNvCxnSpPr>
              <a:cxnSpLocks/>
              <a:stCxn id="9" idx="3"/>
              <a:endCxn id="15" idx="2"/>
            </p:cNvCxnSpPr>
            <p:nvPr/>
          </p:nvCxnSpPr>
          <p:spPr>
            <a:xfrm flipV="1">
              <a:off x="4251890" y="4421736"/>
              <a:ext cx="5368487" cy="1630800"/>
            </a:xfrm>
            <a:prstGeom prst="straightConnector1">
              <a:avLst/>
            </a:prstGeom>
            <a:ln w="28575" cap="flat" cmpd="sng" algn="ctr">
              <a:solidFill>
                <a:schemeClr val="accent3"/>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2" name="TextBox 31">
              <a:extLst>
                <a:ext uri="{FF2B5EF4-FFF2-40B4-BE49-F238E27FC236}">
                  <a16:creationId xmlns:a16="http://schemas.microsoft.com/office/drawing/2014/main" xmlns="" id="{A69EC5A2-1307-6731-C645-9BC6C62A0D8F}"/>
                </a:ext>
              </a:extLst>
            </p:cNvPr>
            <p:cNvSpPr txBox="1"/>
            <p:nvPr/>
          </p:nvSpPr>
          <p:spPr>
            <a:xfrm rot="20612490">
              <a:off x="4798714" y="5064334"/>
              <a:ext cx="2643220" cy="492443"/>
            </a:xfrm>
            <a:prstGeom prst="rect">
              <a:avLst/>
            </a:prstGeom>
            <a:noFill/>
          </p:spPr>
          <p:txBody>
            <a:bodyPr wrap="square" rtlCol="0">
              <a:spAutoFit/>
            </a:bodyPr>
            <a:lstStyle/>
            <a:p>
              <a:r>
                <a:rPr lang="en-US" dirty="0"/>
                <a:t>TEAM MEMBERS</a:t>
              </a:r>
              <a:endParaRPr lang="en-IN" dirty="0"/>
            </a:p>
          </p:txBody>
        </p:sp>
        <p:sp>
          <p:nvSpPr>
            <p:cNvPr id="33" name="TextBox 32">
              <a:extLst>
                <a:ext uri="{FF2B5EF4-FFF2-40B4-BE49-F238E27FC236}">
                  <a16:creationId xmlns:a16="http://schemas.microsoft.com/office/drawing/2014/main" xmlns="" id="{D4AB4732-B9DC-85AE-E94B-391C66BA472C}"/>
                </a:ext>
              </a:extLst>
            </p:cNvPr>
            <p:cNvSpPr txBox="1"/>
            <p:nvPr/>
          </p:nvSpPr>
          <p:spPr>
            <a:xfrm rot="20968317">
              <a:off x="4777947" y="4421098"/>
              <a:ext cx="2636165" cy="492443"/>
            </a:xfrm>
            <a:prstGeom prst="rect">
              <a:avLst/>
            </a:prstGeom>
            <a:noFill/>
          </p:spPr>
          <p:txBody>
            <a:bodyPr wrap="square" rtlCol="0">
              <a:spAutoFit/>
            </a:bodyPr>
            <a:lstStyle/>
            <a:p>
              <a:r>
                <a:rPr lang="en-US" dirty="0"/>
                <a:t>TEAM MEMBERS</a:t>
              </a:r>
              <a:endParaRPr lang="en-IN" dirty="0"/>
            </a:p>
          </p:txBody>
        </p:sp>
        <p:sp>
          <p:nvSpPr>
            <p:cNvPr id="34" name="TextBox 33">
              <a:extLst>
                <a:ext uri="{FF2B5EF4-FFF2-40B4-BE49-F238E27FC236}">
                  <a16:creationId xmlns:a16="http://schemas.microsoft.com/office/drawing/2014/main" xmlns="" id="{950EBDD7-4ABE-23C0-8D2F-38CE8A4D11AB}"/>
                </a:ext>
              </a:extLst>
            </p:cNvPr>
            <p:cNvSpPr txBox="1"/>
            <p:nvPr/>
          </p:nvSpPr>
          <p:spPr>
            <a:xfrm rot="20865794">
              <a:off x="4572369" y="3425842"/>
              <a:ext cx="2588385" cy="492443"/>
            </a:xfrm>
            <a:prstGeom prst="rect">
              <a:avLst/>
            </a:prstGeom>
            <a:noFill/>
          </p:spPr>
          <p:txBody>
            <a:bodyPr wrap="square" rtlCol="0">
              <a:spAutoFit/>
            </a:bodyPr>
            <a:lstStyle/>
            <a:p>
              <a:r>
                <a:rPr lang="en-US" dirty="0"/>
                <a:t>TEAM MEMBERS</a:t>
              </a:r>
              <a:endParaRPr lang="en-IN" dirty="0"/>
            </a:p>
          </p:txBody>
        </p:sp>
        <p:cxnSp>
          <p:nvCxnSpPr>
            <p:cNvPr id="37" name="Straight Arrow Connector 36">
              <a:extLst>
                <a:ext uri="{FF2B5EF4-FFF2-40B4-BE49-F238E27FC236}">
                  <a16:creationId xmlns:a16="http://schemas.microsoft.com/office/drawing/2014/main" xmlns="" id="{82E42519-2245-4F9A-A3C7-CA67F0169B4B}"/>
                </a:ext>
              </a:extLst>
            </p:cNvPr>
            <p:cNvCxnSpPr>
              <a:cxnSpLocks/>
              <a:endCxn id="11" idx="0"/>
            </p:cNvCxnSpPr>
            <p:nvPr/>
          </p:nvCxnSpPr>
          <p:spPr>
            <a:xfrm>
              <a:off x="1759561" y="1651309"/>
              <a:ext cx="0" cy="960667"/>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xmlns="" id="{82653B0F-3AC7-7E9F-2B90-A878B1E1D64E}"/>
                </a:ext>
              </a:extLst>
            </p:cNvPr>
            <p:cNvCxnSpPr>
              <a:cxnSpLocks/>
              <a:endCxn id="6" idx="3"/>
            </p:cNvCxnSpPr>
            <p:nvPr/>
          </p:nvCxnSpPr>
          <p:spPr>
            <a:xfrm flipH="1" flipV="1">
              <a:off x="4443755" y="1651309"/>
              <a:ext cx="5176622" cy="38416"/>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xmlns="" id="{F7D6F9D6-881F-98A2-1F04-494FB29F2368}"/>
                </a:ext>
              </a:extLst>
            </p:cNvPr>
            <p:cNvCxnSpPr>
              <a:cxnSpLocks/>
              <a:stCxn id="15" idx="0"/>
            </p:cNvCxnSpPr>
            <p:nvPr/>
          </p:nvCxnSpPr>
          <p:spPr>
            <a:xfrm flipV="1">
              <a:off x="9620377" y="1689725"/>
              <a:ext cx="0" cy="706263"/>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xmlns="" id="{CC7F277A-9C25-15CB-5F1A-970419B35B67}"/>
                </a:ext>
              </a:extLst>
            </p:cNvPr>
            <p:cNvCxnSpPr>
              <a:cxnSpLocks/>
              <a:stCxn id="10" idx="3"/>
            </p:cNvCxnSpPr>
            <p:nvPr/>
          </p:nvCxnSpPr>
          <p:spPr>
            <a:xfrm>
              <a:off x="5990895" y="2940905"/>
              <a:ext cx="2315768" cy="0"/>
            </a:xfrm>
            <a:prstGeom prst="straightConnector1">
              <a:avLst/>
            </a:prstGeom>
            <a:ln w="2222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xmlns="" id="{6D637D65-8BDC-E386-763B-DF5F54D82BF0}"/>
                </a:ext>
              </a:extLst>
            </p:cNvPr>
            <p:cNvCxnSpPr>
              <a:cxnSpLocks/>
              <a:stCxn id="11" idx="3"/>
              <a:endCxn id="10" idx="1"/>
            </p:cNvCxnSpPr>
            <p:nvPr/>
          </p:nvCxnSpPr>
          <p:spPr>
            <a:xfrm>
              <a:off x="2886075" y="2932199"/>
              <a:ext cx="1262768" cy="8706"/>
            </a:xfrm>
            <a:prstGeom prst="straightConnector1">
              <a:avLst/>
            </a:prstGeom>
            <a:ln w="22225">
              <a:solidFill>
                <a:schemeClr val="accent4">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Connector 51">
              <a:extLst>
                <a:ext uri="{FF2B5EF4-FFF2-40B4-BE49-F238E27FC236}">
                  <a16:creationId xmlns:a16="http://schemas.microsoft.com/office/drawing/2014/main" xmlns="" id="{EFCB3C1A-EA49-AC4A-20CE-124ED3765998}"/>
                </a:ext>
              </a:extLst>
            </p:cNvPr>
            <p:cNvCxnSpPr>
              <a:cxnSpLocks/>
              <a:stCxn id="11" idx="2"/>
            </p:cNvCxnSpPr>
            <p:nvPr/>
          </p:nvCxnSpPr>
          <p:spPr>
            <a:xfrm>
              <a:off x="1759561" y="3252421"/>
              <a:ext cx="0" cy="2800113"/>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xmlns="" id="{6CA2108E-3C9F-79AD-13E8-332E74770A0D}"/>
                </a:ext>
              </a:extLst>
            </p:cNvPr>
            <p:cNvCxnSpPr>
              <a:cxnSpLocks/>
              <a:endCxn id="7" idx="1"/>
            </p:cNvCxnSpPr>
            <p:nvPr/>
          </p:nvCxnSpPr>
          <p:spPr>
            <a:xfrm>
              <a:off x="1759561" y="4193904"/>
              <a:ext cx="627389"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650AFDB9-FD16-94B2-A98A-ABB4CC681357}"/>
                </a:ext>
              </a:extLst>
            </p:cNvPr>
            <p:cNvCxnSpPr>
              <a:cxnSpLocks/>
              <a:endCxn id="8" idx="1"/>
            </p:cNvCxnSpPr>
            <p:nvPr/>
          </p:nvCxnSpPr>
          <p:spPr>
            <a:xfrm>
              <a:off x="1759561" y="5182464"/>
              <a:ext cx="627389"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xmlns="" id="{9FA208F1-D809-83D8-1BFD-2A4AFC76DF78}"/>
                </a:ext>
              </a:extLst>
            </p:cNvPr>
            <p:cNvCxnSpPr>
              <a:cxnSpLocks/>
              <a:endCxn id="9" idx="1"/>
            </p:cNvCxnSpPr>
            <p:nvPr/>
          </p:nvCxnSpPr>
          <p:spPr>
            <a:xfrm>
              <a:off x="1759561" y="6052534"/>
              <a:ext cx="650277" cy="2"/>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xmlns="" id="{4EE6ED00-3A9E-03F1-FA4A-D96E8B3406C5}"/>
                </a:ext>
              </a:extLst>
            </p:cNvPr>
            <p:cNvCxnSpPr>
              <a:stCxn id="6" idx="1"/>
            </p:cNvCxnSpPr>
            <p:nvPr/>
          </p:nvCxnSpPr>
          <p:spPr>
            <a:xfrm flipH="1">
              <a:off x="1759561" y="1651309"/>
              <a:ext cx="842142" cy="0"/>
            </a:xfrm>
            <a:prstGeom prst="line">
              <a:avLst/>
            </a:prstGeom>
            <a:ln w="25400">
              <a:solidFill>
                <a:schemeClr val="accent4"/>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091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5F1E1-A928-62F1-A95C-FBD9F165CE70}"/>
              </a:ext>
            </a:extLst>
          </p:cNvPr>
          <p:cNvSpPr>
            <a:spLocks noGrp="1"/>
          </p:cNvSpPr>
          <p:nvPr>
            <p:ph type="title"/>
          </p:nvPr>
        </p:nvSpPr>
        <p:spPr>
          <a:xfrm>
            <a:off x="1407831" y="348587"/>
            <a:ext cx="6683765" cy="456709"/>
          </a:xfrm>
        </p:spPr>
        <p:txBody>
          <a:bodyPr>
            <a:normAutofit fontScale="90000"/>
          </a:bodyPr>
          <a:lstStyle/>
          <a:p>
            <a:r>
              <a:rPr lang="en-IN" dirty="0"/>
              <a:t>VE IN small plant</a:t>
            </a:r>
          </a:p>
        </p:txBody>
      </p:sp>
      <p:sp>
        <p:nvSpPr>
          <p:cNvPr id="3" name="Content Placeholder 2">
            <a:extLst>
              <a:ext uri="{FF2B5EF4-FFF2-40B4-BE49-F238E27FC236}">
                <a16:creationId xmlns:a16="http://schemas.microsoft.com/office/drawing/2014/main" xmlns="" id="{F2E5DCA6-9DC6-BFA5-7B3F-7A2E267AC226}"/>
              </a:ext>
            </a:extLst>
          </p:cNvPr>
          <p:cNvSpPr>
            <a:spLocks noGrp="1"/>
          </p:cNvSpPr>
          <p:nvPr>
            <p:ph idx="1"/>
          </p:nvPr>
        </p:nvSpPr>
        <p:spPr>
          <a:xfrm>
            <a:off x="401850" y="805296"/>
            <a:ext cx="8340299" cy="6052704"/>
          </a:xfrm>
        </p:spPr>
        <p:txBody>
          <a:bodyPr>
            <a:noAutofit/>
          </a:bodyPr>
          <a:lstStyle/>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To accomplish important results, a clear focus on the fundamentals of all business-even the smallest business-is necessary.</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In businesses of below $200,000 sales per year, the owner or manager will benefit his business very profitably by securing training in value techniques. </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In small plants, one competent and dependable man from among the top three is usually given training in value techniques. </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This man will himself evaluate functions, services, and benefits secured in important expenditure areas. </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He will promote suitable group work and action in appropriate areas.</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 He will constantly teach the functional approach and lead activities which bring benefits from it. </a:t>
            </a:r>
          </a:p>
          <a:p>
            <a:pPr algn="just">
              <a:lnSpc>
                <a:spcPct val="100000"/>
              </a:lnSpc>
              <a:spcBef>
                <a:spcPts val="450"/>
              </a:spcBef>
              <a:buFont typeface="Wingdings" panose="05000000000000000000" pitchFamily="2" charset="2"/>
              <a:buChar char="Ø"/>
            </a:pPr>
            <a:r>
              <a:rPr lang="en-US" sz="2300" cap="none" dirty="0">
                <a:latin typeface="Times New Roman" panose="02020603050405020304" pitchFamily="18" charset="0"/>
                <a:cs typeface="Times New Roman" panose="02020603050405020304" pitchFamily="18" charset="0"/>
              </a:rPr>
              <a:t>Depending upon the size and nature of the business and the emphasis at the time, he will devote more or less of his attention to this responsibility and activity.</a:t>
            </a:r>
            <a:endParaRPr lang="en-IN" sz="23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54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1679" y="1208723"/>
            <a:ext cx="2979578" cy="461665"/>
          </a:xfrm>
          <a:prstGeom prst="rect">
            <a:avLst/>
          </a:prstGeom>
        </p:spPr>
        <p:txBody>
          <a:bodyPr wrap="square">
            <a:spAutoFit/>
          </a:bodyPr>
          <a:lstStyle/>
          <a:p>
            <a:r>
              <a:rPr lang="en-IN" sz="2400" b="1" dirty="0"/>
              <a:t>VE ACTIVITY PHASES</a:t>
            </a:r>
            <a:endParaRPr lang="en-US" sz="2400" b="1" dirty="0"/>
          </a:p>
        </p:txBody>
      </p:sp>
      <p:graphicFrame>
        <p:nvGraphicFramePr>
          <p:cNvPr id="4" name="Table 3">
            <a:extLst>
              <a:ext uri="{FF2B5EF4-FFF2-40B4-BE49-F238E27FC236}">
                <a16:creationId xmlns:a16="http://schemas.microsoft.com/office/drawing/2014/main" xmlns="" id="{30AD42FE-69B8-F8F2-CD39-2014F185B02D}"/>
              </a:ext>
            </a:extLst>
          </p:cNvPr>
          <p:cNvGraphicFramePr>
            <a:graphicFrameLocks noGrp="1"/>
          </p:cNvGraphicFramePr>
          <p:nvPr>
            <p:extLst>
              <p:ext uri="{D42A27DB-BD31-4B8C-83A1-F6EECF244321}">
                <p14:modId xmlns:p14="http://schemas.microsoft.com/office/powerpoint/2010/main" val="1281356557"/>
              </p:ext>
            </p:extLst>
          </p:nvPr>
        </p:nvGraphicFramePr>
        <p:xfrm>
          <a:off x="650167" y="1812719"/>
          <a:ext cx="7871793" cy="796281"/>
        </p:xfrm>
        <a:graphic>
          <a:graphicData uri="http://schemas.openxmlformats.org/drawingml/2006/table">
            <a:tbl>
              <a:tblPr firstRow="1" bandRow="1">
                <a:tableStyleId>{00A15C55-8517-42AA-B614-E9B94910E393}</a:tableStyleId>
              </a:tblPr>
              <a:tblGrid>
                <a:gridCol w="2623931">
                  <a:extLst>
                    <a:ext uri="{9D8B030D-6E8A-4147-A177-3AD203B41FA5}">
                      <a16:colId xmlns:a16="http://schemas.microsoft.com/office/drawing/2014/main" xmlns="" val="1209091483"/>
                    </a:ext>
                  </a:extLst>
                </a:gridCol>
                <a:gridCol w="2623931">
                  <a:extLst>
                    <a:ext uri="{9D8B030D-6E8A-4147-A177-3AD203B41FA5}">
                      <a16:colId xmlns:a16="http://schemas.microsoft.com/office/drawing/2014/main" xmlns="" val="4111345341"/>
                    </a:ext>
                  </a:extLst>
                </a:gridCol>
                <a:gridCol w="2623931">
                  <a:extLst>
                    <a:ext uri="{9D8B030D-6E8A-4147-A177-3AD203B41FA5}">
                      <a16:colId xmlns:a16="http://schemas.microsoft.com/office/drawing/2014/main" xmlns="" val="2896381989"/>
                    </a:ext>
                  </a:extLst>
                </a:gridCol>
              </a:tblGrid>
              <a:tr h="796281">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Phase 1</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Value Engineering  Cell</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VEC phase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xmlns="" val="181212820"/>
                  </a:ext>
                </a:extLst>
              </a:tr>
            </a:tbl>
          </a:graphicData>
        </a:graphic>
      </p:graphicFrame>
      <p:graphicFrame>
        <p:nvGraphicFramePr>
          <p:cNvPr id="7" name="Table 6">
            <a:extLst>
              <a:ext uri="{FF2B5EF4-FFF2-40B4-BE49-F238E27FC236}">
                <a16:creationId xmlns:a16="http://schemas.microsoft.com/office/drawing/2014/main" xmlns="" id="{45DF969D-B25B-E5FB-D762-A47EF1ADAD74}"/>
              </a:ext>
            </a:extLst>
          </p:cNvPr>
          <p:cNvGraphicFramePr>
            <a:graphicFrameLocks noGrp="1"/>
          </p:cNvGraphicFramePr>
          <p:nvPr>
            <p:extLst>
              <p:ext uri="{D42A27DB-BD31-4B8C-83A1-F6EECF244321}">
                <p14:modId xmlns:p14="http://schemas.microsoft.com/office/powerpoint/2010/main" val="593358879"/>
              </p:ext>
            </p:extLst>
          </p:nvPr>
        </p:nvGraphicFramePr>
        <p:xfrm>
          <a:off x="650167" y="2559477"/>
          <a:ext cx="7871793" cy="912584"/>
        </p:xfrm>
        <a:graphic>
          <a:graphicData uri="http://schemas.openxmlformats.org/drawingml/2006/table">
            <a:tbl>
              <a:tblPr firstRow="1" bandRow="1">
                <a:tableStyleId>{7DF18680-E054-41AD-8BC1-D1AEF772440D}</a:tableStyleId>
              </a:tblPr>
              <a:tblGrid>
                <a:gridCol w="2623931">
                  <a:extLst>
                    <a:ext uri="{9D8B030D-6E8A-4147-A177-3AD203B41FA5}">
                      <a16:colId xmlns:a16="http://schemas.microsoft.com/office/drawing/2014/main" xmlns="" val="2149322063"/>
                    </a:ext>
                  </a:extLst>
                </a:gridCol>
                <a:gridCol w="2623931">
                  <a:extLst>
                    <a:ext uri="{9D8B030D-6E8A-4147-A177-3AD203B41FA5}">
                      <a16:colId xmlns:a16="http://schemas.microsoft.com/office/drawing/2014/main" xmlns="" val="3916746117"/>
                    </a:ext>
                  </a:extLst>
                </a:gridCol>
                <a:gridCol w="2623931">
                  <a:extLst>
                    <a:ext uri="{9D8B030D-6E8A-4147-A177-3AD203B41FA5}">
                      <a16:colId xmlns:a16="http://schemas.microsoft.com/office/drawing/2014/main" xmlns="" val="3085510361"/>
                    </a:ext>
                  </a:extLst>
                </a:gridCol>
              </a:tblGrid>
              <a:tr h="912584">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Phase - 2</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Value Engineering Department</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VED Phase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xmlns="" val="3477798791"/>
                  </a:ext>
                </a:extLst>
              </a:tr>
            </a:tbl>
          </a:graphicData>
        </a:graphic>
      </p:graphicFrame>
      <p:graphicFrame>
        <p:nvGraphicFramePr>
          <p:cNvPr id="8" name="Table 7">
            <a:extLst>
              <a:ext uri="{FF2B5EF4-FFF2-40B4-BE49-F238E27FC236}">
                <a16:creationId xmlns:a16="http://schemas.microsoft.com/office/drawing/2014/main" xmlns="" id="{5E93D962-C3D3-76EC-7762-9FAE935A35DA}"/>
              </a:ext>
            </a:extLst>
          </p:cNvPr>
          <p:cNvGraphicFramePr>
            <a:graphicFrameLocks noGrp="1"/>
          </p:cNvGraphicFramePr>
          <p:nvPr>
            <p:extLst>
              <p:ext uri="{D42A27DB-BD31-4B8C-83A1-F6EECF244321}">
                <p14:modId xmlns:p14="http://schemas.microsoft.com/office/powerpoint/2010/main" val="2679599149"/>
              </p:ext>
            </p:extLst>
          </p:nvPr>
        </p:nvGraphicFramePr>
        <p:xfrm>
          <a:off x="650167" y="3429001"/>
          <a:ext cx="7871793" cy="859058"/>
        </p:xfrm>
        <a:graphic>
          <a:graphicData uri="http://schemas.openxmlformats.org/drawingml/2006/table">
            <a:tbl>
              <a:tblPr firstRow="1" bandRow="1">
                <a:tableStyleId>{00A15C55-8517-42AA-B614-E9B94910E393}</a:tableStyleId>
              </a:tblPr>
              <a:tblGrid>
                <a:gridCol w="2623931">
                  <a:extLst>
                    <a:ext uri="{9D8B030D-6E8A-4147-A177-3AD203B41FA5}">
                      <a16:colId xmlns:a16="http://schemas.microsoft.com/office/drawing/2014/main" xmlns="" val="1472572915"/>
                    </a:ext>
                  </a:extLst>
                </a:gridCol>
                <a:gridCol w="2623931">
                  <a:extLst>
                    <a:ext uri="{9D8B030D-6E8A-4147-A177-3AD203B41FA5}">
                      <a16:colId xmlns:a16="http://schemas.microsoft.com/office/drawing/2014/main" xmlns="" val="4173550823"/>
                    </a:ext>
                  </a:extLst>
                </a:gridCol>
                <a:gridCol w="2623931">
                  <a:extLst>
                    <a:ext uri="{9D8B030D-6E8A-4147-A177-3AD203B41FA5}">
                      <a16:colId xmlns:a16="http://schemas.microsoft.com/office/drawing/2014/main" xmlns="" val="3964096544"/>
                    </a:ext>
                  </a:extLst>
                </a:gridCol>
              </a:tblGrid>
              <a:tr h="859058">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Phase - 3</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Value Engineering Teams</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VET Phase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xmlns="" val="323740460"/>
                  </a:ext>
                </a:extLst>
              </a:tr>
            </a:tbl>
          </a:graphicData>
        </a:graphic>
      </p:graphicFrame>
      <p:graphicFrame>
        <p:nvGraphicFramePr>
          <p:cNvPr id="9" name="Table 8">
            <a:extLst>
              <a:ext uri="{FF2B5EF4-FFF2-40B4-BE49-F238E27FC236}">
                <a16:creationId xmlns:a16="http://schemas.microsoft.com/office/drawing/2014/main" xmlns="" id="{A36DD77A-3987-9D53-E9E8-A9719BCA6D65}"/>
              </a:ext>
            </a:extLst>
          </p:cNvPr>
          <p:cNvGraphicFramePr>
            <a:graphicFrameLocks noGrp="1"/>
          </p:cNvGraphicFramePr>
          <p:nvPr>
            <p:extLst>
              <p:ext uri="{D42A27DB-BD31-4B8C-83A1-F6EECF244321}">
                <p14:modId xmlns:p14="http://schemas.microsoft.com/office/powerpoint/2010/main" val="196918028"/>
              </p:ext>
            </p:extLst>
          </p:nvPr>
        </p:nvGraphicFramePr>
        <p:xfrm>
          <a:off x="650167" y="4288058"/>
          <a:ext cx="7871793" cy="772347"/>
        </p:xfrm>
        <a:graphic>
          <a:graphicData uri="http://schemas.openxmlformats.org/drawingml/2006/table">
            <a:tbl>
              <a:tblPr firstRow="1" bandRow="1">
                <a:tableStyleId>{7DF18680-E054-41AD-8BC1-D1AEF772440D}</a:tableStyleId>
              </a:tblPr>
              <a:tblGrid>
                <a:gridCol w="2623931">
                  <a:extLst>
                    <a:ext uri="{9D8B030D-6E8A-4147-A177-3AD203B41FA5}">
                      <a16:colId xmlns:a16="http://schemas.microsoft.com/office/drawing/2014/main" xmlns="" val="3435985000"/>
                    </a:ext>
                  </a:extLst>
                </a:gridCol>
                <a:gridCol w="2623931">
                  <a:extLst>
                    <a:ext uri="{9D8B030D-6E8A-4147-A177-3AD203B41FA5}">
                      <a16:colId xmlns:a16="http://schemas.microsoft.com/office/drawing/2014/main" xmlns="" val="3702266835"/>
                    </a:ext>
                  </a:extLst>
                </a:gridCol>
                <a:gridCol w="2623931">
                  <a:extLst>
                    <a:ext uri="{9D8B030D-6E8A-4147-A177-3AD203B41FA5}">
                      <a16:colId xmlns:a16="http://schemas.microsoft.com/office/drawing/2014/main" xmlns="" val="3259917567"/>
                    </a:ext>
                  </a:extLst>
                </a:gridCol>
              </a:tblGrid>
              <a:tr h="772347">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Phase - 4</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Value Engineering Circles</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err="1">
                          <a:solidFill>
                            <a:schemeClr val="dk1"/>
                          </a:solidFill>
                          <a:latin typeface="Times New Roman" panose="02020603050405020304" pitchFamily="18" charset="0"/>
                          <a:cs typeface="Times New Roman" panose="02020603050405020304" pitchFamily="18" charset="0"/>
                        </a:rPr>
                        <a:t>VEnCi</a:t>
                      </a:r>
                      <a:r>
                        <a:rPr lang="en-US" sz="1800" b="0" kern="1200" dirty="0">
                          <a:solidFill>
                            <a:schemeClr val="dk1"/>
                          </a:solidFill>
                          <a:latin typeface="Times New Roman" panose="02020603050405020304" pitchFamily="18" charset="0"/>
                          <a:cs typeface="Times New Roman" panose="02020603050405020304" pitchFamily="18" charset="0"/>
                        </a:rPr>
                        <a:t> Phase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xmlns="" val="1073775929"/>
                  </a:ext>
                </a:extLst>
              </a:tr>
            </a:tbl>
          </a:graphicData>
        </a:graphic>
      </p:graphicFrame>
      <p:graphicFrame>
        <p:nvGraphicFramePr>
          <p:cNvPr id="12" name="Content Placeholder 4">
            <a:extLst>
              <a:ext uri="{FF2B5EF4-FFF2-40B4-BE49-F238E27FC236}">
                <a16:creationId xmlns:a16="http://schemas.microsoft.com/office/drawing/2014/main" xmlns="" id="{466EF4D2-0CCE-56A3-0B19-BE95255F0048}"/>
              </a:ext>
            </a:extLst>
          </p:cNvPr>
          <p:cNvGraphicFramePr>
            <a:graphicFrameLocks noGrp="1"/>
          </p:cNvGraphicFramePr>
          <p:nvPr>
            <p:ph idx="1"/>
            <p:extLst>
              <p:ext uri="{D42A27DB-BD31-4B8C-83A1-F6EECF244321}">
                <p14:modId xmlns:p14="http://schemas.microsoft.com/office/powerpoint/2010/main" val="967056043"/>
              </p:ext>
            </p:extLst>
          </p:nvPr>
        </p:nvGraphicFramePr>
        <p:xfrm>
          <a:off x="650167" y="5045281"/>
          <a:ext cx="7871793" cy="731128"/>
        </p:xfrm>
        <a:graphic>
          <a:graphicData uri="http://schemas.openxmlformats.org/drawingml/2006/table">
            <a:tbl>
              <a:tblPr firstRow="1" bandRow="1">
                <a:tableStyleId>{00A15C55-8517-42AA-B614-E9B94910E393}</a:tableStyleId>
              </a:tblPr>
              <a:tblGrid>
                <a:gridCol w="2623931">
                  <a:extLst>
                    <a:ext uri="{9D8B030D-6E8A-4147-A177-3AD203B41FA5}">
                      <a16:colId xmlns:a16="http://schemas.microsoft.com/office/drawing/2014/main" xmlns="" val="20000"/>
                    </a:ext>
                  </a:extLst>
                </a:gridCol>
                <a:gridCol w="2623931">
                  <a:extLst>
                    <a:ext uri="{9D8B030D-6E8A-4147-A177-3AD203B41FA5}">
                      <a16:colId xmlns:a16="http://schemas.microsoft.com/office/drawing/2014/main" xmlns="" val="20001"/>
                    </a:ext>
                  </a:extLst>
                </a:gridCol>
                <a:gridCol w="2623931">
                  <a:extLst>
                    <a:ext uri="{9D8B030D-6E8A-4147-A177-3AD203B41FA5}">
                      <a16:colId xmlns:a16="http://schemas.microsoft.com/office/drawing/2014/main" xmlns="" val="20002"/>
                    </a:ext>
                  </a:extLst>
                </a:gridCol>
              </a:tblGrid>
              <a:tr h="731128">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Phase - 5 </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a:solidFill>
                            <a:schemeClr val="dk1"/>
                          </a:solidFill>
                          <a:latin typeface="Times New Roman" panose="02020603050405020304" pitchFamily="18" charset="0"/>
                          <a:cs typeface="Times New Roman" panose="02020603050405020304" pitchFamily="18" charset="0"/>
                        </a:rPr>
                        <a:t>Value Engineering Culture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algn="ctr" defTabSz="914400" rtl="0" eaLnBrk="1" latinLnBrk="0" hangingPunct="1"/>
                      <a:r>
                        <a:rPr lang="en-US" sz="1800" b="0" kern="1200" dirty="0" err="1">
                          <a:solidFill>
                            <a:schemeClr val="dk1"/>
                          </a:solidFill>
                          <a:latin typeface="Times New Roman" panose="02020603050405020304" pitchFamily="18" charset="0"/>
                          <a:cs typeface="Times New Roman" panose="02020603050405020304" pitchFamily="18" charset="0"/>
                        </a:rPr>
                        <a:t>VEnCul</a:t>
                      </a:r>
                      <a:r>
                        <a:rPr lang="en-US" sz="1800" b="0" kern="1200" dirty="0">
                          <a:solidFill>
                            <a:schemeClr val="dk1"/>
                          </a:solidFill>
                          <a:latin typeface="Times New Roman" panose="02020603050405020304" pitchFamily="18" charset="0"/>
                          <a:cs typeface="Times New Roman" panose="02020603050405020304" pitchFamily="18" charset="0"/>
                        </a:rPr>
                        <a:t> Phase</a:t>
                      </a:r>
                      <a:endParaRPr lang="en-US" sz="1800" b="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9473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4646947"/>
              </p:ext>
            </p:extLst>
          </p:nvPr>
        </p:nvGraphicFramePr>
        <p:xfrm>
          <a:off x="202224" y="1059473"/>
          <a:ext cx="8941776" cy="4237789"/>
        </p:xfrm>
        <a:graphic>
          <a:graphicData uri="http://schemas.openxmlformats.org/drawingml/2006/table">
            <a:tbl>
              <a:tblPr firstRow="1" bandRow="1">
                <a:tableStyleId>{5FD0F851-EC5A-4D38-B0AD-8093EC10F338}</a:tableStyleId>
              </a:tblPr>
              <a:tblGrid>
                <a:gridCol w="1319798">
                  <a:extLst>
                    <a:ext uri="{9D8B030D-6E8A-4147-A177-3AD203B41FA5}">
                      <a16:colId xmlns:a16="http://schemas.microsoft.com/office/drawing/2014/main" xmlns="" val="20000"/>
                    </a:ext>
                  </a:extLst>
                </a:gridCol>
                <a:gridCol w="2873333">
                  <a:extLst>
                    <a:ext uri="{9D8B030D-6E8A-4147-A177-3AD203B41FA5}">
                      <a16:colId xmlns:a16="http://schemas.microsoft.com/office/drawing/2014/main" xmlns="" val="20001"/>
                    </a:ext>
                  </a:extLst>
                </a:gridCol>
                <a:gridCol w="4748645">
                  <a:extLst>
                    <a:ext uri="{9D8B030D-6E8A-4147-A177-3AD203B41FA5}">
                      <a16:colId xmlns:a16="http://schemas.microsoft.com/office/drawing/2014/main" xmlns="" val="20002"/>
                    </a:ext>
                  </a:extLst>
                </a:gridCol>
              </a:tblGrid>
              <a:tr h="483479">
                <a:tc>
                  <a:txBody>
                    <a:bodyPr/>
                    <a:lstStyle/>
                    <a:p>
                      <a:pPr algn="ctr"/>
                      <a:r>
                        <a:rPr lang="en-US" sz="1500" dirty="0"/>
                        <a:t>APPROACH</a:t>
                      </a:r>
                    </a:p>
                  </a:txBody>
                  <a:tcPr marL="68580" marR="68580" marT="34290" marB="3429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t>METHODOLOGY</a:t>
                      </a:r>
                    </a:p>
                  </a:txBody>
                  <a:tcPr marL="68580" marR="68580" marT="34290" marB="3429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a:t>ANALYSIS &amp; REMARKS</a:t>
                      </a:r>
                    </a:p>
                  </a:txBody>
                  <a:tcPr marL="68580" marR="68580" marT="34290" marB="3429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54310">
                <a:tc>
                  <a:txBody>
                    <a:bodyPr/>
                    <a:lstStyle/>
                    <a:p>
                      <a:pPr algn="just"/>
                      <a:r>
                        <a:rPr lang="en-US" sz="1700" dirty="0">
                          <a:latin typeface="Times New Roman" panose="02020603050405020304" pitchFamily="18" charset="0"/>
                          <a:cs typeface="Times New Roman" panose="02020603050405020304" pitchFamily="18" charset="0"/>
                        </a:rPr>
                        <a:t>Value Engineering Cell (VEC)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itchFamily="34" charset="0"/>
                        <a:buChar char="•"/>
                      </a:pPr>
                      <a:endParaRPr lang="en-US" sz="17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itchFamily="34" charset="0"/>
                        <a:buChar char="•"/>
                      </a:pPr>
                      <a:endParaRPr lang="en-US" sz="17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TextBox 2">
            <a:extLst>
              <a:ext uri="{FF2B5EF4-FFF2-40B4-BE49-F238E27FC236}">
                <a16:creationId xmlns:a16="http://schemas.microsoft.com/office/drawing/2014/main" xmlns="" id="{D10C1296-4D4C-2DCF-8393-15CB0402FE2B}"/>
              </a:ext>
            </a:extLst>
          </p:cNvPr>
          <p:cNvSpPr txBox="1"/>
          <p:nvPr/>
        </p:nvSpPr>
        <p:spPr>
          <a:xfrm>
            <a:off x="1509280" y="1628163"/>
            <a:ext cx="2740602" cy="3139321"/>
          </a:xfrm>
          <a:prstGeom prst="rect">
            <a:avLst/>
          </a:prstGeom>
          <a:noFill/>
        </p:spPr>
        <p:txBody>
          <a:bodyPr wrap="square">
            <a:spAutoFit/>
          </a:bodyPr>
          <a:lstStyle/>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a centralized cell under the Management Services function.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comprises 2 to 4 members.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cell organizes Training Programmes and appreciation courses for the executives and middle level management</a:t>
            </a:r>
          </a:p>
        </p:txBody>
      </p:sp>
      <p:sp>
        <p:nvSpPr>
          <p:cNvPr id="6" name="TextBox 5">
            <a:extLst>
              <a:ext uri="{FF2B5EF4-FFF2-40B4-BE49-F238E27FC236}">
                <a16:creationId xmlns:a16="http://schemas.microsoft.com/office/drawing/2014/main" xmlns="" id="{00969FB7-2F71-95F0-3E1D-C1A2C6726582}"/>
              </a:ext>
            </a:extLst>
          </p:cNvPr>
          <p:cNvSpPr txBox="1"/>
          <p:nvPr/>
        </p:nvSpPr>
        <p:spPr>
          <a:xfrm>
            <a:off x="4447309" y="1628163"/>
            <a:ext cx="4494468" cy="3808735"/>
          </a:xfrm>
          <a:prstGeom prst="rect">
            <a:avLst/>
          </a:prstGeom>
          <a:noFill/>
        </p:spPr>
        <p:txBody>
          <a:bodyPr wrap="square">
            <a:spAutoFit/>
          </a:bodyPr>
          <a:lstStyle/>
          <a:p>
            <a:pPr marL="257175" indent="-257175" algn="just">
              <a:buFont typeface="Wingdings" panose="05000000000000000000" pitchFamily="2" charset="2"/>
              <a:buChar char="Ø"/>
            </a:pPr>
            <a:r>
              <a:rPr lang="en-US" sz="1725" dirty="0">
                <a:latin typeface="Times New Roman" panose="02020603050405020304" pitchFamily="18" charset="0"/>
                <a:cs typeface="Times New Roman" panose="02020603050405020304" pitchFamily="18" charset="0"/>
              </a:rPr>
              <a:t>It is treated as routine activity under training departments of the organization. </a:t>
            </a:r>
          </a:p>
          <a:p>
            <a:pPr marL="257175" indent="-257175" algn="just">
              <a:buFont typeface="Wingdings" panose="05000000000000000000" pitchFamily="2" charset="2"/>
              <a:buChar char="Ø"/>
            </a:pPr>
            <a:r>
              <a:rPr lang="en-US" sz="1725" dirty="0">
                <a:latin typeface="Times New Roman" panose="02020603050405020304" pitchFamily="18" charset="0"/>
                <a:cs typeface="Times New Roman" panose="02020603050405020304" pitchFamily="18" charset="0"/>
              </a:rPr>
              <a:t>Apart from attending training programmes the members normally do not contribute any thing concrete. </a:t>
            </a:r>
          </a:p>
          <a:p>
            <a:pPr marL="257175" indent="-257175" algn="just">
              <a:buFont typeface="Wingdings" panose="05000000000000000000" pitchFamily="2" charset="2"/>
              <a:buChar char="Ø"/>
            </a:pPr>
            <a:r>
              <a:rPr lang="en-US" sz="1725" dirty="0">
                <a:latin typeface="Times New Roman" panose="02020603050405020304" pitchFamily="18" charset="0"/>
                <a:cs typeface="Times New Roman" panose="02020603050405020304" pitchFamily="18" charset="0"/>
              </a:rPr>
              <a:t>However, this cell definitely helps in generating an awareness of the technique in the employees. It has been seen that it does create an additional interest in the participants. </a:t>
            </a:r>
          </a:p>
          <a:p>
            <a:pPr marL="257175" indent="-257175" algn="just">
              <a:buFont typeface="Wingdings" panose="05000000000000000000" pitchFamily="2" charset="2"/>
              <a:buChar char="Ø"/>
            </a:pPr>
            <a:r>
              <a:rPr lang="en-US" sz="1725" dirty="0">
                <a:latin typeface="Times New Roman" panose="02020603050405020304" pitchFamily="18" charset="0"/>
                <a:cs typeface="Times New Roman" panose="02020603050405020304" pitchFamily="18" charset="0"/>
              </a:rPr>
              <a:t>The urge to do something generated, and few of the enthusiastic members do start spending more time to know more about the technique and its application.</a:t>
            </a:r>
          </a:p>
        </p:txBody>
      </p:sp>
    </p:spTree>
    <p:extLst>
      <p:ext uri="{BB962C8B-B14F-4D97-AF65-F5344CB8AC3E}">
        <p14:creationId xmlns:p14="http://schemas.microsoft.com/office/powerpoint/2010/main" val="410868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1000"/>
                                        <p:tgtEl>
                                          <p:spTgt spid="6">
                                            <p:txEl>
                                              <p:pRg st="0" end="0"/>
                                            </p:txEl>
                                          </p:spTgt>
                                        </p:tgtEl>
                                      </p:cBhvr>
                                    </p:animEffect>
                                    <p:anim calcmode="lin" valueType="num">
                                      <p:cBhvr>
                                        <p:cTn id="3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1000"/>
                                        <p:tgtEl>
                                          <p:spTgt spid="6">
                                            <p:txEl>
                                              <p:pRg st="1" end="1"/>
                                            </p:txEl>
                                          </p:spTgt>
                                        </p:tgtEl>
                                      </p:cBhvr>
                                    </p:animEffect>
                                    <p:anim calcmode="lin" valueType="num">
                                      <p:cBhvr>
                                        <p:cTn id="4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fade">
                                      <p:cBhvr>
                                        <p:cTn id="49" dur="1000"/>
                                        <p:tgtEl>
                                          <p:spTgt spid="6">
                                            <p:txEl>
                                              <p:pRg st="2" end="2"/>
                                            </p:txEl>
                                          </p:spTgt>
                                        </p:tgtEl>
                                      </p:cBhvr>
                                    </p:animEffect>
                                    <p:anim calcmode="lin" valueType="num">
                                      <p:cBhvr>
                                        <p:cTn id="5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3" end="3"/>
                                            </p:txEl>
                                          </p:spTgt>
                                        </p:tgtEl>
                                        <p:attrNameLst>
                                          <p:attrName>style.visibility</p:attrName>
                                        </p:attrNameLst>
                                      </p:cBhvr>
                                      <p:to>
                                        <p:strVal val="visible"/>
                                      </p:to>
                                    </p:set>
                                    <p:animEffect transition="in" filter="fade">
                                      <p:cBhvr>
                                        <p:cTn id="56" dur="1000"/>
                                        <p:tgtEl>
                                          <p:spTgt spid="6">
                                            <p:txEl>
                                              <p:pRg st="3" end="3"/>
                                            </p:txEl>
                                          </p:spTgt>
                                        </p:tgtEl>
                                      </p:cBhvr>
                                    </p:animEffect>
                                    <p:anim calcmode="lin" valueType="num">
                                      <p:cBhvr>
                                        <p:cTn id="5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51784595"/>
              </p:ext>
            </p:extLst>
          </p:nvPr>
        </p:nvGraphicFramePr>
        <p:xfrm>
          <a:off x="202224" y="1059473"/>
          <a:ext cx="8797583" cy="4280090"/>
        </p:xfrm>
        <a:graphic>
          <a:graphicData uri="http://schemas.openxmlformats.org/drawingml/2006/table">
            <a:tbl>
              <a:tblPr firstRow="1" bandRow="1">
                <a:tableStyleId>{5FD0F851-EC5A-4D38-B0AD-8093EC10F338}</a:tableStyleId>
              </a:tblPr>
              <a:tblGrid>
                <a:gridCol w="1317088">
                  <a:extLst>
                    <a:ext uri="{9D8B030D-6E8A-4147-A177-3AD203B41FA5}">
                      <a16:colId xmlns:a16="http://schemas.microsoft.com/office/drawing/2014/main" xmlns="" val="20000"/>
                    </a:ext>
                  </a:extLst>
                </a:gridCol>
                <a:gridCol w="2834480">
                  <a:extLst>
                    <a:ext uri="{9D8B030D-6E8A-4147-A177-3AD203B41FA5}">
                      <a16:colId xmlns:a16="http://schemas.microsoft.com/office/drawing/2014/main" xmlns="" val="20001"/>
                    </a:ext>
                  </a:extLst>
                </a:gridCol>
                <a:gridCol w="4646015">
                  <a:extLst>
                    <a:ext uri="{9D8B030D-6E8A-4147-A177-3AD203B41FA5}">
                      <a16:colId xmlns:a16="http://schemas.microsoft.com/office/drawing/2014/main" xmlns="" val="20002"/>
                    </a:ext>
                  </a:extLst>
                </a:gridCol>
              </a:tblGrid>
              <a:tr h="525780">
                <a:tc>
                  <a:txBody>
                    <a:bodyPr/>
                    <a:lstStyle/>
                    <a:p>
                      <a:pPr algn="ctr"/>
                      <a:r>
                        <a:rPr lang="en-US" sz="1500" dirty="0"/>
                        <a:t>APPROACH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t>METHODOLOGY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a:t>ANALYSIS &amp; REMARKS</a:t>
                      </a:r>
                    </a:p>
                    <a:p>
                      <a:pPr algn="ctr"/>
                      <a:endParaRPr lang="en-US" sz="15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54310">
                <a:tc>
                  <a:txBody>
                    <a:bodyPr/>
                    <a:lstStyle/>
                    <a:p>
                      <a:pPr algn="just"/>
                      <a:r>
                        <a:rPr lang="en-US" sz="1800" dirty="0">
                          <a:latin typeface="Times New Roman" panose="02020603050405020304" pitchFamily="18" charset="0"/>
                          <a:cs typeface="Times New Roman" panose="02020603050405020304" pitchFamily="18" charset="0"/>
                        </a:rPr>
                        <a:t>Value Engineering Department (VED)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TextBox 2">
            <a:extLst>
              <a:ext uri="{FF2B5EF4-FFF2-40B4-BE49-F238E27FC236}">
                <a16:creationId xmlns:a16="http://schemas.microsoft.com/office/drawing/2014/main" xmlns="" id="{7549CC3C-4BC6-692F-3517-17A482F772C5}"/>
              </a:ext>
            </a:extLst>
          </p:cNvPr>
          <p:cNvSpPr txBox="1"/>
          <p:nvPr/>
        </p:nvSpPr>
        <p:spPr>
          <a:xfrm>
            <a:off x="1485901" y="1605860"/>
            <a:ext cx="2784764" cy="3693319"/>
          </a:xfrm>
          <a:prstGeom prst="rect">
            <a:avLst/>
          </a:prstGeom>
          <a:noFill/>
        </p:spPr>
        <p:txBody>
          <a:bodyPr wrap="square">
            <a:spAutoFit/>
          </a:bodyPr>
          <a:lstStyle/>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centralized function established more like any other function.</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This is headed by a full time Manager and supporting Engineers and Value Analysts.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target performance is established and the department is expected to fulfill the target by undertaking various studies.</a:t>
            </a:r>
          </a:p>
        </p:txBody>
      </p:sp>
      <p:sp>
        <p:nvSpPr>
          <p:cNvPr id="6" name="TextBox 5">
            <a:extLst>
              <a:ext uri="{FF2B5EF4-FFF2-40B4-BE49-F238E27FC236}">
                <a16:creationId xmlns:a16="http://schemas.microsoft.com/office/drawing/2014/main" xmlns="" id="{714C6178-C130-A16A-10F2-D3517A0FFA93}"/>
              </a:ext>
            </a:extLst>
          </p:cNvPr>
          <p:cNvSpPr txBox="1"/>
          <p:nvPr/>
        </p:nvSpPr>
        <p:spPr>
          <a:xfrm>
            <a:off x="4384965" y="1593882"/>
            <a:ext cx="4556812" cy="3647152"/>
          </a:xfrm>
          <a:prstGeom prst="rect">
            <a:avLst/>
          </a:prstGeom>
          <a:noFill/>
        </p:spPr>
        <p:txBody>
          <a:bodyPr wrap="square">
            <a:spAutoFit/>
          </a:bodyPr>
          <a:lstStyle/>
          <a:p>
            <a:pPr marL="108000" indent="-108000" algn="just">
              <a:buFont typeface="Wingdings" panose="05000000000000000000" pitchFamily="2" charset="2"/>
              <a:buChar char="Ø"/>
            </a:pPr>
            <a:r>
              <a:rPr lang="en-US" sz="1650" dirty="0">
                <a:latin typeface="Times New Roman" panose="02020603050405020304" pitchFamily="18" charset="0"/>
                <a:cs typeface="Times New Roman" panose="02020603050405020304" pitchFamily="18" charset="0"/>
              </a:rPr>
              <a:t>It operates more like a staff function and not as a line function. </a:t>
            </a:r>
          </a:p>
          <a:p>
            <a:pPr marL="108000" indent="-108000" algn="just">
              <a:buFont typeface="Wingdings" panose="05000000000000000000" pitchFamily="2" charset="2"/>
              <a:buChar char="Ø"/>
            </a:pPr>
            <a:r>
              <a:rPr lang="en-US" sz="1650" dirty="0">
                <a:latin typeface="Times New Roman" panose="02020603050405020304" pitchFamily="18" charset="0"/>
                <a:cs typeface="Times New Roman" panose="02020603050405020304" pitchFamily="18" charset="0"/>
              </a:rPr>
              <a:t>In most cases the acceptability of VED by the users is of a low order, because it is looked at either as an unavoidable evil or as a spying or auditing activity. </a:t>
            </a:r>
          </a:p>
          <a:p>
            <a:pPr marL="108000" indent="-108000" algn="just">
              <a:buFont typeface="Wingdings" panose="05000000000000000000" pitchFamily="2" charset="2"/>
              <a:buChar char="Ø"/>
            </a:pPr>
            <a:r>
              <a:rPr lang="en-US" sz="1650" dirty="0">
                <a:latin typeface="Times New Roman" panose="02020603050405020304" pitchFamily="18" charset="0"/>
                <a:cs typeface="Times New Roman" panose="02020603050405020304" pitchFamily="18" charset="0"/>
              </a:rPr>
              <a:t>There is generally a resistance from the designers and manufactures. VED is normally a step further of VEC, and the fact that a particular organization has a VED does indicate the realization of the management and the need for VAVE. </a:t>
            </a:r>
          </a:p>
          <a:p>
            <a:pPr marL="108000" indent="-108000" algn="just">
              <a:buFont typeface="Wingdings" panose="05000000000000000000" pitchFamily="2" charset="2"/>
              <a:buChar char="Ø"/>
            </a:pPr>
            <a:r>
              <a:rPr lang="en-US" sz="1650" dirty="0">
                <a:latin typeface="Times New Roman" panose="02020603050405020304" pitchFamily="18" charset="0"/>
                <a:cs typeface="Times New Roman" panose="02020603050405020304" pitchFamily="18" charset="0"/>
              </a:rPr>
              <a:t>If organizational backing is provided, VED will give much better and more concrete results than the VEC approach.</a:t>
            </a:r>
          </a:p>
        </p:txBody>
      </p:sp>
    </p:spTree>
    <p:extLst>
      <p:ext uri="{BB962C8B-B14F-4D97-AF65-F5344CB8AC3E}">
        <p14:creationId xmlns:p14="http://schemas.microsoft.com/office/powerpoint/2010/main" val="72957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fade">
                                      <p:cBhvr>
                                        <p:cTn id="35" dur="1000"/>
                                        <p:tgtEl>
                                          <p:spTgt spid="6">
                                            <p:txEl>
                                              <p:pRg st="1" end="1"/>
                                            </p:txEl>
                                          </p:spTgt>
                                        </p:tgtEl>
                                      </p:cBhvr>
                                    </p:animEffect>
                                    <p:anim calcmode="lin" valueType="num">
                                      <p:cBhvr>
                                        <p:cTn id="3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1000"/>
                                        <p:tgtEl>
                                          <p:spTgt spid="6">
                                            <p:txEl>
                                              <p:pRg st="2" end="2"/>
                                            </p:txEl>
                                          </p:spTgt>
                                        </p:tgtEl>
                                      </p:cBhvr>
                                    </p:animEffect>
                                    <p:anim calcmode="lin" valueType="num">
                                      <p:cBhvr>
                                        <p:cTn id="4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1000"/>
                                        <p:tgtEl>
                                          <p:spTgt spid="6">
                                            <p:txEl>
                                              <p:pRg st="3" end="3"/>
                                            </p:txEl>
                                          </p:spTgt>
                                        </p:tgtEl>
                                      </p:cBhvr>
                                    </p:animEffect>
                                    <p:anim calcmode="lin" valueType="num">
                                      <p:cBhvr>
                                        <p:cTn id="5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30DEAD-A9D2-D127-C7A6-5DF5A7AC2DA6}"/>
              </a:ext>
            </a:extLst>
          </p:cNvPr>
          <p:cNvSpPr>
            <a:spLocks noGrp="1"/>
          </p:cNvSpPr>
          <p:nvPr>
            <p:ph type="title"/>
          </p:nvPr>
        </p:nvSpPr>
        <p:spPr>
          <a:xfrm>
            <a:off x="374073" y="1131095"/>
            <a:ext cx="7886700" cy="569442"/>
          </a:xfrm>
        </p:spPr>
        <p:txBody>
          <a:bodyPr>
            <a:normAutofit fontScale="90000"/>
          </a:bodyPr>
          <a:lstStyle/>
          <a:p>
            <a:r>
              <a:rPr lang="en-IN" b="1" dirty="0">
                <a:solidFill>
                  <a:srgbClr val="FF0000"/>
                </a:solidFill>
              </a:rPr>
              <a:t>OBJECTIVES OF VALUE ENGINEERING</a:t>
            </a:r>
          </a:p>
        </p:txBody>
      </p:sp>
      <p:sp>
        <p:nvSpPr>
          <p:cNvPr id="3" name="Content Placeholder 2">
            <a:extLst>
              <a:ext uri="{FF2B5EF4-FFF2-40B4-BE49-F238E27FC236}">
                <a16:creationId xmlns:a16="http://schemas.microsoft.com/office/drawing/2014/main" xmlns="" id="{384E7E58-9C71-6AB0-E1D5-244C38250EA2}"/>
              </a:ext>
            </a:extLst>
          </p:cNvPr>
          <p:cNvSpPr>
            <a:spLocks noGrp="1"/>
          </p:cNvSpPr>
          <p:nvPr>
            <p:ph idx="1"/>
          </p:nvPr>
        </p:nvSpPr>
        <p:spPr>
          <a:xfrm>
            <a:off x="374074" y="1893960"/>
            <a:ext cx="8427026" cy="3263504"/>
          </a:xfrm>
        </p:spPr>
        <p:txBody>
          <a:bodyPr>
            <a:normAutofit/>
          </a:bodyPr>
          <a:lstStyle/>
          <a:p>
            <a:pPr marL="0" indent="0">
              <a:buNone/>
            </a:pPr>
            <a:r>
              <a:rPr lang="en-US" sz="1800" cap="none" dirty="0">
                <a:latin typeface="Times" panose="02020603050405020304" pitchFamily="18" charset="0"/>
                <a:cs typeface="Times" panose="02020603050405020304" pitchFamily="18" charset="0"/>
              </a:rPr>
              <a:t>1. To reduce piece cost and total </a:t>
            </a:r>
            <a:r>
              <a:rPr lang="en-US" sz="1800" cap="none" dirty="0" smtClean="0">
                <a:latin typeface="Times" panose="02020603050405020304" pitchFamily="18" charset="0"/>
                <a:cs typeface="Times" panose="02020603050405020304" pitchFamily="18" charset="0"/>
              </a:rPr>
              <a:t>cost. </a:t>
            </a:r>
            <a:endParaRPr lang="en-US" sz="1800" cap="none" dirty="0">
              <a:latin typeface="Times" panose="02020603050405020304" pitchFamily="18" charset="0"/>
              <a:cs typeface="Times" panose="02020603050405020304" pitchFamily="18" charset="0"/>
            </a:endParaRPr>
          </a:p>
          <a:p>
            <a:pPr marL="0" indent="0">
              <a:buNone/>
            </a:pPr>
            <a:r>
              <a:rPr lang="en-US" sz="1800" cap="none" dirty="0">
                <a:latin typeface="Times" panose="02020603050405020304" pitchFamily="18" charset="0"/>
                <a:cs typeface="Times" panose="02020603050405020304" pitchFamily="18" charset="0"/>
              </a:rPr>
              <a:t>2. To improve operational performance. </a:t>
            </a:r>
          </a:p>
          <a:p>
            <a:pPr marL="0" indent="0">
              <a:buNone/>
            </a:pPr>
            <a:r>
              <a:rPr lang="en-US" sz="1800" cap="none" dirty="0">
                <a:latin typeface="Times" panose="02020603050405020304" pitchFamily="18" charset="0"/>
                <a:cs typeface="Times" panose="02020603050405020304" pitchFamily="18" charset="0"/>
              </a:rPr>
              <a:t>3. To improve product quality. </a:t>
            </a:r>
          </a:p>
          <a:p>
            <a:pPr marL="0" indent="0">
              <a:buNone/>
            </a:pPr>
            <a:r>
              <a:rPr lang="en-US" sz="1800" cap="none" dirty="0">
                <a:latin typeface="Times" panose="02020603050405020304" pitchFamily="18" charset="0"/>
                <a:cs typeface="Times" panose="02020603050405020304" pitchFamily="18" charset="0"/>
              </a:rPr>
              <a:t>4. To reduce the manufacturing costs. </a:t>
            </a:r>
          </a:p>
          <a:p>
            <a:pPr marL="0" indent="0">
              <a:buNone/>
            </a:pPr>
            <a:r>
              <a:rPr lang="en-US" sz="1800" cap="none" dirty="0">
                <a:latin typeface="Times" panose="02020603050405020304" pitchFamily="18" charset="0"/>
                <a:cs typeface="Times" panose="02020603050405020304" pitchFamily="18" charset="0"/>
              </a:rPr>
              <a:t>5. To improve customer-supplier relations. </a:t>
            </a:r>
          </a:p>
          <a:p>
            <a:pPr marL="0" indent="0">
              <a:buNone/>
            </a:pPr>
            <a:r>
              <a:rPr lang="en-US" sz="1800" cap="none" dirty="0">
                <a:latin typeface="Times" panose="02020603050405020304" pitchFamily="18" charset="0"/>
                <a:cs typeface="Times" panose="02020603050405020304" pitchFamily="18" charset="0"/>
              </a:rPr>
              <a:t>6. Cost avoidance on future programs. </a:t>
            </a:r>
          </a:p>
          <a:p>
            <a:pPr marL="0" indent="0">
              <a:buNone/>
            </a:pPr>
            <a:r>
              <a:rPr lang="en-US" sz="1800" cap="none" dirty="0">
                <a:latin typeface="Times" panose="02020603050405020304" pitchFamily="18" charset="0"/>
                <a:cs typeface="Times" panose="02020603050405020304" pitchFamily="18" charset="0"/>
              </a:rPr>
              <a:t>7. To reduce in product variations.</a:t>
            </a:r>
            <a:endParaRPr lang="en-IN" sz="1800" cap="none"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9482534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64176324"/>
              </p:ext>
            </p:extLst>
          </p:nvPr>
        </p:nvGraphicFramePr>
        <p:xfrm>
          <a:off x="360484" y="1232731"/>
          <a:ext cx="8423032" cy="4237789"/>
        </p:xfrm>
        <a:graphic>
          <a:graphicData uri="http://schemas.openxmlformats.org/drawingml/2006/table">
            <a:tbl>
              <a:tblPr firstRow="1" bandRow="1">
                <a:tableStyleId>{D27102A9-8310-4765-A935-A1911B00CA55}</a:tableStyleId>
              </a:tblPr>
              <a:tblGrid>
                <a:gridCol w="1538654">
                  <a:extLst>
                    <a:ext uri="{9D8B030D-6E8A-4147-A177-3AD203B41FA5}">
                      <a16:colId xmlns:a16="http://schemas.microsoft.com/office/drawing/2014/main" xmlns="" val="20000"/>
                    </a:ext>
                  </a:extLst>
                </a:gridCol>
                <a:gridCol w="3209193">
                  <a:extLst>
                    <a:ext uri="{9D8B030D-6E8A-4147-A177-3AD203B41FA5}">
                      <a16:colId xmlns:a16="http://schemas.microsoft.com/office/drawing/2014/main" xmlns="" val="20001"/>
                    </a:ext>
                  </a:extLst>
                </a:gridCol>
                <a:gridCol w="3675185">
                  <a:extLst>
                    <a:ext uri="{9D8B030D-6E8A-4147-A177-3AD203B41FA5}">
                      <a16:colId xmlns:a16="http://schemas.microsoft.com/office/drawing/2014/main" xmlns="" val="20002"/>
                    </a:ext>
                  </a:extLst>
                </a:gridCol>
              </a:tblGrid>
              <a:tr h="483479">
                <a:tc>
                  <a:txBody>
                    <a:bodyPr/>
                    <a:lstStyle/>
                    <a:p>
                      <a:pPr algn="ctr"/>
                      <a:r>
                        <a:rPr lang="en-US" sz="1800" dirty="0"/>
                        <a:t>APPROACH</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METHODOLOGY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ANALYSIS &amp; REMARKS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54310">
                <a:tc>
                  <a:txBody>
                    <a:bodyPr/>
                    <a:lstStyle/>
                    <a:p>
                      <a:pPr algn="just"/>
                      <a:r>
                        <a:rPr lang="en-US" sz="1800" dirty="0">
                          <a:latin typeface="Times New Roman" panose="02020603050405020304" pitchFamily="18" charset="0"/>
                          <a:cs typeface="Times New Roman" panose="02020603050405020304" pitchFamily="18" charset="0"/>
                        </a:rPr>
                        <a:t>Value Engineering Teams (VET)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TextBox 2">
            <a:extLst>
              <a:ext uri="{FF2B5EF4-FFF2-40B4-BE49-F238E27FC236}">
                <a16:creationId xmlns:a16="http://schemas.microsoft.com/office/drawing/2014/main" xmlns="" id="{70F7019A-6187-AD19-4A01-A57A4AAD62B0}"/>
              </a:ext>
            </a:extLst>
          </p:cNvPr>
          <p:cNvSpPr txBox="1"/>
          <p:nvPr/>
        </p:nvSpPr>
        <p:spPr>
          <a:xfrm>
            <a:off x="1963882" y="1800284"/>
            <a:ext cx="2982191" cy="3693319"/>
          </a:xfrm>
          <a:prstGeom prst="rect">
            <a:avLst/>
          </a:prstGeom>
          <a:noFill/>
        </p:spPr>
        <p:txBody>
          <a:bodyPr wrap="square">
            <a:spAutoFit/>
          </a:bodyPr>
          <a:lstStyle/>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large size organizations there can be Value Engineering teams in each of the product groups or departments.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Each of the groups can be exposed to a detailed application oriented training programme.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group normally can comprise the designers; manufacturing, and materials functions.</a:t>
            </a:r>
          </a:p>
        </p:txBody>
      </p:sp>
      <p:sp>
        <p:nvSpPr>
          <p:cNvPr id="6" name="TextBox 5">
            <a:extLst>
              <a:ext uri="{FF2B5EF4-FFF2-40B4-BE49-F238E27FC236}">
                <a16:creationId xmlns:a16="http://schemas.microsoft.com/office/drawing/2014/main" xmlns="" id="{EED04E12-38ED-B64E-F190-2CD30318AAB7}"/>
              </a:ext>
            </a:extLst>
          </p:cNvPr>
          <p:cNvSpPr txBox="1"/>
          <p:nvPr/>
        </p:nvSpPr>
        <p:spPr>
          <a:xfrm>
            <a:off x="5169077" y="1800284"/>
            <a:ext cx="3496941" cy="3139321"/>
          </a:xfrm>
          <a:prstGeom prst="rect">
            <a:avLst/>
          </a:prstGeom>
          <a:noFill/>
        </p:spPr>
        <p:txBody>
          <a:bodyPr wrap="square">
            <a:spAutoFit/>
          </a:bodyPr>
          <a:lstStyle/>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acceptability of this team and its work is of a much higher degree because of the fact that they are considered to be inside people are known to the sections/departments. </a:t>
            </a:r>
          </a:p>
          <a:p>
            <a:pPr marL="257175" indent="-257175" algn="just">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quite a few members are from design or R&amp;D, their suggestions are quickly accepted and implemented.</a:t>
            </a:r>
          </a:p>
        </p:txBody>
      </p:sp>
    </p:spTree>
    <p:extLst>
      <p:ext uri="{BB962C8B-B14F-4D97-AF65-F5344CB8AC3E}">
        <p14:creationId xmlns:p14="http://schemas.microsoft.com/office/powerpoint/2010/main" val="269117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1000"/>
                                        <p:tgtEl>
                                          <p:spTgt spid="6">
                                            <p:txEl>
                                              <p:pRg st="0" end="0"/>
                                            </p:txEl>
                                          </p:spTgt>
                                        </p:tgtEl>
                                      </p:cBhvr>
                                    </p:animEffect>
                                    <p:anim calcmode="lin" valueType="num">
                                      <p:cBhvr>
                                        <p:cTn id="2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65061186"/>
              </p:ext>
            </p:extLst>
          </p:nvPr>
        </p:nvGraphicFramePr>
        <p:xfrm>
          <a:off x="276079" y="1418200"/>
          <a:ext cx="8423032" cy="4237789"/>
        </p:xfrm>
        <a:graphic>
          <a:graphicData uri="http://schemas.openxmlformats.org/drawingml/2006/table">
            <a:tbl>
              <a:tblPr firstRow="1" bandRow="1">
                <a:tableStyleId>{5FD0F851-EC5A-4D38-B0AD-8093EC10F338}</a:tableStyleId>
              </a:tblPr>
              <a:tblGrid>
                <a:gridCol w="1538654">
                  <a:extLst>
                    <a:ext uri="{9D8B030D-6E8A-4147-A177-3AD203B41FA5}">
                      <a16:colId xmlns:a16="http://schemas.microsoft.com/office/drawing/2014/main" xmlns="" val="20000"/>
                    </a:ext>
                  </a:extLst>
                </a:gridCol>
                <a:gridCol w="3209193">
                  <a:extLst>
                    <a:ext uri="{9D8B030D-6E8A-4147-A177-3AD203B41FA5}">
                      <a16:colId xmlns:a16="http://schemas.microsoft.com/office/drawing/2014/main" xmlns="" val="20001"/>
                    </a:ext>
                  </a:extLst>
                </a:gridCol>
                <a:gridCol w="3675185">
                  <a:extLst>
                    <a:ext uri="{9D8B030D-6E8A-4147-A177-3AD203B41FA5}">
                      <a16:colId xmlns:a16="http://schemas.microsoft.com/office/drawing/2014/main" xmlns="" val="20002"/>
                    </a:ext>
                  </a:extLst>
                </a:gridCol>
              </a:tblGrid>
              <a:tr h="483479">
                <a:tc>
                  <a:txBody>
                    <a:bodyPr/>
                    <a:lstStyle/>
                    <a:p>
                      <a:pPr algn="ctr"/>
                      <a:r>
                        <a:rPr lang="en-US" sz="1800" dirty="0"/>
                        <a:t>APPROACH</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METHODOLOGY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ANALYSIS &amp; REMARKS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54310">
                <a:tc>
                  <a:txBody>
                    <a:bodyPr/>
                    <a:lstStyle/>
                    <a:p>
                      <a:pPr algn="just"/>
                      <a:r>
                        <a:rPr lang="en-US" sz="1800" dirty="0">
                          <a:latin typeface="Times New Roman" panose="02020603050405020304" pitchFamily="18" charset="0"/>
                          <a:cs typeface="Times New Roman" panose="02020603050405020304" pitchFamily="18" charset="0"/>
                        </a:rPr>
                        <a:t>Value Engineering Circles (</a:t>
                      </a:r>
                      <a:r>
                        <a:rPr lang="en-US" sz="1800" dirty="0" err="1">
                          <a:latin typeface="Times New Roman" panose="02020603050405020304" pitchFamily="18" charset="0"/>
                          <a:cs typeface="Times New Roman" panose="02020603050405020304" pitchFamily="18" charset="0"/>
                        </a:rPr>
                        <a:t>VEnC</a:t>
                      </a:r>
                      <a:r>
                        <a:rPr lang="en-US" sz="1800" dirty="0">
                          <a:latin typeface="Times New Roman" panose="02020603050405020304" pitchFamily="18" charset="0"/>
                          <a:cs typeface="Times New Roman" panose="02020603050405020304" pitchFamily="18" charset="0"/>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TextBox 2">
            <a:extLst>
              <a:ext uri="{FF2B5EF4-FFF2-40B4-BE49-F238E27FC236}">
                <a16:creationId xmlns:a16="http://schemas.microsoft.com/office/drawing/2014/main" xmlns="" id="{CF356EE7-21FE-6ABE-D37C-3C3A5CA7FC24}"/>
              </a:ext>
            </a:extLst>
          </p:cNvPr>
          <p:cNvSpPr txBox="1"/>
          <p:nvPr/>
        </p:nvSpPr>
        <p:spPr>
          <a:xfrm>
            <a:off x="1849582" y="2102234"/>
            <a:ext cx="3065319" cy="3139321"/>
          </a:xfrm>
          <a:prstGeom prst="rect">
            <a:avLst/>
          </a:prstGeom>
          <a:noFill/>
        </p:spPr>
        <p:txBody>
          <a:bodyPr wrap="square">
            <a:spAutoFit/>
          </a:bodyPr>
          <a:lstStyle/>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Through the </a:t>
            </a:r>
            <a:r>
              <a:rPr lang="en-US" dirty="0" err="1">
                <a:latin typeface="Times New Roman" panose="02020603050405020304" pitchFamily="18" charset="0"/>
                <a:cs typeface="Times New Roman" panose="02020603050405020304" pitchFamily="18" charset="0"/>
              </a:rPr>
              <a:t>VEnCi</a:t>
            </a:r>
            <a:r>
              <a:rPr lang="en-US" dirty="0">
                <a:latin typeface="Times New Roman" panose="02020603050405020304" pitchFamily="18" charset="0"/>
                <a:cs typeface="Times New Roman" panose="02020603050405020304" pitchFamily="18" charset="0"/>
              </a:rPr>
              <a:t> activities and by exposing all the employees to the VAVE programmes and through use of audiovisual aids, a mass recognition can be established.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would result into everybody taking care of the optimum VALUE in his sphere of activities</a:t>
            </a:r>
          </a:p>
        </p:txBody>
      </p:sp>
      <p:sp>
        <p:nvSpPr>
          <p:cNvPr id="6" name="TextBox 5">
            <a:extLst>
              <a:ext uri="{FF2B5EF4-FFF2-40B4-BE49-F238E27FC236}">
                <a16:creationId xmlns:a16="http://schemas.microsoft.com/office/drawing/2014/main" xmlns="" id="{BA0A9C2D-E525-3A33-A073-30B51DA5394B}"/>
              </a:ext>
            </a:extLst>
          </p:cNvPr>
          <p:cNvSpPr txBox="1"/>
          <p:nvPr/>
        </p:nvSpPr>
        <p:spPr>
          <a:xfrm>
            <a:off x="5081155" y="2046564"/>
            <a:ext cx="3617956" cy="1541448"/>
          </a:xfrm>
          <a:prstGeom prst="rect">
            <a:avLst/>
          </a:prstGeom>
          <a:noFill/>
        </p:spPr>
        <p:txBody>
          <a:bodyPr wrap="square">
            <a:spAutoFit/>
          </a:bodyPr>
          <a:lstStyle/>
          <a:p>
            <a:pPr marL="257175" indent="-257175" algn="just">
              <a:spcAft>
                <a:spcPts val="45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Mostly this would be very broad approach. </a:t>
            </a:r>
          </a:p>
          <a:p>
            <a:pPr marL="257175" indent="-257175"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would work effectively like the Quality Circles programmes or Zero defects movements in Japan. </a:t>
            </a:r>
          </a:p>
        </p:txBody>
      </p:sp>
    </p:spTree>
    <p:extLst>
      <p:ext uri="{BB962C8B-B14F-4D97-AF65-F5344CB8AC3E}">
        <p14:creationId xmlns:p14="http://schemas.microsoft.com/office/powerpoint/2010/main" val="389928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17458429"/>
              </p:ext>
            </p:extLst>
          </p:nvPr>
        </p:nvGraphicFramePr>
        <p:xfrm>
          <a:off x="268166" y="1288955"/>
          <a:ext cx="8607669" cy="4280090"/>
        </p:xfrm>
        <a:graphic>
          <a:graphicData uri="http://schemas.openxmlformats.org/drawingml/2006/table">
            <a:tbl>
              <a:tblPr firstRow="1" bandRow="1">
                <a:tableStyleId>{5FD0F851-EC5A-4D38-B0AD-8093EC10F338}</a:tableStyleId>
              </a:tblPr>
              <a:tblGrid>
                <a:gridCol w="1943100">
                  <a:extLst>
                    <a:ext uri="{9D8B030D-6E8A-4147-A177-3AD203B41FA5}">
                      <a16:colId xmlns:a16="http://schemas.microsoft.com/office/drawing/2014/main" xmlns="" val="20000"/>
                    </a:ext>
                  </a:extLst>
                </a:gridCol>
                <a:gridCol w="2198077">
                  <a:extLst>
                    <a:ext uri="{9D8B030D-6E8A-4147-A177-3AD203B41FA5}">
                      <a16:colId xmlns:a16="http://schemas.microsoft.com/office/drawing/2014/main" xmlns="" val="20001"/>
                    </a:ext>
                  </a:extLst>
                </a:gridCol>
                <a:gridCol w="4466492">
                  <a:extLst>
                    <a:ext uri="{9D8B030D-6E8A-4147-A177-3AD203B41FA5}">
                      <a16:colId xmlns:a16="http://schemas.microsoft.com/office/drawing/2014/main" xmlns="" val="20002"/>
                    </a:ext>
                  </a:extLst>
                </a:gridCol>
              </a:tblGrid>
              <a:tr h="525780">
                <a:tc>
                  <a:txBody>
                    <a:bodyPr/>
                    <a:lstStyle/>
                    <a:p>
                      <a:pPr algn="ctr"/>
                      <a:r>
                        <a:rPr lang="en-US" sz="1500" dirty="0"/>
                        <a:t>APPROACH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t>METHODOLOGY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a:t>ANALYSIS &amp; REMARKS</a:t>
                      </a:r>
                    </a:p>
                    <a:p>
                      <a:pPr algn="ctr"/>
                      <a:endParaRPr lang="en-US" sz="15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54310">
                <a:tc>
                  <a:txBody>
                    <a:bodyPr/>
                    <a:lstStyle/>
                    <a:p>
                      <a:pPr algn="just"/>
                      <a:r>
                        <a:rPr lang="en-US" sz="1800" dirty="0">
                          <a:latin typeface="Times New Roman" panose="02020603050405020304" pitchFamily="18" charset="0"/>
                          <a:cs typeface="Times New Roman" panose="02020603050405020304" pitchFamily="18" charset="0"/>
                        </a:rPr>
                        <a:t>Value Engineering </a:t>
                      </a:r>
                    </a:p>
                    <a:p>
                      <a:pPr algn="just"/>
                      <a:r>
                        <a:rPr lang="en-US" sz="1800" dirty="0">
                          <a:latin typeface="Times New Roman" panose="02020603050405020304" pitchFamily="18" charset="0"/>
                          <a:cs typeface="Times New Roman" panose="02020603050405020304" pitchFamily="18" charset="0"/>
                        </a:rPr>
                        <a:t>Culture (</a:t>
                      </a:r>
                      <a:r>
                        <a:rPr lang="en-US" sz="1800" dirty="0" err="1">
                          <a:latin typeface="Times New Roman" panose="02020603050405020304" pitchFamily="18" charset="0"/>
                          <a:cs typeface="Times New Roman" panose="02020603050405020304" pitchFamily="18" charset="0"/>
                        </a:rPr>
                        <a:t>VEnCul</a:t>
                      </a:r>
                      <a:r>
                        <a:rPr lang="en-US" sz="1800" dirty="0">
                          <a:latin typeface="Times New Roman" panose="02020603050405020304" pitchFamily="18" charset="0"/>
                          <a:cs typeface="Times New Roman" panose="02020603050405020304" pitchFamily="18" charset="0"/>
                        </a:rPr>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itchFamily="34" charset="0"/>
                        <a:buNone/>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just">
                        <a:spcBef>
                          <a:spcPts val="600"/>
                        </a:spcBef>
                        <a:buFont typeface="Arial" pitchFamily="34" charset="0"/>
                        <a:buChar char="•"/>
                      </a:pPr>
                      <a:endParaRPr lang="en-US" sz="18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TextBox 2">
            <a:extLst>
              <a:ext uri="{FF2B5EF4-FFF2-40B4-BE49-F238E27FC236}">
                <a16:creationId xmlns:a16="http://schemas.microsoft.com/office/drawing/2014/main" xmlns="" id="{699E510E-6F97-B9DF-5C7B-5BBD5042A747}"/>
              </a:ext>
            </a:extLst>
          </p:cNvPr>
          <p:cNvSpPr txBox="1"/>
          <p:nvPr/>
        </p:nvSpPr>
        <p:spPr>
          <a:xfrm>
            <a:off x="4480480" y="1921322"/>
            <a:ext cx="4258274" cy="2095445"/>
          </a:xfrm>
          <a:prstGeom prst="rect">
            <a:avLst/>
          </a:prstGeom>
          <a:noFill/>
        </p:spPr>
        <p:txBody>
          <a:bodyPr wrap="square">
            <a:spAutoFit/>
          </a:bodyPr>
          <a:lstStyle/>
          <a:p>
            <a:pPr marL="257175" indent="-257175" algn="just">
              <a:spcBef>
                <a:spcPts val="45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ultimate can be achieved through this approach.</a:t>
            </a:r>
          </a:p>
          <a:p>
            <a:pPr marL="257175" indent="-257175" algn="just">
              <a:spcBef>
                <a:spcPts val="450"/>
              </a:spcBef>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Once an organization has developed this culture it would automatically take care of the new entrants thinking process and this a full fledged VALUE culture can be established.</a:t>
            </a:r>
          </a:p>
        </p:txBody>
      </p:sp>
    </p:spTree>
    <p:extLst>
      <p:ext uri="{BB962C8B-B14F-4D97-AF65-F5344CB8AC3E}">
        <p14:creationId xmlns:p14="http://schemas.microsoft.com/office/powerpoint/2010/main" val="30174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1C3A1-4A3B-8668-934A-D5B86A198853}"/>
              </a:ext>
            </a:extLst>
          </p:cNvPr>
          <p:cNvSpPr>
            <a:spLocks noGrp="1"/>
          </p:cNvSpPr>
          <p:nvPr>
            <p:ph type="title"/>
          </p:nvPr>
        </p:nvSpPr>
        <p:spPr>
          <a:xfrm>
            <a:off x="110836" y="241873"/>
            <a:ext cx="8922327" cy="565381"/>
          </a:xfrm>
        </p:spPr>
        <p:txBody>
          <a:bodyPr>
            <a:normAutofit fontScale="90000"/>
          </a:bodyPr>
          <a:lstStyle/>
          <a:p>
            <a:r>
              <a:rPr lang="en-US" dirty="0"/>
              <a:t>unique and quantitative evaluation of ideas</a:t>
            </a:r>
            <a:endParaRPr lang="en-IN" dirty="0"/>
          </a:p>
        </p:txBody>
      </p:sp>
      <p:sp>
        <p:nvSpPr>
          <p:cNvPr id="3" name="Content Placeholder 2">
            <a:extLst>
              <a:ext uri="{FF2B5EF4-FFF2-40B4-BE49-F238E27FC236}">
                <a16:creationId xmlns:a16="http://schemas.microsoft.com/office/drawing/2014/main" xmlns="" id="{F735A140-49DE-70BF-0B82-BB33D371424C}"/>
              </a:ext>
            </a:extLst>
          </p:cNvPr>
          <p:cNvSpPr>
            <a:spLocks noGrp="1"/>
          </p:cNvSpPr>
          <p:nvPr>
            <p:ph idx="1"/>
          </p:nvPr>
        </p:nvSpPr>
        <p:spPr>
          <a:xfrm>
            <a:off x="334270" y="1125909"/>
            <a:ext cx="8310965" cy="5490218"/>
          </a:xfrm>
        </p:spPr>
        <p:txBody>
          <a:bodyPr>
            <a:noAutofit/>
          </a:bodyPr>
          <a:lstStyle/>
          <a:p>
            <a:pPr algn="just">
              <a:lnSpc>
                <a:spcPct val="100000"/>
              </a:lnSpc>
              <a:spcBef>
                <a:spcPts val="0"/>
              </a:spcBef>
              <a:spcAft>
                <a:spcPts val="450"/>
              </a:spcAf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As value analysis and engineering progresses it has become clear that the original method of evaluating ideas by using the good/bad T chart has serious limitations.</a:t>
            </a:r>
          </a:p>
          <a:p>
            <a:pPr algn="just">
              <a:lnSpc>
                <a:spcPct val="100000"/>
              </a:lnSpc>
              <a:spcBef>
                <a:spcPts val="0"/>
              </a:spcBef>
              <a:spcAft>
                <a:spcPts val="450"/>
              </a:spcAf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The dominant factor in any idea evaluation is  being the possibility of being able to satisfy the requirement.</a:t>
            </a:r>
          </a:p>
          <a:p>
            <a:pPr algn="just">
              <a:lnSpc>
                <a:spcPct val="100000"/>
              </a:lnSpc>
              <a:spcBef>
                <a:spcPts val="0"/>
              </a:spcBef>
              <a:spcAft>
                <a:spcPts val="450"/>
              </a:spcAf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Once satisfaction has been accomplished, value analysis and engineering comes into its own to reduce costs and improve performance. </a:t>
            </a:r>
          </a:p>
          <a:p>
            <a:pPr algn="just">
              <a:lnSpc>
                <a:spcPct val="100000"/>
              </a:lnSpc>
              <a:spcBef>
                <a:spcPts val="0"/>
              </a:spcBef>
              <a:spcAft>
                <a:spcPts val="450"/>
              </a:spcAf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It was necessary to find a numerical method of rating performance and other features that would also allow the users to separate their variables and judge how well an idea satisfied each function separately.</a:t>
            </a:r>
          </a:p>
          <a:p>
            <a:pPr algn="just">
              <a:lnSpc>
                <a:spcPct val="100000"/>
              </a:lnSpc>
              <a:spcBef>
                <a:spcPts val="0"/>
              </a:spcBef>
              <a:spcAft>
                <a:spcPts val="450"/>
              </a:spcAf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The idea of matrix analysis has the advantage that numerical scores can be worked out, with due weight factors, thus providing a figure of merit for each possible decision</a:t>
            </a:r>
            <a:endParaRPr lang="en-IN" sz="2200" cap="none"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0568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1C3A1-4A3B-8668-934A-D5B86A198853}"/>
              </a:ext>
            </a:extLst>
          </p:cNvPr>
          <p:cNvSpPr>
            <a:spLocks noGrp="1"/>
          </p:cNvSpPr>
          <p:nvPr>
            <p:ph type="title"/>
          </p:nvPr>
        </p:nvSpPr>
        <p:spPr>
          <a:xfrm>
            <a:off x="124691" y="298744"/>
            <a:ext cx="9019309" cy="476135"/>
          </a:xfrm>
        </p:spPr>
        <p:txBody>
          <a:bodyPr>
            <a:normAutofit fontScale="90000"/>
          </a:bodyPr>
          <a:lstStyle/>
          <a:p>
            <a:r>
              <a:rPr lang="en-US" dirty="0"/>
              <a:t>unique and quantitative evaluation of ideas</a:t>
            </a:r>
            <a:endParaRPr lang="en-IN" dirty="0"/>
          </a:p>
        </p:txBody>
      </p:sp>
      <p:sp>
        <p:nvSpPr>
          <p:cNvPr id="3" name="Content Placeholder 2">
            <a:extLst>
              <a:ext uri="{FF2B5EF4-FFF2-40B4-BE49-F238E27FC236}">
                <a16:creationId xmlns:a16="http://schemas.microsoft.com/office/drawing/2014/main" xmlns="" id="{F735A140-49DE-70BF-0B82-BB33D371424C}"/>
              </a:ext>
            </a:extLst>
          </p:cNvPr>
          <p:cNvSpPr>
            <a:spLocks noGrp="1"/>
          </p:cNvSpPr>
          <p:nvPr>
            <p:ph idx="1"/>
          </p:nvPr>
        </p:nvSpPr>
        <p:spPr>
          <a:xfrm>
            <a:off x="311727" y="879462"/>
            <a:ext cx="8596745" cy="5867702"/>
          </a:xfrm>
        </p:spPr>
        <p:txBody>
          <a:bodyPr>
            <a:noAutofit/>
          </a:bodyPr>
          <a:lstStyle/>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The first step is to write down all the functions </a:t>
            </a:r>
            <a:r>
              <a:rPr lang="en-US" sz="2200" i="1" cap="none" dirty="0">
                <a:latin typeface="Times New Roman" panose="02020603050405020304" pitchFamily="18" charset="0"/>
              </a:rPr>
              <a:t>and characteristics </a:t>
            </a:r>
            <a:r>
              <a:rPr lang="en-US" sz="2200" cap="none" dirty="0">
                <a:latin typeface="Times New Roman" panose="02020603050405020304" pitchFamily="18" charset="0"/>
              </a:rPr>
              <a:t>that Must be satisfied. These are put in a positive form; ex., For an electric Motor one writes down "low noise" as being desirable not "high noise" as Being undesirable. </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It is possible to write the latter and then give it a negative sign in the evaluation process, but it has been found that this leads to some confusion and using the positive form throughout is better.</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The functions and characteristics must now be arranged in order of Importance. </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Often this can be done by inspection. If not, a </a:t>
            </a:r>
            <a:r>
              <a:rPr lang="en-US" sz="2200" b="1" cap="none" dirty="0">
                <a:solidFill>
                  <a:srgbClr val="C00000"/>
                </a:solidFill>
                <a:latin typeface="Times New Roman" panose="02020603050405020304" pitchFamily="18" charset="0"/>
              </a:rPr>
              <a:t>preliminary scale matrix </a:t>
            </a:r>
            <a:r>
              <a:rPr lang="en-US" sz="2200" b="1" cap="none" dirty="0">
                <a:solidFill>
                  <a:srgbClr val="00B050"/>
                </a:solidFill>
                <a:latin typeface="Times New Roman" panose="02020603050405020304" pitchFamily="18" charset="0"/>
              </a:rPr>
              <a:t>is used to sort out the order of importance of each function</a:t>
            </a:r>
            <a:r>
              <a:rPr lang="en-US" sz="2200" cap="none" dirty="0">
                <a:latin typeface="Times New Roman" panose="02020603050405020304" pitchFamily="18" charset="0"/>
              </a:rPr>
              <a:t>.</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This checks against all the others in turn. The process is simple. </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On a Matrix sheet all the functions and Characteristics are written down the left-hand side in random order and Numbered A to Z. </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Across the top of the matrix the same letters are also Written. </a:t>
            </a:r>
          </a:p>
          <a:p>
            <a:pPr algn="just">
              <a:lnSpc>
                <a:spcPct val="100000"/>
              </a:lnSpc>
              <a:spcBef>
                <a:spcPts val="0"/>
              </a:spcBef>
              <a:buFont typeface="Wingdings" panose="05000000000000000000" pitchFamily="2" charset="2"/>
              <a:buChar char="Ø"/>
            </a:pPr>
            <a:r>
              <a:rPr lang="en-US" sz="2200" cap="none" dirty="0">
                <a:latin typeface="Times New Roman" panose="02020603050405020304" pitchFamily="18" charset="0"/>
              </a:rPr>
              <a:t>A diagonal is drawn across the dead squares where a function is Compared with itself.</a:t>
            </a:r>
            <a:endParaRPr lang="en-IN" sz="2200" cap="none" dirty="0"/>
          </a:p>
        </p:txBody>
      </p:sp>
    </p:spTree>
    <p:extLst>
      <p:ext uri="{BB962C8B-B14F-4D97-AF65-F5344CB8AC3E}">
        <p14:creationId xmlns:p14="http://schemas.microsoft.com/office/powerpoint/2010/main" val="329970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B24ED66-8803-F21F-BF05-70A69CFBAAD3}"/>
              </a:ext>
            </a:extLst>
          </p:cNvPr>
          <p:cNvSpPr txBox="1"/>
          <p:nvPr/>
        </p:nvSpPr>
        <p:spPr>
          <a:xfrm>
            <a:off x="346363" y="580212"/>
            <a:ext cx="8451273" cy="5586145"/>
          </a:xfrm>
          <a:prstGeom prst="rect">
            <a:avLst/>
          </a:prstGeom>
          <a:noFill/>
        </p:spPr>
        <p:txBody>
          <a:bodyPr wrap="square">
            <a:spAutoFit/>
          </a:bodyPr>
          <a:lstStyle/>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Starting with function A, go to the second square in the top row and ask the question, "Is function A more important than function B?"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If so, fill in 1 in this square; if not, fill in </a:t>
            </a:r>
            <a:r>
              <a:rPr lang="en-US" sz="2300" b="1" dirty="0">
                <a:latin typeface="Times New Roman" panose="02020603050405020304" pitchFamily="18" charset="0"/>
              </a:rPr>
              <a:t>0.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At the same time fill in the opposite sign in the second square down, which is the complementary square and shows that function B is less or more important than function A.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Going on step by step, the matrix is filled in.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Then sum the numbers across the matrix line by line and write the totals in the extreme right-hand column.</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The function with the highest score is the most important; the rest are graded accordingly.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The one with a score of zero comes last and is the least important. </a:t>
            </a:r>
          </a:p>
          <a:p>
            <a:pPr marL="257175" indent="-257175" algn="just">
              <a:spcBef>
                <a:spcPts val="600"/>
              </a:spcBef>
              <a:buFont typeface="Wingdings" panose="05000000000000000000" pitchFamily="2" charset="2"/>
              <a:buChar char="Ø"/>
            </a:pPr>
            <a:r>
              <a:rPr lang="en-US" sz="2300" dirty="0">
                <a:latin typeface="Times New Roman" panose="02020603050405020304" pitchFamily="18" charset="0"/>
              </a:rPr>
              <a:t>If the scores are not all different, a mistake in logic has been made somewhere; this provides a check on the use of the system.</a:t>
            </a:r>
            <a:endParaRPr lang="en-US" sz="2300" dirty="0"/>
          </a:p>
        </p:txBody>
      </p:sp>
    </p:spTree>
    <p:extLst>
      <p:ext uri="{BB962C8B-B14F-4D97-AF65-F5344CB8AC3E}">
        <p14:creationId xmlns:p14="http://schemas.microsoft.com/office/powerpoint/2010/main" val="265705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9C058B09-A3B2-9D96-89FA-60B86E87C267}"/>
              </a:ext>
            </a:extLst>
          </p:cNvPr>
          <p:cNvSpPr txBox="1"/>
          <p:nvPr/>
        </p:nvSpPr>
        <p:spPr>
          <a:xfrm>
            <a:off x="212995" y="220108"/>
            <a:ext cx="3537739" cy="461665"/>
          </a:xfrm>
          <a:prstGeom prst="rect">
            <a:avLst/>
          </a:prstGeom>
          <a:noFill/>
        </p:spPr>
        <p:txBody>
          <a:bodyPr wrap="square">
            <a:spAutoFit/>
          </a:bodyPr>
          <a:lstStyle/>
          <a:p>
            <a:r>
              <a:rPr lang="en-US" sz="2400" b="1" dirty="0">
                <a:latin typeface="Times New Roman" panose="02020603050405020304" pitchFamily="18" charset="0"/>
              </a:rPr>
              <a:t>Function Rating Grid.</a:t>
            </a:r>
            <a:endParaRPr lang="en-US" sz="2400" b="1" dirty="0"/>
          </a:p>
        </p:txBody>
      </p:sp>
      <p:graphicFrame>
        <p:nvGraphicFramePr>
          <p:cNvPr id="3" name="Table 3">
            <a:extLst>
              <a:ext uri="{FF2B5EF4-FFF2-40B4-BE49-F238E27FC236}">
                <a16:creationId xmlns:a16="http://schemas.microsoft.com/office/drawing/2014/main" xmlns="" id="{0E9E9E2A-39F9-89CC-A328-EC560949B6B3}"/>
              </a:ext>
            </a:extLst>
          </p:cNvPr>
          <p:cNvGraphicFramePr>
            <a:graphicFrameLocks noGrp="1"/>
          </p:cNvGraphicFramePr>
          <p:nvPr>
            <p:extLst>
              <p:ext uri="{D42A27DB-BD31-4B8C-83A1-F6EECF244321}">
                <p14:modId xmlns:p14="http://schemas.microsoft.com/office/powerpoint/2010/main" val="1802266154"/>
              </p:ext>
            </p:extLst>
          </p:nvPr>
        </p:nvGraphicFramePr>
        <p:xfrm>
          <a:off x="2001095" y="1984432"/>
          <a:ext cx="6096000" cy="3429000"/>
        </p:xfrm>
        <a:graphic>
          <a:graphicData uri="http://schemas.openxmlformats.org/drawingml/2006/table">
            <a:tbl>
              <a:tblPr firstRow="1" bandRow="1">
                <a:tableStyleId>{7DF18680-E054-41AD-8BC1-D1AEF772440D}</a:tableStyleId>
              </a:tblPr>
              <a:tblGrid>
                <a:gridCol w="609600">
                  <a:extLst>
                    <a:ext uri="{9D8B030D-6E8A-4147-A177-3AD203B41FA5}">
                      <a16:colId xmlns:a16="http://schemas.microsoft.com/office/drawing/2014/main" xmlns="" val="967248389"/>
                    </a:ext>
                  </a:extLst>
                </a:gridCol>
                <a:gridCol w="609600">
                  <a:extLst>
                    <a:ext uri="{9D8B030D-6E8A-4147-A177-3AD203B41FA5}">
                      <a16:colId xmlns:a16="http://schemas.microsoft.com/office/drawing/2014/main" xmlns="" val="3426474575"/>
                    </a:ext>
                  </a:extLst>
                </a:gridCol>
                <a:gridCol w="609600">
                  <a:extLst>
                    <a:ext uri="{9D8B030D-6E8A-4147-A177-3AD203B41FA5}">
                      <a16:colId xmlns:a16="http://schemas.microsoft.com/office/drawing/2014/main" xmlns="" val="991261292"/>
                    </a:ext>
                  </a:extLst>
                </a:gridCol>
                <a:gridCol w="609600">
                  <a:extLst>
                    <a:ext uri="{9D8B030D-6E8A-4147-A177-3AD203B41FA5}">
                      <a16:colId xmlns:a16="http://schemas.microsoft.com/office/drawing/2014/main" xmlns="" val="234519190"/>
                    </a:ext>
                  </a:extLst>
                </a:gridCol>
                <a:gridCol w="609600">
                  <a:extLst>
                    <a:ext uri="{9D8B030D-6E8A-4147-A177-3AD203B41FA5}">
                      <a16:colId xmlns:a16="http://schemas.microsoft.com/office/drawing/2014/main" xmlns="" val="1383995694"/>
                    </a:ext>
                  </a:extLst>
                </a:gridCol>
                <a:gridCol w="609600">
                  <a:extLst>
                    <a:ext uri="{9D8B030D-6E8A-4147-A177-3AD203B41FA5}">
                      <a16:colId xmlns:a16="http://schemas.microsoft.com/office/drawing/2014/main" xmlns="" val="3308492313"/>
                    </a:ext>
                  </a:extLst>
                </a:gridCol>
                <a:gridCol w="609600">
                  <a:extLst>
                    <a:ext uri="{9D8B030D-6E8A-4147-A177-3AD203B41FA5}">
                      <a16:colId xmlns:a16="http://schemas.microsoft.com/office/drawing/2014/main" xmlns="" val="2376409890"/>
                    </a:ext>
                  </a:extLst>
                </a:gridCol>
                <a:gridCol w="609600">
                  <a:extLst>
                    <a:ext uri="{9D8B030D-6E8A-4147-A177-3AD203B41FA5}">
                      <a16:colId xmlns:a16="http://schemas.microsoft.com/office/drawing/2014/main" xmlns="" val="3956542228"/>
                    </a:ext>
                  </a:extLst>
                </a:gridCol>
                <a:gridCol w="609600">
                  <a:extLst>
                    <a:ext uri="{9D8B030D-6E8A-4147-A177-3AD203B41FA5}">
                      <a16:colId xmlns:a16="http://schemas.microsoft.com/office/drawing/2014/main" xmlns="" val="3211428868"/>
                    </a:ext>
                  </a:extLst>
                </a:gridCol>
                <a:gridCol w="609600">
                  <a:extLst>
                    <a:ext uri="{9D8B030D-6E8A-4147-A177-3AD203B41FA5}">
                      <a16:colId xmlns:a16="http://schemas.microsoft.com/office/drawing/2014/main" xmlns="" val="2736655143"/>
                    </a:ext>
                  </a:extLst>
                </a:gridCol>
              </a:tblGrid>
              <a:tr h="278130">
                <a:tc>
                  <a:txBody>
                    <a:bodyPr/>
                    <a:lstStyle/>
                    <a:p>
                      <a:endParaRPr lang="en-IN" sz="1800" dirty="0"/>
                    </a:p>
                  </a:txBody>
                  <a:tcPr marL="68580" marR="68580" marT="34290" marB="34290"/>
                </a:tc>
                <a:tc>
                  <a:txBody>
                    <a:bodyPr/>
                    <a:lstStyle/>
                    <a:p>
                      <a:pPr algn="ctr"/>
                      <a:r>
                        <a:rPr lang="en-US" sz="1800" dirty="0"/>
                        <a:t>1</a:t>
                      </a:r>
                      <a:endParaRPr lang="en-IN" sz="1800" dirty="0"/>
                    </a:p>
                  </a:txBody>
                  <a:tcPr marL="68580" marR="68580" marT="34290" marB="34290"/>
                </a:tc>
                <a:tc>
                  <a:txBody>
                    <a:bodyPr/>
                    <a:lstStyle/>
                    <a:p>
                      <a:pPr algn="ctr"/>
                      <a:r>
                        <a:rPr lang="en-US" sz="1800" dirty="0"/>
                        <a:t>2</a:t>
                      </a:r>
                      <a:endParaRPr lang="en-IN" sz="1800" dirty="0"/>
                    </a:p>
                  </a:txBody>
                  <a:tcPr marL="68580" marR="68580" marT="34290" marB="34290"/>
                </a:tc>
                <a:tc>
                  <a:txBody>
                    <a:bodyPr/>
                    <a:lstStyle/>
                    <a:p>
                      <a:pPr algn="ctr"/>
                      <a:r>
                        <a:rPr lang="en-US" sz="1800" dirty="0"/>
                        <a:t>3</a:t>
                      </a:r>
                      <a:endParaRPr lang="en-IN" sz="1800" dirty="0"/>
                    </a:p>
                  </a:txBody>
                  <a:tcPr marL="68580" marR="68580" marT="34290" marB="34290"/>
                </a:tc>
                <a:tc>
                  <a:txBody>
                    <a:bodyPr/>
                    <a:lstStyle/>
                    <a:p>
                      <a:pPr algn="ctr"/>
                      <a:r>
                        <a:rPr lang="en-US" sz="1800" dirty="0"/>
                        <a:t>4</a:t>
                      </a:r>
                      <a:endParaRPr lang="en-IN" sz="1800" dirty="0"/>
                    </a:p>
                  </a:txBody>
                  <a:tcPr marL="68580" marR="68580" marT="34290" marB="34290"/>
                </a:tc>
                <a:tc>
                  <a:txBody>
                    <a:bodyPr/>
                    <a:lstStyle/>
                    <a:p>
                      <a:pPr algn="ctr"/>
                      <a:r>
                        <a:rPr lang="en-US" sz="1800" dirty="0"/>
                        <a:t>5</a:t>
                      </a:r>
                      <a:endParaRPr lang="en-IN" sz="1800" dirty="0"/>
                    </a:p>
                  </a:txBody>
                  <a:tcPr marL="68580" marR="68580" marT="34290" marB="34290"/>
                </a:tc>
                <a:tc>
                  <a:txBody>
                    <a:bodyPr/>
                    <a:lstStyle/>
                    <a:p>
                      <a:pPr algn="ctr"/>
                      <a:r>
                        <a:rPr lang="en-US" sz="1800" dirty="0"/>
                        <a:t>6</a:t>
                      </a:r>
                      <a:endParaRPr lang="en-IN" sz="1800" dirty="0"/>
                    </a:p>
                  </a:txBody>
                  <a:tcPr marL="68580" marR="68580" marT="34290" marB="34290"/>
                </a:tc>
                <a:tc>
                  <a:txBody>
                    <a:bodyPr/>
                    <a:lstStyle/>
                    <a:p>
                      <a:pPr algn="ctr"/>
                      <a:r>
                        <a:rPr lang="en-US" sz="1800" dirty="0"/>
                        <a:t>7</a:t>
                      </a:r>
                      <a:endParaRPr lang="en-IN" sz="1800" dirty="0"/>
                    </a:p>
                  </a:txBody>
                  <a:tcPr marL="68580" marR="68580" marT="34290" marB="34290"/>
                </a:tc>
                <a:tc>
                  <a:txBody>
                    <a:bodyPr/>
                    <a:lstStyle/>
                    <a:p>
                      <a:pPr algn="ctr"/>
                      <a:r>
                        <a:rPr lang="en-US" sz="1800" dirty="0"/>
                        <a:t>8</a:t>
                      </a:r>
                      <a:endParaRPr lang="en-IN" sz="1800" dirty="0"/>
                    </a:p>
                  </a:txBody>
                  <a:tcPr marL="68580" marR="68580" marT="34290" marB="34290"/>
                </a:tc>
                <a:tc>
                  <a:txBody>
                    <a:bodyPr/>
                    <a:lstStyle/>
                    <a:p>
                      <a:pPr algn="ctr"/>
                      <a:r>
                        <a:rPr lang="en-US" sz="1800" dirty="0"/>
                        <a:t>9</a:t>
                      </a:r>
                      <a:endParaRPr lang="en-IN" sz="1800" dirty="0"/>
                    </a:p>
                  </a:txBody>
                  <a:tcPr marL="68580" marR="68580" marT="34290" marB="34290"/>
                </a:tc>
                <a:extLst>
                  <a:ext uri="{0D108BD9-81ED-4DB2-BD59-A6C34878D82A}">
                    <a16:rowId xmlns:a16="http://schemas.microsoft.com/office/drawing/2014/main" xmlns="" val="774936531"/>
                  </a:ext>
                </a:extLst>
              </a:tr>
              <a:tr h="278130">
                <a:tc>
                  <a:txBody>
                    <a:bodyPr/>
                    <a:lstStyle/>
                    <a:p>
                      <a:pPr algn="ctr"/>
                      <a:r>
                        <a:rPr lang="en-US" sz="1800" dirty="0"/>
                        <a:t>1</a:t>
                      </a: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3233169323"/>
                  </a:ext>
                </a:extLst>
              </a:tr>
              <a:tr h="278130">
                <a:tc>
                  <a:txBody>
                    <a:bodyPr/>
                    <a:lstStyle/>
                    <a:p>
                      <a:pPr algn="ctr"/>
                      <a:r>
                        <a:rPr lang="en-US" sz="1800" dirty="0"/>
                        <a:t>2</a:t>
                      </a: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4060531274"/>
                  </a:ext>
                </a:extLst>
              </a:tr>
              <a:tr h="278130">
                <a:tc>
                  <a:txBody>
                    <a:bodyPr/>
                    <a:lstStyle/>
                    <a:p>
                      <a:pPr algn="ctr"/>
                      <a:r>
                        <a:rPr lang="en-US" sz="1800" dirty="0"/>
                        <a:t>3</a:t>
                      </a:r>
                      <a:endParaRPr lang="en-IN" sz="1800" dirty="0"/>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800" dirty="0"/>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3602480388"/>
                  </a:ext>
                </a:extLst>
              </a:tr>
              <a:tr h="278130">
                <a:tc>
                  <a:txBody>
                    <a:bodyPr/>
                    <a:lstStyle/>
                    <a:p>
                      <a:pPr algn="ctr"/>
                      <a:r>
                        <a:rPr lang="en-US" sz="1800" dirty="0"/>
                        <a:t>4</a:t>
                      </a:r>
                      <a:endParaRPr lang="en-IN" sz="1800" dirty="0"/>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846652381"/>
                  </a:ext>
                </a:extLst>
              </a:tr>
              <a:tr h="278130">
                <a:tc>
                  <a:txBody>
                    <a:bodyPr/>
                    <a:lstStyle/>
                    <a:p>
                      <a:pPr algn="ctr"/>
                      <a:r>
                        <a:rPr lang="en-US" sz="1800" dirty="0"/>
                        <a:t>5</a:t>
                      </a:r>
                      <a:endParaRPr lang="en-IN" sz="1800" dirty="0"/>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4287282153"/>
                  </a:ext>
                </a:extLst>
              </a:tr>
              <a:tr h="278130">
                <a:tc>
                  <a:txBody>
                    <a:bodyPr/>
                    <a:lstStyle/>
                    <a:p>
                      <a:pPr algn="ctr"/>
                      <a:r>
                        <a:rPr lang="en-US" sz="1800" dirty="0"/>
                        <a:t>6</a:t>
                      </a: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356994206"/>
                  </a:ext>
                </a:extLst>
              </a:tr>
              <a:tr h="278130">
                <a:tc>
                  <a:txBody>
                    <a:bodyPr/>
                    <a:lstStyle/>
                    <a:p>
                      <a:pPr algn="ctr"/>
                      <a:r>
                        <a:rPr lang="en-US" sz="1800" dirty="0"/>
                        <a:t>7</a:t>
                      </a: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590465853"/>
                  </a:ext>
                </a:extLst>
              </a:tr>
              <a:tr h="278130">
                <a:tc>
                  <a:txBody>
                    <a:bodyPr/>
                    <a:lstStyle/>
                    <a:p>
                      <a:pPr algn="ctr"/>
                      <a:r>
                        <a:rPr lang="en-US" sz="1800" dirty="0"/>
                        <a:t>8</a:t>
                      </a: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algn="ctr"/>
                      <a:endParaRPr lang="en-IN" sz="1800" dirty="0"/>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1882060633"/>
                  </a:ext>
                </a:extLst>
              </a:tr>
              <a:tr h="278130">
                <a:tc>
                  <a:txBody>
                    <a:bodyPr/>
                    <a:lstStyle/>
                    <a:p>
                      <a:pPr algn="ctr"/>
                      <a:r>
                        <a:rPr lang="en-US" sz="1800" dirty="0"/>
                        <a:t>9</a:t>
                      </a:r>
                      <a:endParaRPr lang="en-IN" sz="18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800" dirty="0"/>
                    </a:p>
                  </a:txBody>
                  <a:tcPr marL="68580" marR="68580" marT="34290" marB="34290"/>
                </a:tc>
                <a:tc>
                  <a:txBody>
                    <a:bodyPr/>
                    <a:lstStyle/>
                    <a:p>
                      <a:pPr algn="ctr"/>
                      <a:endParaRPr lang="en-IN" sz="1800" dirty="0"/>
                    </a:p>
                  </a:txBody>
                  <a:tcPr marL="68580" marR="68580" marT="34290" marB="34290"/>
                </a:tc>
                <a:extLst>
                  <a:ext uri="{0D108BD9-81ED-4DB2-BD59-A6C34878D82A}">
                    <a16:rowId xmlns:a16="http://schemas.microsoft.com/office/drawing/2014/main" xmlns="" val="2782976767"/>
                  </a:ext>
                </a:extLst>
              </a:tr>
            </a:tbl>
          </a:graphicData>
        </a:graphic>
      </p:graphicFrame>
      <p:sp>
        <p:nvSpPr>
          <p:cNvPr id="6" name="TextBox 5">
            <a:extLst>
              <a:ext uri="{FF2B5EF4-FFF2-40B4-BE49-F238E27FC236}">
                <a16:creationId xmlns:a16="http://schemas.microsoft.com/office/drawing/2014/main" xmlns="" id="{681F3D14-B187-DC3D-B745-E580D651574E}"/>
              </a:ext>
            </a:extLst>
          </p:cNvPr>
          <p:cNvSpPr txBox="1"/>
          <p:nvPr/>
        </p:nvSpPr>
        <p:spPr>
          <a:xfrm>
            <a:off x="2667138" y="2276538"/>
            <a:ext cx="515424" cy="369332"/>
          </a:xfrm>
          <a:prstGeom prst="rect">
            <a:avLst/>
          </a:prstGeom>
          <a:noFill/>
        </p:spPr>
        <p:txBody>
          <a:bodyPr wrap="square">
            <a:spAutoFit/>
          </a:bodyPr>
          <a:lstStyle/>
          <a:p>
            <a:pPr algn="ctr"/>
            <a:r>
              <a:rPr lang="en-US" dirty="0"/>
              <a:t>X</a:t>
            </a:r>
            <a:endParaRPr lang="en-IN" dirty="0"/>
          </a:p>
        </p:txBody>
      </p:sp>
      <p:sp>
        <p:nvSpPr>
          <p:cNvPr id="9" name="TextBox 8">
            <a:extLst>
              <a:ext uri="{FF2B5EF4-FFF2-40B4-BE49-F238E27FC236}">
                <a16:creationId xmlns:a16="http://schemas.microsoft.com/office/drawing/2014/main" xmlns="" id="{CEC022DD-7985-AA52-310D-6930589D9DDD}"/>
              </a:ext>
            </a:extLst>
          </p:cNvPr>
          <p:cNvSpPr txBox="1"/>
          <p:nvPr/>
        </p:nvSpPr>
        <p:spPr>
          <a:xfrm>
            <a:off x="3332094" y="2277709"/>
            <a:ext cx="350242" cy="369332"/>
          </a:xfrm>
          <a:prstGeom prst="rect">
            <a:avLst/>
          </a:prstGeom>
          <a:noFill/>
        </p:spPr>
        <p:txBody>
          <a:bodyPr wrap="square">
            <a:spAutoFit/>
          </a:bodyPr>
          <a:lstStyle/>
          <a:p>
            <a:pPr algn="ctr"/>
            <a:r>
              <a:rPr lang="en-US" dirty="0"/>
              <a:t>I</a:t>
            </a:r>
            <a:endParaRPr lang="en-IN" dirty="0"/>
          </a:p>
        </p:txBody>
      </p:sp>
      <p:sp>
        <p:nvSpPr>
          <p:cNvPr id="11" name="TextBox 10">
            <a:extLst>
              <a:ext uri="{FF2B5EF4-FFF2-40B4-BE49-F238E27FC236}">
                <a16:creationId xmlns:a16="http://schemas.microsoft.com/office/drawing/2014/main" xmlns="" id="{A0D89742-A645-8FCA-BA9D-F32ABE14B4F5}"/>
              </a:ext>
            </a:extLst>
          </p:cNvPr>
          <p:cNvSpPr txBox="1"/>
          <p:nvPr/>
        </p:nvSpPr>
        <p:spPr>
          <a:xfrm>
            <a:off x="3963825" y="2662163"/>
            <a:ext cx="425429" cy="369332"/>
          </a:xfrm>
          <a:prstGeom prst="rect">
            <a:avLst/>
          </a:prstGeom>
          <a:noFill/>
        </p:spPr>
        <p:txBody>
          <a:bodyPr wrap="square">
            <a:spAutoFit/>
          </a:bodyPr>
          <a:lstStyle/>
          <a:p>
            <a:pPr algn="ctr"/>
            <a:r>
              <a:rPr lang="en-US" dirty="0"/>
              <a:t>O</a:t>
            </a:r>
            <a:endParaRPr lang="en-IN" dirty="0"/>
          </a:p>
        </p:txBody>
      </p:sp>
      <p:sp>
        <p:nvSpPr>
          <p:cNvPr id="12" name="TextBox 11">
            <a:extLst>
              <a:ext uri="{FF2B5EF4-FFF2-40B4-BE49-F238E27FC236}">
                <a16:creationId xmlns:a16="http://schemas.microsoft.com/office/drawing/2014/main" xmlns="" id="{F92A603E-4B81-618C-248C-A513085CCB57}"/>
              </a:ext>
            </a:extLst>
          </p:cNvPr>
          <p:cNvSpPr txBox="1"/>
          <p:nvPr/>
        </p:nvSpPr>
        <p:spPr>
          <a:xfrm>
            <a:off x="3279060" y="2610657"/>
            <a:ext cx="515424" cy="369332"/>
          </a:xfrm>
          <a:prstGeom prst="rect">
            <a:avLst/>
          </a:prstGeom>
          <a:noFill/>
        </p:spPr>
        <p:txBody>
          <a:bodyPr wrap="square">
            <a:spAutoFit/>
          </a:bodyPr>
          <a:lstStyle/>
          <a:p>
            <a:pPr algn="ctr"/>
            <a:r>
              <a:rPr lang="en-US" dirty="0"/>
              <a:t>X</a:t>
            </a:r>
            <a:endParaRPr lang="en-IN" dirty="0"/>
          </a:p>
        </p:txBody>
      </p:sp>
      <p:sp>
        <p:nvSpPr>
          <p:cNvPr id="13" name="TextBox 12">
            <a:extLst>
              <a:ext uri="{FF2B5EF4-FFF2-40B4-BE49-F238E27FC236}">
                <a16:creationId xmlns:a16="http://schemas.microsoft.com/office/drawing/2014/main" xmlns="" id="{60A75B0C-FCC6-3C9B-5DCC-398E049071C1}"/>
              </a:ext>
            </a:extLst>
          </p:cNvPr>
          <p:cNvSpPr txBox="1"/>
          <p:nvPr/>
        </p:nvSpPr>
        <p:spPr>
          <a:xfrm>
            <a:off x="4475438" y="3338952"/>
            <a:ext cx="515424" cy="369332"/>
          </a:xfrm>
          <a:prstGeom prst="rect">
            <a:avLst/>
          </a:prstGeom>
          <a:noFill/>
        </p:spPr>
        <p:txBody>
          <a:bodyPr wrap="square">
            <a:spAutoFit/>
          </a:bodyPr>
          <a:lstStyle/>
          <a:p>
            <a:pPr algn="ctr"/>
            <a:r>
              <a:rPr lang="en-US" dirty="0"/>
              <a:t>X</a:t>
            </a:r>
            <a:endParaRPr lang="en-IN" dirty="0"/>
          </a:p>
        </p:txBody>
      </p:sp>
      <p:sp>
        <p:nvSpPr>
          <p:cNvPr id="14" name="TextBox 13">
            <a:extLst>
              <a:ext uri="{FF2B5EF4-FFF2-40B4-BE49-F238E27FC236}">
                <a16:creationId xmlns:a16="http://schemas.microsoft.com/office/drawing/2014/main" xmlns="" id="{2B112ED7-4DEA-6B0F-A29A-00E02849FC0E}"/>
              </a:ext>
            </a:extLst>
          </p:cNvPr>
          <p:cNvSpPr txBox="1"/>
          <p:nvPr/>
        </p:nvSpPr>
        <p:spPr>
          <a:xfrm>
            <a:off x="5121471" y="3671594"/>
            <a:ext cx="515424" cy="369332"/>
          </a:xfrm>
          <a:prstGeom prst="rect">
            <a:avLst/>
          </a:prstGeom>
          <a:noFill/>
        </p:spPr>
        <p:txBody>
          <a:bodyPr wrap="square">
            <a:spAutoFit/>
          </a:bodyPr>
          <a:lstStyle/>
          <a:p>
            <a:pPr algn="ctr"/>
            <a:r>
              <a:rPr lang="en-US" dirty="0"/>
              <a:t>X</a:t>
            </a:r>
            <a:endParaRPr lang="en-IN" dirty="0"/>
          </a:p>
        </p:txBody>
      </p:sp>
      <p:sp>
        <p:nvSpPr>
          <p:cNvPr id="15" name="TextBox 14">
            <a:extLst>
              <a:ext uri="{FF2B5EF4-FFF2-40B4-BE49-F238E27FC236}">
                <a16:creationId xmlns:a16="http://schemas.microsoft.com/office/drawing/2014/main" xmlns="" id="{E3C24D81-0766-C86D-13C1-C5DFEF56CED9}"/>
              </a:ext>
            </a:extLst>
          </p:cNvPr>
          <p:cNvSpPr txBox="1"/>
          <p:nvPr/>
        </p:nvSpPr>
        <p:spPr>
          <a:xfrm>
            <a:off x="5725736" y="4013725"/>
            <a:ext cx="515424" cy="369332"/>
          </a:xfrm>
          <a:prstGeom prst="rect">
            <a:avLst/>
          </a:prstGeom>
          <a:noFill/>
        </p:spPr>
        <p:txBody>
          <a:bodyPr wrap="square">
            <a:spAutoFit/>
          </a:bodyPr>
          <a:lstStyle/>
          <a:p>
            <a:pPr algn="ctr"/>
            <a:r>
              <a:rPr lang="en-US" dirty="0"/>
              <a:t>X</a:t>
            </a:r>
            <a:endParaRPr lang="en-IN" dirty="0"/>
          </a:p>
        </p:txBody>
      </p:sp>
      <p:sp>
        <p:nvSpPr>
          <p:cNvPr id="16" name="TextBox 15">
            <a:extLst>
              <a:ext uri="{FF2B5EF4-FFF2-40B4-BE49-F238E27FC236}">
                <a16:creationId xmlns:a16="http://schemas.microsoft.com/office/drawing/2014/main" xmlns="" id="{B2BE0801-3EF6-BE8E-21F7-954178223C17}"/>
              </a:ext>
            </a:extLst>
          </p:cNvPr>
          <p:cNvSpPr txBox="1"/>
          <p:nvPr/>
        </p:nvSpPr>
        <p:spPr>
          <a:xfrm>
            <a:off x="6343167" y="4363003"/>
            <a:ext cx="515424" cy="369332"/>
          </a:xfrm>
          <a:prstGeom prst="rect">
            <a:avLst/>
          </a:prstGeom>
          <a:noFill/>
        </p:spPr>
        <p:txBody>
          <a:bodyPr wrap="square">
            <a:spAutoFit/>
          </a:bodyPr>
          <a:lstStyle/>
          <a:p>
            <a:pPr algn="ctr"/>
            <a:r>
              <a:rPr lang="en-US" dirty="0"/>
              <a:t>X</a:t>
            </a:r>
            <a:endParaRPr lang="en-IN" dirty="0"/>
          </a:p>
        </p:txBody>
      </p:sp>
      <p:sp>
        <p:nvSpPr>
          <p:cNvPr id="17" name="TextBox 16">
            <a:extLst>
              <a:ext uri="{FF2B5EF4-FFF2-40B4-BE49-F238E27FC236}">
                <a16:creationId xmlns:a16="http://schemas.microsoft.com/office/drawing/2014/main" xmlns="" id="{FA0CB39B-3B4E-9922-7AE8-0EE8FAE74657}"/>
              </a:ext>
            </a:extLst>
          </p:cNvPr>
          <p:cNvSpPr txBox="1"/>
          <p:nvPr/>
        </p:nvSpPr>
        <p:spPr>
          <a:xfrm>
            <a:off x="6935962" y="4678114"/>
            <a:ext cx="515424" cy="369332"/>
          </a:xfrm>
          <a:prstGeom prst="rect">
            <a:avLst/>
          </a:prstGeom>
          <a:noFill/>
        </p:spPr>
        <p:txBody>
          <a:bodyPr wrap="square">
            <a:spAutoFit/>
          </a:bodyPr>
          <a:lstStyle/>
          <a:p>
            <a:pPr algn="ctr"/>
            <a:r>
              <a:rPr lang="en-US" dirty="0"/>
              <a:t>X</a:t>
            </a:r>
            <a:endParaRPr lang="en-IN" dirty="0"/>
          </a:p>
        </p:txBody>
      </p:sp>
      <p:sp>
        <p:nvSpPr>
          <p:cNvPr id="18" name="TextBox 17">
            <a:extLst>
              <a:ext uri="{FF2B5EF4-FFF2-40B4-BE49-F238E27FC236}">
                <a16:creationId xmlns:a16="http://schemas.microsoft.com/office/drawing/2014/main" xmlns="" id="{E80AB7BF-5626-9256-E1A6-82DD50E3D9DD}"/>
              </a:ext>
            </a:extLst>
          </p:cNvPr>
          <p:cNvSpPr txBox="1"/>
          <p:nvPr/>
        </p:nvSpPr>
        <p:spPr>
          <a:xfrm>
            <a:off x="7555320" y="5078486"/>
            <a:ext cx="515424" cy="369332"/>
          </a:xfrm>
          <a:prstGeom prst="rect">
            <a:avLst/>
          </a:prstGeom>
          <a:noFill/>
        </p:spPr>
        <p:txBody>
          <a:bodyPr wrap="square">
            <a:spAutoFit/>
          </a:bodyPr>
          <a:lstStyle/>
          <a:p>
            <a:pPr algn="ctr"/>
            <a:r>
              <a:rPr lang="en-US" dirty="0"/>
              <a:t>X</a:t>
            </a:r>
            <a:endParaRPr lang="en-IN" dirty="0"/>
          </a:p>
        </p:txBody>
      </p:sp>
      <p:sp>
        <p:nvSpPr>
          <p:cNvPr id="20" name="TextBox 19">
            <a:extLst>
              <a:ext uri="{FF2B5EF4-FFF2-40B4-BE49-F238E27FC236}">
                <a16:creationId xmlns:a16="http://schemas.microsoft.com/office/drawing/2014/main" xmlns="" id="{C448EA56-F077-A58A-C895-0C25BC9468E7}"/>
              </a:ext>
            </a:extLst>
          </p:cNvPr>
          <p:cNvSpPr txBox="1"/>
          <p:nvPr/>
        </p:nvSpPr>
        <p:spPr>
          <a:xfrm>
            <a:off x="3919448" y="2987707"/>
            <a:ext cx="515424" cy="369332"/>
          </a:xfrm>
          <a:prstGeom prst="rect">
            <a:avLst/>
          </a:prstGeom>
          <a:noFill/>
        </p:spPr>
        <p:txBody>
          <a:bodyPr wrap="square">
            <a:spAutoFit/>
          </a:bodyPr>
          <a:lstStyle/>
          <a:p>
            <a:pPr algn="ctr"/>
            <a:r>
              <a:rPr lang="en-US" dirty="0"/>
              <a:t>X</a:t>
            </a:r>
            <a:endParaRPr lang="en-IN" dirty="0"/>
          </a:p>
        </p:txBody>
      </p:sp>
      <p:sp>
        <p:nvSpPr>
          <p:cNvPr id="21" name="TextBox 20">
            <a:extLst>
              <a:ext uri="{FF2B5EF4-FFF2-40B4-BE49-F238E27FC236}">
                <a16:creationId xmlns:a16="http://schemas.microsoft.com/office/drawing/2014/main" xmlns="" id="{D0D50F69-F1C9-3864-5721-66BD0C6E5E36}"/>
              </a:ext>
            </a:extLst>
          </p:cNvPr>
          <p:cNvSpPr txBox="1"/>
          <p:nvPr/>
        </p:nvSpPr>
        <p:spPr>
          <a:xfrm>
            <a:off x="4584685" y="2996962"/>
            <a:ext cx="350242" cy="369332"/>
          </a:xfrm>
          <a:prstGeom prst="rect">
            <a:avLst/>
          </a:prstGeom>
          <a:noFill/>
        </p:spPr>
        <p:txBody>
          <a:bodyPr wrap="square">
            <a:spAutoFit/>
          </a:bodyPr>
          <a:lstStyle/>
          <a:p>
            <a:pPr algn="ctr"/>
            <a:r>
              <a:rPr lang="en-US" dirty="0"/>
              <a:t>I</a:t>
            </a:r>
            <a:endParaRPr lang="en-IN" dirty="0"/>
          </a:p>
        </p:txBody>
      </p:sp>
      <p:sp>
        <p:nvSpPr>
          <p:cNvPr id="22" name="TextBox 21">
            <a:extLst>
              <a:ext uri="{FF2B5EF4-FFF2-40B4-BE49-F238E27FC236}">
                <a16:creationId xmlns:a16="http://schemas.microsoft.com/office/drawing/2014/main" xmlns="" id="{3570B491-C90A-8EA8-7BD6-361990D64801}"/>
              </a:ext>
            </a:extLst>
          </p:cNvPr>
          <p:cNvSpPr txBox="1"/>
          <p:nvPr/>
        </p:nvSpPr>
        <p:spPr>
          <a:xfrm>
            <a:off x="7553029" y="2597289"/>
            <a:ext cx="350242" cy="369332"/>
          </a:xfrm>
          <a:prstGeom prst="rect">
            <a:avLst/>
          </a:prstGeom>
          <a:noFill/>
        </p:spPr>
        <p:txBody>
          <a:bodyPr wrap="square">
            <a:spAutoFit/>
          </a:bodyPr>
          <a:lstStyle/>
          <a:p>
            <a:pPr algn="ctr"/>
            <a:r>
              <a:rPr lang="en-US" dirty="0"/>
              <a:t>I</a:t>
            </a:r>
            <a:endParaRPr lang="en-IN" dirty="0"/>
          </a:p>
        </p:txBody>
      </p:sp>
      <p:sp>
        <p:nvSpPr>
          <p:cNvPr id="23" name="TextBox 22">
            <a:extLst>
              <a:ext uri="{FF2B5EF4-FFF2-40B4-BE49-F238E27FC236}">
                <a16:creationId xmlns:a16="http://schemas.microsoft.com/office/drawing/2014/main" xmlns="" id="{9A1DECA9-D158-5A74-FC39-CD3857040859}"/>
              </a:ext>
            </a:extLst>
          </p:cNvPr>
          <p:cNvSpPr txBox="1"/>
          <p:nvPr/>
        </p:nvSpPr>
        <p:spPr>
          <a:xfrm>
            <a:off x="6992752" y="2654881"/>
            <a:ext cx="350242" cy="369332"/>
          </a:xfrm>
          <a:prstGeom prst="rect">
            <a:avLst/>
          </a:prstGeom>
          <a:noFill/>
        </p:spPr>
        <p:txBody>
          <a:bodyPr wrap="square">
            <a:spAutoFit/>
          </a:bodyPr>
          <a:lstStyle/>
          <a:p>
            <a:pPr algn="ctr"/>
            <a:r>
              <a:rPr lang="en-US" dirty="0"/>
              <a:t>I</a:t>
            </a:r>
            <a:endParaRPr lang="en-IN" dirty="0"/>
          </a:p>
        </p:txBody>
      </p:sp>
      <p:sp>
        <p:nvSpPr>
          <p:cNvPr id="24" name="TextBox 23">
            <a:extLst>
              <a:ext uri="{FF2B5EF4-FFF2-40B4-BE49-F238E27FC236}">
                <a16:creationId xmlns:a16="http://schemas.microsoft.com/office/drawing/2014/main" xmlns="" id="{E042B9AA-FBBF-A096-D114-93CBE9B1428C}"/>
              </a:ext>
            </a:extLst>
          </p:cNvPr>
          <p:cNvSpPr txBox="1"/>
          <p:nvPr/>
        </p:nvSpPr>
        <p:spPr>
          <a:xfrm>
            <a:off x="6394548" y="2667790"/>
            <a:ext cx="350242" cy="369332"/>
          </a:xfrm>
          <a:prstGeom prst="rect">
            <a:avLst/>
          </a:prstGeom>
          <a:noFill/>
        </p:spPr>
        <p:txBody>
          <a:bodyPr wrap="square">
            <a:spAutoFit/>
          </a:bodyPr>
          <a:lstStyle/>
          <a:p>
            <a:pPr algn="ctr"/>
            <a:r>
              <a:rPr lang="en-US" dirty="0"/>
              <a:t>I</a:t>
            </a:r>
            <a:endParaRPr lang="en-IN" dirty="0"/>
          </a:p>
        </p:txBody>
      </p:sp>
      <p:sp>
        <p:nvSpPr>
          <p:cNvPr id="25" name="TextBox 24">
            <a:extLst>
              <a:ext uri="{FF2B5EF4-FFF2-40B4-BE49-F238E27FC236}">
                <a16:creationId xmlns:a16="http://schemas.microsoft.com/office/drawing/2014/main" xmlns="" id="{1377A17A-4843-7717-D800-B2252F6F308E}"/>
              </a:ext>
            </a:extLst>
          </p:cNvPr>
          <p:cNvSpPr txBox="1"/>
          <p:nvPr/>
        </p:nvSpPr>
        <p:spPr>
          <a:xfrm>
            <a:off x="5774410" y="2688411"/>
            <a:ext cx="350242" cy="369332"/>
          </a:xfrm>
          <a:prstGeom prst="rect">
            <a:avLst/>
          </a:prstGeom>
          <a:noFill/>
        </p:spPr>
        <p:txBody>
          <a:bodyPr wrap="square">
            <a:spAutoFit/>
          </a:bodyPr>
          <a:lstStyle/>
          <a:p>
            <a:pPr algn="ctr"/>
            <a:r>
              <a:rPr lang="en-US" dirty="0"/>
              <a:t>I</a:t>
            </a:r>
            <a:endParaRPr lang="en-IN" dirty="0"/>
          </a:p>
        </p:txBody>
      </p:sp>
      <p:sp>
        <p:nvSpPr>
          <p:cNvPr id="26" name="TextBox 25">
            <a:extLst>
              <a:ext uri="{FF2B5EF4-FFF2-40B4-BE49-F238E27FC236}">
                <a16:creationId xmlns:a16="http://schemas.microsoft.com/office/drawing/2014/main" xmlns="" id="{3F07BE65-F30A-568C-CA33-BDC31ED8349B}"/>
              </a:ext>
            </a:extLst>
          </p:cNvPr>
          <p:cNvSpPr txBox="1"/>
          <p:nvPr/>
        </p:nvSpPr>
        <p:spPr>
          <a:xfrm>
            <a:off x="5199750" y="2667790"/>
            <a:ext cx="350242" cy="369332"/>
          </a:xfrm>
          <a:prstGeom prst="rect">
            <a:avLst/>
          </a:prstGeom>
          <a:noFill/>
        </p:spPr>
        <p:txBody>
          <a:bodyPr wrap="square">
            <a:spAutoFit/>
          </a:bodyPr>
          <a:lstStyle/>
          <a:p>
            <a:pPr algn="ctr"/>
            <a:r>
              <a:rPr lang="en-US" dirty="0"/>
              <a:t>I</a:t>
            </a:r>
            <a:endParaRPr lang="en-IN" dirty="0"/>
          </a:p>
        </p:txBody>
      </p:sp>
      <p:sp>
        <p:nvSpPr>
          <p:cNvPr id="27" name="TextBox 26">
            <a:extLst>
              <a:ext uri="{FF2B5EF4-FFF2-40B4-BE49-F238E27FC236}">
                <a16:creationId xmlns:a16="http://schemas.microsoft.com/office/drawing/2014/main" xmlns="" id="{481A74E9-8BFD-C155-FB19-C245CB35F29E}"/>
              </a:ext>
            </a:extLst>
          </p:cNvPr>
          <p:cNvSpPr txBox="1"/>
          <p:nvPr/>
        </p:nvSpPr>
        <p:spPr>
          <a:xfrm>
            <a:off x="4584685" y="2627630"/>
            <a:ext cx="350242" cy="369332"/>
          </a:xfrm>
          <a:prstGeom prst="rect">
            <a:avLst/>
          </a:prstGeom>
          <a:noFill/>
        </p:spPr>
        <p:txBody>
          <a:bodyPr wrap="square">
            <a:spAutoFit/>
          </a:bodyPr>
          <a:lstStyle/>
          <a:p>
            <a:pPr algn="ctr"/>
            <a:r>
              <a:rPr lang="en-US" dirty="0"/>
              <a:t>I</a:t>
            </a:r>
            <a:endParaRPr lang="en-IN" dirty="0"/>
          </a:p>
        </p:txBody>
      </p:sp>
      <p:sp>
        <p:nvSpPr>
          <p:cNvPr id="28" name="TextBox 27">
            <a:extLst>
              <a:ext uri="{FF2B5EF4-FFF2-40B4-BE49-F238E27FC236}">
                <a16:creationId xmlns:a16="http://schemas.microsoft.com/office/drawing/2014/main" xmlns="" id="{0486F230-C9BD-F302-CF45-259B4C0EFB70}"/>
              </a:ext>
            </a:extLst>
          </p:cNvPr>
          <p:cNvSpPr txBox="1"/>
          <p:nvPr/>
        </p:nvSpPr>
        <p:spPr>
          <a:xfrm>
            <a:off x="3361875" y="3014033"/>
            <a:ext cx="350242" cy="369332"/>
          </a:xfrm>
          <a:prstGeom prst="rect">
            <a:avLst/>
          </a:prstGeom>
          <a:noFill/>
        </p:spPr>
        <p:txBody>
          <a:bodyPr wrap="square">
            <a:spAutoFit/>
          </a:bodyPr>
          <a:lstStyle/>
          <a:p>
            <a:pPr algn="ctr"/>
            <a:r>
              <a:rPr lang="en-US" dirty="0"/>
              <a:t>I</a:t>
            </a:r>
            <a:endParaRPr lang="en-IN" dirty="0"/>
          </a:p>
        </p:txBody>
      </p:sp>
      <p:sp>
        <p:nvSpPr>
          <p:cNvPr id="29" name="TextBox 28">
            <a:extLst>
              <a:ext uri="{FF2B5EF4-FFF2-40B4-BE49-F238E27FC236}">
                <a16:creationId xmlns:a16="http://schemas.microsoft.com/office/drawing/2014/main" xmlns="" id="{403F3B0D-CC2E-E9C8-71E3-4632483DA85B}"/>
              </a:ext>
            </a:extLst>
          </p:cNvPr>
          <p:cNvSpPr txBox="1"/>
          <p:nvPr/>
        </p:nvSpPr>
        <p:spPr>
          <a:xfrm>
            <a:off x="3949940" y="2275369"/>
            <a:ext cx="350242" cy="369332"/>
          </a:xfrm>
          <a:prstGeom prst="rect">
            <a:avLst/>
          </a:prstGeom>
          <a:noFill/>
        </p:spPr>
        <p:txBody>
          <a:bodyPr wrap="square">
            <a:spAutoFit/>
          </a:bodyPr>
          <a:lstStyle/>
          <a:p>
            <a:pPr algn="ctr"/>
            <a:r>
              <a:rPr lang="en-US" dirty="0"/>
              <a:t>I</a:t>
            </a:r>
            <a:endParaRPr lang="en-IN" dirty="0"/>
          </a:p>
        </p:txBody>
      </p:sp>
      <p:sp>
        <p:nvSpPr>
          <p:cNvPr id="30" name="TextBox 29">
            <a:extLst>
              <a:ext uri="{FF2B5EF4-FFF2-40B4-BE49-F238E27FC236}">
                <a16:creationId xmlns:a16="http://schemas.microsoft.com/office/drawing/2014/main" xmlns="" id="{127649A5-32A7-8CF7-A972-E8B04D10310D}"/>
              </a:ext>
            </a:extLst>
          </p:cNvPr>
          <p:cNvSpPr txBox="1"/>
          <p:nvPr/>
        </p:nvSpPr>
        <p:spPr>
          <a:xfrm>
            <a:off x="4578677" y="2310644"/>
            <a:ext cx="350242" cy="369332"/>
          </a:xfrm>
          <a:prstGeom prst="rect">
            <a:avLst/>
          </a:prstGeom>
          <a:noFill/>
        </p:spPr>
        <p:txBody>
          <a:bodyPr wrap="square">
            <a:spAutoFit/>
          </a:bodyPr>
          <a:lstStyle/>
          <a:p>
            <a:pPr algn="ctr"/>
            <a:r>
              <a:rPr lang="en-US" dirty="0"/>
              <a:t>I</a:t>
            </a:r>
            <a:endParaRPr lang="en-IN" dirty="0"/>
          </a:p>
        </p:txBody>
      </p:sp>
      <p:sp>
        <p:nvSpPr>
          <p:cNvPr id="31" name="TextBox 30">
            <a:extLst>
              <a:ext uri="{FF2B5EF4-FFF2-40B4-BE49-F238E27FC236}">
                <a16:creationId xmlns:a16="http://schemas.microsoft.com/office/drawing/2014/main" xmlns="" id="{56C80ECC-BAE4-9358-9E7E-680D32401F8E}"/>
              </a:ext>
            </a:extLst>
          </p:cNvPr>
          <p:cNvSpPr txBox="1"/>
          <p:nvPr/>
        </p:nvSpPr>
        <p:spPr>
          <a:xfrm>
            <a:off x="5198914" y="2292137"/>
            <a:ext cx="350242" cy="369332"/>
          </a:xfrm>
          <a:prstGeom prst="rect">
            <a:avLst/>
          </a:prstGeom>
          <a:noFill/>
        </p:spPr>
        <p:txBody>
          <a:bodyPr wrap="square">
            <a:spAutoFit/>
          </a:bodyPr>
          <a:lstStyle/>
          <a:p>
            <a:pPr algn="ctr"/>
            <a:r>
              <a:rPr lang="en-US" dirty="0"/>
              <a:t>I</a:t>
            </a:r>
            <a:endParaRPr lang="en-IN" dirty="0"/>
          </a:p>
        </p:txBody>
      </p:sp>
      <p:sp>
        <p:nvSpPr>
          <p:cNvPr id="32" name="TextBox 31">
            <a:extLst>
              <a:ext uri="{FF2B5EF4-FFF2-40B4-BE49-F238E27FC236}">
                <a16:creationId xmlns:a16="http://schemas.microsoft.com/office/drawing/2014/main" xmlns="" id="{3C9ECB27-9E5D-D864-8742-B0F785576473}"/>
              </a:ext>
            </a:extLst>
          </p:cNvPr>
          <p:cNvSpPr txBox="1"/>
          <p:nvPr/>
        </p:nvSpPr>
        <p:spPr>
          <a:xfrm>
            <a:off x="5781911" y="2304177"/>
            <a:ext cx="350242" cy="369332"/>
          </a:xfrm>
          <a:prstGeom prst="rect">
            <a:avLst/>
          </a:prstGeom>
          <a:noFill/>
        </p:spPr>
        <p:txBody>
          <a:bodyPr wrap="square">
            <a:spAutoFit/>
          </a:bodyPr>
          <a:lstStyle/>
          <a:p>
            <a:pPr algn="ctr"/>
            <a:r>
              <a:rPr lang="en-US" dirty="0"/>
              <a:t>I</a:t>
            </a:r>
            <a:endParaRPr lang="en-IN" dirty="0"/>
          </a:p>
        </p:txBody>
      </p:sp>
      <p:sp>
        <p:nvSpPr>
          <p:cNvPr id="33" name="TextBox 32">
            <a:extLst>
              <a:ext uri="{FF2B5EF4-FFF2-40B4-BE49-F238E27FC236}">
                <a16:creationId xmlns:a16="http://schemas.microsoft.com/office/drawing/2014/main" xmlns="" id="{3A20CCB8-08E8-F70F-BDBF-BECAADAE6D84}"/>
              </a:ext>
            </a:extLst>
          </p:cNvPr>
          <p:cNvSpPr txBox="1"/>
          <p:nvPr/>
        </p:nvSpPr>
        <p:spPr>
          <a:xfrm>
            <a:off x="6371562" y="2229785"/>
            <a:ext cx="350242" cy="369332"/>
          </a:xfrm>
          <a:prstGeom prst="rect">
            <a:avLst/>
          </a:prstGeom>
          <a:noFill/>
        </p:spPr>
        <p:txBody>
          <a:bodyPr wrap="square">
            <a:spAutoFit/>
          </a:bodyPr>
          <a:lstStyle/>
          <a:p>
            <a:pPr algn="ctr"/>
            <a:r>
              <a:rPr lang="en-US" dirty="0"/>
              <a:t>I</a:t>
            </a:r>
            <a:endParaRPr lang="en-IN" dirty="0"/>
          </a:p>
        </p:txBody>
      </p:sp>
      <p:sp>
        <p:nvSpPr>
          <p:cNvPr id="34" name="TextBox 33">
            <a:extLst>
              <a:ext uri="{FF2B5EF4-FFF2-40B4-BE49-F238E27FC236}">
                <a16:creationId xmlns:a16="http://schemas.microsoft.com/office/drawing/2014/main" xmlns="" id="{CD51CB42-0074-E38F-AD9C-76B9C1C63184}"/>
              </a:ext>
            </a:extLst>
          </p:cNvPr>
          <p:cNvSpPr txBox="1"/>
          <p:nvPr/>
        </p:nvSpPr>
        <p:spPr>
          <a:xfrm>
            <a:off x="6979137" y="2303727"/>
            <a:ext cx="350242" cy="369332"/>
          </a:xfrm>
          <a:prstGeom prst="rect">
            <a:avLst/>
          </a:prstGeom>
          <a:noFill/>
        </p:spPr>
        <p:txBody>
          <a:bodyPr wrap="square">
            <a:spAutoFit/>
          </a:bodyPr>
          <a:lstStyle/>
          <a:p>
            <a:pPr algn="ctr"/>
            <a:r>
              <a:rPr lang="en-US" dirty="0"/>
              <a:t>I</a:t>
            </a:r>
            <a:endParaRPr lang="en-IN" dirty="0"/>
          </a:p>
        </p:txBody>
      </p:sp>
      <p:sp>
        <p:nvSpPr>
          <p:cNvPr id="35" name="TextBox 34">
            <a:extLst>
              <a:ext uri="{FF2B5EF4-FFF2-40B4-BE49-F238E27FC236}">
                <a16:creationId xmlns:a16="http://schemas.microsoft.com/office/drawing/2014/main" xmlns="" id="{BF741400-71A4-EA5E-CFE4-9CA4EEE7C8BA}"/>
              </a:ext>
            </a:extLst>
          </p:cNvPr>
          <p:cNvSpPr txBox="1"/>
          <p:nvPr/>
        </p:nvSpPr>
        <p:spPr>
          <a:xfrm>
            <a:off x="7569126" y="2275369"/>
            <a:ext cx="350242" cy="369332"/>
          </a:xfrm>
          <a:prstGeom prst="rect">
            <a:avLst/>
          </a:prstGeom>
          <a:noFill/>
        </p:spPr>
        <p:txBody>
          <a:bodyPr wrap="square">
            <a:spAutoFit/>
          </a:bodyPr>
          <a:lstStyle/>
          <a:p>
            <a:pPr algn="ctr"/>
            <a:r>
              <a:rPr lang="en-US" dirty="0"/>
              <a:t>I</a:t>
            </a:r>
            <a:endParaRPr lang="en-IN" dirty="0"/>
          </a:p>
        </p:txBody>
      </p:sp>
      <p:sp>
        <p:nvSpPr>
          <p:cNvPr id="36" name="TextBox 35">
            <a:extLst>
              <a:ext uri="{FF2B5EF4-FFF2-40B4-BE49-F238E27FC236}">
                <a16:creationId xmlns:a16="http://schemas.microsoft.com/office/drawing/2014/main" xmlns="" id="{D949EB57-1E8A-6C99-A96E-21345103CF8B}"/>
              </a:ext>
            </a:extLst>
          </p:cNvPr>
          <p:cNvSpPr txBox="1"/>
          <p:nvPr/>
        </p:nvSpPr>
        <p:spPr>
          <a:xfrm>
            <a:off x="7569399" y="3991800"/>
            <a:ext cx="350242" cy="369332"/>
          </a:xfrm>
          <a:prstGeom prst="rect">
            <a:avLst/>
          </a:prstGeom>
          <a:noFill/>
        </p:spPr>
        <p:txBody>
          <a:bodyPr wrap="square">
            <a:spAutoFit/>
          </a:bodyPr>
          <a:lstStyle/>
          <a:p>
            <a:pPr algn="ctr"/>
            <a:r>
              <a:rPr lang="en-US" dirty="0"/>
              <a:t>I</a:t>
            </a:r>
            <a:endParaRPr lang="en-IN" dirty="0"/>
          </a:p>
        </p:txBody>
      </p:sp>
      <p:sp>
        <p:nvSpPr>
          <p:cNvPr id="37" name="TextBox 36">
            <a:extLst>
              <a:ext uri="{FF2B5EF4-FFF2-40B4-BE49-F238E27FC236}">
                <a16:creationId xmlns:a16="http://schemas.microsoft.com/office/drawing/2014/main" xmlns="" id="{A73F4D16-C1E6-F1A6-928A-D1CA0E22C143}"/>
              </a:ext>
            </a:extLst>
          </p:cNvPr>
          <p:cNvSpPr txBox="1"/>
          <p:nvPr/>
        </p:nvSpPr>
        <p:spPr>
          <a:xfrm>
            <a:off x="7571626" y="3671594"/>
            <a:ext cx="350242" cy="369332"/>
          </a:xfrm>
          <a:prstGeom prst="rect">
            <a:avLst/>
          </a:prstGeom>
          <a:noFill/>
        </p:spPr>
        <p:txBody>
          <a:bodyPr wrap="square">
            <a:spAutoFit/>
          </a:bodyPr>
          <a:lstStyle/>
          <a:p>
            <a:pPr algn="ctr"/>
            <a:r>
              <a:rPr lang="en-US" dirty="0"/>
              <a:t>I</a:t>
            </a:r>
            <a:endParaRPr lang="en-IN" dirty="0"/>
          </a:p>
        </p:txBody>
      </p:sp>
      <p:sp>
        <p:nvSpPr>
          <p:cNvPr id="38" name="TextBox 37">
            <a:extLst>
              <a:ext uri="{FF2B5EF4-FFF2-40B4-BE49-F238E27FC236}">
                <a16:creationId xmlns:a16="http://schemas.microsoft.com/office/drawing/2014/main" xmlns="" id="{0AC9EB57-E5AE-2079-B8D7-7351894EDD33}"/>
              </a:ext>
            </a:extLst>
          </p:cNvPr>
          <p:cNvSpPr txBox="1"/>
          <p:nvPr/>
        </p:nvSpPr>
        <p:spPr>
          <a:xfrm>
            <a:off x="7590661" y="4717591"/>
            <a:ext cx="350242" cy="369332"/>
          </a:xfrm>
          <a:prstGeom prst="rect">
            <a:avLst/>
          </a:prstGeom>
          <a:noFill/>
        </p:spPr>
        <p:txBody>
          <a:bodyPr wrap="square">
            <a:spAutoFit/>
          </a:bodyPr>
          <a:lstStyle/>
          <a:p>
            <a:pPr algn="ctr"/>
            <a:r>
              <a:rPr lang="en-US" dirty="0"/>
              <a:t>I</a:t>
            </a:r>
            <a:endParaRPr lang="en-IN" dirty="0"/>
          </a:p>
        </p:txBody>
      </p:sp>
      <p:sp>
        <p:nvSpPr>
          <p:cNvPr id="39" name="TextBox 38">
            <a:extLst>
              <a:ext uri="{FF2B5EF4-FFF2-40B4-BE49-F238E27FC236}">
                <a16:creationId xmlns:a16="http://schemas.microsoft.com/office/drawing/2014/main" xmlns="" id="{29874E2D-1D3A-9C7A-E542-304AC6B62CC7}"/>
              </a:ext>
            </a:extLst>
          </p:cNvPr>
          <p:cNvSpPr txBox="1"/>
          <p:nvPr/>
        </p:nvSpPr>
        <p:spPr>
          <a:xfrm>
            <a:off x="7563142" y="4358548"/>
            <a:ext cx="350242" cy="369332"/>
          </a:xfrm>
          <a:prstGeom prst="rect">
            <a:avLst/>
          </a:prstGeom>
          <a:noFill/>
        </p:spPr>
        <p:txBody>
          <a:bodyPr wrap="square">
            <a:spAutoFit/>
          </a:bodyPr>
          <a:lstStyle/>
          <a:p>
            <a:pPr algn="ctr"/>
            <a:r>
              <a:rPr lang="en-US" dirty="0"/>
              <a:t>I</a:t>
            </a:r>
            <a:endParaRPr lang="en-IN" dirty="0"/>
          </a:p>
        </p:txBody>
      </p:sp>
      <p:sp>
        <p:nvSpPr>
          <p:cNvPr id="40" name="TextBox 39">
            <a:extLst>
              <a:ext uri="{FF2B5EF4-FFF2-40B4-BE49-F238E27FC236}">
                <a16:creationId xmlns:a16="http://schemas.microsoft.com/office/drawing/2014/main" xmlns="" id="{9600C46B-82A8-0B57-464B-EE1A60013218}"/>
              </a:ext>
            </a:extLst>
          </p:cNvPr>
          <p:cNvSpPr txBox="1"/>
          <p:nvPr/>
        </p:nvSpPr>
        <p:spPr>
          <a:xfrm>
            <a:off x="7575731" y="3343373"/>
            <a:ext cx="350242" cy="369332"/>
          </a:xfrm>
          <a:prstGeom prst="rect">
            <a:avLst/>
          </a:prstGeom>
          <a:noFill/>
        </p:spPr>
        <p:txBody>
          <a:bodyPr wrap="square">
            <a:spAutoFit/>
          </a:bodyPr>
          <a:lstStyle/>
          <a:p>
            <a:pPr algn="ctr"/>
            <a:r>
              <a:rPr lang="en-US" dirty="0"/>
              <a:t>I</a:t>
            </a:r>
            <a:endParaRPr lang="en-IN" dirty="0"/>
          </a:p>
        </p:txBody>
      </p:sp>
      <p:sp>
        <p:nvSpPr>
          <p:cNvPr id="41" name="TextBox 40">
            <a:extLst>
              <a:ext uri="{FF2B5EF4-FFF2-40B4-BE49-F238E27FC236}">
                <a16:creationId xmlns:a16="http://schemas.microsoft.com/office/drawing/2014/main" xmlns="" id="{652BE956-E8A5-C705-9A49-CB36C0BB7103}"/>
              </a:ext>
            </a:extLst>
          </p:cNvPr>
          <p:cNvSpPr txBox="1"/>
          <p:nvPr/>
        </p:nvSpPr>
        <p:spPr>
          <a:xfrm>
            <a:off x="7549418" y="2971139"/>
            <a:ext cx="350242" cy="369332"/>
          </a:xfrm>
          <a:prstGeom prst="rect">
            <a:avLst/>
          </a:prstGeom>
          <a:noFill/>
        </p:spPr>
        <p:txBody>
          <a:bodyPr wrap="square">
            <a:spAutoFit/>
          </a:bodyPr>
          <a:lstStyle/>
          <a:p>
            <a:pPr algn="ctr"/>
            <a:r>
              <a:rPr lang="en-US" dirty="0"/>
              <a:t>I</a:t>
            </a:r>
            <a:endParaRPr lang="en-IN" dirty="0"/>
          </a:p>
        </p:txBody>
      </p:sp>
      <p:sp>
        <p:nvSpPr>
          <p:cNvPr id="42" name="TextBox 41">
            <a:extLst>
              <a:ext uri="{FF2B5EF4-FFF2-40B4-BE49-F238E27FC236}">
                <a16:creationId xmlns:a16="http://schemas.microsoft.com/office/drawing/2014/main" xmlns="" id="{FD78F116-6ADE-2124-8427-CE056EE32E8A}"/>
              </a:ext>
            </a:extLst>
          </p:cNvPr>
          <p:cNvSpPr txBox="1"/>
          <p:nvPr/>
        </p:nvSpPr>
        <p:spPr>
          <a:xfrm>
            <a:off x="7050391" y="3316454"/>
            <a:ext cx="350242" cy="369332"/>
          </a:xfrm>
          <a:prstGeom prst="rect">
            <a:avLst/>
          </a:prstGeom>
          <a:noFill/>
        </p:spPr>
        <p:txBody>
          <a:bodyPr wrap="square">
            <a:spAutoFit/>
          </a:bodyPr>
          <a:lstStyle/>
          <a:p>
            <a:pPr algn="ctr"/>
            <a:r>
              <a:rPr lang="en-US" dirty="0"/>
              <a:t>I</a:t>
            </a:r>
            <a:endParaRPr lang="en-IN" dirty="0"/>
          </a:p>
        </p:txBody>
      </p:sp>
      <p:sp>
        <p:nvSpPr>
          <p:cNvPr id="43" name="TextBox 42">
            <a:extLst>
              <a:ext uri="{FF2B5EF4-FFF2-40B4-BE49-F238E27FC236}">
                <a16:creationId xmlns:a16="http://schemas.microsoft.com/office/drawing/2014/main" xmlns="" id="{0873220E-93E1-CC4E-7121-0F8C613B68DC}"/>
              </a:ext>
            </a:extLst>
          </p:cNvPr>
          <p:cNvSpPr txBox="1"/>
          <p:nvPr/>
        </p:nvSpPr>
        <p:spPr>
          <a:xfrm>
            <a:off x="6935981" y="2958720"/>
            <a:ext cx="350242" cy="369332"/>
          </a:xfrm>
          <a:prstGeom prst="rect">
            <a:avLst/>
          </a:prstGeom>
          <a:noFill/>
        </p:spPr>
        <p:txBody>
          <a:bodyPr wrap="square">
            <a:spAutoFit/>
          </a:bodyPr>
          <a:lstStyle/>
          <a:p>
            <a:pPr algn="ctr"/>
            <a:r>
              <a:rPr lang="en-US" dirty="0"/>
              <a:t>I</a:t>
            </a:r>
            <a:endParaRPr lang="en-IN" dirty="0"/>
          </a:p>
        </p:txBody>
      </p:sp>
      <p:sp>
        <p:nvSpPr>
          <p:cNvPr id="44" name="TextBox 43">
            <a:extLst>
              <a:ext uri="{FF2B5EF4-FFF2-40B4-BE49-F238E27FC236}">
                <a16:creationId xmlns:a16="http://schemas.microsoft.com/office/drawing/2014/main" xmlns="" id="{3433159A-5DEE-842F-4270-BB8AEB8E5870}"/>
              </a:ext>
            </a:extLst>
          </p:cNvPr>
          <p:cNvSpPr txBox="1"/>
          <p:nvPr/>
        </p:nvSpPr>
        <p:spPr>
          <a:xfrm>
            <a:off x="7016100" y="4064192"/>
            <a:ext cx="350242" cy="369332"/>
          </a:xfrm>
          <a:prstGeom prst="rect">
            <a:avLst/>
          </a:prstGeom>
          <a:noFill/>
        </p:spPr>
        <p:txBody>
          <a:bodyPr wrap="square">
            <a:spAutoFit/>
          </a:bodyPr>
          <a:lstStyle/>
          <a:p>
            <a:pPr algn="ctr"/>
            <a:r>
              <a:rPr lang="en-US" dirty="0"/>
              <a:t>I</a:t>
            </a:r>
            <a:endParaRPr lang="en-IN" dirty="0"/>
          </a:p>
        </p:txBody>
      </p:sp>
      <p:sp>
        <p:nvSpPr>
          <p:cNvPr id="45" name="TextBox 44">
            <a:extLst>
              <a:ext uri="{FF2B5EF4-FFF2-40B4-BE49-F238E27FC236}">
                <a16:creationId xmlns:a16="http://schemas.microsoft.com/office/drawing/2014/main" xmlns="" id="{23B08C36-4446-A234-16BC-8F23127CF8FD}"/>
              </a:ext>
            </a:extLst>
          </p:cNvPr>
          <p:cNvSpPr txBox="1"/>
          <p:nvPr/>
        </p:nvSpPr>
        <p:spPr>
          <a:xfrm>
            <a:off x="7032863" y="3667608"/>
            <a:ext cx="350242" cy="369332"/>
          </a:xfrm>
          <a:prstGeom prst="rect">
            <a:avLst/>
          </a:prstGeom>
          <a:noFill/>
        </p:spPr>
        <p:txBody>
          <a:bodyPr wrap="square">
            <a:spAutoFit/>
          </a:bodyPr>
          <a:lstStyle/>
          <a:p>
            <a:pPr algn="ctr"/>
            <a:r>
              <a:rPr lang="en-US" dirty="0"/>
              <a:t>I</a:t>
            </a:r>
            <a:endParaRPr lang="en-IN" dirty="0"/>
          </a:p>
        </p:txBody>
      </p:sp>
      <p:sp>
        <p:nvSpPr>
          <p:cNvPr id="46" name="TextBox 45">
            <a:extLst>
              <a:ext uri="{FF2B5EF4-FFF2-40B4-BE49-F238E27FC236}">
                <a16:creationId xmlns:a16="http://schemas.microsoft.com/office/drawing/2014/main" xmlns="" id="{3E9B6133-6617-BDA5-0A9B-D6EACE4170ED}"/>
              </a:ext>
            </a:extLst>
          </p:cNvPr>
          <p:cNvSpPr txBox="1"/>
          <p:nvPr/>
        </p:nvSpPr>
        <p:spPr>
          <a:xfrm>
            <a:off x="6404799" y="3356825"/>
            <a:ext cx="350242" cy="369332"/>
          </a:xfrm>
          <a:prstGeom prst="rect">
            <a:avLst/>
          </a:prstGeom>
          <a:noFill/>
        </p:spPr>
        <p:txBody>
          <a:bodyPr wrap="square">
            <a:spAutoFit/>
          </a:bodyPr>
          <a:lstStyle/>
          <a:p>
            <a:pPr algn="ctr"/>
            <a:r>
              <a:rPr lang="en-US" dirty="0"/>
              <a:t>I</a:t>
            </a:r>
            <a:endParaRPr lang="en-IN" dirty="0"/>
          </a:p>
        </p:txBody>
      </p:sp>
      <p:sp>
        <p:nvSpPr>
          <p:cNvPr id="47" name="TextBox 46">
            <a:extLst>
              <a:ext uri="{FF2B5EF4-FFF2-40B4-BE49-F238E27FC236}">
                <a16:creationId xmlns:a16="http://schemas.microsoft.com/office/drawing/2014/main" xmlns="" id="{E3AC1003-5C19-9616-B79E-42745FB407E5}"/>
              </a:ext>
            </a:extLst>
          </p:cNvPr>
          <p:cNvSpPr txBox="1"/>
          <p:nvPr/>
        </p:nvSpPr>
        <p:spPr>
          <a:xfrm>
            <a:off x="6422548" y="2984899"/>
            <a:ext cx="350242" cy="369332"/>
          </a:xfrm>
          <a:prstGeom prst="rect">
            <a:avLst/>
          </a:prstGeom>
          <a:noFill/>
        </p:spPr>
        <p:txBody>
          <a:bodyPr wrap="square">
            <a:spAutoFit/>
          </a:bodyPr>
          <a:lstStyle/>
          <a:p>
            <a:pPr algn="ctr"/>
            <a:r>
              <a:rPr lang="en-US" dirty="0"/>
              <a:t>I</a:t>
            </a:r>
            <a:endParaRPr lang="en-IN" dirty="0"/>
          </a:p>
        </p:txBody>
      </p:sp>
      <p:sp>
        <p:nvSpPr>
          <p:cNvPr id="48" name="TextBox 47">
            <a:extLst>
              <a:ext uri="{FF2B5EF4-FFF2-40B4-BE49-F238E27FC236}">
                <a16:creationId xmlns:a16="http://schemas.microsoft.com/office/drawing/2014/main" xmlns="" id="{55A277B3-CEBD-47F7-F010-136DB9175A59}"/>
              </a:ext>
            </a:extLst>
          </p:cNvPr>
          <p:cNvSpPr txBox="1"/>
          <p:nvPr/>
        </p:nvSpPr>
        <p:spPr>
          <a:xfrm>
            <a:off x="5811960" y="3274992"/>
            <a:ext cx="350242" cy="369332"/>
          </a:xfrm>
          <a:prstGeom prst="rect">
            <a:avLst/>
          </a:prstGeom>
          <a:noFill/>
        </p:spPr>
        <p:txBody>
          <a:bodyPr wrap="square">
            <a:spAutoFit/>
          </a:bodyPr>
          <a:lstStyle/>
          <a:p>
            <a:pPr algn="ctr"/>
            <a:r>
              <a:rPr lang="en-US" dirty="0"/>
              <a:t>I</a:t>
            </a:r>
            <a:endParaRPr lang="en-IN" dirty="0"/>
          </a:p>
        </p:txBody>
      </p:sp>
      <p:sp>
        <p:nvSpPr>
          <p:cNvPr id="49" name="TextBox 48">
            <a:extLst>
              <a:ext uri="{FF2B5EF4-FFF2-40B4-BE49-F238E27FC236}">
                <a16:creationId xmlns:a16="http://schemas.microsoft.com/office/drawing/2014/main" xmlns="" id="{00E848DF-6B6E-7764-9750-D187349B90E6}"/>
              </a:ext>
            </a:extLst>
          </p:cNvPr>
          <p:cNvSpPr txBox="1"/>
          <p:nvPr/>
        </p:nvSpPr>
        <p:spPr>
          <a:xfrm>
            <a:off x="5786522" y="2978059"/>
            <a:ext cx="350242" cy="369332"/>
          </a:xfrm>
          <a:prstGeom prst="rect">
            <a:avLst/>
          </a:prstGeom>
          <a:noFill/>
        </p:spPr>
        <p:txBody>
          <a:bodyPr wrap="square">
            <a:spAutoFit/>
          </a:bodyPr>
          <a:lstStyle/>
          <a:p>
            <a:pPr algn="ctr"/>
            <a:r>
              <a:rPr lang="en-US" dirty="0"/>
              <a:t>I</a:t>
            </a:r>
            <a:endParaRPr lang="en-IN" dirty="0"/>
          </a:p>
        </p:txBody>
      </p:sp>
      <p:sp>
        <p:nvSpPr>
          <p:cNvPr id="50" name="TextBox 49">
            <a:extLst>
              <a:ext uri="{FF2B5EF4-FFF2-40B4-BE49-F238E27FC236}">
                <a16:creationId xmlns:a16="http://schemas.microsoft.com/office/drawing/2014/main" xmlns="" id="{16C0A375-A013-17A8-43A0-69129D1E9A34}"/>
              </a:ext>
            </a:extLst>
          </p:cNvPr>
          <p:cNvSpPr txBox="1"/>
          <p:nvPr/>
        </p:nvSpPr>
        <p:spPr>
          <a:xfrm>
            <a:off x="5194219" y="3390230"/>
            <a:ext cx="350242" cy="369332"/>
          </a:xfrm>
          <a:prstGeom prst="rect">
            <a:avLst/>
          </a:prstGeom>
          <a:noFill/>
        </p:spPr>
        <p:txBody>
          <a:bodyPr wrap="square">
            <a:spAutoFit/>
          </a:bodyPr>
          <a:lstStyle/>
          <a:p>
            <a:pPr algn="ctr"/>
            <a:r>
              <a:rPr lang="en-US" dirty="0"/>
              <a:t>I</a:t>
            </a:r>
            <a:endParaRPr lang="en-IN" dirty="0"/>
          </a:p>
        </p:txBody>
      </p:sp>
      <p:sp>
        <p:nvSpPr>
          <p:cNvPr id="51" name="TextBox 50">
            <a:extLst>
              <a:ext uri="{FF2B5EF4-FFF2-40B4-BE49-F238E27FC236}">
                <a16:creationId xmlns:a16="http://schemas.microsoft.com/office/drawing/2014/main" xmlns="" id="{8A09ED64-E64F-DBDF-568A-7A44B9A37508}"/>
              </a:ext>
            </a:extLst>
          </p:cNvPr>
          <p:cNvSpPr txBox="1"/>
          <p:nvPr/>
        </p:nvSpPr>
        <p:spPr>
          <a:xfrm>
            <a:off x="5183824" y="3044335"/>
            <a:ext cx="350242" cy="369332"/>
          </a:xfrm>
          <a:prstGeom prst="rect">
            <a:avLst/>
          </a:prstGeom>
          <a:noFill/>
        </p:spPr>
        <p:txBody>
          <a:bodyPr wrap="square">
            <a:spAutoFit/>
          </a:bodyPr>
          <a:lstStyle/>
          <a:p>
            <a:pPr algn="ctr"/>
            <a:r>
              <a:rPr lang="en-US" dirty="0"/>
              <a:t>I</a:t>
            </a:r>
            <a:endParaRPr lang="en-IN" dirty="0"/>
          </a:p>
        </p:txBody>
      </p:sp>
      <p:sp>
        <p:nvSpPr>
          <p:cNvPr id="52" name="TextBox 51">
            <a:extLst>
              <a:ext uri="{FF2B5EF4-FFF2-40B4-BE49-F238E27FC236}">
                <a16:creationId xmlns:a16="http://schemas.microsoft.com/office/drawing/2014/main" xmlns="" id="{69DBD3A4-A76F-8334-8999-AADC5C501864}"/>
              </a:ext>
            </a:extLst>
          </p:cNvPr>
          <p:cNvSpPr txBox="1"/>
          <p:nvPr/>
        </p:nvSpPr>
        <p:spPr>
          <a:xfrm>
            <a:off x="6404799" y="4049836"/>
            <a:ext cx="350242" cy="369332"/>
          </a:xfrm>
          <a:prstGeom prst="rect">
            <a:avLst/>
          </a:prstGeom>
          <a:noFill/>
        </p:spPr>
        <p:txBody>
          <a:bodyPr wrap="square">
            <a:spAutoFit/>
          </a:bodyPr>
          <a:lstStyle/>
          <a:p>
            <a:pPr algn="ctr"/>
            <a:r>
              <a:rPr lang="en-US" dirty="0"/>
              <a:t>I</a:t>
            </a:r>
            <a:endParaRPr lang="en-IN" dirty="0"/>
          </a:p>
        </p:txBody>
      </p:sp>
      <p:sp>
        <p:nvSpPr>
          <p:cNvPr id="53" name="TextBox 52">
            <a:extLst>
              <a:ext uri="{FF2B5EF4-FFF2-40B4-BE49-F238E27FC236}">
                <a16:creationId xmlns:a16="http://schemas.microsoft.com/office/drawing/2014/main" xmlns="" id="{E4AF95AC-91BD-9EC7-E220-90E93A833E04}"/>
              </a:ext>
            </a:extLst>
          </p:cNvPr>
          <p:cNvSpPr txBox="1"/>
          <p:nvPr/>
        </p:nvSpPr>
        <p:spPr>
          <a:xfrm>
            <a:off x="6410907" y="3676040"/>
            <a:ext cx="350242" cy="369332"/>
          </a:xfrm>
          <a:prstGeom prst="rect">
            <a:avLst/>
          </a:prstGeom>
          <a:noFill/>
        </p:spPr>
        <p:txBody>
          <a:bodyPr wrap="square">
            <a:spAutoFit/>
          </a:bodyPr>
          <a:lstStyle/>
          <a:p>
            <a:pPr algn="ctr"/>
            <a:r>
              <a:rPr lang="en-US" dirty="0"/>
              <a:t>I</a:t>
            </a:r>
            <a:endParaRPr lang="en-IN" dirty="0"/>
          </a:p>
        </p:txBody>
      </p:sp>
      <p:sp>
        <p:nvSpPr>
          <p:cNvPr id="54" name="TextBox 53">
            <a:extLst>
              <a:ext uri="{FF2B5EF4-FFF2-40B4-BE49-F238E27FC236}">
                <a16:creationId xmlns:a16="http://schemas.microsoft.com/office/drawing/2014/main" xmlns="" id="{16A15F48-04DF-3200-6D2F-D3E66E60CB82}"/>
              </a:ext>
            </a:extLst>
          </p:cNvPr>
          <p:cNvSpPr txBox="1"/>
          <p:nvPr/>
        </p:nvSpPr>
        <p:spPr>
          <a:xfrm>
            <a:off x="7007864" y="4357527"/>
            <a:ext cx="350242" cy="369332"/>
          </a:xfrm>
          <a:prstGeom prst="rect">
            <a:avLst/>
          </a:prstGeom>
          <a:noFill/>
        </p:spPr>
        <p:txBody>
          <a:bodyPr wrap="square">
            <a:spAutoFit/>
          </a:bodyPr>
          <a:lstStyle/>
          <a:p>
            <a:pPr algn="ctr"/>
            <a:r>
              <a:rPr lang="en-US" dirty="0"/>
              <a:t>I</a:t>
            </a:r>
            <a:endParaRPr lang="en-IN" dirty="0"/>
          </a:p>
        </p:txBody>
      </p:sp>
      <p:sp>
        <p:nvSpPr>
          <p:cNvPr id="55" name="TextBox 54">
            <a:extLst>
              <a:ext uri="{FF2B5EF4-FFF2-40B4-BE49-F238E27FC236}">
                <a16:creationId xmlns:a16="http://schemas.microsoft.com/office/drawing/2014/main" xmlns="" id="{7AB9BAF7-DF9B-164A-A143-CA3ED3E23835}"/>
              </a:ext>
            </a:extLst>
          </p:cNvPr>
          <p:cNvSpPr txBox="1"/>
          <p:nvPr/>
        </p:nvSpPr>
        <p:spPr>
          <a:xfrm>
            <a:off x="5823213" y="3646428"/>
            <a:ext cx="350242" cy="369332"/>
          </a:xfrm>
          <a:prstGeom prst="rect">
            <a:avLst/>
          </a:prstGeom>
          <a:noFill/>
        </p:spPr>
        <p:txBody>
          <a:bodyPr wrap="square">
            <a:spAutoFit/>
          </a:bodyPr>
          <a:lstStyle/>
          <a:p>
            <a:pPr algn="ctr"/>
            <a:r>
              <a:rPr lang="en-US" dirty="0"/>
              <a:t>I</a:t>
            </a:r>
            <a:endParaRPr lang="en-IN" dirty="0"/>
          </a:p>
        </p:txBody>
      </p:sp>
      <p:sp>
        <p:nvSpPr>
          <p:cNvPr id="56" name="TextBox 55">
            <a:extLst>
              <a:ext uri="{FF2B5EF4-FFF2-40B4-BE49-F238E27FC236}">
                <a16:creationId xmlns:a16="http://schemas.microsoft.com/office/drawing/2014/main" xmlns="" id="{E9717804-1DE4-5B47-1D10-D9A289E0C979}"/>
              </a:ext>
            </a:extLst>
          </p:cNvPr>
          <p:cNvSpPr txBox="1"/>
          <p:nvPr/>
        </p:nvSpPr>
        <p:spPr>
          <a:xfrm>
            <a:off x="2702098" y="2660798"/>
            <a:ext cx="425429" cy="369332"/>
          </a:xfrm>
          <a:prstGeom prst="rect">
            <a:avLst/>
          </a:prstGeom>
          <a:noFill/>
        </p:spPr>
        <p:txBody>
          <a:bodyPr wrap="square">
            <a:spAutoFit/>
          </a:bodyPr>
          <a:lstStyle/>
          <a:p>
            <a:pPr algn="ctr"/>
            <a:r>
              <a:rPr lang="en-US" dirty="0"/>
              <a:t>O</a:t>
            </a:r>
            <a:endParaRPr lang="en-IN" dirty="0"/>
          </a:p>
        </p:txBody>
      </p:sp>
      <p:sp>
        <p:nvSpPr>
          <p:cNvPr id="57" name="TextBox 56">
            <a:extLst>
              <a:ext uri="{FF2B5EF4-FFF2-40B4-BE49-F238E27FC236}">
                <a16:creationId xmlns:a16="http://schemas.microsoft.com/office/drawing/2014/main" xmlns="" id="{B8B64595-4DEC-77E2-74C8-658E8AC2230E}"/>
              </a:ext>
            </a:extLst>
          </p:cNvPr>
          <p:cNvSpPr txBox="1"/>
          <p:nvPr/>
        </p:nvSpPr>
        <p:spPr>
          <a:xfrm>
            <a:off x="3353717" y="3710003"/>
            <a:ext cx="425429" cy="369332"/>
          </a:xfrm>
          <a:prstGeom prst="rect">
            <a:avLst/>
          </a:prstGeom>
          <a:noFill/>
        </p:spPr>
        <p:txBody>
          <a:bodyPr wrap="square">
            <a:spAutoFit/>
          </a:bodyPr>
          <a:lstStyle/>
          <a:p>
            <a:pPr algn="ctr"/>
            <a:r>
              <a:rPr lang="en-US" dirty="0"/>
              <a:t>O</a:t>
            </a:r>
            <a:endParaRPr lang="en-IN" dirty="0"/>
          </a:p>
        </p:txBody>
      </p:sp>
      <p:sp>
        <p:nvSpPr>
          <p:cNvPr id="58" name="TextBox 57">
            <a:extLst>
              <a:ext uri="{FF2B5EF4-FFF2-40B4-BE49-F238E27FC236}">
                <a16:creationId xmlns:a16="http://schemas.microsoft.com/office/drawing/2014/main" xmlns="" id="{743E6D04-58B7-88E6-B6C5-48C041ABE0C3}"/>
              </a:ext>
            </a:extLst>
          </p:cNvPr>
          <p:cNvSpPr txBox="1"/>
          <p:nvPr/>
        </p:nvSpPr>
        <p:spPr>
          <a:xfrm>
            <a:off x="3340372" y="3994084"/>
            <a:ext cx="425429" cy="369332"/>
          </a:xfrm>
          <a:prstGeom prst="rect">
            <a:avLst/>
          </a:prstGeom>
          <a:noFill/>
        </p:spPr>
        <p:txBody>
          <a:bodyPr wrap="square">
            <a:spAutoFit/>
          </a:bodyPr>
          <a:lstStyle/>
          <a:p>
            <a:pPr algn="ctr"/>
            <a:r>
              <a:rPr lang="en-US" dirty="0"/>
              <a:t>O</a:t>
            </a:r>
            <a:endParaRPr lang="en-IN" dirty="0"/>
          </a:p>
        </p:txBody>
      </p:sp>
      <p:sp>
        <p:nvSpPr>
          <p:cNvPr id="59" name="TextBox 58">
            <a:extLst>
              <a:ext uri="{FF2B5EF4-FFF2-40B4-BE49-F238E27FC236}">
                <a16:creationId xmlns:a16="http://schemas.microsoft.com/office/drawing/2014/main" xmlns="" id="{8EA95DB0-2446-3DC9-B646-90AED39E906D}"/>
              </a:ext>
            </a:extLst>
          </p:cNvPr>
          <p:cNvSpPr txBox="1"/>
          <p:nvPr/>
        </p:nvSpPr>
        <p:spPr>
          <a:xfrm>
            <a:off x="2689778" y="3019591"/>
            <a:ext cx="425429" cy="369332"/>
          </a:xfrm>
          <a:prstGeom prst="rect">
            <a:avLst/>
          </a:prstGeom>
          <a:noFill/>
        </p:spPr>
        <p:txBody>
          <a:bodyPr wrap="square">
            <a:spAutoFit/>
          </a:bodyPr>
          <a:lstStyle/>
          <a:p>
            <a:pPr algn="ctr"/>
            <a:r>
              <a:rPr lang="en-US" dirty="0"/>
              <a:t>O</a:t>
            </a:r>
            <a:endParaRPr lang="en-IN" dirty="0"/>
          </a:p>
        </p:txBody>
      </p:sp>
      <p:sp>
        <p:nvSpPr>
          <p:cNvPr id="60" name="TextBox 59">
            <a:extLst>
              <a:ext uri="{FF2B5EF4-FFF2-40B4-BE49-F238E27FC236}">
                <a16:creationId xmlns:a16="http://schemas.microsoft.com/office/drawing/2014/main" xmlns="" id="{A25E7690-8853-F5B1-AEE7-F979A673AA0B}"/>
              </a:ext>
            </a:extLst>
          </p:cNvPr>
          <p:cNvSpPr txBox="1"/>
          <p:nvPr/>
        </p:nvSpPr>
        <p:spPr>
          <a:xfrm>
            <a:off x="3904266" y="3651115"/>
            <a:ext cx="425429" cy="369332"/>
          </a:xfrm>
          <a:prstGeom prst="rect">
            <a:avLst/>
          </a:prstGeom>
          <a:noFill/>
        </p:spPr>
        <p:txBody>
          <a:bodyPr wrap="square">
            <a:spAutoFit/>
          </a:bodyPr>
          <a:lstStyle/>
          <a:p>
            <a:pPr algn="ctr"/>
            <a:r>
              <a:rPr lang="en-US" dirty="0"/>
              <a:t>O</a:t>
            </a:r>
            <a:endParaRPr lang="en-IN" dirty="0"/>
          </a:p>
        </p:txBody>
      </p:sp>
      <p:sp>
        <p:nvSpPr>
          <p:cNvPr id="61" name="TextBox 60">
            <a:extLst>
              <a:ext uri="{FF2B5EF4-FFF2-40B4-BE49-F238E27FC236}">
                <a16:creationId xmlns:a16="http://schemas.microsoft.com/office/drawing/2014/main" xmlns="" id="{35BE1843-5871-6CC3-0208-CBC89FB0D8EA}"/>
              </a:ext>
            </a:extLst>
          </p:cNvPr>
          <p:cNvSpPr txBox="1"/>
          <p:nvPr/>
        </p:nvSpPr>
        <p:spPr>
          <a:xfrm>
            <a:off x="2661540" y="3353935"/>
            <a:ext cx="425429" cy="369332"/>
          </a:xfrm>
          <a:prstGeom prst="rect">
            <a:avLst/>
          </a:prstGeom>
          <a:noFill/>
        </p:spPr>
        <p:txBody>
          <a:bodyPr wrap="square">
            <a:spAutoFit/>
          </a:bodyPr>
          <a:lstStyle/>
          <a:p>
            <a:pPr algn="ctr"/>
            <a:r>
              <a:rPr lang="en-US" dirty="0"/>
              <a:t>O</a:t>
            </a:r>
            <a:endParaRPr lang="en-IN" dirty="0"/>
          </a:p>
        </p:txBody>
      </p:sp>
      <p:sp>
        <p:nvSpPr>
          <p:cNvPr id="62" name="TextBox 61">
            <a:extLst>
              <a:ext uri="{FF2B5EF4-FFF2-40B4-BE49-F238E27FC236}">
                <a16:creationId xmlns:a16="http://schemas.microsoft.com/office/drawing/2014/main" xmlns="" id="{E3A0F3D2-B483-A5F3-6458-98D14ED7651C}"/>
              </a:ext>
            </a:extLst>
          </p:cNvPr>
          <p:cNvSpPr txBox="1"/>
          <p:nvPr/>
        </p:nvSpPr>
        <p:spPr>
          <a:xfrm>
            <a:off x="2713365" y="3701419"/>
            <a:ext cx="425429" cy="369332"/>
          </a:xfrm>
          <a:prstGeom prst="rect">
            <a:avLst/>
          </a:prstGeom>
          <a:noFill/>
        </p:spPr>
        <p:txBody>
          <a:bodyPr wrap="square">
            <a:spAutoFit/>
          </a:bodyPr>
          <a:lstStyle/>
          <a:p>
            <a:pPr algn="ctr"/>
            <a:r>
              <a:rPr lang="en-US" dirty="0"/>
              <a:t>O</a:t>
            </a:r>
            <a:endParaRPr lang="en-IN" dirty="0"/>
          </a:p>
        </p:txBody>
      </p:sp>
      <p:sp>
        <p:nvSpPr>
          <p:cNvPr id="63" name="TextBox 62">
            <a:extLst>
              <a:ext uri="{FF2B5EF4-FFF2-40B4-BE49-F238E27FC236}">
                <a16:creationId xmlns:a16="http://schemas.microsoft.com/office/drawing/2014/main" xmlns="" id="{DB8E9657-EBAA-FD8C-D311-16B176603613}"/>
              </a:ext>
            </a:extLst>
          </p:cNvPr>
          <p:cNvSpPr txBox="1"/>
          <p:nvPr/>
        </p:nvSpPr>
        <p:spPr>
          <a:xfrm>
            <a:off x="2698330" y="4014792"/>
            <a:ext cx="425429" cy="369332"/>
          </a:xfrm>
          <a:prstGeom prst="rect">
            <a:avLst/>
          </a:prstGeom>
          <a:noFill/>
        </p:spPr>
        <p:txBody>
          <a:bodyPr wrap="square">
            <a:spAutoFit/>
          </a:bodyPr>
          <a:lstStyle/>
          <a:p>
            <a:pPr algn="ctr"/>
            <a:r>
              <a:rPr lang="en-US" dirty="0"/>
              <a:t>O</a:t>
            </a:r>
            <a:endParaRPr lang="en-IN" dirty="0"/>
          </a:p>
        </p:txBody>
      </p:sp>
      <p:sp>
        <p:nvSpPr>
          <p:cNvPr id="64" name="TextBox 63">
            <a:extLst>
              <a:ext uri="{FF2B5EF4-FFF2-40B4-BE49-F238E27FC236}">
                <a16:creationId xmlns:a16="http://schemas.microsoft.com/office/drawing/2014/main" xmlns="" id="{E6953173-CA17-48C3-DD98-1A4FE4D51104}"/>
              </a:ext>
            </a:extLst>
          </p:cNvPr>
          <p:cNvSpPr txBox="1"/>
          <p:nvPr/>
        </p:nvSpPr>
        <p:spPr>
          <a:xfrm>
            <a:off x="4509498" y="3630934"/>
            <a:ext cx="425429" cy="369332"/>
          </a:xfrm>
          <a:prstGeom prst="rect">
            <a:avLst/>
          </a:prstGeom>
          <a:noFill/>
        </p:spPr>
        <p:txBody>
          <a:bodyPr wrap="square">
            <a:spAutoFit/>
          </a:bodyPr>
          <a:lstStyle/>
          <a:p>
            <a:pPr algn="ctr"/>
            <a:r>
              <a:rPr lang="en-US" dirty="0"/>
              <a:t>O</a:t>
            </a:r>
            <a:endParaRPr lang="en-IN" dirty="0"/>
          </a:p>
        </p:txBody>
      </p:sp>
      <p:sp>
        <p:nvSpPr>
          <p:cNvPr id="65" name="TextBox 64">
            <a:extLst>
              <a:ext uri="{FF2B5EF4-FFF2-40B4-BE49-F238E27FC236}">
                <a16:creationId xmlns:a16="http://schemas.microsoft.com/office/drawing/2014/main" xmlns="" id="{592693C4-6069-DD2B-F459-2BC20902B802}"/>
              </a:ext>
            </a:extLst>
          </p:cNvPr>
          <p:cNvSpPr txBox="1"/>
          <p:nvPr/>
        </p:nvSpPr>
        <p:spPr>
          <a:xfrm>
            <a:off x="4510532" y="4011459"/>
            <a:ext cx="425429" cy="369332"/>
          </a:xfrm>
          <a:prstGeom prst="rect">
            <a:avLst/>
          </a:prstGeom>
          <a:noFill/>
        </p:spPr>
        <p:txBody>
          <a:bodyPr wrap="square">
            <a:spAutoFit/>
          </a:bodyPr>
          <a:lstStyle/>
          <a:p>
            <a:pPr algn="ctr"/>
            <a:r>
              <a:rPr lang="en-US" dirty="0"/>
              <a:t>O</a:t>
            </a:r>
            <a:endParaRPr lang="en-IN" dirty="0"/>
          </a:p>
        </p:txBody>
      </p:sp>
      <p:sp>
        <p:nvSpPr>
          <p:cNvPr id="66" name="TextBox 65">
            <a:extLst>
              <a:ext uri="{FF2B5EF4-FFF2-40B4-BE49-F238E27FC236}">
                <a16:creationId xmlns:a16="http://schemas.microsoft.com/office/drawing/2014/main" xmlns="" id="{85C759CF-12E4-6282-851C-CF4669883ED1}"/>
              </a:ext>
            </a:extLst>
          </p:cNvPr>
          <p:cNvSpPr txBox="1"/>
          <p:nvPr/>
        </p:nvSpPr>
        <p:spPr>
          <a:xfrm>
            <a:off x="3891384" y="4049465"/>
            <a:ext cx="425429" cy="369332"/>
          </a:xfrm>
          <a:prstGeom prst="rect">
            <a:avLst/>
          </a:prstGeom>
          <a:noFill/>
        </p:spPr>
        <p:txBody>
          <a:bodyPr wrap="square">
            <a:spAutoFit/>
          </a:bodyPr>
          <a:lstStyle/>
          <a:p>
            <a:pPr algn="ctr"/>
            <a:r>
              <a:rPr lang="en-US" dirty="0"/>
              <a:t>O</a:t>
            </a:r>
            <a:endParaRPr lang="en-IN" dirty="0"/>
          </a:p>
        </p:txBody>
      </p:sp>
      <p:sp>
        <p:nvSpPr>
          <p:cNvPr id="67" name="TextBox 66">
            <a:extLst>
              <a:ext uri="{FF2B5EF4-FFF2-40B4-BE49-F238E27FC236}">
                <a16:creationId xmlns:a16="http://schemas.microsoft.com/office/drawing/2014/main" xmlns="" id="{BE5BFBBB-ADB9-245A-0AEA-F4EFB69D7FD5}"/>
              </a:ext>
            </a:extLst>
          </p:cNvPr>
          <p:cNvSpPr txBox="1"/>
          <p:nvPr/>
        </p:nvSpPr>
        <p:spPr>
          <a:xfrm>
            <a:off x="3917543" y="3407134"/>
            <a:ext cx="425429" cy="369332"/>
          </a:xfrm>
          <a:prstGeom prst="rect">
            <a:avLst/>
          </a:prstGeom>
          <a:noFill/>
        </p:spPr>
        <p:txBody>
          <a:bodyPr wrap="square">
            <a:spAutoFit/>
          </a:bodyPr>
          <a:lstStyle/>
          <a:p>
            <a:pPr algn="ctr"/>
            <a:r>
              <a:rPr lang="en-US" dirty="0"/>
              <a:t>O</a:t>
            </a:r>
            <a:endParaRPr lang="en-IN" dirty="0"/>
          </a:p>
        </p:txBody>
      </p:sp>
      <p:sp>
        <p:nvSpPr>
          <p:cNvPr id="68" name="TextBox 67">
            <a:extLst>
              <a:ext uri="{FF2B5EF4-FFF2-40B4-BE49-F238E27FC236}">
                <a16:creationId xmlns:a16="http://schemas.microsoft.com/office/drawing/2014/main" xmlns="" id="{8167D360-B9F0-62FD-4D1C-D80DFD8D0ADD}"/>
              </a:ext>
            </a:extLst>
          </p:cNvPr>
          <p:cNvSpPr txBox="1"/>
          <p:nvPr/>
        </p:nvSpPr>
        <p:spPr>
          <a:xfrm>
            <a:off x="6391881" y="5058829"/>
            <a:ext cx="425429" cy="369332"/>
          </a:xfrm>
          <a:prstGeom prst="rect">
            <a:avLst/>
          </a:prstGeom>
          <a:noFill/>
        </p:spPr>
        <p:txBody>
          <a:bodyPr wrap="square">
            <a:spAutoFit/>
          </a:bodyPr>
          <a:lstStyle/>
          <a:p>
            <a:pPr algn="ctr"/>
            <a:r>
              <a:rPr lang="en-US" dirty="0"/>
              <a:t>O</a:t>
            </a:r>
            <a:endParaRPr lang="en-IN" dirty="0"/>
          </a:p>
        </p:txBody>
      </p:sp>
      <p:sp>
        <p:nvSpPr>
          <p:cNvPr id="69" name="TextBox 68">
            <a:extLst>
              <a:ext uri="{FF2B5EF4-FFF2-40B4-BE49-F238E27FC236}">
                <a16:creationId xmlns:a16="http://schemas.microsoft.com/office/drawing/2014/main" xmlns="" id="{916EB007-0AC4-59B9-67A4-5835D0874CDB}"/>
              </a:ext>
            </a:extLst>
          </p:cNvPr>
          <p:cNvSpPr txBox="1"/>
          <p:nvPr/>
        </p:nvSpPr>
        <p:spPr>
          <a:xfrm>
            <a:off x="5117263" y="3976364"/>
            <a:ext cx="425429" cy="369332"/>
          </a:xfrm>
          <a:prstGeom prst="rect">
            <a:avLst/>
          </a:prstGeom>
          <a:noFill/>
        </p:spPr>
        <p:txBody>
          <a:bodyPr wrap="square">
            <a:spAutoFit/>
          </a:bodyPr>
          <a:lstStyle/>
          <a:p>
            <a:pPr algn="ctr"/>
            <a:r>
              <a:rPr lang="en-US" dirty="0"/>
              <a:t>O</a:t>
            </a:r>
            <a:endParaRPr lang="en-IN" dirty="0"/>
          </a:p>
        </p:txBody>
      </p:sp>
      <p:sp>
        <p:nvSpPr>
          <p:cNvPr id="70" name="TextBox 69">
            <a:extLst>
              <a:ext uri="{FF2B5EF4-FFF2-40B4-BE49-F238E27FC236}">
                <a16:creationId xmlns:a16="http://schemas.microsoft.com/office/drawing/2014/main" xmlns="" id="{9A7F56B4-E523-B398-D107-5C50E4563754}"/>
              </a:ext>
            </a:extLst>
          </p:cNvPr>
          <p:cNvSpPr txBox="1"/>
          <p:nvPr/>
        </p:nvSpPr>
        <p:spPr>
          <a:xfrm>
            <a:off x="6981074" y="5089091"/>
            <a:ext cx="425429" cy="369332"/>
          </a:xfrm>
          <a:prstGeom prst="rect">
            <a:avLst/>
          </a:prstGeom>
          <a:noFill/>
        </p:spPr>
        <p:txBody>
          <a:bodyPr wrap="square">
            <a:spAutoFit/>
          </a:bodyPr>
          <a:lstStyle/>
          <a:p>
            <a:pPr algn="ctr"/>
            <a:r>
              <a:rPr lang="en-US" dirty="0"/>
              <a:t>O</a:t>
            </a:r>
            <a:endParaRPr lang="en-IN" dirty="0"/>
          </a:p>
        </p:txBody>
      </p:sp>
      <p:sp>
        <p:nvSpPr>
          <p:cNvPr id="71" name="TextBox 70">
            <a:extLst>
              <a:ext uri="{FF2B5EF4-FFF2-40B4-BE49-F238E27FC236}">
                <a16:creationId xmlns:a16="http://schemas.microsoft.com/office/drawing/2014/main" xmlns="" id="{D02A1C2E-A799-6122-880D-2F3659A3C304}"/>
              </a:ext>
            </a:extLst>
          </p:cNvPr>
          <p:cNvSpPr txBox="1"/>
          <p:nvPr/>
        </p:nvSpPr>
        <p:spPr>
          <a:xfrm>
            <a:off x="3326345" y="3373265"/>
            <a:ext cx="425429" cy="369332"/>
          </a:xfrm>
          <a:prstGeom prst="rect">
            <a:avLst/>
          </a:prstGeom>
          <a:noFill/>
        </p:spPr>
        <p:txBody>
          <a:bodyPr wrap="square">
            <a:spAutoFit/>
          </a:bodyPr>
          <a:lstStyle/>
          <a:p>
            <a:pPr algn="ctr"/>
            <a:r>
              <a:rPr lang="en-US" dirty="0"/>
              <a:t>O</a:t>
            </a:r>
            <a:endParaRPr lang="en-IN" dirty="0"/>
          </a:p>
        </p:txBody>
      </p:sp>
      <p:sp>
        <p:nvSpPr>
          <p:cNvPr id="72" name="TextBox 71">
            <a:extLst>
              <a:ext uri="{FF2B5EF4-FFF2-40B4-BE49-F238E27FC236}">
                <a16:creationId xmlns:a16="http://schemas.microsoft.com/office/drawing/2014/main" xmlns="" id="{7D57849A-5E8C-41C5-9C8E-E2E70E627531}"/>
              </a:ext>
            </a:extLst>
          </p:cNvPr>
          <p:cNvSpPr txBox="1"/>
          <p:nvPr/>
        </p:nvSpPr>
        <p:spPr>
          <a:xfrm>
            <a:off x="3918531" y="5064794"/>
            <a:ext cx="425429" cy="369332"/>
          </a:xfrm>
          <a:prstGeom prst="rect">
            <a:avLst/>
          </a:prstGeom>
          <a:noFill/>
        </p:spPr>
        <p:txBody>
          <a:bodyPr wrap="square">
            <a:spAutoFit/>
          </a:bodyPr>
          <a:lstStyle/>
          <a:p>
            <a:pPr algn="ctr"/>
            <a:r>
              <a:rPr lang="en-US" dirty="0"/>
              <a:t>O</a:t>
            </a:r>
            <a:endParaRPr lang="en-IN" dirty="0"/>
          </a:p>
        </p:txBody>
      </p:sp>
      <p:sp>
        <p:nvSpPr>
          <p:cNvPr id="73" name="TextBox 72">
            <a:extLst>
              <a:ext uri="{FF2B5EF4-FFF2-40B4-BE49-F238E27FC236}">
                <a16:creationId xmlns:a16="http://schemas.microsoft.com/office/drawing/2014/main" xmlns="" id="{2A85EF8A-9E42-44D0-A87A-4915693BB6F6}"/>
              </a:ext>
            </a:extLst>
          </p:cNvPr>
          <p:cNvSpPr txBox="1"/>
          <p:nvPr/>
        </p:nvSpPr>
        <p:spPr>
          <a:xfrm>
            <a:off x="4519750" y="5050786"/>
            <a:ext cx="425429" cy="369332"/>
          </a:xfrm>
          <a:prstGeom prst="rect">
            <a:avLst/>
          </a:prstGeom>
          <a:noFill/>
        </p:spPr>
        <p:txBody>
          <a:bodyPr wrap="square">
            <a:spAutoFit/>
          </a:bodyPr>
          <a:lstStyle/>
          <a:p>
            <a:pPr algn="ctr"/>
            <a:r>
              <a:rPr lang="en-US" dirty="0"/>
              <a:t>O</a:t>
            </a:r>
            <a:endParaRPr lang="en-IN" dirty="0"/>
          </a:p>
        </p:txBody>
      </p:sp>
      <p:sp>
        <p:nvSpPr>
          <p:cNvPr id="74" name="TextBox 73">
            <a:extLst>
              <a:ext uri="{FF2B5EF4-FFF2-40B4-BE49-F238E27FC236}">
                <a16:creationId xmlns:a16="http://schemas.microsoft.com/office/drawing/2014/main" xmlns="" id="{0EFFCCA5-515E-77D2-B37D-0B240E49BEEE}"/>
              </a:ext>
            </a:extLst>
          </p:cNvPr>
          <p:cNvSpPr txBox="1"/>
          <p:nvPr/>
        </p:nvSpPr>
        <p:spPr>
          <a:xfrm>
            <a:off x="5158166" y="5055098"/>
            <a:ext cx="425429" cy="369332"/>
          </a:xfrm>
          <a:prstGeom prst="rect">
            <a:avLst/>
          </a:prstGeom>
          <a:noFill/>
        </p:spPr>
        <p:txBody>
          <a:bodyPr wrap="square">
            <a:spAutoFit/>
          </a:bodyPr>
          <a:lstStyle/>
          <a:p>
            <a:pPr algn="ctr"/>
            <a:r>
              <a:rPr lang="en-US" dirty="0"/>
              <a:t>O</a:t>
            </a:r>
            <a:endParaRPr lang="en-IN" dirty="0"/>
          </a:p>
        </p:txBody>
      </p:sp>
      <p:sp>
        <p:nvSpPr>
          <p:cNvPr id="75" name="TextBox 74">
            <a:extLst>
              <a:ext uri="{FF2B5EF4-FFF2-40B4-BE49-F238E27FC236}">
                <a16:creationId xmlns:a16="http://schemas.microsoft.com/office/drawing/2014/main" xmlns="" id="{A78C0336-F3EA-91A5-1821-AEC6B9BF2069}"/>
              </a:ext>
            </a:extLst>
          </p:cNvPr>
          <p:cNvSpPr txBox="1"/>
          <p:nvPr/>
        </p:nvSpPr>
        <p:spPr>
          <a:xfrm>
            <a:off x="5772045" y="5044100"/>
            <a:ext cx="425429" cy="369332"/>
          </a:xfrm>
          <a:prstGeom prst="rect">
            <a:avLst/>
          </a:prstGeom>
          <a:noFill/>
        </p:spPr>
        <p:txBody>
          <a:bodyPr wrap="square">
            <a:spAutoFit/>
          </a:bodyPr>
          <a:lstStyle/>
          <a:p>
            <a:pPr algn="ctr"/>
            <a:r>
              <a:rPr lang="en-US" dirty="0"/>
              <a:t>O</a:t>
            </a:r>
            <a:endParaRPr lang="en-IN" dirty="0"/>
          </a:p>
        </p:txBody>
      </p:sp>
      <p:sp>
        <p:nvSpPr>
          <p:cNvPr id="76" name="TextBox 75">
            <a:extLst>
              <a:ext uri="{FF2B5EF4-FFF2-40B4-BE49-F238E27FC236}">
                <a16:creationId xmlns:a16="http://schemas.microsoft.com/office/drawing/2014/main" xmlns="" id="{5A9E61B5-EA79-0ACD-22F3-C4D8E6BAEB13}"/>
              </a:ext>
            </a:extLst>
          </p:cNvPr>
          <p:cNvSpPr txBox="1"/>
          <p:nvPr/>
        </p:nvSpPr>
        <p:spPr>
          <a:xfrm>
            <a:off x="5141225" y="4297715"/>
            <a:ext cx="425429" cy="369332"/>
          </a:xfrm>
          <a:prstGeom prst="rect">
            <a:avLst/>
          </a:prstGeom>
          <a:noFill/>
        </p:spPr>
        <p:txBody>
          <a:bodyPr wrap="square">
            <a:spAutoFit/>
          </a:bodyPr>
          <a:lstStyle/>
          <a:p>
            <a:pPr algn="ctr"/>
            <a:r>
              <a:rPr lang="en-US" dirty="0"/>
              <a:t>O</a:t>
            </a:r>
            <a:endParaRPr lang="en-IN" dirty="0"/>
          </a:p>
        </p:txBody>
      </p:sp>
      <p:sp>
        <p:nvSpPr>
          <p:cNvPr id="77" name="TextBox 76">
            <a:extLst>
              <a:ext uri="{FF2B5EF4-FFF2-40B4-BE49-F238E27FC236}">
                <a16:creationId xmlns:a16="http://schemas.microsoft.com/office/drawing/2014/main" xmlns="" id="{C2D24528-F6DF-3862-D41A-1D471615E4BD}"/>
              </a:ext>
            </a:extLst>
          </p:cNvPr>
          <p:cNvSpPr txBox="1"/>
          <p:nvPr/>
        </p:nvSpPr>
        <p:spPr>
          <a:xfrm>
            <a:off x="5754081" y="4441443"/>
            <a:ext cx="425429" cy="369332"/>
          </a:xfrm>
          <a:prstGeom prst="rect">
            <a:avLst/>
          </a:prstGeom>
          <a:noFill/>
        </p:spPr>
        <p:txBody>
          <a:bodyPr wrap="square">
            <a:spAutoFit/>
          </a:bodyPr>
          <a:lstStyle/>
          <a:p>
            <a:pPr algn="ctr"/>
            <a:r>
              <a:rPr lang="en-US" dirty="0"/>
              <a:t>O</a:t>
            </a:r>
            <a:endParaRPr lang="en-IN" dirty="0"/>
          </a:p>
        </p:txBody>
      </p:sp>
      <p:sp>
        <p:nvSpPr>
          <p:cNvPr id="78" name="TextBox 77">
            <a:extLst>
              <a:ext uri="{FF2B5EF4-FFF2-40B4-BE49-F238E27FC236}">
                <a16:creationId xmlns:a16="http://schemas.microsoft.com/office/drawing/2014/main" xmlns="" id="{A8CA678E-5CCD-0FB1-280D-CCD5906C457B}"/>
              </a:ext>
            </a:extLst>
          </p:cNvPr>
          <p:cNvSpPr txBox="1"/>
          <p:nvPr/>
        </p:nvSpPr>
        <p:spPr>
          <a:xfrm>
            <a:off x="2708325" y="4357527"/>
            <a:ext cx="425429" cy="369332"/>
          </a:xfrm>
          <a:prstGeom prst="rect">
            <a:avLst/>
          </a:prstGeom>
          <a:noFill/>
        </p:spPr>
        <p:txBody>
          <a:bodyPr wrap="square">
            <a:spAutoFit/>
          </a:bodyPr>
          <a:lstStyle/>
          <a:p>
            <a:pPr algn="ctr"/>
            <a:r>
              <a:rPr lang="en-US" dirty="0"/>
              <a:t>O</a:t>
            </a:r>
            <a:endParaRPr lang="en-IN" dirty="0"/>
          </a:p>
        </p:txBody>
      </p:sp>
      <p:sp>
        <p:nvSpPr>
          <p:cNvPr id="79" name="TextBox 78">
            <a:extLst>
              <a:ext uri="{FF2B5EF4-FFF2-40B4-BE49-F238E27FC236}">
                <a16:creationId xmlns:a16="http://schemas.microsoft.com/office/drawing/2014/main" xmlns="" id="{3D5ADD5C-6DA9-BF5E-C3BB-8300EF93A6CD}"/>
              </a:ext>
            </a:extLst>
          </p:cNvPr>
          <p:cNvSpPr txBox="1"/>
          <p:nvPr/>
        </p:nvSpPr>
        <p:spPr>
          <a:xfrm>
            <a:off x="2649439" y="5054758"/>
            <a:ext cx="463919" cy="369332"/>
          </a:xfrm>
          <a:prstGeom prst="rect">
            <a:avLst/>
          </a:prstGeom>
          <a:noFill/>
        </p:spPr>
        <p:txBody>
          <a:bodyPr wrap="square">
            <a:spAutoFit/>
          </a:bodyPr>
          <a:lstStyle/>
          <a:p>
            <a:pPr algn="ctr"/>
            <a:r>
              <a:rPr lang="en-US" dirty="0"/>
              <a:t>O</a:t>
            </a:r>
            <a:endParaRPr lang="en-IN" dirty="0"/>
          </a:p>
        </p:txBody>
      </p:sp>
      <p:sp>
        <p:nvSpPr>
          <p:cNvPr id="80" name="TextBox 79">
            <a:extLst>
              <a:ext uri="{FF2B5EF4-FFF2-40B4-BE49-F238E27FC236}">
                <a16:creationId xmlns:a16="http://schemas.microsoft.com/office/drawing/2014/main" xmlns="" id="{485907DF-43AF-37FC-F5C9-8357348EBDF5}"/>
              </a:ext>
            </a:extLst>
          </p:cNvPr>
          <p:cNvSpPr txBox="1"/>
          <p:nvPr/>
        </p:nvSpPr>
        <p:spPr>
          <a:xfrm>
            <a:off x="3344329" y="5079663"/>
            <a:ext cx="366260" cy="369332"/>
          </a:xfrm>
          <a:prstGeom prst="rect">
            <a:avLst/>
          </a:prstGeom>
          <a:noFill/>
        </p:spPr>
        <p:txBody>
          <a:bodyPr wrap="square">
            <a:spAutoFit/>
          </a:bodyPr>
          <a:lstStyle/>
          <a:p>
            <a:pPr algn="ctr"/>
            <a:r>
              <a:rPr lang="en-US" dirty="0"/>
              <a:t>O</a:t>
            </a:r>
            <a:endParaRPr lang="en-IN" dirty="0"/>
          </a:p>
        </p:txBody>
      </p:sp>
      <p:sp>
        <p:nvSpPr>
          <p:cNvPr id="81" name="TextBox 80">
            <a:extLst>
              <a:ext uri="{FF2B5EF4-FFF2-40B4-BE49-F238E27FC236}">
                <a16:creationId xmlns:a16="http://schemas.microsoft.com/office/drawing/2014/main" xmlns="" id="{05E76CD8-D337-7F79-2281-7A44EAA37B3A}"/>
              </a:ext>
            </a:extLst>
          </p:cNvPr>
          <p:cNvSpPr txBox="1"/>
          <p:nvPr/>
        </p:nvSpPr>
        <p:spPr>
          <a:xfrm>
            <a:off x="4505261" y="4313248"/>
            <a:ext cx="425429" cy="369332"/>
          </a:xfrm>
          <a:prstGeom prst="rect">
            <a:avLst/>
          </a:prstGeom>
          <a:noFill/>
        </p:spPr>
        <p:txBody>
          <a:bodyPr wrap="square">
            <a:spAutoFit/>
          </a:bodyPr>
          <a:lstStyle/>
          <a:p>
            <a:pPr algn="ctr"/>
            <a:r>
              <a:rPr lang="en-US" dirty="0"/>
              <a:t>O</a:t>
            </a:r>
            <a:endParaRPr lang="en-IN" dirty="0"/>
          </a:p>
        </p:txBody>
      </p:sp>
      <p:sp>
        <p:nvSpPr>
          <p:cNvPr id="82" name="TextBox 81">
            <a:extLst>
              <a:ext uri="{FF2B5EF4-FFF2-40B4-BE49-F238E27FC236}">
                <a16:creationId xmlns:a16="http://schemas.microsoft.com/office/drawing/2014/main" xmlns="" id="{88D02F80-C914-2FAB-F84A-1A29B1A551FE}"/>
              </a:ext>
            </a:extLst>
          </p:cNvPr>
          <p:cNvSpPr txBox="1"/>
          <p:nvPr/>
        </p:nvSpPr>
        <p:spPr>
          <a:xfrm>
            <a:off x="3333172" y="4296192"/>
            <a:ext cx="425429" cy="369332"/>
          </a:xfrm>
          <a:prstGeom prst="rect">
            <a:avLst/>
          </a:prstGeom>
          <a:noFill/>
        </p:spPr>
        <p:txBody>
          <a:bodyPr wrap="square">
            <a:spAutoFit/>
          </a:bodyPr>
          <a:lstStyle/>
          <a:p>
            <a:pPr algn="ctr"/>
            <a:r>
              <a:rPr lang="en-US" dirty="0"/>
              <a:t>O</a:t>
            </a:r>
            <a:endParaRPr lang="en-IN" dirty="0"/>
          </a:p>
        </p:txBody>
      </p:sp>
      <p:sp>
        <p:nvSpPr>
          <p:cNvPr id="83" name="TextBox 82">
            <a:extLst>
              <a:ext uri="{FF2B5EF4-FFF2-40B4-BE49-F238E27FC236}">
                <a16:creationId xmlns:a16="http://schemas.microsoft.com/office/drawing/2014/main" xmlns="" id="{0F73EA27-766E-84AE-7C76-542FE7EA6145}"/>
              </a:ext>
            </a:extLst>
          </p:cNvPr>
          <p:cNvSpPr txBox="1"/>
          <p:nvPr/>
        </p:nvSpPr>
        <p:spPr>
          <a:xfrm>
            <a:off x="2687929" y="4717591"/>
            <a:ext cx="425429" cy="369332"/>
          </a:xfrm>
          <a:prstGeom prst="rect">
            <a:avLst/>
          </a:prstGeom>
          <a:noFill/>
        </p:spPr>
        <p:txBody>
          <a:bodyPr wrap="square">
            <a:spAutoFit/>
          </a:bodyPr>
          <a:lstStyle/>
          <a:p>
            <a:pPr algn="ctr"/>
            <a:r>
              <a:rPr lang="en-US" dirty="0"/>
              <a:t>O</a:t>
            </a:r>
            <a:endParaRPr lang="en-IN" dirty="0"/>
          </a:p>
        </p:txBody>
      </p:sp>
      <p:sp>
        <p:nvSpPr>
          <p:cNvPr id="84" name="TextBox 83">
            <a:extLst>
              <a:ext uri="{FF2B5EF4-FFF2-40B4-BE49-F238E27FC236}">
                <a16:creationId xmlns:a16="http://schemas.microsoft.com/office/drawing/2014/main" xmlns="" id="{7122A329-2B31-5E2D-83C2-A4FD22DD627A}"/>
              </a:ext>
            </a:extLst>
          </p:cNvPr>
          <p:cNvSpPr txBox="1"/>
          <p:nvPr/>
        </p:nvSpPr>
        <p:spPr>
          <a:xfrm>
            <a:off x="5754081" y="4717591"/>
            <a:ext cx="425429" cy="369332"/>
          </a:xfrm>
          <a:prstGeom prst="rect">
            <a:avLst/>
          </a:prstGeom>
          <a:noFill/>
        </p:spPr>
        <p:txBody>
          <a:bodyPr wrap="square">
            <a:spAutoFit/>
          </a:bodyPr>
          <a:lstStyle/>
          <a:p>
            <a:pPr algn="ctr"/>
            <a:r>
              <a:rPr lang="en-US" dirty="0"/>
              <a:t>O</a:t>
            </a:r>
            <a:endParaRPr lang="en-IN" dirty="0"/>
          </a:p>
        </p:txBody>
      </p:sp>
      <p:sp>
        <p:nvSpPr>
          <p:cNvPr id="85" name="TextBox 84">
            <a:extLst>
              <a:ext uri="{FF2B5EF4-FFF2-40B4-BE49-F238E27FC236}">
                <a16:creationId xmlns:a16="http://schemas.microsoft.com/office/drawing/2014/main" xmlns="" id="{EEC97BC2-E32E-A065-A82E-200CD126C15E}"/>
              </a:ext>
            </a:extLst>
          </p:cNvPr>
          <p:cNvSpPr txBox="1"/>
          <p:nvPr/>
        </p:nvSpPr>
        <p:spPr>
          <a:xfrm>
            <a:off x="6388165" y="4698174"/>
            <a:ext cx="425429" cy="369332"/>
          </a:xfrm>
          <a:prstGeom prst="rect">
            <a:avLst/>
          </a:prstGeom>
          <a:noFill/>
        </p:spPr>
        <p:txBody>
          <a:bodyPr wrap="square">
            <a:spAutoFit/>
          </a:bodyPr>
          <a:lstStyle/>
          <a:p>
            <a:pPr algn="ctr"/>
            <a:r>
              <a:rPr lang="en-US" dirty="0"/>
              <a:t>O</a:t>
            </a:r>
            <a:endParaRPr lang="en-IN" dirty="0"/>
          </a:p>
        </p:txBody>
      </p:sp>
      <p:sp>
        <p:nvSpPr>
          <p:cNvPr id="86" name="TextBox 85">
            <a:extLst>
              <a:ext uri="{FF2B5EF4-FFF2-40B4-BE49-F238E27FC236}">
                <a16:creationId xmlns:a16="http://schemas.microsoft.com/office/drawing/2014/main" xmlns="" id="{CE7D23C0-8D0B-3882-0EEF-48C24BEBE6BB}"/>
              </a:ext>
            </a:extLst>
          </p:cNvPr>
          <p:cNvSpPr txBox="1"/>
          <p:nvPr/>
        </p:nvSpPr>
        <p:spPr>
          <a:xfrm>
            <a:off x="3914659" y="4697884"/>
            <a:ext cx="425429" cy="369332"/>
          </a:xfrm>
          <a:prstGeom prst="rect">
            <a:avLst/>
          </a:prstGeom>
          <a:noFill/>
        </p:spPr>
        <p:txBody>
          <a:bodyPr wrap="square">
            <a:spAutoFit/>
          </a:bodyPr>
          <a:lstStyle/>
          <a:p>
            <a:pPr algn="ctr"/>
            <a:r>
              <a:rPr lang="en-US" dirty="0"/>
              <a:t>O</a:t>
            </a:r>
            <a:endParaRPr lang="en-IN" dirty="0"/>
          </a:p>
        </p:txBody>
      </p:sp>
      <p:sp>
        <p:nvSpPr>
          <p:cNvPr id="87" name="TextBox 86">
            <a:extLst>
              <a:ext uri="{FF2B5EF4-FFF2-40B4-BE49-F238E27FC236}">
                <a16:creationId xmlns:a16="http://schemas.microsoft.com/office/drawing/2014/main" xmlns="" id="{934F25C7-FBF6-BBA3-4E04-125074741ABB}"/>
              </a:ext>
            </a:extLst>
          </p:cNvPr>
          <p:cNvSpPr txBox="1"/>
          <p:nvPr/>
        </p:nvSpPr>
        <p:spPr>
          <a:xfrm>
            <a:off x="4511715" y="4767631"/>
            <a:ext cx="425429" cy="369332"/>
          </a:xfrm>
          <a:prstGeom prst="rect">
            <a:avLst/>
          </a:prstGeom>
          <a:noFill/>
        </p:spPr>
        <p:txBody>
          <a:bodyPr wrap="square">
            <a:spAutoFit/>
          </a:bodyPr>
          <a:lstStyle/>
          <a:p>
            <a:pPr algn="ctr"/>
            <a:r>
              <a:rPr lang="en-US" dirty="0"/>
              <a:t>O</a:t>
            </a:r>
            <a:endParaRPr lang="en-IN" dirty="0"/>
          </a:p>
        </p:txBody>
      </p:sp>
      <p:sp>
        <p:nvSpPr>
          <p:cNvPr id="88" name="TextBox 87">
            <a:extLst>
              <a:ext uri="{FF2B5EF4-FFF2-40B4-BE49-F238E27FC236}">
                <a16:creationId xmlns:a16="http://schemas.microsoft.com/office/drawing/2014/main" xmlns="" id="{E55DC5C7-AA82-97AB-E9CD-0DE0FDDC6F74}"/>
              </a:ext>
            </a:extLst>
          </p:cNvPr>
          <p:cNvSpPr txBox="1"/>
          <p:nvPr/>
        </p:nvSpPr>
        <p:spPr>
          <a:xfrm>
            <a:off x="5139108" y="4682580"/>
            <a:ext cx="425429" cy="369332"/>
          </a:xfrm>
          <a:prstGeom prst="rect">
            <a:avLst/>
          </a:prstGeom>
          <a:noFill/>
        </p:spPr>
        <p:txBody>
          <a:bodyPr wrap="square">
            <a:spAutoFit/>
          </a:bodyPr>
          <a:lstStyle/>
          <a:p>
            <a:pPr algn="ctr"/>
            <a:r>
              <a:rPr lang="en-US" dirty="0"/>
              <a:t>O</a:t>
            </a:r>
            <a:endParaRPr lang="en-IN" dirty="0"/>
          </a:p>
        </p:txBody>
      </p:sp>
      <p:sp>
        <p:nvSpPr>
          <p:cNvPr id="89" name="TextBox 88">
            <a:extLst>
              <a:ext uri="{FF2B5EF4-FFF2-40B4-BE49-F238E27FC236}">
                <a16:creationId xmlns:a16="http://schemas.microsoft.com/office/drawing/2014/main" xmlns="" id="{9726FAB3-AF8D-376F-C008-5CE9BD98B4D8}"/>
              </a:ext>
            </a:extLst>
          </p:cNvPr>
          <p:cNvSpPr txBox="1"/>
          <p:nvPr/>
        </p:nvSpPr>
        <p:spPr>
          <a:xfrm>
            <a:off x="3326345" y="4670146"/>
            <a:ext cx="425429" cy="369332"/>
          </a:xfrm>
          <a:prstGeom prst="rect">
            <a:avLst/>
          </a:prstGeom>
          <a:noFill/>
        </p:spPr>
        <p:txBody>
          <a:bodyPr wrap="square">
            <a:spAutoFit/>
          </a:bodyPr>
          <a:lstStyle/>
          <a:p>
            <a:pPr algn="ctr"/>
            <a:r>
              <a:rPr lang="en-US" dirty="0"/>
              <a:t>O</a:t>
            </a:r>
            <a:endParaRPr lang="en-IN" dirty="0"/>
          </a:p>
        </p:txBody>
      </p:sp>
      <p:sp>
        <p:nvSpPr>
          <p:cNvPr id="90" name="TextBox 89">
            <a:extLst>
              <a:ext uri="{FF2B5EF4-FFF2-40B4-BE49-F238E27FC236}">
                <a16:creationId xmlns:a16="http://schemas.microsoft.com/office/drawing/2014/main" xmlns="" id="{AA547569-D195-742C-8A22-454A51110100}"/>
              </a:ext>
            </a:extLst>
          </p:cNvPr>
          <p:cNvSpPr txBox="1"/>
          <p:nvPr/>
        </p:nvSpPr>
        <p:spPr>
          <a:xfrm>
            <a:off x="3904267" y="4384124"/>
            <a:ext cx="425429" cy="369332"/>
          </a:xfrm>
          <a:prstGeom prst="rect">
            <a:avLst/>
          </a:prstGeom>
          <a:noFill/>
        </p:spPr>
        <p:txBody>
          <a:bodyPr wrap="square">
            <a:spAutoFit/>
          </a:bodyPr>
          <a:lstStyle/>
          <a:p>
            <a:pPr algn="ctr"/>
            <a:r>
              <a:rPr lang="en-US" dirty="0"/>
              <a:t>O</a:t>
            </a:r>
            <a:endParaRPr lang="en-IN" dirty="0"/>
          </a:p>
        </p:txBody>
      </p:sp>
      <p:graphicFrame>
        <p:nvGraphicFramePr>
          <p:cNvPr id="91" name="Table 91">
            <a:extLst>
              <a:ext uri="{FF2B5EF4-FFF2-40B4-BE49-F238E27FC236}">
                <a16:creationId xmlns:a16="http://schemas.microsoft.com/office/drawing/2014/main" xmlns="" id="{9D4B5EB2-2505-F662-A3DE-54B33AEA6C50}"/>
              </a:ext>
            </a:extLst>
          </p:cNvPr>
          <p:cNvGraphicFramePr>
            <a:graphicFrameLocks noGrp="1"/>
          </p:cNvGraphicFramePr>
          <p:nvPr>
            <p:extLst>
              <p:ext uri="{D42A27DB-BD31-4B8C-83A1-F6EECF244321}">
                <p14:modId xmlns:p14="http://schemas.microsoft.com/office/powerpoint/2010/main" val="3222155680"/>
              </p:ext>
            </p:extLst>
          </p:nvPr>
        </p:nvGraphicFramePr>
        <p:xfrm>
          <a:off x="42154" y="670144"/>
          <a:ext cx="1733551" cy="5938474"/>
        </p:xfrm>
        <a:graphic>
          <a:graphicData uri="http://schemas.openxmlformats.org/drawingml/2006/table">
            <a:tbl>
              <a:tblPr firstRow="1" bandRow="1">
                <a:tableStyleId>{5C22544A-7EE6-4342-B048-85BDC9FD1C3A}</a:tableStyleId>
              </a:tblPr>
              <a:tblGrid>
                <a:gridCol w="1733551">
                  <a:extLst>
                    <a:ext uri="{9D8B030D-6E8A-4147-A177-3AD203B41FA5}">
                      <a16:colId xmlns:a16="http://schemas.microsoft.com/office/drawing/2014/main" xmlns="" val="3335746229"/>
                    </a:ext>
                  </a:extLst>
                </a:gridCol>
              </a:tblGrid>
              <a:tr h="406839">
                <a:tc>
                  <a:txBody>
                    <a:bodyPr/>
                    <a:lstStyle/>
                    <a:p>
                      <a:r>
                        <a:rPr lang="en-US" sz="1400" dirty="0"/>
                        <a:t>FUNCTION</a:t>
                      </a:r>
                      <a:endParaRPr lang="en-IN" sz="1400" dirty="0"/>
                    </a:p>
                  </a:txBody>
                  <a:tcPr marL="68580" marR="68580" marT="34290" marB="34290"/>
                </a:tc>
                <a:extLst>
                  <a:ext uri="{0D108BD9-81ED-4DB2-BD59-A6C34878D82A}">
                    <a16:rowId xmlns:a16="http://schemas.microsoft.com/office/drawing/2014/main" xmlns="" val="162658801"/>
                  </a:ext>
                </a:extLst>
              </a:tr>
              <a:tr h="683287">
                <a:tc>
                  <a:txBody>
                    <a:bodyPr/>
                    <a:lstStyle/>
                    <a:p>
                      <a:endParaRPr lang="en-IN" sz="1400" dirty="0"/>
                    </a:p>
                  </a:txBody>
                  <a:tcPr marL="68580" marR="68580" marT="34290" marB="34290"/>
                </a:tc>
                <a:extLst>
                  <a:ext uri="{0D108BD9-81ED-4DB2-BD59-A6C34878D82A}">
                    <a16:rowId xmlns:a16="http://schemas.microsoft.com/office/drawing/2014/main" xmlns="" val="645568860"/>
                  </a:ext>
                </a:extLst>
              </a:tr>
              <a:tr h="831273">
                <a:tc>
                  <a:txBody>
                    <a:bodyPr/>
                    <a:lstStyle/>
                    <a:p>
                      <a:endParaRPr lang="en-IN" sz="1400" dirty="0"/>
                    </a:p>
                  </a:txBody>
                  <a:tcPr marL="68580" marR="68580" marT="34290" marB="34290"/>
                </a:tc>
                <a:extLst>
                  <a:ext uri="{0D108BD9-81ED-4DB2-BD59-A6C34878D82A}">
                    <a16:rowId xmlns:a16="http://schemas.microsoft.com/office/drawing/2014/main" xmlns="" val="3480978298"/>
                  </a:ext>
                </a:extLst>
              </a:tr>
              <a:tr h="457200">
                <a:tc>
                  <a:txBody>
                    <a:bodyPr/>
                    <a:lstStyle/>
                    <a:p>
                      <a:endParaRPr lang="en-IN" sz="1400" dirty="0"/>
                    </a:p>
                  </a:txBody>
                  <a:tcPr marL="68580" marR="68580" marT="34290" marB="34290"/>
                </a:tc>
                <a:extLst>
                  <a:ext uri="{0D108BD9-81ED-4DB2-BD59-A6C34878D82A}">
                    <a16:rowId xmlns:a16="http://schemas.microsoft.com/office/drawing/2014/main" xmlns="" val="3655701796"/>
                  </a:ext>
                </a:extLst>
              </a:tr>
              <a:tr h="406839">
                <a:tc>
                  <a:txBody>
                    <a:bodyPr/>
                    <a:lstStyle/>
                    <a:p>
                      <a:endParaRPr lang="en-IN" sz="1400" dirty="0"/>
                    </a:p>
                  </a:txBody>
                  <a:tcPr marL="68580" marR="68580" marT="34290" marB="34290"/>
                </a:tc>
                <a:extLst>
                  <a:ext uri="{0D108BD9-81ED-4DB2-BD59-A6C34878D82A}">
                    <a16:rowId xmlns:a16="http://schemas.microsoft.com/office/drawing/2014/main" xmlns="" val="2075162188"/>
                  </a:ext>
                </a:extLst>
              </a:tr>
              <a:tr h="673815">
                <a:tc>
                  <a:txBody>
                    <a:bodyPr/>
                    <a:lstStyle/>
                    <a:p>
                      <a:endParaRPr lang="en-IN" sz="1400" dirty="0"/>
                    </a:p>
                  </a:txBody>
                  <a:tcPr marL="68580" marR="68580" marT="34290" marB="34290"/>
                </a:tc>
                <a:extLst>
                  <a:ext uri="{0D108BD9-81ED-4DB2-BD59-A6C34878D82A}">
                    <a16:rowId xmlns:a16="http://schemas.microsoft.com/office/drawing/2014/main" xmlns="" val="540709516"/>
                  </a:ext>
                </a:extLst>
              </a:tr>
              <a:tr h="406839">
                <a:tc>
                  <a:txBody>
                    <a:bodyPr/>
                    <a:lstStyle/>
                    <a:p>
                      <a:endParaRPr lang="en-IN" sz="1400" dirty="0"/>
                    </a:p>
                  </a:txBody>
                  <a:tcPr marL="68580" marR="68580" marT="34290" marB="34290"/>
                </a:tc>
                <a:extLst>
                  <a:ext uri="{0D108BD9-81ED-4DB2-BD59-A6C34878D82A}">
                    <a16:rowId xmlns:a16="http://schemas.microsoft.com/office/drawing/2014/main" xmlns="" val="1686510707"/>
                  </a:ext>
                </a:extLst>
              </a:tr>
              <a:tr h="618398">
                <a:tc>
                  <a:txBody>
                    <a:bodyPr/>
                    <a:lstStyle/>
                    <a:p>
                      <a:endParaRPr lang="en-IN" sz="1400" dirty="0"/>
                    </a:p>
                  </a:txBody>
                  <a:tcPr marL="68580" marR="68580" marT="34290" marB="34290"/>
                </a:tc>
                <a:extLst>
                  <a:ext uri="{0D108BD9-81ED-4DB2-BD59-A6C34878D82A}">
                    <a16:rowId xmlns:a16="http://schemas.microsoft.com/office/drawing/2014/main" xmlns="" val="4046670062"/>
                  </a:ext>
                </a:extLst>
              </a:tr>
              <a:tr h="565990">
                <a:tc>
                  <a:txBody>
                    <a:bodyPr/>
                    <a:lstStyle/>
                    <a:p>
                      <a:endParaRPr lang="en-IN" sz="1400" dirty="0"/>
                    </a:p>
                  </a:txBody>
                  <a:tcPr marL="68580" marR="68580" marT="34290" marB="34290"/>
                </a:tc>
                <a:extLst>
                  <a:ext uri="{0D108BD9-81ED-4DB2-BD59-A6C34878D82A}">
                    <a16:rowId xmlns:a16="http://schemas.microsoft.com/office/drawing/2014/main" xmlns="" val="1000261586"/>
                  </a:ext>
                </a:extLst>
              </a:tr>
              <a:tr h="887994">
                <a:tc>
                  <a:txBody>
                    <a:bodyPr/>
                    <a:lstStyle/>
                    <a:p>
                      <a:endParaRPr lang="en-IN" sz="1400" dirty="0"/>
                    </a:p>
                  </a:txBody>
                  <a:tcPr marL="68580" marR="68580" marT="34290" marB="34290"/>
                </a:tc>
                <a:extLst>
                  <a:ext uri="{0D108BD9-81ED-4DB2-BD59-A6C34878D82A}">
                    <a16:rowId xmlns:a16="http://schemas.microsoft.com/office/drawing/2014/main" xmlns="" val="3849550283"/>
                  </a:ext>
                </a:extLst>
              </a:tr>
            </a:tbl>
          </a:graphicData>
        </a:graphic>
      </p:graphicFrame>
      <p:graphicFrame>
        <p:nvGraphicFramePr>
          <p:cNvPr id="2" name="Table 3">
            <a:extLst>
              <a:ext uri="{FF2B5EF4-FFF2-40B4-BE49-F238E27FC236}">
                <a16:creationId xmlns:a16="http://schemas.microsoft.com/office/drawing/2014/main" xmlns="" id="{4CC6B14F-0312-647A-5A7A-9BC8CE9ED324}"/>
              </a:ext>
            </a:extLst>
          </p:cNvPr>
          <p:cNvGraphicFramePr>
            <a:graphicFrameLocks noGrp="1"/>
          </p:cNvGraphicFramePr>
          <p:nvPr>
            <p:extLst>
              <p:ext uri="{D42A27DB-BD31-4B8C-83A1-F6EECF244321}">
                <p14:modId xmlns:p14="http://schemas.microsoft.com/office/powerpoint/2010/main" val="1291820678"/>
              </p:ext>
            </p:extLst>
          </p:nvPr>
        </p:nvGraphicFramePr>
        <p:xfrm>
          <a:off x="8196496" y="1973690"/>
          <a:ext cx="905349" cy="3429000"/>
        </p:xfrm>
        <a:graphic>
          <a:graphicData uri="http://schemas.openxmlformats.org/drawingml/2006/table">
            <a:tbl>
              <a:tblPr firstRow="1" bandRow="1">
                <a:tableStyleId>{F5AB1C69-6EDB-4FF4-983F-18BD219EF322}</a:tableStyleId>
              </a:tblPr>
              <a:tblGrid>
                <a:gridCol w="905349">
                  <a:extLst>
                    <a:ext uri="{9D8B030D-6E8A-4147-A177-3AD203B41FA5}">
                      <a16:colId xmlns:a16="http://schemas.microsoft.com/office/drawing/2014/main" xmlns="" val="1351902805"/>
                    </a:ext>
                  </a:extLst>
                </a:gridCol>
              </a:tblGrid>
              <a:tr h="342900">
                <a:tc>
                  <a:txBody>
                    <a:bodyPr/>
                    <a:lstStyle/>
                    <a:p>
                      <a:endParaRPr lang="en-IN" sz="1400" dirty="0"/>
                    </a:p>
                  </a:txBody>
                  <a:tcPr marL="68580" marR="68580" marT="34290" marB="34290"/>
                </a:tc>
                <a:extLst>
                  <a:ext uri="{0D108BD9-81ED-4DB2-BD59-A6C34878D82A}">
                    <a16:rowId xmlns:a16="http://schemas.microsoft.com/office/drawing/2014/main" xmlns="" val="3072795523"/>
                  </a:ext>
                </a:extLst>
              </a:tr>
              <a:tr h="342900">
                <a:tc>
                  <a:txBody>
                    <a:bodyPr/>
                    <a:lstStyle/>
                    <a:p>
                      <a:endParaRPr lang="en-IN" sz="1400" dirty="0"/>
                    </a:p>
                  </a:txBody>
                  <a:tcPr marL="68580" marR="68580" marT="34290" marB="34290"/>
                </a:tc>
                <a:extLst>
                  <a:ext uri="{0D108BD9-81ED-4DB2-BD59-A6C34878D82A}">
                    <a16:rowId xmlns:a16="http://schemas.microsoft.com/office/drawing/2014/main" xmlns="" val="320288977"/>
                  </a:ext>
                </a:extLst>
              </a:tr>
              <a:tr h="342900">
                <a:tc>
                  <a:txBody>
                    <a:bodyPr/>
                    <a:lstStyle/>
                    <a:p>
                      <a:endParaRPr lang="en-IN" sz="1400"/>
                    </a:p>
                  </a:txBody>
                  <a:tcPr marL="68580" marR="68580" marT="34290" marB="34290"/>
                </a:tc>
                <a:extLst>
                  <a:ext uri="{0D108BD9-81ED-4DB2-BD59-A6C34878D82A}">
                    <a16:rowId xmlns:a16="http://schemas.microsoft.com/office/drawing/2014/main" xmlns="" val="1180001894"/>
                  </a:ext>
                </a:extLst>
              </a:tr>
              <a:tr h="342900">
                <a:tc>
                  <a:txBody>
                    <a:bodyPr/>
                    <a:lstStyle/>
                    <a:p>
                      <a:endParaRPr lang="en-IN" sz="1400"/>
                    </a:p>
                  </a:txBody>
                  <a:tcPr marL="68580" marR="68580" marT="34290" marB="34290"/>
                </a:tc>
                <a:extLst>
                  <a:ext uri="{0D108BD9-81ED-4DB2-BD59-A6C34878D82A}">
                    <a16:rowId xmlns:a16="http://schemas.microsoft.com/office/drawing/2014/main" xmlns="" val="2356174047"/>
                  </a:ext>
                </a:extLst>
              </a:tr>
              <a:tr h="342900">
                <a:tc>
                  <a:txBody>
                    <a:bodyPr/>
                    <a:lstStyle/>
                    <a:p>
                      <a:endParaRPr lang="en-IN" sz="1400"/>
                    </a:p>
                  </a:txBody>
                  <a:tcPr marL="68580" marR="68580" marT="34290" marB="34290"/>
                </a:tc>
                <a:extLst>
                  <a:ext uri="{0D108BD9-81ED-4DB2-BD59-A6C34878D82A}">
                    <a16:rowId xmlns:a16="http://schemas.microsoft.com/office/drawing/2014/main" xmlns="" val="2353344245"/>
                  </a:ext>
                </a:extLst>
              </a:tr>
              <a:tr h="342900">
                <a:tc>
                  <a:txBody>
                    <a:bodyPr/>
                    <a:lstStyle/>
                    <a:p>
                      <a:endParaRPr lang="en-IN" sz="1400"/>
                    </a:p>
                  </a:txBody>
                  <a:tcPr marL="68580" marR="68580" marT="34290" marB="34290"/>
                </a:tc>
                <a:extLst>
                  <a:ext uri="{0D108BD9-81ED-4DB2-BD59-A6C34878D82A}">
                    <a16:rowId xmlns:a16="http://schemas.microsoft.com/office/drawing/2014/main" xmlns="" val="1953699461"/>
                  </a:ext>
                </a:extLst>
              </a:tr>
              <a:tr h="342900">
                <a:tc>
                  <a:txBody>
                    <a:bodyPr/>
                    <a:lstStyle/>
                    <a:p>
                      <a:endParaRPr lang="en-IN" sz="1400"/>
                    </a:p>
                  </a:txBody>
                  <a:tcPr marL="68580" marR="68580" marT="34290" marB="34290"/>
                </a:tc>
                <a:extLst>
                  <a:ext uri="{0D108BD9-81ED-4DB2-BD59-A6C34878D82A}">
                    <a16:rowId xmlns:a16="http://schemas.microsoft.com/office/drawing/2014/main" xmlns="" val="566708650"/>
                  </a:ext>
                </a:extLst>
              </a:tr>
              <a:tr h="342900">
                <a:tc>
                  <a:txBody>
                    <a:bodyPr/>
                    <a:lstStyle/>
                    <a:p>
                      <a:endParaRPr lang="en-IN" sz="1400" dirty="0"/>
                    </a:p>
                  </a:txBody>
                  <a:tcPr marL="68580" marR="68580" marT="34290" marB="34290"/>
                </a:tc>
                <a:extLst>
                  <a:ext uri="{0D108BD9-81ED-4DB2-BD59-A6C34878D82A}">
                    <a16:rowId xmlns:a16="http://schemas.microsoft.com/office/drawing/2014/main" xmlns="" val="4030776477"/>
                  </a:ext>
                </a:extLst>
              </a:tr>
              <a:tr h="342900">
                <a:tc>
                  <a:txBody>
                    <a:bodyPr/>
                    <a:lstStyle/>
                    <a:p>
                      <a:endParaRPr lang="en-IN" sz="1400" dirty="0"/>
                    </a:p>
                  </a:txBody>
                  <a:tcPr marL="68580" marR="68580" marT="34290" marB="34290"/>
                </a:tc>
                <a:extLst>
                  <a:ext uri="{0D108BD9-81ED-4DB2-BD59-A6C34878D82A}">
                    <a16:rowId xmlns:a16="http://schemas.microsoft.com/office/drawing/2014/main" xmlns="" val="386803055"/>
                  </a:ext>
                </a:extLst>
              </a:tr>
              <a:tr h="342900">
                <a:tc>
                  <a:txBody>
                    <a:bodyPr/>
                    <a:lstStyle/>
                    <a:p>
                      <a:endParaRPr lang="en-IN" sz="1400" dirty="0"/>
                    </a:p>
                  </a:txBody>
                  <a:tcPr marL="68580" marR="68580" marT="34290" marB="34290"/>
                </a:tc>
                <a:extLst>
                  <a:ext uri="{0D108BD9-81ED-4DB2-BD59-A6C34878D82A}">
                    <a16:rowId xmlns:a16="http://schemas.microsoft.com/office/drawing/2014/main" xmlns="" val="1310722752"/>
                  </a:ext>
                </a:extLst>
              </a:tr>
            </a:tbl>
          </a:graphicData>
        </a:graphic>
      </p:graphicFrame>
      <p:sp>
        <p:nvSpPr>
          <p:cNvPr id="8" name="TextBox 7">
            <a:extLst>
              <a:ext uri="{FF2B5EF4-FFF2-40B4-BE49-F238E27FC236}">
                <a16:creationId xmlns:a16="http://schemas.microsoft.com/office/drawing/2014/main" xmlns="" id="{4F1C831D-C453-1518-60BE-2D237C532A17}"/>
              </a:ext>
            </a:extLst>
          </p:cNvPr>
          <p:cNvSpPr txBox="1"/>
          <p:nvPr/>
        </p:nvSpPr>
        <p:spPr>
          <a:xfrm>
            <a:off x="8194009" y="1904414"/>
            <a:ext cx="982195" cy="369332"/>
          </a:xfrm>
          <a:prstGeom prst="rect">
            <a:avLst/>
          </a:prstGeom>
          <a:noFill/>
        </p:spPr>
        <p:txBody>
          <a:bodyPr wrap="square">
            <a:spAutoFit/>
          </a:bodyPr>
          <a:lstStyle/>
          <a:p>
            <a:pPr algn="ctr"/>
            <a:r>
              <a:rPr lang="en-US" b="1" dirty="0"/>
              <a:t>RATING</a:t>
            </a:r>
            <a:endParaRPr lang="en-IN" b="1" dirty="0"/>
          </a:p>
        </p:txBody>
      </p:sp>
      <p:sp>
        <p:nvSpPr>
          <p:cNvPr id="10" name="TextBox 9">
            <a:extLst>
              <a:ext uri="{FF2B5EF4-FFF2-40B4-BE49-F238E27FC236}">
                <a16:creationId xmlns:a16="http://schemas.microsoft.com/office/drawing/2014/main" xmlns="" id="{A8862133-EE3B-29C6-3625-2FDA1D58E830}"/>
              </a:ext>
            </a:extLst>
          </p:cNvPr>
          <p:cNvSpPr txBox="1"/>
          <p:nvPr/>
        </p:nvSpPr>
        <p:spPr>
          <a:xfrm>
            <a:off x="8508356" y="2616015"/>
            <a:ext cx="350242" cy="369332"/>
          </a:xfrm>
          <a:prstGeom prst="rect">
            <a:avLst/>
          </a:prstGeom>
          <a:noFill/>
        </p:spPr>
        <p:txBody>
          <a:bodyPr wrap="square">
            <a:spAutoFit/>
          </a:bodyPr>
          <a:lstStyle/>
          <a:p>
            <a:pPr algn="ctr"/>
            <a:r>
              <a:rPr lang="en-US" dirty="0"/>
              <a:t>7</a:t>
            </a:r>
            <a:endParaRPr lang="en-IN" dirty="0"/>
          </a:p>
        </p:txBody>
      </p:sp>
      <p:sp>
        <p:nvSpPr>
          <p:cNvPr id="19" name="TextBox 18">
            <a:extLst>
              <a:ext uri="{FF2B5EF4-FFF2-40B4-BE49-F238E27FC236}">
                <a16:creationId xmlns:a16="http://schemas.microsoft.com/office/drawing/2014/main" xmlns="" id="{6B83F6D7-A90B-3052-D034-740F21885C9F}"/>
              </a:ext>
            </a:extLst>
          </p:cNvPr>
          <p:cNvSpPr txBox="1"/>
          <p:nvPr/>
        </p:nvSpPr>
        <p:spPr>
          <a:xfrm>
            <a:off x="8508356" y="2327508"/>
            <a:ext cx="350242" cy="369332"/>
          </a:xfrm>
          <a:prstGeom prst="rect">
            <a:avLst/>
          </a:prstGeom>
          <a:noFill/>
        </p:spPr>
        <p:txBody>
          <a:bodyPr wrap="square">
            <a:spAutoFit/>
          </a:bodyPr>
          <a:lstStyle/>
          <a:p>
            <a:pPr algn="ctr"/>
            <a:r>
              <a:rPr lang="en-US" dirty="0"/>
              <a:t>9</a:t>
            </a:r>
            <a:endParaRPr lang="en-IN" dirty="0"/>
          </a:p>
        </p:txBody>
      </p:sp>
      <p:sp>
        <p:nvSpPr>
          <p:cNvPr id="92" name="TextBox 91">
            <a:extLst>
              <a:ext uri="{FF2B5EF4-FFF2-40B4-BE49-F238E27FC236}">
                <a16:creationId xmlns:a16="http://schemas.microsoft.com/office/drawing/2014/main" xmlns="" id="{856C664D-48D2-AEB6-F735-9ACF96FC9E5E}"/>
              </a:ext>
            </a:extLst>
          </p:cNvPr>
          <p:cNvSpPr txBox="1"/>
          <p:nvPr/>
        </p:nvSpPr>
        <p:spPr>
          <a:xfrm>
            <a:off x="8534421" y="4296192"/>
            <a:ext cx="350242" cy="369332"/>
          </a:xfrm>
          <a:prstGeom prst="rect">
            <a:avLst/>
          </a:prstGeom>
          <a:noFill/>
        </p:spPr>
        <p:txBody>
          <a:bodyPr wrap="square">
            <a:spAutoFit/>
          </a:bodyPr>
          <a:lstStyle/>
          <a:p>
            <a:pPr algn="ctr"/>
            <a:r>
              <a:rPr lang="en-US" dirty="0"/>
              <a:t>3</a:t>
            </a:r>
            <a:endParaRPr lang="en-IN" dirty="0"/>
          </a:p>
        </p:txBody>
      </p:sp>
      <p:sp>
        <p:nvSpPr>
          <p:cNvPr id="93" name="TextBox 92">
            <a:extLst>
              <a:ext uri="{FF2B5EF4-FFF2-40B4-BE49-F238E27FC236}">
                <a16:creationId xmlns:a16="http://schemas.microsoft.com/office/drawing/2014/main" xmlns="" id="{1384C405-EB57-A3B7-4D1F-E3C3A900AF4A}"/>
              </a:ext>
            </a:extLst>
          </p:cNvPr>
          <p:cNvSpPr txBox="1"/>
          <p:nvPr/>
        </p:nvSpPr>
        <p:spPr>
          <a:xfrm>
            <a:off x="8508356" y="3321487"/>
            <a:ext cx="350242" cy="369332"/>
          </a:xfrm>
          <a:prstGeom prst="rect">
            <a:avLst/>
          </a:prstGeom>
          <a:noFill/>
        </p:spPr>
        <p:txBody>
          <a:bodyPr wrap="square">
            <a:spAutoFit/>
          </a:bodyPr>
          <a:lstStyle/>
          <a:p>
            <a:pPr algn="ctr"/>
            <a:r>
              <a:rPr lang="en-US" dirty="0"/>
              <a:t>6</a:t>
            </a:r>
            <a:endParaRPr lang="en-IN" dirty="0"/>
          </a:p>
        </p:txBody>
      </p:sp>
      <p:sp>
        <p:nvSpPr>
          <p:cNvPr id="94" name="TextBox 93">
            <a:extLst>
              <a:ext uri="{FF2B5EF4-FFF2-40B4-BE49-F238E27FC236}">
                <a16:creationId xmlns:a16="http://schemas.microsoft.com/office/drawing/2014/main" xmlns="" id="{3A92195A-96B2-E42A-2084-1A84C76452E8}"/>
              </a:ext>
            </a:extLst>
          </p:cNvPr>
          <p:cNvSpPr txBox="1"/>
          <p:nvPr/>
        </p:nvSpPr>
        <p:spPr>
          <a:xfrm>
            <a:off x="8534421" y="2972824"/>
            <a:ext cx="350242" cy="369332"/>
          </a:xfrm>
          <a:prstGeom prst="rect">
            <a:avLst/>
          </a:prstGeom>
          <a:noFill/>
        </p:spPr>
        <p:txBody>
          <a:bodyPr wrap="square">
            <a:spAutoFit/>
          </a:bodyPr>
          <a:lstStyle/>
          <a:p>
            <a:pPr algn="ctr"/>
            <a:r>
              <a:rPr lang="en-US" dirty="0"/>
              <a:t>8</a:t>
            </a:r>
            <a:endParaRPr lang="en-IN" dirty="0"/>
          </a:p>
        </p:txBody>
      </p:sp>
      <p:sp>
        <p:nvSpPr>
          <p:cNvPr id="95" name="TextBox 94">
            <a:extLst>
              <a:ext uri="{FF2B5EF4-FFF2-40B4-BE49-F238E27FC236}">
                <a16:creationId xmlns:a16="http://schemas.microsoft.com/office/drawing/2014/main" xmlns="" id="{B932D051-3A72-4913-FC7E-0F448E1BFC20}"/>
              </a:ext>
            </a:extLst>
          </p:cNvPr>
          <p:cNvSpPr txBox="1"/>
          <p:nvPr/>
        </p:nvSpPr>
        <p:spPr>
          <a:xfrm>
            <a:off x="8518923" y="4646400"/>
            <a:ext cx="350242" cy="369332"/>
          </a:xfrm>
          <a:prstGeom prst="rect">
            <a:avLst/>
          </a:prstGeom>
          <a:noFill/>
        </p:spPr>
        <p:txBody>
          <a:bodyPr wrap="square">
            <a:spAutoFit/>
          </a:bodyPr>
          <a:lstStyle/>
          <a:p>
            <a:pPr algn="ctr"/>
            <a:r>
              <a:rPr lang="en-US" dirty="0"/>
              <a:t>2</a:t>
            </a:r>
            <a:endParaRPr lang="en-IN" dirty="0"/>
          </a:p>
        </p:txBody>
      </p:sp>
      <p:sp>
        <p:nvSpPr>
          <p:cNvPr id="96" name="TextBox 95">
            <a:extLst>
              <a:ext uri="{FF2B5EF4-FFF2-40B4-BE49-F238E27FC236}">
                <a16:creationId xmlns:a16="http://schemas.microsoft.com/office/drawing/2014/main" xmlns="" id="{0F9531A6-46C2-A874-7456-0E973FEC253B}"/>
              </a:ext>
            </a:extLst>
          </p:cNvPr>
          <p:cNvSpPr txBox="1"/>
          <p:nvPr/>
        </p:nvSpPr>
        <p:spPr>
          <a:xfrm>
            <a:off x="8518923" y="5078486"/>
            <a:ext cx="350242" cy="369332"/>
          </a:xfrm>
          <a:prstGeom prst="rect">
            <a:avLst/>
          </a:prstGeom>
          <a:noFill/>
        </p:spPr>
        <p:txBody>
          <a:bodyPr wrap="square">
            <a:spAutoFit/>
          </a:bodyPr>
          <a:lstStyle/>
          <a:p>
            <a:pPr algn="ctr"/>
            <a:r>
              <a:rPr lang="en-US" dirty="0"/>
              <a:t>1</a:t>
            </a:r>
            <a:endParaRPr lang="en-IN" dirty="0"/>
          </a:p>
        </p:txBody>
      </p:sp>
      <p:sp>
        <p:nvSpPr>
          <p:cNvPr id="97" name="TextBox 96">
            <a:extLst>
              <a:ext uri="{FF2B5EF4-FFF2-40B4-BE49-F238E27FC236}">
                <a16:creationId xmlns:a16="http://schemas.microsoft.com/office/drawing/2014/main" xmlns="" id="{6B4BA3E2-B217-592C-2F03-C42BF4DC3527}"/>
              </a:ext>
            </a:extLst>
          </p:cNvPr>
          <p:cNvSpPr txBox="1"/>
          <p:nvPr/>
        </p:nvSpPr>
        <p:spPr>
          <a:xfrm>
            <a:off x="8509002" y="4001084"/>
            <a:ext cx="350242" cy="369332"/>
          </a:xfrm>
          <a:prstGeom prst="rect">
            <a:avLst/>
          </a:prstGeom>
          <a:noFill/>
        </p:spPr>
        <p:txBody>
          <a:bodyPr wrap="square">
            <a:spAutoFit/>
          </a:bodyPr>
          <a:lstStyle/>
          <a:p>
            <a:pPr algn="ctr"/>
            <a:r>
              <a:rPr lang="en-US" dirty="0"/>
              <a:t>4</a:t>
            </a:r>
            <a:endParaRPr lang="en-IN" dirty="0"/>
          </a:p>
        </p:txBody>
      </p:sp>
      <p:sp>
        <p:nvSpPr>
          <p:cNvPr id="98" name="TextBox 97">
            <a:extLst>
              <a:ext uri="{FF2B5EF4-FFF2-40B4-BE49-F238E27FC236}">
                <a16:creationId xmlns:a16="http://schemas.microsoft.com/office/drawing/2014/main" xmlns="" id="{182EC229-3F89-C6CF-5113-98490823BD97}"/>
              </a:ext>
            </a:extLst>
          </p:cNvPr>
          <p:cNvSpPr txBox="1"/>
          <p:nvPr/>
        </p:nvSpPr>
        <p:spPr>
          <a:xfrm>
            <a:off x="8522857" y="3671594"/>
            <a:ext cx="350242" cy="369332"/>
          </a:xfrm>
          <a:prstGeom prst="rect">
            <a:avLst/>
          </a:prstGeom>
          <a:noFill/>
        </p:spPr>
        <p:txBody>
          <a:bodyPr wrap="square">
            <a:spAutoFit/>
          </a:bodyPr>
          <a:lstStyle/>
          <a:p>
            <a:pPr algn="ctr"/>
            <a:r>
              <a:rPr lang="en-US" dirty="0"/>
              <a:t>5</a:t>
            </a:r>
            <a:endParaRPr lang="en-IN" dirty="0"/>
          </a:p>
        </p:txBody>
      </p:sp>
      <p:sp>
        <p:nvSpPr>
          <p:cNvPr id="102" name="TextBox 101">
            <a:extLst>
              <a:ext uri="{FF2B5EF4-FFF2-40B4-BE49-F238E27FC236}">
                <a16:creationId xmlns:a16="http://schemas.microsoft.com/office/drawing/2014/main" xmlns="" id="{E16B2B9A-4993-3EAC-B412-CBCA98EB7B92}"/>
              </a:ext>
            </a:extLst>
          </p:cNvPr>
          <p:cNvSpPr txBox="1"/>
          <p:nvPr/>
        </p:nvSpPr>
        <p:spPr>
          <a:xfrm>
            <a:off x="210329" y="1119368"/>
            <a:ext cx="1577779" cy="646331"/>
          </a:xfrm>
          <a:prstGeom prst="rect">
            <a:avLst/>
          </a:prstGeom>
          <a:noFill/>
        </p:spPr>
        <p:txBody>
          <a:bodyPr wrap="square">
            <a:spAutoFit/>
          </a:bodyPr>
          <a:lstStyle/>
          <a:p>
            <a:r>
              <a:rPr lang="en-US" dirty="0"/>
              <a:t>1. DISTRIBUTE AIR</a:t>
            </a:r>
            <a:endParaRPr lang="en-IN" dirty="0"/>
          </a:p>
        </p:txBody>
      </p:sp>
      <p:sp>
        <p:nvSpPr>
          <p:cNvPr id="104" name="TextBox 103">
            <a:extLst>
              <a:ext uri="{FF2B5EF4-FFF2-40B4-BE49-F238E27FC236}">
                <a16:creationId xmlns:a16="http://schemas.microsoft.com/office/drawing/2014/main" xmlns="" id="{AE7CFA63-5AD6-994B-E748-F15DDEB26A0B}"/>
              </a:ext>
            </a:extLst>
          </p:cNvPr>
          <p:cNvSpPr txBox="1"/>
          <p:nvPr/>
        </p:nvSpPr>
        <p:spPr>
          <a:xfrm>
            <a:off x="216950" y="1929120"/>
            <a:ext cx="1626636" cy="646331"/>
          </a:xfrm>
          <a:prstGeom prst="rect">
            <a:avLst/>
          </a:prstGeom>
          <a:noFill/>
        </p:spPr>
        <p:txBody>
          <a:bodyPr wrap="square">
            <a:spAutoFit/>
          </a:bodyPr>
          <a:lstStyle/>
          <a:p>
            <a:r>
              <a:rPr lang="en-US" dirty="0"/>
              <a:t>2. CONTROL FLOW</a:t>
            </a:r>
            <a:endParaRPr lang="en-IN" dirty="0"/>
          </a:p>
        </p:txBody>
      </p:sp>
      <p:sp>
        <p:nvSpPr>
          <p:cNvPr id="106" name="TextBox 105">
            <a:extLst>
              <a:ext uri="{FF2B5EF4-FFF2-40B4-BE49-F238E27FC236}">
                <a16:creationId xmlns:a16="http://schemas.microsoft.com/office/drawing/2014/main" xmlns="" id="{399DEC09-8F8B-DA53-17B1-F318AA862114}"/>
              </a:ext>
            </a:extLst>
          </p:cNvPr>
          <p:cNvSpPr txBox="1"/>
          <p:nvPr/>
        </p:nvSpPr>
        <p:spPr>
          <a:xfrm>
            <a:off x="164906" y="2660798"/>
            <a:ext cx="1438293" cy="369332"/>
          </a:xfrm>
          <a:prstGeom prst="rect">
            <a:avLst/>
          </a:prstGeom>
          <a:noFill/>
        </p:spPr>
        <p:txBody>
          <a:bodyPr wrap="square">
            <a:spAutoFit/>
          </a:bodyPr>
          <a:lstStyle/>
          <a:p>
            <a:r>
              <a:rPr lang="en-US" dirty="0"/>
              <a:t>3. DIRECT AIR</a:t>
            </a:r>
            <a:endParaRPr lang="en-IN" dirty="0"/>
          </a:p>
        </p:txBody>
      </p:sp>
      <p:sp>
        <p:nvSpPr>
          <p:cNvPr id="108" name="TextBox 107">
            <a:extLst>
              <a:ext uri="{FF2B5EF4-FFF2-40B4-BE49-F238E27FC236}">
                <a16:creationId xmlns:a16="http://schemas.microsoft.com/office/drawing/2014/main" xmlns="" id="{670768DF-7A09-63A5-99DE-637D67A7A5F8}"/>
              </a:ext>
            </a:extLst>
          </p:cNvPr>
          <p:cNvSpPr txBox="1"/>
          <p:nvPr/>
        </p:nvSpPr>
        <p:spPr>
          <a:xfrm>
            <a:off x="139302" y="3131788"/>
            <a:ext cx="1598794" cy="369332"/>
          </a:xfrm>
          <a:prstGeom prst="rect">
            <a:avLst/>
          </a:prstGeom>
          <a:noFill/>
        </p:spPr>
        <p:txBody>
          <a:bodyPr wrap="square">
            <a:spAutoFit/>
          </a:bodyPr>
          <a:lstStyle/>
          <a:p>
            <a:r>
              <a:rPr lang="en-US" dirty="0"/>
              <a:t>4. RESIST HEAT</a:t>
            </a:r>
            <a:endParaRPr lang="en-IN" dirty="0"/>
          </a:p>
        </p:txBody>
      </p:sp>
      <p:sp>
        <p:nvSpPr>
          <p:cNvPr id="110" name="TextBox 109">
            <a:extLst>
              <a:ext uri="{FF2B5EF4-FFF2-40B4-BE49-F238E27FC236}">
                <a16:creationId xmlns:a16="http://schemas.microsoft.com/office/drawing/2014/main" xmlns="" id="{8DC2795B-03A7-5A57-0B7C-1315C6D50FD8}"/>
              </a:ext>
            </a:extLst>
          </p:cNvPr>
          <p:cNvSpPr txBox="1"/>
          <p:nvPr/>
        </p:nvSpPr>
        <p:spPr>
          <a:xfrm>
            <a:off x="170346" y="3514699"/>
            <a:ext cx="1797230" cy="646331"/>
          </a:xfrm>
          <a:prstGeom prst="rect">
            <a:avLst/>
          </a:prstGeom>
          <a:noFill/>
        </p:spPr>
        <p:txBody>
          <a:bodyPr wrap="square">
            <a:spAutoFit/>
          </a:bodyPr>
          <a:lstStyle/>
          <a:p>
            <a:r>
              <a:rPr lang="en-US" dirty="0"/>
              <a:t>5. RESIST CORROSION</a:t>
            </a:r>
            <a:endParaRPr lang="en-IN" dirty="0"/>
          </a:p>
        </p:txBody>
      </p:sp>
      <p:sp>
        <p:nvSpPr>
          <p:cNvPr id="112" name="TextBox 111">
            <a:extLst>
              <a:ext uri="{FF2B5EF4-FFF2-40B4-BE49-F238E27FC236}">
                <a16:creationId xmlns:a16="http://schemas.microsoft.com/office/drawing/2014/main" xmlns="" id="{9D019F8A-A41A-B645-40D3-CB2E25D94822}"/>
              </a:ext>
            </a:extLst>
          </p:cNvPr>
          <p:cNvSpPr txBox="1"/>
          <p:nvPr/>
        </p:nvSpPr>
        <p:spPr>
          <a:xfrm>
            <a:off x="119795" y="4173243"/>
            <a:ext cx="1742025" cy="369332"/>
          </a:xfrm>
          <a:prstGeom prst="rect">
            <a:avLst/>
          </a:prstGeom>
          <a:noFill/>
        </p:spPr>
        <p:txBody>
          <a:bodyPr wrap="square">
            <a:spAutoFit/>
          </a:bodyPr>
          <a:lstStyle/>
          <a:p>
            <a:r>
              <a:rPr lang="en-US" dirty="0"/>
              <a:t>6. LOOK GOOD</a:t>
            </a:r>
            <a:endParaRPr lang="en-IN" dirty="0"/>
          </a:p>
        </p:txBody>
      </p:sp>
      <p:sp>
        <p:nvSpPr>
          <p:cNvPr id="114" name="TextBox 113">
            <a:extLst>
              <a:ext uri="{FF2B5EF4-FFF2-40B4-BE49-F238E27FC236}">
                <a16:creationId xmlns:a16="http://schemas.microsoft.com/office/drawing/2014/main" xmlns="" id="{BDD60A30-19E1-25D5-4433-51E007A4E46D}"/>
              </a:ext>
            </a:extLst>
          </p:cNvPr>
          <p:cNvSpPr txBox="1"/>
          <p:nvPr/>
        </p:nvSpPr>
        <p:spPr>
          <a:xfrm>
            <a:off x="153249" y="4518887"/>
            <a:ext cx="1622456" cy="646331"/>
          </a:xfrm>
          <a:prstGeom prst="rect">
            <a:avLst/>
          </a:prstGeom>
          <a:noFill/>
        </p:spPr>
        <p:txBody>
          <a:bodyPr wrap="square">
            <a:spAutoFit/>
          </a:bodyPr>
          <a:lstStyle/>
          <a:p>
            <a:r>
              <a:rPr lang="en-US" dirty="0"/>
              <a:t>7. RESIST DAMAGE</a:t>
            </a:r>
            <a:endParaRPr lang="en-IN" dirty="0"/>
          </a:p>
        </p:txBody>
      </p:sp>
      <p:sp>
        <p:nvSpPr>
          <p:cNvPr id="116" name="TextBox 115">
            <a:extLst>
              <a:ext uri="{FF2B5EF4-FFF2-40B4-BE49-F238E27FC236}">
                <a16:creationId xmlns:a16="http://schemas.microsoft.com/office/drawing/2014/main" xmlns="" id="{323150B6-9BF5-F609-4BC8-36040B2B45BC}"/>
              </a:ext>
            </a:extLst>
          </p:cNvPr>
          <p:cNvSpPr txBox="1"/>
          <p:nvPr/>
        </p:nvSpPr>
        <p:spPr>
          <a:xfrm>
            <a:off x="90387" y="5100278"/>
            <a:ext cx="1697721" cy="646331"/>
          </a:xfrm>
          <a:prstGeom prst="rect">
            <a:avLst/>
          </a:prstGeom>
          <a:noFill/>
        </p:spPr>
        <p:txBody>
          <a:bodyPr wrap="square">
            <a:spAutoFit/>
          </a:bodyPr>
          <a:lstStyle/>
          <a:p>
            <a:r>
              <a:rPr lang="en-US" dirty="0"/>
              <a:t>8. EASY TO ASSEMBLE</a:t>
            </a:r>
            <a:endParaRPr lang="en-IN" dirty="0"/>
          </a:p>
        </p:txBody>
      </p:sp>
      <p:sp>
        <p:nvSpPr>
          <p:cNvPr id="118" name="TextBox 117">
            <a:extLst>
              <a:ext uri="{FF2B5EF4-FFF2-40B4-BE49-F238E27FC236}">
                <a16:creationId xmlns:a16="http://schemas.microsoft.com/office/drawing/2014/main" xmlns="" id="{CCAD8B34-C444-7260-F683-BFEF422361BD}"/>
              </a:ext>
            </a:extLst>
          </p:cNvPr>
          <p:cNvSpPr txBox="1"/>
          <p:nvPr/>
        </p:nvSpPr>
        <p:spPr>
          <a:xfrm>
            <a:off x="109262" y="5854448"/>
            <a:ext cx="1666443" cy="646331"/>
          </a:xfrm>
          <a:prstGeom prst="rect">
            <a:avLst/>
          </a:prstGeom>
          <a:noFill/>
        </p:spPr>
        <p:txBody>
          <a:bodyPr wrap="square">
            <a:spAutoFit/>
          </a:bodyPr>
          <a:lstStyle>
            <a:defPPr>
              <a:defRPr lang="en-US"/>
            </a:defPPr>
          </a:lstStyle>
          <a:p>
            <a:r>
              <a:rPr lang="en-US" dirty="0"/>
              <a:t>9. PROVIDE RIGIDITY</a:t>
            </a:r>
            <a:endParaRPr lang="en-IN" dirty="0"/>
          </a:p>
        </p:txBody>
      </p:sp>
    </p:spTree>
    <p:extLst>
      <p:ext uri="{BB962C8B-B14F-4D97-AF65-F5344CB8AC3E}">
        <p14:creationId xmlns:p14="http://schemas.microsoft.com/office/powerpoint/2010/main" val="50007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anim calcmode="lin" valueType="num">
                                      <p:cBhvr>
                                        <p:cTn id="8" dur="1000" fill="hold"/>
                                        <p:tgtEl>
                                          <p:spTgt spid="91"/>
                                        </p:tgtEl>
                                        <p:attrNameLst>
                                          <p:attrName>ppt_x</p:attrName>
                                        </p:attrNameLst>
                                      </p:cBhvr>
                                      <p:tavLst>
                                        <p:tav tm="0">
                                          <p:val>
                                            <p:strVal val="#ppt_x"/>
                                          </p:val>
                                        </p:tav>
                                        <p:tav tm="100000">
                                          <p:val>
                                            <p:strVal val="#ppt_x"/>
                                          </p:val>
                                        </p:tav>
                                      </p:tavLst>
                                    </p:anim>
                                    <p:anim calcmode="lin" valueType="num">
                                      <p:cBhvr>
                                        <p:cTn id="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
                                        </p:tgtEl>
                                        <p:attrNameLst>
                                          <p:attrName>style.visibility</p:attrName>
                                        </p:attrNameLst>
                                      </p:cBhvr>
                                      <p:to>
                                        <p:strVal val="visible"/>
                                      </p:to>
                                    </p:set>
                                    <p:animEffect transition="in" filter="fade">
                                      <p:cBhvr>
                                        <p:cTn id="14" dur="1000"/>
                                        <p:tgtEl>
                                          <p:spTgt spid="102"/>
                                        </p:tgtEl>
                                      </p:cBhvr>
                                    </p:animEffect>
                                    <p:anim calcmode="lin" valueType="num">
                                      <p:cBhvr>
                                        <p:cTn id="15" dur="1000" fill="hold"/>
                                        <p:tgtEl>
                                          <p:spTgt spid="102"/>
                                        </p:tgtEl>
                                        <p:attrNameLst>
                                          <p:attrName>ppt_x</p:attrName>
                                        </p:attrNameLst>
                                      </p:cBhvr>
                                      <p:tavLst>
                                        <p:tav tm="0">
                                          <p:val>
                                            <p:strVal val="#ppt_x"/>
                                          </p:val>
                                        </p:tav>
                                        <p:tav tm="100000">
                                          <p:val>
                                            <p:strVal val="#ppt_x"/>
                                          </p:val>
                                        </p:tav>
                                      </p:tavLst>
                                    </p:anim>
                                    <p:anim calcmode="lin" valueType="num">
                                      <p:cBhvr>
                                        <p:cTn id="1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animEffect transition="in" filter="fade">
                                      <p:cBhvr>
                                        <p:cTn id="21" dur="1000"/>
                                        <p:tgtEl>
                                          <p:spTgt spid="104"/>
                                        </p:tgtEl>
                                      </p:cBhvr>
                                    </p:animEffect>
                                    <p:anim calcmode="lin" valueType="num">
                                      <p:cBhvr>
                                        <p:cTn id="22" dur="1000" fill="hold"/>
                                        <p:tgtEl>
                                          <p:spTgt spid="104"/>
                                        </p:tgtEl>
                                        <p:attrNameLst>
                                          <p:attrName>ppt_x</p:attrName>
                                        </p:attrNameLst>
                                      </p:cBhvr>
                                      <p:tavLst>
                                        <p:tav tm="0">
                                          <p:val>
                                            <p:strVal val="#ppt_x"/>
                                          </p:val>
                                        </p:tav>
                                        <p:tav tm="100000">
                                          <p:val>
                                            <p:strVal val="#ppt_x"/>
                                          </p:val>
                                        </p:tav>
                                      </p:tavLst>
                                    </p:anim>
                                    <p:anim calcmode="lin" valueType="num">
                                      <p:cBhvr>
                                        <p:cTn id="23"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8"/>
                                        </p:tgtEl>
                                        <p:attrNameLst>
                                          <p:attrName>style.visibility</p:attrName>
                                        </p:attrNameLst>
                                      </p:cBhvr>
                                      <p:to>
                                        <p:strVal val="visible"/>
                                      </p:to>
                                    </p:set>
                                    <p:animEffect transition="in" filter="fade">
                                      <p:cBhvr>
                                        <p:cTn id="35" dur="1000"/>
                                        <p:tgtEl>
                                          <p:spTgt spid="108"/>
                                        </p:tgtEl>
                                      </p:cBhvr>
                                    </p:animEffect>
                                    <p:anim calcmode="lin" valueType="num">
                                      <p:cBhvr>
                                        <p:cTn id="36" dur="1000" fill="hold"/>
                                        <p:tgtEl>
                                          <p:spTgt spid="108"/>
                                        </p:tgtEl>
                                        <p:attrNameLst>
                                          <p:attrName>ppt_x</p:attrName>
                                        </p:attrNameLst>
                                      </p:cBhvr>
                                      <p:tavLst>
                                        <p:tav tm="0">
                                          <p:val>
                                            <p:strVal val="#ppt_x"/>
                                          </p:val>
                                        </p:tav>
                                        <p:tav tm="100000">
                                          <p:val>
                                            <p:strVal val="#ppt_x"/>
                                          </p:val>
                                        </p:tav>
                                      </p:tavLst>
                                    </p:anim>
                                    <p:anim calcmode="lin" valueType="num">
                                      <p:cBhvr>
                                        <p:cTn id="37"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fade">
                                      <p:cBhvr>
                                        <p:cTn id="42" dur="1000"/>
                                        <p:tgtEl>
                                          <p:spTgt spid="110"/>
                                        </p:tgtEl>
                                      </p:cBhvr>
                                    </p:animEffect>
                                    <p:anim calcmode="lin" valueType="num">
                                      <p:cBhvr>
                                        <p:cTn id="43" dur="1000" fill="hold"/>
                                        <p:tgtEl>
                                          <p:spTgt spid="110"/>
                                        </p:tgtEl>
                                        <p:attrNameLst>
                                          <p:attrName>ppt_x</p:attrName>
                                        </p:attrNameLst>
                                      </p:cBhvr>
                                      <p:tavLst>
                                        <p:tav tm="0">
                                          <p:val>
                                            <p:strVal val="#ppt_x"/>
                                          </p:val>
                                        </p:tav>
                                        <p:tav tm="100000">
                                          <p:val>
                                            <p:strVal val="#ppt_x"/>
                                          </p:val>
                                        </p:tav>
                                      </p:tavLst>
                                    </p:anim>
                                    <p:anim calcmode="lin" valueType="num">
                                      <p:cBhvr>
                                        <p:cTn id="44"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2"/>
                                        </p:tgtEl>
                                        <p:attrNameLst>
                                          <p:attrName>style.visibility</p:attrName>
                                        </p:attrNameLst>
                                      </p:cBhvr>
                                      <p:to>
                                        <p:strVal val="visible"/>
                                      </p:to>
                                    </p:set>
                                    <p:animEffect transition="in" filter="fade">
                                      <p:cBhvr>
                                        <p:cTn id="49" dur="1000"/>
                                        <p:tgtEl>
                                          <p:spTgt spid="112"/>
                                        </p:tgtEl>
                                      </p:cBhvr>
                                    </p:animEffect>
                                    <p:anim calcmode="lin" valueType="num">
                                      <p:cBhvr>
                                        <p:cTn id="50" dur="1000" fill="hold"/>
                                        <p:tgtEl>
                                          <p:spTgt spid="112"/>
                                        </p:tgtEl>
                                        <p:attrNameLst>
                                          <p:attrName>ppt_x</p:attrName>
                                        </p:attrNameLst>
                                      </p:cBhvr>
                                      <p:tavLst>
                                        <p:tav tm="0">
                                          <p:val>
                                            <p:strVal val="#ppt_x"/>
                                          </p:val>
                                        </p:tav>
                                        <p:tav tm="100000">
                                          <p:val>
                                            <p:strVal val="#ppt_x"/>
                                          </p:val>
                                        </p:tav>
                                      </p:tavLst>
                                    </p:anim>
                                    <p:anim calcmode="lin" valueType="num">
                                      <p:cBhvr>
                                        <p:cTn id="51" dur="1000" fill="hold"/>
                                        <p:tgtEl>
                                          <p:spTgt spid="11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4"/>
                                        </p:tgtEl>
                                        <p:attrNameLst>
                                          <p:attrName>style.visibility</p:attrName>
                                        </p:attrNameLst>
                                      </p:cBhvr>
                                      <p:to>
                                        <p:strVal val="visible"/>
                                      </p:to>
                                    </p:set>
                                    <p:animEffect transition="in" filter="fade">
                                      <p:cBhvr>
                                        <p:cTn id="56" dur="1000"/>
                                        <p:tgtEl>
                                          <p:spTgt spid="114"/>
                                        </p:tgtEl>
                                      </p:cBhvr>
                                    </p:animEffect>
                                    <p:anim calcmode="lin" valueType="num">
                                      <p:cBhvr>
                                        <p:cTn id="57" dur="1000" fill="hold"/>
                                        <p:tgtEl>
                                          <p:spTgt spid="114"/>
                                        </p:tgtEl>
                                        <p:attrNameLst>
                                          <p:attrName>ppt_x</p:attrName>
                                        </p:attrNameLst>
                                      </p:cBhvr>
                                      <p:tavLst>
                                        <p:tav tm="0">
                                          <p:val>
                                            <p:strVal val="#ppt_x"/>
                                          </p:val>
                                        </p:tav>
                                        <p:tav tm="100000">
                                          <p:val>
                                            <p:strVal val="#ppt_x"/>
                                          </p:val>
                                        </p:tav>
                                      </p:tavLst>
                                    </p:anim>
                                    <p:anim calcmode="lin" valueType="num">
                                      <p:cBhvr>
                                        <p:cTn id="58"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6"/>
                                        </p:tgtEl>
                                        <p:attrNameLst>
                                          <p:attrName>style.visibility</p:attrName>
                                        </p:attrNameLst>
                                      </p:cBhvr>
                                      <p:to>
                                        <p:strVal val="visible"/>
                                      </p:to>
                                    </p:set>
                                    <p:animEffect transition="in" filter="fade">
                                      <p:cBhvr>
                                        <p:cTn id="63" dur="1000"/>
                                        <p:tgtEl>
                                          <p:spTgt spid="116"/>
                                        </p:tgtEl>
                                      </p:cBhvr>
                                    </p:animEffect>
                                    <p:anim calcmode="lin" valueType="num">
                                      <p:cBhvr>
                                        <p:cTn id="64" dur="1000" fill="hold"/>
                                        <p:tgtEl>
                                          <p:spTgt spid="116"/>
                                        </p:tgtEl>
                                        <p:attrNameLst>
                                          <p:attrName>ppt_x</p:attrName>
                                        </p:attrNameLst>
                                      </p:cBhvr>
                                      <p:tavLst>
                                        <p:tav tm="0">
                                          <p:val>
                                            <p:strVal val="#ppt_x"/>
                                          </p:val>
                                        </p:tav>
                                        <p:tav tm="100000">
                                          <p:val>
                                            <p:strVal val="#ppt_x"/>
                                          </p:val>
                                        </p:tav>
                                      </p:tavLst>
                                    </p:anim>
                                    <p:anim calcmode="lin" valueType="num">
                                      <p:cBhvr>
                                        <p:cTn id="65"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8"/>
                                        </p:tgtEl>
                                        <p:attrNameLst>
                                          <p:attrName>style.visibility</p:attrName>
                                        </p:attrNameLst>
                                      </p:cBhvr>
                                      <p:to>
                                        <p:strVal val="visible"/>
                                      </p:to>
                                    </p:set>
                                    <p:animEffect transition="in" filter="fade">
                                      <p:cBhvr>
                                        <p:cTn id="70" dur="1000"/>
                                        <p:tgtEl>
                                          <p:spTgt spid="118"/>
                                        </p:tgtEl>
                                      </p:cBhvr>
                                    </p:animEffect>
                                    <p:anim calcmode="lin" valueType="num">
                                      <p:cBhvr>
                                        <p:cTn id="71" dur="1000" fill="hold"/>
                                        <p:tgtEl>
                                          <p:spTgt spid="118"/>
                                        </p:tgtEl>
                                        <p:attrNameLst>
                                          <p:attrName>ppt_x</p:attrName>
                                        </p:attrNameLst>
                                      </p:cBhvr>
                                      <p:tavLst>
                                        <p:tav tm="0">
                                          <p:val>
                                            <p:strVal val="#ppt_x"/>
                                          </p:val>
                                        </p:tav>
                                        <p:tav tm="100000">
                                          <p:val>
                                            <p:strVal val="#ppt_x"/>
                                          </p:val>
                                        </p:tav>
                                      </p:tavLst>
                                    </p:anim>
                                    <p:anim calcmode="lin" valueType="num">
                                      <p:cBhvr>
                                        <p:cTn id="72"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fade">
                                      <p:cBhvr>
                                        <p:cTn id="77" dur="1000"/>
                                        <p:tgtEl>
                                          <p:spTgt spid="3"/>
                                        </p:tgtEl>
                                      </p:cBhvr>
                                    </p:animEffect>
                                    <p:anim calcmode="lin" valueType="num">
                                      <p:cBhvr>
                                        <p:cTn id="78" dur="1000" fill="hold"/>
                                        <p:tgtEl>
                                          <p:spTgt spid="3"/>
                                        </p:tgtEl>
                                        <p:attrNameLst>
                                          <p:attrName>ppt_x</p:attrName>
                                        </p:attrNameLst>
                                      </p:cBhvr>
                                      <p:tavLst>
                                        <p:tav tm="0">
                                          <p:val>
                                            <p:strVal val="#ppt_x"/>
                                          </p:val>
                                        </p:tav>
                                        <p:tav tm="100000">
                                          <p:val>
                                            <p:strVal val="#ppt_x"/>
                                          </p:val>
                                        </p:tav>
                                      </p:tavLst>
                                    </p:anim>
                                    <p:anim calcmode="lin" valueType="num">
                                      <p:cBhvr>
                                        <p:cTn id="7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fade">
                                      <p:cBhvr>
                                        <p:cTn id="84" dur="1000"/>
                                        <p:tgtEl>
                                          <p:spTgt spid="6"/>
                                        </p:tgtEl>
                                      </p:cBhvr>
                                    </p:animEffect>
                                    <p:anim calcmode="lin" valueType="num">
                                      <p:cBhvr>
                                        <p:cTn id="85" dur="1000" fill="hold"/>
                                        <p:tgtEl>
                                          <p:spTgt spid="6"/>
                                        </p:tgtEl>
                                        <p:attrNameLst>
                                          <p:attrName>ppt_x</p:attrName>
                                        </p:attrNameLst>
                                      </p:cBhvr>
                                      <p:tavLst>
                                        <p:tav tm="0">
                                          <p:val>
                                            <p:strVal val="#ppt_x"/>
                                          </p:val>
                                        </p:tav>
                                        <p:tav tm="100000">
                                          <p:val>
                                            <p:strVal val="#ppt_x"/>
                                          </p:val>
                                        </p:tav>
                                      </p:tavLst>
                                    </p:anim>
                                    <p:anim calcmode="lin" valueType="num">
                                      <p:cBhvr>
                                        <p:cTn id="8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1000"/>
                                        <p:tgtEl>
                                          <p:spTgt spid="12"/>
                                        </p:tgtEl>
                                      </p:cBhvr>
                                    </p:animEffect>
                                    <p:anim calcmode="lin" valueType="num">
                                      <p:cBhvr>
                                        <p:cTn id="92" dur="1000" fill="hold"/>
                                        <p:tgtEl>
                                          <p:spTgt spid="12"/>
                                        </p:tgtEl>
                                        <p:attrNameLst>
                                          <p:attrName>ppt_x</p:attrName>
                                        </p:attrNameLst>
                                      </p:cBhvr>
                                      <p:tavLst>
                                        <p:tav tm="0">
                                          <p:val>
                                            <p:strVal val="#ppt_x"/>
                                          </p:val>
                                        </p:tav>
                                        <p:tav tm="100000">
                                          <p:val>
                                            <p:strVal val="#ppt_x"/>
                                          </p:val>
                                        </p:tav>
                                      </p:tavLst>
                                    </p:anim>
                                    <p:anim calcmode="lin" valueType="num">
                                      <p:cBhvr>
                                        <p:cTn id="9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fade">
                                      <p:cBhvr>
                                        <p:cTn id="105" dur="1000"/>
                                        <p:tgtEl>
                                          <p:spTgt spid="13"/>
                                        </p:tgtEl>
                                      </p:cBhvr>
                                    </p:animEffect>
                                    <p:anim calcmode="lin" valueType="num">
                                      <p:cBhvr>
                                        <p:cTn id="106" dur="1000" fill="hold"/>
                                        <p:tgtEl>
                                          <p:spTgt spid="13"/>
                                        </p:tgtEl>
                                        <p:attrNameLst>
                                          <p:attrName>ppt_x</p:attrName>
                                        </p:attrNameLst>
                                      </p:cBhvr>
                                      <p:tavLst>
                                        <p:tav tm="0">
                                          <p:val>
                                            <p:strVal val="#ppt_x"/>
                                          </p:val>
                                        </p:tav>
                                        <p:tav tm="100000">
                                          <p:val>
                                            <p:strVal val="#ppt_x"/>
                                          </p:val>
                                        </p:tav>
                                      </p:tavLst>
                                    </p:anim>
                                    <p:anim calcmode="lin" valueType="num">
                                      <p:cBhvr>
                                        <p:cTn id="10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fade">
                                      <p:cBhvr>
                                        <p:cTn id="112" dur="1000"/>
                                        <p:tgtEl>
                                          <p:spTgt spid="14"/>
                                        </p:tgtEl>
                                      </p:cBhvr>
                                    </p:animEffect>
                                    <p:anim calcmode="lin" valueType="num">
                                      <p:cBhvr>
                                        <p:cTn id="113" dur="1000" fill="hold"/>
                                        <p:tgtEl>
                                          <p:spTgt spid="14"/>
                                        </p:tgtEl>
                                        <p:attrNameLst>
                                          <p:attrName>ppt_x</p:attrName>
                                        </p:attrNameLst>
                                      </p:cBhvr>
                                      <p:tavLst>
                                        <p:tav tm="0">
                                          <p:val>
                                            <p:strVal val="#ppt_x"/>
                                          </p:val>
                                        </p:tav>
                                        <p:tav tm="100000">
                                          <p:val>
                                            <p:strVal val="#ppt_x"/>
                                          </p:val>
                                        </p:tav>
                                      </p:tavLst>
                                    </p:anim>
                                    <p:anim calcmode="lin" valueType="num">
                                      <p:cBhvr>
                                        <p:cTn id="1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1000"/>
                                        <p:tgtEl>
                                          <p:spTgt spid="15"/>
                                        </p:tgtEl>
                                      </p:cBhvr>
                                    </p:animEffect>
                                    <p:anim calcmode="lin" valueType="num">
                                      <p:cBhvr>
                                        <p:cTn id="120" dur="1000" fill="hold"/>
                                        <p:tgtEl>
                                          <p:spTgt spid="15"/>
                                        </p:tgtEl>
                                        <p:attrNameLst>
                                          <p:attrName>ppt_x</p:attrName>
                                        </p:attrNameLst>
                                      </p:cBhvr>
                                      <p:tavLst>
                                        <p:tav tm="0">
                                          <p:val>
                                            <p:strVal val="#ppt_x"/>
                                          </p:val>
                                        </p:tav>
                                        <p:tav tm="100000">
                                          <p:val>
                                            <p:strVal val="#ppt_x"/>
                                          </p:val>
                                        </p:tav>
                                      </p:tavLst>
                                    </p:anim>
                                    <p:anim calcmode="lin" valueType="num">
                                      <p:cBhvr>
                                        <p:cTn id="1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fade">
                                      <p:cBhvr>
                                        <p:cTn id="126" dur="1000"/>
                                        <p:tgtEl>
                                          <p:spTgt spid="16"/>
                                        </p:tgtEl>
                                      </p:cBhvr>
                                    </p:animEffect>
                                    <p:anim calcmode="lin" valueType="num">
                                      <p:cBhvr>
                                        <p:cTn id="127" dur="1000" fill="hold"/>
                                        <p:tgtEl>
                                          <p:spTgt spid="16"/>
                                        </p:tgtEl>
                                        <p:attrNameLst>
                                          <p:attrName>ppt_x</p:attrName>
                                        </p:attrNameLst>
                                      </p:cBhvr>
                                      <p:tavLst>
                                        <p:tav tm="0">
                                          <p:val>
                                            <p:strVal val="#ppt_x"/>
                                          </p:val>
                                        </p:tav>
                                        <p:tav tm="100000">
                                          <p:val>
                                            <p:strVal val="#ppt_x"/>
                                          </p:val>
                                        </p:tav>
                                      </p:tavLst>
                                    </p:anim>
                                    <p:anim calcmode="lin" valueType="num">
                                      <p:cBhvr>
                                        <p:cTn id="12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fade">
                                      <p:cBhvr>
                                        <p:cTn id="133" dur="1000"/>
                                        <p:tgtEl>
                                          <p:spTgt spid="17"/>
                                        </p:tgtEl>
                                      </p:cBhvr>
                                    </p:animEffect>
                                    <p:anim calcmode="lin" valueType="num">
                                      <p:cBhvr>
                                        <p:cTn id="134" dur="1000" fill="hold"/>
                                        <p:tgtEl>
                                          <p:spTgt spid="17"/>
                                        </p:tgtEl>
                                        <p:attrNameLst>
                                          <p:attrName>ppt_x</p:attrName>
                                        </p:attrNameLst>
                                      </p:cBhvr>
                                      <p:tavLst>
                                        <p:tav tm="0">
                                          <p:val>
                                            <p:strVal val="#ppt_x"/>
                                          </p:val>
                                        </p:tav>
                                        <p:tav tm="100000">
                                          <p:val>
                                            <p:strVal val="#ppt_x"/>
                                          </p:val>
                                        </p:tav>
                                      </p:tavLst>
                                    </p:anim>
                                    <p:anim calcmode="lin" valueType="num">
                                      <p:cBhvr>
                                        <p:cTn id="13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18"/>
                                        </p:tgtEl>
                                        <p:attrNameLst>
                                          <p:attrName>style.visibility</p:attrName>
                                        </p:attrNameLst>
                                      </p:cBhvr>
                                      <p:to>
                                        <p:strVal val="visible"/>
                                      </p:to>
                                    </p:set>
                                    <p:animEffect transition="in" filter="fade">
                                      <p:cBhvr>
                                        <p:cTn id="140" dur="1000"/>
                                        <p:tgtEl>
                                          <p:spTgt spid="18"/>
                                        </p:tgtEl>
                                      </p:cBhvr>
                                    </p:animEffect>
                                    <p:anim calcmode="lin" valueType="num">
                                      <p:cBhvr>
                                        <p:cTn id="141" dur="1000" fill="hold"/>
                                        <p:tgtEl>
                                          <p:spTgt spid="18"/>
                                        </p:tgtEl>
                                        <p:attrNameLst>
                                          <p:attrName>ppt_x</p:attrName>
                                        </p:attrNameLst>
                                      </p:cBhvr>
                                      <p:tavLst>
                                        <p:tav tm="0">
                                          <p:val>
                                            <p:strVal val="#ppt_x"/>
                                          </p:val>
                                        </p:tav>
                                        <p:tav tm="100000">
                                          <p:val>
                                            <p:strVal val="#ppt_x"/>
                                          </p:val>
                                        </p:tav>
                                      </p:tavLst>
                                    </p:anim>
                                    <p:anim calcmode="lin" valueType="num">
                                      <p:cBhvr>
                                        <p:cTn id="1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9"/>
                                        </p:tgtEl>
                                        <p:attrNameLst>
                                          <p:attrName>style.visibility</p:attrName>
                                        </p:attrNameLst>
                                      </p:cBhvr>
                                      <p:to>
                                        <p:strVal val="visible"/>
                                      </p:to>
                                    </p:set>
                                    <p:animEffect transition="in" filter="fade">
                                      <p:cBhvr>
                                        <p:cTn id="147" dur="1000"/>
                                        <p:tgtEl>
                                          <p:spTgt spid="9"/>
                                        </p:tgtEl>
                                      </p:cBhvr>
                                    </p:animEffect>
                                    <p:anim calcmode="lin" valueType="num">
                                      <p:cBhvr>
                                        <p:cTn id="148" dur="1000" fill="hold"/>
                                        <p:tgtEl>
                                          <p:spTgt spid="9"/>
                                        </p:tgtEl>
                                        <p:attrNameLst>
                                          <p:attrName>ppt_x</p:attrName>
                                        </p:attrNameLst>
                                      </p:cBhvr>
                                      <p:tavLst>
                                        <p:tav tm="0">
                                          <p:val>
                                            <p:strVal val="#ppt_x"/>
                                          </p:val>
                                        </p:tav>
                                        <p:tav tm="100000">
                                          <p:val>
                                            <p:strVal val="#ppt_x"/>
                                          </p:val>
                                        </p:tav>
                                      </p:tavLst>
                                    </p:anim>
                                    <p:anim calcmode="lin" valueType="num">
                                      <p:cBhvr>
                                        <p:cTn id="1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fade">
                                      <p:cBhvr>
                                        <p:cTn id="154" dur="1000"/>
                                        <p:tgtEl>
                                          <p:spTgt spid="56"/>
                                        </p:tgtEl>
                                      </p:cBhvr>
                                    </p:animEffect>
                                    <p:anim calcmode="lin" valueType="num">
                                      <p:cBhvr>
                                        <p:cTn id="155" dur="1000" fill="hold"/>
                                        <p:tgtEl>
                                          <p:spTgt spid="56"/>
                                        </p:tgtEl>
                                        <p:attrNameLst>
                                          <p:attrName>ppt_x</p:attrName>
                                        </p:attrNameLst>
                                      </p:cBhvr>
                                      <p:tavLst>
                                        <p:tav tm="0">
                                          <p:val>
                                            <p:strVal val="#ppt_x"/>
                                          </p:val>
                                        </p:tav>
                                        <p:tav tm="100000">
                                          <p:val>
                                            <p:strVal val="#ppt_x"/>
                                          </p:val>
                                        </p:tav>
                                      </p:tavLst>
                                    </p:anim>
                                    <p:anim calcmode="lin" valueType="num">
                                      <p:cBhvr>
                                        <p:cTn id="156"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29"/>
                                        </p:tgtEl>
                                        <p:attrNameLst>
                                          <p:attrName>style.visibility</p:attrName>
                                        </p:attrNameLst>
                                      </p:cBhvr>
                                      <p:to>
                                        <p:strVal val="visible"/>
                                      </p:to>
                                    </p:set>
                                    <p:animEffect transition="in" filter="fade">
                                      <p:cBhvr>
                                        <p:cTn id="161" dur="1000"/>
                                        <p:tgtEl>
                                          <p:spTgt spid="29"/>
                                        </p:tgtEl>
                                      </p:cBhvr>
                                    </p:animEffect>
                                    <p:anim calcmode="lin" valueType="num">
                                      <p:cBhvr>
                                        <p:cTn id="162" dur="1000" fill="hold"/>
                                        <p:tgtEl>
                                          <p:spTgt spid="29"/>
                                        </p:tgtEl>
                                        <p:attrNameLst>
                                          <p:attrName>ppt_x</p:attrName>
                                        </p:attrNameLst>
                                      </p:cBhvr>
                                      <p:tavLst>
                                        <p:tav tm="0">
                                          <p:val>
                                            <p:strVal val="#ppt_x"/>
                                          </p:val>
                                        </p:tav>
                                        <p:tav tm="100000">
                                          <p:val>
                                            <p:strVal val="#ppt_x"/>
                                          </p:val>
                                        </p:tav>
                                      </p:tavLst>
                                    </p:anim>
                                    <p:anim calcmode="lin" valueType="num">
                                      <p:cBhvr>
                                        <p:cTn id="16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59"/>
                                        </p:tgtEl>
                                        <p:attrNameLst>
                                          <p:attrName>style.visibility</p:attrName>
                                        </p:attrNameLst>
                                      </p:cBhvr>
                                      <p:to>
                                        <p:strVal val="visible"/>
                                      </p:to>
                                    </p:set>
                                    <p:animEffect transition="in" filter="fade">
                                      <p:cBhvr>
                                        <p:cTn id="168" dur="1000"/>
                                        <p:tgtEl>
                                          <p:spTgt spid="59"/>
                                        </p:tgtEl>
                                      </p:cBhvr>
                                    </p:animEffect>
                                    <p:anim calcmode="lin" valueType="num">
                                      <p:cBhvr>
                                        <p:cTn id="169" dur="1000" fill="hold"/>
                                        <p:tgtEl>
                                          <p:spTgt spid="59"/>
                                        </p:tgtEl>
                                        <p:attrNameLst>
                                          <p:attrName>ppt_x</p:attrName>
                                        </p:attrNameLst>
                                      </p:cBhvr>
                                      <p:tavLst>
                                        <p:tav tm="0">
                                          <p:val>
                                            <p:strVal val="#ppt_x"/>
                                          </p:val>
                                        </p:tav>
                                        <p:tav tm="100000">
                                          <p:val>
                                            <p:strVal val="#ppt_x"/>
                                          </p:val>
                                        </p:tav>
                                      </p:tavLst>
                                    </p:anim>
                                    <p:anim calcmode="lin" valueType="num">
                                      <p:cBhvr>
                                        <p:cTn id="170"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30"/>
                                        </p:tgtEl>
                                        <p:attrNameLst>
                                          <p:attrName>style.visibility</p:attrName>
                                        </p:attrNameLst>
                                      </p:cBhvr>
                                      <p:to>
                                        <p:strVal val="visible"/>
                                      </p:to>
                                    </p:set>
                                    <p:animEffect transition="in" filter="fade">
                                      <p:cBhvr>
                                        <p:cTn id="175" dur="1000"/>
                                        <p:tgtEl>
                                          <p:spTgt spid="30"/>
                                        </p:tgtEl>
                                      </p:cBhvr>
                                    </p:animEffect>
                                    <p:anim calcmode="lin" valueType="num">
                                      <p:cBhvr>
                                        <p:cTn id="176" dur="1000" fill="hold"/>
                                        <p:tgtEl>
                                          <p:spTgt spid="30"/>
                                        </p:tgtEl>
                                        <p:attrNameLst>
                                          <p:attrName>ppt_x</p:attrName>
                                        </p:attrNameLst>
                                      </p:cBhvr>
                                      <p:tavLst>
                                        <p:tav tm="0">
                                          <p:val>
                                            <p:strVal val="#ppt_x"/>
                                          </p:val>
                                        </p:tav>
                                        <p:tav tm="100000">
                                          <p:val>
                                            <p:strVal val="#ppt_x"/>
                                          </p:val>
                                        </p:tav>
                                      </p:tavLst>
                                    </p:anim>
                                    <p:anim calcmode="lin" valueType="num">
                                      <p:cBhvr>
                                        <p:cTn id="17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61"/>
                                        </p:tgtEl>
                                        <p:attrNameLst>
                                          <p:attrName>style.visibility</p:attrName>
                                        </p:attrNameLst>
                                      </p:cBhvr>
                                      <p:to>
                                        <p:strVal val="visible"/>
                                      </p:to>
                                    </p:set>
                                    <p:animEffect transition="in" filter="fade">
                                      <p:cBhvr>
                                        <p:cTn id="182" dur="1000"/>
                                        <p:tgtEl>
                                          <p:spTgt spid="61"/>
                                        </p:tgtEl>
                                      </p:cBhvr>
                                    </p:animEffect>
                                    <p:anim calcmode="lin" valueType="num">
                                      <p:cBhvr>
                                        <p:cTn id="183" dur="1000" fill="hold"/>
                                        <p:tgtEl>
                                          <p:spTgt spid="61"/>
                                        </p:tgtEl>
                                        <p:attrNameLst>
                                          <p:attrName>ppt_x</p:attrName>
                                        </p:attrNameLst>
                                      </p:cBhvr>
                                      <p:tavLst>
                                        <p:tav tm="0">
                                          <p:val>
                                            <p:strVal val="#ppt_x"/>
                                          </p:val>
                                        </p:tav>
                                        <p:tav tm="100000">
                                          <p:val>
                                            <p:strVal val="#ppt_x"/>
                                          </p:val>
                                        </p:tav>
                                      </p:tavLst>
                                    </p:anim>
                                    <p:anim calcmode="lin" valueType="num">
                                      <p:cBhvr>
                                        <p:cTn id="184"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31"/>
                                        </p:tgtEl>
                                        <p:attrNameLst>
                                          <p:attrName>style.visibility</p:attrName>
                                        </p:attrNameLst>
                                      </p:cBhvr>
                                      <p:to>
                                        <p:strVal val="visible"/>
                                      </p:to>
                                    </p:set>
                                    <p:animEffect transition="in" filter="fade">
                                      <p:cBhvr>
                                        <p:cTn id="189" dur="1000"/>
                                        <p:tgtEl>
                                          <p:spTgt spid="31"/>
                                        </p:tgtEl>
                                      </p:cBhvr>
                                    </p:animEffect>
                                    <p:anim calcmode="lin" valueType="num">
                                      <p:cBhvr>
                                        <p:cTn id="190" dur="1000" fill="hold"/>
                                        <p:tgtEl>
                                          <p:spTgt spid="31"/>
                                        </p:tgtEl>
                                        <p:attrNameLst>
                                          <p:attrName>ppt_x</p:attrName>
                                        </p:attrNameLst>
                                      </p:cBhvr>
                                      <p:tavLst>
                                        <p:tav tm="0">
                                          <p:val>
                                            <p:strVal val="#ppt_x"/>
                                          </p:val>
                                        </p:tav>
                                        <p:tav tm="100000">
                                          <p:val>
                                            <p:strVal val="#ppt_x"/>
                                          </p:val>
                                        </p:tav>
                                      </p:tavLst>
                                    </p:anim>
                                    <p:anim calcmode="lin" valueType="num">
                                      <p:cBhvr>
                                        <p:cTn id="19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62"/>
                                        </p:tgtEl>
                                        <p:attrNameLst>
                                          <p:attrName>style.visibility</p:attrName>
                                        </p:attrNameLst>
                                      </p:cBhvr>
                                      <p:to>
                                        <p:strVal val="visible"/>
                                      </p:to>
                                    </p:set>
                                    <p:animEffect transition="in" filter="fade">
                                      <p:cBhvr>
                                        <p:cTn id="196" dur="1000"/>
                                        <p:tgtEl>
                                          <p:spTgt spid="62"/>
                                        </p:tgtEl>
                                      </p:cBhvr>
                                    </p:animEffect>
                                    <p:anim calcmode="lin" valueType="num">
                                      <p:cBhvr>
                                        <p:cTn id="197" dur="1000" fill="hold"/>
                                        <p:tgtEl>
                                          <p:spTgt spid="62"/>
                                        </p:tgtEl>
                                        <p:attrNameLst>
                                          <p:attrName>ppt_x</p:attrName>
                                        </p:attrNameLst>
                                      </p:cBhvr>
                                      <p:tavLst>
                                        <p:tav tm="0">
                                          <p:val>
                                            <p:strVal val="#ppt_x"/>
                                          </p:val>
                                        </p:tav>
                                        <p:tav tm="100000">
                                          <p:val>
                                            <p:strVal val="#ppt_x"/>
                                          </p:val>
                                        </p:tav>
                                      </p:tavLst>
                                    </p:anim>
                                    <p:anim calcmode="lin" valueType="num">
                                      <p:cBhvr>
                                        <p:cTn id="198"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32"/>
                                        </p:tgtEl>
                                        <p:attrNameLst>
                                          <p:attrName>style.visibility</p:attrName>
                                        </p:attrNameLst>
                                      </p:cBhvr>
                                      <p:to>
                                        <p:strVal val="visible"/>
                                      </p:to>
                                    </p:set>
                                    <p:animEffect transition="in" filter="fade">
                                      <p:cBhvr>
                                        <p:cTn id="203" dur="1000"/>
                                        <p:tgtEl>
                                          <p:spTgt spid="32"/>
                                        </p:tgtEl>
                                      </p:cBhvr>
                                    </p:animEffect>
                                    <p:anim calcmode="lin" valueType="num">
                                      <p:cBhvr>
                                        <p:cTn id="204" dur="1000" fill="hold"/>
                                        <p:tgtEl>
                                          <p:spTgt spid="32"/>
                                        </p:tgtEl>
                                        <p:attrNameLst>
                                          <p:attrName>ppt_x</p:attrName>
                                        </p:attrNameLst>
                                      </p:cBhvr>
                                      <p:tavLst>
                                        <p:tav tm="0">
                                          <p:val>
                                            <p:strVal val="#ppt_x"/>
                                          </p:val>
                                        </p:tav>
                                        <p:tav tm="100000">
                                          <p:val>
                                            <p:strVal val="#ppt_x"/>
                                          </p:val>
                                        </p:tav>
                                      </p:tavLst>
                                    </p:anim>
                                    <p:anim calcmode="lin" valueType="num">
                                      <p:cBhvr>
                                        <p:cTn id="20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63"/>
                                        </p:tgtEl>
                                        <p:attrNameLst>
                                          <p:attrName>style.visibility</p:attrName>
                                        </p:attrNameLst>
                                      </p:cBhvr>
                                      <p:to>
                                        <p:strVal val="visible"/>
                                      </p:to>
                                    </p:set>
                                    <p:animEffect transition="in" filter="fade">
                                      <p:cBhvr>
                                        <p:cTn id="210" dur="1000"/>
                                        <p:tgtEl>
                                          <p:spTgt spid="63"/>
                                        </p:tgtEl>
                                      </p:cBhvr>
                                    </p:animEffect>
                                    <p:anim calcmode="lin" valueType="num">
                                      <p:cBhvr>
                                        <p:cTn id="211" dur="1000" fill="hold"/>
                                        <p:tgtEl>
                                          <p:spTgt spid="63"/>
                                        </p:tgtEl>
                                        <p:attrNameLst>
                                          <p:attrName>ppt_x</p:attrName>
                                        </p:attrNameLst>
                                      </p:cBhvr>
                                      <p:tavLst>
                                        <p:tav tm="0">
                                          <p:val>
                                            <p:strVal val="#ppt_x"/>
                                          </p:val>
                                        </p:tav>
                                        <p:tav tm="100000">
                                          <p:val>
                                            <p:strVal val="#ppt_x"/>
                                          </p:val>
                                        </p:tav>
                                      </p:tavLst>
                                    </p:anim>
                                    <p:anim calcmode="lin" valueType="num">
                                      <p:cBhvr>
                                        <p:cTn id="212"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42" presetClass="entr" presetSubtype="0" fill="hold" grpId="0" nodeType="clickEffect">
                                  <p:stCondLst>
                                    <p:cond delay="0"/>
                                  </p:stCondLst>
                                  <p:childTnLst>
                                    <p:set>
                                      <p:cBhvr>
                                        <p:cTn id="216" dur="1" fill="hold">
                                          <p:stCondLst>
                                            <p:cond delay="0"/>
                                          </p:stCondLst>
                                        </p:cTn>
                                        <p:tgtEl>
                                          <p:spTgt spid="33"/>
                                        </p:tgtEl>
                                        <p:attrNameLst>
                                          <p:attrName>style.visibility</p:attrName>
                                        </p:attrNameLst>
                                      </p:cBhvr>
                                      <p:to>
                                        <p:strVal val="visible"/>
                                      </p:to>
                                    </p:set>
                                    <p:animEffect transition="in" filter="fade">
                                      <p:cBhvr>
                                        <p:cTn id="217" dur="1000"/>
                                        <p:tgtEl>
                                          <p:spTgt spid="33"/>
                                        </p:tgtEl>
                                      </p:cBhvr>
                                    </p:animEffect>
                                    <p:anim calcmode="lin" valueType="num">
                                      <p:cBhvr>
                                        <p:cTn id="218" dur="1000" fill="hold"/>
                                        <p:tgtEl>
                                          <p:spTgt spid="33"/>
                                        </p:tgtEl>
                                        <p:attrNameLst>
                                          <p:attrName>ppt_x</p:attrName>
                                        </p:attrNameLst>
                                      </p:cBhvr>
                                      <p:tavLst>
                                        <p:tav tm="0">
                                          <p:val>
                                            <p:strVal val="#ppt_x"/>
                                          </p:val>
                                        </p:tav>
                                        <p:tav tm="100000">
                                          <p:val>
                                            <p:strVal val="#ppt_x"/>
                                          </p:val>
                                        </p:tav>
                                      </p:tavLst>
                                    </p:anim>
                                    <p:anim calcmode="lin" valueType="num">
                                      <p:cBhvr>
                                        <p:cTn id="21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2" presetClass="entr" presetSubtype="0" fill="hold" grpId="0" nodeType="clickEffect">
                                  <p:stCondLst>
                                    <p:cond delay="0"/>
                                  </p:stCondLst>
                                  <p:childTnLst>
                                    <p:set>
                                      <p:cBhvr>
                                        <p:cTn id="223" dur="1" fill="hold">
                                          <p:stCondLst>
                                            <p:cond delay="0"/>
                                          </p:stCondLst>
                                        </p:cTn>
                                        <p:tgtEl>
                                          <p:spTgt spid="78"/>
                                        </p:tgtEl>
                                        <p:attrNameLst>
                                          <p:attrName>style.visibility</p:attrName>
                                        </p:attrNameLst>
                                      </p:cBhvr>
                                      <p:to>
                                        <p:strVal val="visible"/>
                                      </p:to>
                                    </p:set>
                                    <p:animEffect transition="in" filter="fade">
                                      <p:cBhvr>
                                        <p:cTn id="224" dur="750"/>
                                        <p:tgtEl>
                                          <p:spTgt spid="78"/>
                                        </p:tgtEl>
                                      </p:cBhvr>
                                    </p:animEffect>
                                    <p:anim calcmode="lin" valueType="num">
                                      <p:cBhvr>
                                        <p:cTn id="225" dur="750" fill="hold"/>
                                        <p:tgtEl>
                                          <p:spTgt spid="78"/>
                                        </p:tgtEl>
                                        <p:attrNameLst>
                                          <p:attrName>ppt_x</p:attrName>
                                        </p:attrNameLst>
                                      </p:cBhvr>
                                      <p:tavLst>
                                        <p:tav tm="0">
                                          <p:val>
                                            <p:strVal val="#ppt_x"/>
                                          </p:val>
                                        </p:tav>
                                        <p:tav tm="100000">
                                          <p:val>
                                            <p:strVal val="#ppt_x"/>
                                          </p:val>
                                        </p:tav>
                                      </p:tavLst>
                                    </p:anim>
                                    <p:anim calcmode="lin" valueType="num">
                                      <p:cBhvr>
                                        <p:cTn id="226" dur="75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42" presetClass="entr" presetSubtype="0" fill="hold" grpId="0" nodeType="clickEffect">
                                  <p:stCondLst>
                                    <p:cond delay="0"/>
                                  </p:stCondLst>
                                  <p:childTnLst>
                                    <p:set>
                                      <p:cBhvr>
                                        <p:cTn id="230" dur="1" fill="hold">
                                          <p:stCondLst>
                                            <p:cond delay="0"/>
                                          </p:stCondLst>
                                        </p:cTn>
                                        <p:tgtEl>
                                          <p:spTgt spid="34"/>
                                        </p:tgtEl>
                                        <p:attrNameLst>
                                          <p:attrName>style.visibility</p:attrName>
                                        </p:attrNameLst>
                                      </p:cBhvr>
                                      <p:to>
                                        <p:strVal val="visible"/>
                                      </p:to>
                                    </p:set>
                                    <p:animEffect transition="in" filter="fade">
                                      <p:cBhvr>
                                        <p:cTn id="231" dur="1000"/>
                                        <p:tgtEl>
                                          <p:spTgt spid="34"/>
                                        </p:tgtEl>
                                      </p:cBhvr>
                                    </p:animEffect>
                                    <p:anim calcmode="lin" valueType="num">
                                      <p:cBhvr>
                                        <p:cTn id="232" dur="1000" fill="hold"/>
                                        <p:tgtEl>
                                          <p:spTgt spid="34"/>
                                        </p:tgtEl>
                                        <p:attrNameLst>
                                          <p:attrName>ppt_x</p:attrName>
                                        </p:attrNameLst>
                                      </p:cBhvr>
                                      <p:tavLst>
                                        <p:tav tm="0">
                                          <p:val>
                                            <p:strVal val="#ppt_x"/>
                                          </p:val>
                                        </p:tav>
                                        <p:tav tm="100000">
                                          <p:val>
                                            <p:strVal val="#ppt_x"/>
                                          </p:val>
                                        </p:tav>
                                      </p:tavLst>
                                    </p:anim>
                                    <p:anim calcmode="lin" valueType="num">
                                      <p:cBhvr>
                                        <p:cTn id="23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34" fill="hold">
                      <p:stCondLst>
                        <p:cond delay="indefinite"/>
                      </p:stCondLst>
                      <p:childTnLst>
                        <p:par>
                          <p:cTn id="235" fill="hold">
                            <p:stCondLst>
                              <p:cond delay="0"/>
                            </p:stCondLst>
                            <p:childTnLst>
                              <p:par>
                                <p:cTn id="236" presetID="42" presetClass="entr" presetSubtype="0" fill="hold" grpId="0" nodeType="clickEffect">
                                  <p:stCondLst>
                                    <p:cond delay="0"/>
                                  </p:stCondLst>
                                  <p:childTnLst>
                                    <p:set>
                                      <p:cBhvr>
                                        <p:cTn id="237" dur="1" fill="hold">
                                          <p:stCondLst>
                                            <p:cond delay="0"/>
                                          </p:stCondLst>
                                        </p:cTn>
                                        <p:tgtEl>
                                          <p:spTgt spid="83"/>
                                        </p:tgtEl>
                                        <p:attrNameLst>
                                          <p:attrName>style.visibility</p:attrName>
                                        </p:attrNameLst>
                                      </p:cBhvr>
                                      <p:to>
                                        <p:strVal val="visible"/>
                                      </p:to>
                                    </p:set>
                                    <p:animEffect transition="in" filter="fade">
                                      <p:cBhvr>
                                        <p:cTn id="238" dur="1000"/>
                                        <p:tgtEl>
                                          <p:spTgt spid="83"/>
                                        </p:tgtEl>
                                      </p:cBhvr>
                                    </p:animEffect>
                                    <p:anim calcmode="lin" valueType="num">
                                      <p:cBhvr>
                                        <p:cTn id="239" dur="1000" fill="hold"/>
                                        <p:tgtEl>
                                          <p:spTgt spid="83"/>
                                        </p:tgtEl>
                                        <p:attrNameLst>
                                          <p:attrName>ppt_x</p:attrName>
                                        </p:attrNameLst>
                                      </p:cBhvr>
                                      <p:tavLst>
                                        <p:tav tm="0">
                                          <p:val>
                                            <p:strVal val="#ppt_x"/>
                                          </p:val>
                                        </p:tav>
                                        <p:tav tm="100000">
                                          <p:val>
                                            <p:strVal val="#ppt_x"/>
                                          </p:val>
                                        </p:tav>
                                      </p:tavLst>
                                    </p:anim>
                                    <p:anim calcmode="lin" valueType="num">
                                      <p:cBhvr>
                                        <p:cTn id="240"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42" presetClass="entr" presetSubtype="0" fill="hold" grpId="0" nodeType="clickEffect">
                                  <p:stCondLst>
                                    <p:cond delay="0"/>
                                  </p:stCondLst>
                                  <p:childTnLst>
                                    <p:set>
                                      <p:cBhvr>
                                        <p:cTn id="244" dur="1" fill="hold">
                                          <p:stCondLst>
                                            <p:cond delay="0"/>
                                          </p:stCondLst>
                                        </p:cTn>
                                        <p:tgtEl>
                                          <p:spTgt spid="35"/>
                                        </p:tgtEl>
                                        <p:attrNameLst>
                                          <p:attrName>style.visibility</p:attrName>
                                        </p:attrNameLst>
                                      </p:cBhvr>
                                      <p:to>
                                        <p:strVal val="visible"/>
                                      </p:to>
                                    </p:set>
                                    <p:animEffect transition="in" filter="fade">
                                      <p:cBhvr>
                                        <p:cTn id="245" dur="1000"/>
                                        <p:tgtEl>
                                          <p:spTgt spid="35"/>
                                        </p:tgtEl>
                                      </p:cBhvr>
                                    </p:animEffect>
                                    <p:anim calcmode="lin" valueType="num">
                                      <p:cBhvr>
                                        <p:cTn id="246" dur="1000" fill="hold"/>
                                        <p:tgtEl>
                                          <p:spTgt spid="35"/>
                                        </p:tgtEl>
                                        <p:attrNameLst>
                                          <p:attrName>ppt_x</p:attrName>
                                        </p:attrNameLst>
                                      </p:cBhvr>
                                      <p:tavLst>
                                        <p:tav tm="0">
                                          <p:val>
                                            <p:strVal val="#ppt_x"/>
                                          </p:val>
                                        </p:tav>
                                        <p:tav tm="100000">
                                          <p:val>
                                            <p:strVal val="#ppt_x"/>
                                          </p:val>
                                        </p:tav>
                                      </p:tavLst>
                                    </p:anim>
                                    <p:anim calcmode="lin" valueType="num">
                                      <p:cBhvr>
                                        <p:cTn id="2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42" presetClass="entr" presetSubtype="0" fill="hold" grpId="0" nodeType="clickEffect">
                                  <p:stCondLst>
                                    <p:cond delay="0"/>
                                  </p:stCondLst>
                                  <p:childTnLst>
                                    <p:set>
                                      <p:cBhvr>
                                        <p:cTn id="251" dur="1" fill="hold">
                                          <p:stCondLst>
                                            <p:cond delay="0"/>
                                          </p:stCondLst>
                                        </p:cTn>
                                        <p:tgtEl>
                                          <p:spTgt spid="79"/>
                                        </p:tgtEl>
                                        <p:attrNameLst>
                                          <p:attrName>style.visibility</p:attrName>
                                        </p:attrNameLst>
                                      </p:cBhvr>
                                      <p:to>
                                        <p:strVal val="visible"/>
                                      </p:to>
                                    </p:set>
                                    <p:animEffect transition="in" filter="fade">
                                      <p:cBhvr>
                                        <p:cTn id="252" dur="1000"/>
                                        <p:tgtEl>
                                          <p:spTgt spid="79"/>
                                        </p:tgtEl>
                                      </p:cBhvr>
                                    </p:animEffect>
                                    <p:anim calcmode="lin" valueType="num">
                                      <p:cBhvr>
                                        <p:cTn id="253" dur="1000" fill="hold"/>
                                        <p:tgtEl>
                                          <p:spTgt spid="79"/>
                                        </p:tgtEl>
                                        <p:attrNameLst>
                                          <p:attrName>ppt_x</p:attrName>
                                        </p:attrNameLst>
                                      </p:cBhvr>
                                      <p:tavLst>
                                        <p:tav tm="0">
                                          <p:val>
                                            <p:strVal val="#ppt_x"/>
                                          </p:val>
                                        </p:tav>
                                        <p:tav tm="100000">
                                          <p:val>
                                            <p:strVal val="#ppt_x"/>
                                          </p:val>
                                        </p:tav>
                                      </p:tavLst>
                                    </p:anim>
                                    <p:anim calcmode="lin" valueType="num">
                                      <p:cBhvr>
                                        <p:cTn id="254"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42" presetClass="entr" presetSubtype="0" fill="hold" grpId="0" nodeType="clickEffect">
                                  <p:stCondLst>
                                    <p:cond delay="0"/>
                                  </p:stCondLst>
                                  <p:childTnLst>
                                    <p:set>
                                      <p:cBhvr>
                                        <p:cTn id="258" dur="1" fill="hold">
                                          <p:stCondLst>
                                            <p:cond delay="0"/>
                                          </p:stCondLst>
                                        </p:cTn>
                                        <p:tgtEl>
                                          <p:spTgt spid="11"/>
                                        </p:tgtEl>
                                        <p:attrNameLst>
                                          <p:attrName>style.visibility</p:attrName>
                                        </p:attrNameLst>
                                      </p:cBhvr>
                                      <p:to>
                                        <p:strVal val="visible"/>
                                      </p:to>
                                    </p:set>
                                    <p:animEffect transition="in" filter="fade">
                                      <p:cBhvr>
                                        <p:cTn id="259" dur="1000"/>
                                        <p:tgtEl>
                                          <p:spTgt spid="11"/>
                                        </p:tgtEl>
                                      </p:cBhvr>
                                    </p:animEffect>
                                    <p:anim calcmode="lin" valueType="num">
                                      <p:cBhvr>
                                        <p:cTn id="260" dur="1000" fill="hold"/>
                                        <p:tgtEl>
                                          <p:spTgt spid="11"/>
                                        </p:tgtEl>
                                        <p:attrNameLst>
                                          <p:attrName>ppt_x</p:attrName>
                                        </p:attrNameLst>
                                      </p:cBhvr>
                                      <p:tavLst>
                                        <p:tav tm="0">
                                          <p:val>
                                            <p:strVal val="#ppt_x"/>
                                          </p:val>
                                        </p:tav>
                                        <p:tav tm="100000">
                                          <p:val>
                                            <p:strVal val="#ppt_x"/>
                                          </p:val>
                                        </p:tav>
                                      </p:tavLst>
                                    </p:anim>
                                    <p:anim calcmode="lin" valueType="num">
                                      <p:cBhvr>
                                        <p:cTn id="26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42" presetClass="entr" presetSubtype="0" fill="hold" grpId="0" nodeType="clickEffect">
                                  <p:stCondLst>
                                    <p:cond delay="0"/>
                                  </p:stCondLst>
                                  <p:childTnLst>
                                    <p:set>
                                      <p:cBhvr>
                                        <p:cTn id="265" dur="1" fill="hold">
                                          <p:stCondLst>
                                            <p:cond delay="0"/>
                                          </p:stCondLst>
                                        </p:cTn>
                                        <p:tgtEl>
                                          <p:spTgt spid="28"/>
                                        </p:tgtEl>
                                        <p:attrNameLst>
                                          <p:attrName>style.visibility</p:attrName>
                                        </p:attrNameLst>
                                      </p:cBhvr>
                                      <p:to>
                                        <p:strVal val="visible"/>
                                      </p:to>
                                    </p:set>
                                    <p:animEffect transition="in" filter="fade">
                                      <p:cBhvr>
                                        <p:cTn id="266" dur="1000"/>
                                        <p:tgtEl>
                                          <p:spTgt spid="28"/>
                                        </p:tgtEl>
                                      </p:cBhvr>
                                    </p:animEffect>
                                    <p:anim calcmode="lin" valueType="num">
                                      <p:cBhvr>
                                        <p:cTn id="267" dur="1000" fill="hold"/>
                                        <p:tgtEl>
                                          <p:spTgt spid="28"/>
                                        </p:tgtEl>
                                        <p:attrNameLst>
                                          <p:attrName>ppt_x</p:attrName>
                                        </p:attrNameLst>
                                      </p:cBhvr>
                                      <p:tavLst>
                                        <p:tav tm="0">
                                          <p:val>
                                            <p:strVal val="#ppt_x"/>
                                          </p:val>
                                        </p:tav>
                                        <p:tav tm="100000">
                                          <p:val>
                                            <p:strVal val="#ppt_x"/>
                                          </p:val>
                                        </p:tav>
                                      </p:tavLst>
                                    </p:anim>
                                    <p:anim calcmode="lin" valueType="num">
                                      <p:cBhvr>
                                        <p:cTn id="26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42" presetClass="entr" presetSubtype="0" fill="hold" grpId="0" nodeType="clickEffect">
                                  <p:stCondLst>
                                    <p:cond delay="0"/>
                                  </p:stCondLst>
                                  <p:childTnLst>
                                    <p:set>
                                      <p:cBhvr>
                                        <p:cTn id="272" dur="1" fill="hold">
                                          <p:stCondLst>
                                            <p:cond delay="0"/>
                                          </p:stCondLst>
                                        </p:cTn>
                                        <p:tgtEl>
                                          <p:spTgt spid="27"/>
                                        </p:tgtEl>
                                        <p:attrNameLst>
                                          <p:attrName>style.visibility</p:attrName>
                                        </p:attrNameLst>
                                      </p:cBhvr>
                                      <p:to>
                                        <p:strVal val="visible"/>
                                      </p:to>
                                    </p:set>
                                    <p:animEffect transition="in" filter="fade">
                                      <p:cBhvr>
                                        <p:cTn id="273" dur="1000"/>
                                        <p:tgtEl>
                                          <p:spTgt spid="27"/>
                                        </p:tgtEl>
                                      </p:cBhvr>
                                    </p:animEffect>
                                    <p:anim calcmode="lin" valueType="num">
                                      <p:cBhvr>
                                        <p:cTn id="274" dur="1000" fill="hold"/>
                                        <p:tgtEl>
                                          <p:spTgt spid="27"/>
                                        </p:tgtEl>
                                        <p:attrNameLst>
                                          <p:attrName>ppt_x</p:attrName>
                                        </p:attrNameLst>
                                      </p:cBhvr>
                                      <p:tavLst>
                                        <p:tav tm="0">
                                          <p:val>
                                            <p:strVal val="#ppt_x"/>
                                          </p:val>
                                        </p:tav>
                                        <p:tav tm="100000">
                                          <p:val>
                                            <p:strVal val="#ppt_x"/>
                                          </p:val>
                                        </p:tav>
                                      </p:tavLst>
                                    </p:anim>
                                    <p:anim calcmode="lin" valueType="num">
                                      <p:cBhvr>
                                        <p:cTn id="27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42" presetClass="entr" presetSubtype="0" fill="hold" grpId="0" nodeType="clickEffect">
                                  <p:stCondLst>
                                    <p:cond delay="0"/>
                                  </p:stCondLst>
                                  <p:childTnLst>
                                    <p:set>
                                      <p:cBhvr>
                                        <p:cTn id="279" dur="1" fill="hold">
                                          <p:stCondLst>
                                            <p:cond delay="0"/>
                                          </p:stCondLst>
                                        </p:cTn>
                                        <p:tgtEl>
                                          <p:spTgt spid="71"/>
                                        </p:tgtEl>
                                        <p:attrNameLst>
                                          <p:attrName>style.visibility</p:attrName>
                                        </p:attrNameLst>
                                      </p:cBhvr>
                                      <p:to>
                                        <p:strVal val="visible"/>
                                      </p:to>
                                    </p:set>
                                    <p:animEffect transition="in" filter="fade">
                                      <p:cBhvr>
                                        <p:cTn id="280" dur="1000"/>
                                        <p:tgtEl>
                                          <p:spTgt spid="71"/>
                                        </p:tgtEl>
                                      </p:cBhvr>
                                    </p:animEffect>
                                    <p:anim calcmode="lin" valueType="num">
                                      <p:cBhvr>
                                        <p:cTn id="281" dur="1000" fill="hold"/>
                                        <p:tgtEl>
                                          <p:spTgt spid="71"/>
                                        </p:tgtEl>
                                        <p:attrNameLst>
                                          <p:attrName>ppt_x</p:attrName>
                                        </p:attrNameLst>
                                      </p:cBhvr>
                                      <p:tavLst>
                                        <p:tav tm="0">
                                          <p:val>
                                            <p:strVal val="#ppt_x"/>
                                          </p:val>
                                        </p:tav>
                                        <p:tav tm="100000">
                                          <p:val>
                                            <p:strVal val="#ppt_x"/>
                                          </p:val>
                                        </p:tav>
                                      </p:tavLst>
                                    </p:anim>
                                    <p:anim calcmode="lin" valueType="num">
                                      <p:cBhvr>
                                        <p:cTn id="282"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42" presetClass="entr" presetSubtype="0" fill="hold" grpId="0" nodeType="clickEffect">
                                  <p:stCondLst>
                                    <p:cond delay="0"/>
                                  </p:stCondLst>
                                  <p:childTnLst>
                                    <p:set>
                                      <p:cBhvr>
                                        <p:cTn id="286" dur="1" fill="hold">
                                          <p:stCondLst>
                                            <p:cond delay="0"/>
                                          </p:stCondLst>
                                        </p:cTn>
                                        <p:tgtEl>
                                          <p:spTgt spid="21"/>
                                        </p:tgtEl>
                                        <p:attrNameLst>
                                          <p:attrName>style.visibility</p:attrName>
                                        </p:attrNameLst>
                                      </p:cBhvr>
                                      <p:to>
                                        <p:strVal val="visible"/>
                                      </p:to>
                                    </p:set>
                                    <p:animEffect transition="in" filter="fade">
                                      <p:cBhvr>
                                        <p:cTn id="287" dur="1000"/>
                                        <p:tgtEl>
                                          <p:spTgt spid="21"/>
                                        </p:tgtEl>
                                      </p:cBhvr>
                                    </p:animEffect>
                                    <p:anim calcmode="lin" valueType="num">
                                      <p:cBhvr>
                                        <p:cTn id="288" dur="1000" fill="hold"/>
                                        <p:tgtEl>
                                          <p:spTgt spid="21"/>
                                        </p:tgtEl>
                                        <p:attrNameLst>
                                          <p:attrName>ppt_x</p:attrName>
                                        </p:attrNameLst>
                                      </p:cBhvr>
                                      <p:tavLst>
                                        <p:tav tm="0">
                                          <p:val>
                                            <p:strVal val="#ppt_x"/>
                                          </p:val>
                                        </p:tav>
                                        <p:tav tm="100000">
                                          <p:val>
                                            <p:strVal val="#ppt_x"/>
                                          </p:val>
                                        </p:tav>
                                      </p:tavLst>
                                    </p:anim>
                                    <p:anim calcmode="lin" valueType="num">
                                      <p:cBhvr>
                                        <p:cTn id="28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42" presetClass="entr" presetSubtype="0" fill="hold" grpId="0" nodeType="clickEffect">
                                  <p:stCondLst>
                                    <p:cond delay="0"/>
                                  </p:stCondLst>
                                  <p:childTnLst>
                                    <p:set>
                                      <p:cBhvr>
                                        <p:cTn id="293" dur="1" fill="hold">
                                          <p:stCondLst>
                                            <p:cond delay="0"/>
                                          </p:stCondLst>
                                        </p:cTn>
                                        <p:tgtEl>
                                          <p:spTgt spid="48"/>
                                        </p:tgtEl>
                                        <p:attrNameLst>
                                          <p:attrName>style.visibility</p:attrName>
                                        </p:attrNameLst>
                                      </p:cBhvr>
                                      <p:to>
                                        <p:strVal val="visible"/>
                                      </p:to>
                                    </p:set>
                                    <p:animEffect transition="in" filter="fade">
                                      <p:cBhvr>
                                        <p:cTn id="294" dur="1000"/>
                                        <p:tgtEl>
                                          <p:spTgt spid="48"/>
                                        </p:tgtEl>
                                      </p:cBhvr>
                                    </p:animEffect>
                                    <p:anim calcmode="lin" valueType="num">
                                      <p:cBhvr>
                                        <p:cTn id="295" dur="1000" fill="hold"/>
                                        <p:tgtEl>
                                          <p:spTgt spid="48"/>
                                        </p:tgtEl>
                                        <p:attrNameLst>
                                          <p:attrName>ppt_x</p:attrName>
                                        </p:attrNameLst>
                                      </p:cBhvr>
                                      <p:tavLst>
                                        <p:tav tm="0">
                                          <p:val>
                                            <p:strVal val="#ppt_x"/>
                                          </p:val>
                                        </p:tav>
                                        <p:tav tm="100000">
                                          <p:val>
                                            <p:strVal val="#ppt_x"/>
                                          </p:val>
                                        </p:tav>
                                      </p:tavLst>
                                    </p:anim>
                                    <p:anim calcmode="lin" valueType="num">
                                      <p:cBhvr>
                                        <p:cTn id="296"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42" presetClass="entr" presetSubtype="0" fill="hold" grpId="0" nodeType="clickEffect">
                                  <p:stCondLst>
                                    <p:cond delay="0"/>
                                  </p:stCondLst>
                                  <p:childTnLst>
                                    <p:set>
                                      <p:cBhvr>
                                        <p:cTn id="300" dur="1" fill="hold">
                                          <p:stCondLst>
                                            <p:cond delay="0"/>
                                          </p:stCondLst>
                                        </p:cTn>
                                        <p:tgtEl>
                                          <p:spTgt spid="26"/>
                                        </p:tgtEl>
                                        <p:attrNameLst>
                                          <p:attrName>style.visibility</p:attrName>
                                        </p:attrNameLst>
                                      </p:cBhvr>
                                      <p:to>
                                        <p:strVal val="visible"/>
                                      </p:to>
                                    </p:set>
                                    <p:animEffect transition="in" filter="fade">
                                      <p:cBhvr>
                                        <p:cTn id="301" dur="1000"/>
                                        <p:tgtEl>
                                          <p:spTgt spid="26"/>
                                        </p:tgtEl>
                                      </p:cBhvr>
                                    </p:animEffect>
                                    <p:anim calcmode="lin" valueType="num">
                                      <p:cBhvr>
                                        <p:cTn id="302" dur="1000" fill="hold"/>
                                        <p:tgtEl>
                                          <p:spTgt spid="26"/>
                                        </p:tgtEl>
                                        <p:attrNameLst>
                                          <p:attrName>ppt_x</p:attrName>
                                        </p:attrNameLst>
                                      </p:cBhvr>
                                      <p:tavLst>
                                        <p:tav tm="0">
                                          <p:val>
                                            <p:strVal val="#ppt_x"/>
                                          </p:val>
                                        </p:tav>
                                        <p:tav tm="100000">
                                          <p:val>
                                            <p:strVal val="#ppt_x"/>
                                          </p:val>
                                        </p:tav>
                                      </p:tavLst>
                                    </p:anim>
                                    <p:anim calcmode="lin" valueType="num">
                                      <p:cBhvr>
                                        <p:cTn id="30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42" presetClass="entr" presetSubtype="0" fill="hold" grpId="0" nodeType="clickEffect">
                                  <p:stCondLst>
                                    <p:cond delay="0"/>
                                  </p:stCondLst>
                                  <p:childTnLst>
                                    <p:set>
                                      <p:cBhvr>
                                        <p:cTn id="307" dur="1" fill="hold">
                                          <p:stCondLst>
                                            <p:cond delay="0"/>
                                          </p:stCondLst>
                                        </p:cTn>
                                        <p:tgtEl>
                                          <p:spTgt spid="25"/>
                                        </p:tgtEl>
                                        <p:attrNameLst>
                                          <p:attrName>style.visibility</p:attrName>
                                        </p:attrNameLst>
                                      </p:cBhvr>
                                      <p:to>
                                        <p:strVal val="visible"/>
                                      </p:to>
                                    </p:set>
                                    <p:animEffect transition="in" filter="fade">
                                      <p:cBhvr>
                                        <p:cTn id="308" dur="1000"/>
                                        <p:tgtEl>
                                          <p:spTgt spid="25"/>
                                        </p:tgtEl>
                                      </p:cBhvr>
                                    </p:animEffect>
                                    <p:anim calcmode="lin" valueType="num">
                                      <p:cBhvr>
                                        <p:cTn id="309" dur="1000" fill="hold"/>
                                        <p:tgtEl>
                                          <p:spTgt spid="25"/>
                                        </p:tgtEl>
                                        <p:attrNameLst>
                                          <p:attrName>ppt_x</p:attrName>
                                        </p:attrNameLst>
                                      </p:cBhvr>
                                      <p:tavLst>
                                        <p:tav tm="0">
                                          <p:val>
                                            <p:strVal val="#ppt_x"/>
                                          </p:val>
                                        </p:tav>
                                        <p:tav tm="100000">
                                          <p:val>
                                            <p:strVal val="#ppt_x"/>
                                          </p:val>
                                        </p:tav>
                                      </p:tavLst>
                                    </p:anim>
                                    <p:anim calcmode="lin" valueType="num">
                                      <p:cBhvr>
                                        <p:cTn id="31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42" presetClass="entr" presetSubtype="0" fill="hold" grpId="0" nodeType="clickEffect">
                                  <p:stCondLst>
                                    <p:cond delay="0"/>
                                  </p:stCondLst>
                                  <p:childTnLst>
                                    <p:set>
                                      <p:cBhvr>
                                        <p:cTn id="314" dur="1" fill="hold">
                                          <p:stCondLst>
                                            <p:cond delay="0"/>
                                          </p:stCondLst>
                                        </p:cTn>
                                        <p:tgtEl>
                                          <p:spTgt spid="67"/>
                                        </p:tgtEl>
                                        <p:attrNameLst>
                                          <p:attrName>style.visibility</p:attrName>
                                        </p:attrNameLst>
                                      </p:cBhvr>
                                      <p:to>
                                        <p:strVal val="visible"/>
                                      </p:to>
                                    </p:set>
                                    <p:animEffect transition="in" filter="fade">
                                      <p:cBhvr>
                                        <p:cTn id="315" dur="1000"/>
                                        <p:tgtEl>
                                          <p:spTgt spid="67"/>
                                        </p:tgtEl>
                                      </p:cBhvr>
                                    </p:animEffect>
                                    <p:anim calcmode="lin" valueType="num">
                                      <p:cBhvr>
                                        <p:cTn id="316" dur="1000" fill="hold"/>
                                        <p:tgtEl>
                                          <p:spTgt spid="67"/>
                                        </p:tgtEl>
                                        <p:attrNameLst>
                                          <p:attrName>ppt_x</p:attrName>
                                        </p:attrNameLst>
                                      </p:cBhvr>
                                      <p:tavLst>
                                        <p:tav tm="0">
                                          <p:val>
                                            <p:strVal val="#ppt_x"/>
                                          </p:val>
                                        </p:tav>
                                        <p:tav tm="100000">
                                          <p:val>
                                            <p:strVal val="#ppt_x"/>
                                          </p:val>
                                        </p:tav>
                                      </p:tavLst>
                                    </p:anim>
                                    <p:anim calcmode="lin" valueType="num">
                                      <p:cBhvr>
                                        <p:cTn id="317"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318" fill="hold">
                      <p:stCondLst>
                        <p:cond delay="indefinite"/>
                      </p:stCondLst>
                      <p:childTnLst>
                        <p:par>
                          <p:cTn id="319" fill="hold">
                            <p:stCondLst>
                              <p:cond delay="0"/>
                            </p:stCondLst>
                            <p:childTnLst>
                              <p:par>
                                <p:cTn id="320" presetID="42" presetClass="entr" presetSubtype="0" fill="hold" grpId="0" nodeType="clickEffect">
                                  <p:stCondLst>
                                    <p:cond delay="0"/>
                                  </p:stCondLst>
                                  <p:childTnLst>
                                    <p:set>
                                      <p:cBhvr>
                                        <p:cTn id="321" dur="1" fill="hold">
                                          <p:stCondLst>
                                            <p:cond delay="0"/>
                                          </p:stCondLst>
                                        </p:cTn>
                                        <p:tgtEl>
                                          <p:spTgt spid="22"/>
                                        </p:tgtEl>
                                        <p:attrNameLst>
                                          <p:attrName>style.visibility</p:attrName>
                                        </p:attrNameLst>
                                      </p:cBhvr>
                                      <p:to>
                                        <p:strVal val="visible"/>
                                      </p:to>
                                    </p:set>
                                    <p:animEffect transition="in" filter="fade">
                                      <p:cBhvr>
                                        <p:cTn id="322" dur="1000"/>
                                        <p:tgtEl>
                                          <p:spTgt spid="22"/>
                                        </p:tgtEl>
                                      </p:cBhvr>
                                    </p:animEffect>
                                    <p:anim calcmode="lin" valueType="num">
                                      <p:cBhvr>
                                        <p:cTn id="323" dur="1000" fill="hold"/>
                                        <p:tgtEl>
                                          <p:spTgt spid="22"/>
                                        </p:tgtEl>
                                        <p:attrNameLst>
                                          <p:attrName>ppt_x</p:attrName>
                                        </p:attrNameLst>
                                      </p:cBhvr>
                                      <p:tavLst>
                                        <p:tav tm="0">
                                          <p:val>
                                            <p:strVal val="#ppt_x"/>
                                          </p:val>
                                        </p:tav>
                                        <p:tav tm="100000">
                                          <p:val>
                                            <p:strVal val="#ppt_x"/>
                                          </p:val>
                                        </p:tav>
                                      </p:tavLst>
                                    </p:anim>
                                    <p:anim calcmode="lin" valueType="num">
                                      <p:cBhvr>
                                        <p:cTn id="32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25" fill="hold">
                      <p:stCondLst>
                        <p:cond delay="indefinite"/>
                      </p:stCondLst>
                      <p:childTnLst>
                        <p:par>
                          <p:cTn id="326" fill="hold">
                            <p:stCondLst>
                              <p:cond delay="0"/>
                            </p:stCondLst>
                            <p:childTnLst>
                              <p:par>
                                <p:cTn id="327" presetID="42" presetClass="entr" presetSubtype="0" fill="hold" grpId="0" nodeType="clickEffect">
                                  <p:stCondLst>
                                    <p:cond delay="0"/>
                                  </p:stCondLst>
                                  <p:childTnLst>
                                    <p:set>
                                      <p:cBhvr>
                                        <p:cTn id="328" dur="1" fill="hold">
                                          <p:stCondLst>
                                            <p:cond delay="0"/>
                                          </p:stCondLst>
                                        </p:cTn>
                                        <p:tgtEl>
                                          <p:spTgt spid="23"/>
                                        </p:tgtEl>
                                        <p:attrNameLst>
                                          <p:attrName>style.visibility</p:attrName>
                                        </p:attrNameLst>
                                      </p:cBhvr>
                                      <p:to>
                                        <p:strVal val="visible"/>
                                      </p:to>
                                    </p:set>
                                    <p:animEffect transition="in" filter="fade">
                                      <p:cBhvr>
                                        <p:cTn id="329" dur="1000"/>
                                        <p:tgtEl>
                                          <p:spTgt spid="23"/>
                                        </p:tgtEl>
                                      </p:cBhvr>
                                    </p:animEffect>
                                    <p:anim calcmode="lin" valueType="num">
                                      <p:cBhvr>
                                        <p:cTn id="330" dur="1000" fill="hold"/>
                                        <p:tgtEl>
                                          <p:spTgt spid="23"/>
                                        </p:tgtEl>
                                        <p:attrNameLst>
                                          <p:attrName>ppt_x</p:attrName>
                                        </p:attrNameLst>
                                      </p:cBhvr>
                                      <p:tavLst>
                                        <p:tav tm="0">
                                          <p:val>
                                            <p:strVal val="#ppt_x"/>
                                          </p:val>
                                        </p:tav>
                                        <p:tav tm="100000">
                                          <p:val>
                                            <p:strVal val="#ppt_x"/>
                                          </p:val>
                                        </p:tav>
                                      </p:tavLst>
                                    </p:anim>
                                    <p:anim calcmode="lin" valueType="num">
                                      <p:cBhvr>
                                        <p:cTn id="33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32" fill="hold">
                      <p:stCondLst>
                        <p:cond delay="indefinite"/>
                      </p:stCondLst>
                      <p:childTnLst>
                        <p:par>
                          <p:cTn id="333" fill="hold">
                            <p:stCondLst>
                              <p:cond delay="0"/>
                            </p:stCondLst>
                            <p:childTnLst>
                              <p:par>
                                <p:cTn id="334" presetID="42" presetClass="entr" presetSubtype="0" fill="hold" grpId="0" nodeType="clickEffect">
                                  <p:stCondLst>
                                    <p:cond delay="0"/>
                                  </p:stCondLst>
                                  <p:childTnLst>
                                    <p:set>
                                      <p:cBhvr>
                                        <p:cTn id="335" dur="1" fill="hold">
                                          <p:stCondLst>
                                            <p:cond delay="0"/>
                                          </p:stCondLst>
                                        </p:cTn>
                                        <p:tgtEl>
                                          <p:spTgt spid="24"/>
                                        </p:tgtEl>
                                        <p:attrNameLst>
                                          <p:attrName>style.visibility</p:attrName>
                                        </p:attrNameLst>
                                      </p:cBhvr>
                                      <p:to>
                                        <p:strVal val="visible"/>
                                      </p:to>
                                    </p:set>
                                    <p:animEffect transition="in" filter="fade">
                                      <p:cBhvr>
                                        <p:cTn id="336" dur="1000"/>
                                        <p:tgtEl>
                                          <p:spTgt spid="24"/>
                                        </p:tgtEl>
                                      </p:cBhvr>
                                    </p:animEffect>
                                    <p:anim calcmode="lin" valueType="num">
                                      <p:cBhvr>
                                        <p:cTn id="337" dur="1000" fill="hold"/>
                                        <p:tgtEl>
                                          <p:spTgt spid="24"/>
                                        </p:tgtEl>
                                        <p:attrNameLst>
                                          <p:attrName>ppt_x</p:attrName>
                                        </p:attrNameLst>
                                      </p:cBhvr>
                                      <p:tavLst>
                                        <p:tav tm="0">
                                          <p:val>
                                            <p:strVal val="#ppt_x"/>
                                          </p:val>
                                        </p:tav>
                                        <p:tav tm="100000">
                                          <p:val>
                                            <p:strVal val="#ppt_x"/>
                                          </p:val>
                                        </p:tav>
                                      </p:tavLst>
                                    </p:anim>
                                    <p:anim calcmode="lin" valueType="num">
                                      <p:cBhvr>
                                        <p:cTn id="33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39" fill="hold">
                      <p:stCondLst>
                        <p:cond delay="indefinite"/>
                      </p:stCondLst>
                      <p:childTnLst>
                        <p:par>
                          <p:cTn id="340" fill="hold">
                            <p:stCondLst>
                              <p:cond delay="0"/>
                            </p:stCondLst>
                            <p:childTnLst>
                              <p:par>
                                <p:cTn id="341" presetID="42" presetClass="entr" presetSubtype="0" fill="hold" grpId="0" nodeType="clickEffect">
                                  <p:stCondLst>
                                    <p:cond delay="0"/>
                                  </p:stCondLst>
                                  <p:childTnLst>
                                    <p:set>
                                      <p:cBhvr>
                                        <p:cTn id="342" dur="1" fill="hold">
                                          <p:stCondLst>
                                            <p:cond delay="0"/>
                                          </p:stCondLst>
                                        </p:cTn>
                                        <p:tgtEl>
                                          <p:spTgt spid="36"/>
                                        </p:tgtEl>
                                        <p:attrNameLst>
                                          <p:attrName>style.visibility</p:attrName>
                                        </p:attrNameLst>
                                      </p:cBhvr>
                                      <p:to>
                                        <p:strVal val="visible"/>
                                      </p:to>
                                    </p:set>
                                    <p:animEffect transition="in" filter="fade">
                                      <p:cBhvr>
                                        <p:cTn id="343" dur="1000"/>
                                        <p:tgtEl>
                                          <p:spTgt spid="36"/>
                                        </p:tgtEl>
                                      </p:cBhvr>
                                    </p:animEffect>
                                    <p:anim calcmode="lin" valueType="num">
                                      <p:cBhvr>
                                        <p:cTn id="344" dur="1000" fill="hold"/>
                                        <p:tgtEl>
                                          <p:spTgt spid="36"/>
                                        </p:tgtEl>
                                        <p:attrNameLst>
                                          <p:attrName>ppt_x</p:attrName>
                                        </p:attrNameLst>
                                      </p:cBhvr>
                                      <p:tavLst>
                                        <p:tav tm="0">
                                          <p:val>
                                            <p:strVal val="#ppt_x"/>
                                          </p:val>
                                        </p:tav>
                                        <p:tav tm="100000">
                                          <p:val>
                                            <p:strVal val="#ppt_x"/>
                                          </p:val>
                                        </p:tav>
                                      </p:tavLst>
                                    </p:anim>
                                    <p:anim calcmode="lin" valueType="num">
                                      <p:cBhvr>
                                        <p:cTn id="34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46" fill="hold">
                      <p:stCondLst>
                        <p:cond delay="indefinite"/>
                      </p:stCondLst>
                      <p:childTnLst>
                        <p:par>
                          <p:cTn id="347" fill="hold">
                            <p:stCondLst>
                              <p:cond delay="0"/>
                            </p:stCondLst>
                            <p:childTnLst>
                              <p:par>
                                <p:cTn id="348" presetID="42" presetClass="entr" presetSubtype="0" fill="hold" grpId="0" nodeType="clickEffect">
                                  <p:stCondLst>
                                    <p:cond delay="0"/>
                                  </p:stCondLst>
                                  <p:childTnLst>
                                    <p:set>
                                      <p:cBhvr>
                                        <p:cTn id="349" dur="1" fill="hold">
                                          <p:stCondLst>
                                            <p:cond delay="0"/>
                                          </p:stCondLst>
                                        </p:cTn>
                                        <p:tgtEl>
                                          <p:spTgt spid="37"/>
                                        </p:tgtEl>
                                        <p:attrNameLst>
                                          <p:attrName>style.visibility</p:attrName>
                                        </p:attrNameLst>
                                      </p:cBhvr>
                                      <p:to>
                                        <p:strVal val="visible"/>
                                      </p:to>
                                    </p:set>
                                    <p:animEffect transition="in" filter="fade">
                                      <p:cBhvr>
                                        <p:cTn id="350" dur="1000"/>
                                        <p:tgtEl>
                                          <p:spTgt spid="37"/>
                                        </p:tgtEl>
                                      </p:cBhvr>
                                    </p:animEffect>
                                    <p:anim calcmode="lin" valueType="num">
                                      <p:cBhvr>
                                        <p:cTn id="351" dur="1000" fill="hold"/>
                                        <p:tgtEl>
                                          <p:spTgt spid="37"/>
                                        </p:tgtEl>
                                        <p:attrNameLst>
                                          <p:attrName>ppt_x</p:attrName>
                                        </p:attrNameLst>
                                      </p:cBhvr>
                                      <p:tavLst>
                                        <p:tav tm="0">
                                          <p:val>
                                            <p:strVal val="#ppt_x"/>
                                          </p:val>
                                        </p:tav>
                                        <p:tav tm="100000">
                                          <p:val>
                                            <p:strVal val="#ppt_x"/>
                                          </p:val>
                                        </p:tav>
                                      </p:tavLst>
                                    </p:anim>
                                    <p:anim calcmode="lin" valueType="num">
                                      <p:cBhvr>
                                        <p:cTn id="352"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353" fill="hold">
                      <p:stCondLst>
                        <p:cond delay="indefinite"/>
                      </p:stCondLst>
                      <p:childTnLst>
                        <p:par>
                          <p:cTn id="354" fill="hold">
                            <p:stCondLst>
                              <p:cond delay="0"/>
                            </p:stCondLst>
                            <p:childTnLst>
                              <p:par>
                                <p:cTn id="355" presetID="42" presetClass="entr" presetSubtype="0" fill="hold" grpId="0" nodeType="clickEffect">
                                  <p:stCondLst>
                                    <p:cond delay="0"/>
                                  </p:stCondLst>
                                  <p:childTnLst>
                                    <p:set>
                                      <p:cBhvr>
                                        <p:cTn id="356" dur="1" fill="hold">
                                          <p:stCondLst>
                                            <p:cond delay="0"/>
                                          </p:stCondLst>
                                        </p:cTn>
                                        <p:tgtEl>
                                          <p:spTgt spid="38"/>
                                        </p:tgtEl>
                                        <p:attrNameLst>
                                          <p:attrName>style.visibility</p:attrName>
                                        </p:attrNameLst>
                                      </p:cBhvr>
                                      <p:to>
                                        <p:strVal val="visible"/>
                                      </p:to>
                                    </p:set>
                                    <p:animEffect transition="in" filter="fade">
                                      <p:cBhvr>
                                        <p:cTn id="357" dur="1000"/>
                                        <p:tgtEl>
                                          <p:spTgt spid="38"/>
                                        </p:tgtEl>
                                      </p:cBhvr>
                                    </p:animEffect>
                                    <p:anim calcmode="lin" valueType="num">
                                      <p:cBhvr>
                                        <p:cTn id="358" dur="1000" fill="hold"/>
                                        <p:tgtEl>
                                          <p:spTgt spid="38"/>
                                        </p:tgtEl>
                                        <p:attrNameLst>
                                          <p:attrName>ppt_x</p:attrName>
                                        </p:attrNameLst>
                                      </p:cBhvr>
                                      <p:tavLst>
                                        <p:tav tm="0">
                                          <p:val>
                                            <p:strVal val="#ppt_x"/>
                                          </p:val>
                                        </p:tav>
                                        <p:tav tm="100000">
                                          <p:val>
                                            <p:strVal val="#ppt_x"/>
                                          </p:val>
                                        </p:tav>
                                      </p:tavLst>
                                    </p:anim>
                                    <p:anim calcmode="lin" valueType="num">
                                      <p:cBhvr>
                                        <p:cTn id="35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360" fill="hold">
                      <p:stCondLst>
                        <p:cond delay="indefinite"/>
                      </p:stCondLst>
                      <p:childTnLst>
                        <p:par>
                          <p:cTn id="361" fill="hold">
                            <p:stCondLst>
                              <p:cond delay="0"/>
                            </p:stCondLst>
                            <p:childTnLst>
                              <p:par>
                                <p:cTn id="362" presetID="42" presetClass="entr" presetSubtype="0" fill="hold" grpId="0" nodeType="clickEffect">
                                  <p:stCondLst>
                                    <p:cond delay="0"/>
                                  </p:stCondLst>
                                  <p:childTnLst>
                                    <p:set>
                                      <p:cBhvr>
                                        <p:cTn id="363" dur="1" fill="hold">
                                          <p:stCondLst>
                                            <p:cond delay="0"/>
                                          </p:stCondLst>
                                        </p:cTn>
                                        <p:tgtEl>
                                          <p:spTgt spid="39"/>
                                        </p:tgtEl>
                                        <p:attrNameLst>
                                          <p:attrName>style.visibility</p:attrName>
                                        </p:attrNameLst>
                                      </p:cBhvr>
                                      <p:to>
                                        <p:strVal val="visible"/>
                                      </p:to>
                                    </p:set>
                                    <p:animEffect transition="in" filter="fade">
                                      <p:cBhvr>
                                        <p:cTn id="364" dur="1000"/>
                                        <p:tgtEl>
                                          <p:spTgt spid="39"/>
                                        </p:tgtEl>
                                      </p:cBhvr>
                                    </p:animEffect>
                                    <p:anim calcmode="lin" valueType="num">
                                      <p:cBhvr>
                                        <p:cTn id="365" dur="1000" fill="hold"/>
                                        <p:tgtEl>
                                          <p:spTgt spid="39"/>
                                        </p:tgtEl>
                                        <p:attrNameLst>
                                          <p:attrName>ppt_x</p:attrName>
                                        </p:attrNameLst>
                                      </p:cBhvr>
                                      <p:tavLst>
                                        <p:tav tm="0">
                                          <p:val>
                                            <p:strVal val="#ppt_x"/>
                                          </p:val>
                                        </p:tav>
                                        <p:tav tm="100000">
                                          <p:val>
                                            <p:strVal val="#ppt_x"/>
                                          </p:val>
                                        </p:tav>
                                      </p:tavLst>
                                    </p:anim>
                                    <p:anim calcmode="lin" valueType="num">
                                      <p:cBhvr>
                                        <p:cTn id="3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367" fill="hold">
                      <p:stCondLst>
                        <p:cond delay="indefinite"/>
                      </p:stCondLst>
                      <p:childTnLst>
                        <p:par>
                          <p:cTn id="368" fill="hold">
                            <p:stCondLst>
                              <p:cond delay="0"/>
                            </p:stCondLst>
                            <p:childTnLst>
                              <p:par>
                                <p:cTn id="369" presetID="42" presetClass="entr" presetSubtype="0" fill="hold" grpId="0" nodeType="clickEffect">
                                  <p:stCondLst>
                                    <p:cond delay="0"/>
                                  </p:stCondLst>
                                  <p:childTnLst>
                                    <p:set>
                                      <p:cBhvr>
                                        <p:cTn id="370" dur="1" fill="hold">
                                          <p:stCondLst>
                                            <p:cond delay="0"/>
                                          </p:stCondLst>
                                        </p:cTn>
                                        <p:tgtEl>
                                          <p:spTgt spid="40"/>
                                        </p:tgtEl>
                                        <p:attrNameLst>
                                          <p:attrName>style.visibility</p:attrName>
                                        </p:attrNameLst>
                                      </p:cBhvr>
                                      <p:to>
                                        <p:strVal val="visible"/>
                                      </p:to>
                                    </p:set>
                                    <p:animEffect transition="in" filter="fade">
                                      <p:cBhvr>
                                        <p:cTn id="371" dur="1000"/>
                                        <p:tgtEl>
                                          <p:spTgt spid="40"/>
                                        </p:tgtEl>
                                      </p:cBhvr>
                                    </p:animEffect>
                                    <p:anim calcmode="lin" valueType="num">
                                      <p:cBhvr>
                                        <p:cTn id="372" dur="1000" fill="hold"/>
                                        <p:tgtEl>
                                          <p:spTgt spid="40"/>
                                        </p:tgtEl>
                                        <p:attrNameLst>
                                          <p:attrName>ppt_x</p:attrName>
                                        </p:attrNameLst>
                                      </p:cBhvr>
                                      <p:tavLst>
                                        <p:tav tm="0">
                                          <p:val>
                                            <p:strVal val="#ppt_x"/>
                                          </p:val>
                                        </p:tav>
                                        <p:tav tm="100000">
                                          <p:val>
                                            <p:strVal val="#ppt_x"/>
                                          </p:val>
                                        </p:tav>
                                      </p:tavLst>
                                    </p:anim>
                                    <p:anim calcmode="lin" valueType="num">
                                      <p:cBhvr>
                                        <p:cTn id="37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74" fill="hold">
                      <p:stCondLst>
                        <p:cond delay="indefinite"/>
                      </p:stCondLst>
                      <p:childTnLst>
                        <p:par>
                          <p:cTn id="375" fill="hold">
                            <p:stCondLst>
                              <p:cond delay="0"/>
                            </p:stCondLst>
                            <p:childTnLst>
                              <p:par>
                                <p:cTn id="376" presetID="42" presetClass="entr" presetSubtype="0" fill="hold" grpId="0" nodeType="clickEffect">
                                  <p:stCondLst>
                                    <p:cond delay="0"/>
                                  </p:stCondLst>
                                  <p:childTnLst>
                                    <p:set>
                                      <p:cBhvr>
                                        <p:cTn id="377" dur="1" fill="hold">
                                          <p:stCondLst>
                                            <p:cond delay="0"/>
                                          </p:stCondLst>
                                        </p:cTn>
                                        <p:tgtEl>
                                          <p:spTgt spid="41"/>
                                        </p:tgtEl>
                                        <p:attrNameLst>
                                          <p:attrName>style.visibility</p:attrName>
                                        </p:attrNameLst>
                                      </p:cBhvr>
                                      <p:to>
                                        <p:strVal val="visible"/>
                                      </p:to>
                                    </p:set>
                                    <p:animEffect transition="in" filter="fade">
                                      <p:cBhvr>
                                        <p:cTn id="378" dur="1000"/>
                                        <p:tgtEl>
                                          <p:spTgt spid="41"/>
                                        </p:tgtEl>
                                      </p:cBhvr>
                                    </p:animEffect>
                                    <p:anim calcmode="lin" valueType="num">
                                      <p:cBhvr>
                                        <p:cTn id="379" dur="1000" fill="hold"/>
                                        <p:tgtEl>
                                          <p:spTgt spid="41"/>
                                        </p:tgtEl>
                                        <p:attrNameLst>
                                          <p:attrName>ppt_x</p:attrName>
                                        </p:attrNameLst>
                                      </p:cBhvr>
                                      <p:tavLst>
                                        <p:tav tm="0">
                                          <p:val>
                                            <p:strVal val="#ppt_x"/>
                                          </p:val>
                                        </p:tav>
                                        <p:tav tm="100000">
                                          <p:val>
                                            <p:strVal val="#ppt_x"/>
                                          </p:val>
                                        </p:tav>
                                      </p:tavLst>
                                    </p:anim>
                                    <p:anim calcmode="lin" valueType="num">
                                      <p:cBhvr>
                                        <p:cTn id="38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381" fill="hold">
                      <p:stCondLst>
                        <p:cond delay="indefinite"/>
                      </p:stCondLst>
                      <p:childTnLst>
                        <p:par>
                          <p:cTn id="382" fill="hold">
                            <p:stCondLst>
                              <p:cond delay="0"/>
                            </p:stCondLst>
                            <p:childTnLst>
                              <p:par>
                                <p:cTn id="383" presetID="42" presetClass="entr" presetSubtype="0" fill="hold" grpId="0" nodeType="clickEffect">
                                  <p:stCondLst>
                                    <p:cond delay="0"/>
                                  </p:stCondLst>
                                  <p:childTnLst>
                                    <p:set>
                                      <p:cBhvr>
                                        <p:cTn id="384" dur="1" fill="hold">
                                          <p:stCondLst>
                                            <p:cond delay="0"/>
                                          </p:stCondLst>
                                        </p:cTn>
                                        <p:tgtEl>
                                          <p:spTgt spid="42"/>
                                        </p:tgtEl>
                                        <p:attrNameLst>
                                          <p:attrName>style.visibility</p:attrName>
                                        </p:attrNameLst>
                                      </p:cBhvr>
                                      <p:to>
                                        <p:strVal val="visible"/>
                                      </p:to>
                                    </p:set>
                                    <p:animEffect transition="in" filter="fade">
                                      <p:cBhvr>
                                        <p:cTn id="385" dur="1000"/>
                                        <p:tgtEl>
                                          <p:spTgt spid="42"/>
                                        </p:tgtEl>
                                      </p:cBhvr>
                                    </p:animEffect>
                                    <p:anim calcmode="lin" valueType="num">
                                      <p:cBhvr>
                                        <p:cTn id="386" dur="1000" fill="hold"/>
                                        <p:tgtEl>
                                          <p:spTgt spid="42"/>
                                        </p:tgtEl>
                                        <p:attrNameLst>
                                          <p:attrName>ppt_x</p:attrName>
                                        </p:attrNameLst>
                                      </p:cBhvr>
                                      <p:tavLst>
                                        <p:tav tm="0">
                                          <p:val>
                                            <p:strVal val="#ppt_x"/>
                                          </p:val>
                                        </p:tav>
                                        <p:tav tm="100000">
                                          <p:val>
                                            <p:strVal val="#ppt_x"/>
                                          </p:val>
                                        </p:tav>
                                      </p:tavLst>
                                    </p:anim>
                                    <p:anim calcmode="lin" valueType="num">
                                      <p:cBhvr>
                                        <p:cTn id="387"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88" fill="hold">
                      <p:stCondLst>
                        <p:cond delay="indefinite"/>
                      </p:stCondLst>
                      <p:childTnLst>
                        <p:par>
                          <p:cTn id="389" fill="hold">
                            <p:stCondLst>
                              <p:cond delay="0"/>
                            </p:stCondLst>
                            <p:childTnLst>
                              <p:par>
                                <p:cTn id="390" presetID="42" presetClass="entr" presetSubtype="0" fill="hold" grpId="0" nodeType="clickEffect">
                                  <p:stCondLst>
                                    <p:cond delay="0"/>
                                  </p:stCondLst>
                                  <p:childTnLst>
                                    <p:set>
                                      <p:cBhvr>
                                        <p:cTn id="391" dur="1" fill="hold">
                                          <p:stCondLst>
                                            <p:cond delay="0"/>
                                          </p:stCondLst>
                                        </p:cTn>
                                        <p:tgtEl>
                                          <p:spTgt spid="43"/>
                                        </p:tgtEl>
                                        <p:attrNameLst>
                                          <p:attrName>style.visibility</p:attrName>
                                        </p:attrNameLst>
                                      </p:cBhvr>
                                      <p:to>
                                        <p:strVal val="visible"/>
                                      </p:to>
                                    </p:set>
                                    <p:animEffect transition="in" filter="fade">
                                      <p:cBhvr>
                                        <p:cTn id="392" dur="1000"/>
                                        <p:tgtEl>
                                          <p:spTgt spid="43"/>
                                        </p:tgtEl>
                                      </p:cBhvr>
                                    </p:animEffect>
                                    <p:anim calcmode="lin" valueType="num">
                                      <p:cBhvr>
                                        <p:cTn id="393" dur="1000" fill="hold"/>
                                        <p:tgtEl>
                                          <p:spTgt spid="43"/>
                                        </p:tgtEl>
                                        <p:attrNameLst>
                                          <p:attrName>ppt_x</p:attrName>
                                        </p:attrNameLst>
                                      </p:cBhvr>
                                      <p:tavLst>
                                        <p:tav tm="0">
                                          <p:val>
                                            <p:strVal val="#ppt_x"/>
                                          </p:val>
                                        </p:tav>
                                        <p:tav tm="100000">
                                          <p:val>
                                            <p:strVal val="#ppt_x"/>
                                          </p:val>
                                        </p:tav>
                                      </p:tavLst>
                                    </p:anim>
                                    <p:anim calcmode="lin" valueType="num">
                                      <p:cBhvr>
                                        <p:cTn id="39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395" fill="hold">
                      <p:stCondLst>
                        <p:cond delay="indefinite"/>
                      </p:stCondLst>
                      <p:childTnLst>
                        <p:par>
                          <p:cTn id="396" fill="hold">
                            <p:stCondLst>
                              <p:cond delay="0"/>
                            </p:stCondLst>
                            <p:childTnLst>
                              <p:par>
                                <p:cTn id="397" presetID="42" presetClass="entr" presetSubtype="0" fill="hold" grpId="0" nodeType="clickEffect">
                                  <p:stCondLst>
                                    <p:cond delay="0"/>
                                  </p:stCondLst>
                                  <p:childTnLst>
                                    <p:set>
                                      <p:cBhvr>
                                        <p:cTn id="398" dur="1" fill="hold">
                                          <p:stCondLst>
                                            <p:cond delay="0"/>
                                          </p:stCondLst>
                                        </p:cTn>
                                        <p:tgtEl>
                                          <p:spTgt spid="44"/>
                                        </p:tgtEl>
                                        <p:attrNameLst>
                                          <p:attrName>style.visibility</p:attrName>
                                        </p:attrNameLst>
                                      </p:cBhvr>
                                      <p:to>
                                        <p:strVal val="visible"/>
                                      </p:to>
                                    </p:set>
                                    <p:animEffect transition="in" filter="fade">
                                      <p:cBhvr>
                                        <p:cTn id="399" dur="1000"/>
                                        <p:tgtEl>
                                          <p:spTgt spid="44"/>
                                        </p:tgtEl>
                                      </p:cBhvr>
                                    </p:animEffect>
                                    <p:anim calcmode="lin" valueType="num">
                                      <p:cBhvr>
                                        <p:cTn id="400" dur="1000" fill="hold"/>
                                        <p:tgtEl>
                                          <p:spTgt spid="44"/>
                                        </p:tgtEl>
                                        <p:attrNameLst>
                                          <p:attrName>ppt_x</p:attrName>
                                        </p:attrNameLst>
                                      </p:cBhvr>
                                      <p:tavLst>
                                        <p:tav tm="0">
                                          <p:val>
                                            <p:strVal val="#ppt_x"/>
                                          </p:val>
                                        </p:tav>
                                        <p:tav tm="100000">
                                          <p:val>
                                            <p:strVal val="#ppt_x"/>
                                          </p:val>
                                        </p:tav>
                                      </p:tavLst>
                                    </p:anim>
                                    <p:anim calcmode="lin" valueType="num">
                                      <p:cBhvr>
                                        <p:cTn id="40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402" fill="hold">
                      <p:stCondLst>
                        <p:cond delay="indefinite"/>
                      </p:stCondLst>
                      <p:childTnLst>
                        <p:par>
                          <p:cTn id="403" fill="hold">
                            <p:stCondLst>
                              <p:cond delay="0"/>
                            </p:stCondLst>
                            <p:childTnLst>
                              <p:par>
                                <p:cTn id="404" presetID="42" presetClass="entr" presetSubtype="0" fill="hold" grpId="0" nodeType="clickEffect">
                                  <p:stCondLst>
                                    <p:cond delay="0"/>
                                  </p:stCondLst>
                                  <p:childTnLst>
                                    <p:set>
                                      <p:cBhvr>
                                        <p:cTn id="405" dur="1" fill="hold">
                                          <p:stCondLst>
                                            <p:cond delay="0"/>
                                          </p:stCondLst>
                                        </p:cTn>
                                        <p:tgtEl>
                                          <p:spTgt spid="45"/>
                                        </p:tgtEl>
                                        <p:attrNameLst>
                                          <p:attrName>style.visibility</p:attrName>
                                        </p:attrNameLst>
                                      </p:cBhvr>
                                      <p:to>
                                        <p:strVal val="visible"/>
                                      </p:to>
                                    </p:set>
                                    <p:animEffect transition="in" filter="fade">
                                      <p:cBhvr>
                                        <p:cTn id="406" dur="1000"/>
                                        <p:tgtEl>
                                          <p:spTgt spid="45"/>
                                        </p:tgtEl>
                                      </p:cBhvr>
                                    </p:animEffect>
                                    <p:anim calcmode="lin" valueType="num">
                                      <p:cBhvr>
                                        <p:cTn id="407" dur="1000" fill="hold"/>
                                        <p:tgtEl>
                                          <p:spTgt spid="45"/>
                                        </p:tgtEl>
                                        <p:attrNameLst>
                                          <p:attrName>ppt_x</p:attrName>
                                        </p:attrNameLst>
                                      </p:cBhvr>
                                      <p:tavLst>
                                        <p:tav tm="0">
                                          <p:val>
                                            <p:strVal val="#ppt_x"/>
                                          </p:val>
                                        </p:tav>
                                        <p:tav tm="100000">
                                          <p:val>
                                            <p:strVal val="#ppt_x"/>
                                          </p:val>
                                        </p:tav>
                                      </p:tavLst>
                                    </p:anim>
                                    <p:anim calcmode="lin" valueType="num">
                                      <p:cBhvr>
                                        <p:cTn id="40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409" fill="hold">
                      <p:stCondLst>
                        <p:cond delay="indefinite"/>
                      </p:stCondLst>
                      <p:childTnLst>
                        <p:par>
                          <p:cTn id="410" fill="hold">
                            <p:stCondLst>
                              <p:cond delay="0"/>
                            </p:stCondLst>
                            <p:childTnLst>
                              <p:par>
                                <p:cTn id="411" presetID="42" presetClass="entr" presetSubtype="0" fill="hold" grpId="0" nodeType="clickEffect">
                                  <p:stCondLst>
                                    <p:cond delay="0"/>
                                  </p:stCondLst>
                                  <p:childTnLst>
                                    <p:set>
                                      <p:cBhvr>
                                        <p:cTn id="412" dur="1" fill="hold">
                                          <p:stCondLst>
                                            <p:cond delay="0"/>
                                          </p:stCondLst>
                                        </p:cTn>
                                        <p:tgtEl>
                                          <p:spTgt spid="46"/>
                                        </p:tgtEl>
                                        <p:attrNameLst>
                                          <p:attrName>style.visibility</p:attrName>
                                        </p:attrNameLst>
                                      </p:cBhvr>
                                      <p:to>
                                        <p:strVal val="visible"/>
                                      </p:to>
                                    </p:set>
                                    <p:animEffect transition="in" filter="fade">
                                      <p:cBhvr>
                                        <p:cTn id="413" dur="1000"/>
                                        <p:tgtEl>
                                          <p:spTgt spid="46"/>
                                        </p:tgtEl>
                                      </p:cBhvr>
                                    </p:animEffect>
                                    <p:anim calcmode="lin" valueType="num">
                                      <p:cBhvr>
                                        <p:cTn id="414" dur="1000" fill="hold"/>
                                        <p:tgtEl>
                                          <p:spTgt spid="46"/>
                                        </p:tgtEl>
                                        <p:attrNameLst>
                                          <p:attrName>ppt_x</p:attrName>
                                        </p:attrNameLst>
                                      </p:cBhvr>
                                      <p:tavLst>
                                        <p:tav tm="0">
                                          <p:val>
                                            <p:strVal val="#ppt_x"/>
                                          </p:val>
                                        </p:tav>
                                        <p:tav tm="100000">
                                          <p:val>
                                            <p:strVal val="#ppt_x"/>
                                          </p:val>
                                        </p:tav>
                                      </p:tavLst>
                                    </p:anim>
                                    <p:anim calcmode="lin" valueType="num">
                                      <p:cBhvr>
                                        <p:cTn id="41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416" fill="hold">
                      <p:stCondLst>
                        <p:cond delay="indefinite"/>
                      </p:stCondLst>
                      <p:childTnLst>
                        <p:par>
                          <p:cTn id="417" fill="hold">
                            <p:stCondLst>
                              <p:cond delay="0"/>
                            </p:stCondLst>
                            <p:childTnLst>
                              <p:par>
                                <p:cTn id="418" presetID="42" presetClass="entr" presetSubtype="0" fill="hold" grpId="0" nodeType="clickEffect">
                                  <p:stCondLst>
                                    <p:cond delay="0"/>
                                  </p:stCondLst>
                                  <p:childTnLst>
                                    <p:set>
                                      <p:cBhvr>
                                        <p:cTn id="419" dur="1" fill="hold">
                                          <p:stCondLst>
                                            <p:cond delay="0"/>
                                          </p:stCondLst>
                                        </p:cTn>
                                        <p:tgtEl>
                                          <p:spTgt spid="47"/>
                                        </p:tgtEl>
                                        <p:attrNameLst>
                                          <p:attrName>style.visibility</p:attrName>
                                        </p:attrNameLst>
                                      </p:cBhvr>
                                      <p:to>
                                        <p:strVal val="visible"/>
                                      </p:to>
                                    </p:set>
                                    <p:animEffect transition="in" filter="fade">
                                      <p:cBhvr>
                                        <p:cTn id="420" dur="1000"/>
                                        <p:tgtEl>
                                          <p:spTgt spid="47"/>
                                        </p:tgtEl>
                                      </p:cBhvr>
                                    </p:animEffect>
                                    <p:anim calcmode="lin" valueType="num">
                                      <p:cBhvr>
                                        <p:cTn id="421" dur="1000" fill="hold"/>
                                        <p:tgtEl>
                                          <p:spTgt spid="47"/>
                                        </p:tgtEl>
                                        <p:attrNameLst>
                                          <p:attrName>ppt_x</p:attrName>
                                        </p:attrNameLst>
                                      </p:cBhvr>
                                      <p:tavLst>
                                        <p:tav tm="0">
                                          <p:val>
                                            <p:strVal val="#ppt_x"/>
                                          </p:val>
                                        </p:tav>
                                        <p:tav tm="100000">
                                          <p:val>
                                            <p:strVal val="#ppt_x"/>
                                          </p:val>
                                        </p:tav>
                                      </p:tavLst>
                                    </p:anim>
                                    <p:anim calcmode="lin" valueType="num">
                                      <p:cBhvr>
                                        <p:cTn id="4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423" fill="hold">
                      <p:stCondLst>
                        <p:cond delay="indefinite"/>
                      </p:stCondLst>
                      <p:childTnLst>
                        <p:par>
                          <p:cTn id="424" fill="hold">
                            <p:stCondLst>
                              <p:cond delay="0"/>
                            </p:stCondLst>
                            <p:childTnLst>
                              <p:par>
                                <p:cTn id="425" presetID="42" presetClass="entr" presetSubtype="0" fill="hold" grpId="0" nodeType="clickEffect">
                                  <p:stCondLst>
                                    <p:cond delay="0"/>
                                  </p:stCondLst>
                                  <p:childTnLst>
                                    <p:set>
                                      <p:cBhvr>
                                        <p:cTn id="426" dur="1" fill="hold">
                                          <p:stCondLst>
                                            <p:cond delay="0"/>
                                          </p:stCondLst>
                                        </p:cTn>
                                        <p:tgtEl>
                                          <p:spTgt spid="49"/>
                                        </p:tgtEl>
                                        <p:attrNameLst>
                                          <p:attrName>style.visibility</p:attrName>
                                        </p:attrNameLst>
                                      </p:cBhvr>
                                      <p:to>
                                        <p:strVal val="visible"/>
                                      </p:to>
                                    </p:set>
                                    <p:animEffect transition="in" filter="fade">
                                      <p:cBhvr>
                                        <p:cTn id="427" dur="1000"/>
                                        <p:tgtEl>
                                          <p:spTgt spid="49"/>
                                        </p:tgtEl>
                                      </p:cBhvr>
                                    </p:animEffect>
                                    <p:anim calcmode="lin" valueType="num">
                                      <p:cBhvr>
                                        <p:cTn id="428" dur="1000" fill="hold"/>
                                        <p:tgtEl>
                                          <p:spTgt spid="49"/>
                                        </p:tgtEl>
                                        <p:attrNameLst>
                                          <p:attrName>ppt_x</p:attrName>
                                        </p:attrNameLst>
                                      </p:cBhvr>
                                      <p:tavLst>
                                        <p:tav tm="0">
                                          <p:val>
                                            <p:strVal val="#ppt_x"/>
                                          </p:val>
                                        </p:tav>
                                        <p:tav tm="100000">
                                          <p:val>
                                            <p:strVal val="#ppt_x"/>
                                          </p:val>
                                        </p:tav>
                                      </p:tavLst>
                                    </p:anim>
                                    <p:anim calcmode="lin" valueType="num">
                                      <p:cBhvr>
                                        <p:cTn id="42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430" fill="hold">
                      <p:stCondLst>
                        <p:cond delay="indefinite"/>
                      </p:stCondLst>
                      <p:childTnLst>
                        <p:par>
                          <p:cTn id="431" fill="hold">
                            <p:stCondLst>
                              <p:cond delay="0"/>
                            </p:stCondLst>
                            <p:childTnLst>
                              <p:par>
                                <p:cTn id="432" presetID="42" presetClass="entr" presetSubtype="0" fill="hold" grpId="0" nodeType="clickEffect">
                                  <p:stCondLst>
                                    <p:cond delay="0"/>
                                  </p:stCondLst>
                                  <p:childTnLst>
                                    <p:set>
                                      <p:cBhvr>
                                        <p:cTn id="433" dur="1" fill="hold">
                                          <p:stCondLst>
                                            <p:cond delay="0"/>
                                          </p:stCondLst>
                                        </p:cTn>
                                        <p:tgtEl>
                                          <p:spTgt spid="50"/>
                                        </p:tgtEl>
                                        <p:attrNameLst>
                                          <p:attrName>style.visibility</p:attrName>
                                        </p:attrNameLst>
                                      </p:cBhvr>
                                      <p:to>
                                        <p:strVal val="visible"/>
                                      </p:to>
                                    </p:set>
                                    <p:animEffect transition="in" filter="fade">
                                      <p:cBhvr>
                                        <p:cTn id="434" dur="1000"/>
                                        <p:tgtEl>
                                          <p:spTgt spid="50"/>
                                        </p:tgtEl>
                                      </p:cBhvr>
                                    </p:animEffect>
                                    <p:anim calcmode="lin" valueType="num">
                                      <p:cBhvr>
                                        <p:cTn id="435" dur="1000" fill="hold"/>
                                        <p:tgtEl>
                                          <p:spTgt spid="50"/>
                                        </p:tgtEl>
                                        <p:attrNameLst>
                                          <p:attrName>ppt_x</p:attrName>
                                        </p:attrNameLst>
                                      </p:cBhvr>
                                      <p:tavLst>
                                        <p:tav tm="0">
                                          <p:val>
                                            <p:strVal val="#ppt_x"/>
                                          </p:val>
                                        </p:tav>
                                        <p:tav tm="100000">
                                          <p:val>
                                            <p:strVal val="#ppt_x"/>
                                          </p:val>
                                        </p:tav>
                                      </p:tavLst>
                                    </p:anim>
                                    <p:anim calcmode="lin" valueType="num">
                                      <p:cBhvr>
                                        <p:cTn id="43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437" fill="hold">
                      <p:stCondLst>
                        <p:cond delay="indefinite"/>
                      </p:stCondLst>
                      <p:childTnLst>
                        <p:par>
                          <p:cTn id="438" fill="hold">
                            <p:stCondLst>
                              <p:cond delay="0"/>
                            </p:stCondLst>
                            <p:childTnLst>
                              <p:par>
                                <p:cTn id="439" presetID="42" presetClass="entr" presetSubtype="0" fill="hold" grpId="0" nodeType="clickEffect">
                                  <p:stCondLst>
                                    <p:cond delay="0"/>
                                  </p:stCondLst>
                                  <p:childTnLst>
                                    <p:set>
                                      <p:cBhvr>
                                        <p:cTn id="440" dur="1" fill="hold">
                                          <p:stCondLst>
                                            <p:cond delay="0"/>
                                          </p:stCondLst>
                                        </p:cTn>
                                        <p:tgtEl>
                                          <p:spTgt spid="51"/>
                                        </p:tgtEl>
                                        <p:attrNameLst>
                                          <p:attrName>style.visibility</p:attrName>
                                        </p:attrNameLst>
                                      </p:cBhvr>
                                      <p:to>
                                        <p:strVal val="visible"/>
                                      </p:to>
                                    </p:set>
                                    <p:animEffect transition="in" filter="fade">
                                      <p:cBhvr>
                                        <p:cTn id="441" dur="1000"/>
                                        <p:tgtEl>
                                          <p:spTgt spid="51"/>
                                        </p:tgtEl>
                                      </p:cBhvr>
                                    </p:animEffect>
                                    <p:anim calcmode="lin" valueType="num">
                                      <p:cBhvr>
                                        <p:cTn id="442" dur="1000" fill="hold"/>
                                        <p:tgtEl>
                                          <p:spTgt spid="51"/>
                                        </p:tgtEl>
                                        <p:attrNameLst>
                                          <p:attrName>ppt_x</p:attrName>
                                        </p:attrNameLst>
                                      </p:cBhvr>
                                      <p:tavLst>
                                        <p:tav tm="0">
                                          <p:val>
                                            <p:strVal val="#ppt_x"/>
                                          </p:val>
                                        </p:tav>
                                        <p:tav tm="100000">
                                          <p:val>
                                            <p:strVal val="#ppt_x"/>
                                          </p:val>
                                        </p:tav>
                                      </p:tavLst>
                                    </p:anim>
                                    <p:anim calcmode="lin" valueType="num">
                                      <p:cBhvr>
                                        <p:cTn id="44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444" fill="hold">
                      <p:stCondLst>
                        <p:cond delay="indefinite"/>
                      </p:stCondLst>
                      <p:childTnLst>
                        <p:par>
                          <p:cTn id="445" fill="hold">
                            <p:stCondLst>
                              <p:cond delay="0"/>
                            </p:stCondLst>
                            <p:childTnLst>
                              <p:par>
                                <p:cTn id="446" presetID="42" presetClass="entr" presetSubtype="0" fill="hold" grpId="0" nodeType="clickEffect">
                                  <p:stCondLst>
                                    <p:cond delay="0"/>
                                  </p:stCondLst>
                                  <p:childTnLst>
                                    <p:set>
                                      <p:cBhvr>
                                        <p:cTn id="447" dur="1" fill="hold">
                                          <p:stCondLst>
                                            <p:cond delay="0"/>
                                          </p:stCondLst>
                                        </p:cTn>
                                        <p:tgtEl>
                                          <p:spTgt spid="52"/>
                                        </p:tgtEl>
                                        <p:attrNameLst>
                                          <p:attrName>style.visibility</p:attrName>
                                        </p:attrNameLst>
                                      </p:cBhvr>
                                      <p:to>
                                        <p:strVal val="visible"/>
                                      </p:to>
                                    </p:set>
                                    <p:animEffect transition="in" filter="fade">
                                      <p:cBhvr>
                                        <p:cTn id="448" dur="1000"/>
                                        <p:tgtEl>
                                          <p:spTgt spid="52"/>
                                        </p:tgtEl>
                                      </p:cBhvr>
                                    </p:animEffect>
                                    <p:anim calcmode="lin" valueType="num">
                                      <p:cBhvr>
                                        <p:cTn id="449" dur="1000" fill="hold"/>
                                        <p:tgtEl>
                                          <p:spTgt spid="52"/>
                                        </p:tgtEl>
                                        <p:attrNameLst>
                                          <p:attrName>ppt_x</p:attrName>
                                        </p:attrNameLst>
                                      </p:cBhvr>
                                      <p:tavLst>
                                        <p:tav tm="0">
                                          <p:val>
                                            <p:strVal val="#ppt_x"/>
                                          </p:val>
                                        </p:tav>
                                        <p:tav tm="100000">
                                          <p:val>
                                            <p:strVal val="#ppt_x"/>
                                          </p:val>
                                        </p:tav>
                                      </p:tavLst>
                                    </p:anim>
                                    <p:anim calcmode="lin" valueType="num">
                                      <p:cBhvr>
                                        <p:cTn id="450"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451" fill="hold">
                      <p:stCondLst>
                        <p:cond delay="indefinite"/>
                      </p:stCondLst>
                      <p:childTnLst>
                        <p:par>
                          <p:cTn id="452" fill="hold">
                            <p:stCondLst>
                              <p:cond delay="0"/>
                            </p:stCondLst>
                            <p:childTnLst>
                              <p:par>
                                <p:cTn id="453" presetID="42" presetClass="entr" presetSubtype="0" fill="hold" grpId="0" nodeType="clickEffect">
                                  <p:stCondLst>
                                    <p:cond delay="0"/>
                                  </p:stCondLst>
                                  <p:childTnLst>
                                    <p:set>
                                      <p:cBhvr>
                                        <p:cTn id="454" dur="1" fill="hold">
                                          <p:stCondLst>
                                            <p:cond delay="0"/>
                                          </p:stCondLst>
                                        </p:cTn>
                                        <p:tgtEl>
                                          <p:spTgt spid="53"/>
                                        </p:tgtEl>
                                        <p:attrNameLst>
                                          <p:attrName>style.visibility</p:attrName>
                                        </p:attrNameLst>
                                      </p:cBhvr>
                                      <p:to>
                                        <p:strVal val="visible"/>
                                      </p:to>
                                    </p:set>
                                    <p:animEffect transition="in" filter="fade">
                                      <p:cBhvr>
                                        <p:cTn id="455" dur="1000"/>
                                        <p:tgtEl>
                                          <p:spTgt spid="53"/>
                                        </p:tgtEl>
                                      </p:cBhvr>
                                    </p:animEffect>
                                    <p:anim calcmode="lin" valueType="num">
                                      <p:cBhvr>
                                        <p:cTn id="456" dur="1000" fill="hold"/>
                                        <p:tgtEl>
                                          <p:spTgt spid="53"/>
                                        </p:tgtEl>
                                        <p:attrNameLst>
                                          <p:attrName>ppt_x</p:attrName>
                                        </p:attrNameLst>
                                      </p:cBhvr>
                                      <p:tavLst>
                                        <p:tav tm="0">
                                          <p:val>
                                            <p:strVal val="#ppt_x"/>
                                          </p:val>
                                        </p:tav>
                                        <p:tav tm="100000">
                                          <p:val>
                                            <p:strVal val="#ppt_x"/>
                                          </p:val>
                                        </p:tav>
                                      </p:tavLst>
                                    </p:anim>
                                    <p:anim calcmode="lin" valueType="num">
                                      <p:cBhvr>
                                        <p:cTn id="45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458" fill="hold">
                      <p:stCondLst>
                        <p:cond delay="indefinite"/>
                      </p:stCondLst>
                      <p:childTnLst>
                        <p:par>
                          <p:cTn id="459" fill="hold">
                            <p:stCondLst>
                              <p:cond delay="0"/>
                            </p:stCondLst>
                            <p:childTnLst>
                              <p:par>
                                <p:cTn id="460" presetID="42" presetClass="entr" presetSubtype="0" fill="hold" grpId="0" nodeType="clickEffect">
                                  <p:stCondLst>
                                    <p:cond delay="0"/>
                                  </p:stCondLst>
                                  <p:childTnLst>
                                    <p:set>
                                      <p:cBhvr>
                                        <p:cTn id="461" dur="1" fill="hold">
                                          <p:stCondLst>
                                            <p:cond delay="0"/>
                                          </p:stCondLst>
                                        </p:cTn>
                                        <p:tgtEl>
                                          <p:spTgt spid="54"/>
                                        </p:tgtEl>
                                        <p:attrNameLst>
                                          <p:attrName>style.visibility</p:attrName>
                                        </p:attrNameLst>
                                      </p:cBhvr>
                                      <p:to>
                                        <p:strVal val="visible"/>
                                      </p:to>
                                    </p:set>
                                    <p:animEffect transition="in" filter="fade">
                                      <p:cBhvr>
                                        <p:cTn id="462" dur="1000"/>
                                        <p:tgtEl>
                                          <p:spTgt spid="54"/>
                                        </p:tgtEl>
                                      </p:cBhvr>
                                    </p:animEffect>
                                    <p:anim calcmode="lin" valueType="num">
                                      <p:cBhvr>
                                        <p:cTn id="463" dur="1000" fill="hold"/>
                                        <p:tgtEl>
                                          <p:spTgt spid="54"/>
                                        </p:tgtEl>
                                        <p:attrNameLst>
                                          <p:attrName>ppt_x</p:attrName>
                                        </p:attrNameLst>
                                      </p:cBhvr>
                                      <p:tavLst>
                                        <p:tav tm="0">
                                          <p:val>
                                            <p:strVal val="#ppt_x"/>
                                          </p:val>
                                        </p:tav>
                                        <p:tav tm="100000">
                                          <p:val>
                                            <p:strVal val="#ppt_x"/>
                                          </p:val>
                                        </p:tav>
                                      </p:tavLst>
                                    </p:anim>
                                    <p:anim calcmode="lin" valueType="num">
                                      <p:cBhvr>
                                        <p:cTn id="46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465" fill="hold">
                      <p:stCondLst>
                        <p:cond delay="indefinite"/>
                      </p:stCondLst>
                      <p:childTnLst>
                        <p:par>
                          <p:cTn id="466" fill="hold">
                            <p:stCondLst>
                              <p:cond delay="0"/>
                            </p:stCondLst>
                            <p:childTnLst>
                              <p:par>
                                <p:cTn id="467" presetID="42" presetClass="entr" presetSubtype="0" fill="hold" grpId="0" nodeType="clickEffect">
                                  <p:stCondLst>
                                    <p:cond delay="0"/>
                                  </p:stCondLst>
                                  <p:childTnLst>
                                    <p:set>
                                      <p:cBhvr>
                                        <p:cTn id="468" dur="1" fill="hold">
                                          <p:stCondLst>
                                            <p:cond delay="0"/>
                                          </p:stCondLst>
                                        </p:cTn>
                                        <p:tgtEl>
                                          <p:spTgt spid="55"/>
                                        </p:tgtEl>
                                        <p:attrNameLst>
                                          <p:attrName>style.visibility</p:attrName>
                                        </p:attrNameLst>
                                      </p:cBhvr>
                                      <p:to>
                                        <p:strVal val="visible"/>
                                      </p:to>
                                    </p:set>
                                    <p:animEffect transition="in" filter="fade">
                                      <p:cBhvr>
                                        <p:cTn id="469" dur="1000"/>
                                        <p:tgtEl>
                                          <p:spTgt spid="55"/>
                                        </p:tgtEl>
                                      </p:cBhvr>
                                    </p:animEffect>
                                    <p:anim calcmode="lin" valueType="num">
                                      <p:cBhvr>
                                        <p:cTn id="470" dur="1000" fill="hold"/>
                                        <p:tgtEl>
                                          <p:spTgt spid="55"/>
                                        </p:tgtEl>
                                        <p:attrNameLst>
                                          <p:attrName>ppt_x</p:attrName>
                                        </p:attrNameLst>
                                      </p:cBhvr>
                                      <p:tavLst>
                                        <p:tav tm="0">
                                          <p:val>
                                            <p:strVal val="#ppt_x"/>
                                          </p:val>
                                        </p:tav>
                                        <p:tav tm="100000">
                                          <p:val>
                                            <p:strVal val="#ppt_x"/>
                                          </p:val>
                                        </p:tav>
                                      </p:tavLst>
                                    </p:anim>
                                    <p:anim calcmode="lin" valueType="num">
                                      <p:cBhvr>
                                        <p:cTn id="4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472" fill="hold">
                      <p:stCondLst>
                        <p:cond delay="indefinite"/>
                      </p:stCondLst>
                      <p:childTnLst>
                        <p:par>
                          <p:cTn id="473" fill="hold">
                            <p:stCondLst>
                              <p:cond delay="0"/>
                            </p:stCondLst>
                            <p:childTnLst>
                              <p:par>
                                <p:cTn id="474" presetID="42" presetClass="entr" presetSubtype="0" fill="hold" grpId="0" nodeType="clickEffect">
                                  <p:stCondLst>
                                    <p:cond delay="0"/>
                                  </p:stCondLst>
                                  <p:childTnLst>
                                    <p:set>
                                      <p:cBhvr>
                                        <p:cTn id="475" dur="1" fill="hold">
                                          <p:stCondLst>
                                            <p:cond delay="0"/>
                                          </p:stCondLst>
                                        </p:cTn>
                                        <p:tgtEl>
                                          <p:spTgt spid="57"/>
                                        </p:tgtEl>
                                        <p:attrNameLst>
                                          <p:attrName>style.visibility</p:attrName>
                                        </p:attrNameLst>
                                      </p:cBhvr>
                                      <p:to>
                                        <p:strVal val="visible"/>
                                      </p:to>
                                    </p:set>
                                    <p:animEffect transition="in" filter="fade">
                                      <p:cBhvr>
                                        <p:cTn id="476" dur="1000"/>
                                        <p:tgtEl>
                                          <p:spTgt spid="57"/>
                                        </p:tgtEl>
                                      </p:cBhvr>
                                    </p:animEffect>
                                    <p:anim calcmode="lin" valueType="num">
                                      <p:cBhvr>
                                        <p:cTn id="477" dur="1000" fill="hold"/>
                                        <p:tgtEl>
                                          <p:spTgt spid="57"/>
                                        </p:tgtEl>
                                        <p:attrNameLst>
                                          <p:attrName>ppt_x</p:attrName>
                                        </p:attrNameLst>
                                      </p:cBhvr>
                                      <p:tavLst>
                                        <p:tav tm="0">
                                          <p:val>
                                            <p:strVal val="#ppt_x"/>
                                          </p:val>
                                        </p:tav>
                                        <p:tav tm="100000">
                                          <p:val>
                                            <p:strVal val="#ppt_x"/>
                                          </p:val>
                                        </p:tav>
                                      </p:tavLst>
                                    </p:anim>
                                    <p:anim calcmode="lin" valueType="num">
                                      <p:cBhvr>
                                        <p:cTn id="478"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479" fill="hold">
                      <p:stCondLst>
                        <p:cond delay="indefinite"/>
                      </p:stCondLst>
                      <p:childTnLst>
                        <p:par>
                          <p:cTn id="480" fill="hold">
                            <p:stCondLst>
                              <p:cond delay="0"/>
                            </p:stCondLst>
                            <p:childTnLst>
                              <p:par>
                                <p:cTn id="481" presetID="42" presetClass="entr" presetSubtype="0" fill="hold" grpId="0" nodeType="clickEffect">
                                  <p:stCondLst>
                                    <p:cond delay="0"/>
                                  </p:stCondLst>
                                  <p:childTnLst>
                                    <p:set>
                                      <p:cBhvr>
                                        <p:cTn id="482" dur="1" fill="hold">
                                          <p:stCondLst>
                                            <p:cond delay="0"/>
                                          </p:stCondLst>
                                        </p:cTn>
                                        <p:tgtEl>
                                          <p:spTgt spid="58"/>
                                        </p:tgtEl>
                                        <p:attrNameLst>
                                          <p:attrName>style.visibility</p:attrName>
                                        </p:attrNameLst>
                                      </p:cBhvr>
                                      <p:to>
                                        <p:strVal val="visible"/>
                                      </p:to>
                                    </p:set>
                                    <p:animEffect transition="in" filter="fade">
                                      <p:cBhvr>
                                        <p:cTn id="483" dur="1000"/>
                                        <p:tgtEl>
                                          <p:spTgt spid="58"/>
                                        </p:tgtEl>
                                      </p:cBhvr>
                                    </p:animEffect>
                                    <p:anim calcmode="lin" valueType="num">
                                      <p:cBhvr>
                                        <p:cTn id="484" dur="1000" fill="hold"/>
                                        <p:tgtEl>
                                          <p:spTgt spid="58"/>
                                        </p:tgtEl>
                                        <p:attrNameLst>
                                          <p:attrName>ppt_x</p:attrName>
                                        </p:attrNameLst>
                                      </p:cBhvr>
                                      <p:tavLst>
                                        <p:tav tm="0">
                                          <p:val>
                                            <p:strVal val="#ppt_x"/>
                                          </p:val>
                                        </p:tav>
                                        <p:tav tm="100000">
                                          <p:val>
                                            <p:strVal val="#ppt_x"/>
                                          </p:val>
                                        </p:tav>
                                      </p:tavLst>
                                    </p:anim>
                                    <p:anim calcmode="lin" valueType="num">
                                      <p:cBhvr>
                                        <p:cTn id="48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486" fill="hold">
                      <p:stCondLst>
                        <p:cond delay="indefinite"/>
                      </p:stCondLst>
                      <p:childTnLst>
                        <p:par>
                          <p:cTn id="487" fill="hold">
                            <p:stCondLst>
                              <p:cond delay="0"/>
                            </p:stCondLst>
                            <p:childTnLst>
                              <p:par>
                                <p:cTn id="488" presetID="42" presetClass="entr" presetSubtype="0" fill="hold" grpId="0" nodeType="clickEffect">
                                  <p:stCondLst>
                                    <p:cond delay="0"/>
                                  </p:stCondLst>
                                  <p:childTnLst>
                                    <p:set>
                                      <p:cBhvr>
                                        <p:cTn id="489" dur="1" fill="hold">
                                          <p:stCondLst>
                                            <p:cond delay="0"/>
                                          </p:stCondLst>
                                        </p:cTn>
                                        <p:tgtEl>
                                          <p:spTgt spid="60"/>
                                        </p:tgtEl>
                                        <p:attrNameLst>
                                          <p:attrName>style.visibility</p:attrName>
                                        </p:attrNameLst>
                                      </p:cBhvr>
                                      <p:to>
                                        <p:strVal val="visible"/>
                                      </p:to>
                                    </p:set>
                                    <p:animEffect transition="in" filter="fade">
                                      <p:cBhvr>
                                        <p:cTn id="490" dur="1000"/>
                                        <p:tgtEl>
                                          <p:spTgt spid="60"/>
                                        </p:tgtEl>
                                      </p:cBhvr>
                                    </p:animEffect>
                                    <p:anim calcmode="lin" valueType="num">
                                      <p:cBhvr>
                                        <p:cTn id="491" dur="1000" fill="hold"/>
                                        <p:tgtEl>
                                          <p:spTgt spid="60"/>
                                        </p:tgtEl>
                                        <p:attrNameLst>
                                          <p:attrName>ppt_x</p:attrName>
                                        </p:attrNameLst>
                                      </p:cBhvr>
                                      <p:tavLst>
                                        <p:tav tm="0">
                                          <p:val>
                                            <p:strVal val="#ppt_x"/>
                                          </p:val>
                                        </p:tav>
                                        <p:tav tm="100000">
                                          <p:val>
                                            <p:strVal val="#ppt_x"/>
                                          </p:val>
                                        </p:tav>
                                      </p:tavLst>
                                    </p:anim>
                                    <p:anim calcmode="lin" valueType="num">
                                      <p:cBhvr>
                                        <p:cTn id="4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493" fill="hold">
                      <p:stCondLst>
                        <p:cond delay="indefinite"/>
                      </p:stCondLst>
                      <p:childTnLst>
                        <p:par>
                          <p:cTn id="494" fill="hold">
                            <p:stCondLst>
                              <p:cond delay="0"/>
                            </p:stCondLst>
                            <p:childTnLst>
                              <p:par>
                                <p:cTn id="495" presetID="42" presetClass="entr" presetSubtype="0" fill="hold" grpId="0" nodeType="clickEffect">
                                  <p:stCondLst>
                                    <p:cond delay="0"/>
                                  </p:stCondLst>
                                  <p:childTnLst>
                                    <p:set>
                                      <p:cBhvr>
                                        <p:cTn id="496" dur="1" fill="hold">
                                          <p:stCondLst>
                                            <p:cond delay="0"/>
                                          </p:stCondLst>
                                        </p:cTn>
                                        <p:tgtEl>
                                          <p:spTgt spid="64"/>
                                        </p:tgtEl>
                                        <p:attrNameLst>
                                          <p:attrName>style.visibility</p:attrName>
                                        </p:attrNameLst>
                                      </p:cBhvr>
                                      <p:to>
                                        <p:strVal val="visible"/>
                                      </p:to>
                                    </p:set>
                                    <p:animEffect transition="in" filter="fade">
                                      <p:cBhvr>
                                        <p:cTn id="497" dur="1000"/>
                                        <p:tgtEl>
                                          <p:spTgt spid="64"/>
                                        </p:tgtEl>
                                      </p:cBhvr>
                                    </p:animEffect>
                                    <p:anim calcmode="lin" valueType="num">
                                      <p:cBhvr>
                                        <p:cTn id="498" dur="1000" fill="hold"/>
                                        <p:tgtEl>
                                          <p:spTgt spid="64"/>
                                        </p:tgtEl>
                                        <p:attrNameLst>
                                          <p:attrName>ppt_x</p:attrName>
                                        </p:attrNameLst>
                                      </p:cBhvr>
                                      <p:tavLst>
                                        <p:tav tm="0">
                                          <p:val>
                                            <p:strVal val="#ppt_x"/>
                                          </p:val>
                                        </p:tav>
                                        <p:tav tm="100000">
                                          <p:val>
                                            <p:strVal val="#ppt_x"/>
                                          </p:val>
                                        </p:tav>
                                      </p:tavLst>
                                    </p:anim>
                                    <p:anim calcmode="lin" valueType="num">
                                      <p:cBhvr>
                                        <p:cTn id="499"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500" fill="hold">
                      <p:stCondLst>
                        <p:cond delay="indefinite"/>
                      </p:stCondLst>
                      <p:childTnLst>
                        <p:par>
                          <p:cTn id="501" fill="hold">
                            <p:stCondLst>
                              <p:cond delay="0"/>
                            </p:stCondLst>
                            <p:childTnLst>
                              <p:par>
                                <p:cTn id="502" presetID="42" presetClass="entr" presetSubtype="0" fill="hold" grpId="0" nodeType="clickEffect">
                                  <p:stCondLst>
                                    <p:cond delay="0"/>
                                  </p:stCondLst>
                                  <p:childTnLst>
                                    <p:set>
                                      <p:cBhvr>
                                        <p:cTn id="503" dur="1" fill="hold">
                                          <p:stCondLst>
                                            <p:cond delay="0"/>
                                          </p:stCondLst>
                                        </p:cTn>
                                        <p:tgtEl>
                                          <p:spTgt spid="65"/>
                                        </p:tgtEl>
                                        <p:attrNameLst>
                                          <p:attrName>style.visibility</p:attrName>
                                        </p:attrNameLst>
                                      </p:cBhvr>
                                      <p:to>
                                        <p:strVal val="visible"/>
                                      </p:to>
                                    </p:set>
                                    <p:animEffect transition="in" filter="fade">
                                      <p:cBhvr>
                                        <p:cTn id="504" dur="1000"/>
                                        <p:tgtEl>
                                          <p:spTgt spid="65"/>
                                        </p:tgtEl>
                                      </p:cBhvr>
                                    </p:animEffect>
                                    <p:anim calcmode="lin" valueType="num">
                                      <p:cBhvr>
                                        <p:cTn id="505" dur="1000" fill="hold"/>
                                        <p:tgtEl>
                                          <p:spTgt spid="65"/>
                                        </p:tgtEl>
                                        <p:attrNameLst>
                                          <p:attrName>ppt_x</p:attrName>
                                        </p:attrNameLst>
                                      </p:cBhvr>
                                      <p:tavLst>
                                        <p:tav tm="0">
                                          <p:val>
                                            <p:strVal val="#ppt_x"/>
                                          </p:val>
                                        </p:tav>
                                        <p:tav tm="100000">
                                          <p:val>
                                            <p:strVal val="#ppt_x"/>
                                          </p:val>
                                        </p:tav>
                                      </p:tavLst>
                                    </p:anim>
                                    <p:anim calcmode="lin" valueType="num">
                                      <p:cBhvr>
                                        <p:cTn id="50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507" fill="hold">
                      <p:stCondLst>
                        <p:cond delay="indefinite"/>
                      </p:stCondLst>
                      <p:childTnLst>
                        <p:par>
                          <p:cTn id="508" fill="hold">
                            <p:stCondLst>
                              <p:cond delay="0"/>
                            </p:stCondLst>
                            <p:childTnLst>
                              <p:par>
                                <p:cTn id="509" presetID="42" presetClass="entr" presetSubtype="0" fill="hold" grpId="0" nodeType="clickEffect">
                                  <p:stCondLst>
                                    <p:cond delay="0"/>
                                  </p:stCondLst>
                                  <p:childTnLst>
                                    <p:set>
                                      <p:cBhvr>
                                        <p:cTn id="510" dur="1" fill="hold">
                                          <p:stCondLst>
                                            <p:cond delay="0"/>
                                          </p:stCondLst>
                                        </p:cTn>
                                        <p:tgtEl>
                                          <p:spTgt spid="66"/>
                                        </p:tgtEl>
                                        <p:attrNameLst>
                                          <p:attrName>style.visibility</p:attrName>
                                        </p:attrNameLst>
                                      </p:cBhvr>
                                      <p:to>
                                        <p:strVal val="visible"/>
                                      </p:to>
                                    </p:set>
                                    <p:animEffect transition="in" filter="fade">
                                      <p:cBhvr>
                                        <p:cTn id="511" dur="1000"/>
                                        <p:tgtEl>
                                          <p:spTgt spid="66"/>
                                        </p:tgtEl>
                                      </p:cBhvr>
                                    </p:animEffect>
                                    <p:anim calcmode="lin" valueType="num">
                                      <p:cBhvr>
                                        <p:cTn id="512" dur="1000" fill="hold"/>
                                        <p:tgtEl>
                                          <p:spTgt spid="66"/>
                                        </p:tgtEl>
                                        <p:attrNameLst>
                                          <p:attrName>ppt_x</p:attrName>
                                        </p:attrNameLst>
                                      </p:cBhvr>
                                      <p:tavLst>
                                        <p:tav tm="0">
                                          <p:val>
                                            <p:strVal val="#ppt_x"/>
                                          </p:val>
                                        </p:tav>
                                        <p:tav tm="100000">
                                          <p:val>
                                            <p:strVal val="#ppt_x"/>
                                          </p:val>
                                        </p:tav>
                                      </p:tavLst>
                                    </p:anim>
                                    <p:anim calcmode="lin" valueType="num">
                                      <p:cBhvr>
                                        <p:cTn id="51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514" fill="hold">
                      <p:stCondLst>
                        <p:cond delay="indefinite"/>
                      </p:stCondLst>
                      <p:childTnLst>
                        <p:par>
                          <p:cTn id="515" fill="hold">
                            <p:stCondLst>
                              <p:cond delay="0"/>
                            </p:stCondLst>
                            <p:childTnLst>
                              <p:par>
                                <p:cTn id="516" presetID="42" presetClass="entr" presetSubtype="0" fill="hold" grpId="0" nodeType="clickEffect">
                                  <p:stCondLst>
                                    <p:cond delay="0"/>
                                  </p:stCondLst>
                                  <p:childTnLst>
                                    <p:set>
                                      <p:cBhvr>
                                        <p:cTn id="517" dur="1" fill="hold">
                                          <p:stCondLst>
                                            <p:cond delay="0"/>
                                          </p:stCondLst>
                                        </p:cTn>
                                        <p:tgtEl>
                                          <p:spTgt spid="68"/>
                                        </p:tgtEl>
                                        <p:attrNameLst>
                                          <p:attrName>style.visibility</p:attrName>
                                        </p:attrNameLst>
                                      </p:cBhvr>
                                      <p:to>
                                        <p:strVal val="visible"/>
                                      </p:to>
                                    </p:set>
                                    <p:animEffect transition="in" filter="fade">
                                      <p:cBhvr>
                                        <p:cTn id="518" dur="1000"/>
                                        <p:tgtEl>
                                          <p:spTgt spid="68"/>
                                        </p:tgtEl>
                                      </p:cBhvr>
                                    </p:animEffect>
                                    <p:anim calcmode="lin" valueType="num">
                                      <p:cBhvr>
                                        <p:cTn id="519" dur="1000" fill="hold"/>
                                        <p:tgtEl>
                                          <p:spTgt spid="68"/>
                                        </p:tgtEl>
                                        <p:attrNameLst>
                                          <p:attrName>ppt_x</p:attrName>
                                        </p:attrNameLst>
                                      </p:cBhvr>
                                      <p:tavLst>
                                        <p:tav tm="0">
                                          <p:val>
                                            <p:strVal val="#ppt_x"/>
                                          </p:val>
                                        </p:tav>
                                        <p:tav tm="100000">
                                          <p:val>
                                            <p:strVal val="#ppt_x"/>
                                          </p:val>
                                        </p:tav>
                                      </p:tavLst>
                                    </p:anim>
                                    <p:anim calcmode="lin" valueType="num">
                                      <p:cBhvr>
                                        <p:cTn id="520"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521" fill="hold">
                      <p:stCondLst>
                        <p:cond delay="indefinite"/>
                      </p:stCondLst>
                      <p:childTnLst>
                        <p:par>
                          <p:cTn id="522" fill="hold">
                            <p:stCondLst>
                              <p:cond delay="0"/>
                            </p:stCondLst>
                            <p:childTnLst>
                              <p:par>
                                <p:cTn id="523" presetID="42" presetClass="entr" presetSubtype="0" fill="hold" grpId="0" nodeType="clickEffect">
                                  <p:stCondLst>
                                    <p:cond delay="0"/>
                                  </p:stCondLst>
                                  <p:childTnLst>
                                    <p:set>
                                      <p:cBhvr>
                                        <p:cTn id="524" dur="1" fill="hold">
                                          <p:stCondLst>
                                            <p:cond delay="0"/>
                                          </p:stCondLst>
                                        </p:cTn>
                                        <p:tgtEl>
                                          <p:spTgt spid="69"/>
                                        </p:tgtEl>
                                        <p:attrNameLst>
                                          <p:attrName>style.visibility</p:attrName>
                                        </p:attrNameLst>
                                      </p:cBhvr>
                                      <p:to>
                                        <p:strVal val="visible"/>
                                      </p:to>
                                    </p:set>
                                    <p:animEffect transition="in" filter="fade">
                                      <p:cBhvr>
                                        <p:cTn id="525" dur="1000"/>
                                        <p:tgtEl>
                                          <p:spTgt spid="69"/>
                                        </p:tgtEl>
                                      </p:cBhvr>
                                    </p:animEffect>
                                    <p:anim calcmode="lin" valueType="num">
                                      <p:cBhvr>
                                        <p:cTn id="526" dur="1000" fill="hold"/>
                                        <p:tgtEl>
                                          <p:spTgt spid="69"/>
                                        </p:tgtEl>
                                        <p:attrNameLst>
                                          <p:attrName>ppt_x</p:attrName>
                                        </p:attrNameLst>
                                      </p:cBhvr>
                                      <p:tavLst>
                                        <p:tav tm="0">
                                          <p:val>
                                            <p:strVal val="#ppt_x"/>
                                          </p:val>
                                        </p:tav>
                                        <p:tav tm="100000">
                                          <p:val>
                                            <p:strVal val="#ppt_x"/>
                                          </p:val>
                                        </p:tav>
                                      </p:tavLst>
                                    </p:anim>
                                    <p:anim calcmode="lin" valueType="num">
                                      <p:cBhvr>
                                        <p:cTn id="527"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par>
                    <p:cTn id="528" fill="hold">
                      <p:stCondLst>
                        <p:cond delay="indefinite"/>
                      </p:stCondLst>
                      <p:childTnLst>
                        <p:par>
                          <p:cTn id="529" fill="hold">
                            <p:stCondLst>
                              <p:cond delay="0"/>
                            </p:stCondLst>
                            <p:childTnLst>
                              <p:par>
                                <p:cTn id="530" presetID="42" presetClass="entr" presetSubtype="0" fill="hold" grpId="0" nodeType="clickEffect">
                                  <p:stCondLst>
                                    <p:cond delay="0"/>
                                  </p:stCondLst>
                                  <p:childTnLst>
                                    <p:set>
                                      <p:cBhvr>
                                        <p:cTn id="531" dur="1" fill="hold">
                                          <p:stCondLst>
                                            <p:cond delay="0"/>
                                          </p:stCondLst>
                                        </p:cTn>
                                        <p:tgtEl>
                                          <p:spTgt spid="70"/>
                                        </p:tgtEl>
                                        <p:attrNameLst>
                                          <p:attrName>style.visibility</p:attrName>
                                        </p:attrNameLst>
                                      </p:cBhvr>
                                      <p:to>
                                        <p:strVal val="visible"/>
                                      </p:to>
                                    </p:set>
                                    <p:animEffect transition="in" filter="fade">
                                      <p:cBhvr>
                                        <p:cTn id="532" dur="1000"/>
                                        <p:tgtEl>
                                          <p:spTgt spid="70"/>
                                        </p:tgtEl>
                                      </p:cBhvr>
                                    </p:animEffect>
                                    <p:anim calcmode="lin" valueType="num">
                                      <p:cBhvr>
                                        <p:cTn id="533" dur="1000" fill="hold"/>
                                        <p:tgtEl>
                                          <p:spTgt spid="70"/>
                                        </p:tgtEl>
                                        <p:attrNameLst>
                                          <p:attrName>ppt_x</p:attrName>
                                        </p:attrNameLst>
                                      </p:cBhvr>
                                      <p:tavLst>
                                        <p:tav tm="0">
                                          <p:val>
                                            <p:strVal val="#ppt_x"/>
                                          </p:val>
                                        </p:tav>
                                        <p:tav tm="100000">
                                          <p:val>
                                            <p:strVal val="#ppt_x"/>
                                          </p:val>
                                        </p:tav>
                                      </p:tavLst>
                                    </p:anim>
                                    <p:anim calcmode="lin" valueType="num">
                                      <p:cBhvr>
                                        <p:cTn id="534"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535" fill="hold">
                      <p:stCondLst>
                        <p:cond delay="indefinite"/>
                      </p:stCondLst>
                      <p:childTnLst>
                        <p:par>
                          <p:cTn id="536" fill="hold">
                            <p:stCondLst>
                              <p:cond delay="0"/>
                            </p:stCondLst>
                            <p:childTnLst>
                              <p:par>
                                <p:cTn id="537" presetID="42" presetClass="entr" presetSubtype="0" fill="hold" grpId="0" nodeType="clickEffect">
                                  <p:stCondLst>
                                    <p:cond delay="0"/>
                                  </p:stCondLst>
                                  <p:childTnLst>
                                    <p:set>
                                      <p:cBhvr>
                                        <p:cTn id="538" dur="1" fill="hold">
                                          <p:stCondLst>
                                            <p:cond delay="0"/>
                                          </p:stCondLst>
                                        </p:cTn>
                                        <p:tgtEl>
                                          <p:spTgt spid="72"/>
                                        </p:tgtEl>
                                        <p:attrNameLst>
                                          <p:attrName>style.visibility</p:attrName>
                                        </p:attrNameLst>
                                      </p:cBhvr>
                                      <p:to>
                                        <p:strVal val="visible"/>
                                      </p:to>
                                    </p:set>
                                    <p:animEffect transition="in" filter="fade">
                                      <p:cBhvr>
                                        <p:cTn id="539" dur="1000"/>
                                        <p:tgtEl>
                                          <p:spTgt spid="72"/>
                                        </p:tgtEl>
                                      </p:cBhvr>
                                    </p:animEffect>
                                    <p:anim calcmode="lin" valueType="num">
                                      <p:cBhvr>
                                        <p:cTn id="540" dur="1000" fill="hold"/>
                                        <p:tgtEl>
                                          <p:spTgt spid="72"/>
                                        </p:tgtEl>
                                        <p:attrNameLst>
                                          <p:attrName>ppt_x</p:attrName>
                                        </p:attrNameLst>
                                      </p:cBhvr>
                                      <p:tavLst>
                                        <p:tav tm="0">
                                          <p:val>
                                            <p:strVal val="#ppt_x"/>
                                          </p:val>
                                        </p:tav>
                                        <p:tav tm="100000">
                                          <p:val>
                                            <p:strVal val="#ppt_x"/>
                                          </p:val>
                                        </p:tav>
                                      </p:tavLst>
                                    </p:anim>
                                    <p:anim calcmode="lin" valueType="num">
                                      <p:cBhvr>
                                        <p:cTn id="541"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542" fill="hold">
                      <p:stCondLst>
                        <p:cond delay="indefinite"/>
                      </p:stCondLst>
                      <p:childTnLst>
                        <p:par>
                          <p:cTn id="543" fill="hold">
                            <p:stCondLst>
                              <p:cond delay="0"/>
                            </p:stCondLst>
                            <p:childTnLst>
                              <p:par>
                                <p:cTn id="544" presetID="42" presetClass="entr" presetSubtype="0" fill="hold" grpId="0" nodeType="clickEffect">
                                  <p:stCondLst>
                                    <p:cond delay="0"/>
                                  </p:stCondLst>
                                  <p:childTnLst>
                                    <p:set>
                                      <p:cBhvr>
                                        <p:cTn id="545" dur="1" fill="hold">
                                          <p:stCondLst>
                                            <p:cond delay="0"/>
                                          </p:stCondLst>
                                        </p:cTn>
                                        <p:tgtEl>
                                          <p:spTgt spid="74"/>
                                        </p:tgtEl>
                                        <p:attrNameLst>
                                          <p:attrName>style.visibility</p:attrName>
                                        </p:attrNameLst>
                                      </p:cBhvr>
                                      <p:to>
                                        <p:strVal val="visible"/>
                                      </p:to>
                                    </p:set>
                                    <p:animEffect transition="in" filter="fade">
                                      <p:cBhvr>
                                        <p:cTn id="546" dur="1000"/>
                                        <p:tgtEl>
                                          <p:spTgt spid="74"/>
                                        </p:tgtEl>
                                      </p:cBhvr>
                                    </p:animEffect>
                                    <p:anim calcmode="lin" valueType="num">
                                      <p:cBhvr>
                                        <p:cTn id="547" dur="1000" fill="hold"/>
                                        <p:tgtEl>
                                          <p:spTgt spid="74"/>
                                        </p:tgtEl>
                                        <p:attrNameLst>
                                          <p:attrName>ppt_x</p:attrName>
                                        </p:attrNameLst>
                                      </p:cBhvr>
                                      <p:tavLst>
                                        <p:tav tm="0">
                                          <p:val>
                                            <p:strVal val="#ppt_x"/>
                                          </p:val>
                                        </p:tav>
                                        <p:tav tm="100000">
                                          <p:val>
                                            <p:strVal val="#ppt_x"/>
                                          </p:val>
                                        </p:tav>
                                      </p:tavLst>
                                    </p:anim>
                                    <p:anim calcmode="lin" valueType="num">
                                      <p:cBhvr>
                                        <p:cTn id="548"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549" fill="hold">
                      <p:stCondLst>
                        <p:cond delay="indefinite"/>
                      </p:stCondLst>
                      <p:childTnLst>
                        <p:par>
                          <p:cTn id="550" fill="hold">
                            <p:stCondLst>
                              <p:cond delay="0"/>
                            </p:stCondLst>
                            <p:childTnLst>
                              <p:par>
                                <p:cTn id="551" presetID="42" presetClass="entr" presetSubtype="0" fill="hold" grpId="0" nodeType="clickEffect">
                                  <p:stCondLst>
                                    <p:cond delay="0"/>
                                  </p:stCondLst>
                                  <p:childTnLst>
                                    <p:set>
                                      <p:cBhvr>
                                        <p:cTn id="552" dur="1" fill="hold">
                                          <p:stCondLst>
                                            <p:cond delay="0"/>
                                          </p:stCondLst>
                                        </p:cTn>
                                        <p:tgtEl>
                                          <p:spTgt spid="75"/>
                                        </p:tgtEl>
                                        <p:attrNameLst>
                                          <p:attrName>style.visibility</p:attrName>
                                        </p:attrNameLst>
                                      </p:cBhvr>
                                      <p:to>
                                        <p:strVal val="visible"/>
                                      </p:to>
                                    </p:set>
                                    <p:animEffect transition="in" filter="fade">
                                      <p:cBhvr>
                                        <p:cTn id="553" dur="1000"/>
                                        <p:tgtEl>
                                          <p:spTgt spid="75"/>
                                        </p:tgtEl>
                                      </p:cBhvr>
                                    </p:animEffect>
                                    <p:anim calcmode="lin" valueType="num">
                                      <p:cBhvr>
                                        <p:cTn id="554" dur="1000" fill="hold"/>
                                        <p:tgtEl>
                                          <p:spTgt spid="75"/>
                                        </p:tgtEl>
                                        <p:attrNameLst>
                                          <p:attrName>ppt_x</p:attrName>
                                        </p:attrNameLst>
                                      </p:cBhvr>
                                      <p:tavLst>
                                        <p:tav tm="0">
                                          <p:val>
                                            <p:strVal val="#ppt_x"/>
                                          </p:val>
                                        </p:tav>
                                        <p:tav tm="100000">
                                          <p:val>
                                            <p:strVal val="#ppt_x"/>
                                          </p:val>
                                        </p:tav>
                                      </p:tavLst>
                                    </p:anim>
                                    <p:anim calcmode="lin" valueType="num">
                                      <p:cBhvr>
                                        <p:cTn id="555"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556" fill="hold">
                      <p:stCondLst>
                        <p:cond delay="indefinite"/>
                      </p:stCondLst>
                      <p:childTnLst>
                        <p:par>
                          <p:cTn id="557" fill="hold">
                            <p:stCondLst>
                              <p:cond delay="0"/>
                            </p:stCondLst>
                            <p:childTnLst>
                              <p:par>
                                <p:cTn id="558" presetID="42" presetClass="entr" presetSubtype="0" fill="hold" grpId="0" nodeType="clickEffect">
                                  <p:stCondLst>
                                    <p:cond delay="0"/>
                                  </p:stCondLst>
                                  <p:childTnLst>
                                    <p:set>
                                      <p:cBhvr>
                                        <p:cTn id="559" dur="1" fill="hold">
                                          <p:stCondLst>
                                            <p:cond delay="0"/>
                                          </p:stCondLst>
                                        </p:cTn>
                                        <p:tgtEl>
                                          <p:spTgt spid="76"/>
                                        </p:tgtEl>
                                        <p:attrNameLst>
                                          <p:attrName>style.visibility</p:attrName>
                                        </p:attrNameLst>
                                      </p:cBhvr>
                                      <p:to>
                                        <p:strVal val="visible"/>
                                      </p:to>
                                    </p:set>
                                    <p:animEffect transition="in" filter="fade">
                                      <p:cBhvr>
                                        <p:cTn id="560" dur="1000"/>
                                        <p:tgtEl>
                                          <p:spTgt spid="76"/>
                                        </p:tgtEl>
                                      </p:cBhvr>
                                    </p:animEffect>
                                    <p:anim calcmode="lin" valueType="num">
                                      <p:cBhvr>
                                        <p:cTn id="561" dur="1000" fill="hold"/>
                                        <p:tgtEl>
                                          <p:spTgt spid="76"/>
                                        </p:tgtEl>
                                        <p:attrNameLst>
                                          <p:attrName>ppt_x</p:attrName>
                                        </p:attrNameLst>
                                      </p:cBhvr>
                                      <p:tavLst>
                                        <p:tav tm="0">
                                          <p:val>
                                            <p:strVal val="#ppt_x"/>
                                          </p:val>
                                        </p:tav>
                                        <p:tav tm="100000">
                                          <p:val>
                                            <p:strVal val="#ppt_x"/>
                                          </p:val>
                                        </p:tav>
                                      </p:tavLst>
                                    </p:anim>
                                    <p:anim calcmode="lin" valueType="num">
                                      <p:cBhvr>
                                        <p:cTn id="562"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563" fill="hold">
                      <p:stCondLst>
                        <p:cond delay="indefinite"/>
                      </p:stCondLst>
                      <p:childTnLst>
                        <p:par>
                          <p:cTn id="564" fill="hold">
                            <p:stCondLst>
                              <p:cond delay="0"/>
                            </p:stCondLst>
                            <p:childTnLst>
                              <p:par>
                                <p:cTn id="565" presetID="42" presetClass="entr" presetSubtype="0" fill="hold" grpId="0" nodeType="clickEffect">
                                  <p:stCondLst>
                                    <p:cond delay="0"/>
                                  </p:stCondLst>
                                  <p:childTnLst>
                                    <p:set>
                                      <p:cBhvr>
                                        <p:cTn id="566" dur="1" fill="hold">
                                          <p:stCondLst>
                                            <p:cond delay="0"/>
                                          </p:stCondLst>
                                        </p:cTn>
                                        <p:tgtEl>
                                          <p:spTgt spid="77"/>
                                        </p:tgtEl>
                                        <p:attrNameLst>
                                          <p:attrName>style.visibility</p:attrName>
                                        </p:attrNameLst>
                                      </p:cBhvr>
                                      <p:to>
                                        <p:strVal val="visible"/>
                                      </p:to>
                                    </p:set>
                                    <p:animEffect transition="in" filter="fade">
                                      <p:cBhvr>
                                        <p:cTn id="567" dur="1000"/>
                                        <p:tgtEl>
                                          <p:spTgt spid="77"/>
                                        </p:tgtEl>
                                      </p:cBhvr>
                                    </p:animEffect>
                                    <p:anim calcmode="lin" valueType="num">
                                      <p:cBhvr>
                                        <p:cTn id="568" dur="1000" fill="hold"/>
                                        <p:tgtEl>
                                          <p:spTgt spid="77"/>
                                        </p:tgtEl>
                                        <p:attrNameLst>
                                          <p:attrName>ppt_x</p:attrName>
                                        </p:attrNameLst>
                                      </p:cBhvr>
                                      <p:tavLst>
                                        <p:tav tm="0">
                                          <p:val>
                                            <p:strVal val="#ppt_x"/>
                                          </p:val>
                                        </p:tav>
                                        <p:tav tm="100000">
                                          <p:val>
                                            <p:strVal val="#ppt_x"/>
                                          </p:val>
                                        </p:tav>
                                      </p:tavLst>
                                    </p:anim>
                                    <p:anim calcmode="lin" valueType="num">
                                      <p:cBhvr>
                                        <p:cTn id="569"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570" fill="hold">
                      <p:stCondLst>
                        <p:cond delay="indefinite"/>
                      </p:stCondLst>
                      <p:childTnLst>
                        <p:par>
                          <p:cTn id="571" fill="hold">
                            <p:stCondLst>
                              <p:cond delay="0"/>
                            </p:stCondLst>
                            <p:childTnLst>
                              <p:par>
                                <p:cTn id="572" presetID="42" presetClass="entr" presetSubtype="0" fill="hold" grpId="0" nodeType="clickEffect">
                                  <p:stCondLst>
                                    <p:cond delay="0"/>
                                  </p:stCondLst>
                                  <p:childTnLst>
                                    <p:set>
                                      <p:cBhvr>
                                        <p:cTn id="573" dur="1" fill="hold">
                                          <p:stCondLst>
                                            <p:cond delay="0"/>
                                          </p:stCondLst>
                                        </p:cTn>
                                        <p:tgtEl>
                                          <p:spTgt spid="80"/>
                                        </p:tgtEl>
                                        <p:attrNameLst>
                                          <p:attrName>style.visibility</p:attrName>
                                        </p:attrNameLst>
                                      </p:cBhvr>
                                      <p:to>
                                        <p:strVal val="visible"/>
                                      </p:to>
                                    </p:set>
                                    <p:animEffect transition="in" filter="fade">
                                      <p:cBhvr>
                                        <p:cTn id="574" dur="1000"/>
                                        <p:tgtEl>
                                          <p:spTgt spid="80"/>
                                        </p:tgtEl>
                                      </p:cBhvr>
                                    </p:animEffect>
                                    <p:anim calcmode="lin" valueType="num">
                                      <p:cBhvr>
                                        <p:cTn id="575" dur="1000" fill="hold"/>
                                        <p:tgtEl>
                                          <p:spTgt spid="80"/>
                                        </p:tgtEl>
                                        <p:attrNameLst>
                                          <p:attrName>ppt_x</p:attrName>
                                        </p:attrNameLst>
                                      </p:cBhvr>
                                      <p:tavLst>
                                        <p:tav tm="0">
                                          <p:val>
                                            <p:strVal val="#ppt_x"/>
                                          </p:val>
                                        </p:tav>
                                        <p:tav tm="100000">
                                          <p:val>
                                            <p:strVal val="#ppt_x"/>
                                          </p:val>
                                        </p:tav>
                                      </p:tavLst>
                                    </p:anim>
                                    <p:anim calcmode="lin" valueType="num">
                                      <p:cBhvr>
                                        <p:cTn id="576"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577" fill="hold">
                      <p:stCondLst>
                        <p:cond delay="indefinite"/>
                      </p:stCondLst>
                      <p:childTnLst>
                        <p:par>
                          <p:cTn id="578" fill="hold">
                            <p:stCondLst>
                              <p:cond delay="0"/>
                            </p:stCondLst>
                            <p:childTnLst>
                              <p:par>
                                <p:cTn id="579" presetID="42" presetClass="entr" presetSubtype="0" fill="hold" grpId="0" nodeType="clickEffect">
                                  <p:stCondLst>
                                    <p:cond delay="0"/>
                                  </p:stCondLst>
                                  <p:childTnLst>
                                    <p:set>
                                      <p:cBhvr>
                                        <p:cTn id="580" dur="1" fill="hold">
                                          <p:stCondLst>
                                            <p:cond delay="0"/>
                                          </p:stCondLst>
                                        </p:cTn>
                                        <p:tgtEl>
                                          <p:spTgt spid="81"/>
                                        </p:tgtEl>
                                        <p:attrNameLst>
                                          <p:attrName>style.visibility</p:attrName>
                                        </p:attrNameLst>
                                      </p:cBhvr>
                                      <p:to>
                                        <p:strVal val="visible"/>
                                      </p:to>
                                    </p:set>
                                    <p:animEffect transition="in" filter="fade">
                                      <p:cBhvr>
                                        <p:cTn id="581" dur="1000"/>
                                        <p:tgtEl>
                                          <p:spTgt spid="81"/>
                                        </p:tgtEl>
                                      </p:cBhvr>
                                    </p:animEffect>
                                    <p:anim calcmode="lin" valueType="num">
                                      <p:cBhvr>
                                        <p:cTn id="582" dur="1000" fill="hold"/>
                                        <p:tgtEl>
                                          <p:spTgt spid="81"/>
                                        </p:tgtEl>
                                        <p:attrNameLst>
                                          <p:attrName>ppt_x</p:attrName>
                                        </p:attrNameLst>
                                      </p:cBhvr>
                                      <p:tavLst>
                                        <p:tav tm="0">
                                          <p:val>
                                            <p:strVal val="#ppt_x"/>
                                          </p:val>
                                        </p:tav>
                                        <p:tav tm="100000">
                                          <p:val>
                                            <p:strVal val="#ppt_x"/>
                                          </p:val>
                                        </p:tav>
                                      </p:tavLst>
                                    </p:anim>
                                    <p:anim calcmode="lin" valueType="num">
                                      <p:cBhvr>
                                        <p:cTn id="583"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584" fill="hold">
                      <p:stCondLst>
                        <p:cond delay="indefinite"/>
                      </p:stCondLst>
                      <p:childTnLst>
                        <p:par>
                          <p:cTn id="585" fill="hold">
                            <p:stCondLst>
                              <p:cond delay="0"/>
                            </p:stCondLst>
                            <p:childTnLst>
                              <p:par>
                                <p:cTn id="586" presetID="42" presetClass="entr" presetSubtype="0" fill="hold" grpId="0" nodeType="clickEffect">
                                  <p:stCondLst>
                                    <p:cond delay="0"/>
                                  </p:stCondLst>
                                  <p:childTnLst>
                                    <p:set>
                                      <p:cBhvr>
                                        <p:cTn id="587" dur="1" fill="hold">
                                          <p:stCondLst>
                                            <p:cond delay="0"/>
                                          </p:stCondLst>
                                        </p:cTn>
                                        <p:tgtEl>
                                          <p:spTgt spid="82"/>
                                        </p:tgtEl>
                                        <p:attrNameLst>
                                          <p:attrName>style.visibility</p:attrName>
                                        </p:attrNameLst>
                                      </p:cBhvr>
                                      <p:to>
                                        <p:strVal val="visible"/>
                                      </p:to>
                                    </p:set>
                                    <p:animEffect transition="in" filter="fade">
                                      <p:cBhvr>
                                        <p:cTn id="588" dur="1000"/>
                                        <p:tgtEl>
                                          <p:spTgt spid="82"/>
                                        </p:tgtEl>
                                      </p:cBhvr>
                                    </p:animEffect>
                                    <p:anim calcmode="lin" valueType="num">
                                      <p:cBhvr>
                                        <p:cTn id="589" dur="1000" fill="hold"/>
                                        <p:tgtEl>
                                          <p:spTgt spid="82"/>
                                        </p:tgtEl>
                                        <p:attrNameLst>
                                          <p:attrName>ppt_x</p:attrName>
                                        </p:attrNameLst>
                                      </p:cBhvr>
                                      <p:tavLst>
                                        <p:tav tm="0">
                                          <p:val>
                                            <p:strVal val="#ppt_x"/>
                                          </p:val>
                                        </p:tav>
                                        <p:tav tm="100000">
                                          <p:val>
                                            <p:strVal val="#ppt_x"/>
                                          </p:val>
                                        </p:tav>
                                      </p:tavLst>
                                    </p:anim>
                                    <p:anim calcmode="lin" valueType="num">
                                      <p:cBhvr>
                                        <p:cTn id="590"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591" fill="hold">
                      <p:stCondLst>
                        <p:cond delay="indefinite"/>
                      </p:stCondLst>
                      <p:childTnLst>
                        <p:par>
                          <p:cTn id="592" fill="hold">
                            <p:stCondLst>
                              <p:cond delay="0"/>
                            </p:stCondLst>
                            <p:childTnLst>
                              <p:par>
                                <p:cTn id="593" presetID="42" presetClass="entr" presetSubtype="0" fill="hold" grpId="0" nodeType="clickEffect">
                                  <p:stCondLst>
                                    <p:cond delay="0"/>
                                  </p:stCondLst>
                                  <p:childTnLst>
                                    <p:set>
                                      <p:cBhvr>
                                        <p:cTn id="594" dur="1" fill="hold">
                                          <p:stCondLst>
                                            <p:cond delay="0"/>
                                          </p:stCondLst>
                                        </p:cTn>
                                        <p:tgtEl>
                                          <p:spTgt spid="84"/>
                                        </p:tgtEl>
                                        <p:attrNameLst>
                                          <p:attrName>style.visibility</p:attrName>
                                        </p:attrNameLst>
                                      </p:cBhvr>
                                      <p:to>
                                        <p:strVal val="visible"/>
                                      </p:to>
                                    </p:set>
                                    <p:animEffect transition="in" filter="fade">
                                      <p:cBhvr>
                                        <p:cTn id="595" dur="1000"/>
                                        <p:tgtEl>
                                          <p:spTgt spid="84"/>
                                        </p:tgtEl>
                                      </p:cBhvr>
                                    </p:animEffect>
                                    <p:anim calcmode="lin" valueType="num">
                                      <p:cBhvr>
                                        <p:cTn id="596" dur="1000" fill="hold"/>
                                        <p:tgtEl>
                                          <p:spTgt spid="84"/>
                                        </p:tgtEl>
                                        <p:attrNameLst>
                                          <p:attrName>ppt_x</p:attrName>
                                        </p:attrNameLst>
                                      </p:cBhvr>
                                      <p:tavLst>
                                        <p:tav tm="0">
                                          <p:val>
                                            <p:strVal val="#ppt_x"/>
                                          </p:val>
                                        </p:tav>
                                        <p:tav tm="100000">
                                          <p:val>
                                            <p:strVal val="#ppt_x"/>
                                          </p:val>
                                        </p:tav>
                                      </p:tavLst>
                                    </p:anim>
                                    <p:anim calcmode="lin" valueType="num">
                                      <p:cBhvr>
                                        <p:cTn id="597"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par>
                    <p:cTn id="598" fill="hold">
                      <p:stCondLst>
                        <p:cond delay="indefinite"/>
                      </p:stCondLst>
                      <p:childTnLst>
                        <p:par>
                          <p:cTn id="599" fill="hold">
                            <p:stCondLst>
                              <p:cond delay="0"/>
                            </p:stCondLst>
                            <p:childTnLst>
                              <p:par>
                                <p:cTn id="600" presetID="42" presetClass="entr" presetSubtype="0" fill="hold" grpId="0" nodeType="clickEffect">
                                  <p:stCondLst>
                                    <p:cond delay="0"/>
                                  </p:stCondLst>
                                  <p:childTnLst>
                                    <p:set>
                                      <p:cBhvr>
                                        <p:cTn id="601" dur="1" fill="hold">
                                          <p:stCondLst>
                                            <p:cond delay="0"/>
                                          </p:stCondLst>
                                        </p:cTn>
                                        <p:tgtEl>
                                          <p:spTgt spid="85"/>
                                        </p:tgtEl>
                                        <p:attrNameLst>
                                          <p:attrName>style.visibility</p:attrName>
                                        </p:attrNameLst>
                                      </p:cBhvr>
                                      <p:to>
                                        <p:strVal val="visible"/>
                                      </p:to>
                                    </p:set>
                                    <p:animEffect transition="in" filter="fade">
                                      <p:cBhvr>
                                        <p:cTn id="602" dur="1000"/>
                                        <p:tgtEl>
                                          <p:spTgt spid="85"/>
                                        </p:tgtEl>
                                      </p:cBhvr>
                                    </p:animEffect>
                                    <p:anim calcmode="lin" valueType="num">
                                      <p:cBhvr>
                                        <p:cTn id="603" dur="1000" fill="hold"/>
                                        <p:tgtEl>
                                          <p:spTgt spid="85"/>
                                        </p:tgtEl>
                                        <p:attrNameLst>
                                          <p:attrName>ppt_x</p:attrName>
                                        </p:attrNameLst>
                                      </p:cBhvr>
                                      <p:tavLst>
                                        <p:tav tm="0">
                                          <p:val>
                                            <p:strVal val="#ppt_x"/>
                                          </p:val>
                                        </p:tav>
                                        <p:tav tm="100000">
                                          <p:val>
                                            <p:strVal val="#ppt_x"/>
                                          </p:val>
                                        </p:tav>
                                      </p:tavLst>
                                    </p:anim>
                                    <p:anim calcmode="lin" valueType="num">
                                      <p:cBhvr>
                                        <p:cTn id="604"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605" fill="hold">
                      <p:stCondLst>
                        <p:cond delay="indefinite"/>
                      </p:stCondLst>
                      <p:childTnLst>
                        <p:par>
                          <p:cTn id="606" fill="hold">
                            <p:stCondLst>
                              <p:cond delay="0"/>
                            </p:stCondLst>
                            <p:childTnLst>
                              <p:par>
                                <p:cTn id="607" presetID="42" presetClass="entr" presetSubtype="0" fill="hold" grpId="0" nodeType="clickEffect">
                                  <p:stCondLst>
                                    <p:cond delay="0"/>
                                  </p:stCondLst>
                                  <p:childTnLst>
                                    <p:set>
                                      <p:cBhvr>
                                        <p:cTn id="608" dur="1" fill="hold">
                                          <p:stCondLst>
                                            <p:cond delay="0"/>
                                          </p:stCondLst>
                                        </p:cTn>
                                        <p:tgtEl>
                                          <p:spTgt spid="86"/>
                                        </p:tgtEl>
                                        <p:attrNameLst>
                                          <p:attrName>style.visibility</p:attrName>
                                        </p:attrNameLst>
                                      </p:cBhvr>
                                      <p:to>
                                        <p:strVal val="visible"/>
                                      </p:to>
                                    </p:set>
                                    <p:animEffect transition="in" filter="fade">
                                      <p:cBhvr>
                                        <p:cTn id="609" dur="1000"/>
                                        <p:tgtEl>
                                          <p:spTgt spid="86"/>
                                        </p:tgtEl>
                                      </p:cBhvr>
                                    </p:animEffect>
                                    <p:anim calcmode="lin" valueType="num">
                                      <p:cBhvr>
                                        <p:cTn id="610" dur="1000" fill="hold"/>
                                        <p:tgtEl>
                                          <p:spTgt spid="86"/>
                                        </p:tgtEl>
                                        <p:attrNameLst>
                                          <p:attrName>ppt_x</p:attrName>
                                        </p:attrNameLst>
                                      </p:cBhvr>
                                      <p:tavLst>
                                        <p:tav tm="0">
                                          <p:val>
                                            <p:strVal val="#ppt_x"/>
                                          </p:val>
                                        </p:tav>
                                        <p:tav tm="100000">
                                          <p:val>
                                            <p:strVal val="#ppt_x"/>
                                          </p:val>
                                        </p:tav>
                                      </p:tavLst>
                                    </p:anim>
                                    <p:anim calcmode="lin" valueType="num">
                                      <p:cBhvr>
                                        <p:cTn id="611"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par>
                    <p:cTn id="612" fill="hold">
                      <p:stCondLst>
                        <p:cond delay="indefinite"/>
                      </p:stCondLst>
                      <p:childTnLst>
                        <p:par>
                          <p:cTn id="613" fill="hold">
                            <p:stCondLst>
                              <p:cond delay="0"/>
                            </p:stCondLst>
                            <p:childTnLst>
                              <p:par>
                                <p:cTn id="614" presetID="42" presetClass="entr" presetSubtype="0" fill="hold" grpId="0" nodeType="clickEffect">
                                  <p:stCondLst>
                                    <p:cond delay="0"/>
                                  </p:stCondLst>
                                  <p:childTnLst>
                                    <p:set>
                                      <p:cBhvr>
                                        <p:cTn id="615" dur="1" fill="hold">
                                          <p:stCondLst>
                                            <p:cond delay="0"/>
                                          </p:stCondLst>
                                        </p:cTn>
                                        <p:tgtEl>
                                          <p:spTgt spid="87"/>
                                        </p:tgtEl>
                                        <p:attrNameLst>
                                          <p:attrName>style.visibility</p:attrName>
                                        </p:attrNameLst>
                                      </p:cBhvr>
                                      <p:to>
                                        <p:strVal val="visible"/>
                                      </p:to>
                                    </p:set>
                                    <p:animEffect transition="in" filter="fade">
                                      <p:cBhvr>
                                        <p:cTn id="616" dur="1000"/>
                                        <p:tgtEl>
                                          <p:spTgt spid="87"/>
                                        </p:tgtEl>
                                      </p:cBhvr>
                                    </p:animEffect>
                                    <p:anim calcmode="lin" valueType="num">
                                      <p:cBhvr>
                                        <p:cTn id="617" dur="1000" fill="hold"/>
                                        <p:tgtEl>
                                          <p:spTgt spid="87"/>
                                        </p:tgtEl>
                                        <p:attrNameLst>
                                          <p:attrName>ppt_x</p:attrName>
                                        </p:attrNameLst>
                                      </p:cBhvr>
                                      <p:tavLst>
                                        <p:tav tm="0">
                                          <p:val>
                                            <p:strVal val="#ppt_x"/>
                                          </p:val>
                                        </p:tav>
                                        <p:tav tm="100000">
                                          <p:val>
                                            <p:strVal val="#ppt_x"/>
                                          </p:val>
                                        </p:tav>
                                      </p:tavLst>
                                    </p:anim>
                                    <p:anim calcmode="lin" valueType="num">
                                      <p:cBhvr>
                                        <p:cTn id="618"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619" fill="hold">
                      <p:stCondLst>
                        <p:cond delay="indefinite"/>
                      </p:stCondLst>
                      <p:childTnLst>
                        <p:par>
                          <p:cTn id="620" fill="hold">
                            <p:stCondLst>
                              <p:cond delay="0"/>
                            </p:stCondLst>
                            <p:childTnLst>
                              <p:par>
                                <p:cTn id="621" presetID="42" presetClass="entr" presetSubtype="0" fill="hold" grpId="0" nodeType="clickEffect">
                                  <p:stCondLst>
                                    <p:cond delay="0"/>
                                  </p:stCondLst>
                                  <p:childTnLst>
                                    <p:set>
                                      <p:cBhvr>
                                        <p:cTn id="622" dur="1" fill="hold">
                                          <p:stCondLst>
                                            <p:cond delay="0"/>
                                          </p:stCondLst>
                                        </p:cTn>
                                        <p:tgtEl>
                                          <p:spTgt spid="88"/>
                                        </p:tgtEl>
                                        <p:attrNameLst>
                                          <p:attrName>style.visibility</p:attrName>
                                        </p:attrNameLst>
                                      </p:cBhvr>
                                      <p:to>
                                        <p:strVal val="visible"/>
                                      </p:to>
                                    </p:set>
                                    <p:animEffect transition="in" filter="fade">
                                      <p:cBhvr>
                                        <p:cTn id="623" dur="1000"/>
                                        <p:tgtEl>
                                          <p:spTgt spid="88"/>
                                        </p:tgtEl>
                                      </p:cBhvr>
                                    </p:animEffect>
                                    <p:anim calcmode="lin" valueType="num">
                                      <p:cBhvr>
                                        <p:cTn id="624" dur="1000" fill="hold"/>
                                        <p:tgtEl>
                                          <p:spTgt spid="88"/>
                                        </p:tgtEl>
                                        <p:attrNameLst>
                                          <p:attrName>ppt_x</p:attrName>
                                        </p:attrNameLst>
                                      </p:cBhvr>
                                      <p:tavLst>
                                        <p:tav tm="0">
                                          <p:val>
                                            <p:strVal val="#ppt_x"/>
                                          </p:val>
                                        </p:tav>
                                        <p:tav tm="100000">
                                          <p:val>
                                            <p:strVal val="#ppt_x"/>
                                          </p:val>
                                        </p:tav>
                                      </p:tavLst>
                                    </p:anim>
                                    <p:anim calcmode="lin" valueType="num">
                                      <p:cBhvr>
                                        <p:cTn id="625"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626" fill="hold">
                      <p:stCondLst>
                        <p:cond delay="indefinite"/>
                      </p:stCondLst>
                      <p:childTnLst>
                        <p:par>
                          <p:cTn id="627" fill="hold">
                            <p:stCondLst>
                              <p:cond delay="0"/>
                            </p:stCondLst>
                            <p:childTnLst>
                              <p:par>
                                <p:cTn id="628" presetID="42" presetClass="entr" presetSubtype="0" fill="hold" grpId="0" nodeType="clickEffect">
                                  <p:stCondLst>
                                    <p:cond delay="0"/>
                                  </p:stCondLst>
                                  <p:childTnLst>
                                    <p:set>
                                      <p:cBhvr>
                                        <p:cTn id="629" dur="1" fill="hold">
                                          <p:stCondLst>
                                            <p:cond delay="0"/>
                                          </p:stCondLst>
                                        </p:cTn>
                                        <p:tgtEl>
                                          <p:spTgt spid="89"/>
                                        </p:tgtEl>
                                        <p:attrNameLst>
                                          <p:attrName>style.visibility</p:attrName>
                                        </p:attrNameLst>
                                      </p:cBhvr>
                                      <p:to>
                                        <p:strVal val="visible"/>
                                      </p:to>
                                    </p:set>
                                    <p:animEffect transition="in" filter="fade">
                                      <p:cBhvr>
                                        <p:cTn id="630" dur="1000"/>
                                        <p:tgtEl>
                                          <p:spTgt spid="89"/>
                                        </p:tgtEl>
                                      </p:cBhvr>
                                    </p:animEffect>
                                    <p:anim calcmode="lin" valueType="num">
                                      <p:cBhvr>
                                        <p:cTn id="631" dur="1000" fill="hold"/>
                                        <p:tgtEl>
                                          <p:spTgt spid="89"/>
                                        </p:tgtEl>
                                        <p:attrNameLst>
                                          <p:attrName>ppt_x</p:attrName>
                                        </p:attrNameLst>
                                      </p:cBhvr>
                                      <p:tavLst>
                                        <p:tav tm="0">
                                          <p:val>
                                            <p:strVal val="#ppt_x"/>
                                          </p:val>
                                        </p:tav>
                                        <p:tav tm="100000">
                                          <p:val>
                                            <p:strVal val="#ppt_x"/>
                                          </p:val>
                                        </p:tav>
                                      </p:tavLst>
                                    </p:anim>
                                    <p:anim calcmode="lin" valueType="num">
                                      <p:cBhvr>
                                        <p:cTn id="632"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par>
                    <p:cTn id="633" fill="hold">
                      <p:stCondLst>
                        <p:cond delay="indefinite"/>
                      </p:stCondLst>
                      <p:childTnLst>
                        <p:par>
                          <p:cTn id="634" fill="hold">
                            <p:stCondLst>
                              <p:cond delay="0"/>
                            </p:stCondLst>
                            <p:childTnLst>
                              <p:par>
                                <p:cTn id="635" presetID="42" presetClass="entr" presetSubtype="0" fill="hold" grpId="0" nodeType="clickEffect">
                                  <p:stCondLst>
                                    <p:cond delay="0"/>
                                  </p:stCondLst>
                                  <p:childTnLst>
                                    <p:set>
                                      <p:cBhvr>
                                        <p:cTn id="636" dur="1" fill="hold">
                                          <p:stCondLst>
                                            <p:cond delay="0"/>
                                          </p:stCondLst>
                                        </p:cTn>
                                        <p:tgtEl>
                                          <p:spTgt spid="73"/>
                                        </p:tgtEl>
                                        <p:attrNameLst>
                                          <p:attrName>style.visibility</p:attrName>
                                        </p:attrNameLst>
                                      </p:cBhvr>
                                      <p:to>
                                        <p:strVal val="visible"/>
                                      </p:to>
                                    </p:set>
                                    <p:animEffect transition="in" filter="fade">
                                      <p:cBhvr>
                                        <p:cTn id="637" dur="1000"/>
                                        <p:tgtEl>
                                          <p:spTgt spid="73"/>
                                        </p:tgtEl>
                                      </p:cBhvr>
                                    </p:animEffect>
                                    <p:anim calcmode="lin" valueType="num">
                                      <p:cBhvr>
                                        <p:cTn id="638" dur="1000" fill="hold"/>
                                        <p:tgtEl>
                                          <p:spTgt spid="73"/>
                                        </p:tgtEl>
                                        <p:attrNameLst>
                                          <p:attrName>ppt_x</p:attrName>
                                        </p:attrNameLst>
                                      </p:cBhvr>
                                      <p:tavLst>
                                        <p:tav tm="0">
                                          <p:val>
                                            <p:strVal val="#ppt_x"/>
                                          </p:val>
                                        </p:tav>
                                        <p:tav tm="100000">
                                          <p:val>
                                            <p:strVal val="#ppt_x"/>
                                          </p:val>
                                        </p:tav>
                                      </p:tavLst>
                                    </p:anim>
                                    <p:anim calcmode="lin" valueType="num">
                                      <p:cBhvr>
                                        <p:cTn id="639"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640" fill="hold">
                      <p:stCondLst>
                        <p:cond delay="indefinite"/>
                      </p:stCondLst>
                      <p:childTnLst>
                        <p:par>
                          <p:cTn id="641" fill="hold">
                            <p:stCondLst>
                              <p:cond delay="0"/>
                            </p:stCondLst>
                            <p:childTnLst>
                              <p:par>
                                <p:cTn id="642" presetID="42" presetClass="entr" presetSubtype="0" fill="hold" grpId="0" nodeType="clickEffect">
                                  <p:stCondLst>
                                    <p:cond delay="0"/>
                                  </p:stCondLst>
                                  <p:childTnLst>
                                    <p:set>
                                      <p:cBhvr>
                                        <p:cTn id="643" dur="1" fill="hold">
                                          <p:stCondLst>
                                            <p:cond delay="0"/>
                                          </p:stCondLst>
                                        </p:cTn>
                                        <p:tgtEl>
                                          <p:spTgt spid="90"/>
                                        </p:tgtEl>
                                        <p:attrNameLst>
                                          <p:attrName>style.visibility</p:attrName>
                                        </p:attrNameLst>
                                      </p:cBhvr>
                                      <p:to>
                                        <p:strVal val="visible"/>
                                      </p:to>
                                    </p:set>
                                    <p:animEffect transition="in" filter="fade">
                                      <p:cBhvr>
                                        <p:cTn id="644" dur="1000"/>
                                        <p:tgtEl>
                                          <p:spTgt spid="90"/>
                                        </p:tgtEl>
                                      </p:cBhvr>
                                    </p:animEffect>
                                    <p:anim calcmode="lin" valueType="num">
                                      <p:cBhvr>
                                        <p:cTn id="645" dur="1000" fill="hold"/>
                                        <p:tgtEl>
                                          <p:spTgt spid="90"/>
                                        </p:tgtEl>
                                        <p:attrNameLst>
                                          <p:attrName>ppt_x</p:attrName>
                                        </p:attrNameLst>
                                      </p:cBhvr>
                                      <p:tavLst>
                                        <p:tav tm="0">
                                          <p:val>
                                            <p:strVal val="#ppt_x"/>
                                          </p:val>
                                        </p:tav>
                                        <p:tav tm="100000">
                                          <p:val>
                                            <p:strVal val="#ppt_x"/>
                                          </p:val>
                                        </p:tav>
                                      </p:tavLst>
                                    </p:anim>
                                    <p:anim calcmode="lin" valueType="num">
                                      <p:cBhvr>
                                        <p:cTn id="64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par>
                    <p:cTn id="647" fill="hold">
                      <p:stCondLst>
                        <p:cond delay="indefinite"/>
                      </p:stCondLst>
                      <p:childTnLst>
                        <p:par>
                          <p:cTn id="648" fill="hold">
                            <p:stCondLst>
                              <p:cond delay="0"/>
                            </p:stCondLst>
                            <p:childTnLst>
                              <p:par>
                                <p:cTn id="649" presetID="1" presetClass="entr" presetSubtype="0" fill="hold" nodeType="clickEffect">
                                  <p:stCondLst>
                                    <p:cond delay="0"/>
                                  </p:stCondLst>
                                  <p:childTnLst>
                                    <p:set>
                                      <p:cBhvr>
                                        <p:cTn id="650" dur="1" fill="hold">
                                          <p:stCondLst>
                                            <p:cond delay="249"/>
                                          </p:stCondLst>
                                        </p:cTn>
                                        <p:tgtEl>
                                          <p:spTgt spid="2"/>
                                        </p:tgtEl>
                                        <p:attrNameLst>
                                          <p:attrName>style.visibility</p:attrName>
                                        </p:attrNameLst>
                                      </p:cBhvr>
                                      <p:to>
                                        <p:strVal val="visible"/>
                                      </p:to>
                                    </p:set>
                                  </p:childTnLst>
                                </p:cTn>
                              </p:par>
                            </p:childTnLst>
                          </p:cTn>
                        </p:par>
                      </p:childTnLst>
                    </p:cTn>
                  </p:par>
                  <p:par>
                    <p:cTn id="651" fill="hold">
                      <p:stCondLst>
                        <p:cond delay="indefinite"/>
                      </p:stCondLst>
                      <p:childTnLst>
                        <p:par>
                          <p:cTn id="652" fill="hold">
                            <p:stCondLst>
                              <p:cond delay="0"/>
                            </p:stCondLst>
                            <p:childTnLst>
                              <p:par>
                                <p:cTn id="653" presetID="1" presetClass="entr" presetSubtype="0" fill="hold" grpId="0" nodeType="clickEffect">
                                  <p:stCondLst>
                                    <p:cond delay="0"/>
                                  </p:stCondLst>
                                  <p:childTnLst>
                                    <p:set>
                                      <p:cBhvr>
                                        <p:cTn id="654" dur="1" fill="hold">
                                          <p:stCondLst>
                                            <p:cond delay="249"/>
                                          </p:stCondLst>
                                        </p:cTn>
                                        <p:tgtEl>
                                          <p:spTgt spid="8"/>
                                        </p:tgtEl>
                                        <p:attrNameLst>
                                          <p:attrName>style.visibility</p:attrName>
                                        </p:attrNameLst>
                                      </p:cBhvr>
                                      <p:to>
                                        <p:strVal val="visible"/>
                                      </p:to>
                                    </p:set>
                                  </p:childTnLst>
                                </p:cTn>
                              </p:par>
                            </p:childTnLst>
                          </p:cTn>
                        </p:par>
                      </p:childTnLst>
                    </p:cTn>
                  </p:par>
                  <p:par>
                    <p:cTn id="655" fill="hold">
                      <p:stCondLst>
                        <p:cond delay="indefinite"/>
                      </p:stCondLst>
                      <p:childTnLst>
                        <p:par>
                          <p:cTn id="656" fill="hold">
                            <p:stCondLst>
                              <p:cond delay="0"/>
                            </p:stCondLst>
                            <p:childTnLst>
                              <p:par>
                                <p:cTn id="657" presetID="1" presetClass="entr" presetSubtype="0" fill="hold" grpId="0" nodeType="clickEffect">
                                  <p:stCondLst>
                                    <p:cond delay="0"/>
                                  </p:stCondLst>
                                  <p:childTnLst>
                                    <p:set>
                                      <p:cBhvr>
                                        <p:cTn id="658" dur="1" fill="hold">
                                          <p:stCondLst>
                                            <p:cond delay="249"/>
                                          </p:stCondLst>
                                        </p:cTn>
                                        <p:tgtEl>
                                          <p:spTgt spid="96"/>
                                        </p:tgtEl>
                                        <p:attrNameLst>
                                          <p:attrName>style.visibility</p:attrName>
                                        </p:attrNameLst>
                                      </p:cBhvr>
                                      <p:to>
                                        <p:strVal val="visible"/>
                                      </p:to>
                                    </p:set>
                                  </p:childTnLst>
                                </p:cTn>
                              </p:par>
                            </p:childTnLst>
                          </p:cTn>
                        </p:par>
                      </p:childTnLst>
                    </p:cTn>
                  </p:par>
                  <p:par>
                    <p:cTn id="659" fill="hold">
                      <p:stCondLst>
                        <p:cond delay="indefinite"/>
                      </p:stCondLst>
                      <p:childTnLst>
                        <p:par>
                          <p:cTn id="660" fill="hold">
                            <p:stCondLst>
                              <p:cond delay="0"/>
                            </p:stCondLst>
                            <p:childTnLst>
                              <p:par>
                                <p:cTn id="661" presetID="1" presetClass="entr" presetSubtype="0" fill="hold" grpId="0" nodeType="clickEffect">
                                  <p:stCondLst>
                                    <p:cond delay="0"/>
                                  </p:stCondLst>
                                  <p:childTnLst>
                                    <p:set>
                                      <p:cBhvr>
                                        <p:cTn id="662" dur="1" fill="hold">
                                          <p:stCondLst>
                                            <p:cond delay="249"/>
                                          </p:stCondLst>
                                        </p:cTn>
                                        <p:tgtEl>
                                          <p:spTgt spid="95"/>
                                        </p:tgtEl>
                                        <p:attrNameLst>
                                          <p:attrName>style.visibility</p:attrName>
                                        </p:attrNameLst>
                                      </p:cBhvr>
                                      <p:to>
                                        <p:strVal val="visible"/>
                                      </p:to>
                                    </p:set>
                                  </p:childTnLst>
                                </p:cTn>
                              </p:par>
                            </p:childTnLst>
                          </p:cTn>
                        </p:par>
                      </p:childTnLst>
                    </p:cTn>
                  </p:par>
                  <p:par>
                    <p:cTn id="663" fill="hold">
                      <p:stCondLst>
                        <p:cond delay="indefinite"/>
                      </p:stCondLst>
                      <p:childTnLst>
                        <p:par>
                          <p:cTn id="664" fill="hold">
                            <p:stCondLst>
                              <p:cond delay="0"/>
                            </p:stCondLst>
                            <p:childTnLst>
                              <p:par>
                                <p:cTn id="665" presetID="1" presetClass="entr" presetSubtype="0" fill="hold" grpId="0" nodeType="clickEffect">
                                  <p:stCondLst>
                                    <p:cond delay="0"/>
                                  </p:stCondLst>
                                  <p:childTnLst>
                                    <p:set>
                                      <p:cBhvr>
                                        <p:cTn id="666" dur="1" fill="hold">
                                          <p:stCondLst>
                                            <p:cond delay="249"/>
                                          </p:stCondLst>
                                        </p:cTn>
                                        <p:tgtEl>
                                          <p:spTgt spid="92"/>
                                        </p:tgtEl>
                                        <p:attrNameLst>
                                          <p:attrName>style.visibility</p:attrName>
                                        </p:attrNameLst>
                                      </p:cBhvr>
                                      <p:to>
                                        <p:strVal val="visible"/>
                                      </p:to>
                                    </p:set>
                                  </p:childTnLst>
                                </p:cTn>
                              </p:par>
                            </p:childTnLst>
                          </p:cTn>
                        </p:par>
                      </p:childTnLst>
                    </p:cTn>
                  </p:par>
                  <p:par>
                    <p:cTn id="667" fill="hold">
                      <p:stCondLst>
                        <p:cond delay="indefinite"/>
                      </p:stCondLst>
                      <p:childTnLst>
                        <p:par>
                          <p:cTn id="668" fill="hold">
                            <p:stCondLst>
                              <p:cond delay="0"/>
                            </p:stCondLst>
                            <p:childTnLst>
                              <p:par>
                                <p:cTn id="669" presetID="1" presetClass="entr" presetSubtype="0" fill="hold" grpId="0" nodeType="clickEffect">
                                  <p:stCondLst>
                                    <p:cond delay="0"/>
                                  </p:stCondLst>
                                  <p:childTnLst>
                                    <p:set>
                                      <p:cBhvr>
                                        <p:cTn id="670" dur="1" fill="hold">
                                          <p:stCondLst>
                                            <p:cond delay="249"/>
                                          </p:stCondLst>
                                        </p:cTn>
                                        <p:tgtEl>
                                          <p:spTgt spid="97"/>
                                        </p:tgtEl>
                                        <p:attrNameLst>
                                          <p:attrName>style.visibility</p:attrName>
                                        </p:attrNameLst>
                                      </p:cBhvr>
                                      <p:to>
                                        <p:strVal val="visible"/>
                                      </p:to>
                                    </p:set>
                                  </p:childTnLst>
                                </p:cTn>
                              </p:par>
                            </p:childTnLst>
                          </p:cTn>
                        </p:par>
                      </p:childTnLst>
                    </p:cTn>
                  </p:par>
                  <p:par>
                    <p:cTn id="671" fill="hold">
                      <p:stCondLst>
                        <p:cond delay="indefinite"/>
                      </p:stCondLst>
                      <p:childTnLst>
                        <p:par>
                          <p:cTn id="672" fill="hold">
                            <p:stCondLst>
                              <p:cond delay="0"/>
                            </p:stCondLst>
                            <p:childTnLst>
                              <p:par>
                                <p:cTn id="673" presetID="1" presetClass="entr" presetSubtype="0" fill="hold" grpId="0" nodeType="clickEffect">
                                  <p:stCondLst>
                                    <p:cond delay="0"/>
                                  </p:stCondLst>
                                  <p:childTnLst>
                                    <p:set>
                                      <p:cBhvr>
                                        <p:cTn id="674" dur="1" fill="hold">
                                          <p:stCondLst>
                                            <p:cond delay="249"/>
                                          </p:stCondLst>
                                        </p:cTn>
                                        <p:tgtEl>
                                          <p:spTgt spid="98"/>
                                        </p:tgtEl>
                                        <p:attrNameLst>
                                          <p:attrName>style.visibility</p:attrName>
                                        </p:attrNameLst>
                                      </p:cBhvr>
                                      <p:to>
                                        <p:strVal val="visible"/>
                                      </p:to>
                                    </p:set>
                                  </p:childTnLst>
                                </p:cTn>
                              </p:par>
                            </p:childTnLst>
                          </p:cTn>
                        </p:par>
                      </p:childTnLst>
                    </p:cTn>
                  </p:par>
                  <p:par>
                    <p:cTn id="675" fill="hold">
                      <p:stCondLst>
                        <p:cond delay="indefinite"/>
                      </p:stCondLst>
                      <p:childTnLst>
                        <p:par>
                          <p:cTn id="676" fill="hold">
                            <p:stCondLst>
                              <p:cond delay="0"/>
                            </p:stCondLst>
                            <p:childTnLst>
                              <p:par>
                                <p:cTn id="677" presetID="1" presetClass="entr" presetSubtype="0" fill="hold" grpId="0" nodeType="clickEffect">
                                  <p:stCondLst>
                                    <p:cond delay="0"/>
                                  </p:stCondLst>
                                  <p:childTnLst>
                                    <p:set>
                                      <p:cBhvr>
                                        <p:cTn id="678" dur="1" fill="hold">
                                          <p:stCondLst>
                                            <p:cond delay="249"/>
                                          </p:stCondLst>
                                        </p:cTn>
                                        <p:tgtEl>
                                          <p:spTgt spid="93"/>
                                        </p:tgtEl>
                                        <p:attrNameLst>
                                          <p:attrName>style.visibility</p:attrName>
                                        </p:attrNameLst>
                                      </p:cBhvr>
                                      <p:to>
                                        <p:strVal val="visible"/>
                                      </p:to>
                                    </p:set>
                                  </p:childTnLst>
                                </p:cTn>
                              </p:par>
                            </p:childTnLst>
                          </p:cTn>
                        </p:par>
                      </p:childTnLst>
                    </p:cTn>
                  </p:par>
                  <p:par>
                    <p:cTn id="679" fill="hold">
                      <p:stCondLst>
                        <p:cond delay="indefinite"/>
                      </p:stCondLst>
                      <p:childTnLst>
                        <p:par>
                          <p:cTn id="680" fill="hold">
                            <p:stCondLst>
                              <p:cond delay="0"/>
                            </p:stCondLst>
                            <p:childTnLst>
                              <p:par>
                                <p:cTn id="681" presetID="1" presetClass="entr" presetSubtype="0" fill="hold" grpId="0" nodeType="clickEffect">
                                  <p:stCondLst>
                                    <p:cond delay="0"/>
                                  </p:stCondLst>
                                  <p:childTnLst>
                                    <p:set>
                                      <p:cBhvr>
                                        <p:cTn id="682" dur="1" fill="hold">
                                          <p:stCondLst>
                                            <p:cond delay="249"/>
                                          </p:stCondLst>
                                        </p:cTn>
                                        <p:tgtEl>
                                          <p:spTgt spid="10"/>
                                        </p:tgtEl>
                                        <p:attrNameLst>
                                          <p:attrName>style.visibility</p:attrName>
                                        </p:attrNameLst>
                                      </p:cBhvr>
                                      <p:to>
                                        <p:strVal val="visible"/>
                                      </p:to>
                                    </p:set>
                                  </p:childTnLst>
                                </p:cTn>
                              </p:par>
                            </p:childTnLst>
                          </p:cTn>
                        </p:par>
                      </p:childTnLst>
                    </p:cTn>
                  </p:par>
                  <p:par>
                    <p:cTn id="683" fill="hold">
                      <p:stCondLst>
                        <p:cond delay="indefinite"/>
                      </p:stCondLst>
                      <p:childTnLst>
                        <p:par>
                          <p:cTn id="684" fill="hold">
                            <p:stCondLst>
                              <p:cond delay="0"/>
                            </p:stCondLst>
                            <p:childTnLst>
                              <p:par>
                                <p:cTn id="685" presetID="1" presetClass="entr" presetSubtype="0" fill="hold" grpId="0" nodeType="clickEffect">
                                  <p:stCondLst>
                                    <p:cond delay="0"/>
                                  </p:stCondLst>
                                  <p:childTnLst>
                                    <p:set>
                                      <p:cBhvr>
                                        <p:cTn id="686" dur="1" fill="hold">
                                          <p:stCondLst>
                                            <p:cond delay="249"/>
                                          </p:stCondLst>
                                        </p:cTn>
                                        <p:tgtEl>
                                          <p:spTgt spid="94"/>
                                        </p:tgtEl>
                                        <p:attrNameLst>
                                          <p:attrName>style.visibility</p:attrName>
                                        </p:attrNameLst>
                                      </p:cBhvr>
                                      <p:to>
                                        <p:strVal val="visible"/>
                                      </p:to>
                                    </p:set>
                                  </p:childTnLst>
                                </p:cTn>
                              </p:par>
                            </p:childTnLst>
                          </p:cTn>
                        </p:par>
                      </p:childTnLst>
                    </p:cTn>
                  </p:par>
                  <p:par>
                    <p:cTn id="687" fill="hold">
                      <p:stCondLst>
                        <p:cond delay="indefinite"/>
                      </p:stCondLst>
                      <p:childTnLst>
                        <p:par>
                          <p:cTn id="688" fill="hold">
                            <p:stCondLst>
                              <p:cond delay="0"/>
                            </p:stCondLst>
                            <p:childTnLst>
                              <p:par>
                                <p:cTn id="689" presetID="1" presetClass="entr" presetSubtype="0" fill="hold" grpId="0" nodeType="clickEffect">
                                  <p:stCondLst>
                                    <p:cond delay="0"/>
                                  </p:stCondLst>
                                  <p:childTnLst>
                                    <p:set>
                                      <p:cBhvr>
                                        <p:cTn id="690" dur="1" fill="hold">
                                          <p:stCondLst>
                                            <p:cond delay="24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2" grpId="0"/>
      <p:bldP spid="13" grpId="0"/>
      <p:bldP spid="14" grpId="0"/>
      <p:bldP spid="15" grpId="0"/>
      <p:bldP spid="16" grpId="0"/>
      <p:bldP spid="17" grpId="0"/>
      <p:bldP spid="18"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P spid="87" grpId="0"/>
      <p:bldP spid="88" grpId="0"/>
      <p:bldP spid="89" grpId="0"/>
      <p:bldP spid="90" grpId="0"/>
      <p:bldP spid="8" grpId="0"/>
      <p:bldP spid="10" grpId="0"/>
      <p:bldP spid="19" grpId="0"/>
      <p:bldP spid="92" grpId="0"/>
      <p:bldP spid="93" grpId="0"/>
      <p:bldP spid="94" grpId="0"/>
      <p:bldP spid="95" grpId="0"/>
      <p:bldP spid="96" grpId="0"/>
      <p:bldP spid="97" grpId="0"/>
      <p:bldP spid="98" grpId="0"/>
      <p:bldP spid="102" grpId="0"/>
      <p:bldP spid="104" grpId="0"/>
      <p:bldP spid="106" grpId="0"/>
      <p:bldP spid="108" grpId="0"/>
      <p:bldP spid="110" grpId="0"/>
      <p:bldP spid="112" grpId="0"/>
      <p:bldP spid="114" grpId="0"/>
      <p:bldP spid="116" grpId="0"/>
      <p:bldP spid="11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1617DF7-A591-D1E1-161A-F2254C821B5C}"/>
              </a:ext>
            </a:extLst>
          </p:cNvPr>
          <p:cNvSpPr txBox="1"/>
          <p:nvPr/>
        </p:nvSpPr>
        <p:spPr>
          <a:xfrm>
            <a:off x="0" y="110836"/>
            <a:ext cx="1856509" cy="923330"/>
          </a:xfrm>
          <a:prstGeom prst="rect">
            <a:avLst/>
          </a:prstGeom>
          <a:noFill/>
        </p:spPr>
        <p:txBody>
          <a:bodyPr wrap="square" rtlCol="0">
            <a:spAutoFit/>
          </a:bodyPr>
          <a:lstStyle/>
          <a:p>
            <a:pPr algn="ctr"/>
            <a:r>
              <a:rPr lang="en-US" b="1" dirty="0">
                <a:solidFill>
                  <a:srgbClr val="FF0000"/>
                </a:solidFill>
              </a:rPr>
              <a:t>Project: </a:t>
            </a:r>
          </a:p>
          <a:p>
            <a:pPr algn="ctr"/>
            <a:r>
              <a:rPr lang="en-US" b="1" dirty="0"/>
              <a:t>Multi Directional Air Projector</a:t>
            </a:r>
            <a:endParaRPr lang="en-IN" b="1" dirty="0"/>
          </a:p>
        </p:txBody>
      </p:sp>
      <p:sp>
        <p:nvSpPr>
          <p:cNvPr id="9" name="TextBox 8">
            <a:extLst>
              <a:ext uri="{FF2B5EF4-FFF2-40B4-BE49-F238E27FC236}">
                <a16:creationId xmlns:a16="http://schemas.microsoft.com/office/drawing/2014/main" xmlns="" id="{0B7726B8-3F6B-14F9-42D7-647C793F4152}"/>
              </a:ext>
            </a:extLst>
          </p:cNvPr>
          <p:cNvSpPr txBox="1"/>
          <p:nvPr/>
        </p:nvSpPr>
        <p:spPr>
          <a:xfrm>
            <a:off x="2189018" y="17772"/>
            <a:ext cx="4156364" cy="430887"/>
          </a:xfrm>
          <a:prstGeom prst="rect">
            <a:avLst/>
          </a:prstGeom>
          <a:noFill/>
        </p:spPr>
        <p:txBody>
          <a:bodyPr wrap="square" rtlCol="0">
            <a:spAutoFit/>
          </a:bodyPr>
          <a:lstStyle/>
          <a:p>
            <a:pPr algn="ctr"/>
            <a:r>
              <a:rPr lang="en-US" sz="2200" b="1" dirty="0">
                <a:highlight>
                  <a:srgbClr val="00FF00"/>
                </a:highlight>
              </a:rPr>
              <a:t>MATRIX EVALUATION CHART</a:t>
            </a:r>
            <a:endParaRPr lang="en-IN" sz="2200" b="1" dirty="0">
              <a:highlight>
                <a:srgbClr val="00FF00"/>
              </a:highlight>
            </a:endParaRPr>
          </a:p>
        </p:txBody>
      </p:sp>
      <p:graphicFrame>
        <p:nvGraphicFramePr>
          <p:cNvPr id="12" name="Table 11">
            <a:extLst>
              <a:ext uri="{FF2B5EF4-FFF2-40B4-BE49-F238E27FC236}">
                <a16:creationId xmlns:a16="http://schemas.microsoft.com/office/drawing/2014/main" xmlns="" id="{3E3AE6D8-5456-1984-575D-575C45DC4ACE}"/>
              </a:ext>
            </a:extLst>
          </p:cNvPr>
          <p:cNvGraphicFramePr>
            <a:graphicFrameLocks noGrp="1"/>
          </p:cNvGraphicFramePr>
          <p:nvPr>
            <p:extLst>
              <p:ext uri="{D42A27DB-BD31-4B8C-83A1-F6EECF244321}">
                <p14:modId xmlns:p14="http://schemas.microsoft.com/office/powerpoint/2010/main" val="2640887445"/>
              </p:ext>
            </p:extLst>
          </p:nvPr>
        </p:nvGraphicFramePr>
        <p:xfrm>
          <a:off x="2189018" y="436057"/>
          <a:ext cx="5524500" cy="155257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xmlns="" val="3712433698"/>
                    </a:ext>
                  </a:extLst>
                </a:gridCol>
                <a:gridCol w="609600">
                  <a:extLst>
                    <a:ext uri="{9D8B030D-6E8A-4147-A177-3AD203B41FA5}">
                      <a16:colId xmlns:a16="http://schemas.microsoft.com/office/drawing/2014/main" xmlns="" val="2937998472"/>
                    </a:ext>
                  </a:extLst>
                </a:gridCol>
                <a:gridCol w="609600">
                  <a:extLst>
                    <a:ext uri="{9D8B030D-6E8A-4147-A177-3AD203B41FA5}">
                      <a16:colId xmlns:a16="http://schemas.microsoft.com/office/drawing/2014/main" xmlns="" val="2320174546"/>
                    </a:ext>
                  </a:extLst>
                </a:gridCol>
                <a:gridCol w="609600">
                  <a:extLst>
                    <a:ext uri="{9D8B030D-6E8A-4147-A177-3AD203B41FA5}">
                      <a16:colId xmlns:a16="http://schemas.microsoft.com/office/drawing/2014/main" xmlns="" val="633821944"/>
                    </a:ext>
                  </a:extLst>
                </a:gridCol>
                <a:gridCol w="609600">
                  <a:extLst>
                    <a:ext uri="{9D8B030D-6E8A-4147-A177-3AD203B41FA5}">
                      <a16:colId xmlns:a16="http://schemas.microsoft.com/office/drawing/2014/main" xmlns="" val="692178968"/>
                    </a:ext>
                  </a:extLst>
                </a:gridCol>
                <a:gridCol w="609600">
                  <a:extLst>
                    <a:ext uri="{9D8B030D-6E8A-4147-A177-3AD203B41FA5}">
                      <a16:colId xmlns:a16="http://schemas.microsoft.com/office/drawing/2014/main" xmlns="" val="3252626903"/>
                    </a:ext>
                  </a:extLst>
                </a:gridCol>
                <a:gridCol w="609600">
                  <a:extLst>
                    <a:ext uri="{9D8B030D-6E8A-4147-A177-3AD203B41FA5}">
                      <a16:colId xmlns:a16="http://schemas.microsoft.com/office/drawing/2014/main" xmlns="" val="1107191351"/>
                    </a:ext>
                  </a:extLst>
                </a:gridCol>
                <a:gridCol w="609600">
                  <a:extLst>
                    <a:ext uri="{9D8B030D-6E8A-4147-A177-3AD203B41FA5}">
                      <a16:colId xmlns:a16="http://schemas.microsoft.com/office/drawing/2014/main" xmlns="" val="4010596337"/>
                    </a:ext>
                  </a:extLst>
                </a:gridCol>
                <a:gridCol w="647700">
                  <a:extLst>
                    <a:ext uri="{9D8B030D-6E8A-4147-A177-3AD203B41FA5}">
                      <a16:colId xmlns:a16="http://schemas.microsoft.com/office/drawing/2014/main" xmlns="" val="3717237998"/>
                    </a:ext>
                  </a:extLst>
                </a:gridCol>
              </a:tblGrid>
              <a:tr h="295275">
                <a:tc gridSpan="9">
                  <a:txBody>
                    <a:bodyPr/>
                    <a:lstStyle/>
                    <a:p>
                      <a:pPr algn="ctr" fontAlgn="b"/>
                      <a:r>
                        <a:rPr lang="en-IN" sz="1100" u="none" strike="noStrike" dirty="0">
                          <a:effectLst/>
                        </a:rPr>
                        <a:t>FUNCTION</a:t>
                      </a:r>
                      <a:endParaRPr lang="en-IN"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947016712"/>
                  </a:ext>
                </a:extLst>
              </a:tr>
              <a:tr h="1257300">
                <a:tc>
                  <a:txBody>
                    <a:bodyPr/>
                    <a:lstStyle/>
                    <a:p>
                      <a:pPr algn="ctr" fontAlgn="ctr"/>
                      <a:r>
                        <a:rPr lang="en-IN" sz="1200" u="none" strike="noStrike">
                          <a:effectLst/>
                        </a:rPr>
                        <a:t>I. PROVIDE RIGIDITY</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dirty="0">
                          <a:effectLst/>
                        </a:rPr>
                        <a:t>H. EASY TO ASSEMBLE</a:t>
                      </a:r>
                      <a:endParaRPr lang="en-IN" sz="1200" b="0" i="0" u="none" strike="noStrike" dirty="0">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G. RESIST DAMAGE</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F. LOOK GOOD</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E. RESIST CORROSION</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D. RESIST HEAT</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C. CONTROL FLOW</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a:effectLst/>
                        </a:rPr>
                        <a:t>B. DIRECT AIR</a:t>
                      </a:r>
                      <a:endParaRPr lang="en-IN" sz="1200" b="0" i="0" u="none" strike="noStrike">
                        <a:solidFill>
                          <a:srgbClr val="000000"/>
                        </a:solidFill>
                        <a:effectLst/>
                        <a:latin typeface="Tahoma" panose="020B0604030504040204" pitchFamily="34" charset="0"/>
                      </a:endParaRPr>
                    </a:p>
                  </a:txBody>
                  <a:tcPr marL="9525" marR="9525" marT="9525" marB="0" vert="vert" anchor="ctr"/>
                </a:tc>
                <a:tc>
                  <a:txBody>
                    <a:bodyPr/>
                    <a:lstStyle/>
                    <a:p>
                      <a:pPr algn="ctr" fontAlgn="ctr"/>
                      <a:r>
                        <a:rPr lang="en-IN" sz="1200" u="none" strike="noStrike" dirty="0">
                          <a:effectLst/>
                        </a:rPr>
                        <a:t>A. DISTRIBUTE AIR</a:t>
                      </a:r>
                      <a:endParaRPr lang="en-IN" sz="1200" b="0" i="0" u="none" strike="noStrike" dirty="0">
                        <a:solidFill>
                          <a:srgbClr val="000000"/>
                        </a:solidFill>
                        <a:effectLst/>
                        <a:latin typeface="Tahoma" panose="020B0604030504040204" pitchFamily="34" charset="0"/>
                      </a:endParaRPr>
                    </a:p>
                  </a:txBody>
                  <a:tcPr marL="9525" marR="9525" marT="9525" marB="0" vert="vert" anchor="ctr"/>
                </a:tc>
                <a:extLst>
                  <a:ext uri="{0D108BD9-81ED-4DB2-BD59-A6C34878D82A}">
                    <a16:rowId xmlns:a16="http://schemas.microsoft.com/office/drawing/2014/main" xmlns="" val="2306159642"/>
                  </a:ext>
                </a:extLst>
              </a:tr>
            </a:tbl>
          </a:graphicData>
        </a:graphic>
      </p:graphicFrame>
      <p:graphicFrame>
        <p:nvGraphicFramePr>
          <p:cNvPr id="13" name="Table 12">
            <a:extLst>
              <a:ext uri="{FF2B5EF4-FFF2-40B4-BE49-F238E27FC236}">
                <a16:creationId xmlns:a16="http://schemas.microsoft.com/office/drawing/2014/main" xmlns="" id="{94B9BE92-F162-5E7C-A652-563D2CF982D6}"/>
              </a:ext>
            </a:extLst>
          </p:cNvPr>
          <p:cNvGraphicFramePr>
            <a:graphicFrameLocks noGrp="1"/>
          </p:cNvGraphicFramePr>
          <p:nvPr>
            <p:extLst>
              <p:ext uri="{D42A27DB-BD31-4B8C-83A1-F6EECF244321}">
                <p14:modId xmlns:p14="http://schemas.microsoft.com/office/powerpoint/2010/main" val="1330675517"/>
              </p:ext>
            </p:extLst>
          </p:nvPr>
        </p:nvGraphicFramePr>
        <p:xfrm>
          <a:off x="15006" y="1986345"/>
          <a:ext cx="7683498" cy="506730"/>
        </p:xfrm>
        <a:graphic>
          <a:graphicData uri="http://schemas.openxmlformats.org/drawingml/2006/table">
            <a:tbl>
              <a:tblPr>
                <a:tableStyleId>{5C22544A-7EE6-4342-B048-85BDC9FD1C3A}</a:tableStyleId>
              </a:tblPr>
              <a:tblGrid>
                <a:gridCol w="2154430">
                  <a:extLst>
                    <a:ext uri="{9D8B030D-6E8A-4147-A177-3AD203B41FA5}">
                      <a16:colId xmlns:a16="http://schemas.microsoft.com/office/drawing/2014/main" xmlns="" val="668964516"/>
                    </a:ext>
                  </a:extLst>
                </a:gridCol>
                <a:gridCol w="610104">
                  <a:extLst>
                    <a:ext uri="{9D8B030D-6E8A-4147-A177-3AD203B41FA5}">
                      <a16:colId xmlns:a16="http://schemas.microsoft.com/office/drawing/2014/main" xmlns="" val="1204589802"/>
                    </a:ext>
                  </a:extLst>
                </a:gridCol>
                <a:gridCol w="610104">
                  <a:extLst>
                    <a:ext uri="{9D8B030D-6E8A-4147-A177-3AD203B41FA5}">
                      <a16:colId xmlns:a16="http://schemas.microsoft.com/office/drawing/2014/main" xmlns="" val="2264717513"/>
                    </a:ext>
                  </a:extLst>
                </a:gridCol>
                <a:gridCol w="610104">
                  <a:extLst>
                    <a:ext uri="{9D8B030D-6E8A-4147-A177-3AD203B41FA5}">
                      <a16:colId xmlns:a16="http://schemas.microsoft.com/office/drawing/2014/main" xmlns="" val="2884371000"/>
                    </a:ext>
                  </a:extLst>
                </a:gridCol>
                <a:gridCol w="610104">
                  <a:extLst>
                    <a:ext uri="{9D8B030D-6E8A-4147-A177-3AD203B41FA5}">
                      <a16:colId xmlns:a16="http://schemas.microsoft.com/office/drawing/2014/main" xmlns="" val="3408682531"/>
                    </a:ext>
                  </a:extLst>
                </a:gridCol>
                <a:gridCol w="610104">
                  <a:extLst>
                    <a:ext uri="{9D8B030D-6E8A-4147-A177-3AD203B41FA5}">
                      <a16:colId xmlns:a16="http://schemas.microsoft.com/office/drawing/2014/main" xmlns="" val="3078454771"/>
                    </a:ext>
                  </a:extLst>
                </a:gridCol>
                <a:gridCol w="610104">
                  <a:extLst>
                    <a:ext uri="{9D8B030D-6E8A-4147-A177-3AD203B41FA5}">
                      <a16:colId xmlns:a16="http://schemas.microsoft.com/office/drawing/2014/main" xmlns="" val="254999276"/>
                    </a:ext>
                  </a:extLst>
                </a:gridCol>
                <a:gridCol w="610104">
                  <a:extLst>
                    <a:ext uri="{9D8B030D-6E8A-4147-A177-3AD203B41FA5}">
                      <a16:colId xmlns:a16="http://schemas.microsoft.com/office/drawing/2014/main" xmlns="" val="3583155914"/>
                    </a:ext>
                  </a:extLst>
                </a:gridCol>
                <a:gridCol w="610104">
                  <a:extLst>
                    <a:ext uri="{9D8B030D-6E8A-4147-A177-3AD203B41FA5}">
                      <a16:colId xmlns:a16="http://schemas.microsoft.com/office/drawing/2014/main" xmlns="" val="1346462736"/>
                    </a:ext>
                  </a:extLst>
                </a:gridCol>
                <a:gridCol w="648236">
                  <a:extLst>
                    <a:ext uri="{9D8B030D-6E8A-4147-A177-3AD203B41FA5}">
                      <a16:colId xmlns:a16="http://schemas.microsoft.com/office/drawing/2014/main" xmlns="" val="2121725210"/>
                    </a:ext>
                  </a:extLst>
                </a:gridCol>
              </a:tblGrid>
              <a:tr h="200025">
                <a:tc>
                  <a:txBody>
                    <a:bodyPr/>
                    <a:lstStyle/>
                    <a:p>
                      <a:pPr algn="ctr" fontAlgn="b"/>
                      <a:r>
                        <a:rPr lang="en-IN" sz="1600" u="none" strike="noStrike" dirty="0">
                          <a:effectLst/>
                        </a:rPr>
                        <a:t>Function Rank No. (n)</a:t>
                      </a:r>
                      <a:endParaRPr lang="en-IN" sz="1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IN" sz="1600" u="none" strike="noStrike">
                          <a:effectLst/>
                        </a:rPr>
                        <a:t>1</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2</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3</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4</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5</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6</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7</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8</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9</a:t>
                      </a:r>
                      <a:endParaRPr lang="en-IN" sz="16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705870737"/>
                  </a:ext>
                </a:extLst>
              </a:tr>
              <a:tr h="200025">
                <a:tc>
                  <a:txBody>
                    <a:bodyPr/>
                    <a:lstStyle/>
                    <a:p>
                      <a:pPr algn="ctr" fontAlgn="b"/>
                      <a:r>
                        <a:rPr lang="en-IN" sz="1600" u="none" strike="noStrike">
                          <a:effectLst/>
                        </a:rPr>
                        <a:t>Function Rating No. (</a:t>
                      </a:r>
                      <a:r>
                        <a:rPr lang="el-GR" sz="1600" u="none" strike="noStrike">
                          <a:effectLst/>
                        </a:rPr>
                        <a:t>φ)</a:t>
                      </a:r>
                      <a:endParaRPr lang="el-GR" sz="16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IN" sz="1600" u="none" strike="noStrike">
                          <a:effectLst/>
                        </a:rPr>
                        <a:t>1</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1</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2</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4</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5</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6</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7</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a:effectLst/>
                        </a:rPr>
                        <a:t>8</a:t>
                      </a:r>
                      <a:endParaRPr lang="en-IN"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IN" sz="1600" u="none" strike="noStrike" dirty="0">
                          <a:effectLst/>
                        </a:rPr>
                        <a:t>9</a:t>
                      </a:r>
                      <a:endParaRPr lang="en-IN" sz="16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xmlns="" val="384758140"/>
                  </a:ext>
                </a:extLst>
              </a:tr>
            </a:tbl>
          </a:graphicData>
        </a:graphic>
      </p:graphicFrame>
      <p:sp>
        <p:nvSpPr>
          <p:cNvPr id="19" name="TextBox 18">
            <a:extLst>
              <a:ext uri="{FF2B5EF4-FFF2-40B4-BE49-F238E27FC236}">
                <a16:creationId xmlns:a16="http://schemas.microsoft.com/office/drawing/2014/main" xmlns="" id="{067AD1C8-63AA-0969-73C7-A3459B409460}"/>
              </a:ext>
            </a:extLst>
          </p:cNvPr>
          <p:cNvSpPr txBox="1"/>
          <p:nvPr/>
        </p:nvSpPr>
        <p:spPr>
          <a:xfrm>
            <a:off x="8222672" y="2369169"/>
            <a:ext cx="1094509" cy="338554"/>
          </a:xfrm>
          <a:prstGeom prst="rect">
            <a:avLst/>
          </a:prstGeom>
          <a:noFill/>
        </p:spPr>
        <p:txBody>
          <a:bodyPr wrap="square">
            <a:spAutoFit/>
          </a:bodyPr>
          <a:lstStyle/>
          <a:p>
            <a:r>
              <a:rPr lang="en-US" sz="1600" b="1" i="0" u="none" strike="noStrike" dirty="0">
                <a:solidFill>
                  <a:srgbClr val="FF0000"/>
                </a:solidFill>
                <a:effectLst/>
                <a:latin typeface="Times" panose="02020603050405020304" pitchFamily="18" charset="0"/>
                <a:cs typeface="Times" panose="02020603050405020304" pitchFamily="18" charset="0"/>
              </a:rPr>
              <a:t>Est. Cost</a:t>
            </a:r>
            <a:r>
              <a:rPr lang="en-US" sz="1600" dirty="0">
                <a:solidFill>
                  <a:srgbClr val="FF0000"/>
                </a:solidFill>
                <a:latin typeface="Times" panose="02020603050405020304" pitchFamily="18" charset="0"/>
                <a:cs typeface="Times" panose="02020603050405020304" pitchFamily="18" charset="0"/>
              </a:rPr>
              <a:t> </a:t>
            </a:r>
            <a:endParaRPr lang="en-IN" sz="1600" dirty="0">
              <a:solidFill>
                <a:srgbClr val="FF0000"/>
              </a:solidFill>
              <a:latin typeface="Times" panose="02020603050405020304" pitchFamily="18" charset="0"/>
              <a:cs typeface="Times" panose="02020603050405020304" pitchFamily="18" charset="0"/>
            </a:endParaRPr>
          </a:p>
        </p:txBody>
      </p:sp>
      <p:sp>
        <p:nvSpPr>
          <p:cNvPr id="20" name="TextBox 19">
            <a:extLst>
              <a:ext uri="{FF2B5EF4-FFF2-40B4-BE49-F238E27FC236}">
                <a16:creationId xmlns:a16="http://schemas.microsoft.com/office/drawing/2014/main" xmlns="" id="{451F11C1-1B70-099E-3D21-5CD3DC738283}"/>
              </a:ext>
            </a:extLst>
          </p:cNvPr>
          <p:cNvSpPr txBox="1"/>
          <p:nvPr/>
        </p:nvSpPr>
        <p:spPr>
          <a:xfrm>
            <a:off x="61191" y="2377364"/>
            <a:ext cx="2158998"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rPr>
              <a:t>IDEA</a:t>
            </a:r>
            <a:endParaRPr lang="en-IN" sz="1600" dirty="0">
              <a:solidFill>
                <a:srgbClr val="FF0000"/>
              </a:solidFill>
            </a:endParaRPr>
          </a:p>
        </p:txBody>
      </p:sp>
      <p:sp>
        <p:nvSpPr>
          <p:cNvPr id="22" name="TextBox 21">
            <a:extLst>
              <a:ext uri="{FF2B5EF4-FFF2-40B4-BE49-F238E27FC236}">
                <a16:creationId xmlns:a16="http://schemas.microsoft.com/office/drawing/2014/main" xmlns="" id="{39E39097-142A-DA28-C2B2-C3300C3869DA}"/>
              </a:ext>
            </a:extLst>
          </p:cNvPr>
          <p:cNvSpPr txBox="1"/>
          <p:nvPr/>
        </p:nvSpPr>
        <p:spPr>
          <a:xfrm>
            <a:off x="2110510" y="2394144"/>
            <a:ext cx="5427518" cy="338554"/>
          </a:xfrm>
          <a:prstGeom prst="rect">
            <a:avLst/>
          </a:prstGeom>
          <a:noFill/>
        </p:spPr>
        <p:txBody>
          <a:bodyPr wrap="square">
            <a:spAutoFit/>
          </a:bodyPr>
          <a:lstStyle/>
          <a:p>
            <a:pPr algn="ctr"/>
            <a:r>
              <a:rPr lang="en-US" sz="1600" b="1" i="0" u="none" strike="noStrike" dirty="0">
                <a:solidFill>
                  <a:srgbClr val="FF0000"/>
                </a:solidFill>
                <a:effectLst/>
                <a:latin typeface="Times New Roman" panose="02020603050405020304" pitchFamily="18" charset="0"/>
              </a:rPr>
              <a:t>Satisfaction Factor (S)</a:t>
            </a:r>
            <a:r>
              <a:rPr lang="en-US" sz="1600" dirty="0">
                <a:solidFill>
                  <a:srgbClr val="FF0000"/>
                </a:solidFill>
              </a:rPr>
              <a:t> </a:t>
            </a:r>
            <a:endParaRPr lang="en-IN" sz="1600" dirty="0">
              <a:solidFill>
                <a:srgbClr val="FF0000"/>
              </a:solidFill>
            </a:endParaRPr>
          </a:p>
        </p:txBody>
      </p:sp>
      <p:sp>
        <p:nvSpPr>
          <p:cNvPr id="24" name="TextBox 23">
            <a:extLst>
              <a:ext uri="{FF2B5EF4-FFF2-40B4-BE49-F238E27FC236}">
                <a16:creationId xmlns:a16="http://schemas.microsoft.com/office/drawing/2014/main" xmlns="" id="{31D98C2F-6140-7BC4-0D3F-251202E027B7}"/>
              </a:ext>
            </a:extLst>
          </p:cNvPr>
          <p:cNvSpPr txBox="1"/>
          <p:nvPr/>
        </p:nvSpPr>
        <p:spPr>
          <a:xfrm>
            <a:off x="7653477" y="2394045"/>
            <a:ext cx="762000" cy="338554"/>
          </a:xfrm>
          <a:prstGeom prst="rect">
            <a:avLst/>
          </a:prstGeom>
          <a:noFill/>
        </p:spPr>
        <p:txBody>
          <a:bodyPr wrap="square">
            <a:spAutoFit/>
          </a:bodyPr>
          <a:lstStyle/>
          <a:p>
            <a:r>
              <a:rPr lang="en-US" sz="1600" b="1" i="0" u="none" strike="noStrike" dirty="0">
                <a:solidFill>
                  <a:srgbClr val="FF0000"/>
                </a:solidFill>
                <a:effectLst/>
                <a:latin typeface="Times New Roman" panose="02020603050405020304" pitchFamily="18" charset="0"/>
              </a:rPr>
              <a:t>ΣΦ.S</a:t>
            </a:r>
            <a:r>
              <a:rPr lang="en-US" sz="1600" dirty="0">
                <a:solidFill>
                  <a:srgbClr val="FF0000"/>
                </a:solidFill>
              </a:rPr>
              <a:t> </a:t>
            </a:r>
            <a:endParaRPr lang="en-IN" sz="1600" dirty="0">
              <a:solidFill>
                <a:srgbClr val="FF0000"/>
              </a:solidFill>
            </a:endParaRPr>
          </a:p>
        </p:txBody>
      </p:sp>
      <p:graphicFrame>
        <p:nvGraphicFramePr>
          <p:cNvPr id="25" name="Table 24">
            <a:extLst>
              <a:ext uri="{FF2B5EF4-FFF2-40B4-BE49-F238E27FC236}">
                <a16:creationId xmlns:a16="http://schemas.microsoft.com/office/drawing/2014/main" xmlns="" id="{8A7FC408-85F3-48A4-69DC-84C8C57A3EAA}"/>
              </a:ext>
            </a:extLst>
          </p:cNvPr>
          <p:cNvGraphicFramePr>
            <a:graphicFrameLocks noGrp="1"/>
          </p:cNvGraphicFramePr>
          <p:nvPr>
            <p:extLst>
              <p:ext uri="{D42A27DB-BD31-4B8C-83A1-F6EECF244321}">
                <p14:modId xmlns:p14="http://schemas.microsoft.com/office/powerpoint/2010/main" val="4164594811"/>
              </p:ext>
            </p:extLst>
          </p:nvPr>
        </p:nvGraphicFramePr>
        <p:xfrm>
          <a:off x="30020" y="6566701"/>
          <a:ext cx="9113987" cy="291299"/>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686288283"/>
                    </a:ext>
                  </a:extLst>
                </a:gridCol>
                <a:gridCol w="604660">
                  <a:extLst>
                    <a:ext uri="{9D8B030D-6E8A-4147-A177-3AD203B41FA5}">
                      <a16:colId xmlns:a16="http://schemas.microsoft.com/office/drawing/2014/main" xmlns="" val="2366966361"/>
                    </a:ext>
                  </a:extLst>
                </a:gridCol>
                <a:gridCol w="604660">
                  <a:extLst>
                    <a:ext uri="{9D8B030D-6E8A-4147-A177-3AD203B41FA5}">
                      <a16:colId xmlns:a16="http://schemas.microsoft.com/office/drawing/2014/main" xmlns="" val="2262319046"/>
                    </a:ext>
                  </a:extLst>
                </a:gridCol>
                <a:gridCol w="604660">
                  <a:extLst>
                    <a:ext uri="{9D8B030D-6E8A-4147-A177-3AD203B41FA5}">
                      <a16:colId xmlns:a16="http://schemas.microsoft.com/office/drawing/2014/main" xmlns="" val="1068704726"/>
                    </a:ext>
                  </a:extLst>
                </a:gridCol>
                <a:gridCol w="604660">
                  <a:extLst>
                    <a:ext uri="{9D8B030D-6E8A-4147-A177-3AD203B41FA5}">
                      <a16:colId xmlns:a16="http://schemas.microsoft.com/office/drawing/2014/main" xmlns="" val="1471235174"/>
                    </a:ext>
                  </a:extLst>
                </a:gridCol>
                <a:gridCol w="604660">
                  <a:extLst>
                    <a:ext uri="{9D8B030D-6E8A-4147-A177-3AD203B41FA5}">
                      <a16:colId xmlns:a16="http://schemas.microsoft.com/office/drawing/2014/main" xmlns="" val="2669019788"/>
                    </a:ext>
                  </a:extLst>
                </a:gridCol>
                <a:gridCol w="604660">
                  <a:extLst>
                    <a:ext uri="{9D8B030D-6E8A-4147-A177-3AD203B41FA5}">
                      <a16:colId xmlns:a16="http://schemas.microsoft.com/office/drawing/2014/main" xmlns="" val="940707421"/>
                    </a:ext>
                  </a:extLst>
                </a:gridCol>
                <a:gridCol w="604660">
                  <a:extLst>
                    <a:ext uri="{9D8B030D-6E8A-4147-A177-3AD203B41FA5}">
                      <a16:colId xmlns:a16="http://schemas.microsoft.com/office/drawing/2014/main" xmlns="" val="1044128096"/>
                    </a:ext>
                  </a:extLst>
                </a:gridCol>
                <a:gridCol w="604660">
                  <a:extLst>
                    <a:ext uri="{9D8B030D-6E8A-4147-A177-3AD203B41FA5}">
                      <a16:colId xmlns:a16="http://schemas.microsoft.com/office/drawing/2014/main" xmlns="" val="642262036"/>
                    </a:ext>
                  </a:extLst>
                </a:gridCol>
                <a:gridCol w="642451">
                  <a:extLst>
                    <a:ext uri="{9D8B030D-6E8A-4147-A177-3AD203B41FA5}">
                      <a16:colId xmlns:a16="http://schemas.microsoft.com/office/drawing/2014/main" xmlns="" val="936660010"/>
                    </a:ext>
                  </a:extLst>
                </a:gridCol>
                <a:gridCol w="604660">
                  <a:extLst>
                    <a:ext uri="{9D8B030D-6E8A-4147-A177-3AD203B41FA5}">
                      <a16:colId xmlns:a16="http://schemas.microsoft.com/office/drawing/2014/main" xmlns="" val="2301450798"/>
                    </a:ext>
                  </a:extLst>
                </a:gridCol>
                <a:gridCol w="894392">
                  <a:extLst>
                    <a:ext uri="{9D8B030D-6E8A-4147-A177-3AD203B41FA5}">
                      <a16:colId xmlns:a16="http://schemas.microsoft.com/office/drawing/2014/main" xmlns="" val="3189524082"/>
                    </a:ext>
                  </a:extLst>
                </a:gridCol>
              </a:tblGrid>
              <a:tr h="291299">
                <a:tc>
                  <a:txBody>
                    <a:bodyPr/>
                    <a:lstStyle/>
                    <a:p>
                      <a:pPr marL="72000" algn="l" fontAlgn="b"/>
                      <a:r>
                        <a:rPr lang="en-IN" sz="1600" u="none" strike="noStrike" dirty="0">
                          <a:effectLst/>
                          <a:latin typeface="Times" panose="02020603050405020304" pitchFamily="18" charset="0"/>
                          <a:cs typeface="Times" panose="02020603050405020304" pitchFamily="18" charset="0"/>
                        </a:rPr>
                        <a:t>j.</a:t>
                      </a:r>
                      <a:endParaRPr lang="en-IN" sz="16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b"/>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b"/>
                </a:tc>
                <a:tc>
                  <a:txBody>
                    <a:bodyPr/>
                    <a:lstStyle/>
                    <a:p>
                      <a:pPr algn="ctr" fontAlgn="ctr"/>
                      <a:r>
                        <a:rPr lang="en-IN" sz="1400" u="none" strike="noStrike" dirty="0">
                          <a:effectLst/>
                          <a:latin typeface="Times" panose="02020603050405020304" pitchFamily="18" charset="0"/>
                          <a:cs typeface="Times" panose="02020603050405020304" pitchFamily="18" charset="0"/>
                        </a:rPr>
                        <a:t>$34</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2016549306"/>
                  </a:ext>
                </a:extLst>
              </a:tr>
            </a:tbl>
          </a:graphicData>
        </a:graphic>
      </p:graphicFrame>
      <p:graphicFrame>
        <p:nvGraphicFramePr>
          <p:cNvPr id="28" name="Table 27">
            <a:extLst>
              <a:ext uri="{FF2B5EF4-FFF2-40B4-BE49-F238E27FC236}">
                <a16:creationId xmlns:a16="http://schemas.microsoft.com/office/drawing/2014/main" xmlns="" id="{B96E58A0-3DFE-618B-09A9-7DB861AD6FB8}"/>
              </a:ext>
            </a:extLst>
          </p:cNvPr>
          <p:cNvGraphicFramePr>
            <a:graphicFrameLocks noGrp="1"/>
          </p:cNvGraphicFramePr>
          <p:nvPr>
            <p:extLst>
              <p:ext uri="{D42A27DB-BD31-4B8C-83A1-F6EECF244321}">
                <p14:modId xmlns:p14="http://schemas.microsoft.com/office/powerpoint/2010/main" val="4247778792"/>
              </p:ext>
            </p:extLst>
          </p:nvPr>
        </p:nvGraphicFramePr>
        <p:xfrm>
          <a:off x="61191" y="2649200"/>
          <a:ext cx="9113987" cy="43477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831995201"/>
                    </a:ext>
                  </a:extLst>
                </a:gridCol>
                <a:gridCol w="604660">
                  <a:extLst>
                    <a:ext uri="{9D8B030D-6E8A-4147-A177-3AD203B41FA5}">
                      <a16:colId xmlns:a16="http://schemas.microsoft.com/office/drawing/2014/main" xmlns="" val="2627910179"/>
                    </a:ext>
                  </a:extLst>
                </a:gridCol>
                <a:gridCol w="604660">
                  <a:extLst>
                    <a:ext uri="{9D8B030D-6E8A-4147-A177-3AD203B41FA5}">
                      <a16:colId xmlns:a16="http://schemas.microsoft.com/office/drawing/2014/main" xmlns="" val="1290658333"/>
                    </a:ext>
                  </a:extLst>
                </a:gridCol>
                <a:gridCol w="604660">
                  <a:extLst>
                    <a:ext uri="{9D8B030D-6E8A-4147-A177-3AD203B41FA5}">
                      <a16:colId xmlns:a16="http://schemas.microsoft.com/office/drawing/2014/main" xmlns="" val="2809139644"/>
                    </a:ext>
                  </a:extLst>
                </a:gridCol>
                <a:gridCol w="604660">
                  <a:extLst>
                    <a:ext uri="{9D8B030D-6E8A-4147-A177-3AD203B41FA5}">
                      <a16:colId xmlns:a16="http://schemas.microsoft.com/office/drawing/2014/main" xmlns="" val="1415357139"/>
                    </a:ext>
                  </a:extLst>
                </a:gridCol>
                <a:gridCol w="604660">
                  <a:extLst>
                    <a:ext uri="{9D8B030D-6E8A-4147-A177-3AD203B41FA5}">
                      <a16:colId xmlns:a16="http://schemas.microsoft.com/office/drawing/2014/main" xmlns="" val="906506651"/>
                    </a:ext>
                  </a:extLst>
                </a:gridCol>
                <a:gridCol w="604660">
                  <a:extLst>
                    <a:ext uri="{9D8B030D-6E8A-4147-A177-3AD203B41FA5}">
                      <a16:colId xmlns:a16="http://schemas.microsoft.com/office/drawing/2014/main" xmlns="" val="2721721826"/>
                    </a:ext>
                  </a:extLst>
                </a:gridCol>
                <a:gridCol w="604660">
                  <a:extLst>
                    <a:ext uri="{9D8B030D-6E8A-4147-A177-3AD203B41FA5}">
                      <a16:colId xmlns:a16="http://schemas.microsoft.com/office/drawing/2014/main" xmlns="" val="921703359"/>
                    </a:ext>
                  </a:extLst>
                </a:gridCol>
                <a:gridCol w="604660">
                  <a:extLst>
                    <a:ext uri="{9D8B030D-6E8A-4147-A177-3AD203B41FA5}">
                      <a16:colId xmlns:a16="http://schemas.microsoft.com/office/drawing/2014/main" xmlns="" val="3881819336"/>
                    </a:ext>
                  </a:extLst>
                </a:gridCol>
                <a:gridCol w="642451">
                  <a:extLst>
                    <a:ext uri="{9D8B030D-6E8A-4147-A177-3AD203B41FA5}">
                      <a16:colId xmlns:a16="http://schemas.microsoft.com/office/drawing/2014/main" xmlns="" val="3428422216"/>
                    </a:ext>
                  </a:extLst>
                </a:gridCol>
                <a:gridCol w="604660">
                  <a:extLst>
                    <a:ext uri="{9D8B030D-6E8A-4147-A177-3AD203B41FA5}">
                      <a16:colId xmlns:a16="http://schemas.microsoft.com/office/drawing/2014/main" xmlns="" val="36636801"/>
                    </a:ext>
                  </a:extLst>
                </a:gridCol>
                <a:gridCol w="894392">
                  <a:extLst>
                    <a:ext uri="{9D8B030D-6E8A-4147-A177-3AD203B41FA5}">
                      <a16:colId xmlns:a16="http://schemas.microsoft.com/office/drawing/2014/main" xmlns="" val="1973986294"/>
                    </a:ext>
                  </a:extLst>
                </a:gridCol>
              </a:tblGrid>
              <a:tr h="345006">
                <a:tc>
                  <a:txBody>
                    <a:bodyPr/>
                    <a:lstStyle/>
                    <a:p>
                      <a:pPr algn="l" fontAlgn="ctr"/>
                      <a:r>
                        <a:rPr lang="en-IN" sz="1400" u="none" strike="noStrike" dirty="0">
                          <a:effectLst/>
                          <a:latin typeface="Times" panose="02020603050405020304" pitchFamily="18" charset="0"/>
                          <a:cs typeface="Times" panose="02020603050405020304" pitchFamily="18" charset="0"/>
                        </a:rPr>
                        <a:t>a. Original Product Parts (HZWXY)</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7</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3</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349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$ 55</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1975465438"/>
                  </a:ext>
                </a:extLst>
              </a:tr>
            </a:tbl>
          </a:graphicData>
        </a:graphic>
      </p:graphicFrame>
      <p:graphicFrame>
        <p:nvGraphicFramePr>
          <p:cNvPr id="29" name="Table 28">
            <a:extLst>
              <a:ext uri="{FF2B5EF4-FFF2-40B4-BE49-F238E27FC236}">
                <a16:creationId xmlns:a16="http://schemas.microsoft.com/office/drawing/2014/main" xmlns="" id="{2682EB33-6003-BAF8-3627-3ED575C6FDBB}"/>
              </a:ext>
            </a:extLst>
          </p:cNvPr>
          <p:cNvGraphicFramePr>
            <a:graphicFrameLocks noGrp="1"/>
          </p:cNvGraphicFramePr>
          <p:nvPr>
            <p:extLst>
              <p:ext uri="{D42A27DB-BD31-4B8C-83A1-F6EECF244321}">
                <p14:modId xmlns:p14="http://schemas.microsoft.com/office/powerpoint/2010/main" val="1049999624"/>
              </p:ext>
            </p:extLst>
          </p:nvPr>
        </p:nvGraphicFramePr>
        <p:xfrm>
          <a:off x="30013" y="3103378"/>
          <a:ext cx="9113987" cy="291299"/>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2795698319"/>
                    </a:ext>
                  </a:extLst>
                </a:gridCol>
                <a:gridCol w="604660">
                  <a:extLst>
                    <a:ext uri="{9D8B030D-6E8A-4147-A177-3AD203B41FA5}">
                      <a16:colId xmlns:a16="http://schemas.microsoft.com/office/drawing/2014/main" xmlns="" val="3311159544"/>
                    </a:ext>
                  </a:extLst>
                </a:gridCol>
                <a:gridCol w="604660">
                  <a:extLst>
                    <a:ext uri="{9D8B030D-6E8A-4147-A177-3AD203B41FA5}">
                      <a16:colId xmlns:a16="http://schemas.microsoft.com/office/drawing/2014/main" xmlns="" val="251950172"/>
                    </a:ext>
                  </a:extLst>
                </a:gridCol>
                <a:gridCol w="604660">
                  <a:extLst>
                    <a:ext uri="{9D8B030D-6E8A-4147-A177-3AD203B41FA5}">
                      <a16:colId xmlns:a16="http://schemas.microsoft.com/office/drawing/2014/main" xmlns="" val="2031638029"/>
                    </a:ext>
                  </a:extLst>
                </a:gridCol>
                <a:gridCol w="604660">
                  <a:extLst>
                    <a:ext uri="{9D8B030D-6E8A-4147-A177-3AD203B41FA5}">
                      <a16:colId xmlns:a16="http://schemas.microsoft.com/office/drawing/2014/main" xmlns="" val="1239905790"/>
                    </a:ext>
                  </a:extLst>
                </a:gridCol>
                <a:gridCol w="604660">
                  <a:extLst>
                    <a:ext uri="{9D8B030D-6E8A-4147-A177-3AD203B41FA5}">
                      <a16:colId xmlns:a16="http://schemas.microsoft.com/office/drawing/2014/main" xmlns="" val="1186796801"/>
                    </a:ext>
                  </a:extLst>
                </a:gridCol>
                <a:gridCol w="604660">
                  <a:extLst>
                    <a:ext uri="{9D8B030D-6E8A-4147-A177-3AD203B41FA5}">
                      <a16:colId xmlns:a16="http://schemas.microsoft.com/office/drawing/2014/main" xmlns="" val="3439265250"/>
                    </a:ext>
                  </a:extLst>
                </a:gridCol>
                <a:gridCol w="604660">
                  <a:extLst>
                    <a:ext uri="{9D8B030D-6E8A-4147-A177-3AD203B41FA5}">
                      <a16:colId xmlns:a16="http://schemas.microsoft.com/office/drawing/2014/main" xmlns="" val="3875427584"/>
                    </a:ext>
                  </a:extLst>
                </a:gridCol>
                <a:gridCol w="604660">
                  <a:extLst>
                    <a:ext uri="{9D8B030D-6E8A-4147-A177-3AD203B41FA5}">
                      <a16:colId xmlns:a16="http://schemas.microsoft.com/office/drawing/2014/main" xmlns="" val="392868229"/>
                    </a:ext>
                  </a:extLst>
                </a:gridCol>
                <a:gridCol w="642451">
                  <a:extLst>
                    <a:ext uri="{9D8B030D-6E8A-4147-A177-3AD203B41FA5}">
                      <a16:colId xmlns:a16="http://schemas.microsoft.com/office/drawing/2014/main" xmlns="" val="1849697491"/>
                    </a:ext>
                  </a:extLst>
                </a:gridCol>
                <a:gridCol w="604660">
                  <a:extLst>
                    <a:ext uri="{9D8B030D-6E8A-4147-A177-3AD203B41FA5}">
                      <a16:colId xmlns:a16="http://schemas.microsoft.com/office/drawing/2014/main" xmlns="" val="1088333440"/>
                    </a:ext>
                  </a:extLst>
                </a:gridCol>
                <a:gridCol w="894392">
                  <a:extLst>
                    <a:ext uri="{9D8B030D-6E8A-4147-A177-3AD203B41FA5}">
                      <a16:colId xmlns:a16="http://schemas.microsoft.com/office/drawing/2014/main" xmlns="" val="1696045160"/>
                    </a:ext>
                  </a:extLst>
                </a:gridCol>
              </a:tblGrid>
              <a:tr h="291299">
                <a:tc>
                  <a:txBody>
                    <a:bodyPr/>
                    <a:lstStyle/>
                    <a:p>
                      <a:pPr algn="l" fontAlgn="ctr"/>
                      <a:r>
                        <a:rPr lang="en-IN" sz="1400" u="none" strike="noStrike" dirty="0">
                          <a:effectLst/>
                          <a:latin typeface="Times" panose="02020603050405020304" pitchFamily="18" charset="0"/>
                          <a:cs typeface="Times" panose="02020603050405020304" pitchFamily="18" charset="0"/>
                        </a:rPr>
                        <a:t>b. Eliminate Parts (X &amp; Y)</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4</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10</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356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$47</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650926848"/>
                  </a:ext>
                </a:extLst>
              </a:tr>
            </a:tbl>
          </a:graphicData>
        </a:graphic>
      </p:graphicFrame>
      <p:graphicFrame>
        <p:nvGraphicFramePr>
          <p:cNvPr id="30" name="Table 29">
            <a:extLst>
              <a:ext uri="{FF2B5EF4-FFF2-40B4-BE49-F238E27FC236}">
                <a16:creationId xmlns:a16="http://schemas.microsoft.com/office/drawing/2014/main" xmlns="" id="{411682BF-59C6-0FA6-A36D-FC03C0E51B4B}"/>
              </a:ext>
            </a:extLst>
          </p:cNvPr>
          <p:cNvGraphicFramePr>
            <a:graphicFrameLocks noGrp="1"/>
          </p:cNvGraphicFramePr>
          <p:nvPr>
            <p:extLst>
              <p:ext uri="{D42A27DB-BD31-4B8C-83A1-F6EECF244321}">
                <p14:modId xmlns:p14="http://schemas.microsoft.com/office/powerpoint/2010/main" val="3176170019"/>
              </p:ext>
            </p:extLst>
          </p:nvPr>
        </p:nvGraphicFramePr>
        <p:xfrm>
          <a:off x="61191" y="3406317"/>
          <a:ext cx="9113987" cy="61496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1487933379"/>
                    </a:ext>
                  </a:extLst>
                </a:gridCol>
                <a:gridCol w="604660">
                  <a:extLst>
                    <a:ext uri="{9D8B030D-6E8A-4147-A177-3AD203B41FA5}">
                      <a16:colId xmlns:a16="http://schemas.microsoft.com/office/drawing/2014/main" xmlns="" val="2240896463"/>
                    </a:ext>
                  </a:extLst>
                </a:gridCol>
                <a:gridCol w="604660">
                  <a:extLst>
                    <a:ext uri="{9D8B030D-6E8A-4147-A177-3AD203B41FA5}">
                      <a16:colId xmlns:a16="http://schemas.microsoft.com/office/drawing/2014/main" xmlns="" val="2124241382"/>
                    </a:ext>
                  </a:extLst>
                </a:gridCol>
                <a:gridCol w="604660">
                  <a:extLst>
                    <a:ext uri="{9D8B030D-6E8A-4147-A177-3AD203B41FA5}">
                      <a16:colId xmlns:a16="http://schemas.microsoft.com/office/drawing/2014/main" xmlns="" val="2517095420"/>
                    </a:ext>
                  </a:extLst>
                </a:gridCol>
                <a:gridCol w="604660">
                  <a:extLst>
                    <a:ext uri="{9D8B030D-6E8A-4147-A177-3AD203B41FA5}">
                      <a16:colId xmlns:a16="http://schemas.microsoft.com/office/drawing/2014/main" xmlns="" val="1883398367"/>
                    </a:ext>
                  </a:extLst>
                </a:gridCol>
                <a:gridCol w="604660">
                  <a:extLst>
                    <a:ext uri="{9D8B030D-6E8A-4147-A177-3AD203B41FA5}">
                      <a16:colId xmlns:a16="http://schemas.microsoft.com/office/drawing/2014/main" xmlns="" val="2448642167"/>
                    </a:ext>
                  </a:extLst>
                </a:gridCol>
                <a:gridCol w="604660">
                  <a:extLst>
                    <a:ext uri="{9D8B030D-6E8A-4147-A177-3AD203B41FA5}">
                      <a16:colId xmlns:a16="http://schemas.microsoft.com/office/drawing/2014/main" xmlns="" val="3505746928"/>
                    </a:ext>
                  </a:extLst>
                </a:gridCol>
                <a:gridCol w="604660">
                  <a:extLst>
                    <a:ext uri="{9D8B030D-6E8A-4147-A177-3AD203B41FA5}">
                      <a16:colId xmlns:a16="http://schemas.microsoft.com/office/drawing/2014/main" xmlns="" val="1958871067"/>
                    </a:ext>
                  </a:extLst>
                </a:gridCol>
                <a:gridCol w="604660">
                  <a:extLst>
                    <a:ext uri="{9D8B030D-6E8A-4147-A177-3AD203B41FA5}">
                      <a16:colId xmlns:a16="http://schemas.microsoft.com/office/drawing/2014/main" xmlns="" val="2122574630"/>
                    </a:ext>
                  </a:extLst>
                </a:gridCol>
                <a:gridCol w="642451">
                  <a:extLst>
                    <a:ext uri="{9D8B030D-6E8A-4147-A177-3AD203B41FA5}">
                      <a16:colId xmlns:a16="http://schemas.microsoft.com/office/drawing/2014/main" xmlns="" val="559454944"/>
                    </a:ext>
                  </a:extLst>
                </a:gridCol>
                <a:gridCol w="604660">
                  <a:extLst>
                    <a:ext uri="{9D8B030D-6E8A-4147-A177-3AD203B41FA5}">
                      <a16:colId xmlns:a16="http://schemas.microsoft.com/office/drawing/2014/main" xmlns="" val="3190588286"/>
                    </a:ext>
                  </a:extLst>
                </a:gridCol>
                <a:gridCol w="894392">
                  <a:extLst>
                    <a:ext uri="{9D8B030D-6E8A-4147-A177-3AD203B41FA5}">
                      <a16:colId xmlns:a16="http://schemas.microsoft.com/office/drawing/2014/main" xmlns="" val="1501629142"/>
                    </a:ext>
                  </a:extLst>
                </a:gridCol>
              </a:tblGrid>
              <a:tr h="614962">
                <a:tc>
                  <a:txBody>
                    <a:bodyPr/>
                    <a:lstStyle/>
                    <a:p>
                      <a:pPr algn="l" fontAlgn="ctr"/>
                      <a:r>
                        <a:rPr lang="en-US" sz="1400" u="none" strike="noStrike" dirty="0">
                          <a:effectLst/>
                          <a:latin typeface="Times" panose="02020603050405020304" pitchFamily="18" charset="0"/>
                          <a:cs typeface="Times" panose="02020603050405020304" pitchFamily="18" charset="0"/>
                        </a:rPr>
                        <a:t>c. Manufacture from plastic Coted or Pre Painted material</a:t>
                      </a:r>
                      <a:endParaRPr lang="en-US"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4</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8</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8</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10</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356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Not Practical</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3644194726"/>
                  </a:ext>
                </a:extLst>
              </a:tr>
            </a:tbl>
          </a:graphicData>
        </a:graphic>
      </p:graphicFrame>
      <p:graphicFrame>
        <p:nvGraphicFramePr>
          <p:cNvPr id="31" name="Table 30">
            <a:extLst>
              <a:ext uri="{FF2B5EF4-FFF2-40B4-BE49-F238E27FC236}">
                <a16:creationId xmlns:a16="http://schemas.microsoft.com/office/drawing/2014/main" xmlns="" id="{6CC5E6A4-E5D5-116C-A990-71972C8BFEF3}"/>
              </a:ext>
            </a:extLst>
          </p:cNvPr>
          <p:cNvGraphicFramePr>
            <a:graphicFrameLocks noGrp="1"/>
          </p:cNvGraphicFramePr>
          <p:nvPr>
            <p:extLst>
              <p:ext uri="{D42A27DB-BD31-4B8C-83A1-F6EECF244321}">
                <p14:modId xmlns:p14="http://schemas.microsoft.com/office/powerpoint/2010/main" val="1660409717"/>
              </p:ext>
            </p:extLst>
          </p:nvPr>
        </p:nvGraphicFramePr>
        <p:xfrm>
          <a:off x="15006" y="3940459"/>
          <a:ext cx="9113987" cy="291299"/>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1390174174"/>
                    </a:ext>
                  </a:extLst>
                </a:gridCol>
                <a:gridCol w="604660">
                  <a:extLst>
                    <a:ext uri="{9D8B030D-6E8A-4147-A177-3AD203B41FA5}">
                      <a16:colId xmlns:a16="http://schemas.microsoft.com/office/drawing/2014/main" xmlns="" val="2891352582"/>
                    </a:ext>
                  </a:extLst>
                </a:gridCol>
                <a:gridCol w="604660">
                  <a:extLst>
                    <a:ext uri="{9D8B030D-6E8A-4147-A177-3AD203B41FA5}">
                      <a16:colId xmlns:a16="http://schemas.microsoft.com/office/drawing/2014/main" xmlns="" val="3356792823"/>
                    </a:ext>
                  </a:extLst>
                </a:gridCol>
                <a:gridCol w="604660">
                  <a:extLst>
                    <a:ext uri="{9D8B030D-6E8A-4147-A177-3AD203B41FA5}">
                      <a16:colId xmlns:a16="http://schemas.microsoft.com/office/drawing/2014/main" xmlns="" val="592626449"/>
                    </a:ext>
                  </a:extLst>
                </a:gridCol>
                <a:gridCol w="604660">
                  <a:extLst>
                    <a:ext uri="{9D8B030D-6E8A-4147-A177-3AD203B41FA5}">
                      <a16:colId xmlns:a16="http://schemas.microsoft.com/office/drawing/2014/main" xmlns="" val="323913776"/>
                    </a:ext>
                  </a:extLst>
                </a:gridCol>
                <a:gridCol w="604660">
                  <a:extLst>
                    <a:ext uri="{9D8B030D-6E8A-4147-A177-3AD203B41FA5}">
                      <a16:colId xmlns:a16="http://schemas.microsoft.com/office/drawing/2014/main" xmlns="" val="3484501258"/>
                    </a:ext>
                  </a:extLst>
                </a:gridCol>
                <a:gridCol w="604660">
                  <a:extLst>
                    <a:ext uri="{9D8B030D-6E8A-4147-A177-3AD203B41FA5}">
                      <a16:colId xmlns:a16="http://schemas.microsoft.com/office/drawing/2014/main" xmlns="" val="648160006"/>
                    </a:ext>
                  </a:extLst>
                </a:gridCol>
                <a:gridCol w="604660">
                  <a:extLst>
                    <a:ext uri="{9D8B030D-6E8A-4147-A177-3AD203B41FA5}">
                      <a16:colId xmlns:a16="http://schemas.microsoft.com/office/drawing/2014/main" xmlns="" val="4141393821"/>
                    </a:ext>
                  </a:extLst>
                </a:gridCol>
                <a:gridCol w="604660">
                  <a:extLst>
                    <a:ext uri="{9D8B030D-6E8A-4147-A177-3AD203B41FA5}">
                      <a16:colId xmlns:a16="http://schemas.microsoft.com/office/drawing/2014/main" xmlns="" val="1033739924"/>
                    </a:ext>
                  </a:extLst>
                </a:gridCol>
                <a:gridCol w="642451">
                  <a:extLst>
                    <a:ext uri="{9D8B030D-6E8A-4147-A177-3AD203B41FA5}">
                      <a16:colId xmlns:a16="http://schemas.microsoft.com/office/drawing/2014/main" xmlns="" val="3511057927"/>
                    </a:ext>
                  </a:extLst>
                </a:gridCol>
                <a:gridCol w="604660">
                  <a:extLst>
                    <a:ext uri="{9D8B030D-6E8A-4147-A177-3AD203B41FA5}">
                      <a16:colId xmlns:a16="http://schemas.microsoft.com/office/drawing/2014/main" xmlns="" val="919965685"/>
                    </a:ext>
                  </a:extLst>
                </a:gridCol>
                <a:gridCol w="894392">
                  <a:extLst>
                    <a:ext uri="{9D8B030D-6E8A-4147-A177-3AD203B41FA5}">
                      <a16:colId xmlns:a16="http://schemas.microsoft.com/office/drawing/2014/main" xmlns="" val="2992704011"/>
                    </a:ext>
                  </a:extLst>
                </a:gridCol>
              </a:tblGrid>
              <a:tr h="291299">
                <a:tc>
                  <a:txBody>
                    <a:bodyPr/>
                    <a:lstStyle/>
                    <a:p>
                      <a:pPr algn="l" fontAlgn="ctr"/>
                      <a:r>
                        <a:rPr lang="en-US" sz="1500" u="none" strike="noStrike" dirty="0">
                          <a:effectLst/>
                          <a:latin typeface="Times" panose="02020603050405020304" pitchFamily="18" charset="0"/>
                          <a:cs typeface="Times" panose="02020603050405020304" pitchFamily="18" charset="0"/>
                        </a:rPr>
                        <a:t>d. </a:t>
                      </a:r>
                      <a:r>
                        <a:rPr lang="en-US" sz="1400" u="none" strike="noStrike" dirty="0">
                          <a:effectLst/>
                          <a:latin typeface="Times" panose="02020603050405020304" pitchFamily="18" charset="0"/>
                          <a:cs typeface="Times" panose="02020603050405020304" pitchFamily="18" charset="0"/>
                        </a:rPr>
                        <a:t>Build</a:t>
                      </a:r>
                      <a:r>
                        <a:rPr lang="en-US" sz="1500" u="none" strike="noStrike" dirty="0">
                          <a:effectLst/>
                          <a:latin typeface="Times" panose="02020603050405020304" pitchFamily="18" charset="0"/>
                          <a:cs typeface="Times" panose="02020603050405020304" pitchFamily="18" charset="0"/>
                        </a:rPr>
                        <a:t> in Louvers to Head</a:t>
                      </a:r>
                      <a:endParaRPr lang="en-US"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10</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4</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6</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9</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6</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7</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334</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No Saving</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979794285"/>
                  </a:ext>
                </a:extLst>
              </a:tr>
            </a:tbl>
          </a:graphicData>
        </a:graphic>
      </p:graphicFrame>
      <p:graphicFrame>
        <p:nvGraphicFramePr>
          <p:cNvPr id="32" name="Table 31">
            <a:extLst>
              <a:ext uri="{FF2B5EF4-FFF2-40B4-BE49-F238E27FC236}">
                <a16:creationId xmlns:a16="http://schemas.microsoft.com/office/drawing/2014/main" xmlns="" id="{EB9485DA-4919-E887-58BB-4CD539568CFF}"/>
              </a:ext>
            </a:extLst>
          </p:cNvPr>
          <p:cNvGraphicFramePr>
            <a:graphicFrameLocks noGrp="1"/>
          </p:cNvGraphicFramePr>
          <p:nvPr>
            <p:extLst>
              <p:ext uri="{D42A27DB-BD31-4B8C-83A1-F6EECF244321}">
                <p14:modId xmlns:p14="http://schemas.microsoft.com/office/powerpoint/2010/main" val="3277811975"/>
              </p:ext>
            </p:extLst>
          </p:nvPr>
        </p:nvGraphicFramePr>
        <p:xfrm>
          <a:off x="30018" y="4273504"/>
          <a:ext cx="9113987" cy="46525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1710081940"/>
                    </a:ext>
                  </a:extLst>
                </a:gridCol>
                <a:gridCol w="604660">
                  <a:extLst>
                    <a:ext uri="{9D8B030D-6E8A-4147-A177-3AD203B41FA5}">
                      <a16:colId xmlns:a16="http://schemas.microsoft.com/office/drawing/2014/main" xmlns="" val="2520875594"/>
                    </a:ext>
                  </a:extLst>
                </a:gridCol>
                <a:gridCol w="604660">
                  <a:extLst>
                    <a:ext uri="{9D8B030D-6E8A-4147-A177-3AD203B41FA5}">
                      <a16:colId xmlns:a16="http://schemas.microsoft.com/office/drawing/2014/main" xmlns="" val="856921382"/>
                    </a:ext>
                  </a:extLst>
                </a:gridCol>
                <a:gridCol w="604660">
                  <a:extLst>
                    <a:ext uri="{9D8B030D-6E8A-4147-A177-3AD203B41FA5}">
                      <a16:colId xmlns:a16="http://schemas.microsoft.com/office/drawing/2014/main" xmlns="" val="3794174735"/>
                    </a:ext>
                  </a:extLst>
                </a:gridCol>
                <a:gridCol w="604660">
                  <a:extLst>
                    <a:ext uri="{9D8B030D-6E8A-4147-A177-3AD203B41FA5}">
                      <a16:colId xmlns:a16="http://schemas.microsoft.com/office/drawing/2014/main" xmlns="" val="1431671624"/>
                    </a:ext>
                  </a:extLst>
                </a:gridCol>
                <a:gridCol w="604660">
                  <a:extLst>
                    <a:ext uri="{9D8B030D-6E8A-4147-A177-3AD203B41FA5}">
                      <a16:colId xmlns:a16="http://schemas.microsoft.com/office/drawing/2014/main" xmlns="" val="1213408555"/>
                    </a:ext>
                  </a:extLst>
                </a:gridCol>
                <a:gridCol w="604660">
                  <a:extLst>
                    <a:ext uri="{9D8B030D-6E8A-4147-A177-3AD203B41FA5}">
                      <a16:colId xmlns:a16="http://schemas.microsoft.com/office/drawing/2014/main" xmlns="" val="2450819041"/>
                    </a:ext>
                  </a:extLst>
                </a:gridCol>
                <a:gridCol w="604660">
                  <a:extLst>
                    <a:ext uri="{9D8B030D-6E8A-4147-A177-3AD203B41FA5}">
                      <a16:colId xmlns:a16="http://schemas.microsoft.com/office/drawing/2014/main" xmlns="" val="3697264328"/>
                    </a:ext>
                  </a:extLst>
                </a:gridCol>
                <a:gridCol w="604660">
                  <a:extLst>
                    <a:ext uri="{9D8B030D-6E8A-4147-A177-3AD203B41FA5}">
                      <a16:colId xmlns:a16="http://schemas.microsoft.com/office/drawing/2014/main" xmlns="" val="3120868395"/>
                    </a:ext>
                  </a:extLst>
                </a:gridCol>
                <a:gridCol w="642451">
                  <a:extLst>
                    <a:ext uri="{9D8B030D-6E8A-4147-A177-3AD203B41FA5}">
                      <a16:colId xmlns:a16="http://schemas.microsoft.com/office/drawing/2014/main" xmlns="" val="295478512"/>
                    </a:ext>
                  </a:extLst>
                </a:gridCol>
                <a:gridCol w="604660">
                  <a:extLst>
                    <a:ext uri="{9D8B030D-6E8A-4147-A177-3AD203B41FA5}">
                      <a16:colId xmlns:a16="http://schemas.microsoft.com/office/drawing/2014/main" xmlns="" val="1345915742"/>
                    </a:ext>
                  </a:extLst>
                </a:gridCol>
                <a:gridCol w="894392">
                  <a:extLst>
                    <a:ext uri="{9D8B030D-6E8A-4147-A177-3AD203B41FA5}">
                      <a16:colId xmlns:a16="http://schemas.microsoft.com/office/drawing/2014/main" xmlns="" val="3460849314"/>
                    </a:ext>
                  </a:extLst>
                </a:gridCol>
              </a:tblGrid>
              <a:tr h="359016">
                <a:tc>
                  <a:txBody>
                    <a:bodyPr/>
                    <a:lstStyle/>
                    <a:p>
                      <a:pPr algn="l" fontAlgn="ctr"/>
                      <a:r>
                        <a:rPr lang="en-US" sz="1500" u="none" strike="noStrike" dirty="0">
                          <a:effectLst/>
                          <a:latin typeface="Times" panose="02020603050405020304" pitchFamily="18" charset="0"/>
                          <a:cs typeface="Times" panose="02020603050405020304" pitchFamily="18" charset="0"/>
                        </a:rPr>
                        <a:t>e. Rivet Louvers to Head instead of screw</a:t>
                      </a:r>
                      <a:endParaRPr lang="en-US"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4</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8</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6</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358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$54</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3764193152"/>
                  </a:ext>
                </a:extLst>
              </a:tr>
            </a:tbl>
          </a:graphicData>
        </a:graphic>
      </p:graphicFrame>
      <p:graphicFrame>
        <p:nvGraphicFramePr>
          <p:cNvPr id="33" name="Table 32">
            <a:extLst>
              <a:ext uri="{FF2B5EF4-FFF2-40B4-BE49-F238E27FC236}">
                <a16:creationId xmlns:a16="http://schemas.microsoft.com/office/drawing/2014/main" xmlns="" id="{873C746D-0DA3-C05A-DF33-E305DD41EAE8}"/>
              </a:ext>
            </a:extLst>
          </p:cNvPr>
          <p:cNvGraphicFramePr>
            <a:graphicFrameLocks noGrp="1"/>
          </p:cNvGraphicFramePr>
          <p:nvPr>
            <p:extLst>
              <p:ext uri="{D42A27DB-BD31-4B8C-83A1-F6EECF244321}">
                <p14:modId xmlns:p14="http://schemas.microsoft.com/office/powerpoint/2010/main" val="4098719454"/>
              </p:ext>
            </p:extLst>
          </p:nvPr>
        </p:nvGraphicFramePr>
        <p:xfrm>
          <a:off x="0" y="4773063"/>
          <a:ext cx="9113987" cy="43477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4170607684"/>
                    </a:ext>
                  </a:extLst>
                </a:gridCol>
                <a:gridCol w="604660">
                  <a:extLst>
                    <a:ext uri="{9D8B030D-6E8A-4147-A177-3AD203B41FA5}">
                      <a16:colId xmlns:a16="http://schemas.microsoft.com/office/drawing/2014/main" xmlns="" val="60144252"/>
                    </a:ext>
                  </a:extLst>
                </a:gridCol>
                <a:gridCol w="604660">
                  <a:extLst>
                    <a:ext uri="{9D8B030D-6E8A-4147-A177-3AD203B41FA5}">
                      <a16:colId xmlns:a16="http://schemas.microsoft.com/office/drawing/2014/main" xmlns="" val="4122168069"/>
                    </a:ext>
                  </a:extLst>
                </a:gridCol>
                <a:gridCol w="604660">
                  <a:extLst>
                    <a:ext uri="{9D8B030D-6E8A-4147-A177-3AD203B41FA5}">
                      <a16:colId xmlns:a16="http://schemas.microsoft.com/office/drawing/2014/main" xmlns="" val="3920357509"/>
                    </a:ext>
                  </a:extLst>
                </a:gridCol>
                <a:gridCol w="604660">
                  <a:extLst>
                    <a:ext uri="{9D8B030D-6E8A-4147-A177-3AD203B41FA5}">
                      <a16:colId xmlns:a16="http://schemas.microsoft.com/office/drawing/2014/main" xmlns="" val="1692471899"/>
                    </a:ext>
                  </a:extLst>
                </a:gridCol>
                <a:gridCol w="604660">
                  <a:extLst>
                    <a:ext uri="{9D8B030D-6E8A-4147-A177-3AD203B41FA5}">
                      <a16:colId xmlns:a16="http://schemas.microsoft.com/office/drawing/2014/main" xmlns="" val="3743656777"/>
                    </a:ext>
                  </a:extLst>
                </a:gridCol>
                <a:gridCol w="604660">
                  <a:extLst>
                    <a:ext uri="{9D8B030D-6E8A-4147-A177-3AD203B41FA5}">
                      <a16:colId xmlns:a16="http://schemas.microsoft.com/office/drawing/2014/main" xmlns="" val="1432619905"/>
                    </a:ext>
                  </a:extLst>
                </a:gridCol>
                <a:gridCol w="604660">
                  <a:extLst>
                    <a:ext uri="{9D8B030D-6E8A-4147-A177-3AD203B41FA5}">
                      <a16:colId xmlns:a16="http://schemas.microsoft.com/office/drawing/2014/main" xmlns="" val="247724280"/>
                    </a:ext>
                  </a:extLst>
                </a:gridCol>
                <a:gridCol w="604660">
                  <a:extLst>
                    <a:ext uri="{9D8B030D-6E8A-4147-A177-3AD203B41FA5}">
                      <a16:colId xmlns:a16="http://schemas.microsoft.com/office/drawing/2014/main" xmlns="" val="4056938807"/>
                    </a:ext>
                  </a:extLst>
                </a:gridCol>
                <a:gridCol w="642451">
                  <a:extLst>
                    <a:ext uri="{9D8B030D-6E8A-4147-A177-3AD203B41FA5}">
                      <a16:colId xmlns:a16="http://schemas.microsoft.com/office/drawing/2014/main" xmlns="" val="2665236978"/>
                    </a:ext>
                  </a:extLst>
                </a:gridCol>
                <a:gridCol w="604660">
                  <a:extLst>
                    <a:ext uri="{9D8B030D-6E8A-4147-A177-3AD203B41FA5}">
                      <a16:colId xmlns:a16="http://schemas.microsoft.com/office/drawing/2014/main" xmlns="" val="1244787752"/>
                    </a:ext>
                  </a:extLst>
                </a:gridCol>
                <a:gridCol w="894392">
                  <a:extLst>
                    <a:ext uri="{9D8B030D-6E8A-4147-A177-3AD203B41FA5}">
                      <a16:colId xmlns:a16="http://schemas.microsoft.com/office/drawing/2014/main" xmlns="" val="2194348873"/>
                    </a:ext>
                  </a:extLst>
                </a:gridCol>
              </a:tblGrid>
              <a:tr h="345006">
                <a:tc>
                  <a:txBody>
                    <a:bodyPr/>
                    <a:lstStyle/>
                    <a:p>
                      <a:pPr algn="l" fontAlgn="ctr"/>
                      <a:r>
                        <a:rPr lang="en-US" sz="1400" u="none" strike="noStrike" dirty="0">
                          <a:effectLst/>
                          <a:latin typeface="Times" panose="02020603050405020304" pitchFamily="18" charset="0"/>
                          <a:cs typeface="Times" panose="02020603050405020304" pitchFamily="18" charset="0"/>
                        </a:rPr>
                        <a:t>f. Manufacture with Gaultier Matl. </a:t>
                      </a:r>
                      <a:endParaRPr lang="en-US"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10</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8</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5</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9</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6</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8</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10</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a:effectLst/>
                          <a:latin typeface="Times" panose="02020603050405020304" pitchFamily="18" charset="0"/>
                          <a:cs typeface="Times" panose="02020603050405020304" pitchFamily="18" charset="0"/>
                        </a:rPr>
                        <a:t>349</a:t>
                      </a:r>
                      <a:endParaRPr lang="en-IN" sz="14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400" u="none" strike="noStrike" dirty="0">
                          <a:effectLst/>
                          <a:latin typeface="Times" panose="02020603050405020304" pitchFamily="18" charset="0"/>
                          <a:cs typeface="Times" panose="02020603050405020304" pitchFamily="18" charset="0"/>
                        </a:rPr>
                        <a:t>$42</a:t>
                      </a:r>
                      <a:endParaRPr lang="en-IN" sz="14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785110377"/>
                  </a:ext>
                </a:extLst>
              </a:tr>
            </a:tbl>
          </a:graphicData>
        </a:graphic>
      </p:graphicFrame>
      <p:graphicFrame>
        <p:nvGraphicFramePr>
          <p:cNvPr id="34" name="Table 33">
            <a:extLst>
              <a:ext uri="{FF2B5EF4-FFF2-40B4-BE49-F238E27FC236}">
                <a16:creationId xmlns:a16="http://schemas.microsoft.com/office/drawing/2014/main" xmlns="" id="{1F9EFC21-9C51-3DC3-D90B-0EF678AF038A}"/>
              </a:ext>
            </a:extLst>
          </p:cNvPr>
          <p:cNvGraphicFramePr>
            <a:graphicFrameLocks noGrp="1"/>
          </p:cNvGraphicFramePr>
          <p:nvPr>
            <p:extLst>
              <p:ext uri="{D42A27DB-BD31-4B8C-83A1-F6EECF244321}">
                <p14:modId xmlns:p14="http://schemas.microsoft.com/office/powerpoint/2010/main" val="3687968773"/>
              </p:ext>
            </p:extLst>
          </p:nvPr>
        </p:nvGraphicFramePr>
        <p:xfrm>
          <a:off x="30020" y="5178476"/>
          <a:ext cx="9113987" cy="291299"/>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1727922663"/>
                    </a:ext>
                  </a:extLst>
                </a:gridCol>
                <a:gridCol w="604660">
                  <a:extLst>
                    <a:ext uri="{9D8B030D-6E8A-4147-A177-3AD203B41FA5}">
                      <a16:colId xmlns:a16="http://schemas.microsoft.com/office/drawing/2014/main" xmlns="" val="1602220136"/>
                    </a:ext>
                  </a:extLst>
                </a:gridCol>
                <a:gridCol w="604660">
                  <a:extLst>
                    <a:ext uri="{9D8B030D-6E8A-4147-A177-3AD203B41FA5}">
                      <a16:colId xmlns:a16="http://schemas.microsoft.com/office/drawing/2014/main" xmlns="" val="1278139992"/>
                    </a:ext>
                  </a:extLst>
                </a:gridCol>
                <a:gridCol w="604660">
                  <a:extLst>
                    <a:ext uri="{9D8B030D-6E8A-4147-A177-3AD203B41FA5}">
                      <a16:colId xmlns:a16="http://schemas.microsoft.com/office/drawing/2014/main" xmlns="" val="1563899123"/>
                    </a:ext>
                  </a:extLst>
                </a:gridCol>
                <a:gridCol w="604660">
                  <a:extLst>
                    <a:ext uri="{9D8B030D-6E8A-4147-A177-3AD203B41FA5}">
                      <a16:colId xmlns:a16="http://schemas.microsoft.com/office/drawing/2014/main" xmlns="" val="1464804114"/>
                    </a:ext>
                  </a:extLst>
                </a:gridCol>
                <a:gridCol w="604660">
                  <a:extLst>
                    <a:ext uri="{9D8B030D-6E8A-4147-A177-3AD203B41FA5}">
                      <a16:colId xmlns:a16="http://schemas.microsoft.com/office/drawing/2014/main" xmlns="" val="2089549092"/>
                    </a:ext>
                  </a:extLst>
                </a:gridCol>
                <a:gridCol w="604660">
                  <a:extLst>
                    <a:ext uri="{9D8B030D-6E8A-4147-A177-3AD203B41FA5}">
                      <a16:colId xmlns:a16="http://schemas.microsoft.com/office/drawing/2014/main" xmlns="" val="3552460504"/>
                    </a:ext>
                  </a:extLst>
                </a:gridCol>
                <a:gridCol w="604660">
                  <a:extLst>
                    <a:ext uri="{9D8B030D-6E8A-4147-A177-3AD203B41FA5}">
                      <a16:colId xmlns:a16="http://schemas.microsoft.com/office/drawing/2014/main" xmlns="" val="3749013861"/>
                    </a:ext>
                  </a:extLst>
                </a:gridCol>
                <a:gridCol w="604660">
                  <a:extLst>
                    <a:ext uri="{9D8B030D-6E8A-4147-A177-3AD203B41FA5}">
                      <a16:colId xmlns:a16="http://schemas.microsoft.com/office/drawing/2014/main" xmlns="" val="3481861333"/>
                    </a:ext>
                  </a:extLst>
                </a:gridCol>
                <a:gridCol w="642451">
                  <a:extLst>
                    <a:ext uri="{9D8B030D-6E8A-4147-A177-3AD203B41FA5}">
                      <a16:colId xmlns:a16="http://schemas.microsoft.com/office/drawing/2014/main" xmlns="" val="1047527594"/>
                    </a:ext>
                  </a:extLst>
                </a:gridCol>
                <a:gridCol w="604660">
                  <a:extLst>
                    <a:ext uri="{9D8B030D-6E8A-4147-A177-3AD203B41FA5}">
                      <a16:colId xmlns:a16="http://schemas.microsoft.com/office/drawing/2014/main" xmlns="" val="1298390661"/>
                    </a:ext>
                  </a:extLst>
                </a:gridCol>
                <a:gridCol w="894392">
                  <a:extLst>
                    <a:ext uri="{9D8B030D-6E8A-4147-A177-3AD203B41FA5}">
                      <a16:colId xmlns:a16="http://schemas.microsoft.com/office/drawing/2014/main" xmlns="" val="2155195525"/>
                    </a:ext>
                  </a:extLst>
                </a:gridCol>
              </a:tblGrid>
              <a:tr h="291299">
                <a:tc>
                  <a:txBody>
                    <a:bodyPr/>
                    <a:lstStyle/>
                    <a:p>
                      <a:pPr algn="l" fontAlgn="ctr"/>
                      <a:r>
                        <a:rPr lang="en-IN" sz="1500" u="none" strike="noStrike" dirty="0">
                          <a:effectLst/>
                          <a:latin typeface="Times" panose="02020603050405020304" pitchFamily="18" charset="0"/>
                          <a:cs typeface="Times" panose="02020603050405020304" pitchFamily="18" charset="0"/>
                        </a:rPr>
                        <a:t>g. Plastic Grill</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9</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6</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376</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No Saving</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2334600"/>
                  </a:ext>
                </a:extLst>
              </a:tr>
            </a:tbl>
          </a:graphicData>
        </a:graphic>
      </p:graphicFrame>
      <p:graphicFrame>
        <p:nvGraphicFramePr>
          <p:cNvPr id="35" name="Table 34">
            <a:extLst>
              <a:ext uri="{FF2B5EF4-FFF2-40B4-BE49-F238E27FC236}">
                <a16:creationId xmlns:a16="http://schemas.microsoft.com/office/drawing/2014/main" xmlns="" id="{919A360E-86C6-0EB5-4218-E84545991172}"/>
              </a:ext>
            </a:extLst>
          </p:cNvPr>
          <p:cNvGraphicFramePr>
            <a:graphicFrameLocks noGrp="1"/>
          </p:cNvGraphicFramePr>
          <p:nvPr>
            <p:extLst>
              <p:ext uri="{D42A27DB-BD31-4B8C-83A1-F6EECF244321}">
                <p14:modId xmlns:p14="http://schemas.microsoft.com/office/powerpoint/2010/main" val="4259184574"/>
              </p:ext>
            </p:extLst>
          </p:nvPr>
        </p:nvGraphicFramePr>
        <p:xfrm>
          <a:off x="30020" y="5469775"/>
          <a:ext cx="9113987" cy="69385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816128067"/>
                    </a:ext>
                  </a:extLst>
                </a:gridCol>
                <a:gridCol w="604660">
                  <a:extLst>
                    <a:ext uri="{9D8B030D-6E8A-4147-A177-3AD203B41FA5}">
                      <a16:colId xmlns:a16="http://schemas.microsoft.com/office/drawing/2014/main" xmlns="" val="1460212023"/>
                    </a:ext>
                  </a:extLst>
                </a:gridCol>
                <a:gridCol w="604660">
                  <a:extLst>
                    <a:ext uri="{9D8B030D-6E8A-4147-A177-3AD203B41FA5}">
                      <a16:colId xmlns:a16="http://schemas.microsoft.com/office/drawing/2014/main" xmlns="" val="687240642"/>
                    </a:ext>
                  </a:extLst>
                </a:gridCol>
                <a:gridCol w="604660">
                  <a:extLst>
                    <a:ext uri="{9D8B030D-6E8A-4147-A177-3AD203B41FA5}">
                      <a16:colId xmlns:a16="http://schemas.microsoft.com/office/drawing/2014/main" xmlns="" val="3750649678"/>
                    </a:ext>
                  </a:extLst>
                </a:gridCol>
                <a:gridCol w="604660">
                  <a:extLst>
                    <a:ext uri="{9D8B030D-6E8A-4147-A177-3AD203B41FA5}">
                      <a16:colId xmlns:a16="http://schemas.microsoft.com/office/drawing/2014/main" xmlns="" val="1681225505"/>
                    </a:ext>
                  </a:extLst>
                </a:gridCol>
                <a:gridCol w="604660">
                  <a:extLst>
                    <a:ext uri="{9D8B030D-6E8A-4147-A177-3AD203B41FA5}">
                      <a16:colId xmlns:a16="http://schemas.microsoft.com/office/drawing/2014/main" xmlns="" val="2282028211"/>
                    </a:ext>
                  </a:extLst>
                </a:gridCol>
                <a:gridCol w="604660">
                  <a:extLst>
                    <a:ext uri="{9D8B030D-6E8A-4147-A177-3AD203B41FA5}">
                      <a16:colId xmlns:a16="http://schemas.microsoft.com/office/drawing/2014/main" xmlns="" val="3492297094"/>
                    </a:ext>
                  </a:extLst>
                </a:gridCol>
                <a:gridCol w="604660">
                  <a:extLst>
                    <a:ext uri="{9D8B030D-6E8A-4147-A177-3AD203B41FA5}">
                      <a16:colId xmlns:a16="http://schemas.microsoft.com/office/drawing/2014/main" xmlns="" val="2368443686"/>
                    </a:ext>
                  </a:extLst>
                </a:gridCol>
                <a:gridCol w="604660">
                  <a:extLst>
                    <a:ext uri="{9D8B030D-6E8A-4147-A177-3AD203B41FA5}">
                      <a16:colId xmlns:a16="http://schemas.microsoft.com/office/drawing/2014/main" xmlns="" val="23391272"/>
                    </a:ext>
                  </a:extLst>
                </a:gridCol>
                <a:gridCol w="642451">
                  <a:extLst>
                    <a:ext uri="{9D8B030D-6E8A-4147-A177-3AD203B41FA5}">
                      <a16:colId xmlns:a16="http://schemas.microsoft.com/office/drawing/2014/main" xmlns="" val="3378955203"/>
                    </a:ext>
                  </a:extLst>
                </a:gridCol>
                <a:gridCol w="604660">
                  <a:extLst>
                    <a:ext uri="{9D8B030D-6E8A-4147-A177-3AD203B41FA5}">
                      <a16:colId xmlns:a16="http://schemas.microsoft.com/office/drawing/2014/main" xmlns="" val="3473870785"/>
                    </a:ext>
                  </a:extLst>
                </a:gridCol>
                <a:gridCol w="894392">
                  <a:extLst>
                    <a:ext uri="{9D8B030D-6E8A-4147-A177-3AD203B41FA5}">
                      <a16:colId xmlns:a16="http://schemas.microsoft.com/office/drawing/2014/main" xmlns="" val="2680144583"/>
                    </a:ext>
                  </a:extLst>
                </a:gridCol>
              </a:tblGrid>
              <a:tr h="597193">
                <a:tc>
                  <a:txBody>
                    <a:bodyPr/>
                    <a:lstStyle/>
                    <a:p>
                      <a:pPr algn="l" fontAlgn="ctr"/>
                      <a:r>
                        <a:rPr lang="en-US" sz="1500" u="none" strike="noStrike" dirty="0">
                          <a:effectLst/>
                          <a:latin typeface="Times" panose="02020603050405020304" pitchFamily="18" charset="0"/>
                          <a:cs typeface="Times" panose="02020603050405020304" pitchFamily="18" charset="0"/>
                        </a:rPr>
                        <a:t>h. Set up Interior painting Facility</a:t>
                      </a:r>
                      <a:endParaRPr lang="en-US"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8</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7</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6</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362</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Needs Investigation</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2413885449"/>
                  </a:ext>
                </a:extLst>
              </a:tr>
            </a:tbl>
          </a:graphicData>
        </a:graphic>
      </p:graphicFrame>
      <p:graphicFrame>
        <p:nvGraphicFramePr>
          <p:cNvPr id="36" name="Table 35">
            <a:extLst>
              <a:ext uri="{FF2B5EF4-FFF2-40B4-BE49-F238E27FC236}">
                <a16:creationId xmlns:a16="http://schemas.microsoft.com/office/drawing/2014/main" xmlns="" id="{79B368E2-6BBE-C0B7-EB3A-07211AA6B173}"/>
              </a:ext>
            </a:extLst>
          </p:cNvPr>
          <p:cNvGraphicFramePr>
            <a:graphicFrameLocks noGrp="1"/>
          </p:cNvGraphicFramePr>
          <p:nvPr>
            <p:extLst>
              <p:ext uri="{D42A27DB-BD31-4B8C-83A1-F6EECF244321}">
                <p14:modId xmlns:p14="http://schemas.microsoft.com/office/powerpoint/2010/main" val="2314388446"/>
              </p:ext>
            </p:extLst>
          </p:nvPr>
        </p:nvGraphicFramePr>
        <p:xfrm>
          <a:off x="30020" y="6097071"/>
          <a:ext cx="9113987" cy="465252"/>
        </p:xfrm>
        <a:graphic>
          <a:graphicData uri="http://schemas.openxmlformats.org/drawingml/2006/table">
            <a:tbl>
              <a:tblPr>
                <a:tableStyleId>{5C22544A-7EE6-4342-B048-85BDC9FD1C3A}</a:tableStyleId>
              </a:tblPr>
              <a:tblGrid>
                <a:gridCol w="2135204">
                  <a:extLst>
                    <a:ext uri="{9D8B030D-6E8A-4147-A177-3AD203B41FA5}">
                      <a16:colId xmlns:a16="http://schemas.microsoft.com/office/drawing/2014/main" xmlns="" val="3258220082"/>
                    </a:ext>
                  </a:extLst>
                </a:gridCol>
                <a:gridCol w="604660">
                  <a:extLst>
                    <a:ext uri="{9D8B030D-6E8A-4147-A177-3AD203B41FA5}">
                      <a16:colId xmlns:a16="http://schemas.microsoft.com/office/drawing/2014/main" xmlns="" val="1379960879"/>
                    </a:ext>
                  </a:extLst>
                </a:gridCol>
                <a:gridCol w="604660">
                  <a:extLst>
                    <a:ext uri="{9D8B030D-6E8A-4147-A177-3AD203B41FA5}">
                      <a16:colId xmlns:a16="http://schemas.microsoft.com/office/drawing/2014/main" xmlns="" val="3444230972"/>
                    </a:ext>
                  </a:extLst>
                </a:gridCol>
                <a:gridCol w="604660">
                  <a:extLst>
                    <a:ext uri="{9D8B030D-6E8A-4147-A177-3AD203B41FA5}">
                      <a16:colId xmlns:a16="http://schemas.microsoft.com/office/drawing/2014/main" xmlns="" val="4076675298"/>
                    </a:ext>
                  </a:extLst>
                </a:gridCol>
                <a:gridCol w="604660">
                  <a:extLst>
                    <a:ext uri="{9D8B030D-6E8A-4147-A177-3AD203B41FA5}">
                      <a16:colId xmlns:a16="http://schemas.microsoft.com/office/drawing/2014/main" xmlns="" val="2046692595"/>
                    </a:ext>
                  </a:extLst>
                </a:gridCol>
                <a:gridCol w="604660">
                  <a:extLst>
                    <a:ext uri="{9D8B030D-6E8A-4147-A177-3AD203B41FA5}">
                      <a16:colId xmlns:a16="http://schemas.microsoft.com/office/drawing/2014/main" xmlns="" val="2143806077"/>
                    </a:ext>
                  </a:extLst>
                </a:gridCol>
                <a:gridCol w="604660">
                  <a:extLst>
                    <a:ext uri="{9D8B030D-6E8A-4147-A177-3AD203B41FA5}">
                      <a16:colId xmlns:a16="http://schemas.microsoft.com/office/drawing/2014/main" xmlns="" val="1617481875"/>
                    </a:ext>
                  </a:extLst>
                </a:gridCol>
                <a:gridCol w="604660">
                  <a:extLst>
                    <a:ext uri="{9D8B030D-6E8A-4147-A177-3AD203B41FA5}">
                      <a16:colId xmlns:a16="http://schemas.microsoft.com/office/drawing/2014/main" xmlns="" val="2969045529"/>
                    </a:ext>
                  </a:extLst>
                </a:gridCol>
                <a:gridCol w="604660">
                  <a:extLst>
                    <a:ext uri="{9D8B030D-6E8A-4147-A177-3AD203B41FA5}">
                      <a16:colId xmlns:a16="http://schemas.microsoft.com/office/drawing/2014/main" xmlns="" val="4222146987"/>
                    </a:ext>
                  </a:extLst>
                </a:gridCol>
                <a:gridCol w="642451">
                  <a:extLst>
                    <a:ext uri="{9D8B030D-6E8A-4147-A177-3AD203B41FA5}">
                      <a16:colId xmlns:a16="http://schemas.microsoft.com/office/drawing/2014/main" xmlns="" val="1893815650"/>
                    </a:ext>
                  </a:extLst>
                </a:gridCol>
                <a:gridCol w="604660">
                  <a:extLst>
                    <a:ext uri="{9D8B030D-6E8A-4147-A177-3AD203B41FA5}">
                      <a16:colId xmlns:a16="http://schemas.microsoft.com/office/drawing/2014/main" xmlns="" val="956878954"/>
                    </a:ext>
                  </a:extLst>
                </a:gridCol>
                <a:gridCol w="894392">
                  <a:extLst>
                    <a:ext uri="{9D8B030D-6E8A-4147-A177-3AD203B41FA5}">
                      <a16:colId xmlns:a16="http://schemas.microsoft.com/office/drawing/2014/main" xmlns="" val="746388472"/>
                    </a:ext>
                  </a:extLst>
                </a:gridCol>
              </a:tblGrid>
              <a:tr h="291299">
                <a:tc>
                  <a:txBody>
                    <a:bodyPr/>
                    <a:lstStyle/>
                    <a:p>
                      <a:pPr algn="l" fontAlgn="ctr"/>
                      <a:r>
                        <a:rPr lang="en-US" sz="1500" u="none" strike="noStrike" dirty="0">
                          <a:effectLst/>
                          <a:latin typeface="Times" panose="02020603050405020304" pitchFamily="18" charset="0"/>
                          <a:cs typeface="Times" panose="02020603050405020304" pitchFamily="18" charset="0"/>
                        </a:rPr>
                        <a:t>i. Design a single double head</a:t>
                      </a:r>
                      <a:endParaRPr lang="en-US"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7</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8</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a:effectLst/>
                          <a:latin typeface="Times" panose="02020603050405020304" pitchFamily="18" charset="0"/>
                          <a:cs typeface="Times" panose="02020603050405020304" pitchFamily="18" charset="0"/>
                        </a:rPr>
                        <a:t>7</a:t>
                      </a:r>
                      <a:endParaRPr lang="en-IN" sz="1500" b="0" i="0" u="none" strike="noStrike">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10</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379</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tc>
                  <a:txBody>
                    <a:bodyPr/>
                    <a:lstStyle/>
                    <a:p>
                      <a:pPr algn="ctr" fontAlgn="ctr"/>
                      <a:r>
                        <a:rPr lang="en-IN" sz="1500" u="none" strike="noStrike" dirty="0">
                          <a:effectLst/>
                          <a:latin typeface="Times" panose="02020603050405020304" pitchFamily="18" charset="0"/>
                          <a:cs typeface="Times" panose="02020603050405020304" pitchFamily="18" charset="0"/>
                        </a:rPr>
                        <a:t>$43</a:t>
                      </a:r>
                      <a:endParaRPr lang="en-IN" sz="1500" b="0" i="0" u="none" strike="noStrike" dirty="0">
                        <a:solidFill>
                          <a:srgbClr val="000000"/>
                        </a:solidFill>
                        <a:effectLst/>
                        <a:latin typeface="Times" panose="02020603050405020304" pitchFamily="18" charset="0"/>
                        <a:cs typeface="Times" panose="02020603050405020304" pitchFamily="18" charset="0"/>
                      </a:endParaRPr>
                    </a:p>
                  </a:txBody>
                  <a:tcPr marL="8052" marR="8052" marT="8052" marB="0" anchor="ctr"/>
                </a:tc>
                <a:extLst>
                  <a:ext uri="{0D108BD9-81ED-4DB2-BD59-A6C34878D82A}">
                    <a16:rowId xmlns:a16="http://schemas.microsoft.com/office/drawing/2014/main" xmlns="" val="1624190553"/>
                  </a:ext>
                </a:extLst>
              </a:tr>
            </a:tbl>
          </a:graphicData>
        </a:graphic>
      </p:graphicFrame>
    </p:spTree>
    <p:extLst>
      <p:ext uri="{BB962C8B-B14F-4D97-AF65-F5344CB8AC3E}">
        <p14:creationId xmlns:p14="http://schemas.microsoft.com/office/powerpoint/2010/main" val="70486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anim calcmode="lin" valueType="num">
                                      <p:cBhvr>
                                        <p:cTn id="64" dur="1000" fill="hold"/>
                                        <p:tgtEl>
                                          <p:spTgt spid="28"/>
                                        </p:tgtEl>
                                        <p:attrNameLst>
                                          <p:attrName>ppt_x</p:attrName>
                                        </p:attrNameLst>
                                      </p:cBhvr>
                                      <p:tavLst>
                                        <p:tav tm="0">
                                          <p:val>
                                            <p:strVal val="#ppt_x"/>
                                          </p:val>
                                        </p:tav>
                                        <p:tav tm="100000">
                                          <p:val>
                                            <p:strVal val="#ppt_x"/>
                                          </p:val>
                                        </p:tav>
                                      </p:tavLst>
                                    </p:anim>
                                    <p:anim calcmode="lin" valueType="num">
                                      <p:cBhvr>
                                        <p:cTn id="6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000"/>
                                        <p:tgtEl>
                                          <p:spTgt spid="30"/>
                                        </p:tgtEl>
                                      </p:cBhvr>
                                    </p:animEffect>
                                    <p:anim calcmode="lin" valueType="num">
                                      <p:cBhvr>
                                        <p:cTn id="78" dur="1000" fill="hold"/>
                                        <p:tgtEl>
                                          <p:spTgt spid="30"/>
                                        </p:tgtEl>
                                        <p:attrNameLst>
                                          <p:attrName>ppt_x</p:attrName>
                                        </p:attrNameLst>
                                      </p:cBhvr>
                                      <p:tavLst>
                                        <p:tav tm="0">
                                          <p:val>
                                            <p:strVal val="#ppt_x"/>
                                          </p:val>
                                        </p:tav>
                                        <p:tav tm="100000">
                                          <p:val>
                                            <p:strVal val="#ppt_x"/>
                                          </p:val>
                                        </p:tav>
                                      </p:tavLst>
                                    </p:anim>
                                    <p:anim calcmode="lin" valueType="num">
                                      <p:cBhvr>
                                        <p:cTn id="7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1000"/>
                                        <p:tgtEl>
                                          <p:spTgt spid="31"/>
                                        </p:tgtEl>
                                      </p:cBhvr>
                                    </p:animEffect>
                                    <p:anim calcmode="lin" valueType="num">
                                      <p:cBhvr>
                                        <p:cTn id="85" dur="1000" fill="hold"/>
                                        <p:tgtEl>
                                          <p:spTgt spid="31"/>
                                        </p:tgtEl>
                                        <p:attrNameLst>
                                          <p:attrName>ppt_x</p:attrName>
                                        </p:attrNameLst>
                                      </p:cBhvr>
                                      <p:tavLst>
                                        <p:tav tm="0">
                                          <p:val>
                                            <p:strVal val="#ppt_x"/>
                                          </p:val>
                                        </p:tav>
                                        <p:tav tm="100000">
                                          <p:val>
                                            <p:strVal val="#ppt_x"/>
                                          </p:val>
                                        </p:tav>
                                      </p:tavLst>
                                    </p:anim>
                                    <p:anim calcmode="lin" valueType="num">
                                      <p:cBhvr>
                                        <p:cTn id="8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3"/>
                                        </p:tgtEl>
                                        <p:attrNameLst>
                                          <p:attrName>style.visibility</p:attrName>
                                        </p:attrNameLst>
                                      </p:cBhvr>
                                      <p:to>
                                        <p:strVal val="visible"/>
                                      </p:to>
                                    </p:set>
                                    <p:animEffect transition="in" filter="fade">
                                      <p:cBhvr>
                                        <p:cTn id="98" dur="1000"/>
                                        <p:tgtEl>
                                          <p:spTgt spid="33"/>
                                        </p:tgtEl>
                                      </p:cBhvr>
                                    </p:animEffect>
                                    <p:anim calcmode="lin" valueType="num">
                                      <p:cBhvr>
                                        <p:cTn id="99" dur="1000" fill="hold"/>
                                        <p:tgtEl>
                                          <p:spTgt spid="33"/>
                                        </p:tgtEl>
                                        <p:attrNameLst>
                                          <p:attrName>ppt_x</p:attrName>
                                        </p:attrNameLst>
                                      </p:cBhvr>
                                      <p:tavLst>
                                        <p:tav tm="0">
                                          <p:val>
                                            <p:strVal val="#ppt_x"/>
                                          </p:val>
                                        </p:tav>
                                        <p:tav tm="100000">
                                          <p:val>
                                            <p:strVal val="#ppt_x"/>
                                          </p:val>
                                        </p:tav>
                                      </p:tavLst>
                                    </p:anim>
                                    <p:anim calcmode="lin" valueType="num">
                                      <p:cBhvr>
                                        <p:cTn id="100"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34"/>
                                        </p:tgtEl>
                                        <p:attrNameLst>
                                          <p:attrName>style.visibility</p:attrName>
                                        </p:attrNameLst>
                                      </p:cBhvr>
                                      <p:to>
                                        <p:strVal val="visible"/>
                                      </p:to>
                                    </p:set>
                                    <p:animEffect transition="in" filter="fade">
                                      <p:cBhvr>
                                        <p:cTn id="105" dur="1000"/>
                                        <p:tgtEl>
                                          <p:spTgt spid="34"/>
                                        </p:tgtEl>
                                      </p:cBhvr>
                                    </p:animEffect>
                                    <p:anim calcmode="lin" valueType="num">
                                      <p:cBhvr>
                                        <p:cTn id="106" dur="1000" fill="hold"/>
                                        <p:tgtEl>
                                          <p:spTgt spid="34"/>
                                        </p:tgtEl>
                                        <p:attrNameLst>
                                          <p:attrName>ppt_x</p:attrName>
                                        </p:attrNameLst>
                                      </p:cBhvr>
                                      <p:tavLst>
                                        <p:tav tm="0">
                                          <p:val>
                                            <p:strVal val="#ppt_x"/>
                                          </p:val>
                                        </p:tav>
                                        <p:tav tm="100000">
                                          <p:val>
                                            <p:strVal val="#ppt_x"/>
                                          </p:val>
                                        </p:tav>
                                      </p:tavLst>
                                    </p:anim>
                                    <p:anim calcmode="lin" valueType="num">
                                      <p:cBhvr>
                                        <p:cTn id="10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1000"/>
                                        <p:tgtEl>
                                          <p:spTgt spid="35"/>
                                        </p:tgtEl>
                                      </p:cBhvr>
                                    </p:animEffect>
                                    <p:anim calcmode="lin" valueType="num">
                                      <p:cBhvr>
                                        <p:cTn id="113" dur="1000" fill="hold"/>
                                        <p:tgtEl>
                                          <p:spTgt spid="35"/>
                                        </p:tgtEl>
                                        <p:attrNameLst>
                                          <p:attrName>ppt_x</p:attrName>
                                        </p:attrNameLst>
                                      </p:cBhvr>
                                      <p:tavLst>
                                        <p:tav tm="0">
                                          <p:val>
                                            <p:strVal val="#ppt_x"/>
                                          </p:val>
                                        </p:tav>
                                        <p:tav tm="100000">
                                          <p:val>
                                            <p:strVal val="#ppt_x"/>
                                          </p:val>
                                        </p:tav>
                                      </p:tavLst>
                                    </p:anim>
                                    <p:anim calcmode="lin" valueType="num">
                                      <p:cBhvr>
                                        <p:cTn id="11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fade">
                                      <p:cBhvr>
                                        <p:cTn id="126" dur="1000"/>
                                        <p:tgtEl>
                                          <p:spTgt spid="25"/>
                                        </p:tgtEl>
                                      </p:cBhvr>
                                    </p:animEffect>
                                    <p:anim calcmode="lin" valueType="num">
                                      <p:cBhvr>
                                        <p:cTn id="127" dur="1000" fill="hold"/>
                                        <p:tgtEl>
                                          <p:spTgt spid="25"/>
                                        </p:tgtEl>
                                        <p:attrNameLst>
                                          <p:attrName>ppt_x</p:attrName>
                                        </p:attrNameLst>
                                      </p:cBhvr>
                                      <p:tavLst>
                                        <p:tav tm="0">
                                          <p:val>
                                            <p:strVal val="#ppt_x"/>
                                          </p:val>
                                        </p:tav>
                                        <p:tav tm="100000">
                                          <p:val>
                                            <p:strVal val="#ppt_x"/>
                                          </p:val>
                                        </p:tav>
                                      </p:tavLst>
                                    </p:anim>
                                    <p:anim calcmode="lin" valueType="num">
                                      <p:cBhvr>
                                        <p:cTn id="12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9" grpId="0"/>
      <p:bldP spid="20" grpId="0"/>
      <p:bldP spid="22" grpId="0"/>
      <p:bldP spid="2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26FE38D-E6B1-C113-74E5-79226D0E1A56}"/>
              </a:ext>
            </a:extLst>
          </p:cNvPr>
          <p:cNvSpPr>
            <a:spLocks noGrp="1"/>
          </p:cNvSpPr>
          <p:nvPr>
            <p:ph idx="1"/>
          </p:nvPr>
        </p:nvSpPr>
        <p:spPr>
          <a:xfrm>
            <a:off x="279364" y="221672"/>
            <a:ext cx="8656818" cy="6442364"/>
          </a:xfrm>
        </p:spPr>
        <p:txBody>
          <a:bodyPr>
            <a:normAutofit lnSpcReduction="10000"/>
          </a:bodyPr>
          <a:lstStyle/>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The functions are written in their correct order across the top, with the most important function at the right-hand side and the functions numbered from 1 to n from left to right in the row marked "function rank number." </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Below this is another row, marked "function rating number (+) ." </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The function rating number enhances the importance of the really significant functions by suitably degrading the importance of the minor functions.</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The function rating number may be less than or equal to but may never exceed the rank number, and so positive weighting is applied automatically. </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The function rating number also allows two or more functions to be given equal weight where their difference of importance is marginal. </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Next, examine each idea on the basis of how well it satisfies each and every function or characteristic listed across the top. </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These satisfaction factors (s) scored 0 to 10 are filled in under each function.</a:t>
            </a:r>
          </a:p>
          <a:p>
            <a:pPr algn="just">
              <a:buFont typeface="Wingdings" panose="05000000000000000000" pitchFamily="2" charset="2"/>
              <a:buChar char="Ø"/>
            </a:pPr>
            <a:r>
              <a:rPr lang="en-US" cap="none" dirty="0">
                <a:latin typeface="Times" panose="02020603050405020304" pitchFamily="18" charset="0"/>
                <a:cs typeface="Times" panose="02020603050405020304" pitchFamily="18" charset="0"/>
              </a:rPr>
              <a:t>If any s factor is low, creative ability can be used to try and improve it, but remember that this may well alter the cost, which must be modified appropriately. </a:t>
            </a:r>
          </a:p>
        </p:txBody>
      </p:sp>
    </p:spTree>
    <p:extLst>
      <p:ext uri="{BB962C8B-B14F-4D97-AF65-F5344CB8AC3E}">
        <p14:creationId xmlns:p14="http://schemas.microsoft.com/office/powerpoint/2010/main" val="4103244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5E036BF2-BCF1-1803-0A8C-CEAD3C180F7C}"/>
              </a:ext>
            </a:extLst>
          </p:cNvPr>
          <p:cNvSpPr txBox="1"/>
          <p:nvPr/>
        </p:nvSpPr>
        <p:spPr>
          <a:xfrm>
            <a:off x="374072" y="445947"/>
            <a:ext cx="8534401" cy="6186309"/>
          </a:xfrm>
          <a:prstGeom prst="rect">
            <a:avLst/>
          </a:prstGeom>
          <a:noFill/>
        </p:spPr>
        <p:txBody>
          <a:bodyPr wrap="square">
            <a:spAutoFit/>
          </a:bodyPr>
          <a:lstStyle/>
          <a:p>
            <a:pPr marL="285750" indent="-285750" algn="jus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In this way the ideas are under protracted scrutiny on both performance and a cost basis. </a:t>
            </a:r>
          </a:p>
          <a:p>
            <a:pPr marL="285750" indent="-285750" algn="just">
              <a:buFont typeface="Wingdings" panose="05000000000000000000" pitchFamily="2" charset="2"/>
              <a:buChar char="Ø"/>
            </a:pPr>
            <a:r>
              <a:rPr lang="en-US" sz="2200" cap="none" dirty="0">
                <a:latin typeface="Times" panose="02020603050405020304" pitchFamily="18" charset="0"/>
                <a:cs typeface="Times" panose="02020603050405020304" pitchFamily="18" charset="0"/>
              </a:rPr>
              <a:t>If any ‘</a:t>
            </a:r>
            <a:r>
              <a:rPr lang="en-US" sz="2200" i="1" cap="none" dirty="0">
                <a:latin typeface="Times" panose="02020603050405020304" pitchFamily="18" charset="0"/>
                <a:cs typeface="Times" panose="02020603050405020304" pitchFamily="18" charset="0"/>
              </a:rPr>
              <a:t>s’</a:t>
            </a:r>
            <a:r>
              <a:rPr lang="en-US" sz="2200" cap="none" dirty="0">
                <a:latin typeface="Times" panose="02020603050405020304" pitchFamily="18" charset="0"/>
                <a:cs typeface="Times" panose="02020603050405020304" pitchFamily="18" charset="0"/>
              </a:rPr>
              <a:t> factor is zero and cannot be raised, the idea is rejected forthwith as being unworkable because it fails to satisfy one function and no further time is spent on it. </a:t>
            </a: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When all the figures have been filled in,</a:t>
            </a:r>
            <a:r>
              <a:rPr lang="en-US" sz="2200" i="1" dirty="0">
                <a:latin typeface="Times" panose="02020603050405020304" pitchFamily="18" charset="0"/>
                <a:cs typeface="Times" panose="02020603050405020304" pitchFamily="18" charset="0"/>
              </a:rPr>
              <a:t> s </a:t>
            </a:r>
            <a:r>
              <a:rPr lang="en-US" sz="2200" dirty="0">
                <a:latin typeface="Times" panose="02020603050405020304" pitchFamily="18" charset="0"/>
                <a:cs typeface="Times" panose="02020603050405020304" pitchFamily="18" charset="0"/>
              </a:rPr>
              <a:t>x </a:t>
            </a:r>
            <a:r>
              <a:rPr lang="el-GR" sz="2200" dirty="0">
                <a:latin typeface="Times" panose="02020603050405020304" pitchFamily="18" charset="0"/>
                <a:cs typeface="Times" panose="02020603050405020304" pitchFamily="18" charset="0"/>
              </a:rPr>
              <a:t>φ</a:t>
            </a:r>
            <a:r>
              <a:rPr lang="en-US" sz="2200" dirty="0">
                <a:latin typeface="Times" panose="02020603050405020304" pitchFamily="18" charset="0"/>
                <a:cs typeface="Times" panose="02020603050405020304" pitchFamily="18" charset="0"/>
              </a:rPr>
              <a:t> is worked out for all functions and summed across for each idea; it is filled in on the right-hand side under </a:t>
            </a:r>
            <a:r>
              <a:rPr lang="el-GR" sz="2200" dirty="0">
                <a:latin typeface="Times" panose="02020603050405020304" pitchFamily="18" charset="0"/>
                <a:cs typeface="Times" panose="02020603050405020304" pitchFamily="18" charset="0"/>
              </a:rPr>
              <a:t>Σφ</a:t>
            </a:r>
            <a:r>
              <a:rPr lang="en-US" sz="2200" dirty="0">
                <a:latin typeface="Times" panose="02020603050405020304" pitchFamily="18" charset="0"/>
                <a:cs typeface="Times" panose="02020603050405020304" pitchFamily="18" charset="0"/>
              </a:rPr>
              <a:t>s. </a:t>
            </a: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This gives a numerical value for the performance of each idea, duly weighted for the importance of each function or characteristic and alongside an estimated cost.</a:t>
            </a: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 From the last two columns, an intelligent appraisal of each idea can easily be made.</a:t>
            </a: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 If the problem is performance at any price, the idea with the largest performance score can be selected. </a:t>
            </a: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Any idea that has a lower score and higher price than another idea can be </a:t>
            </a:r>
            <a:r>
              <a:rPr lang="en-US" sz="2200" dirty="0" smtClean="0">
                <a:latin typeface="Times" panose="02020603050405020304" pitchFamily="18" charset="0"/>
                <a:cs typeface="Times" panose="02020603050405020304" pitchFamily="18" charset="0"/>
              </a:rPr>
              <a:t>jettisoned.</a:t>
            </a:r>
            <a:endParaRPr lang="en-US" sz="2200" dirty="0">
              <a:latin typeface="Times" panose="02020603050405020304" pitchFamily="18" charset="0"/>
              <a:cs typeface="Times" panose="02020603050405020304" pitchFamily="18" charset="0"/>
            </a:endParaRPr>
          </a:p>
          <a:p>
            <a:pPr marL="285750" indent="-285750" algn="just">
              <a:buFont typeface="Wingdings" panose="05000000000000000000" pitchFamily="2" charset="2"/>
              <a:buChar char="Ø"/>
            </a:pPr>
            <a:r>
              <a:rPr lang="en-US" sz="2200" dirty="0">
                <a:latin typeface="Times" panose="02020603050405020304" pitchFamily="18" charset="0"/>
                <a:cs typeface="Times" panose="02020603050405020304" pitchFamily="18" charset="0"/>
              </a:rPr>
              <a:t> Then appraisal can be made on the basis of the market.</a:t>
            </a:r>
            <a:endParaRPr lang="en-IN" sz="22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72785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FC0F6-BD59-2784-FFBB-2C3A93E07834}"/>
              </a:ext>
            </a:extLst>
          </p:cNvPr>
          <p:cNvSpPr>
            <a:spLocks noGrp="1"/>
          </p:cNvSpPr>
          <p:nvPr>
            <p:ph type="title"/>
          </p:nvPr>
        </p:nvSpPr>
        <p:spPr>
          <a:xfrm>
            <a:off x="488374" y="1131095"/>
            <a:ext cx="8026976" cy="401565"/>
          </a:xfrm>
        </p:spPr>
        <p:txBody>
          <a:bodyPr>
            <a:normAutofit fontScale="90000"/>
          </a:bodyPr>
          <a:lstStyle/>
          <a:p>
            <a:r>
              <a:rPr lang="en-IN" b="1" dirty="0">
                <a:solidFill>
                  <a:srgbClr val="FF0000"/>
                </a:solidFill>
              </a:rPr>
              <a:t>VE Terminology</a:t>
            </a:r>
          </a:p>
        </p:txBody>
      </p:sp>
      <p:sp>
        <p:nvSpPr>
          <p:cNvPr id="3" name="Content Placeholder 2">
            <a:extLst>
              <a:ext uri="{FF2B5EF4-FFF2-40B4-BE49-F238E27FC236}">
                <a16:creationId xmlns:a16="http://schemas.microsoft.com/office/drawing/2014/main" xmlns="" id="{4B977D79-4C74-DA53-39D3-CFB98224D359}"/>
              </a:ext>
            </a:extLst>
          </p:cNvPr>
          <p:cNvSpPr>
            <a:spLocks noGrp="1"/>
          </p:cNvSpPr>
          <p:nvPr>
            <p:ph idx="1"/>
          </p:nvPr>
        </p:nvSpPr>
        <p:spPr>
          <a:xfrm>
            <a:off x="301337" y="1532659"/>
            <a:ext cx="8520545" cy="4388960"/>
          </a:xfrm>
        </p:spPr>
        <p:txBody>
          <a:bodyPr>
            <a:noAutofit/>
          </a:bodyPr>
          <a:lstStyle/>
          <a:p>
            <a:pPr marL="0" indent="0" algn="just">
              <a:lnSpc>
                <a:spcPct val="100000"/>
              </a:lnSpc>
              <a:spcBef>
                <a:spcPts val="0"/>
              </a:spcBef>
              <a:buNone/>
            </a:pPr>
            <a:r>
              <a:rPr lang="en-US" sz="1800" b="1" cap="none" dirty="0">
                <a:latin typeface="Times New Roman" panose="02020603050405020304" pitchFamily="18" charset="0"/>
                <a:cs typeface="Times New Roman" panose="02020603050405020304" pitchFamily="18" charset="0"/>
              </a:rPr>
              <a:t>VALUE ENGINEERING </a:t>
            </a:r>
            <a:r>
              <a:rPr lang="en-US" sz="1800" cap="none"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en-US" sz="1800" cap="none" dirty="0">
                <a:latin typeface="Times New Roman" panose="02020603050405020304" pitchFamily="18" charset="0"/>
                <a:cs typeface="Times New Roman" panose="02020603050405020304" pitchFamily="18" charset="0"/>
              </a:rPr>
              <a:t>	</a:t>
            </a:r>
            <a:r>
              <a:rPr lang="en-US" sz="1725" cap="none" dirty="0">
                <a:latin typeface="Times New Roman" panose="02020603050405020304" pitchFamily="18" charset="0"/>
                <a:cs typeface="Times New Roman" panose="02020603050405020304" pitchFamily="18" charset="0"/>
              </a:rPr>
              <a:t>A preplanned effort to study a specific area or task, with the primary objective of improving value using VE methodology while maintaining required functions. </a:t>
            </a:r>
            <a:r>
              <a:rPr lang="en-US" sz="1800" cap="none"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en-US" sz="1800" b="1" cap="none" dirty="0">
                <a:latin typeface="Times New Roman" panose="02020603050405020304" pitchFamily="18" charset="0"/>
                <a:cs typeface="Times New Roman" panose="02020603050405020304" pitchFamily="18" charset="0"/>
              </a:rPr>
              <a:t>Function: </a:t>
            </a:r>
          </a:p>
          <a:p>
            <a:pPr marL="0" indent="0" algn="just">
              <a:lnSpc>
                <a:spcPct val="100000"/>
              </a:lnSpc>
              <a:spcBef>
                <a:spcPts val="0"/>
              </a:spcBef>
              <a:buNone/>
            </a:pPr>
            <a:r>
              <a:rPr lang="en-US" sz="1800" cap="none" dirty="0">
                <a:latin typeface="Times New Roman" panose="02020603050405020304" pitchFamily="18" charset="0"/>
                <a:cs typeface="Times New Roman" panose="02020603050405020304" pitchFamily="18" charset="0"/>
              </a:rPr>
              <a:t>	</a:t>
            </a:r>
            <a:r>
              <a:rPr lang="en-US" sz="1725" cap="none" dirty="0">
                <a:latin typeface="Times New Roman" panose="02020603050405020304" pitchFamily="18" charset="0"/>
                <a:cs typeface="Times New Roman" panose="02020603050405020304" pitchFamily="18" charset="0"/>
              </a:rPr>
              <a:t>The purpose or use of an item or process. The VE approach first concerns itself with what the item or process is supposed to do. The consideration of function is the fundamental basis of the VE methodology. </a:t>
            </a:r>
            <a:endParaRPr lang="en-US" sz="1800" cap="none"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1800" b="1" cap="none" dirty="0">
                <a:latin typeface="Times New Roman" panose="02020603050405020304" pitchFamily="18" charset="0"/>
                <a:cs typeface="Times New Roman" panose="02020603050405020304" pitchFamily="18" charset="0"/>
              </a:rPr>
              <a:t>Value</a:t>
            </a:r>
            <a:r>
              <a:rPr lang="en-US" sz="1800" cap="none"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r>
              <a:rPr lang="en-US" sz="1800" cap="none" dirty="0">
                <a:latin typeface="Times New Roman" panose="02020603050405020304" pitchFamily="18" charset="0"/>
                <a:cs typeface="Times New Roman" panose="02020603050405020304" pitchFamily="18" charset="0"/>
              </a:rPr>
              <a:t>	</a:t>
            </a:r>
            <a:r>
              <a:rPr lang="en-US" sz="1725" cap="none" dirty="0">
                <a:latin typeface="Times New Roman" panose="02020603050405020304" pitchFamily="18" charset="0"/>
                <a:cs typeface="Times New Roman" panose="02020603050405020304" pitchFamily="18" charset="0"/>
              </a:rPr>
              <a:t>The relationship between the worth or utility of an item (expressed in monetary terms) and the actual monetary cost of the item. The highest value is represented by an item with the essential quality available at the lowest possible overall cost that will reliably perform the required function at the desired time and place.  </a:t>
            </a:r>
          </a:p>
          <a:p>
            <a:pPr marL="0" indent="0" algn="just">
              <a:lnSpc>
                <a:spcPct val="100000"/>
              </a:lnSpc>
              <a:spcBef>
                <a:spcPts val="0"/>
              </a:spcBef>
              <a:buNone/>
            </a:pPr>
            <a:r>
              <a:rPr lang="en-US" sz="1800" b="1" cap="none" dirty="0">
                <a:latin typeface="Times New Roman" panose="02020603050405020304" pitchFamily="18" charset="0"/>
                <a:cs typeface="Times New Roman" panose="02020603050405020304" pitchFamily="18" charset="0"/>
              </a:rPr>
              <a:t>Worth</a:t>
            </a:r>
            <a:r>
              <a:rPr lang="en-US" sz="1800" cap="none"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en-US" sz="1800" cap="none" dirty="0">
                <a:latin typeface="Times New Roman" panose="02020603050405020304" pitchFamily="18" charset="0"/>
                <a:cs typeface="Times New Roman" panose="02020603050405020304" pitchFamily="18" charset="0"/>
              </a:rPr>
              <a:t>	The lowest cost to reliably achieve the required function. Worth is established by comparing various alternatives to accomplish that function and selecting the lowest cost alternative. </a:t>
            </a:r>
            <a:endParaRPr lang="en-IN"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0370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177DEA0-1E9E-2E3E-519B-CEEF7E76B3D1}"/>
              </a:ext>
            </a:extLst>
          </p:cNvPr>
          <p:cNvSpPr txBox="1"/>
          <p:nvPr/>
        </p:nvSpPr>
        <p:spPr>
          <a:xfrm>
            <a:off x="422564" y="574372"/>
            <a:ext cx="8298872" cy="5709255"/>
          </a:xfrm>
          <a:prstGeom prst="rect">
            <a:avLst/>
          </a:prstGeom>
          <a:noFill/>
        </p:spPr>
        <p:txBody>
          <a:bodyPr wrap="square">
            <a:spAutoFit/>
          </a:bodyPr>
          <a:lstStyle/>
          <a:p>
            <a:pPr marL="285750" indent="-285750" algn="just">
              <a:spcBef>
                <a:spcPts val="600"/>
              </a:spcBef>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The matrix that has been described is a typical value analysis and engineering exercise on a product or part of a product. But it is equally valid for any management decision once the functions and characteristics have been established. </a:t>
            </a:r>
          </a:p>
          <a:p>
            <a:pPr marL="285750" indent="-285750" algn="just">
              <a:spcBef>
                <a:spcPts val="600"/>
              </a:spcBef>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 second matrix might be filled in, after a value analysis and engineering session attended by designers and production men, by marketing, using a new set of ‘</a:t>
            </a:r>
            <a:r>
              <a:rPr lang="en-US" sz="2300" i="1" dirty="0">
                <a:latin typeface="Times New Roman" panose="02020603050405020304" pitchFamily="18" charset="0"/>
                <a:cs typeface="Times New Roman" panose="02020603050405020304" pitchFamily="18" charset="0"/>
              </a:rPr>
              <a:t>s’</a:t>
            </a:r>
            <a:r>
              <a:rPr lang="en-US" sz="2300" dirty="0">
                <a:latin typeface="Times New Roman" panose="02020603050405020304" pitchFamily="18" charset="0"/>
                <a:cs typeface="Times New Roman" panose="02020603050405020304" pitchFamily="18" charset="0"/>
              </a:rPr>
              <a:t> factors on the basis of marketing. </a:t>
            </a:r>
          </a:p>
          <a:p>
            <a:pPr marL="285750" indent="-285750" algn="just">
              <a:spcBef>
                <a:spcPts val="600"/>
              </a:spcBef>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 third matrix can be prepared on the basis of quality and reliability, and so on, as required. </a:t>
            </a:r>
          </a:p>
          <a:p>
            <a:pPr marL="285750" indent="-285750" algn="just">
              <a:spcBef>
                <a:spcPts val="600"/>
              </a:spcBef>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Then an intelligent management decision can be reached to give an optimum answer to several mutually conflicting needs. </a:t>
            </a:r>
          </a:p>
          <a:p>
            <a:pPr marL="285750" indent="-285750" algn="just">
              <a:spcBef>
                <a:spcPts val="600"/>
              </a:spcBef>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 particular feature of the matrix is that a team can prepare one during a value analysis and engineering session, and this can later by analyzed by, for example, a company executive who has before him all the ideas that were generated, costed, and rated.</a:t>
            </a:r>
            <a:endParaRPr lang="en-IN"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070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F1886-CA67-3AB0-44B6-7D87CDF14328}"/>
              </a:ext>
            </a:extLst>
          </p:cNvPr>
          <p:cNvSpPr>
            <a:spLocks noGrp="1"/>
          </p:cNvSpPr>
          <p:nvPr>
            <p:ph type="title"/>
          </p:nvPr>
        </p:nvSpPr>
        <p:spPr>
          <a:xfrm>
            <a:off x="628650" y="1006404"/>
            <a:ext cx="7886700" cy="276874"/>
          </a:xfrm>
        </p:spPr>
        <p:txBody>
          <a:bodyPr>
            <a:normAutofit fontScale="90000"/>
          </a:bodyPr>
          <a:lstStyle/>
          <a:p>
            <a:r>
              <a:rPr lang="en-US" b="1" dirty="0">
                <a:solidFill>
                  <a:srgbClr val="FF0000"/>
                </a:solidFill>
              </a:rPr>
              <a:t>HISTORY</a:t>
            </a:r>
            <a:endParaRPr lang="en-IN" b="1" dirty="0">
              <a:solidFill>
                <a:srgbClr val="FF0000"/>
              </a:solidFill>
            </a:endParaRPr>
          </a:p>
        </p:txBody>
      </p:sp>
      <p:sp>
        <p:nvSpPr>
          <p:cNvPr id="3" name="Content Placeholder 2">
            <a:extLst>
              <a:ext uri="{FF2B5EF4-FFF2-40B4-BE49-F238E27FC236}">
                <a16:creationId xmlns:a16="http://schemas.microsoft.com/office/drawing/2014/main" xmlns="" id="{2CE8D5FA-00D6-A767-B31A-D1F3DB3BCC04}"/>
              </a:ext>
            </a:extLst>
          </p:cNvPr>
          <p:cNvSpPr>
            <a:spLocks noGrp="1"/>
          </p:cNvSpPr>
          <p:nvPr>
            <p:ph idx="1"/>
          </p:nvPr>
        </p:nvSpPr>
        <p:spPr>
          <a:xfrm>
            <a:off x="362563" y="1283278"/>
            <a:ext cx="8469710" cy="4426527"/>
          </a:xfrm>
        </p:spPr>
        <p:txBody>
          <a:bodyPr>
            <a:noAutofit/>
          </a:bodyPr>
          <a:lstStyle/>
          <a:p>
            <a:pPr algn="just">
              <a:lnSpc>
                <a:spcPct val="100000"/>
              </a:lnSpc>
              <a:spcBef>
                <a:spcPts val="450"/>
              </a:spcBef>
              <a:buFont typeface="Wingdings" panose="05000000000000000000" pitchFamily="2" charset="2"/>
              <a:buChar char="Ø"/>
            </a:pPr>
            <a:r>
              <a:rPr lang="en-US" sz="1725" cap="none" dirty="0">
                <a:solidFill>
                  <a:srgbClr val="111111"/>
                </a:solidFill>
                <a:latin typeface="Times New Roman" panose="02020603050405020304" pitchFamily="18" charset="0"/>
                <a:cs typeface="Times New Roman" panose="02020603050405020304" pitchFamily="18" charset="0"/>
              </a:rPr>
              <a:t>The concept of value engineering evolved in the 1940s at general electric, in the midst of world war II.</a:t>
            </a:r>
            <a:r>
              <a:rPr lang="en-US" sz="1725" cap="none" dirty="0">
                <a:solidFill>
                  <a:srgbClr val="0000EE"/>
                </a:solidFill>
                <a:latin typeface="Times New Roman" panose="02020603050405020304" pitchFamily="18" charset="0"/>
                <a:cs typeface="Times New Roman" panose="02020603050405020304" pitchFamily="18" charset="0"/>
              </a:rPr>
              <a:t> </a:t>
            </a:r>
          </a:p>
          <a:p>
            <a:pPr algn="just">
              <a:lnSpc>
                <a:spcPct val="100000"/>
              </a:lnSpc>
              <a:spcBef>
                <a:spcPts val="450"/>
              </a:spcBef>
              <a:buFont typeface="Wingdings" panose="05000000000000000000" pitchFamily="2" charset="2"/>
              <a:buChar char="Ø"/>
            </a:pPr>
            <a:r>
              <a:rPr lang="en-US" sz="1725" cap="none" dirty="0">
                <a:solidFill>
                  <a:srgbClr val="111111"/>
                </a:solidFill>
                <a:latin typeface="Times New Roman" panose="02020603050405020304" pitchFamily="18" charset="0"/>
                <a:cs typeface="Times New Roman" panose="02020603050405020304" pitchFamily="18" charset="0"/>
              </a:rPr>
              <a:t>Due to the war, purchase engineer Lawrence miles and others sought substitutes for materials and components since there was a chronic shortage of them. </a:t>
            </a:r>
          </a:p>
          <a:p>
            <a:pPr algn="just">
              <a:lnSpc>
                <a:spcPct val="100000"/>
              </a:lnSpc>
              <a:spcBef>
                <a:spcPts val="450"/>
              </a:spcBef>
              <a:buFont typeface="Wingdings" panose="05000000000000000000" pitchFamily="2" charset="2"/>
              <a:buChar char="Ø"/>
            </a:pPr>
            <a:r>
              <a:rPr lang="en-US" sz="1725" cap="none" dirty="0">
                <a:solidFill>
                  <a:srgbClr val="111111"/>
                </a:solidFill>
                <a:latin typeface="Times New Roman" panose="02020603050405020304" pitchFamily="18" charset="0"/>
                <a:cs typeface="Times New Roman" panose="02020603050405020304" pitchFamily="18" charset="0"/>
              </a:rPr>
              <a:t>These substitutes were often found to reduce costs and provided equal or better performance.</a:t>
            </a:r>
          </a:p>
          <a:p>
            <a:pPr algn="just">
              <a:lnSpc>
                <a:spcPct val="100000"/>
              </a:lnSpc>
              <a:spcBef>
                <a:spcPts val="450"/>
              </a:spcBef>
              <a:buFont typeface="Wingdings" panose="05000000000000000000" pitchFamily="2" charset="2"/>
              <a:buChar char="Ø"/>
            </a:pPr>
            <a:r>
              <a:rPr lang="en-IN" sz="1725" cap="none" dirty="0">
                <a:latin typeface="Times New Roman" panose="02020603050405020304" pitchFamily="18" charset="0"/>
                <a:cs typeface="Times New Roman" panose="02020603050405020304" pitchFamily="18" charset="0"/>
              </a:rPr>
              <a:t>L.D. Miles </a:t>
            </a:r>
            <a:r>
              <a:rPr lang="en-US" sz="1725" cap="none" dirty="0">
                <a:latin typeface="Times New Roman" panose="02020603050405020304" pitchFamily="18" charset="0"/>
                <a:cs typeface="Times New Roman" panose="02020603050405020304" pitchFamily="18" charset="0"/>
              </a:rPr>
              <a:t>organized a formal methodology in which a team of people examined the functions of products manufactured by GEC. </a:t>
            </a:r>
          </a:p>
          <a:p>
            <a:pPr algn="just">
              <a:lnSpc>
                <a:spcPct val="100000"/>
              </a:lnSpc>
              <a:spcBef>
                <a:spcPts val="450"/>
              </a:spcBef>
              <a:buFont typeface="Wingdings" panose="05000000000000000000" pitchFamily="2" charset="2"/>
              <a:buChar char="Ø"/>
            </a:pPr>
            <a:r>
              <a:rPr lang="en-US" sz="1725" cap="none" dirty="0">
                <a:latin typeface="Times New Roman" panose="02020603050405020304" pitchFamily="18" charset="0"/>
                <a:cs typeface="Times New Roman" panose="02020603050405020304" pitchFamily="18" charset="0"/>
              </a:rPr>
              <a:t>Through team-oriented creative techniques they made changes in products to lower their cost without affecting their utility and quality.</a:t>
            </a:r>
          </a:p>
          <a:p>
            <a:pPr algn="just">
              <a:spcBef>
                <a:spcPts val="450"/>
              </a:spcBef>
              <a:buFont typeface="Wingdings" panose="05000000000000000000" pitchFamily="2" charset="2"/>
              <a:buChar char="Ø"/>
            </a:pPr>
            <a:r>
              <a:rPr lang="en-US" sz="1725" cap="none" dirty="0">
                <a:latin typeface="Times New Roman" panose="02020603050405020304" pitchFamily="18" charset="0"/>
                <a:cs typeface="Times New Roman" panose="02020603050405020304" pitchFamily="18" charset="0"/>
              </a:rPr>
              <a:t>The first organization to initiate a formal VE programme was navy bureau of ships in 1954. In 1959, society of American value engineers (SAVE) was set-up to propagate the philosophy of value engineering.</a:t>
            </a:r>
          </a:p>
          <a:p>
            <a:pPr algn="just">
              <a:spcBef>
                <a:spcPts val="450"/>
              </a:spcBef>
              <a:buFont typeface="Wingdings" panose="05000000000000000000" pitchFamily="2" charset="2"/>
              <a:buChar char="Ø"/>
            </a:pPr>
            <a:r>
              <a:rPr lang="en-US" sz="1725" cap="none" dirty="0">
                <a:latin typeface="Times New Roman" panose="02020603050405020304" pitchFamily="18" charset="0"/>
                <a:cs typeface="Times New Roman" panose="02020603050405020304" pitchFamily="18" charset="0"/>
              </a:rPr>
              <a:t>A professional society Indian value engineering society (invest) came up to create awareness in VE/VA and they publish a journal, organize conferences and provide other services</a:t>
            </a:r>
            <a:endParaRPr lang="en-IN" sz="1725"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0957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874AA-D9A4-DDDB-15A0-79DB568C33F1}"/>
              </a:ext>
            </a:extLst>
          </p:cNvPr>
          <p:cNvSpPr>
            <a:spLocks noGrp="1"/>
          </p:cNvSpPr>
          <p:nvPr>
            <p:ph type="title"/>
          </p:nvPr>
        </p:nvSpPr>
        <p:spPr>
          <a:xfrm>
            <a:off x="1134203" y="1195447"/>
            <a:ext cx="6683765" cy="409949"/>
          </a:xfrm>
        </p:spPr>
        <p:txBody>
          <a:bodyPr>
            <a:normAutofit fontScale="90000"/>
          </a:bodyPr>
          <a:lstStyle/>
          <a:p>
            <a:r>
              <a:rPr lang="en-IN" b="1" dirty="0">
                <a:solidFill>
                  <a:srgbClr val="FF0000"/>
                </a:solidFill>
              </a:rPr>
              <a:t>THE CONCEPT OF VALUE</a:t>
            </a:r>
          </a:p>
        </p:txBody>
      </p:sp>
      <p:sp>
        <p:nvSpPr>
          <p:cNvPr id="3" name="Content Placeholder 2">
            <a:extLst>
              <a:ext uri="{FF2B5EF4-FFF2-40B4-BE49-F238E27FC236}">
                <a16:creationId xmlns:a16="http://schemas.microsoft.com/office/drawing/2014/main" xmlns="" id="{FBF56741-1A8A-5B08-97E4-414D07338D3F}"/>
              </a:ext>
            </a:extLst>
          </p:cNvPr>
          <p:cNvSpPr>
            <a:spLocks noGrp="1"/>
          </p:cNvSpPr>
          <p:nvPr>
            <p:ph idx="1"/>
          </p:nvPr>
        </p:nvSpPr>
        <p:spPr>
          <a:xfrm>
            <a:off x="529341" y="1740723"/>
            <a:ext cx="8085319" cy="3376554"/>
          </a:xfrm>
        </p:spPr>
        <p:txBody>
          <a:bodyPr>
            <a:noAutofit/>
          </a:bodyPr>
          <a:lstStyle/>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Value maybe perceived as the ratio of the sum of positive and negative aspects of an object.</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The value of a product will be interpreted in different ways by different customers. </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Its common characteristic is a high level of performance, capability, emotional appeal, style, etc. Relative to its cost. </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This can also be expressed as maximizing the function of a product relative to its cost: </a:t>
            </a:r>
          </a:p>
          <a:p>
            <a:pPr marL="0" indent="0" algn="ctr">
              <a:buNone/>
            </a:pPr>
            <a:r>
              <a:rPr lang="en-US" sz="1800" b="1" cap="none" dirty="0">
                <a:latin typeface="Times New Roman" panose="02020603050405020304" pitchFamily="18" charset="0"/>
                <a:cs typeface="Times New Roman" panose="02020603050405020304" pitchFamily="18" charset="0"/>
              </a:rPr>
              <a:t>Value = (performance + capability)/cost = function/cost</a:t>
            </a:r>
            <a:endParaRPr lang="en-IN" sz="18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9993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2CA7807-7818-EB50-CAD7-1CE9C709DC51}"/>
              </a:ext>
            </a:extLst>
          </p:cNvPr>
          <p:cNvSpPr>
            <a:spLocks noGrp="1"/>
          </p:cNvSpPr>
          <p:nvPr>
            <p:ph idx="1"/>
          </p:nvPr>
        </p:nvSpPr>
        <p:spPr>
          <a:xfrm>
            <a:off x="491490" y="1255798"/>
            <a:ext cx="7886700" cy="4560314"/>
          </a:xfrm>
        </p:spPr>
        <p:txBody>
          <a:bodyPr>
            <a:normAutofit/>
          </a:bodyPr>
          <a:lstStyle/>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In some cases the value of a product can be increased by increasing its function (performance or capability) and cost as long as the added function increases more than its added cost. </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Functional worth is the lowest cost to provide a given function.</a:t>
            </a:r>
          </a:p>
          <a:p>
            <a:pPr algn="just">
              <a:buFont typeface="Wingdings" panose="05000000000000000000" pitchFamily="2" charset="2"/>
              <a:buChar char="Ø"/>
            </a:pPr>
            <a:r>
              <a:rPr lang="en-US" sz="1800" cap="none" dirty="0">
                <a:latin typeface="Times New Roman" panose="02020603050405020304" pitchFamily="18" charset="0"/>
                <a:cs typeface="Times New Roman" panose="02020603050405020304" pitchFamily="18" charset="0"/>
              </a:rPr>
              <a:t>In value method terms: </a:t>
            </a:r>
          </a:p>
          <a:p>
            <a:pPr marL="0" indent="0" algn="ctr">
              <a:buNone/>
            </a:pPr>
            <a:r>
              <a:rPr lang="en-US" sz="1800" b="1" dirty="0">
                <a:latin typeface="Times New Roman" panose="02020603050405020304" pitchFamily="18" charset="0"/>
                <a:cs typeface="Times New Roman" panose="02020603050405020304" pitchFamily="18" charset="0"/>
              </a:rPr>
              <a:t>Value = Worth / Cost </a:t>
            </a:r>
          </a:p>
          <a:p>
            <a:pPr marL="0" indent="0" algn="ctr">
              <a:buNone/>
            </a:pPr>
            <a:r>
              <a:rPr lang="en-US" sz="1800" dirty="0">
                <a:latin typeface="Times New Roman" panose="02020603050405020304" pitchFamily="18" charset="0"/>
                <a:cs typeface="Times New Roman" panose="02020603050405020304" pitchFamily="18" charset="0"/>
              </a:rPr>
              <a:t>OR </a:t>
            </a:r>
          </a:p>
          <a:p>
            <a:pPr marL="0" indent="0" algn="ctr">
              <a:buNone/>
            </a:pPr>
            <a:r>
              <a:rPr lang="en-US" sz="1800" b="1" dirty="0">
                <a:latin typeface="Times New Roman" panose="02020603050405020304" pitchFamily="18" charset="0"/>
                <a:cs typeface="Times New Roman" panose="02020603050405020304" pitchFamily="18" charset="0"/>
              </a:rPr>
              <a:t>Value of an item = Performance of its function / Cost </a:t>
            </a:r>
          </a:p>
          <a:p>
            <a:pPr marL="0" indent="0" algn="ctr">
              <a:buNone/>
            </a:pPr>
            <a:r>
              <a:rPr lang="en-US" sz="1800" dirty="0">
                <a:latin typeface="Times New Roman" panose="02020603050405020304" pitchFamily="18" charset="0"/>
                <a:cs typeface="Times New Roman" panose="02020603050405020304" pitchFamily="18" charset="0"/>
              </a:rPr>
              <a:t>OR </a:t>
            </a:r>
          </a:p>
          <a:p>
            <a:pPr marL="0" indent="0" algn="ctr">
              <a:buNone/>
            </a:pPr>
            <a:r>
              <a:rPr lang="en-US" sz="1800" b="1" dirty="0">
                <a:latin typeface="Times New Roman" panose="02020603050405020304" pitchFamily="18" charset="0"/>
                <a:cs typeface="Times New Roman" panose="02020603050405020304" pitchFamily="18" charset="0"/>
              </a:rPr>
              <a:t>Value = Σ (+) / Σ (-) =Σ (Benefits) / Σ (Costs)</a:t>
            </a:r>
            <a:endParaRPr lang="en-IN"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8561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1F7A2-D232-B586-98EB-D43F34B96584}"/>
              </a:ext>
            </a:extLst>
          </p:cNvPr>
          <p:cNvSpPr>
            <a:spLocks noGrp="1"/>
          </p:cNvSpPr>
          <p:nvPr>
            <p:ph type="title"/>
          </p:nvPr>
        </p:nvSpPr>
        <p:spPr>
          <a:xfrm>
            <a:off x="810492" y="978496"/>
            <a:ext cx="7469470" cy="960668"/>
          </a:xfrm>
        </p:spPr>
        <p:txBody>
          <a:bodyPr>
            <a:normAutofit fontScale="90000"/>
          </a:bodyPr>
          <a:lstStyle/>
          <a:p>
            <a:r>
              <a:rPr lang="en-US" b="1" dirty="0">
                <a:solidFill>
                  <a:srgbClr val="FF0000"/>
                </a:solidFill>
              </a:rPr>
              <a:t>Types of value or classes of value </a:t>
            </a:r>
            <a:endParaRPr lang="en-IN" b="1" dirty="0">
              <a:solidFill>
                <a:srgbClr val="FF0000"/>
              </a:solidFill>
            </a:endParaRPr>
          </a:p>
        </p:txBody>
      </p:sp>
      <p:sp>
        <p:nvSpPr>
          <p:cNvPr id="3" name="Content Placeholder 2">
            <a:extLst>
              <a:ext uri="{FF2B5EF4-FFF2-40B4-BE49-F238E27FC236}">
                <a16:creationId xmlns:a16="http://schemas.microsoft.com/office/drawing/2014/main" xmlns="" id="{B3334B4E-B0B8-3AA8-206C-5AE702462E20}"/>
              </a:ext>
            </a:extLst>
          </p:cNvPr>
          <p:cNvSpPr>
            <a:spLocks noGrp="1"/>
          </p:cNvSpPr>
          <p:nvPr>
            <p:ph idx="1"/>
          </p:nvPr>
        </p:nvSpPr>
        <p:spPr>
          <a:xfrm>
            <a:off x="623455" y="1856036"/>
            <a:ext cx="7246469" cy="3738977"/>
          </a:xfrm>
        </p:spPr>
        <p:txBody>
          <a:bodyPr>
            <a:normAutofit/>
          </a:bodyPr>
          <a:lstStyle/>
          <a:p>
            <a:pPr marL="0" indent="0">
              <a:buNone/>
            </a:pPr>
            <a:r>
              <a:rPr lang="en-US" sz="1650" dirty="0"/>
              <a:t>The seven classes of values are: </a:t>
            </a:r>
          </a:p>
          <a:p>
            <a:pPr marL="0" indent="0">
              <a:buNone/>
            </a:pPr>
            <a:r>
              <a:rPr lang="en-US" sz="1650" dirty="0"/>
              <a:t>A) Economic Value </a:t>
            </a:r>
          </a:p>
          <a:p>
            <a:pPr marL="0" indent="0">
              <a:buNone/>
            </a:pPr>
            <a:r>
              <a:rPr lang="en-US" sz="1650" dirty="0"/>
              <a:t>b) Political Value </a:t>
            </a:r>
          </a:p>
          <a:p>
            <a:pPr marL="0" indent="0">
              <a:buNone/>
            </a:pPr>
            <a:r>
              <a:rPr lang="en-US" sz="1650" dirty="0"/>
              <a:t>c) Social Value </a:t>
            </a:r>
          </a:p>
          <a:p>
            <a:pPr marL="0" indent="0">
              <a:buNone/>
            </a:pPr>
            <a:r>
              <a:rPr lang="en-US" sz="1650" dirty="0"/>
              <a:t>d) Aesthetic Value </a:t>
            </a:r>
          </a:p>
          <a:p>
            <a:pPr marL="0" indent="0">
              <a:buNone/>
            </a:pPr>
            <a:r>
              <a:rPr lang="en-US" sz="1650" dirty="0"/>
              <a:t>e) Ethical (or Moral)Value </a:t>
            </a:r>
          </a:p>
          <a:p>
            <a:pPr marL="0" indent="0">
              <a:buNone/>
            </a:pPr>
            <a:r>
              <a:rPr lang="en-US" sz="1650" dirty="0"/>
              <a:t>f) Religious Value </a:t>
            </a:r>
          </a:p>
          <a:p>
            <a:pPr marL="0" indent="0">
              <a:buNone/>
            </a:pPr>
            <a:r>
              <a:rPr lang="en-US" sz="1650" dirty="0"/>
              <a:t>g) Judicial Value</a:t>
            </a:r>
            <a:endParaRPr lang="en-IN" sz="1650" dirty="0"/>
          </a:p>
        </p:txBody>
      </p:sp>
    </p:spTree>
    <p:extLst>
      <p:ext uri="{BB962C8B-B14F-4D97-AF65-F5344CB8AC3E}">
        <p14:creationId xmlns:p14="http://schemas.microsoft.com/office/powerpoint/2010/main" val="4636678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4992</TotalTime>
  <Words>5124</Words>
  <Application>Microsoft Office PowerPoint</Application>
  <PresentationFormat>On-screen Show (4:3)</PresentationFormat>
  <Paragraphs>697</Paragraphs>
  <Slides>50</Slides>
  <Notes>0</Notes>
  <HiddenSlides>1</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Droplet</vt:lpstr>
      <vt:lpstr>VALUE ENGINEERING</vt:lpstr>
      <vt:lpstr>VALUE ENGINEERING (VE) CONCEPTS</vt:lpstr>
      <vt:lpstr>PowerPoint Presentation</vt:lpstr>
      <vt:lpstr>OBJECTIVES OF VALUE ENGINEERING</vt:lpstr>
      <vt:lpstr>VE Terminology</vt:lpstr>
      <vt:lpstr>HISTORY</vt:lpstr>
      <vt:lpstr>THE CONCEPT OF VALUE</vt:lpstr>
      <vt:lpstr>PowerPoint Presentation</vt:lpstr>
      <vt:lpstr>Types of value or classes of value </vt:lpstr>
      <vt:lpstr>PowerPoint Presentation</vt:lpstr>
      <vt:lpstr>PowerPoint Presentation</vt:lpstr>
      <vt:lpstr>Reasons for Poor Value</vt:lpstr>
      <vt:lpstr>PowerPoint Presentation</vt:lpstr>
      <vt:lpstr>PowerPoint Presentation</vt:lpstr>
      <vt:lpstr>PowerPoint Presentation</vt:lpstr>
      <vt:lpstr>Benefits of Value Engineering</vt:lpstr>
      <vt:lpstr>Advantages</vt:lpstr>
      <vt:lpstr>WHEN TO APPLY VALUE ANALYSIS</vt:lpstr>
      <vt:lpstr>Recognition of Problem</vt:lpstr>
      <vt:lpstr>PowerPoint Presentation</vt:lpstr>
      <vt:lpstr>PowerPoint Presentation</vt:lpstr>
      <vt:lpstr>PowerPoint Presentation</vt:lpstr>
      <vt:lpstr>Role in productivity</vt:lpstr>
      <vt:lpstr>criteria for comparison for VE and VA</vt:lpstr>
      <vt:lpstr>Criteria for Comparison</vt:lpstr>
      <vt:lpstr>Criteria for Comparison</vt:lpstr>
      <vt:lpstr>ELEMENT OF CHOICE</vt:lpstr>
      <vt:lpstr>Organization</vt:lpstr>
      <vt:lpstr>Size of VE staff</vt:lpstr>
      <vt:lpstr>PowerPoint Presentation</vt:lpstr>
      <vt:lpstr>PowerPoint Presentation</vt:lpstr>
      <vt:lpstr>PowerPoint Presentation</vt:lpstr>
      <vt:lpstr>skill of VE staff</vt:lpstr>
      <vt:lpstr>essential Skills for men engaged in value work</vt:lpstr>
      <vt:lpstr>VE IN small plant</vt:lpstr>
      <vt:lpstr>VE IN small plant</vt:lpstr>
      <vt:lpstr>PowerPoint Presentation</vt:lpstr>
      <vt:lpstr>PowerPoint Presentation</vt:lpstr>
      <vt:lpstr>PowerPoint Presentation</vt:lpstr>
      <vt:lpstr>PowerPoint Presentation</vt:lpstr>
      <vt:lpstr>PowerPoint Presentation</vt:lpstr>
      <vt:lpstr>PowerPoint Presentation</vt:lpstr>
      <vt:lpstr>unique and quantitative evaluation of ideas</vt:lpstr>
      <vt:lpstr>unique and quantitative evaluation of ideas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ENGINEERING</dc:title>
  <dc:creator>Subrahmanyam Jammalamadaka</dc:creator>
  <cp:lastModifiedBy>chris</cp:lastModifiedBy>
  <cp:revision>101</cp:revision>
  <dcterms:created xsi:type="dcterms:W3CDTF">2023-01-03T09:53:58Z</dcterms:created>
  <dcterms:modified xsi:type="dcterms:W3CDTF">2024-12-21T04:24:24Z</dcterms:modified>
</cp:coreProperties>
</file>