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6" d="100"/>
          <a:sy n="76" d="100"/>
        </p:scale>
        <p:origin x="-48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E71D707-CF0F-90BD-4D7E-01CD3E6760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E9460259-784C-2EB3-359F-60D082EA1B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9793F5BE-B58D-8DB4-1978-1778ACE5D6F7}"/>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5" name="Footer Placeholder 4">
            <a:extLst>
              <a:ext uri="{FF2B5EF4-FFF2-40B4-BE49-F238E27FC236}">
                <a16:creationId xmlns="" xmlns:a16="http://schemas.microsoft.com/office/drawing/2014/main" id="{C10C9DE2-2102-3966-230D-8B5E3D98A4E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F826BE0F-5E2E-8E1D-8EAF-8C19EC63ABB6}"/>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3607928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C1EFD92-D134-1C9A-D554-7F0404F0B443}"/>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4F2C044E-F133-E073-4BB1-A99CFB832C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F430536F-3125-954C-53F8-791A7E784ADC}"/>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5" name="Footer Placeholder 4">
            <a:extLst>
              <a:ext uri="{FF2B5EF4-FFF2-40B4-BE49-F238E27FC236}">
                <a16:creationId xmlns="" xmlns:a16="http://schemas.microsoft.com/office/drawing/2014/main" id="{FD4E8301-E535-6A66-A134-0B10D2F2649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F8B804C3-B421-B74E-D902-880A5C16B436}"/>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1091637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6E71E60-451F-ECF2-39C3-C9A79DA7B3D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87F9679C-54E2-6D71-06E8-6451525779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4320D8C8-244C-B74D-CD5E-EAA1E4F65674}"/>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5" name="Footer Placeholder 4">
            <a:extLst>
              <a:ext uri="{FF2B5EF4-FFF2-40B4-BE49-F238E27FC236}">
                <a16:creationId xmlns="" xmlns:a16="http://schemas.microsoft.com/office/drawing/2014/main" id="{0E5E08AE-55AB-C8C2-41DC-1E9737845B4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CDD2DA4-E0A5-3F4A-3FAF-AF2042CF495D}"/>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2851070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0D062E-A2D3-CC96-08F0-7AF1BB26EA7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8CEA8216-63E2-1735-8E8F-968E18BEEE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5167ECEF-D157-89FB-C6BA-EB48F5BF11BF}"/>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5" name="Footer Placeholder 4">
            <a:extLst>
              <a:ext uri="{FF2B5EF4-FFF2-40B4-BE49-F238E27FC236}">
                <a16:creationId xmlns="" xmlns:a16="http://schemas.microsoft.com/office/drawing/2014/main" id="{D4C12148-FCD4-F482-F437-9A9BE523FD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A71ACE0D-3A19-6211-6ED2-BC8FD7812D1E}"/>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1444800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C7DDFA5-EB3D-5A52-98D9-332ACD97CE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2D019D3-AD08-3164-914E-7C6D0C6AAB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D9661C2A-F889-5EF5-00D1-4332E99CE0CE}"/>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5" name="Footer Placeholder 4">
            <a:extLst>
              <a:ext uri="{FF2B5EF4-FFF2-40B4-BE49-F238E27FC236}">
                <a16:creationId xmlns="" xmlns:a16="http://schemas.microsoft.com/office/drawing/2014/main" id="{BF03A605-72DC-3CA9-B4CF-45752530783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79BDD762-6A9E-F016-FBD2-2BFACBC88F42}"/>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1914603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9FFC808-C818-2137-C1D4-7D7BE1A538F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04E050A2-24A3-EB23-529C-A260A04DD0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F91E6A6E-C479-66A6-2531-6E6AD19B96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CCF7E8E4-5F3B-1168-C451-293280B9139A}"/>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6" name="Footer Placeholder 5">
            <a:extLst>
              <a:ext uri="{FF2B5EF4-FFF2-40B4-BE49-F238E27FC236}">
                <a16:creationId xmlns="" xmlns:a16="http://schemas.microsoft.com/office/drawing/2014/main" id="{86654188-057B-577A-0A4C-047F3391B74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BF4A9C00-33F4-EA8E-C6B0-2723F446B447}"/>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240009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921233D-B907-C36E-BCEC-9FDDAA24C5F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CE9B3459-F45E-4C30-B044-29F8291AC3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32BE6017-3288-9168-0A4F-8B8A3842CE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C60CF283-9250-774F-C753-AEB72F13DF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0BDFEE3E-1B3F-6F91-4DF5-68E5BE51F5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D0813380-3756-B9AA-5F1C-B9A717395598}"/>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8" name="Footer Placeholder 7">
            <a:extLst>
              <a:ext uri="{FF2B5EF4-FFF2-40B4-BE49-F238E27FC236}">
                <a16:creationId xmlns="" xmlns:a16="http://schemas.microsoft.com/office/drawing/2014/main" id="{7B4952A9-9480-57FC-8ADC-02490643804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A4E6D405-26DC-1BFB-BFA3-EAEC4A40D8F6}"/>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3251426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81E2F08-E38C-7BF2-E8AB-64ADD031AE36}"/>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B7F79AD1-1C64-89AA-3CF0-80C116F60D1A}"/>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4" name="Footer Placeholder 3">
            <a:extLst>
              <a:ext uri="{FF2B5EF4-FFF2-40B4-BE49-F238E27FC236}">
                <a16:creationId xmlns="" xmlns:a16="http://schemas.microsoft.com/office/drawing/2014/main" id="{F8F573D3-68E9-2A9C-6798-EE63D38C3DF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7A9F94EC-AAF3-0531-9FC5-659D042A3842}"/>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10459205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519D0076-8646-67B6-2496-7F84CC929C29}"/>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3" name="Footer Placeholder 2">
            <a:extLst>
              <a:ext uri="{FF2B5EF4-FFF2-40B4-BE49-F238E27FC236}">
                <a16:creationId xmlns="" xmlns:a16="http://schemas.microsoft.com/office/drawing/2014/main" id="{CC430CD8-4A61-B6C9-6EB8-52DF09AC715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1441919A-5065-BAE3-6C4F-841E653A4852}"/>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867428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F685E2B-5644-25BE-BB4F-3536BB1E6A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3FB04D79-702A-EFB8-78AD-820E6937E3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40832956-D91E-8761-05C6-B6FD6FB61B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CD51A799-021C-F1EA-1A32-29CED995E92C}"/>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6" name="Footer Placeholder 5">
            <a:extLst>
              <a:ext uri="{FF2B5EF4-FFF2-40B4-BE49-F238E27FC236}">
                <a16:creationId xmlns="" xmlns:a16="http://schemas.microsoft.com/office/drawing/2014/main" id="{B07FC7CE-8BDA-3241-E370-2EA9F9D717F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97F4B357-98D3-1DBE-18FC-3000E8187B15}"/>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950626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B2AC6C9-50DF-EC65-D539-491834517B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B17A5C09-962A-E0B6-45A6-6B458169DF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C9307B78-BB5A-4324-A083-8C0054DBA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3B9570F0-44C1-89FC-D210-D1B87BBCE810}"/>
              </a:ext>
            </a:extLst>
          </p:cNvPr>
          <p:cNvSpPr>
            <a:spLocks noGrp="1"/>
          </p:cNvSpPr>
          <p:nvPr>
            <p:ph type="dt" sz="half" idx="10"/>
          </p:nvPr>
        </p:nvSpPr>
        <p:spPr/>
        <p:txBody>
          <a:bodyPr/>
          <a:lstStyle/>
          <a:p>
            <a:fld id="{34D3C078-23AB-43A8-9BF9-C3542DD0E583}" type="datetimeFigureOut">
              <a:rPr lang="en-IN" smtClean="0"/>
              <a:t>18-06-2023</a:t>
            </a:fld>
            <a:endParaRPr lang="en-IN"/>
          </a:p>
        </p:txBody>
      </p:sp>
      <p:sp>
        <p:nvSpPr>
          <p:cNvPr id="6" name="Footer Placeholder 5">
            <a:extLst>
              <a:ext uri="{FF2B5EF4-FFF2-40B4-BE49-F238E27FC236}">
                <a16:creationId xmlns="" xmlns:a16="http://schemas.microsoft.com/office/drawing/2014/main" id="{E3E06F10-A23F-460D-0E6F-07854ADD3B63}"/>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AB0E3B50-62CF-562D-F2C8-B1E4B196B9CE}"/>
              </a:ext>
            </a:extLst>
          </p:cNvPr>
          <p:cNvSpPr>
            <a:spLocks noGrp="1"/>
          </p:cNvSpPr>
          <p:nvPr>
            <p:ph type="sldNum" sz="quarter" idx="12"/>
          </p:nvPr>
        </p:nvSpPr>
        <p:spPr/>
        <p:txBody>
          <a:bodyPr/>
          <a:lstStyle/>
          <a:p>
            <a:fld id="{31E2F5F2-3728-403C-8DEE-FC51843C0F61}" type="slidenum">
              <a:rPr lang="en-IN" smtClean="0"/>
              <a:t>‹#›</a:t>
            </a:fld>
            <a:endParaRPr lang="en-IN"/>
          </a:p>
        </p:txBody>
      </p:sp>
    </p:spTree>
    <p:extLst>
      <p:ext uri="{BB962C8B-B14F-4D97-AF65-F5344CB8AC3E}">
        <p14:creationId xmlns:p14="http://schemas.microsoft.com/office/powerpoint/2010/main" val="2740161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F2AFBC78-25A5-80AC-569A-1482CE0F6D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554D77C8-33CA-F140-8375-F893018651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630CAFDD-7B5A-650D-AF69-48B46BAFF9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3C078-23AB-43A8-9BF9-C3542DD0E583}" type="datetimeFigureOut">
              <a:rPr lang="en-IN" smtClean="0"/>
              <a:t>18-06-2023</a:t>
            </a:fld>
            <a:endParaRPr lang="en-IN"/>
          </a:p>
        </p:txBody>
      </p:sp>
      <p:sp>
        <p:nvSpPr>
          <p:cNvPr id="5" name="Footer Placeholder 4">
            <a:extLst>
              <a:ext uri="{FF2B5EF4-FFF2-40B4-BE49-F238E27FC236}">
                <a16:creationId xmlns="" xmlns:a16="http://schemas.microsoft.com/office/drawing/2014/main" id="{83529A1B-7270-A39C-5FE8-720C326ED7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81413771-DF72-168C-168A-29BF5A0326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2F5F2-3728-403C-8DEE-FC51843C0F61}" type="slidenum">
              <a:rPr lang="en-IN" smtClean="0"/>
              <a:t>‹#›</a:t>
            </a:fld>
            <a:endParaRPr lang="en-IN"/>
          </a:p>
        </p:txBody>
      </p:sp>
    </p:spTree>
    <p:extLst>
      <p:ext uri="{BB962C8B-B14F-4D97-AF65-F5344CB8AC3E}">
        <p14:creationId xmlns:p14="http://schemas.microsoft.com/office/powerpoint/2010/main" val="2606047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c.ymcdn.com/sites/value-eng.site-ym.com/resource/resmgr/Standards_Documents/vmst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6302BA-7D50-1690-78A5-80FB9D52125D}"/>
              </a:ext>
            </a:extLst>
          </p:cNvPr>
          <p:cNvSpPr>
            <a:spLocks noGrp="1"/>
          </p:cNvSpPr>
          <p:nvPr>
            <p:ph type="ctrTitle"/>
          </p:nvPr>
        </p:nvSpPr>
        <p:spPr/>
        <p:txBody>
          <a:bodyPr/>
          <a:lstStyle/>
          <a:p>
            <a:r>
              <a:rPr lang="en-US" dirty="0"/>
              <a:t>UNIT-V</a:t>
            </a:r>
            <a:endParaRPr lang="en-IN" dirty="0"/>
          </a:p>
        </p:txBody>
      </p:sp>
      <p:sp>
        <p:nvSpPr>
          <p:cNvPr id="3" name="Subtitle 2">
            <a:extLst>
              <a:ext uri="{FF2B5EF4-FFF2-40B4-BE49-F238E27FC236}">
                <a16:creationId xmlns="" xmlns:a16="http://schemas.microsoft.com/office/drawing/2014/main" id="{0DF8A3C6-DEEB-6AC1-FEA8-F570D0B8E839}"/>
              </a:ext>
            </a:extLst>
          </p:cNvPr>
          <p:cNvSpPr>
            <a:spLocks noGrp="1"/>
          </p:cNvSpPr>
          <p:nvPr>
            <p:ph type="subTitle" idx="1"/>
          </p:nvPr>
        </p:nvSpPr>
        <p:spPr/>
        <p:txBody>
          <a:bodyPr>
            <a:normAutofit/>
          </a:bodyPr>
          <a:lstStyle/>
          <a:p>
            <a:r>
              <a:rPr lang="en-US" sz="4000" b="1" dirty="0"/>
              <a:t>VALUE ENGINEERING LEVEL OF EFFORT</a:t>
            </a:r>
            <a:endParaRPr lang="en-IN" sz="4000" b="1" dirty="0"/>
          </a:p>
        </p:txBody>
      </p:sp>
    </p:spTree>
    <p:extLst>
      <p:ext uri="{BB962C8B-B14F-4D97-AF65-F5344CB8AC3E}">
        <p14:creationId xmlns:p14="http://schemas.microsoft.com/office/powerpoint/2010/main" val="4194090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 xmlns:a16="http://schemas.microsoft.com/office/drawing/2014/main" id="{1C7B035B-398F-7EEA-CCF0-3E542027CF3F}"/>
              </a:ext>
            </a:extLst>
          </p:cNvPr>
          <p:cNvSpPr txBox="1">
            <a:spLocks/>
          </p:cNvSpPr>
          <p:nvPr/>
        </p:nvSpPr>
        <p:spPr>
          <a:xfrm>
            <a:off x="641252" y="390720"/>
            <a:ext cx="11147474" cy="609448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just">
              <a:lnSpc>
                <a:spcPts val="3000"/>
              </a:lnSpc>
              <a:spcBef>
                <a:spcPts val="0"/>
              </a:spcBef>
              <a:buNone/>
            </a:pPr>
            <a:r>
              <a:rPr lang="en-US" sz="18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3) The projects can be grouped as Level-A and Level-B. Level-A study is the most comprehensive and should be considered for complex projects, new construction, capacity improvements and major reconstruction. This level will typically involve task-based consulting engineers with particular expertise relating to the type of project under study. </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 Level-B study should be considered for "maintenance" type work(paving, guide rail, drainage improvements) and replaced-in-kind work where no additional capacity is gained. Level-B studies may be completed by task-based consultant or in-house staff. Once a project is selected for study, the design team will determine the level of study and composition of study team.</a:t>
            </a:r>
          </a:p>
          <a:p>
            <a:pPr marL="457200" lvl="1" indent="0" algn="just">
              <a:lnSpc>
                <a:spcPts val="3000"/>
              </a:lnSpc>
              <a:spcBef>
                <a:spcPts val="0"/>
              </a:spcBef>
              <a:buNone/>
            </a:pPr>
            <a:r>
              <a:rPr lang="en-US" sz="2200" dirty="0">
                <a:latin typeface="Times New Roman" panose="02020603050405020304" pitchFamily="18" charset="0"/>
                <a:cs typeface="Times New Roman" panose="02020603050405020304" pitchFamily="18" charset="0"/>
              </a:rPr>
              <a:t>(4) The projects under study can be categorized into three different levels .viz low level, average and High level. The level of project is differentiated based on the complexity of the project.</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Low level: lower complexity projects which do not require very large extra design and manufacturing infrastructure or projects with a very high degree of repetition e.g. small motors, fans, pumps, toys.</a:t>
            </a:r>
          </a:p>
        </p:txBody>
      </p:sp>
    </p:spTree>
    <p:extLst>
      <p:ext uri="{BB962C8B-B14F-4D97-AF65-F5344CB8AC3E}">
        <p14:creationId xmlns:p14="http://schemas.microsoft.com/office/powerpoint/2010/main" val="3258079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 xmlns:a16="http://schemas.microsoft.com/office/drawing/2014/main" id="{10E84D17-7CC0-D230-A449-12AEF520CA88}"/>
              </a:ext>
            </a:extLst>
          </p:cNvPr>
          <p:cNvSpPr txBox="1">
            <a:spLocks/>
          </p:cNvSpPr>
          <p:nvPr/>
        </p:nvSpPr>
        <p:spPr>
          <a:xfrm>
            <a:off x="402687" y="742413"/>
            <a:ext cx="11386625" cy="388585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ii) Average: projects of average complexity requiring relatively higher degree of design and manufacturing infrastructure and many components can be used from existing production line e.g. large motors, refrigerator, air conditioner.</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(iii) High level: projects of high complexity such as automobile, machine tools, special purpose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Recommended VE level of effort is shown in fig.</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It shows the estimated man-hour required for different projects depending upon the degree of complexity the project. machines etc.</a:t>
            </a:r>
          </a:p>
        </p:txBody>
      </p:sp>
    </p:spTree>
    <p:extLst>
      <p:ext uri="{BB962C8B-B14F-4D97-AF65-F5344CB8AC3E}">
        <p14:creationId xmlns:p14="http://schemas.microsoft.com/office/powerpoint/2010/main" val="72539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text, receipt, document">
            <a:extLst>
              <a:ext uri="{FF2B5EF4-FFF2-40B4-BE49-F238E27FC236}">
                <a16:creationId xmlns="" xmlns:a16="http://schemas.microsoft.com/office/drawing/2014/main" id="{CFA17B69-64F6-A1A7-F034-4D03BFB61A06}"/>
              </a:ext>
            </a:extLst>
          </p:cNvPr>
          <p:cNvPicPr>
            <a:picLocks noChangeAspect="1"/>
          </p:cNvPicPr>
          <p:nvPr/>
        </p:nvPicPr>
        <p:blipFill rotWithShape="1">
          <a:blip r:embed="rId2">
            <a:extLst>
              <a:ext uri="{28A0092B-C50C-407E-A947-70E740481C1C}">
                <a14:useLocalDpi xmlns:a14="http://schemas.microsoft.com/office/drawing/2010/main" val="0"/>
              </a:ext>
            </a:extLst>
          </a:blip>
          <a:srcRect l="5707" t="2239" r="12629" b="5027"/>
          <a:stretch/>
        </p:blipFill>
        <p:spPr>
          <a:xfrm>
            <a:off x="862818" y="249701"/>
            <a:ext cx="10466363" cy="6358597"/>
          </a:xfrm>
          <a:prstGeom prst="rect">
            <a:avLst/>
          </a:prstGeom>
        </p:spPr>
      </p:pic>
    </p:spTree>
    <p:extLst>
      <p:ext uri="{BB962C8B-B14F-4D97-AF65-F5344CB8AC3E}">
        <p14:creationId xmlns:p14="http://schemas.microsoft.com/office/powerpoint/2010/main" val="163377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 xmlns:a16="http://schemas.microsoft.com/office/drawing/2014/main" id="{7C0C2F40-31E7-B54D-4970-CE164D1933DA}"/>
              </a:ext>
            </a:extLst>
          </p:cNvPr>
          <p:cNvSpPr txBox="1">
            <a:spLocks/>
          </p:cNvSpPr>
          <p:nvPr/>
        </p:nvSpPr>
        <p:spPr>
          <a:xfrm>
            <a:off x="711591" y="489194"/>
            <a:ext cx="10767646" cy="5925674"/>
          </a:xfrm>
          <a:prstGeom prst="rect">
            <a:avLst/>
          </a:prstGeom>
        </p:spPr>
        <p:txBody>
          <a:bodyPr>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ts val="3000"/>
              </a:lnSpc>
              <a:spcBef>
                <a:spcPts val="0"/>
              </a:spcBef>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To find the approximate requirement of man-hours for a given VE project., locate the estimated project cost on the horizontal axis and move vertically to a point representing the approximate degree of project complexity (high, </a:t>
            </a:r>
            <a:r>
              <a:rPr lang="en-US" dirty="0" err="1">
                <a:latin typeface="Times New Roman" panose="02020603050405020304" pitchFamily="18" charset="0"/>
                <a:cs typeface="Times New Roman" panose="02020603050405020304" pitchFamily="18" charset="0"/>
              </a:rPr>
              <a:t>average,low</a:t>
            </a:r>
            <a:r>
              <a:rPr lang="en-US" dirty="0">
                <a:latin typeface="Times New Roman" panose="02020603050405020304" pitchFamily="18" charset="0"/>
                <a:cs typeface="Times New Roman" panose="02020603050405020304" pitchFamily="18" charset="0"/>
              </a:rPr>
              <a:t>).</a:t>
            </a:r>
          </a:p>
          <a:p>
            <a:pPr algn="just">
              <a:lnSpc>
                <a:spcPts val="3000"/>
              </a:lnSpc>
              <a:spcBef>
                <a:spcPts val="0"/>
              </a:spcBef>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 Total recommended effort hours can be located on the vertical axis. This figure represents the total recommended level of effort for two studies - one at concept Design and one at Tentative Design. </a:t>
            </a:r>
          </a:p>
          <a:p>
            <a:pPr algn="just">
              <a:lnSpc>
                <a:spcPts val="3000"/>
              </a:lnSpc>
              <a:spcBef>
                <a:spcPts val="0"/>
              </a:spcBef>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Dividing the hours identified by the no. of hours appropriate to "average" complexity will produce a "complexity will produce a ‘complexity’ factor can be calculated. </a:t>
            </a:r>
          </a:p>
          <a:p>
            <a:pPr algn="just">
              <a:lnSpc>
                <a:spcPts val="3000"/>
              </a:lnSpc>
              <a:spcBef>
                <a:spcPts val="0"/>
              </a:spcBef>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level of effort to be applied also varies with the nature of the VE organization, and the type of operation at the activity, i.e.. the percent of design development, and production; the type of product or services, etc. </a:t>
            </a:r>
          </a:p>
          <a:p>
            <a:pPr algn="just">
              <a:lnSpc>
                <a:spcPts val="3000"/>
              </a:lnSpc>
              <a:spcBef>
                <a:spcPts val="0"/>
              </a:spcBef>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These indices are guidelines and should not be considered inflexible requirements. Also the need for dedicated people may be reduced if there are trained people in the organization who perform VE as an integral part of their job and can be made available for special intensive reviews.</a:t>
            </a:r>
          </a:p>
        </p:txBody>
      </p:sp>
    </p:spTree>
    <p:extLst>
      <p:ext uri="{BB962C8B-B14F-4D97-AF65-F5344CB8AC3E}">
        <p14:creationId xmlns:p14="http://schemas.microsoft.com/office/powerpoint/2010/main" val="302522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6100A1E-4A85-3CAD-7BEF-3C80E2DF0025}"/>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DEFINITIONS</a:t>
            </a:r>
          </a:p>
        </p:txBody>
      </p:sp>
      <p:sp>
        <p:nvSpPr>
          <p:cNvPr id="3" name="Content Placeholder 2">
            <a:extLst>
              <a:ext uri="{FF2B5EF4-FFF2-40B4-BE49-F238E27FC236}">
                <a16:creationId xmlns="" xmlns:a16="http://schemas.microsoft.com/office/drawing/2014/main" id="{E5B13660-9370-0510-16E0-F6B1C39A8B8C}"/>
              </a:ext>
            </a:extLst>
          </p:cNvPr>
          <p:cNvSpPr txBox="1">
            <a:spLocks/>
          </p:cNvSpPr>
          <p:nvPr/>
        </p:nvSpPr>
        <p:spPr>
          <a:xfrm>
            <a:off x="655320" y="1502068"/>
            <a:ext cx="10515600" cy="4351338"/>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457200" algn="just">
              <a:lnSpc>
                <a:spcPts val="3000"/>
              </a:lnSpc>
              <a:spcBef>
                <a:spcPts val="600"/>
              </a:spcBef>
              <a:spcAft>
                <a:spcPts val="1200"/>
              </a:spcAft>
              <a:buAutoNum type="arabicParenBoth"/>
            </a:pPr>
            <a:r>
              <a:rPr lang="en-US" sz="2400" b="1" dirty="0">
                <a:latin typeface="Times New Roman" panose="02020603050405020304" pitchFamily="18" charset="0"/>
                <a:cs typeface="Times New Roman" panose="02020603050405020304" pitchFamily="18" charset="0"/>
              </a:rPr>
              <a:t>Value Engineering (VE): </a:t>
            </a:r>
          </a:p>
          <a:p>
            <a:pPr marL="0" indent="0" algn="just">
              <a:lnSpc>
                <a:spcPts val="3000"/>
              </a:lnSpc>
              <a:spcBef>
                <a:spcPts val="600"/>
              </a:spcBef>
              <a:spcAft>
                <a:spcPts val="1200"/>
              </a:spcAft>
              <a:buNone/>
            </a:pPr>
            <a:r>
              <a:rPr lang="en-US" sz="2400" dirty="0">
                <a:latin typeface="Times New Roman" panose="02020603050405020304" pitchFamily="18" charset="0"/>
                <a:cs typeface="Times New Roman" panose="02020603050405020304" pitchFamily="18" charset="0"/>
              </a:rPr>
              <a:t>An organized effort directed at analyzing the function of a component, product, system, equipment, installation, operation, maintenance, repair, replacement, facilities and procedures for the purpose of achieving required function at lowest possible cost of effective ownership consistent with performance, reliability, quality and maintainability. The primary goal of a VA/VE study is to improve value.</a:t>
            </a:r>
          </a:p>
          <a:p>
            <a:pPr marL="0" indent="0" algn="just">
              <a:lnSpc>
                <a:spcPts val="3000"/>
              </a:lnSpc>
              <a:spcBef>
                <a:spcPts val="0"/>
              </a:spcBef>
              <a:buNone/>
            </a:pPr>
            <a:r>
              <a:rPr lang="en-US" sz="2400" b="1" dirty="0">
                <a:latin typeface="Times New Roman" panose="02020603050405020304" pitchFamily="18" charset="0"/>
                <a:cs typeface="Times New Roman" panose="02020603050405020304" pitchFamily="18" charset="0"/>
              </a:rPr>
              <a:t>(2) Value Analysis (VA):</a:t>
            </a:r>
            <a:r>
              <a:rPr lang="en-US" sz="2400" dirty="0">
                <a:latin typeface="Times New Roman" panose="02020603050405020304" pitchFamily="18" charset="0"/>
                <a:cs typeface="Times New Roman" panose="02020603050405020304" pitchFamily="18" charset="0"/>
              </a:rPr>
              <a:t> </a:t>
            </a:r>
          </a:p>
          <a:p>
            <a:pPr marL="0" indent="0" algn="just">
              <a:lnSpc>
                <a:spcPts val="3000"/>
              </a:lnSpc>
              <a:spcBef>
                <a:spcPts val="0"/>
              </a:spcBef>
              <a:buNone/>
            </a:pPr>
            <a:r>
              <a:rPr lang="en-US" sz="2400" dirty="0">
                <a:latin typeface="Times New Roman" panose="02020603050405020304" pitchFamily="18" charset="0"/>
                <a:cs typeface="Times New Roman" panose="02020603050405020304" pitchFamily="18" charset="0"/>
              </a:rPr>
              <a:t>VA and VE are used interchangeably, however, Value analysis is used in connection with the study of items or products or services already in existence, where as, Value engineering is the study of design and systems prior to the issue of finalizing the concept or design.</a:t>
            </a:r>
          </a:p>
        </p:txBody>
      </p:sp>
    </p:spTree>
    <p:extLst>
      <p:ext uri="{BB962C8B-B14F-4D97-AF65-F5344CB8AC3E}">
        <p14:creationId xmlns:p14="http://schemas.microsoft.com/office/powerpoint/2010/main" val="2982578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 xmlns:a16="http://schemas.microsoft.com/office/drawing/2014/main" id="{FD61AE1F-C194-62F6-B690-4C0B9FC21CF9}"/>
              </a:ext>
            </a:extLst>
          </p:cNvPr>
          <p:cNvSpPr txBox="1">
            <a:spLocks/>
          </p:cNvSpPr>
          <p:nvPr/>
        </p:nvSpPr>
        <p:spPr>
          <a:xfrm>
            <a:off x="683455" y="374723"/>
            <a:ext cx="10515600" cy="610855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(3) </a:t>
            </a:r>
            <a:r>
              <a:rPr lang="en-US" sz="2200" b="1" dirty="0">
                <a:latin typeface="Times New Roman" panose="02020603050405020304" pitchFamily="18" charset="0"/>
                <a:cs typeface="Times New Roman" panose="02020603050405020304" pitchFamily="18" charset="0"/>
              </a:rPr>
              <a:t>Project Cost: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The sum of all costs involved in delivering a project, product or process. This includes capital cost to construct, support cost to develop the project, ownership cost to operate and maintain, user-benefit cost and the time-value of money (Net Present Value- NPV).</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(4) </a:t>
            </a:r>
            <a:r>
              <a:rPr lang="en-US" sz="2200" b="1" dirty="0">
                <a:latin typeface="Times New Roman" panose="02020603050405020304" pitchFamily="18" charset="0"/>
                <a:cs typeface="Times New Roman" panose="02020603050405020304" pitchFamily="18" charset="0"/>
              </a:rPr>
              <a:t>Worth: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It is the lowest possible overall cost to perform a function without regard to criteria or codes.</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(5) </a:t>
            </a:r>
            <a:r>
              <a:rPr lang="en-US" sz="2200" b="1" dirty="0">
                <a:latin typeface="Times New Roman" panose="02020603050405020304" pitchFamily="18" charset="0"/>
                <a:cs typeface="Times New Roman" panose="02020603050405020304" pitchFamily="18" charset="0"/>
              </a:rPr>
              <a:t>Value: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The relationship between the performance of a project, product, or process and the cost of obtaining it. The optimum value is reached by maximizing performance while minimizing cost.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(6) </a:t>
            </a:r>
            <a:r>
              <a:rPr lang="en-US" sz="2200" b="1" dirty="0">
                <a:latin typeface="Times New Roman" panose="02020603050405020304" pitchFamily="18" charset="0"/>
                <a:cs typeface="Times New Roman" panose="02020603050405020304" pitchFamily="18" charset="0"/>
              </a:rPr>
              <a:t>Function: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is what all a product can do to satisfy customer needs.</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(7) </a:t>
            </a:r>
            <a:r>
              <a:rPr lang="en-US" sz="2200" b="1" dirty="0">
                <a:latin typeface="Times New Roman" panose="02020603050405020304" pitchFamily="18" charset="0"/>
                <a:cs typeface="Times New Roman" panose="02020603050405020304" pitchFamily="18" charset="0"/>
              </a:rPr>
              <a:t>Basic Function: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defines a performance feature of a product, process service system or item that must be attained. It reflects the primary reason for which a customer purchases an item, product or system.</a:t>
            </a:r>
          </a:p>
        </p:txBody>
      </p:sp>
    </p:spTree>
    <p:extLst>
      <p:ext uri="{BB962C8B-B14F-4D97-AF65-F5344CB8AC3E}">
        <p14:creationId xmlns:p14="http://schemas.microsoft.com/office/powerpoint/2010/main" val="1472517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 xmlns:a16="http://schemas.microsoft.com/office/drawing/2014/main" id="{0C2FE609-0EBB-0F28-03A9-4E9654B90373}"/>
              </a:ext>
            </a:extLst>
          </p:cNvPr>
          <p:cNvSpPr txBox="1">
            <a:spLocks/>
          </p:cNvSpPr>
          <p:nvPr/>
        </p:nvSpPr>
        <p:spPr>
          <a:xfrm>
            <a:off x="683455" y="489194"/>
            <a:ext cx="10515600" cy="6066352"/>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(8) </a:t>
            </a:r>
            <a:r>
              <a:rPr lang="en-US" sz="2200" b="1" dirty="0">
                <a:latin typeface="Times New Roman" panose="02020603050405020304" pitchFamily="18" charset="0"/>
                <a:cs typeface="Times New Roman" panose="02020603050405020304" pitchFamily="18" charset="0"/>
              </a:rPr>
              <a:t>Secondary function: </a:t>
            </a:r>
            <a:r>
              <a:rPr lang="en-US" sz="2200" dirty="0">
                <a:latin typeface="Times New Roman" panose="02020603050405020304" pitchFamily="18" charset="0"/>
                <a:cs typeface="Times New Roman" panose="02020603050405020304" pitchFamily="18" charset="0"/>
              </a:rPr>
              <a:t>defines performance features of a product, process, service system or item other than basic function. It answers the question, "What else does it do?" A secondary function generally exists only because of the particular design approach that has been taken to perform the basic function.</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(9</a:t>
            </a:r>
            <a:r>
              <a:rPr lang="en-US" sz="2200" b="1" dirty="0">
                <a:latin typeface="Times New Roman" panose="02020603050405020304" pitchFamily="18" charset="0"/>
                <a:cs typeface="Times New Roman" panose="02020603050405020304" pitchFamily="18" charset="0"/>
              </a:rPr>
              <a:t>) Higher order function: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Higher order function is the function or the reason for which the customer purchases a product.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(10) </a:t>
            </a:r>
            <a:r>
              <a:rPr lang="en-US" sz="2200" b="1" dirty="0">
                <a:latin typeface="Times New Roman" panose="02020603050405020304" pitchFamily="18" charset="0"/>
                <a:cs typeface="Times New Roman" panose="02020603050405020304" pitchFamily="18" charset="0"/>
              </a:rPr>
              <a:t>Required secondary function: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Required secondary function is defined as the function required for achieving the basic function while designing a product.  It may not be mistaken with secondary function which is the function performed by a product due to the method/ approach selected for designing a product.</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(11) </a:t>
            </a:r>
            <a:r>
              <a:rPr lang="en-US" sz="2200" b="1" dirty="0">
                <a:latin typeface="Times New Roman" panose="02020603050405020304" pitchFamily="18" charset="0"/>
                <a:cs typeface="Times New Roman" panose="02020603050405020304" pitchFamily="18" charset="0"/>
              </a:rPr>
              <a:t>Assumed functions: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Assumed functions are the functions indicating the provision of some components, assembly or hardware which are ultimately responsible for achieving the basic function.</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(12) </a:t>
            </a:r>
            <a:r>
              <a:rPr lang="en-US" sz="2200" b="1" dirty="0">
                <a:latin typeface="Times New Roman" panose="02020603050405020304" pitchFamily="18" charset="0"/>
                <a:cs typeface="Times New Roman" panose="02020603050405020304" pitchFamily="18" charset="0"/>
              </a:rPr>
              <a:t>Supporting functions:</a:t>
            </a:r>
            <a:r>
              <a:rPr lang="en-US" sz="2200"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Supporting functions are those desirable functions which the product is expected to perform beyond the basic function. </a:t>
            </a:r>
          </a:p>
        </p:txBody>
      </p:sp>
    </p:spTree>
    <p:extLst>
      <p:ext uri="{BB962C8B-B14F-4D97-AF65-F5344CB8AC3E}">
        <p14:creationId xmlns:p14="http://schemas.microsoft.com/office/powerpoint/2010/main" val="3758718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 xmlns:a16="http://schemas.microsoft.com/office/drawing/2014/main" id="{2EE30BC8-60DB-B357-DDBB-5BD144474B41}"/>
              </a:ext>
            </a:extLst>
          </p:cNvPr>
          <p:cNvSpPr txBox="1">
            <a:spLocks/>
          </p:cNvSpPr>
          <p:nvPr/>
        </p:nvSpPr>
        <p:spPr>
          <a:xfrm>
            <a:off x="703385" y="390719"/>
            <a:ext cx="10650415" cy="6164825"/>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(13) </a:t>
            </a:r>
            <a:r>
              <a:rPr lang="en-US" sz="2200" b="1" dirty="0">
                <a:latin typeface="Times New Roman" panose="02020603050405020304" pitchFamily="18" charset="0"/>
                <a:cs typeface="Times New Roman" panose="02020603050405020304" pitchFamily="18" charset="0"/>
              </a:rPr>
              <a:t>Function Analysis: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The process of judiciously identifying the elemental function(s) of a project, product, or service.</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(14) </a:t>
            </a:r>
            <a:r>
              <a:rPr lang="en-US" sz="2200" b="1" dirty="0">
                <a:latin typeface="Times New Roman" panose="02020603050405020304" pitchFamily="18" charset="0"/>
                <a:cs typeface="Times New Roman" panose="02020603050405020304" pitchFamily="18" charset="0"/>
              </a:rPr>
              <a:t>Function Analysis System Technique (FAST) diagram: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A method of analyzing the relationship between function(s) of a product and the methodology to achieve the function(s). Functions are analyzed by aligning them in a "how" and "why" logic diagram.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(15) </a:t>
            </a:r>
            <a:r>
              <a:rPr lang="en-US" sz="2200" b="1" dirty="0">
                <a:latin typeface="Times New Roman" panose="02020603050405020304" pitchFamily="18" charset="0"/>
                <a:cs typeface="Times New Roman" panose="02020603050405020304" pitchFamily="18" charset="0"/>
              </a:rPr>
              <a:t>VE Job Plan:</a:t>
            </a:r>
            <a:r>
              <a:rPr lang="en-US" sz="2200" dirty="0">
                <a:latin typeface="Times New Roman" panose="02020603050405020304" pitchFamily="18" charset="0"/>
                <a:cs typeface="Times New Roman" panose="02020603050405020304" pitchFamily="18" charset="0"/>
              </a:rPr>
              <a:t>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A well-planned VE procedure to be adopted by an organization for the implementation of VE studies. The VE job plan passes through six phases.</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(16) </a:t>
            </a:r>
            <a:r>
              <a:rPr lang="en-US" sz="2200" b="1" dirty="0">
                <a:latin typeface="Times New Roman" panose="02020603050405020304" pitchFamily="18" charset="0"/>
                <a:cs typeface="Times New Roman" panose="02020603050405020304" pitchFamily="18" charset="0"/>
              </a:rPr>
              <a:t>VE Project: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Selection of a product, process, service or any other such thing for VE studies and step-wise procedure of conducting the VE study.</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 (17) </a:t>
            </a:r>
            <a:r>
              <a:rPr lang="en-US" sz="2200" b="1" dirty="0">
                <a:latin typeface="Times New Roman" panose="02020603050405020304" pitchFamily="18" charset="0"/>
                <a:cs typeface="Times New Roman" panose="02020603050405020304" pitchFamily="18" charset="0"/>
              </a:rPr>
              <a:t>Life cycle cost: </a:t>
            </a:r>
          </a:p>
          <a:p>
            <a:pPr marL="0" indent="0" algn="just">
              <a:lnSpc>
                <a:spcPct val="100000"/>
              </a:lnSpc>
              <a:spcBef>
                <a:spcPts val="0"/>
              </a:spcBef>
              <a:buNone/>
            </a:pPr>
            <a:r>
              <a:rPr lang="en-US" sz="2200" dirty="0">
                <a:latin typeface="Times New Roman" panose="02020603050405020304" pitchFamily="18" charset="0"/>
                <a:cs typeface="Times New Roman" panose="02020603050405020304" pitchFamily="18" charset="0"/>
              </a:rPr>
              <a:t>The total cost of a system, building, program, project, or other product, computed over its useful life. It includes all relevant costs involved in acquiring, owning, operating, maintaining, and disposing of the system, project or product over a specified period of time, including environmental and energy costs.</a:t>
            </a:r>
          </a:p>
          <a:p>
            <a:pPr>
              <a:lnSpc>
                <a:spcPct val="100000"/>
              </a:lnSpc>
            </a:pPr>
            <a:endParaRPr lang="en-US" sz="2200" dirty="0"/>
          </a:p>
        </p:txBody>
      </p:sp>
    </p:spTree>
    <p:extLst>
      <p:ext uri="{BB962C8B-B14F-4D97-AF65-F5344CB8AC3E}">
        <p14:creationId xmlns:p14="http://schemas.microsoft.com/office/powerpoint/2010/main" val="690848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2">
                                            <p:txEl>
                                              <p:pRg st="8" end="8"/>
                                            </p:txEl>
                                          </p:spTgt>
                                        </p:tgtEl>
                                        <p:attrNameLst>
                                          <p:attrName>style.visibility</p:attrName>
                                        </p:attrNameLst>
                                      </p:cBhvr>
                                      <p:to>
                                        <p:strVal val="visible"/>
                                      </p:to>
                                    </p:set>
                                    <p:animEffect transition="in" filter="fade">
                                      <p:cBhvr>
                                        <p:cTn id="63" dur="1000"/>
                                        <p:tgtEl>
                                          <p:spTgt spid="2">
                                            <p:txEl>
                                              <p:pRg st="8" end="8"/>
                                            </p:txEl>
                                          </p:spTgt>
                                        </p:tgtEl>
                                      </p:cBhvr>
                                    </p:animEffect>
                                    <p:anim calcmode="lin" valueType="num">
                                      <p:cBhvr>
                                        <p:cTn id="64"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2">
                                            <p:txEl>
                                              <p:pRg st="9" end="9"/>
                                            </p:txEl>
                                          </p:spTgt>
                                        </p:tgtEl>
                                        <p:attrNameLst>
                                          <p:attrName>style.visibility</p:attrName>
                                        </p:attrNameLst>
                                      </p:cBhvr>
                                      <p:to>
                                        <p:strVal val="visible"/>
                                      </p:to>
                                    </p:set>
                                    <p:animEffect transition="in" filter="fade">
                                      <p:cBhvr>
                                        <p:cTn id="70" dur="1000"/>
                                        <p:tgtEl>
                                          <p:spTgt spid="2">
                                            <p:txEl>
                                              <p:pRg st="9" end="9"/>
                                            </p:txEl>
                                          </p:spTgt>
                                        </p:tgtEl>
                                      </p:cBhvr>
                                    </p:animEffect>
                                    <p:anim calcmode="lin" valueType="num">
                                      <p:cBhvr>
                                        <p:cTn id="71"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62DA37-D242-DE58-487C-AD75F7C5FDAF}"/>
              </a:ext>
            </a:extLst>
          </p:cNvPr>
          <p:cNvSpPr>
            <a:spLocks noGrp="1"/>
          </p:cNvSpPr>
          <p:nvPr>
            <p:ph type="title"/>
          </p:nvPr>
        </p:nvSpPr>
        <p:spPr>
          <a:xfrm>
            <a:off x="838200" y="365126"/>
            <a:ext cx="10515600" cy="310123"/>
          </a:xfrm>
        </p:spPr>
        <p:txBody>
          <a:bodyPr>
            <a:normAutofit fontScale="90000"/>
          </a:bodyPr>
          <a:lstStyle/>
          <a:p>
            <a:r>
              <a:rPr lang="en-US" sz="3700" b="1" dirty="0">
                <a:effectLst/>
                <a:latin typeface="Times New Roman" panose="02020603050405020304" pitchFamily="18" charset="0"/>
                <a:ea typeface="Calibri" panose="020F0502020204030204" pitchFamily="34" charset="0"/>
                <a:cs typeface="Times New Roman" panose="02020603050405020304" pitchFamily="18" charset="0"/>
              </a:rPr>
              <a:t>VE IN SOFTWARE </a:t>
            </a:r>
            <a:endParaRPr lang="en-IN" sz="37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 xmlns:a16="http://schemas.microsoft.com/office/drawing/2014/main" id="{4292D5EE-B689-DF99-1445-3D37EEABAB08}"/>
              </a:ext>
            </a:extLst>
          </p:cNvPr>
          <p:cNvSpPr>
            <a:spLocks noGrp="1"/>
          </p:cNvSpPr>
          <p:nvPr>
            <p:ph idx="1"/>
          </p:nvPr>
        </p:nvSpPr>
        <p:spPr>
          <a:xfrm>
            <a:off x="641253" y="970672"/>
            <a:ext cx="10515600" cy="5887328"/>
          </a:xfrm>
        </p:spPr>
        <p:txBody>
          <a:bodyPr>
            <a:noAutofit/>
          </a:bodyPr>
          <a:lstStyle/>
          <a:p>
            <a:pPr algn="just">
              <a:lnSpc>
                <a:spcPct val="115000"/>
              </a:lnSpc>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It has been underlined that VE procedures can be applied to both hardware and software projects. </a:t>
            </a:r>
          </a:p>
          <a:p>
            <a:pPr algn="just">
              <a:lnSpc>
                <a:spcPct val="115000"/>
              </a:lnSpc>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The application will be made sense of by calling attention to the distinctions in the methodology.</a:t>
            </a:r>
            <a:endParaRPr lang="en-IN" sz="23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To rehearse Value engineering the functional equipment approach has become a standard technique. A somewhat unique methodology is required to apply VE to software cost issues. </a:t>
            </a:r>
          </a:p>
          <a:p>
            <a:pPr algn="just">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Since Value engineering is fruitful in decreasing equipment cost since it is work arranged and not equipment situated, then, at that point, the utilization of VE to software should be work-situated and not nonhardware situated. </a:t>
            </a:r>
          </a:p>
          <a:p>
            <a:pPr algn="just">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At the end of the day, the group should not focus on lessening the expenses of the software as such yet should recognize and once again move the pointless expense coming about because of the functions made and expected as a result of the software things.</a:t>
            </a:r>
            <a:endParaRPr lang="en-IN"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3148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616853C-A3D0-2A80-D649-C5CDD23536B9}"/>
              </a:ext>
            </a:extLst>
          </p:cNvPr>
          <p:cNvSpPr>
            <a:spLocks noGrp="1"/>
          </p:cNvSpPr>
          <p:nvPr>
            <p:ph idx="1"/>
          </p:nvPr>
        </p:nvSpPr>
        <p:spPr>
          <a:xfrm>
            <a:off x="711590" y="531398"/>
            <a:ext cx="10515600" cy="6066350"/>
          </a:xfrm>
        </p:spPr>
        <p:txBody>
          <a:bodyPr>
            <a:noAutofit/>
          </a:bodyPr>
          <a:lstStyle/>
          <a:p>
            <a:pPr marL="0" indent="0" algn="just">
              <a:lnSpc>
                <a:spcPct val="115000"/>
              </a:lnSpc>
              <a:spcBef>
                <a:spcPts val="0"/>
              </a:spcBef>
              <a:spcAft>
                <a:spcPts val="600"/>
              </a:spcAft>
              <a:buNone/>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How can software be drawn nearer from a Value engineering point of view?</a:t>
            </a:r>
            <a:endParaRPr lang="en-IN" sz="23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Gather the real factors to Engineer Job Plan specific methods.</a:t>
            </a:r>
            <a:endParaRPr lang="en-IN" sz="23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Determine the expenses.</a:t>
            </a:r>
            <a:endParaRPr lang="en-IN" sz="23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Put a dollar sign on the particular prerequisites,</a:t>
            </a:r>
            <a:endParaRPr lang="en-IN" sz="2300" dirty="0">
              <a:effectLst/>
              <a:latin typeface="Times New Roman" panose="02020603050405020304" pitchFamily="18" charset="0"/>
              <a:ea typeface="Calibri" panose="020F0502020204030204" pitchFamily="34" charset="0"/>
              <a:cs typeface="Times New Roman" panose="02020603050405020304" pitchFamily="18" charset="0"/>
            </a:endParaRPr>
          </a:p>
          <a:p>
            <a:pPr>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Challenge the particulars and prerequisites. </a:t>
            </a:r>
          </a:p>
          <a:p>
            <a:pPr marL="0" indent="0" algn="just">
              <a:lnSpc>
                <a:spcPct val="115000"/>
              </a:lnSpc>
              <a:spcBef>
                <a:spcPts val="0"/>
              </a:spcBef>
              <a:spcAft>
                <a:spcPts val="600"/>
              </a:spcAft>
              <a:buNone/>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To take care of the software issue we should consolidate the best innovative reasoning and experience of architects, examiners and the executive's workforce. This can be achieved by</a:t>
            </a:r>
            <a:endParaRPr lang="en-IN" sz="23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Defining the essential software capacities required.</a:t>
            </a:r>
            <a:endParaRPr lang="en-IN" sz="23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Arranging and joining these capacities.</a:t>
            </a:r>
            <a:endParaRPr lang="en-IN" sz="23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Identifying the auxiliary and superfluous capacities.</a:t>
            </a:r>
            <a:endParaRPr lang="en-IN" sz="23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15000"/>
              </a:lnSpc>
              <a:spcBef>
                <a:spcPts val="0"/>
              </a:spcBef>
              <a:spcAft>
                <a:spcPts val="600"/>
              </a:spcAft>
              <a:buFont typeface="Wingdings" panose="05000000000000000000" pitchFamily="2" charset="2"/>
              <a:buChar char="Ø"/>
            </a:pPr>
            <a:r>
              <a:rPr lang="en-US" sz="2300" dirty="0">
                <a:effectLst/>
                <a:latin typeface="Times New Roman" panose="02020603050405020304" pitchFamily="18" charset="0"/>
                <a:ea typeface="Calibri" panose="020F0502020204030204" pitchFamily="34" charset="0"/>
                <a:cs typeface="Times New Roman" panose="02020603050405020304" pitchFamily="18" charset="0"/>
              </a:rPr>
              <a:t>Removing these, in this manner staying away from the equivalent pointless expenses.</a:t>
            </a:r>
            <a:endParaRPr lang="en-IN" sz="23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spcBef>
                <a:spcPts val="0"/>
              </a:spcBef>
              <a:spcAft>
                <a:spcPts val="600"/>
              </a:spcAft>
              <a:buNone/>
            </a:pPr>
            <a:endParaRPr lang="en-IN" sz="2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6939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8073354-C458-DC05-8075-93351F917C8D}"/>
              </a:ext>
            </a:extLst>
          </p:cNvPr>
          <p:cNvSpPr>
            <a:spLocks noGrp="1"/>
          </p:cNvSpPr>
          <p:nvPr>
            <p:ph type="title"/>
          </p:nvPr>
        </p:nvSpPr>
        <p:spPr>
          <a:xfrm>
            <a:off x="838200" y="365125"/>
            <a:ext cx="10515600" cy="534285"/>
          </a:xfrm>
        </p:spPr>
        <p:txBody>
          <a:bodyPr>
            <a:normAutofit/>
          </a:bodyPr>
          <a:lstStyle/>
          <a:p>
            <a:r>
              <a:rPr lang="en-US" sz="2200" b="1" dirty="0">
                <a:effectLst/>
                <a:latin typeface="Times New Roman" panose="02020603050405020304" pitchFamily="18" charset="0"/>
                <a:ea typeface="Times New Roman" panose="02020603050405020304" pitchFamily="18" charset="0"/>
              </a:rPr>
              <a:t>VALUE ENGINEERING TEAM</a:t>
            </a:r>
            <a:endParaRPr lang="en-IN" sz="2200" b="1" dirty="0"/>
          </a:p>
        </p:txBody>
      </p:sp>
      <p:sp>
        <p:nvSpPr>
          <p:cNvPr id="3" name="Content Placeholder 2">
            <a:extLst>
              <a:ext uri="{FF2B5EF4-FFF2-40B4-BE49-F238E27FC236}">
                <a16:creationId xmlns="" xmlns:a16="http://schemas.microsoft.com/office/drawing/2014/main" id="{E1ED5B67-AFB7-2365-B737-A3BC9F57471C}"/>
              </a:ext>
            </a:extLst>
          </p:cNvPr>
          <p:cNvSpPr>
            <a:spLocks noGrp="1"/>
          </p:cNvSpPr>
          <p:nvPr>
            <p:ph idx="1"/>
          </p:nvPr>
        </p:nvSpPr>
        <p:spPr>
          <a:xfrm>
            <a:off x="529652" y="1241007"/>
            <a:ext cx="10824148" cy="5054861"/>
          </a:xfrm>
        </p:spPr>
        <p:txBody>
          <a:bodyPr>
            <a:normAutofit/>
          </a:bodyPr>
          <a:lstStyle/>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Value Engineering/ Value Analysis (VE/VA) is essentially a team effort.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 small committee comprising representatives from the Design, Production, Purchase and Accounts Departments identifies and decides the product(s) / service(s) to be taken up for value analysis.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Any other departmental representative can be co-opted as and when necessary.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One of the members of the VE team is appointed as VE Team leader or simply the Value Engineer. </a:t>
            </a:r>
          </a:p>
          <a:p>
            <a:pPr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The success of the VE program largely depends on the leader of the VE team.</a:t>
            </a: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9356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7F2AB2B-9AB3-A0EE-FAB4-92308580DA7F}"/>
              </a:ext>
            </a:extLst>
          </p:cNvPr>
          <p:cNvSpPr>
            <a:spLocks noGrp="1"/>
          </p:cNvSpPr>
          <p:nvPr>
            <p:ph type="title"/>
          </p:nvPr>
        </p:nvSpPr>
        <p:spPr>
          <a:xfrm>
            <a:off x="838200" y="365125"/>
            <a:ext cx="10515600" cy="564265"/>
          </a:xfrm>
        </p:spPr>
        <p:txBody>
          <a:bodyPr>
            <a:normAutofit/>
          </a:bodyPr>
          <a:lstStyle/>
          <a:p>
            <a:r>
              <a:rPr lang="en-IN" sz="2400" b="1" kern="0" dirty="0">
                <a:effectLst/>
                <a:latin typeface="Times New Roman" panose="02020603050405020304" pitchFamily="18" charset="0"/>
                <a:ea typeface="Times New Roman" panose="02020603050405020304" pitchFamily="18" charset="0"/>
              </a:rPr>
              <a:t>VALUE ENGINEERING IN CONSTRUCTION PROJECTS</a:t>
            </a:r>
            <a:endParaRPr lang="en-IN" sz="2400" dirty="0"/>
          </a:p>
        </p:txBody>
      </p:sp>
      <p:sp>
        <p:nvSpPr>
          <p:cNvPr id="3" name="Content Placeholder 2">
            <a:extLst>
              <a:ext uri="{FF2B5EF4-FFF2-40B4-BE49-F238E27FC236}">
                <a16:creationId xmlns="" xmlns:a16="http://schemas.microsoft.com/office/drawing/2014/main" id="{9AE85872-3F20-C8E4-02E2-6B347CAA1909}"/>
              </a:ext>
            </a:extLst>
          </p:cNvPr>
          <p:cNvSpPr>
            <a:spLocks noGrp="1"/>
          </p:cNvSpPr>
          <p:nvPr>
            <p:ph idx="1"/>
          </p:nvPr>
        </p:nvSpPr>
        <p:spPr>
          <a:xfrm>
            <a:off x="613347" y="913359"/>
            <a:ext cx="11213891" cy="5579516"/>
          </a:xfrm>
        </p:spPr>
        <p:txBody>
          <a:bodyPr>
            <a:noAutofit/>
          </a:bodyPr>
          <a:lstStyle/>
          <a:p>
            <a:pPr algn="just">
              <a:lnSpc>
                <a:spcPct val="114000"/>
              </a:lnSpc>
              <a:spcBef>
                <a:spcPts val="0"/>
              </a:spcBef>
              <a:buFont typeface="Wingdings" panose="05000000000000000000" pitchFamily="2" charset="2"/>
              <a:buChar char="Ø"/>
            </a:pPr>
            <a:r>
              <a:rPr lang="en-IN"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Value Engineering is used in construction projects to provide a clear and detailed analysis of how best to meet the goals of the construction project.</a:t>
            </a:r>
          </a:p>
          <a:p>
            <a:pPr algn="just">
              <a:lnSpc>
                <a:spcPct val="114000"/>
              </a:lnSpc>
              <a:spcBef>
                <a:spcPts val="0"/>
              </a:spcBef>
              <a:buFont typeface="Wingdings" panose="05000000000000000000" pitchFamily="2" charset="2"/>
              <a:buChar char="Ø"/>
            </a:pPr>
            <a:r>
              <a:rPr lang="en-IN" sz="2200" dirty="0">
                <a:effectLst/>
                <a:latin typeface="Times New Roman" panose="02020603050405020304" pitchFamily="18" charset="0"/>
                <a:ea typeface="Calibri" panose="020F0502020204030204" pitchFamily="34" charset="0"/>
                <a:cs typeface="Times New Roman" panose="02020603050405020304" pitchFamily="18" charset="0"/>
              </a:rPr>
              <a:t>Value Engineering, when used with cost estimating, allows for an independent review of the entire construction project. This review process, typically completed within a Value Engineering workshop, is focused on one common goal: to provide the highest value at the lowest cost.</a:t>
            </a:r>
            <a:endParaRPr lang="en-IN"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spcBef>
                <a:spcPts val="0"/>
              </a:spcBef>
              <a:buFont typeface="Wingdings" panose="05000000000000000000" pitchFamily="2" charset="2"/>
              <a:buChar char="Ø"/>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Value Engineering gives all parties involved the confidence that the maximum performance and highest value construction project can and will happen.</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spcBef>
                <a:spcPts val="0"/>
              </a:spcBef>
              <a:buFont typeface="Wingdings" panose="05000000000000000000" pitchFamily="2" charset="2"/>
              <a:buChar char="Ø"/>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ultimate goal of every construction project is to remain on scope, within budget, and on-time. This requires a concerted and professional independent review of every aspect of the construction project.</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spcBef>
                <a:spcPts val="0"/>
              </a:spcBef>
              <a:buFont typeface="Wingdings" panose="05000000000000000000" pitchFamily="2" charset="2"/>
              <a:buChar char="Ø"/>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 case of materials purchase, architectural design, project management, or environmental assessment – Value Engineering can and will help to do the job better.</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spcBef>
                <a:spcPts val="0"/>
              </a:spcBef>
              <a:buFont typeface="Wingdings" panose="05000000000000000000" pitchFamily="2" charset="2"/>
              <a:buChar char="Ø"/>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Working with an independent review team, gives the confidence that bias and influence are not part of the Value Engineering and cost estimating process. </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4000"/>
              </a:lnSpc>
              <a:spcBef>
                <a:spcPts val="0"/>
              </a:spcBef>
              <a:buFont typeface="Wingdings" panose="05000000000000000000" pitchFamily="2" charset="2"/>
              <a:buChar char="Ø"/>
            </a:pPr>
            <a:endParaRPr lang="en-IN" sz="2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118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D2F22BF5-D357-B654-C916-9CD6A467E2A0}"/>
              </a:ext>
            </a:extLst>
          </p:cNvPr>
          <p:cNvSpPr>
            <a:spLocks noGrp="1"/>
          </p:cNvSpPr>
          <p:nvPr>
            <p:ph idx="1"/>
          </p:nvPr>
        </p:nvSpPr>
        <p:spPr>
          <a:xfrm>
            <a:off x="629588" y="371578"/>
            <a:ext cx="10949066" cy="6254074"/>
          </a:xfrm>
        </p:spPr>
        <p:txBody>
          <a:bodyPr>
            <a:noAutofit/>
          </a:bodyPr>
          <a:lstStyle/>
          <a:p>
            <a:pPr>
              <a:lnSpc>
                <a:spcPct val="100000"/>
              </a:lnSpc>
              <a:spcBef>
                <a:spcPts val="0"/>
              </a:spcBef>
              <a:buSzPct val="100000"/>
              <a:buFont typeface="Wingdings" panose="05000000000000000000" pitchFamily="2" charset="2"/>
              <a:buChar char="Ø"/>
            </a:pPr>
            <a:r>
              <a:rPr lang="en-IN" sz="2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Value Engineering can be used at any phase of the construction project to ensure the best possible value with the lowest cost to resources, budgets, scheduling, and success.</a:t>
            </a:r>
          </a:p>
          <a:p>
            <a:pPr algn="just">
              <a:lnSpc>
                <a:spcPct val="100000"/>
              </a:lnSpc>
              <a:spcBef>
                <a:spcPts val="0"/>
              </a:spcBef>
              <a:buSzPct val="100000"/>
              <a:buFont typeface="Wingdings" panose="05000000000000000000" pitchFamily="2" charset="2"/>
              <a:buChar char="Ø"/>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Value Engineering can help to avoid problems that plague every type of construction project, regardless of size and scope:</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0000"/>
              </a:lnSpc>
              <a:spcBef>
                <a:spcPts val="0"/>
              </a:spcBef>
              <a:buSzPct val="100000"/>
              <a:buFont typeface="Wingdings" panose="05000000000000000000" pitchFamily="2" charset="2"/>
              <a:buChar char="Ø"/>
              <a:tabLst>
                <a:tab pos="457200" algn="l"/>
              </a:tabLst>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Last minute design and scope changes to save money and time.</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0000"/>
              </a:lnSpc>
              <a:spcBef>
                <a:spcPts val="0"/>
              </a:spcBef>
              <a:buSzPct val="100000"/>
              <a:buFont typeface="Wingdings" panose="05000000000000000000" pitchFamily="2" charset="2"/>
              <a:buChar char="Ø"/>
              <a:tabLst>
                <a:tab pos="457200" algn="l"/>
              </a:tabLst>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Architectural redesign mid-project, forcing delays, cost overruns, and a change in vision.</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0000"/>
              </a:lnSpc>
              <a:spcBef>
                <a:spcPts val="0"/>
              </a:spcBef>
              <a:buSzPct val="100000"/>
              <a:buFont typeface="Wingdings" panose="05000000000000000000" pitchFamily="2" charset="2"/>
              <a:buChar char="Ø"/>
              <a:tabLst>
                <a:tab pos="457200" algn="l"/>
              </a:tabLst>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Stress on general contractors to build within the agreed upon budget.</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0000"/>
              </a:lnSpc>
              <a:spcBef>
                <a:spcPts val="0"/>
              </a:spcBef>
              <a:buSzPct val="100000"/>
              <a:buFont typeface="Wingdings" panose="05000000000000000000" pitchFamily="2" charset="2"/>
              <a:buChar char="Ø"/>
              <a:tabLst>
                <a:tab pos="457200" algn="l"/>
              </a:tabLst>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All people working on the project are maxed out – time, abilities, skills, resource, logistically, and financially.</a:t>
            </a:r>
          </a:p>
          <a:p>
            <a:pPr marL="0" indent="0" algn="just">
              <a:lnSpc>
                <a:spcPct val="100000"/>
              </a:lnSpc>
              <a:spcBef>
                <a:spcPts val="0"/>
              </a:spcBef>
              <a:buNone/>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Value Engineering process is used:</a:t>
            </a:r>
            <a:endParaRPr lang="en-IN" sz="2200" kern="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00000"/>
              </a:lnSpc>
              <a:spcBef>
                <a:spcPts val="0"/>
              </a:spcBef>
              <a:buNone/>
            </a:pPr>
            <a:r>
              <a:rPr lang="en-IN" sz="2200" b="1" kern="1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IN" sz="2200" b="1" kern="0" dirty="0">
                <a:effectLst/>
                <a:latin typeface="Times New Roman" panose="02020603050405020304" pitchFamily="18" charset="0"/>
                <a:ea typeface="Times New Roman" panose="02020603050405020304" pitchFamily="18" charset="0"/>
                <a:cs typeface="Times New Roman" panose="02020603050405020304" pitchFamily="18" charset="0"/>
              </a:rPr>
              <a:t>Planning</a:t>
            </a:r>
          </a:p>
          <a:p>
            <a:pPr>
              <a:lnSpc>
                <a:spcPct val="100000"/>
              </a:lnSpc>
              <a:spcBef>
                <a:spcPts val="0"/>
              </a:spcBef>
              <a:buFont typeface="Wingdings" panose="05000000000000000000" pitchFamily="2" charset="2"/>
              <a:buChar char="Ø"/>
            </a:pPr>
            <a:r>
              <a:rPr lang="en-IN" sz="2200" kern="0" dirty="0">
                <a:effectLst/>
                <a:latin typeface="Times New Roman" panose="02020603050405020304" pitchFamily="18" charset="0"/>
                <a:ea typeface="Times New Roman" panose="02020603050405020304" pitchFamily="18" charset="0"/>
                <a:cs typeface="Times New Roman" panose="02020603050405020304" pitchFamily="18" charset="0"/>
              </a:rPr>
              <a:t>The more planning and analysis done at the early stage of the construction project – the better for everyone. </a:t>
            </a:r>
          </a:p>
          <a:p>
            <a:pPr>
              <a:lnSpc>
                <a:spcPct val="100000"/>
              </a:lnSpc>
              <a:spcBef>
                <a:spcPts val="0"/>
              </a:spcBef>
              <a:buFont typeface="Wingdings" panose="05000000000000000000" pitchFamily="2" charset="2"/>
              <a:buChar char="Ø"/>
            </a:pPr>
            <a:r>
              <a:rPr lang="en-IN" sz="2200" kern="0" dirty="0">
                <a:effectLst/>
                <a:latin typeface="Times New Roman" panose="02020603050405020304" pitchFamily="18" charset="0"/>
                <a:ea typeface="Times New Roman" panose="02020603050405020304" pitchFamily="18" charset="0"/>
                <a:cs typeface="Times New Roman" panose="02020603050405020304" pitchFamily="18" charset="0"/>
              </a:rPr>
              <a:t>Value Engineering is valuable in identifying early-on where the barriers in the project are and areas for improvement.</a:t>
            </a:r>
          </a:p>
          <a:p>
            <a:pPr algn="just">
              <a:lnSpc>
                <a:spcPct val="100000"/>
              </a:lnSpc>
              <a:spcBef>
                <a:spcPts val="0"/>
              </a:spcBef>
              <a:buFont typeface="Wingdings" panose="05000000000000000000" pitchFamily="2" charset="2"/>
              <a:buChar char="Ø"/>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first planning phase can help everyone save time, spend less money, raise ideas and changes, and open the discussion on how best to achieve the goals of the project. </a:t>
            </a:r>
          </a:p>
          <a:p>
            <a:pPr algn="just">
              <a:lnSpc>
                <a:spcPct val="100000"/>
              </a:lnSpc>
              <a:spcBef>
                <a:spcPts val="0"/>
              </a:spcBef>
              <a:buFont typeface="Wingdings" panose="05000000000000000000" pitchFamily="2" charset="2"/>
              <a:buChar char="Ø"/>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All with no interruption to the schedule.</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Bef>
                <a:spcPts val="0"/>
              </a:spcBef>
              <a:buSzPct val="100000"/>
              <a:buFont typeface="Wingdings" panose="05000000000000000000" pitchFamily="2" charset="2"/>
              <a:buChar char="Ø"/>
            </a:pPr>
            <a:endParaRPr lang="en-IN" sz="2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0000"/>
              </a:lnSpc>
              <a:spcBef>
                <a:spcPts val="0"/>
              </a:spcBef>
              <a:buSzPct val="100000"/>
              <a:buFont typeface="Wingdings" panose="05000000000000000000" pitchFamily="2" charset="2"/>
              <a:buChar char="Ø"/>
            </a:pPr>
            <a:endParaRPr lang="en-I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779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7BA9CF9-1FFE-E15D-A12A-70E76468E2BC}"/>
              </a:ext>
            </a:extLst>
          </p:cNvPr>
          <p:cNvSpPr>
            <a:spLocks noGrp="1"/>
          </p:cNvSpPr>
          <p:nvPr>
            <p:ph idx="1"/>
          </p:nvPr>
        </p:nvSpPr>
        <p:spPr>
          <a:xfrm>
            <a:off x="539646" y="371578"/>
            <a:ext cx="10908467" cy="6179123"/>
          </a:xfrm>
        </p:spPr>
        <p:txBody>
          <a:bodyPr>
            <a:noAutofit/>
          </a:bodyPr>
          <a:lstStyle/>
          <a:p>
            <a:pPr marL="0" indent="0">
              <a:lnSpc>
                <a:spcPct val="100000"/>
              </a:lnSpc>
              <a:spcBef>
                <a:spcPts val="0"/>
              </a:spcBef>
              <a:buNone/>
            </a:pPr>
            <a:r>
              <a:rPr lang="en-IN" sz="2200" b="1" kern="0" dirty="0">
                <a:effectLst/>
                <a:latin typeface="Times New Roman" panose="02020603050405020304" pitchFamily="18" charset="0"/>
                <a:ea typeface="Times New Roman" panose="02020603050405020304" pitchFamily="18" charset="0"/>
                <a:cs typeface="Times New Roman" panose="02020603050405020304" pitchFamily="18" charset="0"/>
              </a:rPr>
              <a:t>2. Design</a:t>
            </a:r>
            <a:br>
              <a:rPr lang="en-IN" sz="2200" b="1" kern="0" dirty="0">
                <a:effectLst/>
                <a:latin typeface="Times New Roman" panose="02020603050405020304" pitchFamily="18" charset="0"/>
                <a:ea typeface="Times New Roman" panose="02020603050405020304" pitchFamily="18" charset="0"/>
                <a:cs typeface="Times New Roman" panose="02020603050405020304" pitchFamily="18" charset="0"/>
              </a:rPr>
            </a:br>
            <a:r>
              <a:rPr lang="en-IN" sz="2200" kern="0" dirty="0">
                <a:effectLst/>
                <a:latin typeface="Times New Roman" panose="02020603050405020304" pitchFamily="18" charset="0"/>
                <a:ea typeface="Times New Roman" panose="02020603050405020304" pitchFamily="18" charset="0"/>
                <a:cs typeface="Times New Roman" panose="02020603050405020304" pitchFamily="18" charset="0"/>
              </a:rPr>
              <a:t>At this second phase of the Value Engineering process, the design is typically at the schematic stage</a:t>
            </a:r>
          </a:p>
          <a:p>
            <a:pPr>
              <a:lnSpc>
                <a:spcPct val="100000"/>
              </a:lnSpc>
              <a:spcBef>
                <a:spcPts val="0"/>
              </a:spcBef>
            </a:pP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During this stage, the design team and the client come together to review the suggested design, the estimated budget, schedule, and overall approach to the project. The goal is to ensure that the design is aligned with achieving the best possible outcome for the project.</a:t>
            </a:r>
          </a:p>
          <a:p>
            <a:pPr marL="0" indent="0">
              <a:lnSpc>
                <a:spcPct val="100000"/>
              </a:lnSpc>
              <a:spcBef>
                <a:spcPts val="0"/>
              </a:spcBef>
              <a:buNone/>
            </a:pPr>
            <a:r>
              <a:rPr lang="en-IN"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Methodology and Approach</a:t>
            </a:r>
            <a:br>
              <a:rPr lang="en-IN"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It is in this third phase, that the Value Engineering workshop can and should be used. </a:t>
            </a:r>
            <a:r>
              <a:rPr lang="en-IN" sz="2200" u="sng"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SAVE International has outlined 6 key steps</a:t>
            </a: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that should be followed during the workshop:</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74300" lvl="2" indent="-342900" algn="just">
              <a:lnSpc>
                <a:spcPct val="100000"/>
              </a:lnSpc>
              <a:spcBef>
                <a:spcPts val="0"/>
              </a:spcBef>
              <a:buFont typeface="Wingdings" panose="05000000000000000000" pitchFamily="2" charset="2"/>
              <a:buChar char="Ø"/>
              <a:tabLst>
                <a:tab pos="1371600" algn="l"/>
              </a:tabLst>
            </a:pPr>
            <a:r>
              <a:rPr lang="en-IN"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Information Phase</a:t>
            </a: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collect all information to fully understand the project.</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74300" lvl="2" indent="-342900" algn="just">
              <a:lnSpc>
                <a:spcPct val="100000"/>
              </a:lnSpc>
              <a:spcBef>
                <a:spcPts val="0"/>
              </a:spcBef>
              <a:buFont typeface="Wingdings" panose="05000000000000000000" pitchFamily="2" charset="2"/>
              <a:buChar char="Ø"/>
              <a:tabLst>
                <a:tab pos="1371600" algn="l"/>
              </a:tabLst>
            </a:pPr>
            <a:r>
              <a:rPr lang="en-IN"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Function Analysis Phase</a:t>
            </a: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clearly identify the functions and goals of the project.</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74300" lvl="2" indent="-342900" algn="just">
              <a:lnSpc>
                <a:spcPct val="100000"/>
              </a:lnSpc>
              <a:spcBef>
                <a:spcPts val="0"/>
              </a:spcBef>
              <a:buFont typeface="Wingdings" panose="05000000000000000000" pitchFamily="2" charset="2"/>
              <a:buChar char="Ø"/>
              <a:tabLst>
                <a:tab pos="1371600" algn="l"/>
              </a:tabLst>
            </a:pPr>
            <a:r>
              <a:rPr lang="en-IN"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Creative Phase</a:t>
            </a: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idea generation/brainstorming to best achieve the project.</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74300" lvl="2" indent="-342900" algn="just">
              <a:lnSpc>
                <a:spcPct val="100000"/>
              </a:lnSpc>
              <a:spcBef>
                <a:spcPts val="0"/>
              </a:spcBef>
              <a:buFont typeface="Wingdings" panose="05000000000000000000" pitchFamily="2" charset="2"/>
              <a:buChar char="Ø"/>
              <a:tabLst>
                <a:tab pos="1371600" algn="l"/>
              </a:tabLst>
            </a:pPr>
            <a:r>
              <a:rPr lang="en-IN"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Evaluation Phase</a:t>
            </a: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evaluate all ideas to determine which offer the best value and outcome success for the project.</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74300" lvl="2" indent="-342900" algn="just">
              <a:lnSpc>
                <a:spcPct val="100000"/>
              </a:lnSpc>
              <a:spcBef>
                <a:spcPts val="0"/>
              </a:spcBef>
              <a:buFont typeface="Wingdings" panose="05000000000000000000" pitchFamily="2" charset="2"/>
              <a:buChar char="Ø"/>
              <a:tabLst>
                <a:tab pos="1371600" algn="l"/>
              </a:tabLst>
            </a:pPr>
            <a:r>
              <a:rPr lang="en-IN"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Development Phase</a:t>
            </a: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review and determine the best alternatives, with a focus on how to improve the construction project value.</a:t>
            </a:r>
            <a:endParaRPr lang="en-IN"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474300" lvl="2" indent="-342900" algn="just">
              <a:lnSpc>
                <a:spcPct val="100000"/>
              </a:lnSpc>
              <a:spcBef>
                <a:spcPts val="0"/>
              </a:spcBef>
              <a:buFont typeface="Wingdings" panose="05000000000000000000" pitchFamily="2" charset="2"/>
              <a:buChar char="Ø"/>
              <a:tabLst>
                <a:tab pos="1371600" algn="l"/>
              </a:tabLst>
            </a:pPr>
            <a:r>
              <a:rPr lang="en-IN" sz="22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Presentation Phase</a:t>
            </a:r>
            <a:r>
              <a:rPr lang="en-IN" sz="2200"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the value decision is presented to all stakeholders and invested </a:t>
            </a:r>
            <a:r>
              <a:rPr lang="en-IN" sz="22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parties.</a:t>
            </a:r>
            <a:r>
              <a:rPr lang="en-IN" sz="2200" ker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1230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160B5C7E-A3D8-DEA3-18EC-1CCA2432E362}"/>
              </a:ext>
            </a:extLst>
          </p:cNvPr>
          <p:cNvSpPr>
            <a:spLocks noGrp="1"/>
          </p:cNvSpPr>
          <p:nvPr>
            <p:ph idx="1"/>
          </p:nvPr>
        </p:nvSpPr>
        <p:spPr>
          <a:xfrm>
            <a:off x="377253" y="406894"/>
            <a:ext cx="11167671" cy="6044211"/>
          </a:xfrm>
        </p:spPr>
        <p:txBody>
          <a:bodyPr>
            <a:noAutofit/>
          </a:bodyPr>
          <a:lstStyle/>
          <a:p>
            <a:pPr marL="0" indent="0" algn="just">
              <a:lnSpc>
                <a:spcPts val="3000"/>
              </a:lnSpc>
              <a:spcBef>
                <a:spcPts val="0"/>
              </a:spcBef>
              <a:spcAft>
                <a:spcPts val="600"/>
              </a:spcAft>
              <a:buNone/>
            </a:pPr>
            <a:r>
              <a:rPr lang="en-IN" sz="2200" b="1" dirty="0">
                <a:latin typeface="Times New Roman" panose="02020603050405020304" pitchFamily="18" charset="0"/>
                <a:cs typeface="Times New Roman" panose="02020603050405020304" pitchFamily="18" charset="0"/>
              </a:rPr>
              <a:t>VE COORDINATOR/FACILITATOR</a:t>
            </a:r>
          </a:p>
          <a:p>
            <a:pPr algn="just">
              <a:lnSpc>
                <a:spcPts val="3000"/>
              </a:lnSpc>
              <a:spcBef>
                <a:spcPts val="0"/>
              </a:spcBef>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Each VE job plan have a VE Coordinator. </a:t>
            </a:r>
          </a:p>
          <a:p>
            <a:pPr algn="just">
              <a:lnSpc>
                <a:spcPts val="3000"/>
              </a:lnSpc>
              <a:spcBef>
                <a:spcPts val="0"/>
              </a:spcBef>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The coordinator's function is to ensure the proper application of VE policies and procedures according to the requirement of the organization. </a:t>
            </a:r>
          </a:p>
          <a:p>
            <a:pPr algn="just">
              <a:lnSpc>
                <a:spcPts val="3000"/>
              </a:lnSpc>
              <a:spcBef>
                <a:spcPts val="0"/>
              </a:spcBef>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The VE coordinator serves as the focal point for All communications between the VE team, the project owner/user and other stake holders. </a:t>
            </a:r>
          </a:p>
          <a:p>
            <a:pPr algn="just">
              <a:lnSpc>
                <a:spcPts val="3000"/>
              </a:lnSpc>
              <a:spcBef>
                <a:spcPts val="0"/>
              </a:spcBef>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The VE coordinator has to initiate action, convene meetings at regular intervals and see that substantial results are obtained. </a:t>
            </a:r>
          </a:p>
          <a:p>
            <a:pPr algn="just">
              <a:lnSpc>
                <a:spcPts val="3000"/>
              </a:lnSpc>
              <a:spcBef>
                <a:spcPts val="0"/>
              </a:spcBef>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As the facilitator of the VE effort, the coordinator is required to remain objective, and to sufficiently direct the VE team to ensure that its efforts are productive and remain focused on the project.</a:t>
            </a:r>
          </a:p>
          <a:p>
            <a:pPr algn="just">
              <a:lnSpc>
                <a:spcPts val="3000"/>
              </a:lnSpc>
              <a:spcBef>
                <a:spcPts val="0"/>
              </a:spcBef>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The VE coordinator in consultation with VE team leader identifies the improvement opportunities, scope, schedule, ideal team member candidates and study logistics including meeting locations, study field trips, data collection and preservation of data. </a:t>
            </a:r>
          </a:p>
          <a:p>
            <a:pPr algn="just">
              <a:lnSpc>
                <a:spcPts val="3000"/>
              </a:lnSpc>
              <a:spcBef>
                <a:spcPts val="0"/>
              </a:spcBef>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The coordinator also monitors and periodically reports management/ project manager about the progress of VE studies.</a:t>
            </a:r>
          </a:p>
        </p:txBody>
      </p:sp>
    </p:spTree>
    <p:extLst>
      <p:ext uri="{BB962C8B-B14F-4D97-AF65-F5344CB8AC3E}">
        <p14:creationId xmlns:p14="http://schemas.microsoft.com/office/powerpoint/2010/main" val="1998164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E43D237-0070-DC4F-5DA6-F2743EE598B5}"/>
              </a:ext>
            </a:extLst>
          </p:cNvPr>
          <p:cNvSpPr>
            <a:spLocks noGrp="1"/>
          </p:cNvSpPr>
          <p:nvPr>
            <p:ph idx="1"/>
          </p:nvPr>
        </p:nvSpPr>
        <p:spPr>
          <a:xfrm>
            <a:off x="703287" y="506490"/>
            <a:ext cx="10869119" cy="5894309"/>
          </a:xfrm>
        </p:spPr>
        <p:txBody>
          <a:bodyPr>
            <a:normAutofit fontScale="77500" lnSpcReduction="20000"/>
          </a:bodyPr>
          <a:lstStyle/>
          <a:p>
            <a:pPr marL="0" indent="0" algn="just">
              <a:buNone/>
            </a:pPr>
            <a:r>
              <a:rPr lang="en-IN" dirty="0">
                <a:latin typeface="Times New Roman" panose="02020603050405020304" pitchFamily="18" charset="0"/>
                <a:cs typeface="Times New Roman" panose="02020603050405020304" pitchFamily="18" charset="0"/>
              </a:rPr>
              <a:t>The duties of VE coordinator are as follow:</a:t>
            </a:r>
          </a:p>
          <a:p>
            <a:pPr algn="just">
              <a:lnSpc>
                <a:spcPts val="2500"/>
              </a:lnSpc>
              <a:spcBef>
                <a:spcPts val="0"/>
              </a:spcBef>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Coordinate with VE team leader, VK team members and management/ project manager on all VE activities.</a:t>
            </a:r>
          </a:p>
          <a:p>
            <a:pPr algn="just">
              <a:lnSpc>
                <a:spcPts val="2500"/>
              </a:lnSpc>
              <a:spcBef>
                <a:spcPts val="0"/>
              </a:spcBef>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Coordinate the identification process of Project, Product and Process Studies</a:t>
            </a:r>
          </a:p>
          <a:p>
            <a:pPr algn="just">
              <a:lnSpc>
                <a:spcPts val="2500"/>
              </a:lnSpc>
              <a:spcBef>
                <a:spcPts val="0"/>
              </a:spcBef>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Obtain the approval from the management for financial resources and set time target for implementation of VE program. </a:t>
            </a:r>
          </a:p>
          <a:p>
            <a:pPr algn="just">
              <a:lnSpc>
                <a:spcPts val="2500"/>
              </a:lnSpc>
              <a:spcBef>
                <a:spcPts val="0"/>
              </a:spcBef>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 Review the progress of the VE program periodically in a year as needed</a:t>
            </a:r>
          </a:p>
          <a:p>
            <a:pPr algn="just">
              <a:lnSpc>
                <a:spcPts val="2500"/>
              </a:lnSpc>
              <a:spcBef>
                <a:spcPts val="0"/>
              </a:spcBef>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To identify, manage and check the availability of qualified team leaders and experienced team members to participate in the studies.</a:t>
            </a:r>
          </a:p>
          <a:p>
            <a:pPr algn="just">
              <a:lnSpc>
                <a:spcPts val="2500"/>
              </a:lnSpc>
              <a:spcBef>
                <a:spcPts val="0"/>
              </a:spcBef>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To arrange for formal training of the team members, if required.</a:t>
            </a:r>
          </a:p>
          <a:p>
            <a:pPr algn="just">
              <a:lnSpc>
                <a:spcPts val="2500"/>
              </a:lnSpc>
              <a:spcBef>
                <a:spcPts val="0"/>
              </a:spcBef>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Ensure VE studies are conducted in accordance with policies of the organization and approved procedures.</a:t>
            </a:r>
          </a:p>
          <a:p>
            <a:pPr algn="just">
              <a:lnSpc>
                <a:spcPts val="2500"/>
              </a:lnSpc>
              <a:spcBef>
                <a:spcPts val="0"/>
              </a:spcBef>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For consultant-led studies, the coordinator is responsible for preparing task order to request consultant services under executed VE service contract. Task orders must be prepared in consultation with the VE team leader, key team members and key stakeholders.</a:t>
            </a:r>
          </a:p>
          <a:p>
            <a:pPr algn="just">
              <a:lnSpc>
                <a:spcPts val="2500"/>
              </a:lnSpc>
              <a:spcBef>
                <a:spcPts val="0"/>
              </a:spcBef>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Assist management to manage and allocate require financial assistance for VE project. </a:t>
            </a:r>
          </a:p>
          <a:p>
            <a:pPr algn="just">
              <a:lnSpc>
                <a:spcPts val="2500"/>
              </a:lnSpc>
              <a:spcBef>
                <a:spcPts val="0"/>
              </a:spcBef>
              <a:buFont typeface="Wingdings" panose="05000000000000000000" pitchFamily="2" charset="2"/>
              <a:buChar char="Ø"/>
            </a:pPr>
            <a:r>
              <a:rPr lang="en-IN" dirty="0">
                <a:latin typeface="Times New Roman" panose="02020603050405020304" pitchFamily="18" charset="0"/>
                <a:cs typeface="Times New Roman" panose="02020603050405020304" pitchFamily="18" charset="0"/>
              </a:rPr>
              <a:t>Schedule study dates including due dates for key deliverables and secure meeting room location(s) for the study meeting dates.</a:t>
            </a:r>
          </a:p>
          <a:p>
            <a:pPr algn="just">
              <a:lnSpc>
                <a:spcPts val="3000"/>
              </a:lnSpc>
              <a:spcBef>
                <a:spcPts val="0"/>
              </a:spcBef>
              <a:buFont typeface="Wingdings" panose="05000000000000000000" pitchFamily="2" charset="2"/>
              <a:buChar char="Ø"/>
            </a:pP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1086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9" end="9"/>
                                            </p:txEl>
                                          </p:spTgt>
                                        </p:tgtEl>
                                        <p:attrNameLst>
                                          <p:attrName>style.visibility</p:attrName>
                                        </p:attrNameLst>
                                      </p:cBhvr>
                                      <p:to>
                                        <p:strVal val="visible"/>
                                      </p:to>
                                    </p:set>
                                    <p:animEffect transition="in" filter="fade">
                                      <p:cBhvr>
                                        <p:cTn id="63" dur="1000"/>
                                        <p:tgtEl>
                                          <p:spTgt spid="3">
                                            <p:txEl>
                                              <p:pRg st="9" end="9"/>
                                            </p:txEl>
                                          </p:spTgt>
                                        </p:tgtEl>
                                      </p:cBhvr>
                                    </p:animEffect>
                                    <p:anim calcmode="lin" valueType="num">
                                      <p:cBhvr>
                                        <p:cTn id="6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3">
                                            <p:txEl>
                                              <p:pRg st="10" end="10"/>
                                            </p:txEl>
                                          </p:spTgt>
                                        </p:tgtEl>
                                        <p:attrNameLst>
                                          <p:attrName>style.visibility</p:attrName>
                                        </p:attrNameLst>
                                      </p:cBhvr>
                                      <p:to>
                                        <p:strVal val="visible"/>
                                      </p:to>
                                    </p:set>
                                    <p:animEffect transition="in" filter="fade">
                                      <p:cBhvr>
                                        <p:cTn id="70" dur="1000"/>
                                        <p:tgtEl>
                                          <p:spTgt spid="3">
                                            <p:txEl>
                                              <p:pRg st="10" end="10"/>
                                            </p:txEl>
                                          </p:spTgt>
                                        </p:tgtEl>
                                      </p:cBhvr>
                                    </p:animEffect>
                                    <p:anim calcmode="lin" valueType="num">
                                      <p:cBhvr>
                                        <p:cTn id="71"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F51ACFD4-79A5-7817-F2A9-0E60B8B9BD32}"/>
              </a:ext>
            </a:extLst>
          </p:cNvPr>
          <p:cNvSpPr>
            <a:spLocks noGrp="1"/>
          </p:cNvSpPr>
          <p:nvPr>
            <p:ph idx="1"/>
          </p:nvPr>
        </p:nvSpPr>
        <p:spPr>
          <a:xfrm>
            <a:off x="613347" y="551460"/>
            <a:ext cx="11019020" cy="6074191"/>
          </a:xfrm>
        </p:spPr>
        <p:txBody>
          <a:bodyPr>
            <a:normAutofit/>
          </a:bodyPr>
          <a:lstStyle/>
          <a:p>
            <a:pPr algn="just">
              <a:lnSpc>
                <a:spcPts val="3500"/>
              </a:lnSpc>
              <a:spcBef>
                <a:spcPts val="0"/>
              </a:spcBef>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Notify the team members about the training program, study dates, agenda and location. </a:t>
            </a:r>
          </a:p>
          <a:p>
            <a:pPr algn="just">
              <a:lnSpc>
                <a:spcPts val="3500"/>
              </a:lnSpc>
              <a:spcBef>
                <a:spcPts val="0"/>
              </a:spcBef>
              <a:buFont typeface="Wingdings" panose="05000000000000000000" pitchFamily="2" charset="2"/>
              <a:buChar char="Ø"/>
            </a:pPr>
            <a:r>
              <a:rPr lang="en-IN" sz="2200" dirty="0">
                <a:latin typeface="Times New Roman" panose="02020603050405020304" pitchFamily="18" charset="0"/>
                <a:cs typeface="Times New Roman" panose="02020603050405020304" pitchFamily="18" charset="0"/>
              </a:rPr>
              <a:t>Ensure that the VE team leader and team have adequate background data to generate sound assumptions and analysis.</a:t>
            </a:r>
          </a:p>
          <a:p>
            <a:pPr algn="just">
              <a:lnSpc>
                <a:spcPts val="35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Monitor study activities to assure adherence to the standards as defined 11 Initiate the follow up action to ensure the consistent progress of the VE in the VE standards.</a:t>
            </a:r>
          </a:p>
          <a:p>
            <a:pPr algn="just">
              <a:lnSpc>
                <a:spcPts val="35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Initiate the follow-up action to ensure the consistent progress of the VE Program</a:t>
            </a:r>
          </a:p>
          <a:p>
            <a:pPr algn="just">
              <a:lnSpc>
                <a:spcPts val="35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Ensure that basic activities required for VE study are completed, including follow-up on implementation results.</a:t>
            </a:r>
          </a:p>
          <a:p>
            <a:pPr algn="just">
              <a:lnSpc>
                <a:spcPts val="35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Maintain hard copies and electronic files of all completed VE study reports.</a:t>
            </a:r>
          </a:p>
          <a:p>
            <a:pPr algn="just">
              <a:lnSpc>
                <a:spcPts val="35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Providing electronic and/or hard copies to all interested parties.</a:t>
            </a:r>
          </a:p>
          <a:p>
            <a:pPr algn="just">
              <a:lnSpc>
                <a:spcPts val="35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Advocate the merits of VE by reporting/marketing study results and participant contributions.</a:t>
            </a:r>
          </a:p>
          <a:p>
            <a:pPr algn="just">
              <a:lnSpc>
                <a:spcPts val="35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Assist management in assessing the cost and return on investment (ROI)of the VE studies.</a:t>
            </a:r>
            <a:endParaRPr lang="en-I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3822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DB4F9E8-C30E-61BA-7BE6-7927D4F85D67}"/>
              </a:ext>
            </a:extLst>
          </p:cNvPr>
          <p:cNvSpPr>
            <a:spLocks noGrp="1"/>
          </p:cNvSpPr>
          <p:nvPr>
            <p:ph type="title"/>
          </p:nvPr>
        </p:nvSpPr>
        <p:spPr>
          <a:xfrm>
            <a:off x="838200" y="365125"/>
            <a:ext cx="10515600" cy="504305"/>
          </a:xfrm>
        </p:spPr>
        <p:txBody>
          <a:bodyPr>
            <a:normAutofit/>
          </a:bodyPr>
          <a:lstStyle/>
          <a:p>
            <a:r>
              <a:rPr lang="en-IN" sz="2500" b="1" dirty="0">
                <a:latin typeface="Times New Roman" panose="02020603050405020304" pitchFamily="18" charset="0"/>
                <a:cs typeface="Times New Roman" panose="02020603050405020304" pitchFamily="18" charset="0"/>
              </a:rPr>
              <a:t>VALUE ENGINEERING DESIGNER OR TEAM LEADER</a:t>
            </a:r>
          </a:p>
        </p:txBody>
      </p:sp>
      <p:sp>
        <p:nvSpPr>
          <p:cNvPr id="3" name="Content Placeholder 2">
            <a:extLst>
              <a:ext uri="{FF2B5EF4-FFF2-40B4-BE49-F238E27FC236}">
                <a16:creationId xmlns="" xmlns:a16="http://schemas.microsoft.com/office/drawing/2014/main" id="{FD43AD2C-D640-E133-B975-1EC57ABF218A}"/>
              </a:ext>
            </a:extLst>
          </p:cNvPr>
          <p:cNvSpPr>
            <a:spLocks noGrp="1"/>
          </p:cNvSpPr>
          <p:nvPr>
            <p:ph idx="1"/>
          </p:nvPr>
        </p:nvSpPr>
        <p:spPr>
          <a:xfrm>
            <a:off x="613346" y="1076116"/>
            <a:ext cx="10740453" cy="5309693"/>
          </a:xfrm>
        </p:spPr>
        <p:txBody>
          <a:bodyPr>
            <a:normAutofit/>
          </a:bodyPr>
          <a:lstStyle/>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In most of the cases the Design (or R&amp;D) Manager is appointed as team leader However, certain organizations appoint a VE specialist / consultant as the team leader. </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A large part of whatever Value Analysis work done is initiated by the team leader. </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 team leader with the help of VE coordinator is primarily responsible for gathering the relevant documentation and information and compiling it systematically into a report. </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 VE coordinator is responsible for guiding the technical resources assigned to the VE team through the VE methodology.</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A large share of the initial phase of the Value Analysis work will be done by the team leader, or by other departments according to his instructions. </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It is responsibility to seek the maximum value when a product requirement comes up to the design stage. </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It is his duty to challenge wasteful and avoidable costs inherent in the design.</a:t>
            </a:r>
            <a:endParaRPr lang="en-IN"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1659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440B640B-9168-5CB2-0B1C-0344183A0F51}"/>
              </a:ext>
            </a:extLst>
          </p:cNvPr>
          <p:cNvSpPr>
            <a:spLocks noGrp="1"/>
          </p:cNvSpPr>
          <p:nvPr>
            <p:ph idx="1"/>
          </p:nvPr>
        </p:nvSpPr>
        <p:spPr>
          <a:xfrm>
            <a:off x="638956" y="429380"/>
            <a:ext cx="10914088" cy="5999240"/>
          </a:xfrm>
        </p:spPr>
        <p:txBody>
          <a:bodyPr>
            <a:noAutofit/>
          </a:bodyPr>
          <a:lstStyle/>
          <a:p>
            <a:pPr marL="0" indent="0" algn="just">
              <a:lnSpc>
                <a:spcPct val="114000"/>
              </a:lnSpc>
              <a:spcBef>
                <a:spcPts val="0"/>
              </a:spcBef>
              <a:buNone/>
            </a:pPr>
            <a:r>
              <a:rPr lang="en-US" sz="2200" dirty="0">
                <a:latin typeface="Times New Roman" panose="02020603050405020304" pitchFamily="18" charset="0"/>
                <a:cs typeface="Times New Roman" panose="02020603050405020304" pitchFamily="18" charset="0"/>
              </a:rPr>
              <a:t>VE team leader help to ensure a successful study and is responsible for</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Identifying the need for a VE study.</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Identifying projects to be value analyzed.</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Meeting with project stakeholders, decision makers and team members during the selection of VE alternatives for making decision (accept, accept with modification(s), conditionally accept or reject).</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Ensuring VE studies are conducted on promising projects.</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Arranging for adequate resources for the required and/or desired VE study within the project work plan budget and schedule. </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Leading the VE team through the VE methodology.</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Developing the VE study plan to outline the studies.</a:t>
            </a:r>
          </a:p>
          <a:p>
            <a:pPr algn="just">
              <a:lnSpc>
                <a:spcPts val="3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Identifying the most qualified VE team members; this may include sab consultant experts, who can work directly with other multi-disciplined members on various project issues. </a:t>
            </a:r>
          </a:p>
        </p:txBody>
      </p:sp>
    </p:spTree>
    <p:extLst>
      <p:ext uri="{BB962C8B-B14F-4D97-AF65-F5344CB8AC3E}">
        <p14:creationId xmlns:p14="http://schemas.microsoft.com/office/powerpoint/2010/main" val="31378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1000"/>
                                        <p:tgtEl>
                                          <p:spTgt spid="3">
                                            <p:txEl>
                                              <p:pRg st="6" end="6"/>
                                            </p:txEl>
                                          </p:spTgt>
                                        </p:tgtEl>
                                      </p:cBhvr>
                                    </p:animEffect>
                                    <p:anim calcmode="lin" valueType="num">
                                      <p:cBhvr>
                                        <p:cTn id="4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Effect transition="in" filter="fade">
                                      <p:cBhvr>
                                        <p:cTn id="49" dur="1000"/>
                                        <p:tgtEl>
                                          <p:spTgt spid="3">
                                            <p:txEl>
                                              <p:pRg st="7" end="7"/>
                                            </p:txEl>
                                          </p:spTgt>
                                        </p:tgtEl>
                                      </p:cBhvr>
                                    </p:animEffect>
                                    <p:anim calcmode="lin" valueType="num">
                                      <p:cBhvr>
                                        <p:cTn id="5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8" end="8"/>
                                            </p:txEl>
                                          </p:spTgt>
                                        </p:tgtEl>
                                        <p:attrNameLst>
                                          <p:attrName>style.visibility</p:attrName>
                                        </p:attrNameLst>
                                      </p:cBhvr>
                                      <p:to>
                                        <p:strVal val="visible"/>
                                      </p:to>
                                    </p:set>
                                    <p:animEffect transition="in" filter="fade">
                                      <p:cBhvr>
                                        <p:cTn id="56" dur="1000"/>
                                        <p:tgtEl>
                                          <p:spTgt spid="3">
                                            <p:txEl>
                                              <p:pRg st="8" end="8"/>
                                            </p:txEl>
                                          </p:spTgt>
                                        </p:tgtEl>
                                      </p:cBhvr>
                                    </p:animEffect>
                                    <p:anim calcmode="lin" valueType="num">
                                      <p:cBhvr>
                                        <p:cTn id="57"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E5DCA9C1-CA3C-DDD1-B531-72954E292EF8}"/>
              </a:ext>
            </a:extLst>
          </p:cNvPr>
          <p:cNvSpPr>
            <a:spLocks noGrp="1"/>
          </p:cNvSpPr>
          <p:nvPr>
            <p:ph idx="1"/>
          </p:nvPr>
        </p:nvSpPr>
        <p:spPr>
          <a:xfrm>
            <a:off x="718278" y="416550"/>
            <a:ext cx="11168921" cy="5939280"/>
          </a:xfrm>
        </p:spPr>
        <p:txBody>
          <a:bodyPr>
            <a:noAutofit/>
          </a:bodyPr>
          <a:lstStyle/>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Formally appointing the members of team in the project development stage, prior to incurring any costs and/or commitment of personnel resources.</a:t>
            </a:r>
          </a:p>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Documenting the VE/VA alternatives to ensure clear, thorough communication of the VE team members.</a:t>
            </a:r>
          </a:p>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Preparing the VE/VA report, following the requirements outlined in the VE/VA Report Guide, in a timely fashion and to submit to the management.</a:t>
            </a:r>
          </a:p>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Providing electronic and/or hard copies to all interested parties.</a:t>
            </a:r>
          </a:p>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Ensuring the VE/VA study is in compliance with organizational policy. </a:t>
            </a:r>
          </a:p>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Performing a follow-up on the implementation plan.</a:t>
            </a:r>
          </a:p>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 VE team leader should have attended an appropriate VE Workshop training seminar, preferably with additional experience as a team member on one mare VE projects. </a:t>
            </a:r>
          </a:p>
          <a:p>
            <a:pPr algn="just">
              <a:lnSpc>
                <a:spcPct val="114000"/>
              </a:lnSpc>
              <a:spcBef>
                <a:spcPts val="0"/>
              </a:spcBef>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The VE team leader typically has credentials as a Certified Value Specialist, as defined and recognized by SAVE International.</a:t>
            </a:r>
            <a:endParaRPr lang="en-IN" sz="2200" dirty="0">
              <a:latin typeface="Times New Roman" panose="02020603050405020304" pitchFamily="18" charset="0"/>
              <a:cs typeface="Times New Roman" panose="02020603050405020304" pitchFamily="18" charset="0"/>
            </a:endParaRPr>
          </a:p>
          <a:p>
            <a:pPr algn="just">
              <a:lnSpc>
                <a:spcPct val="114000"/>
              </a:lnSpc>
              <a:spcBef>
                <a:spcPts val="0"/>
              </a:spcBef>
              <a:buFont typeface="Wingdings" panose="05000000000000000000" pitchFamily="2" charset="2"/>
              <a:buChar char="Ø"/>
            </a:pPr>
            <a:endParaRPr lang="en-IN" sz="2200" dirty="0"/>
          </a:p>
        </p:txBody>
      </p:sp>
    </p:spTree>
    <p:extLst>
      <p:ext uri="{BB962C8B-B14F-4D97-AF65-F5344CB8AC3E}">
        <p14:creationId xmlns:p14="http://schemas.microsoft.com/office/powerpoint/2010/main" val="1085972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4025D92D-EAAF-0B51-FB27-A888461C3883}"/>
              </a:ext>
            </a:extLst>
          </p:cNvPr>
          <p:cNvSpPr txBox="1">
            <a:spLocks/>
          </p:cNvSpPr>
          <p:nvPr/>
        </p:nvSpPr>
        <p:spPr>
          <a:xfrm>
            <a:off x="838200" y="365126"/>
            <a:ext cx="10515600" cy="675884"/>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500" b="1" dirty="0">
                <a:latin typeface="Times New Roman" panose="02020603050405020304" pitchFamily="18" charset="0"/>
                <a:cs typeface="Times New Roman" panose="02020603050405020304" pitchFamily="18" charset="0"/>
              </a:rPr>
              <a:t>VE LEVEL OF EFFORT</a:t>
            </a:r>
          </a:p>
        </p:txBody>
      </p:sp>
      <p:sp>
        <p:nvSpPr>
          <p:cNvPr id="5" name="Content Placeholder 2">
            <a:extLst>
              <a:ext uri="{FF2B5EF4-FFF2-40B4-BE49-F238E27FC236}">
                <a16:creationId xmlns="" xmlns:a16="http://schemas.microsoft.com/office/drawing/2014/main" id="{8CA4B2AB-FB36-2FCB-405F-752EF89C3623}"/>
              </a:ext>
            </a:extLst>
          </p:cNvPr>
          <p:cNvSpPr txBox="1">
            <a:spLocks/>
          </p:cNvSpPr>
          <p:nvPr/>
        </p:nvSpPr>
        <p:spPr>
          <a:xfrm>
            <a:off x="497058" y="1041010"/>
            <a:ext cx="11197883" cy="5451864"/>
          </a:xfrm>
          <a:prstGeom prst="rect">
            <a:avLst/>
          </a:prstGeom>
        </p:spPr>
        <p:txBody>
          <a:bodyPr>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Deciding minimum level of effort required for value engineering is not easy because overall effort required for VE studies is a function of several variables including the magnitude and complexity of the project as well as the degree of repetition within a project.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status of budget, schedule and technology issues may also have impact on the efforts required for VE studies. </a:t>
            </a:r>
          </a:p>
          <a:p>
            <a:pPr algn="jus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Different analysts have proposed different methods to estimate Level of VE efforts required as follows:</a:t>
            </a:r>
          </a:p>
          <a:p>
            <a:pPr marL="457200" lvl="1" indent="0" algn="just">
              <a:lnSpc>
                <a:spcPts val="2500"/>
              </a:lnSpc>
              <a:spcBef>
                <a:spcPts val="0"/>
              </a:spcBef>
              <a:buNone/>
            </a:pPr>
            <a:r>
              <a:rPr lang="en-US" sz="2500" dirty="0">
                <a:latin typeface="Times New Roman" panose="02020603050405020304" pitchFamily="18" charset="0"/>
                <a:cs typeface="Times New Roman" panose="02020603050405020304" pitchFamily="18" charset="0"/>
              </a:rPr>
              <a:t>(1) At least one full-time value engineer per one hundred (100) design or production personnel involved in the production of product is required. The length of period for which such value engineer is required depends upon the complicacy of problem.</a:t>
            </a:r>
          </a:p>
          <a:p>
            <a:pPr marL="457200" lvl="1" indent="0" algn="just">
              <a:lnSpc>
                <a:spcPts val="2500"/>
              </a:lnSpc>
              <a:spcBef>
                <a:spcPts val="0"/>
              </a:spcBef>
              <a:buNone/>
            </a:pPr>
            <a:r>
              <a:rPr lang="en-US" sz="2500" dirty="0">
                <a:latin typeface="Times New Roman" panose="02020603050405020304" pitchFamily="18" charset="0"/>
                <a:cs typeface="Times New Roman" panose="02020603050405020304" pitchFamily="18" charset="0"/>
              </a:rPr>
              <a:t>(2) 0.1% to 0.5% of total annual sales production volume expressed in rupees as an initial operating budget for VE. For procuring activities, one full-time value engineer for every 50 employees is reasonable. This ratio may vary considerably depending upon the degree of in-house specification analysis undertaken.</a:t>
            </a:r>
          </a:p>
        </p:txBody>
      </p:sp>
    </p:spTree>
    <p:extLst>
      <p:ext uri="{BB962C8B-B14F-4D97-AF65-F5344CB8AC3E}">
        <p14:creationId xmlns:p14="http://schemas.microsoft.com/office/powerpoint/2010/main" val="283469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836</TotalTime>
  <Words>3081</Words>
  <Application>Microsoft Office PowerPoint</Application>
  <PresentationFormat>Custom</PresentationFormat>
  <Paragraphs>158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UNIT-V</vt:lpstr>
      <vt:lpstr>VALUE ENGINEERING TEAM</vt:lpstr>
      <vt:lpstr>PowerPoint Presentation</vt:lpstr>
      <vt:lpstr>PowerPoint Presentation</vt:lpstr>
      <vt:lpstr>PowerPoint Presentation</vt:lpstr>
      <vt:lpstr>VALUE ENGINEERING DESIGNER OR TEAM LEADER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VE IN SOFTWARE </vt:lpstr>
      <vt:lpstr>PowerPoint Presentation</vt:lpstr>
      <vt:lpstr>VALUE ENGINEERING IN CONSTRUCTION PROJECTS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UNIT-V</dc:title>
  <dc:creator>Subrahmanyam Jammalamadaka</dc:creator>
  <cp:lastModifiedBy>vandana</cp:lastModifiedBy>
  <cp:revision>31</cp:revision>
  <dcterms:created xsi:type="dcterms:W3CDTF">2023-01-23T03:55:58Z</dcterms:created>
  <dcterms:modified xsi:type="dcterms:W3CDTF">2023-06-18T17:28:41Z</dcterms:modified>
</cp:coreProperties>
</file>