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9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2" r:id="rId3"/>
    <p:sldId id="263" r:id="rId4"/>
    <p:sldId id="257" r:id="rId5"/>
    <p:sldId id="258" r:id="rId6"/>
    <p:sldId id="259" r:id="rId7"/>
    <p:sldId id="264" r:id="rId8"/>
    <p:sldId id="260" r:id="rId9"/>
    <p:sldId id="261" r:id="rId10"/>
    <p:sldId id="265" r:id="rId11"/>
    <p:sldId id="266" r:id="rId12"/>
    <p:sldId id="267" r:id="rId13"/>
    <p:sldId id="269" r:id="rId14"/>
    <p:sldId id="270" r:id="rId15"/>
    <p:sldId id="276" r:id="rId16"/>
    <p:sldId id="271" r:id="rId17"/>
    <p:sldId id="277" r:id="rId18"/>
    <p:sldId id="317" r:id="rId19"/>
    <p:sldId id="272" r:id="rId20"/>
    <p:sldId id="280" r:id="rId21"/>
    <p:sldId id="281" r:id="rId22"/>
    <p:sldId id="273" r:id="rId23"/>
    <p:sldId id="278" r:id="rId24"/>
    <p:sldId id="274" r:id="rId25"/>
    <p:sldId id="275" r:id="rId26"/>
    <p:sldId id="268" r:id="rId27"/>
    <p:sldId id="282" r:id="rId28"/>
    <p:sldId id="283" r:id="rId29"/>
    <p:sldId id="284" r:id="rId30"/>
    <p:sldId id="287" r:id="rId31"/>
    <p:sldId id="285" r:id="rId32"/>
    <p:sldId id="286" r:id="rId33"/>
    <p:sldId id="315" r:id="rId34"/>
    <p:sldId id="288" r:id="rId35"/>
    <p:sldId id="289" r:id="rId36"/>
    <p:sldId id="290" r:id="rId37"/>
    <p:sldId id="292" r:id="rId38"/>
    <p:sldId id="291" r:id="rId39"/>
    <p:sldId id="293" r:id="rId40"/>
    <p:sldId id="296" r:id="rId41"/>
    <p:sldId id="299" r:id="rId42"/>
    <p:sldId id="294" r:id="rId43"/>
    <p:sldId id="295" r:id="rId44"/>
    <p:sldId id="297" r:id="rId45"/>
    <p:sldId id="298" r:id="rId46"/>
    <p:sldId id="300" r:id="rId47"/>
    <p:sldId id="302" r:id="rId48"/>
    <p:sldId id="303" r:id="rId49"/>
    <p:sldId id="304" r:id="rId50"/>
    <p:sldId id="305" r:id="rId51"/>
    <p:sldId id="308" r:id="rId52"/>
    <p:sldId id="306" r:id="rId53"/>
    <p:sldId id="301" r:id="rId54"/>
    <p:sldId id="307" r:id="rId55"/>
    <p:sldId id="309" r:id="rId56"/>
    <p:sldId id="310" r:id="rId57"/>
    <p:sldId id="311" r:id="rId58"/>
    <p:sldId id="312" r:id="rId59"/>
    <p:sldId id="350" r:id="rId60"/>
    <p:sldId id="351" r:id="rId61"/>
    <p:sldId id="353" r:id="rId62"/>
    <p:sldId id="354" r:id="rId63"/>
    <p:sldId id="355" r:id="rId64"/>
    <p:sldId id="357" r:id="rId65"/>
    <p:sldId id="313" r:id="rId66"/>
    <p:sldId id="318" r:id="rId67"/>
    <p:sldId id="319" r:id="rId68"/>
    <p:sldId id="341" r:id="rId69"/>
    <p:sldId id="342" r:id="rId70"/>
    <p:sldId id="343" r:id="rId71"/>
    <p:sldId id="321" r:id="rId72"/>
    <p:sldId id="320" r:id="rId73"/>
    <p:sldId id="344" r:id="rId74"/>
    <p:sldId id="322" r:id="rId75"/>
    <p:sldId id="323" r:id="rId76"/>
    <p:sldId id="324" r:id="rId77"/>
    <p:sldId id="325" r:id="rId78"/>
    <p:sldId id="326" r:id="rId79"/>
    <p:sldId id="327" r:id="rId80"/>
    <p:sldId id="328" r:id="rId81"/>
    <p:sldId id="329" r:id="rId82"/>
    <p:sldId id="330" r:id="rId83"/>
    <p:sldId id="331" r:id="rId84"/>
    <p:sldId id="332" r:id="rId85"/>
    <p:sldId id="333" r:id="rId86"/>
    <p:sldId id="345" r:id="rId87"/>
    <p:sldId id="346" r:id="rId88"/>
    <p:sldId id="347" r:id="rId89"/>
    <p:sldId id="348" r:id="rId90"/>
    <p:sldId id="349" r:id="rId91"/>
    <p:sldId id="334" r:id="rId92"/>
    <p:sldId id="335" r:id="rId93"/>
    <p:sldId id="336" r:id="rId94"/>
    <p:sldId id="337" r:id="rId95"/>
    <p:sldId id="338" r:id="rId96"/>
    <p:sldId id="339" r:id="rId97"/>
    <p:sldId id="340" r:id="rId9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9F15B0B-4EDE-4599-B947-A6F3D30E6A2E}" type="datetimeFigureOut">
              <a:rPr lang="en-US" smtClean="0"/>
              <a:pPr/>
              <a:t>4/28/2021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D99FD12-12EF-4342-B680-33120DD39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9F15B0B-4EDE-4599-B947-A6F3D30E6A2E}"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F15B0B-4EDE-4599-B947-A6F3D30E6A2E}"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9F15B0B-4EDE-4599-B947-A6F3D30E6A2E}" type="datetimeFigureOut">
              <a:rPr lang="en-US" smtClean="0"/>
              <a:pPr/>
              <a:t>4/28/2021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9F15B0B-4EDE-4599-B947-A6F3D30E6A2E}" type="datetimeFigureOut">
              <a:rPr lang="en-US" smtClean="0"/>
              <a:pPr/>
              <a:t>4/28/2021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F15B0B-4EDE-4599-B947-A6F3D30E6A2E}" type="datetimeFigureOut">
              <a:rPr lang="en-US" smtClean="0"/>
              <a:pPr/>
              <a:t>4/28/2021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9F15B0B-4EDE-4599-B947-A6F3D30E6A2E}"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9F15B0B-4EDE-4599-B947-A6F3D30E6A2E}" type="datetimeFigureOut">
              <a:rPr lang="en-US" smtClean="0"/>
              <a:pPr/>
              <a:t>4/28/2021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D99FD12-12EF-4342-B680-33120DD39A6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9F15B0B-4EDE-4599-B947-A6F3D30E6A2E}" type="datetimeFigureOut">
              <a:rPr lang="en-US" smtClean="0"/>
              <a:pPr/>
              <a:t>4/28/2021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99FD12-12EF-4342-B680-33120DD39A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9F15B0B-4EDE-4599-B947-A6F3D30E6A2E}" type="datetimeFigureOut">
              <a:rPr lang="en-US" smtClean="0"/>
              <a:pPr/>
              <a:t>4/28/2021</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D99FD12-12EF-4342-B680-33120DD39A6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n.wikipedia.org/wiki/Page_fault" TargetMode="External"/><Relationship Id="rId2" Type="http://schemas.openxmlformats.org/officeDocument/2006/relationships/hyperlink" Target="https://en.wikipedia.org/wiki/Paging"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www.guru99.com/images/1/122419_0509_PrioritySch18.png"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Operating systems	</a:t>
            </a:r>
            <a:endParaRPr lang="en-US" dirty="0"/>
          </a:p>
        </p:txBody>
      </p:sp>
      <p:sp>
        <p:nvSpPr>
          <p:cNvPr id="3" name="Subtitle 2"/>
          <p:cNvSpPr>
            <a:spLocks noGrp="1"/>
          </p:cNvSpPr>
          <p:nvPr>
            <p:ph type="subTitle" idx="1"/>
          </p:nvPr>
        </p:nvSpPr>
        <p:spPr/>
        <p:txBody>
          <a:bodyPr/>
          <a:lstStyle/>
          <a:p>
            <a:r>
              <a:rPr lang="en-US" dirty="0" smtClean="0"/>
              <a:t>UNIT-II</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Autofit/>
          </a:bodyPr>
          <a:lstStyle/>
          <a:p>
            <a:r>
              <a:rPr lang="en-US" sz="2400" dirty="0" smtClean="0">
                <a:latin typeface="Bookman Old Style" pitchFamily="18" charset="0"/>
              </a:rPr>
              <a:t>Early computer systems allowed only one program to be executed at a time.</a:t>
            </a:r>
          </a:p>
          <a:p>
            <a:r>
              <a:rPr lang="en-US" sz="2400" dirty="0" smtClean="0">
                <a:latin typeface="Bookman Old Style" pitchFamily="18" charset="0"/>
              </a:rPr>
              <a:t>current-day computer systems allow multiple programs to be loaded into memory and executed concurrently.</a:t>
            </a:r>
          </a:p>
          <a:p>
            <a:r>
              <a:rPr lang="en-US" sz="2400" dirty="0" smtClean="0">
                <a:latin typeface="Bookman Old Style" pitchFamily="18" charset="0"/>
              </a:rPr>
              <a:t>This evolution requires compartmentalization of the various programs; and these needs resulted in the notion of a process</a:t>
            </a:r>
          </a:p>
          <a:p>
            <a:r>
              <a:rPr lang="en-US" sz="2400" dirty="0" smtClean="0">
                <a:latin typeface="Bookman Old Style" pitchFamily="18" charset="0"/>
              </a:rPr>
              <a:t>It is a program in execution. </a:t>
            </a:r>
          </a:p>
          <a:p>
            <a:r>
              <a:rPr lang="en-US" sz="2400" dirty="0" smtClean="0">
                <a:latin typeface="Bookman Old Style" pitchFamily="18" charset="0"/>
              </a:rPr>
              <a:t>A process is the unit of work in a modern time-sharing system.</a:t>
            </a:r>
            <a:endParaRPr lang="en-US" sz="2400" dirty="0">
              <a:latin typeface="Bookman Old Style"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 system therefore consists of a collection of processes </a:t>
            </a:r>
          </a:p>
          <a:p>
            <a:r>
              <a:rPr lang="en-US" dirty="0" smtClean="0"/>
              <a:t>Operating system processes executing system code and user processes executing user code.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2800" b="1" u="sng" dirty="0" smtClean="0"/>
              <a:t>Process</a:t>
            </a:r>
            <a:r>
              <a:rPr lang="en-US" sz="2000" dirty="0" smtClean="0"/>
              <a:t/>
            </a:r>
            <a:br>
              <a:rPr lang="en-US" sz="2000" dirty="0" smtClean="0"/>
            </a:br>
            <a:endParaRPr lang="en-US" dirty="0"/>
          </a:p>
        </p:txBody>
      </p:sp>
      <p:sp>
        <p:nvSpPr>
          <p:cNvPr id="3" name="Content Placeholder 2"/>
          <p:cNvSpPr>
            <a:spLocks noGrp="1"/>
          </p:cNvSpPr>
          <p:nvPr>
            <p:ph idx="1"/>
          </p:nvPr>
        </p:nvSpPr>
        <p:spPr>
          <a:xfrm>
            <a:off x="457200" y="1714488"/>
            <a:ext cx="8258204" cy="4610112"/>
          </a:xfrm>
        </p:spPr>
        <p:txBody>
          <a:bodyPr>
            <a:normAutofit fontScale="92500" lnSpcReduction="10000"/>
          </a:bodyPr>
          <a:lstStyle/>
          <a:p>
            <a:pPr lvl="0"/>
            <a:r>
              <a:rPr lang="en-US" sz="2900" dirty="0" smtClean="0">
                <a:latin typeface="Bookman Old Style" pitchFamily="18" charset="0"/>
              </a:rPr>
              <a:t>A program in execution is called a process.</a:t>
            </a:r>
          </a:p>
          <a:p>
            <a:pPr lvl="0"/>
            <a:r>
              <a:rPr lang="en-US" sz="2900" dirty="0" smtClean="0">
                <a:latin typeface="Bookman Old Style" pitchFamily="18" charset="0"/>
              </a:rPr>
              <a:t>A process will need certain resources such as CPU time, memory, files and I/O devices to accomplish its task. </a:t>
            </a:r>
          </a:p>
          <a:p>
            <a:pPr lvl="0"/>
            <a:r>
              <a:rPr lang="en-US" sz="2900" dirty="0" smtClean="0">
                <a:latin typeface="Bookman Old Style" pitchFamily="18" charset="0"/>
              </a:rPr>
              <a:t>These   resources are allocated to the process either when it is created or while it is executing.</a:t>
            </a:r>
          </a:p>
          <a:p>
            <a:pPr lvl="0"/>
            <a:r>
              <a:rPr lang="en-US" sz="2900" dirty="0" smtClean="0">
                <a:latin typeface="Bookman Old Style" pitchFamily="18" charset="0"/>
              </a:rPr>
              <a:t>Generally the terms </a:t>
            </a:r>
            <a:r>
              <a:rPr lang="en-US" sz="2900" b="1" i="1" dirty="0" smtClean="0">
                <a:latin typeface="Bookman Old Style" pitchFamily="18" charset="0"/>
              </a:rPr>
              <a:t>job</a:t>
            </a:r>
            <a:r>
              <a:rPr lang="en-US" sz="2900" dirty="0" smtClean="0">
                <a:latin typeface="Bookman Old Style" pitchFamily="18" charset="0"/>
              </a:rPr>
              <a:t> and </a:t>
            </a:r>
            <a:r>
              <a:rPr lang="en-US" sz="2900" b="1" i="1" dirty="0" smtClean="0">
                <a:latin typeface="Bookman Old Style" pitchFamily="18" charset="0"/>
              </a:rPr>
              <a:t>process</a:t>
            </a:r>
            <a:r>
              <a:rPr lang="en-US" sz="2900" dirty="0" smtClean="0">
                <a:latin typeface="Bookman Old Style" pitchFamily="18" charset="0"/>
              </a:rPr>
              <a:t> are almost the same.</a:t>
            </a:r>
          </a:p>
          <a:p>
            <a:pPr lvl="0"/>
            <a:r>
              <a:rPr lang="en-US" sz="2900" dirty="0" smtClean="0">
                <a:latin typeface="Bookman Old Style" pitchFamily="18" charset="0"/>
              </a:rPr>
              <a:t>Process execution must progress in sequential fashion</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Process representation in memory</a:t>
            </a:r>
            <a:endParaRPr lang="en-US" dirty="0"/>
          </a:p>
        </p:txBody>
      </p:sp>
      <p:sp>
        <p:nvSpPr>
          <p:cNvPr id="3" name="Content Placeholder 2"/>
          <p:cNvSpPr>
            <a:spLocks noGrp="1"/>
          </p:cNvSpPr>
          <p:nvPr>
            <p:ph idx="1"/>
          </p:nvPr>
        </p:nvSpPr>
        <p:spPr/>
        <p:txBody>
          <a:bodyPr/>
          <a:lstStyle/>
          <a:p>
            <a:pPr lvl="1"/>
            <a:r>
              <a:rPr lang="en-US" sz="2900" dirty="0" smtClean="0">
                <a:latin typeface="Bookman Old Style" pitchFamily="18" charset="0"/>
              </a:rPr>
              <a:t>A process includes:</a:t>
            </a:r>
          </a:p>
          <a:p>
            <a:pPr lvl="2"/>
            <a:r>
              <a:rPr lang="en-US" sz="2600" dirty="0" smtClean="0">
                <a:latin typeface="Bookman Old Style" pitchFamily="18" charset="0"/>
              </a:rPr>
              <a:t>program counter </a:t>
            </a:r>
          </a:p>
          <a:p>
            <a:pPr lvl="2"/>
            <a:r>
              <a:rPr lang="en-US" sz="2600" dirty="0" smtClean="0">
                <a:latin typeface="Bookman Old Style" pitchFamily="18" charset="0"/>
              </a:rPr>
              <a:t>stack</a:t>
            </a:r>
          </a:p>
          <a:p>
            <a:pPr lvl="2"/>
            <a:r>
              <a:rPr lang="en-US" sz="2600" dirty="0" smtClean="0">
                <a:latin typeface="Bookman Old Style" pitchFamily="18" charset="0"/>
              </a:rPr>
              <a:t>data section</a:t>
            </a:r>
          </a:p>
          <a:p>
            <a:pPr lvl="2"/>
            <a:r>
              <a:rPr lang="en-US" sz="2600" dirty="0" smtClean="0">
                <a:latin typeface="Bookman Old Style" pitchFamily="18" charset="0"/>
              </a:rPr>
              <a:t>heap</a:t>
            </a:r>
          </a:p>
          <a:p>
            <a:pPr lvl="2"/>
            <a:endParaRPr lang="en-US" sz="2600" dirty="0" smtClean="0">
              <a:latin typeface="Bookman Old Style" pitchFamily="18" charset="0"/>
            </a:endParaRPr>
          </a:p>
          <a:p>
            <a:endParaRPr lang="en-US" dirty="0"/>
          </a:p>
        </p:txBody>
      </p:sp>
      <p:pic>
        <p:nvPicPr>
          <p:cNvPr id="4" name="Picture 3"/>
          <p:cNvPicPr/>
          <p:nvPr/>
        </p:nvPicPr>
        <p:blipFill>
          <a:blip r:embed="rId2"/>
          <a:srcRect l="27092" t="1192" r="27121" b="1192"/>
          <a:stretch>
            <a:fillRect/>
          </a:stretch>
        </p:blipFill>
        <p:spPr bwMode="auto">
          <a:xfrm>
            <a:off x="5572132" y="2071678"/>
            <a:ext cx="3143272" cy="4286280"/>
          </a:xfrm>
          <a:prstGeom prst="rect">
            <a:avLst/>
          </a:prstGeom>
          <a:noFill/>
          <a:ln w="38100" cmpd="dbl">
            <a:solidFill>
              <a:srgbClr val="CC6600"/>
            </a:solid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928670"/>
            <a:ext cx="8401080" cy="5395930"/>
          </a:xfrm>
        </p:spPr>
        <p:txBody>
          <a:bodyPr/>
          <a:lstStyle/>
          <a:p>
            <a:pPr lvl="0" algn="just"/>
            <a:r>
              <a:rPr lang="en-US" dirty="0" smtClean="0">
                <a:latin typeface="Bookman Old Style" pitchFamily="18" charset="0"/>
              </a:rPr>
              <a:t>A process is a program under execution. </a:t>
            </a:r>
          </a:p>
          <a:p>
            <a:pPr lvl="0" algn="just"/>
            <a:r>
              <a:rPr lang="en-US" dirty="0" smtClean="0">
                <a:solidFill>
                  <a:srgbClr val="FF0000"/>
                </a:solidFill>
                <a:latin typeface="Bookman Old Style" pitchFamily="18" charset="0"/>
              </a:rPr>
              <a:t>Text section </a:t>
            </a:r>
            <a:r>
              <a:rPr lang="en-US" dirty="0" smtClean="0">
                <a:latin typeface="Bookman Old Style" pitchFamily="18" charset="0"/>
              </a:rPr>
              <a:t>includes the current activity , as represented by the value of the program counter and contents of processor’s registers.</a:t>
            </a:r>
          </a:p>
          <a:p>
            <a:pPr lvl="0" algn="just"/>
            <a:r>
              <a:rPr lang="en-US" dirty="0" smtClean="0">
                <a:latin typeface="Bookman Old Style" pitchFamily="18" charset="0"/>
              </a:rPr>
              <a:t>It generally includes </a:t>
            </a:r>
            <a:r>
              <a:rPr lang="en-US" dirty="0" smtClean="0">
                <a:solidFill>
                  <a:srgbClr val="FF0000"/>
                </a:solidFill>
                <a:latin typeface="Bookman Old Style" pitchFamily="18" charset="0"/>
              </a:rPr>
              <a:t>process stack</a:t>
            </a:r>
            <a:r>
              <a:rPr lang="en-US" dirty="0" smtClean="0">
                <a:latin typeface="Bookman Old Style" pitchFamily="18" charset="0"/>
              </a:rPr>
              <a:t>, containing temporary data </a:t>
            </a:r>
          </a:p>
          <a:p>
            <a:pPr lvl="0" algn="just"/>
            <a:r>
              <a:rPr lang="en-US" dirty="0" smtClean="0">
                <a:latin typeface="Bookman Old Style" pitchFamily="18" charset="0"/>
              </a:rPr>
              <a:t>and </a:t>
            </a:r>
            <a:r>
              <a:rPr lang="en-US" dirty="0" smtClean="0">
                <a:solidFill>
                  <a:srgbClr val="FF0000"/>
                </a:solidFill>
                <a:latin typeface="Bookman Old Style" pitchFamily="18" charset="0"/>
              </a:rPr>
              <a:t>data section </a:t>
            </a:r>
            <a:r>
              <a:rPr lang="en-US" dirty="0" smtClean="0">
                <a:latin typeface="Bookman Old Style" pitchFamily="18" charset="0"/>
              </a:rPr>
              <a:t>containing global variables.</a:t>
            </a:r>
          </a:p>
          <a:p>
            <a:pPr lvl="0" algn="just"/>
            <a:r>
              <a:rPr lang="en-US" dirty="0" smtClean="0">
                <a:latin typeface="Bookman Old Style" pitchFamily="18" charset="0"/>
              </a:rPr>
              <a:t>It also includes </a:t>
            </a:r>
            <a:r>
              <a:rPr lang="en-US" dirty="0" smtClean="0">
                <a:solidFill>
                  <a:srgbClr val="FF0000"/>
                </a:solidFill>
                <a:latin typeface="Bookman Old Style" pitchFamily="18" charset="0"/>
              </a:rPr>
              <a:t>heap</a:t>
            </a:r>
            <a:r>
              <a:rPr lang="en-US" dirty="0" smtClean="0">
                <a:latin typeface="Bookman Old Style" pitchFamily="18" charset="0"/>
              </a:rPr>
              <a:t> which is memory that is dynamically allocated during process run time.</a:t>
            </a:r>
          </a:p>
          <a:p>
            <a:pPr algn="just"/>
            <a:endParaRPr lang="en-US" dirty="0">
              <a:latin typeface="Bookman Old Style"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71546"/>
            <a:ext cx="8401080" cy="5253054"/>
          </a:xfrm>
        </p:spPr>
        <p:txBody>
          <a:bodyPr>
            <a:normAutofit fontScale="92500" lnSpcReduction="10000"/>
          </a:bodyPr>
          <a:lstStyle/>
          <a:p>
            <a:r>
              <a:rPr lang="en-US" dirty="0" smtClean="0">
                <a:latin typeface="Bookman Old Style" pitchFamily="18" charset="0"/>
              </a:rPr>
              <a:t>A program is a </a:t>
            </a:r>
            <a:r>
              <a:rPr lang="en-US" i="1" dirty="0" smtClean="0">
                <a:solidFill>
                  <a:srgbClr val="FF0000"/>
                </a:solidFill>
                <a:latin typeface="Bookman Old Style" pitchFamily="18" charset="0"/>
              </a:rPr>
              <a:t>passive </a:t>
            </a:r>
            <a:r>
              <a:rPr lang="en-US" dirty="0" smtClean="0">
                <a:solidFill>
                  <a:srgbClr val="FF0000"/>
                </a:solidFill>
                <a:latin typeface="Bookman Old Style" pitchFamily="18" charset="0"/>
              </a:rPr>
              <a:t>entity</a:t>
            </a:r>
            <a:r>
              <a:rPr lang="en-US" dirty="0" smtClean="0">
                <a:latin typeface="Bookman Old Style" pitchFamily="18" charset="0"/>
              </a:rPr>
              <a:t>, such as a file containing a list of instructions stored on disk (often called an executable file).</a:t>
            </a:r>
          </a:p>
          <a:p>
            <a:r>
              <a:rPr lang="en-US" dirty="0" smtClean="0">
                <a:latin typeface="Bookman Old Style" pitchFamily="18" charset="0"/>
              </a:rPr>
              <a:t> Whereas a process is an </a:t>
            </a:r>
            <a:r>
              <a:rPr lang="en-US" i="1" dirty="0" smtClean="0">
                <a:solidFill>
                  <a:srgbClr val="FF0000"/>
                </a:solidFill>
                <a:latin typeface="Bookman Old Style" pitchFamily="18" charset="0"/>
              </a:rPr>
              <a:t>active entity</a:t>
            </a:r>
            <a:r>
              <a:rPr lang="en-US" i="1" dirty="0" smtClean="0">
                <a:latin typeface="Bookman Old Style" pitchFamily="18" charset="0"/>
              </a:rPr>
              <a:t>, with a program counter</a:t>
            </a:r>
          </a:p>
          <a:p>
            <a:pPr lvl="1"/>
            <a:r>
              <a:rPr lang="en-US" dirty="0" smtClean="0">
                <a:latin typeface="Bookman Old Style" pitchFamily="18" charset="0"/>
              </a:rPr>
              <a:t>specifying the next instruction to execute and a set of associated resources. A</a:t>
            </a:r>
          </a:p>
          <a:p>
            <a:r>
              <a:rPr lang="en-US" dirty="0" smtClean="0">
                <a:latin typeface="Bookman Old Style" pitchFamily="18" charset="0"/>
              </a:rPr>
              <a:t>Program becomes a process </a:t>
            </a:r>
            <a:r>
              <a:rPr lang="en-US" dirty="0" smtClean="0">
                <a:solidFill>
                  <a:srgbClr val="FF0000"/>
                </a:solidFill>
                <a:latin typeface="Bookman Old Style" pitchFamily="18" charset="0"/>
              </a:rPr>
              <a:t>when an executable file is loaded into memory.</a:t>
            </a:r>
          </a:p>
          <a:p>
            <a:r>
              <a:rPr lang="en-US" dirty="0" smtClean="0">
                <a:solidFill>
                  <a:srgbClr val="0070C0"/>
                </a:solidFill>
                <a:latin typeface="Bookman Old Style" pitchFamily="18" charset="0"/>
              </a:rPr>
              <a:t>Two common techniques for loading executable files </a:t>
            </a:r>
          </a:p>
          <a:p>
            <a:pPr marL="514350" indent="-514350">
              <a:buAutoNum type="arabicPeriod"/>
            </a:pPr>
            <a:r>
              <a:rPr lang="en-US" dirty="0" smtClean="0">
                <a:latin typeface="Bookman Old Style" pitchFamily="18" charset="0"/>
              </a:rPr>
              <a:t>double-clicking an icon representing the executable file.</a:t>
            </a:r>
          </a:p>
          <a:p>
            <a:pPr marL="514350" indent="-514350">
              <a:buAutoNum type="arabicPeriod"/>
            </a:pPr>
            <a:r>
              <a:rPr lang="en-US" dirty="0" smtClean="0">
                <a:latin typeface="Bookman Old Style" pitchFamily="18" charset="0"/>
              </a:rPr>
              <a:t>entering the name of the executable file on the command line</a:t>
            </a:r>
            <a:endParaRPr lang="en-US" dirty="0">
              <a:latin typeface="Bookman Old Styl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742950" lvl="1" indent="-285750">
              <a:lnSpc>
                <a:spcPct val="115000"/>
              </a:lnSpc>
              <a:spcAft>
                <a:spcPts val="1000"/>
              </a:spcAft>
              <a:tabLst>
                <a:tab pos="540385" algn="l"/>
              </a:tabLst>
            </a:pPr>
            <a:r>
              <a:rPr lang="en-US" sz="2400" b="1" u="sng" dirty="0" smtClean="0">
                <a:latin typeface="Bookman Old Style"/>
                <a:ea typeface="Calibri"/>
                <a:cs typeface="Times New Roman"/>
              </a:rPr>
              <a:t>Process State </a:t>
            </a:r>
            <a:r>
              <a:rPr lang="en-US" sz="1600" dirty="0" smtClean="0">
                <a:latin typeface="Calibri"/>
                <a:ea typeface="Calibri"/>
                <a:cs typeface="Times New Roman"/>
              </a:rPr>
              <a:t/>
            </a:r>
            <a:br>
              <a:rPr lang="en-US" sz="1600" dirty="0" smtClean="0">
                <a:latin typeface="Calibri"/>
                <a:ea typeface="Calibri"/>
                <a:cs typeface="Times New Roman"/>
              </a:rPr>
            </a:b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p:nvPr/>
        </p:nvPicPr>
        <p:blipFill>
          <a:blip r:embed="rId2"/>
          <a:srcRect l="459" t="24142" r="690" b="24419"/>
          <a:stretch>
            <a:fillRect/>
          </a:stretch>
        </p:blipFill>
        <p:spPr bwMode="auto">
          <a:xfrm>
            <a:off x="571472" y="1785926"/>
            <a:ext cx="8215370" cy="4714908"/>
          </a:xfrm>
          <a:prstGeom prst="rect">
            <a:avLst/>
          </a:prstGeom>
          <a:noFill/>
          <a:ln w="38100" cmpd="dbl">
            <a:solidFill>
              <a:srgbClr val="CC6600"/>
            </a:solid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714356"/>
            <a:ext cx="8472518" cy="5610244"/>
          </a:xfrm>
        </p:spPr>
        <p:txBody>
          <a:bodyPr>
            <a:normAutofit fontScale="92500"/>
          </a:bodyPr>
          <a:lstStyle/>
          <a:p>
            <a:pPr lvl="0"/>
            <a:r>
              <a:rPr lang="en-US" dirty="0" smtClean="0">
                <a:latin typeface="Bookman Old Style" pitchFamily="18" charset="0"/>
              </a:rPr>
              <a:t>As a process executes, it changes state.</a:t>
            </a:r>
          </a:p>
          <a:p>
            <a:pPr lvl="0"/>
            <a:r>
              <a:rPr lang="en-US" dirty="0" smtClean="0">
                <a:latin typeface="Bookman Old Style" pitchFamily="18" charset="0"/>
              </a:rPr>
              <a:t>The state of process is defined in part by the current activity of that process. </a:t>
            </a:r>
          </a:p>
          <a:p>
            <a:pPr lvl="0"/>
            <a:r>
              <a:rPr lang="en-US" dirty="0" smtClean="0">
                <a:latin typeface="Bookman Old Style" pitchFamily="18" charset="0"/>
              </a:rPr>
              <a:t>Each process may be in one of the following states.</a:t>
            </a:r>
          </a:p>
          <a:p>
            <a:pPr lvl="1"/>
            <a:r>
              <a:rPr lang="en-US" b="1" dirty="0" smtClean="0">
                <a:latin typeface="Bookman Old Style" pitchFamily="18" charset="0"/>
              </a:rPr>
              <a:t>New:</a:t>
            </a:r>
            <a:r>
              <a:rPr lang="en-US" dirty="0" smtClean="0">
                <a:latin typeface="Bookman Old Style" pitchFamily="18" charset="0"/>
              </a:rPr>
              <a:t> The process is being created.</a:t>
            </a:r>
          </a:p>
          <a:p>
            <a:pPr lvl="1"/>
            <a:r>
              <a:rPr lang="en-US" b="1" dirty="0" smtClean="0">
                <a:latin typeface="Bookman Old Style" pitchFamily="18" charset="0"/>
              </a:rPr>
              <a:t>Running: </a:t>
            </a:r>
            <a:r>
              <a:rPr lang="en-US" dirty="0" smtClean="0">
                <a:latin typeface="Bookman Old Style" pitchFamily="18" charset="0"/>
              </a:rPr>
              <a:t>Instructions are being executed.</a:t>
            </a:r>
          </a:p>
          <a:p>
            <a:pPr lvl="1"/>
            <a:r>
              <a:rPr lang="en-US" b="1" dirty="0" smtClean="0">
                <a:latin typeface="Bookman Old Style" pitchFamily="18" charset="0"/>
              </a:rPr>
              <a:t>Waiting:</a:t>
            </a:r>
            <a:r>
              <a:rPr lang="en-US" dirty="0" smtClean="0">
                <a:latin typeface="Bookman Old Style" pitchFamily="18" charset="0"/>
              </a:rPr>
              <a:t> The process is waiting for some event to occur (such as I/O completion or reception of a signal).</a:t>
            </a:r>
          </a:p>
          <a:p>
            <a:pPr lvl="1"/>
            <a:r>
              <a:rPr lang="en-US" b="1" dirty="0" smtClean="0">
                <a:latin typeface="Bookman Old Style" pitchFamily="18" charset="0"/>
              </a:rPr>
              <a:t>Ready: </a:t>
            </a:r>
            <a:r>
              <a:rPr lang="en-US" dirty="0" smtClean="0">
                <a:latin typeface="Bookman Old Style" pitchFamily="18" charset="0"/>
              </a:rPr>
              <a:t>The process is waiting to be assigned to the processor.</a:t>
            </a:r>
          </a:p>
          <a:p>
            <a:pPr lvl="1"/>
            <a:r>
              <a:rPr lang="en-US" b="1" dirty="0" smtClean="0">
                <a:latin typeface="Bookman Old Style" pitchFamily="18" charset="0"/>
              </a:rPr>
              <a:t>Terminated</a:t>
            </a:r>
            <a:r>
              <a:rPr lang="en-US" dirty="0" smtClean="0">
                <a:latin typeface="Bookman Old Style" pitchFamily="18" charset="0"/>
              </a:rPr>
              <a:t>: The</a:t>
            </a:r>
            <a:r>
              <a:rPr lang="en-US" b="1" dirty="0" smtClean="0">
                <a:latin typeface="Bookman Old Style" pitchFamily="18" charset="0"/>
              </a:rPr>
              <a:t> </a:t>
            </a:r>
            <a:r>
              <a:rPr lang="en-US" dirty="0" smtClean="0">
                <a:latin typeface="Bookman Old Style" pitchFamily="18" charset="0"/>
              </a:rPr>
              <a:t>process has finished execution.</a:t>
            </a:r>
          </a:p>
          <a:p>
            <a:pPr lvl="0"/>
            <a:r>
              <a:rPr lang="en-US" dirty="0" smtClean="0">
                <a:latin typeface="Bookman Old Style" pitchFamily="18" charset="0"/>
              </a:rPr>
              <a:t>At any point of time only one process can be </a:t>
            </a:r>
            <a:r>
              <a:rPr lang="en-US" dirty="0" smtClean="0">
                <a:solidFill>
                  <a:srgbClr val="FF0000"/>
                </a:solidFill>
                <a:latin typeface="Bookman Old Style" pitchFamily="18" charset="0"/>
              </a:rPr>
              <a:t>running</a:t>
            </a:r>
            <a:r>
              <a:rPr lang="en-US" dirty="0" smtClean="0">
                <a:latin typeface="Bookman Old Style" pitchFamily="18" charset="0"/>
              </a:rPr>
              <a:t>. Many processes may be </a:t>
            </a:r>
            <a:r>
              <a:rPr lang="en-US" dirty="0" smtClean="0">
                <a:solidFill>
                  <a:srgbClr val="FF0000"/>
                </a:solidFill>
                <a:latin typeface="Bookman Old Style" pitchFamily="18" charset="0"/>
              </a:rPr>
              <a:t>ready and waiting</a:t>
            </a:r>
            <a:r>
              <a:rPr lang="en-US" dirty="0" smtClean="0">
                <a:latin typeface="Bookman Old Style" pitchFamily="18" charset="0"/>
              </a:rPr>
              <a:t>.</a:t>
            </a:r>
          </a:p>
          <a:p>
            <a:endParaRPr lang="en-US" dirty="0" smtClean="0"/>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642918"/>
            <a:ext cx="8229600" cy="1143000"/>
          </a:xfrm>
        </p:spPr>
        <p:txBody>
          <a:bodyPr/>
          <a:lstStyle/>
          <a:p>
            <a:r>
              <a:rPr lang="en-US" dirty="0" smtClean="0"/>
              <a:t>Process Control Block</a:t>
            </a:r>
            <a:endParaRPr lang="en-US" dirty="0"/>
          </a:p>
        </p:txBody>
      </p:sp>
      <p:sp>
        <p:nvSpPr>
          <p:cNvPr id="3" name="Content Placeholder 2"/>
          <p:cNvSpPr>
            <a:spLocks noGrp="1"/>
          </p:cNvSpPr>
          <p:nvPr>
            <p:ph idx="1"/>
          </p:nvPr>
        </p:nvSpPr>
        <p:spPr/>
        <p:txBody>
          <a:bodyPr>
            <a:normAutofit lnSpcReduction="10000"/>
          </a:bodyPr>
          <a:lstStyle/>
          <a:p>
            <a:pPr lvl="0"/>
            <a:r>
              <a:rPr lang="en-US" dirty="0" smtClean="0"/>
              <a:t>Each process is represented in the operating system by a process control block also called task control block.</a:t>
            </a:r>
          </a:p>
          <a:p>
            <a:r>
              <a:rPr lang="en-US" dirty="0" smtClean="0"/>
              <a:t>Information associated with each process</a:t>
            </a:r>
          </a:p>
          <a:p>
            <a:pPr lvl="1"/>
            <a:r>
              <a:rPr lang="en-US" dirty="0" smtClean="0"/>
              <a:t>Process state</a:t>
            </a:r>
          </a:p>
          <a:p>
            <a:pPr lvl="1"/>
            <a:r>
              <a:rPr lang="en-US" dirty="0" smtClean="0"/>
              <a:t>Program counter</a:t>
            </a:r>
          </a:p>
          <a:p>
            <a:pPr lvl="1"/>
            <a:r>
              <a:rPr lang="en-US" dirty="0" smtClean="0"/>
              <a:t>CPU registers</a:t>
            </a:r>
          </a:p>
          <a:p>
            <a:pPr lvl="1"/>
            <a:r>
              <a:rPr lang="en-US" dirty="0" smtClean="0"/>
              <a:t>CPU scheduling information</a:t>
            </a:r>
          </a:p>
          <a:p>
            <a:pPr lvl="1"/>
            <a:r>
              <a:rPr lang="en-US" dirty="0" smtClean="0"/>
              <a:t>Memory-management information</a:t>
            </a:r>
          </a:p>
          <a:p>
            <a:pPr lvl="1"/>
            <a:r>
              <a:rPr lang="en-US" dirty="0" smtClean="0"/>
              <a:t>Accounting information</a:t>
            </a:r>
          </a:p>
          <a:p>
            <a:pPr lvl="1"/>
            <a:r>
              <a:rPr lang="en-US" dirty="0" smtClean="0"/>
              <a:t>I/O status information</a:t>
            </a:r>
          </a:p>
          <a:p>
            <a:endParaRPr lang="en-US" dirty="0">
              <a:latin typeface="Bookman Old Style" pitchFamily="18" charset="0"/>
            </a:endParaRPr>
          </a:p>
        </p:txBody>
      </p:sp>
      <p:pic>
        <p:nvPicPr>
          <p:cNvPr id="4" name="Picture 3"/>
          <p:cNvPicPr/>
          <p:nvPr/>
        </p:nvPicPr>
        <p:blipFill>
          <a:blip r:embed="rId2" cstate="print"/>
          <a:srcRect l="27087" t="362" r="27414" b="1085"/>
          <a:stretch>
            <a:fillRect/>
          </a:stretch>
        </p:blipFill>
        <p:spPr bwMode="auto">
          <a:xfrm>
            <a:off x="6215074" y="3357562"/>
            <a:ext cx="2571768" cy="3214710"/>
          </a:xfrm>
          <a:prstGeom prst="rect">
            <a:avLst/>
          </a:prstGeom>
          <a:noFill/>
          <a:ln w="38100" cmpd="dbl">
            <a:solidFill>
              <a:srgbClr val="CC6600"/>
            </a:solid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14290"/>
            <a:ext cx="8372476" cy="2071694"/>
          </a:xfrm>
        </p:spPr>
        <p:txBody>
          <a:bodyPr>
            <a:normAutofit fontScale="90000"/>
          </a:bodyPr>
          <a:lstStyle/>
          <a:p>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4000" dirty="0" smtClean="0">
                <a:latin typeface="Bookman Old Style" pitchFamily="18" charset="0"/>
              </a:rPr>
              <a:t/>
            </a:r>
            <a:br>
              <a:rPr lang="en-US" sz="4000" dirty="0" smtClean="0">
                <a:latin typeface="Bookman Old Style" pitchFamily="18" charset="0"/>
              </a:rPr>
            </a:br>
            <a:r>
              <a:rPr lang="en-US" sz="3100" dirty="0" smtClean="0">
                <a:solidFill>
                  <a:srgbClr val="04617B"/>
                </a:solidFill>
                <a:latin typeface="Bookman Old Style" pitchFamily="18" charset="0"/>
              </a:rPr>
              <a:t> </a:t>
            </a:r>
            <a:br>
              <a:rPr lang="en-US" sz="3100" dirty="0" smtClean="0">
                <a:solidFill>
                  <a:srgbClr val="04617B"/>
                </a:solidFill>
                <a:latin typeface="Bookman Old Style" pitchFamily="18" charset="0"/>
              </a:rPr>
            </a:br>
            <a:r>
              <a:rPr lang="en-US" sz="3100" dirty="0" smtClean="0">
                <a:solidFill>
                  <a:srgbClr val="04617B"/>
                </a:solidFill>
                <a:latin typeface="Bookman Old Style" pitchFamily="18" charset="0"/>
              </a:rPr>
              <a:t/>
            </a:r>
            <a:br>
              <a:rPr lang="en-US" sz="3100" dirty="0" smtClean="0">
                <a:solidFill>
                  <a:srgbClr val="04617B"/>
                </a:solidFill>
                <a:latin typeface="Bookman Old Style" pitchFamily="18" charset="0"/>
              </a:rPr>
            </a:br>
            <a:r>
              <a:rPr lang="en-US" sz="2700" dirty="0" smtClean="0">
                <a:solidFill>
                  <a:schemeClr val="tx1"/>
                </a:solidFill>
                <a:latin typeface="Bookman Old Style" pitchFamily="18" charset="0"/>
              </a:rPr>
              <a:t>It</a:t>
            </a:r>
            <a:r>
              <a:rPr lang="en-US" sz="2700" b="1" dirty="0" smtClean="0">
                <a:solidFill>
                  <a:schemeClr val="tx1"/>
                </a:solidFill>
                <a:latin typeface="Bookman Old Style" pitchFamily="18" charset="0"/>
              </a:rPr>
              <a:t> </a:t>
            </a:r>
            <a:r>
              <a:rPr lang="en-US" sz="2700" dirty="0" smtClean="0">
                <a:solidFill>
                  <a:schemeClr val="tx1"/>
                </a:solidFill>
                <a:latin typeface="Bookman Old Style" pitchFamily="18" charset="0"/>
              </a:rPr>
              <a:t>contains many pieces of information associated with a specific process, including these: </a:t>
            </a:r>
            <a:r>
              <a:rPr lang="en-US" sz="4800" dirty="0" smtClean="0">
                <a:latin typeface="Bookman Old Style" pitchFamily="18" charset="0"/>
              </a:rPr>
              <a:t/>
            </a:r>
            <a:br>
              <a:rPr lang="en-US" sz="4800" dirty="0" smtClean="0">
                <a:latin typeface="Bookman Old Style" pitchFamily="18" charset="0"/>
              </a:rPr>
            </a:br>
            <a:endParaRPr lang="en-US" dirty="0">
              <a:latin typeface="Bookman Old Style" pitchFamily="18" charset="0"/>
            </a:endParaRPr>
          </a:p>
        </p:txBody>
      </p:sp>
      <p:sp>
        <p:nvSpPr>
          <p:cNvPr id="3" name="Content Placeholder 2"/>
          <p:cNvSpPr>
            <a:spLocks noGrp="1"/>
          </p:cNvSpPr>
          <p:nvPr>
            <p:ph idx="1"/>
          </p:nvPr>
        </p:nvSpPr>
        <p:spPr>
          <a:xfrm>
            <a:off x="-500098" y="1935480"/>
            <a:ext cx="9186898" cy="4389120"/>
          </a:xfrm>
        </p:spPr>
        <p:txBody>
          <a:bodyPr>
            <a:normAutofit/>
          </a:bodyPr>
          <a:lstStyle/>
          <a:p>
            <a:pPr lvl="2" algn="just"/>
            <a:r>
              <a:rPr lang="en-US" sz="2400" b="1" dirty="0" smtClean="0">
                <a:latin typeface="Bookman Old Style" pitchFamily="18" charset="0"/>
              </a:rPr>
              <a:t>Process State: </a:t>
            </a:r>
            <a:r>
              <a:rPr lang="en-US" sz="2400" dirty="0" smtClean="0">
                <a:latin typeface="Bookman Old Style" pitchFamily="18" charset="0"/>
              </a:rPr>
              <a:t>The state may be new, ready, running, and waiting, halted and so on…</a:t>
            </a:r>
            <a:endParaRPr lang="en-US" sz="2000" dirty="0" smtClean="0">
              <a:latin typeface="Bookman Old Style" pitchFamily="18" charset="0"/>
            </a:endParaRPr>
          </a:p>
          <a:p>
            <a:pPr lvl="2" algn="just"/>
            <a:r>
              <a:rPr lang="en-US" sz="2400" b="1" dirty="0" smtClean="0">
                <a:latin typeface="Bookman Old Style" pitchFamily="18" charset="0"/>
              </a:rPr>
              <a:t>Program Counter:</a:t>
            </a:r>
            <a:r>
              <a:rPr lang="en-US" sz="2400" dirty="0" smtClean="0">
                <a:latin typeface="Bookman Old Style" pitchFamily="18" charset="0"/>
              </a:rPr>
              <a:t> The counter indicates the address of next instruction to be executed for this process.</a:t>
            </a:r>
            <a:endParaRPr lang="en-US" sz="2000" dirty="0" smtClean="0">
              <a:latin typeface="Bookman Old Style" pitchFamily="18" charset="0"/>
            </a:endParaRPr>
          </a:p>
          <a:p>
            <a:pPr lvl="2" algn="just"/>
            <a:r>
              <a:rPr lang="en-US" sz="2400" b="1" dirty="0" smtClean="0">
                <a:latin typeface="Bookman Old Style" pitchFamily="18" charset="0"/>
              </a:rPr>
              <a:t>CPU Registers: </a:t>
            </a:r>
            <a:r>
              <a:rPr lang="en-US" sz="2400" dirty="0" smtClean="0">
                <a:latin typeface="Bookman Old Style" pitchFamily="18" charset="0"/>
              </a:rPr>
              <a:t>The registers vary in number and type, depending on computer architecture. They include accumulators, index registers, stack pointers and general purpose register plus any condition code information.</a:t>
            </a:r>
            <a:endParaRPr lang="en-US" sz="2000" dirty="0" smtClean="0">
              <a:latin typeface="Bookman Old Style" pitchFamily="18" charset="0"/>
            </a:endParaRPr>
          </a:p>
          <a:p>
            <a:endParaRPr lang="en-US" dirty="0">
              <a:latin typeface="Bookman Old Styl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222" y="928670"/>
            <a:ext cx="9215502" cy="5395930"/>
          </a:xfrm>
        </p:spPr>
        <p:txBody>
          <a:bodyPr>
            <a:normAutofit/>
          </a:bodyPr>
          <a:lstStyle/>
          <a:p>
            <a:pPr lvl="2" algn="just"/>
            <a:r>
              <a:rPr lang="en-US" sz="2400" b="1" dirty="0" smtClean="0">
                <a:latin typeface="Bookman Old Style" pitchFamily="18" charset="0"/>
              </a:rPr>
              <a:t>CPU Scheduling Information:</a:t>
            </a:r>
            <a:r>
              <a:rPr lang="en-US" sz="2400" dirty="0" smtClean="0">
                <a:latin typeface="Bookman Old Style" pitchFamily="18" charset="0"/>
              </a:rPr>
              <a:t> The information includes a process priority, pointers to scheduling queues and any other scheduling parameters</a:t>
            </a:r>
            <a:r>
              <a:rPr lang="en-US" sz="2400" b="1" dirty="0" smtClean="0">
                <a:latin typeface="Bookman Old Style" pitchFamily="18" charset="0"/>
              </a:rPr>
              <a:t>                                                                                                                                                                                                                                                                                                                                                                                                                                                                                                                                                                                                                                                                                                                                                                                                                                                                                                                                                                                                                                                                                                                                                                                      </a:t>
            </a:r>
            <a:endParaRPr lang="en-US" sz="2000" dirty="0" smtClean="0">
              <a:latin typeface="Bookman Old Style" pitchFamily="18" charset="0"/>
            </a:endParaRPr>
          </a:p>
          <a:p>
            <a:pPr lvl="2" algn="just"/>
            <a:r>
              <a:rPr lang="en-US" sz="2400" b="1" dirty="0" smtClean="0">
                <a:latin typeface="Bookman Old Style" pitchFamily="18" charset="0"/>
              </a:rPr>
              <a:t>Memory Management Information : </a:t>
            </a:r>
            <a:r>
              <a:rPr lang="en-US" sz="2400" dirty="0" smtClean="0">
                <a:latin typeface="Bookman Old Style" pitchFamily="18" charset="0"/>
              </a:rPr>
              <a:t>This include  information such  as the values of the base and limit registers, the page tables or segment tables depending on the memory system used by operating system</a:t>
            </a:r>
            <a:endParaRPr lang="en-US" sz="2000" dirty="0" smtClean="0">
              <a:latin typeface="Bookman Old Style" pitchFamily="18" charset="0"/>
            </a:endParaRPr>
          </a:p>
          <a:p>
            <a:pPr lvl="2" algn="just"/>
            <a:r>
              <a:rPr lang="en-US" sz="2400" b="1" dirty="0" smtClean="0">
                <a:latin typeface="Bookman Old Style" pitchFamily="18" charset="0"/>
              </a:rPr>
              <a:t>Accounting Information: </a:t>
            </a:r>
            <a:r>
              <a:rPr lang="en-US" sz="2400" dirty="0" smtClean="0">
                <a:latin typeface="Bookman Old Style" pitchFamily="18" charset="0"/>
              </a:rPr>
              <a:t>Thi</a:t>
            </a:r>
            <a:r>
              <a:rPr lang="en-US" sz="2400" b="1" dirty="0" smtClean="0">
                <a:latin typeface="Bookman Old Style" pitchFamily="18" charset="0"/>
              </a:rPr>
              <a:t>s includes </a:t>
            </a:r>
            <a:r>
              <a:rPr lang="en-US" sz="2400" dirty="0" smtClean="0">
                <a:latin typeface="Bookman Old Style" pitchFamily="18" charset="0"/>
              </a:rPr>
              <a:t>the amount of CPU and real time used, time limits, account numbers, job or process numbers and so on…</a:t>
            </a:r>
            <a:endParaRPr lang="en-US" sz="2000" dirty="0" smtClean="0">
              <a:latin typeface="Bookman Old Style" pitchFamily="18" charset="0"/>
            </a:endParaRPr>
          </a:p>
          <a:p>
            <a:pPr lvl="2" algn="just"/>
            <a:r>
              <a:rPr lang="en-US" sz="2400" b="1" dirty="0" smtClean="0">
                <a:latin typeface="Bookman Old Style" pitchFamily="18" charset="0"/>
              </a:rPr>
              <a:t>I/O Status Information:</a:t>
            </a:r>
            <a:r>
              <a:rPr lang="en-US" sz="2400" dirty="0" smtClean="0">
                <a:latin typeface="Bookman Old Style" pitchFamily="18" charset="0"/>
              </a:rPr>
              <a:t> This includes the list of I/O devices such as tape drivers allocated to this process, list of open files and so on….</a:t>
            </a:r>
            <a:endParaRPr lang="en-US" sz="2000" dirty="0">
              <a:latin typeface="Bookman Old Style"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Process Scheduling</a:t>
            </a:r>
            <a:endParaRPr lang="en-US" dirty="0"/>
          </a:p>
        </p:txBody>
      </p:sp>
      <p:sp>
        <p:nvSpPr>
          <p:cNvPr id="3" name="Content Placeholder 2"/>
          <p:cNvSpPr>
            <a:spLocks noGrp="1"/>
          </p:cNvSpPr>
          <p:nvPr>
            <p:ph idx="1"/>
          </p:nvPr>
        </p:nvSpPr>
        <p:spPr/>
        <p:txBody>
          <a:bodyPr>
            <a:normAutofit lnSpcReduction="10000"/>
          </a:bodyPr>
          <a:lstStyle/>
          <a:p>
            <a:pPr lvl="0" algn="just"/>
            <a:r>
              <a:rPr lang="en-US" sz="2400" dirty="0" smtClean="0">
                <a:latin typeface="Bookman Old Style" pitchFamily="18" charset="0"/>
              </a:rPr>
              <a:t>The objective of multiprogramming is to have some process running at all times. </a:t>
            </a:r>
          </a:p>
          <a:p>
            <a:pPr algn="just"/>
            <a:r>
              <a:rPr lang="en-US" sz="2400" dirty="0" smtClean="0"/>
              <a:t>The objective of time sharing is to switch the CPU among processes so frequently that users can interact with each program while it is running. </a:t>
            </a:r>
          </a:p>
          <a:p>
            <a:pPr algn="just"/>
            <a:r>
              <a:rPr lang="en-US" sz="2400" dirty="0" smtClean="0"/>
              <a:t>To meet these objectives, the process scheduler selects an available process (possibly from a set of several available processes) for program execution on the CPU. </a:t>
            </a:r>
          </a:p>
          <a:p>
            <a:pPr algn="just"/>
            <a:r>
              <a:rPr lang="en-US" sz="2400" dirty="0" smtClean="0"/>
              <a:t>For a single-processor system, there will never be more than one running process. </a:t>
            </a:r>
          </a:p>
          <a:p>
            <a:pPr algn="just"/>
            <a:r>
              <a:rPr lang="en-US" sz="2400" dirty="0" smtClean="0"/>
              <a:t>If there are more processes, the rest will have to wait until the CPU is free and can be rescheduled.</a:t>
            </a:r>
            <a:endParaRPr lang="en-US" sz="2400" dirty="0" smtClean="0">
              <a:latin typeface="Bookman Old Style" pitchFamily="18" charset="0"/>
            </a:endParaRPr>
          </a:p>
          <a:p>
            <a:pPr algn="just"/>
            <a:endParaRPr lang="en-US" sz="2400" dirty="0">
              <a:latin typeface="Bookman Old Style"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500042"/>
            <a:ext cx="8229600" cy="1143000"/>
          </a:xfrm>
        </p:spPr>
        <p:txBody>
          <a:bodyPr/>
          <a:lstStyle/>
          <a:p>
            <a:pPr lvl="2" algn="l" rtl="0">
              <a:spcBef>
                <a:spcPct val="0"/>
              </a:spcBef>
            </a:pPr>
            <a:r>
              <a:rPr lang="en-IN" sz="2800" b="1" dirty="0" smtClean="0">
                <a:latin typeface="Bookman Old Style" pitchFamily="18" charset="0"/>
              </a:rPr>
              <a:t>Scheduling Queues</a:t>
            </a:r>
            <a:r>
              <a:rPr lang="en-US" sz="2000" dirty="0" smtClean="0">
                <a:latin typeface="Bookman Old Style" pitchFamily="18" charset="0"/>
              </a:rPr>
              <a:t/>
            </a:r>
            <a:br>
              <a:rPr lang="en-US" sz="2000" dirty="0" smtClean="0">
                <a:latin typeface="Bookman Old Style" pitchFamily="18" charset="0"/>
              </a:rPr>
            </a:br>
            <a:endParaRPr lang="en-US" dirty="0">
              <a:latin typeface="Bookman Old Style" pitchFamily="18" charset="0"/>
            </a:endParaRPr>
          </a:p>
        </p:txBody>
      </p:sp>
      <p:sp>
        <p:nvSpPr>
          <p:cNvPr id="3" name="Content Placeholder 2"/>
          <p:cNvSpPr>
            <a:spLocks noGrp="1"/>
          </p:cNvSpPr>
          <p:nvPr>
            <p:ph idx="1"/>
          </p:nvPr>
        </p:nvSpPr>
        <p:spPr>
          <a:xfrm>
            <a:off x="-285784" y="1643050"/>
            <a:ext cx="9429784" cy="4857784"/>
          </a:xfrm>
        </p:spPr>
        <p:txBody>
          <a:bodyPr/>
          <a:lstStyle/>
          <a:p>
            <a:pPr lvl="3"/>
            <a:r>
              <a:rPr lang="en-IN" sz="2200" b="1" dirty="0" smtClean="0">
                <a:latin typeface="Bookman Old Style" pitchFamily="18" charset="0"/>
              </a:rPr>
              <a:t>Job Queue:</a:t>
            </a:r>
            <a:r>
              <a:rPr lang="en-IN" sz="2200" dirty="0" smtClean="0">
                <a:latin typeface="Bookman Old Style" pitchFamily="18" charset="0"/>
              </a:rPr>
              <a:t> </a:t>
            </a:r>
            <a:r>
              <a:rPr lang="en-US" sz="2200" dirty="0" smtClean="0">
                <a:latin typeface="Bookman Old Style" pitchFamily="18" charset="0"/>
              </a:rPr>
              <a:t> As processes enter the system they are put into a </a:t>
            </a:r>
            <a:r>
              <a:rPr lang="en-US" sz="2200" dirty="0" smtClean="0">
                <a:solidFill>
                  <a:srgbClr val="FF0000"/>
                </a:solidFill>
                <a:latin typeface="Bookman Old Style" pitchFamily="18" charset="0"/>
              </a:rPr>
              <a:t>job queue </a:t>
            </a:r>
            <a:r>
              <a:rPr lang="en-US" sz="2200" dirty="0" smtClean="0">
                <a:latin typeface="Bookman Old Style" pitchFamily="18" charset="0"/>
              </a:rPr>
              <a:t>this queue consists of all process in the system</a:t>
            </a:r>
          </a:p>
          <a:p>
            <a:pPr lvl="3"/>
            <a:r>
              <a:rPr lang="en-US" sz="2200" b="1" dirty="0" smtClean="0">
                <a:latin typeface="Bookman Old Style" pitchFamily="18" charset="0"/>
              </a:rPr>
              <a:t>Ready queue: </a:t>
            </a:r>
            <a:r>
              <a:rPr lang="en-US" sz="2200" dirty="0" smtClean="0">
                <a:latin typeface="Bookman Old Style" pitchFamily="18" charset="0"/>
              </a:rPr>
              <a:t>The processes that are residing in main memory and are ready and waiting to execute are kept a list called the </a:t>
            </a:r>
            <a:r>
              <a:rPr lang="en-US" sz="2200" dirty="0" smtClean="0">
                <a:solidFill>
                  <a:srgbClr val="FF0000"/>
                </a:solidFill>
                <a:latin typeface="Bookman Old Style" pitchFamily="18" charset="0"/>
              </a:rPr>
              <a:t>ready queue. </a:t>
            </a:r>
          </a:p>
          <a:p>
            <a:pPr lvl="3"/>
            <a:r>
              <a:rPr lang="en-US" sz="2200" dirty="0" smtClean="0">
                <a:latin typeface="Bookman Old Style" pitchFamily="18" charset="0"/>
              </a:rPr>
              <a:t>This queue is generally stored as a </a:t>
            </a:r>
            <a:r>
              <a:rPr lang="en-US" sz="2200" dirty="0" smtClean="0">
                <a:solidFill>
                  <a:srgbClr val="FF0000"/>
                </a:solidFill>
                <a:latin typeface="Bookman Old Style" pitchFamily="18" charset="0"/>
              </a:rPr>
              <a:t>linked list</a:t>
            </a:r>
            <a:r>
              <a:rPr lang="en-US" sz="2200" dirty="0" smtClean="0">
                <a:latin typeface="Bookman Old Style" pitchFamily="18" charset="0"/>
              </a:rPr>
              <a:t>.</a:t>
            </a:r>
          </a:p>
          <a:p>
            <a:pPr lvl="3"/>
            <a:r>
              <a:rPr lang="en-US" sz="2200" dirty="0" smtClean="0">
                <a:latin typeface="Bookman Old Style" pitchFamily="18" charset="0"/>
              </a:rPr>
              <a:t> A ready queue header will contain pointers to the first and last PCB’s in the list.</a:t>
            </a:r>
          </a:p>
          <a:p>
            <a:pPr lvl="3"/>
            <a:r>
              <a:rPr lang="en-US" sz="2200" dirty="0" smtClean="0">
                <a:latin typeface="Bookman Old Style" pitchFamily="18" charset="0"/>
              </a:rPr>
              <a:t> Each PCB has a pointer field that points to the next process in the ready queue.</a:t>
            </a:r>
          </a:p>
          <a:p>
            <a:pPr lvl="3"/>
            <a:r>
              <a:rPr lang="en-US" sz="2200" b="1" dirty="0" smtClean="0">
                <a:latin typeface="Bookman Old Style" pitchFamily="18" charset="0"/>
              </a:rPr>
              <a:t>Device Queue: </a:t>
            </a:r>
            <a:r>
              <a:rPr lang="en-US" sz="2200" dirty="0" smtClean="0">
                <a:latin typeface="Bookman Old Style" pitchFamily="18" charset="0"/>
              </a:rPr>
              <a:t>A list of process waiting</a:t>
            </a:r>
            <a:r>
              <a:rPr lang="en-US" sz="2200" b="1" dirty="0" smtClean="0">
                <a:latin typeface="Bookman Old Style" pitchFamily="18" charset="0"/>
              </a:rPr>
              <a:t> </a:t>
            </a:r>
            <a:r>
              <a:rPr lang="en-US" sz="2200" dirty="0" smtClean="0">
                <a:latin typeface="Bookman Old Style" pitchFamily="18" charset="0"/>
              </a:rPr>
              <a:t>for a particular I/O device is called a </a:t>
            </a:r>
            <a:r>
              <a:rPr lang="en-US" sz="2200" dirty="0" smtClean="0">
                <a:solidFill>
                  <a:srgbClr val="FF0000"/>
                </a:solidFill>
                <a:latin typeface="Bookman Old Style" pitchFamily="18" charset="0"/>
              </a:rPr>
              <a:t>device queue.</a:t>
            </a:r>
          </a:p>
          <a:p>
            <a:endParaRPr lang="en-US" dirty="0">
              <a:latin typeface="Bookman Old Style"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srcRect l="7364" t="517" r="7364" b="1550"/>
          <a:stretch>
            <a:fillRect/>
          </a:stretch>
        </p:blipFill>
        <p:spPr bwMode="auto">
          <a:xfrm>
            <a:off x="500034" y="642918"/>
            <a:ext cx="8358246" cy="5929354"/>
          </a:xfrm>
          <a:prstGeom prst="rect">
            <a:avLst/>
          </a:prstGeom>
          <a:noFill/>
          <a:ln w="38100" cmpd="dbl">
            <a:solidFill>
              <a:srgbClr val="CC6600"/>
            </a:solid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04088"/>
            <a:ext cx="8401080" cy="1143000"/>
          </a:xfrm>
        </p:spPr>
        <p:txBody>
          <a:bodyPr>
            <a:noAutofit/>
          </a:bodyPr>
          <a:lstStyle/>
          <a:p>
            <a:pPr marL="342900" lvl="0" indent="-342900">
              <a:lnSpc>
                <a:spcPct val="150000"/>
              </a:lnSpc>
              <a:spcAft>
                <a:spcPts val="0"/>
              </a:spcAft>
            </a:pPr>
            <a:r>
              <a:rPr lang="en-US" sz="1800" dirty="0" smtClean="0">
                <a:latin typeface="Bookman Old Style"/>
                <a:ea typeface="Calibri"/>
                <a:cs typeface="Times New Roman"/>
              </a:rPr>
              <a:t>	</a:t>
            </a:r>
            <a:r>
              <a:rPr lang="en-US" sz="1800" dirty="0" smtClean="0">
                <a:solidFill>
                  <a:schemeClr val="tx1"/>
                </a:solidFill>
                <a:latin typeface="Bookman Old Style"/>
                <a:ea typeface="Calibri"/>
                <a:cs typeface="Times New Roman"/>
              </a:rPr>
              <a:t>In queuing diagram each rectangular box represents a queue.</a:t>
            </a:r>
            <a:br>
              <a:rPr lang="en-US" sz="1800" dirty="0" smtClean="0">
                <a:solidFill>
                  <a:schemeClr val="tx1"/>
                </a:solidFill>
                <a:latin typeface="Bookman Old Style"/>
                <a:ea typeface="Calibri"/>
                <a:cs typeface="Times New Roman"/>
              </a:rPr>
            </a:br>
            <a:r>
              <a:rPr lang="en-US" sz="1800" dirty="0" smtClean="0">
                <a:solidFill>
                  <a:schemeClr val="tx1"/>
                </a:solidFill>
                <a:latin typeface="Bookman Old Style"/>
                <a:ea typeface="Calibri"/>
                <a:cs typeface="Times New Roman"/>
              </a:rPr>
              <a:t>The circles represent the resources that serve the queues </a:t>
            </a:r>
            <a:r>
              <a:rPr lang="en-US" sz="1800" dirty="0" smtClean="0">
                <a:solidFill>
                  <a:schemeClr val="tx1"/>
                </a:solidFill>
                <a:ea typeface="Calibri"/>
                <a:cs typeface="Times New Roman"/>
              </a:rPr>
              <a:t/>
            </a:r>
            <a:br>
              <a:rPr lang="en-US" sz="1800" dirty="0" smtClean="0">
                <a:solidFill>
                  <a:schemeClr val="tx1"/>
                </a:solidFill>
                <a:ea typeface="Calibri"/>
                <a:cs typeface="Times New Roman"/>
              </a:rPr>
            </a:br>
            <a:r>
              <a:rPr lang="en-US" sz="1800" dirty="0" smtClean="0">
                <a:solidFill>
                  <a:schemeClr val="tx1"/>
                </a:solidFill>
                <a:latin typeface="Bookman Old Style"/>
                <a:ea typeface="Calibri"/>
                <a:cs typeface="Times New Roman"/>
              </a:rPr>
              <a:t>The arrows indicate the flow of processes in the system.</a:t>
            </a:r>
            <a:endParaRPr lang="en-US" sz="1800" dirty="0">
              <a:solidFill>
                <a:schemeClr val="tx1"/>
              </a:solidFill>
              <a:ea typeface="Calibri"/>
              <a:cs typeface="Times New Roman"/>
            </a:endParaRPr>
          </a:p>
        </p:txBody>
      </p:sp>
      <p:pic>
        <p:nvPicPr>
          <p:cNvPr id="4" name="Content Placeholder 3"/>
          <p:cNvPicPr>
            <a:picLocks noGrp="1"/>
          </p:cNvPicPr>
          <p:nvPr>
            <p:ph idx="1"/>
          </p:nvPr>
        </p:nvPicPr>
        <p:blipFill>
          <a:blip r:embed="rId2"/>
          <a:srcRect l="665" t="11595" r="888" b="12131"/>
          <a:stretch>
            <a:fillRect/>
          </a:stretch>
        </p:blipFill>
        <p:spPr bwMode="auto">
          <a:xfrm>
            <a:off x="795030" y="1935163"/>
            <a:ext cx="7553940" cy="4389437"/>
          </a:xfrm>
          <a:prstGeom prst="rect">
            <a:avLst/>
          </a:prstGeom>
          <a:noFill/>
          <a:ln w="38100" cmpd="dbl">
            <a:solidFill>
              <a:srgbClr val="CC6600"/>
            </a:solid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Schedulers</a:t>
            </a:r>
            <a:endParaRPr lang="en-US" dirty="0"/>
          </a:p>
        </p:txBody>
      </p:sp>
      <p:sp>
        <p:nvSpPr>
          <p:cNvPr id="3" name="Content Placeholder 2"/>
          <p:cNvSpPr>
            <a:spLocks noGrp="1"/>
          </p:cNvSpPr>
          <p:nvPr>
            <p:ph idx="1"/>
          </p:nvPr>
        </p:nvSpPr>
        <p:spPr/>
        <p:txBody>
          <a:bodyPr/>
          <a:lstStyle/>
          <a:p>
            <a:r>
              <a:rPr lang="en-US" dirty="0" smtClean="0"/>
              <a:t>A process migrates among the various scheduling queues throughout its lifetime.</a:t>
            </a:r>
          </a:p>
          <a:p>
            <a:r>
              <a:rPr lang="en-US" dirty="0" smtClean="0"/>
              <a:t>The selection process is carried out by the appropriate scheduler.</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Short term Vs Long Term</a:t>
            </a:r>
            <a:endParaRPr lang="en-US" dirty="0"/>
          </a:p>
        </p:txBody>
      </p:sp>
      <p:sp>
        <p:nvSpPr>
          <p:cNvPr id="5" name="Rectangle 4"/>
          <p:cNvSpPr/>
          <p:nvPr/>
        </p:nvSpPr>
        <p:spPr>
          <a:xfrm>
            <a:off x="3929058" y="2714620"/>
            <a:ext cx="1500198" cy="11430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Ready Queue</a:t>
            </a:r>
            <a:endParaRPr lang="en-US" dirty="0"/>
          </a:p>
        </p:txBody>
      </p:sp>
      <p:sp>
        <p:nvSpPr>
          <p:cNvPr id="6" name="Oval 5"/>
          <p:cNvSpPr/>
          <p:nvPr/>
        </p:nvSpPr>
        <p:spPr>
          <a:xfrm>
            <a:off x="857224" y="2786058"/>
            <a:ext cx="1500198" cy="100013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CPU</a:t>
            </a:r>
            <a:endParaRPr lang="en-US" dirty="0"/>
          </a:p>
        </p:txBody>
      </p:sp>
      <p:sp>
        <p:nvSpPr>
          <p:cNvPr id="7" name="Rounded Rectangle 6"/>
          <p:cNvSpPr/>
          <p:nvPr/>
        </p:nvSpPr>
        <p:spPr>
          <a:xfrm>
            <a:off x="6786578" y="2500306"/>
            <a:ext cx="1714512" cy="15001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SYSTEM</a:t>
            </a:r>
            <a:endParaRPr lang="en-US" dirty="0"/>
          </a:p>
        </p:txBody>
      </p:sp>
      <p:cxnSp>
        <p:nvCxnSpPr>
          <p:cNvPr id="9" name="Straight Arrow Connector 8"/>
          <p:cNvCxnSpPr>
            <a:stCxn id="7" idx="1"/>
            <a:endCxn id="5" idx="3"/>
          </p:cNvCxnSpPr>
          <p:nvPr/>
        </p:nvCxnSpPr>
        <p:spPr>
          <a:xfrm rot="10800000" flipV="1">
            <a:off x="5429256" y="3250404"/>
            <a:ext cx="1357322" cy="3571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Elbow Connector 10"/>
          <p:cNvCxnSpPr>
            <a:stCxn id="5" idx="1"/>
            <a:endCxn id="6" idx="6"/>
          </p:cNvCxnSpPr>
          <p:nvPr/>
        </p:nvCxnSpPr>
        <p:spPr>
          <a:xfrm rot="10800000">
            <a:off x="2357422" y="3286124"/>
            <a:ext cx="1571636" cy="15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500694" y="2786058"/>
            <a:ext cx="1428760" cy="369332"/>
          </a:xfrm>
          <a:prstGeom prst="rect">
            <a:avLst/>
          </a:prstGeom>
          <a:noFill/>
        </p:spPr>
        <p:txBody>
          <a:bodyPr wrap="square" rtlCol="0">
            <a:spAutoFit/>
          </a:bodyPr>
          <a:lstStyle/>
          <a:p>
            <a:r>
              <a:rPr lang="en-US" dirty="0" smtClean="0"/>
              <a:t>Long term</a:t>
            </a:r>
            <a:endParaRPr lang="en-US" dirty="0"/>
          </a:p>
        </p:txBody>
      </p:sp>
      <p:sp>
        <p:nvSpPr>
          <p:cNvPr id="13" name="TextBox 12"/>
          <p:cNvSpPr txBox="1"/>
          <p:nvPr/>
        </p:nvSpPr>
        <p:spPr>
          <a:xfrm>
            <a:off x="2500298" y="2786058"/>
            <a:ext cx="1285884" cy="369332"/>
          </a:xfrm>
          <a:prstGeom prst="rect">
            <a:avLst/>
          </a:prstGeom>
          <a:noFill/>
        </p:spPr>
        <p:txBody>
          <a:bodyPr wrap="square" rtlCol="0">
            <a:spAutoFit/>
          </a:bodyPr>
          <a:lstStyle/>
          <a:p>
            <a:r>
              <a:rPr lang="en-US" dirty="0" smtClean="0"/>
              <a:t>Short term</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Schedulers</a:t>
            </a:r>
            <a:endParaRPr lang="en-US" dirty="0"/>
          </a:p>
        </p:txBody>
      </p:sp>
      <p:sp>
        <p:nvSpPr>
          <p:cNvPr id="3" name="Content Placeholder 2"/>
          <p:cNvSpPr>
            <a:spLocks noGrp="1"/>
          </p:cNvSpPr>
          <p:nvPr>
            <p:ph idx="1"/>
          </p:nvPr>
        </p:nvSpPr>
        <p:spPr/>
        <p:txBody>
          <a:bodyPr>
            <a:normAutofit/>
          </a:bodyPr>
          <a:lstStyle/>
          <a:p>
            <a:pPr marL="1187450" lvl="3" indent="-1096963">
              <a:buNone/>
            </a:pPr>
            <a:r>
              <a:rPr lang="en-US" sz="2800" b="1" dirty="0" smtClean="0"/>
              <a:t>Long-term Scheduler:</a:t>
            </a:r>
            <a:endParaRPr lang="en-US" sz="2800" dirty="0" smtClean="0"/>
          </a:p>
          <a:p>
            <a:pPr lvl="0"/>
            <a:r>
              <a:rPr lang="en-US" sz="2800" dirty="0" smtClean="0"/>
              <a:t>It is also known as job scheduler.</a:t>
            </a:r>
            <a:endParaRPr lang="en-US" sz="2400" dirty="0" smtClean="0"/>
          </a:p>
          <a:p>
            <a:pPr lvl="0"/>
            <a:r>
              <a:rPr lang="en-US" sz="2800" dirty="0" smtClean="0"/>
              <a:t>It selects processes from this pool and loads them into memory for execution.</a:t>
            </a:r>
            <a:endParaRPr lang="en-US" sz="2400" dirty="0" smtClean="0"/>
          </a:p>
          <a:p>
            <a:pPr lvl="0"/>
            <a:r>
              <a:rPr lang="en-US" sz="2800" dirty="0" smtClean="0"/>
              <a:t>It executes much less frequently; minutes may separate the creation of one new process and the next.</a:t>
            </a:r>
            <a:endParaRPr lang="en-US" sz="2400" dirty="0" smtClean="0"/>
          </a:p>
          <a:p>
            <a:pPr lvl="0"/>
            <a:r>
              <a:rPr lang="en-US" sz="2800" dirty="0" smtClean="0"/>
              <a:t>It controls the degree of multiprogramming.</a:t>
            </a:r>
            <a:endParaRPr lang="en-US" sz="2400" dirty="0" smtClean="0"/>
          </a:p>
          <a:p>
            <a:endParaRPr lang="en-US" sz="2400"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142984"/>
            <a:ext cx="8329642" cy="5181616"/>
          </a:xfrm>
        </p:spPr>
        <p:txBody>
          <a:bodyPr/>
          <a:lstStyle/>
          <a:p>
            <a:r>
              <a:rPr lang="en-US" dirty="0" smtClean="0"/>
              <a:t>If the </a:t>
            </a:r>
            <a:r>
              <a:rPr lang="en-US" dirty="0" smtClean="0">
                <a:solidFill>
                  <a:srgbClr val="FF0000"/>
                </a:solidFill>
              </a:rPr>
              <a:t>degree of multiprogramming is stable</a:t>
            </a:r>
            <a:r>
              <a:rPr lang="en-US" dirty="0" smtClean="0"/>
              <a:t>, then the </a:t>
            </a:r>
            <a:r>
              <a:rPr lang="en-US" dirty="0" smtClean="0">
                <a:solidFill>
                  <a:srgbClr val="0070C0"/>
                </a:solidFill>
              </a:rPr>
              <a:t>average rate of process creation must be equal to the average departure rate of processes leaving the system</a:t>
            </a:r>
            <a:r>
              <a:rPr lang="en-US" dirty="0" smtClean="0"/>
              <a:t>. </a:t>
            </a:r>
          </a:p>
          <a:p>
            <a:r>
              <a:rPr lang="en-US" dirty="0" smtClean="0"/>
              <a:t>Thus, the long-term scheduler may need to be invoked only when a process leaves the system. </a:t>
            </a:r>
          </a:p>
          <a:p>
            <a:r>
              <a:rPr lang="en-US" dirty="0" smtClean="0"/>
              <a:t>Because of the longer interval between executions, the long-term scheduler can afford to </a:t>
            </a:r>
            <a:r>
              <a:rPr lang="en-US" dirty="0" smtClean="0">
                <a:solidFill>
                  <a:srgbClr val="FF0000"/>
                </a:solidFill>
              </a:rPr>
              <a:t>take more time to decide which process should be selected for execution</a:t>
            </a:r>
            <a:r>
              <a:rPr lang="en-US" dirty="0" smtClean="0"/>
              <a: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785794"/>
            <a:ext cx="8401080" cy="5538806"/>
          </a:xfrm>
        </p:spPr>
        <p:txBody>
          <a:bodyPr>
            <a:normAutofit/>
          </a:bodyPr>
          <a:lstStyle/>
          <a:p>
            <a:pPr algn="just"/>
            <a:r>
              <a:rPr lang="en-US" sz="2000" i="1" dirty="0" smtClean="0"/>
              <a:t>Processes can be described as either:</a:t>
            </a:r>
            <a:endParaRPr lang="en-US" sz="2000" dirty="0" smtClean="0"/>
          </a:p>
          <a:p>
            <a:pPr lvl="0" algn="just"/>
            <a:r>
              <a:rPr lang="en-US" sz="2000" b="1" i="1" dirty="0" smtClean="0">
                <a:solidFill>
                  <a:srgbClr val="FF0000"/>
                </a:solidFill>
              </a:rPr>
              <a:t>I/O-bound process</a:t>
            </a:r>
            <a:r>
              <a:rPr lang="en-US" sz="2000" dirty="0" smtClean="0">
                <a:solidFill>
                  <a:srgbClr val="FF0000"/>
                </a:solidFill>
              </a:rPr>
              <a:t> </a:t>
            </a:r>
            <a:r>
              <a:rPr lang="en-US" sz="2000" dirty="0" smtClean="0"/>
              <a:t>– spends more time doing I/O than computations, many short CPU bursts</a:t>
            </a:r>
          </a:p>
          <a:p>
            <a:pPr lvl="0" algn="just"/>
            <a:r>
              <a:rPr lang="en-US" sz="2000" b="1" i="1" dirty="0" smtClean="0">
                <a:solidFill>
                  <a:srgbClr val="FF0000"/>
                </a:solidFill>
              </a:rPr>
              <a:t>CPU-bound process</a:t>
            </a:r>
            <a:r>
              <a:rPr lang="en-US" sz="2000" i="1" dirty="0" smtClean="0">
                <a:solidFill>
                  <a:srgbClr val="FF0000"/>
                </a:solidFill>
              </a:rPr>
              <a:t> </a:t>
            </a:r>
            <a:r>
              <a:rPr lang="en-US" sz="2000" dirty="0" smtClean="0"/>
              <a:t>– spends more time doing computations; few very long CPU bursts</a:t>
            </a:r>
          </a:p>
          <a:p>
            <a:pPr algn="just"/>
            <a:r>
              <a:rPr lang="en-US" sz="2000" dirty="0" smtClean="0"/>
              <a:t>It is important that the long-term scheduler select a good process mix of I/O-bound and CPU-bound processes. </a:t>
            </a:r>
          </a:p>
          <a:p>
            <a:pPr algn="just"/>
            <a:r>
              <a:rPr lang="en-US" sz="2000" dirty="0" smtClean="0"/>
              <a:t>If all processes are I/0 bound, the ready queue will almost always be empty, and the short-term scheduler will have little to do.</a:t>
            </a:r>
          </a:p>
          <a:p>
            <a:pPr algn="just"/>
            <a:r>
              <a:rPr lang="en-US" sz="2000" dirty="0" smtClean="0"/>
              <a:t> If all processes are CPU bound, the I/0 waiting queue will almost always be empty, devices will go unused, and again the system will be unbalanced. </a:t>
            </a:r>
          </a:p>
          <a:p>
            <a:pPr algn="just"/>
            <a:r>
              <a:rPr lang="en-US" sz="2000" dirty="0" smtClean="0">
                <a:solidFill>
                  <a:srgbClr val="FF0000"/>
                </a:solidFill>
              </a:rPr>
              <a:t>The system with the best performance will thus have a combination of CPU-bound and I/O-bound processes.</a:t>
            </a:r>
            <a:endParaRPr lang="en-US" sz="2000"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3" algn="l" rtl="0">
              <a:spcBef>
                <a:spcPct val="0"/>
              </a:spcBef>
            </a:pPr>
            <a:r>
              <a:rPr lang="en-US" sz="2500" b="1" dirty="0" smtClean="0">
                <a:latin typeface="Bookman Old Style" pitchFamily="18" charset="0"/>
              </a:rPr>
              <a:t>Short-term Scheduler</a:t>
            </a:r>
            <a:r>
              <a:rPr lang="en-US" sz="2500" dirty="0" smtClean="0"/>
              <a:t/>
            </a:r>
            <a:br>
              <a:rPr lang="en-US" sz="2500" dirty="0" smtClean="0"/>
            </a:br>
            <a:endParaRPr lang="en-US" sz="2500" dirty="0"/>
          </a:p>
        </p:txBody>
      </p:sp>
      <p:sp>
        <p:nvSpPr>
          <p:cNvPr id="3" name="Content Placeholder 2"/>
          <p:cNvSpPr>
            <a:spLocks noGrp="1"/>
          </p:cNvSpPr>
          <p:nvPr>
            <p:ph idx="1"/>
          </p:nvPr>
        </p:nvSpPr>
        <p:spPr/>
        <p:txBody>
          <a:bodyPr/>
          <a:lstStyle/>
          <a:p>
            <a:pPr lvl="0"/>
            <a:r>
              <a:rPr lang="en-US" sz="2800" dirty="0" smtClean="0"/>
              <a:t>It is also known as CPU scheduler.</a:t>
            </a:r>
            <a:endParaRPr lang="en-US" sz="2400" dirty="0" smtClean="0"/>
          </a:p>
          <a:p>
            <a:pPr lvl="0"/>
            <a:r>
              <a:rPr lang="en-US" sz="2800" dirty="0" smtClean="0"/>
              <a:t>It selects from among the processes that are ready to execute and allocates the CPU to one of them.</a:t>
            </a:r>
            <a:endParaRPr lang="en-US" sz="2400" dirty="0" smtClean="0"/>
          </a:p>
          <a:p>
            <a:pPr lvl="0"/>
            <a:r>
              <a:rPr lang="en-US" sz="2800" dirty="0" smtClean="0"/>
              <a:t>It must select a new process for the CPU frequently.</a:t>
            </a:r>
            <a:endParaRPr lang="en-US" sz="2400"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71546"/>
            <a:ext cx="8401080" cy="5253054"/>
          </a:xfrm>
        </p:spPr>
        <p:txBody>
          <a:bodyPr>
            <a:normAutofit/>
          </a:bodyPr>
          <a:lstStyle/>
          <a:p>
            <a:pPr algn="just"/>
            <a:r>
              <a:rPr lang="en-US" dirty="0" smtClean="0">
                <a:solidFill>
                  <a:srgbClr val="FF0000"/>
                </a:solidFill>
              </a:rPr>
              <a:t>The primary distinction between these two schedulers lies in frequency of execution. </a:t>
            </a:r>
          </a:p>
          <a:p>
            <a:pPr algn="just"/>
            <a:r>
              <a:rPr lang="en-US" dirty="0" smtClean="0"/>
              <a:t>The short-term scheduler must select a new process for the CPU frequently. </a:t>
            </a:r>
          </a:p>
          <a:p>
            <a:pPr algn="just"/>
            <a:r>
              <a:rPr lang="en-US" dirty="0" smtClean="0"/>
              <a:t>A process may execute for only a few milliseconds before waiting for an I/O request.</a:t>
            </a:r>
          </a:p>
          <a:p>
            <a:pPr algn="just"/>
            <a:r>
              <a:rPr lang="en-US" dirty="0" smtClean="0"/>
              <a:t> Often, the short-term scheduler executes at least once every 100 milliseconds. </a:t>
            </a:r>
          </a:p>
          <a:p>
            <a:pPr algn="just"/>
            <a:r>
              <a:rPr lang="en-US" dirty="0" smtClean="0"/>
              <a:t>Because of the short time between executions, the short-term scheduler must be fast.</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600200" lvl="3" indent="-1600200">
              <a:lnSpc>
                <a:spcPct val="150000"/>
              </a:lnSpc>
              <a:spcAft>
                <a:spcPts val="0"/>
              </a:spcAft>
              <a:tabLst>
                <a:tab pos="540385" algn="l"/>
                <a:tab pos="630555" algn="l"/>
              </a:tabLst>
            </a:pPr>
            <a:r>
              <a:rPr lang="en-US" sz="2400" b="1" dirty="0" smtClean="0">
                <a:latin typeface="Bookman Old Style"/>
                <a:ea typeface="Calibri"/>
                <a:cs typeface="Times New Roman"/>
              </a:rPr>
              <a:t>Medium-term Scheduler:</a:t>
            </a:r>
            <a:r>
              <a:rPr lang="en-US" sz="1600" dirty="0" smtClean="0">
                <a:latin typeface="Calibri"/>
                <a:ea typeface="Calibri"/>
                <a:cs typeface="Times New Roman"/>
              </a:rPr>
              <a:t/>
            </a:r>
            <a:br>
              <a:rPr lang="en-US" sz="1600" dirty="0" smtClean="0">
                <a:latin typeface="Calibri"/>
                <a:ea typeface="Calibri"/>
                <a:cs typeface="Times New Roman"/>
              </a:rPr>
            </a:br>
            <a:endParaRPr lang="en-US" dirty="0"/>
          </a:p>
        </p:txBody>
      </p:sp>
      <p:sp>
        <p:nvSpPr>
          <p:cNvPr id="3" name="Content Placeholder 2"/>
          <p:cNvSpPr>
            <a:spLocks noGrp="1"/>
          </p:cNvSpPr>
          <p:nvPr>
            <p:ph idx="1"/>
          </p:nvPr>
        </p:nvSpPr>
        <p:spPr/>
        <p:txBody>
          <a:bodyPr>
            <a:normAutofit/>
          </a:bodyPr>
          <a:lstStyle/>
          <a:p>
            <a:pPr lvl="0" algn="just"/>
            <a:r>
              <a:rPr lang="en-US" sz="2000" dirty="0" smtClean="0">
                <a:latin typeface="Bookman Old Style" pitchFamily="18" charset="0"/>
              </a:rPr>
              <a:t>The medium-term scheduler temporarily removes processes from main memory and places them in secondary memory and  vice versa.</a:t>
            </a:r>
          </a:p>
          <a:p>
            <a:pPr lvl="0" algn="just"/>
            <a:r>
              <a:rPr lang="en-US" sz="2000" dirty="0" smtClean="0">
                <a:latin typeface="Bookman Old Style" pitchFamily="18" charset="0"/>
              </a:rPr>
              <a:t>This is referred as "swapping out" or "swapping in" / "</a:t>
            </a:r>
            <a:r>
              <a:rPr lang="en-US" sz="2000" dirty="0" smtClean="0">
                <a:latin typeface="Bookman Old Style" pitchFamily="18" charset="0"/>
                <a:hlinkClick r:id="rId2" tooltip="Paging"/>
              </a:rPr>
              <a:t>paging</a:t>
            </a:r>
            <a:r>
              <a:rPr lang="en-US" sz="2000" dirty="0" smtClean="0">
                <a:latin typeface="Bookman Old Style" pitchFamily="18" charset="0"/>
              </a:rPr>
              <a:t> out" or "paging in". </a:t>
            </a:r>
          </a:p>
          <a:p>
            <a:pPr lvl="0" algn="just"/>
            <a:r>
              <a:rPr lang="en-US" sz="2000" dirty="0" smtClean="0">
                <a:latin typeface="Bookman Old Style" pitchFamily="18" charset="0"/>
              </a:rPr>
              <a:t>The medium-term scheduler may decide to swap out a process which has not been active for some time, or a process which has a low priority, or a process which is </a:t>
            </a:r>
            <a:r>
              <a:rPr lang="en-US" sz="2000" dirty="0" smtClean="0">
                <a:latin typeface="Bookman Old Style" pitchFamily="18" charset="0"/>
                <a:hlinkClick r:id="rId3" tooltip="Page fault"/>
              </a:rPr>
              <a:t>page faulting</a:t>
            </a:r>
            <a:r>
              <a:rPr lang="en-US" sz="2000" dirty="0" smtClean="0">
                <a:latin typeface="Bookman Old Style" pitchFamily="18" charset="0"/>
              </a:rPr>
              <a:t> frequently, or a process which is taking up a large amount of memory in order to free up main memory for other processes, swapping the process back in later when more memory is available, or when the process has been unblocked and is no longer waiting for a resource. </a:t>
            </a:r>
          </a:p>
          <a:p>
            <a:pPr algn="just"/>
            <a:endParaRPr lang="en-US" sz="2000" dirty="0">
              <a:latin typeface="Bookman Old Style"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809" t="26685" r="1010" b="26685"/>
          <a:stretch>
            <a:fillRect/>
          </a:stretch>
        </p:blipFill>
        <p:spPr bwMode="auto">
          <a:xfrm>
            <a:off x="785786" y="1500174"/>
            <a:ext cx="7215238" cy="2643206"/>
          </a:xfrm>
          <a:prstGeom prst="rect">
            <a:avLst/>
          </a:prstGeom>
          <a:noFill/>
          <a:ln w="38100" cmpd="dbl">
            <a:solidFill>
              <a:srgbClr val="CC6600"/>
            </a:solid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571480"/>
            <a:ext cx="8229600" cy="1143000"/>
          </a:xfrm>
        </p:spPr>
        <p:txBody>
          <a:bodyPr>
            <a:noAutofit/>
          </a:bodyPr>
          <a:lstStyle/>
          <a:p>
            <a:r>
              <a:rPr lang="en-US" sz="2400" dirty="0" smtClean="0">
                <a:solidFill>
                  <a:srgbClr val="FF0000"/>
                </a:solidFill>
              </a:rPr>
              <a:t>Context switch</a:t>
            </a:r>
            <a:r>
              <a:rPr lang="en-US" sz="2400" dirty="0" smtClean="0">
                <a:solidFill>
                  <a:schemeClr val="tx1"/>
                </a:solidFill>
              </a:rPr>
              <a:t>: Switching the CPU to another process requires performing a state save of the current process and a state restore of a different process. </a:t>
            </a:r>
            <a:endParaRPr lang="en-US" sz="2400" dirty="0">
              <a:solidFill>
                <a:schemeClr val="tx1"/>
              </a:solidFill>
            </a:endParaRPr>
          </a:p>
        </p:txBody>
      </p:sp>
      <p:pic>
        <p:nvPicPr>
          <p:cNvPr id="4" name="Picture 3"/>
          <p:cNvPicPr/>
          <p:nvPr/>
        </p:nvPicPr>
        <p:blipFill>
          <a:blip r:embed="rId2"/>
          <a:srcRect l="4802" t="873" r="4802" b="291"/>
          <a:stretch>
            <a:fillRect/>
          </a:stretch>
        </p:blipFill>
        <p:spPr bwMode="auto">
          <a:xfrm>
            <a:off x="571472" y="2000240"/>
            <a:ext cx="7786742" cy="4572032"/>
          </a:xfrm>
          <a:prstGeom prst="rect">
            <a:avLst/>
          </a:prstGeom>
          <a:noFill/>
          <a:ln w="38100" cmpd="dbl">
            <a:solidFill>
              <a:srgbClr val="CC6600"/>
            </a:solid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smtClean="0">
                <a:solidFill>
                  <a:srgbClr val="FF0000"/>
                </a:solidFill>
              </a:rPr>
              <a:t>Context switch</a:t>
            </a:r>
            <a:endParaRPr lang="en-US" dirty="0"/>
          </a:p>
        </p:txBody>
      </p:sp>
      <p:sp>
        <p:nvSpPr>
          <p:cNvPr id="3" name="Content Placeholder 2"/>
          <p:cNvSpPr>
            <a:spLocks noGrp="1"/>
          </p:cNvSpPr>
          <p:nvPr>
            <p:ph idx="1"/>
          </p:nvPr>
        </p:nvSpPr>
        <p:spPr/>
        <p:txBody>
          <a:bodyPr>
            <a:normAutofit fontScale="70000" lnSpcReduction="20000"/>
          </a:bodyPr>
          <a:lstStyle/>
          <a:p>
            <a:pPr marL="342900" lvl="0" indent="-342900" algn="just">
              <a:lnSpc>
                <a:spcPct val="150000"/>
              </a:lnSpc>
              <a:spcAft>
                <a:spcPts val="0"/>
              </a:spcAft>
              <a:buFont typeface="Symbol"/>
              <a:buChar char=""/>
            </a:pPr>
            <a:r>
              <a:rPr lang="en-US" sz="2800" dirty="0" smtClean="0">
                <a:latin typeface="Bookman Old Style"/>
                <a:ea typeface="Calibri"/>
                <a:cs typeface="Times New Roman"/>
              </a:rPr>
              <a:t>When CPU switches to another process, the system must save the state of the old process and load the saved state for the new process.</a:t>
            </a:r>
            <a:endParaRPr lang="en-US" sz="2400" dirty="0" smtClean="0">
              <a:latin typeface="Calibri"/>
              <a:ea typeface="Calibri"/>
              <a:cs typeface="Times New Roman"/>
            </a:endParaRPr>
          </a:p>
          <a:p>
            <a:pPr marL="342900" lvl="0" indent="-342900" algn="just">
              <a:lnSpc>
                <a:spcPct val="150000"/>
              </a:lnSpc>
              <a:spcAft>
                <a:spcPts val="0"/>
              </a:spcAft>
              <a:buFont typeface="Symbol"/>
              <a:buChar char=""/>
            </a:pPr>
            <a:r>
              <a:rPr lang="en-US" sz="2800" dirty="0" smtClean="0">
                <a:latin typeface="Bookman Old Style"/>
                <a:ea typeface="Calibri"/>
                <a:cs typeface="Times New Roman"/>
              </a:rPr>
              <a:t> This is called Context Switch. </a:t>
            </a:r>
            <a:endParaRPr lang="en-US" sz="2400" dirty="0" smtClean="0">
              <a:latin typeface="Calibri"/>
              <a:ea typeface="Calibri"/>
              <a:cs typeface="Times New Roman"/>
            </a:endParaRPr>
          </a:p>
          <a:p>
            <a:pPr marL="342900" lvl="0" indent="-342900" algn="just">
              <a:lnSpc>
                <a:spcPct val="150000"/>
              </a:lnSpc>
              <a:spcAft>
                <a:spcPts val="0"/>
              </a:spcAft>
              <a:buFont typeface="Symbol"/>
              <a:buChar char=""/>
            </a:pPr>
            <a:r>
              <a:rPr lang="en-US" sz="2800" dirty="0" smtClean="0">
                <a:latin typeface="Bookman Old Style"/>
                <a:ea typeface="Calibri"/>
                <a:cs typeface="Times New Roman"/>
              </a:rPr>
              <a:t>Context-switch time is overhead; the system does no useful work while switching Time dependent on hardware support.</a:t>
            </a:r>
            <a:endParaRPr lang="en-US" sz="2400" dirty="0" smtClean="0">
              <a:latin typeface="Calibri"/>
              <a:ea typeface="Calibri"/>
              <a:cs typeface="Times New Roman"/>
            </a:endParaRPr>
          </a:p>
          <a:p>
            <a:pPr marL="342900" lvl="0" indent="-342900" algn="just">
              <a:lnSpc>
                <a:spcPct val="150000"/>
              </a:lnSpc>
              <a:spcAft>
                <a:spcPts val="0"/>
              </a:spcAft>
              <a:buFont typeface="Symbol"/>
              <a:buChar char=""/>
            </a:pPr>
            <a:r>
              <a:rPr lang="en-US" sz="2800" dirty="0" smtClean="0">
                <a:latin typeface="Bookman Old Style"/>
                <a:ea typeface="Calibri"/>
                <a:cs typeface="Times New Roman"/>
              </a:rPr>
              <a:t>When a context switch occur kernel saves the context of old process in its PCB and loads the context of new process that is scheduled to run.</a:t>
            </a:r>
            <a:endParaRPr lang="en-US" sz="2400" dirty="0" smtClean="0">
              <a:latin typeface="Calibri"/>
              <a:ea typeface="Calibri"/>
              <a:cs typeface="Times New Roman"/>
            </a:endParaRP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285728"/>
            <a:ext cx="8229600" cy="1143000"/>
          </a:xfrm>
        </p:spPr>
        <p:txBody>
          <a:bodyPr>
            <a:normAutofit/>
          </a:bodyPr>
          <a:lstStyle/>
          <a:p>
            <a:pPr lvl="3" algn="ctr" rtl="0">
              <a:spcBef>
                <a:spcPct val="0"/>
              </a:spcBef>
            </a:pPr>
            <a:r>
              <a:rPr lang="en-US" sz="3600" b="1" dirty="0" smtClean="0">
                <a:solidFill>
                  <a:srgbClr val="FF0000"/>
                </a:solidFill>
              </a:rPr>
              <a:t>CPU Scheduler</a:t>
            </a:r>
            <a:r>
              <a:rPr lang="en-US" sz="2000" dirty="0" smtClean="0"/>
              <a:t/>
            </a:r>
            <a:br>
              <a:rPr lang="en-US" sz="2000" dirty="0" smtClean="0"/>
            </a:br>
            <a:endParaRPr lang="en-US" sz="2000" dirty="0"/>
          </a:p>
        </p:txBody>
      </p:sp>
      <p:sp>
        <p:nvSpPr>
          <p:cNvPr id="3" name="Content Placeholder 2"/>
          <p:cNvSpPr>
            <a:spLocks noGrp="1"/>
          </p:cNvSpPr>
          <p:nvPr>
            <p:ph idx="1"/>
          </p:nvPr>
        </p:nvSpPr>
        <p:spPr>
          <a:xfrm>
            <a:off x="357158" y="1571612"/>
            <a:ext cx="8329642" cy="4752988"/>
          </a:xfrm>
        </p:spPr>
        <p:txBody>
          <a:bodyPr>
            <a:noAutofit/>
          </a:bodyPr>
          <a:lstStyle/>
          <a:p>
            <a:r>
              <a:rPr lang="en-US" sz="2000" dirty="0" smtClean="0"/>
              <a:t>Whenever the CPU becomes idle, the operating system must select one of the processes in the ready queue to be executed. </a:t>
            </a:r>
          </a:p>
          <a:p>
            <a:r>
              <a:rPr lang="en-US" sz="2000" dirty="0" smtClean="0"/>
              <a:t>The selection process is carried out by the </a:t>
            </a:r>
            <a:r>
              <a:rPr lang="en-US" sz="2000" b="1" dirty="0" smtClean="0"/>
              <a:t>short-term scheduler (or CPU scheduler). </a:t>
            </a:r>
          </a:p>
          <a:p>
            <a:r>
              <a:rPr lang="en-US" sz="2000" b="1" dirty="0" smtClean="0"/>
              <a:t>The scheduler selects a </a:t>
            </a:r>
            <a:r>
              <a:rPr lang="en-US" sz="2000" dirty="0" smtClean="0"/>
              <a:t>process from the processes in memory that are ready to execute and allocates the CPU to that process.</a:t>
            </a:r>
          </a:p>
          <a:p>
            <a:pPr lvl="0"/>
            <a:r>
              <a:rPr lang="en-US" sz="2000" dirty="0" smtClean="0"/>
              <a:t>CPU </a:t>
            </a:r>
            <a:r>
              <a:rPr lang="en-US" sz="2000" dirty="0" smtClean="0"/>
              <a:t>scheduling decisions may take place when a process:</a:t>
            </a:r>
          </a:p>
          <a:p>
            <a:pPr lvl="1"/>
            <a:r>
              <a:rPr lang="en-US" sz="2000" dirty="0" smtClean="0"/>
              <a:t>Switches from running to waiting state</a:t>
            </a:r>
          </a:p>
          <a:p>
            <a:pPr lvl="1"/>
            <a:r>
              <a:rPr lang="en-US" sz="2000" dirty="0" smtClean="0"/>
              <a:t>Switches from running to ready state</a:t>
            </a:r>
          </a:p>
          <a:p>
            <a:pPr lvl="1"/>
            <a:r>
              <a:rPr lang="en-US" sz="2000" dirty="0" smtClean="0"/>
              <a:t>Switches from waiting to ready</a:t>
            </a:r>
          </a:p>
          <a:p>
            <a:pPr lvl="1"/>
            <a:r>
              <a:rPr lang="en-US" sz="2000" dirty="0" smtClean="0"/>
              <a:t>Terminates</a:t>
            </a:r>
          </a:p>
          <a:p>
            <a:pPr lvl="0"/>
            <a:r>
              <a:rPr lang="en-US" sz="2000" dirty="0" smtClean="0"/>
              <a:t>Scheduling under 1 and 4 is </a:t>
            </a:r>
            <a:r>
              <a:rPr lang="en-US" sz="2000" i="1" dirty="0" smtClean="0"/>
              <a:t>no </a:t>
            </a:r>
            <a:r>
              <a:rPr lang="en-US" sz="2000" i="1" dirty="0" smtClean="0"/>
              <a:t>preemptive</a:t>
            </a:r>
          </a:p>
          <a:p>
            <a:pPr lvl="1"/>
            <a:r>
              <a:rPr lang="en-US" sz="1800" i="1" dirty="0" smtClean="0"/>
              <a:t>Once CPU has been allocated to a process, the process keeps the CPU until it is terminated or switched to waiting state</a:t>
            </a:r>
            <a:r>
              <a:rPr lang="en-US" sz="1800" i="1" dirty="0" smtClean="0"/>
              <a:t>.</a:t>
            </a:r>
            <a:endParaRPr lang="en-US" sz="1800" dirty="0" smtClean="0"/>
          </a:p>
          <a:p>
            <a:pPr lvl="0"/>
            <a:r>
              <a:rPr lang="en-US" sz="2000" dirty="0" smtClean="0"/>
              <a:t>All other scheduling is </a:t>
            </a:r>
            <a:r>
              <a:rPr lang="en-US" sz="2000" i="1" dirty="0" smtClean="0"/>
              <a:t>preemptive</a:t>
            </a:r>
            <a:endParaRPr lang="en-US" sz="2000" dirty="0" smtClean="0"/>
          </a:p>
          <a:p>
            <a:endParaRPr lang="en-US"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640080" marR="0" lvl="1" indent="-246888" defTabSz="914400" rtl="0" eaLnBrk="1" fontAlgn="auto" latinLnBrk="0" hangingPunct="1">
              <a:lnSpc>
                <a:spcPct val="100000"/>
              </a:lnSpc>
              <a:spcBef>
                <a:spcPct val="20000"/>
              </a:spcBef>
              <a:spcAft>
                <a:spcPts val="0"/>
              </a:spcAft>
              <a:tabLst/>
              <a:defRPr/>
            </a:pPr>
            <a:r>
              <a:rPr kumimoji="0" lang="en-US" sz="3200" i="0" strike="noStrike" kern="1200" cap="none" spc="0" normalizeH="0" baseline="0" noProof="0" dirty="0" smtClean="0">
                <a:ln>
                  <a:noFill/>
                </a:ln>
                <a:solidFill>
                  <a:prstClr val="black"/>
                </a:solidFill>
                <a:effectLst/>
                <a:uLnTx/>
                <a:uFillTx/>
                <a:latin typeface="Constantia"/>
                <a:ea typeface="+mn-ea"/>
                <a:cs typeface="+mn-cs"/>
              </a:rPr>
              <a:t>Scheduling Criteria</a:t>
            </a:r>
            <a:r>
              <a:rPr kumimoji="0" lang="en-US" sz="1700" b="0" i="0" u="none" strike="noStrike" kern="1200" cap="none" spc="0" normalizeH="0" baseline="0" noProof="0" dirty="0" smtClean="0">
                <a:ln>
                  <a:noFill/>
                </a:ln>
                <a:solidFill>
                  <a:prstClr val="black"/>
                </a:solidFill>
                <a:effectLst/>
                <a:uLnTx/>
                <a:uFillTx/>
                <a:latin typeface="Constantia"/>
                <a:ea typeface="+mn-ea"/>
                <a:cs typeface="+mn-cs"/>
              </a:rPr>
              <a:t/>
            </a:r>
            <a:br>
              <a:rPr kumimoji="0" lang="en-US" sz="1700" b="0" i="0" u="none" strike="noStrike" kern="1200" cap="none" spc="0" normalizeH="0" baseline="0" noProof="0" dirty="0" smtClean="0">
                <a:ln>
                  <a:noFill/>
                </a:ln>
                <a:solidFill>
                  <a:prstClr val="black"/>
                </a:solidFill>
                <a:effectLst/>
                <a:uLnTx/>
                <a:uFillTx/>
                <a:latin typeface="Constantia"/>
                <a:ea typeface="+mn-ea"/>
                <a:cs typeface="+mn-cs"/>
              </a:rPr>
            </a:br>
            <a:endParaRPr lang="en-US" dirty="0"/>
          </a:p>
        </p:txBody>
      </p:sp>
      <p:sp>
        <p:nvSpPr>
          <p:cNvPr id="3" name="Content Placeholder 2"/>
          <p:cNvSpPr>
            <a:spLocks noGrp="1"/>
          </p:cNvSpPr>
          <p:nvPr>
            <p:ph idx="1"/>
          </p:nvPr>
        </p:nvSpPr>
        <p:spPr/>
        <p:txBody>
          <a:bodyPr>
            <a:noAutofit/>
          </a:bodyPr>
          <a:lstStyle/>
          <a:p>
            <a:pPr algn="just"/>
            <a:r>
              <a:rPr lang="en-US" sz="2400" dirty="0" smtClean="0"/>
              <a:t>Different CPU Scheduling algorithms have different properties. </a:t>
            </a:r>
          </a:p>
          <a:p>
            <a:pPr algn="just"/>
            <a:r>
              <a:rPr lang="en-US" sz="2400" dirty="0" smtClean="0"/>
              <a:t>In choosing which algorithm to use in a particular situation, we must consider the properties of the various algorithms.</a:t>
            </a:r>
          </a:p>
          <a:p>
            <a:pPr algn="just"/>
            <a:r>
              <a:rPr lang="en-US" sz="2400" dirty="0" smtClean="0"/>
              <a:t>Many criteria have been suggested for comparing CPU-scheduling algorithms.</a:t>
            </a:r>
          </a:p>
          <a:p>
            <a:pPr algn="just"/>
            <a:r>
              <a:rPr lang="en-US" sz="2400" dirty="0" smtClean="0"/>
              <a:t>Which characteristics are used for comparison can make a substantial difference in which algorithm is judged to be best.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143000"/>
          </a:xfrm>
        </p:spPr>
        <p:txBody>
          <a:bodyPr>
            <a:normAutofit/>
          </a:bodyPr>
          <a:lstStyle/>
          <a:p>
            <a:r>
              <a:rPr lang="en-US" sz="4400" dirty="0" smtClean="0"/>
              <a:t>The criteria include the following</a:t>
            </a:r>
            <a:endParaRPr lang="en-US" sz="4000" dirty="0"/>
          </a:p>
        </p:txBody>
      </p:sp>
      <p:sp>
        <p:nvSpPr>
          <p:cNvPr id="3" name="Content Placeholder 2"/>
          <p:cNvSpPr>
            <a:spLocks noGrp="1"/>
          </p:cNvSpPr>
          <p:nvPr>
            <p:ph idx="1"/>
          </p:nvPr>
        </p:nvSpPr>
        <p:spPr>
          <a:xfrm>
            <a:off x="214282" y="1285860"/>
            <a:ext cx="8472518" cy="5038740"/>
          </a:xfrm>
        </p:spPr>
        <p:txBody>
          <a:bodyPr>
            <a:normAutofit fontScale="92500" lnSpcReduction="10000"/>
          </a:bodyPr>
          <a:lstStyle/>
          <a:p>
            <a:pPr lvl="0" algn="just"/>
            <a:r>
              <a:rPr lang="en-US" sz="2400" b="1" dirty="0" smtClean="0">
                <a:solidFill>
                  <a:srgbClr val="FF0000"/>
                </a:solidFill>
              </a:rPr>
              <a:t>CPU utilization</a:t>
            </a:r>
            <a:r>
              <a:rPr lang="en-US" sz="2400" dirty="0" smtClean="0"/>
              <a:t>: </a:t>
            </a:r>
          </a:p>
          <a:p>
            <a:pPr lvl="1" algn="just"/>
            <a:r>
              <a:rPr lang="en-US" sz="2200" dirty="0" smtClean="0"/>
              <a:t>To keep the CPU as busy as possible. </a:t>
            </a:r>
          </a:p>
          <a:p>
            <a:pPr lvl="1" algn="just"/>
            <a:r>
              <a:rPr lang="en-US" sz="2200" dirty="0" smtClean="0"/>
              <a:t>It range from 0 to 100 percent. </a:t>
            </a:r>
          </a:p>
          <a:p>
            <a:pPr lvl="1" algn="just"/>
            <a:r>
              <a:rPr lang="en-US" sz="2200" dirty="0" smtClean="0"/>
              <a:t>In a real system it should range from 40%(for lightly loaded system) to 90% (for heavily loaded system)</a:t>
            </a:r>
          </a:p>
          <a:p>
            <a:pPr algn="just"/>
            <a:r>
              <a:rPr lang="en-US" sz="2400" b="1" dirty="0" smtClean="0">
                <a:solidFill>
                  <a:srgbClr val="FF0000"/>
                </a:solidFill>
              </a:rPr>
              <a:t>Throughput</a:t>
            </a:r>
            <a:r>
              <a:rPr lang="en-US" sz="2400" dirty="0" smtClean="0"/>
              <a:t>: </a:t>
            </a:r>
          </a:p>
          <a:p>
            <a:pPr lvl="1" algn="just"/>
            <a:r>
              <a:rPr lang="en-US" sz="2200" dirty="0" smtClean="0"/>
              <a:t>One measure of work is the number of processes that are completed per time unit, called </a:t>
            </a:r>
            <a:r>
              <a:rPr lang="en-US" sz="2200" i="1" dirty="0" smtClean="0"/>
              <a:t>throughput.</a:t>
            </a:r>
          </a:p>
          <a:p>
            <a:pPr lvl="1" algn="just"/>
            <a:r>
              <a:rPr lang="en-US" sz="2200" i="1" dirty="0" smtClean="0"/>
              <a:t> For long processes, this rate may be one </a:t>
            </a:r>
            <a:r>
              <a:rPr lang="en-US" sz="2200" dirty="0" smtClean="0"/>
              <a:t>process per hour; for short transactions, it may be ten processes per second.</a:t>
            </a:r>
          </a:p>
          <a:p>
            <a:pPr algn="just"/>
            <a:r>
              <a:rPr lang="en-US" sz="2400" b="1" dirty="0" smtClean="0">
                <a:solidFill>
                  <a:srgbClr val="FF0000"/>
                </a:solidFill>
              </a:rPr>
              <a:t>Turnaround time</a:t>
            </a:r>
            <a:r>
              <a:rPr lang="en-US" sz="2400" dirty="0" smtClean="0"/>
              <a:t>: </a:t>
            </a:r>
          </a:p>
          <a:p>
            <a:pPr lvl="1" algn="just"/>
            <a:r>
              <a:rPr lang="en-US" sz="2200" dirty="0" smtClean="0"/>
              <a:t>The interval from the time of submission of process to the time of completion is the turnaround time. </a:t>
            </a:r>
          </a:p>
          <a:p>
            <a:pPr lvl="1" algn="just"/>
            <a:r>
              <a:rPr lang="en-US" sz="2200" dirty="0" smtClean="0"/>
              <a:t>This time is the sum of  the periods spent waiting to get into memory, waiting in the ready queue, executing in the CPU and doing I/O. </a:t>
            </a:r>
          </a:p>
          <a:p>
            <a:pPr lvl="0"/>
            <a:endParaRPr lang="en-US" sz="2400" dirty="0" smtClean="0"/>
          </a:p>
          <a:p>
            <a:endParaRPr lang="en-US" sz="2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928670"/>
            <a:ext cx="8472518" cy="5395930"/>
          </a:xfrm>
        </p:spPr>
        <p:txBody>
          <a:bodyPr>
            <a:normAutofit/>
          </a:bodyPr>
          <a:lstStyle/>
          <a:p>
            <a:pPr algn="just"/>
            <a:endParaRPr lang="en-US" sz="2000" dirty="0" smtClean="0"/>
          </a:p>
          <a:p>
            <a:pPr lvl="0" algn="just"/>
            <a:r>
              <a:rPr lang="en-US" sz="2000" b="1" dirty="0" smtClean="0">
                <a:solidFill>
                  <a:srgbClr val="FF0000"/>
                </a:solidFill>
              </a:rPr>
              <a:t>Waiting time</a:t>
            </a:r>
            <a:r>
              <a:rPr lang="en-US" sz="2000" b="1" dirty="0" smtClean="0"/>
              <a:t>: </a:t>
            </a:r>
          </a:p>
          <a:p>
            <a:pPr lvl="1" algn="just"/>
            <a:r>
              <a:rPr lang="en-US" sz="2000" dirty="0" smtClean="0"/>
              <a:t>The</a:t>
            </a:r>
            <a:r>
              <a:rPr lang="en-US" sz="2000" b="1" dirty="0" smtClean="0"/>
              <a:t> </a:t>
            </a:r>
            <a:r>
              <a:rPr lang="en-US" sz="2000" dirty="0" smtClean="0"/>
              <a:t>amount of time that a process has been waiting in the ready queue.</a:t>
            </a:r>
          </a:p>
          <a:p>
            <a:pPr lvl="1" algn="just"/>
            <a:r>
              <a:rPr lang="en-US" sz="2000" dirty="0" smtClean="0"/>
              <a:t> It is the sum of the periods spent waiting in the ready queue.</a:t>
            </a:r>
          </a:p>
          <a:p>
            <a:pPr lvl="0" algn="just"/>
            <a:endParaRPr lang="en-US" sz="2000" dirty="0" smtClean="0"/>
          </a:p>
          <a:p>
            <a:pPr lvl="0" algn="just"/>
            <a:r>
              <a:rPr lang="en-US" sz="2000" b="1" dirty="0" smtClean="0">
                <a:solidFill>
                  <a:srgbClr val="FF0000"/>
                </a:solidFill>
              </a:rPr>
              <a:t>Response time</a:t>
            </a:r>
            <a:r>
              <a:rPr lang="en-US" sz="2000" dirty="0" smtClean="0">
                <a:solidFill>
                  <a:srgbClr val="FF0000"/>
                </a:solidFill>
              </a:rPr>
              <a:t> </a:t>
            </a:r>
            <a:r>
              <a:rPr lang="en-US" sz="2000" dirty="0" smtClean="0"/>
              <a:t>: </a:t>
            </a:r>
          </a:p>
          <a:p>
            <a:pPr lvl="1" algn="just"/>
            <a:r>
              <a:rPr lang="en-US" sz="2000" dirty="0" smtClean="0"/>
              <a:t>The amount of time it takes from when a request was submitted until the first response is produced, not output  (for time-sharing environment)</a:t>
            </a:r>
          </a:p>
          <a:p>
            <a:pPr lvl="0" algn="just"/>
            <a:endParaRPr lang="en-US" sz="2000" dirty="0" smtClean="0"/>
          </a:p>
          <a:p>
            <a:pPr algn="just"/>
            <a:r>
              <a:rPr lang="en-US" sz="2000" dirty="0" smtClean="0"/>
              <a:t>It is desirable to maximize CPU utilization and throughput and to minimize turnaround time, waiting time and response time.</a:t>
            </a:r>
          </a:p>
          <a:p>
            <a:endParaRPr 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Scheduling Algorithms </a:t>
            </a:r>
            <a:endParaRPr lang="en-US" dirty="0"/>
          </a:p>
        </p:txBody>
      </p:sp>
      <p:sp>
        <p:nvSpPr>
          <p:cNvPr id="3" name="Content Placeholder 2"/>
          <p:cNvSpPr>
            <a:spLocks noGrp="1"/>
          </p:cNvSpPr>
          <p:nvPr>
            <p:ph idx="1"/>
          </p:nvPr>
        </p:nvSpPr>
        <p:spPr/>
        <p:txBody>
          <a:bodyPr>
            <a:normAutofit/>
          </a:bodyPr>
          <a:lstStyle/>
          <a:p>
            <a:pPr lvl="0" algn="just"/>
            <a:r>
              <a:rPr lang="en-US" sz="2200" dirty="0" smtClean="0"/>
              <a:t>CPU scheduling deals with the problem of deciding which of the processes in the ready queue is to be allocated the CPU.</a:t>
            </a:r>
          </a:p>
          <a:p>
            <a:pPr lvl="0" algn="just"/>
            <a:r>
              <a:rPr lang="en-US" sz="2200" dirty="0" smtClean="0"/>
              <a:t>There are many different CPU scheduling algorithms are there:</a:t>
            </a:r>
          </a:p>
          <a:p>
            <a:pPr lvl="0" algn="just">
              <a:buNone/>
            </a:pPr>
            <a:endParaRPr lang="en-US" sz="2200" dirty="0" smtClean="0"/>
          </a:p>
          <a:p>
            <a:pPr lvl="1"/>
            <a:r>
              <a:rPr lang="en-US" b="1" dirty="0" smtClean="0">
                <a:solidFill>
                  <a:srgbClr val="FF0000"/>
                </a:solidFill>
              </a:rPr>
              <a:t>FCFS(First –Come, First-Served)</a:t>
            </a:r>
            <a:endParaRPr lang="en-US" dirty="0" smtClean="0">
              <a:solidFill>
                <a:srgbClr val="FF0000"/>
              </a:solidFill>
            </a:endParaRPr>
          </a:p>
          <a:p>
            <a:pPr lvl="1"/>
            <a:r>
              <a:rPr lang="en-US" b="1" dirty="0" smtClean="0">
                <a:solidFill>
                  <a:srgbClr val="FF0000"/>
                </a:solidFill>
              </a:rPr>
              <a:t>SJF(Shortest-Job-First)</a:t>
            </a:r>
            <a:endParaRPr lang="en-US" dirty="0" smtClean="0">
              <a:solidFill>
                <a:srgbClr val="FF0000"/>
              </a:solidFill>
            </a:endParaRPr>
          </a:p>
          <a:p>
            <a:pPr lvl="1"/>
            <a:r>
              <a:rPr lang="en-US" b="1" dirty="0" smtClean="0">
                <a:solidFill>
                  <a:srgbClr val="FF0000"/>
                </a:solidFill>
              </a:rPr>
              <a:t>Priority Scheduling</a:t>
            </a:r>
            <a:endParaRPr lang="en-US" dirty="0" smtClean="0">
              <a:solidFill>
                <a:srgbClr val="FF0000"/>
              </a:solidFill>
            </a:endParaRPr>
          </a:p>
          <a:p>
            <a:pPr lvl="1"/>
            <a:r>
              <a:rPr lang="en-US" b="1" dirty="0" smtClean="0">
                <a:solidFill>
                  <a:srgbClr val="FF0000"/>
                </a:solidFill>
              </a:rPr>
              <a:t>Round-Robin(RR)</a:t>
            </a:r>
            <a:endParaRPr lang="en-US"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Scheduling algorithms</a:t>
            </a:r>
            <a:endParaRPr lang="en-US" dirty="0">
              <a:solidFill>
                <a:srgbClr val="FF0000"/>
              </a:solidFill>
            </a:endParaRPr>
          </a:p>
        </p:txBody>
      </p:sp>
      <p:sp>
        <p:nvSpPr>
          <p:cNvPr id="3" name="Content Placeholder 2"/>
          <p:cNvSpPr>
            <a:spLocks noGrp="1"/>
          </p:cNvSpPr>
          <p:nvPr>
            <p:ph idx="1"/>
          </p:nvPr>
        </p:nvSpPr>
        <p:spPr>
          <a:xfrm>
            <a:off x="214282" y="2332037"/>
            <a:ext cx="9787006" cy="4525963"/>
          </a:xfrm>
        </p:spPr>
        <p:txBody>
          <a:bodyPr/>
          <a:lstStyle/>
          <a:p>
            <a:r>
              <a:rPr lang="en-US" dirty="0" smtClean="0"/>
              <a:t>FCFS-First come First serve- </a:t>
            </a:r>
            <a:r>
              <a:rPr lang="en-US" dirty="0" smtClean="0">
                <a:solidFill>
                  <a:srgbClr val="00B050"/>
                </a:solidFill>
              </a:rPr>
              <a:t>Purely non-preemptive</a:t>
            </a:r>
            <a:r>
              <a:rPr lang="en-US" dirty="0" smtClean="0"/>
              <a:t>                                                </a:t>
            </a:r>
          </a:p>
          <a:p>
            <a:r>
              <a:rPr lang="en-US" dirty="0" smtClean="0"/>
              <a:t>SJF-Shortest Job First                   </a:t>
            </a:r>
            <a:r>
              <a:rPr lang="en-US" dirty="0" smtClean="0">
                <a:solidFill>
                  <a:srgbClr val="FF0000"/>
                </a:solidFill>
              </a:rPr>
              <a:t>Preemptive &amp;</a:t>
            </a:r>
          </a:p>
          <a:p>
            <a:r>
              <a:rPr lang="en-US" dirty="0" smtClean="0"/>
              <a:t>Priority                                           </a:t>
            </a:r>
            <a:r>
              <a:rPr lang="en-US" dirty="0" smtClean="0">
                <a:solidFill>
                  <a:srgbClr val="FF0000"/>
                </a:solidFill>
              </a:rPr>
              <a:t>Non Preemptive</a:t>
            </a:r>
          </a:p>
          <a:p>
            <a:r>
              <a:rPr lang="en-US" dirty="0" smtClean="0"/>
              <a:t>Round Robin-</a:t>
            </a:r>
            <a:r>
              <a:rPr lang="en-US" dirty="0" smtClean="0">
                <a:solidFill>
                  <a:srgbClr val="00B050"/>
                </a:solidFill>
              </a:rPr>
              <a:t> Purely preemptive</a:t>
            </a:r>
            <a:endParaRPr lang="en-US" dirty="0"/>
          </a:p>
        </p:txBody>
      </p:sp>
      <p:sp>
        <p:nvSpPr>
          <p:cNvPr id="4" name="Right Brace 3"/>
          <p:cNvSpPr/>
          <p:nvPr/>
        </p:nvSpPr>
        <p:spPr>
          <a:xfrm>
            <a:off x="4429124" y="2857496"/>
            <a:ext cx="428628" cy="928694"/>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640080" lvl="1" indent="-246888" rtl="0">
              <a:spcBef>
                <a:spcPct val="20000"/>
              </a:spcBef>
            </a:pPr>
            <a:r>
              <a:rPr kumimoji="0" lang="en-US" sz="2400" b="1" i="0" u="none" strike="noStrike" kern="1200" cap="none" spc="0" normalizeH="0" baseline="0" noProof="0" dirty="0" smtClean="0">
                <a:ln>
                  <a:noFill/>
                </a:ln>
                <a:solidFill>
                  <a:srgbClr val="FF0000"/>
                </a:solidFill>
                <a:effectLst/>
                <a:uLnTx/>
                <a:uFillTx/>
                <a:latin typeface="Constantia"/>
                <a:ea typeface="+mn-ea"/>
                <a:cs typeface="+mn-cs"/>
              </a:rPr>
              <a:t>FCFS(First –Come, First-Served): </a:t>
            </a:r>
            <a:r>
              <a:rPr kumimoji="0" lang="en-US" sz="2400" b="1" i="0" u="none" strike="noStrike" kern="1200" cap="none" spc="0" normalizeH="0" baseline="0" noProof="0" dirty="0">
                <a:ln>
                  <a:noFill/>
                </a:ln>
                <a:solidFill>
                  <a:srgbClr val="0070C0"/>
                </a:solidFill>
                <a:effectLst/>
                <a:uLnTx/>
                <a:uFillTx/>
                <a:latin typeface="Constantia" pitchFamily="18" charset="0"/>
                <a:ea typeface="+mn-ea"/>
                <a:cs typeface="+mn-cs"/>
              </a:rPr>
              <a:t>N</a:t>
            </a:r>
            <a:r>
              <a:rPr lang="en-US" sz="2400" dirty="0" smtClean="0">
                <a:solidFill>
                  <a:srgbClr val="0070C0"/>
                </a:solidFill>
                <a:latin typeface="Constantia" pitchFamily="18" charset="0"/>
              </a:rPr>
              <a:t>on </a:t>
            </a:r>
            <a:r>
              <a:rPr lang="en-US" sz="2400" dirty="0">
                <a:solidFill>
                  <a:srgbClr val="0070C0"/>
                </a:solidFill>
                <a:latin typeface="Constantia" pitchFamily="18" charset="0"/>
              </a:rPr>
              <a:t>preemptive. </a:t>
            </a:r>
            <a:r>
              <a:rPr kumimoji="0" lang="en-US" sz="2400" b="0" i="0" u="none" strike="noStrike" kern="1200" cap="none" spc="0" normalizeH="0" baseline="0" noProof="0" dirty="0" smtClean="0">
                <a:ln>
                  <a:noFill/>
                </a:ln>
                <a:solidFill>
                  <a:srgbClr val="FF0000"/>
                </a:solidFill>
                <a:effectLst/>
                <a:uLnTx/>
                <a:uFillTx/>
                <a:latin typeface="Constantia"/>
                <a:ea typeface="+mn-ea"/>
                <a:cs typeface="+mn-cs"/>
              </a:rPr>
              <a:t/>
            </a:r>
            <a:br>
              <a:rPr kumimoji="0" lang="en-US" sz="2400" b="0" i="0" u="none" strike="noStrike" kern="1200" cap="none" spc="0" normalizeH="0" baseline="0" noProof="0" dirty="0" smtClean="0">
                <a:ln>
                  <a:noFill/>
                </a:ln>
                <a:solidFill>
                  <a:srgbClr val="FF0000"/>
                </a:solidFill>
                <a:effectLst/>
                <a:uLnTx/>
                <a:uFillTx/>
                <a:latin typeface="Constantia"/>
                <a:ea typeface="+mn-ea"/>
                <a:cs typeface="+mn-cs"/>
              </a:rPr>
            </a:br>
            <a:endParaRPr lang="en-US" dirty="0"/>
          </a:p>
        </p:txBody>
      </p:sp>
      <p:sp>
        <p:nvSpPr>
          <p:cNvPr id="3" name="Content Placeholder 2"/>
          <p:cNvSpPr>
            <a:spLocks noGrp="1"/>
          </p:cNvSpPr>
          <p:nvPr>
            <p:ph idx="1"/>
          </p:nvPr>
        </p:nvSpPr>
        <p:spPr/>
        <p:txBody>
          <a:bodyPr>
            <a:normAutofit/>
          </a:bodyPr>
          <a:lstStyle/>
          <a:p>
            <a:pPr algn="just"/>
            <a:r>
              <a:rPr lang="en-US" sz="2000" dirty="0" smtClean="0"/>
              <a:t>The simplest CPU-scheduling algorithm is the first-come, first-served (FCFS) scheduling algorithm.</a:t>
            </a:r>
          </a:p>
          <a:p>
            <a:pPr algn="just"/>
            <a:r>
              <a:rPr lang="en-US" sz="2000" dirty="0" smtClean="0"/>
              <a:t> With this scheme, the process that requests the CPU first is allocated the CPU first. </a:t>
            </a:r>
          </a:p>
          <a:p>
            <a:pPr algn="just"/>
            <a:r>
              <a:rPr lang="en-US" sz="2000" dirty="0" smtClean="0"/>
              <a:t>The implementation of the FCFS policy is easily managed with a FIFO queue. </a:t>
            </a:r>
          </a:p>
          <a:p>
            <a:pPr algn="just"/>
            <a:r>
              <a:rPr lang="en-US" sz="2000" dirty="0" smtClean="0"/>
              <a:t>When a process enters the ready queue, its PCB is linked onto the tail of the queue. </a:t>
            </a:r>
          </a:p>
          <a:p>
            <a:pPr algn="just"/>
            <a:r>
              <a:rPr lang="en-US" sz="2000" dirty="0" smtClean="0"/>
              <a:t>When the CPU is free, it is allocated to the process at the head of the queue.</a:t>
            </a:r>
          </a:p>
          <a:p>
            <a:pPr algn="just"/>
            <a:r>
              <a:rPr lang="en-US" sz="2000" dirty="0" smtClean="0"/>
              <a:t>The running process is then removed from the queue. </a:t>
            </a:r>
          </a:p>
          <a:p>
            <a:pPr algn="just"/>
            <a:r>
              <a:rPr lang="en-US" sz="2000" dirty="0" smtClean="0"/>
              <a:t>The code for FCFS scheduling is simple to write and understand.</a:t>
            </a:r>
            <a:endParaRPr lang="en-US"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3" name="Content Placeholder 2"/>
          <p:cNvSpPr>
            <a:spLocks noGrp="1"/>
          </p:cNvSpPr>
          <p:nvPr>
            <p:ph idx="1"/>
          </p:nvPr>
        </p:nvSpPr>
        <p:spPr/>
        <p:txBody>
          <a:bodyPr>
            <a:normAutofit fontScale="92500"/>
          </a:bodyPr>
          <a:lstStyle/>
          <a:p>
            <a:r>
              <a:rPr lang="en-US" dirty="0" smtClean="0"/>
              <a:t>Consider the following set of processes that arrive at time 0, with the length of the CPU burst given in milliseconds:</a:t>
            </a:r>
          </a:p>
          <a:p>
            <a:pPr>
              <a:buNone/>
            </a:pPr>
            <a:r>
              <a:rPr lang="en-US" b="1" dirty="0" smtClean="0"/>
              <a:t>			</a:t>
            </a:r>
            <a:r>
              <a:rPr lang="en-US" b="1" u="sng" dirty="0" smtClean="0"/>
              <a:t>Process</a:t>
            </a:r>
            <a:r>
              <a:rPr lang="en-US" b="1" dirty="0" smtClean="0"/>
              <a:t>	           </a:t>
            </a:r>
            <a:r>
              <a:rPr lang="en-US" b="1" u="sng" dirty="0" smtClean="0"/>
              <a:t>Burst Time</a:t>
            </a:r>
            <a:endParaRPr lang="en-US" dirty="0" smtClean="0"/>
          </a:p>
          <a:p>
            <a:pPr>
              <a:buNone/>
            </a:pPr>
            <a:r>
              <a:rPr lang="en-US" b="1" i="1" dirty="0" smtClean="0"/>
              <a:t>			P</a:t>
            </a:r>
            <a:r>
              <a:rPr lang="en-US" b="1" i="1" baseline="-25000" dirty="0" smtClean="0"/>
              <a:t>1</a:t>
            </a:r>
            <a:r>
              <a:rPr lang="en-US" b="1" dirty="0" smtClean="0"/>
              <a:t>	                            24</a:t>
            </a:r>
            <a:endParaRPr lang="en-US" dirty="0" smtClean="0"/>
          </a:p>
          <a:p>
            <a:pPr>
              <a:buNone/>
            </a:pPr>
            <a:r>
              <a:rPr lang="en-US" b="1" i="1" dirty="0" smtClean="0"/>
              <a:t>			P</a:t>
            </a:r>
            <a:r>
              <a:rPr lang="en-US" b="1" i="1" baseline="-25000" dirty="0" smtClean="0"/>
              <a:t>2		        	 </a:t>
            </a:r>
            <a:r>
              <a:rPr lang="en-US" b="1" dirty="0" smtClean="0"/>
              <a:t> 3</a:t>
            </a:r>
            <a:endParaRPr lang="en-US" dirty="0" smtClean="0"/>
          </a:p>
          <a:p>
            <a:pPr>
              <a:buNone/>
            </a:pPr>
            <a:r>
              <a:rPr lang="en-US" b="1" dirty="0" smtClean="0"/>
              <a:t> 			</a:t>
            </a:r>
            <a:r>
              <a:rPr lang="en-US" b="1" i="1" dirty="0" smtClean="0"/>
              <a:t>P</a:t>
            </a:r>
            <a:r>
              <a:rPr lang="en-US" b="1" i="1" baseline="-25000" dirty="0" smtClean="0"/>
              <a:t>3			</a:t>
            </a:r>
            <a:r>
              <a:rPr lang="en-US" b="1" i="1" dirty="0" smtClean="0"/>
              <a:t> </a:t>
            </a:r>
            <a:r>
              <a:rPr lang="en-US" b="1" i="1" baseline="-25000" dirty="0" smtClean="0"/>
              <a:t> </a:t>
            </a:r>
            <a:r>
              <a:rPr lang="en-US" b="1" dirty="0" smtClean="0"/>
              <a:t>3</a:t>
            </a:r>
            <a:r>
              <a:rPr lang="en-US" b="1" i="1" baseline="-25000" dirty="0" smtClean="0"/>
              <a:t> </a:t>
            </a:r>
            <a:endParaRPr lang="en-US" dirty="0" smtClean="0"/>
          </a:p>
          <a:p>
            <a:pPr lvl="0"/>
            <a:r>
              <a:rPr lang="en-US" dirty="0" smtClean="0"/>
              <a:t>Suppose that the processes arrive in the order: </a:t>
            </a:r>
            <a:r>
              <a:rPr lang="en-US" i="1" dirty="0" smtClean="0"/>
              <a:t>P</a:t>
            </a:r>
            <a:r>
              <a:rPr lang="en-US" i="1" baseline="-25000" dirty="0" smtClean="0"/>
              <a:t>1</a:t>
            </a:r>
            <a:r>
              <a:rPr lang="en-US" dirty="0" smtClean="0"/>
              <a:t> , </a:t>
            </a:r>
            <a:r>
              <a:rPr lang="en-US" i="1" dirty="0" smtClean="0"/>
              <a:t>P</a:t>
            </a:r>
            <a:r>
              <a:rPr lang="en-US" i="1" baseline="-25000" dirty="0" smtClean="0"/>
              <a:t>2</a:t>
            </a:r>
            <a:r>
              <a:rPr lang="en-US" dirty="0" smtClean="0"/>
              <a:t> , </a:t>
            </a:r>
            <a:r>
              <a:rPr lang="en-US" i="1" dirty="0" smtClean="0"/>
              <a:t>P</a:t>
            </a:r>
            <a:r>
              <a:rPr lang="en-US" i="1" baseline="-25000" dirty="0" smtClean="0"/>
              <a:t>3  </a:t>
            </a:r>
            <a:br>
              <a:rPr lang="en-US" i="1" baseline="-25000" dirty="0" smtClean="0"/>
            </a:br>
            <a:endParaRPr lang="en-US" dirty="0" smtClean="0"/>
          </a:p>
          <a:p>
            <a:pPr lvl="0"/>
            <a:r>
              <a:rPr lang="en-US" dirty="0" smtClean="0"/>
              <a:t>The Gantt Chart for the schedule is:</a:t>
            </a:r>
          </a:p>
          <a:p>
            <a:pPr>
              <a:buNone/>
            </a:pPr>
            <a:endParaRPr lang="en-US" dirty="0" smtClean="0"/>
          </a:p>
          <a:p>
            <a:endParaRPr lang="en-US" dirty="0"/>
          </a:p>
        </p:txBody>
      </p:sp>
      <p:pic>
        <p:nvPicPr>
          <p:cNvPr id="5" name="Object 2"/>
          <p:cNvPicPr/>
          <p:nvPr/>
        </p:nvPicPr>
        <p:blipFill>
          <a:blip r:embed="rId2"/>
          <a:srcRect l="-2538" t="-627" r="-2707" b="-10916"/>
          <a:stretch>
            <a:fillRect/>
          </a:stretch>
        </p:blipFill>
        <p:spPr bwMode="auto">
          <a:xfrm>
            <a:off x="1857356" y="5786454"/>
            <a:ext cx="5676900" cy="82867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000108"/>
            <a:ext cx="8401080" cy="5324492"/>
          </a:xfrm>
        </p:spPr>
        <p:txBody>
          <a:bodyPr/>
          <a:lstStyle/>
          <a:p>
            <a:pPr lvl="0" algn="just"/>
            <a:r>
              <a:rPr lang="en-US" dirty="0" smtClean="0"/>
              <a:t>Waiting time for </a:t>
            </a:r>
            <a:r>
              <a:rPr lang="en-US" i="1" dirty="0" smtClean="0"/>
              <a:t>P</a:t>
            </a:r>
            <a:r>
              <a:rPr lang="en-US" i="1" baseline="-25000" dirty="0" smtClean="0"/>
              <a:t>1</a:t>
            </a:r>
            <a:r>
              <a:rPr lang="en-US" dirty="0" smtClean="0"/>
              <a:t>  = 0; </a:t>
            </a:r>
            <a:r>
              <a:rPr lang="en-US" i="1" dirty="0" smtClean="0"/>
              <a:t>P</a:t>
            </a:r>
            <a:r>
              <a:rPr lang="en-US" i="1" baseline="-25000" dirty="0" smtClean="0"/>
              <a:t>2</a:t>
            </a:r>
            <a:r>
              <a:rPr lang="en-US" dirty="0" smtClean="0"/>
              <a:t>  = 24; </a:t>
            </a:r>
            <a:r>
              <a:rPr lang="en-US" i="1" dirty="0" smtClean="0"/>
              <a:t>P</a:t>
            </a:r>
            <a:r>
              <a:rPr lang="en-US" i="1" baseline="-25000" dirty="0" smtClean="0"/>
              <a:t>3 </a:t>
            </a:r>
            <a:r>
              <a:rPr lang="en-US" dirty="0" smtClean="0"/>
              <a:t>= 27</a:t>
            </a:r>
          </a:p>
          <a:p>
            <a:pPr lvl="0" algn="just"/>
            <a:r>
              <a:rPr lang="en-US" dirty="0" smtClean="0"/>
              <a:t>Average waiting time:  (0 + 24 + 27)/3 = 17</a:t>
            </a:r>
          </a:p>
          <a:p>
            <a:pPr algn="just">
              <a:buNone/>
            </a:pPr>
            <a:r>
              <a:rPr lang="en-US" dirty="0" smtClean="0">
                <a:solidFill>
                  <a:srgbClr val="FF0000"/>
                </a:solidFill>
              </a:rPr>
              <a:t> Disadvantage:</a:t>
            </a:r>
            <a:r>
              <a:rPr lang="en-US" dirty="0" smtClean="0"/>
              <a:t> The average waiting time under the FCFS</a:t>
            </a:r>
          </a:p>
          <a:p>
            <a:pPr algn="just">
              <a:buNone/>
            </a:pPr>
            <a:r>
              <a:rPr lang="en-US" dirty="0" smtClean="0"/>
              <a:t>policy is often quite long.</a:t>
            </a:r>
            <a:endParaRPr lang="en-US" b="1" dirty="0" smtClean="0"/>
          </a:p>
          <a:p>
            <a:pPr algn="just">
              <a:buNone/>
            </a:pPr>
            <a:r>
              <a:rPr lang="en-US" b="1" dirty="0" smtClean="0">
                <a:solidFill>
                  <a:srgbClr val="FF0000"/>
                </a:solidFill>
              </a:rPr>
              <a:t>Convoy Effect:</a:t>
            </a:r>
            <a:endParaRPr lang="en-US" dirty="0" smtClean="0">
              <a:solidFill>
                <a:srgbClr val="FF0000"/>
              </a:solidFill>
            </a:endParaRPr>
          </a:p>
          <a:p>
            <a:pPr lvl="0" algn="just"/>
            <a:r>
              <a:rPr lang="en-US" dirty="0" smtClean="0"/>
              <a:t>All other processes wait for the one big process to get off the CPU. This effect results in lower CPU utilization and device utilization.</a:t>
            </a:r>
          </a:p>
          <a:p>
            <a:pPr algn="just"/>
            <a:r>
              <a:rPr lang="en-US" i="1" dirty="0" smtClean="0"/>
              <a:t>Convoy effect</a:t>
            </a:r>
            <a:r>
              <a:rPr lang="en-US" dirty="0" smtClean="0"/>
              <a:t> means short process behind long process</a:t>
            </a:r>
          </a:p>
          <a:p>
            <a:pPr lvl="0" algn="just"/>
            <a:endParaRPr lang="en-US" dirty="0" smtClean="0"/>
          </a:p>
          <a:p>
            <a:pPr lvl="0" algn="just"/>
            <a:endParaRPr lang="en-US" dirty="0" smtClean="0"/>
          </a:p>
          <a:p>
            <a:pPr algn="just">
              <a:buNone/>
            </a:pP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CASE 2:</a:t>
            </a:r>
            <a:endParaRPr lang="en-US" dirty="0"/>
          </a:p>
        </p:txBody>
      </p:sp>
      <p:sp>
        <p:nvSpPr>
          <p:cNvPr id="3" name="Content Placeholder 2"/>
          <p:cNvSpPr>
            <a:spLocks noGrp="1"/>
          </p:cNvSpPr>
          <p:nvPr>
            <p:ph idx="1"/>
          </p:nvPr>
        </p:nvSpPr>
        <p:spPr/>
        <p:txBody>
          <a:bodyPr>
            <a:normAutofit fontScale="85000" lnSpcReduction="20000"/>
          </a:bodyPr>
          <a:lstStyle/>
          <a:p>
            <a:pPr lvl="0"/>
            <a:r>
              <a:rPr lang="en-US" dirty="0" smtClean="0"/>
              <a:t>Suppose that the processes arrive in the order: </a:t>
            </a:r>
            <a:r>
              <a:rPr lang="en-US" i="1" dirty="0" smtClean="0"/>
              <a:t>P</a:t>
            </a:r>
            <a:r>
              <a:rPr lang="en-US" i="1" baseline="-25000" dirty="0" smtClean="0"/>
              <a:t>2</a:t>
            </a:r>
            <a:r>
              <a:rPr lang="en-US" dirty="0" smtClean="0"/>
              <a:t> , </a:t>
            </a:r>
            <a:r>
              <a:rPr lang="en-US" i="1" dirty="0" smtClean="0"/>
              <a:t>P</a:t>
            </a:r>
            <a:r>
              <a:rPr lang="en-US" i="1" baseline="-25000" dirty="0" smtClean="0"/>
              <a:t>3</a:t>
            </a:r>
            <a:r>
              <a:rPr lang="en-US" dirty="0" smtClean="0"/>
              <a:t> , </a:t>
            </a:r>
            <a:r>
              <a:rPr lang="en-US" i="1" dirty="0" smtClean="0"/>
              <a:t>P</a:t>
            </a:r>
            <a:r>
              <a:rPr lang="en-US" i="1" baseline="-25000" dirty="0" smtClean="0"/>
              <a:t>1 </a:t>
            </a:r>
          </a:p>
          <a:p>
            <a:pPr lvl="0"/>
            <a:endParaRPr lang="en-US" i="1" baseline="-25000" dirty="0" smtClean="0"/>
          </a:p>
          <a:p>
            <a:pPr lvl="0"/>
            <a:endParaRPr lang="en-US" i="1" baseline="-25000" dirty="0" smtClean="0"/>
          </a:p>
          <a:p>
            <a:pPr lvl="0"/>
            <a:endParaRPr lang="en-US" i="1" baseline="-25000" dirty="0" smtClean="0"/>
          </a:p>
          <a:p>
            <a:pPr lvl="0"/>
            <a:endParaRPr lang="en-US" i="1" baseline="-25000" dirty="0" smtClean="0"/>
          </a:p>
          <a:p>
            <a:pPr lvl="0"/>
            <a:endParaRPr lang="en-US" i="1" baseline="-25000" dirty="0" smtClean="0"/>
          </a:p>
          <a:p>
            <a:pPr lvl="0"/>
            <a:endParaRPr lang="en-US" i="1" baseline="-25000" dirty="0" smtClean="0"/>
          </a:p>
          <a:p>
            <a:pPr lvl="0"/>
            <a:endParaRPr lang="en-US" dirty="0" smtClean="0"/>
          </a:p>
          <a:p>
            <a:pPr lvl="0"/>
            <a:endParaRPr lang="en-US" dirty="0" smtClean="0"/>
          </a:p>
          <a:p>
            <a:pPr lvl="0"/>
            <a:endParaRPr lang="en-US" dirty="0" smtClean="0"/>
          </a:p>
          <a:p>
            <a:pPr lvl="0"/>
            <a:r>
              <a:rPr lang="en-US" dirty="0" smtClean="0"/>
              <a:t>Waiting time for </a:t>
            </a:r>
            <a:r>
              <a:rPr lang="en-US" i="1" dirty="0" smtClean="0"/>
              <a:t>P</a:t>
            </a:r>
            <a:r>
              <a:rPr lang="en-US" i="1" baseline="-25000" dirty="0" smtClean="0"/>
              <a:t>1 </a:t>
            </a:r>
            <a:r>
              <a:rPr lang="en-US" i="1" dirty="0" smtClean="0"/>
              <a:t>=</a:t>
            </a:r>
            <a:r>
              <a:rPr lang="en-US" dirty="0" smtClean="0"/>
              <a:t> 6</a:t>
            </a:r>
            <a:r>
              <a:rPr lang="en-US" i="1" dirty="0" smtClean="0"/>
              <a:t>;</a:t>
            </a:r>
            <a:r>
              <a:rPr lang="en-US" i="1" baseline="-25000" dirty="0" smtClean="0"/>
              <a:t> </a:t>
            </a:r>
            <a:r>
              <a:rPr lang="en-US" i="1" dirty="0" smtClean="0"/>
              <a:t>P</a:t>
            </a:r>
            <a:r>
              <a:rPr lang="en-US" i="1" baseline="-25000" dirty="0" smtClean="0"/>
              <a:t>2</a:t>
            </a:r>
            <a:r>
              <a:rPr lang="en-US" dirty="0" smtClean="0"/>
              <a:t> = 0</a:t>
            </a:r>
            <a:r>
              <a:rPr lang="en-US" i="1" baseline="-25000" dirty="0" smtClean="0"/>
              <a:t>; </a:t>
            </a:r>
            <a:r>
              <a:rPr lang="en-US" i="1" dirty="0" smtClean="0"/>
              <a:t>P</a:t>
            </a:r>
            <a:r>
              <a:rPr lang="en-US" i="1" baseline="-25000" dirty="0" smtClean="0"/>
              <a:t>3 </a:t>
            </a:r>
            <a:r>
              <a:rPr lang="en-US" i="1" dirty="0" smtClean="0"/>
              <a:t>= </a:t>
            </a:r>
            <a:r>
              <a:rPr lang="en-US" dirty="0" smtClean="0"/>
              <a:t>3</a:t>
            </a:r>
          </a:p>
          <a:p>
            <a:pPr lvl="0"/>
            <a:r>
              <a:rPr lang="en-US" dirty="0" smtClean="0"/>
              <a:t>Average waiting time:   (6 + 0 + 3)/3 = 3</a:t>
            </a:r>
          </a:p>
          <a:p>
            <a:pPr lvl="0"/>
            <a:r>
              <a:rPr lang="en-US" dirty="0" smtClean="0"/>
              <a:t>Much better than previous case</a:t>
            </a:r>
          </a:p>
          <a:p>
            <a:pPr lvl="0">
              <a:buNone/>
            </a:pPr>
            <a:r>
              <a:rPr lang="en-US" i="1" baseline="-25000" dirty="0" smtClean="0"/>
              <a:t/>
            </a:r>
            <a:br>
              <a:rPr lang="en-US" i="1" baseline="-25000" dirty="0" smtClean="0"/>
            </a:br>
            <a:endParaRPr lang="en-US" dirty="0" smtClean="0"/>
          </a:p>
          <a:p>
            <a:endParaRPr lang="en-US" dirty="0"/>
          </a:p>
        </p:txBody>
      </p:sp>
      <p:grpSp>
        <p:nvGrpSpPr>
          <p:cNvPr id="4" name="Group 3"/>
          <p:cNvGrpSpPr>
            <a:grpSpLocks/>
          </p:cNvGrpSpPr>
          <p:nvPr/>
        </p:nvGrpSpPr>
        <p:grpSpPr bwMode="auto">
          <a:xfrm>
            <a:off x="571472" y="2864646"/>
            <a:ext cx="7786742" cy="1707362"/>
            <a:chOff x="852" y="1650"/>
            <a:chExt cx="3512" cy="711"/>
          </a:xfrm>
        </p:grpSpPr>
        <p:sp>
          <p:nvSpPr>
            <p:cNvPr id="5" name="Rectangle 4"/>
            <p:cNvSpPr>
              <a:spLocks noChangeArrowheads="1"/>
            </p:cNvSpPr>
            <p:nvPr/>
          </p:nvSpPr>
          <p:spPr bwMode="auto">
            <a:xfrm flipH="1">
              <a:off x="948" y="1650"/>
              <a:ext cx="3312" cy="384"/>
            </a:xfrm>
            <a:prstGeom prst="rect">
              <a:avLst/>
            </a:prstGeom>
            <a:solidFill>
              <a:schemeClr val="bg1"/>
            </a:solidFill>
            <a:ln w="9525">
              <a:solidFill>
                <a:schemeClr val="tx1"/>
              </a:solidFill>
              <a:miter lim="800000"/>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6" name="Text Box 7"/>
            <p:cNvSpPr txBox="1">
              <a:spLocks noChangeArrowheads="1"/>
            </p:cNvSpPr>
            <p:nvPr/>
          </p:nvSpPr>
          <p:spPr bwMode="auto">
            <a:xfrm flipH="1">
              <a:off x="3179" y="1698"/>
              <a:ext cx="265"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P</a:t>
              </a:r>
              <a:r>
                <a:rPr lang="en-US" baseline="-25000"/>
                <a:t>1</a:t>
              </a:r>
              <a:endParaRPr lang="en-US"/>
            </a:p>
          </p:txBody>
        </p:sp>
        <p:sp>
          <p:nvSpPr>
            <p:cNvPr id="7" name="Text Box 8"/>
            <p:cNvSpPr txBox="1">
              <a:spLocks noChangeArrowheads="1"/>
            </p:cNvSpPr>
            <p:nvPr/>
          </p:nvSpPr>
          <p:spPr bwMode="auto">
            <a:xfrm flipH="1">
              <a:off x="1691" y="1698"/>
              <a:ext cx="265"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P</a:t>
              </a:r>
              <a:r>
                <a:rPr lang="en-US" baseline="-25000"/>
                <a:t>3</a:t>
              </a:r>
              <a:endParaRPr lang="en-US"/>
            </a:p>
          </p:txBody>
        </p:sp>
        <p:sp>
          <p:nvSpPr>
            <p:cNvPr id="8" name="Text Box 9"/>
            <p:cNvSpPr txBox="1">
              <a:spLocks noChangeArrowheads="1"/>
            </p:cNvSpPr>
            <p:nvPr/>
          </p:nvSpPr>
          <p:spPr bwMode="auto">
            <a:xfrm flipH="1">
              <a:off x="1115" y="1698"/>
              <a:ext cx="265"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P</a:t>
              </a:r>
              <a:r>
                <a:rPr lang="en-US" baseline="-25000"/>
                <a:t>2</a:t>
              </a:r>
              <a:endParaRPr lang="en-US"/>
            </a:p>
          </p:txBody>
        </p:sp>
        <p:sp>
          <p:nvSpPr>
            <p:cNvPr id="9" name="Line 10"/>
            <p:cNvSpPr>
              <a:spLocks noChangeShapeType="1"/>
            </p:cNvSpPr>
            <p:nvPr/>
          </p:nvSpPr>
          <p:spPr bwMode="auto">
            <a:xfrm flipH="1">
              <a:off x="4260" y="2034"/>
              <a:ext cx="0" cy="14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0" name="Line 11"/>
            <p:cNvSpPr>
              <a:spLocks noChangeShapeType="1"/>
            </p:cNvSpPr>
            <p:nvPr/>
          </p:nvSpPr>
          <p:spPr bwMode="auto">
            <a:xfrm flipH="1">
              <a:off x="948" y="2034"/>
              <a:ext cx="0" cy="14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1" name="Line 12"/>
            <p:cNvSpPr>
              <a:spLocks noChangeShapeType="1"/>
            </p:cNvSpPr>
            <p:nvPr/>
          </p:nvSpPr>
          <p:spPr bwMode="auto">
            <a:xfrm flipH="1">
              <a:off x="2148" y="1650"/>
              <a:ext cx="0" cy="38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2" name="Line 13"/>
            <p:cNvSpPr>
              <a:spLocks noChangeShapeType="1"/>
            </p:cNvSpPr>
            <p:nvPr/>
          </p:nvSpPr>
          <p:spPr bwMode="auto">
            <a:xfrm flipH="1">
              <a:off x="1572" y="1650"/>
              <a:ext cx="0" cy="38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3" name="Line 14"/>
            <p:cNvSpPr>
              <a:spLocks noChangeShapeType="1"/>
            </p:cNvSpPr>
            <p:nvPr/>
          </p:nvSpPr>
          <p:spPr bwMode="auto">
            <a:xfrm flipH="1">
              <a:off x="2148" y="2034"/>
              <a:ext cx="0" cy="14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4" name="Line 15"/>
            <p:cNvSpPr>
              <a:spLocks noChangeShapeType="1"/>
            </p:cNvSpPr>
            <p:nvPr/>
          </p:nvSpPr>
          <p:spPr bwMode="auto">
            <a:xfrm flipH="1">
              <a:off x="1572" y="2034"/>
              <a:ext cx="0" cy="144"/>
            </a:xfrm>
            <a:prstGeom prst="line">
              <a:avLst/>
            </a:prstGeom>
            <a:noFill/>
            <a:ln w="9525">
              <a:solidFill>
                <a:schemeClr val="tx1"/>
              </a:solidFill>
              <a:round/>
              <a:headEnd/>
              <a:tailEnd/>
            </a:ln>
          </p:spPr>
          <p:txBody>
            <a:bodyPr wrap="none" anchor="ct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endParaRPr lang="en-US"/>
            </a:p>
          </p:txBody>
        </p:sp>
        <p:sp>
          <p:nvSpPr>
            <p:cNvPr id="15" name="Text Box 16"/>
            <p:cNvSpPr txBox="1">
              <a:spLocks noChangeArrowheads="1"/>
            </p:cNvSpPr>
            <p:nvPr/>
          </p:nvSpPr>
          <p:spPr bwMode="auto">
            <a:xfrm flipH="1">
              <a:off x="2056" y="2130"/>
              <a:ext cx="196"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6</a:t>
              </a:r>
            </a:p>
          </p:txBody>
        </p:sp>
        <p:sp>
          <p:nvSpPr>
            <p:cNvPr id="16" name="Text Box 17"/>
            <p:cNvSpPr txBox="1">
              <a:spLocks noChangeArrowheads="1"/>
            </p:cNvSpPr>
            <p:nvPr/>
          </p:nvSpPr>
          <p:spPr bwMode="auto">
            <a:xfrm flipH="1">
              <a:off x="1480" y="2130"/>
              <a:ext cx="196"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3</a:t>
              </a:r>
            </a:p>
          </p:txBody>
        </p:sp>
        <p:sp>
          <p:nvSpPr>
            <p:cNvPr id="17" name="Text Box 18"/>
            <p:cNvSpPr txBox="1">
              <a:spLocks noChangeArrowheads="1"/>
            </p:cNvSpPr>
            <p:nvPr/>
          </p:nvSpPr>
          <p:spPr bwMode="auto">
            <a:xfrm flipH="1">
              <a:off x="4088" y="2130"/>
              <a:ext cx="276"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a:t>30</a:t>
              </a:r>
            </a:p>
          </p:txBody>
        </p:sp>
        <p:sp>
          <p:nvSpPr>
            <p:cNvPr id="18" name="Text Box 19"/>
            <p:cNvSpPr txBox="1">
              <a:spLocks noChangeArrowheads="1"/>
            </p:cNvSpPr>
            <p:nvPr/>
          </p:nvSpPr>
          <p:spPr bwMode="auto">
            <a:xfrm flipH="1">
              <a:off x="852" y="2130"/>
              <a:ext cx="196" cy="231"/>
            </a:xfrm>
            <a:prstGeom prst="rect">
              <a:avLst/>
            </a:prstGeom>
            <a:noFill/>
            <a:ln w="9525">
              <a:noFill/>
              <a:miter lim="800000"/>
              <a:headEnd/>
              <a:tailEnd/>
            </a:ln>
          </p:spPr>
          <p:txBody>
            <a:bodyPr wrap="none" anchor="ctr">
              <a:spAutoFit/>
            </a:bodyPr>
            <a:lstStyle>
              <a:defPPr>
                <a:defRPr lang="en-US"/>
              </a:defPPr>
              <a:lvl1pPr algn="l" rtl="0" eaLnBrk="0" fontAlgn="base" hangingPunct="0">
                <a:spcBef>
                  <a:spcPct val="0"/>
                </a:spcBef>
                <a:spcAft>
                  <a:spcPct val="0"/>
                </a:spcAft>
                <a:defRPr kern="1200">
                  <a:solidFill>
                    <a:schemeClr val="tx1"/>
                  </a:solidFill>
                  <a:latin typeface="Helvetica" pitchFamily="34" charset="0"/>
                  <a:ea typeface="+mn-ea"/>
                  <a:cs typeface="+mn-cs"/>
                </a:defRPr>
              </a:lvl1pPr>
              <a:lvl2pPr marL="457200" algn="l" rtl="0" eaLnBrk="0" fontAlgn="base" hangingPunct="0">
                <a:spcBef>
                  <a:spcPct val="0"/>
                </a:spcBef>
                <a:spcAft>
                  <a:spcPct val="0"/>
                </a:spcAft>
                <a:defRPr kern="1200">
                  <a:solidFill>
                    <a:schemeClr val="tx1"/>
                  </a:solidFill>
                  <a:latin typeface="Helvetica" pitchFamily="34" charset="0"/>
                  <a:ea typeface="+mn-ea"/>
                  <a:cs typeface="+mn-cs"/>
                </a:defRPr>
              </a:lvl2pPr>
              <a:lvl3pPr marL="914400" algn="l" rtl="0" eaLnBrk="0" fontAlgn="base" hangingPunct="0">
                <a:spcBef>
                  <a:spcPct val="0"/>
                </a:spcBef>
                <a:spcAft>
                  <a:spcPct val="0"/>
                </a:spcAft>
                <a:defRPr kern="1200">
                  <a:solidFill>
                    <a:schemeClr val="tx1"/>
                  </a:solidFill>
                  <a:latin typeface="Helvetica" pitchFamily="34" charset="0"/>
                  <a:ea typeface="+mn-ea"/>
                  <a:cs typeface="+mn-cs"/>
                </a:defRPr>
              </a:lvl3pPr>
              <a:lvl4pPr marL="1371600" algn="l" rtl="0" eaLnBrk="0" fontAlgn="base" hangingPunct="0">
                <a:spcBef>
                  <a:spcPct val="0"/>
                </a:spcBef>
                <a:spcAft>
                  <a:spcPct val="0"/>
                </a:spcAft>
                <a:defRPr kern="1200">
                  <a:solidFill>
                    <a:schemeClr val="tx1"/>
                  </a:solidFill>
                  <a:latin typeface="Helvetica" pitchFamily="34" charset="0"/>
                  <a:ea typeface="+mn-ea"/>
                  <a:cs typeface="+mn-cs"/>
                </a:defRPr>
              </a:lvl4pPr>
              <a:lvl5pPr marL="1828800" algn="l" rtl="0" eaLnBrk="0" fontAlgn="base" hangingPunct="0">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a:lstStyle>
            <a:p>
              <a:pPr algn="ctr">
                <a:spcBef>
                  <a:spcPct val="50000"/>
                </a:spcBef>
              </a:pPr>
              <a:r>
                <a:rPr lang="en-US" dirty="0"/>
                <a:t>0</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857224" y="1428736"/>
            <a:ext cx="7143800" cy="3286148"/>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SJF (Shortest-Job-First)</a:t>
            </a: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US" dirty="0" smtClean="0"/>
              <a:t>Associate with each process the length of its next CPU burst.  Use these lengths to schedule the process with the shortest time</a:t>
            </a:r>
          </a:p>
          <a:p>
            <a:pPr algn="just"/>
            <a:r>
              <a:rPr lang="en-US" dirty="0" smtClean="0"/>
              <a:t>If the next CPU bursts of two processes are the same, FCFS scheduling is used to break the tie.</a:t>
            </a:r>
          </a:p>
          <a:p>
            <a:pPr lvl="0" algn="just"/>
            <a:r>
              <a:rPr lang="en-US" u="sng" dirty="0" smtClean="0"/>
              <a:t>Two schemes: </a:t>
            </a:r>
            <a:endParaRPr lang="en-US" dirty="0" smtClean="0"/>
          </a:p>
          <a:p>
            <a:pPr lvl="0" algn="just"/>
            <a:r>
              <a:rPr lang="en-US" b="1" dirty="0" smtClean="0"/>
              <a:t>Non preemptive (shortest next CPU burst)</a:t>
            </a:r>
            <a:r>
              <a:rPr lang="en-US" dirty="0" smtClean="0"/>
              <a:t> – once CPU given to the process it cannot be preempted until completes its CPU burst</a:t>
            </a:r>
          </a:p>
          <a:p>
            <a:pPr lvl="0" algn="just"/>
            <a:r>
              <a:rPr lang="en-US" b="1" dirty="0" smtClean="0"/>
              <a:t>Preemptive</a:t>
            </a:r>
            <a:r>
              <a:rPr lang="en-US" dirty="0" smtClean="0"/>
              <a:t> – if a new process arrives with CPU burst length less than remaining time of current executing process, preempt.  This scheme is known as the Shortest-Remaining-Time-First (SRTF)</a:t>
            </a:r>
          </a:p>
          <a:p>
            <a:pPr algn="just"/>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143000"/>
          </a:xfrm>
        </p:spPr>
        <p:txBody>
          <a:bodyPr/>
          <a:lstStyle/>
          <a:p>
            <a:r>
              <a:rPr lang="en-IN" dirty="0" smtClean="0"/>
              <a:t>Example 1:</a:t>
            </a:r>
            <a:endParaRPr lang="en-US" dirty="0"/>
          </a:p>
        </p:txBody>
      </p:sp>
      <p:pic>
        <p:nvPicPr>
          <p:cNvPr id="3074" name="Picture 2" descr="Lightbox"/>
          <p:cNvPicPr>
            <a:picLocks noChangeAspect="1" noChangeArrowheads="1"/>
          </p:cNvPicPr>
          <p:nvPr/>
        </p:nvPicPr>
        <p:blipFill>
          <a:blip r:embed="rId2"/>
          <a:srcRect/>
          <a:stretch>
            <a:fillRect/>
          </a:stretch>
        </p:blipFill>
        <p:spPr bwMode="auto">
          <a:xfrm>
            <a:off x="0" y="1214422"/>
            <a:ext cx="9070616" cy="5643578"/>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Gantt chart</a:t>
            </a:r>
            <a:endParaRPr lang="en-US" dirty="0"/>
          </a:p>
        </p:txBody>
      </p:sp>
      <p:pic>
        <p:nvPicPr>
          <p:cNvPr id="54274" name="Picture 2"/>
          <p:cNvPicPr>
            <a:picLocks noChangeAspect="1" noChangeArrowheads="1"/>
          </p:cNvPicPr>
          <p:nvPr/>
        </p:nvPicPr>
        <p:blipFill>
          <a:blip r:embed="rId2"/>
          <a:srcRect/>
          <a:stretch>
            <a:fillRect/>
          </a:stretch>
        </p:blipFill>
        <p:spPr bwMode="auto">
          <a:xfrm>
            <a:off x="0" y="2357430"/>
            <a:ext cx="9144000" cy="1234633"/>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785794"/>
            <a:ext cx="9138781" cy="4929222"/>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a:stretch>
            <a:fillRect/>
          </a:stretch>
        </p:blipFill>
        <p:spPr bwMode="auto">
          <a:xfrm>
            <a:off x="357158" y="857232"/>
            <a:ext cx="8438022" cy="5214974"/>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Advantages</a:t>
            </a:r>
            <a:endParaRPr lang="en-US" dirty="0"/>
          </a:p>
        </p:txBody>
      </p:sp>
      <p:sp>
        <p:nvSpPr>
          <p:cNvPr id="3" name="Content Placeholder 2"/>
          <p:cNvSpPr>
            <a:spLocks noGrp="1"/>
          </p:cNvSpPr>
          <p:nvPr>
            <p:ph idx="1"/>
          </p:nvPr>
        </p:nvSpPr>
        <p:spPr/>
        <p:txBody>
          <a:bodyPr>
            <a:normAutofit/>
          </a:bodyPr>
          <a:lstStyle/>
          <a:p>
            <a:pPr lvl="0"/>
            <a:r>
              <a:rPr lang="en-US" dirty="0" smtClean="0"/>
              <a:t>SJF is optimal – gives minimum average waiting time for a given set of processes</a:t>
            </a:r>
          </a:p>
          <a:p>
            <a:r>
              <a:rPr lang="en-US" dirty="0" smtClean="0"/>
              <a:t>Moving a short process before a long one decreases the waiting time of the short process.</a:t>
            </a:r>
          </a:p>
          <a:p>
            <a:r>
              <a:rPr lang="en-US" dirty="0" smtClean="0"/>
              <a:t>SJF is frequently used for long term scheduling.</a:t>
            </a:r>
          </a:p>
          <a:p>
            <a:r>
              <a:rPr lang="en-US" dirty="0" smtClean="0"/>
              <a:t>It reduces the average waiting time over FIFO (First in First Out) algorithm.</a:t>
            </a:r>
          </a:p>
          <a:p>
            <a:r>
              <a:rPr lang="en-US" dirty="0" smtClean="0"/>
              <a:t>It is appropriate for the jobs running in batch, where run times are known in advance.</a:t>
            </a:r>
          </a:p>
          <a:p>
            <a:endParaRPr lang="en-US" dirty="0" smtClean="0"/>
          </a:p>
          <a:p>
            <a:pPr lvl="0"/>
            <a:endParaRPr lang="en-US" dirty="0" smtClean="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Disadvantages</a:t>
            </a:r>
            <a:endParaRPr lang="en-US" dirty="0"/>
          </a:p>
        </p:txBody>
      </p:sp>
      <p:sp>
        <p:nvSpPr>
          <p:cNvPr id="3" name="Content Placeholder 2"/>
          <p:cNvSpPr>
            <a:spLocks noGrp="1"/>
          </p:cNvSpPr>
          <p:nvPr>
            <p:ph idx="1"/>
          </p:nvPr>
        </p:nvSpPr>
        <p:spPr/>
        <p:txBody>
          <a:bodyPr/>
          <a:lstStyle/>
          <a:p>
            <a:r>
              <a:rPr lang="en-US" dirty="0" smtClean="0"/>
              <a:t>The real difficulty with the SJF algorithm is knowing the length of the next CPU request</a:t>
            </a:r>
          </a:p>
          <a:p>
            <a:r>
              <a:rPr lang="en-US" dirty="0" smtClean="0"/>
              <a:t>Job completion time must be known earlier, but it is hard to predict.</a:t>
            </a:r>
          </a:p>
          <a:p>
            <a:r>
              <a:rPr lang="en-US" dirty="0" smtClean="0"/>
              <a:t>Elapsed time should be recorded, that results in more overhead on the processor.</a:t>
            </a:r>
          </a:p>
          <a:p>
            <a:endParaRPr lang="en-US" dirty="0" smtClean="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4000" dirty="0" smtClean="0"/>
              <a:t>Calculation of length of next CPU burst</a:t>
            </a:r>
            <a:endParaRPr lang="en-US" sz="4000" dirty="0"/>
          </a:p>
        </p:txBody>
      </p:sp>
      <p:sp>
        <p:nvSpPr>
          <p:cNvPr id="3" name="Content Placeholder 2"/>
          <p:cNvSpPr>
            <a:spLocks noGrp="1"/>
          </p:cNvSpPr>
          <p:nvPr>
            <p:ph idx="1"/>
          </p:nvPr>
        </p:nvSpPr>
        <p:spPr/>
        <p:txBody>
          <a:bodyPr>
            <a:normAutofit/>
          </a:bodyPr>
          <a:lstStyle/>
          <a:p>
            <a:pPr algn="just"/>
            <a:r>
              <a:rPr lang="en-US" sz="2400" dirty="0" smtClean="0"/>
              <a:t>We may not </a:t>
            </a:r>
            <a:r>
              <a:rPr lang="en-US" sz="2400" i="1" dirty="0" smtClean="0"/>
              <a:t>know the length of the next CPU burst, but we may </a:t>
            </a:r>
            <a:r>
              <a:rPr lang="en-US" sz="2400" dirty="0" smtClean="0"/>
              <a:t>be able to </a:t>
            </a:r>
            <a:r>
              <a:rPr lang="en-US" sz="2400" i="1" dirty="0" smtClean="0"/>
              <a:t>predict its value.</a:t>
            </a:r>
          </a:p>
          <a:p>
            <a:pPr algn="just"/>
            <a:r>
              <a:rPr lang="en-US" sz="2400" dirty="0" smtClean="0"/>
              <a:t>By computing an approximation of the length of the next CPU burst, we can pick the process with the shortest predicted CPU burst.</a:t>
            </a:r>
          </a:p>
          <a:p>
            <a:r>
              <a:rPr lang="en-US" sz="2400" dirty="0" smtClean="0"/>
              <a:t>The next CPU burst is generally predicted as an </a:t>
            </a:r>
            <a:r>
              <a:rPr lang="en-US" sz="2400" b="1" dirty="0" smtClean="0"/>
              <a:t>exponential average of </a:t>
            </a:r>
            <a:r>
              <a:rPr lang="en-US" sz="2400" dirty="0" smtClean="0"/>
              <a:t>the measured lengths of previous CPU bursts.</a:t>
            </a:r>
            <a:endParaRPr lang="en-US" sz="24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Let, Tn be the actual burst time of n</a:t>
            </a:r>
            <a:r>
              <a:rPr lang="en-US" baseline="30000" dirty="0" smtClean="0"/>
              <a:t>th </a:t>
            </a:r>
            <a:r>
              <a:rPr lang="en-US" dirty="0" smtClean="0"/>
              <a:t>process.</a:t>
            </a:r>
          </a:p>
          <a:p>
            <a:r>
              <a:rPr lang="en-US" dirty="0" smtClean="0"/>
              <a:t>τ(n) be the predicted burst time for n</a:t>
            </a:r>
            <a:r>
              <a:rPr lang="en-US" baseline="30000" dirty="0" smtClean="0"/>
              <a:t>th</a:t>
            </a:r>
            <a:r>
              <a:rPr lang="en-US" dirty="0" smtClean="0"/>
              <a:t> process then the CPU burst time for the next process (n+1) will be calculated as,</a:t>
            </a:r>
          </a:p>
          <a:p>
            <a:r>
              <a:rPr lang="en-US" dirty="0" smtClean="0"/>
              <a:t>τ(n+1) = α. Tn + (1-α) . τ(n)  </a:t>
            </a:r>
          </a:p>
          <a:p>
            <a:r>
              <a:rPr lang="en-US" dirty="0" smtClean="0"/>
              <a:t>Where, α is the smoothing. Its value lies between 0 and 1.</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071546"/>
            <a:ext cx="8258204" cy="5253054"/>
          </a:xfrm>
        </p:spPr>
        <p:txBody>
          <a:bodyPr>
            <a:normAutofit/>
          </a:bodyPr>
          <a:lstStyle/>
          <a:p>
            <a:pPr algn="just" fontAlgn="base"/>
            <a:r>
              <a:rPr lang="en-US" b="1" dirty="0" smtClean="0"/>
              <a:t>Smoothening factor (α) –</a:t>
            </a:r>
            <a:r>
              <a:rPr lang="en-US" dirty="0" smtClean="0"/>
              <a:t> It controls the relative weight of recent and past history in our prediction.</a:t>
            </a:r>
          </a:p>
          <a:p>
            <a:pPr algn="just" fontAlgn="base"/>
            <a:r>
              <a:rPr lang="en-US" dirty="0" smtClean="0"/>
              <a:t>If α = 0, Τ</a:t>
            </a:r>
            <a:r>
              <a:rPr lang="en-US" baseline="-25000" dirty="0" smtClean="0"/>
              <a:t>n+1</a:t>
            </a:r>
            <a:r>
              <a:rPr lang="en-US" dirty="0" smtClean="0"/>
              <a:t> = </a:t>
            </a:r>
            <a:r>
              <a:rPr lang="en-US" dirty="0" err="1" smtClean="0"/>
              <a:t>Τ</a:t>
            </a:r>
            <a:r>
              <a:rPr lang="en-US" baseline="-25000" dirty="0" err="1" smtClean="0"/>
              <a:t>n</a:t>
            </a:r>
            <a:r>
              <a:rPr lang="en-US" dirty="0" smtClean="0"/>
              <a:t> i.e. recent history has no effect .</a:t>
            </a:r>
          </a:p>
          <a:p>
            <a:pPr algn="just"/>
            <a:r>
              <a:rPr lang="en-US" dirty="0" smtClean="0"/>
              <a:t>If α = 1, Τ</a:t>
            </a:r>
            <a:r>
              <a:rPr lang="en-US" baseline="-25000" dirty="0" smtClean="0"/>
              <a:t>n+1</a:t>
            </a:r>
            <a:r>
              <a:rPr lang="en-US" dirty="0" smtClean="0"/>
              <a:t> = t</a:t>
            </a:r>
            <a:r>
              <a:rPr lang="en-US" baseline="-25000" dirty="0" smtClean="0"/>
              <a:t>n</a:t>
            </a:r>
            <a:r>
              <a:rPr lang="en-US" dirty="0" smtClean="0"/>
              <a:t> i.e. </a:t>
            </a:r>
            <a:r>
              <a:rPr lang="en-US" i="1" dirty="0" smtClean="0"/>
              <a:t>only the most </a:t>
            </a:r>
            <a:r>
              <a:rPr lang="en-US" dirty="0" smtClean="0"/>
              <a:t>recent CPU burst matters </a:t>
            </a:r>
          </a:p>
          <a:p>
            <a:pPr algn="just" fontAlgn="base"/>
            <a:r>
              <a:rPr lang="en-US" dirty="0" smtClean="0"/>
              <a:t>If α = 1/2, recent and past history are equally weighted.</a:t>
            </a:r>
          </a:p>
          <a:p>
            <a:pPr algn="just"/>
            <a:endParaRPr lang="en-US" dirty="0" smtClean="0"/>
          </a:p>
          <a:p>
            <a:pPr algn="just"/>
            <a:r>
              <a:rPr lang="en-US" dirty="0" smtClean="0"/>
              <a:t>The value of </a:t>
            </a:r>
            <a:r>
              <a:rPr lang="en-US" i="1" dirty="0" smtClean="0"/>
              <a:t>t</a:t>
            </a:r>
            <a:r>
              <a:rPr lang="en-US" i="1" baseline="-25000" dirty="0" smtClean="0"/>
              <a:t>n</a:t>
            </a:r>
            <a:r>
              <a:rPr lang="en-US" i="1" dirty="0" smtClean="0"/>
              <a:t> contains our most recent information; T</a:t>
            </a:r>
            <a:r>
              <a:rPr lang="en-US" i="1" baseline="-25000" dirty="0" smtClean="0"/>
              <a:t>n</a:t>
            </a:r>
            <a:r>
              <a:rPr lang="en-US" i="1" dirty="0" smtClean="0"/>
              <a:t> stores the past history.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Priority Scheduling</a:t>
            </a:r>
            <a:endParaRPr lang="en-US" dirty="0"/>
          </a:p>
        </p:txBody>
      </p:sp>
      <p:sp>
        <p:nvSpPr>
          <p:cNvPr id="3" name="Content Placeholder 2"/>
          <p:cNvSpPr>
            <a:spLocks noGrp="1"/>
          </p:cNvSpPr>
          <p:nvPr>
            <p:ph idx="1"/>
          </p:nvPr>
        </p:nvSpPr>
        <p:spPr/>
        <p:txBody>
          <a:bodyPr>
            <a:normAutofit fontScale="85000" lnSpcReduction="10000"/>
          </a:bodyPr>
          <a:lstStyle/>
          <a:p>
            <a:pPr lvl="0" algn="just"/>
            <a:r>
              <a:rPr lang="en-US" sz="2800" dirty="0" smtClean="0"/>
              <a:t>SJF algorithm is a special case of the general priority scheduling algorithm. </a:t>
            </a:r>
            <a:endParaRPr lang="en-US" sz="2400" dirty="0" smtClean="0"/>
          </a:p>
          <a:p>
            <a:pPr lvl="0" algn="just"/>
            <a:r>
              <a:rPr lang="en-US" sz="2800" dirty="0" smtClean="0"/>
              <a:t>A priority is associated with each process, and the CPU is allocated to the process with highest priority. </a:t>
            </a:r>
            <a:endParaRPr lang="en-US" sz="2400" dirty="0" smtClean="0"/>
          </a:p>
          <a:p>
            <a:pPr lvl="0" algn="just"/>
            <a:r>
              <a:rPr lang="en-US" sz="2800" dirty="0" smtClean="0"/>
              <a:t>Equal-priority processes are scheduled in FCFS order. </a:t>
            </a:r>
            <a:endParaRPr lang="en-US" sz="2400" dirty="0" smtClean="0"/>
          </a:p>
          <a:p>
            <a:pPr lvl="0" algn="just"/>
            <a:r>
              <a:rPr lang="en-US" sz="2800" dirty="0" smtClean="0"/>
              <a:t>An SJF algorithm is simply a priority algorithm where the priority(p) is the inverse of the (predicted) next CPU burst.</a:t>
            </a:r>
            <a:endParaRPr lang="en-US" sz="2400" dirty="0" smtClean="0"/>
          </a:p>
          <a:p>
            <a:pPr lvl="0" algn="just"/>
            <a:r>
              <a:rPr lang="en-US" sz="2800" dirty="0" smtClean="0"/>
              <a:t>The large CPU burst, the lower the priority, and vice versa.</a:t>
            </a:r>
            <a:endParaRPr lang="en-US" sz="2400" dirty="0" smtClean="0"/>
          </a:p>
          <a:p>
            <a:pPr lvl="1" algn="just"/>
            <a:r>
              <a:rPr lang="en-US" dirty="0" smtClean="0"/>
              <a:t>Priorities are generally indicated by some fixed range of numbers, such as 0 to 7, or 0 to 4095. Here we assume low numbers represent high priority.</a:t>
            </a:r>
            <a:endParaRPr lang="en-US" sz="2000" dirty="0" smtClean="0"/>
          </a:p>
          <a:p>
            <a:pPr algn="just"/>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marL="274320" lvl="1" indent="-274320" algn="just">
              <a:buClr>
                <a:schemeClr val="accent3"/>
              </a:buClr>
              <a:buSzPct val="95000"/>
            </a:pPr>
            <a:r>
              <a:rPr lang="en-US" dirty="0" smtClean="0"/>
              <a:t>Consider the following set of processes, assumed to have arrived at time 0, in the order p1, p2,…., p5, with the length of the CPU burst given in milliseconds.</a:t>
            </a:r>
            <a:endParaRPr lang="en-US" sz="2000" dirty="0" smtClean="0"/>
          </a:p>
          <a:p>
            <a:pPr algn="just"/>
            <a:endParaRPr lang="en-US" dirty="0"/>
          </a:p>
        </p:txBody>
      </p:sp>
      <p:pic>
        <p:nvPicPr>
          <p:cNvPr id="1026" name="Picture 2"/>
          <p:cNvPicPr>
            <a:picLocks noChangeAspect="1" noChangeArrowheads="1"/>
          </p:cNvPicPr>
          <p:nvPr/>
        </p:nvPicPr>
        <p:blipFill>
          <a:blip r:embed="rId2"/>
          <a:srcRect/>
          <a:stretch>
            <a:fillRect/>
          </a:stretch>
        </p:blipFill>
        <p:spPr bwMode="auto">
          <a:xfrm>
            <a:off x="714348" y="3214686"/>
            <a:ext cx="7484454" cy="342248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Preemptive priority</a:t>
            </a:r>
            <a:endParaRPr lang="en-US" dirty="0"/>
          </a:p>
        </p:txBody>
      </p:sp>
      <p:graphicFrame>
        <p:nvGraphicFramePr>
          <p:cNvPr id="3" name="Table 2"/>
          <p:cNvGraphicFramePr>
            <a:graphicFrameLocks noGrp="1"/>
          </p:cNvGraphicFramePr>
          <p:nvPr/>
        </p:nvGraphicFramePr>
        <p:xfrm>
          <a:off x="642908" y="2143116"/>
          <a:ext cx="6977092" cy="1971324"/>
        </p:xfrm>
        <a:graphic>
          <a:graphicData uri="http://schemas.openxmlformats.org/drawingml/2006/table">
            <a:tbl>
              <a:tblPr/>
              <a:tblGrid>
                <a:gridCol w="1744273"/>
                <a:gridCol w="1744273"/>
                <a:gridCol w="1744273"/>
                <a:gridCol w="1744273"/>
              </a:tblGrid>
              <a:tr h="328554">
                <a:tc>
                  <a:txBody>
                    <a:bodyPr/>
                    <a:lstStyle/>
                    <a:p>
                      <a:pPr>
                        <a:lnSpc>
                          <a:spcPct val="115000"/>
                        </a:lnSpc>
                        <a:spcAft>
                          <a:spcPts val="0"/>
                        </a:spcAft>
                      </a:pPr>
                      <a:r>
                        <a:rPr lang="en-US" sz="1200" b="1">
                          <a:solidFill>
                            <a:srgbClr val="222222"/>
                          </a:solidFill>
                          <a:latin typeface="Arial"/>
                          <a:ea typeface="Times New Roman"/>
                          <a:cs typeface="Times New Roman"/>
                        </a:rPr>
                        <a:t>Process</a:t>
                      </a:r>
                      <a:endParaRPr lang="en-US" sz="1000">
                        <a:latin typeface="Calibri"/>
                        <a:ea typeface="Calibri"/>
                        <a:cs typeface="Times New Roman"/>
                      </a:endParaRPr>
                    </a:p>
                  </a:txBody>
                  <a:tcPr marL="9084" marR="9084" marT="9084" marB="9084" anchor="ctr">
                    <a:lnL>
                      <a:noFill/>
                    </a:lnL>
                    <a:lnR>
                      <a:noFill/>
                    </a:lnR>
                    <a:lnT>
                      <a:noFill/>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b="1">
                          <a:solidFill>
                            <a:srgbClr val="222222"/>
                          </a:solidFill>
                          <a:latin typeface="Arial"/>
                          <a:ea typeface="Times New Roman"/>
                          <a:cs typeface="Times New Roman"/>
                        </a:rPr>
                        <a:t>Priority</a:t>
                      </a:r>
                      <a:endParaRPr lang="en-US" sz="1000">
                        <a:latin typeface="Calibri"/>
                        <a:ea typeface="Calibri"/>
                        <a:cs typeface="Times New Roman"/>
                      </a:endParaRPr>
                    </a:p>
                  </a:txBody>
                  <a:tcPr marL="9084" marR="9084" marT="9084" marB="9084" anchor="ctr">
                    <a:lnL>
                      <a:noFill/>
                    </a:lnL>
                    <a:lnR>
                      <a:noFill/>
                    </a:lnR>
                    <a:lnT>
                      <a:noFill/>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b="1">
                          <a:solidFill>
                            <a:srgbClr val="222222"/>
                          </a:solidFill>
                          <a:latin typeface="Arial"/>
                          <a:ea typeface="Times New Roman"/>
                          <a:cs typeface="Times New Roman"/>
                        </a:rPr>
                        <a:t>Burst time</a:t>
                      </a:r>
                      <a:endParaRPr lang="en-US" sz="1000">
                        <a:latin typeface="Calibri"/>
                        <a:ea typeface="Calibri"/>
                        <a:cs typeface="Times New Roman"/>
                      </a:endParaRPr>
                    </a:p>
                  </a:txBody>
                  <a:tcPr marL="9084" marR="9084" marT="9084" marB="9084" anchor="ctr">
                    <a:lnL>
                      <a:noFill/>
                    </a:lnL>
                    <a:lnR>
                      <a:noFill/>
                    </a:lnR>
                    <a:lnT>
                      <a:noFill/>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b="1">
                          <a:solidFill>
                            <a:srgbClr val="222222"/>
                          </a:solidFill>
                          <a:latin typeface="Arial"/>
                          <a:ea typeface="Times New Roman"/>
                          <a:cs typeface="Times New Roman"/>
                        </a:rPr>
                        <a:t>Arrival time</a:t>
                      </a:r>
                      <a:endParaRPr lang="en-US" sz="1000">
                        <a:latin typeface="Calibri"/>
                        <a:ea typeface="Calibri"/>
                        <a:cs typeface="Times New Roman"/>
                      </a:endParaRPr>
                    </a:p>
                  </a:txBody>
                  <a:tcPr marL="9084" marR="9084" marT="9084" marB="9084" anchor="ctr">
                    <a:lnL>
                      <a:noFill/>
                    </a:lnL>
                    <a:lnR>
                      <a:noFill/>
                    </a:lnR>
                    <a:lnT>
                      <a:noFill/>
                    </a:lnT>
                    <a:lnB w="12700" cap="flat" cmpd="sng" algn="ctr">
                      <a:solidFill>
                        <a:srgbClr val="DDDDDD"/>
                      </a:solidFill>
                      <a:prstDash val="solid"/>
                      <a:round/>
                      <a:headEnd type="none" w="med" len="med"/>
                      <a:tailEnd type="none" w="med" len="med"/>
                    </a:lnB>
                    <a:solidFill>
                      <a:srgbClr val="FFFFFF"/>
                    </a:solidFill>
                  </a:tcPr>
                </a:tc>
              </a:tr>
              <a:tr h="328554">
                <a:tc>
                  <a:txBody>
                    <a:bodyPr/>
                    <a:lstStyle/>
                    <a:p>
                      <a:pPr>
                        <a:lnSpc>
                          <a:spcPct val="115000"/>
                        </a:lnSpc>
                        <a:spcAft>
                          <a:spcPts val="0"/>
                        </a:spcAft>
                      </a:pPr>
                      <a:r>
                        <a:rPr lang="en-US" sz="1200">
                          <a:solidFill>
                            <a:srgbClr val="222222"/>
                          </a:solidFill>
                          <a:latin typeface="Arial"/>
                          <a:ea typeface="Times New Roman"/>
                          <a:cs typeface="Times New Roman"/>
                        </a:rPr>
                        <a:t>P1</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1</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4</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FF0000"/>
                          </a:solidFill>
                          <a:latin typeface="Arial"/>
                          <a:ea typeface="Times New Roman"/>
                          <a:cs typeface="Times New Roman"/>
                        </a:rPr>
                        <a:t>0</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r>
              <a:tr h="328554">
                <a:tc>
                  <a:txBody>
                    <a:bodyPr/>
                    <a:lstStyle/>
                    <a:p>
                      <a:pPr>
                        <a:lnSpc>
                          <a:spcPct val="115000"/>
                        </a:lnSpc>
                        <a:spcAft>
                          <a:spcPts val="0"/>
                        </a:spcAft>
                      </a:pPr>
                      <a:r>
                        <a:rPr lang="en-US" sz="1200">
                          <a:solidFill>
                            <a:srgbClr val="222222"/>
                          </a:solidFill>
                          <a:latin typeface="Arial"/>
                          <a:ea typeface="Times New Roman"/>
                          <a:cs typeface="Times New Roman"/>
                        </a:rPr>
                        <a:t>P2</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222222"/>
                          </a:solidFill>
                          <a:latin typeface="Arial"/>
                          <a:ea typeface="Times New Roman"/>
                          <a:cs typeface="Times New Roman"/>
                        </a:rPr>
                        <a:t>2</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222222"/>
                          </a:solidFill>
                          <a:latin typeface="Arial"/>
                          <a:ea typeface="Times New Roman"/>
                          <a:cs typeface="Times New Roman"/>
                        </a:rPr>
                        <a:t>3</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FF0000"/>
                          </a:solidFill>
                          <a:latin typeface="Arial"/>
                          <a:ea typeface="Times New Roman"/>
                          <a:cs typeface="Times New Roman"/>
                        </a:rPr>
                        <a:t>0</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r>
              <a:tr h="328554">
                <a:tc>
                  <a:txBody>
                    <a:bodyPr/>
                    <a:lstStyle/>
                    <a:p>
                      <a:pPr>
                        <a:lnSpc>
                          <a:spcPct val="115000"/>
                        </a:lnSpc>
                        <a:spcAft>
                          <a:spcPts val="0"/>
                        </a:spcAft>
                      </a:pPr>
                      <a:r>
                        <a:rPr lang="en-US" sz="1200">
                          <a:solidFill>
                            <a:srgbClr val="222222"/>
                          </a:solidFill>
                          <a:latin typeface="Arial"/>
                          <a:ea typeface="Times New Roman"/>
                          <a:cs typeface="Times New Roman"/>
                        </a:rPr>
                        <a:t>P3</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1</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7</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6</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9F9F9"/>
                    </a:solidFill>
                  </a:tcPr>
                </a:tc>
              </a:tr>
              <a:tr h="328554">
                <a:tc>
                  <a:txBody>
                    <a:bodyPr/>
                    <a:lstStyle/>
                    <a:p>
                      <a:pPr>
                        <a:lnSpc>
                          <a:spcPct val="115000"/>
                        </a:lnSpc>
                        <a:spcAft>
                          <a:spcPts val="0"/>
                        </a:spcAft>
                      </a:pPr>
                      <a:r>
                        <a:rPr lang="en-US" sz="1200">
                          <a:solidFill>
                            <a:srgbClr val="222222"/>
                          </a:solidFill>
                          <a:latin typeface="Arial"/>
                          <a:ea typeface="Times New Roman"/>
                          <a:cs typeface="Times New Roman"/>
                        </a:rPr>
                        <a:t>P4</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222222"/>
                          </a:solidFill>
                          <a:latin typeface="Arial"/>
                          <a:ea typeface="Times New Roman"/>
                          <a:cs typeface="Times New Roman"/>
                        </a:rPr>
                        <a:t>3</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222222"/>
                          </a:solidFill>
                          <a:latin typeface="Arial"/>
                          <a:ea typeface="Times New Roman"/>
                          <a:cs typeface="Times New Roman"/>
                        </a:rPr>
                        <a:t>4</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c>
                  <a:txBody>
                    <a:bodyPr/>
                    <a:lstStyle/>
                    <a:p>
                      <a:pPr>
                        <a:lnSpc>
                          <a:spcPct val="115000"/>
                        </a:lnSpc>
                        <a:spcAft>
                          <a:spcPts val="0"/>
                        </a:spcAft>
                      </a:pPr>
                      <a:r>
                        <a:rPr lang="en-US" sz="1200">
                          <a:solidFill>
                            <a:srgbClr val="222222"/>
                          </a:solidFill>
                          <a:latin typeface="Arial"/>
                          <a:ea typeface="Times New Roman"/>
                          <a:cs typeface="Times New Roman"/>
                        </a:rPr>
                        <a:t>11</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FFFFF"/>
                    </a:solidFill>
                  </a:tcPr>
                </a:tc>
              </a:tr>
              <a:tr h="328554">
                <a:tc>
                  <a:txBody>
                    <a:bodyPr/>
                    <a:lstStyle/>
                    <a:p>
                      <a:pPr>
                        <a:lnSpc>
                          <a:spcPct val="115000"/>
                        </a:lnSpc>
                        <a:spcAft>
                          <a:spcPts val="0"/>
                        </a:spcAft>
                      </a:pPr>
                      <a:r>
                        <a:rPr lang="en-US" sz="1200">
                          <a:solidFill>
                            <a:srgbClr val="222222"/>
                          </a:solidFill>
                          <a:latin typeface="Arial"/>
                          <a:ea typeface="Times New Roman"/>
                          <a:cs typeface="Times New Roman"/>
                        </a:rPr>
                        <a:t>P5</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a:noFill/>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2</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a:noFill/>
                    </a:lnB>
                    <a:solidFill>
                      <a:srgbClr val="F9F9F9"/>
                    </a:solidFill>
                  </a:tcPr>
                </a:tc>
                <a:tc>
                  <a:txBody>
                    <a:bodyPr/>
                    <a:lstStyle/>
                    <a:p>
                      <a:pPr>
                        <a:lnSpc>
                          <a:spcPct val="115000"/>
                        </a:lnSpc>
                        <a:spcAft>
                          <a:spcPts val="0"/>
                        </a:spcAft>
                      </a:pPr>
                      <a:r>
                        <a:rPr lang="en-US" sz="1200">
                          <a:solidFill>
                            <a:srgbClr val="222222"/>
                          </a:solidFill>
                          <a:latin typeface="Arial"/>
                          <a:ea typeface="Times New Roman"/>
                          <a:cs typeface="Times New Roman"/>
                        </a:rPr>
                        <a:t>2</a:t>
                      </a:r>
                      <a:endParaRPr lang="en-US" sz="100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a:noFill/>
                    </a:lnB>
                    <a:solidFill>
                      <a:srgbClr val="F9F9F9"/>
                    </a:solidFill>
                  </a:tcPr>
                </a:tc>
                <a:tc>
                  <a:txBody>
                    <a:bodyPr/>
                    <a:lstStyle/>
                    <a:p>
                      <a:pPr>
                        <a:lnSpc>
                          <a:spcPct val="115000"/>
                        </a:lnSpc>
                        <a:spcAft>
                          <a:spcPts val="0"/>
                        </a:spcAft>
                      </a:pPr>
                      <a:r>
                        <a:rPr lang="en-US" sz="1200" dirty="0">
                          <a:solidFill>
                            <a:srgbClr val="222222"/>
                          </a:solidFill>
                          <a:latin typeface="Arial"/>
                          <a:ea typeface="Times New Roman"/>
                          <a:cs typeface="Times New Roman"/>
                        </a:rPr>
                        <a:t>12</a:t>
                      </a:r>
                      <a:endParaRPr lang="en-US" sz="1000" dirty="0">
                        <a:latin typeface="Calibri"/>
                        <a:ea typeface="Calibri"/>
                        <a:cs typeface="Times New Roman"/>
                      </a:endParaRPr>
                    </a:p>
                  </a:txBody>
                  <a:tcPr marL="9084" marR="9084" marT="9084" marB="9084" anchor="ctr">
                    <a:lnL>
                      <a:noFill/>
                    </a:lnL>
                    <a:lnR>
                      <a:noFill/>
                    </a:lnR>
                    <a:lnT w="12700" cap="flat" cmpd="sng" algn="ctr">
                      <a:solidFill>
                        <a:srgbClr val="DDDDDD"/>
                      </a:solidFill>
                      <a:prstDash val="solid"/>
                      <a:round/>
                      <a:headEnd type="none" w="med" len="med"/>
                      <a:tailEnd type="none" w="med" len="med"/>
                    </a:lnT>
                    <a:lnB>
                      <a:noFill/>
                    </a:lnB>
                    <a:solidFill>
                      <a:srgbClr val="F9F9F9"/>
                    </a:solidFill>
                  </a:tcPr>
                </a:tc>
              </a:tr>
            </a:tbl>
          </a:graphicData>
        </a:graphic>
      </p:graphicFrame>
      <p:pic>
        <p:nvPicPr>
          <p:cNvPr id="4" name="Picture 3" descr="https://www.guru99.com/images/1/122419_0509_PrioritySch18.png">
            <a:hlinkClick r:id="rId2"/>
          </p:cNvPr>
          <p:cNvPicPr/>
          <p:nvPr/>
        </p:nvPicPr>
        <p:blipFill>
          <a:blip r:embed="rId3"/>
          <a:srcRect/>
          <a:stretch>
            <a:fillRect/>
          </a:stretch>
        </p:blipFill>
        <p:spPr bwMode="auto">
          <a:xfrm>
            <a:off x="1000100" y="4286256"/>
            <a:ext cx="6444560" cy="2074687"/>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857232"/>
            <a:ext cx="8401080" cy="5467368"/>
          </a:xfrm>
        </p:spPr>
        <p:txBody>
          <a:bodyPr/>
          <a:lstStyle/>
          <a:p>
            <a:pPr lvl="0" algn="just"/>
            <a:r>
              <a:rPr lang="en-US" dirty="0" smtClean="0"/>
              <a:t>Priority scheduling can be either preemptive or non preemptive.</a:t>
            </a:r>
          </a:p>
          <a:p>
            <a:pPr lvl="0" algn="just"/>
            <a:r>
              <a:rPr lang="en-US" dirty="0" smtClean="0"/>
              <a:t>When a process arrives at the ready queue, its priority compared with the priority of currently running process.</a:t>
            </a:r>
          </a:p>
          <a:p>
            <a:pPr lvl="0" algn="just"/>
            <a:r>
              <a:rPr lang="en-US" dirty="0" smtClean="0">
                <a:solidFill>
                  <a:srgbClr val="FF0000"/>
                </a:solidFill>
              </a:rPr>
              <a:t>A preemptive priority </a:t>
            </a:r>
            <a:r>
              <a:rPr lang="en-US" dirty="0" smtClean="0"/>
              <a:t>scheduling algorithm will preempt the CPU if the priority of newly arrived process is higher, than the currently running process.</a:t>
            </a:r>
          </a:p>
          <a:p>
            <a:pPr lvl="0" algn="just"/>
            <a:r>
              <a:rPr lang="en-US" dirty="0" smtClean="0">
                <a:solidFill>
                  <a:srgbClr val="FF0000"/>
                </a:solidFill>
              </a:rPr>
              <a:t>A non preemptive </a:t>
            </a:r>
            <a:r>
              <a:rPr lang="en-US" dirty="0" smtClean="0"/>
              <a:t>scheduling algorithm will simply put the new process at the head of the ready queue.</a:t>
            </a:r>
          </a:p>
          <a:p>
            <a:pPr algn="just"/>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928670"/>
            <a:ext cx="8229600" cy="1143000"/>
          </a:xfrm>
        </p:spPr>
        <p:txBody>
          <a:bodyPr>
            <a:normAutofit fontScale="90000"/>
          </a:bodyPr>
          <a:lstStyle/>
          <a:p>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Drawback</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pPr algn="just">
              <a:buNone/>
            </a:pPr>
            <a:r>
              <a:rPr lang="en-US" b="1" u="sng" dirty="0" smtClean="0"/>
              <a:t>Starvation</a:t>
            </a:r>
            <a:endParaRPr lang="en-US" dirty="0" smtClean="0"/>
          </a:p>
          <a:p>
            <a:pPr lvl="0" algn="just"/>
            <a:r>
              <a:rPr lang="en-US" dirty="0" smtClean="0"/>
              <a:t>Starvation or indefinite blocking is the major problem in priority scheduling algorithms. </a:t>
            </a:r>
          </a:p>
          <a:p>
            <a:pPr lvl="0" algn="just"/>
            <a:r>
              <a:rPr lang="en-US" dirty="0" smtClean="0"/>
              <a:t>A process that is ready to run but waiting for the CPU can be considered blocked.</a:t>
            </a:r>
          </a:p>
          <a:p>
            <a:pPr lvl="0" algn="just"/>
            <a:r>
              <a:rPr lang="en-US" dirty="0" smtClean="0"/>
              <a:t> A priority scheduling algorithm can leave some low priority processes indefinitely. </a:t>
            </a:r>
          </a:p>
          <a:p>
            <a:pPr lvl="0" algn="just"/>
            <a:r>
              <a:rPr lang="en-US" dirty="0" smtClean="0"/>
              <a:t>High priority processes can prevent low- priority processes from ever getting the CPU.</a:t>
            </a:r>
          </a:p>
          <a:p>
            <a:pPr algn="just"/>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142984"/>
            <a:ext cx="8229600" cy="1143000"/>
          </a:xfrm>
        </p:spPr>
        <p:txBody>
          <a:bodyPr>
            <a:normAutofit fontScale="90000"/>
          </a:bodyPr>
          <a:lstStyle/>
          <a:p>
            <a:r>
              <a:rPr lang="en-US" b="1" dirty="0" smtClean="0"/>
              <a:t>Aging</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0" algn="just"/>
            <a:r>
              <a:rPr lang="en-US" dirty="0" smtClean="0"/>
              <a:t>Aging is a solution to the problem of indefinite blocking of low – priority processes. </a:t>
            </a:r>
          </a:p>
          <a:p>
            <a:pPr lvl="0" algn="just"/>
            <a:r>
              <a:rPr lang="en-US" dirty="0" smtClean="0"/>
              <a:t>Aging is a technique of gradually increasing the priority of a process that wait in the system for a long time.</a:t>
            </a:r>
          </a:p>
          <a:p>
            <a:pPr lvl="0" algn="just"/>
            <a:r>
              <a:rPr lang="en-US" b="1" dirty="0" smtClean="0"/>
              <a:t>For ex:</a:t>
            </a:r>
            <a:r>
              <a:rPr lang="en-US" dirty="0" smtClean="0"/>
              <a:t> Priorities range from low to high that is 127 to 0, we could increase the priority of a waiting process by 1 every 15 minutes.</a:t>
            </a:r>
          </a:p>
          <a:p>
            <a:pPr algn="just"/>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Round Robin Scheduling</a:t>
            </a: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US" dirty="0" smtClean="0"/>
              <a:t>This algorithm is designed especially for </a:t>
            </a:r>
            <a:r>
              <a:rPr lang="en-US" dirty="0" smtClean="0">
                <a:solidFill>
                  <a:srgbClr val="FF0000"/>
                </a:solidFill>
              </a:rPr>
              <a:t>time sharing systems. </a:t>
            </a:r>
          </a:p>
          <a:p>
            <a:pPr lvl="0" algn="just"/>
            <a:r>
              <a:rPr lang="en-US" dirty="0" smtClean="0"/>
              <a:t>It is </a:t>
            </a:r>
            <a:r>
              <a:rPr lang="en-US" dirty="0" smtClean="0">
                <a:solidFill>
                  <a:srgbClr val="FF0000"/>
                </a:solidFill>
              </a:rPr>
              <a:t>similar to FCFS scheduling</a:t>
            </a:r>
            <a:r>
              <a:rPr lang="en-US" dirty="0" smtClean="0"/>
              <a:t>, but </a:t>
            </a:r>
            <a:r>
              <a:rPr lang="en-US" dirty="0" smtClean="0">
                <a:solidFill>
                  <a:srgbClr val="FF0000"/>
                </a:solidFill>
              </a:rPr>
              <a:t>pre-emption is added </a:t>
            </a:r>
            <a:r>
              <a:rPr lang="en-US" dirty="0" smtClean="0"/>
              <a:t>to switch between processes. </a:t>
            </a:r>
          </a:p>
          <a:p>
            <a:pPr lvl="0" algn="just"/>
            <a:r>
              <a:rPr lang="en-US" dirty="0" smtClean="0"/>
              <a:t>A small unit of time called </a:t>
            </a:r>
            <a:r>
              <a:rPr lang="en-US" dirty="0" smtClean="0">
                <a:solidFill>
                  <a:srgbClr val="FF0000"/>
                </a:solidFill>
              </a:rPr>
              <a:t>time quantum or time slice </a:t>
            </a:r>
            <a:r>
              <a:rPr lang="en-US" dirty="0" smtClean="0"/>
              <a:t>is defined. </a:t>
            </a:r>
          </a:p>
          <a:p>
            <a:pPr lvl="0" algn="just"/>
            <a:r>
              <a:rPr lang="en-US" dirty="0" smtClean="0"/>
              <a:t>Time quantum is generally from </a:t>
            </a:r>
            <a:r>
              <a:rPr lang="en-US" dirty="0" smtClean="0">
                <a:solidFill>
                  <a:srgbClr val="FF0000"/>
                </a:solidFill>
              </a:rPr>
              <a:t>10 to 100 </a:t>
            </a:r>
            <a:r>
              <a:rPr lang="en-US" dirty="0" err="1" smtClean="0">
                <a:solidFill>
                  <a:srgbClr val="FF0000"/>
                </a:solidFill>
              </a:rPr>
              <a:t>ms</a:t>
            </a:r>
            <a:r>
              <a:rPr lang="en-US" dirty="0" err="1" smtClean="0"/>
              <a:t>.</a:t>
            </a:r>
            <a:r>
              <a:rPr lang="en-US" dirty="0" smtClean="0"/>
              <a:t> the ready queue is treated as a </a:t>
            </a:r>
            <a:r>
              <a:rPr lang="en-US" dirty="0" smtClean="0">
                <a:solidFill>
                  <a:srgbClr val="FF0000"/>
                </a:solidFill>
              </a:rPr>
              <a:t>circular queue. </a:t>
            </a:r>
          </a:p>
          <a:p>
            <a:pPr lvl="0" algn="just"/>
            <a:r>
              <a:rPr lang="en-US" dirty="0" smtClean="0"/>
              <a:t>The CPU scheduler goes around the ready queue, allocating the CPU to each process for a time interval of </a:t>
            </a:r>
            <a:r>
              <a:rPr lang="en-US" dirty="0" err="1" smtClean="0"/>
              <a:t>upto</a:t>
            </a:r>
            <a:r>
              <a:rPr lang="en-US" dirty="0" smtClean="0"/>
              <a:t> 1 time quantum.</a:t>
            </a:r>
          </a:p>
          <a:p>
            <a:pPr lvl="0" algn="just"/>
            <a:r>
              <a:rPr lang="en-US" dirty="0" smtClean="0"/>
              <a:t>The ready queue acts as FIFO queue of processes, new processes are added to tail of ready queue. </a:t>
            </a:r>
          </a:p>
          <a:p>
            <a:pPr algn="just"/>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857232"/>
            <a:ext cx="8401080" cy="5467368"/>
          </a:xfrm>
        </p:spPr>
        <p:txBody>
          <a:bodyPr>
            <a:normAutofit fontScale="92500" lnSpcReduction="20000"/>
          </a:bodyPr>
          <a:lstStyle/>
          <a:p>
            <a:pPr lvl="0" algn="just"/>
            <a:r>
              <a:rPr lang="en-US" sz="2000" dirty="0" smtClean="0"/>
              <a:t>The CPU scheduler picks the first process from the ready queue, sets a timer to interrupt after 1 time quantum, and dispatches the process.</a:t>
            </a:r>
          </a:p>
          <a:p>
            <a:pPr lvl="0" algn="just"/>
            <a:endParaRPr lang="en-US" sz="2000" dirty="0" smtClean="0"/>
          </a:p>
          <a:p>
            <a:pPr lvl="0" algn="just"/>
            <a:r>
              <a:rPr lang="en-US" sz="2000" dirty="0" smtClean="0"/>
              <a:t>In RR scheduling we are having </a:t>
            </a:r>
            <a:r>
              <a:rPr lang="en-US" sz="2000" b="1" dirty="0" smtClean="0"/>
              <a:t>two possibilities</a:t>
            </a:r>
            <a:r>
              <a:rPr lang="en-US" sz="2000" dirty="0" smtClean="0"/>
              <a:t> </a:t>
            </a:r>
            <a:r>
              <a:rPr lang="en-US" sz="2000" dirty="0" smtClean="0">
                <a:solidFill>
                  <a:srgbClr val="FF0000"/>
                </a:solidFill>
              </a:rPr>
              <a:t>first one </a:t>
            </a:r>
            <a:r>
              <a:rPr lang="en-US" sz="2000" dirty="0" smtClean="0"/>
              <a:t>is the process may have </a:t>
            </a:r>
            <a:r>
              <a:rPr lang="en-US" sz="2000" dirty="0" smtClean="0">
                <a:solidFill>
                  <a:srgbClr val="FF0000"/>
                </a:solidFill>
              </a:rPr>
              <a:t>CPU burst of less than 1 time </a:t>
            </a:r>
            <a:r>
              <a:rPr lang="en-US" sz="2000" dirty="0" smtClean="0"/>
              <a:t>quantum.</a:t>
            </a:r>
          </a:p>
          <a:p>
            <a:pPr lvl="0" algn="just"/>
            <a:endParaRPr lang="en-US" sz="2000" dirty="0" smtClean="0"/>
          </a:p>
          <a:p>
            <a:pPr lvl="0" algn="just"/>
            <a:r>
              <a:rPr lang="en-US" sz="2000" dirty="0" smtClean="0"/>
              <a:t>In this case the process itself releases the CPU voluntarily. Scheduler will then proceed to the next process in ready queue.</a:t>
            </a:r>
          </a:p>
          <a:p>
            <a:pPr lvl="0" algn="just"/>
            <a:endParaRPr lang="en-US" sz="2000" dirty="0" smtClean="0"/>
          </a:p>
          <a:p>
            <a:pPr lvl="0" algn="just"/>
            <a:r>
              <a:rPr lang="en-US" sz="2000" dirty="0" smtClean="0">
                <a:solidFill>
                  <a:srgbClr val="FF0000"/>
                </a:solidFill>
              </a:rPr>
              <a:t>Second possibility </a:t>
            </a:r>
            <a:r>
              <a:rPr lang="en-US" sz="2000" dirty="0" smtClean="0"/>
              <a:t>is CPU burst of currently running process is </a:t>
            </a:r>
            <a:r>
              <a:rPr lang="en-US" sz="2000" dirty="0" smtClean="0">
                <a:solidFill>
                  <a:srgbClr val="FF0000"/>
                </a:solidFill>
              </a:rPr>
              <a:t>longer than 1 time quantum</a:t>
            </a:r>
            <a:r>
              <a:rPr lang="en-US" sz="2000" dirty="0" smtClean="0"/>
              <a:t>, the timer will go off and cause interrupt to the operating system.</a:t>
            </a:r>
          </a:p>
          <a:p>
            <a:pPr lvl="0" algn="just">
              <a:buNone/>
            </a:pPr>
            <a:endParaRPr lang="en-US" sz="2000" dirty="0" smtClean="0"/>
          </a:p>
          <a:p>
            <a:pPr lvl="0" algn="just"/>
            <a:r>
              <a:rPr lang="en-US" sz="2000" dirty="0" smtClean="0"/>
              <a:t>A context switch will be executed, and the process will be executed, and the process will be put any the tail of ready queue.</a:t>
            </a:r>
          </a:p>
          <a:p>
            <a:pPr lvl="0" algn="just"/>
            <a:endParaRPr lang="en-US" sz="2000" dirty="0" smtClean="0"/>
          </a:p>
          <a:p>
            <a:pPr algn="just"/>
            <a:r>
              <a:rPr lang="en-US" sz="2000" dirty="0" smtClean="0"/>
              <a:t>The CPU scheduler will then select the next process in the ready queue. </a:t>
            </a:r>
          </a:p>
          <a:p>
            <a:pPr algn="just"/>
            <a:endParaRPr lang="en-US" sz="2000" dirty="0" smtClean="0"/>
          </a:p>
          <a:p>
            <a:pPr algn="just"/>
            <a:r>
              <a:rPr lang="en-US" sz="2000" b="1" dirty="0" smtClean="0"/>
              <a:t>The average waiting time in RR policy is long.</a:t>
            </a:r>
          </a:p>
          <a:p>
            <a:pPr lvl="0" algn="just"/>
            <a:endParaRPr lang="en-US" sz="2000" dirty="0" smtClean="0"/>
          </a:p>
          <a:p>
            <a:pPr algn="just"/>
            <a:endParaRPr lang="en-US" sz="20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pPr lvl="0"/>
            <a:r>
              <a:rPr lang="en-US" dirty="0" smtClean="0"/>
              <a:t>Consider the following set of processes that arrive at 0, with the length of the CPU burst given in milliseconds.</a:t>
            </a:r>
          </a:p>
          <a:p>
            <a:r>
              <a:rPr lang="en-US" b="1" dirty="0" smtClean="0"/>
              <a:t>Process	Burst Time</a:t>
            </a:r>
            <a:endParaRPr lang="en-US" dirty="0" smtClean="0"/>
          </a:p>
          <a:p>
            <a:r>
              <a:rPr lang="en-US" b="1" dirty="0" smtClean="0"/>
              <a:t>P</a:t>
            </a:r>
            <a:r>
              <a:rPr lang="en-US" b="1" baseline="-25000" dirty="0" smtClean="0"/>
              <a:t>1			</a:t>
            </a:r>
            <a:r>
              <a:rPr lang="en-US" b="1" dirty="0" smtClean="0"/>
              <a:t>24</a:t>
            </a:r>
            <a:endParaRPr lang="en-US" dirty="0" smtClean="0"/>
          </a:p>
          <a:p>
            <a:r>
              <a:rPr lang="en-US" b="1" dirty="0" smtClean="0"/>
              <a:t>P</a:t>
            </a:r>
            <a:r>
              <a:rPr lang="en-US" b="1" baseline="-25000" dirty="0" smtClean="0"/>
              <a:t>2</a:t>
            </a:r>
            <a:r>
              <a:rPr lang="en-US" b="1" dirty="0" smtClean="0"/>
              <a:t>			3</a:t>
            </a:r>
            <a:endParaRPr lang="en-US" dirty="0" smtClean="0"/>
          </a:p>
          <a:p>
            <a:r>
              <a:rPr lang="en-US" b="1" dirty="0" smtClean="0"/>
              <a:t>P</a:t>
            </a:r>
            <a:r>
              <a:rPr lang="en-US" b="1" baseline="-25000" dirty="0" smtClean="0"/>
              <a:t>3			</a:t>
            </a:r>
            <a:r>
              <a:rPr lang="en-US" b="1" dirty="0" smtClean="0"/>
              <a:t>3</a:t>
            </a:r>
            <a:endParaRPr lang="en-US" dirty="0" smtClean="0"/>
          </a:p>
          <a:p>
            <a:endParaRPr lang="en-US" dirty="0"/>
          </a:p>
        </p:txBody>
      </p:sp>
      <p:pic>
        <p:nvPicPr>
          <p:cNvPr id="2051" name="Picture 3"/>
          <p:cNvPicPr>
            <a:picLocks noChangeAspect="1" noChangeArrowheads="1"/>
          </p:cNvPicPr>
          <p:nvPr/>
        </p:nvPicPr>
        <p:blipFill>
          <a:blip r:embed="rId2"/>
          <a:srcRect/>
          <a:stretch>
            <a:fillRect/>
          </a:stretch>
        </p:blipFill>
        <p:spPr bwMode="auto">
          <a:xfrm>
            <a:off x="1714480" y="4786322"/>
            <a:ext cx="5929354" cy="18052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a:t>
            </a:r>
            <a:endParaRPr lang="en-US" dirty="0"/>
          </a:p>
        </p:txBody>
      </p:sp>
      <p:sp>
        <p:nvSpPr>
          <p:cNvPr id="3" name="Content Placeholder 2"/>
          <p:cNvSpPr>
            <a:spLocks noGrp="1"/>
          </p:cNvSpPr>
          <p:nvPr>
            <p:ph idx="1"/>
          </p:nvPr>
        </p:nvSpPr>
        <p:spPr/>
        <p:txBody>
          <a:bodyPr/>
          <a:lstStyle/>
          <a:p>
            <a:pPr lvl="0" algn="just"/>
            <a:r>
              <a:rPr lang="en-US" dirty="0" smtClean="0"/>
              <a:t>If we use time quantum of 4 milliseconds, then process p1 gets the first 4 milliseconds. Since it requires another 20 milliseconds, it is pre-empted after the first time quantum, and CPU is given to the next process in the queue, process p2. </a:t>
            </a:r>
          </a:p>
          <a:p>
            <a:pPr lvl="0" algn="just"/>
            <a:r>
              <a:rPr lang="en-US" dirty="0" smtClean="0"/>
              <a:t>Since p2 does not need 4 milliseconds, it quits before its time quantum expires. The CPU is given to process p3.</a:t>
            </a:r>
          </a:p>
          <a:p>
            <a:pPr algn="just"/>
            <a:r>
              <a:rPr lang="en-US" dirty="0" smtClean="0"/>
              <a:t>Once each process received 1 time quantum the CPU is returned to process p1 for an additional time quantum</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RR example</a:t>
            </a:r>
            <a:endParaRPr lang="en-US" dirty="0"/>
          </a:p>
        </p:txBody>
      </p:sp>
      <p:sp>
        <p:nvSpPr>
          <p:cNvPr id="3" name="Content Placeholder 2"/>
          <p:cNvSpPr>
            <a:spLocks noGrp="1"/>
          </p:cNvSpPr>
          <p:nvPr>
            <p:ph idx="1"/>
          </p:nvPr>
        </p:nvSpPr>
        <p:spPr/>
        <p:txBody>
          <a:bodyPr/>
          <a:lstStyle/>
          <a:p>
            <a:r>
              <a:rPr lang="en-US" dirty="0" smtClean="0"/>
              <a:t>Process	 	A.T	B.T</a:t>
            </a:r>
          </a:p>
          <a:p>
            <a:r>
              <a:rPr lang="en-US" dirty="0" smtClean="0"/>
              <a:t>P1			0	5 </a:t>
            </a:r>
          </a:p>
          <a:p>
            <a:r>
              <a:rPr lang="en-US" dirty="0" smtClean="0"/>
              <a:t>P2			1 	7</a:t>
            </a:r>
          </a:p>
          <a:p>
            <a:r>
              <a:rPr lang="en-US" dirty="0" smtClean="0"/>
              <a:t>P3			3	4</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426870" y="533400"/>
            <a:ext cx="8717130" cy="63246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lstStyle/>
          <a:p>
            <a:r>
              <a:rPr lang="en-IN" b="1" dirty="0" smtClean="0"/>
              <a:t>Multilevel Queue Scheduling</a:t>
            </a:r>
            <a:endParaRPr lang="en-US" dirty="0" smtClean="0"/>
          </a:p>
        </p:txBody>
      </p:sp>
      <p:sp>
        <p:nvSpPr>
          <p:cNvPr id="3" name="Content Placeholder 2"/>
          <p:cNvSpPr>
            <a:spLocks noGrp="1"/>
          </p:cNvSpPr>
          <p:nvPr>
            <p:ph idx="1"/>
          </p:nvPr>
        </p:nvSpPr>
        <p:spPr>
          <a:xfrm>
            <a:off x="457200" y="1142984"/>
            <a:ext cx="8229600" cy="5500726"/>
          </a:xfrm>
        </p:spPr>
        <p:txBody>
          <a:bodyPr>
            <a:noAutofit/>
          </a:bodyPr>
          <a:lstStyle/>
          <a:p>
            <a:r>
              <a:rPr lang="en-IN" sz="2300" dirty="0" smtClean="0"/>
              <a:t>Processes are easily classified into different groups.</a:t>
            </a:r>
          </a:p>
          <a:p>
            <a:r>
              <a:rPr lang="en-IN" sz="2300" dirty="0" smtClean="0"/>
              <a:t>For example common division is made between foreground (interactive) processes and background (batch) processes.</a:t>
            </a:r>
          </a:p>
          <a:p>
            <a:r>
              <a:rPr lang="en-IN" sz="2300" dirty="0" smtClean="0"/>
              <a:t>These two types of processes have different response time requirements</a:t>
            </a:r>
            <a:r>
              <a:rPr lang="en-IN" sz="2300" b="1" dirty="0" smtClean="0"/>
              <a:t>.</a:t>
            </a:r>
          </a:p>
          <a:p>
            <a:r>
              <a:rPr lang="en-IN" sz="2300" dirty="0" smtClean="0"/>
              <a:t>A multi level queue scheduling algorithm partitions ready queue into several separate queues.</a:t>
            </a:r>
          </a:p>
          <a:p>
            <a:r>
              <a:rPr lang="en-IN" sz="2300" dirty="0" smtClean="0"/>
              <a:t>The processes are permanently assigned to one queue, generally based on some property of process, such as memory size, process priority, or process type.</a:t>
            </a:r>
          </a:p>
          <a:p>
            <a:r>
              <a:rPr lang="en-IN" sz="2300" dirty="0" smtClean="0"/>
              <a:t>For example, separate queues might be used for foreground and background processes.</a:t>
            </a:r>
          </a:p>
          <a:p>
            <a:r>
              <a:rPr lang="en-IN" sz="2300" dirty="0" smtClean="0"/>
              <a:t>The foreground queue might be scheduled by an RR- algorithm.</a:t>
            </a:r>
            <a:endParaRPr lang="en-US" sz="2300" dirty="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0"/>
            <a:ext cx="8229600" cy="6858000"/>
          </a:xfrm>
        </p:spPr>
        <p:txBody>
          <a:bodyPr>
            <a:noAutofit/>
          </a:bodyPr>
          <a:lstStyle/>
          <a:p>
            <a:pPr algn="just"/>
            <a:r>
              <a:rPr lang="en-IN" sz="2400" dirty="0" smtClean="0"/>
              <a:t>Example of a multilevel queue scheduling algorithm with five queues, listed below in order of priority.</a:t>
            </a:r>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endParaRPr lang="en-US" sz="2400" dirty="0" smtClean="0"/>
          </a:p>
          <a:p>
            <a:pPr algn="just">
              <a:buNone/>
            </a:pPr>
            <a:endParaRPr lang="en-US" sz="2400" dirty="0" smtClean="0"/>
          </a:p>
          <a:p>
            <a:pPr algn="just">
              <a:buNone/>
            </a:pPr>
            <a:endParaRPr lang="en-US" sz="2400" dirty="0" smtClean="0"/>
          </a:p>
          <a:p>
            <a:pPr algn="just"/>
            <a:r>
              <a:rPr lang="en-IN" sz="2400" dirty="0" smtClean="0"/>
              <a:t>If interactive editing processes entered the ready queue while a batch processes was running, the batch process would be pre-empted.</a:t>
            </a:r>
          </a:p>
          <a:p>
            <a:pPr algn="just"/>
            <a:r>
              <a:rPr lang="en-IN" sz="2400" dirty="0" smtClean="0"/>
              <a:t>The foreground queue can be given can be given 80 percent of CPU time for RR scheduling among its processes, where as the background queue receives 20 percent of CPU time for its processes in FCFS basis.</a:t>
            </a:r>
          </a:p>
        </p:txBody>
      </p:sp>
      <p:pic>
        <p:nvPicPr>
          <p:cNvPr id="4" name="Picture 3"/>
          <p:cNvPicPr>
            <a:picLocks noChangeAspect="1" noChangeArrowheads="1"/>
          </p:cNvPicPr>
          <p:nvPr/>
        </p:nvPicPr>
        <p:blipFill>
          <a:blip r:embed="rId2"/>
          <a:srcRect/>
          <a:stretch>
            <a:fillRect/>
          </a:stretch>
        </p:blipFill>
        <p:spPr bwMode="auto">
          <a:xfrm>
            <a:off x="2143108" y="980438"/>
            <a:ext cx="3859699" cy="252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
            <a:ext cx="8229600" cy="1143000"/>
          </a:xfrm>
        </p:spPr>
        <p:txBody>
          <a:bodyPr>
            <a:normAutofit/>
          </a:bodyPr>
          <a:lstStyle/>
          <a:p>
            <a:r>
              <a:rPr lang="en-IN" sz="2400" b="1" dirty="0" smtClean="0"/>
              <a:t>Multilevel Feedback Queue Scheduling</a:t>
            </a:r>
            <a:endParaRPr lang="en-US" sz="2400" dirty="0" smtClean="0"/>
          </a:p>
        </p:txBody>
      </p:sp>
      <p:sp>
        <p:nvSpPr>
          <p:cNvPr id="3" name="Content Placeholder 2"/>
          <p:cNvSpPr>
            <a:spLocks noGrp="1"/>
          </p:cNvSpPr>
          <p:nvPr>
            <p:ph idx="1"/>
          </p:nvPr>
        </p:nvSpPr>
        <p:spPr>
          <a:xfrm>
            <a:off x="457200" y="1142984"/>
            <a:ext cx="8229600" cy="5500726"/>
          </a:xfrm>
        </p:spPr>
        <p:txBody>
          <a:bodyPr>
            <a:noAutofit/>
          </a:bodyPr>
          <a:lstStyle/>
          <a:p>
            <a:pPr algn="just"/>
            <a:r>
              <a:rPr lang="en-US" sz="2250" dirty="0" smtClean="0"/>
              <a:t>When the multilevel queue scheduling algorithm is used, processes are permanently assigned to a queue when they enter the system.</a:t>
            </a:r>
            <a:endParaRPr lang="en-IN" sz="2250" dirty="0" smtClean="0"/>
          </a:p>
          <a:p>
            <a:pPr algn="just"/>
            <a:r>
              <a:rPr lang="en-IN" sz="2250" dirty="0" smtClean="0"/>
              <a:t>This algorithm allows a process to move between queues. The idea is to separate processes according to the CPU bursts.</a:t>
            </a:r>
          </a:p>
          <a:p>
            <a:pPr algn="just"/>
            <a:r>
              <a:rPr lang="en-IN" sz="2250" dirty="0" smtClean="0"/>
              <a:t>If a process uses too much CPU time, it will be moved to lower-priority queue. </a:t>
            </a:r>
          </a:p>
          <a:p>
            <a:pPr algn="just"/>
            <a:r>
              <a:rPr lang="en-IN" sz="2250" dirty="0" smtClean="0"/>
              <a:t>This scheme leaves I/O bound  and interactive processes in the higher-priority queues.</a:t>
            </a:r>
          </a:p>
          <a:p>
            <a:pPr algn="just"/>
            <a:r>
              <a:rPr lang="en-IN" sz="2250" dirty="0" smtClean="0"/>
              <a:t>A process that waits too long in a lower priority queue may be moved to a higher priority queue. </a:t>
            </a:r>
          </a:p>
          <a:p>
            <a:pPr algn="just"/>
            <a:r>
              <a:rPr lang="en-IN" sz="2250" dirty="0" smtClean="0"/>
              <a:t>This form of aging prevents starvation.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linds(horizontal)">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0"/>
            <a:ext cx="8229600" cy="6858000"/>
          </a:xfrm>
        </p:spPr>
        <p:txBody>
          <a:bodyPr>
            <a:noAutofit/>
          </a:bodyPr>
          <a:lstStyle/>
          <a:p>
            <a:endParaRPr lang="en-IN" sz="2000" dirty="0" smtClean="0"/>
          </a:p>
          <a:p>
            <a:endParaRPr lang="en-IN" sz="2000" dirty="0" smtClean="0"/>
          </a:p>
          <a:p>
            <a:r>
              <a:rPr lang="en-IN" sz="2000" dirty="0" smtClean="0"/>
              <a:t>For </a:t>
            </a:r>
            <a:r>
              <a:rPr lang="en-IN" sz="2000" dirty="0" smtClean="0"/>
              <a:t>example, consider a multilevel feedback queue scheduler with three queues, numbered from 0 to 2. </a:t>
            </a:r>
          </a:p>
          <a:p>
            <a:r>
              <a:rPr lang="en-IN" sz="2000" dirty="0" smtClean="0"/>
              <a:t>The scheduler first executes all the process in the queue 0.</a:t>
            </a:r>
          </a:p>
          <a:p>
            <a:r>
              <a:rPr lang="en-IN" sz="2000" dirty="0" smtClean="0"/>
              <a:t>Only when queue 0 is empty it executes processes in queue 1.</a:t>
            </a:r>
          </a:p>
          <a:p>
            <a:r>
              <a:rPr lang="en-IN" sz="2000" dirty="0" smtClean="0"/>
              <a:t>Processes in queue 2 will only be executed if queue 0 and 1 are empty.</a:t>
            </a:r>
          </a:p>
          <a:p>
            <a:r>
              <a:rPr lang="en-IN" sz="2000" dirty="0" smtClean="0"/>
              <a:t>A process that arrives for queue 1 will in turn be pre-empted by a process arriving for queue 0.</a:t>
            </a:r>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US" sz="2000" dirty="0" smtClean="0"/>
          </a:p>
          <a:p>
            <a:endParaRPr lang="en-IN" sz="2000" dirty="0" smtClean="0"/>
          </a:p>
        </p:txBody>
      </p:sp>
      <p:pic>
        <p:nvPicPr>
          <p:cNvPr id="60418" name="Picture 2"/>
          <p:cNvPicPr>
            <a:picLocks noChangeAspect="1" noChangeArrowheads="1"/>
          </p:cNvPicPr>
          <p:nvPr/>
        </p:nvPicPr>
        <p:blipFill>
          <a:blip r:embed="rId2"/>
          <a:srcRect/>
          <a:stretch>
            <a:fillRect/>
          </a:stretch>
        </p:blipFill>
        <p:spPr bwMode="auto">
          <a:xfrm>
            <a:off x="2143108" y="3571876"/>
            <a:ext cx="4708052" cy="2880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1" algn="l" rtl="0">
              <a:spcBef>
                <a:spcPct val="0"/>
              </a:spcBef>
            </a:pPr>
            <a:r>
              <a:rPr lang="en-US" sz="2800" b="1" u="sng" dirty="0"/>
              <a:t>Operations on Processes</a:t>
            </a:r>
            <a:r>
              <a:rPr lang="en-US" sz="1600" dirty="0"/>
              <a:t/>
            </a:r>
            <a:br>
              <a:rPr lang="en-US" sz="1600" dirty="0"/>
            </a:br>
            <a:endParaRPr lang="en-US" dirty="0"/>
          </a:p>
        </p:txBody>
      </p:sp>
      <p:sp>
        <p:nvSpPr>
          <p:cNvPr id="3" name="Content Placeholder 2"/>
          <p:cNvSpPr>
            <a:spLocks noGrp="1"/>
          </p:cNvSpPr>
          <p:nvPr>
            <p:ph idx="1"/>
          </p:nvPr>
        </p:nvSpPr>
        <p:spPr/>
        <p:txBody>
          <a:bodyPr/>
          <a:lstStyle/>
          <a:p>
            <a:pPr lvl="0"/>
            <a:r>
              <a:rPr lang="en-US" dirty="0" smtClean="0"/>
              <a:t>Process in most systems can execute concurrently and they may be created and deleted dynamically.</a:t>
            </a:r>
          </a:p>
          <a:p>
            <a:pPr lvl="1"/>
            <a:r>
              <a:rPr lang="en-US" dirty="0" smtClean="0"/>
              <a:t>Process Creation</a:t>
            </a:r>
          </a:p>
          <a:p>
            <a:pPr lvl="1"/>
            <a:r>
              <a:rPr lang="en-US" dirty="0" smtClean="0"/>
              <a:t>Process Termination</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Process Creation</a:t>
            </a:r>
            <a:endParaRPr lang="en-US" dirty="0"/>
          </a:p>
        </p:txBody>
      </p:sp>
      <p:sp>
        <p:nvSpPr>
          <p:cNvPr id="3" name="Content Placeholder 2"/>
          <p:cNvSpPr>
            <a:spLocks noGrp="1"/>
          </p:cNvSpPr>
          <p:nvPr>
            <p:ph idx="1"/>
          </p:nvPr>
        </p:nvSpPr>
        <p:spPr/>
        <p:txBody>
          <a:bodyPr/>
          <a:lstStyle/>
          <a:p>
            <a:pPr lvl="0"/>
            <a:r>
              <a:rPr lang="en-US" dirty="0" smtClean="0"/>
              <a:t>A process may create several new processes by using Create-process system call, during execution. </a:t>
            </a:r>
          </a:p>
          <a:p>
            <a:r>
              <a:rPr lang="en-US" dirty="0" smtClean="0"/>
              <a:t>The creating process is called a </a:t>
            </a:r>
            <a:r>
              <a:rPr lang="en-US" b="1" dirty="0" smtClean="0">
                <a:solidFill>
                  <a:srgbClr val="FF0000"/>
                </a:solidFill>
              </a:rPr>
              <a:t>parent</a:t>
            </a:r>
            <a:r>
              <a:rPr lang="en-US" dirty="0" smtClean="0"/>
              <a:t> process,</a:t>
            </a:r>
          </a:p>
          <a:p>
            <a:r>
              <a:rPr lang="en-US" dirty="0" smtClean="0"/>
              <a:t>New processes are called the </a:t>
            </a:r>
            <a:r>
              <a:rPr lang="en-US" b="1" dirty="0" smtClean="0">
                <a:solidFill>
                  <a:srgbClr val="FF0000"/>
                </a:solidFill>
              </a:rPr>
              <a:t>children</a:t>
            </a:r>
            <a:r>
              <a:rPr lang="en-US" dirty="0" smtClean="0">
                <a:solidFill>
                  <a:srgbClr val="FF0000"/>
                </a:solidFill>
              </a:rPr>
              <a:t> </a:t>
            </a:r>
            <a:r>
              <a:rPr lang="en-US" dirty="0" smtClean="0"/>
              <a:t>of that process. </a:t>
            </a:r>
          </a:p>
          <a:p>
            <a:r>
              <a:rPr lang="en-US" dirty="0" smtClean="0"/>
              <a:t>Each of these new processes may in turn create other processes, forming </a:t>
            </a:r>
            <a:r>
              <a:rPr lang="en-US" b="1" dirty="0" smtClean="0">
                <a:solidFill>
                  <a:srgbClr val="FF0000"/>
                </a:solidFill>
              </a:rPr>
              <a:t>a tree of processes</a:t>
            </a:r>
            <a:r>
              <a:rPr lang="en-US" dirty="0" smtClean="0">
                <a:solidFill>
                  <a:srgbClr val="FF0000"/>
                </a:solidFill>
              </a:rPr>
              <a:t>.</a:t>
            </a:r>
          </a:p>
          <a:p>
            <a:r>
              <a:rPr lang="en-US" dirty="0" smtClean="0"/>
              <a:t>In most operating system s a process can be identified by using a </a:t>
            </a:r>
            <a:r>
              <a:rPr lang="en-US" b="1" dirty="0" smtClean="0">
                <a:solidFill>
                  <a:srgbClr val="FF0000"/>
                </a:solidFill>
              </a:rPr>
              <a:t>unique process identifier (</a:t>
            </a:r>
            <a:r>
              <a:rPr lang="en-US" b="1" dirty="0" err="1" smtClean="0">
                <a:solidFill>
                  <a:srgbClr val="FF0000"/>
                </a:solidFill>
              </a:rPr>
              <a:t>pid</a:t>
            </a:r>
            <a:r>
              <a:rPr lang="en-US" b="1" dirty="0" smtClean="0">
                <a:solidFill>
                  <a:srgbClr val="FF0000"/>
                </a:solidFill>
              </a:rPr>
              <a:t>), </a:t>
            </a:r>
            <a:r>
              <a:rPr lang="en-US" dirty="0" smtClean="0"/>
              <a:t>which is typically an </a:t>
            </a:r>
            <a:r>
              <a:rPr lang="en-US" b="1" dirty="0" smtClean="0">
                <a:solidFill>
                  <a:srgbClr val="FF0000"/>
                </a:solidFill>
              </a:rPr>
              <a:t>integer number.</a:t>
            </a:r>
          </a:p>
          <a:p>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 tree of processes on a typical Solaris system</a:t>
            </a:r>
            <a:endParaRPr lang="en-US" dirty="0"/>
          </a:p>
        </p:txBody>
      </p:sp>
      <p:sp>
        <p:nvSpPr>
          <p:cNvPr id="3" name="Content Placeholder 2"/>
          <p:cNvSpPr>
            <a:spLocks noGrp="1"/>
          </p:cNvSpPr>
          <p:nvPr>
            <p:ph idx="1"/>
          </p:nvPr>
        </p:nvSpPr>
        <p:spPr/>
        <p:txBody>
          <a:bodyPr/>
          <a:lstStyle/>
          <a:p>
            <a:endParaRPr lang="en-US" dirty="0"/>
          </a:p>
        </p:txBody>
      </p:sp>
      <p:pic>
        <p:nvPicPr>
          <p:cNvPr id="7" name="Picture 6"/>
          <p:cNvPicPr/>
          <p:nvPr/>
        </p:nvPicPr>
        <p:blipFill>
          <a:blip r:embed="rId2"/>
          <a:srcRect l="7939" t="757" r="8128" b="505"/>
          <a:stretch>
            <a:fillRect/>
          </a:stretch>
        </p:blipFill>
        <p:spPr bwMode="auto">
          <a:xfrm>
            <a:off x="0" y="1857364"/>
            <a:ext cx="8715404" cy="5000636"/>
          </a:xfrm>
          <a:prstGeom prst="rect">
            <a:avLst/>
          </a:prstGeom>
          <a:noFill/>
          <a:ln w="38100" cmpd="dbl">
            <a:solidFill>
              <a:srgbClr val="CC6600"/>
            </a:solidFill>
            <a:miter lim="800000"/>
            <a:headEnd/>
            <a:tailEnd/>
          </a:ln>
          <a:effectLst/>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142984"/>
            <a:ext cx="8472518" cy="5181616"/>
          </a:xfrm>
        </p:spPr>
        <p:txBody>
          <a:bodyPr/>
          <a:lstStyle/>
          <a:p>
            <a:r>
              <a:rPr lang="en-US" dirty="0" smtClean="0"/>
              <a:t>In Solaris, the process at the top of the tree is the </a:t>
            </a:r>
            <a:r>
              <a:rPr lang="en-US" dirty="0" err="1" smtClean="0">
                <a:solidFill>
                  <a:srgbClr val="FF0000"/>
                </a:solidFill>
              </a:rPr>
              <a:t>sched</a:t>
            </a:r>
            <a:r>
              <a:rPr lang="en-US" dirty="0" smtClean="0"/>
              <a:t> process, with </a:t>
            </a:r>
            <a:r>
              <a:rPr lang="en-US" dirty="0" err="1" smtClean="0"/>
              <a:t>pid</a:t>
            </a:r>
            <a:r>
              <a:rPr lang="en-US" dirty="0" smtClean="0"/>
              <a:t> of 0.</a:t>
            </a:r>
          </a:p>
          <a:p>
            <a:r>
              <a:rPr lang="en-US" dirty="0" smtClean="0"/>
              <a:t> The </a:t>
            </a:r>
            <a:r>
              <a:rPr lang="en-US" dirty="0" err="1" smtClean="0"/>
              <a:t>sched</a:t>
            </a:r>
            <a:r>
              <a:rPr lang="en-US" dirty="0" smtClean="0"/>
              <a:t> process creates several children processes-including </a:t>
            </a:r>
            <a:r>
              <a:rPr lang="en-US" dirty="0" err="1" smtClean="0">
                <a:solidFill>
                  <a:srgbClr val="FF0000"/>
                </a:solidFill>
              </a:rPr>
              <a:t>pageout</a:t>
            </a:r>
            <a:r>
              <a:rPr lang="en-US" dirty="0" smtClean="0">
                <a:solidFill>
                  <a:srgbClr val="FF0000"/>
                </a:solidFill>
              </a:rPr>
              <a:t> and </a:t>
            </a:r>
            <a:r>
              <a:rPr lang="en-US" dirty="0" err="1" smtClean="0">
                <a:solidFill>
                  <a:srgbClr val="FF0000"/>
                </a:solidFill>
              </a:rPr>
              <a:t>fsflush</a:t>
            </a:r>
            <a:r>
              <a:rPr lang="en-US" dirty="0" smtClean="0"/>
              <a:t>. </a:t>
            </a:r>
          </a:p>
          <a:p>
            <a:r>
              <a:rPr lang="en-US" dirty="0" smtClean="0"/>
              <a:t>These processes are responsible for </a:t>
            </a:r>
            <a:r>
              <a:rPr lang="en-US" dirty="0" smtClean="0">
                <a:solidFill>
                  <a:srgbClr val="FF0000"/>
                </a:solidFill>
              </a:rPr>
              <a:t>managing memory and file systems. </a:t>
            </a:r>
          </a:p>
          <a:p>
            <a:r>
              <a:rPr lang="en-US" dirty="0" smtClean="0"/>
              <a:t>The </a:t>
            </a:r>
            <a:r>
              <a:rPr lang="en-US" dirty="0" err="1" smtClean="0"/>
              <a:t>sched</a:t>
            </a:r>
            <a:r>
              <a:rPr lang="en-US" dirty="0" smtClean="0"/>
              <a:t> process also creates the </a:t>
            </a:r>
            <a:r>
              <a:rPr lang="en-US" dirty="0" smtClean="0">
                <a:solidFill>
                  <a:srgbClr val="FF0000"/>
                </a:solidFill>
              </a:rPr>
              <a:t>init process</a:t>
            </a:r>
            <a:r>
              <a:rPr lang="en-US" dirty="0" smtClean="0"/>
              <a:t>, which serves as the </a:t>
            </a:r>
            <a:r>
              <a:rPr lang="en-US" dirty="0" smtClean="0">
                <a:solidFill>
                  <a:srgbClr val="FF0000"/>
                </a:solidFill>
              </a:rPr>
              <a:t>root parent process for all user processes</a:t>
            </a:r>
            <a:r>
              <a:rPr lang="en-US" dirty="0" smtClean="0"/>
              <a:t>.</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1214422"/>
            <a:ext cx="8186766" cy="5110178"/>
          </a:xfrm>
        </p:spPr>
        <p:txBody>
          <a:bodyPr>
            <a:normAutofit lnSpcReduction="10000"/>
          </a:bodyPr>
          <a:lstStyle/>
          <a:p>
            <a:pPr algn="just"/>
            <a:r>
              <a:rPr lang="en-US" dirty="0" smtClean="0"/>
              <a:t>Two children of </a:t>
            </a:r>
            <a:r>
              <a:rPr lang="en-US" dirty="0" smtClean="0">
                <a:solidFill>
                  <a:srgbClr val="FF0000"/>
                </a:solidFill>
              </a:rPr>
              <a:t>init-</a:t>
            </a:r>
            <a:r>
              <a:rPr lang="en-US" dirty="0" err="1" smtClean="0">
                <a:solidFill>
                  <a:srgbClr val="FF0000"/>
                </a:solidFill>
              </a:rPr>
              <a:t>inetd</a:t>
            </a:r>
            <a:r>
              <a:rPr lang="en-US" dirty="0" smtClean="0">
                <a:solidFill>
                  <a:srgbClr val="FF0000"/>
                </a:solidFill>
              </a:rPr>
              <a:t> and </a:t>
            </a:r>
            <a:r>
              <a:rPr lang="en-US" dirty="0" err="1" smtClean="0">
                <a:solidFill>
                  <a:srgbClr val="FF0000"/>
                </a:solidFill>
              </a:rPr>
              <a:t>dtlogin</a:t>
            </a:r>
            <a:r>
              <a:rPr lang="en-US" dirty="0" smtClean="0">
                <a:solidFill>
                  <a:srgbClr val="FF0000"/>
                </a:solidFill>
              </a:rPr>
              <a:t>. </a:t>
            </a:r>
          </a:p>
          <a:p>
            <a:pPr algn="just"/>
            <a:r>
              <a:rPr lang="en-US" dirty="0" err="1" smtClean="0">
                <a:solidFill>
                  <a:srgbClr val="FF0000"/>
                </a:solidFill>
              </a:rPr>
              <a:t>inetd</a:t>
            </a:r>
            <a:r>
              <a:rPr lang="en-US" dirty="0" smtClean="0"/>
              <a:t> is responsible for networking services such as telnet and ftp</a:t>
            </a:r>
          </a:p>
          <a:p>
            <a:pPr algn="just"/>
            <a:r>
              <a:rPr lang="en-US" dirty="0" err="1" smtClean="0">
                <a:solidFill>
                  <a:srgbClr val="FF0000"/>
                </a:solidFill>
              </a:rPr>
              <a:t>dtlogin</a:t>
            </a:r>
            <a:r>
              <a:rPr lang="en-US" dirty="0" smtClean="0"/>
              <a:t> is the process representing a user login screen. When a user logs in, </a:t>
            </a:r>
            <a:r>
              <a:rPr lang="en-US" dirty="0" err="1" smtClean="0"/>
              <a:t>dtlogin</a:t>
            </a:r>
            <a:r>
              <a:rPr lang="en-US" dirty="0" smtClean="0"/>
              <a:t> creates an X-windows session (</a:t>
            </a:r>
            <a:r>
              <a:rPr lang="en-US" dirty="0" err="1" smtClean="0"/>
              <a:t>Xsession</a:t>
            </a:r>
            <a:r>
              <a:rPr lang="en-US" dirty="0" smtClean="0"/>
              <a:t>), which in turns creates the </a:t>
            </a:r>
            <a:r>
              <a:rPr lang="en-US" dirty="0" err="1" smtClean="0"/>
              <a:t>sdt_shel</a:t>
            </a:r>
            <a:r>
              <a:rPr lang="en-US" dirty="0" smtClean="0"/>
              <a:t> process. </a:t>
            </a:r>
          </a:p>
          <a:p>
            <a:pPr algn="just"/>
            <a:r>
              <a:rPr lang="en-US" dirty="0" smtClean="0"/>
              <a:t>Below </a:t>
            </a:r>
            <a:r>
              <a:rPr lang="en-US" dirty="0" err="1" smtClean="0"/>
              <a:t>sdt</a:t>
            </a:r>
            <a:r>
              <a:rPr lang="en-US" dirty="0" smtClean="0"/>
              <a:t> </a:t>
            </a:r>
            <a:r>
              <a:rPr lang="en-US" dirty="0" err="1" smtClean="0"/>
              <a:t>shel</a:t>
            </a:r>
            <a:r>
              <a:rPr lang="en-US" dirty="0" smtClean="0"/>
              <a:t>, a user's command-line shell-the C-shell or </a:t>
            </a:r>
            <a:r>
              <a:rPr lang="en-US" dirty="0" err="1" smtClean="0"/>
              <a:t>csh</a:t>
            </a:r>
            <a:r>
              <a:rPr lang="en-US" dirty="0" smtClean="0"/>
              <a:t>-is created.</a:t>
            </a:r>
          </a:p>
          <a:p>
            <a:r>
              <a:rPr lang="en-US" dirty="0" smtClean="0"/>
              <a:t>In this command line interface, the user can then invoke various child processes, such as the </a:t>
            </a:r>
            <a:r>
              <a:rPr lang="en-US" dirty="0" err="1" smtClean="0">
                <a:solidFill>
                  <a:srgbClr val="FF0000"/>
                </a:solidFill>
              </a:rPr>
              <a:t>ls</a:t>
            </a:r>
            <a:r>
              <a:rPr lang="en-US" dirty="0" smtClean="0">
                <a:solidFill>
                  <a:srgbClr val="FF0000"/>
                </a:solidFill>
              </a:rPr>
              <a:t> and cat </a:t>
            </a:r>
            <a:r>
              <a:rPr lang="en-US" dirty="0" smtClean="0"/>
              <a:t>commands.</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071546"/>
            <a:ext cx="8329642" cy="5253054"/>
          </a:xfrm>
        </p:spPr>
        <p:txBody>
          <a:bodyPr/>
          <a:lstStyle/>
          <a:p>
            <a:pPr algn="just"/>
            <a:r>
              <a:rPr lang="en-US" dirty="0" smtClean="0"/>
              <a:t>On UNIX, we can obtain a listing of processes by using the </a:t>
            </a:r>
            <a:r>
              <a:rPr lang="en-US" dirty="0" err="1" smtClean="0">
                <a:solidFill>
                  <a:srgbClr val="FF0000"/>
                </a:solidFill>
              </a:rPr>
              <a:t>ps</a:t>
            </a:r>
            <a:r>
              <a:rPr lang="en-US" dirty="0" smtClean="0"/>
              <a:t> command. </a:t>
            </a:r>
          </a:p>
          <a:p>
            <a:pPr algn="just"/>
            <a:r>
              <a:rPr lang="en-US" dirty="0" smtClean="0"/>
              <a:t>For example, the command </a:t>
            </a:r>
            <a:r>
              <a:rPr lang="en-US" dirty="0" err="1" smtClean="0">
                <a:solidFill>
                  <a:srgbClr val="FF0000"/>
                </a:solidFill>
              </a:rPr>
              <a:t>ps</a:t>
            </a:r>
            <a:r>
              <a:rPr lang="en-US" dirty="0" smtClean="0">
                <a:solidFill>
                  <a:srgbClr val="FF0000"/>
                </a:solidFill>
              </a:rPr>
              <a:t> -el </a:t>
            </a:r>
            <a:r>
              <a:rPr lang="en-US" dirty="0" smtClean="0"/>
              <a:t>will list complete information for all processes currently active in the system.</a:t>
            </a:r>
            <a:endParaRPr lang="en-US" dirty="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142984"/>
            <a:ext cx="8229600" cy="1143000"/>
          </a:xfrm>
        </p:spPr>
        <p:txBody>
          <a:bodyPr>
            <a:normAutofit fontScale="90000"/>
          </a:bodyPr>
          <a:lstStyle/>
          <a:p>
            <a:r>
              <a:rPr lang="en-US" dirty="0" smtClean="0"/>
              <a:t>Resource sharing</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In general, a process will need certain resources (CPU time, memory, files, I/0 devices) to accomplish its task. When a process creates a </a:t>
            </a:r>
            <a:r>
              <a:rPr lang="en-US" dirty="0" err="1" smtClean="0"/>
              <a:t>subprocess</a:t>
            </a:r>
            <a:r>
              <a:rPr lang="en-US" dirty="0" smtClean="0"/>
              <a:t>, that</a:t>
            </a:r>
          </a:p>
          <a:p>
            <a:pPr lvl="0"/>
            <a:r>
              <a:rPr lang="en-US" dirty="0" smtClean="0"/>
              <a:t>Parent and children share all resources</a:t>
            </a:r>
            <a:endParaRPr lang="en-US" b="1" dirty="0" smtClean="0"/>
          </a:p>
          <a:p>
            <a:pPr lvl="0"/>
            <a:r>
              <a:rPr lang="en-US" dirty="0" smtClean="0"/>
              <a:t>Children share subset of parent’s resources</a:t>
            </a:r>
            <a:endParaRPr lang="en-US" b="1" dirty="0" smtClean="0"/>
          </a:p>
          <a:p>
            <a:pPr lvl="0"/>
            <a:r>
              <a:rPr lang="en-US" dirty="0" smtClean="0"/>
              <a:t>Parent and child share no resources</a:t>
            </a:r>
            <a:endParaRPr lang="en-US" b="1" dirty="0" smtClean="0"/>
          </a:p>
          <a:p>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When a process creates a new process, two possibilities exist in terms of execution:</a:t>
            </a:r>
            <a:endParaRPr lang="en-US" b="1" dirty="0" smtClean="0"/>
          </a:p>
          <a:p>
            <a:pPr lvl="1"/>
            <a:r>
              <a:rPr lang="en-US" dirty="0" smtClean="0"/>
              <a:t>Parent and children execute concurrently</a:t>
            </a:r>
            <a:endParaRPr lang="en-US" b="1" dirty="0" smtClean="0"/>
          </a:p>
          <a:p>
            <a:pPr lvl="1"/>
            <a:r>
              <a:rPr lang="en-US" dirty="0" smtClean="0"/>
              <a:t>Parent waits until children terminate</a:t>
            </a:r>
            <a:endParaRPr lang="en-US" b="1" dirty="0" smtClean="0"/>
          </a:p>
          <a:p>
            <a:endParaRPr lang="en-US"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571612"/>
            <a:ext cx="8686800" cy="5038740"/>
          </a:xfrm>
        </p:spPr>
        <p:txBody>
          <a:bodyPr/>
          <a:lstStyle/>
          <a:p>
            <a:r>
              <a:rPr lang="en-US" dirty="0" smtClean="0"/>
              <a:t>There are also two possibilities in terms of the address space of the new process:</a:t>
            </a:r>
          </a:p>
          <a:p>
            <a:pPr lvl="1"/>
            <a:r>
              <a:rPr lang="en-US" dirty="0" smtClean="0"/>
              <a:t>The child process is a duplicate of the parent process (it has the same c program and data as the parent).</a:t>
            </a:r>
          </a:p>
          <a:p>
            <a:pPr lvl="1"/>
            <a:r>
              <a:rPr lang="en-US" dirty="0" smtClean="0"/>
              <a:t>The child process has a new program loaded into it.</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1142984"/>
            <a:ext cx="8472518" cy="5181616"/>
          </a:xfrm>
        </p:spPr>
        <p:txBody>
          <a:bodyPr/>
          <a:lstStyle/>
          <a:p>
            <a:pPr lvl="0" algn="just"/>
            <a:r>
              <a:rPr lang="en-US" dirty="0" smtClean="0"/>
              <a:t>A new process is created by the fork ( ) system call. </a:t>
            </a:r>
          </a:p>
          <a:p>
            <a:pPr lvl="0" algn="just"/>
            <a:r>
              <a:rPr lang="en-US" dirty="0" smtClean="0"/>
              <a:t>The new process consists of copy of Address space of the original process. Here parent process easily communicates with its child process.</a:t>
            </a:r>
          </a:p>
          <a:p>
            <a:pPr lvl="0" algn="just"/>
            <a:r>
              <a:rPr lang="en-US" dirty="0" smtClean="0"/>
              <a:t>Both parent and child process continues execution at the instruction after the fork ( ) with one difference: </a:t>
            </a:r>
          </a:p>
          <a:p>
            <a:pPr lvl="0" algn="just"/>
            <a:r>
              <a:rPr lang="en-US" dirty="0" smtClean="0"/>
              <a:t>The return code for fork ( ) is zero for child process whereas the non zero process identifier of the child is returned to parent.</a:t>
            </a:r>
          </a:p>
          <a:p>
            <a:pPr algn="just"/>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Process Creation</a:t>
            </a:r>
            <a:endParaRPr lang="en-US" dirty="0"/>
          </a:p>
        </p:txBody>
      </p:sp>
      <p:pic>
        <p:nvPicPr>
          <p:cNvPr id="4" name="Picture 3"/>
          <p:cNvPicPr/>
          <p:nvPr/>
        </p:nvPicPr>
        <p:blipFill>
          <a:blip r:embed="rId2"/>
          <a:srcRect l="383" t="33247" r="575" b="33249"/>
          <a:stretch>
            <a:fillRect/>
          </a:stretch>
        </p:blipFill>
        <p:spPr bwMode="auto">
          <a:xfrm>
            <a:off x="857224" y="2428868"/>
            <a:ext cx="7258080" cy="3295669"/>
          </a:xfrm>
          <a:prstGeom prst="rect">
            <a:avLst/>
          </a:prstGeom>
          <a:noFill/>
          <a:ln w="38100" cmpd="dbl">
            <a:solidFill>
              <a:srgbClr val="CC6600"/>
            </a:solidFill>
            <a:miter lim="800000"/>
            <a:headEnd/>
            <a:tailEnd/>
          </a:ln>
          <a:effectLst/>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en-US" dirty="0" smtClean="0"/>
              <a:t>The</a:t>
            </a:r>
            <a:r>
              <a:rPr lang="en-US" b="1" dirty="0" smtClean="0"/>
              <a:t> </a:t>
            </a:r>
            <a:r>
              <a:rPr lang="en-US" dirty="0" smtClean="0"/>
              <a:t>exec ( ) system call is invoked after fork ( ) and then parent will create more children or if it has nothing else to do it waits while the child runs by invoking wait ( ) system call. </a:t>
            </a:r>
          </a:p>
          <a:p>
            <a:pPr lvl="0" algn="just"/>
            <a:r>
              <a:rPr lang="en-US" dirty="0" smtClean="0"/>
              <a:t>If child completes its execution and terminates then parent also terminates using exit ( ) system call.</a:t>
            </a:r>
          </a:p>
          <a:p>
            <a:pPr algn="just"/>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Process Termination</a:t>
            </a:r>
            <a:endParaRPr lang="en-US" dirty="0"/>
          </a:p>
        </p:txBody>
      </p:sp>
      <p:sp>
        <p:nvSpPr>
          <p:cNvPr id="3" name="Content Placeholder 2"/>
          <p:cNvSpPr>
            <a:spLocks noGrp="1"/>
          </p:cNvSpPr>
          <p:nvPr>
            <p:ph idx="1"/>
          </p:nvPr>
        </p:nvSpPr>
        <p:spPr/>
        <p:txBody>
          <a:bodyPr>
            <a:normAutofit/>
          </a:bodyPr>
          <a:lstStyle/>
          <a:p>
            <a:pPr lvl="0" algn="just"/>
            <a:r>
              <a:rPr lang="en-US" sz="2400" dirty="0" smtClean="0"/>
              <a:t>A Process terminates when it finishes executing its last statement and asks the operating system to delete it by using exit ( ) system call.</a:t>
            </a:r>
          </a:p>
          <a:p>
            <a:pPr lvl="0" algn="just"/>
            <a:r>
              <a:rPr lang="en-US" sz="2400" dirty="0" smtClean="0"/>
              <a:t> All the resources the resources of the process including physical and virtual memory, open files and I/O buffers and de allocated by the operating system.</a:t>
            </a:r>
          </a:p>
          <a:p>
            <a:pPr lvl="0" algn="just"/>
            <a:r>
              <a:rPr lang="en-US" sz="2400" dirty="0" smtClean="0"/>
              <a:t>Termination can occur in other circumstances as the process can cause termination of another process. Parent process can terminate its child process.</a:t>
            </a:r>
          </a:p>
          <a:p>
            <a:pPr algn="just"/>
            <a:endParaRPr lang="en-US" sz="2400"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142984"/>
            <a:ext cx="8401080" cy="5181616"/>
          </a:xfrm>
        </p:spPr>
        <p:txBody>
          <a:bodyPr>
            <a:normAutofit/>
          </a:bodyPr>
          <a:lstStyle/>
          <a:p>
            <a:pPr algn="just"/>
            <a:r>
              <a:rPr lang="en-US" dirty="0" smtClean="0"/>
              <a:t>Parent may terminate execution of children processes (abort)</a:t>
            </a:r>
            <a:endParaRPr lang="en-US" b="1" dirty="0" smtClean="0"/>
          </a:p>
          <a:p>
            <a:pPr lvl="1" algn="just"/>
            <a:r>
              <a:rPr lang="en-US" dirty="0" smtClean="0"/>
              <a:t>Child has exceeded allocated resources</a:t>
            </a:r>
            <a:endParaRPr lang="en-US" b="1" dirty="0" smtClean="0"/>
          </a:p>
          <a:p>
            <a:pPr lvl="1" algn="just"/>
            <a:r>
              <a:rPr lang="en-US" dirty="0" smtClean="0"/>
              <a:t>Task assigned to child is no longer required</a:t>
            </a:r>
            <a:endParaRPr lang="en-US" b="1" dirty="0" smtClean="0"/>
          </a:p>
          <a:p>
            <a:pPr lvl="1" algn="just"/>
            <a:r>
              <a:rPr lang="en-US" dirty="0" smtClean="0"/>
              <a:t>If parent is exiting</a:t>
            </a:r>
            <a:r>
              <a:rPr lang="en-US" b="1" dirty="0" smtClean="0"/>
              <a:t> </a:t>
            </a:r>
            <a:r>
              <a:rPr lang="en-US" dirty="0" smtClean="0"/>
              <a:t>Some operating system do not allow child to continue if its parent terminates. </a:t>
            </a:r>
          </a:p>
          <a:p>
            <a:pPr lvl="0" algn="just"/>
            <a:r>
              <a:rPr lang="en-US" dirty="0" smtClean="0"/>
              <a:t>If a process terminates either normally or abnormally, then all of its children must also be terminated.</a:t>
            </a:r>
          </a:p>
          <a:p>
            <a:pPr lvl="0" algn="just"/>
            <a:r>
              <a:rPr lang="en-US" dirty="0" smtClean="0"/>
              <a:t>This phenomenon is referred to as - cascading termination</a:t>
            </a:r>
          </a:p>
          <a:p>
            <a:pPr algn="just"/>
            <a:endParaRPr lang="en-US"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Inter-process Communication</a:t>
            </a:r>
            <a:endParaRPr lang="en-US" dirty="0"/>
          </a:p>
        </p:txBody>
      </p:sp>
      <p:sp>
        <p:nvSpPr>
          <p:cNvPr id="3" name="Content Placeholder 2"/>
          <p:cNvSpPr>
            <a:spLocks noGrp="1"/>
          </p:cNvSpPr>
          <p:nvPr>
            <p:ph idx="1"/>
          </p:nvPr>
        </p:nvSpPr>
        <p:spPr/>
        <p:txBody>
          <a:bodyPr>
            <a:normAutofit fontScale="92500"/>
          </a:bodyPr>
          <a:lstStyle/>
          <a:p>
            <a:pPr lvl="0"/>
            <a:r>
              <a:rPr lang="en-US" dirty="0" smtClean="0"/>
              <a:t>Processes executing concurrently in the operating system may be either independent process or cooperating process.</a:t>
            </a:r>
          </a:p>
          <a:p>
            <a:pPr lvl="0"/>
            <a:r>
              <a:rPr lang="en-US" b="1" dirty="0" smtClean="0"/>
              <a:t>Independent Process:</a:t>
            </a:r>
            <a:endParaRPr lang="en-US" dirty="0" smtClean="0"/>
          </a:p>
          <a:p>
            <a:pPr lvl="1"/>
            <a:r>
              <a:rPr lang="en-US" dirty="0" smtClean="0"/>
              <a:t>An independent process is a process which cannot affect or be affected by other processes in the system. Any process that does not share data with any other process is independent.</a:t>
            </a:r>
          </a:p>
          <a:p>
            <a:pPr lvl="0"/>
            <a:r>
              <a:rPr lang="en-US" b="1" dirty="0" smtClean="0"/>
              <a:t>Cooperating Process: </a:t>
            </a:r>
            <a:endParaRPr lang="en-US" dirty="0" smtClean="0"/>
          </a:p>
          <a:p>
            <a:pPr lvl="1"/>
            <a:r>
              <a:rPr lang="en-US" dirty="0" smtClean="0"/>
              <a:t>It can effect or be affected by other process executing in the system. Any process that shares information with other process is a cooperating process.</a:t>
            </a:r>
          </a:p>
          <a:p>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857232"/>
            <a:ext cx="8472518" cy="5467368"/>
          </a:xfrm>
        </p:spPr>
        <p:txBody>
          <a:bodyPr>
            <a:normAutofit/>
          </a:bodyPr>
          <a:lstStyle/>
          <a:p>
            <a:pPr algn="just"/>
            <a:r>
              <a:rPr lang="en-US" dirty="0" smtClean="0"/>
              <a:t>There are several reasons behind process cooperation:</a:t>
            </a:r>
          </a:p>
          <a:p>
            <a:pPr lvl="0" algn="just"/>
            <a:r>
              <a:rPr lang="en-US" sz="2400" b="1" dirty="0" smtClean="0"/>
              <a:t>Information Sharing:  </a:t>
            </a:r>
            <a:r>
              <a:rPr lang="en-US" sz="2400" dirty="0" smtClean="0"/>
              <a:t>Several users may be interested in the same piece of information for example a shared file; we must allow concurrent access to such information.</a:t>
            </a:r>
          </a:p>
          <a:p>
            <a:pPr lvl="0" algn="just"/>
            <a:r>
              <a:rPr lang="en-US" sz="2400" b="1" dirty="0" smtClean="0"/>
              <a:t>Computation Speed:</a:t>
            </a:r>
            <a:r>
              <a:rPr lang="en-US" sz="2400" dirty="0" smtClean="0"/>
              <a:t> </a:t>
            </a:r>
            <a:r>
              <a:rPr lang="en-US" sz="2400" b="1" dirty="0" smtClean="0"/>
              <a:t> </a:t>
            </a:r>
            <a:r>
              <a:rPr lang="en-US" sz="2400" dirty="0" smtClean="0"/>
              <a:t>If we want a particular task to run faster, we must break it into subtasks, each of which will be executing in parallel with others.</a:t>
            </a:r>
          </a:p>
          <a:p>
            <a:pPr lvl="0" algn="just"/>
            <a:r>
              <a:rPr lang="en-US" sz="2400" b="1" dirty="0" smtClean="0"/>
              <a:t>Modularity:</a:t>
            </a:r>
            <a:r>
              <a:rPr lang="en-US" sz="2400" dirty="0" smtClean="0"/>
              <a:t> We may want to construct the system in a modular fashion, dividing the system functions into separate processes or threads.</a:t>
            </a:r>
          </a:p>
          <a:p>
            <a:pPr lvl="0" algn="just"/>
            <a:r>
              <a:rPr lang="en-US" sz="2400" b="1" dirty="0" smtClean="0"/>
              <a:t>Convenience:</a:t>
            </a:r>
            <a:r>
              <a:rPr lang="en-US" sz="2400" dirty="0" smtClean="0"/>
              <a:t> Even an individual user may work on many tasks at the same time. For instance, a user may be editing, printing and compiling in parallel.</a:t>
            </a:r>
          </a:p>
          <a:p>
            <a:pPr algn="just"/>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4282" y="785794"/>
            <a:ext cx="8472518" cy="5538806"/>
          </a:xfrm>
        </p:spPr>
        <p:txBody>
          <a:bodyPr>
            <a:normAutofit fontScale="92500" lnSpcReduction="10000"/>
          </a:bodyPr>
          <a:lstStyle/>
          <a:p>
            <a:pPr lvl="0" algn="just"/>
            <a:r>
              <a:rPr lang="en-US" dirty="0" smtClean="0"/>
              <a:t>Cooperating processes require an inter process communication (IPC), which allow them to exchange data and information.</a:t>
            </a:r>
          </a:p>
          <a:p>
            <a:pPr algn="just"/>
            <a:r>
              <a:rPr lang="en-US" dirty="0" smtClean="0"/>
              <a:t>There are two fundamental models in Inter Process Communication:</a:t>
            </a:r>
          </a:p>
          <a:p>
            <a:pPr algn="just">
              <a:buNone/>
            </a:pPr>
            <a:r>
              <a:rPr lang="en-US" dirty="0" smtClean="0"/>
              <a:t>	1. Shared memory systems.</a:t>
            </a:r>
          </a:p>
          <a:p>
            <a:pPr algn="just">
              <a:buNone/>
            </a:pPr>
            <a:r>
              <a:rPr lang="en-US" dirty="0" smtClean="0"/>
              <a:t>	2. Message Passing Systems.</a:t>
            </a:r>
          </a:p>
          <a:p>
            <a:pPr lvl="0" algn="just"/>
            <a:r>
              <a:rPr lang="en-US" dirty="0" smtClean="0"/>
              <a:t>In </a:t>
            </a:r>
            <a:r>
              <a:rPr lang="en-US" b="1" dirty="0" smtClean="0"/>
              <a:t>shared- memory model</a:t>
            </a:r>
            <a:r>
              <a:rPr lang="en-US" dirty="0" smtClean="0"/>
              <a:t>, a region of memory that is shared by cooperating processes is established. </a:t>
            </a:r>
          </a:p>
          <a:p>
            <a:pPr lvl="0" algn="just"/>
            <a:r>
              <a:rPr lang="en-US" dirty="0" smtClean="0"/>
              <a:t>Processes can then exchange information by reading and writing the data to the shared region.</a:t>
            </a:r>
          </a:p>
          <a:p>
            <a:pPr lvl="0" algn="just"/>
            <a:r>
              <a:rPr lang="en-US" dirty="0" smtClean="0"/>
              <a:t>In </a:t>
            </a:r>
            <a:r>
              <a:rPr lang="en-US" b="1" dirty="0" smtClean="0"/>
              <a:t>message- passing</a:t>
            </a:r>
            <a:r>
              <a:rPr lang="en-US" dirty="0" smtClean="0"/>
              <a:t>, the communication takes place by means of messages exchanged between cooperating processes.</a:t>
            </a:r>
          </a:p>
          <a:p>
            <a:pPr algn="just"/>
            <a:endParaRPr lang="en-US"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l="594" t="6601" r="594" b="7129"/>
          <a:stretch>
            <a:fillRect/>
          </a:stretch>
        </p:blipFill>
        <p:spPr bwMode="auto">
          <a:xfrm>
            <a:off x="571472" y="1142984"/>
            <a:ext cx="7858180" cy="4143403"/>
          </a:xfrm>
          <a:prstGeom prst="rect">
            <a:avLst/>
          </a:prstGeom>
          <a:noFill/>
          <a:ln w="38100" cmpd="dbl">
            <a:solidFill>
              <a:srgbClr val="CC6600"/>
            </a:solidFill>
            <a:miter lim="800000"/>
            <a:headEnd/>
            <a:tailEnd/>
          </a:ln>
          <a:effectLst/>
        </p:spPr>
      </p:pic>
      <p:sp>
        <p:nvSpPr>
          <p:cNvPr id="5" name="Rectangle 4"/>
          <p:cNvSpPr/>
          <p:nvPr/>
        </p:nvSpPr>
        <p:spPr>
          <a:xfrm>
            <a:off x="785786" y="5500702"/>
            <a:ext cx="8001056" cy="369332"/>
          </a:xfrm>
          <a:prstGeom prst="rect">
            <a:avLst/>
          </a:prstGeom>
        </p:spPr>
        <p:txBody>
          <a:bodyPr wrap="square">
            <a:spAutoFit/>
          </a:bodyPr>
          <a:lstStyle/>
          <a:p>
            <a:r>
              <a:rPr lang="en-US" b="1" dirty="0" smtClean="0"/>
              <a:t>Communications models (a) Message passing (b) Shared Memory</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1285860"/>
            <a:ext cx="8401080" cy="5038740"/>
          </a:xfrm>
        </p:spPr>
        <p:txBody>
          <a:bodyPr/>
          <a:lstStyle/>
          <a:p>
            <a:pPr lvl="0" algn="just"/>
            <a:r>
              <a:rPr lang="en-US" dirty="0" smtClean="0"/>
              <a:t>Message passing is useful for exchanging smaller amounts of data, it is also easier to implement than shared memory.</a:t>
            </a:r>
          </a:p>
          <a:p>
            <a:pPr lvl="0" algn="just"/>
            <a:r>
              <a:rPr lang="en-US" dirty="0" smtClean="0"/>
              <a:t> Shared memory allows maximum speed and convenience of communication, as it can be done at memory speeds when within a computer. </a:t>
            </a:r>
          </a:p>
          <a:p>
            <a:pPr lvl="0" algn="just"/>
            <a:r>
              <a:rPr lang="en-US" dirty="0" smtClean="0"/>
              <a:t>Shared memory is faster than message passing systems.</a:t>
            </a:r>
          </a:p>
          <a:p>
            <a:pPr algn="just"/>
            <a:endParaRPr lang="en-US" dirty="0" smtClean="0"/>
          </a:p>
          <a:p>
            <a:pPr algn="just"/>
            <a:endParaRPr lang="en-US"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Shared memory Systems</a:t>
            </a:r>
            <a:endParaRPr lang="en-US" dirty="0"/>
          </a:p>
        </p:txBody>
      </p:sp>
      <p:sp>
        <p:nvSpPr>
          <p:cNvPr id="3" name="Content Placeholder 2"/>
          <p:cNvSpPr>
            <a:spLocks noGrp="1"/>
          </p:cNvSpPr>
          <p:nvPr>
            <p:ph idx="1"/>
          </p:nvPr>
        </p:nvSpPr>
        <p:spPr/>
        <p:txBody>
          <a:bodyPr>
            <a:normAutofit fontScale="92500" lnSpcReduction="20000"/>
          </a:bodyPr>
          <a:lstStyle/>
          <a:p>
            <a:pPr lvl="0" algn="just"/>
            <a:r>
              <a:rPr lang="en-US" dirty="0" smtClean="0"/>
              <a:t>Inter-process communication using shared memory requires communicating processes to establish a region of shared memory. </a:t>
            </a:r>
          </a:p>
          <a:p>
            <a:pPr lvl="0" algn="just"/>
            <a:r>
              <a:rPr lang="en-US" dirty="0" smtClean="0"/>
              <a:t>A shared memory region resides in the address space of the process creating the shared memory segment. </a:t>
            </a:r>
          </a:p>
          <a:p>
            <a:r>
              <a:rPr lang="en-US" dirty="0" smtClean="0"/>
              <a:t>The other processes that wish to communicate using this shared memory segment must attach it to their address space. The form of the data and the location are determined by</a:t>
            </a:r>
          </a:p>
          <a:p>
            <a:r>
              <a:rPr lang="en-US" dirty="0" smtClean="0"/>
              <a:t>these processes and are not under the operating system's control. </a:t>
            </a:r>
          </a:p>
          <a:p>
            <a:r>
              <a:rPr lang="en-US" dirty="0" smtClean="0"/>
              <a:t>The processes are also responsible for ensuring that they are not writing to the same location simultaneously.</a:t>
            </a:r>
          </a:p>
          <a:p>
            <a:pPr algn="just"/>
            <a:endParaRPr lang="en-US"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000108"/>
            <a:ext cx="8329642" cy="5324492"/>
          </a:xfrm>
        </p:spPr>
        <p:txBody>
          <a:bodyPr>
            <a:normAutofit fontScale="92500" lnSpcReduction="10000"/>
          </a:bodyPr>
          <a:lstStyle/>
          <a:p>
            <a:pPr lvl="0" algn="just"/>
            <a:r>
              <a:rPr lang="en-US" dirty="0" smtClean="0"/>
              <a:t>Ex: The concept of cooperating process can be illustrated by Producer-Consumer problem.</a:t>
            </a:r>
          </a:p>
          <a:p>
            <a:pPr lvl="0" algn="just"/>
            <a:r>
              <a:rPr lang="en-US" dirty="0" smtClean="0"/>
              <a:t>The producer produces the information that is consumed by a consumer process.</a:t>
            </a:r>
          </a:p>
          <a:p>
            <a:pPr lvl="0" algn="just"/>
            <a:r>
              <a:rPr lang="en-US" dirty="0" smtClean="0"/>
              <a:t>If producer and consumer process are executing concurrently, then the buffer is filled by producer and emptied by consumer.</a:t>
            </a:r>
          </a:p>
          <a:p>
            <a:pPr algn="just"/>
            <a:r>
              <a:rPr lang="en-US" dirty="0" smtClean="0"/>
              <a:t>Two types of buffers are used:</a:t>
            </a:r>
          </a:p>
          <a:p>
            <a:pPr algn="just"/>
            <a:r>
              <a:rPr lang="en-US" b="1" dirty="0" smtClean="0"/>
              <a:t>Unbounded Buffer: </a:t>
            </a:r>
            <a:r>
              <a:rPr lang="en-US" dirty="0" smtClean="0"/>
              <a:t>This has no limit on the size of buffer. The consumer may have to wait for new items, but producer can always produce new items.</a:t>
            </a:r>
          </a:p>
          <a:p>
            <a:pPr algn="just"/>
            <a:r>
              <a:rPr lang="en-US" b="1" dirty="0" smtClean="0"/>
              <a:t>Bounded Buffer: </a:t>
            </a:r>
            <a:r>
              <a:rPr lang="en-US" dirty="0" smtClean="0"/>
              <a:t>Here buffer size is fixed. The consumer must wait, if buffer is empty and producer must wait if buffer is full.</a:t>
            </a:r>
          </a:p>
          <a:p>
            <a:pPr algn="just"/>
            <a:endParaRPr lang="en-US"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The following variables reside in a region of</a:t>
            </a:r>
            <a:br>
              <a:rPr lang="en-US" sz="2400" dirty="0" smtClean="0"/>
            </a:br>
            <a:r>
              <a:rPr lang="en-US" sz="2400" dirty="0" smtClean="0"/>
              <a:t>memory shared by the producer and consumer processes:</a:t>
            </a:r>
            <a:endParaRPr lang="en-US" sz="2400" dirty="0"/>
          </a:p>
        </p:txBody>
      </p:sp>
      <p:sp>
        <p:nvSpPr>
          <p:cNvPr id="3" name="Content Placeholder 2"/>
          <p:cNvSpPr>
            <a:spLocks noGrp="1"/>
          </p:cNvSpPr>
          <p:nvPr>
            <p:ph idx="1"/>
          </p:nvPr>
        </p:nvSpPr>
        <p:spPr/>
        <p:txBody>
          <a:bodyPr/>
          <a:lstStyle/>
          <a:p>
            <a:pPr>
              <a:buNone/>
            </a:pPr>
            <a:r>
              <a:rPr lang="en-US" dirty="0" smtClean="0"/>
              <a:t>#define BUFFER_SIZE 10</a:t>
            </a:r>
          </a:p>
          <a:p>
            <a:pPr>
              <a:buNone/>
            </a:pPr>
            <a:r>
              <a:rPr lang="en-US" dirty="0" err="1" smtClean="0"/>
              <a:t>typedef</a:t>
            </a:r>
            <a:r>
              <a:rPr lang="en-US" dirty="0" smtClean="0"/>
              <a:t> </a:t>
            </a:r>
            <a:r>
              <a:rPr lang="en-US" dirty="0" err="1" smtClean="0"/>
              <a:t>struct</a:t>
            </a:r>
            <a:endParaRPr lang="en-US" dirty="0" smtClean="0"/>
          </a:p>
          <a:p>
            <a:pPr>
              <a:buNone/>
            </a:pPr>
            <a:r>
              <a:rPr lang="en-US" dirty="0" smtClean="0"/>
              <a:t>}item;</a:t>
            </a:r>
          </a:p>
          <a:p>
            <a:pPr>
              <a:buNone/>
            </a:pPr>
            <a:r>
              <a:rPr lang="en-US" dirty="0" smtClean="0"/>
              <a:t>item buffer[BUFFER_SIZE];</a:t>
            </a:r>
          </a:p>
          <a:p>
            <a:pPr>
              <a:buNone/>
            </a:pPr>
            <a:r>
              <a:rPr lang="en-US" dirty="0" err="1" smtClean="0"/>
              <a:t>int</a:t>
            </a:r>
            <a:r>
              <a:rPr lang="en-US" dirty="0" smtClean="0"/>
              <a:t> in = 0;</a:t>
            </a:r>
          </a:p>
          <a:p>
            <a:pPr>
              <a:buNone/>
            </a:pPr>
            <a:r>
              <a:rPr lang="en-US" dirty="0" err="1" smtClean="0"/>
              <a:t>int</a:t>
            </a:r>
            <a:r>
              <a:rPr lang="en-US" dirty="0" smtClean="0"/>
              <a:t> out = 0;</a:t>
            </a:r>
            <a:endParaRPr lang="en-US"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The shared buffer is implemented as a circular array with two logical pointers: in and out. </a:t>
            </a:r>
          </a:p>
          <a:p>
            <a:r>
              <a:rPr lang="en-US" dirty="0" smtClean="0"/>
              <a:t>The variable in points to the next free position in the buffer; out points to the first full position in the buffer. </a:t>
            </a:r>
          </a:p>
          <a:p>
            <a:r>
              <a:rPr lang="en-US" dirty="0" smtClean="0"/>
              <a:t>The buffer is empty when in== out; the buffer is full when ((in+ 1)% BUFFER_SIZE) == out.</a:t>
            </a: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The producer process has a local variable </a:t>
            </a:r>
            <a:r>
              <a:rPr lang="en-US" b="1" dirty="0" err="1" smtClean="0"/>
              <a:t>nextProduced</a:t>
            </a:r>
            <a:r>
              <a:rPr lang="en-US" dirty="0" smtClean="0"/>
              <a:t> in which the new item to be produced is stored. </a:t>
            </a:r>
          </a:p>
          <a:p>
            <a:pPr algn="just"/>
            <a:r>
              <a:rPr lang="en-US" dirty="0" smtClean="0"/>
              <a:t>The consumer process has a local variable </a:t>
            </a:r>
            <a:r>
              <a:rPr lang="en-US" b="1" dirty="0" smtClean="0"/>
              <a:t>next Consumed</a:t>
            </a:r>
            <a:r>
              <a:rPr lang="en-US" dirty="0" smtClean="0"/>
              <a:t> in which the item to be consumed is stored.</a:t>
            </a:r>
            <a:endParaRPr lang="en-US"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producer process code</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item </a:t>
            </a:r>
            <a:r>
              <a:rPr lang="en-US" dirty="0" err="1" smtClean="0"/>
              <a:t>nextProduced</a:t>
            </a:r>
            <a:r>
              <a:rPr lang="en-US" dirty="0" smtClean="0"/>
              <a:t>;</a:t>
            </a:r>
          </a:p>
          <a:p>
            <a:pPr>
              <a:buNone/>
            </a:pPr>
            <a:r>
              <a:rPr lang="en-US" dirty="0" smtClean="0"/>
              <a:t>while (true) {</a:t>
            </a:r>
          </a:p>
          <a:p>
            <a:pPr>
              <a:buNone/>
            </a:pPr>
            <a:r>
              <a:rPr lang="en-US" i="1" dirty="0" smtClean="0"/>
              <a:t>/* produce an item in </a:t>
            </a:r>
            <a:r>
              <a:rPr lang="en-US" i="1" dirty="0" err="1" smtClean="0"/>
              <a:t>nextProduced</a:t>
            </a:r>
            <a:r>
              <a:rPr lang="en-US" i="1" dirty="0" smtClean="0"/>
              <a:t> */</a:t>
            </a:r>
          </a:p>
          <a:p>
            <a:pPr>
              <a:buNone/>
            </a:pPr>
            <a:r>
              <a:rPr lang="en-US" dirty="0" smtClean="0"/>
              <a:t>while ( ((in + 1) % BUFFER_SIZE) == out)</a:t>
            </a:r>
          </a:p>
          <a:p>
            <a:pPr>
              <a:buNone/>
            </a:pPr>
            <a:r>
              <a:rPr lang="en-US" dirty="0" smtClean="0"/>
              <a:t>; </a:t>
            </a:r>
            <a:r>
              <a:rPr lang="en-US" b="1" i="1" dirty="0" smtClean="0"/>
              <a:t>/* do nothing */</a:t>
            </a:r>
          </a:p>
          <a:p>
            <a:pPr>
              <a:buNone/>
            </a:pPr>
            <a:r>
              <a:rPr lang="en-US" dirty="0" smtClean="0"/>
              <a:t>buffer[in] = </a:t>
            </a:r>
            <a:r>
              <a:rPr lang="en-US" dirty="0" err="1" smtClean="0"/>
              <a:t>nextProduced</a:t>
            </a:r>
            <a:r>
              <a:rPr lang="en-US" dirty="0" smtClean="0"/>
              <a:t>;</a:t>
            </a:r>
          </a:p>
          <a:p>
            <a:pPr>
              <a:buNone/>
            </a:pPr>
            <a:r>
              <a:rPr lang="en-US" dirty="0" smtClean="0"/>
              <a:t>in = (in + 1) % BUFFER_SIZE;</a:t>
            </a:r>
          </a:p>
          <a:p>
            <a:pPr>
              <a:buNone/>
            </a:pPr>
            <a:r>
              <a:rPr lang="en-IN" dirty="0" smtClean="0"/>
              <a:t>}</a:t>
            </a:r>
            <a:endParaRPr lang="en-US" dirty="0" smtClean="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consumer process code</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US" dirty="0" smtClean="0"/>
              <a:t>item </a:t>
            </a:r>
            <a:r>
              <a:rPr lang="en-US" dirty="0" err="1" smtClean="0"/>
              <a:t>nextConsumed</a:t>
            </a:r>
            <a:r>
              <a:rPr lang="en-US" dirty="0" smtClean="0"/>
              <a:t>;</a:t>
            </a:r>
          </a:p>
          <a:p>
            <a:pPr>
              <a:buNone/>
            </a:pPr>
            <a:r>
              <a:rPr lang="en-US" dirty="0" smtClean="0"/>
              <a:t>while (true) {</a:t>
            </a:r>
          </a:p>
          <a:p>
            <a:pPr>
              <a:buNone/>
            </a:pPr>
            <a:r>
              <a:rPr lang="en-US" dirty="0" smtClean="0"/>
              <a:t>while (in == out)</a:t>
            </a:r>
          </a:p>
          <a:p>
            <a:pPr>
              <a:buNone/>
            </a:pPr>
            <a:r>
              <a:rPr lang="en-US" dirty="0" smtClean="0"/>
              <a:t>; </a:t>
            </a:r>
            <a:r>
              <a:rPr lang="en-US" i="1" dirty="0" smtClean="0"/>
              <a:t>/*do nothing*/</a:t>
            </a:r>
          </a:p>
          <a:p>
            <a:pPr>
              <a:buNone/>
            </a:pPr>
            <a:r>
              <a:rPr lang="en-US" dirty="0" err="1" smtClean="0"/>
              <a:t>nextConsumed</a:t>
            </a:r>
            <a:r>
              <a:rPr lang="en-US" dirty="0" smtClean="0"/>
              <a:t> = buffer[out];</a:t>
            </a:r>
          </a:p>
          <a:p>
            <a:pPr>
              <a:buNone/>
            </a:pPr>
            <a:r>
              <a:rPr lang="en-US" dirty="0" smtClean="0"/>
              <a:t>out = (out + 1) % BUFFER_SIZE;</a:t>
            </a:r>
          </a:p>
          <a:p>
            <a:pPr>
              <a:buNone/>
            </a:pPr>
            <a:r>
              <a:rPr lang="en-US" i="1" dirty="0" smtClean="0"/>
              <a:t>/* consume the item in </a:t>
            </a:r>
            <a:r>
              <a:rPr lang="en-US" i="1" dirty="0" err="1" smtClean="0"/>
              <a:t>nextConsumed</a:t>
            </a:r>
            <a:r>
              <a:rPr lang="en-US" i="1" dirty="0" smtClean="0"/>
              <a:t> */</a:t>
            </a:r>
          </a:p>
          <a:p>
            <a:pPr>
              <a:buNone/>
            </a:pPr>
            <a:r>
              <a:rPr lang="en-IN" i="1" dirty="0" smtClean="0"/>
              <a:t>}</a:t>
            </a:r>
            <a:endParaRPr lang="en-US" i="1" dirty="0" smtClean="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Message Passing System</a:t>
            </a:r>
            <a:endParaRPr lang="en-US" dirty="0"/>
          </a:p>
        </p:txBody>
      </p:sp>
      <p:sp>
        <p:nvSpPr>
          <p:cNvPr id="3" name="Content Placeholder 2"/>
          <p:cNvSpPr>
            <a:spLocks noGrp="1"/>
          </p:cNvSpPr>
          <p:nvPr>
            <p:ph idx="1"/>
          </p:nvPr>
        </p:nvSpPr>
        <p:spPr/>
        <p:txBody>
          <a:bodyPr>
            <a:normAutofit fontScale="85000" lnSpcReduction="10000"/>
          </a:bodyPr>
          <a:lstStyle/>
          <a:p>
            <a:pPr lvl="0"/>
            <a:r>
              <a:rPr lang="en-US" dirty="0" smtClean="0"/>
              <a:t>This system allows processes to communicate without sharing some address space, here communicating processes may reside on different computers connected by a network.</a:t>
            </a:r>
          </a:p>
          <a:p>
            <a:pPr lvl="0"/>
            <a:r>
              <a:rPr lang="en-US" dirty="0" smtClean="0"/>
              <a:t>A message passing facility provides at least two operations: send (message) and receive (message). </a:t>
            </a:r>
          </a:p>
          <a:p>
            <a:pPr lvl="0"/>
            <a:r>
              <a:rPr lang="en-US" dirty="0" smtClean="0"/>
              <a:t>Messages sent by a process can be either fixed size or variable size.</a:t>
            </a:r>
          </a:p>
          <a:p>
            <a:pPr lvl="0"/>
            <a:r>
              <a:rPr lang="en-US" b="1" i="1" dirty="0" smtClean="0"/>
              <a:t>Fixed size:</a:t>
            </a:r>
            <a:r>
              <a:rPr lang="en-US" b="1" dirty="0" smtClean="0"/>
              <a:t> </a:t>
            </a:r>
            <a:r>
              <a:rPr lang="en-US" dirty="0" smtClean="0"/>
              <a:t>If fixed size messages only sent, the system level implementation is straight forward and programming is more difficult.</a:t>
            </a:r>
          </a:p>
          <a:p>
            <a:pPr lvl="0"/>
            <a:r>
              <a:rPr lang="en-US" b="1" i="1" dirty="0" smtClean="0"/>
              <a:t>Variable size:</a:t>
            </a:r>
            <a:r>
              <a:rPr lang="en-US" b="1" dirty="0" smtClean="0"/>
              <a:t> </a:t>
            </a:r>
            <a:r>
              <a:rPr lang="en-US" dirty="0" smtClean="0"/>
              <a:t> Variable sized messages required a more complex system level implementation, but programming task become simpler. </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1214422"/>
            <a:ext cx="8258204" cy="5110178"/>
          </a:xfrm>
        </p:spPr>
        <p:txBody>
          <a:bodyPr>
            <a:normAutofit/>
          </a:bodyPr>
          <a:lstStyle/>
          <a:p>
            <a:pPr lvl="0" algn="just"/>
            <a:r>
              <a:rPr lang="en-US" dirty="0" smtClean="0"/>
              <a:t>If process p and q want to communicate they must send messages to and receive messages from each other, a communication link must exist between them. </a:t>
            </a:r>
          </a:p>
          <a:p>
            <a:pPr lvl="0" algn="just"/>
            <a:r>
              <a:rPr lang="en-US" dirty="0" smtClean="0"/>
              <a:t>The link may be physical implementation such as shared memory hardware bus, or network or logical implementation.</a:t>
            </a:r>
            <a:r>
              <a:rPr lang="en-US" b="1" dirty="0" smtClean="0"/>
              <a:t> </a:t>
            </a:r>
            <a:endParaRPr lang="en-US" dirty="0" smtClean="0"/>
          </a:p>
          <a:p>
            <a:pPr lvl="0" algn="just"/>
            <a:r>
              <a:rPr lang="en-US" dirty="0" smtClean="0"/>
              <a:t>Logical implementation of a link include send ( )/ receive ( ) operations.</a:t>
            </a:r>
          </a:p>
          <a:p>
            <a:pPr algn="just"/>
            <a:r>
              <a:rPr lang="en-US" dirty="0" smtClean="0"/>
              <a:t>1. Naming</a:t>
            </a:r>
          </a:p>
          <a:p>
            <a:pPr algn="just"/>
            <a:r>
              <a:rPr lang="en-US" dirty="0" smtClean="0"/>
              <a:t>2. Synchronization</a:t>
            </a:r>
          </a:p>
          <a:p>
            <a:pPr algn="just"/>
            <a:r>
              <a:rPr lang="en-US" dirty="0" smtClean="0"/>
              <a:t>3. Buffering</a:t>
            </a:r>
          </a:p>
          <a:p>
            <a:pPr algn="just"/>
            <a:endParaRPr lang="en-US" dirty="0" smtClean="0"/>
          </a:p>
          <a:p>
            <a:pPr algn="just"/>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857232"/>
            <a:ext cx="8515352" cy="1428752"/>
          </a:xfrm>
        </p:spPr>
        <p:txBody>
          <a:bodyPr>
            <a:normAutofit fontScale="90000"/>
          </a:bodyPr>
          <a:lstStyle/>
          <a:p>
            <a:pPr lvl="0"/>
            <a:r>
              <a:rPr lang="en-US" b="1" u="sng" dirty="0" smtClean="0"/>
              <a:t>1. </a:t>
            </a:r>
            <a:r>
              <a:rPr lang="en-US" b="1" u="sng" dirty="0" smtClean="0"/>
              <a:t>Naming </a:t>
            </a:r>
            <a:r>
              <a:rPr lang="en-US" dirty="0" smtClean="0"/>
              <a:t/>
            </a:r>
            <a:br>
              <a:rPr lang="en-US" dirty="0" smtClean="0"/>
            </a:br>
            <a:endParaRPr lang="en-US" dirty="0"/>
          </a:p>
        </p:txBody>
      </p:sp>
      <p:sp>
        <p:nvSpPr>
          <p:cNvPr id="3" name="Content Placeholder 2"/>
          <p:cNvSpPr>
            <a:spLocks noGrp="1"/>
          </p:cNvSpPr>
          <p:nvPr>
            <p:ph idx="1"/>
          </p:nvPr>
        </p:nvSpPr>
        <p:spPr>
          <a:xfrm>
            <a:off x="214282" y="1714488"/>
            <a:ext cx="8643998" cy="4929222"/>
          </a:xfrm>
        </p:spPr>
        <p:txBody>
          <a:bodyPr>
            <a:normAutofit fontScale="32500" lnSpcReduction="20000"/>
          </a:bodyPr>
          <a:lstStyle/>
          <a:p>
            <a:pPr lvl="0" algn="just"/>
            <a:r>
              <a:rPr lang="en-US" sz="6200" dirty="0" smtClean="0"/>
              <a:t>Processes that want to communicate must have a way to refer each other. They use either direct or indirect communication.</a:t>
            </a:r>
          </a:p>
          <a:p>
            <a:pPr algn="just"/>
            <a:r>
              <a:rPr lang="en-US" sz="6200" b="1" dirty="0" smtClean="0"/>
              <a:t>Direct Communication </a:t>
            </a:r>
            <a:r>
              <a:rPr lang="en-US" sz="6200" dirty="0" smtClean="0"/>
              <a:t> </a:t>
            </a:r>
          </a:p>
          <a:p>
            <a:pPr lvl="1" algn="just"/>
            <a:r>
              <a:rPr lang="en-US" sz="6200" dirty="0" smtClean="0"/>
              <a:t>Each process that wants to communicate must explicitly name the recipient or sender of the communication.</a:t>
            </a:r>
          </a:p>
          <a:p>
            <a:pPr lvl="1" algn="just"/>
            <a:r>
              <a:rPr lang="en-US" sz="6200" b="1" dirty="0" smtClean="0"/>
              <a:t>Send (p, message) ---- send a message to process p.</a:t>
            </a:r>
          </a:p>
          <a:p>
            <a:pPr lvl="1" algn="just"/>
            <a:r>
              <a:rPr lang="en-US" sz="6200" b="1" dirty="0" smtClean="0"/>
              <a:t>Receive (q, message) --- receive a message from process q. </a:t>
            </a:r>
          </a:p>
          <a:p>
            <a:pPr lvl="1" algn="just"/>
            <a:r>
              <a:rPr lang="en-US" sz="6200" dirty="0" smtClean="0"/>
              <a:t>Here communication link is established with exactly two processes.</a:t>
            </a:r>
          </a:p>
          <a:p>
            <a:pPr lvl="1" algn="just"/>
            <a:r>
              <a:rPr lang="en-US" sz="6200" dirty="0" smtClean="0"/>
              <a:t>This scheme exhibits </a:t>
            </a:r>
            <a:r>
              <a:rPr lang="en-US" sz="6200" dirty="0" smtClean="0">
                <a:solidFill>
                  <a:srgbClr val="FF0000"/>
                </a:solidFill>
              </a:rPr>
              <a:t>symmetry in addressing</a:t>
            </a:r>
            <a:r>
              <a:rPr lang="en-US" sz="6200" dirty="0" smtClean="0"/>
              <a:t>; </a:t>
            </a:r>
          </a:p>
          <a:p>
            <a:pPr lvl="1" algn="just"/>
            <a:r>
              <a:rPr lang="en-US" sz="6200" dirty="0" smtClean="0"/>
              <a:t>Therefore both sender and receiver processes must name the other process. </a:t>
            </a:r>
            <a:r>
              <a:rPr lang="en-US" sz="6200" dirty="0" smtClean="0">
                <a:solidFill>
                  <a:srgbClr val="FF0000"/>
                </a:solidFill>
              </a:rPr>
              <a:t>Asymmetric in addressing</a:t>
            </a:r>
            <a:r>
              <a:rPr lang="en-US" sz="6200" dirty="0" smtClean="0"/>
              <a:t>, here only sender names, the recipient, where recipient is not require to name the sender.</a:t>
            </a:r>
          </a:p>
          <a:p>
            <a:pPr lvl="1" algn="just"/>
            <a:r>
              <a:rPr lang="en-US" sz="6200" b="1" dirty="0" smtClean="0"/>
              <a:t>Send (p, message) ---- send a message to process p.</a:t>
            </a:r>
          </a:p>
          <a:p>
            <a:pPr lvl="1" algn="just"/>
            <a:r>
              <a:rPr lang="en-US" sz="6200" b="1" dirty="0" smtClean="0"/>
              <a:t>Receive (id, message) --- receive a message from any process.</a:t>
            </a:r>
          </a:p>
          <a:p>
            <a:pPr lvl="1" algn="just"/>
            <a:r>
              <a:rPr lang="en-US" sz="6200" dirty="0" smtClean="0"/>
              <a:t>The variable id is set to the name of process with which communication has taken place.</a:t>
            </a:r>
          </a:p>
          <a:p>
            <a:pPr algn="just"/>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1000108"/>
            <a:ext cx="8229600" cy="1143000"/>
          </a:xfrm>
        </p:spPr>
        <p:txBody>
          <a:bodyPr>
            <a:noAutofit/>
          </a:bodyPr>
          <a:lstStyle/>
          <a:p>
            <a:r>
              <a:rPr lang="en-US" sz="2400" b="1" dirty="0" smtClean="0"/>
              <a:t>Indirect Communication </a:t>
            </a:r>
            <a:r>
              <a:rPr lang="en-US" sz="2400" dirty="0" smtClean="0"/>
              <a:t/>
            </a:r>
            <a:br>
              <a:rPr lang="en-US" sz="2400" dirty="0" smtClean="0"/>
            </a:br>
            <a:endParaRPr lang="en-US" sz="2400" dirty="0"/>
          </a:p>
        </p:txBody>
      </p:sp>
      <p:sp>
        <p:nvSpPr>
          <p:cNvPr id="3" name="Content Placeholder 2"/>
          <p:cNvSpPr>
            <a:spLocks noGrp="1"/>
          </p:cNvSpPr>
          <p:nvPr>
            <p:ph idx="1"/>
          </p:nvPr>
        </p:nvSpPr>
        <p:spPr/>
        <p:txBody>
          <a:bodyPr>
            <a:normAutofit fontScale="77500" lnSpcReduction="20000"/>
          </a:bodyPr>
          <a:lstStyle/>
          <a:p>
            <a:pPr lvl="0"/>
            <a:r>
              <a:rPr lang="en-US" dirty="0" smtClean="0"/>
              <a:t>Here, the messages are sent to and received from mailboxes or ports. </a:t>
            </a:r>
          </a:p>
          <a:p>
            <a:pPr lvl="0"/>
            <a:r>
              <a:rPr lang="en-US" dirty="0" smtClean="0"/>
              <a:t>A process can communicate with other process can communicate with other process only if the processes has shared mailbox.</a:t>
            </a:r>
          </a:p>
          <a:p>
            <a:pPr lvl="0"/>
            <a:r>
              <a:rPr lang="en-US" b="1" dirty="0" smtClean="0"/>
              <a:t>Send (A, message) ---- send a message to mailbox A.</a:t>
            </a:r>
          </a:p>
          <a:p>
            <a:pPr lvl="0"/>
            <a:r>
              <a:rPr lang="en-US" b="1" dirty="0" smtClean="0"/>
              <a:t>Receive (A, message) --- receive a message from mailbox A.</a:t>
            </a:r>
          </a:p>
          <a:p>
            <a:pPr lvl="0"/>
            <a:r>
              <a:rPr lang="en-US" dirty="0" smtClean="0"/>
              <a:t>Here communication link may be associated with more than two processes. </a:t>
            </a:r>
          </a:p>
          <a:p>
            <a:pPr lvl="0"/>
            <a:r>
              <a:rPr lang="en-US" dirty="0" smtClean="0"/>
              <a:t>For example the processes p1, p2 and p3 all shared mailbox A. Process P1 sends message to A. while both P2 and P3 both executes receive() from A.</a:t>
            </a:r>
          </a:p>
          <a:p>
            <a:pPr lvl="0"/>
            <a:r>
              <a:rPr lang="en-US" dirty="0" smtClean="0"/>
              <a:t>The operating system will provide a mechanism that allows a process to do the following:</a:t>
            </a:r>
          </a:p>
          <a:p>
            <a:pPr lvl="0"/>
            <a:r>
              <a:rPr lang="en-US" dirty="0" smtClean="0">
                <a:solidFill>
                  <a:srgbClr val="FF0000"/>
                </a:solidFill>
              </a:rPr>
              <a:t>Create a new mail box</a:t>
            </a:r>
          </a:p>
          <a:p>
            <a:pPr lvl="0"/>
            <a:r>
              <a:rPr lang="en-US" dirty="0" smtClean="0">
                <a:solidFill>
                  <a:srgbClr val="FF0000"/>
                </a:solidFill>
              </a:rPr>
              <a:t>Send and receive messages through the mail box</a:t>
            </a:r>
          </a:p>
          <a:p>
            <a:pPr lvl="0"/>
            <a:r>
              <a:rPr lang="en-US" dirty="0" smtClean="0">
                <a:solidFill>
                  <a:srgbClr val="FF0000"/>
                </a:solidFill>
              </a:rPr>
              <a:t>Delete mail box</a:t>
            </a:r>
          </a:p>
          <a:p>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u="sng" dirty="0" smtClean="0"/>
              <a:t>2. Synchronization</a:t>
            </a:r>
            <a:r>
              <a:rPr lang="en-US" dirty="0" smtClean="0"/>
              <a:t/>
            </a:r>
            <a:br>
              <a:rPr lang="en-US" dirty="0" smtClean="0"/>
            </a:br>
            <a:endParaRPr lang="en-US" dirty="0"/>
          </a:p>
        </p:txBody>
      </p:sp>
      <p:sp>
        <p:nvSpPr>
          <p:cNvPr id="3" name="Content Placeholder 2"/>
          <p:cNvSpPr>
            <a:spLocks noGrp="1"/>
          </p:cNvSpPr>
          <p:nvPr>
            <p:ph idx="1"/>
          </p:nvPr>
        </p:nvSpPr>
        <p:spPr>
          <a:xfrm>
            <a:off x="214282" y="1357298"/>
            <a:ext cx="8472518" cy="4967302"/>
          </a:xfrm>
        </p:spPr>
        <p:txBody>
          <a:bodyPr>
            <a:normAutofit fontScale="92500"/>
          </a:bodyPr>
          <a:lstStyle/>
          <a:p>
            <a:pPr lvl="0" algn="just"/>
            <a:r>
              <a:rPr lang="en-US" dirty="0" smtClean="0"/>
              <a:t>Communication between processes takes place through calls to send () and receive ( ) primitives.</a:t>
            </a:r>
          </a:p>
          <a:p>
            <a:pPr lvl="0" algn="just"/>
            <a:r>
              <a:rPr lang="en-US" dirty="0" smtClean="0"/>
              <a:t>Message passing may be either blocking or non blocking also known as synchronous and non synchronous.</a:t>
            </a:r>
          </a:p>
          <a:p>
            <a:pPr lvl="0" algn="just"/>
            <a:r>
              <a:rPr lang="en-US" b="1" dirty="0" smtClean="0"/>
              <a:t>Blocking send:</a:t>
            </a:r>
            <a:r>
              <a:rPr lang="en-US" dirty="0" smtClean="0"/>
              <a:t> The sending process is blocked until the message is received by receiving process or by the mailbox.</a:t>
            </a:r>
          </a:p>
          <a:p>
            <a:pPr lvl="0" algn="just"/>
            <a:r>
              <a:rPr lang="en-US" b="1" dirty="0" smtClean="0"/>
              <a:t>Non-Blocking send</a:t>
            </a:r>
            <a:r>
              <a:rPr lang="en-US" dirty="0" smtClean="0"/>
              <a:t>: The sending process sends the message and resumes operation.</a:t>
            </a:r>
          </a:p>
          <a:p>
            <a:pPr lvl="0" algn="just"/>
            <a:r>
              <a:rPr lang="en-US" b="1" dirty="0" smtClean="0"/>
              <a:t>Blocking receive:</a:t>
            </a:r>
            <a:r>
              <a:rPr lang="en-US" dirty="0" smtClean="0"/>
              <a:t>  The receiver blocks until a message is available</a:t>
            </a:r>
          </a:p>
          <a:p>
            <a:pPr lvl="0" algn="just"/>
            <a:r>
              <a:rPr lang="en-US" b="1" dirty="0" smtClean="0"/>
              <a:t>Non Blocking receiver:</a:t>
            </a:r>
            <a:r>
              <a:rPr lang="en-US" dirty="0" smtClean="0"/>
              <a:t>  The receiver retrieves either a valid message or null.</a:t>
            </a:r>
          </a:p>
          <a:p>
            <a:pPr algn="just"/>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u="sng" dirty="0" smtClean="0"/>
              <a:t>3. Buffering</a:t>
            </a:r>
            <a:r>
              <a:rPr lang="en-US" dirty="0" smtClean="0"/>
              <a:t/>
            </a:r>
            <a:br>
              <a:rPr lang="en-US" dirty="0" smtClean="0"/>
            </a:br>
            <a:endParaRPr lang="en-US" dirty="0"/>
          </a:p>
        </p:txBody>
      </p:sp>
      <p:sp>
        <p:nvSpPr>
          <p:cNvPr id="3" name="Content Placeholder 2"/>
          <p:cNvSpPr>
            <a:spLocks noGrp="1"/>
          </p:cNvSpPr>
          <p:nvPr>
            <p:ph idx="1"/>
          </p:nvPr>
        </p:nvSpPr>
        <p:spPr>
          <a:xfrm>
            <a:off x="214282" y="1357298"/>
            <a:ext cx="8472518" cy="4967302"/>
          </a:xfrm>
        </p:spPr>
        <p:txBody>
          <a:bodyPr>
            <a:normAutofit lnSpcReduction="10000"/>
          </a:bodyPr>
          <a:lstStyle/>
          <a:p>
            <a:pPr lvl="0"/>
            <a:r>
              <a:rPr lang="en-US" dirty="0" smtClean="0"/>
              <a:t>Whether a communication is direct or indirect, messages exchanged by communicating processes reside in temporary queue. </a:t>
            </a:r>
          </a:p>
          <a:p>
            <a:r>
              <a:rPr lang="en-US" dirty="0" smtClean="0"/>
              <a:t>These queues are 3 types.</a:t>
            </a:r>
          </a:p>
          <a:p>
            <a:pPr lvl="0"/>
            <a:r>
              <a:rPr lang="en-US" b="1" dirty="0" smtClean="0"/>
              <a:t>Zero capacit</a:t>
            </a:r>
            <a:r>
              <a:rPr lang="en-US" dirty="0" smtClean="0"/>
              <a:t>y: Maximum length of queue is zero, here link cannot have any messages waiting in it, therefore the sender must block until recipient receives message.</a:t>
            </a:r>
          </a:p>
          <a:p>
            <a:pPr lvl="0"/>
            <a:r>
              <a:rPr lang="en-US" b="1" dirty="0" smtClean="0"/>
              <a:t>Bounded Capacity</a:t>
            </a:r>
            <a:r>
              <a:rPr lang="en-US" dirty="0" smtClean="0"/>
              <a:t>: Queue has finite length n; thus almost n messages can reside in it. If queue is not full when a new message is sent, the message is placed in queue, and sender continues execution without waiting. If link is full the sender must block until space is available.</a:t>
            </a:r>
          </a:p>
          <a:p>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dirty="0" smtClean="0"/>
              <a:t>Unbounded capacity:</a:t>
            </a:r>
            <a:r>
              <a:rPr lang="en-US" dirty="0" smtClean="0"/>
              <a:t> The queue's length is potentially infinite; thus, any number of messages can wait in it. The sender never blocks.</a:t>
            </a:r>
          </a:p>
          <a:p>
            <a:r>
              <a:rPr lang="en-US" dirty="0" smtClean="0"/>
              <a:t>The zero-capacity case is sometimes referred to as a message system with no buffering; the other cases are referred to as systems with automatic buffering.</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693</TotalTime>
  <Words>5785</Words>
  <Application>Microsoft Office PowerPoint</Application>
  <PresentationFormat>On-screen Show (4:3)</PresentationFormat>
  <Paragraphs>533</Paragraphs>
  <Slides>97</Slides>
  <Notes>0</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Flow</vt:lpstr>
      <vt:lpstr>Operating systems </vt:lpstr>
      <vt:lpstr>INTRODUCTION</vt:lpstr>
      <vt:lpstr>Slide 3</vt:lpstr>
      <vt:lpstr>Process </vt:lpstr>
      <vt:lpstr>Process representation in memory</vt:lpstr>
      <vt:lpstr>Slide 6</vt:lpstr>
      <vt:lpstr>Slide 7</vt:lpstr>
      <vt:lpstr>Process State  </vt:lpstr>
      <vt:lpstr>Slide 9</vt:lpstr>
      <vt:lpstr>Process Control Block</vt:lpstr>
      <vt:lpstr>              It contains many pieces of information associated with a specific process, including these:  </vt:lpstr>
      <vt:lpstr>Slide 12</vt:lpstr>
      <vt:lpstr>Process Scheduling</vt:lpstr>
      <vt:lpstr>Scheduling Queues </vt:lpstr>
      <vt:lpstr>Slide 15</vt:lpstr>
      <vt:lpstr> In queuing diagram each rectangular box represents a queue. The circles represent the resources that serve the queues  The arrows indicate the flow of processes in the system.</vt:lpstr>
      <vt:lpstr>Schedulers</vt:lpstr>
      <vt:lpstr>Short term Vs Long Term</vt:lpstr>
      <vt:lpstr>Schedulers</vt:lpstr>
      <vt:lpstr>Slide 20</vt:lpstr>
      <vt:lpstr>Slide 21</vt:lpstr>
      <vt:lpstr>Short-term Scheduler </vt:lpstr>
      <vt:lpstr>Slide 23</vt:lpstr>
      <vt:lpstr>Medium-term Scheduler: </vt:lpstr>
      <vt:lpstr>Slide 25</vt:lpstr>
      <vt:lpstr>Context switch: Switching the CPU to another process requires performing a state save of the current process and a state restore of a different process. </vt:lpstr>
      <vt:lpstr>Context switch</vt:lpstr>
      <vt:lpstr>CPU Scheduler </vt:lpstr>
      <vt:lpstr>Scheduling Criteria </vt:lpstr>
      <vt:lpstr>The criteria include the following</vt:lpstr>
      <vt:lpstr>Slide 31</vt:lpstr>
      <vt:lpstr>Scheduling Algorithms </vt:lpstr>
      <vt:lpstr>Scheduling algorithms</vt:lpstr>
      <vt:lpstr>FCFS(First –Come, First-Served): Non preemptive.  </vt:lpstr>
      <vt:lpstr>Example 1:</vt:lpstr>
      <vt:lpstr>Slide 36</vt:lpstr>
      <vt:lpstr>CASE 2:</vt:lpstr>
      <vt:lpstr>Slide 38</vt:lpstr>
      <vt:lpstr>SJF (Shortest-Job-First)</vt:lpstr>
      <vt:lpstr>Example 1:</vt:lpstr>
      <vt:lpstr>Gantt chart</vt:lpstr>
      <vt:lpstr>Slide 42</vt:lpstr>
      <vt:lpstr>Slide 43</vt:lpstr>
      <vt:lpstr>Advantages</vt:lpstr>
      <vt:lpstr>Disadvantages</vt:lpstr>
      <vt:lpstr>Calculation of length of next CPU burst</vt:lpstr>
      <vt:lpstr>Slide 47</vt:lpstr>
      <vt:lpstr>Slide 48</vt:lpstr>
      <vt:lpstr> Priority Scheduling</vt:lpstr>
      <vt:lpstr>Example</vt:lpstr>
      <vt:lpstr>Preemptive priority</vt:lpstr>
      <vt:lpstr>Slide 52</vt:lpstr>
      <vt:lpstr>      Drawback </vt:lpstr>
      <vt:lpstr>Aging </vt:lpstr>
      <vt:lpstr>Round Robin Scheduling</vt:lpstr>
      <vt:lpstr>Slide 56</vt:lpstr>
      <vt:lpstr>Example</vt:lpstr>
      <vt:lpstr>Explanation</vt:lpstr>
      <vt:lpstr>RR example</vt:lpstr>
      <vt:lpstr>Slide 60</vt:lpstr>
      <vt:lpstr>Multilevel Queue Scheduling</vt:lpstr>
      <vt:lpstr>Slide 62</vt:lpstr>
      <vt:lpstr>Multilevel Feedback Queue Scheduling</vt:lpstr>
      <vt:lpstr>Slide 64</vt:lpstr>
      <vt:lpstr>Operations on Processes </vt:lpstr>
      <vt:lpstr>Process Creation</vt:lpstr>
      <vt:lpstr>A tree of processes on a typical Solaris system</vt:lpstr>
      <vt:lpstr>Slide 68</vt:lpstr>
      <vt:lpstr>Slide 69</vt:lpstr>
      <vt:lpstr>Slide 70</vt:lpstr>
      <vt:lpstr>Resource sharing </vt:lpstr>
      <vt:lpstr>Slide 72</vt:lpstr>
      <vt:lpstr>Slide 73</vt:lpstr>
      <vt:lpstr>Slide 74</vt:lpstr>
      <vt:lpstr>Process Creation</vt:lpstr>
      <vt:lpstr>Slide 76</vt:lpstr>
      <vt:lpstr>Process Termination</vt:lpstr>
      <vt:lpstr>Slide 78</vt:lpstr>
      <vt:lpstr>Inter-process Communication</vt:lpstr>
      <vt:lpstr>Slide 80</vt:lpstr>
      <vt:lpstr>Slide 81</vt:lpstr>
      <vt:lpstr>Slide 82</vt:lpstr>
      <vt:lpstr>Slide 83</vt:lpstr>
      <vt:lpstr>Shared memory Systems</vt:lpstr>
      <vt:lpstr>Slide 85</vt:lpstr>
      <vt:lpstr>The following variables reside in a region of memory shared by the producer and consumer processes:</vt:lpstr>
      <vt:lpstr>Slide 87</vt:lpstr>
      <vt:lpstr>Slide 88</vt:lpstr>
      <vt:lpstr>The producer process code </vt:lpstr>
      <vt:lpstr>The consumer process code </vt:lpstr>
      <vt:lpstr>Message Passing System</vt:lpstr>
      <vt:lpstr>Slide 92</vt:lpstr>
      <vt:lpstr>1. Naming  </vt:lpstr>
      <vt:lpstr>Indirect Communication  </vt:lpstr>
      <vt:lpstr>2. Synchronization </vt:lpstr>
      <vt:lpstr>3. Buffering </vt:lpstr>
      <vt:lpstr>Slide 97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Operating systems</dc:title>
  <dc:creator>Windows User</dc:creator>
  <cp:lastModifiedBy>Windows User</cp:lastModifiedBy>
  <cp:revision>128</cp:revision>
  <dcterms:created xsi:type="dcterms:W3CDTF">2019-12-10T04:02:52Z</dcterms:created>
  <dcterms:modified xsi:type="dcterms:W3CDTF">2021-04-28T05:38:42Z</dcterms:modified>
</cp:coreProperties>
</file>