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2" r:id="rId15"/>
    <p:sldId id="273" r:id="rId16"/>
    <p:sldId id="271" r:id="rId17"/>
    <p:sldId id="274" r:id="rId18"/>
    <p:sldId id="275" r:id="rId19"/>
    <p:sldId id="276" r:id="rId20"/>
    <p:sldId id="277" r:id="rId21"/>
    <p:sldId id="278" r:id="rId22"/>
    <p:sldId id="279" r:id="rId23"/>
    <p:sldId id="280" r:id="rId24"/>
    <p:sldId id="281" r:id="rId25"/>
    <p:sldId id="282" r:id="rId26"/>
    <p:sldId id="283" r:id="rId27"/>
    <p:sldId id="284" r:id="rId28"/>
    <p:sldId id="286" r:id="rId29"/>
    <p:sldId id="285" r:id="rId30"/>
    <p:sldId id="287" r:id="rId31"/>
    <p:sldId id="288" r:id="rId32"/>
    <p:sldId id="289" r:id="rId33"/>
    <p:sldId id="290" r:id="rId34"/>
    <p:sldId id="291" r:id="rId35"/>
    <p:sldId id="292" r:id="rId36"/>
    <p:sldId id="293" r:id="rId37"/>
    <p:sldId id="294" r:id="rId38"/>
    <p:sldId id="295"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CEC4"/>
    <a:srgbClr val="FDB0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5" d="100"/>
          <a:sy n="75" d="100"/>
        </p:scale>
        <p:origin x="902"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E41CFD-045B-4E6A-AE8F-DC53E1130F53}" type="datetimeFigureOut">
              <a:rPr lang="en-IN" smtClean="0"/>
              <a:t>22-04-2025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D2FA15-E198-4F2E-8BB3-6FD4B98BC73F}" type="slidenum">
              <a:rPr lang="en-IN" smtClean="0"/>
              <a:t>‹#›</a:t>
            </a:fld>
            <a:endParaRPr lang="en-IN"/>
          </a:p>
        </p:txBody>
      </p:sp>
    </p:spTree>
    <p:extLst>
      <p:ext uri="{BB962C8B-B14F-4D97-AF65-F5344CB8AC3E}">
        <p14:creationId xmlns:p14="http://schemas.microsoft.com/office/powerpoint/2010/main" val="915138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3B550-EEFF-BD19-2CB5-7FABF87A279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9B50086-D927-42FD-E192-6ADDE15EF5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14A0B1B-DE2B-7645-95E2-BAEBE6A75061}"/>
              </a:ext>
            </a:extLst>
          </p:cNvPr>
          <p:cNvSpPr>
            <a:spLocks noGrp="1"/>
          </p:cNvSpPr>
          <p:nvPr>
            <p:ph type="dt" sz="half" idx="10"/>
          </p:nvPr>
        </p:nvSpPr>
        <p:spPr/>
        <p:txBody>
          <a:bodyPr/>
          <a:lstStyle/>
          <a:p>
            <a:fld id="{7CED07BA-2123-4624-A94F-89621C3FF9D8}" type="datetimeFigureOut">
              <a:rPr lang="en-IN" smtClean="0"/>
              <a:t>22-04-2025</a:t>
            </a:fld>
            <a:endParaRPr lang="en-IN"/>
          </a:p>
        </p:txBody>
      </p:sp>
      <p:sp>
        <p:nvSpPr>
          <p:cNvPr id="5" name="Footer Placeholder 4">
            <a:extLst>
              <a:ext uri="{FF2B5EF4-FFF2-40B4-BE49-F238E27FC236}">
                <a16:creationId xmlns:a16="http://schemas.microsoft.com/office/drawing/2014/main" id="{A9921789-4659-F518-7349-AE9AB3B8CB8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A036DE5-16FF-1C48-E811-00988349438B}"/>
              </a:ext>
            </a:extLst>
          </p:cNvPr>
          <p:cNvSpPr>
            <a:spLocks noGrp="1"/>
          </p:cNvSpPr>
          <p:nvPr>
            <p:ph type="sldNum" sz="quarter" idx="12"/>
          </p:nvPr>
        </p:nvSpPr>
        <p:spPr/>
        <p:txBody>
          <a:bodyPr/>
          <a:lstStyle/>
          <a:p>
            <a:fld id="{56CA5B5F-BCE7-4FB5-9615-A9452E777A3B}" type="slidenum">
              <a:rPr lang="en-IN" smtClean="0"/>
              <a:t>‹#›</a:t>
            </a:fld>
            <a:endParaRPr lang="en-IN"/>
          </a:p>
        </p:txBody>
      </p:sp>
    </p:spTree>
    <p:extLst>
      <p:ext uri="{BB962C8B-B14F-4D97-AF65-F5344CB8AC3E}">
        <p14:creationId xmlns:p14="http://schemas.microsoft.com/office/powerpoint/2010/main" val="207647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7FD3B-77CC-3629-3FB4-F175C936875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19EDDC1-8655-6F62-9C0E-D66F2EB40C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A4984D5-11D7-A536-9027-2ECF5E95B745}"/>
              </a:ext>
            </a:extLst>
          </p:cNvPr>
          <p:cNvSpPr>
            <a:spLocks noGrp="1"/>
          </p:cNvSpPr>
          <p:nvPr>
            <p:ph type="dt" sz="half" idx="10"/>
          </p:nvPr>
        </p:nvSpPr>
        <p:spPr/>
        <p:txBody>
          <a:bodyPr/>
          <a:lstStyle/>
          <a:p>
            <a:fld id="{7CED07BA-2123-4624-A94F-89621C3FF9D8}" type="datetimeFigureOut">
              <a:rPr lang="en-IN" smtClean="0"/>
              <a:t>22-04-2025</a:t>
            </a:fld>
            <a:endParaRPr lang="en-IN"/>
          </a:p>
        </p:txBody>
      </p:sp>
      <p:sp>
        <p:nvSpPr>
          <p:cNvPr id="5" name="Footer Placeholder 4">
            <a:extLst>
              <a:ext uri="{FF2B5EF4-FFF2-40B4-BE49-F238E27FC236}">
                <a16:creationId xmlns:a16="http://schemas.microsoft.com/office/drawing/2014/main" id="{9E98F3B9-2865-5EF5-FC4C-D04B8BF6710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F2BFE78-E843-2365-CDF1-977599100CF5}"/>
              </a:ext>
            </a:extLst>
          </p:cNvPr>
          <p:cNvSpPr>
            <a:spLocks noGrp="1"/>
          </p:cNvSpPr>
          <p:nvPr>
            <p:ph type="sldNum" sz="quarter" idx="12"/>
          </p:nvPr>
        </p:nvSpPr>
        <p:spPr/>
        <p:txBody>
          <a:bodyPr/>
          <a:lstStyle/>
          <a:p>
            <a:fld id="{56CA5B5F-BCE7-4FB5-9615-A9452E777A3B}" type="slidenum">
              <a:rPr lang="en-IN" smtClean="0"/>
              <a:t>‹#›</a:t>
            </a:fld>
            <a:endParaRPr lang="en-IN"/>
          </a:p>
        </p:txBody>
      </p:sp>
    </p:spTree>
    <p:extLst>
      <p:ext uri="{BB962C8B-B14F-4D97-AF65-F5344CB8AC3E}">
        <p14:creationId xmlns:p14="http://schemas.microsoft.com/office/powerpoint/2010/main" val="3360465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C1585-E533-5D1D-E695-3368944523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B733C93-8F02-C68D-09E2-CDDD6902FB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373EE6-67B4-3E0C-3C35-93B2AF1A0694}"/>
              </a:ext>
            </a:extLst>
          </p:cNvPr>
          <p:cNvSpPr>
            <a:spLocks noGrp="1"/>
          </p:cNvSpPr>
          <p:nvPr>
            <p:ph type="dt" sz="half" idx="10"/>
          </p:nvPr>
        </p:nvSpPr>
        <p:spPr/>
        <p:txBody>
          <a:bodyPr/>
          <a:lstStyle/>
          <a:p>
            <a:fld id="{7CED07BA-2123-4624-A94F-89621C3FF9D8}" type="datetimeFigureOut">
              <a:rPr lang="en-IN" smtClean="0"/>
              <a:t>22-04-2025</a:t>
            </a:fld>
            <a:endParaRPr lang="en-IN"/>
          </a:p>
        </p:txBody>
      </p:sp>
      <p:sp>
        <p:nvSpPr>
          <p:cNvPr id="5" name="Footer Placeholder 4">
            <a:extLst>
              <a:ext uri="{FF2B5EF4-FFF2-40B4-BE49-F238E27FC236}">
                <a16:creationId xmlns:a16="http://schemas.microsoft.com/office/drawing/2014/main" id="{FBE44EE2-D27C-6B37-3044-8D632F0F808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B97BA0B-753B-E05B-5A2F-39A27F1615B1}"/>
              </a:ext>
            </a:extLst>
          </p:cNvPr>
          <p:cNvSpPr>
            <a:spLocks noGrp="1"/>
          </p:cNvSpPr>
          <p:nvPr>
            <p:ph type="sldNum" sz="quarter" idx="12"/>
          </p:nvPr>
        </p:nvSpPr>
        <p:spPr/>
        <p:txBody>
          <a:bodyPr/>
          <a:lstStyle/>
          <a:p>
            <a:fld id="{56CA5B5F-BCE7-4FB5-9615-A9452E777A3B}" type="slidenum">
              <a:rPr lang="en-IN" smtClean="0"/>
              <a:t>‹#›</a:t>
            </a:fld>
            <a:endParaRPr lang="en-IN"/>
          </a:p>
        </p:txBody>
      </p:sp>
    </p:spTree>
    <p:extLst>
      <p:ext uri="{BB962C8B-B14F-4D97-AF65-F5344CB8AC3E}">
        <p14:creationId xmlns:p14="http://schemas.microsoft.com/office/powerpoint/2010/main" val="3200298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96608-7274-8981-7D82-DEAC11BBF90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6FD241C-2195-87E6-DD3A-3B94380E7D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7C07CD8-35C9-4CC9-4295-DCF2B34C59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7378487-48E3-2CE4-1E7D-5E159CEDF81D}"/>
              </a:ext>
            </a:extLst>
          </p:cNvPr>
          <p:cNvSpPr>
            <a:spLocks noGrp="1"/>
          </p:cNvSpPr>
          <p:nvPr>
            <p:ph type="dt" sz="half" idx="10"/>
          </p:nvPr>
        </p:nvSpPr>
        <p:spPr/>
        <p:txBody>
          <a:bodyPr/>
          <a:lstStyle/>
          <a:p>
            <a:fld id="{7CED07BA-2123-4624-A94F-89621C3FF9D8}" type="datetimeFigureOut">
              <a:rPr lang="en-IN" smtClean="0"/>
              <a:t>22-04-2025</a:t>
            </a:fld>
            <a:endParaRPr lang="en-IN"/>
          </a:p>
        </p:txBody>
      </p:sp>
      <p:sp>
        <p:nvSpPr>
          <p:cNvPr id="6" name="Footer Placeholder 5">
            <a:extLst>
              <a:ext uri="{FF2B5EF4-FFF2-40B4-BE49-F238E27FC236}">
                <a16:creationId xmlns:a16="http://schemas.microsoft.com/office/drawing/2014/main" id="{A440DEC9-A2F1-6696-52AE-909094659D2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F78CAE5-9294-F3E5-9CD7-6E65DE5C5CFA}"/>
              </a:ext>
            </a:extLst>
          </p:cNvPr>
          <p:cNvSpPr>
            <a:spLocks noGrp="1"/>
          </p:cNvSpPr>
          <p:nvPr>
            <p:ph type="sldNum" sz="quarter" idx="12"/>
          </p:nvPr>
        </p:nvSpPr>
        <p:spPr/>
        <p:txBody>
          <a:bodyPr/>
          <a:lstStyle/>
          <a:p>
            <a:fld id="{56CA5B5F-BCE7-4FB5-9615-A9452E777A3B}" type="slidenum">
              <a:rPr lang="en-IN" smtClean="0"/>
              <a:t>‹#›</a:t>
            </a:fld>
            <a:endParaRPr lang="en-IN"/>
          </a:p>
        </p:txBody>
      </p:sp>
    </p:spTree>
    <p:extLst>
      <p:ext uri="{BB962C8B-B14F-4D97-AF65-F5344CB8AC3E}">
        <p14:creationId xmlns:p14="http://schemas.microsoft.com/office/powerpoint/2010/main" val="844312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13617-B39A-DC4A-E20E-636B63F0670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4AA85F6-28DE-CDCE-9B22-399037795F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FAB4E4-58FE-2FE7-A1CE-2693771954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F886A89A-906A-4FC0-A9DC-12B41D7C93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168A7E8-85CF-5AB5-EE01-71D683EFF0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73EA0A4A-4D7F-CE8B-433E-42E80B62B477}"/>
              </a:ext>
            </a:extLst>
          </p:cNvPr>
          <p:cNvSpPr>
            <a:spLocks noGrp="1"/>
          </p:cNvSpPr>
          <p:nvPr>
            <p:ph type="dt" sz="half" idx="10"/>
          </p:nvPr>
        </p:nvSpPr>
        <p:spPr/>
        <p:txBody>
          <a:bodyPr/>
          <a:lstStyle/>
          <a:p>
            <a:fld id="{7CED07BA-2123-4624-A94F-89621C3FF9D8}" type="datetimeFigureOut">
              <a:rPr lang="en-IN" smtClean="0"/>
              <a:t>22-04-2025</a:t>
            </a:fld>
            <a:endParaRPr lang="en-IN"/>
          </a:p>
        </p:txBody>
      </p:sp>
      <p:sp>
        <p:nvSpPr>
          <p:cNvPr id="8" name="Footer Placeholder 7">
            <a:extLst>
              <a:ext uri="{FF2B5EF4-FFF2-40B4-BE49-F238E27FC236}">
                <a16:creationId xmlns:a16="http://schemas.microsoft.com/office/drawing/2014/main" id="{0DC4EA83-B889-F975-B88B-840112467E7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ECD73A5-58DF-C186-5EE5-CC54A900BF93}"/>
              </a:ext>
            </a:extLst>
          </p:cNvPr>
          <p:cNvSpPr>
            <a:spLocks noGrp="1"/>
          </p:cNvSpPr>
          <p:nvPr>
            <p:ph type="sldNum" sz="quarter" idx="12"/>
          </p:nvPr>
        </p:nvSpPr>
        <p:spPr/>
        <p:txBody>
          <a:bodyPr/>
          <a:lstStyle/>
          <a:p>
            <a:fld id="{56CA5B5F-BCE7-4FB5-9615-A9452E777A3B}" type="slidenum">
              <a:rPr lang="en-IN" smtClean="0"/>
              <a:t>‹#›</a:t>
            </a:fld>
            <a:endParaRPr lang="en-IN"/>
          </a:p>
        </p:txBody>
      </p:sp>
    </p:spTree>
    <p:extLst>
      <p:ext uri="{BB962C8B-B14F-4D97-AF65-F5344CB8AC3E}">
        <p14:creationId xmlns:p14="http://schemas.microsoft.com/office/powerpoint/2010/main" val="1984438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462AA-80DA-ABA2-F793-8EFD7FE2BAD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4338311A-5309-836C-4E46-ABEDA3872752}"/>
              </a:ext>
            </a:extLst>
          </p:cNvPr>
          <p:cNvSpPr>
            <a:spLocks noGrp="1"/>
          </p:cNvSpPr>
          <p:nvPr>
            <p:ph type="dt" sz="half" idx="10"/>
          </p:nvPr>
        </p:nvSpPr>
        <p:spPr/>
        <p:txBody>
          <a:bodyPr/>
          <a:lstStyle/>
          <a:p>
            <a:fld id="{7CED07BA-2123-4624-A94F-89621C3FF9D8}" type="datetimeFigureOut">
              <a:rPr lang="en-IN" smtClean="0"/>
              <a:t>22-04-2025</a:t>
            </a:fld>
            <a:endParaRPr lang="en-IN"/>
          </a:p>
        </p:txBody>
      </p:sp>
      <p:sp>
        <p:nvSpPr>
          <p:cNvPr id="4" name="Footer Placeholder 3">
            <a:extLst>
              <a:ext uri="{FF2B5EF4-FFF2-40B4-BE49-F238E27FC236}">
                <a16:creationId xmlns:a16="http://schemas.microsoft.com/office/drawing/2014/main" id="{C8EBAE7A-F0A9-068A-06CA-C214D9BE8588}"/>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8E12CF41-3AB1-FBA5-15BC-355D123D4FEA}"/>
              </a:ext>
            </a:extLst>
          </p:cNvPr>
          <p:cNvSpPr>
            <a:spLocks noGrp="1"/>
          </p:cNvSpPr>
          <p:nvPr>
            <p:ph type="sldNum" sz="quarter" idx="12"/>
          </p:nvPr>
        </p:nvSpPr>
        <p:spPr/>
        <p:txBody>
          <a:bodyPr/>
          <a:lstStyle/>
          <a:p>
            <a:fld id="{56CA5B5F-BCE7-4FB5-9615-A9452E777A3B}" type="slidenum">
              <a:rPr lang="en-IN" smtClean="0"/>
              <a:t>‹#›</a:t>
            </a:fld>
            <a:endParaRPr lang="en-IN"/>
          </a:p>
        </p:txBody>
      </p:sp>
    </p:spTree>
    <p:extLst>
      <p:ext uri="{BB962C8B-B14F-4D97-AF65-F5344CB8AC3E}">
        <p14:creationId xmlns:p14="http://schemas.microsoft.com/office/powerpoint/2010/main" val="1983145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64B33E-496C-5BD8-8737-78F28A701AC4}"/>
              </a:ext>
            </a:extLst>
          </p:cNvPr>
          <p:cNvSpPr>
            <a:spLocks noGrp="1"/>
          </p:cNvSpPr>
          <p:nvPr>
            <p:ph type="dt" sz="half" idx="10"/>
          </p:nvPr>
        </p:nvSpPr>
        <p:spPr/>
        <p:txBody>
          <a:bodyPr/>
          <a:lstStyle/>
          <a:p>
            <a:fld id="{7CED07BA-2123-4624-A94F-89621C3FF9D8}" type="datetimeFigureOut">
              <a:rPr lang="en-IN" smtClean="0"/>
              <a:t>22-04-2025</a:t>
            </a:fld>
            <a:endParaRPr lang="en-IN"/>
          </a:p>
        </p:txBody>
      </p:sp>
      <p:sp>
        <p:nvSpPr>
          <p:cNvPr id="3" name="Footer Placeholder 2">
            <a:extLst>
              <a:ext uri="{FF2B5EF4-FFF2-40B4-BE49-F238E27FC236}">
                <a16:creationId xmlns:a16="http://schemas.microsoft.com/office/drawing/2014/main" id="{D407F4A0-49C4-F922-5F81-3DD46DB15673}"/>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DACEBEE-1C68-3D41-8F25-A49F91A690BC}"/>
              </a:ext>
            </a:extLst>
          </p:cNvPr>
          <p:cNvSpPr>
            <a:spLocks noGrp="1"/>
          </p:cNvSpPr>
          <p:nvPr>
            <p:ph type="sldNum" sz="quarter" idx="12"/>
          </p:nvPr>
        </p:nvSpPr>
        <p:spPr/>
        <p:txBody>
          <a:bodyPr/>
          <a:lstStyle/>
          <a:p>
            <a:fld id="{56CA5B5F-BCE7-4FB5-9615-A9452E777A3B}" type="slidenum">
              <a:rPr lang="en-IN" smtClean="0"/>
              <a:t>‹#›</a:t>
            </a:fld>
            <a:endParaRPr lang="en-IN"/>
          </a:p>
        </p:txBody>
      </p:sp>
    </p:spTree>
    <p:extLst>
      <p:ext uri="{BB962C8B-B14F-4D97-AF65-F5344CB8AC3E}">
        <p14:creationId xmlns:p14="http://schemas.microsoft.com/office/powerpoint/2010/main" val="635063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C0B20-0986-84B0-68EA-D6FBAB6530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4640A90-7FCF-BBA8-691F-CA80443D02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7D1B8321-29CF-509C-D39B-A323D4387F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D3BB8B-DB5B-6F13-F6A1-A0EB9BAE0409}"/>
              </a:ext>
            </a:extLst>
          </p:cNvPr>
          <p:cNvSpPr>
            <a:spLocks noGrp="1"/>
          </p:cNvSpPr>
          <p:nvPr>
            <p:ph type="dt" sz="half" idx="10"/>
          </p:nvPr>
        </p:nvSpPr>
        <p:spPr/>
        <p:txBody>
          <a:bodyPr/>
          <a:lstStyle/>
          <a:p>
            <a:fld id="{7CED07BA-2123-4624-A94F-89621C3FF9D8}" type="datetimeFigureOut">
              <a:rPr lang="en-IN" smtClean="0"/>
              <a:t>22-04-2025</a:t>
            </a:fld>
            <a:endParaRPr lang="en-IN"/>
          </a:p>
        </p:txBody>
      </p:sp>
      <p:sp>
        <p:nvSpPr>
          <p:cNvPr id="6" name="Footer Placeholder 5">
            <a:extLst>
              <a:ext uri="{FF2B5EF4-FFF2-40B4-BE49-F238E27FC236}">
                <a16:creationId xmlns:a16="http://schemas.microsoft.com/office/drawing/2014/main" id="{52249503-591F-FB5F-719A-BE715FE648B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B80F7CE-DE76-9267-C6E5-942F8CCEF1B4}"/>
              </a:ext>
            </a:extLst>
          </p:cNvPr>
          <p:cNvSpPr>
            <a:spLocks noGrp="1"/>
          </p:cNvSpPr>
          <p:nvPr>
            <p:ph type="sldNum" sz="quarter" idx="12"/>
          </p:nvPr>
        </p:nvSpPr>
        <p:spPr/>
        <p:txBody>
          <a:bodyPr/>
          <a:lstStyle/>
          <a:p>
            <a:fld id="{56CA5B5F-BCE7-4FB5-9615-A9452E777A3B}" type="slidenum">
              <a:rPr lang="en-IN" smtClean="0"/>
              <a:t>‹#›</a:t>
            </a:fld>
            <a:endParaRPr lang="en-IN"/>
          </a:p>
        </p:txBody>
      </p:sp>
    </p:spTree>
    <p:extLst>
      <p:ext uri="{BB962C8B-B14F-4D97-AF65-F5344CB8AC3E}">
        <p14:creationId xmlns:p14="http://schemas.microsoft.com/office/powerpoint/2010/main" val="374152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452B9-5AF5-70E5-DC5E-8FA6402D04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AA94AE9-2078-2C15-24AB-0AE8AE74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03496BD-E788-8A77-D5C2-16DCCED346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A92A6E-D22C-C4FB-FD91-08CFFF324DE3}"/>
              </a:ext>
            </a:extLst>
          </p:cNvPr>
          <p:cNvSpPr>
            <a:spLocks noGrp="1"/>
          </p:cNvSpPr>
          <p:nvPr>
            <p:ph type="dt" sz="half" idx="10"/>
          </p:nvPr>
        </p:nvSpPr>
        <p:spPr/>
        <p:txBody>
          <a:bodyPr/>
          <a:lstStyle/>
          <a:p>
            <a:fld id="{7CED07BA-2123-4624-A94F-89621C3FF9D8}" type="datetimeFigureOut">
              <a:rPr lang="en-IN" smtClean="0"/>
              <a:t>22-04-2025</a:t>
            </a:fld>
            <a:endParaRPr lang="en-IN"/>
          </a:p>
        </p:txBody>
      </p:sp>
      <p:sp>
        <p:nvSpPr>
          <p:cNvPr id="6" name="Footer Placeholder 5">
            <a:extLst>
              <a:ext uri="{FF2B5EF4-FFF2-40B4-BE49-F238E27FC236}">
                <a16:creationId xmlns:a16="http://schemas.microsoft.com/office/drawing/2014/main" id="{20291B89-E03D-0C3B-FFD2-55C731EB13E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E7DC488-1323-7070-B2B0-0F77A75C44B3}"/>
              </a:ext>
            </a:extLst>
          </p:cNvPr>
          <p:cNvSpPr>
            <a:spLocks noGrp="1"/>
          </p:cNvSpPr>
          <p:nvPr>
            <p:ph type="sldNum" sz="quarter" idx="12"/>
          </p:nvPr>
        </p:nvSpPr>
        <p:spPr/>
        <p:txBody>
          <a:bodyPr/>
          <a:lstStyle/>
          <a:p>
            <a:fld id="{56CA5B5F-BCE7-4FB5-9615-A9452E777A3B}" type="slidenum">
              <a:rPr lang="en-IN" smtClean="0"/>
              <a:t>‹#›</a:t>
            </a:fld>
            <a:endParaRPr lang="en-IN"/>
          </a:p>
        </p:txBody>
      </p:sp>
    </p:spTree>
    <p:extLst>
      <p:ext uri="{BB962C8B-B14F-4D97-AF65-F5344CB8AC3E}">
        <p14:creationId xmlns:p14="http://schemas.microsoft.com/office/powerpoint/2010/main" val="1996268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18727-F352-7977-A151-E1E945CEEB6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F8B8DD4-0079-03B2-B9E4-2D868279F1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97AFC18-6AD5-C33C-8A8F-6863F8F2924C}"/>
              </a:ext>
            </a:extLst>
          </p:cNvPr>
          <p:cNvSpPr>
            <a:spLocks noGrp="1"/>
          </p:cNvSpPr>
          <p:nvPr>
            <p:ph type="dt" sz="half" idx="10"/>
          </p:nvPr>
        </p:nvSpPr>
        <p:spPr/>
        <p:txBody>
          <a:bodyPr/>
          <a:lstStyle/>
          <a:p>
            <a:fld id="{7CED07BA-2123-4624-A94F-89621C3FF9D8}" type="datetimeFigureOut">
              <a:rPr lang="en-IN" smtClean="0"/>
              <a:t>22-04-2025</a:t>
            </a:fld>
            <a:endParaRPr lang="en-IN"/>
          </a:p>
        </p:txBody>
      </p:sp>
      <p:sp>
        <p:nvSpPr>
          <p:cNvPr id="5" name="Footer Placeholder 4">
            <a:extLst>
              <a:ext uri="{FF2B5EF4-FFF2-40B4-BE49-F238E27FC236}">
                <a16:creationId xmlns:a16="http://schemas.microsoft.com/office/drawing/2014/main" id="{B516D899-5E8F-8489-8B23-059E475AED2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6791277-E6E4-942E-C79B-17D4F5A9728E}"/>
              </a:ext>
            </a:extLst>
          </p:cNvPr>
          <p:cNvSpPr>
            <a:spLocks noGrp="1"/>
          </p:cNvSpPr>
          <p:nvPr>
            <p:ph type="sldNum" sz="quarter" idx="12"/>
          </p:nvPr>
        </p:nvSpPr>
        <p:spPr/>
        <p:txBody>
          <a:bodyPr/>
          <a:lstStyle/>
          <a:p>
            <a:fld id="{56CA5B5F-BCE7-4FB5-9615-A9452E777A3B}" type="slidenum">
              <a:rPr lang="en-IN" smtClean="0"/>
              <a:t>‹#›</a:t>
            </a:fld>
            <a:endParaRPr lang="en-IN"/>
          </a:p>
        </p:txBody>
      </p:sp>
    </p:spTree>
    <p:extLst>
      <p:ext uri="{BB962C8B-B14F-4D97-AF65-F5344CB8AC3E}">
        <p14:creationId xmlns:p14="http://schemas.microsoft.com/office/powerpoint/2010/main" val="237039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EC2A26-51A1-F9C2-D00F-997874B1BA5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94E456A-88CC-3B4A-E6E7-96F5D6F2C8B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A3008A4-1471-27CE-4EC5-911D1E6D1DEE}"/>
              </a:ext>
            </a:extLst>
          </p:cNvPr>
          <p:cNvSpPr>
            <a:spLocks noGrp="1"/>
          </p:cNvSpPr>
          <p:nvPr>
            <p:ph type="dt" sz="half" idx="10"/>
          </p:nvPr>
        </p:nvSpPr>
        <p:spPr/>
        <p:txBody>
          <a:bodyPr/>
          <a:lstStyle/>
          <a:p>
            <a:fld id="{7CED07BA-2123-4624-A94F-89621C3FF9D8}" type="datetimeFigureOut">
              <a:rPr lang="en-IN" smtClean="0"/>
              <a:t>22-04-2025</a:t>
            </a:fld>
            <a:endParaRPr lang="en-IN"/>
          </a:p>
        </p:txBody>
      </p:sp>
      <p:sp>
        <p:nvSpPr>
          <p:cNvPr id="5" name="Footer Placeholder 4">
            <a:extLst>
              <a:ext uri="{FF2B5EF4-FFF2-40B4-BE49-F238E27FC236}">
                <a16:creationId xmlns:a16="http://schemas.microsoft.com/office/drawing/2014/main" id="{517F6643-C87C-B3A4-E660-1860CCAE608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06DAB9E-EEE1-CFEB-692A-B0CA625F5370}"/>
              </a:ext>
            </a:extLst>
          </p:cNvPr>
          <p:cNvSpPr>
            <a:spLocks noGrp="1"/>
          </p:cNvSpPr>
          <p:nvPr>
            <p:ph type="sldNum" sz="quarter" idx="12"/>
          </p:nvPr>
        </p:nvSpPr>
        <p:spPr/>
        <p:txBody>
          <a:bodyPr/>
          <a:lstStyle/>
          <a:p>
            <a:fld id="{56CA5B5F-BCE7-4FB5-9615-A9452E777A3B}" type="slidenum">
              <a:rPr lang="en-IN" smtClean="0"/>
              <a:t>‹#›</a:t>
            </a:fld>
            <a:endParaRPr lang="en-IN"/>
          </a:p>
        </p:txBody>
      </p:sp>
    </p:spTree>
    <p:extLst>
      <p:ext uri="{BB962C8B-B14F-4D97-AF65-F5344CB8AC3E}">
        <p14:creationId xmlns:p14="http://schemas.microsoft.com/office/powerpoint/2010/main" val="2668244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876274-8656-D5DB-6753-7E3F0A028B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6A3BBC4-5145-625F-FBCF-A53ACF2C8D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13F4B99-5366-FBC4-DC73-C4D0B54A70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ED07BA-2123-4624-A94F-89621C3FF9D8}" type="datetimeFigureOut">
              <a:rPr lang="en-IN" smtClean="0"/>
              <a:t>22-04-2025</a:t>
            </a:fld>
            <a:endParaRPr lang="en-IN"/>
          </a:p>
        </p:txBody>
      </p:sp>
      <p:sp>
        <p:nvSpPr>
          <p:cNvPr id="5" name="Footer Placeholder 4">
            <a:extLst>
              <a:ext uri="{FF2B5EF4-FFF2-40B4-BE49-F238E27FC236}">
                <a16:creationId xmlns:a16="http://schemas.microsoft.com/office/drawing/2014/main" id="{4B44239D-E44B-587A-75AF-22CDAA96E5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7893A97-1FA4-AAC3-623B-044AECEC05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CA5B5F-BCE7-4FB5-9615-A9452E777A3B}" type="slidenum">
              <a:rPr lang="en-IN" smtClean="0"/>
              <a:t>‹#›</a:t>
            </a:fld>
            <a:endParaRPr lang="en-IN"/>
          </a:p>
        </p:txBody>
      </p:sp>
    </p:spTree>
    <p:extLst>
      <p:ext uri="{BB962C8B-B14F-4D97-AF65-F5344CB8AC3E}">
        <p14:creationId xmlns:p14="http://schemas.microsoft.com/office/powerpoint/2010/main" val="3406808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oleObject" Target="???" TargetMode="Externa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4.jpeg"/></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4.jpeg"/></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4.jpeg"/></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97600" y="2920150"/>
            <a:ext cx="5436104" cy="1200329"/>
          </a:xfrm>
          <a:prstGeom prst="rect">
            <a:avLst/>
          </a:prstGeom>
        </p:spPr>
        <p:txBody>
          <a:bodyPr wrap="none">
            <a:spAutoFit/>
          </a:bodyPr>
          <a:lstStyle/>
          <a:p>
            <a:r>
              <a:rPr lang="en-IN" sz="7200" b="1" spc="50" dirty="0">
                <a:ln w="0"/>
                <a:solidFill>
                  <a:schemeClr val="accent2">
                    <a:lumMod val="75000"/>
                  </a:schemeClr>
                </a:solidFill>
                <a:effectLst>
                  <a:outerShdw blurRad="38100" dist="38100" dir="2700000" algn="tl">
                    <a:srgbClr val="000000">
                      <a:alpha val="43137"/>
                    </a:srgbClr>
                  </a:outerShdw>
                </a:effectLst>
                <a:latin typeface="Rage Italic" panose="03070502040507070304" pitchFamily="66" charset="0"/>
                <a:ea typeface="Calibri" panose="020F0502020204030204" pitchFamily="34" charset="0"/>
              </a:rPr>
              <a:t>Storage System</a:t>
            </a:r>
            <a:endParaRPr lang="en-IN" sz="7200" b="1" spc="50" dirty="0">
              <a:ln w="0"/>
              <a:solidFill>
                <a:schemeClr val="accent2">
                  <a:lumMod val="75000"/>
                </a:schemeClr>
              </a:solidFill>
              <a:effectLst>
                <a:outerShdw blurRad="38100" dist="38100" dir="2700000" algn="tl">
                  <a:srgbClr val="000000">
                    <a:alpha val="43137"/>
                  </a:srgbClr>
                </a:outerShdw>
              </a:effectLst>
              <a:latin typeface="Rage Italic" panose="03070502040507070304" pitchFamily="66" charset="0"/>
            </a:endParaRPr>
          </a:p>
        </p:txBody>
      </p:sp>
      <p:pic>
        <p:nvPicPr>
          <p:cNvPr id="3" name="Picture 2">
            <a:extLst>
              <a:ext uri="{FF2B5EF4-FFF2-40B4-BE49-F238E27FC236}">
                <a16:creationId xmlns:a16="http://schemas.microsoft.com/office/drawing/2014/main" id="{3EAA479A-8DBD-3518-7B99-64385E4D997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503" r="22503"/>
          <a:stretch/>
        </p:blipFill>
        <p:spPr bwMode="auto">
          <a:xfrm>
            <a:off x="10160" y="-1"/>
            <a:ext cx="5648960" cy="6848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7121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A52EC-9403-4992-64F0-94F0BF79746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B9BD394-026B-3719-DD55-BF301370B593}"/>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5CF5C789-9CD1-E4EF-7434-6BCCDD2E5F7F}"/>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Storage Devices</a:t>
            </a:r>
            <a:endParaRPr lang="en-IN" sz="2400" b="1" dirty="0">
              <a:latin typeface="Cambria Math" panose="02040503050406030204" pitchFamily="18" charset="0"/>
              <a:ea typeface="Cambria Math" panose="02040503050406030204" pitchFamily="18" charset="0"/>
              <a:cs typeface="Microsoft Sans Serif" panose="020B0604020202020204" pitchFamily="34" charset="0"/>
            </a:endParaRPr>
          </a:p>
        </p:txBody>
      </p:sp>
      <p:cxnSp>
        <p:nvCxnSpPr>
          <p:cNvPr id="6" name="Straight Connector 5">
            <a:extLst>
              <a:ext uri="{FF2B5EF4-FFF2-40B4-BE49-F238E27FC236}">
                <a16:creationId xmlns:a16="http://schemas.microsoft.com/office/drawing/2014/main" id="{5E1E7C49-3382-2287-4FBF-366EC9F29366}"/>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6F958272-C3B6-7912-3369-E41D850D5785}"/>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4BC6A444-5630-72CC-A662-C5C5BF6B059F}"/>
              </a:ext>
            </a:extLst>
          </p:cNvPr>
          <p:cNvSpPr txBox="1"/>
          <p:nvPr/>
        </p:nvSpPr>
        <p:spPr>
          <a:xfrm>
            <a:off x="698089" y="1299803"/>
            <a:ext cx="10914790" cy="4847417"/>
          </a:xfrm>
          <a:prstGeom prst="rect">
            <a:avLst/>
          </a:prstGeom>
          <a:noFill/>
        </p:spPr>
        <p:txBody>
          <a:bodyPr wrap="square">
            <a:spAutoFit/>
          </a:bodyPr>
          <a:lstStyle/>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Primary Storage</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RAM (Random Access Memory):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Volatile memory that temporarily stores data and applications.</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Cache Memory: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Small, fast memory that stores frequently accessed data.</a:t>
            </a:r>
          </a:p>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Secondary Storage</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Hard Disk Drives (HDDs):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Non-volatile storage devices that use spinning disks and magnetic heads.</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Solid-State Drives (SSDs):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Non-volatile storage devices that use flash memory.</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Flash Drives: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Portable, non-volatile storage devices that use flash memory.</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Optical Disks: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Storage devices that use lasers to read and write data, such as CDs, DVDs, and Blu-ray discs.</a:t>
            </a:r>
          </a:p>
        </p:txBody>
      </p:sp>
      <p:pic>
        <p:nvPicPr>
          <p:cNvPr id="5" name="Picture 4">
            <a:extLst>
              <a:ext uri="{FF2B5EF4-FFF2-40B4-BE49-F238E27FC236}">
                <a16:creationId xmlns:a16="http://schemas.microsoft.com/office/drawing/2014/main" id="{797F1460-84DE-A60E-C198-30653A0D950D}"/>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F578E95D-A535-9FFA-CF9F-DD8547270453}"/>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86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330E9-0D00-704A-1DB9-F930F99A027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57FC622-D5A5-B43E-E9FC-863F22148D6C}"/>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F3C59D0D-83AC-801D-8EDB-85947D7C6B3E}"/>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Hard Disk Drives</a:t>
            </a:r>
            <a:endParaRPr lang="en-IN" sz="2400" b="1" dirty="0">
              <a:latin typeface="Cambria Math" panose="02040503050406030204" pitchFamily="18" charset="0"/>
              <a:ea typeface="Cambria Math" panose="02040503050406030204" pitchFamily="18" charset="0"/>
              <a:cs typeface="Microsoft Sans Serif" panose="020B0604020202020204" pitchFamily="34" charset="0"/>
            </a:endParaRPr>
          </a:p>
        </p:txBody>
      </p:sp>
      <p:cxnSp>
        <p:nvCxnSpPr>
          <p:cNvPr id="6" name="Straight Connector 5">
            <a:extLst>
              <a:ext uri="{FF2B5EF4-FFF2-40B4-BE49-F238E27FC236}">
                <a16:creationId xmlns:a16="http://schemas.microsoft.com/office/drawing/2014/main" id="{43C03EF2-585B-4D61-45B9-E372B773E661}"/>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B108AE3E-AD77-0F10-C792-8E18E51035AC}"/>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5" name="Picture 4">
            <a:extLst>
              <a:ext uri="{FF2B5EF4-FFF2-40B4-BE49-F238E27FC236}">
                <a16:creationId xmlns:a16="http://schemas.microsoft.com/office/drawing/2014/main" id="{9558156A-AF63-1689-0CDE-254F19E96020}"/>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6DD5770B-0201-1960-9B9D-9647E368AC96}"/>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a:extLst>
              <a:ext uri="{FF2B5EF4-FFF2-40B4-BE49-F238E27FC236}">
                <a16:creationId xmlns:a16="http://schemas.microsoft.com/office/drawing/2014/main" id="{F8C5D9D0-64ED-26C6-EB9A-637FD035A5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801" t="2466" r="801" b="2834"/>
          <a:stretch>
            <a:fillRect/>
          </a:stretch>
        </p:blipFill>
        <p:spPr bwMode="auto">
          <a:xfrm>
            <a:off x="5782296" y="1319256"/>
            <a:ext cx="6279487" cy="469062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mpd="dbl">
                <a:solidFill>
                  <a:srgbClr val="000000"/>
                </a:solidFill>
                <a:miter lim="800000"/>
                <a:headEnd/>
                <a:tailEnd/>
              </a14:hiddenLine>
            </a:ext>
          </a:extLst>
        </p:spPr>
      </p:pic>
      <p:pic>
        <p:nvPicPr>
          <p:cNvPr id="7" name="Picture 2">
            <a:extLst>
              <a:ext uri="{FF2B5EF4-FFF2-40B4-BE49-F238E27FC236}">
                <a16:creationId xmlns:a16="http://schemas.microsoft.com/office/drawing/2014/main" id="{719446F3-8F4D-5E90-3AE7-0449424307C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069026">
            <a:off x="644208" y="2490470"/>
            <a:ext cx="4181792" cy="2784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4690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2D763-2410-829A-308F-5894BBBF5E2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325084D-C485-C874-D1A9-2D4F17AB3A95}"/>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D69C2B81-75E7-8A94-C7B3-EF8C2291E578}"/>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HDD – Capacity and other Calculations</a:t>
            </a:r>
            <a:endParaRPr lang="en-IN" sz="2400" b="1" dirty="0">
              <a:latin typeface="Cambria Math" panose="02040503050406030204" pitchFamily="18" charset="0"/>
              <a:ea typeface="Cambria Math" panose="02040503050406030204" pitchFamily="18" charset="0"/>
              <a:cs typeface="Microsoft Sans Serif" panose="020B0604020202020204" pitchFamily="34" charset="0"/>
            </a:endParaRPr>
          </a:p>
        </p:txBody>
      </p:sp>
      <p:cxnSp>
        <p:nvCxnSpPr>
          <p:cNvPr id="6" name="Straight Connector 5">
            <a:extLst>
              <a:ext uri="{FF2B5EF4-FFF2-40B4-BE49-F238E27FC236}">
                <a16:creationId xmlns:a16="http://schemas.microsoft.com/office/drawing/2014/main" id="{38664673-D7B2-BB31-592C-3CD31F035829}"/>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41AA6DA3-0F2F-74A8-84D5-F2C25E7CC571}"/>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57999025-20DD-3BE7-437C-AE1C5EAF945C}"/>
              </a:ext>
            </a:extLst>
          </p:cNvPr>
          <p:cNvSpPr txBox="1"/>
          <p:nvPr/>
        </p:nvSpPr>
        <p:spPr>
          <a:xfrm>
            <a:off x="495562" y="1108404"/>
            <a:ext cx="6932071" cy="6154890"/>
          </a:xfrm>
          <a:prstGeom prst="rect">
            <a:avLst/>
          </a:prstGeom>
          <a:noFill/>
        </p:spPr>
        <p:txBody>
          <a:bodyPr wrap="square">
            <a:spAutoFit/>
          </a:bodyPr>
          <a:lstStyle/>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Consider a disk pack with the following specifications- </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16 surfaces, </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128 tracks per surface, </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256 sectors per track </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512 bytes per sector.</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What is the capacity of disk pack?</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Total number of surfaces x Number of tracks per surface x Number of sectors per track x Number of bytes per sector</a:t>
            </a:r>
          </a:p>
          <a:p>
            <a:pPr lvl="1">
              <a:lnSpc>
                <a:spcPct val="118000"/>
              </a:lnSpc>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	= 16 x 128 x 256 x 512 bytes</a:t>
            </a:r>
          </a:p>
          <a:p>
            <a:pPr lvl="1">
              <a:lnSpc>
                <a:spcPct val="118000"/>
              </a:lnSpc>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	= 2</a:t>
            </a:r>
            <a:r>
              <a:rPr lang="en-US" sz="2400" baseline="30000" dirty="0">
                <a:latin typeface="Cambria Math" panose="02040503050406030204" pitchFamily="18" charset="0"/>
                <a:ea typeface="Cambria Math" panose="02040503050406030204" pitchFamily="18" charset="0"/>
                <a:cs typeface="Microsoft Sans Serif" panose="020B0604020202020204" pitchFamily="34" charset="0"/>
              </a:rPr>
              <a:t>28</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 bytes</a:t>
            </a:r>
          </a:p>
          <a:p>
            <a:pPr lvl="1">
              <a:lnSpc>
                <a:spcPct val="118000"/>
              </a:lnSpc>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	= 256 MB</a:t>
            </a:r>
          </a:p>
          <a:p>
            <a:pPr marL="800100" lvl="1" indent="-342900">
              <a:lnSpc>
                <a:spcPct val="118000"/>
              </a:lnSpc>
              <a:buFont typeface="Arial" panose="020B0604020202020204" pitchFamily="34" charset="0"/>
              <a:buChar char="•"/>
            </a:pPr>
            <a:endParaRPr lang="en-US" sz="2400" dirty="0">
              <a:latin typeface="Cambria Math" panose="02040503050406030204" pitchFamily="18" charset="0"/>
              <a:ea typeface="Cambria Math" panose="02040503050406030204" pitchFamily="18" charset="0"/>
              <a:cs typeface="Microsoft Sans Serif" panose="020B0604020202020204" pitchFamily="34" charset="0"/>
            </a:endParaRPr>
          </a:p>
        </p:txBody>
      </p:sp>
      <p:pic>
        <p:nvPicPr>
          <p:cNvPr id="5" name="Picture 4">
            <a:extLst>
              <a:ext uri="{FF2B5EF4-FFF2-40B4-BE49-F238E27FC236}">
                <a16:creationId xmlns:a16="http://schemas.microsoft.com/office/drawing/2014/main" id="{69BAB38E-811A-0FA5-CCA9-7C26EFC0B7D0}"/>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9AC48B7-8026-5CA7-0B29-5BD60C8ED0D9}"/>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a:extLst>
              <a:ext uri="{FF2B5EF4-FFF2-40B4-BE49-F238E27FC236}">
                <a16:creationId xmlns:a16="http://schemas.microsoft.com/office/drawing/2014/main" id="{347C1417-7524-3417-FC5F-66FC387085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801" t="2466" r="801" b="2834"/>
          <a:stretch>
            <a:fillRect/>
          </a:stretch>
        </p:blipFill>
        <p:spPr bwMode="auto">
          <a:xfrm>
            <a:off x="7546603" y="1993330"/>
            <a:ext cx="4694592" cy="35067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mpd="dbl">
                <a:solidFill>
                  <a:srgbClr val="000000"/>
                </a:solidFill>
                <a:miter lim="800000"/>
                <a:headEnd/>
                <a:tailEnd/>
              </a14:hiddenLine>
            </a:ext>
          </a:extLst>
        </p:spPr>
      </p:pic>
    </p:spTree>
    <p:extLst>
      <p:ext uri="{BB962C8B-B14F-4D97-AF65-F5344CB8AC3E}">
        <p14:creationId xmlns:p14="http://schemas.microsoft.com/office/powerpoint/2010/main" val="2629800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xEl>
                                              <p:pRg st="5" end="5"/>
                                            </p:txEl>
                                          </p:spTgt>
                                        </p:tgtEl>
                                        <p:attrNameLst>
                                          <p:attrName>style.visibility</p:attrName>
                                        </p:attrNameLst>
                                      </p:cBhvr>
                                      <p:to>
                                        <p:strVal val="visible"/>
                                      </p:to>
                                    </p:set>
                                    <p:anim calcmode="lin" valueType="num">
                                      <p:cBhvr additive="base">
                                        <p:cTn id="7" dur="500" fill="hold"/>
                                        <p:tgtEl>
                                          <p:spTgt spid="1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
                                            <p:txEl>
                                              <p:pRg st="5" end="5"/>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
                                            <p:txEl>
                                              <p:pRg st="6" end="6"/>
                                            </p:txEl>
                                          </p:spTgt>
                                        </p:tgtEl>
                                        <p:attrNameLst>
                                          <p:attrName>style.visibility</p:attrName>
                                        </p:attrNameLst>
                                      </p:cBhvr>
                                      <p:to>
                                        <p:strVal val="visible"/>
                                      </p:to>
                                    </p:set>
                                    <p:anim calcmode="lin" valueType="num">
                                      <p:cBhvr additive="base">
                                        <p:cTn id="11" dur="500" fill="hold"/>
                                        <p:tgtEl>
                                          <p:spTgt spid="13">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3">
                                            <p:txEl>
                                              <p:pRg st="6" end="6"/>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3">
                                            <p:txEl>
                                              <p:pRg st="7" end="7"/>
                                            </p:txEl>
                                          </p:spTgt>
                                        </p:tgtEl>
                                        <p:attrNameLst>
                                          <p:attrName>style.visibility</p:attrName>
                                        </p:attrNameLst>
                                      </p:cBhvr>
                                      <p:to>
                                        <p:strVal val="visible"/>
                                      </p:to>
                                    </p:set>
                                    <p:anim calcmode="lin" valueType="num">
                                      <p:cBhvr additive="base">
                                        <p:cTn id="15" dur="500" fill="hold"/>
                                        <p:tgtEl>
                                          <p:spTgt spid="13">
                                            <p:txEl>
                                              <p:pRg st="7" end="7"/>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3">
                                            <p:txEl>
                                              <p:pRg st="7" end="7"/>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3">
                                            <p:txEl>
                                              <p:pRg st="8" end="8"/>
                                            </p:txEl>
                                          </p:spTgt>
                                        </p:tgtEl>
                                        <p:attrNameLst>
                                          <p:attrName>style.visibility</p:attrName>
                                        </p:attrNameLst>
                                      </p:cBhvr>
                                      <p:to>
                                        <p:strVal val="visible"/>
                                      </p:to>
                                    </p:set>
                                    <p:anim calcmode="lin" valueType="num">
                                      <p:cBhvr additive="base">
                                        <p:cTn id="19" dur="500" fill="hold"/>
                                        <p:tgtEl>
                                          <p:spTgt spid="13">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
                                            <p:txEl>
                                              <p:pRg st="8" end="8"/>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
                                            <p:txEl>
                                              <p:pRg st="9" end="9"/>
                                            </p:txEl>
                                          </p:spTgt>
                                        </p:tgtEl>
                                        <p:attrNameLst>
                                          <p:attrName>style.visibility</p:attrName>
                                        </p:attrNameLst>
                                      </p:cBhvr>
                                      <p:to>
                                        <p:strVal val="visible"/>
                                      </p:to>
                                    </p:set>
                                    <p:anim calcmode="lin" valueType="num">
                                      <p:cBhvr additive="base">
                                        <p:cTn id="23" dur="500" fill="hold"/>
                                        <p:tgtEl>
                                          <p:spTgt spid="13">
                                            <p:txEl>
                                              <p:pRg st="9" end="9"/>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39B27-C2C2-8BAE-56AB-91C9118178C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BD9FEA5-C5ED-FE1D-98D5-F10EC6C5DC35}"/>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23D6FA33-041E-CB99-9F86-B0EC99080A1D}"/>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HDD – Capacity and other Calculations</a:t>
            </a:r>
            <a:endParaRPr lang="en-IN" sz="2400" b="1" dirty="0">
              <a:latin typeface="Cambria Math" panose="02040503050406030204" pitchFamily="18" charset="0"/>
              <a:ea typeface="Cambria Math" panose="02040503050406030204" pitchFamily="18" charset="0"/>
              <a:cs typeface="Microsoft Sans Serif" panose="020B0604020202020204" pitchFamily="34" charset="0"/>
            </a:endParaRPr>
          </a:p>
        </p:txBody>
      </p:sp>
      <p:cxnSp>
        <p:nvCxnSpPr>
          <p:cNvPr id="6" name="Straight Connector 5">
            <a:extLst>
              <a:ext uri="{FF2B5EF4-FFF2-40B4-BE49-F238E27FC236}">
                <a16:creationId xmlns:a16="http://schemas.microsoft.com/office/drawing/2014/main" id="{009769A7-7A7D-549E-4944-191BFCF5453A}"/>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9DE5C702-ED7B-DF98-90BB-43ADEC471E62}"/>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BC88D969-4DB8-3DFD-0BFB-2654228F2503}"/>
              </a:ext>
            </a:extLst>
          </p:cNvPr>
          <p:cNvSpPr txBox="1"/>
          <p:nvPr/>
        </p:nvSpPr>
        <p:spPr>
          <a:xfrm>
            <a:off x="495562" y="1108404"/>
            <a:ext cx="10893798" cy="5719066"/>
          </a:xfrm>
          <a:prstGeom prst="rect">
            <a:avLst/>
          </a:prstGeom>
          <a:noFill/>
        </p:spPr>
        <p:txBody>
          <a:bodyPr wrap="square">
            <a:spAutoFit/>
          </a:bodyPr>
          <a:lstStyle/>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Consider a disk pack with the following specifications- </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16 surfaces, </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128 tracks per surface, </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256 sectors per track </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512 bytes per sector.</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What is the number of bits required to address the sector?</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Total number of sectors</a:t>
            </a:r>
          </a:p>
          <a:p>
            <a:pPr lvl="2">
              <a:lnSpc>
                <a:spcPct val="118000"/>
              </a:lnSpc>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 Total number of surfaces x Number of tracks per surface x Number of sectors per track</a:t>
            </a:r>
          </a:p>
          <a:p>
            <a:pPr lvl="2">
              <a:lnSpc>
                <a:spcPct val="118000"/>
              </a:lnSpc>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 16 x 128 x 256 sectors</a:t>
            </a:r>
          </a:p>
          <a:p>
            <a:pPr lvl="2">
              <a:lnSpc>
                <a:spcPct val="118000"/>
              </a:lnSpc>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 2</a:t>
            </a:r>
            <a:r>
              <a:rPr lang="en-US" sz="2400" baseline="30000" dirty="0">
                <a:latin typeface="Cambria Math" panose="02040503050406030204" pitchFamily="18" charset="0"/>
                <a:ea typeface="Cambria Math" panose="02040503050406030204" pitchFamily="18" charset="0"/>
                <a:cs typeface="Microsoft Sans Serif" panose="020B0604020202020204" pitchFamily="34" charset="0"/>
              </a:rPr>
              <a:t>19 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sectors</a:t>
            </a:r>
          </a:p>
          <a:p>
            <a:pPr lvl="2">
              <a:lnSpc>
                <a:spcPct val="118000"/>
              </a:lnSpc>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Thus, Number of bits required to address the sector = 19 bits</a:t>
            </a:r>
          </a:p>
          <a:p>
            <a:pPr marL="800100" lvl="1" indent="-342900">
              <a:lnSpc>
                <a:spcPct val="118000"/>
              </a:lnSpc>
              <a:buFont typeface="Arial" panose="020B0604020202020204" pitchFamily="34" charset="0"/>
              <a:buChar char="•"/>
            </a:pPr>
            <a:endParaRPr lang="en-US" sz="2400" dirty="0">
              <a:latin typeface="Cambria Math" panose="02040503050406030204" pitchFamily="18" charset="0"/>
              <a:ea typeface="Cambria Math" panose="02040503050406030204" pitchFamily="18" charset="0"/>
              <a:cs typeface="Microsoft Sans Serif" panose="020B0604020202020204" pitchFamily="34" charset="0"/>
            </a:endParaRPr>
          </a:p>
        </p:txBody>
      </p:sp>
      <p:pic>
        <p:nvPicPr>
          <p:cNvPr id="5" name="Picture 4">
            <a:extLst>
              <a:ext uri="{FF2B5EF4-FFF2-40B4-BE49-F238E27FC236}">
                <a16:creationId xmlns:a16="http://schemas.microsoft.com/office/drawing/2014/main" id="{8244BF18-B3E6-8666-A97C-EBD8873D0BE2}"/>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6111FFF0-45BC-F9F6-BE7D-2AE4F9E823A7}"/>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a:extLst>
              <a:ext uri="{FF2B5EF4-FFF2-40B4-BE49-F238E27FC236}">
                <a16:creationId xmlns:a16="http://schemas.microsoft.com/office/drawing/2014/main" id="{314BD36B-355D-2473-F188-BFBE186930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801" t="2466" r="801" b="2834"/>
          <a:stretch>
            <a:fillRect/>
          </a:stretch>
        </p:blipFill>
        <p:spPr bwMode="auto">
          <a:xfrm>
            <a:off x="8457055" y="896560"/>
            <a:ext cx="3390259" cy="253244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mpd="dbl">
                <a:solidFill>
                  <a:srgbClr val="000000"/>
                </a:solidFill>
                <a:miter lim="800000"/>
                <a:headEnd/>
                <a:tailEnd/>
              </a14:hiddenLine>
            </a:ext>
          </a:extLst>
        </p:spPr>
      </p:pic>
    </p:spTree>
    <p:extLst>
      <p:ext uri="{BB962C8B-B14F-4D97-AF65-F5344CB8AC3E}">
        <p14:creationId xmlns:p14="http://schemas.microsoft.com/office/powerpoint/2010/main" val="252609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3">
                                            <p:txEl>
                                              <p:pRg st="5" end="5"/>
                                            </p:txEl>
                                          </p:spTgt>
                                        </p:tgtEl>
                                        <p:attrNameLst>
                                          <p:attrName>style.visibility</p:attrName>
                                        </p:attrNameLst>
                                      </p:cBhvr>
                                      <p:to>
                                        <p:strVal val="visible"/>
                                      </p:to>
                                    </p:set>
                                    <p:anim calcmode="lin" valueType="num">
                                      <p:cBhvr additive="base">
                                        <p:cTn id="7" dur="500" fill="hold"/>
                                        <p:tgtEl>
                                          <p:spTgt spid="1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2E956-29B3-9A9C-04B0-AEB67F52940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AD75369-9292-E219-7898-38D021446457}"/>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1F4B40DB-259F-F431-7CFC-4F8FF0AA1EB1}"/>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HDD – Capacity and other Calculations</a:t>
            </a:r>
            <a:endParaRPr lang="en-IN" sz="2400" b="1" dirty="0">
              <a:latin typeface="Cambria Math" panose="02040503050406030204" pitchFamily="18" charset="0"/>
              <a:ea typeface="Cambria Math" panose="02040503050406030204" pitchFamily="18" charset="0"/>
              <a:cs typeface="Microsoft Sans Serif" panose="020B0604020202020204" pitchFamily="34" charset="0"/>
            </a:endParaRPr>
          </a:p>
        </p:txBody>
      </p:sp>
      <p:cxnSp>
        <p:nvCxnSpPr>
          <p:cNvPr id="6" name="Straight Connector 5">
            <a:extLst>
              <a:ext uri="{FF2B5EF4-FFF2-40B4-BE49-F238E27FC236}">
                <a16:creationId xmlns:a16="http://schemas.microsoft.com/office/drawing/2014/main" id="{A9A3FD9D-F4B9-403C-60D3-49FAEFAE7A10}"/>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3AE13BBC-0A92-F66D-A2F8-C3B8593EC30E}"/>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96F2F03C-652D-046C-6C0F-8498FA614406}"/>
              </a:ext>
            </a:extLst>
          </p:cNvPr>
          <p:cNvSpPr txBox="1"/>
          <p:nvPr/>
        </p:nvSpPr>
        <p:spPr>
          <a:xfrm>
            <a:off x="505722" y="1199844"/>
            <a:ext cx="10893798" cy="5283241"/>
          </a:xfrm>
          <a:prstGeom prst="rect">
            <a:avLst/>
          </a:prstGeom>
          <a:noFill/>
        </p:spPr>
        <p:txBody>
          <a:bodyPr wrap="square">
            <a:spAutoFit/>
          </a:bodyPr>
          <a:lstStyle/>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Consider a disk pack with the following specifications- </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16 surfaces, 128 tracks per surface, </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256 sectors per track, 512 bytes per sector.</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If the format overhead is 32 bytes per sector, what is the formatted disk space?</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Formatting overhead</a:t>
            </a:r>
          </a:p>
          <a:p>
            <a:pPr lvl="1">
              <a:lnSpc>
                <a:spcPct val="118000"/>
              </a:lnSpc>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	= Total number of sectors x overhead per sector</a:t>
            </a:r>
          </a:p>
          <a:p>
            <a:pPr lvl="1">
              <a:lnSpc>
                <a:spcPct val="118000"/>
              </a:lnSpc>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	= 2</a:t>
            </a:r>
            <a:r>
              <a:rPr lang="en-US" sz="2400" baseline="30000" dirty="0">
                <a:latin typeface="Cambria Math" panose="02040503050406030204" pitchFamily="18" charset="0"/>
                <a:ea typeface="Cambria Math" panose="02040503050406030204" pitchFamily="18" charset="0"/>
                <a:cs typeface="Microsoft Sans Serif" panose="020B0604020202020204" pitchFamily="34" charset="0"/>
              </a:rPr>
              <a:t>19</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 x 32 bytes		= 2</a:t>
            </a:r>
            <a:r>
              <a:rPr lang="en-US" sz="2400" baseline="30000" dirty="0">
                <a:latin typeface="Cambria Math" panose="02040503050406030204" pitchFamily="18" charset="0"/>
                <a:ea typeface="Cambria Math" panose="02040503050406030204" pitchFamily="18" charset="0"/>
                <a:cs typeface="Microsoft Sans Serif" panose="020B0604020202020204" pitchFamily="34" charset="0"/>
              </a:rPr>
              <a:t>19</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 x 2</a:t>
            </a:r>
            <a:r>
              <a:rPr lang="en-US" sz="2400" baseline="30000" dirty="0">
                <a:latin typeface="Cambria Math" panose="02040503050406030204" pitchFamily="18" charset="0"/>
                <a:ea typeface="Cambria Math" panose="02040503050406030204" pitchFamily="18" charset="0"/>
                <a:cs typeface="Microsoft Sans Serif" panose="020B0604020202020204" pitchFamily="34" charset="0"/>
              </a:rPr>
              <a:t>5</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 bytes</a:t>
            </a:r>
          </a:p>
          <a:p>
            <a:pPr lvl="1">
              <a:lnSpc>
                <a:spcPct val="118000"/>
              </a:lnSpc>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	= 2</a:t>
            </a:r>
            <a:r>
              <a:rPr lang="en-US" sz="2400" baseline="30000" dirty="0">
                <a:latin typeface="Cambria Math" panose="02040503050406030204" pitchFamily="18" charset="0"/>
                <a:ea typeface="Cambria Math" panose="02040503050406030204" pitchFamily="18" charset="0"/>
                <a:cs typeface="Microsoft Sans Serif" panose="020B0604020202020204" pitchFamily="34" charset="0"/>
              </a:rPr>
              <a:t>24</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 bytes			= 16 MB</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 Now, Formatted disk space</a:t>
            </a:r>
          </a:p>
          <a:p>
            <a:pPr lvl="1">
              <a:lnSpc>
                <a:spcPct val="118000"/>
              </a:lnSpc>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	= Total disk space – Formatting overhead</a:t>
            </a:r>
          </a:p>
          <a:p>
            <a:pPr lvl="1">
              <a:lnSpc>
                <a:spcPct val="118000"/>
              </a:lnSpc>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	= 256 MB – 16 MB</a:t>
            </a:r>
          </a:p>
          <a:p>
            <a:pPr lvl="1">
              <a:lnSpc>
                <a:spcPct val="118000"/>
              </a:lnSpc>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	= 240 MB</a:t>
            </a:r>
          </a:p>
        </p:txBody>
      </p:sp>
      <p:pic>
        <p:nvPicPr>
          <p:cNvPr id="5" name="Picture 4">
            <a:extLst>
              <a:ext uri="{FF2B5EF4-FFF2-40B4-BE49-F238E27FC236}">
                <a16:creationId xmlns:a16="http://schemas.microsoft.com/office/drawing/2014/main" id="{5ED0A3E6-79AC-56BB-D549-AD63F311C575}"/>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CD71712-E877-EE33-B740-FC6E1C0B05D8}"/>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a:extLst>
              <a:ext uri="{FF2B5EF4-FFF2-40B4-BE49-F238E27FC236}">
                <a16:creationId xmlns:a16="http://schemas.microsoft.com/office/drawing/2014/main" id="{F310FA23-5991-2520-1C98-0532675117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801" t="2466" r="801" b="2834"/>
          <a:stretch>
            <a:fillRect/>
          </a:stretch>
        </p:blipFill>
        <p:spPr bwMode="auto">
          <a:xfrm>
            <a:off x="8791581" y="0"/>
            <a:ext cx="3390259" cy="253244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mpd="dbl">
                <a:solidFill>
                  <a:srgbClr val="000000"/>
                </a:solidFill>
                <a:miter lim="800000"/>
                <a:headEnd/>
                <a:tailEnd/>
              </a14:hiddenLine>
            </a:ext>
          </a:extLst>
        </p:spPr>
      </p:pic>
    </p:spTree>
    <p:extLst>
      <p:ext uri="{BB962C8B-B14F-4D97-AF65-F5344CB8AC3E}">
        <p14:creationId xmlns:p14="http://schemas.microsoft.com/office/powerpoint/2010/main" val="754063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C44B3-8090-36C8-20C4-889FDAC1961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8702A49-EE77-E2AE-8DA6-9E7FBC1C8A54}"/>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C93550F2-185F-C6C8-E61A-E30FA4B85673}"/>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HDD – Capacity and other Calculations</a:t>
            </a:r>
            <a:endParaRPr lang="en-IN" sz="2400" b="1" dirty="0">
              <a:latin typeface="Cambria Math" panose="02040503050406030204" pitchFamily="18" charset="0"/>
              <a:ea typeface="Cambria Math" panose="02040503050406030204" pitchFamily="18" charset="0"/>
              <a:cs typeface="Microsoft Sans Serif" panose="020B0604020202020204" pitchFamily="34" charset="0"/>
            </a:endParaRPr>
          </a:p>
        </p:txBody>
      </p:sp>
      <p:cxnSp>
        <p:nvCxnSpPr>
          <p:cNvPr id="6" name="Straight Connector 5">
            <a:extLst>
              <a:ext uri="{FF2B5EF4-FFF2-40B4-BE49-F238E27FC236}">
                <a16:creationId xmlns:a16="http://schemas.microsoft.com/office/drawing/2014/main" id="{69A33B6A-41D6-D51E-196F-2C2B0D1809CA}"/>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3FFBCC25-278C-7A31-4FC3-805C94DD258E}"/>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59E9B913-3AC9-C739-8696-286C96A04DF2}"/>
              </a:ext>
            </a:extLst>
          </p:cNvPr>
          <p:cNvSpPr txBox="1"/>
          <p:nvPr/>
        </p:nvSpPr>
        <p:spPr>
          <a:xfrm>
            <a:off x="505722" y="1199844"/>
            <a:ext cx="10893798" cy="5283241"/>
          </a:xfrm>
          <a:prstGeom prst="rect">
            <a:avLst/>
          </a:prstGeom>
          <a:noFill/>
        </p:spPr>
        <p:txBody>
          <a:bodyPr wrap="square">
            <a:spAutoFit/>
          </a:bodyPr>
          <a:lstStyle/>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Consider a disk pack with the following specifications- </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16 surfaces, 128 tracks per surface, </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256 sectors per track, 512 bytes per sector.</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If the disk is rotating at 3600 RPM, what is the data transfer rate?</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Number of rotations in one second</a:t>
            </a:r>
          </a:p>
          <a:p>
            <a:pPr lvl="1">
              <a:lnSpc>
                <a:spcPct val="118000"/>
              </a:lnSpc>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	= (3600 / 60) rotations/sec</a:t>
            </a:r>
          </a:p>
          <a:p>
            <a:pPr lvl="1">
              <a:lnSpc>
                <a:spcPct val="118000"/>
              </a:lnSpc>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	= 60 rotations/sec</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Now, Data transfer rate</a:t>
            </a:r>
          </a:p>
          <a:p>
            <a:pPr lvl="1">
              <a:lnSpc>
                <a:spcPct val="118000"/>
              </a:lnSpc>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	= Number of heads x Capacity of one track x Number of rotations in one 		second</a:t>
            </a:r>
          </a:p>
          <a:p>
            <a:pPr lvl="1">
              <a:lnSpc>
                <a:spcPct val="118000"/>
              </a:lnSpc>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	= 16 x (256 x 512 bytes) x 60	= 2</a:t>
            </a:r>
            <a:r>
              <a:rPr lang="en-US" sz="2400" baseline="30000" dirty="0">
                <a:latin typeface="Cambria Math" panose="02040503050406030204" pitchFamily="18" charset="0"/>
                <a:ea typeface="Cambria Math" panose="02040503050406030204" pitchFamily="18" charset="0"/>
                <a:cs typeface="Microsoft Sans Serif" panose="020B0604020202020204" pitchFamily="34" charset="0"/>
              </a:rPr>
              <a:t>4</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 x 2</a:t>
            </a:r>
            <a:r>
              <a:rPr lang="en-US" sz="2400" baseline="30000" dirty="0">
                <a:latin typeface="Cambria Math" panose="02040503050406030204" pitchFamily="18" charset="0"/>
                <a:ea typeface="Cambria Math" panose="02040503050406030204" pitchFamily="18" charset="0"/>
                <a:cs typeface="Microsoft Sans Serif" panose="020B0604020202020204" pitchFamily="34" charset="0"/>
              </a:rPr>
              <a:t>8 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x 2</a:t>
            </a:r>
            <a:r>
              <a:rPr lang="en-US" sz="2400" baseline="30000" dirty="0">
                <a:latin typeface="Cambria Math" panose="02040503050406030204" pitchFamily="18" charset="0"/>
                <a:ea typeface="Cambria Math" panose="02040503050406030204" pitchFamily="18" charset="0"/>
                <a:cs typeface="Microsoft Sans Serif" panose="020B0604020202020204" pitchFamily="34" charset="0"/>
              </a:rPr>
              <a:t>9 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x 60 bytes/sec</a:t>
            </a:r>
          </a:p>
          <a:p>
            <a:pPr lvl="1">
              <a:lnSpc>
                <a:spcPct val="118000"/>
              </a:lnSpc>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	= 60 x 2</a:t>
            </a:r>
            <a:r>
              <a:rPr lang="en-US" sz="2400" baseline="30000" dirty="0">
                <a:latin typeface="Cambria Math" panose="02040503050406030204" pitchFamily="18" charset="0"/>
                <a:ea typeface="Cambria Math" panose="02040503050406030204" pitchFamily="18" charset="0"/>
                <a:cs typeface="Microsoft Sans Serif" panose="020B0604020202020204" pitchFamily="34" charset="0"/>
              </a:rPr>
              <a:t>21</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 bytes/sec			= 120 </a:t>
            </a:r>
            <a:r>
              <a:rPr lang="en-US" sz="2400" dirty="0" err="1">
                <a:latin typeface="Cambria Math" panose="02040503050406030204" pitchFamily="18" charset="0"/>
                <a:ea typeface="Cambria Math" panose="02040503050406030204" pitchFamily="18" charset="0"/>
                <a:cs typeface="Microsoft Sans Serif" panose="020B0604020202020204" pitchFamily="34" charset="0"/>
              </a:rPr>
              <a:t>MBps</a:t>
            </a:r>
            <a:endParaRPr lang="en-US" sz="2400" dirty="0">
              <a:latin typeface="Cambria Math" panose="02040503050406030204" pitchFamily="18" charset="0"/>
              <a:ea typeface="Cambria Math" panose="02040503050406030204" pitchFamily="18" charset="0"/>
              <a:cs typeface="Microsoft Sans Serif" panose="020B0604020202020204" pitchFamily="34" charset="0"/>
            </a:endParaRPr>
          </a:p>
        </p:txBody>
      </p:sp>
      <p:pic>
        <p:nvPicPr>
          <p:cNvPr id="5" name="Picture 4">
            <a:extLst>
              <a:ext uri="{FF2B5EF4-FFF2-40B4-BE49-F238E27FC236}">
                <a16:creationId xmlns:a16="http://schemas.microsoft.com/office/drawing/2014/main" id="{C25306BD-5879-4038-E5CA-92D2032B4862}"/>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BFE505A2-8D96-0742-50A3-99A279E5DB06}"/>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a:extLst>
              <a:ext uri="{FF2B5EF4-FFF2-40B4-BE49-F238E27FC236}">
                <a16:creationId xmlns:a16="http://schemas.microsoft.com/office/drawing/2014/main" id="{DECDB130-1275-FB14-DDE0-EEEAE181C4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801" t="2466" r="801" b="2834"/>
          <a:stretch>
            <a:fillRect/>
          </a:stretch>
        </p:blipFill>
        <p:spPr bwMode="auto">
          <a:xfrm>
            <a:off x="8791581" y="0"/>
            <a:ext cx="3390259" cy="253244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mpd="dbl">
                <a:solidFill>
                  <a:srgbClr val="000000"/>
                </a:solidFill>
                <a:miter lim="800000"/>
                <a:headEnd/>
                <a:tailEnd/>
              </a14:hiddenLine>
            </a:ext>
          </a:extLst>
        </p:spPr>
      </p:pic>
    </p:spTree>
    <p:extLst>
      <p:ext uri="{BB962C8B-B14F-4D97-AF65-F5344CB8AC3E}">
        <p14:creationId xmlns:p14="http://schemas.microsoft.com/office/powerpoint/2010/main" val="2862488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BC4D9-2DE2-597C-4ED8-4CCC2677D35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8841CDA-5EC7-343B-189A-C8598A860AFF}"/>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E4B51ED8-CD80-8E5B-481A-6D79A37B72A6}"/>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HDD</a:t>
            </a:r>
            <a:endParaRPr lang="en-IN" sz="2400" b="1" dirty="0">
              <a:latin typeface="Cambria Math" panose="02040503050406030204" pitchFamily="18" charset="0"/>
              <a:ea typeface="Cambria Math" panose="02040503050406030204" pitchFamily="18" charset="0"/>
              <a:cs typeface="Microsoft Sans Serif" panose="020B0604020202020204" pitchFamily="34" charset="0"/>
            </a:endParaRPr>
          </a:p>
        </p:txBody>
      </p:sp>
      <p:cxnSp>
        <p:nvCxnSpPr>
          <p:cNvPr id="6" name="Straight Connector 5">
            <a:extLst>
              <a:ext uri="{FF2B5EF4-FFF2-40B4-BE49-F238E27FC236}">
                <a16:creationId xmlns:a16="http://schemas.microsoft.com/office/drawing/2014/main" id="{A827C2B4-D04B-67A5-39F9-2BFDAC9B9BA3}"/>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7CCB8378-081E-4C0C-74D2-CC4CC580CBFA}"/>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F55FB9A3-73CD-F57D-4885-C187E3EBD4A7}"/>
              </a:ext>
            </a:extLst>
          </p:cNvPr>
          <p:cNvSpPr txBox="1"/>
          <p:nvPr/>
        </p:nvSpPr>
        <p:spPr>
          <a:xfrm>
            <a:off x="505722" y="1372564"/>
            <a:ext cx="7644602" cy="4411592"/>
          </a:xfrm>
          <a:prstGeom prst="rect">
            <a:avLst/>
          </a:prstGeom>
          <a:noFill/>
        </p:spPr>
        <p:txBody>
          <a:bodyPr wrap="square">
            <a:spAutoFit/>
          </a:bodyPr>
          <a:lstStyle/>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Disk drives are addressed as large 1-dimensional arrays of logical blocks, where the logical block is the smallest unit of transfer. </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The 1-dimensional array of logical blocks is mapped into the sectors of the disk sequentially:</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Sector 0 is the first sector of the first track on the outermost cylinder.</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Mapping proceeds in order through that track, then the rest of the tracks in that cylinder, and then through the rest of the cylinders from outermost to innermost.</a:t>
            </a:r>
          </a:p>
        </p:txBody>
      </p:sp>
      <p:pic>
        <p:nvPicPr>
          <p:cNvPr id="5" name="Picture 4">
            <a:extLst>
              <a:ext uri="{FF2B5EF4-FFF2-40B4-BE49-F238E27FC236}">
                <a16:creationId xmlns:a16="http://schemas.microsoft.com/office/drawing/2014/main" id="{EA623CC5-CBAC-1BAE-F453-BE71A1618AC4}"/>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B3C24CAE-65AF-2AC1-F971-97990878749E}"/>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2B4EF800-54E1-E725-AF57-6309E70FC4F8}"/>
              </a:ext>
            </a:extLst>
          </p:cNvPr>
          <p:cNvGrpSpPr/>
          <p:nvPr/>
        </p:nvGrpSpPr>
        <p:grpSpPr>
          <a:xfrm>
            <a:off x="8163388" y="1544206"/>
            <a:ext cx="3449492" cy="3449491"/>
            <a:chOff x="4777654" y="985406"/>
            <a:chExt cx="3449492" cy="3449491"/>
          </a:xfrm>
        </p:grpSpPr>
        <p:sp>
          <p:nvSpPr>
            <p:cNvPr id="9" name="Shape 676">
              <a:extLst>
                <a:ext uri="{FF2B5EF4-FFF2-40B4-BE49-F238E27FC236}">
                  <a16:creationId xmlns:a16="http://schemas.microsoft.com/office/drawing/2014/main" id="{B09EA99E-1A4E-57AD-ABAC-ABFBB36DB5E4}"/>
                </a:ext>
              </a:extLst>
            </p:cNvPr>
            <p:cNvSpPr/>
            <p:nvPr/>
          </p:nvSpPr>
          <p:spPr>
            <a:xfrm>
              <a:off x="4777654" y="985406"/>
              <a:ext cx="3449492" cy="34494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3585F"/>
            </a:solidFill>
            <a:ln w="50800">
              <a:solidFill>
                <a:srgbClr val="A6AAA8"/>
              </a:solidFill>
              <a:miter lim="400000"/>
            </a:ln>
          </p:spPr>
          <p:txBody>
            <a:bodyPr lIns="0" tIns="0" rIns="0" bIns="0" anchor="ctr"/>
            <a:lstStyle/>
            <a:p>
              <a:pPr lvl="0">
                <a:defRPr sz="2600"/>
              </a:pPr>
              <a:endParaRPr/>
            </a:p>
          </p:txBody>
        </p:sp>
        <p:sp>
          <p:nvSpPr>
            <p:cNvPr id="10" name="Shape 677">
              <a:extLst>
                <a:ext uri="{FF2B5EF4-FFF2-40B4-BE49-F238E27FC236}">
                  <a16:creationId xmlns:a16="http://schemas.microsoft.com/office/drawing/2014/main" id="{9CBCB3E0-F1FE-902E-4F65-534BD290DEA5}"/>
                </a:ext>
              </a:extLst>
            </p:cNvPr>
            <p:cNvSpPr/>
            <p:nvPr/>
          </p:nvSpPr>
          <p:spPr>
            <a:xfrm>
              <a:off x="5158654" y="1366406"/>
              <a:ext cx="2630981" cy="26309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3585F"/>
            </a:solidFill>
            <a:ln w="50800">
              <a:solidFill>
                <a:srgbClr val="A6AAA8"/>
              </a:solidFill>
              <a:miter lim="400000"/>
            </a:ln>
          </p:spPr>
          <p:txBody>
            <a:bodyPr lIns="0" tIns="0" rIns="0" bIns="0" anchor="ctr"/>
            <a:lstStyle/>
            <a:p>
              <a:pPr lvl="0">
                <a:defRPr sz="2600"/>
              </a:pPr>
              <a:endParaRPr/>
            </a:p>
          </p:txBody>
        </p:sp>
        <p:sp>
          <p:nvSpPr>
            <p:cNvPr id="12" name="Shape 678">
              <a:extLst>
                <a:ext uri="{FF2B5EF4-FFF2-40B4-BE49-F238E27FC236}">
                  <a16:creationId xmlns:a16="http://schemas.microsoft.com/office/drawing/2014/main" id="{107C9D44-441F-C914-7FFB-6D09943520A6}"/>
                </a:ext>
              </a:extLst>
            </p:cNvPr>
            <p:cNvSpPr/>
            <p:nvPr/>
          </p:nvSpPr>
          <p:spPr>
            <a:xfrm>
              <a:off x="5666654" y="1876435"/>
              <a:ext cx="1612952" cy="16129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3585F"/>
            </a:solidFill>
            <a:ln w="50800">
              <a:solidFill>
                <a:srgbClr val="A6AAA8"/>
              </a:solidFill>
              <a:miter lim="400000"/>
            </a:ln>
          </p:spPr>
          <p:txBody>
            <a:bodyPr lIns="0" tIns="0" rIns="0" bIns="0" anchor="ctr"/>
            <a:lstStyle/>
            <a:p>
              <a:pPr lvl="0">
                <a:defRPr sz="2600"/>
              </a:pPr>
              <a:endParaRPr/>
            </a:p>
          </p:txBody>
        </p:sp>
        <p:sp>
          <p:nvSpPr>
            <p:cNvPr id="14" name="Shape 679">
              <a:extLst>
                <a:ext uri="{FF2B5EF4-FFF2-40B4-BE49-F238E27FC236}">
                  <a16:creationId xmlns:a16="http://schemas.microsoft.com/office/drawing/2014/main" id="{71F0894E-3747-B999-75FB-3BD4B643C6B7}"/>
                </a:ext>
              </a:extLst>
            </p:cNvPr>
            <p:cNvSpPr/>
            <p:nvPr/>
          </p:nvSpPr>
          <p:spPr>
            <a:xfrm>
              <a:off x="4820319" y="2710151"/>
              <a:ext cx="3364162" cy="1"/>
            </a:xfrm>
            <a:prstGeom prst="line">
              <a:avLst/>
            </a:prstGeom>
            <a:ln w="25400">
              <a:solidFill>
                <a:srgbClr val="FFFFFF"/>
              </a:solidFill>
              <a:miter lim="400000"/>
            </a:ln>
          </p:spPr>
          <p:txBody>
            <a:bodyPr lIns="50800" tIns="50800" rIns="50800" bIns="50800" anchor="ctr"/>
            <a:lstStyle/>
            <a:p>
              <a:pPr lvl="0">
                <a:defRPr sz="2600"/>
              </a:pPr>
              <a:endParaRPr/>
            </a:p>
          </p:txBody>
        </p:sp>
        <p:sp>
          <p:nvSpPr>
            <p:cNvPr id="15" name="Shape 680">
              <a:extLst>
                <a:ext uri="{FF2B5EF4-FFF2-40B4-BE49-F238E27FC236}">
                  <a16:creationId xmlns:a16="http://schemas.microsoft.com/office/drawing/2014/main" id="{89C7573F-9A26-91BB-B3B9-659842D1A79F}"/>
                </a:ext>
              </a:extLst>
            </p:cNvPr>
            <p:cNvSpPr/>
            <p:nvPr/>
          </p:nvSpPr>
          <p:spPr>
            <a:xfrm flipV="1">
              <a:off x="6502399" y="1028071"/>
              <a:ext cx="1" cy="3364162"/>
            </a:xfrm>
            <a:prstGeom prst="line">
              <a:avLst/>
            </a:prstGeom>
            <a:ln w="25400">
              <a:solidFill>
                <a:srgbClr val="FFFFFF"/>
              </a:solidFill>
              <a:miter lim="400000"/>
            </a:ln>
          </p:spPr>
          <p:txBody>
            <a:bodyPr lIns="50800" tIns="50800" rIns="50800" bIns="50800" anchor="ctr"/>
            <a:lstStyle/>
            <a:p>
              <a:pPr lvl="0">
                <a:defRPr sz="2600"/>
              </a:pPr>
              <a:endParaRPr/>
            </a:p>
          </p:txBody>
        </p:sp>
        <p:sp>
          <p:nvSpPr>
            <p:cNvPr id="16" name="Shape 681">
              <a:extLst>
                <a:ext uri="{FF2B5EF4-FFF2-40B4-BE49-F238E27FC236}">
                  <a16:creationId xmlns:a16="http://schemas.microsoft.com/office/drawing/2014/main" id="{5EFB1DE5-440C-30FE-EB4B-85D64D60D9BA}"/>
                </a:ext>
              </a:extLst>
            </p:cNvPr>
            <p:cNvSpPr/>
            <p:nvPr/>
          </p:nvSpPr>
          <p:spPr>
            <a:xfrm flipV="1">
              <a:off x="5312989" y="1520741"/>
              <a:ext cx="2378822" cy="2378822"/>
            </a:xfrm>
            <a:prstGeom prst="line">
              <a:avLst/>
            </a:prstGeom>
            <a:ln w="25400">
              <a:solidFill>
                <a:srgbClr val="FFFFFF"/>
              </a:solidFill>
              <a:miter lim="400000"/>
            </a:ln>
          </p:spPr>
          <p:txBody>
            <a:bodyPr lIns="50800" tIns="50800" rIns="50800" bIns="50800" anchor="ctr"/>
            <a:lstStyle/>
            <a:p>
              <a:pPr lvl="0">
                <a:defRPr sz="2600"/>
              </a:pPr>
              <a:endParaRPr/>
            </a:p>
          </p:txBody>
        </p:sp>
        <p:sp>
          <p:nvSpPr>
            <p:cNvPr id="17" name="Shape 682">
              <a:extLst>
                <a:ext uri="{FF2B5EF4-FFF2-40B4-BE49-F238E27FC236}">
                  <a16:creationId xmlns:a16="http://schemas.microsoft.com/office/drawing/2014/main" id="{649DA281-E56B-2E43-F686-A18C9DCC331D}"/>
                </a:ext>
              </a:extLst>
            </p:cNvPr>
            <p:cNvSpPr/>
            <p:nvPr/>
          </p:nvSpPr>
          <p:spPr>
            <a:xfrm flipH="1" flipV="1">
              <a:off x="5312989" y="1520741"/>
              <a:ext cx="2378822" cy="2378822"/>
            </a:xfrm>
            <a:prstGeom prst="line">
              <a:avLst/>
            </a:prstGeom>
            <a:ln w="25400">
              <a:solidFill>
                <a:srgbClr val="FFFFFF"/>
              </a:solidFill>
              <a:miter lim="400000"/>
            </a:ln>
          </p:spPr>
          <p:txBody>
            <a:bodyPr lIns="50800" tIns="50800" rIns="50800" bIns="50800" anchor="ctr"/>
            <a:lstStyle/>
            <a:p>
              <a:pPr lvl="0">
                <a:defRPr sz="2600"/>
              </a:pPr>
              <a:endParaRPr/>
            </a:p>
          </p:txBody>
        </p:sp>
        <p:sp>
          <p:nvSpPr>
            <p:cNvPr id="18" name="Shape 683">
              <a:extLst>
                <a:ext uri="{FF2B5EF4-FFF2-40B4-BE49-F238E27FC236}">
                  <a16:creationId xmlns:a16="http://schemas.microsoft.com/office/drawing/2014/main" id="{DD26C2BF-B693-ABD4-2AA4-7163FBBD1E53}"/>
                </a:ext>
              </a:extLst>
            </p:cNvPr>
            <p:cNvSpPr/>
            <p:nvPr/>
          </p:nvSpPr>
          <p:spPr>
            <a:xfrm>
              <a:off x="6178550" y="2386301"/>
              <a:ext cx="647700" cy="647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ln w="12700">
              <a:miter lim="400000"/>
            </a:ln>
          </p:spPr>
          <p:txBody>
            <a:bodyPr lIns="0" tIns="0" rIns="0" bIns="0" anchor="ctr"/>
            <a:lstStyle/>
            <a:p>
              <a:pPr lvl="0">
                <a:defRPr sz="2600"/>
              </a:pPr>
              <a:endParaRPr/>
            </a:p>
          </p:txBody>
        </p:sp>
        <p:sp>
          <p:nvSpPr>
            <p:cNvPr id="19" name="Shape 685">
              <a:extLst>
                <a:ext uri="{FF2B5EF4-FFF2-40B4-BE49-F238E27FC236}">
                  <a16:creationId xmlns:a16="http://schemas.microsoft.com/office/drawing/2014/main" id="{075ABC70-0DC8-5C27-08B4-4008C38EDF0B}"/>
                </a:ext>
              </a:extLst>
            </p:cNvPr>
            <p:cNvSpPr/>
            <p:nvPr/>
          </p:nvSpPr>
          <p:spPr>
            <a:xfrm>
              <a:off x="6861988" y="2185252"/>
              <a:ext cx="340321" cy="5842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200" b="1">
                  <a:solidFill>
                    <a:srgbClr val="000000"/>
                  </a:solidFill>
                  <a:latin typeface="Helvetica"/>
                  <a:ea typeface="Helvetica"/>
                  <a:cs typeface="Helvetica"/>
                  <a:sym typeface="Helvetica"/>
                </a:defRPr>
              </a:lvl1pPr>
            </a:lstStyle>
            <a:p>
              <a:pPr lvl="0">
                <a:defRPr sz="1800" b="0"/>
              </a:pPr>
              <a:r>
                <a:rPr sz="3200" b="1"/>
                <a:t>1</a:t>
              </a:r>
            </a:p>
          </p:txBody>
        </p:sp>
        <p:sp>
          <p:nvSpPr>
            <p:cNvPr id="20" name="Shape 686">
              <a:extLst>
                <a:ext uri="{FF2B5EF4-FFF2-40B4-BE49-F238E27FC236}">
                  <a16:creationId xmlns:a16="http://schemas.microsoft.com/office/drawing/2014/main" id="{582E1635-9E0D-038D-C805-210ABCBED65F}"/>
                </a:ext>
              </a:extLst>
            </p:cNvPr>
            <p:cNvSpPr/>
            <p:nvPr/>
          </p:nvSpPr>
          <p:spPr>
            <a:xfrm>
              <a:off x="6861988" y="2617052"/>
              <a:ext cx="340321" cy="5842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200" b="1">
                  <a:solidFill>
                    <a:srgbClr val="000000"/>
                  </a:solidFill>
                  <a:latin typeface="Helvetica"/>
                  <a:ea typeface="Helvetica"/>
                  <a:cs typeface="Helvetica"/>
                  <a:sym typeface="Helvetica"/>
                </a:defRPr>
              </a:lvl1pPr>
            </a:lstStyle>
            <a:p>
              <a:pPr lvl="0">
                <a:defRPr sz="1800" b="0"/>
              </a:pPr>
              <a:r>
                <a:rPr sz="3200" b="1"/>
                <a:t>2</a:t>
              </a:r>
            </a:p>
          </p:txBody>
        </p:sp>
        <p:sp>
          <p:nvSpPr>
            <p:cNvPr id="21" name="Shape 687">
              <a:extLst>
                <a:ext uri="{FF2B5EF4-FFF2-40B4-BE49-F238E27FC236}">
                  <a16:creationId xmlns:a16="http://schemas.microsoft.com/office/drawing/2014/main" id="{0DE90AE4-77FC-0B7D-3183-47DCE6FAF6F1}"/>
                </a:ext>
              </a:extLst>
            </p:cNvPr>
            <p:cNvSpPr/>
            <p:nvPr/>
          </p:nvSpPr>
          <p:spPr>
            <a:xfrm>
              <a:off x="6480988" y="2886632"/>
              <a:ext cx="340321" cy="5842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200" b="1">
                  <a:solidFill>
                    <a:srgbClr val="000000"/>
                  </a:solidFill>
                  <a:latin typeface="Helvetica"/>
                  <a:ea typeface="Helvetica"/>
                  <a:cs typeface="Helvetica"/>
                  <a:sym typeface="Helvetica"/>
                </a:defRPr>
              </a:lvl1pPr>
            </a:lstStyle>
            <a:p>
              <a:pPr lvl="0">
                <a:defRPr sz="1800" b="0"/>
              </a:pPr>
              <a:r>
                <a:rPr sz="3200" b="1"/>
                <a:t>3</a:t>
              </a:r>
            </a:p>
          </p:txBody>
        </p:sp>
        <p:sp>
          <p:nvSpPr>
            <p:cNvPr id="22" name="Shape 688">
              <a:extLst>
                <a:ext uri="{FF2B5EF4-FFF2-40B4-BE49-F238E27FC236}">
                  <a16:creationId xmlns:a16="http://schemas.microsoft.com/office/drawing/2014/main" id="{87E45872-7D04-A7D6-D013-57FD39510998}"/>
                </a:ext>
              </a:extLst>
            </p:cNvPr>
            <p:cNvSpPr/>
            <p:nvPr/>
          </p:nvSpPr>
          <p:spPr>
            <a:xfrm>
              <a:off x="6480988" y="1931252"/>
              <a:ext cx="340321" cy="5842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200" b="1">
                  <a:solidFill>
                    <a:srgbClr val="000000"/>
                  </a:solidFill>
                  <a:latin typeface="Helvetica"/>
                  <a:ea typeface="Helvetica"/>
                  <a:cs typeface="Helvetica"/>
                  <a:sym typeface="Helvetica"/>
                </a:defRPr>
              </a:lvl1pPr>
            </a:lstStyle>
            <a:p>
              <a:pPr lvl="0">
                <a:defRPr sz="1800" b="0"/>
              </a:pPr>
              <a:r>
                <a:rPr sz="3200" b="1"/>
                <a:t>0</a:t>
              </a:r>
            </a:p>
          </p:txBody>
        </p:sp>
        <p:sp>
          <p:nvSpPr>
            <p:cNvPr id="23" name="Shape 689">
              <a:extLst>
                <a:ext uri="{FF2B5EF4-FFF2-40B4-BE49-F238E27FC236}">
                  <a16:creationId xmlns:a16="http://schemas.microsoft.com/office/drawing/2014/main" id="{4647E078-7591-2DD0-85B5-88ED7F89655B}"/>
                </a:ext>
              </a:extLst>
            </p:cNvPr>
            <p:cNvSpPr/>
            <p:nvPr/>
          </p:nvSpPr>
          <p:spPr>
            <a:xfrm>
              <a:off x="5795188" y="2185252"/>
              <a:ext cx="340321" cy="5842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200" b="1">
                  <a:solidFill>
                    <a:srgbClr val="000000"/>
                  </a:solidFill>
                  <a:latin typeface="Helvetica"/>
                  <a:ea typeface="Helvetica"/>
                  <a:cs typeface="Helvetica"/>
                  <a:sym typeface="Helvetica"/>
                </a:defRPr>
              </a:lvl1pPr>
            </a:lstStyle>
            <a:p>
              <a:pPr lvl="0">
                <a:defRPr sz="1800" b="0"/>
              </a:pPr>
              <a:r>
                <a:rPr sz="3200" b="1" dirty="0"/>
                <a:t>6</a:t>
              </a:r>
            </a:p>
          </p:txBody>
        </p:sp>
        <p:sp>
          <p:nvSpPr>
            <p:cNvPr id="24" name="Shape 690">
              <a:extLst>
                <a:ext uri="{FF2B5EF4-FFF2-40B4-BE49-F238E27FC236}">
                  <a16:creationId xmlns:a16="http://schemas.microsoft.com/office/drawing/2014/main" id="{85B992FE-532B-9F34-EE97-D3760B44059E}"/>
                </a:ext>
              </a:extLst>
            </p:cNvPr>
            <p:cNvSpPr/>
            <p:nvPr/>
          </p:nvSpPr>
          <p:spPr>
            <a:xfrm>
              <a:off x="5795188" y="2617052"/>
              <a:ext cx="340321" cy="5842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200" b="1">
                  <a:solidFill>
                    <a:srgbClr val="000000"/>
                  </a:solidFill>
                  <a:latin typeface="Helvetica"/>
                  <a:ea typeface="Helvetica"/>
                  <a:cs typeface="Helvetica"/>
                  <a:sym typeface="Helvetica"/>
                </a:defRPr>
              </a:lvl1pPr>
            </a:lstStyle>
            <a:p>
              <a:pPr lvl="0">
                <a:defRPr sz="1800" b="0"/>
              </a:pPr>
              <a:r>
                <a:rPr sz="3200" b="1"/>
                <a:t>5</a:t>
              </a:r>
            </a:p>
          </p:txBody>
        </p:sp>
        <p:sp>
          <p:nvSpPr>
            <p:cNvPr id="25" name="Shape 691">
              <a:extLst>
                <a:ext uri="{FF2B5EF4-FFF2-40B4-BE49-F238E27FC236}">
                  <a16:creationId xmlns:a16="http://schemas.microsoft.com/office/drawing/2014/main" id="{ECB1064E-5D71-4358-80D5-4EE3E85D342C}"/>
                </a:ext>
              </a:extLst>
            </p:cNvPr>
            <p:cNvSpPr/>
            <p:nvPr/>
          </p:nvSpPr>
          <p:spPr>
            <a:xfrm>
              <a:off x="6112688" y="2886632"/>
              <a:ext cx="340321" cy="5842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200" b="1">
                  <a:solidFill>
                    <a:srgbClr val="000000"/>
                  </a:solidFill>
                  <a:latin typeface="Helvetica"/>
                  <a:ea typeface="Helvetica"/>
                  <a:cs typeface="Helvetica"/>
                  <a:sym typeface="Helvetica"/>
                </a:defRPr>
              </a:lvl1pPr>
            </a:lstStyle>
            <a:p>
              <a:pPr lvl="0">
                <a:defRPr sz="1800" b="0"/>
              </a:pPr>
              <a:r>
                <a:rPr sz="3200" b="1"/>
                <a:t>4</a:t>
              </a:r>
            </a:p>
          </p:txBody>
        </p:sp>
        <p:sp>
          <p:nvSpPr>
            <p:cNvPr id="26" name="Shape 692">
              <a:extLst>
                <a:ext uri="{FF2B5EF4-FFF2-40B4-BE49-F238E27FC236}">
                  <a16:creationId xmlns:a16="http://schemas.microsoft.com/office/drawing/2014/main" id="{4F435E41-1247-9606-68CE-B883AC0A02B5}"/>
                </a:ext>
              </a:extLst>
            </p:cNvPr>
            <p:cNvSpPr/>
            <p:nvPr/>
          </p:nvSpPr>
          <p:spPr>
            <a:xfrm>
              <a:off x="6112688" y="1931252"/>
              <a:ext cx="340321" cy="5842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200" b="1">
                  <a:solidFill>
                    <a:srgbClr val="000000"/>
                  </a:solidFill>
                  <a:latin typeface="Helvetica"/>
                  <a:ea typeface="Helvetica"/>
                  <a:cs typeface="Helvetica"/>
                  <a:sym typeface="Helvetica"/>
                </a:defRPr>
              </a:lvl1pPr>
            </a:lstStyle>
            <a:p>
              <a:pPr lvl="0">
                <a:defRPr sz="1800" b="0"/>
              </a:pPr>
              <a:r>
                <a:rPr sz="3200" b="1"/>
                <a:t>7</a:t>
              </a:r>
            </a:p>
          </p:txBody>
        </p:sp>
        <p:sp>
          <p:nvSpPr>
            <p:cNvPr id="27" name="Shape 693">
              <a:extLst>
                <a:ext uri="{FF2B5EF4-FFF2-40B4-BE49-F238E27FC236}">
                  <a16:creationId xmlns:a16="http://schemas.microsoft.com/office/drawing/2014/main" id="{88627451-8B71-A95E-4A83-688AD6861B23}"/>
                </a:ext>
              </a:extLst>
            </p:cNvPr>
            <p:cNvSpPr/>
            <p:nvPr/>
          </p:nvSpPr>
          <p:spPr>
            <a:xfrm>
              <a:off x="6684188" y="1423252"/>
              <a:ext cx="340321" cy="5842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200" b="1">
                  <a:solidFill>
                    <a:srgbClr val="000000"/>
                  </a:solidFill>
                  <a:latin typeface="Helvetica"/>
                  <a:ea typeface="Helvetica"/>
                  <a:cs typeface="Helvetica"/>
                  <a:sym typeface="Helvetica"/>
                </a:defRPr>
              </a:lvl1pPr>
            </a:lstStyle>
            <a:p>
              <a:pPr lvl="0">
                <a:defRPr sz="1800" b="0"/>
              </a:pPr>
              <a:r>
                <a:rPr sz="3200" b="1"/>
                <a:t>8</a:t>
              </a:r>
            </a:p>
          </p:txBody>
        </p:sp>
        <p:sp>
          <p:nvSpPr>
            <p:cNvPr id="28" name="Shape 694">
              <a:extLst>
                <a:ext uri="{FF2B5EF4-FFF2-40B4-BE49-F238E27FC236}">
                  <a16:creationId xmlns:a16="http://schemas.microsoft.com/office/drawing/2014/main" id="{C8D2EF5A-E777-1E0D-D007-676E48D8873D}"/>
                </a:ext>
              </a:extLst>
            </p:cNvPr>
            <p:cNvSpPr/>
            <p:nvPr/>
          </p:nvSpPr>
          <p:spPr>
            <a:xfrm>
              <a:off x="7268388" y="1987570"/>
              <a:ext cx="340321" cy="5842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200" b="1">
                  <a:solidFill>
                    <a:srgbClr val="000000"/>
                  </a:solidFill>
                  <a:latin typeface="Helvetica"/>
                  <a:ea typeface="Helvetica"/>
                  <a:cs typeface="Helvetica"/>
                  <a:sym typeface="Helvetica"/>
                </a:defRPr>
              </a:lvl1pPr>
            </a:lstStyle>
            <a:p>
              <a:pPr lvl="0">
                <a:defRPr sz="1800" b="0"/>
              </a:pPr>
              <a:r>
                <a:rPr sz="3200" b="1" dirty="0"/>
                <a:t>9</a:t>
              </a:r>
            </a:p>
          </p:txBody>
        </p:sp>
        <p:sp>
          <p:nvSpPr>
            <p:cNvPr id="29" name="Shape 695">
              <a:extLst>
                <a:ext uri="{FF2B5EF4-FFF2-40B4-BE49-F238E27FC236}">
                  <a16:creationId xmlns:a16="http://schemas.microsoft.com/office/drawing/2014/main" id="{E4B45EEF-5E35-EAF2-C41F-1FE9523E97AC}"/>
                </a:ext>
              </a:extLst>
            </p:cNvPr>
            <p:cNvSpPr/>
            <p:nvPr/>
          </p:nvSpPr>
          <p:spPr>
            <a:xfrm>
              <a:off x="7183630" y="2774970"/>
              <a:ext cx="509837" cy="5334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800" b="1">
                  <a:solidFill>
                    <a:srgbClr val="000000"/>
                  </a:solidFill>
                  <a:latin typeface="Helvetica"/>
                  <a:ea typeface="Helvetica"/>
                  <a:cs typeface="Helvetica"/>
                  <a:sym typeface="Helvetica"/>
                </a:defRPr>
              </a:lvl1pPr>
            </a:lstStyle>
            <a:p>
              <a:pPr lvl="0">
                <a:defRPr sz="1800" b="0"/>
              </a:pPr>
              <a:r>
                <a:rPr sz="2800" b="1"/>
                <a:t>10</a:t>
              </a:r>
            </a:p>
          </p:txBody>
        </p:sp>
        <p:sp>
          <p:nvSpPr>
            <p:cNvPr id="30" name="Shape 696">
              <a:extLst>
                <a:ext uri="{FF2B5EF4-FFF2-40B4-BE49-F238E27FC236}">
                  <a16:creationId xmlns:a16="http://schemas.microsoft.com/office/drawing/2014/main" id="{91ECD711-D23A-78FA-6621-6746F9A0DF30}"/>
                </a:ext>
              </a:extLst>
            </p:cNvPr>
            <p:cNvSpPr/>
            <p:nvPr/>
          </p:nvSpPr>
          <p:spPr>
            <a:xfrm>
              <a:off x="6615503" y="3374750"/>
              <a:ext cx="490390" cy="5334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800" b="1">
                  <a:solidFill>
                    <a:srgbClr val="000000"/>
                  </a:solidFill>
                  <a:latin typeface="Helvetica"/>
                  <a:ea typeface="Helvetica"/>
                  <a:cs typeface="Helvetica"/>
                  <a:sym typeface="Helvetica"/>
                </a:defRPr>
              </a:lvl1pPr>
            </a:lstStyle>
            <a:p>
              <a:pPr lvl="0">
                <a:defRPr sz="1800" b="0"/>
              </a:pPr>
              <a:r>
                <a:rPr sz="2800" b="1"/>
                <a:t>11</a:t>
              </a:r>
            </a:p>
          </p:txBody>
        </p:sp>
        <p:sp>
          <p:nvSpPr>
            <p:cNvPr id="31" name="Shape 697">
              <a:extLst>
                <a:ext uri="{FF2B5EF4-FFF2-40B4-BE49-F238E27FC236}">
                  <a16:creationId xmlns:a16="http://schemas.microsoft.com/office/drawing/2014/main" id="{02FC9868-C3FE-DE8D-D330-7212A3DCC095}"/>
                </a:ext>
              </a:extLst>
            </p:cNvPr>
            <p:cNvSpPr/>
            <p:nvPr/>
          </p:nvSpPr>
          <p:spPr>
            <a:xfrm>
              <a:off x="5821877" y="1423252"/>
              <a:ext cx="566342" cy="5842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200" b="1">
                  <a:solidFill>
                    <a:srgbClr val="000000"/>
                  </a:solidFill>
                  <a:latin typeface="Helvetica"/>
                  <a:ea typeface="Helvetica"/>
                  <a:cs typeface="Helvetica"/>
                  <a:sym typeface="Helvetica"/>
                </a:defRPr>
              </a:lvl1pPr>
            </a:lstStyle>
            <a:p>
              <a:pPr lvl="0">
                <a:defRPr sz="1800" b="0"/>
              </a:pPr>
              <a:r>
                <a:rPr sz="3200" b="1"/>
                <a:t>15</a:t>
              </a:r>
            </a:p>
          </p:txBody>
        </p:sp>
        <p:sp>
          <p:nvSpPr>
            <p:cNvPr id="32" name="Shape 698">
              <a:extLst>
                <a:ext uri="{FF2B5EF4-FFF2-40B4-BE49-F238E27FC236}">
                  <a16:creationId xmlns:a16="http://schemas.microsoft.com/office/drawing/2014/main" id="{148A2263-C029-6D2B-68CF-BBE2F618A60C}"/>
                </a:ext>
              </a:extLst>
            </p:cNvPr>
            <p:cNvSpPr/>
            <p:nvPr/>
          </p:nvSpPr>
          <p:spPr>
            <a:xfrm>
              <a:off x="5174177" y="1987570"/>
              <a:ext cx="566342" cy="5842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3200" b="1">
                  <a:solidFill>
                    <a:srgbClr val="000000"/>
                  </a:solidFill>
                  <a:latin typeface="Helvetica"/>
                  <a:ea typeface="Helvetica"/>
                  <a:cs typeface="Helvetica"/>
                  <a:sym typeface="Helvetica"/>
                </a:defRPr>
              </a:lvl1pPr>
            </a:lstStyle>
            <a:p>
              <a:pPr lvl="0">
                <a:defRPr sz="1800" b="0"/>
              </a:pPr>
              <a:r>
                <a:rPr sz="3200" b="1"/>
                <a:t>14</a:t>
              </a:r>
            </a:p>
          </p:txBody>
        </p:sp>
        <p:sp>
          <p:nvSpPr>
            <p:cNvPr id="33" name="Shape 699">
              <a:extLst>
                <a:ext uri="{FF2B5EF4-FFF2-40B4-BE49-F238E27FC236}">
                  <a16:creationId xmlns:a16="http://schemas.microsoft.com/office/drawing/2014/main" id="{B6F50531-184F-9AAA-1D17-18F0ACA27394}"/>
                </a:ext>
              </a:extLst>
            </p:cNvPr>
            <p:cNvSpPr/>
            <p:nvPr/>
          </p:nvSpPr>
          <p:spPr>
            <a:xfrm>
              <a:off x="5202430" y="2774970"/>
              <a:ext cx="509837" cy="5334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800" b="1">
                  <a:solidFill>
                    <a:srgbClr val="000000"/>
                  </a:solidFill>
                  <a:latin typeface="Helvetica"/>
                  <a:ea typeface="Helvetica"/>
                  <a:cs typeface="Helvetica"/>
                  <a:sym typeface="Helvetica"/>
                </a:defRPr>
              </a:lvl1pPr>
            </a:lstStyle>
            <a:p>
              <a:pPr lvl="0">
                <a:defRPr sz="1800" b="0"/>
              </a:pPr>
              <a:r>
                <a:rPr sz="2800" b="1"/>
                <a:t>13</a:t>
              </a:r>
            </a:p>
          </p:txBody>
        </p:sp>
        <p:sp>
          <p:nvSpPr>
            <p:cNvPr id="34" name="Shape 700">
              <a:extLst>
                <a:ext uri="{FF2B5EF4-FFF2-40B4-BE49-F238E27FC236}">
                  <a16:creationId xmlns:a16="http://schemas.microsoft.com/office/drawing/2014/main" id="{359546C4-C277-6281-CB38-56A7393C3D97}"/>
                </a:ext>
              </a:extLst>
            </p:cNvPr>
            <p:cNvSpPr/>
            <p:nvPr/>
          </p:nvSpPr>
          <p:spPr>
            <a:xfrm>
              <a:off x="5856480" y="3374750"/>
              <a:ext cx="509837" cy="5334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800" b="1">
                  <a:solidFill>
                    <a:srgbClr val="000000"/>
                  </a:solidFill>
                  <a:latin typeface="Helvetica"/>
                  <a:ea typeface="Helvetica"/>
                  <a:cs typeface="Helvetica"/>
                  <a:sym typeface="Helvetica"/>
                </a:defRPr>
              </a:lvl1pPr>
            </a:lstStyle>
            <a:p>
              <a:pPr lvl="0">
                <a:defRPr sz="1800" b="0"/>
              </a:pPr>
              <a:r>
                <a:rPr sz="2800" b="1"/>
                <a:t>12</a:t>
              </a:r>
            </a:p>
          </p:txBody>
        </p:sp>
        <p:sp>
          <p:nvSpPr>
            <p:cNvPr id="35" name="Shape 701">
              <a:extLst>
                <a:ext uri="{FF2B5EF4-FFF2-40B4-BE49-F238E27FC236}">
                  <a16:creationId xmlns:a16="http://schemas.microsoft.com/office/drawing/2014/main" id="{C7DEB669-BF53-4234-4DD3-995E28E64C63}"/>
                </a:ext>
              </a:extLst>
            </p:cNvPr>
            <p:cNvSpPr/>
            <p:nvPr/>
          </p:nvSpPr>
          <p:spPr>
            <a:xfrm>
              <a:off x="6746924" y="1027918"/>
              <a:ext cx="453332"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b="1">
                  <a:solidFill>
                    <a:srgbClr val="000000"/>
                  </a:solidFill>
                  <a:latin typeface="Helvetica"/>
                  <a:ea typeface="Helvetica"/>
                  <a:cs typeface="Helvetica"/>
                  <a:sym typeface="Helvetica"/>
                </a:defRPr>
              </a:lvl1pPr>
            </a:lstStyle>
            <a:p>
              <a:pPr lvl="0">
                <a:defRPr sz="1800" b="0"/>
              </a:pPr>
              <a:r>
                <a:rPr sz="2400" b="1"/>
                <a:t>16</a:t>
              </a:r>
            </a:p>
          </p:txBody>
        </p:sp>
        <p:sp>
          <p:nvSpPr>
            <p:cNvPr id="36" name="Shape 702">
              <a:extLst>
                <a:ext uri="{FF2B5EF4-FFF2-40B4-BE49-F238E27FC236}">
                  <a16:creationId xmlns:a16="http://schemas.microsoft.com/office/drawing/2014/main" id="{7469DD75-A58A-4501-2082-0BA4DFD9D76E}"/>
                </a:ext>
              </a:extLst>
            </p:cNvPr>
            <p:cNvSpPr/>
            <p:nvPr/>
          </p:nvSpPr>
          <p:spPr>
            <a:xfrm>
              <a:off x="7674788" y="1857750"/>
              <a:ext cx="453331"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b="1">
                  <a:solidFill>
                    <a:srgbClr val="000000"/>
                  </a:solidFill>
                  <a:latin typeface="Helvetica"/>
                  <a:ea typeface="Helvetica"/>
                  <a:cs typeface="Helvetica"/>
                  <a:sym typeface="Helvetica"/>
                </a:defRPr>
              </a:lvl1pPr>
            </a:lstStyle>
            <a:p>
              <a:pPr lvl="0">
                <a:defRPr sz="1800" b="0"/>
              </a:pPr>
              <a:r>
                <a:rPr sz="2400" b="1"/>
                <a:t>17</a:t>
              </a:r>
            </a:p>
          </p:txBody>
        </p:sp>
        <p:sp>
          <p:nvSpPr>
            <p:cNvPr id="37" name="Shape 703">
              <a:extLst>
                <a:ext uri="{FF2B5EF4-FFF2-40B4-BE49-F238E27FC236}">
                  <a16:creationId xmlns:a16="http://schemas.microsoft.com/office/drawing/2014/main" id="{3031D5F5-E168-31E9-AD4D-9C55626CC8D6}"/>
                </a:ext>
              </a:extLst>
            </p:cNvPr>
            <p:cNvSpPr/>
            <p:nvPr/>
          </p:nvSpPr>
          <p:spPr>
            <a:xfrm>
              <a:off x="7635161" y="3094032"/>
              <a:ext cx="453331"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b="1">
                  <a:solidFill>
                    <a:srgbClr val="000000"/>
                  </a:solidFill>
                  <a:latin typeface="Helvetica"/>
                  <a:ea typeface="Helvetica"/>
                  <a:cs typeface="Helvetica"/>
                  <a:sym typeface="Helvetica"/>
                </a:defRPr>
              </a:lvl1pPr>
            </a:lstStyle>
            <a:p>
              <a:pPr lvl="0">
                <a:defRPr sz="1800" b="0"/>
              </a:pPr>
              <a:r>
                <a:rPr sz="2400" b="1"/>
                <a:t>18</a:t>
              </a:r>
            </a:p>
          </p:txBody>
        </p:sp>
        <p:sp>
          <p:nvSpPr>
            <p:cNvPr id="38" name="Shape 704">
              <a:extLst>
                <a:ext uri="{FF2B5EF4-FFF2-40B4-BE49-F238E27FC236}">
                  <a16:creationId xmlns:a16="http://schemas.microsoft.com/office/drawing/2014/main" id="{03220D03-C55B-3F63-D6AF-3BE3A1D587AE}"/>
                </a:ext>
              </a:extLst>
            </p:cNvPr>
            <p:cNvSpPr/>
            <p:nvPr/>
          </p:nvSpPr>
          <p:spPr>
            <a:xfrm>
              <a:off x="6805483" y="3842601"/>
              <a:ext cx="453331"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b="1">
                  <a:solidFill>
                    <a:srgbClr val="000000"/>
                  </a:solidFill>
                  <a:latin typeface="Helvetica"/>
                  <a:ea typeface="Helvetica"/>
                  <a:cs typeface="Helvetica"/>
                  <a:sym typeface="Helvetica"/>
                </a:defRPr>
              </a:lvl1pPr>
            </a:lstStyle>
            <a:p>
              <a:pPr lvl="0">
                <a:defRPr sz="1800" b="0"/>
              </a:pPr>
              <a:r>
                <a:rPr sz="2400" b="1"/>
                <a:t>19</a:t>
              </a:r>
            </a:p>
          </p:txBody>
        </p:sp>
        <p:sp>
          <p:nvSpPr>
            <p:cNvPr id="39" name="Shape 705">
              <a:extLst>
                <a:ext uri="{FF2B5EF4-FFF2-40B4-BE49-F238E27FC236}">
                  <a16:creationId xmlns:a16="http://schemas.microsoft.com/office/drawing/2014/main" id="{BBFB3BD3-9C7A-B693-E6F1-C71146C26465}"/>
                </a:ext>
              </a:extLst>
            </p:cNvPr>
            <p:cNvSpPr/>
            <p:nvPr/>
          </p:nvSpPr>
          <p:spPr>
            <a:xfrm>
              <a:off x="5730924" y="1027918"/>
              <a:ext cx="453332"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b="1">
                  <a:solidFill>
                    <a:srgbClr val="000000"/>
                  </a:solidFill>
                  <a:latin typeface="Helvetica"/>
                  <a:ea typeface="Helvetica"/>
                  <a:cs typeface="Helvetica"/>
                  <a:sym typeface="Helvetica"/>
                </a:defRPr>
              </a:lvl1pPr>
            </a:lstStyle>
            <a:p>
              <a:pPr lvl="0">
                <a:defRPr sz="1800" b="0"/>
              </a:pPr>
              <a:r>
                <a:rPr sz="2400" b="1"/>
                <a:t>23</a:t>
              </a:r>
            </a:p>
          </p:txBody>
        </p:sp>
        <p:sp>
          <p:nvSpPr>
            <p:cNvPr id="40" name="Shape 706">
              <a:extLst>
                <a:ext uri="{FF2B5EF4-FFF2-40B4-BE49-F238E27FC236}">
                  <a16:creationId xmlns:a16="http://schemas.microsoft.com/office/drawing/2014/main" id="{05599B19-5536-6758-F55A-BF5A09341D41}"/>
                </a:ext>
              </a:extLst>
            </p:cNvPr>
            <p:cNvSpPr/>
            <p:nvPr/>
          </p:nvSpPr>
          <p:spPr>
            <a:xfrm>
              <a:off x="4855388" y="1857750"/>
              <a:ext cx="453331"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b="1">
                  <a:solidFill>
                    <a:srgbClr val="000000"/>
                  </a:solidFill>
                  <a:latin typeface="Helvetica"/>
                  <a:ea typeface="Helvetica"/>
                  <a:cs typeface="Helvetica"/>
                  <a:sym typeface="Helvetica"/>
                </a:defRPr>
              </a:lvl1pPr>
            </a:lstStyle>
            <a:p>
              <a:pPr lvl="0">
                <a:defRPr sz="1800" b="0"/>
              </a:pPr>
              <a:r>
                <a:rPr sz="2400" b="1"/>
                <a:t>22</a:t>
              </a:r>
            </a:p>
          </p:txBody>
        </p:sp>
        <p:sp>
          <p:nvSpPr>
            <p:cNvPr id="41" name="Shape 707">
              <a:extLst>
                <a:ext uri="{FF2B5EF4-FFF2-40B4-BE49-F238E27FC236}">
                  <a16:creationId xmlns:a16="http://schemas.microsoft.com/office/drawing/2014/main" id="{67032C62-6A0E-E25B-DE6D-60ED60710BE4}"/>
                </a:ext>
              </a:extLst>
            </p:cNvPr>
            <p:cNvSpPr/>
            <p:nvPr/>
          </p:nvSpPr>
          <p:spPr>
            <a:xfrm>
              <a:off x="4879261" y="3094032"/>
              <a:ext cx="453331"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b="1">
                  <a:solidFill>
                    <a:srgbClr val="000000"/>
                  </a:solidFill>
                  <a:latin typeface="Helvetica"/>
                  <a:ea typeface="Helvetica"/>
                  <a:cs typeface="Helvetica"/>
                  <a:sym typeface="Helvetica"/>
                </a:defRPr>
              </a:lvl1pPr>
            </a:lstStyle>
            <a:p>
              <a:pPr lvl="0">
                <a:defRPr sz="1800" b="0"/>
              </a:pPr>
              <a:r>
                <a:rPr sz="2400" b="1"/>
                <a:t>21</a:t>
              </a:r>
            </a:p>
          </p:txBody>
        </p:sp>
        <p:sp>
          <p:nvSpPr>
            <p:cNvPr id="42" name="Shape 708">
              <a:extLst>
                <a:ext uri="{FF2B5EF4-FFF2-40B4-BE49-F238E27FC236}">
                  <a16:creationId xmlns:a16="http://schemas.microsoft.com/office/drawing/2014/main" id="{3DE9D86E-07F2-B36A-7052-22EC98104C91}"/>
                </a:ext>
              </a:extLst>
            </p:cNvPr>
            <p:cNvSpPr/>
            <p:nvPr/>
          </p:nvSpPr>
          <p:spPr>
            <a:xfrm>
              <a:off x="5789483" y="3842601"/>
              <a:ext cx="453331" cy="469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2400" b="1">
                  <a:solidFill>
                    <a:srgbClr val="000000"/>
                  </a:solidFill>
                  <a:latin typeface="Helvetica"/>
                  <a:ea typeface="Helvetica"/>
                  <a:cs typeface="Helvetica"/>
                  <a:sym typeface="Helvetica"/>
                </a:defRPr>
              </a:lvl1pPr>
            </a:lstStyle>
            <a:p>
              <a:pPr lvl="0">
                <a:defRPr sz="1800" b="0"/>
              </a:pPr>
              <a:r>
                <a:rPr sz="2400" b="1"/>
                <a:t>20</a:t>
              </a:r>
            </a:p>
          </p:txBody>
        </p:sp>
      </p:grpSp>
    </p:spTree>
    <p:extLst>
      <p:ext uri="{BB962C8B-B14F-4D97-AF65-F5344CB8AC3E}">
        <p14:creationId xmlns:p14="http://schemas.microsoft.com/office/powerpoint/2010/main" val="4109501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BC685-23AD-507D-50E2-D9D3CF28C9A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30A1EDC-FAE9-8DD4-9BD4-F1ED745C043E}"/>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1C93767A-AE77-278D-8399-00A6D80D4FBB}"/>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HDD</a:t>
            </a:r>
            <a:endParaRPr lang="en-IN" sz="2400" b="1" dirty="0">
              <a:latin typeface="Cambria Math" panose="02040503050406030204" pitchFamily="18" charset="0"/>
              <a:ea typeface="Cambria Math" panose="02040503050406030204" pitchFamily="18" charset="0"/>
              <a:cs typeface="Microsoft Sans Serif" panose="020B0604020202020204" pitchFamily="34" charset="0"/>
            </a:endParaRPr>
          </a:p>
        </p:txBody>
      </p:sp>
      <p:cxnSp>
        <p:nvCxnSpPr>
          <p:cNvPr id="6" name="Straight Connector 5">
            <a:extLst>
              <a:ext uri="{FF2B5EF4-FFF2-40B4-BE49-F238E27FC236}">
                <a16:creationId xmlns:a16="http://schemas.microsoft.com/office/drawing/2014/main" id="{29FEC8F8-B07E-0C66-72AE-9A9BD5A75792}"/>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B8F9A09E-A1F6-E48A-CA4E-2FBA86D16E0E}"/>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7729420F-744D-4C62-FFE5-DA53C956FCBF}"/>
              </a:ext>
            </a:extLst>
          </p:cNvPr>
          <p:cNvSpPr txBox="1"/>
          <p:nvPr/>
        </p:nvSpPr>
        <p:spPr>
          <a:xfrm>
            <a:off x="383952" y="1423364"/>
            <a:ext cx="4391398" cy="4411592"/>
          </a:xfrm>
          <a:prstGeom prst="rect">
            <a:avLst/>
          </a:prstGeom>
          <a:noFill/>
        </p:spPr>
        <p:txBody>
          <a:bodyPr wrap="square">
            <a:spAutoFit/>
          </a:bodyPr>
          <a:lstStyle/>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First Come First Serve (FCFS)</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Handle I/O requests sequentially.</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Fair to all processes.</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Suffers from global zigzag effect. </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Illustration shows total head movement of 640 cylinders.</a:t>
            </a:r>
          </a:p>
          <a:p>
            <a:pPr marL="342900" indent="-342900">
              <a:lnSpc>
                <a:spcPct val="118000"/>
              </a:lnSpc>
              <a:buFont typeface="Arial" panose="020B0604020202020204" pitchFamily="34" charset="0"/>
              <a:buChar char="•"/>
            </a:pPr>
            <a:endParaRPr lang="en-US" sz="2400" dirty="0">
              <a:latin typeface="Cambria Math" panose="02040503050406030204" pitchFamily="18" charset="0"/>
              <a:ea typeface="Cambria Math" panose="02040503050406030204" pitchFamily="18" charset="0"/>
              <a:cs typeface="Microsoft Sans Serif" panose="020B0604020202020204" pitchFamily="34" charset="0"/>
            </a:endParaRPr>
          </a:p>
          <a:p>
            <a:pPr marL="342900" indent="-342900">
              <a:lnSpc>
                <a:spcPct val="118000"/>
              </a:lnSpc>
              <a:buFont typeface="Arial" panose="020B0604020202020204" pitchFamily="34" charset="0"/>
              <a:buChar char="•"/>
            </a:pPr>
            <a:endParaRPr lang="en-US" sz="2400" b="1" dirty="0">
              <a:latin typeface="Cambria Math" panose="02040503050406030204" pitchFamily="18" charset="0"/>
              <a:ea typeface="Cambria Math" panose="02040503050406030204" pitchFamily="18" charset="0"/>
              <a:cs typeface="Microsoft Sans Serif" panose="020B0604020202020204" pitchFamily="34" charset="0"/>
            </a:endParaRPr>
          </a:p>
        </p:txBody>
      </p:sp>
      <p:pic>
        <p:nvPicPr>
          <p:cNvPr id="5" name="Picture 4">
            <a:extLst>
              <a:ext uri="{FF2B5EF4-FFF2-40B4-BE49-F238E27FC236}">
                <a16:creationId xmlns:a16="http://schemas.microsoft.com/office/drawing/2014/main" id="{47B25072-80C9-F2BC-37AF-452EDF01AAC6}"/>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B405A639-3EF3-A2F2-CC7D-CDB4EE827453}"/>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a:extLst>
              <a:ext uri="{FF2B5EF4-FFF2-40B4-BE49-F238E27FC236}">
                <a16:creationId xmlns:a16="http://schemas.microsoft.com/office/drawing/2014/main" id="{DC63F65E-7A0E-9D85-1A8C-F590145B66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4775350" y="1468260"/>
            <a:ext cx="7151687" cy="4392612"/>
          </a:xfrm>
          <a:prstGeom prst="rect">
            <a:avLst/>
          </a:prstGeom>
        </p:spPr>
      </p:pic>
    </p:spTree>
    <p:extLst>
      <p:ext uri="{BB962C8B-B14F-4D97-AF65-F5344CB8AC3E}">
        <p14:creationId xmlns:p14="http://schemas.microsoft.com/office/powerpoint/2010/main" val="2203291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5C553-86DA-E282-249E-9F0C2E837CC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3FB715B-3FAC-E3CC-A9F8-CE4AB1D37C4F}"/>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979F0E37-1762-CBEA-49A5-0BD6D9D1A2E6}"/>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HDD</a:t>
            </a:r>
            <a:endParaRPr lang="en-IN" sz="2400" b="1" dirty="0">
              <a:latin typeface="Cambria Math" panose="02040503050406030204" pitchFamily="18" charset="0"/>
              <a:ea typeface="Cambria Math" panose="02040503050406030204" pitchFamily="18" charset="0"/>
              <a:cs typeface="Microsoft Sans Serif" panose="020B0604020202020204" pitchFamily="34" charset="0"/>
            </a:endParaRPr>
          </a:p>
        </p:txBody>
      </p:sp>
      <p:cxnSp>
        <p:nvCxnSpPr>
          <p:cNvPr id="6" name="Straight Connector 5">
            <a:extLst>
              <a:ext uri="{FF2B5EF4-FFF2-40B4-BE49-F238E27FC236}">
                <a16:creationId xmlns:a16="http://schemas.microsoft.com/office/drawing/2014/main" id="{AC7E04A9-6152-E07A-54E6-5B2E3BCF7109}"/>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302D8FE7-2D78-A106-3147-4FDF5B33DA4A}"/>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BDE99656-ED3D-CDDC-5CCD-FB867D03058E}"/>
              </a:ext>
            </a:extLst>
          </p:cNvPr>
          <p:cNvSpPr txBox="1"/>
          <p:nvPr/>
        </p:nvSpPr>
        <p:spPr>
          <a:xfrm>
            <a:off x="383952" y="1423364"/>
            <a:ext cx="4391398" cy="5719066"/>
          </a:xfrm>
          <a:prstGeom prst="rect">
            <a:avLst/>
          </a:prstGeom>
          <a:noFill/>
        </p:spPr>
        <p:txBody>
          <a:bodyPr wrap="square">
            <a:spAutoFit/>
          </a:bodyPr>
          <a:lstStyle/>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Shortest Seek Time First (SSTF) </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Selects the request with the minimum seek time from the current head position.</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Also called Shortest Seek Distance First (SSDF) </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may cause starvation of some requests</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Illustration shows total head movement of 236 cylinders.</a:t>
            </a:r>
          </a:p>
          <a:p>
            <a:pPr marL="342900" indent="-342900">
              <a:lnSpc>
                <a:spcPct val="118000"/>
              </a:lnSpc>
              <a:buFont typeface="Arial" panose="020B0604020202020204" pitchFamily="34" charset="0"/>
              <a:buChar char="•"/>
            </a:pPr>
            <a:endParaRPr lang="en-US" sz="2400" dirty="0">
              <a:latin typeface="Cambria Math" panose="02040503050406030204" pitchFamily="18" charset="0"/>
              <a:ea typeface="Cambria Math" panose="02040503050406030204" pitchFamily="18" charset="0"/>
              <a:cs typeface="Microsoft Sans Serif" panose="020B0604020202020204" pitchFamily="34" charset="0"/>
            </a:endParaRPr>
          </a:p>
          <a:p>
            <a:pPr marL="342900" indent="-342900">
              <a:lnSpc>
                <a:spcPct val="118000"/>
              </a:lnSpc>
              <a:buFont typeface="Arial" panose="020B0604020202020204" pitchFamily="34" charset="0"/>
              <a:buChar char="•"/>
            </a:pPr>
            <a:endParaRPr lang="en-US" sz="2400" b="1" dirty="0">
              <a:latin typeface="Cambria Math" panose="02040503050406030204" pitchFamily="18" charset="0"/>
              <a:ea typeface="Cambria Math" panose="02040503050406030204" pitchFamily="18" charset="0"/>
              <a:cs typeface="Microsoft Sans Serif" panose="020B0604020202020204" pitchFamily="34" charset="0"/>
            </a:endParaRPr>
          </a:p>
        </p:txBody>
      </p:sp>
      <p:pic>
        <p:nvPicPr>
          <p:cNvPr id="5" name="Picture 4">
            <a:extLst>
              <a:ext uri="{FF2B5EF4-FFF2-40B4-BE49-F238E27FC236}">
                <a16:creationId xmlns:a16="http://schemas.microsoft.com/office/drawing/2014/main" id="{89CA2DE9-BEDD-A7E1-02AB-68CD22A44869}"/>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F7C7BA42-54ED-6807-6183-FA9EA2FC3B7A}"/>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47B268E9-F90C-5EDF-641F-A7E362F034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829" t="6129" r="829" b="6129"/>
          <a:stretch>
            <a:fillRect/>
          </a:stretch>
        </p:blipFill>
        <p:spPr>
          <a:xfrm>
            <a:off x="5018237" y="1239837"/>
            <a:ext cx="6908800" cy="4378325"/>
          </a:xfrm>
          <a:prstGeom prst="rect">
            <a:avLst/>
          </a:prstGeom>
        </p:spPr>
      </p:pic>
    </p:spTree>
    <p:extLst>
      <p:ext uri="{BB962C8B-B14F-4D97-AF65-F5344CB8AC3E}">
        <p14:creationId xmlns:p14="http://schemas.microsoft.com/office/powerpoint/2010/main" val="1243266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A4242-9418-3364-40F7-E5FC1BD07BE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13BD71C-8954-8E99-D599-61A2F605D861}"/>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DFA198FB-838C-0B9C-126B-1176DEA64FA5}"/>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HDD</a:t>
            </a:r>
            <a:endParaRPr lang="en-IN" sz="2400" b="1" dirty="0">
              <a:latin typeface="Cambria Math" panose="02040503050406030204" pitchFamily="18" charset="0"/>
              <a:ea typeface="Cambria Math" panose="02040503050406030204" pitchFamily="18" charset="0"/>
              <a:cs typeface="Microsoft Sans Serif" panose="020B0604020202020204" pitchFamily="34" charset="0"/>
            </a:endParaRPr>
          </a:p>
        </p:txBody>
      </p:sp>
      <p:cxnSp>
        <p:nvCxnSpPr>
          <p:cNvPr id="6" name="Straight Connector 5">
            <a:extLst>
              <a:ext uri="{FF2B5EF4-FFF2-40B4-BE49-F238E27FC236}">
                <a16:creationId xmlns:a16="http://schemas.microsoft.com/office/drawing/2014/main" id="{C96FDE12-63AB-79E7-C32B-335FD12A1A9F}"/>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62FB7F50-6A2E-6AB4-68FA-62102666445E}"/>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628397FF-8BB9-5FFD-0CA7-FBA43F4E7422}"/>
              </a:ext>
            </a:extLst>
          </p:cNvPr>
          <p:cNvSpPr txBox="1"/>
          <p:nvPr/>
        </p:nvSpPr>
        <p:spPr>
          <a:xfrm>
            <a:off x="383952" y="1423364"/>
            <a:ext cx="4391398" cy="5283241"/>
          </a:xfrm>
          <a:prstGeom prst="rect">
            <a:avLst/>
          </a:prstGeom>
          <a:noFill/>
        </p:spPr>
        <p:txBody>
          <a:bodyPr wrap="square">
            <a:spAutoFit/>
          </a:bodyPr>
          <a:lstStyle/>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Scan</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The disk arm starts at one end of the disk, and moves toward the other end, servicing requests until it gets to the other end of the disk, where the head movement is reversed and servicing continues.</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Illustration shows total head movement of 208 cylinders.</a:t>
            </a:r>
          </a:p>
          <a:p>
            <a:pPr marL="342900" indent="-342900">
              <a:lnSpc>
                <a:spcPct val="118000"/>
              </a:lnSpc>
              <a:buFont typeface="Arial" panose="020B0604020202020204" pitchFamily="34" charset="0"/>
              <a:buChar char="•"/>
            </a:pPr>
            <a:endParaRPr lang="en-US" sz="2400" b="1" dirty="0">
              <a:latin typeface="Cambria Math" panose="02040503050406030204" pitchFamily="18" charset="0"/>
              <a:ea typeface="Cambria Math" panose="02040503050406030204" pitchFamily="18" charset="0"/>
              <a:cs typeface="Microsoft Sans Serif" panose="020B0604020202020204" pitchFamily="34" charset="0"/>
            </a:endParaRPr>
          </a:p>
        </p:txBody>
      </p:sp>
      <p:pic>
        <p:nvPicPr>
          <p:cNvPr id="5" name="Picture 4">
            <a:extLst>
              <a:ext uri="{FF2B5EF4-FFF2-40B4-BE49-F238E27FC236}">
                <a16:creationId xmlns:a16="http://schemas.microsoft.com/office/drawing/2014/main" id="{31FD9EFF-2145-DA00-5588-DAF2F3C47157}"/>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4BD8F30-80C7-93E8-FDD5-A0B0DD0154FD}"/>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a:extLst>
              <a:ext uri="{FF2B5EF4-FFF2-40B4-BE49-F238E27FC236}">
                <a16:creationId xmlns:a16="http://schemas.microsoft.com/office/drawing/2014/main" id="{8CE912E1-96C3-A0F0-BF67-5E98E13D55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5133047" y="1240653"/>
            <a:ext cx="6869113" cy="4267200"/>
          </a:xfrm>
          <a:prstGeom prst="rect">
            <a:avLst/>
          </a:prstGeom>
        </p:spPr>
      </p:pic>
    </p:spTree>
    <p:extLst>
      <p:ext uri="{BB962C8B-B14F-4D97-AF65-F5344CB8AC3E}">
        <p14:creationId xmlns:p14="http://schemas.microsoft.com/office/powerpoint/2010/main" val="2061717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4B20F-63BA-D82B-C837-8E2774099F6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206F082-3630-BCB2-D240-C8B31CCAAF08}"/>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69079D70-5C00-9829-D335-0635DD869EB7}"/>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HDD</a:t>
            </a:r>
            <a:endParaRPr lang="en-IN" sz="2400" b="1" dirty="0">
              <a:latin typeface="Cambria Math" panose="02040503050406030204" pitchFamily="18" charset="0"/>
              <a:ea typeface="Cambria Math" panose="02040503050406030204" pitchFamily="18" charset="0"/>
              <a:cs typeface="Microsoft Sans Serif" panose="020B0604020202020204" pitchFamily="34" charset="0"/>
            </a:endParaRPr>
          </a:p>
        </p:txBody>
      </p:sp>
      <p:cxnSp>
        <p:nvCxnSpPr>
          <p:cNvPr id="6" name="Straight Connector 5">
            <a:extLst>
              <a:ext uri="{FF2B5EF4-FFF2-40B4-BE49-F238E27FC236}">
                <a16:creationId xmlns:a16="http://schemas.microsoft.com/office/drawing/2014/main" id="{C3FD2411-D25E-6F0E-A732-9724F7A1B1A6}"/>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92F09B76-78F4-DAA0-99A3-ED87292A03E4}"/>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40DF579D-7D3F-25D7-2B8F-71DEFF03CA05}"/>
              </a:ext>
            </a:extLst>
          </p:cNvPr>
          <p:cNvSpPr txBox="1"/>
          <p:nvPr/>
        </p:nvSpPr>
        <p:spPr>
          <a:xfrm>
            <a:off x="383952" y="1423364"/>
            <a:ext cx="4391398" cy="5719066"/>
          </a:xfrm>
          <a:prstGeom prst="rect">
            <a:avLst/>
          </a:prstGeom>
          <a:noFill/>
        </p:spPr>
        <p:txBody>
          <a:bodyPr wrap="square">
            <a:spAutoFit/>
          </a:bodyPr>
          <a:lstStyle/>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C-Scan</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The head moves from one end of the disk to the other, servicing requests as it goes. When it reaches the other end, however, it immediately returns to the beginning of the disk, without servicing any requests on the return trip.</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it treats all cylinders in the same manner. </a:t>
            </a:r>
          </a:p>
          <a:p>
            <a:pPr marL="342900" indent="-342900">
              <a:lnSpc>
                <a:spcPct val="118000"/>
              </a:lnSpc>
              <a:buFont typeface="Arial" panose="020B0604020202020204" pitchFamily="34" charset="0"/>
              <a:buChar char="•"/>
            </a:pPr>
            <a:endParaRPr lang="en-US" sz="2400" b="1" dirty="0">
              <a:latin typeface="Cambria Math" panose="02040503050406030204" pitchFamily="18" charset="0"/>
              <a:ea typeface="Cambria Math" panose="02040503050406030204" pitchFamily="18" charset="0"/>
              <a:cs typeface="Microsoft Sans Serif" panose="020B0604020202020204" pitchFamily="34" charset="0"/>
            </a:endParaRPr>
          </a:p>
        </p:txBody>
      </p:sp>
      <p:pic>
        <p:nvPicPr>
          <p:cNvPr id="5" name="Picture 4">
            <a:extLst>
              <a:ext uri="{FF2B5EF4-FFF2-40B4-BE49-F238E27FC236}">
                <a16:creationId xmlns:a16="http://schemas.microsoft.com/office/drawing/2014/main" id="{FF5FB3FC-D8EA-86E4-91CC-0750B52043F8}"/>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739DC4C1-6216-8522-D5F1-893DE68622F3}"/>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D8DCC06B-1916-88C0-0E0B-22F401D66B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06" t="3731" r="925" b="3731"/>
          <a:stretch>
            <a:fillRect/>
          </a:stretch>
        </p:blipFill>
        <p:spPr>
          <a:xfrm>
            <a:off x="5143059" y="1150144"/>
            <a:ext cx="6908800" cy="4557712"/>
          </a:xfrm>
          <a:prstGeom prst="rect">
            <a:avLst/>
          </a:prstGeom>
        </p:spPr>
      </p:pic>
    </p:spTree>
    <p:extLst>
      <p:ext uri="{BB962C8B-B14F-4D97-AF65-F5344CB8AC3E}">
        <p14:creationId xmlns:p14="http://schemas.microsoft.com/office/powerpoint/2010/main" val="2274778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03488-6A4B-7B90-0E38-AF536290107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C0D6DA5-4589-5981-C1BB-4145F2D6D8E6}"/>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cxnSp>
        <p:nvCxnSpPr>
          <p:cNvPr id="6" name="Straight Connector 5">
            <a:extLst>
              <a:ext uri="{FF2B5EF4-FFF2-40B4-BE49-F238E27FC236}">
                <a16:creationId xmlns:a16="http://schemas.microsoft.com/office/drawing/2014/main" id="{96224E12-FEF3-B9B4-E053-D37700850C6B}"/>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960D6353-77B6-21AB-76AC-4CF3ECC6CF95}"/>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5" name="Picture 4">
            <a:extLst>
              <a:ext uri="{FF2B5EF4-FFF2-40B4-BE49-F238E27FC236}">
                <a16:creationId xmlns:a16="http://schemas.microsoft.com/office/drawing/2014/main" id="{C8E45AF5-4D40-9399-7B86-B68F1C33AF1C}"/>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998087C8-5CAB-3DD9-D0D1-A42F98DF8CF7}"/>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Object 2">
            <a:extLst>
              <a:ext uri="{FF2B5EF4-FFF2-40B4-BE49-F238E27FC236}">
                <a16:creationId xmlns:a16="http://schemas.microsoft.com/office/drawing/2014/main" id="{321A8018-6F3A-ED46-575C-8A9F14244713}"/>
              </a:ext>
            </a:extLst>
          </p:cNvPr>
          <p:cNvGraphicFramePr>
            <a:graphicFrameLocks noChangeAspect="1"/>
          </p:cNvGraphicFramePr>
          <p:nvPr>
            <p:extLst>
              <p:ext uri="{D42A27DB-BD31-4B8C-83A1-F6EECF244321}">
                <p14:modId xmlns:p14="http://schemas.microsoft.com/office/powerpoint/2010/main" val="1899752807"/>
              </p:ext>
            </p:extLst>
          </p:nvPr>
        </p:nvGraphicFramePr>
        <p:xfrm>
          <a:off x="2039815" y="0"/>
          <a:ext cx="9928239" cy="6858000"/>
        </p:xfrm>
        <a:graphic>
          <a:graphicData uri="http://schemas.openxmlformats.org/presentationml/2006/ole">
            <mc:AlternateContent xmlns:mc="http://schemas.openxmlformats.org/markup-compatibility/2006">
              <mc:Choice xmlns:v="urn:schemas-microsoft-com:vml" Requires="v">
                <p:oleObj name="Document" r:id="rId5" imgW="5778287" imgH="4444836" progId="Word.Document.12">
                  <p:link updateAutomatic="1"/>
                </p:oleObj>
              </mc:Choice>
              <mc:Fallback>
                <p:oleObj name="Document" r:id="rId5" imgW="5778287" imgH="4444836" progId="Word.Document.12">
                  <p:link updateAutomatic="1"/>
                  <p:pic>
                    <p:nvPicPr>
                      <p:cNvPr id="2" name="Object 2">
                        <a:extLst>
                          <a:ext uri="{FF2B5EF4-FFF2-40B4-BE49-F238E27FC236}">
                            <a16:creationId xmlns:a16="http://schemas.microsoft.com/office/drawing/2014/main" id="{D3CF5658-9CF6-487E-9233-8706B9BD6E2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39815" y="0"/>
                        <a:ext cx="9928239" cy="6858000"/>
                      </a:xfrm>
                      <a:prstGeom prst="rect">
                        <a:avLst/>
                      </a:prstGeom>
                      <a:noFill/>
                      <a:ln>
                        <a:noFill/>
                      </a:ln>
                    </p:spPr>
                  </p:pic>
                </p:oleObj>
              </mc:Fallback>
            </mc:AlternateContent>
          </a:graphicData>
        </a:graphic>
      </p:graphicFrame>
      <p:graphicFrame>
        <p:nvGraphicFramePr>
          <p:cNvPr id="9" name="Table 8">
            <a:extLst>
              <a:ext uri="{FF2B5EF4-FFF2-40B4-BE49-F238E27FC236}">
                <a16:creationId xmlns:a16="http://schemas.microsoft.com/office/drawing/2014/main" id="{E0EC3DD7-8F38-64B5-2BEE-96475CAA31E9}"/>
              </a:ext>
            </a:extLst>
          </p:cNvPr>
          <p:cNvGraphicFramePr>
            <a:graphicFrameLocks noGrp="1"/>
          </p:cNvGraphicFramePr>
          <p:nvPr>
            <p:extLst>
              <p:ext uri="{D42A27DB-BD31-4B8C-83A1-F6EECF244321}">
                <p14:modId xmlns:p14="http://schemas.microsoft.com/office/powerpoint/2010/main" val="3236153125"/>
              </p:ext>
            </p:extLst>
          </p:nvPr>
        </p:nvGraphicFramePr>
        <p:xfrm>
          <a:off x="48030" y="624840"/>
          <a:ext cx="1889334" cy="5608320"/>
        </p:xfrm>
        <a:graphic>
          <a:graphicData uri="http://schemas.openxmlformats.org/drawingml/2006/table">
            <a:tbl>
              <a:tblPr firstRow="1" bandRow="1">
                <a:tableStyleId>{5C22544A-7EE6-4342-B048-85BDC9FD1C3A}</a:tableStyleId>
              </a:tblPr>
              <a:tblGrid>
                <a:gridCol w="1889334">
                  <a:extLst>
                    <a:ext uri="{9D8B030D-6E8A-4147-A177-3AD203B41FA5}">
                      <a16:colId xmlns:a16="http://schemas.microsoft.com/office/drawing/2014/main" val="1780513483"/>
                    </a:ext>
                  </a:extLst>
                </a:gridCol>
              </a:tblGrid>
              <a:tr h="370840">
                <a:tc>
                  <a:txBody>
                    <a:bodyPr/>
                    <a:lstStyle/>
                    <a:p>
                      <a:pPr algn="ctr"/>
                      <a:r>
                        <a:rPr lang="en-US" sz="2800" dirty="0"/>
                        <a:t>Start at Track 100</a:t>
                      </a:r>
                    </a:p>
                  </a:txBody>
                  <a:tcPr/>
                </a:tc>
                <a:extLst>
                  <a:ext uri="{0D108BD9-81ED-4DB2-BD59-A6C34878D82A}">
                    <a16:rowId xmlns:a16="http://schemas.microsoft.com/office/drawing/2014/main" val="3824129955"/>
                  </a:ext>
                </a:extLst>
              </a:tr>
              <a:tr h="370840">
                <a:tc>
                  <a:txBody>
                    <a:bodyPr/>
                    <a:lstStyle/>
                    <a:p>
                      <a:pPr algn="ctr"/>
                      <a:r>
                        <a:rPr lang="en-US" sz="2800" dirty="0"/>
                        <a:t>55</a:t>
                      </a:r>
                    </a:p>
                  </a:txBody>
                  <a:tcPr/>
                </a:tc>
                <a:extLst>
                  <a:ext uri="{0D108BD9-81ED-4DB2-BD59-A6C34878D82A}">
                    <a16:rowId xmlns:a16="http://schemas.microsoft.com/office/drawing/2014/main" val="965825888"/>
                  </a:ext>
                </a:extLst>
              </a:tr>
              <a:tr h="370840">
                <a:tc>
                  <a:txBody>
                    <a:bodyPr/>
                    <a:lstStyle/>
                    <a:p>
                      <a:pPr algn="ctr"/>
                      <a:r>
                        <a:rPr lang="en-US" sz="2800" dirty="0"/>
                        <a:t>58</a:t>
                      </a:r>
                    </a:p>
                  </a:txBody>
                  <a:tcPr/>
                </a:tc>
                <a:extLst>
                  <a:ext uri="{0D108BD9-81ED-4DB2-BD59-A6C34878D82A}">
                    <a16:rowId xmlns:a16="http://schemas.microsoft.com/office/drawing/2014/main" val="4197482636"/>
                  </a:ext>
                </a:extLst>
              </a:tr>
              <a:tr h="370840">
                <a:tc>
                  <a:txBody>
                    <a:bodyPr/>
                    <a:lstStyle/>
                    <a:p>
                      <a:pPr algn="ctr"/>
                      <a:r>
                        <a:rPr lang="en-US" sz="2800" dirty="0"/>
                        <a:t>39</a:t>
                      </a:r>
                    </a:p>
                  </a:txBody>
                  <a:tcPr/>
                </a:tc>
                <a:extLst>
                  <a:ext uri="{0D108BD9-81ED-4DB2-BD59-A6C34878D82A}">
                    <a16:rowId xmlns:a16="http://schemas.microsoft.com/office/drawing/2014/main" val="3272424426"/>
                  </a:ext>
                </a:extLst>
              </a:tr>
              <a:tr h="370840">
                <a:tc>
                  <a:txBody>
                    <a:bodyPr/>
                    <a:lstStyle/>
                    <a:p>
                      <a:pPr algn="ctr"/>
                      <a:r>
                        <a:rPr lang="en-US" sz="2800" dirty="0"/>
                        <a:t>18</a:t>
                      </a:r>
                    </a:p>
                  </a:txBody>
                  <a:tcPr/>
                </a:tc>
                <a:extLst>
                  <a:ext uri="{0D108BD9-81ED-4DB2-BD59-A6C34878D82A}">
                    <a16:rowId xmlns:a16="http://schemas.microsoft.com/office/drawing/2014/main" val="1147992434"/>
                  </a:ext>
                </a:extLst>
              </a:tr>
              <a:tr h="370840">
                <a:tc>
                  <a:txBody>
                    <a:bodyPr/>
                    <a:lstStyle/>
                    <a:p>
                      <a:pPr algn="ctr"/>
                      <a:r>
                        <a:rPr lang="en-US" sz="2800" dirty="0"/>
                        <a:t>90</a:t>
                      </a:r>
                    </a:p>
                  </a:txBody>
                  <a:tcPr/>
                </a:tc>
                <a:extLst>
                  <a:ext uri="{0D108BD9-81ED-4DB2-BD59-A6C34878D82A}">
                    <a16:rowId xmlns:a16="http://schemas.microsoft.com/office/drawing/2014/main" val="3627262955"/>
                  </a:ext>
                </a:extLst>
              </a:tr>
              <a:tr h="370840">
                <a:tc>
                  <a:txBody>
                    <a:bodyPr/>
                    <a:lstStyle/>
                    <a:p>
                      <a:pPr algn="ctr"/>
                      <a:r>
                        <a:rPr lang="en-US" sz="2800" dirty="0"/>
                        <a:t>160</a:t>
                      </a:r>
                    </a:p>
                  </a:txBody>
                  <a:tcPr/>
                </a:tc>
                <a:extLst>
                  <a:ext uri="{0D108BD9-81ED-4DB2-BD59-A6C34878D82A}">
                    <a16:rowId xmlns:a16="http://schemas.microsoft.com/office/drawing/2014/main" val="321138261"/>
                  </a:ext>
                </a:extLst>
              </a:tr>
              <a:tr h="370840">
                <a:tc>
                  <a:txBody>
                    <a:bodyPr/>
                    <a:lstStyle/>
                    <a:p>
                      <a:pPr algn="ctr"/>
                      <a:r>
                        <a:rPr lang="en-US" sz="2800" dirty="0"/>
                        <a:t>150</a:t>
                      </a:r>
                    </a:p>
                  </a:txBody>
                  <a:tcPr/>
                </a:tc>
                <a:extLst>
                  <a:ext uri="{0D108BD9-81ED-4DB2-BD59-A6C34878D82A}">
                    <a16:rowId xmlns:a16="http://schemas.microsoft.com/office/drawing/2014/main" val="2825005649"/>
                  </a:ext>
                </a:extLst>
              </a:tr>
              <a:tr h="370840">
                <a:tc>
                  <a:txBody>
                    <a:bodyPr/>
                    <a:lstStyle/>
                    <a:p>
                      <a:pPr algn="ctr"/>
                      <a:r>
                        <a:rPr lang="en-US" sz="2800" dirty="0"/>
                        <a:t>38</a:t>
                      </a:r>
                    </a:p>
                  </a:txBody>
                  <a:tcPr/>
                </a:tc>
                <a:extLst>
                  <a:ext uri="{0D108BD9-81ED-4DB2-BD59-A6C34878D82A}">
                    <a16:rowId xmlns:a16="http://schemas.microsoft.com/office/drawing/2014/main" val="1868901926"/>
                  </a:ext>
                </a:extLst>
              </a:tr>
              <a:tr h="370840">
                <a:tc>
                  <a:txBody>
                    <a:bodyPr/>
                    <a:lstStyle/>
                    <a:p>
                      <a:pPr algn="ctr"/>
                      <a:r>
                        <a:rPr lang="en-US" sz="2800" dirty="0"/>
                        <a:t>184</a:t>
                      </a:r>
                    </a:p>
                  </a:txBody>
                  <a:tcPr/>
                </a:tc>
                <a:extLst>
                  <a:ext uri="{0D108BD9-81ED-4DB2-BD59-A6C34878D82A}">
                    <a16:rowId xmlns:a16="http://schemas.microsoft.com/office/drawing/2014/main" val="4205280020"/>
                  </a:ext>
                </a:extLst>
              </a:tr>
            </a:tbl>
          </a:graphicData>
        </a:graphic>
      </p:graphicFrame>
      <p:sp>
        <p:nvSpPr>
          <p:cNvPr id="10" name="Rectangle 9">
            <a:extLst>
              <a:ext uri="{FF2B5EF4-FFF2-40B4-BE49-F238E27FC236}">
                <a16:creationId xmlns:a16="http://schemas.microsoft.com/office/drawing/2014/main" id="{6EC5F959-7288-DF7F-E645-3182A4988996}"/>
              </a:ext>
            </a:extLst>
          </p:cNvPr>
          <p:cNvSpPr/>
          <p:nvPr/>
        </p:nvSpPr>
        <p:spPr>
          <a:xfrm>
            <a:off x="2039815" y="2682240"/>
            <a:ext cx="9928239" cy="371477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12" name="Object 2">
            <a:extLst>
              <a:ext uri="{FF2B5EF4-FFF2-40B4-BE49-F238E27FC236}">
                <a16:creationId xmlns:a16="http://schemas.microsoft.com/office/drawing/2014/main" id="{5DFA3EAA-4C8F-9CD6-2E9B-BCDD03E65BE4}"/>
              </a:ext>
            </a:extLst>
          </p:cNvPr>
          <p:cNvGraphicFramePr>
            <a:graphicFrameLocks noChangeAspect="1"/>
          </p:cNvGraphicFramePr>
          <p:nvPr>
            <p:extLst>
              <p:ext uri="{D42A27DB-BD31-4B8C-83A1-F6EECF244321}">
                <p14:modId xmlns:p14="http://schemas.microsoft.com/office/powerpoint/2010/main" val="1777124692"/>
              </p:ext>
            </p:extLst>
          </p:nvPr>
        </p:nvGraphicFramePr>
        <p:xfrm>
          <a:off x="2049975" y="0"/>
          <a:ext cx="9928239" cy="6858000"/>
        </p:xfrm>
        <a:graphic>
          <a:graphicData uri="http://schemas.openxmlformats.org/presentationml/2006/ole">
            <mc:AlternateContent xmlns:mc="http://schemas.openxmlformats.org/markup-compatibility/2006">
              <mc:Choice xmlns:v="urn:schemas-microsoft-com:vml" Requires="v">
                <p:oleObj name="Document" r:id="rId5" imgW="5778287" imgH="4444836" progId="Word.Document.12">
                  <p:link updateAutomatic="1"/>
                </p:oleObj>
              </mc:Choice>
              <mc:Fallback>
                <p:oleObj name="Document" r:id="rId5" imgW="5778287" imgH="4444836" progId="Word.Document.12">
                  <p:link updateAutomatic="1"/>
                  <p:pic>
                    <p:nvPicPr>
                      <p:cNvPr id="4" name="Object 2">
                        <a:extLst>
                          <a:ext uri="{FF2B5EF4-FFF2-40B4-BE49-F238E27FC236}">
                            <a16:creationId xmlns:a16="http://schemas.microsoft.com/office/drawing/2014/main" id="{321A8018-6F3A-ED46-575C-8A9F1424471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49975" y="0"/>
                        <a:ext cx="9928239" cy="685800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894893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arn(inVertical)">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C7D12-09F7-C541-9D58-723C87E0EC3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6990A23-AAF3-B458-183B-F990FCB3F31D}"/>
              </a:ext>
            </a:extLst>
          </p:cNvPr>
          <p:cNvSpPr/>
          <p:nvPr/>
        </p:nvSpPr>
        <p:spPr>
          <a:xfrm>
            <a:off x="6268720" y="2823907"/>
            <a:ext cx="4161717" cy="1200329"/>
          </a:xfrm>
          <a:prstGeom prst="rect">
            <a:avLst/>
          </a:prstGeom>
        </p:spPr>
        <p:txBody>
          <a:bodyPr wrap="none">
            <a:spAutoFit/>
          </a:bodyPr>
          <a:lstStyle/>
          <a:p>
            <a:r>
              <a:rPr lang="en-IN" sz="7200" b="1" spc="50" dirty="0">
                <a:ln w="0"/>
                <a:solidFill>
                  <a:schemeClr val="accent2">
                    <a:lumMod val="75000"/>
                  </a:schemeClr>
                </a:solidFill>
                <a:effectLst>
                  <a:outerShdw blurRad="38100" dist="38100" dir="2700000" algn="tl">
                    <a:srgbClr val="000000">
                      <a:alpha val="43137"/>
                    </a:srgbClr>
                  </a:outerShdw>
                </a:effectLst>
                <a:latin typeface="Rage Italic" panose="03070502040507070304" pitchFamily="66" charset="0"/>
                <a:ea typeface="Calibri" panose="020F0502020204030204" pitchFamily="34" charset="0"/>
              </a:rPr>
              <a:t>File System</a:t>
            </a:r>
            <a:endParaRPr lang="en-IN" sz="7200" b="1" spc="50" dirty="0">
              <a:ln w="0"/>
              <a:solidFill>
                <a:schemeClr val="accent2">
                  <a:lumMod val="75000"/>
                </a:schemeClr>
              </a:solidFill>
              <a:effectLst>
                <a:outerShdw blurRad="38100" dist="38100" dir="2700000" algn="tl">
                  <a:srgbClr val="000000">
                    <a:alpha val="43137"/>
                  </a:srgbClr>
                </a:outerShdw>
              </a:effectLst>
              <a:latin typeface="Rage Italic" panose="03070502040507070304" pitchFamily="66" charset="0"/>
            </a:endParaRPr>
          </a:p>
        </p:txBody>
      </p:sp>
      <p:pic>
        <p:nvPicPr>
          <p:cNvPr id="3" name="Picture 2">
            <a:extLst>
              <a:ext uri="{FF2B5EF4-FFF2-40B4-BE49-F238E27FC236}">
                <a16:creationId xmlns:a16="http://schemas.microsoft.com/office/drawing/2014/main" id="{ED30D575-4F53-ED51-8322-FEB17A228BA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503" r="22503"/>
          <a:stretch/>
        </p:blipFill>
        <p:spPr bwMode="auto">
          <a:xfrm>
            <a:off x="10160" y="-1"/>
            <a:ext cx="5648960" cy="6848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3899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F3911-0672-91C5-2851-869AE46E50A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5573AE2-84CF-BA6D-7ADC-E6B4B49101E0}"/>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368FEA16-FAE8-DA36-9363-2DF802C982C4}"/>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File Attributes</a:t>
            </a:r>
            <a:endParaRPr lang="en-IN" sz="2400" b="1" dirty="0">
              <a:latin typeface="Cambria Math" panose="02040503050406030204" pitchFamily="18" charset="0"/>
              <a:ea typeface="Cambria Math" panose="02040503050406030204" pitchFamily="18" charset="0"/>
              <a:cs typeface="Microsoft Sans Serif" panose="020B0604020202020204" pitchFamily="34" charset="0"/>
            </a:endParaRPr>
          </a:p>
        </p:txBody>
      </p:sp>
      <p:cxnSp>
        <p:nvCxnSpPr>
          <p:cNvPr id="6" name="Straight Connector 5">
            <a:extLst>
              <a:ext uri="{FF2B5EF4-FFF2-40B4-BE49-F238E27FC236}">
                <a16:creationId xmlns:a16="http://schemas.microsoft.com/office/drawing/2014/main" id="{C130DE5F-C8BD-50FC-0AC0-382E54C0476E}"/>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B500604B-BE9B-536A-3C79-1C6060DB7BDD}"/>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BAE9A61E-874D-E271-0759-012331F5AA9F}"/>
              </a:ext>
            </a:extLst>
          </p:cNvPr>
          <p:cNvSpPr txBox="1"/>
          <p:nvPr/>
        </p:nvSpPr>
        <p:spPr>
          <a:xfrm>
            <a:off x="698089" y="1299803"/>
            <a:ext cx="10795821" cy="5283241"/>
          </a:xfrm>
          <a:prstGeom prst="rect">
            <a:avLst/>
          </a:prstGeom>
          <a:noFill/>
        </p:spPr>
        <p:txBody>
          <a:bodyPr wrap="square">
            <a:spAutoFit/>
          </a:bodyPr>
          <a:lstStyle/>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Name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 only information kept in human-readable form</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Identifier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 unique tag (number) identifies file within file system</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Type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 needed for systems that support different types</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Location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 pointer to file location on device</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Size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 current file size</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Protection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 controls who can do reading, writing, executing</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Time, date, and user identification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 data for protection, security, and usage monitoring</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Information about files are kept in the directory structure, which is maintained on the disk</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Many variations, including extended file attributes such as file checksum</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Information kept in the directory structure</a:t>
            </a:r>
          </a:p>
        </p:txBody>
      </p:sp>
      <p:pic>
        <p:nvPicPr>
          <p:cNvPr id="5" name="Picture 4">
            <a:extLst>
              <a:ext uri="{FF2B5EF4-FFF2-40B4-BE49-F238E27FC236}">
                <a16:creationId xmlns:a16="http://schemas.microsoft.com/office/drawing/2014/main" id="{C72A63AC-E0AF-2183-67AF-0D7AB637E1D1}"/>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2C3F42A2-9E5C-0088-7B9C-0C5EEB5A115C}"/>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5829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00145-ABD2-D646-42AA-84D8EB0AE16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DD84435-8AC3-A029-3A73-456986F1F711}"/>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D5F80070-67EA-9406-A9E7-4BEC89C7DB42}"/>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File Management</a:t>
            </a:r>
            <a:endParaRPr lang="en-IN" sz="2400" b="1" dirty="0">
              <a:latin typeface="Cambria Math" panose="02040503050406030204" pitchFamily="18" charset="0"/>
              <a:ea typeface="Cambria Math" panose="02040503050406030204" pitchFamily="18" charset="0"/>
              <a:cs typeface="Microsoft Sans Serif" panose="020B0604020202020204" pitchFamily="34" charset="0"/>
            </a:endParaRPr>
          </a:p>
        </p:txBody>
      </p:sp>
      <p:cxnSp>
        <p:nvCxnSpPr>
          <p:cNvPr id="6" name="Straight Connector 5">
            <a:extLst>
              <a:ext uri="{FF2B5EF4-FFF2-40B4-BE49-F238E27FC236}">
                <a16:creationId xmlns:a16="http://schemas.microsoft.com/office/drawing/2014/main" id="{7CCFEEBA-5940-0BFE-9214-B7AE2B7C1336}"/>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BB9FED74-A835-F4BF-4269-CDC15EBBECA5}"/>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B2E0D120-6C90-9BEA-A78F-F913D0B2933A}"/>
              </a:ext>
            </a:extLst>
          </p:cNvPr>
          <p:cNvSpPr txBox="1"/>
          <p:nvPr/>
        </p:nvSpPr>
        <p:spPr>
          <a:xfrm>
            <a:off x="698089" y="1299803"/>
            <a:ext cx="10795821" cy="3975768"/>
          </a:xfrm>
          <a:prstGeom prst="rect">
            <a:avLst/>
          </a:prstGeom>
          <a:noFill/>
        </p:spPr>
        <p:txBody>
          <a:bodyPr wrap="square">
            <a:spAutoFit/>
          </a:bodyPr>
          <a:lstStyle/>
          <a:p>
            <a:pPr>
              <a:lnSpc>
                <a:spcPct val="118000"/>
              </a:lnSpc>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File management is defined as the process of manipulating files in computer system.</a:t>
            </a:r>
          </a:p>
          <a:p>
            <a:pPr marL="457200" indent="-457200">
              <a:lnSpc>
                <a:spcPct val="118000"/>
              </a:lnSpc>
              <a:buAutoNum type="arabicPeriod"/>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File creation: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Creating new files and assigning names, permissions, and attributes.</a:t>
            </a:r>
          </a:p>
          <a:p>
            <a:pPr marL="457200" indent="-457200">
              <a:lnSpc>
                <a:spcPct val="118000"/>
              </a:lnSpc>
              <a:buAutoNum type="arabicPeriod"/>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File storage: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Organizing and storing files on storage devices, such as hard drives or solid-state drives.</a:t>
            </a:r>
          </a:p>
          <a:p>
            <a:pPr marL="457200" indent="-457200">
              <a:lnSpc>
                <a:spcPct val="118000"/>
              </a:lnSpc>
              <a:buAutoNum type="arabicPeriod"/>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File retrieval: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Locating and accessing files when needed.</a:t>
            </a:r>
          </a:p>
          <a:p>
            <a:pPr marL="457200" indent="-457200">
              <a:lnSpc>
                <a:spcPct val="118000"/>
              </a:lnSpc>
              <a:buAutoNum type="arabicPeriod"/>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File modification: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Editing or updating file contents.</a:t>
            </a:r>
          </a:p>
          <a:p>
            <a:pPr marL="457200" indent="-457200">
              <a:lnSpc>
                <a:spcPct val="118000"/>
              </a:lnSpc>
              <a:buAutoNum type="arabicPeriod"/>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File deletion: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Removing files from storage devices.</a:t>
            </a:r>
          </a:p>
        </p:txBody>
      </p:sp>
      <p:pic>
        <p:nvPicPr>
          <p:cNvPr id="5" name="Picture 4">
            <a:extLst>
              <a:ext uri="{FF2B5EF4-FFF2-40B4-BE49-F238E27FC236}">
                <a16:creationId xmlns:a16="http://schemas.microsoft.com/office/drawing/2014/main" id="{B3A2F545-E0BF-DC35-D699-FDCC0548D2AE}"/>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BF82C3C0-F3AF-D4A0-4B51-84DF6A5F15BB}"/>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65742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29D96-1759-74B7-B75D-0B287817C0D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2B46009-34BC-4EB6-9CAC-ECE51C104F73}"/>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3C2ADDA8-C86A-B1E1-2862-40BBC1FF4EDA}"/>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Allocating Blocks to files</a:t>
            </a:r>
          </a:p>
        </p:txBody>
      </p:sp>
      <p:cxnSp>
        <p:nvCxnSpPr>
          <p:cNvPr id="6" name="Straight Connector 5">
            <a:extLst>
              <a:ext uri="{FF2B5EF4-FFF2-40B4-BE49-F238E27FC236}">
                <a16:creationId xmlns:a16="http://schemas.microsoft.com/office/drawing/2014/main" id="{92E21FA3-C103-CFAE-6FD2-3D6D9CC55746}"/>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4452BF39-D2E1-21B5-DA26-C9121FC1A7E2}"/>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C195D596-5AE0-4864-8104-90843031AAD4}"/>
              </a:ext>
            </a:extLst>
          </p:cNvPr>
          <p:cNvSpPr txBox="1"/>
          <p:nvPr/>
        </p:nvSpPr>
        <p:spPr>
          <a:xfrm>
            <a:off x="698089" y="1299803"/>
            <a:ext cx="10795821" cy="3104119"/>
          </a:xfrm>
          <a:prstGeom prst="rect">
            <a:avLst/>
          </a:prstGeom>
          <a:noFill/>
        </p:spPr>
        <p:txBody>
          <a:bodyPr wrap="square">
            <a:spAutoFit/>
          </a:bodyPr>
          <a:lstStyle/>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An allocation method refers to how disk blocks are allocated for files</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Methods</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Contiguous allocation</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Linked list allocation</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Linked list using table</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I-nodes</a:t>
            </a:r>
          </a:p>
          <a:p>
            <a:pPr marL="342900" indent="-342900">
              <a:lnSpc>
                <a:spcPct val="118000"/>
              </a:lnSpc>
              <a:buFont typeface="Arial" panose="020B0604020202020204" pitchFamily="34" charset="0"/>
              <a:buChar char="•"/>
            </a:pPr>
            <a:endParaRPr lang="en-US" sz="2400" dirty="0">
              <a:latin typeface="Cambria Math" panose="02040503050406030204" pitchFamily="18" charset="0"/>
              <a:ea typeface="Cambria Math" panose="02040503050406030204" pitchFamily="18" charset="0"/>
              <a:cs typeface="Microsoft Sans Serif" panose="020B0604020202020204" pitchFamily="34" charset="0"/>
            </a:endParaRPr>
          </a:p>
        </p:txBody>
      </p:sp>
      <p:pic>
        <p:nvPicPr>
          <p:cNvPr id="5" name="Picture 4">
            <a:extLst>
              <a:ext uri="{FF2B5EF4-FFF2-40B4-BE49-F238E27FC236}">
                <a16:creationId xmlns:a16="http://schemas.microsoft.com/office/drawing/2014/main" id="{14EBAA2F-79F9-CF12-4191-8C7C5EB75ECF}"/>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4401BA6A-D0BC-2E08-527F-9F39199646C4}"/>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38899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073BA-C4AD-31EB-4EBB-B9C882D1AFF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9DD4359-AB49-23DA-950F-CE4D0615A641}"/>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6B1FFD04-6FE3-2317-889D-CE9838789B4E}"/>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Allocating Blocks to files</a:t>
            </a:r>
          </a:p>
        </p:txBody>
      </p:sp>
      <p:cxnSp>
        <p:nvCxnSpPr>
          <p:cNvPr id="6" name="Straight Connector 5">
            <a:extLst>
              <a:ext uri="{FF2B5EF4-FFF2-40B4-BE49-F238E27FC236}">
                <a16:creationId xmlns:a16="http://schemas.microsoft.com/office/drawing/2014/main" id="{86165FF3-6DC3-3D0F-88F1-7F35D62E93B0}"/>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0BED1B8A-793E-BCDF-0A3F-E00C5EC3014A}"/>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A8E60CD8-5333-BDB4-A05F-662024A43F3B}"/>
              </a:ext>
            </a:extLst>
          </p:cNvPr>
          <p:cNvSpPr txBox="1"/>
          <p:nvPr/>
        </p:nvSpPr>
        <p:spPr>
          <a:xfrm>
            <a:off x="698089" y="1299803"/>
            <a:ext cx="4473351" cy="5283241"/>
          </a:xfrm>
          <a:prstGeom prst="rect">
            <a:avLst/>
          </a:prstGeom>
          <a:noFill/>
        </p:spPr>
        <p:txBody>
          <a:bodyPr wrap="square">
            <a:spAutoFit/>
          </a:bodyPr>
          <a:lstStyle/>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Contiguous allocation </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Each file occupies set of contiguous blocks</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Simple – only starting location (block #) and length (number of blocks) are required (directory)</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Easy to implement</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Read performance is great. </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Accessing file is easy</a:t>
            </a:r>
          </a:p>
          <a:p>
            <a:pPr marL="342900" indent="-342900">
              <a:lnSpc>
                <a:spcPct val="118000"/>
              </a:lnSpc>
              <a:buFont typeface="Arial" panose="020B0604020202020204" pitchFamily="34" charset="0"/>
              <a:buChar char="•"/>
            </a:pPr>
            <a:endParaRPr lang="en-US" sz="2400" b="1" dirty="0">
              <a:latin typeface="Cambria Math" panose="02040503050406030204" pitchFamily="18" charset="0"/>
              <a:ea typeface="Cambria Math" panose="02040503050406030204" pitchFamily="18" charset="0"/>
              <a:cs typeface="Microsoft Sans Serif" panose="020B0604020202020204" pitchFamily="34" charset="0"/>
            </a:endParaRPr>
          </a:p>
          <a:p>
            <a:pPr marL="342900" indent="-342900">
              <a:lnSpc>
                <a:spcPct val="118000"/>
              </a:lnSpc>
              <a:buFont typeface="Arial" panose="020B0604020202020204" pitchFamily="34" charset="0"/>
              <a:buChar char="•"/>
            </a:pPr>
            <a:endParaRPr lang="en-US" sz="2400" b="1" dirty="0">
              <a:latin typeface="Cambria Math" panose="02040503050406030204" pitchFamily="18" charset="0"/>
              <a:ea typeface="Cambria Math" panose="02040503050406030204" pitchFamily="18" charset="0"/>
              <a:cs typeface="Microsoft Sans Serif" panose="020B0604020202020204" pitchFamily="34" charset="0"/>
            </a:endParaRPr>
          </a:p>
        </p:txBody>
      </p:sp>
      <p:pic>
        <p:nvPicPr>
          <p:cNvPr id="5" name="Picture 4">
            <a:extLst>
              <a:ext uri="{FF2B5EF4-FFF2-40B4-BE49-F238E27FC236}">
                <a16:creationId xmlns:a16="http://schemas.microsoft.com/office/drawing/2014/main" id="{99E04700-3112-1762-936C-1CE3130CE147}"/>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8D31DD7E-7C91-1961-5278-2A2138130487}"/>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a:extLst>
              <a:ext uri="{FF2B5EF4-FFF2-40B4-BE49-F238E27FC236}">
                <a16:creationId xmlns:a16="http://schemas.microsoft.com/office/drawing/2014/main" id="{134515DD-5F88-739B-58B0-8627DDE4F58B}"/>
              </a:ext>
            </a:extLst>
          </p:cNvPr>
          <p:cNvPicPr>
            <a:picLocks noChangeAspect="1" noChangeArrowheads="1"/>
          </p:cNvPicPr>
          <p:nvPr/>
        </p:nvPicPr>
        <p:blipFill>
          <a:blip r:embed="rId5"/>
          <a:srcRect/>
          <a:stretch>
            <a:fillRect/>
          </a:stretch>
        </p:blipFill>
        <p:spPr bwMode="auto">
          <a:xfrm>
            <a:off x="5989525" y="1130290"/>
            <a:ext cx="5659967" cy="5130403"/>
          </a:xfrm>
          <a:prstGeom prst="rect">
            <a:avLst/>
          </a:prstGeom>
          <a:noFill/>
          <a:ln w="9525">
            <a:noFill/>
            <a:miter lim="800000"/>
            <a:headEnd/>
            <a:tailEnd/>
          </a:ln>
        </p:spPr>
      </p:pic>
    </p:spTree>
    <p:extLst>
      <p:ext uri="{BB962C8B-B14F-4D97-AF65-F5344CB8AC3E}">
        <p14:creationId xmlns:p14="http://schemas.microsoft.com/office/powerpoint/2010/main" val="28914368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0A174-747F-309A-808E-5F5CF519BE0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E9ED166-885D-D153-541F-B6318E05C0E4}"/>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C7CCD1CF-9DD3-6DEA-5CC0-CCBAB31FFD35}"/>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Allocating Blocks to files</a:t>
            </a:r>
          </a:p>
        </p:txBody>
      </p:sp>
      <p:cxnSp>
        <p:nvCxnSpPr>
          <p:cNvPr id="6" name="Straight Connector 5">
            <a:extLst>
              <a:ext uri="{FF2B5EF4-FFF2-40B4-BE49-F238E27FC236}">
                <a16:creationId xmlns:a16="http://schemas.microsoft.com/office/drawing/2014/main" id="{B7AB31CD-CAEB-F326-B3FC-F04D53A91108}"/>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AB118358-E3FF-8B9A-3CDC-FEE4C17C4867}"/>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A19BE775-B4D7-BF43-F5C2-B88F99CFB78F}"/>
              </a:ext>
            </a:extLst>
          </p:cNvPr>
          <p:cNvSpPr txBox="1"/>
          <p:nvPr/>
        </p:nvSpPr>
        <p:spPr>
          <a:xfrm>
            <a:off x="698089" y="1299803"/>
            <a:ext cx="5397911" cy="5719066"/>
          </a:xfrm>
          <a:prstGeom prst="rect">
            <a:avLst/>
          </a:prstGeom>
          <a:noFill/>
        </p:spPr>
        <p:txBody>
          <a:bodyPr wrap="square">
            <a:spAutoFit/>
          </a:bodyPr>
          <a:lstStyle/>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Linked Allocation</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Each file is a linked list of disk blocks</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 blocks may be scattered anywhere on the disk</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Each block contains pointer to next block</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File ends at nil pointer</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Free blocks are arranged from the free space management</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No external fragmentation</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Files can continue to grow </a:t>
            </a:r>
          </a:p>
          <a:p>
            <a:pPr marL="342900" indent="-342900">
              <a:lnSpc>
                <a:spcPct val="118000"/>
              </a:lnSpc>
              <a:buFont typeface="Arial" panose="020B0604020202020204" pitchFamily="34" charset="0"/>
              <a:buChar char="•"/>
            </a:pPr>
            <a:endParaRPr lang="en-US" sz="2400" b="1" dirty="0">
              <a:latin typeface="Cambria Math" panose="02040503050406030204" pitchFamily="18" charset="0"/>
              <a:ea typeface="Cambria Math" panose="02040503050406030204" pitchFamily="18" charset="0"/>
              <a:cs typeface="Microsoft Sans Serif" panose="020B0604020202020204" pitchFamily="34" charset="0"/>
            </a:endParaRPr>
          </a:p>
          <a:p>
            <a:pPr marL="342900" indent="-342900">
              <a:lnSpc>
                <a:spcPct val="118000"/>
              </a:lnSpc>
              <a:buFont typeface="Arial" panose="020B0604020202020204" pitchFamily="34" charset="0"/>
              <a:buChar char="•"/>
            </a:pPr>
            <a:endParaRPr lang="en-US" sz="2400" b="1" dirty="0">
              <a:latin typeface="Cambria Math" panose="02040503050406030204" pitchFamily="18" charset="0"/>
              <a:ea typeface="Cambria Math" panose="02040503050406030204" pitchFamily="18" charset="0"/>
              <a:cs typeface="Microsoft Sans Serif" panose="020B0604020202020204" pitchFamily="34" charset="0"/>
            </a:endParaRPr>
          </a:p>
        </p:txBody>
      </p:sp>
      <p:pic>
        <p:nvPicPr>
          <p:cNvPr id="5" name="Picture 4">
            <a:extLst>
              <a:ext uri="{FF2B5EF4-FFF2-40B4-BE49-F238E27FC236}">
                <a16:creationId xmlns:a16="http://schemas.microsoft.com/office/drawing/2014/main" id="{134B2BE2-D454-FD18-27DF-93C374F60280}"/>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B7E786FC-8986-6AB2-E6CF-3C21428DF537}"/>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a:extLst>
              <a:ext uri="{FF2B5EF4-FFF2-40B4-BE49-F238E27FC236}">
                <a16:creationId xmlns:a16="http://schemas.microsoft.com/office/drawing/2014/main" id="{D9982884-A420-C5DD-3B16-D52D81BEDCF7}"/>
              </a:ext>
            </a:extLst>
          </p:cNvPr>
          <p:cNvPicPr>
            <a:picLocks noChangeAspect="1" noChangeArrowheads="1"/>
          </p:cNvPicPr>
          <p:nvPr/>
        </p:nvPicPr>
        <p:blipFill>
          <a:blip r:embed="rId5"/>
          <a:srcRect/>
          <a:stretch>
            <a:fillRect/>
          </a:stretch>
        </p:blipFill>
        <p:spPr bwMode="auto">
          <a:xfrm>
            <a:off x="6486145" y="1114247"/>
            <a:ext cx="5440892" cy="5100638"/>
          </a:xfrm>
          <a:prstGeom prst="rect">
            <a:avLst/>
          </a:prstGeom>
          <a:noFill/>
          <a:ln w="9525">
            <a:noFill/>
            <a:miter lim="800000"/>
            <a:headEnd/>
            <a:tailEnd/>
          </a:ln>
        </p:spPr>
      </p:pic>
    </p:spTree>
    <p:extLst>
      <p:ext uri="{BB962C8B-B14F-4D97-AF65-F5344CB8AC3E}">
        <p14:creationId xmlns:p14="http://schemas.microsoft.com/office/powerpoint/2010/main" val="25911651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98961-A1FF-5AB6-7614-D39550C9E92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87F729F-FC78-93EA-6F26-BB353F674B4F}"/>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89838CB8-7EFF-3D06-580B-7F60B89E9612}"/>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Allocating Blocks to files</a:t>
            </a:r>
          </a:p>
        </p:txBody>
      </p:sp>
      <p:cxnSp>
        <p:nvCxnSpPr>
          <p:cNvPr id="6" name="Straight Connector 5">
            <a:extLst>
              <a:ext uri="{FF2B5EF4-FFF2-40B4-BE49-F238E27FC236}">
                <a16:creationId xmlns:a16="http://schemas.microsoft.com/office/drawing/2014/main" id="{C6D2289A-E403-C914-EE3A-F2EBC1BCB628}"/>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58BBA65F-BA4D-D5D8-6FA9-1F65C0378570}"/>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62EB0DD7-7B9A-387F-2556-89AF175C2FD5}"/>
              </a:ext>
            </a:extLst>
          </p:cNvPr>
          <p:cNvSpPr txBox="1"/>
          <p:nvPr/>
        </p:nvSpPr>
        <p:spPr>
          <a:xfrm>
            <a:off x="698089" y="1299803"/>
            <a:ext cx="5397911" cy="4847417"/>
          </a:xfrm>
          <a:prstGeom prst="rect">
            <a:avLst/>
          </a:prstGeom>
          <a:noFill/>
        </p:spPr>
        <p:txBody>
          <a:bodyPr wrap="square">
            <a:spAutoFit/>
          </a:bodyPr>
          <a:lstStyle/>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Linked Allocation</a:t>
            </a:r>
          </a:p>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Disadvantage</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Effective only for sequential access</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Slower access times</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 Accessing files can be slower due to the need to follow the linked chain of blocks.</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More complex management: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Managing linked allocation can be more complex than other allocation methods.</a:t>
            </a:r>
            <a:endParaRPr lang="en-US" sz="2400" b="1" dirty="0">
              <a:latin typeface="Cambria Math" panose="02040503050406030204" pitchFamily="18" charset="0"/>
              <a:ea typeface="Cambria Math" panose="02040503050406030204" pitchFamily="18" charset="0"/>
              <a:cs typeface="Microsoft Sans Serif" panose="020B0604020202020204" pitchFamily="34" charset="0"/>
            </a:endParaRPr>
          </a:p>
          <a:p>
            <a:pPr marL="342900" indent="-342900">
              <a:lnSpc>
                <a:spcPct val="118000"/>
              </a:lnSpc>
              <a:buFont typeface="Arial" panose="020B0604020202020204" pitchFamily="34" charset="0"/>
              <a:buChar char="•"/>
            </a:pPr>
            <a:endParaRPr lang="en-US" sz="2400" b="1" dirty="0">
              <a:latin typeface="Cambria Math" panose="02040503050406030204" pitchFamily="18" charset="0"/>
              <a:ea typeface="Cambria Math" panose="02040503050406030204" pitchFamily="18" charset="0"/>
              <a:cs typeface="Microsoft Sans Serif" panose="020B0604020202020204" pitchFamily="34" charset="0"/>
            </a:endParaRPr>
          </a:p>
        </p:txBody>
      </p:sp>
      <p:pic>
        <p:nvPicPr>
          <p:cNvPr id="5" name="Picture 4">
            <a:extLst>
              <a:ext uri="{FF2B5EF4-FFF2-40B4-BE49-F238E27FC236}">
                <a16:creationId xmlns:a16="http://schemas.microsoft.com/office/drawing/2014/main" id="{90AF3E74-51A0-FEA8-BFCD-7AC0119B7EF7}"/>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3625C152-B718-0609-B066-10E263580392}"/>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a:extLst>
              <a:ext uri="{FF2B5EF4-FFF2-40B4-BE49-F238E27FC236}">
                <a16:creationId xmlns:a16="http://schemas.microsoft.com/office/drawing/2014/main" id="{97D6CC3B-6FAF-5EC9-46AC-A3F9003839A6}"/>
              </a:ext>
            </a:extLst>
          </p:cNvPr>
          <p:cNvPicPr>
            <a:picLocks noChangeAspect="1" noChangeArrowheads="1"/>
          </p:cNvPicPr>
          <p:nvPr/>
        </p:nvPicPr>
        <p:blipFill>
          <a:blip r:embed="rId5"/>
          <a:srcRect/>
          <a:stretch>
            <a:fillRect/>
          </a:stretch>
        </p:blipFill>
        <p:spPr bwMode="auto">
          <a:xfrm>
            <a:off x="6486145" y="1114247"/>
            <a:ext cx="5440892" cy="5100638"/>
          </a:xfrm>
          <a:prstGeom prst="rect">
            <a:avLst/>
          </a:prstGeom>
          <a:noFill/>
          <a:ln w="9525">
            <a:noFill/>
            <a:miter lim="800000"/>
            <a:headEnd/>
            <a:tailEnd/>
          </a:ln>
        </p:spPr>
      </p:pic>
    </p:spTree>
    <p:extLst>
      <p:ext uri="{BB962C8B-B14F-4D97-AF65-F5344CB8AC3E}">
        <p14:creationId xmlns:p14="http://schemas.microsoft.com/office/powerpoint/2010/main" val="31205126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1F1A3-2980-5CD6-14B0-D27AA21A0C0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AC6A6E8-1F54-D026-8F4E-597D59D5F647}"/>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3D90E9D1-5300-17DA-719D-F73E82DCA794}"/>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Allocating Blocks to files</a:t>
            </a:r>
          </a:p>
        </p:txBody>
      </p:sp>
      <p:cxnSp>
        <p:nvCxnSpPr>
          <p:cNvPr id="6" name="Straight Connector 5">
            <a:extLst>
              <a:ext uri="{FF2B5EF4-FFF2-40B4-BE49-F238E27FC236}">
                <a16:creationId xmlns:a16="http://schemas.microsoft.com/office/drawing/2014/main" id="{13E83C61-6006-7CD7-E8D7-ACF82327F490}"/>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40BD333F-1045-C1CB-E6BD-0F635F0494ED}"/>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8EAD9D59-6B2F-88D5-FD28-F53306EC2E4D}"/>
              </a:ext>
            </a:extLst>
          </p:cNvPr>
          <p:cNvSpPr txBox="1"/>
          <p:nvPr/>
        </p:nvSpPr>
        <p:spPr>
          <a:xfrm>
            <a:off x="698089" y="1299803"/>
            <a:ext cx="5834791" cy="3975768"/>
          </a:xfrm>
          <a:prstGeom prst="rect">
            <a:avLst/>
          </a:prstGeom>
          <a:noFill/>
        </p:spPr>
        <p:txBody>
          <a:bodyPr wrap="square">
            <a:spAutoFit/>
          </a:bodyPr>
          <a:lstStyle/>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Linked Allocation using Table</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Linked allocation using a table combines the benefits of linked allocation and file allocation tables.</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A table contains entries for each block, with each entry pointing to the next block.</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The table provides direct access to file blocks.</a:t>
            </a:r>
          </a:p>
        </p:txBody>
      </p:sp>
      <p:pic>
        <p:nvPicPr>
          <p:cNvPr id="5" name="Picture 4">
            <a:extLst>
              <a:ext uri="{FF2B5EF4-FFF2-40B4-BE49-F238E27FC236}">
                <a16:creationId xmlns:a16="http://schemas.microsoft.com/office/drawing/2014/main" id="{97DEBD1E-D803-5937-A6D9-1BB866FC609E}"/>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28011C9-0324-3A95-D934-EC6694B64661}"/>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4E8B6B3C-E2F7-F003-D40D-4F073D47D9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32880" y="1068440"/>
            <a:ext cx="5225222" cy="4575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68339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7D9E8-889F-D440-DD75-9798A204667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7FA20BB-FF88-7BA0-5503-17B3815117F7}"/>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B6EBEF7A-257F-F4CC-0E44-3D13A71BFEE5}"/>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Allocating Blocks to files</a:t>
            </a:r>
          </a:p>
        </p:txBody>
      </p:sp>
      <p:cxnSp>
        <p:nvCxnSpPr>
          <p:cNvPr id="6" name="Straight Connector 5">
            <a:extLst>
              <a:ext uri="{FF2B5EF4-FFF2-40B4-BE49-F238E27FC236}">
                <a16:creationId xmlns:a16="http://schemas.microsoft.com/office/drawing/2014/main" id="{18396274-8E30-63F0-CB68-CEB825982441}"/>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BCC1AEE9-2B34-3D9E-7106-F31166738AAF}"/>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2A2D0E61-F4C8-18F7-8016-E14F89081E10}"/>
              </a:ext>
            </a:extLst>
          </p:cNvPr>
          <p:cNvSpPr txBox="1"/>
          <p:nvPr/>
        </p:nvSpPr>
        <p:spPr>
          <a:xfrm>
            <a:off x="698089" y="1299803"/>
            <a:ext cx="5834791" cy="4411592"/>
          </a:xfrm>
          <a:prstGeom prst="rect">
            <a:avLst/>
          </a:prstGeom>
          <a:noFill/>
        </p:spPr>
        <p:txBody>
          <a:bodyPr wrap="square">
            <a:spAutoFit/>
          </a:bodyPr>
          <a:lstStyle/>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Linked Allocation using Table</a:t>
            </a:r>
          </a:p>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Linked With vs Without Table</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Block pointers vs. table: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Linked allocation stores pointers in blocks, while linked allocation with a table stores pointers in a separate table.</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Access method: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Linked allocation requires sequential access, while linked allocation with a table enables direct access to file blocks.</a:t>
            </a:r>
          </a:p>
        </p:txBody>
      </p:sp>
      <p:pic>
        <p:nvPicPr>
          <p:cNvPr id="5" name="Picture 4">
            <a:extLst>
              <a:ext uri="{FF2B5EF4-FFF2-40B4-BE49-F238E27FC236}">
                <a16:creationId xmlns:a16="http://schemas.microsoft.com/office/drawing/2014/main" id="{70465174-E031-3CE1-E1CE-D286AE0D8E9F}"/>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B273ACF-5AC4-8286-479A-4B5E11616CCC}"/>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122E406D-2AFC-1570-8833-8E266BD1DD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32880" y="1068440"/>
            <a:ext cx="5225222" cy="4575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38743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18388-4F56-A204-D9DC-3C752F7CA26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1298DA2-6BC7-DEA5-C601-0E71C1020F36}"/>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BF890008-319A-0EB7-7587-F9B25F93216A}"/>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Allocating Blocks to files</a:t>
            </a:r>
          </a:p>
        </p:txBody>
      </p:sp>
      <p:cxnSp>
        <p:nvCxnSpPr>
          <p:cNvPr id="6" name="Straight Connector 5">
            <a:extLst>
              <a:ext uri="{FF2B5EF4-FFF2-40B4-BE49-F238E27FC236}">
                <a16:creationId xmlns:a16="http://schemas.microsoft.com/office/drawing/2014/main" id="{1072B2ED-60F5-9F34-3578-3359BB2D93A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56CC4EE2-D2E3-1ECD-7057-DC598A79BC83}"/>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68A2D47A-2F8C-4FDB-E9FF-544A06D3F087}"/>
              </a:ext>
            </a:extLst>
          </p:cNvPr>
          <p:cNvSpPr txBox="1"/>
          <p:nvPr/>
        </p:nvSpPr>
        <p:spPr>
          <a:xfrm>
            <a:off x="698089" y="1299803"/>
            <a:ext cx="5255671" cy="4411592"/>
          </a:xfrm>
          <a:prstGeom prst="rect">
            <a:avLst/>
          </a:prstGeom>
          <a:noFill/>
        </p:spPr>
        <p:txBody>
          <a:bodyPr wrap="square">
            <a:spAutoFit/>
          </a:bodyPr>
          <a:lstStyle/>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Indexed allocation</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Each file has its own index block(s) of pointers to its data blocks</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Directory contains address of the index block </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Direct Access</a:t>
            </a:r>
          </a:p>
          <a:p>
            <a:pPr marL="342900" indent="-342900">
              <a:lnSpc>
                <a:spcPct val="118000"/>
              </a:lnSpc>
              <a:buFont typeface="Arial" panose="020B0604020202020204" pitchFamily="34" charset="0"/>
              <a:buChar char="•"/>
            </a:pPr>
            <a:endParaRPr lang="en-US" sz="2400" dirty="0">
              <a:latin typeface="Cambria Math" panose="02040503050406030204" pitchFamily="18" charset="0"/>
              <a:ea typeface="Cambria Math" panose="02040503050406030204" pitchFamily="18" charset="0"/>
              <a:cs typeface="Microsoft Sans Serif" panose="020B0604020202020204" pitchFamily="34" charset="0"/>
            </a:endParaRP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Disadvantages</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Index block overhead</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Complexity</a:t>
            </a:r>
          </a:p>
        </p:txBody>
      </p:sp>
      <p:pic>
        <p:nvPicPr>
          <p:cNvPr id="5" name="Picture 4">
            <a:extLst>
              <a:ext uri="{FF2B5EF4-FFF2-40B4-BE49-F238E27FC236}">
                <a16:creationId xmlns:a16="http://schemas.microsoft.com/office/drawing/2014/main" id="{9A4CEA8D-B3F0-83E4-63A6-7E74DE80008F}"/>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01920EFA-BFAA-0C4B-0FAF-38E7C537C178}"/>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11">
            <a:extLst>
              <a:ext uri="{FF2B5EF4-FFF2-40B4-BE49-F238E27FC236}">
                <a16:creationId xmlns:a16="http://schemas.microsoft.com/office/drawing/2014/main" id="{589F1C0F-2B60-8A69-2143-1EF47B0234D1}"/>
              </a:ext>
            </a:extLst>
          </p:cNvPr>
          <p:cNvPicPr>
            <a:picLocks noChangeAspect="1" noChangeArrowheads="1"/>
          </p:cNvPicPr>
          <p:nvPr/>
        </p:nvPicPr>
        <p:blipFill>
          <a:blip r:embed="rId5"/>
          <a:srcRect/>
          <a:stretch>
            <a:fillRect/>
          </a:stretch>
        </p:blipFill>
        <p:spPr bwMode="auto">
          <a:xfrm>
            <a:off x="6096000" y="937669"/>
            <a:ext cx="6085840" cy="5342113"/>
          </a:xfrm>
          <a:prstGeom prst="rect">
            <a:avLst/>
          </a:prstGeom>
          <a:noFill/>
          <a:ln w="9525">
            <a:noFill/>
            <a:miter lim="800000"/>
            <a:headEnd/>
            <a:tailEnd/>
          </a:ln>
        </p:spPr>
      </p:pic>
    </p:spTree>
    <p:extLst>
      <p:ext uri="{BB962C8B-B14F-4D97-AF65-F5344CB8AC3E}">
        <p14:creationId xmlns:p14="http://schemas.microsoft.com/office/powerpoint/2010/main" val="13332847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5F03D-5BEF-7BE1-7DBC-863710FCEB2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C35638B-9709-169D-ACEF-428D7C1CECB8}"/>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7A1984B4-0D71-454A-3FE9-0E599765CB46}"/>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Allocating Blocks to files</a:t>
            </a:r>
          </a:p>
        </p:txBody>
      </p:sp>
      <p:cxnSp>
        <p:nvCxnSpPr>
          <p:cNvPr id="6" name="Straight Connector 5">
            <a:extLst>
              <a:ext uri="{FF2B5EF4-FFF2-40B4-BE49-F238E27FC236}">
                <a16:creationId xmlns:a16="http://schemas.microsoft.com/office/drawing/2014/main" id="{93208763-6B19-29C9-F186-705444F2E027}"/>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76E2B521-C8C9-5694-B74B-57C48ABAF367}"/>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E6EA022B-8E7A-E5B3-BD4B-40FD1C88DBAB}"/>
              </a:ext>
            </a:extLst>
          </p:cNvPr>
          <p:cNvSpPr txBox="1"/>
          <p:nvPr/>
        </p:nvSpPr>
        <p:spPr>
          <a:xfrm>
            <a:off x="698089" y="1299803"/>
            <a:ext cx="4659927" cy="2232471"/>
          </a:xfrm>
          <a:prstGeom prst="rect">
            <a:avLst/>
          </a:prstGeom>
          <a:noFill/>
        </p:spPr>
        <p:txBody>
          <a:bodyPr wrap="square">
            <a:spAutoFit/>
          </a:bodyPr>
          <a:lstStyle/>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Indexed allocation – Linked Scheme</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Linked scheme – Link blocks of index table (no limit on size)</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Multi-level indexing</a:t>
            </a:r>
          </a:p>
        </p:txBody>
      </p:sp>
      <p:pic>
        <p:nvPicPr>
          <p:cNvPr id="5" name="Picture 4">
            <a:extLst>
              <a:ext uri="{FF2B5EF4-FFF2-40B4-BE49-F238E27FC236}">
                <a16:creationId xmlns:a16="http://schemas.microsoft.com/office/drawing/2014/main" id="{C6FBD3A5-1ADA-8385-0490-8F79E1AD57FB}"/>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BA9076B9-5E90-46B0-70FE-A461E47EF8ED}"/>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640FE00-873C-4F5D-7ABF-CBF62544CBB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58016" y="1464486"/>
            <a:ext cx="6254864" cy="392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48140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79DBA-67BA-2762-A3C7-164581B1B6B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928D259-E3ED-6E29-3BC5-0C84E1A788E2}"/>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33F28322-A74B-F54E-51AA-87108D54845D}"/>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Allocating Blocks to files</a:t>
            </a:r>
          </a:p>
        </p:txBody>
      </p:sp>
      <p:cxnSp>
        <p:nvCxnSpPr>
          <p:cNvPr id="6" name="Straight Connector 5">
            <a:extLst>
              <a:ext uri="{FF2B5EF4-FFF2-40B4-BE49-F238E27FC236}">
                <a16:creationId xmlns:a16="http://schemas.microsoft.com/office/drawing/2014/main" id="{F70F01F9-5329-1F3D-2DC2-5A5368C62457}"/>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F441B091-C848-68F2-DBB4-163DA7ACEE60}"/>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C962D2D8-215A-B67E-4CBC-1D24901EE02A}"/>
              </a:ext>
            </a:extLst>
          </p:cNvPr>
          <p:cNvSpPr txBox="1"/>
          <p:nvPr/>
        </p:nvSpPr>
        <p:spPr>
          <a:xfrm>
            <a:off x="698089" y="1299803"/>
            <a:ext cx="5571426" cy="4847417"/>
          </a:xfrm>
          <a:prstGeom prst="rect">
            <a:avLst/>
          </a:prstGeom>
          <a:noFill/>
        </p:spPr>
        <p:txBody>
          <a:bodyPr wrap="square">
            <a:spAutoFit/>
          </a:bodyPr>
          <a:lstStyle/>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Combined Scheme : UNIX UFS</a:t>
            </a:r>
          </a:p>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Scheme</a:t>
            </a:r>
          </a:p>
          <a:p>
            <a:pPr marL="342900" indent="-342900">
              <a:lnSpc>
                <a:spcPct val="118000"/>
              </a:lnSpc>
              <a:buFont typeface="Arial" panose="020B0604020202020204" pitchFamily="34" charset="0"/>
              <a:buChar char="•"/>
            </a:pPr>
            <a:r>
              <a:rPr lang="en-US" sz="2400" b="1" dirty="0" err="1">
                <a:latin typeface="Cambria Math" panose="02040503050406030204" pitchFamily="18" charset="0"/>
                <a:ea typeface="Cambria Math" panose="02040503050406030204" pitchFamily="18" charset="0"/>
                <a:cs typeface="Microsoft Sans Serif" panose="020B0604020202020204" pitchFamily="34" charset="0"/>
              </a:rPr>
              <a:t>Inode</a:t>
            </a:r>
            <a:r>
              <a:rPr lang="en-US" sz="2400" b="1" dirty="0">
                <a:latin typeface="Cambria Math" panose="02040503050406030204" pitchFamily="18" charset="0"/>
                <a:ea typeface="Cambria Math" panose="02040503050406030204" pitchFamily="18" charset="0"/>
                <a:cs typeface="Microsoft Sans Serif" panose="020B0604020202020204" pitchFamily="34" charset="0"/>
              </a:rPr>
              <a:t>-based: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UFS uses </a:t>
            </a:r>
            <a:r>
              <a:rPr lang="en-US" sz="2400" dirty="0" err="1">
                <a:latin typeface="Cambria Math" panose="02040503050406030204" pitchFamily="18" charset="0"/>
                <a:ea typeface="Cambria Math" panose="02040503050406030204" pitchFamily="18" charset="0"/>
                <a:cs typeface="Microsoft Sans Serif" panose="020B0604020202020204" pitchFamily="34" charset="0"/>
              </a:rPr>
              <a:t>inodes</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 to store file metadata, such as ownership, permissions, and block pointers.</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Block allocation</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 UFS allocates disk space in blocks, which can be contiguous or non-contiguous.</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Directory structure: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UFS uses a hierarchical directory structure to organize files.</a:t>
            </a:r>
          </a:p>
        </p:txBody>
      </p:sp>
      <p:pic>
        <p:nvPicPr>
          <p:cNvPr id="5" name="Picture 4">
            <a:extLst>
              <a:ext uri="{FF2B5EF4-FFF2-40B4-BE49-F238E27FC236}">
                <a16:creationId xmlns:a16="http://schemas.microsoft.com/office/drawing/2014/main" id="{6FF0F312-A424-FF07-7CF1-F00C90A4F14B}"/>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ED4C6F7-CEA2-3645-3EEC-4D7273B4922C}"/>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a:extLst>
              <a:ext uri="{FF2B5EF4-FFF2-40B4-BE49-F238E27FC236}">
                <a16:creationId xmlns:a16="http://schemas.microsoft.com/office/drawing/2014/main" id="{37ABBF2C-3D15-0252-153C-ED623ECFD404}"/>
              </a:ext>
            </a:extLst>
          </p:cNvPr>
          <p:cNvPicPr>
            <a:picLocks noChangeAspect="1" noChangeArrowheads="1"/>
          </p:cNvPicPr>
          <p:nvPr/>
        </p:nvPicPr>
        <p:blipFill>
          <a:blip r:embed="rId5"/>
          <a:srcRect/>
          <a:stretch>
            <a:fillRect/>
          </a:stretch>
        </p:blipFill>
        <p:spPr bwMode="auto">
          <a:xfrm>
            <a:off x="6355611" y="1572426"/>
            <a:ext cx="5571426" cy="4184281"/>
          </a:xfrm>
          <a:prstGeom prst="rect">
            <a:avLst/>
          </a:prstGeom>
          <a:noFill/>
          <a:ln w="9525">
            <a:noFill/>
            <a:miter lim="800000"/>
            <a:headEnd/>
            <a:tailEnd/>
          </a:ln>
        </p:spPr>
      </p:pic>
    </p:spTree>
    <p:extLst>
      <p:ext uri="{BB962C8B-B14F-4D97-AF65-F5344CB8AC3E}">
        <p14:creationId xmlns:p14="http://schemas.microsoft.com/office/powerpoint/2010/main" val="37092361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5646E-90A1-51DB-339C-21011124767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DB024FB-BA1F-623C-1CF8-03B7B6846422}"/>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16EBB152-DD43-5836-C1E5-AEBA70E9E22D}"/>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Free Space Management</a:t>
            </a:r>
          </a:p>
        </p:txBody>
      </p:sp>
      <p:cxnSp>
        <p:nvCxnSpPr>
          <p:cNvPr id="6" name="Straight Connector 5">
            <a:extLst>
              <a:ext uri="{FF2B5EF4-FFF2-40B4-BE49-F238E27FC236}">
                <a16:creationId xmlns:a16="http://schemas.microsoft.com/office/drawing/2014/main" id="{74EA0312-D6A9-9ABC-C142-31DAC9F61D8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C46F9880-A5BF-A4CE-BD7C-5F578BE68FFF}"/>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B3945BD4-68A6-2CBF-DDBC-BE8B5EA43847}"/>
              </a:ext>
            </a:extLst>
          </p:cNvPr>
          <p:cNvSpPr txBox="1"/>
          <p:nvPr/>
        </p:nvSpPr>
        <p:spPr>
          <a:xfrm>
            <a:off x="698089" y="1299803"/>
            <a:ext cx="10795821" cy="3975768"/>
          </a:xfrm>
          <a:prstGeom prst="rect">
            <a:avLst/>
          </a:prstGeom>
          <a:noFill/>
        </p:spPr>
        <p:txBody>
          <a:bodyPr wrap="square">
            <a:spAutoFit/>
          </a:bodyPr>
          <a:lstStyle/>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Free space management refers to the techniques used to manage and allocate free space on a storage device.</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Techniques</a:t>
            </a:r>
          </a:p>
          <a:p>
            <a:pPr marL="800100" lvl="1"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Bit vector: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A bit vector is a data structure that uses a series of bits to represent the allocation status of blocks on a storage device.</a:t>
            </a:r>
          </a:p>
          <a:p>
            <a:pPr marL="800100" lvl="1"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Linked list: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A linked list is a data structure that uses pointers to link together free blocks on a storage device.</a:t>
            </a:r>
          </a:p>
          <a:p>
            <a:pPr marL="800100" lvl="1"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Grouping: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Grouping involves dividing the storage device into groups of blocks and managing free space within each group.</a:t>
            </a:r>
          </a:p>
        </p:txBody>
      </p:sp>
      <p:pic>
        <p:nvPicPr>
          <p:cNvPr id="5" name="Picture 4">
            <a:extLst>
              <a:ext uri="{FF2B5EF4-FFF2-40B4-BE49-F238E27FC236}">
                <a16:creationId xmlns:a16="http://schemas.microsoft.com/office/drawing/2014/main" id="{476A8BA9-6832-7160-AB4B-97B41730E74D}"/>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B0F1561B-EB05-3F15-D0B4-985AF3FD8530}"/>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27370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68FA2-5555-299C-A221-11F08BC4D27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B1F315C-9FC1-E56D-6AE2-DAFA5BE08D9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58DD1AAC-5AAC-EB99-D9D0-7EA047EE33DA}"/>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Free Space Management</a:t>
            </a:r>
          </a:p>
        </p:txBody>
      </p:sp>
      <p:cxnSp>
        <p:nvCxnSpPr>
          <p:cNvPr id="6" name="Straight Connector 5">
            <a:extLst>
              <a:ext uri="{FF2B5EF4-FFF2-40B4-BE49-F238E27FC236}">
                <a16:creationId xmlns:a16="http://schemas.microsoft.com/office/drawing/2014/main" id="{4040D0E6-2710-8989-D89F-5F6A45008046}"/>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98714BCC-AB90-75EE-DF02-389EA2FEADF0}"/>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4ED9AE4D-1D54-761C-52F6-D6AFC9BF9C29}"/>
              </a:ext>
            </a:extLst>
          </p:cNvPr>
          <p:cNvSpPr txBox="1"/>
          <p:nvPr/>
        </p:nvSpPr>
        <p:spPr>
          <a:xfrm>
            <a:off x="698089" y="1299803"/>
            <a:ext cx="10795821" cy="5283241"/>
          </a:xfrm>
          <a:prstGeom prst="rect">
            <a:avLst/>
          </a:prstGeom>
          <a:noFill/>
        </p:spPr>
        <p:txBody>
          <a:bodyPr wrap="square">
            <a:spAutoFit/>
          </a:bodyPr>
          <a:lstStyle/>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Bit Vector</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Bit representation: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Each bit in the vector represents a block on the storage device.</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Allocation status: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The value of each bit indicates whether the corresponding block is free (0) or allocated (1).</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Advantages</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Efficient space management</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Fast lookup: </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Simple implementation</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Disadvantages</a:t>
            </a:r>
          </a:p>
          <a:p>
            <a:pPr marL="800100" lvl="1"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Limited scalability</a:t>
            </a:r>
          </a:p>
          <a:p>
            <a:pPr marL="800100" lvl="1" indent="-342900">
              <a:lnSpc>
                <a:spcPct val="118000"/>
              </a:lnSpc>
              <a:buFont typeface="Arial" panose="020B0604020202020204" pitchFamily="34" charset="0"/>
              <a:buChar char="•"/>
              <a:tabLst>
                <a:tab pos="7264400" algn="l"/>
              </a:tabLst>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Cache performance</a:t>
            </a:r>
          </a:p>
        </p:txBody>
      </p:sp>
      <p:pic>
        <p:nvPicPr>
          <p:cNvPr id="5" name="Picture 4">
            <a:extLst>
              <a:ext uri="{FF2B5EF4-FFF2-40B4-BE49-F238E27FC236}">
                <a16:creationId xmlns:a16="http://schemas.microsoft.com/office/drawing/2014/main" id="{275C6372-AF3E-0C2B-D104-F9543F186377}"/>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68F69E79-863A-ECD1-DA52-D00338AF7F05}"/>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1">
            <a:extLst>
              <a:ext uri="{FF2B5EF4-FFF2-40B4-BE49-F238E27FC236}">
                <a16:creationId xmlns:a16="http://schemas.microsoft.com/office/drawing/2014/main" id="{AEFAC91E-8197-4E17-B7F7-B01607DBBFA0}"/>
              </a:ext>
            </a:extLst>
          </p:cNvPr>
          <p:cNvGrpSpPr>
            <a:grpSpLocks/>
          </p:cNvGrpSpPr>
          <p:nvPr/>
        </p:nvGrpSpPr>
        <p:grpSpPr bwMode="auto">
          <a:xfrm>
            <a:off x="6924258" y="3700629"/>
            <a:ext cx="2358788" cy="1402365"/>
            <a:chOff x="2784475" y="2216150"/>
            <a:chExt cx="3878263" cy="1944688"/>
          </a:xfrm>
        </p:grpSpPr>
        <p:sp>
          <p:nvSpPr>
            <p:cNvPr id="9" name="Rectangle 4">
              <a:extLst>
                <a:ext uri="{FF2B5EF4-FFF2-40B4-BE49-F238E27FC236}">
                  <a16:creationId xmlns:a16="http://schemas.microsoft.com/office/drawing/2014/main" id="{89564758-B97E-21B8-8877-B6F18AA88B8D}"/>
                </a:ext>
              </a:extLst>
            </p:cNvPr>
            <p:cNvSpPr>
              <a:spLocks noChangeArrowheads="1"/>
            </p:cNvSpPr>
            <p:nvPr/>
          </p:nvSpPr>
          <p:spPr bwMode="auto">
            <a:xfrm>
              <a:off x="3017838" y="2627313"/>
              <a:ext cx="360362" cy="361950"/>
            </a:xfrm>
            <a:prstGeom prst="rect">
              <a:avLst/>
            </a:prstGeom>
            <a:solidFill>
              <a:schemeClr val="bg1"/>
            </a:solidFill>
            <a:ln w="9525">
              <a:solidFill>
                <a:schemeClr val="tx1"/>
              </a:solidFill>
              <a:miter lim="800000"/>
              <a:headEnd/>
              <a:tailEnd/>
            </a:ln>
          </p:spPr>
          <p:txBody>
            <a:bodyPr wrap="none" lIns="91435" tIns="45718" rIns="91435" bIns="45718" anchor="ctr"/>
            <a:lstStyle>
              <a:lvl1pPr>
                <a:spcBef>
                  <a:spcPct val="35000"/>
                </a:spcBef>
                <a:buClr>
                  <a:srgbClr val="993300"/>
                </a:buClr>
                <a:buSzPct val="90000"/>
                <a:buFont typeface="Monotype Sorts" pitchFamily="-84"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rgbClr val="CC6600"/>
                </a:buClr>
                <a:buSzPct val="80000"/>
                <a:buFont typeface="Monotype Sorts" pitchFamily="-84"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endParaRPr kumimoji="0" lang="en-US" altLang="en-US">
                <a:latin typeface="Verdana" panose="020B0604030504040204" pitchFamily="34" charset="0"/>
              </a:endParaRPr>
            </a:p>
          </p:txBody>
        </p:sp>
        <p:sp>
          <p:nvSpPr>
            <p:cNvPr id="10" name="Rectangle 5">
              <a:extLst>
                <a:ext uri="{FF2B5EF4-FFF2-40B4-BE49-F238E27FC236}">
                  <a16:creationId xmlns:a16="http://schemas.microsoft.com/office/drawing/2014/main" id="{6034F576-7224-9DB0-9ED9-1D96AD83D180}"/>
                </a:ext>
              </a:extLst>
            </p:cNvPr>
            <p:cNvSpPr>
              <a:spLocks noChangeArrowheads="1"/>
            </p:cNvSpPr>
            <p:nvPr/>
          </p:nvSpPr>
          <p:spPr bwMode="auto">
            <a:xfrm>
              <a:off x="3346450" y="2627313"/>
              <a:ext cx="360363" cy="361950"/>
            </a:xfrm>
            <a:prstGeom prst="rect">
              <a:avLst/>
            </a:prstGeom>
            <a:solidFill>
              <a:schemeClr val="bg1"/>
            </a:solidFill>
            <a:ln w="9525">
              <a:solidFill>
                <a:schemeClr val="tx1"/>
              </a:solidFill>
              <a:miter lim="800000"/>
              <a:headEnd/>
              <a:tailEnd/>
            </a:ln>
          </p:spPr>
          <p:txBody>
            <a:bodyPr wrap="none" lIns="91435" tIns="45718" rIns="91435" bIns="45718" anchor="ctr"/>
            <a:lstStyle>
              <a:lvl1pPr>
                <a:spcBef>
                  <a:spcPct val="35000"/>
                </a:spcBef>
                <a:buClr>
                  <a:srgbClr val="993300"/>
                </a:buClr>
                <a:buSzPct val="90000"/>
                <a:buFont typeface="Monotype Sorts" pitchFamily="-84"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rgbClr val="CC6600"/>
                </a:buClr>
                <a:buSzPct val="80000"/>
                <a:buFont typeface="Monotype Sorts" pitchFamily="-84"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endParaRPr kumimoji="0" lang="en-US" altLang="en-US">
                <a:latin typeface="Verdana" panose="020B0604030504040204" pitchFamily="34" charset="0"/>
              </a:endParaRPr>
            </a:p>
          </p:txBody>
        </p:sp>
        <p:sp>
          <p:nvSpPr>
            <p:cNvPr id="12" name="Rectangle 6">
              <a:extLst>
                <a:ext uri="{FF2B5EF4-FFF2-40B4-BE49-F238E27FC236}">
                  <a16:creationId xmlns:a16="http://schemas.microsoft.com/office/drawing/2014/main" id="{0833D1E5-F04F-0151-C1A3-D41504C0ED1B}"/>
                </a:ext>
              </a:extLst>
            </p:cNvPr>
            <p:cNvSpPr>
              <a:spLocks noChangeArrowheads="1"/>
            </p:cNvSpPr>
            <p:nvPr/>
          </p:nvSpPr>
          <p:spPr bwMode="auto">
            <a:xfrm>
              <a:off x="3675063" y="2627313"/>
              <a:ext cx="360362" cy="361950"/>
            </a:xfrm>
            <a:prstGeom prst="rect">
              <a:avLst/>
            </a:prstGeom>
            <a:solidFill>
              <a:schemeClr val="bg1"/>
            </a:solidFill>
            <a:ln w="9525">
              <a:solidFill>
                <a:schemeClr val="tx1"/>
              </a:solidFill>
              <a:miter lim="800000"/>
              <a:headEnd/>
              <a:tailEnd/>
            </a:ln>
          </p:spPr>
          <p:txBody>
            <a:bodyPr wrap="none" lIns="91435" tIns="45718" rIns="91435" bIns="45718" anchor="ctr"/>
            <a:lstStyle>
              <a:lvl1pPr>
                <a:spcBef>
                  <a:spcPct val="35000"/>
                </a:spcBef>
                <a:buClr>
                  <a:srgbClr val="993300"/>
                </a:buClr>
                <a:buSzPct val="90000"/>
                <a:buFont typeface="Monotype Sorts" pitchFamily="-84"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rgbClr val="CC6600"/>
                </a:buClr>
                <a:buSzPct val="80000"/>
                <a:buFont typeface="Monotype Sorts" pitchFamily="-84"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endParaRPr kumimoji="0" lang="en-US" altLang="en-US">
                <a:latin typeface="Verdana" panose="020B0604030504040204" pitchFamily="34" charset="0"/>
              </a:endParaRPr>
            </a:p>
          </p:txBody>
        </p:sp>
        <p:sp>
          <p:nvSpPr>
            <p:cNvPr id="14" name="Rectangle 7">
              <a:extLst>
                <a:ext uri="{FF2B5EF4-FFF2-40B4-BE49-F238E27FC236}">
                  <a16:creationId xmlns:a16="http://schemas.microsoft.com/office/drawing/2014/main" id="{2B5B0138-F615-1FC4-FD6D-2F0D88164AAE}"/>
                </a:ext>
              </a:extLst>
            </p:cNvPr>
            <p:cNvSpPr>
              <a:spLocks noChangeArrowheads="1"/>
            </p:cNvSpPr>
            <p:nvPr/>
          </p:nvSpPr>
          <p:spPr bwMode="auto">
            <a:xfrm>
              <a:off x="4003675" y="2627313"/>
              <a:ext cx="360363" cy="361950"/>
            </a:xfrm>
            <a:prstGeom prst="rect">
              <a:avLst/>
            </a:prstGeom>
            <a:solidFill>
              <a:schemeClr val="bg1"/>
            </a:solidFill>
            <a:ln w="9525">
              <a:solidFill>
                <a:schemeClr val="tx1"/>
              </a:solidFill>
              <a:miter lim="800000"/>
              <a:headEnd/>
              <a:tailEnd/>
            </a:ln>
          </p:spPr>
          <p:txBody>
            <a:bodyPr wrap="none" lIns="91435" tIns="45718" rIns="91435" bIns="45718" anchor="ctr"/>
            <a:lstStyle>
              <a:lvl1pPr>
                <a:spcBef>
                  <a:spcPct val="35000"/>
                </a:spcBef>
                <a:buClr>
                  <a:srgbClr val="993300"/>
                </a:buClr>
                <a:buSzPct val="90000"/>
                <a:buFont typeface="Monotype Sorts" pitchFamily="-84"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rgbClr val="CC6600"/>
                </a:buClr>
                <a:buSzPct val="80000"/>
                <a:buFont typeface="Monotype Sorts" pitchFamily="-84"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endParaRPr kumimoji="0" lang="en-US" altLang="en-US">
                <a:latin typeface="Verdana" panose="020B0604030504040204" pitchFamily="34" charset="0"/>
              </a:endParaRPr>
            </a:p>
          </p:txBody>
        </p:sp>
        <p:sp>
          <p:nvSpPr>
            <p:cNvPr id="15" name="Rectangle 8">
              <a:extLst>
                <a:ext uri="{FF2B5EF4-FFF2-40B4-BE49-F238E27FC236}">
                  <a16:creationId xmlns:a16="http://schemas.microsoft.com/office/drawing/2014/main" id="{8AA69EB0-EBFB-96D2-C794-8F6D09A1B4ED}"/>
                </a:ext>
              </a:extLst>
            </p:cNvPr>
            <p:cNvSpPr>
              <a:spLocks noChangeArrowheads="1"/>
            </p:cNvSpPr>
            <p:nvPr/>
          </p:nvSpPr>
          <p:spPr bwMode="auto">
            <a:xfrm>
              <a:off x="4332288" y="2627313"/>
              <a:ext cx="360362" cy="361950"/>
            </a:xfrm>
            <a:prstGeom prst="rect">
              <a:avLst/>
            </a:prstGeom>
            <a:solidFill>
              <a:schemeClr val="bg1"/>
            </a:solidFill>
            <a:ln w="9525">
              <a:solidFill>
                <a:schemeClr val="tx1"/>
              </a:solidFill>
              <a:miter lim="800000"/>
              <a:headEnd/>
              <a:tailEnd/>
            </a:ln>
          </p:spPr>
          <p:txBody>
            <a:bodyPr wrap="none" lIns="91435" tIns="45718" rIns="91435" bIns="45718" anchor="ctr"/>
            <a:lstStyle>
              <a:lvl1pPr>
                <a:spcBef>
                  <a:spcPct val="35000"/>
                </a:spcBef>
                <a:buClr>
                  <a:srgbClr val="993300"/>
                </a:buClr>
                <a:buSzPct val="90000"/>
                <a:buFont typeface="Monotype Sorts" pitchFamily="-84"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rgbClr val="CC6600"/>
                </a:buClr>
                <a:buSzPct val="80000"/>
                <a:buFont typeface="Monotype Sorts" pitchFamily="-84"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endParaRPr kumimoji="0" lang="en-US" altLang="en-US">
                <a:latin typeface="Verdana" panose="020B0604030504040204" pitchFamily="34" charset="0"/>
              </a:endParaRPr>
            </a:p>
          </p:txBody>
        </p:sp>
        <p:sp>
          <p:nvSpPr>
            <p:cNvPr id="16" name="Rectangle 9">
              <a:extLst>
                <a:ext uri="{FF2B5EF4-FFF2-40B4-BE49-F238E27FC236}">
                  <a16:creationId xmlns:a16="http://schemas.microsoft.com/office/drawing/2014/main" id="{27EDD534-05FA-371F-E326-E120298C63EE}"/>
                </a:ext>
              </a:extLst>
            </p:cNvPr>
            <p:cNvSpPr>
              <a:spLocks noChangeArrowheads="1"/>
            </p:cNvSpPr>
            <p:nvPr/>
          </p:nvSpPr>
          <p:spPr bwMode="auto">
            <a:xfrm>
              <a:off x="4660900" y="2627313"/>
              <a:ext cx="360363" cy="361950"/>
            </a:xfrm>
            <a:prstGeom prst="rect">
              <a:avLst/>
            </a:prstGeom>
            <a:solidFill>
              <a:schemeClr val="bg1"/>
            </a:solidFill>
            <a:ln w="9525">
              <a:solidFill>
                <a:schemeClr val="tx1"/>
              </a:solidFill>
              <a:miter lim="800000"/>
              <a:headEnd/>
              <a:tailEnd/>
            </a:ln>
          </p:spPr>
          <p:txBody>
            <a:bodyPr wrap="none" lIns="91435" tIns="45718" rIns="91435" bIns="45718" anchor="ctr"/>
            <a:lstStyle>
              <a:lvl1pPr>
                <a:spcBef>
                  <a:spcPct val="35000"/>
                </a:spcBef>
                <a:buClr>
                  <a:srgbClr val="993300"/>
                </a:buClr>
                <a:buSzPct val="90000"/>
                <a:buFont typeface="Monotype Sorts" pitchFamily="-84"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rgbClr val="CC6600"/>
                </a:buClr>
                <a:buSzPct val="80000"/>
                <a:buFont typeface="Monotype Sorts" pitchFamily="-84"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endParaRPr kumimoji="0" lang="en-US" altLang="en-US">
                <a:latin typeface="Verdana" panose="020B0604030504040204" pitchFamily="34" charset="0"/>
              </a:endParaRPr>
            </a:p>
          </p:txBody>
        </p:sp>
        <p:sp>
          <p:nvSpPr>
            <p:cNvPr id="17" name="Rectangle 10">
              <a:extLst>
                <a:ext uri="{FF2B5EF4-FFF2-40B4-BE49-F238E27FC236}">
                  <a16:creationId xmlns:a16="http://schemas.microsoft.com/office/drawing/2014/main" id="{F6EC3E47-C04B-D1C1-F537-4A2D01B32891}"/>
                </a:ext>
              </a:extLst>
            </p:cNvPr>
            <p:cNvSpPr>
              <a:spLocks noChangeArrowheads="1"/>
            </p:cNvSpPr>
            <p:nvPr/>
          </p:nvSpPr>
          <p:spPr bwMode="auto">
            <a:xfrm>
              <a:off x="5022850" y="2627313"/>
              <a:ext cx="1219200" cy="361950"/>
            </a:xfrm>
            <a:prstGeom prst="rect">
              <a:avLst/>
            </a:prstGeom>
            <a:solidFill>
              <a:schemeClr val="bg1"/>
            </a:solidFill>
            <a:ln w="9525">
              <a:solidFill>
                <a:schemeClr val="tx1"/>
              </a:solidFill>
              <a:miter lim="800000"/>
              <a:headEnd/>
              <a:tailEnd/>
            </a:ln>
          </p:spPr>
          <p:txBody>
            <a:bodyPr wrap="none" lIns="91435" tIns="45718" rIns="91435" bIns="45718" anchor="ctr"/>
            <a:lstStyle>
              <a:lvl1pPr>
                <a:spcBef>
                  <a:spcPct val="35000"/>
                </a:spcBef>
                <a:buClr>
                  <a:srgbClr val="993300"/>
                </a:buClr>
                <a:buSzPct val="90000"/>
                <a:buFont typeface="Monotype Sorts" pitchFamily="-84"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rgbClr val="CC6600"/>
                </a:buClr>
                <a:buSzPct val="80000"/>
                <a:buFont typeface="Monotype Sorts" pitchFamily="-84"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lgn="ctr">
                <a:spcBef>
                  <a:spcPct val="0"/>
                </a:spcBef>
                <a:buClrTx/>
                <a:buSzTx/>
                <a:buFontTx/>
                <a:buNone/>
              </a:pPr>
              <a:r>
                <a:rPr kumimoji="0" lang="en-US" altLang="en-US" sz="2000"/>
                <a:t>…</a:t>
              </a:r>
              <a:endParaRPr kumimoji="0" lang="en-US" altLang="en-US"/>
            </a:p>
          </p:txBody>
        </p:sp>
        <p:sp>
          <p:nvSpPr>
            <p:cNvPr id="18" name="Rectangle 11">
              <a:extLst>
                <a:ext uri="{FF2B5EF4-FFF2-40B4-BE49-F238E27FC236}">
                  <a16:creationId xmlns:a16="http://schemas.microsoft.com/office/drawing/2014/main" id="{4C39EDE4-E966-7B5F-0C9C-D6CE03ADF152}"/>
                </a:ext>
              </a:extLst>
            </p:cNvPr>
            <p:cNvSpPr>
              <a:spLocks noChangeArrowheads="1"/>
            </p:cNvSpPr>
            <p:nvPr/>
          </p:nvSpPr>
          <p:spPr bwMode="auto">
            <a:xfrm>
              <a:off x="6242050" y="2627313"/>
              <a:ext cx="360363" cy="361950"/>
            </a:xfrm>
            <a:prstGeom prst="rect">
              <a:avLst/>
            </a:prstGeom>
            <a:solidFill>
              <a:schemeClr val="bg1"/>
            </a:solidFill>
            <a:ln w="9525">
              <a:solidFill>
                <a:schemeClr val="tx1"/>
              </a:solidFill>
              <a:miter lim="800000"/>
              <a:headEnd/>
              <a:tailEnd/>
            </a:ln>
          </p:spPr>
          <p:txBody>
            <a:bodyPr wrap="none" lIns="91435" tIns="45718" rIns="91435" bIns="45718" anchor="ctr"/>
            <a:lstStyle>
              <a:lvl1pPr>
                <a:spcBef>
                  <a:spcPct val="35000"/>
                </a:spcBef>
                <a:buClr>
                  <a:srgbClr val="993300"/>
                </a:buClr>
                <a:buSzPct val="90000"/>
                <a:buFont typeface="Monotype Sorts" pitchFamily="-84"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rgbClr val="CC6600"/>
                </a:buClr>
                <a:buSzPct val="80000"/>
                <a:buFont typeface="Monotype Sorts" pitchFamily="-84"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endParaRPr kumimoji="0" lang="en-US" altLang="en-US">
                <a:latin typeface="Verdana" panose="020B0604030504040204" pitchFamily="34" charset="0"/>
              </a:endParaRPr>
            </a:p>
          </p:txBody>
        </p:sp>
        <p:sp>
          <p:nvSpPr>
            <p:cNvPr id="19" name="Text Box 12">
              <a:extLst>
                <a:ext uri="{FF2B5EF4-FFF2-40B4-BE49-F238E27FC236}">
                  <a16:creationId xmlns:a16="http://schemas.microsoft.com/office/drawing/2014/main" id="{8B945BB9-6B3C-3ACA-D78F-775283DF4B9C}"/>
                </a:ext>
              </a:extLst>
            </p:cNvPr>
            <p:cNvSpPr txBox="1">
              <a:spLocks noChangeArrowheads="1"/>
            </p:cNvSpPr>
            <p:nvPr/>
          </p:nvSpPr>
          <p:spPr bwMode="auto">
            <a:xfrm>
              <a:off x="3040063" y="2216150"/>
              <a:ext cx="3127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5" tIns="45718" rIns="91435" bIns="45718" anchor="ctr">
              <a:spAutoFit/>
            </a:bodyPr>
            <a:lstStyle>
              <a:lvl1pPr>
                <a:spcBef>
                  <a:spcPct val="35000"/>
                </a:spcBef>
                <a:buClr>
                  <a:srgbClr val="993300"/>
                </a:buClr>
                <a:buSzPct val="90000"/>
                <a:buFont typeface="Monotype Sorts" pitchFamily="-84"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rgbClr val="CC6600"/>
                </a:buClr>
                <a:buSzPct val="80000"/>
                <a:buFont typeface="Monotype Sorts" pitchFamily="-84"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lgn="ctr">
                <a:spcBef>
                  <a:spcPct val="50000"/>
                </a:spcBef>
                <a:buClrTx/>
                <a:buSzTx/>
                <a:buFontTx/>
                <a:buNone/>
              </a:pPr>
              <a:r>
                <a:rPr kumimoji="0" lang="en-US" altLang="en-US"/>
                <a:t>0</a:t>
              </a:r>
            </a:p>
          </p:txBody>
        </p:sp>
        <p:sp>
          <p:nvSpPr>
            <p:cNvPr id="20" name="Text Box 13">
              <a:extLst>
                <a:ext uri="{FF2B5EF4-FFF2-40B4-BE49-F238E27FC236}">
                  <a16:creationId xmlns:a16="http://schemas.microsoft.com/office/drawing/2014/main" id="{FB9F7A24-B3F2-5B3B-835E-6D2BE43E54EA}"/>
                </a:ext>
              </a:extLst>
            </p:cNvPr>
            <p:cNvSpPr txBox="1">
              <a:spLocks noChangeArrowheads="1"/>
            </p:cNvSpPr>
            <p:nvPr/>
          </p:nvSpPr>
          <p:spPr bwMode="auto">
            <a:xfrm>
              <a:off x="3344863" y="2216150"/>
              <a:ext cx="3127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5" tIns="45718" rIns="91435" bIns="45718" anchor="ctr">
              <a:spAutoFit/>
            </a:bodyPr>
            <a:lstStyle>
              <a:lvl1pPr>
                <a:spcBef>
                  <a:spcPct val="35000"/>
                </a:spcBef>
                <a:buClr>
                  <a:srgbClr val="993300"/>
                </a:buClr>
                <a:buSzPct val="90000"/>
                <a:buFont typeface="Monotype Sorts" pitchFamily="-84"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rgbClr val="CC6600"/>
                </a:buClr>
                <a:buSzPct val="80000"/>
                <a:buFont typeface="Monotype Sorts" pitchFamily="-84"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lgn="ctr">
                <a:spcBef>
                  <a:spcPct val="50000"/>
                </a:spcBef>
                <a:buClrTx/>
                <a:buSzTx/>
                <a:buFontTx/>
                <a:buNone/>
              </a:pPr>
              <a:r>
                <a:rPr kumimoji="0" lang="en-US" altLang="en-US"/>
                <a:t>1</a:t>
              </a:r>
            </a:p>
          </p:txBody>
        </p:sp>
        <p:sp>
          <p:nvSpPr>
            <p:cNvPr id="21" name="Text Box 14">
              <a:extLst>
                <a:ext uri="{FF2B5EF4-FFF2-40B4-BE49-F238E27FC236}">
                  <a16:creationId xmlns:a16="http://schemas.microsoft.com/office/drawing/2014/main" id="{C56A75D8-9DA8-DA63-D1DD-15356ECF4C3B}"/>
                </a:ext>
              </a:extLst>
            </p:cNvPr>
            <p:cNvSpPr txBox="1">
              <a:spLocks noChangeArrowheads="1"/>
            </p:cNvSpPr>
            <p:nvPr/>
          </p:nvSpPr>
          <p:spPr bwMode="auto">
            <a:xfrm>
              <a:off x="3802063" y="2216150"/>
              <a:ext cx="3127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5" tIns="45718" rIns="91435" bIns="45718" anchor="ctr">
              <a:spAutoFit/>
            </a:bodyPr>
            <a:lstStyle>
              <a:lvl1pPr>
                <a:spcBef>
                  <a:spcPct val="35000"/>
                </a:spcBef>
                <a:buClr>
                  <a:srgbClr val="993300"/>
                </a:buClr>
                <a:buSzPct val="90000"/>
                <a:buFont typeface="Monotype Sorts" pitchFamily="-84"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rgbClr val="CC6600"/>
                </a:buClr>
                <a:buSzPct val="80000"/>
                <a:buFont typeface="Monotype Sorts" pitchFamily="-84"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lgn="ctr">
                <a:spcBef>
                  <a:spcPct val="50000"/>
                </a:spcBef>
                <a:buClrTx/>
                <a:buSzTx/>
                <a:buFontTx/>
                <a:buNone/>
              </a:pPr>
              <a:r>
                <a:rPr kumimoji="0" lang="en-US" altLang="en-US" dirty="0"/>
                <a:t>2</a:t>
              </a:r>
            </a:p>
          </p:txBody>
        </p:sp>
        <p:sp>
          <p:nvSpPr>
            <p:cNvPr id="22" name="Text Box 15">
              <a:extLst>
                <a:ext uri="{FF2B5EF4-FFF2-40B4-BE49-F238E27FC236}">
                  <a16:creationId xmlns:a16="http://schemas.microsoft.com/office/drawing/2014/main" id="{099511AF-8339-A450-F1D2-915DEA1BBB2F}"/>
                </a:ext>
              </a:extLst>
            </p:cNvPr>
            <p:cNvSpPr txBox="1">
              <a:spLocks noChangeArrowheads="1"/>
            </p:cNvSpPr>
            <p:nvPr/>
          </p:nvSpPr>
          <p:spPr bwMode="auto">
            <a:xfrm>
              <a:off x="6132513" y="2216150"/>
              <a:ext cx="5302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5" tIns="45718" rIns="91435" bIns="45718" anchor="ctr">
              <a:spAutoFit/>
            </a:bodyPr>
            <a:lstStyle>
              <a:lvl1pPr>
                <a:spcBef>
                  <a:spcPct val="35000"/>
                </a:spcBef>
                <a:buClr>
                  <a:srgbClr val="993300"/>
                </a:buClr>
                <a:buSzPct val="90000"/>
                <a:buFont typeface="Monotype Sorts" pitchFamily="-84"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rgbClr val="CC6600"/>
                </a:buClr>
                <a:buSzPct val="80000"/>
                <a:buFont typeface="Monotype Sorts" pitchFamily="-84"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lgn="ctr">
                <a:spcBef>
                  <a:spcPct val="50000"/>
                </a:spcBef>
                <a:buClrTx/>
                <a:buSzTx/>
                <a:buFontTx/>
                <a:buNone/>
              </a:pPr>
              <a:r>
                <a:rPr kumimoji="0" lang="en-US" altLang="en-US" b="1" i="1"/>
                <a:t>n</a:t>
              </a:r>
              <a:r>
                <a:rPr kumimoji="0" lang="en-US" altLang="en-US"/>
                <a:t>-1</a:t>
              </a:r>
            </a:p>
          </p:txBody>
        </p:sp>
        <p:sp>
          <p:nvSpPr>
            <p:cNvPr id="23" name="Text Box 16">
              <a:extLst>
                <a:ext uri="{FF2B5EF4-FFF2-40B4-BE49-F238E27FC236}">
                  <a16:creationId xmlns:a16="http://schemas.microsoft.com/office/drawing/2014/main" id="{E7CAD01F-9CF1-8048-F192-73069D6EC6F7}"/>
                </a:ext>
              </a:extLst>
            </p:cNvPr>
            <p:cNvSpPr txBox="1">
              <a:spLocks noChangeArrowheads="1"/>
            </p:cNvSpPr>
            <p:nvPr/>
          </p:nvSpPr>
          <p:spPr bwMode="auto">
            <a:xfrm>
              <a:off x="2784475" y="3479800"/>
              <a:ext cx="819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5" tIns="45718" rIns="91435" bIns="45718" anchor="ctr">
              <a:spAutoFit/>
            </a:bodyPr>
            <a:lstStyle>
              <a:lvl1pPr>
                <a:spcBef>
                  <a:spcPct val="35000"/>
                </a:spcBef>
                <a:buClr>
                  <a:srgbClr val="993300"/>
                </a:buClr>
                <a:buSzPct val="90000"/>
                <a:buFont typeface="Monotype Sorts" pitchFamily="-84"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rgbClr val="CC6600"/>
                </a:buClr>
                <a:buSzPct val="80000"/>
                <a:buFont typeface="Monotype Sorts" pitchFamily="-84"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lgn="ctr">
                <a:spcBef>
                  <a:spcPct val="50000"/>
                </a:spcBef>
                <a:buClrTx/>
                <a:buSzTx/>
                <a:buFontTx/>
                <a:buNone/>
              </a:pPr>
              <a:r>
                <a:rPr kumimoji="0" lang="en-US" altLang="en-US"/>
                <a:t>bit[</a:t>
              </a:r>
              <a:r>
                <a:rPr kumimoji="0" lang="en-US" altLang="en-US" b="1" i="1"/>
                <a:t>i</a:t>
              </a:r>
              <a:r>
                <a:rPr kumimoji="0" lang="en-US" altLang="en-US"/>
                <a:t>] =</a:t>
              </a:r>
            </a:p>
          </p:txBody>
        </p:sp>
        <p:sp>
          <p:nvSpPr>
            <p:cNvPr id="24" name="Text Box 17">
              <a:extLst>
                <a:ext uri="{FF2B5EF4-FFF2-40B4-BE49-F238E27FC236}">
                  <a16:creationId xmlns:a16="http://schemas.microsoft.com/office/drawing/2014/main" id="{C0E05593-76EA-636B-9C67-23DCA23104DD}"/>
                </a:ext>
              </a:extLst>
            </p:cNvPr>
            <p:cNvSpPr txBox="1">
              <a:spLocks noChangeArrowheads="1"/>
            </p:cNvSpPr>
            <p:nvPr/>
          </p:nvSpPr>
          <p:spPr bwMode="auto">
            <a:xfrm rot="-5400000">
              <a:off x="3142456" y="3482182"/>
              <a:ext cx="957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5" tIns="45718" rIns="91435" bIns="45718" anchor="ctr">
              <a:spAutoFit/>
            </a:bodyPr>
            <a:lstStyle>
              <a:lvl1pPr>
                <a:spcBef>
                  <a:spcPct val="35000"/>
                </a:spcBef>
                <a:buClr>
                  <a:srgbClr val="993300"/>
                </a:buClr>
                <a:buSzPct val="90000"/>
                <a:buFont typeface="Monotype Sorts" pitchFamily="-84"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rgbClr val="CC6600"/>
                </a:buClr>
                <a:buSzPct val="80000"/>
                <a:buFont typeface="Monotype Sorts" pitchFamily="-84"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lgn="ctr">
                <a:spcBef>
                  <a:spcPct val="50000"/>
                </a:spcBef>
                <a:buClrTx/>
                <a:buSzTx/>
                <a:buFontTx/>
                <a:buNone/>
              </a:pPr>
              <a:r>
                <a:rPr kumimoji="0" lang="en-US" altLang="en-US" sz="2000" dirty="0">
                  <a:sym typeface="MT Extra" panose="05050102010205020202" pitchFamily="18" charset="2"/>
                </a:rPr>
                <a:t></a:t>
              </a:r>
              <a:endParaRPr kumimoji="0" lang="en-US" altLang="en-US" sz="5400" dirty="0">
                <a:sym typeface="Monotype Sorts" pitchFamily="-84" charset="2"/>
              </a:endParaRPr>
            </a:p>
          </p:txBody>
        </p:sp>
        <p:sp>
          <p:nvSpPr>
            <p:cNvPr id="25" name="Text Box 18">
              <a:extLst>
                <a:ext uri="{FF2B5EF4-FFF2-40B4-BE49-F238E27FC236}">
                  <a16:creationId xmlns:a16="http://schemas.microsoft.com/office/drawing/2014/main" id="{4D7203A0-B4EE-2BA3-CAE2-7C8215AAA3C3}"/>
                </a:ext>
              </a:extLst>
            </p:cNvPr>
            <p:cNvSpPr txBox="1">
              <a:spLocks noChangeArrowheads="1"/>
            </p:cNvSpPr>
            <p:nvPr/>
          </p:nvSpPr>
          <p:spPr bwMode="auto">
            <a:xfrm>
              <a:off x="3879850" y="3281363"/>
              <a:ext cx="24511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5" tIns="45718" rIns="91435" bIns="45718" anchor="ctr">
              <a:spAutoFit/>
            </a:bodyPr>
            <a:lstStyle>
              <a:lvl1pPr>
                <a:spcBef>
                  <a:spcPct val="35000"/>
                </a:spcBef>
                <a:buClr>
                  <a:srgbClr val="993300"/>
                </a:buClr>
                <a:buSzPct val="90000"/>
                <a:buFont typeface="Monotype Sorts" pitchFamily="-84"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rgbClr val="CC6600"/>
                </a:buClr>
                <a:buSzPct val="80000"/>
                <a:buFont typeface="Monotype Sorts" pitchFamily="-84"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50000"/>
                </a:spcBef>
                <a:buClrTx/>
                <a:buSzTx/>
                <a:buFontTx/>
                <a:buNone/>
              </a:pPr>
              <a:r>
                <a:rPr kumimoji="0" lang="en-US" altLang="en-US" dirty="0"/>
                <a:t>1 </a:t>
              </a:r>
              <a:r>
                <a:rPr kumimoji="0" lang="en-US" altLang="en-US" dirty="0">
                  <a:sym typeface="Symbol" panose="05050102010706020507" pitchFamily="18" charset="2"/>
                </a:rPr>
                <a:t> block[</a:t>
              </a:r>
              <a:r>
                <a:rPr kumimoji="0" lang="en-US" altLang="en-US" b="1" i="1" dirty="0">
                  <a:sym typeface="Symbol" panose="05050102010706020507" pitchFamily="18" charset="2"/>
                </a:rPr>
                <a:t>i</a:t>
              </a:r>
              <a:r>
                <a:rPr kumimoji="0" lang="en-US" altLang="en-US" dirty="0">
                  <a:sym typeface="Symbol" panose="05050102010706020507" pitchFamily="18" charset="2"/>
                </a:rPr>
                <a:t>] free</a:t>
              </a:r>
            </a:p>
            <a:p>
              <a:pPr>
                <a:spcBef>
                  <a:spcPct val="50000"/>
                </a:spcBef>
                <a:buClrTx/>
                <a:buSzTx/>
                <a:buFontTx/>
                <a:buNone/>
              </a:pPr>
              <a:r>
                <a:rPr kumimoji="0" lang="en-US" altLang="en-US" dirty="0">
                  <a:sym typeface="Symbol" panose="05050102010706020507" pitchFamily="18" charset="2"/>
                </a:rPr>
                <a:t>0 </a:t>
              </a:r>
              <a:r>
                <a:rPr kumimoji="0" lang="en-US" altLang="en-US" dirty="0"/>
                <a:t> </a:t>
              </a:r>
              <a:r>
                <a:rPr kumimoji="0" lang="en-US" altLang="en-US" dirty="0">
                  <a:sym typeface="Symbol" panose="05050102010706020507" pitchFamily="18" charset="2"/>
                </a:rPr>
                <a:t> block[</a:t>
              </a:r>
              <a:r>
                <a:rPr kumimoji="0" lang="en-US" altLang="en-US" b="1" i="1" dirty="0">
                  <a:sym typeface="Symbol" panose="05050102010706020507" pitchFamily="18" charset="2"/>
                </a:rPr>
                <a:t>i</a:t>
              </a:r>
              <a:r>
                <a:rPr kumimoji="0" lang="en-US" altLang="en-US" dirty="0">
                  <a:sym typeface="Symbol" panose="05050102010706020507" pitchFamily="18" charset="2"/>
                </a:rPr>
                <a:t>] occupied</a:t>
              </a:r>
            </a:p>
          </p:txBody>
        </p:sp>
      </p:grpSp>
    </p:spTree>
    <p:extLst>
      <p:ext uri="{BB962C8B-B14F-4D97-AF65-F5344CB8AC3E}">
        <p14:creationId xmlns:p14="http://schemas.microsoft.com/office/powerpoint/2010/main" val="10184890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48B07-66BE-1820-F651-47939DA14F0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0C266F2-7F45-1D42-07F5-7BA0DDFD00B5}"/>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F7BEB31-491A-6E6C-8D83-6A16CE9F8794}"/>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Free Space Management</a:t>
            </a:r>
          </a:p>
        </p:txBody>
      </p:sp>
      <p:cxnSp>
        <p:nvCxnSpPr>
          <p:cNvPr id="6" name="Straight Connector 5">
            <a:extLst>
              <a:ext uri="{FF2B5EF4-FFF2-40B4-BE49-F238E27FC236}">
                <a16:creationId xmlns:a16="http://schemas.microsoft.com/office/drawing/2014/main" id="{EE87E51D-3177-6C51-0EA1-91826D87E6E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276F0D18-CD60-C95E-226B-053923C607AC}"/>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DB8C2EA9-68AD-4804-634A-AAE9B7E486E3}"/>
              </a:ext>
            </a:extLst>
          </p:cNvPr>
          <p:cNvSpPr txBox="1"/>
          <p:nvPr/>
        </p:nvSpPr>
        <p:spPr>
          <a:xfrm>
            <a:off x="698089" y="1299803"/>
            <a:ext cx="10795821" cy="1360822"/>
          </a:xfrm>
          <a:prstGeom prst="rect">
            <a:avLst/>
          </a:prstGeom>
          <a:noFill/>
        </p:spPr>
        <p:txBody>
          <a:bodyPr wrap="square">
            <a:spAutoFit/>
          </a:bodyPr>
          <a:lstStyle/>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Linked Free Space List</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Link together all the free disk blocks </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Keep a pointer to the first free block</a:t>
            </a:r>
          </a:p>
        </p:txBody>
      </p:sp>
      <p:pic>
        <p:nvPicPr>
          <p:cNvPr id="5" name="Picture 4">
            <a:extLst>
              <a:ext uri="{FF2B5EF4-FFF2-40B4-BE49-F238E27FC236}">
                <a16:creationId xmlns:a16="http://schemas.microsoft.com/office/drawing/2014/main" id="{73A7A731-B731-C7C8-13F0-D1FBE0E6BEE9}"/>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AC259D2E-C726-0562-8BBE-DE1C303CBD31}"/>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11">
            <a:extLst>
              <a:ext uri="{FF2B5EF4-FFF2-40B4-BE49-F238E27FC236}">
                <a16:creationId xmlns:a16="http://schemas.microsoft.com/office/drawing/2014/main" id="{4AAEEE52-6351-044E-FB0A-5893B201C392}"/>
              </a:ext>
            </a:extLst>
          </p:cNvPr>
          <p:cNvPicPr>
            <a:picLocks noChangeAspect="1" noChangeArrowheads="1"/>
          </p:cNvPicPr>
          <p:nvPr/>
        </p:nvPicPr>
        <p:blipFill>
          <a:blip r:embed="rId5"/>
          <a:srcRect/>
          <a:stretch>
            <a:fillRect/>
          </a:stretch>
        </p:blipFill>
        <p:spPr bwMode="auto">
          <a:xfrm>
            <a:off x="6687825" y="754856"/>
            <a:ext cx="4564591" cy="5348288"/>
          </a:xfrm>
          <a:prstGeom prst="rect">
            <a:avLst/>
          </a:prstGeom>
          <a:noFill/>
          <a:ln w="9525">
            <a:noFill/>
            <a:miter lim="800000"/>
            <a:headEnd/>
            <a:tailEnd/>
          </a:ln>
        </p:spPr>
      </p:pic>
    </p:spTree>
    <p:extLst>
      <p:ext uri="{BB962C8B-B14F-4D97-AF65-F5344CB8AC3E}">
        <p14:creationId xmlns:p14="http://schemas.microsoft.com/office/powerpoint/2010/main" val="24178011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AB7EF-FC2A-2626-CCD2-D8D3A932A5F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2F63DFF-401B-5693-5ECB-EF4E991ADA4E}"/>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D2CAE5B7-D962-7F1B-126C-00311678F3B7}"/>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Free Space Management</a:t>
            </a:r>
          </a:p>
        </p:txBody>
      </p:sp>
      <p:cxnSp>
        <p:nvCxnSpPr>
          <p:cNvPr id="6" name="Straight Connector 5">
            <a:extLst>
              <a:ext uri="{FF2B5EF4-FFF2-40B4-BE49-F238E27FC236}">
                <a16:creationId xmlns:a16="http://schemas.microsoft.com/office/drawing/2014/main" id="{4FFEE346-4C5E-1988-E685-5D9D596ECC17}"/>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8DB83690-DD7C-4362-CE11-7DC59ADC6411}"/>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81B0BE6C-99D4-E0B1-9B5A-E7AA6F8FB0C4}"/>
              </a:ext>
            </a:extLst>
          </p:cNvPr>
          <p:cNvSpPr txBox="1"/>
          <p:nvPr/>
        </p:nvSpPr>
        <p:spPr>
          <a:xfrm>
            <a:off x="698089" y="1299803"/>
            <a:ext cx="10795821" cy="3104119"/>
          </a:xfrm>
          <a:prstGeom prst="rect">
            <a:avLst/>
          </a:prstGeom>
          <a:noFill/>
        </p:spPr>
        <p:txBody>
          <a:bodyPr wrap="square">
            <a:spAutoFit/>
          </a:bodyPr>
          <a:lstStyle/>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Grouping</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Grouping involves dividing the storage device into groups of blocks and managing free space within each group.</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Block grouping: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Blocks are grouped together based on their physical location on the storage device.</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Cylinder grouping: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Blocks are grouped together based on their location on the same cylinder of a disk.</a:t>
            </a:r>
          </a:p>
        </p:txBody>
      </p:sp>
      <p:pic>
        <p:nvPicPr>
          <p:cNvPr id="5" name="Picture 4">
            <a:extLst>
              <a:ext uri="{FF2B5EF4-FFF2-40B4-BE49-F238E27FC236}">
                <a16:creationId xmlns:a16="http://schemas.microsoft.com/office/drawing/2014/main" id="{93CD8F11-94AC-2A8C-A689-3B91D9177C60}"/>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3BE35808-CE07-3501-9EBD-EC44DF6877E3}"/>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49002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402C7-BC52-98E0-0C59-AD532794A63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0C318F5-5785-C58E-2A00-B1256A10BD98}"/>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ADF3312-8F65-2EBF-FC3B-86D4C5728E2E}"/>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File 	Access</a:t>
            </a:r>
          </a:p>
        </p:txBody>
      </p:sp>
      <p:cxnSp>
        <p:nvCxnSpPr>
          <p:cNvPr id="6" name="Straight Connector 5">
            <a:extLst>
              <a:ext uri="{FF2B5EF4-FFF2-40B4-BE49-F238E27FC236}">
                <a16:creationId xmlns:a16="http://schemas.microsoft.com/office/drawing/2014/main" id="{EDC5CD18-F152-FD95-A2A1-ADF3956CFE7E}"/>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4173C199-F3F3-9DA9-99F7-4675CBBC4C91}"/>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8DDD2582-993E-150C-102E-72996E61912E}"/>
              </a:ext>
            </a:extLst>
          </p:cNvPr>
          <p:cNvSpPr txBox="1"/>
          <p:nvPr/>
        </p:nvSpPr>
        <p:spPr>
          <a:xfrm>
            <a:off x="698089" y="1299803"/>
            <a:ext cx="10795821" cy="3104119"/>
          </a:xfrm>
          <a:prstGeom prst="rect">
            <a:avLst/>
          </a:prstGeom>
          <a:noFill/>
        </p:spPr>
        <p:txBody>
          <a:bodyPr wrap="square">
            <a:spAutoFit/>
          </a:bodyPr>
          <a:lstStyle/>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File access refers to the process of retrieving or modifying data stored in a file.</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Sequential access: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Files are accessed in a sequential manner, starting from the beginning of the file.</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Direct access: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Files can be accessed directly, allowing for random access to specific parts of the file.</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Indexed access: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Files are accessed using an index, which provides a mapping of file locations.</a:t>
            </a:r>
          </a:p>
        </p:txBody>
      </p:sp>
      <p:pic>
        <p:nvPicPr>
          <p:cNvPr id="5" name="Picture 4">
            <a:extLst>
              <a:ext uri="{FF2B5EF4-FFF2-40B4-BE49-F238E27FC236}">
                <a16:creationId xmlns:a16="http://schemas.microsoft.com/office/drawing/2014/main" id="{D839ACF8-D2DD-A63D-D410-23AEFB99286D}"/>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2D9E6D8-51C5-3819-244C-A261651A0E77}"/>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19178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C12A8-B85A-411C-53AD-F255C6FBA13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B697BD8-104D-8D3A-CB7C-9372C0C2D0FF}"/>
              </a:ext>
            </a:extLst>
          </p:cNvPr>
          <p:cNvSpPr/>
          <p:nvPr/>
        </p:nvSpPr>
        <p:spPr>
          <a:xfrm>
            <a:off x="6268720" y="2823907"/>
            <a:ext cx="3860352" cy="1200329"/>
          </a:xfrm>
          <a:prstGeom prst="rect">
            <a:avLst/>
          </a:prstGeom>
        </p:spPr>
        <p:txBody>
          <a:bodyPr wrap="none">
            <a:spAutoFit/>
          </a:bodyPr>
          <a:lstStyle/>
          <a:p>
            <a:r>
              <a:rPr lang="en-IN" sz="7200" b="1" spc="50" dirty="0">
                <a:ln w="0"/>
                <a:solidFill>
                  <a:schemeClr val="accent2">
                    <a:lumMod val="75000"/>
                  </a:schemeClr>
                </a:solidFill>
                <a:effectLst>
                  <a:outerShdw blurRad="38100" dist="38100" dir="2700000" algn="tl">
                    <a:srgbClr val="000000">
                      <a:alpha val="43137"/>
                    </a:srgbClr>
                  </a:outerShdw>
                </a:effectLst>
                <a:latin typeface="Rage Italic" panose="03070502040507070304" pitchFamily="66" charset="0"/>
                <a:ea typeface="Calibri" panose="020F0502020204030204" pitchFamily="34" charset="0"/>
              </a:rPr>
              <a:t>Directories</a:t>
            </a:r>
            <a:endParaRPr lang="en-IN" sz="7200" b="1" spc="50" dirty="0">
              <a:ln w="0"/>
              <a:solidFill>
                <a:schemeClr val="accent2">
                  <a:lumMod val="75000"/>
                </a:schemeClr>
              </a:solidFill>
              <a:effectLst>
                <a:outerShdw blurRad="38100" dist="38100" dir="2700000" algn="tl">
                  <a:srgbClr val="000000">
                    <a:alpha val="43137"/>
                  </a:srgbClr>
                </a:outerShdw>
              </a:effectLst>
              <a:latin typeface="Rage Italic" panose="03070502040507070304" pitchFamily="66" charset="0"/>
            </a:endParaRPr>
          </a:p>
        </p:txBody>
      </p:sp>
      <p:pic>
        <p:nvPicPr>
          <p:cNvPr id="3" name="Picture 2">
            <a:extLst>
              <a:ext uri="{FF2B5EF4-FFF2-40B4-BE49-F238E27FC236}">
                <a16:creationId xmlns:a16="http://schemas.microsoft.com/office/drawing/2014/main" id="{52B4E94C-95A2-A0A3-850C-1975A6624D1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503" r="22503"/>
          <a:stretch/>
        </p:blipFill>
        <p:spPr bwMode="auto">
          <a:xfrm>
            <a:off x="10160" y="-1"/>
            <a:ext cx="5648960" cy="6848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60058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F76CD-EE41-A5C8-8DFE-5BDCA225783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2382A72-0DFC-F989-2F03-2ABE52937817}"/>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BDE2E6C8-8DB9-26F6-5756-50596FD5448B}"/>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Directory Structure</a:t>
            </a:r>
          </a:p>
        </p:txBody>
      </p:sp>
      <p:cxnSp>
        <p:nvCxnSpPr>
          <p:cNvPr id="6" name="Straight Connector 5">
            <a:extLst>
              <a:ext uri="{FF2B5EF4-FFF2-40B4-BE49-F238E27FC236}">
                <a16:creationId xmlns:a16="http://schemas.microsoft.com/office/drawing/2014/main" id="{3E6A5D16-B7D6-B4E7-D728-12776FCAD2D7}"/>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190D5684-186F-E19A-F937-C8D739DBB699}"/>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6695B62D-BFB6-30EA-8B1B-18C5F288B7A0}"/>
              </a:ext>
            </a:extLst>
          </p:cNvPr>
          <p:cNvSpPr txBox="1"/>
          <p:nvPr/>
        </p:nvSpPr>
        <p:spPr>
          <a:xfrm>
            <a:off x="698089" y="1299803"/>
            <a:ext cx="10795821" cy="4847417"/>
          </a:xfrm>
          <a:prstGeom prst="rect">
            <a:avLst/>
          </a:prstGeom>
          <a:noFill/>
        </p:spPr>
        <p:txBody>
          <a:bodyPr wrap="square">
            <a:spAutoFit/>
          </a:bodyPr>
          <a:lstStyle/>
          <a:p>
            <a:pPr>
              <a:lnSpc>
                <a:spcPct val="118000"/>
              </a:lnSpc>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A directory structure is a hierarchical organization of directories and files on a storage device.</a:t>
            </a:r>
          </a:p>
          <a:p>
            <a:pPr>
              <a:lnSpc>
                <a:spcPct val="118000"/>
              </a:lnSpc>
            </a:pPr>
            <a:endParaRPr lang="en-US" sz="2400" b="1" dirty="0">
              <a:latin typeface="Cambria Math" panose="02040503050406030204" pitchFamily="18" charset="0"/>
              <a:ea typeface="Cambria Math" panose="02040503050406030204" pitchFamily="18" charset="0"/>
              <a:cs typeface="Microsoft Sans Serif" panose="020B0604020202020204" pitchFamily="34" charset="0"/>
            </a:endParaRPr>
          </a:p>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Types of Directory Structures</a:t>
            </a:r>
          </a:p>
          <a:p>
            <a:pPr marL="457200" indent="-4572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Tree-like structure: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A hierarchical structure with a single root directory.</a:t>
            </a:r>
          </a:p>
          <a:p>
            <a:pPr marL="457200" indent="-4572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Graph structure: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A structure that allows multiple parent directories.</a:t>
            </a:r>
          </a:p>
          <a:p>
            <a:pPr>
              <a:lnSpc>
                <a:spcPct val="118000"/>
              </a:lnSpc>
            </a:pPr>
            <a:endParaRPr lang="en-US" sz="2400" b="1" dirty="0">
              <a:latin typeface="Cambria Math" panose="02040503050406030204" pitchFamily="18" charset="0"/>
              <a:ea typeface="Cambria Math" panose="02040503050406030204" pitchFamily="18" charset="0"/>
              <a:cs typeface="Microsoft Sans Serif" panose="020B0604020202020204" pitchFamily="34" charset="0"/>
            </a:endParaRPr>
          </a:p>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Components </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Root directory: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The top-most directory in the hierarchy.</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Subdirectories: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Directories within other directories.</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Files: </a:t>
            </a:r>
            <a:r>
              <a:rPr lang="en-US" sz="2400" dirty="0">
                <a:latin typeface="Cambria Math" panose="02040503050406030204" pitchFamily="18" charset="0"/>
                <a:ea typeface="Cambria Math" panose="02040503050406030204" pitchFamily="18" charset="0"/>
                <a:cs typeface="Microsoft Sans Serif" panose="020B0604020202020204" pitchFamily="34" charset="0"/>
              </a:rPr>
              <a:t>Individual files stored within directories.</a:t>
            </a:r>
          </a:p>
        </p:txBody>
      </p:sp>
      <p:pic>
        <p:nvPicPr>
          <p:cNvPr id="5" name="Picture 4">
            <a:extLst>
              <a:ext uri="{FF2B5EF4-FFF2-40B4-BE49-F238E27FC236}">
                <a16:creationId xmlns:a16="http://schemas.microsoft.com/office/drawing/2014/main" id="{2808E66D-7607-0BF5-5316-B3104CCF6B40}"/>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3353463B-57D5-47B0-67C6-6EB9293F3CF0}"/>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24108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93B31-AEE3-83E9-D097-BFDD29CEE38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4AD5D0A-7361-4680-5548-7851BBD939B7}"/>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5679DD65-9397-FD0B-56B3-52DEC88350CA}"/>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Directory Structure</a:t>
            </a:r>
          </a:p>
        </p:txBody>
      </p:sp>
      <p:cxnSp>
        <p:nvCxnSpPr>
          <p:cNvPr id="6" name="Straight Connector 5">
            <a:extLst>
              <a:ext uri="{FF2B5EF4-FFF2-40B4-BE49-F238E27FC236}">
                <a16:creationId xmlns:a16="http://schemas.microsoft.com/office/drawing/2014/main" id="{553D2E8A-2483-0953-3D1A-CB1603507D4E}"/>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503809C0-946C-0E03-4E96-29C07694995F}"/>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574292EA-FD43-2D07-AE66-4D08C3A8620E}"/>
              </a:ext>
            </a:extLst>
          </p:cNvPr>
          <p:cNvSpPr txBox="1"/>
          <p:nvPr/>
        </p:nvSpPr>
        <p:spPr>
          <a:xfrm>
            <a:off x="698089" y="1299803"/>
            <a:ext cx="10795821" cy="4411592"/>
          </a:xfrm>
          <a:prstGeom prst="rect">
            <a:avLst/>
          </a:prstGeom>
          <a:noFill/>
        </p:spPr>
        <p:txBody>
          <a:bodyPr wrap="square">
            <a:spAutoFit/>
          </a:bodyPr>
          <a:lstStyle/>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A single directory for all users</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A single directory can simplify management and maintenance.</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A single directory can facilitate file sharing among users.</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A single directory can increase security risks if not properly managed.</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A large number of files and users can make the directory difficult to navigate.</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File name conflicts can occur if multiple users are storing files in the same directory.</a:t>
            </a:r>
          </a:p>
          <a:p>
            <a:pPr>
              <a:lnSpc>
                <a:spcPct val="118000"/>
              </a:lnSpc>
            </a:pPr>
            <a:endParaRPr lang="en-US" sz="2400" b="1" dirty="0">
              <a:latin typeface="Cambria Math" panose="02040503050406030204" pitchFamily="18" charset="0"/>
              <a:ea typeface="Cambria Math" panose="02040503050406030204" pitchFamily="18" charset="0"/>
              <a:cs typeface="Microsoft Sans Serif" panose="020B0604020202020204" pitchFamily="34" charset="0"/>
            </a:endParaRPr>
          </a:p>
          <a:p>
            <a:pPr>
              <a:lnSpc>
                <a:spcPct val="118000"/>
              </a:lnSpc>
            </a:pPr>
            <a:endParaRPr lang="en-US" sz="2400" b="1" dirty="0">
              <a:latin typeface="Cambria Math" panose="02040503050406030204" pitchFamily="18" charset="0"/>
              <a:ea typeface="Cambria Math" panose="02040503050406030204" pitchFamily="18" charset="0"/>
              <a:cs typeface="Microsoft Sans Serif" panose="020B0604020202020204" pitchFamily="34" charset="0"/>
            </a:endParaRPr>
          </a:p>
          <a:p>
            <a:pPr>
              <a:lnSpc>
                <a:spcPct val="118000"/>
              </a:lnSpc>
            </a:pPr>
            <a:endParaRPr lang="en-US" sz="2400" b="1" dirty="0">
              <a:latin typeface="Cambria Math" panose="02040503050406030204" pitchFamily="18" charset="0"/>
              <a:ea typeface="Cambria Math" panose="02040503050406030204" pitchFamily="18" charset="0"/>
              <a:cs typeface="Microsoft Sans Serif" panose="020B0604020202020204" pitchFamily="34" charset="0"/>
            </a:endParaRPr>
          </a:p>
        </p:txBody>
      </p:sp>
      <p:pic>
        <p:nvPicPr>
          <p:cNvPr id="5" name="Picture 4">
            <a:extLst>
              <a:ext uri="{FF2B5EF4-FFF2-40B4-BE49-F238E27FC236}">
                <a16:creationId xmlns:a16="http://schemas.microsoft.com/office/drawing/2014/main" id="{6166BCFC-BB9F-318D-9D23-E39FC35A8DBB}"/>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0786C4D-DC17-F4D2-812C-DBD07B506598}"/>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7">
            <a:extLst>
              <a:ext uri="{FF2B5EF4-FFF2-40B4-BE49-F238E27FC236}">
                <a16:creationId xmlns:a16="http://schemas.microsoft.com/office/drawing/2014/main" id="{731B9724-1753-D199-E0F9-1165D53E0A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3993" y="4595875"/>
            <a:ext cx="5527087" cy="134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14563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38A97-3D6C-51BF-FE79-54EAD1B6476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349F9D2-BB6A-DA55-1155-22093209F621}"/>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D3EB0051-1EC3-DCE7-8BC9-64C8F3A0DEB7}"/>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Directory Structure</a:t>
            </a:r>
          </a:p>
        </p:txBody>
      </p:sp>
      <p:cxnSp>
        <p:nvCxnSpPr>
          <p:cNvPr id="6" name="Straight Connector 5">
            <a:extLst>
              <a:ext uri="{FF2B5EF4-FFF2-40B4-BE49-F238E27FC236}">
                <a16:creationId xmlns:a16="http://schemas.microsoft.com/office/drawing/2014/main" id="{B3B3B745-CAE0-4730-B2BB-5A97F7E214ED}"/>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BBB87F77-6F18-1DF1-4E3A-69684DA3A9CD}"/>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64E4A7D1-9E1B-A432-082F-E3FCDD080FEA}"/>
              </a:ext>
            </a:extLst>
          </p:cNvPr>
          <p:cNvSpPr txBox="1"/>
          <p:nvPr/>
        </p:nvSpPr>
        <p:spPr>
          <a:xfrm>
            <a:off x="698089" y="1299803"/>
            <a:ext cx="10795821" cy="3975768"/>
          </a:xfrm>
          <a:prstGeom prst="rect">
            <a:avLst/>
          </a:prstGeom>
          <a:noFill/>
        </p:spPr>
        <p:txBody>
          <a:bodyPr wrap="square">
            <a:spAutoFit/>
          </a:bodyPr>
          <a:lstStyle/>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Two-Level Directory</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A two-level directory structure consists of a root directory and user directories.</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Separate directory for each user</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A two-level directory structure can be used in simple file systems with limited complexity.</a:t>
            </a:r>
          </a:p>
          <a:p>
            <a:pPr>
              <a:lnSpc>
                <a:spcPct val="118000"/>
              </a:lnSpc>
            </a:pPr>
            <a:endParaRPr lang="en-US" sz="2400" b="1" dirty="0">
              <a:latin typeface="Cambria Math" panose="02040503050406030204" pitchFamily="18" charset="0"/>
              <a:ea typeface="Cambria Math" panose="02040503050406030204" pitchFamily="18" charset="0"/>
              <a:cs typeface="Microsoft Sans Serif" panose="020B0604020202020204" pitchFamily="34" charset="0"/>
            </a:endParaRPr>
          </a:p>
          <a:p>
            <a:pPr>
              <a:lnSpc>
                <a:spcPct val="118000"/>
              </a:lnSpc>
            </a:pPr>
            <a:endParaRPr lang="en-US" sz="2400" b="1" dirty="0">
              <a:latin typeface="Cambria Math" panose="02040503050406030204" pitchFamily="18" charset="0"/>
              <a:ea typeface="Cambria Math" panose="02040503050406030204" pitchFamily="18" charset="0"/>
              <a:cs typeface="Microsoft Sans Serif" panose="020B0604020202020204" pitchFamily="34" charset="0"/>
            </a:endParaRPr>
          </a:p>
          <a:p>
            <a:pPr>
              <a:lnSpc>
                <a:spcPct val="118000"/>
              </a:lnSpc>
            </a:pPr>
            <a:endParaRPr lang="en-US" sz="2400" b="1" dirty="0">
              <a:latin typeface="Cambria Math" panose="02040503050406030204" pitchFamily="18" charset="0"/>
              <a:ea typeface="Cambria Math" panose="02040503050406030204" pitchFamily="18" charset="0"/>
              <a:cs typeface="Microsoft Sans Serif" panose="020B0604020202020204" pitchFamily="34" charset="0"/>
            </a:endParaRPr>
          </a:p>
        </p:txBody>
      </p:sp>
      <p:pic>
        <p:nvPicPr>
          <p:cNvPr id="5" name="Picture 4">
            <a:extLst>
              <a:ext uri="{FF2B5EF4-FFF2-40B4-BE49-F238E27FC236}">
                <a16:creationId xmlns:a16="http://schemas.microsoft.com/office/drawing/2014/main" id="{54758053-AB61-8C73-BEC0-F992EFBF5D87}"/>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6056F3DB-6E17-725C-B2B6-82966CAD4C5B}"/>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a:extLst>
              <a:ext uri="{FF2B5EF4-FFF2-40B4-BE49-F238E27FC236}">
                <a16:creationId xmlns:a16="http://schemas.microsoft.com/office/drawing/2014/main" id="{6B8B246F-3E52-2888-AFE1-06D566F18A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4147" y="4139138"/>
            <a:ext cx="5903704" cy="2037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69661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E52B0-7EDC-A769-713D-1DE4457203E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B9F7D52-2D2D-BBA1-8871-7A2E0FAEA726}"/>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F6BC04C4-7626-39EB-6D82-95354B098553}"/>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Directory Structure</a:t>
            </a:r>
          </a:p>
        </p:txBody>
      </p:sp>
      <p:cxnSp>
        <p:nvCxnSpPr>
          <p:cNvPr id="6" name="Straight Connector 5">
            <a:extLst>
              <a:ext uri="{FF2B5EF4-FFF2-40B4-BE49-F238E27FC236}">
                <a16:creationId xmlns:a16="http://schemas.microsoft.com/office/drawing/2014/main" id="{5963F3A4-174D-F025-7E66-67BCF46F7B18}"/>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FBC8D40E-D580-C17F-DCCB-C7152021A550}"/>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F9AFF2BC-0600-7DAD-DD7E-EF0FA981F3A0}"/>
              </a:ext>
            </a:extLst>
          </p:cNvPr>
          <p:cNvSpPr txBox="1"/>
          <p:nvPr/>
        </p:nvSpPr>
        <p:spPr>
          <a:xfrm>
            <a:off x="698089" y="1299803"/>
            <a:ext cx="5215031" cy="3975768"/>
          </a:xfrm>
          <a:prstGeom prst="rect">
            <a:avLst/>
          </a:prstGeom>
          <a:noFill/>
        </p:spPr>
        <p:txBody>
          <a:bodyPr wrap="square">
            <a:spAutoFit/>
          </a:bodyPr>
          <a:lstStyle/>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Tree-Structured Directories</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Each directory can have multiple subdirectories.</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Tree-structured directories provide flexible organization and categorization.</a:t>
            </a:r>
            <a:endParaRPr lang="en-US" sz="2400" b="1" dirty="0">
              <a:latin typeface="Cambria Math" panose="02040503050406030204" pitchFamily="18" charset="0"/>
              <a:ea typeface="Cambria Math" panose="02040503050406030204" pitchFamily="18" charset="0"/>
              <a:cs typeface="Microsoft Sans Serif" panose="020B0604020202020204" pitchFamily="34" charset="0"/>
            </a:endParaRP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Tree-structured directories are commonly used in file systems.</a:t>
            </a:r>
          </a:p>
          <a:p>
            <a:pPr>
              <a:lnSpc>
                <a:spcPct val="118000"/>
              </a:lnSpc>
            </a:pPr>
            <a:endParaRPr lang="en-US" sz="2400" b="1" dirty="0">
              <a:latin typeface="Cambria Math" panose="02040503050406030204" pitchFamily="18" charset="0"/>
              <a:ea typeface="Cambria Math" panose="02040503050406030204" pitchFamily="18" charset="0"/>
              <a:cs typeface="Microsoft Sans Serif" panose="020B0604020202020204" pitchFamily="34" charset="0"/>
            </a:endParaRPr>
          </a:p>
        </p:txBody>
      </p:sp>
      <p:pic>
        <p:nvPicPr>
          <p:cNvPr id="5" name="Picture 4">
            <a:extLst>
              <a:ext uri="{FF2B5EF4-FFF2-40B4-BE49-F238E27FC236}">
                <a16:creationId xmlns:a16="http://schemas.microsoft.com/office/drawing/2014/main" id="{143578A0-E6F8-EB4A-125F-A8F02614CF3A}"/>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E6AE9762-D684-AD33-CFAC-82B72E320A69}"/>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a:extLst>
              <a:ext uri="{FF2B5EF4-FFF2-40B4-BE49-F238E27FC236}">
                <a16:creationId xmlns:a16="http://schemas.microsoft.com/office/drawing/2014/main" id="{F330EB2E-8C68-1231-DFB6-5E566972A7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77537" y="1410508"/>
            <a:ext cx="6418908" cy="4106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68008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A0887-29E8-91CE-F55F-DF50C7E452F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C0DE2B6-580C-5402-51C6-C5D7C0171948}"/>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B36E8965-BC9D-132A-FA52-B2F6B03FE2B9}"/>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Directory Structure</a:t>
            </a:r>
          </a:p>
        </p:txBody>
      </p:sp>
      <p:cxnSp>
        <p:nvCxnSpPr>
          <p:cNvPr id="6" name="Straight Connector 5">
            <a:extLst>
              <a:ext uri="{FF2B5EF4-FFF2-40B4-BE49-F238E27FC236}">
                <a16:creationId xmlns:a16="http://schemas.microsoft.com/office/drawing/2014/main" id="{DC919E84-9E92-569C-FC97-8D90C8CE9F49}"/>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6485F2E6-6695-6BFB-99E9-BB5524274D35}"/>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77705DF1-841B-3690-9DA0-26A0A65CC2F5}"/>
              </a:ext>
            </a:extLst>
          </p:cNvPr>
          <p:cNvSpPr txBox="1"/>
          <p:nvPr/>
        </p:nvSpPr>
        <p:spPr>
          <a:xfrm>
            <a:off x="698089" y="1299803"/>
            <a:ext cx="5215031" cy="4847417"/>
          </a:xfrm>
          <a:prstGeom prst="rect">
            <a:avLst/>
          </a:prstGeom>
          <a:noFill/>
        </p:spPr>
        <p:txBody>
          <a:bodyPr wrap="square">
            <a:spAutoFit/>
          </a:bodyPr>
          <a:lstStyle/>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Graph Directories</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A graph directory is a type of directory structure that allows multiple parent directories.</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Graph directories do not follow a strict hierarchical structure.</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Files can be shared across multiple directories.</a:t>
            </a:r>
          </a:p>
          <a:p>
            <a:pPr marL="342900" indent="-342900">
              <a:lnSpc>
                <a:spcPct val="118000"/>
              </a:lnSpc>
              <a:buFont typeface="Arial" panose="020B0604020202020204" pitchFamily="34" charset="0"/>
              <a:buChar char="•"/>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Ensuring consistency across multiple parent directories can be challenging.</a:t>
            </a:r>
          </a:p>
        </p:txBody>
      </p:sp>
      <p:pic>
        <p:nvPicPr>
          <p:cNvPr id="5" name="Picture 4">
            <a:extLst>
              <a:ext uri="{FF2B5EF4-FFF2-40B4-BE49-F238E27FC236}">
                <a16:creationId xmlns:a16="http://schemas.microsoft.com/office/drawing/2014/main" id="{6C9C7ED8-AEEE-8FFD-9C0A-90C7D83957E5}"/>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C6655B-2B35-2FBB-80F3-1B2FFC2154C0}"/>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10">
            <a:extLst>
              <a:ext uri="{FF2B5EF4-FFF2-40B4-BE49-F238E27FC236}">
                <a16:creationId xmlns:a16="http://schemas.microsoft.com/office/drawing/2014/main" id="{8AF71F5F-8216-03CF-1757-4F25A49087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7965" y="1833231"/>
            <a:ext cx="5387741" cy="319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99568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24C40-386A-E6DE-AED8-5C90A6D9213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45989DE-CDA9-0FEA-BF12-F0A611959AF3}"/>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C70C0CA8-9777-C119-F5BB-B98E0FAEFFA8}"/>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Directory Structure</a:t>
            </a:r>
          </a:p>
        </p:txBody>
      </p:sp>
      <p:cxnSp>
        <p:nvCxnSpPr>
          <p:cNvPr id="6" name="Straight Connector 5">
            <a:extLst>
              <a:ext uri="{FF2B5EF4-FFF2-40B4-BE49-F238E27FC236}">
                <a16:creationId xmlns:a16="http://schemas.microsoft.com/office/drawing/2014/main" id="{6CDB191F-9639-CF00-437E-E5BEE1FAD31D}"/>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3F1985B8-985C-5B72-69C7-4CE083E12407}"/>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736C7AAC-7BCA-7E23-F775-3F4650891EFA}"/>
              </a:ext>
            </a:extLst>
          </p:cNvPr>
          <p:cNvSpPr txBox="1"/>
          <p:nvPr/>
        </p:nvSpPr>
        <p:spPr>
          <a:xfrm>
            <a:off x="698089" y="1299803"/>
            <a:ext cx="5215031" cy="4411592"/>
          </a:xfrm>
          <a:prstGeom prst="rect">
            <a:avLst/>
          </a:prstGeom>
          <a:noFill/>
        </p:spPr>
        <p:txBody>
          <a:bodyPr wrap="square">
            <a:spAutoFit/>
          </a:bodyPr>
          <a:lstStyle/>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Acyclic Graph Directories</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An acyclic graph directory is a type of graph directory structure that does not allow cycles.</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The directory structure forms a DAG, where there are no cycles.</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A file or directory cannot reference itself, either directly or indirectly.</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Acyclic graph directories enable efficient traversal and querying.</a:t>
            </a:r>
            <a:endParaRPr lang="en-US" sz="2400" b="1" dirty="0">
              <a:latin typeface="Cambria Math" panose="02040503050406030204" pitchFamily="18" charset="0"/>
              <a:ea typeface="Cambria Math" panose="02040503050406030204" pitchFamily="18" charset="0"/>
              <a:cs typeface="Microsoft Sans Serif" panose="020B0604020202020204" pitchFamily="34" charset="0"/>
            </a:endParaRPr>
          </a:p>
        </p:txBody>
      </p:sp>
      <p:pic>
        <p:nvPicPr>
          <p:cNvPr id="5" name="Picture 4">
            <a:extLst>
              <a:ext uri="{FF2B5EF4-FFF2-40B4-BE49-F238E27FC236}">
                <a16:creationId xmlns:a16="http://schemas.microsoft.com/office/drawing/2014/main" id="{61202369-D3C7-74D9-6103-91474118A8A2}"/>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2342CC01-0C99-4B3D-80F2-38EB6E9BF3E0}"/>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7" descr="10">
            <a:extLst>
              <a:ext uri="{FF2B5EF4-FFF2-40B4-BE49-F238E27FC236}">
                <a16:creationId xmlns:a16="http://schemas.microsoft.com/office/drawing/2014/main" id="{205F5A8B-5722-0080-39F9-FD5FDD41D0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4025" y="1484347"/>
            <a:ext cx="5459885" cy="44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07998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39CF6-7B5C-F30C-20ED-79B4F5A3024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DD1A7A5-627D-29CE-476B-CFC57EE1CB21}"/>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E679B4EE-C704-423F-12C7-ACAFC52E643C}"/>
              </a:ext>
            </a:extLst>
          </p:cNvPr>
          <p:cNvSpPr txBox="1"/>
          <p:nvPr/>
        </p:nvSpPr>
        <p:spPr>
          <a:xfrm>
            <a:off x="1002889" y="360554"/>
            <a:ext cx="9149296"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Cambria Math" panose="02040503050406030204" pitchFamily="18" charset="0"/>
                <a:ea typeface="Cambria Math" panose="02040503050406030204" pitchFamily="18" charset="0"/>
                <a:cs typeface="Microsoft Sans Serif" panose="020B0604020202020204" pitchFamily="34" charset="0"/>
              </a:rPr>
              <a:t>Directory Structure</a:t>
            </a:r>
          </a:p>
        </p:txBody>
      </p:sp>
      <p:cxnSp>
        <p:nvCxnSpPr>
          <p:cNvPr id="6" name="Straight Connector 5">
            <a:extLst>
              <a:ext uri="{FF2B5EF4-FFF2-40B4-BE49-F238E27FC236}">
                <a16:creationId xmlns:a16="http://schemas.microsoft.com/office/drawing/2014/main" id="{5735C5B4-B464-0BA2-E777-C287C5621883}"/>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B7EC715F-8893-4040-407A-3FA0872FAB40}"/>
              </a:ext>
            </a:extLst>
          </p:cNvPr>
          <p:cNvCxnSpPr>
            <a:cxnSpLocks/>
          </p:cNvCxnSpPr>
          <p:nvPr/>
        </p:nvCxnSpPr>
        <p:spPr>
          <a:xfrm>
            <a:off x="1027216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E29CCDD4-4165-F4A8-E7BE-45A2D77DA7BF}"/>
              </a:ext>
            </a:extLst>
          </p:cNvPr>
          <p:cNvSpPr txBox="1"/>
          <p:nvPr/>
        </p:nvSpPr>
        <p:spPr>
          <a:xfrm>
            <a:off x="698089" y="1299803"/>
            <a:ext cx="10112151" cy="2668295"/>
          </a:xfrm>
          <a:prstGeom prst="rect">
            <a:avLst/>
          </a:prstGeom>
          <a:noFill/>
        </p:spPr>
        <p:txBody>
          <a:bodyPr wrap="square">
            <a:spAutoFit/>
          </a:bodyPr>
          <a:lstStyle/>
          <a:p>
            <a:pPr>
              <a:lnSpc>
                <a:spcPct val="118000"/>
              </a:lnSpc>
            </a:pPr>
            <a:r>
              <a:rPr lang="en-US" sz="2400" b="1" dirty="0">
                <a:latin typeface="Cambria Math" panose="02040503050406030204" pitchFamily="18" charset="0"/>
                <a:ea typeface="Cambria Math" panose="02040503050406030204" pitchFamily="18" charset="0"/>
                <a:cs typeface="Microsoft Sans Serif" panose="020B0604020202020204" pitchFamily="34" charset="0"/>
              </a:rPr>
              <a:t>Acyclic Graph Directories</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Suppose we have a directory structure with the following relationships</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Directory A contains Directory B</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Directory B contains Directory C</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Directory C contains Directory A</a:t>
            </a:r>
          </a:p>
          <a:p>
            <a:pPr marL="342900" indent="-342900">
              <a:lnSpc>
                <a:spcPct val="118000"/>
              </a:lnSpc>
              <a:buFont typeface="Arial" panose="020B0604020202020204" pitchFamily="34" charset="0"/>
              <a:buChar char="•"/>
            </a:pPr>
            <a:r>
              <a:rPr lang="en-US" sz="2400" dirty="0">
                <a:latin typeface="Cambria Math" panose="02040503050406030204" pitchFamily="18" charset="0"/>
                <a:ea typeface="Cambria Math" panose="02040503050406030204" pitchFamily="18" charset="0"/>
                <a:cs typeface="Microsoft Sans Serif" panose="020B0604020202020204" pitchFamily="34" charset="0"/>
              </a:rPr>
              <a:t>This creates a cycle: A → B → C → A</a:t>
            </a:r>
            <a:endParaRPr lang="en-US" sz="2400" b="1" dirty="0">
              <a:latin typeface="Cambria Math" panose="02040503050406030204" pitchFamily="18" charset="0"/>
              <a:ea typeface="Cambria Math" panose="02040503050406030204" pitchFamily="18" charset="0"/>
              <a:cs typeface="Microsoft Sans Serif" panose="020B0604020202020204" pitchFamily="34" charset="0"/>
            </a:endParaRPr>
          </a:p>
        </p:txBody>
      </p:sp>
      <p:pic>
        <p:nvPicPr>
          <p:cNvPr id="5" name="Picture 4">
            <a:extLst>
              <a:ext uri="{FF2B5EF4-FFF2-40B4-BE49-F238E27FC236}">
                <a16:creationId xmlns:a16="http://schemas.microsoft.com/office/drawing/2014/main" id="{2B539160-FA6F-8E69-48DE-12133507F914}"/>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22503" r="22503"/>
          <a:stretch/>
        </p:blipFill>
        <p:spPr bwMode="auto">
          <a:xfrm>
            <a:off x="10160" y="0"/>
            <a:ext cx="881344" cy="1068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B2EF8F12-704F-1753-63B3-E8C8AA751EB9}"/>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22503" r="22503"/>
          <a:stretch/>
        </p:blipFill>
        <p:spPr bwMode="auto">
          <a:xfrm rot="16200000">
            <a:off x="11667893" y="6285713"/>
            <a:ext cx="518289" cy="628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62994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3889</TotalTime>
  <Words>2105</Words>
  <Application>Microsoft Office PowerPoint</Application>
  <PresentationFormat>Widescreen</PresentationFormat>
  <Paragraphs>284</Paragraphs>
  <Slides>38</Slides>
  <Notes>0</Notes>
  <HiddenSlides>0</HiddenSlides>
  <MMClips>0</MMClips>
  <ScaleCrop>false</ScaleCrop>
  <HeadingPairs>
    <vt:vector size="8" baseType="variant">
      <vt:variant>
        <vt:lpstr>Fonts Used</vt:lpstr>
      </vt:variant>
      <vt:variant>
        <vt:i4>9</vt:i4>
      </vt:variant>
      <vt:variant>
        <vt:lpstr>Theme</vt:lpstr>
      </vt:variant>
      <vt:variant>
        <vt:i4>1</vt:i4>
      </vt:variant>
      <vt:variant>
        <vt:lpstr>Links</vt:lpstr>
      </vt:variant>
      <vt:variant>
        <vt:i4>2</vt:i4>
      </vt:variant>
      <vt:variant>
        <vt:lpstr>Slide Titles</vt:lpstr>
      </vt:variant>
      <vt:variant>
        <vt:i4>38</vt:i4>
      </vt:variant>
    </vt:vector>
  </HeadingPairs>
  <TitlesOfParts>
    <vt:vector size="50" baseType="lpstr">
      <vt:lpstr>Arial</vt:lpstr>
      <vt:lpstr>Calibri</vt:lpstr>
      <vt:lpstr>Calibri Light</vt:lpstr>
      <vt:lpstr>Cambria Math</vt:lpstr>
      <vt:lpstr>Monotype Sorts</vt:lpstr>
      <vt:lpstr>MT Extra</vt:lpstr>
      <vt:lpstr>Rage Italic</vt:lpstr>
      <vt:lpstr>Symbol</vt:lpstr>
      <vt:lpstr>Verdana</vt:lpstr>
      <vt:lpstr>Office Theme</vt:lpstr>
      <vt:lpstr>???</vt:lpstr>
      <vt:lpst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Sai Kiran Pasupuleti</dc:creator>
  <cp:lastModifiedBy>Dr. Sai Kiran Pasupuleti</cp:lastModifiedBy>
  <cp:revision>984</cp:revision>
  <dcterms:created xsi:type="dcterms:W3CDTF">2025-01-21T17:02:07Z</dcterms:created>
  <dcterms:modified xsi:type="dcterms:W3CDTF">2025-04-22T05:33:11Z</dcterms:modified>
</cp:coreProperties>
</file>