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24"/>
  </p:notesMasterIdLst>
  <p:sldIdLst>
    <p:sldId id="429" r:id="rId2"/>
    <p:sldId id="431" r:id="rId3"/>
    <p:sldId id="441" r:id="rId4"/>
    <p:sldId id="436" r:id="rId5"/>
    <p:sldId id="449" r:id="rId6"/>
    <p:sldId id="450" r:id="rId7"/>
    <p:sldId id="451" r:id="rId8"/>
    <p:sldId id="452" r:id="rId9"/>
    <p:sldId id="440" r:id="rId10"/>
    <p:sldId id="437" r:id="rId11"/>
    <p:sldId id="439" r:id="rId12"/>
    <p:sldId id="438" r:id="rId13"/>
    <p:sldId id="433" r:id="rId14"/>
    <p:sldId id="432" r:id="rId15"/>
    <p:sldId id="434" r:id="rId16"/>
    <p:sldId id="442" r:id="rId17"/>
    <p:sldId id="443" r:id="rId18"/>
    <p:sldId id="444" r:id="rId19"/>
    <p:sldId id="445" r:id="rId20"/>
    <p:sldId id="446" r:id="rId21"/>
    <p:sldId id="447" r:id="rId22"/>
    <p:sldId id="448"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87161" autoAdjust="0"/>
  </p:normalViewPr>
  <p:slideViewPr>
    <p:cSldViewPr>
      <p:cViewPr varScale="1">
        <p:scale>
          <a:sx n="64" d="100"/>
          <a:sy n="64" d="100"/>
        </p:scale>
        <p:origin x="954" y="4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7FF4E0-8953-44AB-A661-C08100A98211}" type="datetimeFigureOut">
              <a:rPr lang="en-US" smtClean="0"/>
              <a:t>8/23/2025</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02762B-985B-42B0-BAD4-CB867C46E612}" type="slidenum">
              <a:rPr lang="en-US" smtClean="0"/>
              <a:t>‹#›</a:t>
            </a:fld>
            <a:endParaRPr lang="en-US" dirty="0"/>
          </a:p>
        </p:txBody>
      </p:sp>
    </p:spTree>
    <p:extLst>
      <p:ext uri="{BB962C8B-B14F-4D97-AF65-F5344CB8AC3E}">
        <p14:creationId xmlns:p14="http://schemas.microsoft.com/office/powerpoint/2010/main" val="10219965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02762B-985B-42B0-BAD4-CB867C46E612}" type="slidenum">
              <a:rPr lang="en-US" smtClean="0"/>
              <a:t>1</a:t>
            </a:fld>
            <a:endParaRPr lang="en-US" dirty="0"/>
          </a:p>
        </p:txBody>
      </p:sp>
    </p:spTree>
    <p:extLst>
      <p:ext uri="{BB962C8B-B14F-4D97-AF65-F5344CB8AC3E}">
        <p14:creationId xmlns:p14="http://schemas.microsoft.com/office/powerpoint/2010/main" val="1730215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02762B-985B-42B0-BAD4-CB867C46E612}" type="slidenum">
              <a:rPr lang="en-US" smtClean="0"/>
              <a:t>2</a:t>
            </a:fld>
            <a:endParaRPr lang="en-US" dirty="0"/>
          </a:p>
        </p:txBody>
      </p:sp>
    </p:spTree>
    <p:extLst>
      <p:ext uri="{BB962C8B-B14F-4D97-AF65-F5344CB8AC3E}">
        <p14:creationId xmlns:p14="http://schemas.microsoft.com/office/powerpoint/2010/main" val="5599604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02762B-985B-42B0-BAD4-CB867C46E612}" type="slidenum">
              <a:rPr lang="en-US" smtClean="0"/>
              <a:t>3</a:t>
            </a:fld>
            <a:endParaRPr lang="en-US" dirty="0"/>
          </a:p>
        </p:txBody>
      </p:sp>
    </p:spTree>
    <p:extLst>
      <p:ext uri="{BB962C8B-B14F-4D97-AF65-F5344CB8AC3E}">
        <p14:creationId xmlns:p14="http://schemas.microsoft.com/office/powerpoint/2010/main" val="8356069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02762B-985B-42B0-BAD4-CB867C46E612}" type="slidenum">
              <a:rPr lang="en-US" smtClean="0"/>
              <a:t>4</a:t>
            </a:fld>
            <a:endParaRPr lang="en-US" dirty="0"/>
          </a:p>
        </p:txBody>
      </p:sp>
    </p:spTree>
    <p:extLst>
      <p:ext uri="{BB962C8B-B14F-4D97-AF65-F5344CB8AC3E}">
        <p14:creationId xmlns:p14="http://schemas.microsoft.com/office/powerpoint/2010/main" val="27450428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02762B-985B-42B0-BAD4-CB867C46E612}" type="slidenum">
              <a:rPr lang="en-US" smtClean="0"/>
              <a:t>9</a:t>
            </a:fld>
            <a:endParaRPr lang="en-US" dirty="0"/>
          </a:p>
        </p:txBody>
      </p:sp>
    </p:spTree>
    <p:extLst>
      <p:ext uri="{BB962C8B-B14F-4D97-AF65-F5344CB8AC3E}">
        <p14:creationId xmlns:p14="http://schemas.microsoft.com/office/powerpoint/2010/main" val="23387583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02762B-985B-42B0-BAD4-CB867C46E612}" type="slidenum">
              <a:rPr lang="en-US" smtClean="0"/>
              <a:t>10</a:t>
            </a:fld>
            <a:endParaRPr lang="en-US" dirty="0"/>
          </a:p>
        </p:txBody>
      </p:sp>
    </p:spTree>
    <p:extLst>
      <p:ext uri="{BB962C8B-B14F-4D97-AF65-F5344CB8AC3E}">
        <p14:creationId xmlns:p14="http://schemas.microsoft.com/office/powerpoint/2010/main" val="25540473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02762B-985B-42B0-BAD4-CB867C46E612}" type="slidenum">
              <a:rPr lang="en-US" smtClean="0"/>
              <a:t>11</a:t>
            </a:fld>
            <a:endParaRPr lang="en-US" dirty="0"/>
          </a:p>
        </p:txBody>
      </p:sp>
    </p:spTree>
    <p:extLst>
      <p:ext uri="{BB962C8B-B14F-4D97-AF65-F5344CB8AC3E}">
        <p14:creationId xmlns:p14="http://schemas.microsoft.com/office/powerpoint/2010/main" val="31041325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02762B-985B-42B0-BAD4-CB867C46E612}" type="slidenum">
              <a:rPr lang="en-US" smtClean="0"/>
              <a:t>12</a:t>
            </a:fld>
            <a:endParaRPr lang="en-US" dirty="0"/>
          </a:p>
        </p:txBody>
      </p:sp>
    </p:spTree>
    <p:extLst>
      <p:ext uri="{BB962C8B-B14F-4D97-AF65-F5344CB8AC3E}">
        <p14:creationId xmlns:p14="http://schemas.microsoft.com/office/powerpoint/2010/main" val="14430715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02762B-985B-42B0-BAD4-CB867C46E612}" type="slidenum">
              <a:rPr lang="en-US" smtClean="0"/>
              <a:t>13</a:t>
            </a:fld>
            <a:endParaRPr lang="en-US" dirty="0"/>
          </a:p>
        </p:txBody>
      </p:sp>
    </p:spTree>
    <p:extLst>
      <p:ext uri="{BB962C8B-B14F-4D97-AF65-F5344CB8AC3E}">
        <p14:creationId xmlns:p14="http://schemas.microsoft.com/office/powerpoint/2010/main" val="8900613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02762B-985B-42B0-BAD4-CB867C46E612}" type="slidenum">
              <a:rPr lang="en-US" smtClean="0"/>
              <a:t>14</a:t>
            </a:fld>
            <a:endParaRPr lang="en-US" dirty="0"/>
          </a:p>
        </p:txBody>
      </p:sp>
    </p:spTree>
    <p:extLst>
      <p:ext uri="{BB962C8B-B14F-4D97-AF65-F5344CB8AC3E}">
        <p14:creationId xmlns:p14="http://schemas.microsoft.com/office/powerpoint/2010/main" val="14586917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02762B-985B-42B0-BAD4-CB867C46E612}" type="slidenum">
              <a:rPr lang="en-US" smtClean="0"/>
              <a:t>15</a:t>
            </a:fld>
            <a:endParaRPr lang="en-US" dirty="0"/>
          </a:p>
        </p:txBody>
      </p:sp>
    </p:spTree>
    <p:extLst>
      <p:ext uri="{BB962C8B-B14F-4D97-AF65-F5344CB8AC3E}">
        <p14:creationId xmlns:p14="http://schemas.microsoft.com/office/powerpoint/2010/main" val="13049999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62C51-B0D4-4DC6-A33D-E4082975BC1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787DF392-E621-41C7-B58C-C1042DB5FA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BE66DECF-FC83-4562-B5C3-A9A54323E33D}"/>
              </a:ext>
            </a:extLst>
          </p:cNvPr>
          <p:cNvSpPr>
            <a:spLocks noGrp="1"/>
          </p:cNvSpPr>
          <p:nvPr>
            <p:ph type="dt" sz="half" idx="10"/>
          </p:nvPr>
        </p:nvSpPr>
        <p:spPr/>
        <p:txBody>
          <a:bodyPr/>
          <a:lstStyle/>
          <a:p>
            <a:fld id="{1D8BD707-D9CF-40AE-B4C6-C98DA3205C09}" type="datetimeFigureOut">
              <a:rPr lang="en-US" smtClean="0"/>
              <a:pPr/>
              <a:t>8/23/2025</a:t>
            </a:fld>
            <a:endParaRPr lang="en-US" dirty="0"/>
          </a:p>
        </p:txBody>
      </p:sp>
      <p:sp>
        <p:nvSpPr>
          <p:cNvPr id="5" name="Footer Placeholder 4">
            <a:extLst>
              <a:ext uri="{FF2B5EF4-FFF2-40B4-BE49-F238E27FC236}">
                <a16:creationId xmlns:a16="http://schemas.microsoft.com/office/drawing/2014/main" id="{43DABF56-1070-4EEE-ABBD-2C4D2753F11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F2A2769-08B5-41ED-84EC-C905B710DAB6}"/>
              </a:ext>
            </a:extLst>
          </p:cNvPr>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24854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D0842-0008-4B5C-8529-2465F5B2953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643D1816-3A5A-424C-B57B-B2F88D05A76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D5C8393-0A6E-4CEC-B966-05141402E2E9}"/>
              </a:ext>
            </a:extLst>
          </p:cNvPr>
          <p:cNvSpPr>
            <a:spLocks noGrp="1"/>
          </p:cNvSpPr>
          <p:nvPr>
            <p:ph type="dt" sz="half" idx="10"/>
          </p:nvPr>
        </p:nvSpPr>
        <p:spPr/>
        <p:txBody>
          <a:bodyPr/>
          <a:lstStyle/>
          <a:p>
            <a:fld id="{1D8BD707-D9CF-40AE-B4C6-C98DA3205C09}" type="datetimeFigureOut">
              <a:rPr lang="en-US" smtClean="0"/>
              <a:pPr/>
              <a:t>8/23/2025</a:t>
            </a:fld>
            <a:endParaRPr lang="en-US" dirty="0"/>
          </a:p>
        </p:txBody>
      </p:sp>
      <p:sp>
        <p:nvSpPr>
          <p:cNvPr id="5" name="Footer Placeholder 4">
            <a:extLst>
              <a:ext uri="{FF2B5EF4-FFF2-40B4-BE49-F238E27FC236}">
                <a16:creationId xmlns:a16="http://schemas.microsoft.com/office/drawing/2014/main" id="{7BA23462-F38C-47C9-B96F-563316CCBC4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5B1BF8-E07A-4F4D-A06D-E312636A4FE9}"/>
              </a:ext>
            </a:extLst>
          </p:cNvPr>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978124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434F4-6E4D-4CA3-905D-4B19409E2E3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195E54CE-8710-4BE9-976B-810887BB06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091E932-1673-467D-9B62-5CE64A00EC13}"/>
              </a:ext>
            </a:extLst>
          </p:cNvPr>
          <p:cNvSpPr>
            <a:spLocks noGrp="1"/>
          </p:cNvSpPr>
          <p:nvPr>
            <p:ph type="dt" sz="half" idx="10"/>
          </p:nvPr>
        </p:nvSpPr>
        <p:spPr/>
        <p:txBody>
          <a:bodyPr/>
          <a:lstStyle/>
          <a:p>
            <a:fld id="{1D8BD707-D9CF-40AE-B4C6-C98DA3205C09}" type="datetimeFigureOut">
              <a:rPr lang="en-US" smtClean="0"/>
              <a:pPr/>
              <a:t>8/23/2025</a:t>
            </a:fld>
            <a:endParaRPr lang="en-US" dirty="0"/>
          </a:p>
        </p:txBody>
      </p:sp>
      <p:sp>
        <p:nvSpPr>
          <p:cNvPr id="5" name="Footer Placeholder 4">
            <a:extLst>
              <a:ext uri="{FF2B5EF4-FFF2-40B4-BE49-F238E27FC236}">
                <a16:creationId xmlns:a16="http://schemas.microsoft.com/office/drawing/2014/main" id="{6BFE4309-E18F-4661-BA07-4BBFB50538E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E6A3441-AA64-4DA0-BED1-40E14B8B6A6D}"/>
              </a:ext>
            </a:extLst>
          </p:cNvPr>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655747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A87C2-4BE4-450A-838F-947509557A6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6948626F-AE6F-46C3-8BDA-B9CAAAC5088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82DCBE22-435B-4907-A5CF-FD8EA87CD9D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FB4449B3-9C84-40AA-A4D2-C153D343677E}"/>
              </a:ext>
            </a:extLst>
          </p:cNvPr>
          <p:cNvSpPr>
            <a:spLocks noGrp="1"/>
          </p:cNvSpPr>
          <p:nvPr>
            <p:ph type="dt" sz="half" idx="10"/>
          </p:nvPr>
        </p:nvSpPr>
        <p:spPr/>
        <p:txBody>
          <a:bodyPr/>
          <a:lstStyle/>
          <a:p>
            <a:fld id="{1D8BD707-D9CF-40AE-B4C6-C98DA3205C09}" type="datetimeFigureOut">
              <a:rPr lang="en-US" smtClean="0"/>
              <a:pPr/>
              <a:t>8/23/2025</a:t>
            </a:fld>
            <a:endParaRPr lang="en-US" dirty="0"/>
          </a:p>
        </p:txBody>
      </p:sp>
      <p:sp>
        <p:nvSpPr>
          <p:cNvPr id="6" name="Footer Placeholder 5">
            <a:extLst>
              <a:ext uri="{FF2B5EF4-FFF2-40B4-BE49-F238E27FC236}">
                <a16:creationId xmlns:a16="http://schemas.microsoft.com/office/drawing/2014/main" id="{2EA1A7A9-C785-4592-AA1D-5FF68D4BDA3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105D181-7CB3-4F28-A611-1943D8F9F9CA}"/>
              </a:ext>
            </a:extLst>
          </p:cNvPr>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29587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F1190-FDD1-4C6B-A592-9AD923671E9C}"/>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EA616BF-EA7E-42C2-9684-D084FD1EE1A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AC77EBE-2243-4C9D-A121-70257DC73AE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860C8034-0AD0-4014-89E9-3DC2CAD673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37CEACE-804E-4814-80D3-0548059F4B7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156A5ABA-0844-42B9-978A-2A21C4CA6078}"/>
              </a:ext>
            </a:extLst>
          </p:cNvPr>
          <p:cNvSpPr>
            <a:spLocks noGrp="1"/>
          </p:cNvSpPr>
          <p:nvPr>
            <p:ph type="dt" sz="half" idx="10"/>
          </p:nvPr>
        </p:nvSpPr>
        <p:spPr/>
        <p:txBody>
          <a:bodyPr/>
          <a:lstStyle/>
          <a:p>
            <a:fld id="{1D8BD707-D9CF-40AE-B4C6-C98DA3205C09}" type="datetimeFigureOut">
              <a:rPr lang="en-US" smtClean="0"/>
              <a:pPr/>
              <a:t>8/23/2025</a:t>
            </a:fld>
            <a:endParaRPr lang="en-US" dirty="0"/>
          </a:p>
        </p:txBody>
      </p:sp>
      <p:sp>
        <p:nvSpPr>
          <p:cNvPr id="8" name="Footer Placeholder 7">
            <a:extLst>
              <a:ext uri="{FF2B5EF4-FFF2-40B4-BE49-F238E27FC236}">
                <a16:creationId xmlns:a16="http://schemas.microsoft.com/office/drawing/2014/main" id="{4F5A43A5-C11C-4D78-BF32-3F402DF0B86D}"/>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36655337-AA3B-49DE-9941-16D2B102826D}"/>
              </a:ext>
            </a:extLst>
          </p:cNvPr>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33476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58125-2C74-472A-A86E-C1294466A683}"/>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8FE55D05-C64A-4DEC-AE8D-6E7809F17DDF}"/>
              </a:ext>
            </a:extLst>
          </p:cNvPr>
          <p:cNvSpPr>
            <a:spLocks noGrp="1"/>
          </p:cNvSpPr>
          <p:nvPr>
            <p:ph type="dt" sz="half" idx="10"/>
          </p:nvPr>
        </p:nvSpPr>
        <p:spPr/>
        <p:txBody>
          <a:bodyPr/>
          <a:lstStyle/>
          <a:p>
            <a:fld id="{1D8BD707-D9CF-40AE-B4C6-C98DA3205C09}" type="datetimeFigureOut">
              <a:rPr lang="en-US" smtClean="0"/>
              <a:pPr/>
              <a:t>8/23/2025</a:t>
            </a:fld>
            <a:endParaRPr lang="en-US" dirty="0"/>
          </a:p>
        </p:txBody>
      </p:sp>
      <p:sp>
        <p:nvSpPr>
          <p:cNvPr id="4" name="Footer Placeholder 3">
            <a:extLst>
              <a:ext uri="{FF2B5EF4-FFF2-40B4-BE49-F238E27FC236}">
                <a16:creationId xmlns:a16="http://schemas.microsoft.com/office/drawing/2014/main" id="{DC2A6876-633A-4C94-8E19-F635A1EA496C}"/>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23A5AD8-7DC4-4DDA-AB8D-22FD7D9E3E53}"/>
              </a:ext>
            </a:extLst>
          </p:cNvPr>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8433973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EFD7270-B88D-49C0-A964-68FB5FF84DA7}"/>
              </a:ext>
            </a:extLst>
          </p:cNvPr>
          <p:cNvSpPr>
            <a:spLocks noGrp="1"/>
          </p:cNvSpPr>
          <p:nvPr>
            <p:ph type="dt" sz="half" idx="10"/>
          </p:nvPr>
        </p:nvSpPr>
        <p:spPr/>
        <p:txBody>
          <a:bodyPr/>
          <a:lstStyle/>
          <a:p>
            <a:fld id="{1D8BD707-D9CF-40AE-B4C6-C98DA3205C09}" type="datetimeFigureOut">
              <a:rPr lang="en-US" smtClean="0"/>
              <a:pPr/>
              <a:t>8/23/2025</a:t>
            </a:fld>
            <a:endParaRPr lang="en-US" dirty="0"/>
          </a:p>
        </p:txBody>
      </p:sp>
      <p:sp>
        <p:nvSpPr>
          <p:cNvPr id="3" name="Footer Placeholder 2">
            <a:extLst>
              <a:ext uri="{FF2B5EF4-FFF2-40B4-BE49-F238E27FC236}">
                <a16:creationId xmlns:a16="http://schemas.microsoft.com/office/drawing/2014/main" id="{A6663C3E-9B35-42A9-8129-E27B993CFD7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3EC4D16-A2EE-40F3-B437-0DA16C2C5D30}"/>
              </a:ext>
            </a:extLst>
          </p:cNvPr>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77410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50DF5-25BF-4274-84CD-E917CA9E28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9F4BED7-DE31-49CC-9F00-CD94950FCB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AF8E0FED-58E2-42C7-8B16-F6D6BFF794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FEFEADE-2545-4E42-A3F7-F8F2889B217E}"/>
              </a:ext>
            </a:extLst>
          </p:cNvPr>
          <p:cNvSpPr>
            <a:spLocks noGrp="1"/>
          </p:cNvSpPr>
          <p:nvPr>
            <p:ph type="dt" sz="half" idx="10"/>
          </p:nvPr>
        </p:nvSpPr>
        <p:spPr/>
        <p:txBody>
          <a:bodyPr/>
          <a:lstStyle/>
          <a:p>
            <a:fld id="{1D8BD707-D9CF-40AE-B4C6-C98DA3205C09}" type="datetimeFigureOut">
              <a:rPr lang="en-US" smtClean="0"/>
              <a:pPr/>
              <a:t>8/23/2025</a:t>
            </a:fld>
            <a:endParaRPr lang="en-US" dirty="0"/>
          </a:p>
        </p:txBody>
      </p:sp>
      <p:sp>
        <p:nvSpPr>
          <p:cNvPr id="6" name="Footer Placeholder 5">
            <a:extLst>
              <a:ext uri="{FF2B5EF4-FFF2-40B4-BE49-F238E27FC236}">
                <a16:creationId xmlns:a16="http://schemas.microsoft.com/office/drawing/2014/main" id="{81A21F22-B5E1-4D86-A28B-DE18F34B630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935B5C0-3951-4360-91A3-8ADC42B646FC}"/>
              </a:ext>
            </a:extLst>
          </p:cNvPr>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8887511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D260D-5013-4CD6-B98D-97E1016A0B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40B3B1F3-AB19-45A6-93B3-E8E1C57EE3D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9769AB93-6E8F-4903-A8E7-E0647529A9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37E45FD-7E3F-4580-9EEC-8FA003D9BBF4}"/>
              </a:ext>
            </a:extLst>
          </p:cNvPr>
          <p:cNvSpPr>
            <a:spLocks noGrp="1"/>
          </p:cNvSpPr>
          <p:nvPr>
            <p:ph type="dt" sz="half" idx="10"/>
          </p:nvPr>
        </p:nvSpPr>
        <p:spPr/>
        <p:txBody>
          <a:bodyPr/>
          <a:lstStyle/>
          <a:p>
            <a:fld id="{1D8BD707-D9CF-40AE-B4C6-C98DA3205C09}" type="datetimeFigureOut">
              <a:rPr lang="en-US" smtClean="0"/>
              <a:pPr/>
              <a:t>8/23/2025</a:t>
            </a:fld>
            <a:endParaRPr lang="en-US" dirty="0"/>
          </a:p>
        </p:txBody>
      </p:sp>
      <p:sp>
        <p:nvSpPr>
          <p:cNvPr id="6" name="Footer Placeholder 5">
            <a:extLst>
              <a:ext uri="{FF2B5EF4-FFF2-40B4-BE49-F238E27FC236}">
                <a16:creationId xmlns:a16="http://schemas.microsoft.com/office/drawing/2014/main" id="{6F83F6D6-B035-4F1A-B161-841E817D50C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01030F4-B470-4A79-AD61-2F08E409B059}"/>
              </a:ext>
            </a:extLst>
          </p:cNvPr>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4243145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B62A9-8DFA-4F02-BBB8-7CF5EC86C591}"/>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1C22647-4E0D-40F1-A5DA-343F6A635D8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B37802E-C82B-4E8B-A2C4-874D254545F6}"/>
              </a:ext>
            </a:extLst>
          </p:cNvPr>
          <p:cNvSpPr>
            <a:spLocks noGrp="1"/>
          </p:cNvSpPr>
          <p:nvPr>
            <p:ph type="dt" sz="half" idx="10"/>
          </p:nvPr>
        </p:nvSpPr>
        <p:spPr/>
        <p:txBody>
          <a:bodyPr/>
          <a:lstStyle/>
          <a:p>
            <a:fld id="{1D8BD707-D9CF-40AE-B4C6-C98DA3205C09}" type="datetimeFigureOut">
              <a:rPr lang="en-US" smtClean="0"/>
              <a:pPr/>
              <a:t>8/23/2025</a:t>
            </a:fld>
            <a:endParaRPr lang="en-US" dirty="0"/>
          </a:p>
        </p:txBody>
      </p:sp>
      <p:sp>
        <p:nvSpPr>
          <p:cNvPr id="5" name="Footer Placeholder 4">
            <a:extLst>
              <a:ext uri="{FF2B5EF4-FFF2-40B4-BE49-F238E27FC236}">
                <a16:creationId xmlns:a16="http://schemas.microsoft.com/office/drawing/2014/main" id="{D85484EB-3FBD-4600-9061-8A7385102C5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5460AF7-CA46-4C30-9B59-16A4BA139E71}"/>
              </a:ext>
            </a:extLst>
          </p:cNvPr>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568232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347889-9487-4270-AFDF-CF9BD715657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9CCA663-7877-4419-A31C-02E18FA3551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7B1A07A-F52F-44E5-95C9-6E67D79C1BB6}"/>
              </a:ext>
            </a:extLst>
          </p:cNvPr>
          <p:cNvSpPr>
            <a:spLocks noGrp="1"/>
          </p:cNvSpPr>
          <p:nvPr>
            <p:ph type="dt" sz="half" idx="10"/>
          </p:nvPr>
        </p:nvSpPr>
        <p:spPr/>
        <p:txBody>
          <a:bodyPr/>
          <a:lstStyle/>
          <a:p>
            <a:fld id="{1D8BD707-D9CF-40AE-B4C6-C98DA3205C09}" type="datetimeFigureOut">
              <a:rPr lang="en-US" smtClean="0"/>
              <a:pPr/>
              <a:t>8/23/2025</a:t>
            </a:fld>
            <a:endParaRPr lang="en-US" dirty="0"/>
          </a:p>
        </p:txBody>
      </p:sp>
      <p:sp>
        <p:nvSpPr>
          <p:cNvPr id="5" name="Footer Placeholder 4">
            <a:extLst>
              <a:ext uri="{FF2B5EF4-FFF2-40B4-BE49-F238E27FC236}">
                <a16:creationId xmlns:a16="http://schemas.microsoft.com/office/drawing/2014/main" id="{B445CDF2-9F55-475E-80E3-8901E809794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80C5692-8224-4C43-BDAF-40A64FBDA4D0}"/>
              </a:ext>
            </a:extLst>
          </p:cNvPr>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3197029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548CF6B-A344-4E8E-94A5-B46362285DC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46B924DF-DB1F-47F6-8654-F58ED77965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44764A5-A4BC-47A2-AD9A-1891D8EE43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8/23/2025</a:t>
            </a:fld>
            <a:endParaRPr lang="en-US" dirty="0"/>
          </a:p>
        </p:txBody>
      </p:sp>
      <p:sp>
        <p:nvSpPr>
          <p:cNvPr id="5" name="Footer Placeholder 4">
            <a:extLst>
              <a:ext uri="{FF2B5EF4-FFF2-40B4-BE49-F238E27FC236}">
                <a16:creationId xmlns:a16="http://schemas.microsoft.com/office/drawing/2014/main" id="{90D0D7A5-16C7-4F12-B012-760A9C31DA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9DD52B38-2C85-42C2-9E2C-EC21349D50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567118534"/>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12700"/>
            <a:ext cx="4933950" cy="444500"/>
          </a:xfrm>
        </p:spPr>
        <p:txBody>
          <a:bodyPr>
            <a:noAutofit/>
          </a:bodyPr>
          <a:lstStyle/>
          <a:p>
            <a:pPr algn="ctr"/>
            <a:r>
              <a:rPr lang="en-IN" sz="2800" dirty="0">
                <a:solidFill>
                  <a:srgbClr val="00B0F0"/>
                </a:solidFill>
                <a:latin typeface="Times New Roman" pitchFamily="18" charset="0"/>
                <a:cs typeface="Times New Roman" pitchFamily="18" charset="0"/>
              </a:rPr>
              <a:t>ROBOT PROGRAMMING</a:t>
            </a:r>
          </a:p>
        </p:txBody>
      </p:sp>
      <p:sp>
        <p:nvSpPr>
          <p:cNvPr id="7" name="Rectangle 6">
            <a:extLst>
              <a:ext uri="{FF2B5EF4-FFF2-40B4-BE49-F238E27FC236}">
                <a16:creationId xmlns:a16="http://schemas.microsoft.com/office/drawing/2014/main" id="{3C198150-7F8A-4239-B45B-3CDE2ED88736}"/>
              </a:ext>
            </a:extLst>
          </p:cNvPr>
          <p:cNvSpPr/>
          <p:nvPr/>
        </p:nvSpPr>
        <p:spPr>
          <a:xfrm>
            <a:off x="22484" y="381000"/>
            <a:ext cx="12169515" cy="6809365"/>
          </a:xfrm>
          <a:prstGeom prst="rect">
            <a:avLst/>
          </a:prstGeom>
        </p:spPr>
        <p:txBody>
          <a:bodyPr wrap="square">
            <a:spAutoFit/>
          </a:bodyPr>
          <a:lstStyle/>
          <a:p>
            <a:pPr marL="342900" indent="-342900" algn="just">
              <a:buFont typeface="Wingdings" panose="05000000000000000000" pitchFamily="2" charset="2"/>
              <a:buChar char="Ø"/>
            </a:pPr>
            <a:r>
              <a:rPr lang="en-US" altLang="en-US" sz="2800" b="1" dirty="0">
                <a:latin typeface="Times New Roman" panose="02020603050405020304" pitchFamily="18" charset="0"/>
                <a:cs typeface="Times New Roman" panose="02020603050405020304" pitchFamily="18" charset="0"/>
              </a:rPr>
              <a:t>Programming</a:t>
            </a:r>
            <a:r>
              <a:rPr lang="en-US" altLang="en-US" sz="2800" dirty="0">
                <a:latin typeface="Times New Roman" panose="02020603050405020304" pitchFamily="18" charset="0"/>
                <a:cs typeface="Times New Roman" panose="02020603050405020304" pitchFamily="18" charset="0"/>
              </a:rPr>
              <a:t> is the </a:t>
            </a:r>
            <a:r>
              <a:rPr lang="en-US" altLang="en-US" sz="2800" i="1" dirty="0">
                <a:latin typeface="Times New Roman" panose="02020603050405020304" pitchFamily="18" charset="0"/>
                <a:cs typeface="Times New Roman" panose="02020603050405020304" pitchFamily="18" charset="0"/>
              </a:rPr>
              <a:t>identification</a:t>
            </a:r>
            <a:r>
              <a:rPr lang="en-US" altLang="en-US" sz="2800" dirty="0">
                <a:latin typeface="Times New Roman" panose="02020603050405020304" pitchFamily="18" charset="0"/>
                <a:cs typeface="Times New Roman" panose="02020603050405020304" pitchFamily="18" charset="0"/>
              </a:rPr>
              <a:t> and </a:t>
            </a:r>
            <a:r>
              <a:rPr lang="en-US" altLang="en-US" sz="2800" i="1" dirty="0">
                <a:latin typeface="Times New Roman" panose="02020603050405020304" pitchFamily="18" charset="0"/>
                <a:cs typeface="Times New Roman" panose="02020603050405020304" pitchFamily="18" charset="0"/>
              </a:rPr>
              <a:t>specification</a:t>
            </a:r>
            <a:r>
              <a:rPr lang="en-US" altLang="en-US" sz="2800" dirty="0">
                <a:latin typeface="Times New Roman" panose="02020603050405020304" pitchFamily="18" charset="0"/>
                <a:cs typeface="Times New Roman" panose="02020603050405020304" pitchFamily="18" charset="0"/>
              </a:rPr>
              <a:t> of a series of </a:t>
            </a:r>
            <a:r>
              <a:rPr lang="en-US" altLang="en-US" sz="2800" i="1" dirty="0">
                <a:latin typeface="Times New Roman" panose="02020603050405020304" pitchFamily="18" charset="0"/>
                <a:cs typeface="Times New Roman" panose="02020603050405020304" pitchFamily="18" charset="0"/>
              </a:rPr>
              <a:t>basic actions</a:t>
            </a:r>
            <a:r>
              <a:rPr lang="en-US" altLang="en-US" sz="2800" dirty="0">
                <a:latin typeface="Times New Roman" panose="02020603050405020304" pitchFamily="18" charset="0"/>
                <a:cs typeface="Times New Roman" panose="02020603050405020304" pitchFamily="18" charset="0"/>
              </a:rPr>
              <a:t> which, when executed in the specified order, achieve some specific task or realize some specific process.</a:t>
            </a:r>
          </a:p>
          <a:p>
            <a:pPr marL="342900" indent="-342900" algn="just">
              <a:buFont typeface="Wingdings" panose="05000000000000000000" pitchFamily="2" charset="2"/>
              <a:buChar char="Ø"/>
            </a:pPr>
            <a:r>
              <a:rPr lang="en-US" altLang="en-US" sz="2800" b="1" dirty="0">
                <a:latin typeface="Times New Roman" panose="02020603050405020304" pitchFamily="18" charset="0"/>
                <a:cs typeface="Times New Roman" panose="02020603050405020304" pitchFamily="18" charset="0"/>
              </a:rPr>
              <a:t>Robot Programming</a:t>
            </a:r>
            <a:r>
              <a:rPr lang="en-US" altLang="en-US" sz="2800" dirty="0">
                <a:latin typeface="Times New Roman" panose="02020603050405020304" pitchFamily="18" charset="0"/>
                <a:cs typeface="Times New Roman" panose="02020603050405020304" pitchFamily="18" charset="0"/>
              </a:rPr>
              <a:t> is the defining of desired motions so that the robot may perform them without human intervention.</a:t>
            </a:r>
          </a:p>
          <a:p>
            <a:pPr marL="342900" indent="-342900" algn="just">
              <a:lnSpc>
                <a:spcPct val="110000"/>
              </a:lnSpc>
              <a:spcBef>
                <a:spcPts val="1200"/>
              </a:spcBef>
              <a:buFont typeface="Wingdings" panose="05000000000000000000" pitchFamily="2" charset="2"/>
              <a:buChar char="Ø"/>
            </a:pPr>
            <a:r>
              <a:rPr lang="en-IN" sz="2800" dirty="0">
                <a:latin typeface="Times New Roman" panose="02020603050405020304" pitchFamily="18" charset="0"/>
                <a:cs typeface="Times New Roman" panose="02020603050405020304" pitchFamily="18" charset="0"/>
              </a:rPr>
              <a:t>According to the consistent performance by the robots in industries, the robot programming can be divided in two common types such as: </a:t>
            </a:r>
          </a:p>
          <a:p>
            <a:pPr marL="1371600" lvl="4" indent="-342900" algn="just">
              <a:lnSpc>
                <a:spcPct val="110000"/>
              </a:lnSpc>
              <a:buFont typeface="Wingdings" panose="05000000000000000000" pitchFamily="2" charset="2"/>
              <a:buChar char="§"/>
            </a:pPr>
            <a:r>
              <a:rPr lang="en-IN" sz="2800" dirty="0">
                <a:latin typeface="Times New Roman" panose="02020603050405020304" pitchFamily="18" charset="0"/>
                <a:cs typeface="Times New Roman" panose="02020603050405020304" pitchFamily="18" charset="0"/>
              </a:rPr>
              <a:t>Lead through Programming Method ( online Programming)</a:t>
            </a:r>
          </a:p>
          <a:p>
            <a:pPr marL="1371600" lvl="4" indent="-342900" algn="just">
              <a:lnSpc>
                <a:spcPct val="110000"/>
              </a:lnSpc>
              <a:buFont typeface="Wingdings" panose="05000000000000000000" pitchFamily="2" charset="2"/>
              <a:buChar char="§"/>
            </a:pPr>
            <a:r>
              <a:rPr lang="en-IN" sz="2800" dirty="0">
                <a:latin typeface="Times New Roman" panose="02020603050405020304" pitchFamily="18" charset="0"/>
                <a:cs typeface="Times New Roman" panose="02020603050405020304" pitchFamily="18" charset="0"/>
              </a:rPr>
              <a:t>Off-line Programming</a:t>
            </a:r>
          </a:p>
          <a:p>
            <a:pPr marL="0" lvl="1" indent="-342900" algn="just">
              <a:lnSpc>
                <a:spcPct val="110000"/>
              </a:lnSpc>
            </a:pPr>
            <a:r>
              <a:rPr lang="en-IN" sz="2800" b="1" dirty="0">
                <a:latin typeface="Times New Roman" panose="02020603050405020304" pitchFamily="18" charset="0"/>
                <a:cs typeface="Times New Roman" panose="02020603050405020304" pitchFamily="18" charset="0"/>
              </a:rPr>
              <a:t>Lead through Programming Method:</a:t>
            </a:r>
          </a:p>
          <a:p>
            <a:pPr marL="342900" lvl="1" indent="-342900" algn="just">
              <a:buFont typeface="Wingdings" panose="05000000000000000000" pitchFamily="2" charset="2"/>
              <a:buChar char="Ø"/>
            </a:pPr>
            <a:r>
              <a:rPr lang="en-IN" sz="2700" dirty="0">
                <a:latin typeface="Times New Roman" pitchFamily="18" charset="0"/>
                <a:cs typeface="Times New Roman" pitchFamily="18" charset="0"/>
              </a:rPr>
              <a:t>During this programming method, the traveling of robots is based on the  desired  movements, and it is stored in the external controller memory. There are two modes of a control system in this method such as a run mode and teach mode. The program is taught in the teach mode, and it is executed in the run mode.</a:t>
            </a:r>
          </a:p>
          <a:p>
            <a:pPr marL="1028700" lvl="4" algn="just">
              <a:lnSpc>
                <a:spcPct val="110000"/>
              </a:lnSpc>
            </a:pPr>
            <a:endParaRPr lang="en-IN" sz="2400" dirty="0">
              <a:latin typeface="Times New Roman" pitchFamily="18" charset="0"/>
              <a:cs typeface="Times New Roman" pitchFamily="18" charset="0"/>
            </a:endParaRPr>
          </a:p>
        </p:txBody>
      </p:sp>
    </p:spTree>
    <p:extLst>
      <p:ext uri="{BB962C8B-B14F-4D97-AF65-F5344CB8AC3E}">
        <p14:creationId xmlns:p14="http://schemas.microsoft.com/office/powerpoint/2010/main" val="425672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4933950" cy="442913"/>
          </a:xfrm>
        </p:spPr>
        <p:txBody>
          <a:bodyPr>
            <a:noAutofit/>
          </a:bodyPr>
          <a:lstStyle/>
          <a:p>
            <a:pPr algn="ctr"/>
            <a:r>
              <a:rPr lang="en-IN" sz="2800" dirty="0">
                <a:solidFill>
                  <a:srgbClr val="FF0000"/>
                </a:solidFill>
                <a:latin typeface="Times New Roman" pitchFamily="18" charset="0"/>
                <a:cs typeface="Times New Roman" pitchFamily="18" charset="0"/>
              </a:rPr>
              <a:t>ROBOT PROGRAMMING</a:t>
            </a:r>
          </a:p>
        </p:txBody>
      </p:sp>
      <p:sp>
        <p:nvSpPr>
          <p:cNvPr id="7" name="Rectangle 6">
            <a:extLst>
              <a:ext uri="{FF2B5EF4-FFF2-40B4-BE49-F238E27FC236}">
                <a16:creationId xmlns:a16="http://schemas.microsoft.com/office/drawing/2014/main" id="{3C198150-7F8A-4239-B45B-3CDE2ED88736}"/>
              </a:ext>
            </a:extLst>
          </p:cNvPr>
          <p:cNvSpPr/>
          <p:nvPr/>
        </p:nvSpPr>
        <p:spPr>
          <a:xfrm>
            <a:off x="152400" y="304800"/>
            <a:ext cx="11201400" cy="6113790"/>
          </a:xfrm>
          <a:prstGeom prst="rect">
            <a:avLst/>
          </a:prstGeom>
        </p:spPr>
        <p:txBody>
          <a:bodyPr wrap="square">
            <a:spAutoFit/>
          </a:bodyPr>
          <a:lstStyle/>
          <a:p>
            <a:pPr marL="342900" indent="-342900" algn="just">
              <a:buFont typeface="Wingdings" panose="05000000000000000000" pitchFamily="2" charset="2"/>
              <a:buChar char="Ø"/>
            </a:pPr>
            <a:r>
              <a:rPr lang="en-IN" sz="2800" dirty="0">
                <a:latin typeface="Times New Roman" panose="02020603050405020304" pitchFamily="18" charset="0"/>
                <a:cs typeface="Times New Roman" panose="02020603050405020304" pitchFamily="18" charset="0"/>
              </a:rPr>
              <a:t>The lead through programming method can be done by two methods.</a:t>
            </a:r>
          </a:p>
          <a:p>
            <a:pPr marL="0" lvl="1" indent="-342900" algn="just">
              <a:lnSpc>
                <a:spcPct val="110000"/>
              </a:lnSpc>
              <a:buFont typeface="Wingdings" panose="05000000000000000000" pitchFamily="2" charset="2"/>
              <a:buChar char="§"/>
            </a:pPr>
            <a:r>
              <a:rPr lang="en-IN" sz="2800" dirty="0">
                <a:latin typeface="Times New Roman" panose="02020603050405020304" pitchFamily="18" charset="0"/>
                <a:cs typeface="Times New Roman" panose="02020603050405020304" pitchFamily="18" charset="0"/>
              </a:rPr>
              <a:t>Powered Lead through Method</a:t>
            </a:r>
            <a:r>
              <a:rPr lang="en-IN" sz="2800" b="1" dirty="0">
                <a:latin typeface="Times New Roman" panose="02020603050405020304" pitchFamily="18" charset="0"/>
                <a:cs typeface="Times New Roman" panose="02020603050405020304" pitchFamily="18" charset="0"/>
              </a:rPr>
              <a:t>:</a:t>
            </a:r>
          </a:p>
          <a:p>
            <a:pPr marL="800100" lvl="2" indent="-342900" algn="just">
              <a:lnSpc>
                <a:spcPct val="110000"/>
              </a:lnSpc>
              <a:buFont typeface="Wingdings" panose="05000000000000000000" pitchFamily="2" charset="2"/>
              <a:buChar char="Ø"/>
            </a:pPr>
            <a:r>
              <a:rPr lang="en-IN" sz="2800" dirty="0">
                <a:latin typeface="Times New Roman" panose="02020603050405020304" pitchFamily="18" charset="0"/>
                <a:cs typeface="Times New Roman" panose="02020603050405020304" pitchFamily="18" charset="0"/>
              </a:rPr>
              <a:t>The powered lead through is the common programming method in the industries. A teach pendant is incorporated in this method for controlling the motors available in the joints. It is also used to operate the robot wrist and arm through a sequence of points. </a:t>
            </a:r>
          </a:p>
          <a:p>
            <a:pPr marL="800100" lvl="2" indent="-342900" algn="just">
              <a:lnSpc>
                <a:spcPct val="110000"/>
              </a:lnSpc>
              <a:buFont typeface="Wingdings" panose="05000000000000000000" pitchFamily="2" charset="2"/>
              <a:buChar char="Ø"/>
            </a:pPr>
            <a:r>
              <a:rPr lang="en-IN" sz="2800" dirty="0">
                <a:latin typeface="Times New Roman" panose="02020603050405020304" pitchFamily="18" charset="0"/>
                <a:cs typeface="Times New Roman" panose="02020603050405020304" pitchFamily="18" charset="0"/>
              </a:rPr>
              <a:t>The playback of an operation  is done  by  recording  these  points.</a:t>
            </a:r>
          </a:p>
          <a:p>
            <a:pPr marL="800100" lvl="2" indent="-342900" algn="just">
              <a:lnSpc>
                <a:spcPct val="110000"/>
              </a:lnSpc>
              <a:buFont typeface="Wingdings" panose="05000000000000000000" pitchFamily="2" charset="2"/>
              <a:buChar char="Ø"/>
            </a:pPr>
            <a:r>
              <a:rPr lang="en-IN" sz="2800" dirty="0">
                <a:latin typeface="Times New Roman" panose="02020603050405020304" pitchFamily="18" charset="0"/>
                <a:cs typeface="Times New Roman" panose="02020603050405020304" pitchFamily="18" charset="0"/>
              </a:rPr>
              <a:t> The  control  of  complex geometric  moves is difficult to perform  in  the  teach  pendant. </a:t>
            </a:r>
          </a:p>
          <a:p>
            <a:pPr marL="800100" lvl="2" indent="-342900" algn="just">
              <a:lnSpc>
                <a:spcPct val="110000"/>
              </a:lnSpc>
              <a:buFont typeface="Wingdings" panose="05000000000000000000" pitchFamily="2" charset="2"/>
              <a:buChar char="Ø"/>
            </a:pPr>
            <a:r>
              <a:rPr lang="en-IN" sz="2800" dirty="0">
                <a:latin typeface="Times New Roman" panose="02020603050405020304" pitchFamily="18" charset="0"/>
                <a:cs typeface="Times New Roman" panose="02020603050405020304" pitchFamily="18" charset="0"/>
              </a:rPr>
              <a:t>As a  result,  this  method  is good  for point  to point movements. Some of the key applications are spot welding, machine loading &amp; unloading, and part transfer process.</a:t>
            </a:r>
          </a:p>
          <a:p>
            <a:pPr marL="457200" lvl="2" algn="just">
              <a:lnSpc>
                <a:spcPct val="110000"/>
              </a:lnSpc>
            </a:pP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54308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4933950" cy="442913"/>
          </a:xfrm>
        </p:spPr>
        <p:txBody>
          <a:bodyPr>
            <a:noAutofit/>
          </a:bodyPr>
          <a:lstStyle/>
          <a:p>
            <a:pPr algn="ctr"/>
            <a:r>
              <a:rPr lang="en-IN" sz="2800" dirty="0">
                <a:solidFill>
                  <a:srgbClr val="FF0000"/>
                </a:solidFill>
                <a:latin typeface="Times New Roman" pitchFamily="18" charset="0"/>
                <a:cs typeface="Times New Roman" pitchFamily="18" charset="0"/>
              </a:rPr>
              <a:t>ROBOT PROGRAMMING</a:t>
            </a:r>
          </a:p>
        </p:txBody>
      </p:sp>
      <p:sp>
        <p:nvSpPr>
          <p:cNvPr id="7" name="Rectangle 6">
            <a:extLst>
              <a:ext uri="{FF2B5EF4-FFF2-40B4-BE49-F238E27FC236}">
                <a16:creationId xmlns:a16="http://schemas.microsoft.com/office/drawing/2014/main" id="{3C198150-7F8A-4239-B45B-3CDE2ED88736}"/>
              </a:ext>
            </a:extLst>
          </p:cNvPr>
          <p:cNvSpPr/>
          <p:nvPr/>
        </p:nvSpPr>
        <p:spPr>
          <a:xfrm>
            <a:off x="152400" y="304800"/>
            <a:ext cx="11049000" cy="5276637"/>
          </a:xfrm>
          <a:prstGeom prst="rect">
            <a:avLst/>
          </a:prstGeom>
        </p:spPr>
        <p:txBody>
          <a:bodyPr wrap="square">
            <a:spAutoFit/>
          </a:bodyPr>
          <a:lstStyle/>
          <a:p>
            <a:pPr marL="342900" lvl="1" indent="-342900" algn="just">
              <a:lnSpc>
                <a:spcPct val="110000"/>
              </a:lnSpc>
              <a:buFont typeface="Wingdings" panose="05000000000000000000" pitchFamily="2" charset="2"/>
              <a:buChar char="§"/>
            </a:pPr>
            <a:r>
              <a:rPr lang="en-IN" sz="3200" dirty="0">
                <a:latin typeface="Times New Roman" panose="02020603050405020304" pitchFamily="18" charset="0"/>
                <a:cs typeface="Times New Roman" panose="02020603050405020304" pitchFamily="18" charset="0"/>
              </a:rPr>
              <a:t>Manual Lead through Method</a:t>
            </a:r>
          </a:p>
          <a:p>
            <a:pPr marL="800100" lvl="2" indent="-342900" algn="just">
              <a:lnSpc>
                <a:spcPct val="110000"/>
              </a:lnSpc>
              <a:buFont typeface="Wingdings" panose="05000000000000000000" pitchFamily="2" charset="2"/>
              <a:buChar char="Ø"/>
            </a:pPr>
            <a:r>
              <a:rPr lang="en-IN" sz="2800" dirty="0">
                <a:latin typeface="Times New Roman" panose="02020603050405020304" pitchFamily="18" charset="0"/>
                <a:cs typeface="Times New Roman" panose="02020603050405020304" pitchFamily="18" charset="0"/>
              </a:rPr>
              <a:t>In this method, the robot’s end effector  is moved physically by the programmer at the desired movements.</a:t>
            </a:r>
          </a:p>
          <a:p>
            <a:pPr marL="800100" lvl="2" indent="-342900" algn="just">
              <a:lnSpc>
                <a:spcPct val="110000"/>
              </a:lnSpc>
              <a:buFont typeface="Wingdings" panose="05000000000000000000" pitchFamily="2" charset="2"/>
              <a:buChar char="Ø"/>
            </a:pPr>
            <a:r>
              <a:rPr lang="en-IN" sz="2800" dirty="0">
                <a:latin typeface="Times New Roman" panose="02020603050405020304" pitchFamily="18" charset="0"/>
                <a:cs typeface="Times New Roman" panose="02020603050405020304" pitchFamily="18" charset="0"/>
              </a:rPr>
              <a:t> Sometimes, it may be difficult to move large robot arm manually. </a:t>
            </a:r>
          </a:p>
          <a:p>
            <a:pPr marL="800100" lvl="2" indent="-342900" algn="just">
              <a:lnSpc>
                <a:spcPct val="110000"/>
              </a:lnSpc>
              <a:buFont typeface="Wingdings" panose="05000000000000000000" pitchFamily="2" charset="2"/>
              <a:buChar char="Ø"/>
            </a:pPr>
            <a:r>
              <a:rPr lang="en-IN" sz="2800" dirty="0">
                <a:latin typeface="Times New Roman" panose="02020603050405020304" pitchFamily="18" charset="0"/>
                <a:cs typeface="Times New Roman" panose="02020603050405020304" pitchFamily="18" charset="0"/>
              </a:rPr>
              <a:t>To get rid of it a teach button is implemented in the wrist for special programming. </a:t>
            </a:r>
          </a:p>
          <a:p>
            <a:pPr marL="800100" lvl="2" indent="-342900" algn="just">
              <a:lnSpc>
                <a:spcPct val="110000"/>
              </a:lnSpc>
              <a:buFont typeface="Wingdings" panose="05000000000000000000" pitchFamily="2" charset="2"/>
              <a:buChar char="Ø"/>
            </a:pPr>
            <a:r>
              <a:rPr lang="en-IN" sz="2800" dirty="0">
                <a:latin typeface="Times New Roman" panose="02020603050405020304" pitchFamily="18" charset="0"/>
                <a:cs typeface="Times New Roman" panose="02020603050405020304" pitchFamily="18" charset="0"/>
              </a:rPr>
              <a:t>The manual lead through method is also known as Walk Through method. </a:t>
            </a:r>
          </a:p>
          <a:p>
            <a:pPr marL="800100" lvl="2" indent="-342900" algn="just">
              <a:lnSpc>
                <a:spcPct val="110000"/>
              </a:lnSpc>
              <a:buFont typeface="Wingdings" panose="05000000000000000000" pitchFamily="2" charset="2"/>
              <a:buChar char="Ø"/>
            </a:pPr>
            <a:r>
              <a:rPr lang="en-IN" sz="2800" dirty="0">
                <a:latin typeface="Times New Roman" panose="02020603050405020304" pitchFamily="18" charset="0"/>
                <a:cs typeface="Times New Roman" panose="02020603050405020304" pitchFamily="18" charset="0"/>
              </a:rPr>
              <a:t>It is mainly used to perform continuous path movements. This method is best for spray painting and arc welding operations.</a:t>
            </a:r>
          </a:p>
          <a:p>
            <a:pPr marL="457200" lvl="2" algn="just">
              <a:lnSpc>
                <a:spcPct val="110000"/>
              </a:lnSpc>
            </a:pP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64410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4933950" cy="442913"/>
          </a:xfrm>
        </p:spPr>
        <p:txBody>
          <a:bodyPr>
            <a:noAutofit/>
          </a:bodyPr>
          <a:lstStyle/>
          <a:p>
            <a:pPr algn="ctr"/>
            <a:r>
              <a:rPr lang="en-IN" sz="2800" dirty="0">
                <a:solidFill>
                  <a:srgbClr val="FF0000"/>
                </a:solidFill>
                <a:latin typeface="Times New Roman" pitchFamily="18" charset="0"/>
                <a:cs typeface="Times New Roman" pitchFamily="18" charset="0"/>
              </a:rPr>
              <a:t>ROBOT PROGRAMMING</a:t>
            </a:r>
          </a:p>
        </p:txBody>
      </p:sp>
      <p:sp>
        <p:nvSpPr>
          <p:cNvPr id="7" name="Rectangle 6">
            <a:extLst>
              <a:ext uri="{FF2B5EF4-FFF2-40B4-BE49-F238E27FC236}">
                <a16:creationId xmlns:a16="http://schemas.microsoft.com/office/drawing/2014/main" id="{3C198150-7F8A-4239-B45B-3CDE2ED88736}"/>
              </a:ext>
            </a:extLst>
          </p:cNvPr>
          <p:cNvSpPr/>
          <p:nvPr/>
        </p:nvSpPr>
        <p:spPr>
          <a:xfrm>
            <a:off x="152400" y="304800"/>
            <a:ext cx="11887200" cy="7018653"/>
          </a:xfrm>
          <a:prstGeom prst="rect">
            <a:avLst/>
          </a:prstGeom>
        </p:spPr>
        <p:txBody>
          <a:bodyPr wrap="square">
            <a:spAutoFit/>
          </a:bodyPr>
          <a:lstStyle/>
          <a:p>
            <a:pPr marL="342900" lvl="1" indent="-342900" algn="just">
              <a:lnSpc>
                <a:spcPct val="110000"/>
              </a:lnSpc>
              <a:buFont typeface="Wingdings" panose="05000000000000000000" pitchFamily="2" charset="2"/>
              <a:buChar char="Ø"/>
            </a:pPr>
            <a:r>
              <a:rPr lang="en-IN" sz="2800" dirty="0">
                <a:latin typeface="Times New Roman" panose="02020603050405020304" pitchFamily="18" charset="0"/>
                <a:cs typeface="Times New Roman" panose="02020603050405020304" pitchFamily="18" charset="0"/>
              </a:rPr>
              <a:t>Lead through programming is not readily compatible with modern computer based technology.</a:t>
            </a:r>
          </a:p>
          <a:p>
            <a:r>
              <a:rPr lang="en-US" altLang="en-US" sz="2800" dirty="0">
                <a:solidFill>
                  <a:srgbClr val="00B050"/>
                </a:solidFill>
                <a:latin typeface="Times New Roman" panose="02020603050405020304" pitchFamily="18" charset="0"/>
                <a:cs typeface="Times New Roman" panose="02020603050405020304" pitchFamily="18" charset="0"/>
              </a:rPr>
              <a:t>Advantages:</a:t>
            </a:r>
          </a:p>
          <a:p>
            <a:pPr marL="342900" lvl="1" indent="-342900" algn="just">
              <a:lnSpc>
                <a:spcPct val="110000"/>
              </a:lnSpc>
              <a:buFont typeface="Wingdings" panose="05000000000000000000" pitchFamily="2" charset="2"/>
              <a:buChar char="Ø"/>
            </a:pPr>
            <a:r>
              <a:rPr lang="en-US" altLang="en-US" sz="2800" dirty="0">
                <a:latin typeface="Times New Roman" panose="02020603050405020304" pitchFamily="18" charset="0"/>
                <a:cs typeface="Times New Roman" panose="02020603050405020304" pitchFamily="18" charset="0"/>
              </a:rPr>
              <a:t>Easy</a:t>
            </a:r>
          </a:p>
          <a:p>
            <a:pPr marL="342900" lvl="1" indent="-342900" algn="just">
              <a:lnSpc>
                <a:spcPct val="110000"/>
              </a:lnSpc>
              <a:buFont typeface="Wingdings" panose="05000000000000000000" pitchFamily="2" charset="2"/>
              <a:buChar char="Ø"/>
            </a:pPr>
            <a:r>
              <a:rPr lang="en-US" altLang="en-US" sz="2800" dirty="0">
                <a:latin typeface="Times New Roman" panose="02020603050405020304" pitchFamily="18" charset="0"/>
                <a:cs typeface="Times New Roman" panose="02020603050405020304" pitchFamily="18" charset="0"/>
              </a:rPr>
              <a:t>No special programming skills or training</a:t>
            </a:r>
          </a:p>
          <a:p>
            <a:r>
              <a:rPr lang="en-US" altLang="en-US" sz="2800" dirty="0">
                <a:solidFill>
                  <a:srgbClr val="FF0000"/>
                </a:solidFill>
                <a:latin typeface="Times New Roman" panose="02020603050405020304" pitchFamily="18" charset="0"/>
                <a:cs typeface="Times New Roman" panose="02020603050405020304" pitchFamily="18" charset="0"/>
              </a:rPr>
              <a:t>Disadvantages:</a:t>
            </a:r>
          </a:p>
          <a:p>
            <a:pPr marL="342900" lvl="1" indent="-342900" algn="just">
              <a:lnSpc>
                <a:spcPct val="110000"/>
              </a:lnSpc>
              <a:buFont typeface="Wingdings" panose="05000000000000000000" pitchFamily="2" charset="2"/>
              <a:buChar char="Ø"/>
            </a:pPr>
            <a:r>
              <a:rPr lang="en-IN" sz="2800" dirty="0">
                <a:latin typeface="Times New Roman" panose="02020603050405020304" pitchFamily="18" charset="0"/>
                <a:cs typeface="Times New Roman" panose="02020603050405020304" pitchFamily="18" charset="0"/>
              </a:rPr>
              <a:t>Robot cannot be used in production, while it is being programmed.</a:t>
            </a:r>
          </a:p>
          <a:p>
            <a:pPr marL="342900" lvl="1" indent="-342900" algn="just">
              <a:lnSpc>
                <a:spcPct val="110000"/>
              </a:lnSpc>
              <a:buFont typeface="Wingdings" panose="05000000000000000000" pitchFamily="2" charset="2"/>
              <a:buChar char="Ø"/>
            </a:pPr>
            <a:r>
              <a:rPr lang="en-US" altLang="en-US" sz="2800" dirty="0">
                <a:latin typeface="Times New Roman" panose="02020603050405020304" pitchFamily="18" charset="0"/>
                <a:cs typeface="Times New Roman" panose="02020603050405020304" pitchFamily="18" charset="0"/>
              </a:rPr>
              <a:t>not practical for large or heavy robots</a:t>
            </a:r>
          </a:p>
          <a:p>
            <a:pPr marL="342900" lvl="1" indent="-342900" algn="just">
              <a:lnSpc>
                <a:spcPct val="110000"/>
              </a:lnSpc>
              <a:buFont typeface="Wingdings" panose="05000000000000000000" pitchFamily="2" charset="2"/>
              <a:buChar char="Ø"/>
            </a:pPr>
            <a:r>
              <a:rPr lang="en-US" altLang="en-US" sz="2800" dirty="0">
                <a:latin typeface="Times New Roman" panose="02020603050405020304" pitchFamily="18" charset="0"/>
                <a:cs typeface="Times New Roman" panose="02020603050405020304" pitchFamily="18" charset="0"/>
              </a:rPr>
              <a:t>High accuracy and straight-line movements are difficult to achieve, as are any other kind of geometrically defined trajectory, such as circular arcs, etc.</a:t>
            </a:r>
          </a:p>
          <a:p>
            <a:pPr marL="342900" lvl="1" indent="-342900" algn="just">
              <a:lnSpc>
                <a:spcPct val="110000"/>
              </a:lnSpc>
              <a:buFont typeface="Wingdings" panose="05000000000000000000" pitchFamily="2" charset="2"/>
              <a:buChar char="Ø"/>
            </a:pPr>
            <a:r>
              <a:rPr lang="en-US" altLang="en-US" sz="2800" dirty="0">
                <a:latin typeface="Times New Roman" panose="02020603050405020304" pitchFamily="18" charset="0"/>
                <a:cs typeface="Times New Roman" panose="02020603050405020304" pitchFamily="18" charset="0"/>
              </a:rPr>
              <a:t>difficult to edit out unwanted operator moves</a:t>
            </a:r>
          </a:p>
          <a:p>
            <a:pPr marL="342900" lvl="1" indent="-342900" algn="just">
              <a:lnSpc>
                <a:spcPct val="110000"/>
              </a:lnSpc>
              <a:buFont typeface="Wingdings" panose="05000000000000000000" pitchFamily="2" charset="2"/>
              <a:buChar char="Ø"/>
            </a:pPr>
            <a:r>
              <a:rPr lang="en-US" altLang="en-US" sz="2800" dirty="0">
                <a:latin typeface="Times New Roman" panose="02020603050405020304" pitchFamily="18" charset="0"/>
                <a:cs typeface="Times New Roman" panose="02020603050405020304" pitchFamily="18" charset="0"/>
              </a:rPr>
              <a:t>difficult to incorporate external sensor data</a:t>
            </a:r>
          </a:p>
          <a:p>
            <a:pPr marL="342900" lvl="1" indent="-342900" algn="just">
              <a:lnSpc>
                <a:spcPct val="110000"/>
              </a:lnSpc>
              <a:buFont typeface="Wingdings" panose="05000000000000000000" pitchFamily="2" charset="2"/>
              <a:buChar char="Ø"/>
            </a:pPr>
            <a:r>
              <a:rPr lang="en-US" altLang="en-US" sz="2800" dirty="0">
                <a:latin typeface="Times New Roman" panose="02020603050405020304" pitchFamily="18" charset="0"/>
                <a:cs typeface="Times New Roman" panose="02020603050405020304" pitchFamily="18" charset="0"/>
              </a:rPr>
              <a:t>Synchronization with other machines or equipment in the work cell is difficult</a:t>
            </a:r>
          </a:p>
          <a:p>
            <a:pPr marL="342900" lvl="1" indent="-342900" algn="just">
              <a:lnSpc>
                <a:spcPct val="110000"/>
              </a:lnSpc>
              <a:buFont typeface="Wingdings" panose="05000000000000000000" pitchFamily="2" charset="2"/>
              <a:buChar char="Ø"/>
            </a:pPr>
            <a:r>
              <a:rPr lang="en-US" altLang="en-US" sz="2800" dirty="0">
                <a:latin typeface="Times New Roman" panose="02020603050405020304" pitchFamily="18" charset="0"/>
                <a:cs typeface="Times New Roman" panose="02020603050405020304" pitchFamily="18" charset="0"/>
              </a:rPr>
              <a:t> A large amount of memory is required</a:t>
            </a:r>
            <a:endParaRPr lang="en-IN" sz="2800" dirty="0">
              <a:latin typeface="Times New Roman" panose="02020603050405020304" pitchFamily="18" charset="0"/>
              <a:cs typeface="Times New Roman" panose="02020603050405020304" pitchFamily="18" charset="0"/>
            </a:endParaRPr>
          </a:p>
          <a:p>
            <a:pPr marL="342900" lvl="1" indent="-342900" algn="just">
              <a:lnSpc>
                <a:spcPct val="110000"/>
              </a:lnSpc>
              <a:buFont typeface="Wingdings" panose="05000000000000000000" pitchFamily="2" charset="2"/>
              <a:buChar char="Ø"/>
            </a:pP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3583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04EDC55-A798-4DE9-A6AA-F8100A85F28C}"/>
              </a:ext>
            </a:extLst>
          </p:cNvPr>
          <p:cNvSpPr/>
          <p:nvPr/>
        </p:nvSpPr>
        <p:spPr>
          <a:xfrm>
            <a:off x="609600" y="228600"/>
            <a:ext cx="11201400" cy="5262979"/>
          </a:xfrm>
          <a:prstGeom prst="rect">
            <a:avLst/>
          </a:prstGeom>
        </p:spPr>
        <p:txBody>
          <a:bodyPr wrap="square">
            <a:spAutoFit/>
          </a:bodyPr>
          <a:lstStyle/>
          <a:p>
            <a:pPr lvl="0" eaLnBrk="0" fontAlgn="base" hangingPunct="0">
              <a:spcBef>
                <a:spcPct val="0"/>
              </a:spcBef>
              <a:spcAft>
                <a:spcPct val="0"/>
              </a:spcAft>
            </a:pPr>
            <a:r>
              <a:rPr lang="en-US" altLang="en-US" sz="3600" b="1" dirty="0">
                <a:latin typeface="Calibri" panose="020F0502020204030204" pitchFamily="34" charset="0"/>
                <a:ea typeface="Times New Roman" panose="02020603050405020304" pitchFamily="18" charset="0"/>
                <a:cs typeface="Gautami" panose="020B0502040204020203" pitchFamily="34" charset="0"/>
              </a:rPr>
              <a:t>Robot Offline Programming Methods</a:t>
            </a:r>
          </a:p>
          <a:p>
            <a:pPr lvl="0" eaLnBrk="0" fontAlgn="base" hangingPunct="0">
              <a:spcBef>
                <a:spcPct val="0"/>
              </a:spcBef>
              <a:spcAft>
                <a:spcPct val="0"/>
              </a:spcAft>
            </a:pPr>
            <a:endParaRPr lang="en-US" altLang="en-US" sz="1600" dirty="0"/>
          </a:p>
          <a:p>
            <a:pPr marL="457200" lvl="0" indent="-457200" algn="just" eaLnBrk="0" fontAlgn="base" hangingPunct="0">
              <a:spcBef>
                <a:spcPct val="0"/>
              </a:spcBef>
              <a:spcAft>
                <a:spcPct val="0"/>
              </a:spcAft>
              <a:buFont typeface="Wingdings" panose="05000000000000000000" pitchFamily="2" charset="2"/>
              <a:buChar char="§"/>
            </a:pPr>
            <a:r>
              <a:rPr lang="en-US" altLang="en-US" sz="3200" b="1" dirty="0">
                <a:latin typeface="Times New Roman" panose="02020603050405020304" pitchFamily="18" charset="0"/>
                <a:ea typeface="Times New Roman" panose="02020603050405020304" pitchFamily="18" charset="0"/>
                <a:cs typeface="Times New Roman" panose="02020603050405020304" pitchFamily="18" charset="0"/>
              </a:rPr>
              <a:t>Definition: </a:t>
            </a:r>
            <a:r>
              <a:rPr lang="en-US" altLang="en-US" sz="3200" dirty="0">
                <a:latin typeface="Times New Roman" panose="02020603050405020304" pitchFamily="18" charset="0"/>
                <a:ea typeface="Times New Roman" panose="02020603050405020304" pitchFamily="18" charset="0"/>
                <a:cs typeface="Times New Roman" panose="02020603050405020304" pitchFamily="18" charset="0"/>
              </a:rPr>
              <a:t>Offline programming is a method of programming industrial robots on a </a:t>
            </a:r>
            <a:r>
              <a:rPr lang="en-US" altLang="en-US" sz="3200" b="1" dirty="0">
                <a:latin typeface="Times New Roman" panose="02020603050405020304" pitchFamily="18" charset="0"/>
                <a:ea typeface="Times New Roman" panose="02020603050405020304" pitchFamily="18" charset="0"/>
                <a:cs typeface="Times New Roman" panose="02020603050405020304" pitchFamily="18" charset="0"/>
              </a:rPr>
              <a:t>computer workstation</a:t>
            </a:r>
            <a:r>
              <a:rPr lang="en-US" altLang="en-US" sz="3200" dirty="0">
                <a:latin typeface="Times New Roman" panose="02020603050405020304" pitchFamily="18" charset="0"/>
                <a:ea typeface="Times New Roman" panose="02020603050405020304" pitchFamily="18" charset="0"/>
                <a:cs typeface="Times New Roman" panose="02020603050405020304" pitchFamily="18" charset="0"/>
              </a:rPr>
              <a:t> without stopping production or physically teaching the robot with a pendant. The program is created, tested, and simulated offline, and then transferred to the robot controller for execution.</a:t>
            </a:r>
            <a:endParaRPr lang="en-US" altLang="en-US" sz="3200" dirty="0">
              <a:latin typeface="Times New Roman" panose="02020603050405020304" pitchFamily="18" charset="0"/>
              <a:cs typeface="Times New Roman" panose="02020603050405020304" pitchFamily="18" charset="0"/>
            </a:endParaRPr>
          </a:p>
          <a:p>
            <a:pPr marL="457200" lvl="0" indent="-457200" algn="just" eaLnBrk="0" fontAlgn="base" hangingPunct="0">
              <a:spcBef>
                <a:spcPct val="0"/>
              </a:spcBef>
              <a:spcAft>
                <a:spcPct val="0"/>
              </a:spcAft>
              <a:buFont typeface="Wingdings" panose="05000000000000000000" pitchFamily="2" charset="2"/>
              <a:buChar char="§"/>
            </a:pPr>
            <a:r>
              <a:rPr lang="en-US" altLang="en-US" sz="3200" dirty="0">
                <a:latin typeface="Times New Roman" panose="02020603050405020304" pitchFamily="18" charset="0"/>
                <a:ea typeface="Times New Roman" panose="02020603050405020304" pitchFamily="18" charset="0"/>
                <a:cs typeface="Times New Roman" panose="02020603050405020304" pitchFamily="18" charset="0"/>
              </a:rPr>
              <a:t>This is widely used in industries such as </a:t>
            </a:r>
            <a:r>
              <a:rPr lang="en-US" altLang="en-US" sz="3200" b="1" dirty="0">
                <a:latin typeface="Times New Roman" panose="02020603050405020304" pitchFamily="18" charset="0"/>
                <a:ea typeface="Times New Roman" panose="02020603050405020304" pitchFamily="18" charset="0"/>
                <a:cs typeface="Times New Roman" panose="02020603050405020304" pitchFamily="18" charset="0"/>
              </a:rPr>
              <a:t>automobile, aerospace, painting, welding, assembly, and machining</a:t>
            </a:r>
            <a:r>
              <a:rPr lang="en-US" altLang="en-US" sz="3200" dirty="0">
                <a:latin typeface="Times New Roman" panose="02020603050405020304" pitchFamily="18" charset="0"/>
                <a:ea typeface="Times New Roman" panose="02020603050405020304" pitchFamily="18" charset="0"/>
                <a:cs typeface="Times New Roman" panose="02020603050405020304" pitchFamily="18" charset="0"/>
              </a:rPr>
              <a:t> where downtime is very costly.</a:t>
            </a:r>
            <a:endParaRPr lang="en-US" altLang="en-US" sz="3200" dirty="0">
              <a:latin typeface="Times New Roman" panose="02020603050405020304" pitchFamily="18" charset="0"/>
              <a:cs typeface="Times New Roman" panose="02020603050405020304" pitchFamily="18" charset="0"/>
            </a:endParaRPr>
          </a:p>
          <a:p>
            <a:pPr lvl="0" eaLnBrk="0" fontAlgn="base" hangingPunct="0">
              <a:spcBef>
                <a:spcPct val="0"/>
              </a:spcBef>
              <a:spcAft>
                <a:spcPct val="0"/>
              </a:spcAft>
            </a:pPr>
            <a:endParaRPr lang="en-US" altLang="en-US" sz="2800" dirty="0">
              <a:latin typeface="Arial" panose="020B0604020202020204" pitchFamily="34" charset="0"/>
            </a:endParaRPr>
          </a:p>
        </p:txBody>
      </p:sp>
    </p:spTree>
    <p:extLst>
      <p:ext uri="{BB962C8B-B14F-4D97-AF65-F5344CB8AC3E}">
        <p14:creationId xmlns:p14="http://schemas.microsoft.com/office/powerpoint/2010/main" val="3806878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04EDC55-A798-4DE9-A6AA-F8100A85F28C}"/>
              </a:ext>
            </a:extLst>
          </p:cNvPr>
          <p:cNvSpPr/>
          <p:nvPr/>
        </p:nvSpPr>
        <p:spPr>
          <a:xfrm>
            <a:off x="609600" y="228600"/>
            <a:ext cx="11201400" cy="6494085"/>
          </a:xfrm>
          <a:prstGeom prst="rect">
            <a:avLst/>
          </a:prstGeom>
        </p:spPr>
        <p:txBody>
          <a:bodyPr wrap="square">
            <a:spAutoFit/>
          </a:bodyPr>
          <a:lstStyle/>
          <a:p>
            <a:pPr eaLnBrk="0" fontAlgn="base" hangingPunct="0">
              <a:spcBef>
                <a:spcPct val="0"/>
              </a:spcBef>
              <a:spcAft>
                <a:spcPct val="0"/>
              </a:spcAft>
            </a:pPr>
            <a:r>
              <a:rPr lang="en-IN" sz="3600" b="1" dirty="0">
                <a:latin typeface="Calibri" panose="020F0502020204030204" pitchFamily="34" charset="0"/>
                <a:cs typeface="Gautami" panose="020B0502040204020203" pitchFamily="34" charset="0"/>
              </a:rPr>
              <a:t>Methods of Offline Programming</a:t>
            </a:r>
          </a:p>
          <a:p>
            <a:pPr marL="457200" indent="-457200" algn="just" eaLnBrk="0" fontAlgn="base" hangingPunct="0">
              <a:spcBef>
                <a:spcPct val="0"/>
              </a:spcBef>
              <a:spcAft>
                <a:spcPct val="0"/>
              </a:spcAft>
              <a:buFont typeface="Wingdings" panose="05000000000000000000" pitchFamily="2" charset="2"/>
              <a:buChar char="Ø"/>
            </a:pPr>
            <a:r>
              <a:rPr lang="en-IN" sz="3200" dirty="0">
                <a:latin typeface="Times New Roman" panose="02020603050405020304" pitchFamily="18" charset="0"/>
                <a:cs typeface="Times New Roman" panose="02020603050405020304" pitchFamily="18" charset="0"/>
              </a:rPr>
              <a:t>Manual Coding (Text-based Programming)</a:t>
            </a:r>
          </a:p>
          <a:p>
            <a:pPr marL="914400" lvl="1" indent="-457200" algn="just" eaLnBrk="0" fontAlgn="base" hangingPunct="0">
              <a:spcBef>
                <a:spcPct val="0"/>
              </a:spcBef>
              <a:spcAft>
                <a:spcPct val="0"/>
              </a:spcAft>
              <a:buFont typeface="Wingdings" panose="05000000000000000000" pitchFamily="2" charset="2"/>
              <a:buChar char="§"/>
            </a:pPr>
            <a:r>
              <a:rPr lang="en-IN" sz="3200" dirty="0">
                <a:latin typeface="Times New Roman" panose="02020603050405020304" pitchFamily="18" charset="0"/>
                <a:cs typeface="Times New Roman" panose="02020603050405020304" pitchFamily="18" charset="0"/>
              </a:rPr>
              <a:t>The programmer writes the robot’s movements and logic using a robot programming language (such as VAL, RAPID, KRL, or TRL).</a:t>
            </a:r>
          </a:p>
          <a:p>
            <a:pPr marL="914400" lvl="1" indent="-457200" algn="just" eaLnBrk="0" fontAlgn="base" hangingPunct="0">
              <a:spcBef>
                <a:spcPct val="0"/>
              </a:spcBef>
              <a:spcAft>
                <a:spcPct val="0"/>
              </a:spcAft>
              <a:buFont typeface="Wingdings" panose="05000000000000000000" pitchFamily="2" charset="2"/>
              <a:buChar char="§"/>
            </a:pPr>
            <a:r>
              <a:rPr lang="en-IN" sz="3200" dirty="0">
                <a:latin typeface="Times New Roman" panose="02020603050405020304" pitchFamily="18" charset="0"/>
                <a:cs typeface="Times New Roman" panose="02020603050405020304" pitchFamily="18" charset="0"/>
              </a:rPr>
              <a:t>Motion commands (MOVE, APPROACH), I/O control (ON/OFF signals), and logic statements are written as text.</a:t>
            </a:r>
          </a:p>
          <a:p>
            <a:pPr marL="914400" lvl="1" indent="-457200" algn="just" eaLnBrk="0" fontAlgn="base" hangingPunct="0">
              <a:spcBef>
                <a:spcPct val="0"/>
              </a:spcBef>
              <a:spcAft>
                <a:spcPct val="0"/>
              </a:spcAft>
              <a:buFont typeface="Wingdings" panose="05000000000000000000" pitchFamily="2" charset="2"/>
              <a:buChar char="§"/>
            </a:pPr>
            <a:r>
              <a:rPr lang="en-IN" sz="3200" dirty="0">
                <a:latin typeface="Times New Roman" panose="02020603050405020304" pitchFamily="18" charset="0"/>
                <a:cs typeface="Times New Roman" panose="02020603050405020304" pitchFamily="18" charset="0"/>
              </a:rPr>
              <a:t>Requires deep knowledge of robot kinematics and coordinate systems.</a:t>
            </a:r>
          </a:p>
          <a:p>
            <a:pPr marL="914400" lvl="1" indent="-457200" algn="just" eaLnBrk="0" fontAlgn="base" hangingPunct="0">
              <a:spcBef>
                <a:spcPct val="0"/>
              </a:spcBef>
              <a:spcAft>
                <a:spcPct val="0"/>
              </a:spcAft>
              <a:buFont typeface="Wingdings" panose="05000000000000000000" pitchFamily="2" charset="2"/>
              <a:buChar char="§"/>
            </a:pPr>
            <a:r>
              <a:rPr lang="en-IN" sz="3200" dirty="0">
                <a:latin typeface="Times New Roman" panose="02020603050405020304" pitchFamily="18" charset="0"/>
                <a:cs typeface="Times New Roman" panose="02020603050405020304" pitchFamily="18" charset="0"/>
              </a:rPr>
              <a:t>Advantage: Very flexible, precise control.</a:t>
            </a:r>
          </a:p>
          <a:p>
            <a:pPr marL="914400" lvl="1" indent="-457200" algn="just" eaLnBrk="0" fontAlgn="base" hangingPunct="0">
              <a:spcBef>
                <a:spcPct val="0"/>
              </a:spcBef>
              <a:spcAft>
                <a:spcPct val="0"/>
              </a:spcAft>
              <a:buFont typeface="Wingdings" panose="05000000000000000000" pitchFamily="2" charset="2"/>
              <a:buChar char="§"/>
            </a:pPr>
            <a:r>
              <a:rPr lang="en-IN" sz="3200" dirty="0">
                <a:latin typeface="Times New Roman" panose="02020603050405020304" pitchFamily="18" charset="0"/>
                <a:cs typeface="Times New Roman" panose="02020603050405020304" pitchFamily="18" charset="0"/>
              </a:rPr>
              <a:t>Limitation: Time-consuming and prone to errors if not verified with simulation.</a:t>
            </a:r>
          </a:p>
          <a:p>
            <a:pPr lvl="0" eaLnBrk="0" fontAlgn="base" hangingPunct="0">
              <a:spcBef>
                <a:spcPct val="0"/>
              </a:spcBef>
              <a:spcAft>
                <a:spcPct val="0"/>
              </a:spcAft>
            </a:pPr>
            <a:endParaRPr lang="en-US" altLang="en-US" sz="2800" dirty="0">
              <a:latin typeface="Arial" panose="020B0604020202020204" pitchFamily="34" charset="0"/>
            </a:endParaRPr>
          </a:p>
        </p:txBody>
      </p:sp>
    </p:spTree>
    <p:extLst>
      <p:ext uri="{BB962C8B-B14F-4D97-AF65-F5344CB8AC3E}">
        <p14:creationId xmlns:p14="http://schemas.microsoft.com/office/powerpoint/2010/main" val="1155431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04EDC55-A798-4DE9-A6AA-F8100A85F28C}"/>
              </a:ext>
            </a:extLst>
          </p:cNvPr>
          <p:cNvSpPr/>
          <p:nvPr/>
        </p:nvSpPr>
        <p:spPr>
          <a:xfrm>
            <a:off x="609600" y="228600"/>
            <a:ext cx="11201400" cy="6001643"/>
          </a:xfrm>
          <a:prstGeom prst="rect">
            <a:avLst/>
          </a:prstGeom>
        </p:spPr>
        <p:txBody>
          <a:bodyPr wrap="square">
            <a:spAutoFit/>
          </a:bodyPr>
          <a:lstStyle/>
          <a:p>
            <a:pPr eaLnBrk="0" fontAlgn="base" hangingPunct="0">
              <a:spcBef>
                <a:spcPct val="0"/>
              </a:spcBef>
              <a:spcAft>
                <a:spcPct val="0"/>
              </a:spcAft>
            </a:pPr>
            <a:r>
              <a:rPr lang="en-IN" sz="3600" b="1" dirty="0">
                <a:latin typeface="Calibri" panose="020F0502020204030204" pitchFamily="34" charset="0"/>
                <a:cs typeface="Gautami" panose="020B0502040204020203" pitchFamily="34" charset="0"/>
              </a:rPr>
              <a:t>Methods of Offline Programming</a:t>
            </a:r>
          </a:p>
          <a:p>
            <a:pPr marL="457200" lvl="0" indent="-457200" algn="just" eaLnBrk="0" fontAlgn="base" hangingPunct="0">
              <a:spcBef>
                <a:spcPct val="0"/>
              </a:spcBef>
              <a:spcAft>
                <a:spcPct val="0"/>
              </a:spcAft>
              <a:buFont typeface="Wingdings" panose="05000000000000000000" pitchFamily="2" charset="2"/>
              <a:buChar char="Ø"/>
            </a:pPr>
            <a:r>
              <a:rPr lang="en-IN" sz="3200" dirty="0">
                <a:latin typeface="Times New Roman" panose="02020603050405020304" pitchFamily="18" charset="0"/>
                <a:cs typeface="Times New Roman" panose="02020603050405020304" pitchFamily="18" charset="0"/>
              </a:rPr>
              <a:t>CAD-based Programming</a:t>
            </a:r>
          </a:p>
          <a:p>
            <a:pPr marL="914400" lvl="1" indent="-457200" algn="just" eaLnBrk="0" fontAlgn="base" hangingPunct="0">
              <a:spcBef>
                <a:spcPct val="0"/>
              </a:spcBef>
              <a:spcAft>
                <a:spcPct val="0"/>
              </a:spcAft>
              <a:buFont typeface="Wingdings" panose="05000000000000000000" pitchFamily="2" charset="2"/>
              <a:buChar char="§"/>
            </a:pPr>
            <a:r>
              <a:rPr lang="en-IN" sz="3200" dirty="0">
                <a:latin typeface="Times New Roman" panose="02020603050405020304" pitchFamily="18" charset="0"/>
                <a:cs typeface="Times New Roman" panose="02020603050405020304" pitchFamily="18" charset="0"/>
              </a:rPr>
              <a:t>The robot program is generated directly from a CAD (Computer-Aided Design) model of the workpiece and workspace.</a:t>
            </a:r>
          </a:p>
          <a:p>
            <a:pPr marL="914400" lvl="1" indent="-457200" algn="just" eaLnBrk="0" fontAlgn="base" hangingPunct="0">
              <a:spcBef>
                <a:spcPct val="0"/>
              </a:spcBef>
              <a:spcAft>
                <a:spcPct val="0"/>
              </a:spcAft>
              <a:buFont typeface="Wingdings" panose="05000000000000000000" pitchFamily="2" charset="2"/>
              <a:buChar char="§"/>
            </a:pPr>
            <a:r>
              <a:rPr lang="en-IN" sz="3200" dirty="0">
                <a:latin typeface="Times New Roman" panose="02020603050405020304" pitchFamily="18" charset="0"/>
                <a:cs typeface="Times New Roman" panose="02020603050405020304" pitchFamily="18" charset="0"/>
              </a:rPr>
              <a:t>The software automatically extracts tool paths from the CAD geometry (e.g., surface paths for painting, cutting, or welding).</a:t>
            </a:r>
          </a:p>
          <a:p>
            <a:pPr marL="914400" lvl="1" indent="-457200" algn="just" eaLnBrk="0" fontAlgn="base" hangingPunct="0">
              <a:spcBef>
                <a:spcPct val="0"/>
              </a:spcBef>
              <a:spcAft>
                <a:spcPct val="0"/>
              </a:spcAft>
              <a:buFont typeface="Wingdings" panose="05000000000000000000" pitchFamily="2" charset="2"/>
              <a:buChar char="§"/>
            </a:pPr>
            <a:r>
              <a:rPr lang="en-IN" sz="3200" dirty="0">
                <a:latin typeface="Times New Roman" panose="02020603050405020304" pitchFamily="18" charset="0"/>
                <a:cs typeface="Times New Roman" panose="02020603050405020304" pitchFamily="18" charset="0"/>
              </a:rPr>
              <a:t>The robot trajectory is then simulated in 3D.</a:t>
            </a:r>
          </a:p>
          <a:p>
            <a:pPr marL="914400" lvl="1" indent="-457200" algn="just" eaLnBrk="0" fontAlgn="base" hangingPunct="0">
              <a:spcBef>
                <a:spcPct val="0"/>
              </a:spcBef>
              <a:spcAft>
                <a:spcPct val="0"/>
              </a:spcAft>
              <a:buFont typeface="Wingdings" panose="05000000000000000000" pitchFamily="2" charset="2"/>
              <a:buChar char="§"/>
            </a:pPr>
            <a:r>
              <a:rPr lang="en-IN" sz="3200" dirty="0">
                <a:latin typeface="Times New Roman" panose="02020603050405020304" pitchFamily="18" charset="0"/>
                <a:cs typeface="Times New Roman" panose="02020603050405020304" pitchFamily="18" charset="0"/>
              </a:rPr>
              <a:t>Advantage: Fast generation of complex paths.</a:t>
            </a:r>
          </a:p>
          <a:p>
            <a:pPr marL="914400" lvl="1" indent="-457200" algn="just" eaLnBrk="0" fontAlgn="base" hangingPunct="0">
              <a:spcBef>
                <a:spcPct val="0"/>
              </a:spcBef>
              <a:spcAft>
                <a:spcPct val="0"/>
              </a:spcAft>
              <a:buFont typeface="Wingdings" panose="05000000000000000000" pitchFamily="2" charset="2"/>
              <a:buChar char="§"/>
            </a:pPr>
            <a:r>
              <a:rPr lang="en-IN" sz="3200" dirty="0">
                <a:latin typeface="Times New Roman" panose="02020603050405020304" pitchFamily="18" charset="0"/>
                <a:cs typeface="Times New Roman" panose="02020603050405020304" pitchFamily="18" charset="0"/>
              </a:rPr>
              <a:t>Limitation: Requires accurate CAD models and calibration.</a:t>
            </a:r>
          </a:p>
          <a:p>
            <a:pPr lvl="0" eaLnBrk="0" fontAlgn="base" hangingPunct="0">
              <a:spcBef>
                <a:spcPct val="0"/>
              </a:spcBef>
              <a:spcAft>
                <a:spcPct val="0"/>
              </a:spcAft>
            </a:pPr>
            <a:endParaRPr lang="en-US" altLang="en-US" sz="2800" dirty="0">
              <a:latin typeface="Arial" panose="020B0604020202020204" pitchFamily="34" charset="0"/>
            </a:endParaRPr>
          </a:p>
        </p:txBody>
      </p:sp>
    </p:spTree>
    <p:extLst>
      <p:ext uri="{BB962C8B-B14F-4D97-AF65-F5344CB8AC3E}">
        <p14:creationId xmlns:p14="http://schemas.microsoft.com/office/powerpoint/2010/main" val="17206790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04EDC55-A798-4DE9-A6AA-F8100A85F28C}"/>
              </a:ext>
            </a:extLst>
          </p:cNvPr>
          <p:cNvSpPr/>
          <p:nvPr/>
        </p:nvSpPr>
        <p:spPr>
          <a:xfrm>
            <a:off x="609600" y="228600"/>
            <a:ext cx="11201400" cy="6986528"/>
          </a:xfrm>
          <a:prstGeom prst="rect">
            <a:avLst/>
          </a:prstGeom>
        </p:spPr>
        <p:txBody>
          <a:bodyPr wrap="square">
            <a:spAutoFit/>
          </a:bodyPr>
          <a:lstStyle/>
          <a:p>
            <a:pPr eaLnBrk="0" fontAlgn="base" hangingPunct="0">
              <a:spcBef>
                <a:spcPct val="0"/>
              </a:spcBef>
              <a:spcAft>
                <a:spcPct val="0"/>
              </a:spcAft>
            </a:pPr>
            <a:r>
              <a:rPr lang="en-IN" sz="3600" b="1" dirty="0">
                <a:latin typeface="Calibri" panose="020F0502020204030204" pitchFamily="34" charset="0"/>
                <a:cs typeface="Gautami" panose="020B0502040204020203" pitchFamily="34" charset="0"/>
              </a:rPr>
              <a:t>Methods of Offline Programming</a:t>
            </a:r>
          </a:p>
          <a:p>
            <a:pPr marL="457200" indent="-457200" algn="just" eaLnBrk="0" fontAlgn="base" hangingPunct="0">
              <a:spcBef>
                <a:spcPct val="0"/>
              </a:spcBef>
              <a:spcAft>
                <a:spcPct val="0"/>
              </a:spcAft>
              <a:buFont typeface="Wingdings" panose="05000000000000000000" pitchFamily="2" charset="2"/>
              <a:buChar char="Ø"/>
            </a:pPr>
            <a:r>
              <a:rPr lang="en-IN" sz="3200" dirty="0">
                <a:latin typeface="Times New Roman" panose="02020603050405020304" pitchFamily="18" charset="0"/>
                <a:cs typeface="Times New Roman" panose="02020603050405020304" pitchFamily="18" charset="0"/>
              </a:rPr>
              <a:t>Simulation-based Programming</a:t>
            </a:r>
          </a:p>
          <a:p>
            <a:pPr marL="914400" lvl="1" indent="-457200" algn="just" eaLnBrk="0" fontAlgn="base" hangingPunct="0">
              <a:spcBef>
                <a:spcPct val="0"/>
              </a:spcBef>
              <a:spcAft>
                <a:spcPct val="0"/>
              </a:spcAft>
              <a:buFont typeface="Wingdings" panose="05000000000000000000" pitchFamily="2" charset="2"/>
              <a:buChar char="§"/>
            </a:pPr>
            <a:r>
              <a:rPr lang="en-IN" sz="3200" dirty="0">
                <a:latin typeface="Times New Roman" panose="02020603050405020304" pitchFamily="18" charset="0"/>
                <a:cs typeface="Times New Roman" panose="02020603050405020304" pitchFamily="18" charset="0"/>
              </a:rPr>
              <a:t>Uses dedicated robot simulation software (e.g., </a:t>
            </a:r>
            <a:r>
              <a:rPr lang="en-IN" sz="3200" dirty="0" err="1">
                <a:latin typeface="Times New Roman" panose="02020603050405020304" pitchFamily="18" charset="0"/>
                <a:cs typeface="Times New Roman" panose="02020603050405020304" pitchFamily="18" charset="0"/>
              </a:rPr>
              <a:t>RoboDK</a:t>
            </a:r>
            <a:r>
              <a:rPr lang="en-IN" sz="3200" dirty="0">
                <a:latin typeface="Times New Roman" panose="02020603050405020304" pitchFamily="18" charset="0"/>
                <a:cs typeface="Times New Roman" panose="02020603050405020304" pitchFamily="18" charset="0"/>
              </a:rPr>
              <a:t>, ABB </a:t>
            </a:r>
            <a:r>
              <a:rPr lang="en-IN" sz="3200" dirty="0" err="1">
                <a:latin typeface="Times New Roman" panose="02020603050405020304" pitchFamily="18" charset="0"/>
                <a:cs typeface="Times New Roman" panose="02020603050405020304" pitchFamily="18" charset="0"/>
              </a:rPr>
              <a:t>RobotStudio</a:t>
            </a:r>
            <a:r>
              <a:rPr lang="en-IN" sz="3200" dirty="0">
                <a:latin typeface="Times New Roman" panose="02020603050405020304" pitchFamily="18" charset="0"/>
                <a:cs typeface="Times New Roman" panose="02020603050405020304" pitchFamily="18" charset="0"/>
              </a:rPr>
              <a:t>, FANUC ROBOGUIDE, Siemens Process Simulate).</a:t>
            </a:r>
          </a:p>
          <a:p>
            <a:pPr marL="914400" lvl="1" indent="-457200" algn="just" eaLnBrk="0" fontAlgn="base" hangingPunct="0">
              <a:spcBef>
                <a:spcPct val="0"/>
              </a:spcBef>
              <a:spcAft>
                <a:spcPct val="0"/>
              </a:spcAft>
              <a:buFont typeface="Wingdings" panose="05000000000000000000" pitchFamily="2" charset="2"/>
              <a:buChar char="§"/>
            </a:pPr>
            <a:r>
              <a:rPr lang="en-IN" sz="3200" dirty="0">
                <a:latin typeface="Times New Roman" panose="02020603050405020304" pitchFamily="18" charset="0"/>
                <a:cs typeface="Times New Roman" panose="02020603050405020304" pitchFamily="18" charset="0"/>
              </a:rPr>
              <a:t>The entire robot cell (robot, tools, fixtures, conveyors) is modelled in a virtual environment.</a:t>
            </a:r>
          </a:p>
          <a:p>
            <a:pPr marL="914400" lvl="1" indent="-457200" algn="just" eaLnBrk="0" fontAlgn="base" hangingPunct="0">
              <a:spcBef>
                <a:spcPct val="0"/>
              </a:spcBef>
              <a:spcAft>
                <a:spcPct val="0"/>
              </a:spcAft>
              <a:buFont typeface="Wingdings" panose="05000000000000000000" pitchFamily="2" charset="2"/>
              <a:buChar char="§"/>
            </a:pPr>
            <a:r>
              <a:rPr lang="en-IN" sz="3200" dirty="0">
                <a:latin typeface="Times New Roman" panose="02020603050405020304" pitchFamily="18" charset="0"/>
                <a:cs typeface="Times New Roman" panose="02020603050405020304" pitchFamily="18" charset="0"/>
              </a:rPr>
              <a:t>The programmer defines the path, speed, and process in the simulator, checks for collisions, reachability, and cycle time, and then downloads the program to the real robot.</a:t>
            </a:r>
          </a:p>
          <a:p>
            <a:pPr marL="914400" lvl="1" indent="-457200" algn="just" eaLnBrk="0" fontAlgn="base" hangingPunct="0">
              <a:spcBef>
                <a:spcPct val="0"/>
              </a:spcBef>
              <a:spcAft>
                <a:spcPct val="0"/>
              </a:spcAft>
              <a:buFont typeface="Wingdings" panose="05000000000000000000" pitchFamily="2" charset="2"/>
              <a:buChar char="§"/>
            </a:pPr>
            <a:r>
              <a:rPr lang="en-IN" sz="3200" dirty="0">
                <a:latin typeface="Times New Roman" panose="02020603050405020304" pitchFamily="18" charset="0"/>
                <a:cs typeface="Times New Roman" panose="02020603050405020304" pitchFamily="18" charset="0"/>
              </a:rPr>
              <a:t>Advantage: No production stoppage, safe testing.</a:t>
            </a:r>
          </a:p>
          <a:p>
            <a:pPr marL="914400" lvl="1" indent="-457200" algn="just" eaLnBrk="0" fontAlgn="base" hangingPunct="0">
              <a:spcBef>
                <a:spcPct val="0"/>
              </a:spcBef>
              <a:spcAft>
                <a:spcPct val="0"/>
              </a:spcAft>
              <a:buFont typeface="Wingdings" panose="05000000000000000000" pitchFamily="2" charset="2"/>
              <a:buChar char="§"/>
            </a:pPr>
            <a:r>
              <a:rPr lang="en-IN" sz="3200" dirty="0">
                <a:latin typeface="Times New Roman" panose="02020603050405020304" pitchFamily="18" charset="0"/>
                <a:cs typeface="Times New Roman" panose="02020603050405020304" pitchFamily="18" charset="0"/>
              </a:rPr>
              <a:t>Limitation: Requires powerful software and calibration to match real-world accuracy</a:t>
            </a:r>
          </a:p>
          <a:p>
            <a:pPr lvl="0" eaLnBrk="0" fontAlgn="base" hangingPunct="0">
              <a:spcBef>
                <a:spcPct val="0"/>
              </a:spcBef>
              <a:spcAft>
                <a:spcPct val="0"/>
              </a:spcAft>
            </a:pPr>
            <a:endParaRPr lang="en-US" altLang="en-US" sz="2800" dirty="0">
              <a:latin typeface="Arial" panose="020B0604020202020204" pitchFamily="34" charset="0"/>
            </a:endParaRPr>
          </a:p>
        </p:txBody>
      </p:sp>
    </p:spTree>
    <p:extLst>
      <p:ext uri="{BB962C8B-B14F-4D97-AF65-F5344CB8AC3E}">
        <p14:creationId xmlns:p14="http://schemas.microsoft.com/office/powerpoint/2010/main" val="28932490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C198150-7F8A-4239-B45B-3CDE2ED88736}"/>
              </a:ext>
            </a:extLst>
          </p:cNvPr>
          <p:cNvSpPr/>
          <p:nvPr/>
        </p:nvSpPr>
        <p:spPr>
          <a:xfrm>
            <a:off x="152400" y="304800"/>
            <a:ext cx="11811000" cy="7104830"/>
          </a:xfrm>
          <a:prstGeom prst="rect">
            <a:avLst/>
          </a:prstGeom>
        </p:spPr>
        <p:txBody>
          <a:bodyPr wrap="square">
            <a:spAutoFit/>
          </a:bodyPr>
          <a:lstStyle/>
          <a:p>
            <a:pPr marL="0" lvl="1" indent="-342900" eaLnBrk="0" fontAlgn="base" hangingPunct="0">
              <a:lnSpc>
                <a:spcPct val="110000"/>
              </a:lnSpc>
              <a:spcBef>
                <a:spcPct val="0"/>
              </a:spcBef>
              <a:spcAft>
                <a:spcPct val="0"/>
              </a:spcAft>
              <a:buFont typeface="Wingdings" panose="05000000000000000000" pitchFamily="2" charset="2"/>
              <a:buChar char="Ø"/>
            </a:pPr>
            <a:r>
              <a:rPr lang="en-IN" sz="3600" b="1" dirty="0">
                <a:latin typeface="Calibri" panose="020F0502020204030204" pitchFamily="34" charset="0"/>
                <a:cs typeface="Gautami" panose="020B0502040204020203" pitchFamily="34" charset="0"/>
              </a:rPr>
              <a:t>The benefits of this form of programming are:-</a:t>
            </a:r>
          </a:p>
          <a:p>
            <a:pPr marL="1714500" lvl="4" indent="-342900" algn="just">
              <a:lnSpc>
                <a:spcPct val="110000"/>
              </a:lnSpc>
              <a:buFont typeface="Wingdings" panose="05000000000000000000" pitchFamily="2" charset="2"/>
              <a:buChar char="§"/>
            </a:pPr>
            <a:r>
              <a:rPr lang="en-IN" sz="2800" dirty="0">
                <a:latin typeface="Times New Roman" panose="02020603050405020304" pitchFamily="18" charset="0"/>
                <a:cs typeface="Times New Roman" panose="02020603050405020304" pitchFamily="18" charset="0"/>
              </a:rPr>
              <a:t>Reduced down time for programming.</a:t>
            </a:r>
          </a:p>
          <a:p>
            <a:pPr marL="1714500" lvl="4" indent="-342900" algn="just">
              <a:lnSpc>
                <a:spcPct val="110000"/>
              </a:lnSpc>
              <a:buFont typeface="Wingdings" panose="05000000000000000000" pitchFamily="2" charset="2"/>
              <a:buChar char="§"/>
            </a:pPr>
            <a:r>
              <a:rPr lang="en-IN" sz="2800" dirty="0">
                <a:latin typeface="Times New Roman" panose="02020603050405020304" pitchFamily="18" charset="0"/>
                <a:cs typeface="Times New Roman" panose="02020603050405020304" pitchFamily="18" charset="0"/>
              </a:rPr>
              <a:t>Programming tools make programming easier.</a:t>
            </a:r>
          </a:p>
          <a:p>
            <a:pPr marL="1714500" lvl="4" indent="-342900" algn="just">
              <a:lnSpc>
                <a:spcPct val="110000"/>
              </a:lnSpc>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Simplification of complex tasks</a:t>
            </a:r>
          </a:p>
          <a:p>
            <a:pPr marL="1714500" lvl="4" indent="-342900" algn="just">
              <a:lnSpc>
                <a:spcPct val="110000"/>
              </a:lnSpc>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Optimization of robot programs</a:t>
            </a:r>
          </a:p>
          <a:p>
            <a:pPr marL="1714500" lvl="4" indent="-342900" algn="just">
              <a:lnSpc>
                <a:spcPct val="110000"/>
              </a:lnSpc>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Access control</a:t>
            </a:r>
          </a:p>
          <a:p>
            <a:pPr marL="1714500" lvl="4" indent="-342900" algn="just">
              <a:lnSpc>
                <a:spcPct val="110000"/>
              </a:lnSpc>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Reduction of the robot operating time</a:t>
            </a:r>
          </a:p>
          <a:p>
            <a:pPr marL="1714500" lvl="4" indent="-342900" algn="just">
              <a:lnSpc>
                <a:spcPct val="110000"/>
              </a:lnSpc>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Single robot programming system</a:t>
            </a:r>
          </a:p>
          <a:p>
            <a:pPr marL="1714500" lvl="4" indent="-342900" algn="just">
              <a:lnSpc>
                <a:spcPct val="110000"/>
              </a:lnSpc>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Integration of CAD / CAM systems</a:t>
            </a:r>
          </a:p>
          <a:p>
            <a:pPr marL="1714500" lvl="4" indent="-342900" algn="just">
              <a:lnSpc>
                <a:spcPct val="110000"/>
              </a:lnSpc>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Cycle time analysis</a:t>
            </a:r>
          </a:p>
          <a:p>
            <a:pPr marL="1714500" lvl="4" indent="-342900" algn="just">
              <a:lnSpc>
                <a:spcPct val="110000"/>
              </a:lnSpc>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Verification of robot programs</a:t>
            </a:r>
          </a:p>
          <a:p>
            <a:pPr marL="914400" lvl="4" indent="-342900" algn="just">
              <a:lnSpc>
                <a:spcPct val="110000"/>
              </a:lnSpc>
              <a:buFont typeface="Wingdings" panose="05000000000000000000" pitchFamily="2" charset="2"/>
              <a:buChar char="§"/>
            </a:pPr>
            <a:endParaRPr lang="en-US" altLang="en-US" sz="2800" dirty="0">
              <a:latin typeface="Times New Roman" panose="02020603050405020304" pitchFamily="18" charset="0"/>
              <a:cs typeface="Times New Roman" panose="02020603050405020304" pitchFamily="18" charset="0"/>
            </a:endParaRPr>
          </a:p>
          <a:p>
            <a:pPr marL="0" lvl="2" indent="-342900" algn="just">
              <a:lnSpc>
                <a:spcPct val="110000"/>
              </a:lnSpc>
              <a:buFont typeface="Wingdings" panose="05000000000000000000" pitchFamily="2" charset="2"/>
              <a:buChar char="§"/>
            </a:pPr>
            <a:endParaRPr lang="en-US" altLang="en-US" sz="2400" dirty="0">
              <a:latin typeface="Times New Roman" panose="02020603050405020304" pitchFamily="18" charset="0"/>
              <a:cs typeface="Times New Roman" panose="02020603050405020304" pitchFamily="18" charset="0"/>
            </a:endParaRPr>
          </a:p>
          <a:p>
            <a:pPr marL="800100" lvl="2" indent="-342900" algn="just">
              <a:lnSpc>
                <a:spcPct val="110000"/>
              </a:lnSpc>
              <a:buFont typeface="Wingdings" panose="05000000000000000000" pitchFamily="2" charset="2"/>
              <a:buChar char="§"/>
            </a:pPr>
            <a:endParaRPr lang="en-IN" sz="2400" dirty="0">
              <a:latin typeface="Times New Roman" panose="02020603050405020304" pitchFamily="18" charset="0"/>
              <a:cs typeface="Times New Roman" panose="02020603050405020304" pitchFamily="18" charset="0"/>
            </a:endParaRPr>
          </a:p>
          <a:p>
            <a:pPr marL="342900" lvl="1" indent="-342900" algn="just">
              <a:lnSpc>
                <a:spcPct val="110000"/>
              </a:lnSpc>
              <a:buFont typeface="Wingdings" panose="05000000000000000000" pitchFamily="2" charset="2"/>
              <a:buChar char="Ø"/>
            </a:pP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62965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4933950" cy="442913"/>
          </a:xfrm>
        </p:spPr>
        <p:txBody>
          <a:bodyPr>
            <a:noAutofit/>
          </a:bodyPr>
          <a:lstStyle/>
          <a:p>
            <a:pPr algn="ctr"/>
            <a:r>
              <a:rPr lang="en-IN" sz="2800" dirty="0">
                <a:solidFill>
                  <a:srgbClr val="FF0000"/>
                </a:solidFill>
                <a:latin typeface="Times New Roman" pitchFamily="18" charset="0"/>
                <a:cs typeface="Times New Roman" pitchFamily="18" charset="0"/>
              </a:rPr>
              <a:t>ROBOT PROGRAMMING</a:t>
            </a:r>
          </a:p>
        </p:txBody>
      </p:sp>
      <p:sp>
        <p:nvSpPr>
          <p:cNvPr id="7" name="Rectangle 6">
            <a:extLst>
              <a:ext uri="{FF2B5EF4-FFF2-40B4-BE49-F238E27FC236}">
                <a16:creationId xmlns:a16="http://schemas.microsoft.com/office/drawing/2014/main" id="{3C198150-7F8A-4239-B45B-3CDE2ED88736}"/>
              </a:ext>
            </a:extLst>
          </p:cNvPr>
          <p:cNvSpPr/>
          <p:nvPr/>
        </p:nvSpPr>
        <p:spPr>
          <a:xfrm>
            <a:off x="152400" y="304800"/>
            <a:ext cx="11887200" cy="6555641"/>
          </a:xfrm>
          <a:prstGeom prst="rect">
            <a:avLst/>
          </a:prstGeom>
        </p:spPr>
        <p:txBody>
          <a:bodyPr wrap="square">
            <a:spAutoFit/>
          </a:bodyPr>
          <a:lstStyle/>
          <a:p>
            <a:pPr marL="342900" indent="-342900" algn="just">
              <a:buFont typeface="Wingdings" panose="05000000000000000000" pitchFamily="2" charset="2"/>
              <a:buChar char="Ø"/>
            </a:pPr>
            <a:r>
              <a:rPr lang="en-IN" sz="2800" dirty="0">
                <a:latin typeface="Times New Roman" panose="02020603050405020304" pitchFamily="18" charset="0"/>
                <a:cs typeface="Times New Roman" panose="02020603050405020304" pitchFamily="18" charset="0"/>
              </a:rPr>
              <a:t>Programming Languages for Robotics: </a:t>
            </a:r>
          </a:p>
          <a:p>
            <a:pPr marL="342900" indent="-342900" algn="just">
              <a:buFont typeface="Wingdings" panose="05000000000000000000" pitchFamily="2" charset="2"/>
              <a:buChar char="Ø"/>
            </a:pPr>
            <a:r>
              <a:rPr lang="en-IN" sz="2800" dirty="0">
                <a:latin typeface="Times New Roman" panose="02020603050405020304" pitchFamily="18" charset="0"/>
                <a:cs typeface="Times New Roman" panose="02020603050405020304" pitchFamily="18" charset="0"/>
              </a:rPr>
              <a:t>There are many programming languages which will use while building Robots, a few programming languages which are always prefer to use in designing. </a:t>
            </a:r>
          </a:p>
          <a:p>
            <a:pPr marL="342900" indent="-342900" algn="just">
              <a:buFont typeface="Wingdings" panose="05000000000000000000" pitchFamily="2" charset="2"/>
              <a:buChar char="Ø"/>
            </a:pPr>
            <a:r>
              <a:rPr lang="en-IN" sz="2800" dirty="0">
                <a:latin typeface="Times New Roman" panose="02020603050405020304" pitchFamily="18" charset="0"/>
                <a:cs typeface="Times New Roman" panose="02020603050405020304" pitchFamily="18" charset="0"/>
              </a:rPr>
              <a:t>Actually the programming languages which can be used mainly depend on the hardware used to the building robots. </a:t>
            </a:r>
          </a:p>
          <a:p>
            <a:pPr marL="342900" indent="-342900" algn="just">
              <a:buFont typeface="Wingdings" panose="05000000000000000000" pitchFamily="2" charset="2"/>
              <a:buChar char="Ø"/>
            </a:pPr>
            <a:r>
              <a:rPr lang="en-IN" sz="2800" dirty="0">
                <a:latin typeface="Times New Roman" panose="02020603050405020304" pitchFamily="18" charset="0"/>
                <a:cs typeface="Times New Roman" panose="02020603050405020304" pitchFamily="18" charset="0"/>
              </a:rPr>
              <a:t>URBI : URBI stands for Universal Real-time Behaviour Interface. </a:t>
            </a:r>
          </a:p>
          <a:p>
            <a:pPr marL="342900" indent="-342900" algn="just">
              <a:buFont typeface="Wingdings" panose="05000000000000000000" pitchFamily="2" charset="2"/>
              <a:buChar char="Ø"/>
            </a:pPr>
            <a:r>
              <a:rPr lang="en-IN" sz="2800" dirty="0">
                <a:latin typeface="Times New Roman" panose="02020603050405020304" pitchFamily="18" charset="0"/>
                <a:cs typeface="Times New Roman" panose="02020603050405020304" pitchFamily="18" charset="0"/>
              </a:rPr>
              <a:t>It is a client/server based interpreted language in which Robot works as a client and controller as a server. </a:t>
            </a:r>
          </a:p>
          <a:p>
            <a:pPr marL="342900" indent="-342900" algn="just">
              <a:buFont typeface="Wingdings" panose="05000000000000000000" pitchFamily="2" charset="2"/>
              <a:buChar char="Ø"/>
            </a:pPr>
            <a:r>
              <a:rPr lang="en-IN" sz="2800" dirty="0">
                <a:latin typeface="Times New Roman" panose="02020603050405020304" pitchFamily="18" charset="0"/>
                <a:cs typeface="Times New Roman" panose="02020603050405020304" pitchFamily="18" charset="0"/>
              </a:rPr>
              <a:t>It makes us to learn about the commands which we give to Robots and receive messages from them. </a:t>
            </a:r>
          </a:p>
          <a:p>
            <a:pPr marL="342900" indent="-342900" algn="just">
              <a:buFont typeface="Wingdings" panose="05000000000000000000" pitchFamily="2" charset="2"/>
              <a:buChar char="Ø"/>
            </a:pPr>
            <a:r>
              <a:rPr lang="en-IN" sz="2800" dirty="0">
                <a:latin typeface="Times New Roman" panose="02020603050405020304" pitchFamily="18" charset="0"/>
                <a:cs typeface="Times New Roman" panose="02020603050405020304" pitchFamily="18" charset="0"/>
              </a:rPr>
              <a:t>The interpreter and wrapped server are called as "URBI Engine". The URBI Engine uses commands from Client and receives messages to it. </a:t>
            </a:r>
          </a:p>
          <a:p>
            <a:pPr marL="342900" indent="-342900" algn="just">
              <a:buFont typeface="Wingdings" panose="05000000000000000000" pitchFamily="2" charset="2"/>
              <a:buChar char="Ø"/>
            </a:pPr>
            <a:r>
              <a:rPr lang="en-IN" sz="2800" dirty="0">
                <a:latin typeface="Times New Roman" panose="02020603050405020304" pitchFamily="18" charset="0"/>
                <a:cs typeface="Times New Roman" panose="02020603050405020304" pitchFamily="18" charset="0"/>
              </a:rPr>
              <a:t>This language allows user to work on basic Perception-action principle. The users just have to write some simple loops on the basis of this principle directly in URBI.</a:t>
            </a:r>
          </a:p>
        </p:txBody>
      </p:sp>
    </p:spTree>
    <p:extLst>
      <p:ext uri="{BB962C8B-B14F-4D97-AF65-F5344CB8AC3E}">
        <p14:creationId xmlns:p14="http://schemas.microsoft.com/office/powerpoint/2010/main" val="3393326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4933950" cy="442913"/>
          </a:xfrm>
        </p:spPr>
        <p:txBody>
          <a:bodyPr>
            <a:noAutofit/>
          </a:bodyPr>
          <a:lstStyle/>
          <a:p>
            <a:pPr algn="ctr"/>
            <a:r>
              <a:rPr lang="en-IN" sz="2800" dirty="0">
                <a:solidFill>
                  <a:srgbClr val="FF0000"/>
                </a:solidFill>
                <a:latin typeface="Times New Roman" pitchFamily="18" charset="0"/>
                <a:cs typeface="Times New Roman" pitchFamily="18" charset="0"/>
              </a:rPr>
              <a:t>ROBOT PROGRAMMING</a:t>
            </a:r>
          </a:p>
        </p:txBody>
      </p:sp>
      <p:sp>
        <p:nvSpPr>
          <p:cNvPr id="7" name="Rectangle 6">
            <a:extLst>
              <a:ext uri="{FF2B5EF4-FFF2-40B4-BE49-F238E27FC236}">
                <a16:creationId xmlns:a16="http://schemas.microsoft.com/office/drawing/2014/main" id="{3C198150-7F8A-4239-B45B-3CDE2ED88736}"/>
              </a:ext>
            </a:extLst>
          </p:cNvPr>
          <p:cNvSpPr/>
          <p:nvPr/>
        </p:nvSpPr>
        <p:spPr>
          <a:xfrm>
            <a:off x="152400" y="304800"/>
            <a:ext cx="11887200" cy="6432530"/>
          </a:xfrm>
          <a:prstGeom prst="rect">
            <a:avLst/>
          </a:prstGeom>
        </p:spPr>
        <p:txBody>
          <a:bodyPr wrap="square">
            <a:spAutoFit/>
          </a:bodyPr>
          <a:lstStyle/>
          <a:p>
            <a:pPr marL="342900" indent="-342900" algn="just">
              <a:buFont typeface="Wingdings" panose="05000000000000000000" pitchFamily="2" charset="2"/>
              <a:buChar char="Ø"/>
            </a:pPr>
            <a:r>
              <a:rPr lang="en-IN" sz="2800" dirty="0">
                <a:latin typeface="Times New Roman" panose="02020603050405020304" pitchFamily="18" charset="0"/>
                <a:cs typeface="Times New Roman" panose="02020603050405020304" pitchFamily="18" charset="0"/>
              </a:rPr>
              <a:t>Programming Languages for Robotics: </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PYTHON : There is another language which is used in designing Robots. </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Python is an object-oriented language which is used to access and control Robots. </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Python is an interpreted language; this language has an application in working with mobile robots, particularly those manufactured by different companies. </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With python it is possible to use a single program for controlling many different robots. However Python is slower than C++ but it has some good sides as well as it proved very easy to interact with robots using this language, it is highly portable and can be run in windows and MAC OSX plus it can easily be extendable using C and C++ language.</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 Python is a very reliable language for string manipulation and text processing.</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ROBOTC is another programming language which is C-based. </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It is actually a text based programming language. </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The commands which we want to give to our Robot, first written on the screen in the form of simple text, now as we know that Robot is a kind of machine and a machine only understands machine language. So these commands need to be converted in machine language so that robot can easily understand and do whatever it is instructed to do. </a:t>
            </a:r>
          </a:p>
          <a:p>
            <a:pPr marL="342900" indent="-342900" algn="just">
              <a:buFont typeface="Wingdings" panose="05000000000000000000" pitchFamily="2" charset="2"/>
              <a:buChar char="Ø"/>
            </a:pP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20971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4933950" cy="442913"/>
          </a:xfrm>
        </p:spPr>
        <p:txBody>
          <a:bodyPr>
            <a:noAutofit/>
          </a:bodyPr>
          <a:lstStyle/>
          <a:p>
            <a:pPr algn="ctr"/>
            <a:r>
              <a:rPr lang="en-IN" sz="2800" dirty="0">
                <a:solidFill>
                  <a:srgbClr val="FF0000"/>
                </a:solidFill>
                <a:latin typeface="Times New Roman" pitchFamily="18" charset="0"/>
                <a:cs typeface="Times New Roman" pitchFamily="18" charset="0"/>
              </a:rPr>
              <a:t>ROBOT PROGRAMMING</a:t>
            </a:r>
          </a:p>
        </p:txBody>
      </p:sp>
      <p:sp>
        <p:nvSpPr>
          <p:cNvPr id="7" name="Rectangle 6">
            <a:extLst>
              <a:ext uri="{FF2B5EF4-FFF2-40B4-BE49-F238E27FC236}">
                <a16:creationId xmlns:a16="http://schemas.microsoft.com/office/drawing/2014/main" id="{3C198150-7F8A-4239-B45B-3CDE2ED88736}"/>
              </a:ext>
            </a:extLst>
          </p:cNvPr>
          <p:cNvSpPr/>
          <p:nvPr/>
        </p:nvSpPr>
        <p:spPr>
          <a:xfrm>
            <a:off x="152400" y="304800"/>
            <a:ext cx="11887200" cy="4955203"/>
          </a:xfrm>
          <a:prstGeom prst="rect">
            <a:avLst/>
          </a:prstGeom>
        </p:spPr>
        <p:txBody>
          <a:bodyPr wrap="square">
            <a:spAutoFit/>
          </a:bodyPr>
          <a:lstStyle/>
          <a:p>
            <a:pPr marL="342900" indent="-342900" algn="just">
              <a:buFont typeface="Wingdings" panose="05000000000000000000" pitchFamily="2" charset="2"/>
              <a:buChar char="Ø"/>
            </a:pPr>
            <a:r>
              <a:rPr lang="en-IN" sz="2800" dirty="0">
                <a:latin typeface="Times New Roman" panose="02020603050405020304" pitchFamily="18" charset="0"/>
                <a:cs typeface="Times New Roman" panose="02020603050405020304" pitchFamily="18" charset="0"/>
              </a:rPr>
              <a:t>Programming Languages for Robotics: </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Microsoft Robotics Developer Studio is an environment given for simulation purpose of Robots. </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It is based on a </a:t>
            </a:r>
            <a:r>
              <a:rPr lang="en-IN" sz="2400" dirty="0" err="1">
                <a:latin typeface="Times New Roman" panose="02020603050405020304" pitchFamily="18" charset="0"/>
                <a:cs typeface="Times New Roman" panose="02020603050405020304" pitchFamily="18" charset="0"/>
              </a:rPr>
              <a:t>.net</a:t>
            </a:r>
            <a:r>
              <a:rPr lang="en-IN" sz="2400" dirty="0">
                <a:latin typeface="Times New Roman" panose="02020603050405020304" pitchFamily="18" charset="0"/>
                <a:cs typeface="Times New Roman" panose="02020603050405020304" pitchFamily="18" charset="0"/>
              </a:rPr>
              <a:t> library concurrent implementation. This environment has support so that we can add other services as well. </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It has features which not only include creating and debugging Robot Applications but also it becomes easy to interact with sensors directly. </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C programming language is used as a primary language in it.</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If we want to graphics and visual effects in our programming, we use VPL. </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Visual Programming language is a programming language which allows us to create programs by doing manipulations in programming languages graphically. </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We use boxes and arrows in this kind of programming while we want to show dataflow kind of things.</a:t>
            </a:r>
          </a:p>
        </p:txBody>
      </p:sp>
    </p:spTree>
    <p:extLst>
      <p:ext uri="{BB962C8B-B14F-4D97-AF65-F5344CB8AC3E}">
        <p14:creationId xmlns:p14="http://schemas.microsoft.com/office/powerpoint/2010/main" val="3602876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4933950" cy="442913"/>
          </a:xfrm>
        </p:spPr>
        <p:txBody>
          <a:bodyPr>
            <a:noAutofit/>
          </a:bodyPr>
          <a:lstStyle/>
          <a:p>
            <a:pPr algn="ctr"/>
            <a:r>
              <a:rPr lang="en-IN" sz="2800" dirty="0">
                <a:solidFill>
                  <a:srgbClr val="FF0000"/>
                </a:solidFill>
                <a:latin typeface="Times New Roman" pitchFamily="18" charset="0"/>
                <a:cs typeface="Times New Roman" pitchFamily="18" charset="0"/>
              </a:rPr>
              <a:t>ROBOT PROGRAMMING</a:t>
            </a:r>
          </a:p>
        </p:txBody>
      </p:sp>
      <p:sp>
        <p:nvSpPr>
          <p:cNvPr id="7" name="Rectangle 6">
            <a:extLst>
              <a:ext uri="{FF2B5EF4-FFF2-40B4-BE49-F238E27FC236}">
                <a16:creationId xmlns:a16="http://schemas.microsoft.com/office/drawing/2014/main" id="{3C198150-7F8A-4239-B45B-3CDE2ED88736}"/>
              </a:ext>
            </a:extLst>
          </p:cNvPr>
          <p:cNvSpPr/>
          <p:nvPr/>
        </p:nvSpPr>
        <p:spPr>
          <a:xfrm>
            <a:off x="152400" y="304800"/>
            <a:ext cx="11887200" cy="6432530"/>
          </a:xfrm>
          <a:prstGeom prst="rect">
            <a:avLst/>
          </a:prstGeom>
        </p:spPr>
        <p:txBody>
          <a:bodyPr wrap="square">
            <a:spAutoFit/>
          </a:bodyPr>
          <a:lstStyle/>
          <a:p>
            <a:pPr marL="342900" indent="-342900" algn="just">
              <a:buFont typeface="Wingdings" panose="05000000000000000000" pitchFamily="2" charset="2"/>
              <a:buChar char="Ø"/>
            </a:pPr>
            <a:r>
              <a:rPr lang="en-IN" sz="2800" dirty="0">
                <a:latin typeface="Times New Roman" panose="02020603050405020304" pitchFamily="18" charset="0"/>
                <a:cs typeface="Times New Roman" panose="02020603050405020304" pitchFamily="18" charset="0"/>
              </a:rPr>
              <a:t>Textual Robot Languages: </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In 1973, WAVE language was developed, and it is the first textual robot language as well. It is used to interface the machine vision system with the robot.</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Trajectory calculations through coordination of joint movements, end-effector positions and touch sensing were some of the new features of WAVE. But the algorithm was too complex and not user-friendly.</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 Then AL language was introduced in 1974 for controlling multiple robot arms during arm coordination.</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VAL was invented in 1979, and it is the common textual robot language. Later, this language was updated in 1984, and called as VAL II. </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The IBM Corporation has established their two own languages such as AML and AUTOPASS, which is used for the assembly operations. </a:t>
            </a:r>
          </a:p>
          <a:p>
            <a:pPr marL="342900" indent="-342900" algn="just">
              <a:buFont typeface="Wingdings" panose="05000000000000000000" pitchFamily="2" charset="2"/>
              <a:buChar char="Ø"/>
            </a:pPr>
            <a:r>
              <a:rPr lang="en-IN" dirty="0"/>
              <a:t> </a:t>
            </a:r>
            <a:r>
              <a:rPr lang="en-IN" sz="2400" dirty="0">
                <a:latin typeface="Times New Roman" panose="02020603050405020304" pitchFamily="18" charset="0"/>
                <a:cs typeface="Times New Roman" panose="02020603050405020304" pitchFamily="18" charset="0"/>
              </a:rPr>
              <a:t>AML is very useful for assembly operations as different user—robot programming interfaces are possible. The programming language AML is also used in other automated manufacturing systems.</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Other important textual robot languages are Manufacturing Control Language (MCL), RAIL, and Automatic Programmed Tooling (APT) languages.</a:t>
            </a:r>
          </a:p>
        </p:txBody>
      </p:sp>
    </p:spTree>
    <p:extLst>
      <p:ext uri="{BB962C8B-B14F-4D97-AF65-F5344CB8AC3E}">
        <p14:creationId xmlns:p14="http://schemas.microsoft.com/office/powerpoint/2010/main" val="998972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4933950" cy="442913"/>
          </a:xfrm>
        </p:spPr>
        <p:txBody>
          <a:bodyPr>
            <a:noAutofit/>
          </a:bodyPr>
          <a:lstStyle/>
          <a:p>
            <a:pPr algn="ctr"/>
            <a:r>
              <a:rPr lang="en-IN" sz="2800" dirty="0">
                <a:solidFill>
                  <a:srgbClr val="FF0000"/>
                </a:solidFill>
                <a:latin typeface="Times New Roman" pitchFamily="18" charset="0"/>
                <a:cs typeface="Times New Roman" pitchFamily="18" charset="0"/>
              </a:rPr>
              <a:t>ROBOT PROGRAMMING</a:t>
            </a:r>
          </a:p>
        </p:txBody>
      </p:sp>
      <p:sp>
        <p:nvSpPr>
          <p:cNvPr id="7" name="Rectangle 6">
            <a:extLst>
              <a:ext uri="{FF2B5EF4-FFF2-40B4-BE49-F238E27FC236}">
                <a16:creationId xmlns:a16="http://schemas.microsoft.com/office/drawing/2014/main" id="{3C198150-7F8A-4239-B45B-3CDE2ED88736}"/>
              </a:ext>
            </a:extLst>
          </p:cNvPr>
          <p:cNvSpPr/>
          <p:nvPr/>
        </p:nvSpPr>
        <p:spPr>
          <a:xfrm>
            <a:off x="152400" y="304800"/>
            <a:ext cx="11887200" cy="6432530"/>
          </a:xfrm>
          <a:prstGeom prst="rect">
            <a:avLst/>
          </a:prstGeom>
        </p:spPr>
        <p:txBody>
          <a:bodyPr wrap="square">
            <a:spAutoFit/>
          </a:bodyPr>
          <a:lstStyle/>
          <a:p>
            <a:pPr marL="342900" indent="-342900" algn="just">
              <a:buFont typeface="Wingdings" panose="05000000000000000000" pitchFamily="2" charset="2"/>
              <a:buChar char="Ø"/>
            </a:pPr>
            <a:r>
              <a:rPr lang="en-IN" sz="2800" dirty="0">
                <a:latin typeface="Times New Roman" panose="02020603050405020304" pitchFamily="18" charset="0"/>
                <a:cs typeface="Times New Roman" panose="02020603050405020304" pitchFamily="18" charset="0"/>
              </a:rPr>
              <a:t>Textual Robot Languages: </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Other important textual robot languages are Manufacturing Control Language (MCL), RAIL, and Automatic Programmed Tooling (APT) languages.</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US Air force ICAM project led to the development of another manufacturing control language known as MCL by McDonnel—Douglas. This is a modification of the popular APT (Automatically Programmed Tooling) language used in CNC machine tools as many similar commands are used to control</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RAIL Was developed  by  Automatic  for  robotic  assembly,  inspection,  arc Welding  and machine vision. </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A variety of data types as used in PASCAL can be used.  It uses Motorola 68000 type microcomputer system; It supports many commands and control of the vision system.</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HELP was developed by General Electric Company. It acts more or less like RAIL. It has the capability to control two robot arms at the same time. The structure of the language is like PASCAL.</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JARS was developed by NASA JPL. The base of the language is PASCAL. JARS can be interfaced with PUMA 6000 robot for running robotic programs.</a:t>
            </a:r>
          </a:p>
          <a:p>
            <a:pPr marL="342900" indent="-342900" algn="just">
              <a:buFont typeface="Wingdings" panose="05000000000000000000" pitchFamily="2" charset="2"/>
              <a:buChar char="Ø"/>
            </a:pP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80314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0"/>
            <a:ext cx="4933950" cy="442913"/>
          </a:xfrm>
        </p:spPr>
        <p:txBody>
          <a:bodyPr>
            <a:noAutofit/>
          </a:bodyPr>
          <a:lstStyle/>
          <a:p>
            <a:pPr algn="ctr"/>
            <a:r>
              <a:rPr lang="en-IN" sz="2800" dirty="0">
                <a:solidFill>
                  <a:srgbClr val="FF0000"/>
                </a:solidFill>
                <a:latin typeface="Times New Roman" pitchFamily="18" charset="0"/>
                <a:cs typeface="Times New Roman" pitchFamily="18" charset="0"/>
              </a:rPr>
              <a:t>ROBOT PROGRAMMING</a:t>
            </a:r>
          </a:p>
        </p:txBody>
      </p:sp>
      <p:sp>
        <p:nvSpPr>
          <p:cNvPr id="7" name="Rectangle 6">
            <a:extLst>
              <a:ext uri="{FF2B5EF4-FFF2-40B4-BE49-F238E27FC236}">
                <a16:creationId xmlns:a16="http://schemas.microsoft.com/office/drawing/2014/main" id="{3C198150-7F8A-4239-B45B-3CDE2ED88736}"/>
              </a:ext>
            </a:extLst>
          </p:cNvPr>
          <p:cNvSpPr/>
          <p:nvPr/>
        </p:nvSpPr>
        <p:spPr>
          <a:xfrm>
            <a:off x="152400" y="304800"/>
            <a:ext cx="11887200" cy="6063198"/>
          </a:xfrm>
          <a:prstGeom prst="rect">
            <a:avLst/>
          </a:prstGeom>
        </p:spPr>
        <p:txBody>
          <a:bodyPr wrap="square">
            <a:spAutoFit/>
          </a:bodyPr>
          <a:lstStyle/>
          <a:p>
            <a:pPr marL="342900" indent="-342900" algn="just">
              <a:buFont typeface="Wingdings" panose="05000000000000000000" pitchFamily="2" charset="2"/>
              <a:buChar char="Ø"/>
            </a:pPr>
            <a:r>
              <a:rPr lang="en-IN" sz="2800" dirty="0">
                <a:latin typeface="Times New Roman" panose="02020603050405020304" pitchFamily="18" charset="0"/>
                <a:cs typeface="Times New Roman" panose="02020603050405020304" pitchFamily="18" charset="0"/>
              </a:rPr>
              <a:t>Textual Robot Languages: </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RPL was developed at SRI International. A compiler is used to convert a program into the codes that can be interpreted by an interpreter. Unimation PUMA 500 can be controlled with the help of RPL. The basic ideas of LISP (an Al language) have been organized into a FORTRAN-like syntax in RPL. It is modular and flexible.</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Besides these, there are some other languages like PAL, ADA etc. PAL has been written by Richard Paul by modifying WAVE and incorporating features of PASCAL. But the representations of syntaxes used in the program are difficult to handle. ADA developed by the Department of </a:t>
            </a:r>
            <a:r>
              <a:rPr lang="en-IN" sz="2400" dirty="0" err="1">
                <a:latin typeface="Times New Roman" panose="02020603050405020304" pitchFamily="18" charset="0"/>
                <a:cs typeface="Times New Roman" panose="02020603050405020304" pitchFamily="18" charset="0"/>
              </a:rPr>
              <a:t>Defense</a:t>
            </a:r>
            <a:r>
              <a:rPr lang="en-IN" sz="2400" dirty="0">
                <a:latin typeface="Times New Roman" panose="02020603050405020304" pitchFamily="18" charset="0"/>
                <a:cs typeface="Times New Roman" panose="02020603050405020304" pitchFamily="18" charset="0"/>
              </a:rPr>
              <a:t> (DOD) in USA is a real-time system that can be run on several microcomputers like </a:t>
            </a:r>
            <a:r>
              <a:rPr lang="en-IN" sz="2400" dirty="0" err="1">
                <a:latin typeface="Times New Roman" panose="02020603050405020304" pitchFamily="18" charset="0"/>
                <a:cs typeface="Times New Roman" panose="02020603050405020304" pitchFamily="18" charset="0"/>
              </a:rPr>
              <a:t>Zilog</a:t>
            </a:r>
            <a:r>
              <a:rPr lang="en-IN" sz="2400" dirty="0">
                <a:latin typeface="Times New Roman" panose="02020603050405020304" pitchFamily="18" charset="0"/>
                <a:cs typeface="Times New Roman" panose="02020603050405020304" pitchFamily="18" charset="0"/>
              </a:rPr>
              <a:t>, VAX, Motorola 68000, etc. ADA is convenient for controlling the robots used in a manufacturing cell.</a:t>
            </a:r>
          </a:p>
          <a:p>
            <a:pPr marL="342900" indent="-342900" algn="just">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Different textual robot languages have different attributes. Far example, VAL, HELP and MC though powerful for many simple tasks, do not have the same structured modular programming capability like AL, AML, JARS and ADA or VAL II. In a manufacturing cell, multiple robots or robotic equipment work in unison. Control of two or more operations done by the robots in a coordinated manner is complex .</a:t>
            </a:r>
          </a:p>
        </p:txBody>
      </p:sp>
    </p:spTree>
    <p:extLst>
      <p:ext uri="{BB962C8B-B14F-4D97-AF65-F5344CB8AC3E}">
        <p14:creationId xmlns:p14="http://schemas.microsoft.com/office/powerpoint/2010/main" val="2297909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477AAAE-2318-4FC0-982F-CEA36D3577EF}"/>
              </a:ext>
            </a:extLst>
          </p:cNvPr>
          <p:cNvSpPr/>
          <p:nvPr/>
        </p:nvSpPr>
        <p:spPr>
          <a:xfrm>
            <a:off x="381000" y="76200"/>
            <a:ext cx="10820400" cy="6863417"/>
          </a:xfrm>
          <a:prstGeom prst="rect">
            <a:avLst/>
          </a:prstGeom>
        </p:spPr>
        <p:txBody>
          <a:bodyPr wrap="square">
            <a:spAutoFit/>
          </a:bodyPr>
          <a:lstStyle/>
          <a:p>
            <a:r>
              <a:rPr lang="en-IN" sz="2800" dirty="0">
                <a:latin typeface="Times New Roman" panose="02020603050405020304" pitchFamily="18" charset="0"/>
                <a:cs typeface="Times New Roman" panose="02020603050405020304" pitchFamily="18" charset="0"/>
              </a:rPr>
              <a:t>PROGRAM PICK_PLACE</a:t>
            </a:r>
          </a:p>
          <a:p>
            <a:r>
              <a:rPr lang="en-IN" sz="2400" dirty="0">
                <a:latin typeface="Times New Roman" panose="02020603050405020304" pitchFamily="18" charset="0"/>
                <a:cs typeface="Times New Roman" panose="02020603050405020304" pitchFamily="18" charset="0"/>
              </a:rPr>
              <a:t>; Define positions</a:t>
            </a:r>
          </a:p>
          <a:p>
            <a:r>
              <a:rPr lang="en-IN" sz="2400" dirty="0">
                <a:latin typeface="Times New Roman" panose="02020603050405020304" pitchFamily="18" charset="0"/>
                <a:cs typeface="Times New Roman" panose="02020603050405020304" pitchFamily="18" charset="0"/>
              </a:rPr>
              <a:t>POINT P1 = (100, 200, 300)   ; Pick-up location</a:t>
            </a:r>
          </a:p>
          <a:p>
            <a:r>
              <a:rPr lang="en-IN" sz="2400" dirty="0">
                <a:latin typeface="Times New Roman" panose="02020603050405020304" pitchFamily="18" charset="0"/>
                <a:cs typeface="Times New Roman" panose="02020603050405020304" pitchFamily="18" charset="0"/>
              </a:rPr>
              <a:t>POINT P2 = (150, 250, 300)   ; Place location</a:t>
            </a:r>
          </a:p>
          <a:p>
            <a:r>
              <a:rPr lang="en-IN" sz="2400" dirty="0">
                <a:latin typeface="Times New Roman" panose="02020603050405020304" pitchFamily="18" charset="0"/>
                <a:cs typeface="Times New Roman" panose="02020603050405020304" pitchFamily="18" charset="0"/>
              </a:rPr>
              <a:t>POINT HOME = (0, 0, 500)     ; Home position (safe)</a:t>
            </a:r>
          </a:p>
          <a:p>
            <a:r>
              <a:rPr lang="en-IN" sz="2400" dirty="0">
                <a:latin typeface="Times New Roman" panose="02020603050405020304" pitchFamily="18" charset="0"/>
                <a:cs typeface="Times New Roman" panose="02020603050405020304" pitchFamily="18" charset="0"/>
              </a:rPr>
              <a:t>; Start program</a:t>
            </a:r>
          </a:p>
          <a:p>
            <a:r>
              <a:rPr lang="en-IN" sz="2400" dirty="0">
                <a:latin typeface="Times New Roman" panose="02020603050405020304" pitchFamily="18" charset="0"/>
                <a:cs typeface="Times New Roman" panose="02020603050405020304" pitchFamily="18" charset="0"/>
              </a:rPr>
              <a:t>MOVE HOME           ; Move robot to home position</a:t>
            </a:r>
          </a:p>
          <a:p>
            <a:r>
              <a:rPr lang="en-IN" sz="2400" dirty="0">
                <a:latin typeface="Times New Roman" panose="02020603050405020304" pitchFamily="18" charset="0"/>
                <a:cs typeface="Times New Roman" panose="02020603050405020304" pitchFamily="18" charset="0"/>
              </a:rPr>
              <a:t>APPROACH P1, 50     ; Move near pick-up point (50 mm above)</a:t>
            </a:r>
          </a:p>
          <a:p>
            <a:r>
              <a:rPr lang="en-IN" sz="2400" dirty="0">
                <a:latin typeface="Times New Roman" panose="02020603050405020304" pitchFamily="18" charset="0"/>
                <a:cs typeface="Times New Roman" panose="02020603050405020304" pitchFamily="18" charset="0"/>
              </a:rPr>
              <a:t>MOVE P1             ; Move to pick-up point</a:t>
            </a:r>
          </a:p>
          <a:p>
            <a:r>
              <a:rPr lang="en-IN" sz="2400" dirty="0">
                <a:latin typeface="Times New Roman" panose="02020603050405020304" pitchFamily="18" charset="0"/>
                <a:cs typeface="Times New Roman" panose="02020603050405020304" pitchFamily="18" charset="0"/>
              </a:rPr>
              <a:t>CLOSE GRIPPER       ; Close gripper to hold the object</a:t>
            </a:r>
          </a:p>
          <a:p>
            <a:r>
              <a:rPr lang="en-IN" sz="2400" dirty="0">
                <a:latin typeface="Times New Roman" panose="02020603050405020304" pitchFamily="18" charset="0"/>
                <a:cs typeface="Times New Roman" panose="02020603050405020304" pitchFamily="18" charset="0"/>
              </a:rPr>
              <a:t>DEPART P1, 50       ; Move away safely from pick point</a:t>
            </a:r>
          </a:p>
          <a:p>
            <a:r>
              <a:rPr lang="en-IN" sz="2400" dirty="0">
                <a:latin typeface="Times New Roman" panose="02020603050405020304" pitchFamily="18" charset="0"/>
                <a:cs typeface="Times New Roman" panose="02020603050405020304" pitchFamily="18" charset="0"/>
              </a:rPr>
              <a:t>APPROACH P2, 50     ; Move near place location (50 mm above)</a:t>
            </a:r>
          </a:p>
          <a:p>
            <a:r>
              <a:rPr lang="en-IN" sz="2400" dirty="0">
                <a:latin typeface="Times New Roman" panose="02020603050405020304" pitchFamily="18" charset="0"/>
                <a:cs typeface="Times New Roman" panose="02020603050405020304" pitchFamily="18" charset="0"/>
              </a:rPr>
              <a:t>MOVE P2             ; Move to place location</a:t>
            </a:r>
          </a:p>
          <a:p>
            <a:r>
              <a:rPr lang="en-IN" sz="2400" dirty="0">
                <a:latin typeface="Times New Roman" panose="02020603050405020304" pitchFamily="18" charset="0"/>
                <a:cs typeface="Times New Roman" panose="02020603050405020304" pitchFamily="18" charset="0"/>
              </a:rPr>
              <a:t>OPEN GRIPPER        ; Release the object</a:t>
            </a:r>
          </a:p>
          <a:p>
            <a:r>
              <a:rPr lang="en-IN" sz="2400" dirty="0">
                <a:latin typeface="Times New Roman" panose="02020603050405020304" pitchFamily="18" charset="0"/>
                <a:cs typeface="Times New Roman" panose="02020603050405020304" pitchFamily="18" charset="0"/>
              </a:rPr>
              <a:t>DEPART P2, 50       ; Move away safely</a:t>
            </a:r>
          </a:p>
          <a:p>
            <a:r>
              <a:rPr lang="en-IN" sz="2400" dirty="0">
                <a:latin typeface="Times New Roman" panose="02020603050405020304" pitchFamily="18" charset="0"/>
                <a:cs typeface="Times New Roman" panose="02020603050405020304" pitchFamily="18" charset="0"/>
              </a:rPr>
              <a:t>MOVE HOME           ; Return to home position</a:t>
            </a:r>
          </a:p>
          <a:p>
            <a:r>
              <a:rPr lang="en-IN" sz="2400" dirty="0">
                <a:latin typeface="Times New Roman" panose="02020603050405020304" pitchFamily="18" charset="0"/>
                <a:cs typeface="Times New Roman" panose="02020603050405020304" pitchFamily="18" charset="0"/>
              </a:rPr>
              <a:t>END PROGRAM</a:t>
            </a:r>
          </a:p>
          <a:p>
            <a:endParaRPr lang="en-IN" sz="2800" dirty="0">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4CE57250-3093-4287-BBD0-F68C3F5E39CC}"/>
              </a:ext>
            </a:extLst>
          </p:cNvPr>
          <p:cNvSpPr/>
          <p:nvPr/>
        </p:nvSpPr>
        <p:spPr>
          <a:xfrm>
            <a:off x="8686800" y="152400"/>
            <a:ext cx="3352800" cy="5386090"/>
          </a:xfrm>
          <a:prstGeom prst="rect">
            <a:avLst/>
          </a:prstGeom>
        </p:spPr>
        <p:txBody>
          <a:bodyPr wrap="square">
            <a:spAutoFit/>
          </a:bodyPr>
          <a:lstStyle/>
          <a:p>
            <a:r>
              <a:rPr lang="en-IN" sz="2400" b="1" dirty="0">
                <a:latin typeface="Times New Roman" panose="02020603050405020304" pitchFamily="18" charset="0"/>
                <a:cs typeface="Times New Roman" panose="02020603050405020304" pitchFamily="18" charset="0"/>
              </a:rPr>
              <a:t>Explanation</a:t>
            </a:r>
          </a:p>
          <a:p>
            <a:pPr>
              <a:buFont typeface="Arial" panose="020B0604020202020204" pitchFamily="34" charset="0"/>
              <a:buChar char="•"/>
            </a:pPr>
            <a:r>
              <a:rPr lang="en-IN" sz="2000" b="1" dirty="0">
                <a:latin typeface="Times New Roman" panose="02020603050405020304" pitchFamily="18" charset="0"/>
                <a:cs typeface="Times New Roman" panose="02020603050405020304" pitchFamily="18" charset="0"/>
              </a:rPr>
              <a:t>POINT P_PICK / P_PLACE / P_HOME</a:t>
            </a:r>
            <a:r>
              <a:rPr lang="en-IN" sz="2000" dirty="0">
                <a:latin typeface="Times New Roman" panose="02020603050405020304" pitchFamily="18" charset="0"/>
                <a:cs typeface="Times New Roman" panose="02020603050405020304" pitchFamily="18" charset="0"/>
              </a:rPr>
              <a:t> → predefined Cartesian coordinates of pick, place, and home positions.</a:t>
            </a:r>
          </a:p>
          <a:p>
            <a:pPr>
              <a:buFont typeface="Arial" panose="020B0604020202020204" pitchFamily="34" charset="0"/>
              <a:buChar char="•"/>
            </a:pPr>
            <a:r>
              <a:rPr lang="en-IN" sz="2000" b="1" dirty="0">
                <a:latin typeface="Times New Roman" panose="02020603050405020304" pitchFamily="18" charset="0"/>
                <a:cs typeface="Times New Roman" panose="02020603050405020304" pitchFamily="18" charset="0"/>
              </a:rPr>
              <a:t>MOVE</a:t>
            </a:r>
            <a:r>
              <a:rPr lang="en-IN" sz="2000" dirty="0">
                <a:latin typeface="Times New Roman" panose="02020603050405020304" pitchFamily="18" charset="0"/>
                <a:cs typeface="Times New Roman" panose="02020603050405020304" pitchFamily="18" charset="0"/>
              </a:rPr>
              <a:t> → moves the robot arm to a specific point.</a:t>
            </a:r>
          </a:p>
          <a:p>
            <a:pPr>
              <a:buFont typeface="Arial" panose="020B0604020202020204" pitchFamily="34" charset="0"/>
              <a:buChar char="•"/>
            </a:pPr>
            <a:r>
              <a:rPr lang="en-IN" sz="2000" b="1" dirty="0">
                <a:latin typeface="Times New Roman" panose="02020603050405020304" pitchFamily="18" charset="0"/>
                <a:cs typeface="Times New Roman" panose="02020603050405020304" pitchFamily="18" charset="0"/>
              </a:rPr>
              <a:t>APPROACH / DEPART</a:t>
            </a:r>
            <a:r>
              <a:rPr lang="en-IN" sz="2000" dirty="0">
                <a:latin typeface="Times New Roman" panose="02020603050405020304" pitchFamily="18" charset="0"/>
                <a:cs typeface="Times New Roman" panose="02020603050405020304" pitchFamily="18" charset="0"/>
              </a:rPr>
              <a:t> → safe approach and retreat motions above/below a target location.</a:t>
            </a:r>
          </a:p>
          <a:p>
            <a:pPr>
              <a:buFont typeface="Arial" panose="020B0604020202020204" pitchFamily="34" charset="0"/>
              <a:buChar char="•"/>
            </a:pPr>
            <a:r>
              <a:rPr lang="en-IN" sz="2000" b="1" dirty="0">
                <a:latin typeface="Times New Roman" panose="02020603050405020304" pitchFamily="18" charset="0"/>
                <a:cs typeface="Times New Roman" panose="02020603050405020304" pitchFamily="18" charset="0"/>
              </a:rPr>
              <a:t>GRIP ON / OFF</a:t>
            </a:r>
            <a:r>
              <a:rPr lang="en-IN" sz="2000" dirty="0">
                <a:latin typeface="Times New Roman" panose="02020603050405020304" pitchFamily="18" charset="0"/>
                <a:cs typeface="Times New Roman" panose="02020603050405020304" pitchFamily="18" charset="0"/>
              </a:rPr>
              <a:t> → activates/deactivates the end effector (gripper).</a:t>
            </a:r>
          </a:p>
          <a:p>
            <a:pPr>
              <a:buFont typeface="Arial" panose="020B0604020202020204" pitchFamily="34" charset="0"/>
              <a:buChar char="•"/>
            </a:pPr>
            <a:r>
              <a:rPr lang="en-IN" sz="2000" b="1" dirty="0">
                <a:latin typeface="Times New Roman" panose="02020603050405020304" pitchFamily="18" charset="0"/>
                <a:cs typeface="Times New Roman" panose="02020603050405020304" pitchFamily="18" charset="0"/>
              </a:rPr>
              <a:t>BEGIN / END</a:t>
            </a:r>
            <a:r>
              <a:rPr lang="en-IN" sz="2000" dirty="0">
                <a:latin typeface="Times New Roman" panose="02020603050405020304" pitchFamily="18" charset="0"/>
                <a:cs typeface="Times New Roman" panose="02020603050405020304" pitchFamily="18" charset="0"/>
              </a:rPr>
              <a:t> → marks the start and end of the program.</a:t>
            </a:r>
          </a:p>
        </p:txBody>
      </p:sp>
    </p:spTree>
    <p:extLst>
      <p:ext uri="{BB962C8B-B14F-4D97-AF65-F5344CB8AC3E}">
        <p14:creationId xmlns:p14="http://schemas.microsoft.com/office/powerpoint/2010/main" val="39492368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477AAAE-2318-4FC0-982F-CEA36D3577EF}"/>
              </a:ext>
            </a:extLst>
          </p:cNvPr>
          <p:cNvSpPr/>
          <p:nvPr/>
        </p:nvSpPr>
        <p:spPr>
          <a:xfrm>
            <a:off x="304800" y="304800"/>
            <a:ext cx="10820400" cy="523220"/>
          </a:xfrm>
          <a:prstGeom prst="rect">
            <a:avLst/>
          </a:prstGeom>
        </p:spPr>
        <p:txBody>
          <a:bodyPr wrap="square">
            <a:spAutoFit/>
          </a:bodyPr>
          <a:lstStyle/>
          <a:p>
            <a:endParaRPr lang="en-IN" sz="2800" dirty="0">
              <a:latin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64F1E57D-2AC5-4F4E-A023-01A73D7A5353}"/>
              </a:ext>
            </a:extLst>
          </p:cNvPr>
          <p:cNvSpPr/>
          <p:nvPr/>
        </p:nvSpPr>
        <p:spPr>
          <a:xfrm>
            <a:off x="609600" y="304800"/>
            <a:ext cx="11277600" cy="4678204"/>
          </a:xfrm>
          <a:prstGeom prst="rect">
            <a:avLst/>
          </a:prstGeom>
        </p:spPr>
        <p:txBody>
          <a:bodyPr wrap="square">
            <a:spAutoFit/>
          </a:bodyPr>
          <a:lstStyle/>
          <a:p>
            <a:pPr lvl="0" eaLnBrk="0" fontAlgn="base" hangingPunct="0">
              <a:spcBef>
                <a:spcPct val="0"/>
              </a:spcBef>
              <a:spcAft>
                <a:spcPct val="0"/>
              </a:spcAft>
            </a:pPr>
            <a:r>
              <a:rPr lang="en-US" altLang="en-US" sz="2800" b="1" dirty="0">
                <a:latin typeface="Times New Roman" panose="02020603050405020304" pitchFamily="18" charset="0"/>
                <a:cs typeface="Times New Roman" panose="02020603050405020304" pitchFamily="18" charset="0"/>
              </a:rPr>
              <a:t>Write a Program for machine loading and unloading</a:t>
            </a:r>
          </a:p>
          <a:p>
            <a:pPr lvl="0" eaLnBrk="0" fontAlgn="base" hangingPunct="0">
              <a:spcBef>
                <a:spcPct val="0"/>
              </a:spcBef>
              <a:spcAft>
                <a:spcPct val="0"/>
              </a:spcAft>
            </a:pPr>
            <a:endParaRPr lang="en-US" altLang="en-US" sz="2800" b="1" dirty="0">
              <a:latin typeface="Times New Roman" panose="02020603050405020304" pitchFamily="18" charset="0"/>
              <a:cs typeface="Times New Roman" panose="02020603050405020304" pitchFamily="18" charset="0"/>
            </a:endParaRPr>
          </a:p>
          <a:p>
            <a:pPr lvl="0" eaLnBrk="0" fontAlgn="base" hangingPunct="0">
              <a:spcBef>
                <a:spcPct val="0"/>
              </a:spcBef>
              <a:spcAft>
                <a:spcPct val="0"/>
              </a:spcAft>
            </a:pPr>
            <a:r>
              <a:rPr lang="en-US" altLang="en-US" sz="2800" b="1" dirty="0">
                <a:latin typeface="Times New Roman" panose="02020603050405020304" pitchFamily="18" charset="0"/>
                <a:cs typeface="Times New Roman" panose="02020603050405020304" pitchFamily="18" charset="0"/>
              </a:rPr>
              <a:t>Task Assumptions</a:t>
            </a:r>
          </a:p>
          <a:p>
            <a:pPr marL="457200" lvl="0" indent="-457200" eaLnBrk="0" fontAlgn="base" hangingPunct="0">
              <a:spcBef>
                <a:spcPct val="0"/>
              </a:spcBef>
              <a:spcAft>
                <a:spcPct val="0"/>
              </a:spcAft>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The robot picks a raw part from a tray (location P_TRAY).</a:t>
            </a:r>
          </a:p>
          <a:p>
            <a:pPr marL="457200" lvl="0" indent="-457200" eaLnBrk="0" fontAlgn="base" hangingPunct="0">
              <a:spcBef>
                <a:spcPct val="0"/>
              </a:spcBef>
              <a:spcAft>
                <a:spcPct val="0"/>
              </a:spcAft>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It loads the part into a CNC machine chuck (location P_MACHINE_LOAD).</a:t>
            </a:r>
          </a:p>
          <a:p>
            <a:pPr marL="457200" lvl="0" indent="-457200" eaLnBrk="0" fontAlgn="base" hangingPunct="0">
              <a:spcBef>
                <a:spcPct val="0"/>
              </a:spcBef>
              <a:spcAft>
                <a:spcPct val="0"/>
              </a:spcAft>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After machining (simulated by a wait), it unloads the finished part from the machine (location P_MACHINE_UNLOAD).</a:t>
            </a:r>
          </a:p>
          <a:p>
            <a:pPr marL="457200" lvl="0" indent="-457200" eaLnBrk="0" fontAlgn="base" hangingPunct="0">
              <a:spcBef>
                <a:spcPct val="0"/>
              </a:spcBef>
              <a:spcAft>
                <a:spcPct val="0"/>
              </a:spcAft>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It places the finished part onto an output tray (location P_OUTPUT_TRAY).</a:t>
            </a:r>
          </a:p>
          <a:p>
            <a:pPr lvl="0" eaLnBrk="0" fontAlgn="base" hangingPunct="0">
              <a:spcBef>
                <a:spcPct val="0"/>
              </a:spcBef>
              <a:spcAft>
                <a:spcPct val="0"/>
              </a:spcAft>
            </a:pPr>
            <a:endParaRPr lang="en-US" altLang="en-US" dirty="0">
              <a:latin typeface="Arial" panose="020B0604020202020204" pitchFamily="34" charset="0"/>
            </a:endParaRPr>
          </a:p>
        </p:txBody>
      </p:sp>
    </p:spTree>
    <p:extLst>
      <p:ext uri="{BB962C8B-B14F-4D97-AF65-F5344CB8AC3E}">
        <p14:creationId xmlns:p14="http://schemas.microsoft.com/office/powerpoint/2010/main" val="12885865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9FC1B75-E97E-4C6A-8698-B0C4EEC1860D}"/>
              </a:ext>
            </a:extLst>
          </p:cNvPr>
          <p:cNvSpPr/>
          <p:nvPr/>
        </p:nvSpPr>
        <p:spPr>
          <a:xfrm>
            <a:off x="838200" y="0"/>
            <a:ext cx="11049000" cy="6494085"/>
          </a:xfrm>
          <a:prstGeom prst="rect">
            <a:avLst/>
          </a:prstGeom>
        </p:spPr>
        <p:txBody>
          <a:bodyPr wrap="square">
            <a:spAutoFit/>
          </a:bodyPr>
          <a:lstStyle/>
          <a:p>
            <a:r>
              <a:rPr lang="en-IN" sz="2400" dirty="0">
                <a:latin typeface="Times New Roman" panose="02020603050405020304" pitchFamily="18" charset="0"/>
                <a:cs typeface="Times New Roman" panose="02020603050405020304" pitchFamily="18" charset="0"/>
              </a:rPr>
              <a:t>PROGRAM MACHINE_LOAD_UNLOAD</a:t>
            </a:r>
          </a:p>
          <a:p>
            <a:r>
              <a:rPr lang="en-IN" sz="2800" dirty="0">
                <a:latin typeface="Times New Roman" panose="02020603050405020304" pitchFamily="18" charset="0"/>
                <a:cs typeface="Times New Roman" panose="02020603050405020304" pitchFamily="18" charset="0"/>
              </a:rPr>
              <a:t>; Move to tray and pick raw part</a:t>
            </a:r>
          </a:p>
          <a:p>
            <a:r>
              <a:rPr lang="en-IN" sz="2800" dirty="0">
                <a:latin typeface="Times New Roman" panose="02020603050405020304" pitchFamily="18" charset="0"/>
                <a:cs typeface="Times New Roman" panose="02020603050405020304" pitchFamily="18" charset="0"/>
              </a:rPr>
              <a:t>MOVE P_TRAY</a:t>
            </a:r>
          </a:p>
          <a:p>
            <a:r>
              <a:rPr lang="en-IN" sz="2800" dirty="0">
                <a:latin typeface="Times New Roman" panose="02020603050405020304" pitchFamily="18" charset="0"/>
                <a:cs typeface="Times New Roman" panose="02020603050405020304" pitchFamily="18" charset="0"/>
              </a:rPr>
              <a:t>CLOSE GRIPPER</a:t>
            </a:r>
          </a:p>
          <a:p>
            <a:r>
              <a:rPr lang="en-IN" sz="2800" dirty="0">
                <a:latin typeface="Times New Roman" panose="02020603050405020304" pitchFamily="18" charset="0"/>
                <a:cs typeface="Times New Roman" panose="02020603050405020304" pitchFamily="18" charset="0"/>
              </a:rPr>
              <a:t>DEPART 50   ; Move back by 50 mm for clearance</a:t>
            </a:r>
          </a:p>
          <a:p>
            <a:r>
              <a:rPr lang="en-IN" sz="2800" dirty="0">
                <a:latin typeface="Times New Roman" panose="02020603050405020304" pitchFamily="18" charset="0"/>
                <a:cs typeface="Times New Roman" panose="02020603050405020304" pitchFamily="18" charset="0"/>
              </a:rPr>
              <a:t>; Load part into machine</a:t>
            </a:r>
          </a:p>
          <a:p>
            <a:r>
              <a:rPr lang="en-IN" sz="2800" dirty="0">
                <a:latin typeface="Times New Roman" panose="02020603050405020304" pitchFamily="18" charset="0"/>
                <a:cs typeface="Times New Roman" panose="02020603050405020304" pitchFamily="18" charset="0"/>
              </a:rPr>
              <a:t>MOVE P_MACHINE_LOAD</a:t>
            </a:r>
          </a:p>
          <a:p>
            <a:r>
              <a:rPr lang="en-IN" sz="2800" dirty="0">
                <a:latin typeface="Times New Roman" panose="02020603050405020304" pitchFamily="18" charset="0"/>
                <a:cs typeface="Times New Roman" panose="02020603050405020304" pitchFamily="18" charset="0"/>
              </a:rPr>
              <a:t>OPEN GRIPPER</a:t>
            </a:r>
          </a:p>
          <a:p>
            <a:r>
              <a:rPr lang="en-IN" sz="2800" dirty="0">
                <a:latin typeface="Times New Roman" panose="02020603050405020304" pitchFamily="18" charset="0"/>
                <a:cs typeface="Times New Roman" panose="02020603050405020304" pitchFamily="18" charset="0"/>
              </a:rPr>
              <a:t>DEPART 50</a:t>
            </a:r>
          </a:p>
          <a:p>
            <a:r>
              <a:rPr lang="en-IN" sz="2800" dirty="0">
                <a:latin typeface="Times New Roman" panose="02020603050405020304" pitchFamily="18" charset="0"/>
                <a:cs typeface="Times New Roman" panose="02020603050405020304" pitchFamily="18" charset="0"/>
              </a:rPr>
              <a:t>; Wait for machining to finish (simulation)</a:t>
            </a:r>
          </a:p>
          <a:p>
            <a:r>
              <a:rPr lang="en-IN" sz="2800" dirty="0">
                <a:latin typeface="Times New Roman" panose="02020603050405020304" pitchFamily="18" charset="0"/>
                <a:cs typeface="Times New Roman" panose="02020603050405020304" pitchFamily="18" charset="0"/>
              </a:rPr>
              <a:t>WAIT 30    ; 30 seconds machining time</a:t>
            </a:r>
          </a:p>
          <a:p>
            <a:r>
              <a:rPr lang="en-IN" sz="2800" dirty="0">
                <a:latin typeface="Times New Roman" panose="02020603050405020304" pitchFamily="18" charset="0"/>
                <a:cs typeface="Times New Roman" panose="02020603050405020304" pitchFamily="18" charset="0"/>
              </a:rPr>
              <a:t>; Unload finished part</a:t>
            </a:r>
          </a:p>
          <a:p>
            <a:r>
              <a:rPr lang="en-IN" sz="2800" dirty="0">
                <a:latin typeface="Times New Roman" panose="02020603050405020304" pitchFamily="18" charset="0"/>
                <a:cs typeface="Times New Roman" panose="02020603050405020304" pitchFamily="18" charset="0"/>
              </a:rPr>
              <a:t>MOVE P_MACHINE_UNLOAD</a:t>
            </a:r>
          </a:p>
          <a:p>
            <a:r>
              <a:rPr lang="en-IN" sz="2800" dirty="0">
                <a:latin typeface="Times New Roman" panose="02020603050405020304" pitchFamily="18" charset="0"/>
                <a:cs typeface="Times New Roman" panose="02020603050405020304" pitchFamily="18" charset="0"/>
              </a:rPr>
              <a:t>CLOSE GRIPPER</a:t>
            </a:r>
          </a:p>
          <a:p>
            <a:r>
              <a:rPr lang="en-IN" sz="2800" dirty="0">
                <a:latin typeface="Times New Roman" panose="02020603050405020304" pitchFamily="18" charset="0"/>
                <a:cs typeface="Times New Roman" panose="02020603050405020304" pitchFamily="18" charset="0"/>
              </a:rPr>
              <a:t>DEPART 50</a:t>
            </a:r>
          </a:p>
        </p:txBody>
      </p:sp>
    </p:spTree>
    <p:extLst>
      <p:ext uri="{BB962C8B-B14F-4D97-AF65-F5344CB8AC3E}">
        <p14:creationId xmlns:p14="http://schemas.microsoft.com/office/powerpoint/2010/main" val="32311635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9FC1B75-E97E-4C6A-8698-B0C4EEC1860D}"/>
              </a:ext>
            </a:extLst>
          </p:cNvPr>
          <p:cNvSpPr/>
          <p:nvPr/>
        </p:nvSpPr>
        <p:spPr>
          <a:xfrm>
            <a:off x="533400" y="685800"/>
            <a:ext cx="11049000" cy="4832092"/>
          </a:xfrm>
          <a:prstGeom prst="rect">
            <a:avLst/>
          </a:prstGeom>
        </p:spPr>
        <p:txBody>
          <a:bodyPr wrap="square">
            <a:spAutoFit/>
          </a:bodyPr>
          <a:lstStyle/>
          <a:p>
            <a:r>
              <a:rPr lang="en-IN" sz="2800" dirty="0">
                <a:latin typeface="Times New Roman" panose="02020603050405020304" pitchFamily="18" charset="0"/>
                <a:cs typeface="Times New Roman" panose="02020603050405020304" pitchFamily="18" charset="0"/>
              </a:rPr>
              <a:t>; Wait for machining to finish (simulation)</a:t>
            </a:r>
          </a:p>
          <a:p>
            <a:r>
              <a:rPr lang="en-IN" sz="2800" dirty="0">
                <a:latin typeface="Times New Roman" panose="02020603050405020304" pitchFamily="18" charset="0"/>
                <a:cs typeface="Times New Roman" panose="02020603050405020304" pitchFamily="18" charset="0"/>
              </a:rPr>
              <a:t>WAIT 30    ; 30 seconds machining time</a:t>
            </a:r>
          </a:p>
          <a:p>
            <a:r>
              <a:rPr lang="en-IN" sz="2800" dirty="0">
                <a:latin typeface="Times New Roman" panose="02020603050405020304" pitchFamily="18" charset="0"/>
                <a:cs typeface="Times New Roman" panose="02020603050405020304" pitchFamily="18" charset="0"/>
              </a:rPr>
              <a:t>; Unload finished part</a:t>
            </a:r>
          </a:p>
          <a:p>
            <a:r>
              <a:rPr lang="en-IN" sz="2800" dirty="0">
                <a:latin typeface="Times New Roman" panose="02020603050405020304" pitchFamily="18" charset="0"/>
                <a:cs typeface="Times New Roman" panose="02020603050405020304" pitchFamily="18" charset="0"/>
              </a:rPr>
              <a:t>MOVE P_MACHINE_UNLOAD</a:t>
            </a:r>
          </a:p>
          <a:p>
            <a:r>
              <a:rPr lang="en-IN" sz="2800" dirty="0">
                <a:latin typeface="Times New Roman" panose="02020603050405020304" pitchFamily="18" charset="0"/>
                <a:cs typeface="Times New Roman" panose="02020603050405020304" pitchFamily="18" charset="0"/>
              </a:rPr>
              <a:t>CLOSE GRIPPER</a:t>
            </a:r>
          </a:p>
          <a:p>
            <a:r>
              <a:rPr lang="en-IN" sz="2800" dirty="0">
                <a:latin typeface="Times New Roman" panose="02020603050405020304" pitchFamily="18" charset="0"/>
                <a:cs typeface="Times New Roman" panose="02020603050405020304" pitchFamily="18" charset="0"/>
              </a:rPr>
              <a:t>DEPART 50</a:t>
            </a:r>
          </a:p>
          <a:p>
            <a:r>
              <a:rPr lang="en-IN" sz="2800" dirty="0">
                <a:latin typeface="Times New Roman" panose="02020603050405020304" pitchFamily="18" charset="0"/>
                <a:cs typeface="Times New Roman" panose="02020603050405020304" pitchFamily="18" charset="0"/>
              </a:rPr>
              <a:t>; Place finished part on output tray</a:t>
            </a:r>
          </a:p>
          <a:p>
            <a:r>
              <a:rPr lang="en-IN" sz="2800" dirty="0">
                <a:latin typeface="Times New Roman" panose="02020603050405020304" pitchFamily="18" charset="0"/>
                <a:cs typeface="Times New Roman" panose="02020603050405020304" pitchFamily="18" charset="0"/>
              </a:rPr>
              <a:t>MOVE P_OUTPUT_TRAY</a:t>
            </a:r>
          </a:p>
          <a:p>
            <a:r>
              <a:rPr lang="en-IN" sz="2800" dirty="0">
                <a:latin typeface="Times New Roman" panose="02020603050405020304" pitchFamily="18" charset="0"/>
                <a:cs typeface="Times New Roman" panose="02020603050405020304" pitchFamily="18" charset="0"/>
              </a:rPr>
              <a:t>OPEN GRIPPER</a:t>
            </a:r>
          </a:p>
          <a:p>
            <a:r>
              <a:rPr lang="en-IN" sz="2800" dirty="0">
                <a:latin typeface="Times New Roman" panose="02020603050405020304" pitchFamily="18" charset="0"/>
                <a:cs typeface="Times New Roman" panose="02020603050405020304" pitchFamily="18" charset="0"/>
              </a:rPr>
              <a:t>DEPART 50</a:t>
            </a:r>
          </a:p>
          <a:p>
            <a:r>
              <a:rPr lang="en-IN" sz="2800" dirty="0">
                <a:latin typeface="Times New Roman" panose="02020603050405020304" pitchFamily="18" charset="0"/>
                <a:cs typeface="Times New Roman" panose="02020603050405020304" pitchFamily="18" charset="0"/>
              </a:rPr>
              <a:t>END PROGRAM</a:t>
            </a:r>
          </a:p>
        </p:txBody>
      </p:sp>
      <p:sp>
        <p:nvSpPr>
          <p:cNvPr id="3" name="Rectangle 2">
            <a:extLst>
              <a:ext uri="{FF2B5EF4-FFF2-40B4-BE49-F238E27FC236}">
                <a16:creationId xmlns:a16="http://schemas.microsoft.com/office/drawing/2014/main" id="{3837F68E-D88D-49E4-9BB9-8A81ED222A76}"/>
              </a:ext>
            </a:extLst>
          </p:cNvPr>
          <p:cNvSpPr/>
          <p:nvPr/>
        </p:nvSpPr>
        <p:spPr>
          <a:xfrm>
            <a:off x="6061023" y="1600200"/>
            <a:ext cx="6096000" cy="4154984"/>
          </a:xfrm>
          <a:prstGeom prst="rect">
            <a:avLst/>
          </a:prstGeom>
        </p:spPr>
        <p:txBody>
          <a:bodyPr>
            <a:spAutoFit/>
          </a:bodyPr>
          <a:lstStyle/>
          <a:p>
            <a:pPr algn="just"/>
            <a:r>
              <a:rPr lang="en-IN" sz="2400" b="1" dirty="0">
                <a:latin typeface="Times New Roman" panose="02020603050405020304" pitchFamily="18" charset="0"/>
                <a:cs typeface="Times New Roman" panose="02020603050405020304" pitchFamily="18" charset="0"/>
              </a:rPr>
              <a:t>Explanation</a:t>
            </a:r>
          </a:p>
          <a:p>
            <a:pPr algn="just">
              <a:buFont typeface="Arial" panose="020B0604020202020204" pitchFamily="34" charset="0"/>
              <a:buChar char="•"/>
            </a:pPr>
            <a:r>
              <a:rPr lang="en-IN" sz="2400" b="1" dirty="0">
                <a:latin typeface="Times New Roman" panose="02020603050405020304" pitchFamily="18" charset="0"/>
                <a:cs typeface="Times New Roman" panose="02020603050405020304" pitchFamily="18" charset="0"/>
              </a:rPr>
              <a:t>MOVE P_TRAY</a:t>
            </a:r>
            <a:r>
              <a:rPr lang="en-IN" sz="2400" dirty="0">
                <a:latin typeface="Times New Roman" panose="02020603050405020304" pitchFamily="18" charset="0"/>
                <a:cs typeface="Times New Roman" panose="02020603050405020304" pitchFamily="18" charset="0"/>
              </a:rPr>
              <a:t> → robot moves to tray position.</a:t>
            </a:r>
          </a:p>
          <a:p>
            <a:pPr algn="just">
              <a:buFont typeface="Arial" panose="020B0604020202020204" pitchFamily="34" charset="0"/>
              <a:buChar char="•"/>
            </a:pPr>
            <a:r>
              <a:rPr lang="en-IN" sz="2400" b="1" dirty="0">
                <a:latin typeface="Times New Roman" panose="02020603050405020304" pitchFamily="18" charset="0"/>
                <a:cs typeface="Times New Roman" panose="02020603050405020304" pitchFamily="18" charset="0"/>
              </a:rPr>
              <a:t>CLOSE GRIPPER</a:t>
            </a:r>
            <a:r>
              <a:rPr lang="en-IN" sz="2400" dirty="0">
                <a:latin typeface="Times New Roman" panose="02020603050405020304" pitchFamily="18" charset="0"/>
                <a:cs typeface="Times New Roman" panose="02020603050405020304" pitchFamily="18" charset="0"/>
              </a:rPr>
              <a:t> → grips the raw part.</a:t>
            </a:r>
          </a:p>
          <a:p>
            <a:pPr algn="just">
              <a:buFont typeface="Arial" panose="020B0604020202020204" pitchFamily="34" charset="0"/>
              <a:buChar char="•"/>
            </a:pPr>
            <a:r>
              <a:rPr lang="en-IN" sz="2400" b="1" dirty="0">
                <a:latin typeface="Times New Roman" panose="02020603050405020304" pitchFamily="18" charset="0"/>
                <a:cs typeface="Times New Roman" panose="02020603050405020304" pitchFamily="18" charset="0"/>
              </a:rPr>
              <a:t>DEPART 50</a:t>
            </a:r>
            <a:r>
              <a:rPr lang="en-IN" sz="2400" dirty="0">
                <a:latin typeface="Times New Roman" panose="02020603050405020304" pitchFamily="18" charset="0"/>
                <a:cs typeface="Times New Roman" panose="02020603050405020304" pitchFamily="18" charset="0"/>
              </a:rPr>
              <a:t> → backs away from current position by 50 mm for safety.</a:t>
            </a:r>
          </a:p>
          <a:p>
            <a:pPr algn="just">
              <a:buFont typeface="Arial" panose="020B0604020202020204" pitchFamily="34" charset="0"/>
              <a:buChar char="•"/>
            </a:pPr>
            <a:r>
              <a:rPr lang="en-IN" sz="2400" b="1" dirty="0">
                <a:latin typeface="Times New Roman" panose="02020603050405020304" pitchFamily="18" charset="0"/>
                <a:cs typeface="Times New Roman" panose="02020603050405020304" pitchFamily="18" charset="0"/>
              </a:rPr>
              <a:t>WAIT 30</a:t>
            </a:r>
            <a:r>
              <a:rPr lang="en-IN" sz="2400" dirty="0">
                <a:latin typeface="Times New Roman" panose="02020603050405020304" pitchFamily="18" charset="0"/>
                <a:cs typeface="Times New Roman" panose="02020603050405020304" pitchFamily="18" charset="0"/>
              </a:rPr>
              <a:t> → waits 30 seconds (representing machine cycle time).</a:t>
            </a:r>
          </a:p>
          <a:p>
            <a:pPr algn="just">
              <a:buFont typeface="Arial" panose="020B0604020202020204" pitchFamily="34" charset="0"/>
              <a:buChar char="•"/>
            </a:pPr>
            <a:r>
              <a:rPr lang="en-IN" sz="2400" b="1" dirty="0">
                <a:latin typeface="Times New Roman" panose="02020603050405020304" pitchFamily="18" charset="0"/>
                <a:cs typeface="Times New Roman" panose="02020603050405020304" pitchFamily="18" charset="0"/>
              </a:rPr>
              <a:t>MOVE P_OUTPUT_TRAY</a:t>
            </a:r>
            <a:r>
              <a:rPr lang="en-IN" sz="2400" dirty="0">
                <a:latin typeface="Times New Roman" panose="02020603050405020304" pitchFamily="18" charset="0"/>
                <a:cs typeface="Times New Roman" panose="02020603050405020304" pitchFamily="18" charset="0"/>
              </a:rPr>
              <a:t> → places the finished part on the output tray.</a:t>
            </a:r>
          </a:p>
          <a:p>
            <a:pPr algn="just">
              <a:buFont typeface="Arial" panose="020B0604020202020204" pitchFamily="34" charset="0"/>
              <a:buChar char="•"/>
            </a:pPr>
            <a:r>
              <a:rPr lang="en-IN" sz="2400" b="1" dirty="0">
                <a:latin typeface="Times New Roman" panose="02020603050405020304" pitchFamily="18" charset="0"/>
                <a:cs typeface="Times New Roman" panose="02020603050405020304" pitchFamily="18" charset="0"/>
              </a:rPr>
              <a:t>OPEN GRIPPER</a:t>
            </a:r>
            <a:r>
              <a:rPr lang="en-IN" sz="2400" dirty="0">
                <a:latin typeface="Times New Roman" panose="02020603050405020304" pitchFamily="18" charset="0"/>
                <a:cs typeface="Times New Roman" panose="02020603050405020304" pitchFamily="18" charset="0"/>
              </a:rPr>
              <a:t> → releases the part.</a:t>
            </a:r>
          </a:p>
        </p:txBody>
      </p:sp>
    </p:spTree>
    <p:extLst>
      <p:ext uri="{BB962C8B-B14F-4D97-AF65-F5344CB8AC3E}">
        <p14:creationId xmlns:p14="http://schemas.microsoft.com/office/powerpoint/2010/main" val="34626160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AC1C152-C7A8-4038-A64F-B2718CD92D0C}"/>
              </a:ext>
            </a:extLst>
          </p:cNvPr>
          <p:cNvSpPr/>
          <p:nvPr/>
        </p:nvSpPr>
        <p:spPr>
          <a:xfrm>
            <a:off x="762000" y="381000"/>
            <a:ext cx="10210800" cy="954107"/>
          </a:xfrm>
          <a:prstGeom prst="rect">
            <a:avLst/>
          </a:prstGeom>
        </p:spPr>
        <p:txBody>
          <a:bodyPr wrap="square">
            <a:spAutoFit/>
          </a:bodyPr>
          <a:lstStyle/>
          <a:p>
            <a:r>
              <a:rPr lang="en-IN" sz="2800" dirty="0">
                <a:latin typeface="Times New Roman" panose="02020603050405020304" pitchFamily="18" charset="0"/>
                <a:cs typeface="Times New Roman" panose="02020603050405020304" pitchFamily="18" charset="0"/>
              </a:rPr>
              <a:t>a </a:t>
            </a:r>
            <a:r>
              <a:rPr lang="en-IN" sz="2800" b="1" dirty="0">
                <a:latin typeface="Times New Roman" panose="02020603050405020304" pitchFamily="18" charset="0"/>
                <a:cs typeface="Times New Roman" panose="02020603050405020304" pitchFamily="18" charset="0"/>
              </a:rPr>
              <a:t>simple Textual Robot Language (TRL) program</a:t>
            </a:r>
            <a:r>
              <a:rPr lang="en-IN" sz="2800" dirty="0">
                <a:latin typeface="Times New Roman" panose="02020603050405020304" pitchFamily="18" charset="0"/>
                <a:cs typeface="Times New Roman" panose="02020603050405020304" pitchFamily="18" charset="0"/>
              </a:rPr>
              <a:t> for a </a:t>
            </a:r>
            <a:r>
              <a:rPr lang="en-IN" sz="2800" b="1" dirty="0">
                <a:latin typeface="Times New Roman" panose="02020603050405020304" pitchFamily="18" charset="0"/>
                <a:cs typeface="Times New Roman" panose="02020603050405020304" pitchFamily="18" charset="0"/>
              </a:rPr>
              <a:t>palletizing operation</a:t>
            </a:r>
            <a:r>
              <a:rPr lang="en-IN" sz="2800" dirty="0">
                <a:latin typeface="Times New Roman" panose="02020603050405020304" pitchFamily="18" charset="0"/>
                <a:cs typeface="Times New Roman" panose="02020603050405020304" pitchFamily="18" charset="0"/>
              </a:rPr>
              <a:t>.</a:t>
            </a:r>
          </a:p>
        </p:txBody>
      </p:sp>
      <p:sp>
        <p:nvSpPr>
          <p:cNvPr id="6" name="Rectangle 5">
            <a:extLst>
              <a:ext uri="{FF2B5EF4-FFF2-40B4-BE49-F238E27FC236}">
                <a16:creationId xmlns:a16="http://schemas.microsoft.com/office/drawing/2014/main" id="{BF484EEE-447E-49DC-9BEC-67FD40FB2DE1}"/>
              </a:ext>
            </a:extLst>
          </p:cNvPr>
          <p:cNvSpPr/>
          <p:nvPr/>
        </p:nvSpPr>
        <p:spPr>
          <a:xfrm>
            <a:off x="990600" y="1828800"/>
            <a:ext cx="11049000" cy="2523768"/>
          </a:xfrm>
          <a:prstGeom prst="rect">
            <a:avLst/>
          </a:prstGeom>
        </p:spPr>
        <p:txBody>
          <a:bodyPr wrap="square">
            <a:spAutoFit/>
          </a:bodyPr>
          <a:lstStyle/>
          <a:p>
            <a:pPr lvl="0" eaLnBrk="0" fontAlgn="base" hangingPunct="0">
              <a:spcBef>
                <a:spcPct val="0"/>
              </a:spcBef>
              <a:spcAft>
                <a:spcPct val="0"/>
              </a:spcAft>
            </a:pPr>
            <a:r>
              <a:rPr lang="en-US" altLang="en-US" sz="2800" b="1" dirty="0">
                <a:latin typeface="Times New Roman" panose="02020603050405020304" pitchFamily="18" charset="0"/>
                <a:cs typeface="Times New Roman" panose="02020603050405020304" pitchFamily="18" charset="0"/>
              </a:rPr>
              <a:t>Task Assumptions</a:t>
            </a:r>
          </a:p>
          <a:p>
            <a:pPr marL="457200" lvl="0" indent="-457200" eaLnBrk="0" fontAlgn="base" hangingPunct="0">
              <a:spcBef>
                <a:spcPct val="0"/>
              </a:spcBef>
              <a:spcAft>
                <a:spcPct val="0"/>
              </a:spcAft>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The robot picks boxes from an infeed conveyor (P_PICK).</a:t>
            </a:r>
          </a:p>
          <a:p>
            <a:pPr marL="457200" lvl="0" indent="-457200" eaLnBrk="0" fontAlgn="base" hangingPunct="0">
              <a:spcBef>
                <a:spcPct val="0"/>
              </a:spcBef>
              <a:spcAft>
                <a:spcPct val="0"/>
              </a:spcAft>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It places them on a pallet, row by row.</a:t>
            </a:r>
          </a:p>
          <a:p>
            <a:pPr marL="457200" lvl="0" indent="-457200" eaLnBrk="0" fontAlgn="base" hangingPunct="0">
              <a:spcBef>
                <a:spcPct val="0"/>
              </a:spcBef>
              <a:spcAft>
                <a:spcPct val="0"/>
              </a:spcAft>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The pallet has </a:t>
            </a:r>
            <a:r>
              <a:rPr lang="en-US" altLang="en-US" sz="2800" b="1" dirty="0">
                <a:latin typeface="Times New Roman" panose="02020603050405020304" pitchFamily="18" charset="0"/>
                <a:cs typeface="Times New Roman" panose="02020603050405020304" pitchFamily="18" charset="0"/>
              </a:rPr>
              <a:t>3 rows × 3 columns</a:t>
            </a:r>
            <a:r>
              <a:rPr lang="en-US" altLang="en-US" sz="2800" dirty="0">
                <a:latin typeface="Times New Roman" panose="02020603050405020304" pitchFamily="18" charset="0"/>
                <a:cs typeface="Times New Roman" panose="02020603050405020304" pitchFamily="18" charset="0"/>
              </a:rPr>
              <a:t> (9 boxes total).</a:t>
            </a:r>
          </a:p>
          <a:p>
            <a:pPr marL="457200" lvl="0" indent="-457200" eaLnBrk="0" fontAlgn="base" hangingPunct="0">
              <a:spcBef>
                <a:spcPct val="0"/>
              </a:spcBef>
              <a:spcAft>
                <a:spcPct val="0"/>
              </a:spcAft>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Positions are pre-defined as P_PALLET(ROW, COL).</a:t>
            </a:r>
          </a:p>
          <a:p>
            <a:pPr lvl="0" eaLnBrk="0" fontAlgn="base" hangingPunct="0">
              <a:spcBef>
                <a:spcPct val="0"/>
              </a:spcBef>
              <a:spcAft>
                <a:spcPct val="0"/>
              </a:spcAft>
            </a:pPr>
            <a:endParaRPr lang="en-US" altLang="en-US" dirty="0">
              <a:latin typeface="Arial" panose="020B0604020202020204" pitchFamily="34" charset="0"/>
            </a:endParaRPr>
          </a:p>
        </p:txBody>
      </p:sp>
    </p:spTree>
    <p:extLst>
      <p:ext uri="{BB962C8B-B14F-4D97-AF65-F5344CB8AC3E}">
        <p14:creationId xmlns:p14="http://schemas.microsoft.com/office/powerpoint/2010/main" val="37328170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6602AFF-2BF0-4541-93C6-602DD7388251}"/>
              </a:ext>
            </a:extLst>
          </p:cNvPr>
          <p:cNvSpPr/>
          <p:nvPr/>
        </p:nvSpPr>
        <p:spPr>
          <a:xfrm>
            <a:off x="1219200" y="474345"/>
            <a:ext cx="10363200" cy="6186309"/>
          </a:xfrm>
          <a:prstGeom prst="rect">
            <a:avLst/>
          </a:prstGeom>
        </p:spPr>
        <p:txBody>
          <a:bodyPr wrap="square">
            <a:spAutoFit/>
          </a:bodyPr>
          <a:lstStyle/>
          <a:p>
            <a:r>
              <a:rPr lang="en-IN" dirty="0"/>
              <a:t>PROGRAM PALLETIZING</a:t>
            </a:r>
          </a:p>
          <a:p>
            <a:endParaRPr lang="en-IN" dirty="0"/>
          </a:p>
          <a:p>
            <a:r>
              <a:rPr lang="en-IN" sz="2400" dirty="0">
                <a:latin typeface="Times New Roman" panose="02020603050405020304" pitchFamily="18" charset="0"/>
                <a:cs typeface="Times New Roman" panose="02020603050405020304" pitchFamily="18" charset="0"/>
              </a:rPr>
              <a:t>; Loop through 3 rows</a:t>
            </a:r>
          </a:p>
          <a:p>
            <a:r>
              <a:rPr lang="en-IN" sz="2400" dirty="0">
                <a:latin typeface="Times New Roman" panose="02020603050405020304" pitchFamily="18" charset="0"/>
                <a:cs typeface="Times New Roman" panose="02020603050405020304" pitchFamily="18" charset="0"/>
              </a:rPr>
              <a:t>FOR ROW = 1 TO 3</a:t>
            </a:r>
          </a:p>
          <a:p>
            <a:r>
              <a:rPr lang="en-IN" sz="2400" dirty="0">
                <a:latin typeface="Times New Roman" panose="02020603050405020304" pitchFamily="18" charset="0"/>
                <a:cs typeface="Times New Roman" panose="02020603050405020304" pitchFamily="18" charset="0"/>
              </a:rPr>
              <a:t>    ; Loop through 3 columns</a:t>
            </a:r>
          </a:p>
          <a:p>
            <a:r>
              <a:rPr lang="en-IN" sz="2400" dirty="0">
                <a:latin typeface="Times New Roman" panose="02020603050405020304" pitchFamily="18" charset="0"/>
                <a:cs typeface="Times New Roman" panose="02020603050405020304" pitchFamily="18" charset="0"/>
              </a:rPr>
              <a:t>    FOR COL = 1 TO 3</a:t>
            </a:r>
          </a:p>
          <a:p>
            <a:r>
              <a:rPr lang="en-IN" sz="2400" dirty="0">
                <a:latin typeface="Times New Roman" panose="02020603050405020304" pitchFamily="18" charset="0"/>
                <a:cs typeface="Times New Roman" panose="02020603050405020304" pitchFamily="18" charset="0"/>
              </a:rPr>
              <a:t>   ; Pick box from conveyor</a:t>
            </a:r>
          </a:p>
          <a:p>
            <a:r>
              <a:rPr lang="en-IN" sz="2400" dirty="0">
                <a:latin typeface="Times New Roman" panose="02020603050405020304" pitchFamily="18" charset="0"/>
                <a:cs typeface="Times New Roman" panose="02020603050405020304" pitchFamily="18" charset="0"/>
              </a:rPr>
              <a:t>        MOVE P_PICK</a:t>
            </a:r>
          </a:p>
          <a:p>
            <a:r>
              <a:rPr lang="en-IN" sz="2400" dirty="0">
                <a:latin typeface="Times New Roman" panose="02020603050405020304" pitchFamily="18" charset="0"/>
                <a:cs typeface="Times New Roman" panose="02020603050405020304" pitchFamily="18" charset="0"/>
              </a:rPr>
              <a:t>        CLOSE GRIPPER</a:t>
            </a:r>
          </a:p>
          <a:p>
            <a:r>
              <a:rPr lang="en-IN" sz="2400" dirty="0">
                <a:latin typeface="Times New Roman" panose="02020603050405020304" pitchFamily="18" charset="0"/>
                <a:cs typeface="Times New Roman" panose="02020603050405020304" pitchFamily="18" charset="0"/>
              </a:rPr>
              <a:t>        DEPART 50</a:t>
            </a:r>
          </a:p>
          <a:p>
            <a:r>
              <a:rPr lang="en-IN" sz="2400" dirty="0">
                <a:latin typeface="Times New Roman" panose="02020603050405020304" pitchFamily="18" charset="0"/>
                <a:cs typeface="Times New Roman" panose="02020603050405020304" pitchFamily="18" charset="0"/>
              </a:rPr>
              <a:t>    ; Move to pallet position</a:t>
            </a:r>
          </a:p>
          <a:p>
            <a:r>
              <a:rPr lang="en-IN" sz="2400" dirty="0">
                <a:latin typeface="Times New Roman" panose="02020603050405020304" pitchFamily="18" charset="0"/>
                <a:cs typeface="Times New Roman" panose="02020603050405020304" pitchFamily="18" charset="0"/>
              </a:rPr>
              <a:t>        MOVE P_PALLET(ROW, COL)</a:t>
            </a:r>
          </a:p>
          <a:p>
            <a:r>
              <a:rPr lang="en-IN" sz="2400" dirty="0">
                <a:latin typeface="Times New Roman" panose="02020603050405020304" pitchFamily="18" charset="0"/>
                <a:cs typeface="Times New Roman" panose="02020603050405020304" pitchFamily="18" charset="0"/>
              </a:rPr>
              <a:t>        OPEN GRIPPER</a:t>
            </a:r>
          </a:p>
          <a:p>
            <a:r>
              <a:rPr lang="en-IN" sz="2400" dirty="0">
                <a:latin typeface="Times New Roman" panose="02020603050405020304" pitchFamily="18" charset="0"/>
                <a:cs typeface="Times New Roman" panose="02020603050405020304" pitchFamily="18" charset="0"/>
              </a:rPr>
              <a:t>        DEPART 50</a:t>
            </a:r>
          </a:p>
          <a:p>
            <a:r>
              <a:rPr lang="en-IN" sz="2400" dirty="0">
                <a:latin typeface="Times New Roman" panose="02020603050405020304" pitchFamily="18" charset="0"/>
                <a:cs typeface="Times New Roman" panose="02020603050405020304" pitchFamily="18" charset="0"/>
              </a:rPr>
              <a:t>        NEXT COL</a:t>
            </a:r>
          </a:p>
          <a:p>
            <a:r>
              <a:rPr lang="en-IN" sz="2400" dirty="0">
                <a:latin typeface="Times New Roman" panose="02020603050405020304" pitchFamily="18" charset="0"/>
                <a:cs typeface="Times New Roman" panose="02020603050405020304" pitchFamily="18" charset="0"/>
              </a:rPr>
              <a:t>NEXT ROW</a:t>
            </a:r>
          </a:p>
          <a:p>
            <a:r>
              <a:rPr lang="en-IN" sz="2400" dirty="0">
                <a:latin typeface="Times New Roman" panose="02020603050405020304" pitchFamily="18" charset="0"/>
                <a:cs typeface="Times New Roman" panose="02020603050405020304" pitchFamily="18" charset="0"/>
              </a:rPr>
              <a:t>END PROGRAM</a:t>
            </a:r>
          </a:p>
        </p:txBody>
      </p:sp>
      <p:sp>
        <p:nvSpPr>
          <p:cNvPr id="3" name="Rectangle 2">
            <a:extLst>
              <a:ext uri="{FF2B5EF4-FFF2-40B4-BE49-F238E27FC236}">
                <a16:creationId xmlns:a16="http://schemas.microsoft.com/office/drawing/2014/main" id="{15956A66-F77E-4F5E-9962-CAF7946FD923}"/>
              </a:ext>
            </a:extLst>
          </p:cNvPr>
          <p:cNvSpPr/>
          <p:nvPr/>
        </p:nvSpPr>
        <p:spPr>
          <a:xfrm>
            <a:off x="6078511" y="1219200"/>
            <a:ext cx="6096000" cy="3416320"/>
          </a:xfrm>
          <a:prstGeom prst="rect">
            <a:avLst/>
          </a:prstGeom>
        </p:spPr>
        <p:txBody>
          <a:bodyPr>
            <a:spAutoFit/>
          </a:bodyPr>
          <a:lstStyle/>
          <a:p>
            <a:r>
              <a:rPr lang="en-IN" sz="2400" b="1" dirty="0">
                <a:latin typeface="Times New Roman" panose="02020603050405020304" pitchFamily="18" charset="0"/>
                <a:cs typeface="Times New Roman" panose="02020603050405020304" pitchFamily="18" charset="0"/>
              </a:rPr>
              <a:t>Explanation</a:t>
            </a:r>
          </a:p>
          <a:p>
            <a:pPr>
              <a:buFont typeface="Arial" panose="020B0604020202020204" pitchFamily="34" charset="0"/>
              <a:buChar char="•"/>
            </a:pPr>
            <a:r>
              <a:rPr lang="en-IN" sz="2400" b="1" dirty="0">
                <a:latin typeface="Times New Roman" panose="02020603050405020304" pitchFamily="18" charset="0"/>
                <a:cs typeface="Times New Roman" panose="02020603050405020304" pitchFamily="18" charset="0"/>
              </a:rPr>
              <a:t>FOR ROW / COL</a:t>
            </a:r>
            <a:r>
              <a:rPr lang="en-IN" sz="2400" dirty="0">
                <a:latin typeface="Times New Roman" panose="02020603050405020304" pitchFamily="18" charset="0"/>
                <a:cs typeface="Times New Roman" panose="02020603050405020304" pitchFamily="18" charset="0"/>
              </a:rPr>
              <a:t> → Nested loops place boxes in rows and columns automatically.</a:t>
            </a:r>
          </a:p>
          <a:p>
            <a:pPr>
              <a:buFont typeface="Arial" panose="020B0604020202020204" pitchFamily="34" charset="0"/>
              <a:buChar char="•"/>
            </a:pPr>
            <a:r>
              <a:rPr lang="en-IN" sz="2400" b="1" dirty="0">
                <a:latin typeface="Times New Roman" panose="02020603050405020304" pitchFamily="18" charset="0"/>
                <a:cs typeface="Times New Roman" panose="02020603050405020304" pitchFamily="18" charset="0"/>
              </a:rPr>
              <a:t>MOVE P_PICK</a:t>
            </a:r>
            <a:r>
              <a:rPr lang="en-IN" sz="2400" dirty="0">
                <a:latin typeface="Times New Roman" panose="02020603050405020304" pitchFamily="18" charset="0"/>
                <a:cs typeface="Times New Roman" panose="02020603050405020304" pitchFamily="18" charset="0"/>
              </a:rPr>
              <a:t> → Robot goes to conveyor pickup point.</a:t>
            </a:r>
          </a:p>
          <a:p>
            <a:pPr>
              <a:buFont typeface="Arial" panose="020B0604020202020204" pitchFamily="34" charset="0"/>
              <a:buChar char="•"/>
            </a:pPr>
            <a:r>
              <a:rPr lang="en-IN" sz="2400" b="1" dirty="0">
                <a:latin typeface="Times New Roman" panose="02020603050405020304" pitchFamily="18" charset="0"/>
                <a:cs typeface="Times New Roman" panose="02020603050405020304" pitchFamily="18" charset="0"/>
              </a:rPr>
              <a:t>CLOSE GRIPPER</a:t>
            </a:r>
            <a:r>
              <a:rPr lang="en-IN" sz="2400" dirty="0">
                <a:latin typeface="Times New Roman" panose="02020603050405020304" pitchFamily="18" charset="0"/>
                <a:cs typeface="Times New Roman" panose="02020603050405020304" pitchFamily="18" charset="0"/>
              </a:rPr>
              <a:t> → Grips the box.</a:t>
            </a:r>
          </a:p>
          <a:p>
            <a:pPr>
              <a:buFont typeface="Arial" panose="020B0604020202020204" pitchFamily="34" charset="0"/>
              <a:buChar char="•"/>
            </a:pPr>
            <a:r>
              <a:rPr lang="en-IN" sz="2400" b="1" dirty="0">
                <a:latin typeface="Times New Roman" panose="02020603050405020304" pitchFamily="18" charset="0"/>
                <a:cs typeface="Times New Roman" panose="02020603050405020304" pitchFamily="18" charset="0"/>
              </a:rPr>
              <a:t>MOVE P_PALLET(ROW, COL)</a:t>
            </a:r>
            <a:r>
              <a:rPr lang="en-IN" sz="2400" dirty="0">
                <a:latin typeface="Times New Roman" panose="02020603050405020304" pitchFamily="18" charset="0"/>
                <a:cs typeface="Times New Roman" panose="02020603050405020304" pitchFamily="18" charset="0"/>
              </a:rPr>
              <a:t> → Robot places the box at the correct pallet location.</a:t>
            </a:r>
          </a:p>
          <a:p>
            <a:pPr>
              <a:buFont typeface="Arial" panose="020B0604020202020204" pitchFamily="34" charset="0"/>
              <a:buChar char="•"/>
            </a:pPr>
            <a:r>
              <a:rPr lang="en-IN" sz="2400" b="1" dirty="0">
                <a:latin typeface="Times New Roman" panose="02020603050405020304" pitchFamily="18" charset="0"/>
                <a:cs typeface="Times New Roman" panose="02020603050405020304" pitchFamily="18" charset="0"/>
              </a:rPr>
              <a:t>OPEN GRIPPER</a:t>
            </a:r>
            <a:r>
              <a:rPr lang="en-IN" sz="2400" dirty="0">
                <a:latin typeface="Times New Roman" panose="02020603050405020304" pitchFamily="18" charset="0"/>
                <a:cs typeface="Times New Roman" panose="02020603050405020304" pitchFamily="18" charset="0"/>
              </a:rPr>
              <a:t> → Releases the box.</a:t>
            </a:r>
          </a:p>
        </p:txBody>
      </p:sp>
    </p:spTree>
    <p:extLst>
      <p:ext uri="{BB962C8B-B14F-4D97-AF65-F5344CB8AC3E}">
        <p14:creationId xmlns:p14="http://schemas.microsoft.com/office/powerpoint/2010/main" val="39109264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9291192-6715-4884-A78D-5A90DAC27D75}"/>
              </a:ext>
            </a:extLst>
          </p:cNvPr>
          <p:cNvSpPr/>
          <p:nvPr/>
        </p:nvSpPr>
        <p:spPr>
          <a:xfrm>
            <a:off x="609600" y="152400"/>
            <a:ext cx="9525000" cy="6186309"/>
          </a:xfrm>
          <a:prstGeom prst="rect">
            <a:avLst/>
          </a:prstGeom>
        </p:spPr>
        <p:txBody>
          <a:bodyPr wrap="square">
            <a:spAutoFit/>
          </a:bodyPr>
          <a:lstStyle/>
          <a:p>
            <a:r>
              <a:rPr lang="en-IN" dirty="0"/>
              <a:t>; Define painting path points</a:t>
            </a:r>
          </a:p>
          <a:p>
            <a:r>
              <a:rPr lang="en-IN" dirty="0"/>
              <a:t>POINT P_HOME   = (0, 0, 200)</a:t>
            </a:r>
          </a:p>
          <a:p>
            <a:r>
              <a:rPr lang="en-IN" dirty="0"/>
              <a:t>POINT P_START  = (100, 50, 150)</a:t>
            </a:r>
          </a:p>
          <a:p>
            <a:r>
              <a:rPr lang="en-IN" dirty="0"/>
              <a:t>POINT P_END    = (300, 50, 150)</a:t>
            </a:r>
          </a:p>
          <a:p>
            <a:r>
              <a:rPr lang="en-IN" dirty="0"/>
              <a:t>POINT P_TOP    = (100, 100, 150)</a:t>
            </a:r>
          </a:p>
          <a:p>
            <a:r>
              <a:rPr lang="en-IN" dirty="0"/>
              <a:t>POINT P_BOTTOM = (300, 100, 150)</a:t>
            </a:r>
          </a:p>
          <a:p>
            <a:r>
              <a:rPr lang="en-IN" dirty="0"/>
              <a:t>; Start program</a:t>
            </a:r>
          </a:p>
          <a:p>
            <a:r>
              <a:rPr lang="en-IN" dirty="0"/>
              <a:t>BEGIN</a:t>
            </a:r>
          </a:p>
          <a:p>
            <a:r>
              <a:rPr lang="en-IN" dirty="0"/>
              <a:t>  MOVE P_HOME           ; Move robot to home position</a:t>
            </a:r>
          </a:p>
          <a:p>
            <a:r>
              <a:rPr lang="en-IN" dirty="0"/>
              <a:t>  ; Move to start position</a:t>
            </a:r>
          </a:p>
          <a:p>
            <a:r>
              <a:rPr lang="en-IN" dirty="0"/>
              <a:t>  APPROACH P_START, 50  ; Approach painting start point from 50 mm above</a:t>
            </a:r>
          </a:p>
          <a:p>
            <a:r>
              <a:rPr lang="en-IN" dirty="0"/>
              <a:t>  MOVE P_START          ; Move to start point</a:t>
            </a:r>
          </a:p>
          <a:p>
            <a:r>
              <a:rPr lang="en-IN" dirty="0"/>
              <a:t>  SPRAY ON              ; Turn ON spray gun</a:t>
            </a:r>
          </a:p>
          <a:p>
            <a:r>
              <a:rPr lang="en-IN" dirty="0"/>
              <a:t>  ; Perform first stroke</a:t>
            </a:r>
          </a:p>
          <a:p>
            <a:r>
              <a:rPr lang="en-IN" dirty="0"/>
              <a:t>  MOVE P_END            ; Paint along straight line</a:t>
            </a:r>
          </a:p>
          <a:p>
            <a:r>
              <a:rPr lang="en-IN" dirty="0"/>
              <a:t>  ; Move to next stroke</a:t>
            </a:r>
          </a:p>
          <a:p>
            <a:r>
              <a:rPr lang="en-IN" dirty="0"/>
              <a:t>  MOVE P_BOTTOM</a:t>
            </a:r>
          </a:p>
          <a:p>
            <a:r>
              <a:rPr lang="en-IN" dirty="0"/>
              <a:t>  MOVE P_TOP            ; Paint back stroke</a:t>
            </a:r>
          </a:p>
          <a:p>
            <a:r>
              <a:rPr lang="en-IN" dirty="0"/>
              <a:t>  SPRAY OFF             ; Turn OFF spray gun</a:t>
            </a:r>
          </a:p>
          <a:p>
            <a:r>
              <a:rPr lang="en-IN" dirty="0"/>
              <a:t>  DEPART P_TOP, 50      ; Move away from painted surface</a:t>
            </a:r>
          </a:p>
          <a:p>
            <a:r>
              <a:rPr lang="en-IN" dirty="0"/>
              <a:t>  MOVE P_HOME           ; Return to home position</a:t>
            </a:r>
          </a:p>
          <a:p>
            <a:r>
              <a:rPr lang="en-IN" dirty="0"/>
              <a:t>END</a:t>
            </a:r>
          </a:p>
        </p:txBody>
      </p:sp>
      <p:sp>
        <p:nvSpPr>
          <p:cNvPr id="3" name="Rectangle 2">
            <a:extLst>
              <a:ext uri="{FF2B5EF4-FFF2-40B4-BE49-F238E27FC236}">
                <a16:creationId xmlns:a16="http://schemas.microsoft.com/office/drawing/2014/main" id="{88F10B87-012E-49BF-BEC2-7B46EF53F457}"/>
              </a:ext>
            </a:extLst>
          </p:cNvPr>
          <p:cNvSpPr/>
          <p:nvPr/>
        </p:nvSpPr>
        <p:spPr>
          <a:xfrm>
            <a:off x="5943600" y="228600"/>
            <a:ext cx="6096000" cy="2308324"/>
          </a:xfrm>
          <a:prstGeom prst="rect">
            <a:avLst/>
          </a:prstGeom>
        </p:spPr>
        <p:txBody>
          <a:bodyPr>
            <a:spAutoFit/>
          </a:bodyPr>
          <a:lstStyle/>
          <a:p>
            <a:r>
              <a:rPr lang="en-IN" b="1" dirty="0"/>
              <a:t>Explanation</a:t>
            </a:r>
          </a:p>
          <a:p>
            <a:pPr>
              <a:buFont typeface="Arial" panose="020B0604020202020204" pitchFamily="34" charset="0"/>
              <a:buChar char="•"/>
            </a:pPr>
            <a:r>
              <a:rPr lang="en-IN" b="1" dirty="0"/>
              <a:t>POINTS</a:t>
            </a:r>
            <a:r>
              <a:rPr lang="en-IN" dirty="0"/>
              <a:t> → define the Cartesian coordinates of painting path.</a:t>
            </a:r>
          </a:p>
          <a:p>
            <a:pPr>
              <a:buFont typeface="Arial" panose="020B0604020202020204" pitchFamily="34" charset="0"/>
              <a:buChar char="•"/>
            </a:pPr>
            <a:r>
              <a:rPr lang="en-IN" b="1" dirty="0"/>
              <a:t>MOVE</a:t>
            </a:r>
            <a:r>
              <a:rPr lang="en-IN" dirty="0"/>
              <a:t> → robot moves along the programmed path.</a:t>
            </a:r>
          </a:p>
          <a:p>
            <a:pPr>
              <a:buFont typeface="Arial" panose="020B0604020202020204" pitchFamily="34" charset="0"/>
              <a:buChar char="•"/>
            </a:pPr>
            <a:r>
              <a:rPr lang="en-IN" b="1" dirty="0"/>
              <a:t>APPROACH / DEPART</a:t>
            </a:r>
            <a:r>
              <a:rPr lang="en-IN" dirty="0"/>
              <a:t> → ensures safe entry/exit without hitting the surface.</a:t>
            </a:r>
          </a:p>
          <a:p>
            <a:pPr>
              <a:buFont typeface="Arial" panose="020B0604020202020204" pitchFamily="34" charset="0"/>
              <a:buChar char="•"/>
            </a:pPr>
            <a:r>
              <a:rPr lang="en-IN" b="1" dirty="0"/>
              <a:t>SPRAY ON / OFF</a:t>
            </a:r>
            <a:r>
              <a:rPr lang="en-IN" dirty="0"/>
              <a:t> → controls the paint spray gun.</a:t>
            </a:r>
          </a:p>
          <a:p>
            <a:pPr>
              <a:buFont typeface="Arial" panose="020B0604020202020204" pitchFamily="34" charset="0"/>
              <a:buChar char="•"/>
            </a:pPr>
            <a:r>
              <a:rPr lang="en-IN" dirty="0"/>
              <a:t>Robot moves in a </a:t>
            </a:r>
            <a:r>
              <a:rPr lang="en-IN" b="1" dirty="0"/>
              <a:t>zig-zag / raster pattern</a:t>
            </a:r>
            <a:r>
              <a:rPr lang="en-IN" dirty="0"/>
              <a:t>, which is common in spray painting to cover a surface uniformly.</a:t>
            </a:r>
          </a:p>
        </p:txBody>
      </p:sp>
    </p:spTree>
    <p:extLst>
      <p:ext uri="{BB962C8B-B14F-4D97-AF65-F5344CB8AC3E}">
        <p14:creationId xmlns:p14="http://schemas.microsoft.com/office/powerpoint/2010/main" val="14329042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15707</TotalTime>
  <Words>3078</Words>
  <Application>Microsoft Office PowerPoint</Application>
  <PresentationFormat>Widescreen</PresentationFormat>
  <Paragraphs>254</Paragraphs>
  <Slides>22</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Calibri</vt:lpstr>
      <vt:lpstr>Calibri Light</vt:lpstr>
      <vt:lpstr>Gautami</vt:lpstr>
      <vt:lpstr>Times New Roman</vt:lpstr>
      <vt:lpstr>Wingdings</vt:lpstr>
      <vt:lpstr>Office Theme</vt:lpstr>
      <vt:lpstr>ROBOT PROGRAMMING</vt:lpstr>
      <vt:lpstr>ROBOT PROGRAMMING</vt:lpstr>
      <vt:lpstr>ROBOT PROGRAMMING</vt:lpstr>
      <vt:lpstr>ROBOT PROGRAMMING</vt:lpstr>
      <vt:lpstr>PowerPoint Presentation</vt:lpstr>
      <vt:lpstr>PowerPoint Presentation</vt:lpstr>
      <vt:lpstr>PowerPoint Presentation</vt:lpstr>
      <vt:lpstr>PowerPoint Presentation</vt:lpstr>
      <vt:lpstr>PowerPoint Presentation</vt:lpstr>
      <vt:lpstr>ROBOT PROGRAMMING</vt:lpstr>
      <vt:lpstr>ROBOT PROGRAMMING</vt:lpstr>
      <vt:lpstr>ROBOT PROGRAMMING</vt:lpstr>
      <vt:lpstr>ROBOT PROGRAMMING</vt:lpstr>
      <vt:lpstr>ROBOT PROGRAMMING</vt:lpstr>
      <vt:lpstr>ROBOT PROGRAMMING</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COMPUTER AIDED DESIGN</dc:title>
  <dc:creator>arvind@1957</dc:creator>
  <cp:lastModifiedBy>Koteswara Rao Unnam</cp:lastModifiedBy>
  <cp:revision>512</cp:revision>
  <dcterms:created xsi:type="dcterms:W3CDTF">2006-08-16T00:00:00Z</dcterms:created>
  <dcterms:modified xsi:type="dcterms:W3CDTF">2025-08-23T04:11:10Z</dcterms:modified>
</cp:coreProperties>
</file>